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jpg" ContentType="image/jpeg"/>
  <Default Extension="emf" ContentType="image/x-emf"/>
  <Default Extension="rels" ContentType="application/vnd.openxmlformats-package.relationships+xml"/>
  <Default Extension="gif" ContentType="image/gif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55" r:id="rId1"/>
  </p:sldMasterIdLst>
  <p:notesMasterIdLst>
    <p:notesMasterId r:id="rId76"/>
  </p:notesMasterIdLst>
  <p:handoutMasterIdLst>
    <p:handoutMasterId r:id="rId77"/>
  </p:handoutMasterIdLst>
  <p:sldIdLst>
    <p:sldId id="500" r:id="rId2"/>
    <p:sldId id="543" r:id="rId3"/>
    <p:sldId id="482" r:id="rId4"/>
    <p:sldId id="541" r:id="rId5"/>
    <p:sldId id="483" r:id="rId6"/>
    <p:sldId id="484" r:id="rId7"/>
    <p:sldId id="526" r:id="rId8"/>
    <p:sldId id="485" r:id="rId9"/>
    <p:sldId id="486" r:id="rId10"/>
    <p:sldId id="487" r:id="rId11"/>
    <p:sldId id="488" r:id="rId12"/>
    <p:sldId id="489" r:id="rId13"/>
    <p:sldId id="490" r:id="rId14"/>
    <p:sldId id="491" r:id="rId15"/>
    <p:sldId id="492" r:id="rId16"/>
    <p:sldId id="493" r:id="rId17"/>
    <p:sldId id="494" r:id="rId18"/>
    <p:sldId id="495" r:id="rId19"/>
    <p:sldId id="496" r:id="rId20"/>
    <p:sldId id="544" r:id="rId21"/>
    <p:sldId id="545" r:id="rId22"/>
    <p:sldId id="546" r:id="rId23"/>
    <p:sldId id="548" r:id="rId24"/>
    <p:sldId id="550" r:id="rId25"/>
    <p:sldId id="551" r:id="rId26"/>
    <p:sldId id="611" r:id="rId27"/>
    <p:sldId id="612" r:id="rId28"/>
    <p:sldId id="552" r:id="rId29"/>
    <p:sldId id="553" r:id="rId30"/>
    <p:sldId id="555" r:id="rId31"/>
    <p:sldId id="556" r:id="rId32"/>
    <p:sldId id="632" r:id="rId33"/>
    <p:sldId id="557" r:id="rId34"/>
    <p:sldId id="558" r:id="rId35"/>
    <p:sldId id="559" r:id="rId36"/>
    <p:sldId id="560" r:id="rId37"/>
    <p:sldId id="561" r:id="rId38"/>
    <p:sldId id="562" r:id="rId39"/>
    <p:sldId id="563" r:id="rId40"/>
    <p:sldId id="564" r:id="rId41"/>
    <p:sldId id="565" r:id="rId42"/>
    <p:sldId id="566" r:id="rId43"/>
    <p:sldId id="549" r:id="rId44"/>
    <p:sldId id="614" r:id="rId45"/>
    <p:sldId id="634" r:id="rId46"/>
    <p:sldId id="613" r:id="rId47"/>
    <p:sldId id="615" r:id="rId48"/>
    <p:sldId id="617" r:id="rId49"/>
    <p:sldId id="618" r:id="rId50"/>
    <p:sldId id="622" r:id="rId51"/>
    <p:sldId id="620" r:id="rId52"/>
    <p:sldId id="567" r:id="rId53"/>
    <p:sldId id="568" r:id="rId54"/>
    <p:sldId id="569" r:id="rId55"/>
    <p:sldId id="635" r:id="rId56"/>
    <p:sldId id="570" r:id="rId57"/>
    <p:sldId id="571" r:id="rId58"/>
    <p:sldId id="636" r:id="rId59"/>
    <p:sldId id="572" r:id="rId60"/>
    <p:sldId id="630" r:id="rId61"/>
    <p:sldId id="631" r:id="rId62"/>
    <p:sldId id="573" r:id="rId63"/>
    <p:sldId id="623" r:id="rId64"/>
    <p:sldId id="628" r:id="rId65"/>
    <p:sldId id="624" r:id="rId66"/>
    <p:sldId id="625" r:id="rId67"/>
    <p:sldId id="626" r:id="rId68"/>
    <p:sldId id="574" r:id="rId69"/>
    <p:sldId id="639" r:id="rId70"/>
    <p:sldId id="637" r:id="rId71"/>
    <p:sldId id="640" r:id="rId72"/>
    <p:sldId id="638" r:id="rId73"/>
    <p:sldId id="610" r:id="rId74"/>
    <p:sldId id="641" r:id="rId75"/>
  </p:sldIdLst>
  <p:sldSz cx="9144000" cy="6858000" type="screen4x3"/>
  <p:notesSz cx="6858000" cy="9144000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38F769"/>
    <a:srgbClr val="1D34FF"/>
    <a:srgbClr val="D0ECD3"/>
    <a:srgbClr val="0000C8"/>
    <a:srgbClr val="00394A"/>
    <a:srgbClr val="003241"/>
    <a:srgbClr val="DAD9D3"/>
    <a:srgbClr val="B2B1A9"/>
    <a:srgbClr val="004B5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80" autoAdjust="0"/>
    <p:restoredTop sz="94732" autoAdjust="0"/>
  </p:normalViewPr>
  <p:slideViewPr>
    <p:cSldViewPr>
      <p:cViewPr>
        <p:scale>
          <a:sx n="80" d="100"/>
          <a:sy n="80" d="100"/>
        </p:scale>
        <p:origin x="2056" y="48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63" Type="http://schemas.openxmlformats.org/officeDocument/2006/relationships/slide" Target="slides/slide62.xml"/><Relationship Id="rId64" Type="http://schemas.openxmlformats.org/officeDocument/2006/relationships/slide" Target="slides/slide63.xml"/><Relationship Id="rId65" Type="http://schemas.openxmlformats.org/officeDocument/2006/relationships/slide" Target="slides/slide64.xml"/><Relationship Id="rId66" Type="http://schemas.openxmlformats.org/officeDocument/2006/relationships/slide" Target="slides/slide65.xml"/><Relationship Id="rId67" Type="http://schemas.openxmlformats.org/officeDocument/2006/relationships/slide" Target="slides/slide66.xml"/><Relationship Id="rId68" Type="http://schemas.openxmlformats.org/officeDocument/2006/relationships/slide" Target="slides/slide67.xml"/><Relationship Id="rId69" Type="http://schemas.openxmlformats.org/officeDocument/2006/relationships/slide" Target="slides/slide68.xml"/><Relationship Id="rId50" Type="http://schemas.openxmlformats.org/officeDocument/2006/relationships/slide" Target="slides/slide49.xml"/><Relationship Id="rId51" Type="http://schemas.openxmlformats.org/officeDocument/2006/relationships/slide" Target="slides/slide50.xml"/><Relationship Id="rId52" Type="http://schemas.openxmlformats.org/officeDocument/2006/relationships/slide" Target="slides/slide51.xml"/><Relationship Id="rId53" Type="http://schemas.openxmlformats.org/officeDocument/2006/relationships/slide" Target="slides/slide52.xml"/><Relationship Id="rId54" Type="http://schemas.openxmlformats.org/officeDocument/2006/relationships/slide" Target="slides/slide53.xml"/><Relationship Id="rId55" Type="http://schemas.openxmlformats.org/officeDocument/2006/relationships/slide" Target="slides/slide54.xml"/><Relationship Id="rId56" Type="http://schemas.openxmlformats.org/officeDocument/2006/relationships/slide" Target="slides/slide55.xml"/><Relationship Id="rId57" Type="http://schemas.openxmlformats.org/officeDocument/2006/relationships/slide" Target="slides/slide56.xml"/><Relationship Id="rId58" Type="http://schemas.openxmlformats.org/officeDocument/2006/relationships/slide" Target="slides/slide57.xml"/><Relationship Id="rId59" Type="http://schemas.openxmlformats.org/officeDocument/2006/relationships/slide" Target="slides/slide5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80" Type="http://schemas.openxmlformats.org/officeDocument/2006/relationships/theme" Target="theme/theme1.xml"/><Relationship Id="rId81" Type="http://schemas.openxmlformats.org/officeDocument/2006/relationships/tableStyles" Target="tableStyles.xml"/><Relationship Id="rId70" Type="http://schemas.openxmlformats.org/officeDocument/2006/relationships/slide" Target="slides/slide69.xml"/><Relationship Id="rId71" Type="http://schemas.openxmlformats.org/officeDocument/2006/relationships/slide" Target="slides/slide70.xml"/><Relationship Id="rId72" Type="http://schemas.openxmlformats.org/officeDocument/2006/relationships/slide" Target="slides/slide71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73" Type="http://schemas.openxmlformats.org/officeDocument/2006/relationships/slide" Target="slides/slide72.xml"/><Relationship Id="rId74" Type="http://schemas.openxmlformats.org/officeDocument/2006/relationships/slide" Target="slides/slide73.xml"/><Relationship Id="rId75" Type="http://schemas.openxmlformats.org/officeDocument/2006/relationships/slide" Target="slides/slide74.xml"/><Relationship Id="rId76" Type="http://schemas.openxmlformats.org/officeDocument/2006/relationships/notesMaster" Target="notesMasters/notesMaster1.xml"/><Relationship Id="rId77" Type="http://schemas.openxmlformats.org/officeDocument/2006/relationships/handoutMaster" Target="handoutMasters/handoutMaster1.xml"/><Relationship Id="rId78" Type="http://schemas.openxmlformats.org/officeDocument/2006/relationships/presProps" Target="presProps.xml"/><Relationship Id="rId79" Type="http://schemas.openxmlformats.org/officeDocument/2006/relationships/viewProps" Target="viewProps.xml"/><Relationship Id="rId60" Type="http://schemas.openxmlformats.org/officeDocument/2006/relationships/slide" Target="slides/slide59.xml"/><Relationship Id="rId61" Type="http://schemas.openxmlformats.org/officeDocument/2006/relationships/slide" Target="slides/slide60.xml"/><Relationship Id="rId62" Type="http://schemas.openxmlformats.org/officeDocument/2006/relationships/slide" Target="slides/slide61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8A6ECAE5-6A67-9648-BFD4-50D589EC5C71}" type="datetimeFigureOut">
              <a:rPr lang="de-DE"/>
              <a:pPr>
                <a:defRPr/>
              </a:pPr>
              <a:t>18.06.18</a:t>
            </a:fld>
            <a:endParaRPr lang="en-US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298B09E7-CB36-8743-B365-30F25214A412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243336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967AB418-317D-AC4E-A41A-2B33F9292AC9}" type="datetimeFigureOut">
              <a:rPr lang="de-DE"/>
              <a:pPr>
                <a:defRPr/>
              </a:pPr>
              <a:t>18.06.18</a:t>
            </a:fld>
            <a:endParaRPr lang="en-US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noProof="0" smtClean="0"/>
              <a:t>Mastertextformat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  <a:endParaRPr lang="en-US" noProof="0" smtClean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609C88DA-55BC-924E-8761-82F5902E2CE5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413931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1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3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4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5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6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7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8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9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0.xml"/></Relationships>
</file>

<file path=ppt/notesSlides/_rels/notesSlide2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1.xml"/></Relationships>
</file>

<file path=ppt/notesSlides/_rels/notesSlide2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2.xml"/></Relationships>
</file>

<file path=ppt/notesSlides/_rels/notesSlide2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3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2.xml"/></Relationships>
</file>

<file path=ppt/notesSlides/_rels/notesSlide3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3.xml"/></Relationships>
</file>

<file path=ppt/notesSlides/_rels/notesSlide3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4.xml"/></Relationships>
</file>

<file path=ppt/notesSlides/_rels/notesSlide3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5.xml"/></Relationships>
</file>

<file path=ppt/notesSlides/_rels/notesSlide3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6.xml"/></Relationships>
</file>

<file path=ppt/notesSlides/_rels/notesSlide3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7.xml"/></Relationships>
</file>

<file path=ppt/notesSlides/_rels/notesSlide3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8.xml"/></Relationships>
</file>

<file path=ppt/notesSlides/_rels/notesSlide3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9.xml"/></Relationships>
</file>

<file path=ppt/notesSlides/_rels/notesSlide3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0.xml"/></Relationships>
</file>

<file path=ppt/notesSlides/_rels/notesSlide3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1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4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2.xml"/></Relationships>
</file>

<file path=ppt/notesSlides/_rels/notesSlide4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3.xml"/></Relationships>
</file>

<file path=ppt/notesSlides/_rels/notesSlide4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4.xml"/></Relationships>
</file>

<file path=ppt/notesSlides/_rels/notesSlide4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5.xml"/></Relationships>
</file>

<file path=ppt/notesSlides/_rels/notesSlide4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6.xml"/></Relationships>
</file>

<file path=ppt/notesSlides/_rels/notesSlide4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7.xml"/></Relationships>
</file>

<file path=ppt/notesSlides/_rels/notesSlide4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8.xml"/></Relationships>
</file>

<file path=ppt/notesSlides/_rels/notesSlide4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9.xml"/></Relationships>
</file>

<file path=ppt/notesSlides/_rels/notesSlide4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0.xml"/></Relationships>
</file>

<file path=ppt/notesSlides/_rels/notesSlide4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1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5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2.xml"/></Relationships>
</file>

<file path=ppt/notesSlides/_rels/notesSlide5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3.xml"/></Relationships>
</file>

<file path=ppt/notesSlides/_rels/notesSlide5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4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5837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83320" y="4357122"/>
            <a:ext cx="5079091" cy="4084802"/>
          </a:xfrm>
          <a:prstGeom prst="rect">
            <a:avLst/>
          </a:prstGeom>
          <a:noFill/>
          <a:ln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56917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7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7265" tIns="48632" rIns="97265" bIns="48632"/>
          <a:lstStyle>
            <a:lvl1pPr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lnSpc>
                <a:spcPct val="90000"/>
              </a:lnSpc>
            </a:pPr>
            <a:fld id="{89D06E4E-80DD-3343-B5E9-8E96A767A5D3}" type="slidenum">
              <a:rPr lang="de-DE" altLang="en-US"/>
              <a:pPr>
                <a:lnSpc>
                  <a:spcPct val="90000"/>
                </a:lnSpc>
              </a:pPr>
              <a:t>12</a:t>
            </a:fld>
            <a:endParaRPr lang="de-DE" altLang="en-US"/>
          </a:p>
        </p:txBody>
      </p:sp>
      <p:sp>
        <p:nvSpPr>
          <p:cNvPr id="17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09613" y="4860925"/>
            <a:ext cx="5680075" cy="4606925"/>
          </a:xfrm>
          <a:prstGeom prst="rect">
            <a:avLst/>
          </a:prstGeom>
          <a:noFill/>
          <a:ln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7265" tIns="48632" rIns="97265" bIns="48632"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46182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7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7265" tIns="48632" rIns="97265" bIns="48632"/>
          <a:lstStyle>
            <a:lvl1pPr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lnSpc>
                <a:spcPct val="90000"/>
              </a:lnSpc>
            </a:pPr>
            <a:fld id="{FACFCF4A-235F-C74E-8B4E-C957F242C84A}" type="slidenum">
              <a:rPr lang="de-DE" altLang="en-US"/>
              <a:pPr>
                <a:lnSpc>
                  <a:spcPct val="90000"/>
                </a:lnSpc>
              </a:pPr>
              <a:t>13</a:t>
            </a:fld>
            <a:endParaRPr lang="de-DE" altLang="en-US"/>
          </a:p>
        </p:txBody>
      </p:sp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09613" y="4860925"/>
            <a:ext cx="5680075" cy="4606925"/>
          </a:xfrm>
          <a:prstGeom prst="rect">
            <a:avLst/>
          </a:prstGeom>
          <a:noFill/>
          <a:ln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7265" tIns="48632" rIns="97265" bIns="48632"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4356729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7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7265" tIns="48632" rIns="97265" bIns="48632"/>
          <a:lstStyle>
            <a:lvl1pPr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lnSpc>
                <a:spcPct val="90000"/>
              </a:lnSpc>
            </a:pPr>
            <a:fld id="{9A48C398-5CC9-8445-9DD4-6AC9BCA922C0}" type="slidenum">
              <a:rPr lang="de-DE" altLang="en-US"/>
              <a:pPr>
                <a:lnSpc>
                  <a:spcPct val="90000"/>
                </a:lnSpc>
              </a:pPr>
              <a:t>14</a:t>
            </a:fld>
            <a:endParaRPr lang="de-DE" altLang="en-US"/>
          </a:p>
        </p:txBody>
      </p:sp>
      <p:sp>
        <p:nvSpPr>
          <p:cNvPr id="21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09613" y="4860925"/>
            <a:ext cx="5680075" cy="4606925"/>
          </a:xfrm>
          <a:prstGeom prst="rect">
            <a:avLst/>
          </a:prstGeom>
          <a:noFill/>
          <a:ln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7265" tIns="48632" rIns="97265" bIns="48632"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7814439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7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7265" tIns="48632" rIns="97265" bIns="48632"/>
          <a:lstStyle>
            <a:lvl1pPr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lnSpc>
                <a:spcPct val="90000"/>
              </a:lnSpc>
            </a:pPr>
            <a:fld id="{2D3610B8-31B3-5743-8A6B-56C5C64EA01F}" type="slidenum">
              <a:rPr lang="de-DE" altLang="en-US"/>
              <a:pPr>
                <a:lnSpc>
                  <a:spcPct val="90000"/>
                </a:lnSpc>
              </a:pPr>
              <a:t>15</a:t>
            </a:fld>
            <a:endParaRPr lang="de-DE" altLang="en-US"/>
          </a:p>
        </p:txBody>
      </p:sp>
      <p:sp>
        <p:nvSpPr>
          <p:cNvPr id="23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09613" y="4860925"/>
            <a:ext cx="5680075" cy="4606925"/>
          </a:xfrm>
          <a:prstGeom prst="rect">
            <a:avLst/>
          </a:prstGeom>
          <a:noFill/>
          <a:ln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7265" tIns="48632" rIns="97265" bIns="48632"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1702796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7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7265" tIns="48632" rIns="97265" bIns="48632"/>
          <a:lstStyle>
            <a:lvl1pPr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lnSpc>
                <a:spcPct val="90000"/>
              </a:lnSpc>
            </a:pPr>
            <a:fld id="{9001AE71-E0E7-0C4C-8570-8F1BD50F6FD4}" type="slidenum">
              <a:rPr lang="de-DE" altLang="en-US"/>
              <a:pPr>
                <a:lnSpc>
                  <a:spcPct val="90000"/>
                </a:lnSpc>
              </a:pPr>
              <a:t>16</a:t>
            </a:fld>
            <a:endParaRPr lang="de-DE" altLang="en-US"/>
          </a:p>
        </p:txBody>
      </p:sp>
      <p:sp>
        <p:nvSpPr>
          <p:cNvPr id="25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09613" y="4860925"/>
            <a:ext cx="5680075" cy="4606925"/>
          </a:xfrm>
          <a:prstGeom prst="rect">
            <a:avLst/>
          </a:prstGeom>
          <a:noFill/>
          <a:ln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7265" tIns="48632" rIns="97265" bIns="48632"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727674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7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7265" tIns="48632" rIns="97265" bIns="48632"/>
          <a:lstStyle>
            <a:lvl1pPr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lnSpc>
                <a:spcPct val="90000"/>
              </a:lnSpc>
            </a:pPr>
            <a:fld id="{2B63DBA7-8C8E-1449-BFBF-7A74C7B9785A}" type="slidenum">
              <a:rPr lang="de-DE" altLang="en-US"/>
              <a:pPr>
                <a:lnSpc>
                  <a:spcPct val="90000"/>
                </a:lnSpc>
              </a:pPr>
              <a:t>17</a:t>
            </a:fld>
            <a:endParaRPr lang="de-DE" altLang="en-US"/>
          </a:p>
        </p:txBody>
      </p:sp>
      <p:sp>
        <p:nvSpPr>
          <p:cNvPr id="27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09613" y="4860925"/>
            <a:ext cx="5680075" cy="4606925"/>
          </a:xfrm>
          <a:prstGeom prst="rect">
            <a:avLst/>
          </a:prstGeom>
          <a:noFill/>
          <a:ln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7265" tIns="48632" rIns="97265" bIns="48632"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1640075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7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7265" tIns="48632" rIns="97265" bIns="48632"/>
          <a:lstStyle>
            <a:lvl1pPr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lnSpc>
                <a:spcPct val="90000"/>
              </a:lnSpc>
            </a:pPr>
            <a:fld id="{CAE5FAF5-2B7F-E84E-A98E-E2DA07E7D77C}" type="slidenum">
              <a:rPr lang="de-DE" altLang="en-US"/>
              <a:pPr>
                <a:lnSpc>
                  <a:spcPct val="90000"/>
                </a:lnSpc>
              </a:pPr>
              <a:t>18</a:t>
            </a:fld>
            <a:endParaRPr lang="de-DE" altLang="en-US"/>
          </a:p>
        </p:txBody>
      </p:sp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09613" y="4860925"/>
            <a:ext cx="5680075" cy="4606925"/>
          </a:xfrm>
          <a:prstGeom prst="rect">
            <a:avLst/>
          </a:prstGeom>
          <a:noFill/>
          <a:ln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7265" tIns="48632" rIns="97265" bIns="48632"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3217552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7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7265" tIns="48632" rIns="97265" bIns="48632"/>
          <a:lstStyle>
            <a:lvl1pPr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lnSpc>
                <a:spcPct val="90000"/>
              </a:lnSpc>
            </a:pPr>
            <a:fld id="{15DAEA12-0B75-DF4F-BD21-BA71855C5E66}" type="slidenum">
              <a:rPr lang="de-DE" altLang="en-US"/>
              <a:pPr>
                <a:lnSpc>
                  <a:spcPct val="90000"/>
                </a:lnSpc>
              </a:pPr>
              <a:t>19</a:t>
            </a:fld>
            <a:endParaRPr lang="de-DE" altLang="en-US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09613" y="4860925"/>
            <a:ext cx="5680075" cy="4606925"/>
          </a:xfrm>
          <a:prstGeom prst="rect">
            <a:avLst/>
          </a:prstGeom>
          <a:noFill/>
          <a:ln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7265" tIns="48632" rIns="97265" bIns="48632"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8422754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fld id="{8DBD4808-1940-5149-B065-2330024F46A2}" type="slidenum">
              <a:rPr lang="de-DE" altLang="de-DE" sz="1200"/>
              <a:pPr eaLnBrk="1" hangingPunct="1"/>
              <a:t>31</a:t>
            </a:fld>
            <a:endParaRPr lang="de-DE" altLang="de-DE" sz="1200"/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 altLang="de-DE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483243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fld id="{EC4C5837-A841-7E47-9D62-5102FD87EE0F}" type="slidenum">
              <a:rPr lang="de-DE" altLang="de-DE" sz="1200"/>
              <a:pPr eaLnBrk="1" hangingPunct="1"/>
              <a:t>33</a:t>
            </a:fld>
            <a:endParaRPr lang="de-DE" altLang="de-DE" sz="1200"/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 altLang="de-DE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67244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5837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83320" y="4357122"/>
            <a:ext cx="5079091" cy="4084802"/>
          </a:xfrm>
          <a:prstGeom prst="rect">
            <a:avLst/>
          </a:prstGeom>
          <a:noFill/>
          <a:ln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168079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fld id="{402981BF-6071-674E-A0DD-E810A45BD23D}" type="slidenum">
              <a:rPr lang="de-DE" altLang="de-DE" sz="1200"/>
              <a:pPr eaLnBrk="1" hangingPunct="1"/>
              <a:t>34</a:t>
            </a:fld>
            <a:endParaRPr lang="de-DE" altLang="de-DE" sz="120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 altLang="de-DE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403703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fld id="{887BDA68-B35D-D14F-9745-98774AF543C8}" type="slidenum">
              <a:rPr lang="de-DE" altLang="de-DE" sz="1200"/>
              <a:pPr eaLnBrk="1" hangingPunct="1"/>
              <a:t>35</a:t>
            </a:fld>
            <a:endParaRPr lang="de-DE" altLang="de-DE" sz="1200"/>
          </a:p>
        </p:txBody>
      </p:sp>
      <p:sp>
        <p:nvSpPr>
          <p:cNvPr id="665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 altLang="de-DE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409885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fld id="{DD67496D-E26E-EB47-9B19-5F734BAB0612}" type="slidenum">
              <a:rPr lang="de-DE" altLang="de-DE" sz="1200"/>
              <a:pPr eaLnBrk="1" hangingPunct="1"/>
              <a:t>36</a:t>
            </a:fld>
            <a:endParaRPr lang="de-DE" altLang="de-DE" sz="1200"/>
          </a:p>
        </p:txBody>
      </p:sp>
      <p:sp>
        <p:nvSpPr>
          <p:cNvPr id="686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 altLang="de-DE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2093319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fld id="{FF18D9AF-BF54-2944-A585-C62AA81FDB5E}" type="slidenum">
              <a:rPr lang="de-DE" altLang="de-DE" sz="1200"/>
              <a:pPr eaLnBrk="1" hangingPunct="1"/>
              <a:t>37</a:t>
            </a:fld>
            <a:endParaRPr lang="de-DE" altLang="de-DE" sz="1200"/>
          </a:p>
        </p:txBody>
      </p:sp>
      <p:sp>
        <p:nvSpPr>
          <p:cNvPr id="706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 altLang="de-DE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1592518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fld id="{66740635-9D11-AA45-B74F-C7C5E6D30DDF}" type="slidenum">
              <a:rPr lang="de-DE" altLang="de-DE" sz="1200"/>
              <a:pPr eaLnBrk="1" hangingPunct="1"/>
              <a:t>38</a:t>
            </a:fld>
            <a:endParaRPr lang="de-DE" altLang="de-DE" sz="1200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 altLang="de-DE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6051245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fld id="{E26B3517-E876-2E4F-9C36-F6828F7B043B}" type="slidenum">
              <a:rPr lang="de-DE" altLang="de-DE" sz="1200"/>
              <a:pPr eaLnBrk="1" hangingPunct="1"/>
              <a:t>39</a:t>
            </a:fld>
            <a:endParaRPr lang="de-DE" altLang="de-DE" sz="1200"/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 altLang="de-DE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1858999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fld id="{CC923F99-CBFB-FD4B-9DB2-5CB580B29691}" type="slidenum">
              <a:rPr lang="de-DE" altLang="de-DE" sz="1200"/>
              <a:pPr eaLnBrk="1" hangingPunct="1"/>
              <a:t>40</a:t>
            </a:fld>
            <a:endParaRPr lang="de-DE" altLang="de-DE" sz="1200"/>
          </a:p>
        </p:txBody>
      </p:sp>
      <p:sp>
        <p:nvSpPr>
          <p:cNvPr id="768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 altLang="de-DE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6747984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fld id="{F49E1B6A-18C5-214B-944C-62DD76A73D5A}" type="slidenum">
              <a:rPr lang="de-DE" altLang="de-DE" sz="1200"/>
              <a:pPr eaLnBrk="1" hangingPunct="1"/>
              <a:t>41</a:t>
            </a:fld>
            <a:endParaRPr lang="de-DE" altLang="de-DE" sz="1200"/>
          </a:p>
        </p:txBody>
      </p:sp>
      <p:sp>
        <p:nvSpPr>
          <p:cNvPr id="788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8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 altLang="de-DE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2834005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fld id="{E55573FA-F9FC-A14A-BA79-54BA6C57FE19}" type="slidenum">
              <a:rPr lang="de-DE" altLang="de-DE" sz="1200"/>
              <a:pPr eaLnBrk="1" hangingPunct="1"/>
              <a:t>42</a:t>
            </a:fld>
            <a:endParaRPr lang="de-DE" altLang="de-DE" sz="1200"/>
          </a:p>
        </p:txBody>
      </p:sp>
      <p:sp>
        <p:nvSpPr>
          <p:cNvPr id="808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9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 altLang="de-DE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0181750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7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7265" tIns="48632" rIns="97265" bIns="48632"/>
          <a:lstStyle>
            <a:lvl1pPr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fld id="{47125CFC-0FF8-544E-A6CD-784D771D7B1C}" type="slidenum">
              <a:rPr lang="de-DE" altLang="en-US"/>
              <a:pPr/>
              <a:t>43</a:t>
            </a:fld>
            <a:endParaRPr lang="de-DE" altLang="en-US"/>
          </a:p>
        </p:txBody>
      </p:sp>
      <p:sp>
        <p:nvSpPr>
          <p:cNvPr id="3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09613" y="4860925"/>
            <a:ext cx="5680075" cy="4606925"/>
          </a:xfrm>
          <a:prstGeom prst="rect">
            <a:avLst/>
          </a:prstGeom>
          <a:noFill/>
          <a:ln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7265" tIns="48632" rIns="97265" bIns="48632"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180331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7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7265" tIns="48632" rIns="97265" bIns="48632"/>
          <a:lstStyle>
            <a:lvl1pPr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lnSpc>
                <a:spcPct val="90000"/>
              </a:lnSpc>
            </a:pPr>
            <a:fld id="{F32B12AB-DD95-DF4A-BFAB-271AD3D9F19D}" type="slidenum">
              <a:rPr lang="de-DE" altLang="en-US"/>
              <a:pPr>
                <a:lnSpc>
                  <a:spcPct val="90000"/>
                </a:lnSpc>
              </a:pPr>
              <a:t>5</a:t>
            </a:fld>
            <a:endParaRPr lang="de-DE" altLang="en-US"/>
          </a:p>
        </p:txBody>
      </p:sp>
      <p:sp>
        <p:nvSpPr>
          <p:cNvPr id="5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09613" y="4860925"/>
            <a:ext cx="5680075" cy="4606925"/>
          </a:xfrm>
          <a:prstGeom prst="rect">
            <a:avLst/>
          </a:prstGeom>
          <a:noFill/>
          <a:ln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7265" tIns="48632" rIns="97265" bIns="48632"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9718680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fld id="{264679CF-4D74-0B4E-806E-CE8FD6E11A74}" type="slidenum">
              <a:rPr lang="de-DE" altLang="de-DE" sz="1200"/>
              <a:pPr eaLnBrk="1" hangingPunct="1"/>
              <a:t>52</a:t>
            </a:fld>
            <a:endParaRPr lang="de-DE" altLang="de-DE" sz="1200"/>
          </a:p>
        </p:txBody>
      </p:sp>
      <p:sp>
        <p:nvSpPr>
          <p:cNvPr id="829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 altLang="de-DE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7412137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fld id="{6F1E7AD7-C267-8249-B4F3-CF5470F423F0}" type="slidenum">
              <a:rPr lang="de-DE" altLang="de-DE" sz="1200"/>
              <a:pPr eaLnBrk="1" hangingPunct="1"/>
              <a:t>53</a:t>
            </a:fld>
            <a:endParaRPr lang="de-DE" altLang="de-DE" sz="1200"/>
          </a:p>
        </p:txBody>
      </p:sp>
      <p:sp>
        <p:nvSpPr>
          <p:cNvPr id="849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9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 altLang="de-DE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7061216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fld id="{69F4A448-CE3C-5545-9C7E-8D6193B8E120}" type="slidenum">
              <a:rPr lang="de-DE" altLang="de-DE" sz="1200"/>
              <a:pPr eaLnBrk="1" hangingPunct="1"/>
              <a:t>54</a:t>
            </a:fld>
            <a:endParaRPr lang="de-DE" altLang="de-DE" sz="1200"/>
          </a:p>
        </p:txBody>
      </p:sp>
      <p:sp>
        <p:nvSpPr>
          <p:cNvPr id="870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0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 altLang="de-DE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309960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fld id="{69F4A448-CE3C-5545-9C7E-8D6193B8E120}" type="slidenum">
              <a:rPr lang="de-DE" altLang="de-DE" sz="1200"/>
              <a:pPr eaLnBrk="1" hangingPunct="1"/>
              <a:t>55</a:t>
            </a:fld>
            <a:endParaRPr lang="de-DE" altLang="de-DE" sz="1200"/>
          </a:p>
        </p:txBody>
      </p:sp>
      <p:sp>
        <p:nvSpPr>
          <p:cNvPr id="870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0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 altLang="de-DE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2763694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fld id="{3727A124-2AEF-504D-81E5-5C8FEC82A91D}" type="slidenum">
              <a:rPr lang="de-DE" altLang="de-DE" sz="1200"/>
              <a:pPr eaLnBrk="1" hangingPunct="1"/>
              <a:t>56</a:t>
            </a:fld>
            <a:endParaRPr lang="de-DE" altLang="de-DE" sz="1200"/>
          </a:p>
        </p:txBody>
      </p:sp>
      <p:sp>
        <p:nvSpPr>
          <p:cNvPr id="890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90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 altLang="de-DE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9445915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fld id="{E6443BB3-E0DB-A742-8A93-076A8FF2B9BA}" type="slidenum">
              <a:rPr lang="de-DE" altLang="de-DE" sz="1200"/>
              <a:pPr eaLnBrk="1" hangingPunct="1"/>
              <a:t>57</a:t>
            </a:fld>
            <a:endParaRPr lang="de-DE" altLang="de-DE" sz="1200"/>
          </a:p>
        </p:txBody>
      </p:sp>
      <p:sp>
        <p:nvSpPr>
          <p:cNvPr id="911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1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 altLang="de-DE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9966291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fld id="{53F83E5F-1231-224A-A9AC-124BAEBB418B}" type="slidenum">
              <a:rPr lang="de-DE" altLang="de-DE" sz="1200"/>
              <a:pPr eaLnBrk="1" hangingPunct="1"/>
              <a:t>58</a:t>
            </a:fld>
            <a:endParaRPr lang="de-DE" altLang="de-DE" sz="1200"/>
          </a:p>
        </p:txBody>
      </p:sp>
      <p:sp>
        <p:nvSpPr>
          <p:cNvPr id="152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2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 altLang="de-DE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8077337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fld id="{0682A8E2-7C14-6842-A0DD-FC0E41A78375}" type="slidenum">
              <a:rPr lang="de-DE" altLang="de-DE" sz="1200"/>
              <a:pPr eaLnBrk="1" hangingPunct="1"/>
              <a:t>59</a:t>
            </a:fld>
            <a:endParaRPr lang="de-DE" altLang="de-DE" sz="1200"/>
          </a:p>
        </p:txBody>
      </p:sp>
      <p:sp>
        <p:nvSpPr>
          <p:cNvPr id="931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1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 altLang="de-DE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2758297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fld id="{0682A8E2-7C14-6842-A0DD-FC0E41A78375}" type="slidenum">
              <a:rPr lang="de-DE" altLang="de-DE" sz="1200"/>
              <a:pPr eaLnBrk="1" hangingPunct="1"/>
              <a:t>60</a:t>
            </a:fld>
            <a:endParaRPr lang="de-DE" altLang="de-DE" sz="1200"/>
          </a:p>
        </p:txBody>
      </p:sp>
      <p:sp>
        <p:nvSpPr>
          <p:cNvPr id="931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1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 altLang="de-DE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6758705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fld id="{0682A8E2-7C14-6842-A0DD-FC0E41A78375}" type="slidenum">
              <a:rPr lang="de-DE" altLang="de-DE" sz="1200"/>
              <a:pPr eaLnBrk="1" hangingPunct="1"/>
              <a:t>61</a:t>
            </a:fld>
            <a:endParaRPr lang="de-DE" altLang="de-DE" sz="1200"/>
          </a:p>
        </p:txBody>
      </p:sp>
      <p:sp>
        <p:nvSpPr>
          <p:cNvPr id="931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1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 altLang="de-DE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278720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7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7265" tIns="48632" rIns="97265" bIns="48632"/>
          <a:lstStyle>
            <a:lvl1pPr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lnSpc>
                <a:spcPct val="90000"/>
              </a:lnSpc>
            </a:pPr>
            <a:fld id="{64FA042D-5E58-D54A-BC29-BCDAEDBEBDA0}" type="slidenum">
              <a:rPr lang="de-DE" altLang="en-US"/>
              <a:pPr>
                <a:lnSpc>
                  <a:spcPct val="90000"/>
                </a:lnSpc>
              </a:pPr>
              <a:t>6</a:t>
            </a:fld>
            <a:endParaRPr lang="de-DE" altLang="en-US"/>
          </a:p>
        </p:txBody>
      </p:sp>
      <p:sp>
        <p:nvSpPr>
          <p:cNvPr id="7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09613" y="4860925"/>
            <a:ext cx="5680075" cy="4606925"/>
          </a:xfrm>
          <a:prstGeom prst="rect">
            <a:avLst/>
          </a:prstGeom>
          <a:noFill/>
          <a:ln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7265" tIns="48632" rIns="97265" bIns="48632"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73418333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fld id="{C8F43593-0D24-C04E-A950-830A3272D2EE}" type="slidenum">
              <a:rPr lang="de-DE" altLang="de-DE" sz="1200"/>
              <a:pPr eaLnBrk="1" hangingPunct="1"/>
              <a:t>62</a:t>
            </a:fld>
            <a:endParaRPr lang="de-DE" altLang="de-DE" sz="1200"/>
          </a:p>
        </p:txBody>
      </p:sp>
      <p:sp>
        <p:nvSpPr>
          <p:cNvPr id="95235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95236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altLang="de-DE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29567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fld id="{60086173-6A0C-B446-BB0E-DF3229F7296E}" type="slidenum">
              <a:rPr lang="de-DE" altLang="de-DE" sz="1200"/>
              <a:pPr eaLnBrk="1" hangingPunct="1"/>
              <a:t>63</a:t>
            </a:fld>
            <a:endParaRPr lang="de-DE" altLang="de-DE" sz="1200"/>
          </a:p>
        </p:txBody>
      </p:sp>
      <p:sp>
        <p:nvSpPr>
          <p:cNvPr id="142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2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 altLang="de-DE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2960358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fld id="{60086173-6A0C-B446-BB0E-DF3229F7296E}" type="slidenum">
              <a:rPr lang="de-DE" altLang="de-DE" sz="1200"/>
              <a:pPr eaLnBrk="1" hangingPunct="1"/>
              <a:t>64</a:t>
            </a:fld>
            <a:endParaRPr lang="de-DE" altLang="de-DE" sz="1200"/>
          </a:p>
        </p:txBody>
      </p:sp>
      <p:sp>
        <p:nvSpPr>
          <p:cNvPr id="142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2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 altLang="de-DE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5767622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fld id="{C1365358-DE52-764B-9848-F7FB14AED583}" type="slidenum">
              <a:rPr lang="de-DE" altLang="de-DE" sz="1200"/>
              <a:pPr eaLnBrk="1" hangingPunct="1"/>
              <a:t>65</a:t>
            </a:fld>
            <a:endParaRPr lang="de-DE" altLang="de-DE" sz="1200"/>
          </a:p>
        </p:txBody>
      </p:sp>
      <p:sp>
        <p:nvSpPr>
          <p:cNvPr id="144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4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 altLang="de-DE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3562433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fld id="{58E0E79C-2CD1-214C-BBAD-05FC21270A93}" type="slidenum">
              <a:rPr lang="de-DE" altLang="de-DE" sz="1200"/>
              <a:pPr eaLnBrk="1" hangingPunct="1"/>
              <a:t>66</a:t>
            </a:fld>
            <a:endParaRPr lang="de-DE" altLang="de-DE" sz="1200"/>
          </a:p>
        </p:txBody>
      </p:sp>
      <p:sp>
        <p:nvSpPr>
          <p:cNvPr id="146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6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 altLang="de-DE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5333650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fld id="{E1689237-FA25-BB44-9DE1-BBBBE683B30F}" type="slidenum">
              <a:rPr lang="de-DE" altLang="de-DE" sz="1200"/>
              <a:pPr eaLnBrk="1" hangingPunct="1"/>
              <a:t>67</a:t>
            </a:fld>
            <a:endParaRPr lang="de-DE" altLang="de-DE" sz="1200"/>
          </a:p>
        </p:txBody>
      </p:sp>
      <p:sp>
        <p:nvSpPr>
          <p:cNvPr id="148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8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 altLang="de-DE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3396329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fld id="{79C80F58-04ED-FB45-AF84-4FB7ED4F25BB}" type="slidenum">
              <a:rPr lang="de-DE" altLang="de-DE" sz="1200"/>
              <a:pPr eaLnBrk="1" hangingPunct="1"/>
              <a:t>68</a:t>
            </a:fld>
            <a:endParaRPr lang="de-DE" altLang="de-DE" sz="1200"/>
          </a:p>
        </p:txBody>
      </p:sp>
      <p:sp>
        <p:nvSpPr>
          <p:cNvPr id="972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72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 altLang="de-DE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2675180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fld id="{53F83E5F-1231-224A-A9AC-124BAEBB418B}" type="slidenum">
              <a:rPr lang="de-DE" altLang="de-DE" sz="1200"/>
              <a:pPr eaLnBrk="1" hangingPunct="1"/>
              <a:t>69</a:t>
            </a:fld>
            <a:endParaRPr lang="de-DE" altLang="de-DE" sz="1200"/>
          </a:p>
        </p:txBody>
      </p:sp>
      <p:sp>
        <p:nvSpPr>
          <p:cNvPr id="152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2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 altLang="de-DE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678946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fld id="{1898B192-4847-CA4A-A973-78169A00F4A2}" type="slidenum">
              <a:rPr lang="de-DE" altLang="de-DE" sz="1200"/>
              <a:pPr eaLnBrk="1" hangingPunct="1"/>
              <a:t>70</a:t>
            </a:fld>
            <a:endParaRPr lang="de-DE" altLang="de-DE" sz="1200"/>
          </a:p>
        </p:txBody>
      </p:sp>
      <p:sp>
        <p:nvSpPr>
          <p:cNvPr id="156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6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 altLang="de-DE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756799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fld id="{53F83E5F-1231-224A-A9AC-124BAEBB418B}" type="slidenum">
              <a:rPr lang="de-DE" altLang="de-DE" sz="1200"/>
              <a:pPr eaLnBrk="1" hangingPunct="1"/>
              <a:t>71</a:t>
            </a:fld>
            <a:endParaRPr lang="de-DE" altLang="de-DE" sz="1200"/>
          </a:p>
        </p:txBody>
      </p:sp>
      <p:sp>
        <p:nvSpPr>
          <p:cNvPr id="152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2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 altLang="de-DE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630766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7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7265" tIns="48632" rIns="97265" bIns="48632"/>
          <a:lstStyle>
            <a:lvl1pPr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lnSpc>
                <a:spcPct val="90000"/>
              </a:lnSpc>
            </a:pPr>
            <a:fld id="{64FA042D-5E58-D54A-BC29-BCDAEDBEBDA0}" type="slidenum">
              <a:rPr lang="de-DE" altLang="en-US"/>
              <a:pPr>
                <a:lnSpc>
                  <a:spcPct val="90000"/>
                </a:lnSpc>
              </a:pPr>
              <a:t>7</a:t>
            </a:fld>
            <a:endParaRPr lang="de-DE" altLang="en-US"/>
          </a:p>
        </p:txBody>
      </p:sp>
      <p:sp>
        <p:nvSpPr>
          <p:cNvPr id="7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09613" y="4860925"/>
            <a:ext cx="5680075" cy="4606925"/>
          </a:xfrm>
          <a:prstGeom prst="rect">
            <a:avLst/>
          </a:prstGeom>
          <a:noFill/>
          <a:ln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7265" tIns="48632" rIns="97265" bIns="48632"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73418333"/>
      </p:ext>
    </p:extLst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fld id="{15144C36-83DE-6142-9E65-0A19EDE46D49}" type="slidenum">
              <a:rPr lang="de-DE" altLang="de-DE" sz="1200"/>
              <a:pPr eaLnBrk="1" hangingPunct="1"/>
              <a:t>72</a:t>
            </a:fld>
            <a:endParaRPr lang="de-DE" altLang="de-DE" sz="1200"/>
          </a:p>
        </p:txBody>
      </p:sp>
      <p:sp>
        <p:nvSpPr>
          <p:cNvPr id="164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4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 altLang="de-DE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4666007"/>
      </p:ext>
    </p:extLst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fld id="{14C851A3-38F3-7A40-859C-CB4645A567A4}" type="slidenum">
              <a:rPr lang="de-DE" altLang="de-DE" sz="1200"/>
              <a:pPr eaLnBrk="1" hangingPunct="1"/>
              <a:t>73</a:t>
            </a:fld>
            <a:endParaRPr lang="de-DE" altLang="de-DE" sz="1200"/>
          </a:p>
        </p:txBody>
      </p:sp>
      <p:sp>
        <p:nvSpPr>
          <p:cNvPr id="171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10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 altLang="de-DE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481078"/>
      </p:ext>
    </p:extLst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fld id="{14C851A3-38F3-7A40-859C-CB4645A567A4}" type="slidenum">
              <a:rPr lang="de-DE" altLang="de-DE" sz="1200"/>
              <a:pPr eaLnBrk="1" hangingPunct="1"/>
              <a:t>74</a:t>
            </a:fld>
            <a:endParaRPr lang="de-DE" altLang="de-DE" sz="1200"/>
          </a:p>
        </p:txBody>
      </p:sp>
      <p:sp>
        <p:nvSpPr>
          <p:cNvPr id="171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10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 altLang="de-DE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343476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7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7265" tIns="48632" rIns="97265" bIns="48632"/>
          <a:lstStyle>
            <a:lvl1pPr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lnSpc>
                <a:spcPct val="90000"/>
              </a:lnSpc>
            </a:pPr>
            <a:fld id="{E510E57D-E4AC-384E-9960-ACE8426F1038}" type="slidenum">
              <a:rPr lang="de-DE" altLang="en-US"/>
              <a:pPr>
                <a:lnSpc>
                  <a:spcPct val="90000"/>
                </a:lnSpc>
              </a:pPr>
              <a:t>8</a:t>
            </a:fld>
            <a:endParaRPr lang="de-DE" altLang="en-US"/>
          </a:p>
        </p:txBody>
      </p:sp>
      <p:sp>
        <p:nvSpPr>
          <p:cNvPr id="9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09613" y="4860925"/>
            <a:ext cx="5680075" cy="4606925"/>
          </a:xfrm>
          <a:prstGeom prst="rect">
            <a:avLst/>
          </a:prstGeom>
          <a:noFill/>
          <a:ln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7265" tIns="48632" rIns="97265" bIns="48632"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4209629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7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7265" tIns="48632" rIns="97265" bIns="48632"/>
          <a:lstStyle>
            <a:lvl1pPr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lnSpc>
                <a:spcPct val="90000"/>
              </a:lnSpc>
            </a:pPr>
            <a:fld id="{38007A10-3C6C-9646-8BD8-82A570E6DF80}" type="slidenum">
              <a:rPr lang="de-DE" altLang="en-US"/>
              <a:pPr>
                <a:lnSpc>
                  <a:spcPct val="90000"/>
                </a:lnSpc>
              </a:pPr>
              <a:t>9</a:t>
            </a:fld>
            <a:endParaRPr lang="de-DE" altLang="en-US"/>
          </a:p>
        </p:txBody>
      </p:sp>
      <p:sp>
        <p:nvSpPr>
          <p:cNvPr id="11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09613" y="4860925"/>
            <a:ext cx="5680075" cy="4606925"/>
          </a:xfrm>
          <a:prstGeom prst="rect">
            <a:avLst/>
          </a:prstGeom>
          <a:noFill/>
          <a:ln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7265" tIns="48632" rIns="97265" bIns="48632"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2399626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7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7265" tIns="48632" rIns="97265" bIns="48632"/>
          <a:lstStyle>
            <a:lvl1pPr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lnSpc>
                <a:spcPct val="90000"/>
              </a:lnSpc>
            </a:pPr>
            <a:fld id="{9A4C125D-7720-2C4C-B12D-E7E81E6D7C63}" type="slidenum">
              <a:rPr lang="de-DE" altLang="en-US"/>
              <a:pPr>
                <a:lnSpc>
                  <a:spcPct val="90000"/>
                </a:lnSpc>
              </a:pPr>
              <a:t>10</a:t>
            </a:fld>
            <a:endParaRPr lang="de-DE" altLang="en-US"/>
          </a:p>
        </p:txBody>
      </p:sp>
      <p:sp>
        <p:nvSpPr>
          <p:cNvPr id="133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09613" y="4860925"/>
            <a:ext cx="5680075" cy="4606925"/>
          </a:xfrm>
          <a:prstGeom prst="rect">
            <a:avLst/>
          </a:prstGeom>
          <a:noFill/>
          <a:ln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7265" tIns="48632" rIns="97265" bIns="48632"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6407325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7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7265" tIns="48632" rIns="97265" bIns="48632"/>
          <a:lstStyle>
            <a:lvl1pPr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lnSpc>
                <a:spcPct val="90000"/>
              </a:lnSpc>
            </a:pPr>
            <a:fld id="{BAB34AFC-023F-CC4F-A67A-7D13D5A9E962}" type="slidenum">
              <a:rPr lang="de-DE" altLang="en-US"/>
              <a:pPr>
                <a:lnSpc>
                  <a:spcPct val="90000"/>
                </a:lnSpc>
              </a:pPr>
              <a:t>11</a:t>
            </a:fld>
            <a:endParaRPr lang="de-DE" altLang="en-US"/>
          </a:p>
        </p:txBody>
      </p:sp>
      <p:sp>
        <p:nvSpPr>
          <p:cNvPr id="15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09613" y="4860925"/>
            <a:ext cx="5680075" cy="4606925"/>
          </a:xfrm>
          <a:prstGeom prst="rect">
            <a:avLst/>
          </a:prstGeom>
          <a:noFill/>
          <a:ln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7265" tIns="48632" rIns="97265" bIns="48632"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617305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ctr">
              <a:defRPr/>
            </a:lvl1pPr>
          </a:lstStyle>
          <a:p>
            <a:r>
              <a:rPr lang="de-DE" smtClean="0"/>
              <a:t>Mastertitelformat bearbeiten</a:t>
            </a:r>
            <a:endParaRPr lang="en-US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Master-Untertitelformat bearbeiten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2627313" y="6400800"/>
            <a:ext cx="1223962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33725" y="6400800"/>
            <a:ext cx="2895600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B34403-92B1-A544-A7FD-95466AC3179C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311351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Mastertitelformat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dirty="0" smtClean="0"/>
              <a:t>Mastertextformat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2627313" y="6400800"/>
            <a:ext cx="1223962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33725" y="6400800"/>
            <a:ext cx="2895600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C577E2-95DD-1F4B-A688-E8FB02007787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08786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Mastertitelformat bearbeiten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57109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Mastertitelformat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11188" y="1905000"/>
            <a:ext cx="3884612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905000"/>
            <a:ext cx="38862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6B76101-4C54-0C4B-B52D-72D13EA26E73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7675087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el, Text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524000" y="190500"/>
            <a:ext cx="7010400" cy="1527175"/>
          </a:xfrm>
        </p:spPr>
        <p:txBody>
          <a:bodyPr/>
          <a:lstStyle/>
          <a:p>
            <a:r>
              <a:rPr lang="de-DE" smtClean="0"/>
              <a:t>Mastertitelformat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sz="half" idx="1"/>
          </p:nvPr>
        </p:nvSpPr>
        <p:spPr>
          <a:xfrm>
            <a:off x="611188" y="1905000"/>
            <a:ext cx="3884612" cy="4114800"/>
          </a:xfrm>
        </p:spPr>
        <p:txBody>
          <a:bodyPr/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905000"/>
            <a:ext cx="3886200" cy="4114800"/>
          </a:xfrm>
        </p:spPr>
        <p:txBody>
          <a:bodyPr/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9D1721A-8C34-6E4E-AAA5-DFB939A979A1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2548367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BDDF900-EED9-5449-883A-2798928E81DE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573328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theme" Target="../theme/theme1.xml"/><Relationship Id="rId8" Type="http://schemas.openxmlformats.org/officeDocument/2006/relationships/image" Target="../media/image1.png"/><Relationship Id="rId9" Type="http://schemas.openxmlformats.org/officeDocument/2006/relationships/image" Target="../media/image2.emf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56" name="Rectangle 4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956550" y="6400800"/>
            <a:ext cx="1008063" cy="19685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0" tIns="0" rIns="91440" bIns="0" numCol="1" anchor="t" anchorCtr="0" compatLnSpc="1">
            <a:prstTxWarp prst="textNoShape">
              <a:avLst/>
            </a:prstTxWarp>
          </a:bodyPr>
          <a:lstStyle>
            <a:lvl1pPr algn="r">
              <a:defRPr sz="1100">
                <a:cs typeface="+mn-cs"/>
              </a:defRPr>
            </a:lvl1pPr>
          </a:lstStyle>
          <a:p>
            <a:pPr>
              <a:defRPr/>
            </a:pPr>
            <a:fld id="{7B1C38A0-67D8-0242-BF64-2E51696E2079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  <p:pic>
        <p:nvPicPr>
          <p:cNvPr id="1027" name="Picture 45" descr="Logo_ImFocus"/>
          <p:cNvPicPr>
            <a:picLocks noChangeAspect="1" noChangeArrowheads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54863" y="6453188"/>
            <a:ext cx="1377950" cy="84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4558" name="Rectangle 46"/>
          <p:cNvSpPr>
            <a:spLocks noChangeArrowheads="1"/>
          </p:cNvSpPr>
          <p:nvPr userDrawn="1"/>
        </p:nvSpPr>
        <p:spPr bwMode="auto">
          <a:xfrm>
            <a:off x="179388" y="981075"/>
            <a:ext cx="8785225" cy="73025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  <a:effectLst/>
          <a:extLst/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64559" name="Rectangle 47"/>
          <p:cNvSpPr>
            <a:spLocks noChangeArrowheads="1"/>
          </p:cNvSpPr>
          <p:nvPr userDrawn="1"/>
        </p:nvSpPr>
        <p:spPr bwMode="auto">
          <a:xfrm flipV="1">
            <a:off x="179388" y="6669088"/>
            <a:ext cx="8785225" cy="188912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  <a:effectLst/>
          <a:extLst/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64561" name="Rectangle 49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260350"/>
            <a:ext cx="8229600" cy="503238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 dirty="0"/>
              <a:t>Titelmasterformat durch Klicken bearbeiten</a:t>
            </a:r>
          </a:p>
        </p:txBody>
      </p:sp>
      <p:sp>
        <p:nvSpPr>
          <p:cNvPr id="64562" name="Rectangle 50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196975"/>
            <a:ext cx="8229600" cy="4968875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 dirty="0"/>
              <a:t>Textmasterformate durch Klicken bearbeiten</a:t>
            </a:r>
          </a:p>
          <a:p>
            <a:pPr lvl="1"/>
            <a:r>
              <a:rPr lang="de-DE" noProof="0" dirty="0"/>
              <a:t>Zweite Ebene</a:t>
            </a:r>
          </a:p>
          <a:p>
            <a:pPr lvl="2"/>
            <a:r>
              <a:rPr lang="de-DE" noProof="0" dirty="0"/>
              <a:t>Dritte Ebene</a:t>
            </a:r>
          </a:p>
          <a:p>
            <a:pPr lvl="3"/>
            <a:r>
              <a:rPr lang="de-DE" noProof="0" dirty="0"/>
              <a:t>Vierte Ebene</a:t>
            </a:r>
          </a:p>
          <a:p>
            <a:pPr lvl="4"/>
            <a:r>
              <a:rPr lang="de-DE" noProof="0" dirty="0"/>
              <a:t>Fünfte Ebene</a:t>
            </a:r>
          </a:p>
        </p:txBody>
      </p:sp>
      <p:pic>
        <p:nvPicPr>
          <p:cNvPr id="1032" name="Bild 48" descr="Logo_Inst_InfSys_P309.pdf"/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6167438"/>
            <a:ext cx="2160588" cy="574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73" r:id="rId1"/>
    <p:sldLayoutId id="2147483874" r:id="rId2"/>
    <p:sldLayoutId id="2147483875" r:id="rId3"/>
    <p:sldLayoutId id="2147483876" r:id="rId4"/>
    <p:sldLayoutId id="2147483877" r:id="rId5"/>
    <p:sldLayoutId id="2147483878" r:id="rId6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  <a:cs typeface="ＭＳ Ｐゴシック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6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2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emf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e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e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eg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eg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emf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0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3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4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6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8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9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0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31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3.xml"/><Relationship Id="rId3" Type="http://schemas.openxmlformats.org/officeDocument/2006/relationships/image" Target="../media/image6.jpg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4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5.xml"/><Relationship Id="rId3" Type="http://schemas.openxmlformats.org/officeDocument/2006/relationships/image" Target="../media/image7.gif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6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8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9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0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1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3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4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5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46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48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9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50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1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1628800"/>
            <a:ext cx="7772400" cy="1470025"/>
          </a:xfrm>
        </p:spPr>
        <p:txBody>
          <a:bodyPr/>
          <a:lstStyle/>
          <a:p>
            <a:pPr eaLnBrk="1" hangingPunct="1">
              <a:defRPr/>
            </a:pPr>
            <a:r>
              <a:rPr lang="de-DE" sz="4400" b="1" dirty="0" smtClean="0">
                <a:cs typeface="+mj-cs"/>
              </a:rPr>
              <a:t>Datenbanken</a:t>
            </a:r>
            <a:r>
              <a:rPr lang="de-DE" dirty="0" smtClean="0">
                <a:cs typeface="+mj-cs"/>
              </a:rPr>
              <a:t/>
            </a:r>
            <a:br>
              <a:rPr lang="de-DE" dirty="0" smtClean="0">
                <a:cs typeface="+mj-cs"/>
              </a:rPr>
            </a:br>
            <a:r>
              <a:rPr lang="de-DE" dirty="0" err="1" smtClean="0">
                <a:cs typeface="+mj-cs"/>
              </a:rPr>
              <a:t>Datalog</a:t>
            </a:r>
            <a:r>
              <a:rPr lang="de-DE" dirty="0" smtClean="0">
                <a:cs typeface="+mj-cs"/>
              </a:rPr>
              <a:t/>
            </a:r>
            <a:br>
              <a:rPr lang="de-DE" dirty="0" smtClean="0">
                <a:cs typeface="+mj-cs"/>
              </a:rPr>
            </a:br>
            <a:endParaRPr lang="de-DE" dirty="0" smtClean="0">
              <a:cs typeface="+mj-cs"/>
            </a:endParaRP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476600"/>
            <a:ext cx="6400800" cy="1752600"/>
          </a:xfrm>
        </p:spPr>
        <p:txBody>
          <a:bodyPr/>
          <a:lstStyle/>
          <a:p>
            <a:pPr eaLnBrk="1" hangingPunct="1">
              <a:defRPr/>
            </a:pPr>
            <a:r>
              <a:rPr lang="de-DE" sz="2400" dirty="0"/>
              <a:t>Dr. Özgür </a:t>
            </a:r>
            <a:r>
              <a:rPr lang="de-DE" sz="2400" dirty="0" err="1" smtClean="0"/>
              <a:t>Özçep</a:t>
            </a:r>
            <a:endParaRPr lang="de-DE" sz="2400" dirty="0"/>
          </a:p>
          <a:p>
            <a:pPr eaLnBrk="1" hangingPunct="1">
              <a:defRPr/>
            </a:pPr>
            <a:r>
              <a:rPr lang="de-DE" sz="2400" dirty="0"/>
              <a:t>Prof. Dr. Ralf Möller</a:t>
            </a:r>
          </a:p>
          <a:p>
            <a:pPr eaLnBrk="1" hangingPunct="1">
              <a:defRPr/>
            </a:pPr>
            <a:r>
              <a:rPr lang="de-DE" sz="2400" b="1" dirty="0"/>
              <a:t>Universität zu Lübeck</a:t>
            </a:r>
          </a:p>
          <a:p>
            <a:pPr eaLnBrk="1" hangingPunct="1">
              <a:defRPr/>
            </a:pPr>
            <a:r>
              <a:rPr lang="de-DE" sz="2400" b="1" dirty="0"/>
              <a:t>Institut für Informationssysteme</a:t>
            </a:r>
          </a:p>
          <a:p>
            <a:pPr eaLnBrk="1" hangingPunct="1">
              <a:defRPr/>
            </a:pPr>
            <a:endParaRPr lang="de-DE" sz="2400" dirty="0"/>
          </a:p>
          <a:p>
            <a:pPr eaLnBrk="1" hangingPunct="1">
              <a:defRPr/>
            </a:pPr>
            <a:r>
              <a:rPr lang="de-DE" sz="2400" dirty="0"/>
              <a:t>Felix </a:t>
            </a:r>
            <a:r>
              <a:rPr lang="de-DE" sz="2400" dirty="0" err="1"/>
              <a:t>Kuhr</a:t>
            </a:r>
            <a:r>
              <a:rPr lang="de-DE" sz="2400" dirty="0"/>
              <a:t> (Übungen)</a:t>
            </a:r>
          </a:p>
          <a:p>
            <a:r>
              <a:rPr lang="de-DE" sz="2400" dirty="0"/>
              <a:t>und studentische Tutoren</a:t>
            </a:r>
          </a:p>
        </p:txBody>
      </p:sp>
    </p:spTree>
    <p:extLst>
      <p:ext uri="{BB962C8B-B14F-4D97-AF65-F5344CB8AC3E}">
        <p14:creationId xmlns:p14="http://schemas.microsoft.com/office/powerpoint/2010/main" val="347602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2"/>
          <p:cNvSpPr>
            <a:spLocks noGrp="1" noChangeArrowheads="1"/>
          </p:cNvSpPr>
          <p:nvPr>
            <p:ph type="title"/>
          </p:nvPr>
        </p:nvSpPr>
        <p:spPr>
          <a:xfrm>
            <a:off x="351693" y="260648"/>
            <a:ext cx="8440615" cy="471854"/>
          </a:xfrm>
        </p:spPr>
        <p:txBody>
          <a:bodyPr/>
          <a:lstStyle/>
          <a:p>
            <a:pPr eaLnBrk="1" hangingPunct="1"/>
            <a:r>
              <a:rPr lang="de-DE" altLang="en-US"/>
              <a:t>Intuition</a:t>
            </a:r>
          </a:p>
        </p:txBody>
      </p:sp>
      <p:sp>
        <p:nvSpPr>
          <p:cNvPr id="1229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6138" y="2151003"/>
            <a:ext cx="7778262" cy="3798277"/>
          </a:xfrm>
        </p:spPr>
        <p:txBody>
          <a:bodyPr/>
          <a:lstStyle/>
          <a:p>
            <a:pPr eaLnBrk="1" hangingPunct="1">
              <a:buFont typeface="Wingdings" charset="2"/>
              <a:buNone/>
            </a:pPr>
            <a:r>
              <a:rPr lang="de-DE" altLang="en-US" dirty="0"/>
              <a:t>Transitive </a:t>
            </a:r>
            <a:r>
              <a:rPr lang="de-DE" altLang="en-US" dirty="0" smtClean="0"/>
              <a:t>Hülle:</a:t>
            </a:r>
            <a:endParaRPr lang="de-DE" altLang="en-US" dirty="0"/>
          </a:p>
          <a:p>
            <a:pPr eaLnBrk="1" hangingPunct="1">
              <a:buFont typeface="Wingdings" charset="2"/>
              <a:buNone/>
            </a:pPr>
            <a:endParaRPr lang="de-DE" altLang="en-US" dirty="0"/>
          </a:p>
          <a:p>
            <a:pPr lvl="1" eaLnBrk="1" hangingPunct="1">
              <a:buFont typeface="Wingdings" charset="2"/>
              <a:buNone/>
            </a:pPr>
            <a:r>
              <a:rPr lang="de-DE" altLang="en-US" b="1" dirty="0">
                <a:latin typeface="Courier New" charset="0"/>
              </a:rPr>
              <a:t>		T(</a:t>
            </a:r>
            <a:r>
              <a:rPr lang="de-DE" altLang="en-US" b="1" dirty="0" err="1">
                <a:latin typeface="Courier New" charset="0"/>
              </a:rPr>
              <a:t>x,y</a:t>
            </a:r>
            <a:r>
              <a:rPr lang="de-DE" altLang="en-US" b="1" dirty="0">
                <a:latin typeface="Courier New" charset="0"/>
              </a:rPr>
              <a:t>) :- G(</a:t>
            </a:r>
            <a:r>
              <a:rPr lang="de-DE" altLang="en-US" b="1" dirty="0">
                <a:solidFill>
                  <a:srgbClr val="003366"/>
                </a:solidFill>
                <a:latin typeface="Courier New" charset="0"/>
              </a:rPr>
              <a:t>1,2</a:t>
            </a:r>
            <a:r>
              <a:rPr lang="de-DE" altLang="en-US" b="1" dirty="0">
                <a:latin typeface="Courier New" charset="0"/>
              </a:rPr>
              <a:t>)</a:t>
            </a:r>
          </a:p>
          <a:p>
            <a:pPr lvl="1" eaLnBrk="1" hangingPunct="1">
              <a:buFont typeface="Wingdings" charset="2"/>
              <a:buNone/>
            </a:pPr>
            <a:r>
              <a:rPr lang="de-DE" altLang="en-US" b="1" dirty="0">
                <a:latin typeface="Courier New" charset="0"/>
              </a:rPr>
              <a:t>		T(</a:t>
            </a:r>
            <a:r>
              <a:rPr lang="de-DE" altLang="en-US" b="1" dirty="0" err="1">
                <a:latin typeface="Courier New" charset="0"/>
              </a:rPr>
              <a:t>x,y</a:t>
            </a:r>
            <a:r>
              <a:rPr lang="de-DE" altLang="en-US" b="1" dirty="0">
                <a:latin typeface="Courier New" charset="0"/>
              </a:rPr>
              <a:t>) :- G(</a:t>
            </a:r>
            <a:r>
              <a:rPr lang="de-DE" altLang="en-US" b="1" dirty="0" err="1">
                <a:latin typeface="Courier New" charset="0"/>
              </a:rPr>
              <a:t>x,z</a:t>
            </a:r>
            <a:r>
              <a:rPr lang="de-DE" altLang="en-US" b="1" dirty="0">
                <a:latin typeface="Courier New" charset="0"/>
              </a:rPr>
              <a:t>), T(</a:t>
            </a:r>
            <a:r>
              <a:rPr lang="de-DE" altLang="en-US" b="1" dirty="0" err="1">
                <a:latin typeface="Courier New" charset="0"/>
              </a:rPr>
              <a:t>z,y</a:t>
            </a:r>
            <a:r>
              <a:rPr lang="de-DE" altLang="en-US" b="1" dirty="0">
                <a:latin typeface="Courier New" charset="0"/>
              </a:rPr>
              <a:t>)</a:t>
            </a:r>
          </a:p>
          <a:p>
            <a:pPr lvl="1" eaLnBrk="1" hangingPunct="1">
              <a:buFont typeface="Wingdings" charset="2"/>
              <a:buNone/>
            </a:pPr>
            <a:endParaRPr lang="de-DE" altLang="en-US" b="1" dirty="0"/>
          </a:p>
          <a:p>
            <a:pPr eaLnBrk="1" hangingPunct="1">
              <a:buFont typeface="Wingdings" charset="2"/>
              <a:buNone/>
            </a:pPr>
            <a:r>
              <a:rPr lang="de-DE" altLang="en-US" dirty="0"/>
              <a:t> </a:t>
            </a:r>
            <a:endParaRPr lang="de-DE" altLang="en-US" b="1" dirty="0">
              <a:latin typeface="Courier New" charset="0"/>
            </a:endParaRPr>
          </a:p>
        </p:txBody>
      </p:sp>
      <p:sp>
        <p:nvSpPr>
          <p:cNvPr id="12291" name="Text Box 4"/>
          <p:cNvSpPr txBox="1">
            <a:spLocks noChangeArrowheads="1"/>
          </p:cNvSpPr>
          <p:nvPr/>
        </p:nvSpPr>
        <p:spPr bwMode="auto">
          <a:xfrm>
            <a:off x="7451482" y="3030416"/>
            <a:ext cx="1173773" cy="16260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de-DE" altLang="en-US" sz="2215"/>
              <a:t>    </a:t>
            </a:r>
          </a:p>
          <a:p>
            <a:pPr>
              <a:lnSpc>
                <a:spcPct val="90000"/>
              </a:lnSpc>
            </a:pPr>
            <a:r>
              <a:rPr lang="de-DE" altLang="en-US" sz="2215">
                <a:solidFill>
                  <a:srgbClr val="003366"/>
                </a:solidFill>
              </a:rPr>
              <a:t>G____</a:t>
            </a:r>
          </a:p>
          <a:p>
            <a:pPr>
              <a:lnSpc>
                <a:spcPct val="90000"/>
              </a:lnSpc>
            </a:pPr>
            <a:r>
              <a:rPr lang="de-DE" altLang="en-US" sz="2215">
                <a:solidFill>
                  <a:srgbClr val="003366"/>
                </a:solidFill>
              </a:rPr>
              <a:t>   1 | 2</a:t>
            </a:r>
          </a:p>
          <a:p>
            <a:pPr>
              <a:lnSpc>
                <a:spcPct val="90000"/>
              </a:lnSpc>
            </a:pPr>
            <a:r>
              <a:rPr lang="de-DE" altLang="en-US" sz="2215">
                <a:solidFill>
                  <a:srgbClr val="003366"/>
                </a:solidFill>
              </a:rPr>
              <a:t>   2 | 3</a:t>
            </a:r>
          </a:p>
          <a:p>
            <a:pPr>
              <a:lnSpc>
                <a:spcPct val="90000"/>
              </a:lnSpc>
            </a:pPr>
            <a:r>
              <a:rPr lang="de-DE" altLang="en-US" sz="2215">
                <a:solidFill>
                  <a:srgbClr val="003366"/>
                </a:solidFill>
              </a:rPr>
              <a:t>   3 | 2</a:t>
            </a:r>
          </a:p>
        </p:txBody>
      </p:sp>
      <p:sp>
        <p:nvSpPr>
          <p:cNvPr id="12292" name="Text Box 5"/>
          <p:cNvSpPr txBox="1">
            <a:spLocks noChangeArrowheads="1"/>
          </p:cNvSpPr>
          <p:nvPr/>
        </p:nvSpPr>
        <p:spPr bwMode="auto">
          <a:xfrm>
            <a:off x="178777" y="3140320"/>
            <a:ext cx="1173774" cy="16260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de-DE" altLang="en-US" sz="2215"/>
              <a:t>   </a:t>
            </a:r>
          </a:p>
          <a:p>
            <a:pPr>
              <a:lnSpc>
                <a:spcPct val="90000"/>
              </a:lnSpc>
            </a:pPr>
            <a:r>
              <a:rPr lang="de-DE" altLang="en-US" sz="2215">
                <a:solidFill>
                  <a:srgbClr val="003366"/>
                </a:solidFill>
              </a:rPr>
              <a:t>T____</a:t>
            </a:r>
          </a:p>
          <a:p>
            <a:pPr>
              <a:lnSpc>
                <a:spcPct val="90000"/>
              </a:lnSpc>
            </a:pPr>
            <a:r>
              <a:rPr lang="de-DE" altLang="en-US" sz="2215">
                <a:solidFill>
                  <a:srgbClr val="003366"/>
                </a:solidFill>
              </a:rPr>
              <a:t>     | </a:t>
            </a:r>
          </a:p>
          <a:p>
            <a:pPr>
              <a:lnSpc>
                <a:spcPct val="90000"/>
              </a:lnSpc>
            </a:pPr>
            <a:r>
              <a:rPr lang="de-DE" altLang="en-US" sz="2215">
                <a:solidFill>
                  <a:srgbClr val="003366"/>
                </a:solidFill>
              </a:rPr>
              <a:t>     | </a:t>
            </a:r>
          </a:p>
          <a:p>
            <a:pPr>
              <a:lnSpc>
                <a:spcPct val="90000"/>
              </a:lnSpc>
            </a:pPr>
            <a:r>
              <a:rPr lang="de-DE" altLang="en-US" sz="2215">
                <a:solidFill>
                  <a:srgbClr val="003366"/>
                </a:solidFill>
              </a:rPr>
              <a:t>     |</a:t>
            </a:r>
            <a:r>
              <a:rPr lang="de-DE" altLang="en-US" sz="2215"/>
              <a:t> </a:t>
            </a:r>
          </a:p>
        </p:txBody>
      </p:sp>
      <p:sp>
        <p:nvSpPr>
          <p:cNvPr id="12293" name="Freeform 13"/>
          <p:cNvSpPr>
            <a:spLocks/>
          </p:cNvSpPr>
          <p:nvPr/>
        </p:nvSpPr>
        <p:spPr bwMode="auto">
          <a:xfrm>
            <a:off x="5077559" y="3163767"/>
            <a:ext cx="3729403" cy="630115"/>
          </a:xfrm>
          <a:custGeom>
            <a:avLst/>
            <a:gdLst>
              <a:gd name="T0" fmla="*/ 2147483646 w 2350"/>
              <a:gd name="T1" fmla="*/ 2147483646 h 430"/>
              <a:gd name="T2" fmla="*/ 2147483646 w 2350"/>
              <a:gd name="T3" fmla="*/ 2147483646 h 430"/>
              <a:gd name="T4" fmla="*/ 0 w 2350"/>
              <a:gd name="T5" fmla="*/ 2147483646 h 430"/>
              <a:gd name="T6" fmla="*/ 0 60000 65536"/>
              <a:gd name="T7" fmla="*/ 0 60000 65536"/>
              <a:gd name="T8" fmla="*/ 0 60000 65536"/>
              <a:gd name="T9" fmla="*/ 0 w 2350"/>
              <a:gd name="T10" fmla="*/ 0 h 430"/>
              <a:gd name="T11" fmla="*/ 2350 w 2350"/>
              <a:gd name="T12" fmla="*/ 430 h 43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350" h="430">
                <a:moveTo>
                  <a:pt x="2131" y="430"/>
                </a:moveTo>
                <a:cubicBezTo>
                  <a:pt x="2240" y="283"/>
                  <a:pt x="2350" y="136"/>
                  <a:pt x="1995" y="68"/>
                </a:cubicBezTo>
                <a:cubicBezTo>
                  <a:pt x="1640" y="0"/>
                  <a:pt x="820" y="11"/>
                  <a:pt x="0" y="22"/>
                </a:cubicBezTo>
              </a:path>
            </a:pathLst>
          </a:custGeom>
          <a:noFill/>
          <a:ln w="28575">
            <a:solidFill>
              <a:schemeClr val="accent2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94" name="Oval 14"/>
          <p:cNvSpPr>
            <a:spLocks noChangeArrowheads="1"/>
          </p:cNvSpPr>
          <p:nvPr/>
        </p:nvSpPr>
        <p:spPr bwMode="auto">
          <a:xfrm>
            <a:off x="7596554" y="3694235"/>
            <a:ext cx="936381" cy="400050"/>
          </a:xfrm>
          <a:prstGeom prst="ellips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lnSpc>
                <a:spcPct val="90000"/>
              </a:lnSpc>
            </a:pPr>
            <a:endParaRPr lang="en-US" altLang="en-US" sz="1477"/>
          </a:p>
        </p:txBody>
      </p:sp>
      <p:sp>
        <p:nvSpPr>
          <p:cNvPr id="12295" name="Text Box 15"/>
          <p:cNvSpPr txBox="1">
            <a:spLocks noChangeArrowheads="1"/>
          </p:cNvSpPr>
          <p:nvPr/>
        </p:nvSpPr>
        <p:spPr bwMode="auto">
          <a:xfrm>
            <a:off x="5147897" y="4891454"/>
            <a:ext cx="3340979" cy="501548"/>
          </a:xfrm>
          <a:prstGeom prst="rect">
            <a:avLst/>
          </a:prstGeom>
          <a:noFill/>
          <a:ln w="28575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de-DE" altLang="en-US" sz="1477" b="1" dirty="0"/>
              <a:t>(1) </a:t>
            </a:r>
            <a:r>
              <a:rPr lang="de-DE" altLang="en-US" sz="1477" b="1" dirty="0" smtClean="0"/>
              <a:t>Bilde ab von den DB-Relationen</a:t>
            </a:r>
            <a:r>
              <a:rPr lang="de-DE" altLang="en-US" sz="1477" b="1" dirty="0"/>
              <a:t/>
            </a:r>
            <a:br>
              <a:rPr lang="de-DE" altLang="en-US" sz="1477" b="1" dirty="0"/>
            </a:br>
            <a:r>
              <a:rPr lang="de-DE" altLang="en-US" sz="1477" b="1" dirty="0" smtClean="0"/>
              <a:t>in den Regelrumpf</a:t>
            </a:r>
            <a:endParaRPr lang="de-DE" altLang="en-US" sz="1477" b="1" dirty="0"/>
          </a:p>
        </p:txBody>
      </p:sp>
      <p:grpSp>
        <p:nvGrpSpPr>
          <p:cNvPr id="12296" name="Group 23"/>
          <p:cNvGrpSpPr>
            <a:grpSpLocks/>
          </p:cNvGrpSpPr>
          <p:nvPr/>
        </p:nvGrpSpPr>
        <p:grpSpPr bwMode="auto">
          <a:xfrm>
            <a:off x="6660173" y="2032490"/>
            <a:ext cx="1513365" cy="962758"/>
            <a:chOff x="4195" y="1207"/>
            <a:chExt cx="954" cy="657"/>
          </a:xfrm>
        </p:grpSpPr>
        <p:sp>
          <p:nvSpPr>
            <p:cNvPr id="12297" name="Text Box 17"/>
            <p:cNvSpPr txBox="1">
              <a:spLocks noChangeArrowheads="1"/>
            </p:cNvSpPr>
            <p:nvPr/>
          </p:nvSpPr>
          <p:spPr bwMode="auto">
            <a:xfrm>
              <a:off x="4195" y="1207"/>
              <a:ext cx="183" cy="2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>
                <a:lnSpc>
                  <a:spcPct val="90000"/>
                </a:lnSpc>
              </a:pPr>
              <a:r>
                <a:rPr lang="de-DE" altLang="en-US" sz="1477">
                  <a:solidFill>
                    <a:srgbClr val="003366"/>
                  </a:solidFill>
                </a:rPr>
                <a:t>1</a:t>
              </a:r>
            </a:p>
          </p:txBody>
        </p:sp>
        <p:sp>
          <p:nvSpPr>
            <p:cNvPr id="12298" name="Text Box 18"/>
            <p:cNvSpPr txBox="1">
              <a:spLocks noChangeArrowheads="1"/>
            </p:cNvSpPr>
            <p:nvPr/>
          </p:nvSpPr>
          <p:spPr bwMode="auto">
            <a:xfrm>
              <a:off x="4966" y="1253"/>
              <a:ext cx="183" cy="2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>
                <a:lnSpc>
                  <a:spcPct val="90000"/>
                </a:lnSpc>
              </a:pPr>
              <a:r>
                <a:rPr lang="de-DE" altLang="en-US" sz="1477">
                  <a:solidFill>
                    <a:srgbClr val="003366"/>
                  </a:solidFill>
                </a:rPr>
                <a:t>2</a:t>
              </a:r>
            </a:p>
          </p:txBody>
        </p:sp>
        <p:sp>
          <p:nvSpPr>
            <p:cNvPr id="12299" name="Text Box 19"/>
            <p:cNvSpPr txBox="1">
              <a:spLocks noChangeArrowheads="1"/>
            </p:cNvSpPr>
            <p:nvPr/>
          </p:nvSpPr>
          <p:spPr bwMode="auto">
            <a:xfrm>
              <a:off x="4467" y="1661"/>
              <a:ext cx="183" cy="2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>
                <a:lnSpc>
                  <a:spcPct val="90000"/>
                </a:lnSpc>
              </a:pPr>
              <a:r>
                <a:rPr lang="de-DE" altLang="en-US" sz="1477">
                  <a:solidFill>
                    <a:srgbClr val="003366"/>
                  </a:solidFill>
                </a:rPr>
                <a:t>3</a:t>
              </a:r>
            </a:p>
          </p:txBody>
        </p:sp>
        <p:sp>
          <p:nvSpPr>
            <p:cNvPr id="12300" name="Line 20"/>
            <p:cNvSpPr>
              <a:spLocks noChangeShapeType="1"/>
            </p:cNvSpPr>
            <p:nvPr/>
          </p:nvSpPr>
          <p:spPr bwMode="auto">
            <a:xfrm>
              <a:off x="4389" y="1331"/>
              <a:ext cx="545" cy="45"/>
            </a:xfrm>
            <a:prstGeom prst="line">
              <a:avLst/>
            </a:prstGeom>
            <a:noFill/>
            <a:ln w="19050">
              <a:solidFill>
                <a:srgbClr val="003366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01" name="Line 21"/>
            <p:cNvSpPr>
              <a:spLocks noChangeShapeType="1"/>
            </p:cNvSpPr>
            <p:nvPr/>
          </p:nvSpPr>
          <p:spPr bwMode="auto">
            <a:xfrm flipH="1">
              <a:off x="4661" y="1467"/>
              <a:ext cx="385" cy="272"/>
            </a:xfrm>
            <a:prstGeom prst="line">
              <a:avLst/>
            </a:prstGeom>
            <a:noFill/>
            <a:ln w="19050">
              <a:solidFill>
                <a:srgbClr val="003366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02" name="Line 22"/>
            <p:cNvSpPr>
              <a:spLocks noChangeShapeType="1"/>
            </p:cNvSpPr>
            <p:nvPr/>
          </p:nvSpPr>
          <p:spPr bwMode="auto">
            <a:xfrm flipH="1">
              <a:off x="4694" y="1525"/>
              <a:ext cx="385" cy="272"/>
            </a:xfrm>
            <a:prstGeom prst="line">
              <a:avLst/>
            </a:prstGeom>
            <a:noFill/>
            <a:ln w="19050">
              <a:solidFill>
                <a:srgbClr val="003366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79608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2"/>
          <p:cNvSpPr>
            <a:spLocks noGrp="1" noChangeArrowheads="1"/>
          </p:cNvSpPr>
          <p:nvPr>
            <p:ph type="title"/>
          </p:nvPr>
        </p:nvSpPr>
        <p:spPr>
          <a:xfrm>
            <a:off x="351693" y="260648"/>
            <a:ext cx="8440615" cy="471854"/>
          </a:xfrm>
        </p:spPr>
        <p:txBody>
          <a:bodyPr/>
          <a:lstStyle/>
          <a:p>
            <a:pPr eaLnBrk="1" hangingPunct="1"/>
            <a:r>
              <a:rPr lang="de-DE" altLang="en-US"/>
              <a:t>Intuition</a:t>
            </a:r>
          </a:p>
        </p:txBody>
      </p:sp>
      <p:sp>
        <p:nvSpPr>
          <p:cNvPr id="1433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6138" y="2151003"/>
            <a:ext cx="7778262" cy="3798277"/>
          </a:xfrm>
        </p:spPr>
        <p:txBody>
          <a:bodyPr/>
          <a:lstStyle/>
          <a:p>
            <a:pPr eaLnBrk="1" hangingPunct="1">
              <a:buFont typeface="Wingdings" charset="2"/>
              <a:buNone/>
            </a:pPr>
            <a:r>
              <a:rPr lang="de-DE" altLang="en-US" dirty="0"/>
              <a:t>Transitive </a:t>
            </a:r>
            <a:r>
              <a:rPr lang="de-DE" altLang="en-US" dirty="0" smtClean="0"/>
              <a:t>Hülle:</a:t>
            </a:r>
            <a:endParaRPr lang="de-DE" altLang="en-US" dirty="0"/>
          </a:p>
          <a:p>
            <a:pPr eaLnBrk="1" hangingPunct="1">
              <a:buFont typeface="Wingdings" charset="2"/>
              <a:buNone/>
            </a:pPr>
            <a:endParaRPr lang="de-DE" altLang="en-US" dirty="0"/>
          </a:p>
          <a:p>
            <a:pPr lvl="1" eaLnBrk="1" hangingPunct="1">
              <a:buFont typeface="Wingdings" charset="2"/>
              <a:buNone/>
            </a:pPr>
            <a:r>
              <a:rPr lang="de-DE" altLang="en-US" b="1" dirty="0">
                <a:latin typeface="Courier New" charset="0"/>
              </a:rPr>
              <a:t>		T(</a:t>
            </a:r>
            <a:r>
              <a:rPr lang="de-DE" altLang="en-US" b="1" dirty="0">
                <a:solidFill>
                  <a:srgbClr val="003366"/>
                </a:solidFill>
                <a:latin typeface="Courier New" charset="0"/>
              </a:rPr>
              <a:t>1</a:t>
            </a:r>
            <a:r>
              <a:rPr lang="de-DE" altLang="en-US" b="1" dirty="0">
                <a:latin typeface="Courier New" charset="0"/>
              </a:rPr>
              <a:t>,</a:t>
            </a:r>
            <a:r>
              <a:rPr lang="de-DE" altLang="en-US" b="1" dirty="0">
                <a:solidFill>
                  <a:srgbClr val="003366"/>
                </a:solidFill>
                <a:latin typeface="Courier New" charset="0"/>
              </a:rPr>
              <a:t>2</a:t>
            </a:r>
            <a:r>
              <a:rPr lang="de-DE" altLang="en-US" b="1" dirty="0">
                <a:latin typeface="Courier New" charset="0"/>
              </a:rPr>
              <a:t>) :- G(</a:t>
            </a:r>
            <a:r>
              <a:rPr lang="de-DE" altLang="en-US" b="1" dirty="0">
                <a:solidFill>
                  <a:srgbClr val="003366"/>
                </a:solidFill>
                <a:latin typeface="Courier New" charset="0"/>
              </a:rPr>
              <a:t>1,2</a:t>
            </a:r>
            <a:r>
              <a:rPr lang="de-DE" altLang="en-US" b="1" dirty="0">
                <a:latin typeface="Courier New" charset="0"/>
              </a:rPr>
              <a:t>)</a:t>
            </a:r>
          </a:p>
          <a:p>
            <a:pPr lvl="1" eaLnBrk="1" hangingPunct="1">
              <a:buFont typeface="Wingdings" charset="2"/>
              <a:buNone/>
            </a:pPr>
            <a:r>
              <a:rPr lang="de-DE" altLang="en-US" b="1" dirty="0">
                <a:latin typeface="Courier New" charset="0"/>
              </a:rPr>
              <a:t>		T(</a:t>
            </a:r>
            <a:r>
              <a:rPr lang="de-DE" altLang="en-US" b="1" dirty="0" err="1">
                <a:latin typeface="Courier New" charset="0"/>
              </a:rPr>
              <a:t>x,y</a:t>
            </a:r>
            <a:r>
              <a:rPr lang="de-DE" altLang="en-US" b="1" dirty="0">
                <a:latin typeface="Courier New" charset="0"/>
              </a:rPr>
              <a:t>) :- G(</a:t>
            </a:r>
            <a:r>
              <a:rPr lang="de-DE" altLang="en-US" b="1" dirty="0" err="1">
                <a:latin typeface="Courier New" charset="0"/>
              </a:rPr>
              <a:t>x,z</a:t>
            </a:r>
            <a:r>
              <a:rPr lang="de-DE" altLang="en-US" b="1" dirty="0">
                <a:latin typeface="Courier New" charset="0"/>
              </a:rPr>
              <a:t>), T(</a:t>
            </a:r>
            <a:r>
              <a:rPr lang="de-DE" altLang="en-US" b="1" dirty="0" err="1">
                <a:latin typeface="Courier New" charset="0"/>
              </a:rPr>
              <a:t>z,y</a:t>
            </a:r>
            <a:r>
              <a:rPr lang="de-DE" altLang="en-US" b="1" dirty="0">
                <a:latin typeface="Courier New" charset="0"/>
              </a:rPr>
              <a:t>)</a:t>
            </a:r>
          </a:p>
          <a:p>
            <a:pPr lvl="1" eaLnBrk="1" hangingPunct="1">
              <a:buFont typeface="Wingdings" charset="2"/>
              <a:buNone/>
            </a:pPr>
            <a:endParaRPr lang="de-DE" altLang="en-US" b="1" dirty="0"/>
          </a:p>
          <a:p>
            <a:pPr eaLnBrk="1" hangingPunct="1">
              <a:buFont typeface="Wingdings" charset="2"/>
              <a:buNone/>
            </a:pPr>
            <a:r>
              <a:rPr lang="de-DE" altLang="en-US" dirty="0"/>
              <a:t> </a:t>
            </a:r>
            <a:endParaRPr lang="de-DE" altLang="en-US" b="1" dirty="0">
              <a:latin typeface="Courier New" charset="0"/>
            </a:endParaRPr>
          </a:p>
        </p:txBody>
      </p:sp>
      <p:sp>
        <p:nvSpPr>
          <p:cNvPr id="14339" name="Text Box 4"/>
          <p:cNvSpPr txBox="1">
            <a:spLocks noChangeArrowheads="1"/>
          </p:cNvSpPr>
          <p:nvPr/>
        </p:nvSpPr>
        <p:spPr bwMode="auto">
          <a:xfrm>
            <a:off x="7451482" y="3030416"/>
            <a:ext cx="1173773" cy="16260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de-DE" altLang="en-US" sz="2215"/>
              <a:t>    </a:t>
            </a:r>
          </a:p>
          <a:p>
            <a:pPr>
              <a:lnSpc>
                <a:spcPct val="90000"/>
              </a:lnSpc>
            </a:pPr>
            <a:r>
              <a:rPr lang="de-DE" altLang="en-US" sz="2215">
                <a:solidFill>
                  <a:srgbClr val="003366"/>
                </a:solidFill>
              </a:rPr>
              <a:t>G____</a:t>
            </a:r>
          </a:p>
          <a:p>
            <a:pPr>
              <a:lnSpc>
                <a:spcPct val="90000"/>
              </a:lnSpc>
            </a:pPr>
            <a:r>
              <a:rPr lang="de-DE" altLang="en-US" sz="2215">
                <a:solidFill>
                  <a:srgbClr val="003366"/>
                </a:solidFill>
              </a:rPr>
              <a:t>   1 | 2</a:t>
            </a:r>
          </a:p>
          <a:p>
            <a:pPr>
              <a:lnSpc>
                <a:spcPct val="90000"/>
              </a:lnSpc>
            </a:pPr>
            <a:r>
              <a:rPr lang="de-DE" altLang="en-US" sz="2215">
                <a:solidFill>
                  <a:srgbClr val="003366"/>
                </a:solidFill>
              </a:rPr>
              <a:t>   2 | 3</a:t>
            </a:r>
          </a:p>
          <a:p>
            <a:pPr>
              <a:lnSpc>
                <a:spcPct val="90000"/>
              </a:lnSpc>
            </a:pPr>
            <a:r>
              <a:rPr lang="de-DE" altLang="en-US" sz="2215">
                <a:solidFill>
                  <a:srgbClr val="003366"/>
                </a:solidFill>
              </a:rPr>
              <a:t>   3 | 2</a:t>
            </a:r>
          </a:p>
        </p:txBody>
      </p:sp>
      <p:sp>
        <p:nvSpPr>
          <p:cNvPr id="14340" name="Text Box 5"/>
          <p:cNvSpPr txBox="1">
            <a:spLocks noChangeArrowheads="1"/>
          </p:cNvSpPr>
          <p:nvPr/>
        </p:nvSpPr>
        <p:spPr bwMode="auto">
          <a:xfrm>
            <a:off x="178777" y="3140320"/>
            <a:ext cx="1173774" cy="16260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de-DE" altLang="en-US" sz="2215"/>
              <a:t>   </a:t>
            </a:r>
          </a:p>
          <a:p>
            <a:pPr>
              <a:lnSpc>
                <a:spcPct val="90000"/>
              </a:lnSpc>
            </a:pPr>
            <a:r>
              <a:rPr lang="de-DE" altLang="en-US" sz="2215">
                <a:solidFill>
                  <a:srgbClr val="003366"/>
                </a:solidFill>
              </a:rPr>
              <a:t>T____</a:t>
            </a:r>
          </a:p>
          <a:p>
            <a:pPr>
              <a:lnSpc>
                <a:spcPct val="90000"/>
              </a:lnSpc>
            </a:pPr>
            <a:r>
              <a:rPr lang="de-DE" altLang="en-US" sz="2215">
                <a:solidFill>
                  <a:srgbClr val="003366"/>
                </a:solidFill>
              </a:rPr>
              <a:t>     |  </a:t>
            </a:r>
          </a:p>
          <a:p>
            <a:pPr>
              <a:lnSpc>
                <a:spcPct val="90000"/>
              </a:lnSpc>
            </a:pPr>
            <a:r>
              <a:rPr lang="de-DE" altLang="en-US" sz="2215">
                <a:solidFill>
                  <a:srgbClr val="003366"/>
                </a:solidFill>
              </a:rPr>
              <a:t>     | </a:t>
            </a:r>
          </a:p>
          <a:p>
            <a:pPr>
              <a:lnSpc>
                <a:spcPct val="90000"/>
              </a:lnSpc>
            </a:pPr>
            <a:r>
              <a:rPr lang="de-DE" altLang="en-US" sz="2215">
                <a:solidFill>
                  <a:srgbClr val="003366"/>
                </a:solidFill>
              </a:rPr>
              <a:t>     |</a:t>
            </a:r>
            <a:r>
              <a:rPr lang="de-DE" altLang="en-US" sz="2215"/>
              <a:t> </a:t>
            </a:r>
          </a:p>
        </p:txBody>
      </p:sp>
      <p:sp>
        <p:nvSpPr>
          <p:cNvPr id="14341" name="Freeform 13"/>
          <p:cNvSpPr>
            <a:spLocks/>
          </p:cNvSpPr>
          <p:nvPr/>
        </p:nvSpPr>
        <p:spPr bwMode="auto">
          <a:xfrm>
            <a:off x="5077559" y="3163767"/>
            <a:ext cx="3729403" cy="630115"/>
          </a:xfrm>
          <a:custGeom>
            <a:avLst/>
            <a:gdLst>
              <a:gd name="T0" fmla="*/ 2147483646 w 2350"/>
              <a:gd name="T1" fmla="*/ 2147483646 h 430"/>
              <a:gd name="T2" fmla="*/ 2147483646 w 2350"/>
              <a:gd name="T3" fmla="*/ 2147483646 h 430"/>
              <a:gd name="T4" fmla="*/ 0 w 2350"/>
              <a:gd name="T5" fmla="*/ 2147483646 h 430"/>
              <a:gd name="T6" fmla="*/ 0 60000 65536"/>
              <a:gd name="T7" fmla="*/ 0 60000 65536"/>
              <a:gd name="T8" fmla="*/ 0 60000 65536"/>
              <a:gd name="T9" fmla="*/ 0 w 2350"/>
              <a:gd name="T10" fmla="*/ 0 h 430"/>
              <a:gd name="T11" fmla="*/ 2350 w 2350"/>
              <a:gd name="T12" fmla="*/ 430 h 43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350" h="430">
                <a:moveTo>
                  <a:pt x="2131" y="430"/>
                </a:moveTo>
                <a:cubicBezTo>
                  <a:pt x="2240" y="283"/>
                  <a:pt x="2350" y="136"/>
                  <a:pt x="1995" y="68"/>
                </a:cubicBezTo>
                <a:cubicBezTo>
                  <a:pt x="1640" y="0"/>
                  <a:pt x="820" y="11"/>
                  <a:pt x="0" y="22"/>
                </a:cubicBezTo>
              </a:path>
            </a:pathLst>
          </a:custGeom>
          <a:noFill/>
          <a:ln w="28575">
            <a:solidFill>
              <a:schemeClr val="accent2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42" name="Oval 14"/>
          <p:cNvSpPr>
            <a:spLocks noChangeArrowheads="1"/>
          </p:cNvSpPr>
          <p:nvPr/>
        </p:nvSpPr>
        <p:spPr bwMode="auto">
          <a:xfrm>
            <a:off x="7596554" y="3694235"/>
            <a:ext cx="936381" cy="400050"/>
          </a:xfrm>
          <a:prstGeom prst="ellips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lnSpc>
                <a:spcPct val="90000"/>
              </a:lnSpc>
            </a:pPr>
            <a:endParaRPr lang="en-US" altLang="en-US" sz="1477"/>
          </a:p>
        </p:txBody>
      </p:sp>
      <p:sp>
        <p:nvSpPr>
          <p:cNvPr id="14343" name="Text Box 15"/>
          <p:cNvSpPr txBox="1">
            <a:spLocks noChangeArrowheads="1"/>
          </p:cNvSpPr>
          <p:nvPr/>
        </p:nvSpPr>
        <p:spPr bwMode="auto">
          <a:xfrm>
            <a:off x="971551" y="5090746"/>
            <a:ext cx="3804247" cy="501548"/>
          </a:xfrm>
          <a:prstGeom prst="rect">
            <a:avLst/>
          </a:prstGeom>
          <a:noFill/>
          <a:ln w="28575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de-DE" altLang="en-US" sz="1477" b="1" dirty="0"/>
              <a:t>(2) </a:t>
            </a:r>
            <a:r>
              <a:rPr lang="de-DE" altLang="en-US" sz="1477" b="1" dirty="0" smtClean="0"/>
              <a:t>Propagiere Bindungen auf Regelkopf</a:t>
            </a:r>
            <a:endParaRPr lang="de-DE" altLang="en-US" sz="1477" b="1" dirty="0"/>
          </a:p>
          <a:p>
            <a:pPr>
              <a:lnSpc>
                <a:spcPct val="90000"/>
              </a:lnSpc>
            </a:pPr>
            <a:endParaRPr lang="de-DE" altLang="en-US" sz="1477" b="1" dirty="0"/>
          </a:p>
        </p:txBody>
      </p:sp>
      <p:sp>
        <p:nvSpPr>
          <p:cNvPr id="14344" name="Freeform 18"/>
          <p:cNvSpPr>
            <a:spLocks/>
          </p:cNvSpPr>
          <p:nvPr/>
        </p:nvSpPr>
        <p:spPr bwMode="auto">
          <a:xfrm>
            <a:off x="2340220" y="2797420"/>
            <a:ext cx="2737338" cy="432288"/>
          </a:xfrm>
          <a:custGeom>
            <a:avLst/>
            <a:gdLst>
              <a:gd name="T0" fmla="*/ 2147483646 w 1724"/>
              <a:gd name="T1" fmla="*/ 2147483646 h 295"/>
              <a:gd name="T2" fmla="*/ 2147483646 w 1724"/>
              <a:gd name="T3" fmla="*/ 2147483646 h 295"/>
              <a:gd name="T4" fmla="*/ 2147483646 w 1724"/>
              <a:gd name="T5" fmla="*/ 2147483646 h 295"/>
              <a:gd name="T6" fmla="*/ 2147483646 w 1724"/>
              <a:gd name="T7" fmla="*/ 2147483646 h 295"/>
              <a:gd name="T8" fmla="*/ 0 w 1724"/>
              <a:gd name="T9" fmla="*/ 2147483646 h 29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724"/>
              <a:gd name="T16" fmla="*/ 0 h 295"/>
              <a:gd name="T17" fmla="*/ 1724 w 1724"/>
              <a:gd name="T18" fmla="*/ 295 h 29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724" h="295">
                <a:moveTo>
                  <a:pt x="1724" y="295"/>
                </a:moveTo>
                <a:cubicBezTo>
                  <a:pt x="1716" y="291"/>
                  <a:pt x="1708" y="288"/>
                  <a:pt x="1633" y="250"/>
                </a:cubicBezTo>
                <a:cubicBezTo>
                  <a:pt x="1558" y="212"/>
                  <a:pt x="1459" y="106"/>
                  <a:pt x="1270" y="68"/>
                </a:cubicBezTo>
                <a:cubicBezTo>
                  <a:pt x="1081" y="30"/>
                  <a:pt x="711" y="0"/>
                  <a:pt x="499" y="23"/>
                </a:cubicBezTo>
                <a:cubicBezTo>
                  <a:pt x="287" y="46"/>
                  <a:pt x="143" y="125"/>
                  <a:pt x="0" y="204"/>
                </a:cubicBezTo>
              </a:path>
            </a:pathLst>
          </a:custGeom>
          <a:noFill/>
          <a:ln w="28575">
            <a:solidFill>
              <a:schemeClr val="accent2"/>
            </a:solidFill>
            <a:prstDash val="sysDot"/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14345" name="Group 19"/>
          <p:cNvGrpSpPr>
            <a:grpSpLocks/>
          </p:cNvGrpSpPr>
          <p:nvPr/>
        </p:nvGrpSpPr>
        <p:grpSpPr bwMode="auto">
          <a:xfrm>
            <a:off x="6660173" y="2032490"/>
            <a:ext cx="1513365" cy="962758"/>
            <a:chOff x="4195" y="1207"/>
            <a:chExt cx="954" cy="657"/>
          </a:xfrm>
        </p:grpSpPr>
        <p:sp>
          <p:nvSpPr>
            <p:cNvPr id="14346" name="Text Box 20"/>
            <p:cNvSpPr txBox="1">
              <a:spLocks noChangeArrowheads="1"/>
            </p:cNvSpPr>
            <p:nvPr/>
          </p:nvSpPr>
          <p:spPr bwMode="auto">
            <a:xfrm>
              <a:off x="4195" y="1207"/>
              <a:ext cx="183" cy="2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>
                <a:lnSpc>
                  <a:spcPct val="90000"/>
                </a:lnSpc>
              </a:pPr>
              <a:r>
                <a:rPr lang="de-DE" altLang="en-US" sz="1477">
                  <a:solidFill>
                    <a:srgbClr val="003366"/>
                  </a:solidFill>
                </a:rPr>
                <a:t>1</a:t>
              </a:r>
            </a:p>
          </p:txBody>
        </p:sp>
        <p:sp>
          <p:nvSpPr>
            <p:cNvPr id="14347" name="Text Box 21"/>
            <p:cNvSpPr txBox="1">
              <a:spLocks noChangeArrowheads="1"/>
            </p:cNvSpPr>
            <p:nvPr/>
          </p:nvSpPr>
          <p:spPr bwMode="auto">
            <a:xfrm>
              <a:off x="4966" y="1253"/>
              <a:ext cx="183" cy="2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>
                <a:lnSpc>
                  <a:spcPct val="90000"/>
                </a:lnSpc>
              </a:pPr>
              <a:r>
                <a:rPr lang="de-DE" altLang="en-US" sz="1477">
                  <a:solidFill>
                    <a:srgbClr val="003366"/>
                  </a:solidFill>
                </a:rPr>
                <a:t>2</a:t>
              </a:r>
            </a:p>
          </p:txBody>
        </p:sp>
        <p:sp>
          <p:nvSpPr>
            <p:cNvPr id="14348" name="Text Box 22"/>
            <p:cNvSpPr txBox="1">
              <a:spLocks noChangeArrowheads="1"/>
            </p:cNvSpPr>
            <p:nvPr/>
          </p:nvSpPr>
          <p:spPr bwMode="auto">
            <a:xfrm>
              <a:off x="4467" y="1661"/>
              <a:ext cx="183" cy="2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>
                <a:lnSpc>
                  <a:spcPct val="90000"/>
                </a:lnSpc>
              </a:pPr>
              <a:r>
                <a:rPr lang="de-DE" altLang="en-US" sz="1477">
                  <a:solidFill>
                    <a:srgbClr val="003366"/>
                  </a:solidFill>
                </a:rPr>
                <a:t>3</a:t>
              </a:r>
            </a:p>
          </p:txBody>
        </p:sp>
        <p:sp>
          <p:nvSpPr>
            <p:cNvPr id="14349" name="Line 23"/>
            <p:cNvSpPr>
              <a:spLocks noChangeShapeType="1"/>
            </p:cNvSpPr>
            <p:nvPr/>
          </p:nvSpPr>
          <p:spPr bwMode="auto">
            <a:xfrm>
              <a:off x="4389" y="1331"/>
              <a:ext cx="545" cy="45"/>
            </a:xfrm>
            <a:prstGeom prst="line">
              <a:avLst/>
            </a:prstGeom>
            <a:noFill/>
            <a:ln w="19050">
              <a:solidFill>
                <a:srgbClr val="003366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50" name="Line 24"/>
            <p:cNvSpPr>
              <a:spLocks noChangeShapeType="1"/>
            </p:cNvSpPr>
            <p:nvPr/>
          </p:nvSpPr>
          <p:spPr bwMode="auto">
            <a:xfrm flipH="1">
              <a:off x="4661" y="1467"/>
              <a:ext cx="385" cy="272"/>
            </a:xfrm>
            <a:prstGeom prst="line">
              <a:avLst/>
            </a:prstGeom>
            <a:noFill/>
            <a:ln w="19050">
              <a:solidFill>
                <a:srgbClr val="003366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51" name="Line 25"/>
            <p:cNvSpPr>
              <a:spLocks noChangeShapeType="1"/>
            </p:cNvSpPr>
            <p:nvPr/>
          </p:nvSpPr>
          <p:spPr bwMode="auto">
            <a:xfrm flipH="1">
              <a:off x="4694" y="1525"/>
              <a:ext cx="385" cy="272"/>
            </a:xfrm>
            <a:prstGeom prst="line">
              <a:avLst/>
            </a:prstGeom>
            <a:noFill/>
            <a:ln w="19050">
              <a:solidFill>
                <a:srgbClr val="003366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811586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ChangeArrowheads="1"/>
          </p:cNvSpPr>
          <p:nvPr>
            <p:ph type="title"/>
          </p:nvPr>
        </p:nvSpPr>
        <p:spPr>
          <a:xfrm>
            <a:off x="351693" y="260648"/>
            <a:ext cx="8440615" cy="471854"/>
          </a:xfrm>
        </p:spPr>
        <p:txBody>
          <a:bodyPr/>
          <a:lstStyle/>
          <a:p>
            <a:pPr eaLnBrk="1" hangingPunct="1"/>
            <a:r>
              <a:rPr lang="de-DE" altLang="en-US"/>
              <a:t>Intuition</a:t>
            </a:r>
          </a:p>
        </p:txBody>
      </p:sp>
      <p:sp>
        <p:nvSpPr>
          <p:cNvPr id="163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6138" y="2151003"/>
            <a:ext cx="7778262" cy="3798277"/>
          </a:xfrm>
        </p:spPr>
        <p:txBody>
          <a:bodyPr/>
          <a:lstStyle/>
          <a:p>
            <a:pPr eaLnBrk="1" hangingPunct="1">
              <a:buFont typeface="Wingdings" charset="2"/>
              <a:buNone/>
            </a:pPr>
            <a:r>
              <a:rPr lang="de-DE" altLang="en-US" dirty="0"/>
              <a:t>Transitive </a:t>
            </a:r>
            <a:r>
              <a:rPr lang="de-DE" altLang="en-US" dirty="0" smtClean="0"/>
              <a:t>Hülle:</a:t>
            </a:r>
            <a:endParaRPr lang="de-DE" altLang="en-US" dirty="0"/>
          </a:p>
          <a:p>
            <a:pPr eaLnBrk="1" hangingPunct="1">
              <a:buFont typeface="Wingdings" charset="2"/>
              <a:buNone/>
            </a:pPr>
            <a:endParaRPr lang="de-DE" altLang="en-US" dirty="0"/>
          </a:p>
          <a:p>
            <a:pPr lvl="1" eaLnBrk="1" hangingPunct="1">
              <a:buFont typeface="Wingdings" charset="2"/>
              <a:buNone/>
            </a:pPr>
            <a:r>
              <a:rPr lang="de-DE" altLang="en-US" b="1" dirty="0">
                <a:latin typeface="Courier New" charset="0"/>
              </a:rPr>
              <a:t>		T(</a:t>
            </a:r>
            <a:r>
              <a:rPr lang="de-DE" altLang="en-US" b="1" dirty="0">
                <a:solidFill>
                  <a:srgbClr val="003366"/>
                </a:solidFill>
                <a:latin typeface="Courier New" charset="0"/>
              </a:rPr>
              <a:t>1</a:t>
            </a:r>
            <a:r>
              <a:rPr lang="de-DE" altLang="en-US" b="1" dirty="0">
                <a:latin typeface="Courier New" charset="0"/>
              </a:rPr>
              <a:t>,</a:t>
            </a:r>
            <a:r>
              <a:rPr lang="de-DE" altLang="en-US" b="1" dirty="0">
                <a:solidFill>
                  <a:srgbClr val="003366"/>
                </a:solidFill>
                <a:latin typeface="Courier New" charset="0"/>
              </a:rPr>
              <a:t>2</a:t>
            </a:r>
            <a:r>
              <a:rPr lang="de-DE" altLang="en-US" b="1" dirty="0">
                <a:latin typeface="Courier New" charset="0"/>
              </a:rPr>
              <a:t>) :- G(</a:t>
            </a:r>
            <a:r>
              <a:rPr lang="de-DE" altLang="en-US" b="1" dirty="0">
                <a:solidFill>
                  <a:srgbClr val="003366"/>
                </a:solidFill>
                <a:latin typeface="Courier New" charset="0"/>
              </a:rPr>
              <a:t>1,2</a:t>
            </a:r>
            <a:r>
              <a:rPr lang="de-DE" altLang="en-US" b="1" dirty="0">
                <a:latin typeface="Courier New" charset="0"/>
              </a:rPr>
              <a:t>)</a:t>
            </a:r>
          </a:p>
          <a:p>
            <a:pPr lvl="1" eaLnBrk="1" hangingPunct="1">
              <a:buFont typeface="Wingdings" charset="2"/>
              <a:buNone/>
            </a:pPr>
            <a:r>
              <a:rPr lang="de-DE" altLang="en-US" b="1" dirty="0">
                <a:latin typeface="Courier New" charset="0"/>
              </a:rPr>
              <a:t>		T(</a:t>
            </a:r>
            <a:r>
              <a:rPr lang="de-DE" altLang="en-US" b="1" dirty="0" err="1">
                <a:latin typeface="Courier New" charset="0"/>
              </a:rPr>
              <a:t>x,y</a:t>
            </a:r>
            <a:r>
              <a:rPr lang="de-DE" altLang="en-US" b="1" dirty="0">
                <a:latin typeface="Courier New" charset="0"/>
              </a:rPr>
              <a:t>) :- G(</a:t>
            </a:r>
            <a:r>
              <a:rPr lang="de-DE" altLang="en-US" b="1" dirty="0" err="1">
                <a:latin typeface="Courier New" charset="0"/>
              </a:rPr>
              <a:t>x,z</a:t>
            </a:r>
            <a:r>
              <a:rPr lang="de-DE" altLang="en-US" b="1" dirty="0">
                <a:latin typeface="Courier New" charset="0"/>
              </a:rPr>
              <a:t>), T(</a:t>
            </a:r>
            <a:r>
              <a:rPr lang="de-DE" altLang="en-US" b="1" dirty="0" err="1">
                <a:latin typeface="Courier New" charset="0"/>
              </a:rPr>
              <a:t>z,y</a:t>
            </a:r>
            <a:r>
              <a:rPr lang="de-DE" altLang="en-US" b="1" dirty="0">
                <a:latin typeface="Courier New" charset="0"/>
              </a:rPr>
              <a:t>)</a:t>
            </a:r>
          </a:p>
          <a:p>
            <a:pPr lvl="1" eaLnBrk="1" hangingPunct="1">
              <a:buFont typeface="Wingdings" charset="2"/>
              <a:buNone/>
            </a:pPr>
            <a:endParaRPr lang="de-DE" altLang="en-US" b="1" dirty="0"/>
          </a:p>
          <a:p>
            <a:pPr eaLnBrk="1" hangingPunct="1">
              <a:buFont typeface="Wingdings" charset="2"/>
              <a:buNone/>
            </a:pPr>
            <a:r>
              <a:rPr lang="de-DE" altLang="en-US" dirty="0"/>
              <a:t> </a:t>
            </a:r>
            <a:endParaRPr lang="de-DE" altLang="en-US" b="1" dirty="0">
              <a:latin typeface="Courier New" charset="0"/>
            </a:endParaRPr>
          </a:p>
        </p:txBody>
      </p:sp>
      <p:sp>
        <p:nvSpPr>
          <p:cNvPr id="16387" name="Text Box 4"/>
          <p:cNvSpPr txBox="1">
            <a:spLocks noChangeArrowheads="1"/>
          </p:cNvSpPr>
          <p:nvPr/>
        </p:nvSpPr>
        <p:spPr bwMode="auto">
          <a:xfrm>
            <a:off x="7451482" y="3030416"/>
            <a:ext cx="1173773" cy="16260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de-DE" altLang="en-US" sz="2215"/>
              <a:t>    </a:t>
            </a:r>
          </a:p>
          <a:p>
            <a:pPr>
              <a:lnSpc>
                <a:spcPct val="90000"/>
              </a:lnSpc>
            </a:pPr>
            <a:r>
              <a:rPr lang="de-DE" altLang="en-US" sz="2215">
                <a:solidFill>
                  <a:srgbClr val="003366"/>
                </a:solidFill>
              </a:rPr>
              <a:t>G____</a:t>
            </a:r>
          </a:p>
          <a:p>
            <a:pPr>
              <a:lnSpc>
                <a:spcPct val="90000"/>
              </a:lnSpc>
            </a:pPr>
            <a:r>
              <a:rPr lang="de-DE" altLang="en-US" sz="2215">
                <a:solidFill>
                  <a:srgbClr val="003366"/>
                </a:solidFill>
              </a:rPr>
              <a:t>   1 | 2</a:t>
            </a:r>
          </a:p>
          <a:p>
            <a:pPr>
              <a:lnSpc>
                <a:spcPct val="90000"/>
              </a:lnSpc>
            </a:pPr>
            <a:r>
              <a:rPr lang="de-DE" altLang="en-US" sz="2215">
                <a:solidFill>
                  <a:srgbClr val="003366"/>
                </a:solidFill>
              </a:rPr>
              <a:t>   2 | 3</a:t>
            </a:r>
          </a:p>
          <a:p>
            <a:pPr>
              <a:lnSpc>
                <a:spcPct val="90000"/>
              </a:lnSpc>
            </a:pPr>
            <a:r>
              <a:rPr lang="de-DE" altLang="en-US" sz="2215">
                <a:solidFill>
                  <a:srgbClr val="003366"/>
                </a:solidFill>
              </a:rPr>
              <a:t>   3 | 2</a:t>
            </a:r>
          </a:p>
        </p:txBody>
      </p:sp>
      <p:sp>
        <p:nvSpPr>
          <p:cNvPr id="16388" name="Text Box 5"/>
          <p:cNvSpPr txBox="1">
            <a:spLocks noChangeArrowheads="1"/>
          </p:cNvSpPr>
          <p:nvPr/>
        </p:nvSpPr>
        <p:spPr bwMode="auto">
          <a:xfrm>
            <a:off x="178777" y="3140320"/>
            <a:ext cx="1173774" cy="16260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de-DE" altLang="en-US" sz="2215"/>
              <a:t>   </a:t>
            </a:r>
          </a:p>
          <a:p>
            <a:pPr>
              <a:lnSpc>
                <a:spcPct val="90000"/>
              </a:lnSpc>
            </a:pPr>
            <a:r>
              <a:rPr lang="de-DE" altLang="en-US" sz="2215">
                <a:solidFill>
                  <a:srgbClr val="003366"/>
                </a:solidFill>
              </a:rPr>
              <a:t>T____</a:t>
            </a:r>
          </a:p>
          <a:p>
            <a:pPr>
              <a:lnSpc>
                <a:spcPct val="90000"/>
              </a:lnSpc>
            </a:pPr>
            <a:r>
              <a:rPr lang="de-DE" altLang="en-US" sz="2215">
                <a:solidFill>
                  <a:srgbClr val="003366"/>
                </a:solidFill>
              </a:rPr>
              <a:t>  1 | 2</a:t>
            </a:r>
          </a:p>
          <a:p>
            <a:pPr>
              <a:lnSpc>
                <a:spcPct val="90000"/>
              </a:lnSpc>
            </a:pPr>
            <a:r>
              <a:rPr lang="de-DE" altLang="en-US" sz="2215">
                <a:solidFill>
                  <a:srgbClr val="003366"/>
                </a:solidFill>
              </a:rPr>
              <a:t>     | </a:t>
            </a:r>
          </a:p>
          <a:p>
            <a:pPr>
              <a:lnSpc>
                <a:spcPct val="90000"/>
              </a:lnSpc>
            </a:pPr>
            <a:r>
              <a:rPr lang="de-DE" altLang="en-US" sz="2215">
                <a:solidFill>
                  <a:srgbClr val="003366"/>
                </a:solidFill>
              </a:rPr>
              <a:t>     |</a:t>
            </a:r>
            <a:r>
              <a:rPr lang="de-DE" altLang="en-US" sz="2215"/>
              <a:t> </a:t>
            </a:r>
          </a:p>
        </p:txBody>
      </p:sp>
      <p:sp>
        <p:nvSpPr>
          <p:cNvPr id="16389" name="Freeform 13"/>
          <p:cNvSpPr>
            <a:spLocks/>
          </p:cNvSpPr>
          <p:nvPr/>
        </p:nvSpPr>
        <p:spPr bwMode="auto">
          <a:xfrm>
            <a:off x="5077559" y="3163767"/>
            <a:ext cx="3729403" cy="630115"/>
          </a:xfrm>
          <a:custGeom>
            <a:avLst/>
            <a:gdLst>
              <a:gd name="T0" fmla="*/ 2147483646 w 2350"/>
              <a:gd name="T1" fmla="*/ 2147483646 h 430"/>
              <a:gd name="T2" fmla="*/ 2147483646 w 2350"/>
              <a:gd name="T3" fmla="*/ 2147483646 h 430"/>
              <a:gd name="T4" fmla="*/ 0 w 2350"/>
              <a:gd name="T5" fmla="*/ 2147483646 h 430"/>
              <a:gd name="T6" fmla="*/ 0 60000 65536"/>
              <a:gd name="T7" fmla="*/ 0 60000 65536"/>
              <a:gd name="T8" fmla="*/ 0 60000 65536"/>
              <a:gd name="T9" fmla="*/ 0 w 2350"/>
              <a:gd name="T10" fmla="*/ 0 h 430"/>
              <a:gd name="T11" fmla="*/ 2350 w 2350"/>
              <a:gd name="T12" fmla="*/ 430 h 43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350" h="430">
                <a:moveTo>
                  <a:pt x="2131" y="430"/>
                </a:moveTo>
                <a:cubicBezTo>
                  <a:pt x="2240" y="283"/>
                  <a:pt x="2350" y="136"/>
                  <a:pt x="1995" y="68"/>
                </a:cubicBezTo>
                <a:cubicBezTo>
                  <a:pt x="1640" y="0"/>
                  <a:pt x="820" y="11"/>
                  <a:pt x="0" y="22"/>
                </a:cubicBezTo>
              </a:path>
            </a:pathLst>
          </a:custGeom>
          <a:noFill/>
          <a:ln w="28575">
            <a:solidFill>
              <a:schemeClr val="accent2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0" name="Oval 14"/>
          <p:cNvSpPr>
            <a:spLocks noChangeArrowheads="1"/>
          </p:cNvSpPr>
          <p:nvPr/>
        </p:nvSpPr>
        <p:spPr bwMode="auto">
          <a:xfrm>
            <a:off x="7596554" y="3694235"/>
            <a:ext cx="936381" cy="400050"/>
          </a:xfrm>
          <a:prstGeom prst="ellips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lnSpc>
                <a:spcPct val="90000"/>
              </a:lnSpc>
            </a:pPr>
            <a:endParaRPr lang="en-US" altLang="en-US" sz="1477"/>
          </a:p>
        </p:txBody>
      </p:sp>
      <p:sp>
        <p:nvSpPr>
          <p:cNvPr id="16391" name="Text Box 15"/>
          <p:cNvSpPr txBox="1">
            <a:spLocks noChangeArrowheads="1"/>
          </p:cNvSpPr>
          <p:nvPr/>
        </p:nvSpPr>
        <p:spPr bwMode="auto">
          <a:xfrm>
            <a:off x="971551" y="5090746"/>
            <a:ext cx="3804247" cy="296941"/>
          </a:xfrm>
          <a:prstGeom prst="rect">
            <a:avLst/>
          </a:prstGeom>
          <a:noFill/>
          <a:ln w="28575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de-DE" altLang="en-US" sz="1477" b="1" dirty="0"/>
              <a:t>(2) Propagiere Bindungen auf Regelkopf</a:t>
            </a:r>
          </a:p>
        </p:txBody>
      </p:sp>
      <p:sp>
        <p:nvSpPr>
          <p:cNvPr id="16392" name="Freeform 16"/>
          <p:cNvSpPr>
            <a:spLocks/>
          </p:cNvSpPr>
          <p:nvPr/>
        </p:nvSpPr>
        <p:spPr bwMode="auto">
          <a:xfrm>
            <a:off x="2340220" y="2797420"/>
            <a:ext cx="2737338" cy="432288"/>
          </a:xfrm>
          <a:custGeom>
            <a:avLst/>
            <a:gdLst>
              <a:gd name="T0" fmla="*/ 2147483646 w 1724"/>
              <a:gd name="T1" fmla="*/ 2147483646 h 295"/>
              <a:gd name="T2" fmla="*/ 2147483646 w 1724"/>
              <a:gd name="T3" fmla="*/ 2147483646 h 295"/>
              <a:gd name="T4" fmla="*/ 2147483646 w 1724"/>
              <a:gd name="T5" fmla="*/ 2147483646 h 295"/>
              <a:gd name="T6" fmla="*/ 2147483646 w 1724"/>
              <a:gd name="T7" fmla="*/ 2147483646 h 295"/>
              <a:gd name="T8" fmla="*/ 0 w 1724"/>
              <a:gd name="T9" fmla="*/ 2147483646 h 29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724"/>
              <a:gd name="T16" fmla="*/ 0 h 295"/>
              <a:gd name="T17" fmla="*/ 1724 w 1724"/>
              <a:gd name="T18" fmla="*/ 295 h 29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724" h="295">
                <a:moveTo>
                  <a:pt x="1724" y="295"/>
                </a:moveTo>
                <a:cubicBezTo>
                  <a:pt x="1716" y="291"/>
                  <a:pt x="1708" y="288"/>
                  <a:pt x="1633" y="250"/>
                </a:cubicBezTo>
                <a:cubicBezTo>
                  <a:pt x="1558" y="212"/>
                  <a:pt x="1459" y="106"/>
                  <a:pt x="1270" y="68"/>
                </a:cubicBezTo>
                <a:cubicBezTo>
                  <a:pt x="1081" y="30"/>
                  <a:pt x="711" y="0"/>
                  <a:pt x="499" y="23"/>
                </a:cubicBezTo>
                <a:cubicBezTo>
                  <a:pt x="287" y="46"/>
                  <a:pt x="143" y="125"/>
                  <a:pt x="0" y="204"/>
                </a:cubicBezTo>
              </a:path>
            </a:pathLst>
          </a:custGeom>
          <a:noFill/>
          <a:ln w="28575">
            <a:solidFill>
              <a:schemeClr val="accent2"/>
            </a:solidFill>
            <a:prstDash val="sysDot"/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3" name="Freeform 17"/>
          <p:cNvSpPr>
            <a:spLocks/>
          </p:cNvSpPr>
          <p:nvPr/>
        </p:nvSpPr>
        <p:spPr bwMode="auto">
          <a:xfrm>
            <a:off x="539261" y="2963008"/>
            <a:ext cx="1729154" cy="687266"/>
          </a:xfrm>
          <a:custGeom>
            <a:avLst/>
            <a:gdLst>
              <a:gd name="T0" fmla="*/ 2147483646 w 1089"/>
              <a:gd name="T1" fmla="*/ 2147483646 h 469"/>
              <a:gd name="T2" fmla="*/ 2147483646 w 1089"/>
              <a:gd name="T3" fmla="*/ 2147483646 h 469"/>
              <a:gd name="T4" fmla="*/ 2147483646 w 1089"/>
              <a:gd name="T5" fmla="*/ 2147483646 h 469"/>
              <a:gd name="T6" fmla="*/ 0 w 1089"/>
              <a:gd name="T7" fmla="*/ 2147483646 h 469"/>
              <a:gd name="T8" fmla="*/ 0 60000 65536"/>
              <a:gd name="T9" fmla="*/ 0 60000 65536"/>
              <a:gd name="T10" fmla="*/ 0 60000 65536"/>
              <a:gd name="T11" fmla="*/ 0 60000 65536"/>
              <a:gd name="T12" fmla="*/ 0 w 1089"/>
              <a:gd name="T13" fmla="*/ 0 h 469"/>
              <a:gd name="T14" fmla="*/ 1089 w 1089"/>
              <a:gd name="T15" fmla="*/ 469 h 46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089" h="469">
                <a:moveTo>
                  <a:pt x="1089" y="106"/>
                </a:moveTo>
                <a:cubicBezTo>
                  <a:pt x="964" y="53"/>
                  <a:pt x="839" y="0"/>
                  <a:pt x="680" y="15"/>
                </a:cubicBezTo>
                <a:cubicBezTo>
                  <a:pt x="521" y="30"/>
                  <a:pt x="249" y="121"/>
                  <a:pt x="136" y="197"/>
                </a:cubicBezTo>
                <a:cubicBezTo>
                  <a:pt x="23" y="273"/>
                  <a:pt x="11" y="371"/>
                  <a:pt x="0" y="469"/>
                </a:cubicBezTo>
              </a:path>
            </a:pathLst>
          </a:custGeom>
          <a:noFill/>
          <a:ln w="28575">
            <a:solidFill>
              <a:schemeClr val="accent2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4" name="Oval 18"/>
          <p:cNvSpPr>
            <a:spLocks noChangeArrowheads="1"/>
          </p:cNvSpPr>
          <p:nvPr/>
        </p:nvSpPr>
        <p:spPr bwMode="auto">
          <a:xfrm>
            <a:off x="323851" y="3761643"/>
            <a:ext cx="863111" cy="398585"/>
          </a:xfrm>
          <a:prstGeom prst="ellipse">
            <a:avLst/>
          </a:prstGeom>
          <a:noFill/>
          <a:ln w="28575">
            <a:solidFill>
              <a:srgbClr val="9966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lnSpc>
                <a:spcPct val="90000"/>
              </a:lnSpc>
            </a:pPr>
            <a:endParaRPr lang="en-US" altLang="en-US" sz="1477"/>
          </a:p>
        </p:txBody>
      </p:sp>
      <p:sp>
        <p:nvSpPr>
          <p:cNvPr id="16395" name="Text Box 20"/>
          <p:cNvSpPr txBox="1">
            <a:spLocks noChangeArrowheads="1"/>
          </p:cNvSpPr>
          <p:nvPr/>
        </p:nvSpPr>
        <p:spPr bwMode="auto">
          <a:xfrm>
            <a:off x="6660173" y="2032490"/>
            <a:ext cx="290464" cy="2969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de-DE" altLang="en-US" sz="1477">
                <a:solidFill>
                  <a:srgbClr val="003366"/>
                </a:solidFill>
              </a:rPr>
              <a:t>1</a:t>
            </a:r>
          </a:p>
        </p:txBody>
      </p:sp>
      <p:sp>
        <p:nvSpPr>
          <p:cNvPr id="16396" name="Text Box 21"/>
          <p:cNvSpPr txBox="1">
            <a:spLocks noChangeArrowheads="1"/>
          </p:cNvSpPr>
          <p:nvPr/>
        </p:nvSpPr>
        <p:spPr bwMode="auto">
          <a:xfrm>
            <a:off x="7883769" y="2099897"/>
            <a:ext cx="290464" cy="2969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de-DE" altLang="en-US" sz="1477">
                <a:solidFill>
                  <a:srgbClr val="003366"/>
                </a:solidFill>
              </a:rPr>
              <a:t>2</a:t>
            </a:r>
          </a:p>
        </p:txBody>
      </p:sp>
      <p:sp>
        <p:nvSpPr>
          <p:cNvPr id="16397" name="Text Box 22"/>
          <p:cNvSpPr txBox="1">
            <a:spLocks noChangeArrowheads="1"/>
          </p:cNvSpPr>
          <p:nvPr/>
        </p:nvSpPr>
        <p:spPr bwMode="auto">
          <a:xfrm>
            <a:off x="7090996" y="2697774"/>
            <a:ext cx="290464" cy="2969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de-DE" altLang="en-US" sz="1477">
                <a:solidFill>
                  <a:srgbClr val="003366"/>
                </a:solidFill>
              </a:rPr>
              <a:t>3</a:t>
            </a:r>
          </a:p>
        </p:txBody>
      </p:sp>
      <p:sp>
        <p:nvSpPr>
          <p:cNvPr id="16398" name="Line 23"/>
          <p:cNvSpPr>
            <a:spLocks noChangeShapeType="1"/>
          </p:cNvSpPr>
          <p:nvPr/>
        </p:nvSpPr>
        <p:spPr bwMode="auto">
          <a:xfrm>
            <a:off x="6967905" y="2214197"/>
            <a:ext cx="864577" cy="65942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9" name="Line 24"/>
          <p:cNvSpPr>
            <a:spLocks noChangeShapeType="1"/>
          </p:cNvSpPr>
          <p:nvPr/>
        </p:nvSpPr>
        <p:spPr bwMode="auto">
          <a:xfrm flipH="1">
            <a:off x="7398728" y="2413489"/>
            <a:ext cx="612531" cy="398585"/>
          </a:xfrm>
          <a:prstGeom prst="line">
            <a:avLst/>
          </a:prstGeom>
          <a:noFill/>
          <a:ln w="19050">
            <a:solidFill>
              <a:srgbClr val="003366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0" name="Line 25"/>
          <p:cNvSpPr>
            <a:spLocks noChangeShapeType="1"/>
          </p:cNvSpPr>
          <p:nvPr/>
        </p:nvSpPr>
        <p:spPr bwMode="auto">
          <a:xfrm flipH="1">
            <a:off x="7451482" y="2498481"/>
            <a:ext cx="611065" cy="398585"/>
          </a:xfrm>
          <a:prstGeom prst="line">
            <a:avLst/>
          </a:prstGeom>
          <a:noFill/>
          <a:ln w="19050">
            <a:solidFill>
              <a:srgbClr val="003366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0776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 noChangeArrowheads="1"/>
          </p:cNvSpPr>
          <p:nvPr>
            <p:ph type="title"/>
          </p:nvPr>
        </p:nvSpPr>
        <p:spPr>
          <a:xfrm>
            <a:off x="351693" y="260648"/>
            <a:ext cx="8440615" cy="471854"/>
          </a:xfrm>
        </p:spPr>
        <p:txBody>
          <a:bodyPr/>
          <a:lstStyle/>
          <a:p>
            <a:pPr eaLnBrk="1" hangingPunct="1"/>
            <a:r>
              <a:rPr lang="de-DE" altLang="en-US"/>
              <a:t>Intuition</a:t>
            </a:r>
          </a:p>
        </p:txBody>
      </p:sp>
      <p:sp>
        <p:nvSpPr>
          <p:cNvPr id="1843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6138" y="2151003"/>
            <a:ext cx="7778262" cy="3798277"/>
          </a:xfrm>
        </p:spPr>
        <p:txBody>
          <a:bodyPr/>
          <a:lstStyle/>
          <a:p>
            <a:pPr eaLnBrk="1" hangingPunct="1">
              <a:buFont typeface="Wingdings" charset="2"/>
              <a:buNone/>
            </a:pPr>
            <a:r>
              <a:rPr lang="de-DE" altLang="en-US" dirty="0"/>
              <a:t>Transitive </a:t>
            </a:r>
            <a:r>
              <a:rPr lang="de-DE" altLang="en-US" dirty="0" smtClean="0"/>
              <a:t>Hülle:</a:t>
            </a:r>
            <a:endParaRPr lang="de-DE" altLang="en-US" dirty="0"/>
          </a:p>
          <a:p>
            <a:pPr eaLnBrk="1" hangingPunct="1">
              <a:buFont typeface="Wingdings" charset="2"/>
              <a:buNone/>
            </a:pPr>
            <a:endParaRPr lang="de-DE" altLang="en-US" dirty="0"/>
          </a:p>
          <a:p>
            <a:pPr lvl="1" eaLnBrk="1" hangingPunct="1">
              <a:buFont typeface="Wingdings" charset="2"/>
              <a:buNone/>
            </a:pPr>
            <a:r>
              <a:rPr lang="de-DE" altLang="en-US" b="1" dirty="0">
                <a:latin typeface="Courier New" charset="0"/>
              </a:rPr>
              <a:t>		T(</a:t>
            </a:r>
            <a:r>
              <a:rPr lang="de-DE" altLang="en-US" b="1" dirty="0" err="1">
                <a:solidFill>
                  <a:srgbClr val="003366"/>
                </a:solidFill>
                <a:latin typeface="Courier New" charset="0"/>
              </a:rPr>
              <a:t>x</a:t>
            </a:r>
            <a:r>
              <a:rPr lang="de-DE" altLang="en-US" b="1" dirty="0" err="1">
                <a:latin typeface="Courier New" charset="0"/>
              </a:rPr>
              <a:t>,</a:t>
            </a:r>
            <a:r>
              <a:rPr lang="de-DE" altLang="en-US" b="1" dirty="0" err="1">
                <a:solidFill>
                  <a:srgbClr val="003366"/>
                </a:solidFill>
                <a:latin typeface="Courier New" charset="0"/>
              </a:rPr>
              <a:t>y</a:t>
            </a:r>
            <a:r>
              <a:rPr lang="de-DE" altLang="en-US" b="1" dirty="0">
                <a:latin typeface="Courier New" charset="0"/>
              </a:rPr>
              <a:t>) :- G(</a:t>
            </a:r>
            <a:r>
              <a:rPr lang="de-DE" altLang="en-US" b="1" dirty="0" err="1">
                <a:solidFill>
                  <a:srgbClr val="003366"/>
                </a:solidFill>
                <a:latin typeface="Courier New" charset="0"/>
              </a:rPr>
              <a:t>x</a:t>
            </a:r>
            <a:r>
              <a:rPr lang="de-DE" altLang="en-US" b="1" dirty="0" err="1">
                <a:latin typeface="Courier New" charset="0"/>
              </a:rPr>
              <a:t>,</a:t>
            </a:r>
            <a:r>
              <a:rPr lang="de-DE" altLang="en-US" b="1" dirty="0" err="1">
                <a:solidFill>
                  <a:srgbClr val="003366"/>
                </a:solidFill>
                <a:latin typeface="Courier New" charset="0"/>
              </a:rPr>
              <a:t>y</a:t>
            </a:r>
            <a:r>
              <a:rPr lang="de-DE" altLang="en-US" b="1" dirty="0">
                <a:latin typeface="Courier New" charset="0"/>
              </a:rPr>
              <a:t>)</a:t>
            </a:r>
          </a:p>
          <a:p>
            <a:pPr lvl="1" eaLnBrk="1" hangingPunct="1">
              <a:buFont typeface="Wingdings" charset="2"/>
              <a:buNone/>
            </a:pPr>
            <a:r>
              <a:rPr lang="de-DE" altLang="en-US" b="1" dirty="0">
                <a:latin typeface="Courier New" charset="0"/>
              </a:rPr>
              <a:t>		T(</a:t>
            </a:r>
            <a:r>
              <a:rPr lang="de-DE" altLang="en-US" b="1" dirty="0" err="1">
                <a:latin typeface="Courier New" charset="0"/>
              </a:rPr>
              <a:t>x,y</a:t>
            </a:r>
            <a:r>
              <a:rPr lang="de-DE" altLang="en-US" b="1" dirty="0">
                <a:latin typeface="Courier New" charset="0"/>
              </a:rPr>
              <a:t>) :- G(</a:t>
            </a:r>
            <a:r>
              <a:rPr lang="de-DE" altLang="en-US" b="1" dirty="0" err="1">
                <a:latin typeface="Courier New" charset="0"/>
              </a:rPr>
              <a:t>x,z</a:t>
            </a:r>
            <a:r>
              <a:rPr lang="de-DE" altLang="en-US" b="1" dirty="0">
                <a:latin typeface="Courier New" charset="0"/>
              </a:rPr>
              <a:t>), T(</a:t>
            </a:r>
            <a:r>
              <a:rPr lang="de-DE" altLang="en-US" b="1" dirty="0" err="1">
                <a:latin typeface="Courier New" charset="0"/>
              </a:rPr>
              <a:t>z,y</a:t>
            </a:r>
            <a:r>
              <a:rPr lang="de-DE" altLang="en-US" b="1" dirty="0">
                <a:latin typeface="Courier New" charset="0"/>
              </a:rPr>
              <a:t>)</a:t>
            </a:r>
          </a:p>
          <a:p>
            <a:pPr lvl="1" eaLnBrk="1" hangingPunct="1">
              <a:buFont typeface="Wingdings" charset="2"/>
              <a:buNone/>
            </a:pPr>
            <a:endParaRPr lang="de-DE" altLang="en-US" b="1" dirty="0"/>
          </a:p>
          <a:p>
            <a:pPr eaLnBrk="1" hangingPunct="1">
              <a:buFont typeface="Wingdings" charset="2"/>
              <a:buNone/>
            </a:pPr>
            <a:r>
              <a:rPr lang="de-DE" altLang="en-US" dirty="0"/>
              <a:t> </a:t>
            </a:r>
            <a:endParaRPr lang="de-DE" altLang="en-US" b="1" dirty="0">
              <a:latin typeface="Courier New" charset="0"/>
            </a:endParaRPr>
          </a:p>
        </p:txBody>
      </p:sp>
      <p:sp>
        <p:nvSpPr>
          <p:cNvPr id="18435" name="Text Box 4"/>
          <p:cNvSpPr txBox="1">
            <a:spLocks noChangeArrowheads="1"/>
          </p:cNvSpPr>
          <p:nvPr/>
        </p:nvSpPr>
        <p:spPr bwMode="auto">
          <a:xfrm>
            <a:off x="7451482" y="3030416"/>
            <a:ext cx="1173773" cy="16260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de-DE" altLang="en-US" sz="2215"/>
              <a:t>    </a:t>
            </a:r>
          </a:p>
          <a:p>
            <a:pPr>
              <a:lnSpc>
                <a:spcPct val="90000"/>
              </a:lnSpc>
            </a:pPr>
            <a:r>
              <a:rPr lang="de-DE" altLang="en-US" sz="2215">
                <a:solidFill>
                  <a:srgbClr val="003366"/>
                </a:solidFill>
              </a:rPr>
              <a:t>G____</a:t>
            </a:r>
          </a:p>
          <a:p>
            <a:pPr>
              <a:lnSpc>
                <a:spcPct val="90000"/>
              </a:lnSpc>
            </a:pPr>
            <a:r>
              <a:rPr lang="de-DE" altLang="en-US" sz="2215">
                <a:solidFill>
                  <a:srgbClr val="003366"/>
                </a:solidFill>
              </a:rPr>
              <a:t>   1 | 2</a:t>
            </a:r>
          </a:p>
          <a:p>
            <a:pPr>
              <a:lnSpc>
                <a:spcPct val="90000"/>
              </a:lnSpc>
            </a:pPr>
            <a:r>
              <a:rPr lang="de-DE" altLang="en-US" sz="2215">
                <a:solidFill>
                  <a:srgbClr val="003366"/>
                </a:solidFill>
              </a:rPr>
              <a:t>   2 | 3</a:t>
            </a:r>
          </a:p>
          <a:p>
            <a:pPr>
              <a:lnSpc>
                <a:spcPct val="90000"/>
              </a:lnSpc>
            </a:pPr>
            <a:r>
              <a:rPr lang="de-DE" altLang="en-US" sz="2215">
                <a:solidFill>
                  <a:srgbClr val="003366"/>
                </a:solidFill>
              </a:rPr>
              <a:t>   3 | 2</a:t>
            </a:r>
          </a:p>
        </p:txBody>
      </p:sp>
      <p:sp>
        <p:nvSpPr>
          <p:cNvPr id="18436" name="Text Box 5"/>
          <p:cNvSpPr txBox="1">
            <a:spLocks noChangeArrowheads="1"/>
          </p:cNvSpPr>
          <p:nvPr/>
        </p:nvSpPr>
        <p:spPr bwMode="auto">
          <a:xfrm>
            <a:off x="178777" y="3140320"/>
            <a:ext cx="1173774" cy="16260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de-DE" altLang="en-US" sz="2215"/>
              <a:t>   </a:t>
            </a:r>
          </a:p>
          <a:p>
            <a:pPr>
              <a:lnSpc>
                <a:spcPct val="90000"/>
              </a:lnSpc>
            </a:pPr>
            <a:r>
              <a:rPr lang="de-DE" altLang="en-US" sz="2215">
                <a:solidFill>
                  <a:srgbClr val="003366"/>
                </a:solidFill>
              </a:rPr>
              <a:t>T____</a:t>
            </a:r>
          </a:p>
          <a:p>
            <a:pPr>
              <a:lnSpc>
                <a:spcPct val="90000"/>
              </a:lnSpc>
            </a:pPr>
            <a:r>
              <a:rPr lang="de-DE" altLang="en-US" sz="2215">
                <a:solidFill>
                  <a:srgbClr val="003366"/>
                </a:solidFill>
              </a:rPr>
              <a:t>  1 | 2</a:t>
            </a:r>
          </a:p>
          <a:p>
            <a:pPr>
              <a:lnSpc>
                <a:spcPct val="90000"/>
              </a:lnSpc>
            </a:pPr>
            <a:r>
              <a:rPr lang="de-DE" altLang="en-US" sz="2215">
                <a:solidFill>
                  <a:srgbClr val="003366"/>
                </a:solidFill>
              </a:rPr>
              <a:t>  2 | 3</a:t>
            </a:r>
          </a:p>
          <a:p>
            <a:pPr>
              <a:lnSpc>
                <a:spcPct val="90000"/>
              </a:lnSpc>
            </a:pPr>
            <a:r>
              <a:rPr lang="de-DE" altLang="en-US" sz="2215">
                <a:solidFill>
                  <a:srgbClr val="003366"/>
                </a:solidFill>
              </a:rPr>
              <a:t>     |</a:t>
            </a:r>
            <a:r>
              <a:rPr lang="de-DE" altLang="en-US" sz="2215"/>
              <a:t> </a:t>
            </a:r>
          </a:p>
        </p:txBody>
      </p:sp>
      <p:sp>
        <p:nvSpPr>
          <p:cNvPr id="18437" name="Oval 14"/>
          <p:cNvSpPr>
            <a:spLocks noChangeArrowheads="1"/>
          </p:cNvSpPr>
          <p:nvPr/>
        </p:nvSpPr>
        <p:spPr bwMode="auto">
          <a:xfrm>
            <a:off x="7596554" y="4026877"/>
            <a:ext cx="936381" cy="400050"/>
          </a:xfrm>
          <a:prstGeom prst="ellips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lnSpc>
                <a:spcPct val="90000"/>
              </a:lnSpc>
            </a:pPr>
            <a:endParaRPr lang="en-US" altLang="en-US" sz="1477"/>
          </a:p>
        </p:txBody>
      </p:sp>
      <p:sp>
        <p:nvSpPr>
          <p:cNvPr id="18438" name="Oval 18"/>
          <p:cNvSpPr>
            <a:spLocks noChangeArrowheads="1"/>
          </p:cNvSpPr>
          <p:nvPr/>
        </p:nvSpPr>
        <p:spPr bwMode="auto">
          <a:xfrm>
            <a:off x="323851" y="4094284"/>
            <a:ext cx="863111" cy="398585"/>
          </a:xfrm>
          <a:prstGeom prst="ellipse">
            <a:avLst/>
          </a:prstGeom>
          <a:noFill/>
          <a:ln w="28575">
            <a:solidFill>
              <a:srgbClr val="9966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lnSpc>
                <a:spcPct val="90000"/>
              </a:lnSpc>
            </a:pPr>
            <a:endParaRPr lang="en-US" altLang="en-US" sz="1477"/>
          </a:p>
        </p:txBody>
      </p:sp>
      <p:sp>
        <p:nvSpPr>
          <p:cNvPr id="18439" name="Freeform 20"/>
          <p:cNvSpPr>
            <a:spLocks/>
          </p:cNvSpPr>
          <p:nvPr/>
        </p:nvSpPr>
        <p:spPr bwMode="auto">
          <a:xfrm>
            <a:off x="5219701" y="3229708"/>
            <a:ext cx="2927838" cy="797169"/>
          </a:xfrm>
          <a:custGeom>
            <a:avLst/>
            <a:gdLst>
              <a:gd name="T0" fmla="*/ 2147483646 w 1844"/>
              <a:gd name="T1" fmla="*/ 2147483646 h 544"/>
              <a:gd name="T2" fmla="*/ 2147483646 w 1844"/>
              <a:gd name="T3" fmla="*/ 2147483646 h 544"/>
              <a:gd name="T4" fmla="*/ 0 w 1844"/>
              <a:gd name="T5" fmla="*/ 0 h 544"/>
              <a:gd name="T6" fmla="*/ 0 60000 65536"/>
              <a:gd name="T7" fmla="*/ 0 60000 65536"/>
              <a:gd name="T8" fmla="*/ 0 60000 65536"/>
              <a:gd name="T9" fmla="*/ 0 w 1844"/>
              <a:gd name="T10" fmla="*/ 0 h 544"/>
              <a:gd name="T11" fmla="*/ 1844 w 1844"/>
              <a:gd name="T12" fmla="*/ 544 h 54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844" h="544">
                <a:moveTo>
                  <a:pt x="1815" y="544"/>
                </a:moveTo>
                <a:cubicBezTo>
                  <a:pt x="1829" y="385"/>
                  <a:pt x="1844" y="227"/>
                  <a:pt x="1542" y="136"/>
                </a:cubicBezTo>
                <a:cubicBezTo>
                  <a:pt x="1240" y="45"/>
                  <a:pt x="620" y="22"/>
                  <a:pt x="0" y="0"/>
                </a:cubicBezTo>
              </a:path>
            </a:pathLst>
          </a:custGeom>
          <a:noFill/>
          <a:ln w="28575">
            <a:solidFill>
              <a:schemeClr val="accent2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0" name="Freeform 21"/>
          <p:cNvSpPr>
            <a:spLocks/>
          </p:cNvSpPr>
          <p:nvPr/>
        </p:nvSpPr>
        <p:spPr bwMode="auto">
          <a:xfrm>
            <a:off x="287216" y="3217985"/>
            <a:ext cx="1405304" cy="942243"/>
          </a:xfrm>
          <a:custGeom>
            <a:avLst/>
            <a:gdLst>
              <a:gd name="T0" fmla="*/ 2147483646 w 885"/>
              <a:gd name="T1" fmla="*/ 2147483646 h 643"/>
              <a:gd name="T2" fmla="*/ 2147483646 w 885"/>
              <a:gd name="T3" fmla="*/ 2147483646 h 643"/>
              <a:gd name="T4" fmla="*/ 2147483646 w 885"/>
              <a:gd name="T5" fmla="*/ 2147483646 h 643"/>
              <a:gd name="T6" fmla="*/ 2147483646 w 885"/>
              <a:gd name="T7" fmla="*/ 2147483646 h 643"/>
              <a:gd name="T8" fmla="*/ 0 60000 65536"/>
              <a:gd name="T9" fmla="*/ 0 60000 65536"/>
              <a:gd name="T10" fmla="*/ 0 60000 65536"/>
              <a:gd name="T11" fmla="*/ 0 60000 65536"/>
              <a:gd name="T12" fmla="*/ 0 w 885"/>
              <a:gd name="T13" fmla="*/ 0 h 643"/>
              <a:gd name="T14" fmla="*/ 885 w 885"/>
              <a:gd name="T15" fmla="*/ 643 h 643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885" h="643">
                <a:moveTo>
                  <a:pt x="885" y="53"/>
                </a:moveTo>
                <a:cubicBezTo>
                  <a:pt x="726" y="26"/>
                  <a:pt x="567" y="0"/>
                  <a:pt x="431" y="53"/>
                </a:cubicBezTo>
                <a:cubicBezTo>
                  <a:pt x="295" y="106"/>
                  <a:pt x="136" y="273"/>
                  <a:pt x="68" y="371"/>
                </a:cubicBezTo>
                <a:cubicBezTo>
                  <a:pt x="0" y="469"/>
                  <a:pt x="11" y="556"/>
                  <a:pt x="23" y="643"/>
                </a:cubicBezTo>
              </a:path>
            </a:pathLst>
          </a:custGeom>
          <a:noFill/>
          <a:ln w="28575">
            <a:solidFill>
              <a:schemeClr val="accent2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1" name="Text Box 23"/>
          <p:cNvSpPr txBox="1">
            <a:spLocks noChangeArrowheads="1"/>
          </p:cNvSpPr>
          <p:nvPr/>
        </p:nvSpPr>
        <p:spPr bwMode="auto">
          <a:xfrm>
            <a:off x="6660173" y="2032490"/>
            <a:ext cx="290464" cy="2969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de-DE" altLang="en-US" sz="1477">
                <a:solidFill>
                  <a:srgbClr val="003366"/>
                </a:solidFill>
              </a:rPr>
              <a:t>1</a:t>
            </a:r>
          </a:p>
        </p:txBody>
      </p:sp>
      <p:sp>
        <p:nvSpPr>
          <p:cNvPr id="18442" name="Text Box 24"/>
          <p:cNvSpPr txBox="1">
            <a:spLocks noChangeArrowheads="1"/>
          </p:cNvSpPr>
          <p:nvPr/>
        </p:nvSpPr>
        <p:spPr bwMode="auto">
          <a:xfrm>
            <a:off x="7883769" y="2099897"/>
            <a:ext cx="290464" cy="2969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de-DE" altLang="en-US" sz="1477">
                <a:solidFill>
                  <a:srgbClr val="003366"/>
                </a:solidFill>
              </a:rPr>
              <a:t>2</a:t>
            </a:r>
          </a:p>
        </p:txBody>
      </p:sp>
      <p:sp>
        <p:nvSpPr>
          <p:cNvPr id="18443" name="Text Box 25"/>
          <p:cNvSpPr txBox="1">
            <a:spLocks noChangeArrowheads="1"/>
          </p:cNvSpPr>
          <p:nvPr/>
        </p:nvSpPr>
        <p:spPr bwMode="auto">
          <a:xfrm>
            <a:off x="7090996" y="2697774"/>
            <a:ext cx="290464" cy="2969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de-DE" altLang="en-US" sz="1477">
                <a:solidFill>
                  <a:srgbClr val="003366"/>
                </a:solidFill>
              </a:rPr>
              <a:t>3</a:t>
            </a:r>
          </a:p>
        </p:txBody>
      </p:sp>
      <p:sp>
        <p:nvSpPr>
          <p:cNvPr id="18444" name="Line 26"/>
          <p:cNvSpPr>
            <a:spLocks noChangeShapeType="1"/>
          </p:cNvSpPr>
          <p:nvPr/>
        </p:nvSpPr>
        <p:spPr bwMode="auto">
          <a:xfrm>
            <a:off x="6967905" y="2214197"/>
            <a:ext cx="864577" cy="65942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5" name="Line 27"/>
          <p:cNvSpPr>
            <a:spLocks noChangeShapeType="1"/>
          </p:cNvSpPr>
          <p:nvPr/>
        </p:nvSpPr>
        <p:spPr bwMode="auto">
          <a:xfrm flipH="1">
            <a:off x="7398728" y="2413489"/>
            <a:ext cx="612531" cy="398585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6" name="Line 28"/>
          <p:cNvSpPr>
            <a:spLocks noChangeShapeType="1"/>
          </p:cNvSpPr>
          <p:nvPr/>
        </p:nvSpPr>
        <p:spPr bwMode="auto">
          <a:xfrm flipH="1">
            <a:off x="7451482" y="2498481"/>
            <a:ext cx="611065" cy="398585"/>
          </a:xfrm>
          <a:prstGeom prst="line">
            <a:avLst/>
          </a:prstGeom>
          <a:noFill/>
          <a:ln w="19050">
            <a:solidFill>
              <a:srgbClr val="003366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9106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 noChangeArrowheads="1"/>
          </p:cNvSpPr>
          <p:nvPr>
            <p:ph type="title"/>
          </p:nvPr>
        </p:nvSpPr>
        <p:spPr>
          <a:xfrm>
            <a:off x="351693" y="260648"/>
            <a:ext cx="8440615" cy="471854"/>
          </a:xfrm>
        </p:spPr>
        <p:txBody>
          <a:bodyPr/>
          <a:lstStyle/>
          <a:p>
            <a:pPr eaLnBrk="1" hangingPunct="1"/>
            <a:r>
              <a:rPr lang="de-DE" altLang="en-US"/>
              <a:t>Intuition</a:t>
            </a:r>
          </a:p>
        </p:txBody>
      </p:sp>
      <p:sp>
        <p:nvSpPr>
          <p:cNvPr id="2048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6138" y="2151003"/>
            <a:ext cx="7778262" cy="3798277"/>
          </a:xfrm>
        </p:spPr>
        <p:txBody>
          <a:bodyPr/>
          <a:lstStyle/>
          <a:p>
            <a:pPr eaLnBrk="1" hangingPunct="1">
              <a:buFont typeface="Wingdings" charset="2"/>
              <a:buNone/>
            </a:pPr>
            <a:r>
              <a:rPr lang="de-DE" altLang="en-US" dirty="0"/>
              <a:t>Transitive </a:t>
            </a:r>
            <a:r>
              <a:rPr lang="de-DE" altLang="en-US" dirty="0" smtClean="0"/>
              <a:t>Hülle:</a:t>
            </a:r>
            <a:endParaRPr lang="de-DE" altLang="en-US" dirty="0"/>
          </a:p>
          <a:p>
            <a:pPr eaLnBrk="1" hangingPunct="1">
              <a:buFont typeface="Wingdings" charset="2"/>
              <a:buNone/>
            </a:pPr>
            <a:endParaRPr lang="de-DE" altLang="en-US" dirty="0"/>
          </a:p>
          <a:p>
            <a:pPr lvl="1" eaLnBrk="1" hangingPunct="1">
              <a:buFont typeface="Wingdings" charset="2"/>
              <a:buNone/>
            </a:pPr>
            <a:r>
              <a:rPr lang="de-DE" altLang="en-US" b="1" dirty="0">
                <a:latin typeface="Courier New" charset="0"/>
              </a:rPr>
              <a:t>		T(</a:t>
            </a:r>
            <a:r>
              <a:rPr lang="de-DE" altLang="en-US" b="1" dirty="0" err="1">
                <a:solidFill>
                  <a:srgbClr val="003366"/>
                </a:solidFill>
                <a:latin typeface="Courier New" charset="0"/>
              </a:rPr>
              <a:t>x</a:t>
            </a:r>
            <a:r>
              <a:rPr lang="de-DE" altLang="en-US" b="1" dirty="0" err="1">
                <a:latin typeface="Courier New" charset="0"/>
              </a:rPr>
              <a:t>,</a:t>
            </a:r>
            <a:r>
              <a:rPr lang="de-DE" altLang="en-US" b="1" dirty="0" err="1">
                <a:solidFill>
                  <a:srgbClr val="003366"/>
                </a:solidFill>
                <a:latin typeface="Courier New" charset="0"/>
              </a:rPr>
              <a:t>y</a:t>
            </a:r>
            <a:r>
              <a:rPr lang="de-DE" altLang="en-US" b="1" dirty="0">
                <a:latin typeface="Courier New" charset="0"/>
              </a:rPr>
              <a:t>) :- G(</a:t>
            </a:r>
            <a:r>
              <a:rPr lang="de-DE" altLang="en-US" b="1" dirty="0" err="1">
                <a:solidFill>
                  <a:srgbClr val="003366"/>
                </a:solidFill>
                <a:latin typeface="Courier New" charset="0"/>
              </a:rPr>
              <a:t>x</a:t>
            </a:r>
            <a:r>
              <a:rPr lang="de-DE" altLang="en-US" b="1" dirty="0" err="1">
                <a:latin typeface="Courier New" charset="0"/>
              </a:rPr>
              <a:t>,</a:t>
            </a:r>
            <a:r>
              <a:rPr lang="de-DE" altLang="en-US" b="1" dirty="0" err="1">
                <a:solidFill>
                  <a:srgbClr val="003366"/>
                </a:solidFill>
                <a:latin typeface="Courier New" charset="0"/>
              </a:rPr>
              <a:t>y</a:t>
            </a:r>
            <a:r>
              <a:rPr lang="de-DE" altLang="en-US" b="1" dirty="0">
                <a:latin typeface="Courier New" charset="0"/>
              </a:rPr>
              <a:t>)</a:t>
            </a:r>
          </a:p>
          <a:p>
            <a:pPr lvl="1" eaLnBrk="1" hangingPunct="1">
              <a:buFont typeface="Wingdings" charset="2"/>
              <a:buNone/>
            </a:pPr>
            <a:r>
              <a:rPr lang="de-DE" altLang="en-US" b="1" dirty="0">
                <a:latin typeface="Courier New" charset="0"/>
              </a:rPr>
              <a:t>		T(</a:t>
            </a:r>
            <a:r>
              <a:rPr lang="de-DE" altLang="en-US" b="1" dirty="0" err="1">
                <a:latin typeface="Courier New" charset="0"/>
              </a:rPr>
              <a:t>x,y</a:t>
            </a:r>
            <a:r>
              <a:rPr lang="de-DE" altLang="en-US" b="1" dirty="0">
                <a:latin typeface="Courier New" charset="0"/>
              </a:rPr>
              <a:t>) :- G(</a:t>
            </a:r>
            <a:r>
              <a:rPr lang="de-DE" altLang="en-US" b="1" dirty="0" err="1">
                <a:latin typeface="Courier New" charset="0"/>
              </a:rPr>
              <a:t>x,z</a:t>
            </a:r>
            <a:r>
              <a:rPr lang="de-DE" altLang="en-US" b="1" dirty="0">
                <a:latin typeface="Courier New" charset="0"/>
              </a:rPr>
              <a:t>), T(</a:t>
            </a:r>
            <a:r>
              <a:rPr lang="de-DE" altLang="en-US" b="1" dirty="0" err="1">
                <a:latin typeface="Courier New" charset="0"/>
              </a:rPr>
              <a:t>z,y</a:t>
            </a:r>
            <a:r>
              <a:rPr lang="de-DE" altLang="en-US" b="1" dirty="0">
                <a:latin typeface="Courier New" charset="0"/>
              </a:rPr>
              <a:t>)</a:t>
            </a:r>
          </a:p>
          <a:p>
            <a:pPr lvl="1" eaLnBrk="1" hangingPunct="1">
              <a:buFont typeface="Wingdings" charset="2"/>
              <a:buNone/>
            </a:pPr>
            <a:endParaRPr lang="de-DE" altLang="en-US" b="1" dirty="0"/>
          </a:p>
          <a:p>
            <a:pPr eaLnBrk="1" hangingPunct="1">
              <a:buFont typeface="Wingdings" charset="2"/>
              <a:buNone/>
            </a:pPr>
            <a:r>
              <a:rPr lang="de-DE" altLang="en-US" dirty="0"/>
              <a:t> </a:t>
            </a:r>
            <a:endParaRPr lang="de-DE" altLang="en-US" b="1" dirty="0">
              <a:latin typeface="Courier New" charset="0"/>
            </a:endParaRPr>
          </a:p>
        </p:txBody>
      </p:sp>
      <p:sp>
        <p:nvSpPr>
          <p:cNvPr id="20483" name="Text Box 4"/>
          <p:cNvSpPr txBox="1">
            <a:spLocks noChangeArrowheads="1"/>
          </p:cNvSpPr>
          <p:nvPr/>
        </p:nvSpPr>
        <p:spPr bwMode="auto">
          <a:xfrm>
            <a:off x="7451482" y="3030416"/>
            <a:ext cx="1173773" cy="16260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de-DE" altLang="en-US" sz="2215"/>
              <a:t>    </a:t>
            </a:r>
          </a:p>
          <a:p>
            <a:pPr>
              <a:lnSpc>
                <a:spcPct val="90000"/>
              </a:lnSpc>
            </a:pPr>
            <a:r>
              <a:rPr lang="de-DE" altLang="en-US" sz="2215">
                <a:solidFill>
                  <a:srgbClr val="003366"/>
                </a:solidFill>
              </a:rPr>
              <a:t>G____</a:t>
            </a:r>
          </a:p>
          <a:p>
            <a:pPr>
              <a:lnSpc>
                <a:spcPct val="90000"/>
              </a:lnSpc>
            </a:pPr>
            <a:r>
              <a:rPr lang="de-DE" altLang="en-US" sz="2215">
                <a:solidFill>
                  <a:srgbClr val="003366"/>
                </a:solidFill>
              </a:rPr>
              <a:t>   1 | 2</a:t>
            </a:r>
          </a:p>
          <a:p>
            <a:pPr>
              <a:lnSpc>
                <a:spcPct val="90000"/>
              </a:lnSpc>
            </a:pPr>
            <a:r>
              <a:rPr lang="de-DE" altLang="en-US" sz="2215">
                <a:solidFill>
                  <a:srgbClr val="003366"/>
                </a:solidFill>
              </a:rPr>
              <a:t>   2 | 3</a:t>
            </a:r>
          </a:p>
          <a:p>
            <a:pPr>
              <a:lnSpc>
                <a:spcPct val="90000"/>
              </a:lnSpc>
            </a:pPr>
            <a:r>
              <a:rPr lang="de-DE" altLang="en-US" sz="2215">
                <a:solidFill>
                  <a:srgbClr val="003366"/>
                </a:solidFill>
              </a:rPr>
              <a:t>   3 | 2</a:t>
            </a:r>
          </a:p>
        </p:txBody>
      </p:sp>
      <p:sp>
        <p:nvSpPr>
          <p:cNvPr id="20484" name="Text Box 5"/>
          <p:cNvSpPr txBox="1">
            <a:spLocks noChangeArrowheads="1"/>
          </p:cNvSpPr>
          <p:nvPr/>
        </p:nvSpPr>
        <p:spPr bwMode="auto">
          <a:xfrm>
            <a:off x="178777" y="3147646"/>
            <a:ext cx="1173774" cy="16260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de-DE" altLang="en-US" sz="2215"/>
              <a:t>   </a:t>
            </a:r>
          </a:p>
          <a:p>
            <a:pPr>
              <a:lnSpc>
                <a:spcPct val="90000"/>
              </a:lnSpc>
            </a:pPr>
            <a:r>
              <a:rPr lang="de-DE" altLang="en-US" sz="2215">
                <a:solidFill>
                  <a:srgbClr val="003366"/>
                </a:solidFill>
              </a:rPr>
              <a:t>T____</a:t>
            </a:r>
          </a:p>
          <a:p>
            <a:pPr>
              <a:lnSpc>
                <a:spcPct val="90000"/>
              </a:lnSpc>
            </a:pPr>
            <a:r>
              <a:rPr lang="de-DE" altLang="en-US" sz="2215">
                <a:solidFill>
                  <a:srgbClr val="003366"/>
                </a:solidFill>
              </a:rPr>
              <a:t>  1 | 2</a:t>
            </a:r>
          </a:p>
          <a:p>
            <a:pPr>
              <a:lnSpc>
                <a:spcPct val="90000"/>
              </a:lnSpc>
            </a:pPr>
            <a:r>
              <a:rPr lang="de-DE" altLang="en-US" sz="2215">
                <a:solidFill>
                  <a:srgbClr val="003366"/>
                </a:solidFill>
              </a:rPr>
              <a:t>  2 | 3</a:t>
            </a:r>
          </a:p>
          <a:p>
            <a:pPr>
              <a:lnSpc>
                <a:spcPct val="90000"/>
              </a:lnSpc>
            </a:pPr>
            <a:r>
              <a:rPr lang="de-DE" altLang="en-US" sz="2215">
                <a:solidFill>
                  <a:srgbClr val="003366"/>
                </a:solidFill>
              </a:rPr>
              <a:t>  3 |</a:t>
            </a:r>
            <a:r>
              <a:rPr lang="de-DE" altLang="en-US" sz="2215"/>
              <a:t> </a:t>
            </a:r>
            <a:r>
              <a:rPr lang="de-DE" altLang="en-US" sz="2215">
                <a:solidFill>
                  <a:srgbClr val="003366"/>
                </a:solidFill>
              </a:rPr>
              <a:t>2</a:t>
            </a:r>
          </a:p>
        </p:txBody>
      </p:sp>
      <p:sp>
        <p:nvSpPr>
          <p:cNvPr id="20485" name="Oval 13"/>
          <p:cNvSpPr>
            <a:spLocks noChangeArrowheads="1"/>
          </p:cNvSpPr>
          <p:nvPr/>
        </p:nvSpPr>
        <p:spPr bwMode="auto">
          <a:xfrm>
            <a:off x="7596554" y="4425462"/>
            <a:ext cx="936381" cy="400050"/>
          </a:xfrm>
          <a:prstGeom prst="ellips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lnSpc>
                <a:spcPct val="90000"/>
              </a:lnSpc>
            </a:pPr>
            <a:endParaRPr lang="en-US" altLang="en-US" sz="1477"/>
          </a:p>
        </p:txBody>
      </p:sp>
      <p:sp>
        <p:nvSpPr>
          <p:cNvPr id="20486" name="Oval 14"/>
          <p:cNvSpPr>
            <a:spLocks noChangeArrowheads="1"/>
          </p:cNvSpPr>
          <p:nvPr/>
        </p:nvSpPr>
        <p:spPr bwMode="auto">
          <a:xfrm>
            <a:off x="323851" y="4437184"/>
            <a:ext cx="863111" cy="398585"/>
          </a:xfrm>
          <a:prstGeom prst="ellipse">
            <a:avLst/>
          </a:prstGeom>
          <a:noFill/>
          <a:ln w="28575">
            <a:solidFill>
              <a:srgbClr val="9966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lnSpc>
                <a:spcPct val="90000"/>
              </a:lnSpc>
            </a:pPr>
            <a:endParaRPr lang="en-US" altLang="en-US" sz="1477"/>
          </a:p>
        </p:txBody>
      </p:sp>
      <p:sp>
        <p:nvSpPr>
          <p:cNvPr id="20487" name="Freeform 15"/>
          <p:cNvSpPr>
            <a:spLocks/>
          </p:cNvSpPr>
          <p:nvPr/>
        </p:nvSpPr>
        <p:spPr bwMode="auto">
          <a:xfrm>
            <a:off x="5219701" y="3229708"/>
            <a:ext cx="2952750" cy="1129812"/>
          </a:xfrm>
          <a:custGeom>
            <a:avLst/>
            <a:gdLst>
              <a:gd name="T0" fmla="*/ 2147483646 w 1844"/>
              <a:gd name="T1" fmla="*/ 2147483646 h 544"/>
              <a:gd name="T2" fmla="*/ 2147483646 w 1844"/>
              <a:gd name="T3" fmla="*/ 2147483646 h 544"/>
              <a:gd name="T4" fmla="*/ 0 w 1844"/>
              <a:gd name="T5" fmla="*/ 0 h 544"/>
              <a:gd name="T6" fmla="*/ 0 60000 65536"/>
              <a:gd name="T7" fmla="*/ 0 60000 65536"/>
              <a:gd name="T8" fmla="*/ 0 60000 65536"/>
              <a:gd name="T9" fmla="*/ 0 w 1844"/>
              <a:gd name="T10" fmla="*/ 0 h 544"/>
              <a:gd name="T11" fmla="*/ 1844 w 1844"/>
              <a:gd name="T12" fmla="*/ 544 h 54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844" h="544">
                <a:moveTo>
                  <a:pt x="1815" y="544"/>
                </a:moveTo>
                <a:cubicBezTo>
                  <a:pt x="1829" y="385"/>
                  <a:pt x="1844" y="227"/>
                  <a:pt x="1542" y="136"/>
                </a:cubicBezTo>
                <a:cubicBezTo>
                  <a:pt x="1240" y="45"/>
                  <a:pt x="620" y="22"/>
                  <a:pt x="0" y="0"/>
                </a:cubicBezTo>
              </a:path>
            </a:pathLst>
          </a:custGeom>
          <a:noFill/>
          <a:ln w="28575">
            <a:solidFill>
              <a:schemeClr val="accent2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88" name="Freeform 16"/>
          <p:cNvSpPr>
            <a:spLocks/>
          </p:cNvSpPr>
          <p:nvPr/>
        </p:nvSpPr>
        <p:spPr bwMode="auto">
          <a:xfrm>
            <a:off x="323851" y="3030416"/>
            <a:ext cx="1368669" cy="1528397"/>
          </a:xfrm>
          <a:custGeom>
            <a:avLst/>
            <a:gdLst>
              <a:gd name="T0" fmla="*/ 2147483646 w 885"/>
              <a:gd name="T1" fmla="*/ 2147483646 h 643"/>
              <a:gd name="T2" fmla="*/ 2147483646 w 885"/>
              <a:gd name="T3" fmla="*/ 2147483646 h 643"/>
              <a:gd name="T4" fmla="*/ 2147483646 w 885"/>
              <a:gd name="T5" fmla="*/ 2147483646 h 643"/>
              <a:gd name="T6" fmla="*/ 2147483646 w 885"/>
              <a:gd name="T7" fmla="*/ 2147483646 h 643"/>
              <a:gd name="T8" fmla="*/ 0 60000 65536"/>
              <a:gd name="T9" fmla="*/ 0 60000 65536"/>
              <a:gd name="T10" fmla="*/ 0 60000 65536"/>
              <a:gd name="T11" fmla="*/ 0 60000 65536"/>
              <a:gd name="T12" fmla="*/ 0 w 885"/>
              <a:gd name="T13" fmla="*/ 0 h 643"/>
              <a:gd name="T14" fmla="*/ 885 w 885"/>
              <a:gd name="T15" fmla="*/ 643 h 643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885" h="643">
                <a:moveTo>
                  <a:pt x="885" y="53"/>
                </a:moveTo>
                <a:cubicBezTo>
                  <a:pt x="726" y="26"/>
                  <a:pt x="567" y="0"/>
                  <a:pt x="431" y="53"/>
                </a:cubicBezTo>
                <a:cubicBezTo>
                  <a:pt x="295" y="106"/>
                  <a:pt x="136" y="273"/>
                  <a:pt x="68" y="371"/>
                </a:cubicBezTo>
                <a:cubicBezTo>
                  <a:pt x="0" y="469"/>
                  <a:pt x="11" y="556"/>
                  <a:pt x="23" y="643"/>
                </a:cubicBezTo>
              </a:path>
            </a:pathLst>
          </a:custGeom>
          <a:noFill/>
          <a:ln w="28575">
            <a:solidFill>
              <a:schemeClr val="accent2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89" name="Text Box 18"/>
          <p:cNvSpPr txBox="1">
            <a:spLocks noChangeArrowheads="1"/>
          </p:cNvSpPr>
          <p:nvPr/>
        </p:nvSpPr>
        <p:spPr bwMode="auto">
          <a:xfrm>
            <a:off x="6660173" y="2032490"/>
            <a:ext cx="290464" cy="2969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de-DE" altLang="en-US" sz="1477">
                <a:solidFill>
                  <a:srgbClr val="003366"/>
                </a:solidFill>
              </a:rPr>
              <a:t>1</a:t>
            </a:r>
          </a:p>
        </p:txBody>
      </p:sp>
      <p:sp>
        <p:nvSpPr>
          <p:cNvPr id="20490" name="Text Box 19"/>
          <p:cNvSpPr txBox="1">
            <a:spLocks noChangeArrowheads="1"/>
          </p:cNvSpPr>
          <p:nvPr/>
        </p:nvSpPr>
        <p:spPr bwMode="auto">
          <a:xfrm>
            <a:off x="7883769" y="2099897"/>
            <a:ext cx="290464" cy="2969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de-DE" altLang="en-US" sz="1477">
                <a:solidFill>
                  <a:srgbClr val="003366"/>
                </a:solidFill>
              </a:rPr>
              <a:t>2</a:t>
            </a:r>
          </a:p>
        </p:txBody>
      </p:sp>
      <p:sp>
        <p:nvSpPr>
          <p:cNvPr id="20491" name="Text Box 20"/>
          <p:cNvSpPr txBox="1">
            <a:spLocks noChangeArrowheads="1"/>
          </p:cNvSpPr>
          <p:nvPr/>
        </p:nvSpPr>
        <p:spPr bwMode="auto">
          <a:xfrm>
            <a:off x="7090996" y="2697774"/>
            <a:ext cx="290464" cy="2969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de-DE" altLang="en-US" sz="1477">
                <a:solidFill>
                  <a:srgbClr val="003366"/>
                </a:solidFill>
              </a:rPr>
              <a:t>3</a:t>
            </a:r>
          </a:p>
        </p:txBody>
      </p:sp>
      <p:sp>
        <p:nvSpPr>
          <p:cNvPr id="20492" name="Line 21"/>
          <p:cNvSpPr>
            <a:spLocks noChangeShapeType="1"/>
          </p:cNvSpPr>
          <p:nvPr/>
        </p:nvSpPr>
        <p:spPr bwMode="auto">
          <a:xfrm>
            <a:off x="6967905" y="2214197"/>
            <a:ext cx="864577" cy="65942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3" name="Line 22"/>
          <p:cNvSpPr>
            <a:spLocks noChangeShapeType="1"/>
          </p:cNvSpPr>
          <p:nvPr/>
        </p:nvSpPr>
        <p:spPr bwMode="auto">
          <a:xfrm flipH="1">
            <a:off x="7398728" y="2413489"/>
            <a:ext cx="612531" cy="398585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4" name="Line 23"/>
          <p:cNvSpPr>
            <a:spLocks noChangeShapeType="1"/>
          </p:cNvSpPr>
          <p:nvPr/>
        </p:nvSpPr>
        <p:spPr bwMode="auto">
          <a:xfrm flipH="1">
            <a:off x="7451482" y="2498481"/>
            <a:ext cx="611065" cy="398585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1484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 noChangeArrowheads="1"/>
          </p:cNvSpPr>
          <p:nvPr>
            <p:ph type="title"/>
          </p:nvPr>
        </p:nvSpPr>
        <p:spPr>
          <a:xfrm>
            <a:off x="351693" y="260648"/>
            <a:ext cx="8440615" cy="471854"/>
          </a:xfrm>
        </p:spPr>
        <p:txBody>
          <a:bodyPr/>
          <a:lstStyle/>
          <a:p>
            <a:pPr eaLnBrk="1" hangingPunct="1"/>
            <a:r>
              <a:rPr lang="de-DE" altLang="en-US"/>
              <a:t>Intuition</a:t>
            </a:r>
          </a:p>
        </p:txBody>
      </p:sp>
      <p:sp>
        <p:nvSpPr>
          <p:cNvPr id="225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6138" y="2151003"/>
            <a:ext cx="7778262" cy="3798277"/>
          </a:xfrm>
        </p:spPr>
        <p:txBody>
          <a:bodyPr/>
          <a:lstStyle/>
          <a:p>
            <a:pPr eaLnBrk="1" hangingPunct="1">
              <a:buFont typeface="Wingdings" charset="2"/>
              <a:buNone/>
            </a:pPr>
            <a:r>
              <a:rPr lang="de-DE" altLang="en-US" dirty="0"/>
              <a:t>Transitive </a:t>
            </a:r>
            <a:r>
              <a:rPr lang="de-DE" altLang="en-US" dirty="0" smtClean="0"/>
              <a:t>Hülle:</a:t>
            </a:r>
            <a:endParaRPr lang="de-DE" altLang="en-US" dirty="0"/>
          </a:p>
          <a:p>
            <a:pPr eaLnBrk="1" hangingPunct="1">
              <a:buFont typeface="Wingdings" charset="2"/>
              <a:buNone/>
            </a:pPr>
            <a:endParaRPr lang="de-DE" altLang="en-US" dirty="0"/>
          </a:p>
          <a:p>
            <a:pPr lvl="1" eaLnBrk="1" hangingPunct="1">
              <a:buFont typeface="Wingdings" charset="2"/>
              <a:buNone/>
            </a:pPr>
            <a:r>
              <a:rPr lang="de-DE" altLang="en-US" b="1" dirty="0">
                <a:latin typeface="Courier New" charset="0"/>
              </a:rPr>
              <a:t>		T(</a:t>
            </a:r>
            <a:r>
              <a:rPr lang="de-DE" altLang="en-US" b="1" dirty="0" err="1">
                <a:latin typeface="Courier New" charset="0"/>
              </a:rPr>
              <a:t>x,y</a:t>
            </a:r>
            <a:r>
              <a:rPr lang="de-DE" altLang="en-US" b="1" dirty="0">
                <a:latin typeface="Courier New" charset="0"/>
              </a:rPr>
              <a:t>) :- G(</a:t>
            </a:r>
            <a:r>
              <a:rPr lang="de-DE" altLang="en-US" b="1" dirty="0" err="1">
                <a:latin typeface="Courier New" charset="0"/>
              </a:rPr>
              <a:t>x,y</a:t>
            </a:r>
            <a:r>
              <a:rPr lang="de-DE" altLang="en-US" b="1" dirty="0">
                <a:latin typeface="Courier New" charset="0"/>
              </a:rPr>
              <a:t>)</a:t>
            </a:r>
          </a:p>
          <a:p>
            <a:pPr lvl="1" eaLnBrk="1" hangingPunct="1">
              <a:buFont typeface="Wingdings" charset="2"/>
              <a:buNone/>
            </a:pPr>
            <a:r>
              <a:rPr lang="de-DE" altLang="en-US" b="1" dirty="0">
                <a:latin typeface="Courier New" charset="0"/>
              </a:rPr>
              <a:t>		T(</a:t>
            </a:r>
            <a:r>
              <a:rPr lang="de-DE" altLang="en-US" b="1" dirty="0" err="1">
                <a:latin typeface="Courier New" charset="0"/>
              </a:rPr>
              <a:t>x,y</a:t>
            </a:r>
            <a:r>
              <a:rPr lang="de-DE" altLang="en-US" b="1" dirty="0">
                <a:latin typeface="Courier New" charset="0"/>
              </a:rPr>
              <a:t>) :- G(</a:t>
            </a:r>
            <a:r>
              <a:rPr lang="de-DE" altLang="en-US" b="1" dirty="0">
                <a:solidFill>
                  <a:srgbClr val="003366"/>
                </a:solidFill>
                <a:latin typeface="Courier New" charset="0"/>
              </a:rPr>
              <a:t>1</a:t>
            </a:r>
            <a:r>
              <a:rPr lang="de-DE" altLang="en-US" b="1" dirty="0">
                <a:latin typeface="Courier New" charset="0"/>
              </a:rPr>
              <a:t>,</a:t>
            </a:r>
            <a:r>
              <a:rPr lang="de-DE" altLang="en-US" b="1" dirty="0">
                <a:solidFill>
                  <a:srgbClr val="003366"/>
                </a:solidFill>
                <a:latin typeface="Courier New" charset="0"/>
              </a:rPr>
              <a:t>2</a:t>
            </a:r>
            <a:r>
              <a:rPr lang="de-DE" altLang="en-US" b="1" dirty="0">
                <a:latin typeface="Courier New" charset="0"/>
              </a:rPr>
              <a:t>), T(</a:t>
            </a:r>
            <a:r>
              <a:rPr lang="de-DE" altLang="en-US" b="1" dirty="0">
                <a:solidFill>
                  <a:srgbClr val="003366"/>
                </a:solidFill>
                <a:latin typeface="Courier New" charset="0"/>
              </a:rPr>
              <a:t>2</a:t>
            </a:r>
            <a:r>
              <a:rPr lang="de-DE" altLang="en-US" b="1" dirty="0">
                <a:latin typeface="Courier New" charset="0"/>
              </a:rPr>
              <a:t>,</a:t>
            </a:r>
            <a:r>
              <a:rPr lang="de-DE" altLang="en-US" b="1" dirty="0">
                <a:solidFill>
                  <a:srgbClr val="003366"/>
                </a:solidFill>
                <a:latin typeface="Courier New" charset="0"/>
              </a:rPr>
              <a:t>3</a:t>
            </a:r>
            <a:r>
              <a:rPr lang="de-DE" altLang="en-US" b="1" dirty="0">
                <a:latin typeface="Courier New" charset="0"/>
              </a:rPr>
              <a:t>)</a:t>
            </a:r>
          </a:p>
          <a:p>
            <a:pPr lvl="1" eaLnBrk="1" hangingPunct="1">
              <a:buFont typeface="Wingdings" charset="2"/>
              <a:buNone/>
            </a:pPr>
            <a:endParaRPr lang="de-DE" altLang="en-US" b="1" dirty="0"/>
          </a:p>
          <a:p>
            <a:pPr eaLnBrk="1" hangingPunct="1">
              <a:buFont typeface="Wingdings" charset="2"/>
              <a:buNone/>
            </a:pPr>
            <a:r>
              <a:rPr lang="de-DE" altLang="en-US" dirty="0"/>
              <a:t> </a:t>
            </a:r>
            <a:endParaRPr lang="de-DE" altLang="en-US" b="1" dirty="0">
              <a:latin typeface="Courier New" charset="0"/>
            </a:endParaRPr>
          </a:p>
        </p:txBody>
      </p:sp>
      <p:sp>
        <p:nvSpPr>
          <p:cNvPr id="22531" name="Text Box 4"/>
          <p:cNvSpPr txBox="1">
            <a:spLocks noChangeArrowheads="1"/>
          </p:cNvSpPr>
          <p:nvPr/>
        </p:nvSpPr>
        <p:spPr bwMode="auto">
          <a:xfrm>
            <a:off x="7451482" y="3030416"/>
            <a:ext cx="1173773" cy="16260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de-DE" altLang="en-US" sz="2215"/>
              <a:t>    </a:t>
            </a:r>
          </a:p>
          <a:p>
            <a:pPr>
              <a:lnSpc>
                <a:spcPct val="90000"/>
              </a:lnSpc>
            </a:pPr>
            <a:r>
              <a:rPr lang="de-DE" altLang="en-US" sz="2215">
                <a:solidFill>
                  <a:srgbClr val="003366"/>
                </a:solidFill>
              </a:rPr>
              <a:t>G____</a:t>
            </a:r>
          </a:p>
          <a:p>
            <a:pPr>
              <a:lnSpc>
                <a:spcPct val="90000"/>
              </a:lnSpc>
            </a:pPr>
            <a:r>
              <a:rPr lang="de-DE" altLang="en-US" sz="2215">
                <a:solidFill>
                  <a:srgbClr val="003366"/>
                </a:solidFill>
              </a:rPr>
              <a:t>   1 | 2</a:t>
            </a:r>
          </a:p>
          <a:p>
            <a:pPr>
              <a:lnSpc>
                <a:spcPct val="90000"/>
              </a:lnSpc>
            </a:pPr>
            <a:r>
              <a:rPr lang="de-DE" altLang="en-US" sz="2215">
                <a:solidFill>
                  <a:srgbClr val="003366"/>
                </a:solidFill>
              </a:rPr>
              <a:t>   2 | 3</a:t>
            </a:r>
          </a:p>
          <a:p>
            <a:pPr>
              <a:lnSpc>
                <a:spcPct val="90000"/>
              </a:lnSpc>
            </a:pPr>
            <a:r>
              <a:rPr lang="de-DE" altLang="en-US" sz="2215">
                <a:solidFill>
                  <a:srgbClr val="003366"/>
                </a:solidFill>
              </a:rPr>
              <a:t>   3 | 2</a:t>
            </a:r>
          </a:p>
        </p:txBody>
      </p:sp>
      <p:sp>
        <p:nvSpPr>
          <p:cNvPr id="22532" name="Text Box 5"/>
          <p:cNvSpPr txBox="1">
            <a:spLocks noChangeArrowheads="1"/>
          </p:cNvSpPr>
          <p:nvPr/>
        </p:nvSpPr>
        <p:spPr bwMode="auto">
          <a:xfrm>
            <a:off x="178777" y="3140320"/>
            <a:ext cx="1173774" cy="16260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de-DE" altLang="en-US" sz="2215"/>
              <a:t>   </a:t>
            </a:r>
          </a:p>
          <a:p>
            <a:pPr>
              <a:lnSpc>
                <a:spcPct val="90000"/>
              </a:lnSpc>
            </a:pPr>
            <a:r>
              <a:rPr lang="de-DE" altLang="en-US" sz="2215">
                <a:solidFill>
                  <a:srgbClr val="003366"/>
                </a:solidFill>
              </a:rPr>
              <a:t>T____</a:t>
            </a:r>
          </a:p>
          <a:p>
            <a:pPr>
              <a:lnSpc>
                <a:spcPct val="90000"/>
              </a:lnSpc>
            </a:pPr>
            <a:r>
              <a:rPr lang="de-DE" altLang="en-US" sz="2215">
                <a:solidFill>
                  <a:srgbClr val="003366"/>
                </a:solidFill>
              </a:rPr>
              <a:t>  1 | 2</a:t>
            </a:r>
          </a:p>
          <a:p>
            <a:pPr>
              <a:lnSpc>
                <a:spcPct val="90000"/>
              </a:lnSpc>
            </a:pPr>
            <a:r>
              <a:rPr lang="de-DE" altLang="en-US" sz="2215">
                <a:solidFill>
                  <a:srgbClr val="003366"/>
                </a:solidFill>
              </a:rPr>
              <a:t>  2 | 3</a:t>
            </a:r>
          </a:p>
          <a:p>
            <a:pPr>
              <a:lnSpc>
                <a:spcPct val="90000"/>
              </a:lnSpc>
            </a:pPr>
            <a:r>
              <a:rPr lang="de-DE" altLang="en-US" sz="2215">
                <a:solidFill>
                  <a:srgbClr val="003366"/>
                </a:solidFill>
              </a:rPr>
              <a:t>  3 |</a:t>
            </a:r>
            <a:r>
              <a:rPr lang="de-DE" altLang="en-US" sz="2215"/>
              <a:t> </a:t>
            </a:r>
            <a:r>
              <a:rPr lang="de-DE" altLang="en-US" sz="2215">
                <a:solidFill>
                  <a:srgbClr val="003366"/>
                </a:solidFill>
              </a:rPr>
              <a:t>2</a:t>
            </a:r>
          </a:p>
        </p:txBody>
      </p:sp>
      <p:sp>
        <p:nvSpPr>
          <p:cNvPr id="22533" name="Oval 19"/>
          <p:cNvSpPr>
            <a:spLocks noChangeArrowheads="1"/>
          </p:cNvSpPr>
          <p:nvPr/>
        </p:nvSpPr>
        <p:spPr bwMode="auto">
          <a:xfrm>
            <a:off x="7596554" y="3694235"/>
            <a:ext cx="936381" cy="400050"/>
          </a:xfrm>
          <a:prstGeom prst="ellips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lnSpc>
                <a:spcPct val="90000"/>
              </a:lnSpc>
            </a:pPr>
            <a:endParaRPr lang="en-US" altLang="en-US" sz="1477"/>
          </a:p>
        </p:txBody>
      </p:sp>
      <p:sp>
        <p:nvSpPr>
          <p:cNvPr id="22534" name="Oval 21"/>
          <p:cNvSpPr>
            <a:spLocks noChangeArrowheads="1"/>
          </p:cNvSpPr>
          <p:nvPr/>
        </p:nvSpPr>
        <p:spPr bwMode="auto">
          <a:xfrm>
            <a:off x="323851" y="4094284"/>
            <a:ext cx="863111" cy="398585"/>
          </a:xfrm>
          <a:prstGeom prst="ellips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lnSpc>
                <a:spcPct val="90000"/>
              </a:lnSpc>
            </a:pPr>
            <a:endParaRPr lang="en-US" altLang="en-US" sz="1477"/>
          </a:p>
        </p:txBody>
      </p:sp>
      <p:sp>
        <p:nvSpPr>
          <p:cNvPr id="22535" name="Freeform 35"/>
          <p:cNvSpPr>
            <a:spLocks/>
          </p:cNvSpPr>
          <p:nvPr/>
        </p:nvSpPr>
        <p:spPr bwMode="auto">
          <a:xfrm>
            <a:off x="4572000" y="3960936"/>
            <a:ext cx="3024554" cy="265234"/>
          </a:xfrm>
          <a:custGeom>
            <a:avLst/>
            <a:gdLst>
              <a:gd name="T0" fmla="*/ 2147483646 w 1905"/>
              <a:gd name="T1" fmla="*/ 0 h 181"/>
              <a:gd name="T2" fmla="*/ 2147483646 w 1905"/>
              <a:gd name="T3" fmla="*/ 2147483646 h 181"/>
              <a:gd name="T4" fmla="*/ 0 w 1905"/>
              <a:gd name="T5" fmla="*/ 0 h 181"/>
              <a:gd name="T6" fmla="*/ 0 60000 65536"/>
              <a:gd name="T7" fmla="*/ 0 60000 65536"/>
              <a:gd name="T8" fmla="*/ 0 60000 65536"/>
              <a:gd name="T9" fmla="*/ 0 w 1905"/>
              <a:gd name="T10" fmla="*/ 0 h 181"/>
              <a:gd name="T11" fmla="*/ 1905 w 1905"/>
              <a:gd name="T12" fmla="*/ 181 h 18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05" h="181">
                <a:moveTo>
                  <a:pt x="1905" y="0"/>
                </a:moveTo>
                <a:cubicBezTo>
                  <a:pt x="1768" y="90"/>
                  <a:pt x="1632" y="181"/>
                  <a:pt x="1315" y="181"/>
                </a:cubicBezTo>
                <a:cubicBezTo>
                  <a:pt x="998" y="181"/>
                  <a:pt x="499" y="90"/>
                  <a:pt x="0" y="0"/>
                </a:cubicBezTo>
              </a:path>
            </a:pathLst>
          </a:custGeom>
          <a:noFill/>
          <a:ln w="28575">
            <a:solidFill>
              <a:schemeClr val="accent2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6" name="Freeform 36"/>
          <p:cNvSpPr>
            <a:spLocks/>
          </p:cNvSpPr>
          <p:nvPr/>
        </p:nvSpPr>
        <p:spPr bwMode="auto">
          <a:xfrm>
            <a:off x="1186962" y="4094285"/>
            <a:ext cx="4580792" cy="697523"/>
          </a:xfrm>
          <a:custGeom>
            <a:avLst/>
            <a:gdLst>
              <a:gd name="T0" fmla="*/ 0 w 3357"/>
              <a:gd name="T1" fmla="*/ 2147483646 h 567"/>
              <a:gd name="T2" fmla="*/ 2147483646 w 3357"/>
              <a:gd name="T3" fmla="*/ 2147483646 h 567"/>
              <a:gd name="T4" fmla="*/ 2147483646 w 3357"/>
              <a:gd name="T5" fmla="*/ 2147483646 h 567"/>
              <a:gd name="T6" fmla="*/ 2147483646 w 3357"/>
              <a:gd name="T7" fmla="*/ 0 h 567"/>
              <a:gd name="T8" fmla="*/ 0 60000 65536"/>
              <a:gd name="T9" fmla="*/ 0 60000 65536"/>
              <a:gd name="T10" fmla="*/ 0 60000 65536"/>
              <a:gd name="T11" fmla="*/ 0 60000 65536"/>
              <a:gd name="T12" fmla="*/ 0 w 3357"/>
              <a:gd name="T13" fmla="*/ 0 h 567"/>
              <a:gd name="T14" fmla="*/ 3357 w 3357"/>
              <a:gd name="T15" fmla="*/ 567 h 56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357" h="567">
                <a:moveTo>
                  <a:pt x="0" y="272"/>
                </a:moveTo>
                <a:cubicBezTo>
                  <a:pt x="503" y="396"/>
                  <a:pt x="1006" y="521"/>
                  <a:pt x="1497" y="544"/>
                </a:cubicBezTo>
                <a:cubicBezTo>
                  <a:pt x="1988" y="567"/>
                  <a:pt x="2638" y="499"/>
                  <a:pt x="2948" y="408"/>
                </a:cubicBezTo>
                <a:cubicBezTo>
                  <a:pt x="3258" y="317"/>
                  <a:pt x="3307" y="158"/>
                  <a:pt x="3357" y="0"/>
                </a:cubicBezTo>
              </a:path>
            </a:pathLst>
          </a:custGeom>
          <a:noFill/>
          <a:ln w="28575">
            <a:solidFill>
              <a:schemeClr val="accent2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7" name="Text Box 37"/>
          <p:cNvSpPr txBox="1">
            <a:spLocks noChangeArrowheads="1"/>
          </p:cNvSpPr>
          <p:nvPr/>
        </p:nvSpPr>
        <p:spPr bwMode="auto">
          <a:xfrm>
            <a:off x="5147897" y="4891454"/>
            <a:ext cx="3298082" cy="501548"/>
          </a:xfrm>
          <a:prstGeom prst="rect">
            <a:avLst/>
          </a:prstGeom>
          <a:noFill/>
          <a:ln w="28575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de-DE" altLang="en-US" sz="1477" b="1" dirty="0"/>
              <a:t>(1) </a:t>
            </a:r>
            <a:r>
              <a:rPr lang="de-DE" altLang="en-US" sz="1477" b="1" dirty="0" smtClean="0"/>
              <a:t>Setze Tupel aus den Relationen</a:t>
            </a:r>
            <a:br>
              <a:rPr lang="de-DE" altLang="en-US" sz="1477" b="1" dirty="0" smtClean="0"/>
            </a:br>
            <a:r>
              <a:rPr lang="de-DE" altLang="en-US" sz="1477" b="1" dirty="0" smtClean="0"/>
              <a:t>      in den Regelrumpf ein</a:t>
            </a:r>
            <a:endParaRPr lang="de-DE" altLang="en-US" sz="1477" b="1" dirty="0"/>
          </a:p>
        </p:txBody>
      </p:sp>
      <p:grpSp>
        <p:nvGrpSpPr>
          <p:cNvPr id="22538" name="Group 44"/>
          <p:cNvGrpSpPr>
            <a:grpSpLocks/>
          </p:cNvGrpSpPr>
          <p:nvPr/>
        </p:nvGrpSpPr>
        <p:grpSpPr bwMode="auto">
          <a:xfrm>
            <a:off x="6660173" y="2032490"/>
            <a:ext cx="1513365" cy="962758"/>
            <a:chOff x="4195" y="1207"/>
            <a:chExt cx="954" cy="657"/>
          </a:xfrm>
        </p:grpSpPr>
        <p:sp>
          <p:nvSpPr>
            <p:cNvPr id="22539" name="Text Box 38"/>
            <p:cNvSpPr txBox="1">
              <a:spLocks noChangeArrowheads="1"/>
            </p:cNvSpPr>
            <p:nvPr/>
          </p:nvSpPr>
          <p:spPr bwMode="auto">
            <a:xfrm>
              <a:off x="4195" y="1207"/>
              <a:ext cx="183" cy="2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>
                <a:lnSpc>
                  <a:spcPct val="90000"/>
                </a:lnSpc>
              </a:pPr>
              <a:r>
                <a:rPr lang="de-DE" altLang="en-US" sz="1477">
                  <a:solidFill>
                    <a:srgbClr val="003366"/>
                  </a:solidFill>
                </a:rPr>
                <a:t>1</a:t>
              </a:r>
            </a:p>
          </p:txBody>
        </p:sp>
        <p:sp>
          <p:nvSpPr>
            <p:cNvPr id="22540" name="Text Box 39"/>
            <p:cNvSpPr txBox="1">
              <a:spLocks noChangeArrowheads="1"/>
            </p:cNvSpPr>
            <p:nvPr/>
          </p:nvSpPr>
          <p:spPr bwMode="auto">
            <a:xfrm>
              <a:off x="4966" y="1253"/>
              <a:ext cx="183" cy="2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>
                <a:lnSpc>
                  <a:spcPct val="90000"/>
                </a:lnSpc>
              </a:pPr>
              <a:r>
                <a:rPr lang="de-DE" altLang="en-US" sz="1477">
                  <a:solidFill>
                    <a:srgbClr val="003366"/>
                  </a:solidFill>
                </a:rPr>
                <a:t>2</a:t>
              </a:r>
            </a:p>
          </p:txBody>
        </p:sp>
        <p:sp>
          <p:nvSpPr>
            <p:cNvPr id="22541" name="Text Box 40"/>
            <p:cNvSpPr txBox="1">
              <a:spLocks noChangeArrowheads="1"/>
            </p:cNvSpPr>
            <p:nvPr/>
          </p:nvSpPr>
          <p:spPr bwMode="auto">
            <a:xfrm>
              <a:off x="4467" y="1661"/>
              <a:ext cx="183" cy="2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>
                <a:lnSpc>
                  <a:spcPct val="90000"/>
                </a:lnSpc>
              </a:pPr>
              <a:r>
                <a:rPr lang="de-DE" altLang="en-US" sz="1477">
                  <a:solidFill>
                    <a:srgbClr val="003366"/>
                  </a:solidFill>
                </a:rPr>
                <a:t>3</a:t>
              </a:r>
            </a:p>
          </p:txBody>
        </p:sp>
        <p:sp>
          <p:nvSpPr>
            <p:cNvPr id="22542" name="Line 41"/>
            <p:cNvSpPr>
              <a:spLocks noChangeShapeType="1"/>
            </p:cNvSpPr>
            <p:nvPr/>
          </p:nvSpPr>
          <p:spPr bwMode="auto">
            <a:xfrm>
              <a:off x="4389" y="1331"/>
              <a:ext cx="545" cy="45"/>
            </a:xfrm>
            <a:prstGeom prst="line">
              <a:avLst/>
            </a:prstGeom>
            <a:noFill/>
            <a:ln w="19050">
              <a:solidFill>
                <a:schemeClr val="accent2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543" name="Line 42"/>
            <p:cNvSpPr>
              <a:spLocks noChangeShapeType="1"/>
            </p:cNvSpPr>
            <p:nvPr/>
          </p:nvSpPr>
          <p:spPr bwMode="auto">
            <a:xfrm flipH="1">
              <a:off x="4661" y="1467"/>
              <a:ext cx="385" cy="272"/>
            </a:xfrm>
            <a:prstGeom prst="line">
              <a:avLst/>
            </a:prstGeom>
            <a:noFill/>
            <a:ln w="19050">
              <a:solidFill>
                <a:schemeClr val="accent2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544" name="Line 43"/>
            <p:cNvSpPr>
              <a:spLocks noChangeShapeType="1"/>
            </p:cNvSpPr>
            <p:nvPr/>
          </p:nvSpPr>
          <p:spPr bwMode="auto">
            <a:xfrm flipH="1">
              <a:off x="4694" y="1525"/>
              <a:ext cx="385" cy="272"/>
            </a:xfrm>
            <a:prstGeom prst="line">
              <a:avLst/>
            </a:prstGeom>
            <a:noFill/>
            <a:ln w="19050">
              <a:solidFill>
                <a:schemeClr val="accent2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465241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2"/>
          <p:cNvSpPr>
            <a:spLocks noGrp="1" noChangeArrowheads="1"/>
          </p:cNvSpPr>
          <p:nvPr>
            <p:ph type="title"/>
          </p:nvPr>
        </p:nvSpPr>
        <p:spPr>
          <a:xfrm>
            <a:off x="351693" y="260648"/>
            <a:ext cx="8440615" cy="471854"/>
          </a:xfrm>
        </p:spPr>
        <p:txBody>
          <a:bodyPr/>
          <a:lstStyle/>
          <a:p>
            <a:pPr eaLnBrk="1" hangingPunct="1"/>
            <a:r>
              <a:rPr lang="de-DE" altLang="en-US"/>
              <a:t>Intuition</a:t>
            </a:r>
          </a:p>
        </p:txBody>
      </p:sp>
      <p:sp>
        <p:nvSpPr>
          <p:cNvPr id="2457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6138" y="2151003"/>
            <a:ext cx="7778262" cy="3798277"/>
          </a:xfrm>
        </p:spPr>
        <p:txBody>
          <a:bodyPr/>
          <a:lstStyle/>
          <a:p>
            <a:pPr eaLnBrk="1" hangingPunct="1">
              <a:buFont typeface="Wingdings" charset="2"/>
              <a:buNone/>
            </a:pPr>
            <a:r>
              <a:rPr lang="de-DE" altLang="en-US" dirty="0"/>
              <a:t>Transitive </a:t>
            </a:r>
            <a:r>
              <a:rPr lang="de-DE" altLang="en-US" dirty="0" smtClean="0"/>
              <a:t>Hülle:</a:t>
            </a:r>
            <a:endParaRPr lang="de-DE" altLang="en-US" dirty="0"/>
          </a:p>
          <a:p>
            <a:pPr eaLnBrk="1" hangingPunct="1">
              <a:buFont typeface="Wingdings" charset="2"/>
              <a:buNone/>
            </a:pPr>
            <a:endParaRPr lang="de-DE" altLang="en-US" dirty="0"/>
          </a:p>
          <a:p>
            <a:pPr lvl="1" eaLnBrk="1" hangingPunct="1">
              <a:buFont typeface="Wingdings" charset="2"/>
              <a:buNone/>
            </a:pPr>
            <a:r>
              <a:rPr lang="de-DE" altLang="en-US" b="1" dirty="0">
                <a:latin typeface="Courier New" charset="0"/>
              </a:rPr>
              <a:t>		T(</a:t>
            </a:r>
            <a:r>
              <a:rPr lang="de-DE" altLang="en-US" b="1" dirty="0" err="1">
                <a:latin typeface="Courier New" charset="0"/>
              </a:rPr>
              <a:t>x,y</a:t>
            </a:r>
            <a:r>
              <a:rPr lang="de-DE" altLang="en-US" b="1" dirty="0">
                <a:latin typeface="Courier New" charset="0"/>
              </a:rPr>
              <a:t>) :- G(</a:t>
            </a:r>
            <a:r>
              <a:rPr lang="de-DE" altLang="en-US" b="1" dirty="0" err="1">
                <a:latin typeface="Courier New" charset="0"/>
              </a:rPr>
              <a:t>x,y</a:t>
            </a:r>
            <a:r>
              <a:rPr lang="de-DE" altLang="en-US" b="1" dirty="0">
                <a:latin typeface="Courier New" charset="0"/>
              </a:rPr>
              <a:t>)</a:t>
            </a:r>
          </a:p>
          <a:p>
            <a:pPr lvl="1" eaLnBrk="1" hangingPunct="1">
              <a:buFont typeface="Wingdings" charset="2"/>
              <a:buNone/>
            </a:pPr>
            <a:r>
              <a:rPr lang="de-DE" altLang="en-US" b="1" dirty="0">
                <a:latin typeface="Courier New" charset="0"/>
              </a:rPr>
              <a:t>		T(</a:t>
            </a:r>
            <a:r>
              <a:rPr lang="de-DE" altLang="en-US" b="1" dirty="0">
                <a:solidFill>
                  <a:srgbClr val="003366"/>
                </a:solidFill>
                <a:latin typeface="Courier New" charset="0"/>
              </a:rPr>
              <a:t>1</a:t>
            </a:r>
            <a:r>
              <a:rPr lang="de-DE" altLang="en-US" b="1" dirty="0">
                <a:latin typeface="Courier New" charset="0"/>
              </a:rPr>
              <a:t>,</a:t>
            </a:r>
            <a:r>
              <a:rPr lang="de-DE" altLang="en-US" b="1" dirty="0">
                <a:solidFill>
                  <a:srgbClr val="003366"/>
                </a:solidFill>
                <a:latin typeface="Courier New" charset="0"/>
              </a:rPr>
              <a:t>3</a:t>
            </a:r>
            <a:r>
              <a:rPr lang="de-DE" altLang="en-US" b="1" dirty="0">
                <a:latin typeface="Courier New" charset="0"/>
              </a:rPr>
              <a:t>) :- G(</a:t>
            </a:r>
            <a:r>
              <a:rPr lang="de-DE" altLang="en-US" b="1" dirty="0">
                <a:solidFill>
                  <a:srgbClr val="003366"/>
                </a:solidFill>
                <a:latin typeface="Courier New" charset="0"/>
              </a:rPr>
              <a:t>1</a:t>
            </a:r>
            <a:r>
              <a:rPr lang="de-DE" altLang="en-US" b="1" dirty="0">
                <a:latin typeface="Courier New" charset="0"/>
              </a:rPr>
              <a:t>,</a:t>
            </a:r>
            <a:r>
              <a:rPr lang="de-DE" altLang="en-US" b="1" dirty="0">
                <a:solidFill>
                  <a:srgbClr val="003366"/>
                </a:solidFill>
                <a:latin typeface="Courier New" charset="0"/>
              </a:rPr>
              <a:t>2</a:t>
            </a:r>
            <a:r>
              <a:rPr lang="de-DE" altLang="en-US" b="1" dirty="0">
                <a:latin typeface="Courier New" charset="0"/>
              </a:rPr>
              <a:t>), T(</a:t>
            </a:r>
            <a:r>
              <a:rPr lang="de-DE" altLang="en-US" b="1" dirty="0">
                <a:solidFill>
                  <a:srgbClr val="003366"/>
                </a:solidFill>
                <a:latin typeface="Courier New" charset="0"/>
              </a:rPr>
              <a:t>2</a:t>
            </a:r>
            <a:r>
              <a:rPr lang="de-DE" altLang="en-US" b="1" dirty="0">
                <a:latin typeface="Courier New" charset="0"/>
              </a:rPr>
              <a:t>,</a:t>
            </a:r>
            <a:r>
              <a:rPr lang="de-DE" altLang="en-US" b="1" dirty="0">
                <a:solidFill>
                  <a:srgbClr val="003366"/>
                </a:solidFill>
                <a:latin typeface="Courier New" charset="0"/>
              </a:rPr>
              <a:t>3</a:t>
            </a:r>
            <a:r>
              <a:rPr lang="de-DE" altLang="en-US" b="1" dirty="0">
                <a:latin typeface="Courier New" charset="0"/>
              </a:rPr>
              <a:t>)</a:t>
            </a:r>
          </a:p>
          <a:p>
            <a:pPr lvl="1" eaLnBrk="1" hangingPunct="1">
              <a:buFont typeface="Wingdings" charset="2"/>
              <a:buNone/>
            </a:pPr>
            <a:endParaRPr lang="de-DE" altLang="en-US" b="1" dirty="0"/>
          </a:p>
          <a:p>
            <a:pPr eaLnBrk="1" hangingPunct="1">
              <a:buFont typeface="Wingdings" charset="2"/>
              <a:buNone/>
            </a:pPr>
            <a:r>
              <a:rPr lang="de-DE" altLang="en-US" dirty="0"/>
              <a:t> </a:t>
            </a:r>
            <a:endParaRPr lang="de-DE" altLang="en-US" b="1" dirty="0">
              <a:latin typeface="Courier New" charset="0"/>
            </a:endParaRPr>
          </a:p>
        </p:txBody>
      </p:sp>
      <p:sp>
        <p:nvSpPr>
          <p:cNvPr id="24579" name="Text Box 4"/>
          <p:cNvSpPr txBox="1">
            <a:spLocks noChangeArrowheads="1"/>
          </p:cNvSpPr>
          <p:nvPr/>
        </p:nvSpPr>
        <p:spPr bwMode="auto">
          <a:xfrm>
            <a:off x="7451482" y="3030416"/>
            <a:ext cx="1173773" cy="16260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de-DE" altLang="en-US" sz="2215"/>
              <a:t>    </a:t>
            </a:r>
          </a:p>
          <a:p>
            <a:pPr>
              <a:lnSpc>
                <a:spcPct val="90000"/>
              </a:lnSpc>
            </a:pPr>
            <a:r>
              <a:rPr lang="de-DE" altLang="en-US" sz="2215">
                <a:solidFill>
                  <a:srgbClr val="003366"/>
                </a:solidFill>
              </a:rPr>
              <a:t>G____</a:t>
            </a:r>
          </a:p>
          <a:p>
            <a:pPr>
              <a:lnSpc>
                <a:spcPct val="90000"/>
              </a:lnSpc>
            </a:pPr>
            <a:r>
              <a:rPr lang="de-DE" altLang="en-US" sz="2215">
                <a:solidFill>
                  <a:srgbClr val="003366"/>
                </a:solidFill>
              </a:rPr>
              <a:t>   1 | 2</a:t>
            </a:r>
          </a:p>
          <a:p>
            <a:pPr>
              <a:lnSpc>
                <a:spcPct val="90000"/>
              </a:lnSpc>
            </a:pPr>
            <a:r>
              <a:rPr lang="de-DE" altLang="en-US" sz="2215">
                <a:solidFill>
                  <a:srgbClr val="003366"/>
                </a:solidFill>
              </a:rPr>
              <a:t>   2 | 3</a:t>
            </a:r>
          </a:p>
          <a:p>
            <a:pPr>
              <a:lnSpc>
                <a:spcPct val="90000"/>
              </a:lnSpc>
            </a:pPr>
            <a:r>
              <a:rPr lang="de-DE" altLang="en-US" sz="2215">
                <a:solidFill>
                  <a:srgbClr val="003366"/>
                </a:solidFill>
              </a:rPr>
              <a:t>   3 | 2</a:t>
            </a:r>
          </a:p>
        </p:txBody>
      </p:sp>
      <p:sp>
        <p:nvSpPr>
          <p:cNvPr id="24580" name="Text Box 5"/>
          <p:cNvSpPr txBox="1">
            <a:spLocks noChangeArrowheads="1"/>
          </p:cNvSpPr>
          <p:nvPr/>
        </p:nvSpPr>
        <p:spPr bwMode="auto">
          <a:xfrm>
            <a:off x="178777" y="3140320"/>
            <a:ext cx="1173774" cy="16260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de-DE" altLang="en-US" sz="2215"/>
              <a:t>   </a:t>
            </a:r>
          </a:p>
          <a:p>
            <a:pPr>
              <a:lnSpc>
                <a:spcPct val="90000"/>
              </a:lnSpc>
            </a:pPr>
            <a:r>
              <a:rPr lang="de-DE" altLang="en-US" sz="2215">
                <a:solidFill>
                  <a:srgbClr val="003366"/>
                </a:solidFill>
              </a:rPr>
              <a:t>T____</a:t>
            </a:r>
          </a:p>
          <a:p>
            <a:pPr>
              <a:lnSpc>
                <a:spcPct val="90000"/>
              </a:lnSpc>
            </a:pPr>
            <a:r>
              <a:rPr lang="de-DE" altLang="en-US" sz="2215">
                <a:solidFill>
                  <a:srgbClr val="003366"/>
                </a:solidFill>
              </a:rPr>
              <a:t>  1 | 2</a:t>
            </a:r>
          </a:p>
          <a:p>
            <a:pPr>
              <a:lnSpc>
                <a:spcPct val="90000"/>
              </a:lnSpc>
            </a:pPr>
            <a:r>
              <a:rPr lang="de-DE" altLang="en-US" sz="2215">
                <a:solidFill>
                  <a:srgbClr val="003366"/>
                </a:solidFill>
              </a:rPr>
              <a:t>  2 | 3</a:t>
            </a:r>
          </a:p>
          <a:p>
            <a:pPr>
              <a:lnSpc>
                <a:spcPct val="90000"/>
              </a:lnSpc>
            </a:pPr>
            <a:r>
              <a:rPr lang="de-DE" altLang="en-US" sz="2215">
                <a:solidFill>
                  <a:srgbClr val="003366"/>
                </a:solidFill>
              </a:rPr>
              <a:t>  3 |</a:t>
            </a:r>
            <a:r>
              <a:rPr lang="de-DE" altLang="en-US" sz="2215"/>
              <a:t> </a:t>
            </a:r>
            <a:r>
              <a:rPr lang="de-DE" altLang="en-US" sz="2215">
                <a:solidFill>
                  <a:srgbClr val="003366"/>
                </a:solidFill>
              </a:rPr>
              <a:t>2</a:t>
            </a:r>
          </a:p>
        </p:txBody>
      </p:sp>
      <p:sp>
        <p:nvSpPr>
          <p:cNvPr id="24581" name="Oval 6"/>
          <p:cNvSpPr>
            <a:spLocks noChangeArrowheads="1"/>
          </p:cNvSpPr>
          <p:nvPr/>
        </p:nvSpPr>
        <p:spPr bwMode="auto">
          <a:xfrm>
            <a:off x="7596554" y="3694235"/>
            <a:ext cx="936381" cy="400050"/>
          </a:xfrm>
          <a:prstGeom prst="ellips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lnSpc>
                <a:spcPct val="90000"/>
              </a:lnSpc>
            </a:pPr>
            <a:endParaRPr lang="en-US" altLang="en-US" sz="1477"/>
          </a:p>
        </p:txBody>
      </p:sp>
      <p:sp>
        <p:nvSpPr>
          <p:cNvPr id="24582" name="Oval 7"/>
          <p:cNvSpPr>
            <a:spLocks noChangeArrowheads="1"/>
          </p:cNvSpPr>
          <p:nvPr/>
        </p:nvSpPr>
        <p:spPr bwMode="auto">
          <a:xfrm>
            <a:off x="323851" y="4094284"/>
            <a:ext cx="863111" cy="398585"/>
          </a:xfrm>
          <a:prstGeom prst="ellips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lnSpc>
                <a:spcPct val="90000"/>
              </a:lnSpc>
            </a:pPr>
            <a:endParaRPr lang="en-US" altLang="en-US" sz="1477"/>
          </a:p>
        </p:txBody>
      </p:sp>
      <p:sp>
        <p:nvSpPr>
          <p:cNvPr id="24583" name="Text Box 8"/>
          <p:cNvSpPr txBox="1">
            <a:spLocks noChangeArrowheads="1"/>
          </p:cNvSpPr>
          <p:nvPr/>
        </p:nvSpPr>
        <p:spPr bwMode="auto">
          <a:xfrm>
            <a:off x="971551" y="5269523"/>
            <a:ext cx="3982180" cy="296941"/>
          </a:xfrm>
          <a:prstGeom prst="rect">
            <a:avLst/>
          </a:prstGeom>
          <a:noFill/>
          <a:ln w="28575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de-DE" altLang="en-US" sz="1477" b="1" dirty="0"/>
              <a:t>(2) </a:t>
            </a:r>
            <a:r>
              <a:rPr lang="de-DE" altLang="en-US" sz="1477" b="1" dirty="0" smtClean="0"/>
              <a:t>Übertrage Bindungen in den Regelkopf</a:t>
            </a:r>
            <a:endParaRPr lang="de-DE" altLang="en-US" sz="1477" b="1" dirty="0"/>
          </a:p>
        </p:txBody>
      </p:sp>
      <p:sp>
        <p:nvSpPr>
          <p:cNvPr id="24584" name="Freeform 9"/>
          <p:cNvSpPr>
            <a:spLocks/>
          </p:cNvSpPr>
          <p:nvPr/>
        </p:nvSpPr>
        <p:spPr bwMode="auto">
          <a:xfrm>
            <a:off x="2208336" y="3894992"/>
            <a:ext cx="2218592" cy="386862"/>
          </a:xfrm>
          <a:custGeom>
            <a:avLst/>
            <a:gdLst>
              <a:gd name="T0" fmla="*/ 2147483646 w 1398"/>
              <a:gd name="T1" fmla="*/ 2147483646 h 264"/>
              <a:gd name="T2" fmla="*/ 2147483646 w 1398"/>
              <a:gd name="T3" fmla="*/ 2147483646 h 264"/>
              <a:gd name="T4" fmla="*/ 2147483646 w 1398"/>
              <a:gd name="T5" fmla="*/ 2147483646 h 264"/>
              <a:gd name="T6" fmla="*/ 2147483646 w 1398"/>
              <a:gd name="T7" fmla="*/ 0 h 264"/>
              <a:gd name="T8" fmla="*/ 0 60000 65536"/>
              <a:gd name="T9" fmla="*/ 0 60000 65536"/>
              <a:gd name="T10" fmla="*/ 0 60000 65536"/>
              <a:gd name="T11" fmla="*/ 0 60000 65536"/>
              <a:gd name="T12" fmla="*/ 0 w 1398"/>
              <a:gd name="T13" fmla="*/ 0 h 264"/>
              <a:gd name="T14" fmla="*/ 1398 w 1398"/>
              <a:gd name="T15" fmla="*/ 264 h 26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398" h="264">
                <a:moveTo>
                  <a:pt x="1398" y="45"/>
                </a:moveTo>
                <a:cubicBezTo>
                  <a:pt x="1341" y="120"/>
                  <a:pt x="1285" y="196"/>
                  <a:pt x="1081" y="226"/>
                </a:cubicBezTo>
                <a:cubicBezTo>
                  <a:pt x="877" y="256"/>
                  <a:pt x="348" y="264"/>
                  <a:pt x="174" y="226"/>
                </a:cubicBezTo>
                <a:cubicBezTo>
                  <a:pt x="0" y="188"/>
                  <a:pt x="19" y="94"/>
                  <a:pt x="38" y="0"/>
                </a:cubicBezTo>
              </a:path>
            </a:pathLst>
          </a:custGeom>
          <a:noFill/>
          <a:ln w="28575">
            <a:solidFill>
              <a:schemeClr val="accent2"/>
            </a:solidFill>
            <a:prstDash val="sysDot"/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85" name="Freeform 10"/>
          <p:cNvSpPr>
            <a:spLocks/>
          </p:cNvSpPr>
          <p:nvPr/>
        </p:nvSpPr>
        <p:spPr bwMode="auto">
          <a:xfrm>
            <a:off x="2700704" y="3960936"/>
            <a:ext cx="3399692" cy="763465"/>
          </a:xfrm>
          <a:custGeom>
            <a:avLst/>
            <a:gdLst>
              <a:gd name="T0" fmla="*/ 2147483646 w 2449"/>
              <a:gd name="T1" fmla="*/ 0 h 566"/>
              <a:gd name="T2" fmla="*/ 2147483646 w 2449"/>
              <a:gd name="T3" fmla="*/ 2147483646 h 566"/>
              <a:gd name="T4" fmla="*/ 2147483646 w 2449"/>
              <a:gd name="T5" fmla="*/ 2147483646 h 566"/>
              <a:gd name="T6" fmla="*/ 0 w 2449"/>
              <a:gd name="T7" fmla="*/ 2147483646 h 566"/>
              <a:gd name="T8" fmla="*/ 0 60000 65536"/>
              <a:gd name="T9" fmla="*/ 0 60000 65536"/>
              <a:gd name="T10" fmla="*/ 0 60000 65536"/>
              <a:gd name="T11" fmla="*/ 0 60000 65536"/>
              <a:gd name="T12" fmla="*/ 0 w 2449"/>
              <a:gd name="T13" fmla="*/ 0 h 566"/>
              <a:gd name="T14" fmla="*/ 2449 w 2449"/>
              <a:gd name="T15" fmla="*/ 566 h 56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449" h="566">
                <a:moveTo>
                  <a:pt x="2404" y="0"/>
                </a:moveTo>
                <a:cubicBezTo>
                  <a:pt x="2426" y="185"/>
                  <a:pt x="2449" y="370"/>
                  <a:pt x="2132" y="453"/>
                </a:cubicBezTo>
                <a:cubicBezTo>
                  <a:pt x="1815" y="536"/>
                  <a:pt x="854" y="566"/>
                  <a:pt x="499" y="498"/>
                </a:cubicBezTo>
                <a:cubicBezTo>
                  <a:pt x="144" y="430"/>
                  <a:pt x="72" y="237"/>
                  <a:pt x="0" y="45"/>
                </a:cubicBezTo>
              </a:path>
            </a:pathLst>
          </a:custGeom>
          <a:noFill/>
          <a:ln w="28575">
            <a:solidFill>
              <a:schemeClr val="accent2"/>
            </a:solidFill>
            <a:prstDash val="sysDot"/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24586" name="Group 17"/>
          <p:cNvGrpSpPr>
            <a:grpSpLocks/>
          </p:cNvGrpSpPr>
          <p:nvPr/>
        </p:nvGrpSpPr>
        <p:grpSpPr bwMode="auto">
          <a:xfrm>
            <a:off x="6660173" y="2032490"/>
            <a:ext cx="1513365" cy="962758"/>
            <a:chOff x="4195" y="1207"/>
            <a:chExt cx="954" cy="657"/>
          </a:xfrm>
        </p:grpSpPr>
        <p:sp>
          <p:nvSpPr>
            <p:cNvPr id="24587" name="Text Box 18"/>
            <p:cNvSpPr txBox="1">
              <a:spLocks noChangeArrowheads="1"/>
            </p:cNvSpPr>
            <p:nvPr/>
          </p:nvSpPr>
          <p:spPr bwMode="auto">
            <a:xfrm>
              <a:off x="4195" y="1207"/>
              <a:ext cx="183" cy="2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>
                <a:lnSpc>
                  <a:spcPct val="90000"/>
                </a:lnSpc>
              </a:pPr>
              <a:r>
                <a:rPr lang="de-DE" altLang="en-US" sz="1477">
                  <a:solidFill>
                    <a:srgbClr val="003366"/>
                  </a:solidFill>
                </a:rPr>
                <a:t>1</a:t>
              </a:r>
            </a:p>
          </p:txBody>
        </p:sp>
        <p:sp>
          <p:nvSpPr>
            <p:cNvPr id="24588" name="Text Box 19"/>
            <p:cNvSpPr txBox="1">
              <a:spLocks noChangeArrowheads="1"/>
            </p:cNvSpPr>
            <p:nvPr/>
          </p:nvSpPr>
          <p:spPr bwMode="auto">
            <a:xfrm>
              <a:off x="4966" y="1253"/>
              <a:ext cx="183" cy="2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>
                <a:lnSpc>
                  <a:spcPct val="90000"/>
                </a:lnSpc>
              </a:pPr>
              <a:r>
                <a:rPr lang="de-DE" altLang="en-US" sz="1477">
                  <a:solidFill>
                    <a:srgbClr val="003366"/>
                  </a:solidFill>
                </a:rPr>
                <a:t>2</a:t>
              </a:r>
            </a:p>
          </p:txBody>
        </p:sp>
        <p:sp>
          <p:nvSpPr>
            <p:cNvPr id="24589" name="Text Box 20"/>
            <p:cNvSpPr txBox="1">
              <a:spLocks noChangeArrowheads="1"/>
            </p:cNvSpPr>
            <p:nvPr/>
          </p:nvSpPr>
          <p:spPr bwMode="auto">
            <a:xfrm>
              <a:off x="4467" y="1661"/>
              <a:ext cx="183" cy="2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>
                <a:lnSpc>
                  <a:spcPct val="90000"/>
                </a:lnSpc>
              </a:pPr>
              <a:r>
                <a:rPr lang="de-DE" altLang="en-US" sz="1477">
                  <a:solidFill>
                    <a:srgbClr val="003366"/>
                  </a:solidFill>
                </a:rPr>
                <a:t>3</a:t>
              </a:r>
            </a:p>
          </p:txBody>
        </p:sp>
        <p:sp>
          <p:nvSpPr>
            <p:cNvPr id="24590" name="Line 21"/>
            <p:cNvSpPr>
              <a:spLocks noChangeShapeType="1"/>
            </p:cNvSpPr>
            <p:nvPr/>
          </p:nvSpPr>
          <p:spPr bwMode="auto">
            <a:xfrm>
              <a:off x="4389" y="1331"/>
              <a:ext cx="545" cy="45"/>
            </a:xfrm>
            <a:prstGeom prst="line">
              <a:avLst/>
            </a:prstGeom>
            <a:noFill/>
            <a:ln w="19050">
              <a:solidFill>
                <a:schemeClr val="accent2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591" name="Line 22"/>
            <p:cNvSpPr>
              <a:spLocks noChangeShapeType="1"/>
            </p:cNvSpPr>
            <p:nvPr/>
          </p:nvSpPr>
          <p:spPr bwMode="auto">
            <a:xfrm flipH="1">
              <a:off x="4661" y="1467"/>
              <a:ext cx="385" cy="272"/>
            </a:xfrm>
            <a:prstGeom prst="line">
              <a:avLst/>
            </a:prstGeom>
            <a:noFill/>
            <a:ln w="19050">
              <a:solidFill>
                <a:schemeClr val="accent2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592" name="Line 23"/>
            <p:cNvSpPr>
              <a:spLocks noChangeShapeType="1"/>
            </p:cNvSpPr>
            <p:nvPr/>
          </p:nvSpPr>
          <p:spPr bwMode="auto">
            <a:xfrm flipH="1">
              <a:off x="4694" y="1525"/>
              <a:ext cx="385" cy="272"/>
            </a:xfrm>
            <a:prstGeom prst="line">
              <a:avLst/>
            </a:prstGeom>
            <a:noFill/>
            <a:ln w="19050">
              <a:solidFill>
                <a:schemeClr val="accent2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586999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2"/>
          <p:cNvSpPr>
            <a:spLocks noGrp="1" noChangeArrowheads="1"/>
          </p:cNvSpPr>
          <p:nvPr>
            <p:ph type="title"/>
          </p:nvPr>
        </p:nvSpPr>
        <p:spPr>
          <a:xfrm>
            <a:off x="351693" y="260648"/>
            <a:ext cx="8440615" cy="471854"/>
          </a:xfrm>
        </p:spPr>
        <p:txBody>
          <a:bodyPr/>
          <a:lstStyle/>
          <a:p>
            <a:pPr eaLnBrk="1" hangingPunct="1"/>
            <a:r>
              <a:rPr lang="de-DE" altLang="en-US"/>
              <a:t>Intuition</a:t>
            </a:r>
          </a:p>
        </p:txBody>
      </p:sp>
      <p:sp>
        <p:nvSpPr>
          <p:cNvPr id="2662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6138" y="2151003"/>
            <a:ext cx="7778262" cy="3798277"/>
          </a:xfrm>
        </p:spPr>
        <p:txBody>
          <a:bodyPr/>
          <a:lstStyle/>
          <a:p>
            <a:pPr eaLnBrk="1" hangingPunct="1">
              <a:buFont typeface="Wingdings" charset="2"/>
              <a:buNone/>
            </a:pPr>
            <a:r>
              <a:rPr lang="de-DE" altLang="en-US" dirty="0"/>
              <a:t>Transitive </a:t>
            </a:r>
            <a:r>
              <a:rPr lang="de-DE" altLang="en-US" dirty="0" smtClean="0"/>
              <a:t>Hülle:</a:t>
            </a:r>
            <a:endParaRPr lang="de-DE" altLang="en-US" dirty="0"/>
          </a:p>
          <a:p>
            <a:pPr eaLnBrk="1" hangingPunct="1">
              <a:buFont typeface="Wingdings" charset="2"/>
              <a:buNone/>
            </a:pPr>
            <a:endParaRPr lang="de-DE" altLang="en-US" dirty="0"/>
          </a:p>
          <a:p>
            <a:pPr lvl="1" eaLnBrk="1" hangingPunct="1">
              <a:buFont typeface="Wingdings" charset="2"/>
              <a:buNone/>
            </a:pPr>
            <a:r>
              <a:rPr lang="de-DE" altLang="en-US" b="1" dirty="0">
                <a:latin typeface="Courier New" charset="0"/>
              </a:rPr>
              <a:t>		T(</a:t>
            </a:r>
            <a:r>
              <a:rPr lang="de-DE" altLang="en-US" b="1" dirty="0" err="1">
                <a:latin typeface="Courier New" charset="0"/>
              </a:rPr>
              <a:t>x,y</a:t>
            </a:r>
            <a:r>
              <a:rPr lang="de-DE" altLang="en-US" b="1" dirty="0">
                <a:latin typeface="Courier New" charset="0"/>
              </a:rPr>
              <a:t>) :- G(</a:t>
            </a:r>
            <a:r>
              <a:rPr lang="de-DE" altLang="en-US" b="1" dirty="0" err="1">
                <a:latin typeface="Courier New" charset="0"/>
              </a:rPr>
              <a:t>x,y</a:t>
            </a:r>
            <a:r>
              <a:rPr lang="de-DE" altLang="en-US" b="1" dirty="0">
                <a:latin typeface="Courier New" charset="0"/>
              </a:rPr>
              <a:t>)</a:t>
            </a:r>
          </a:p>
          <a:p>
            <a:pPr lvl="1" eaLnBrk="1" hangingPunct="1">
              <a:buFont typeface="Wingdings" charset="2"/>
              <a:buNone/>
            </a:pPr>
            <a:r>
              <a:rPr lang="de-DE" altLang="en-US" b="1" dirty="0">
                <a:latin typeface="Courier New" charset="0"/>
              </a:rPr>
              <a:t>		T(</a:t>
            </a:r>
            <a:r>
              <a:rPr lang="de-DE" altLang="en-US" b="1" dirty="0">
                <a:solidFill>
                  <a:srgbClr val="003366"/>
                </a:solidFill>
                <a:latin typeface="Courier New" charset="0"/>
              </a:rPr>
              <a:t>1</a:t>
            </a:r>
            <a:r>
              <a:rPr lang="de-DE" altLang="en-US" b="1" dirty="0">
                <a:latin typeface="Courier New" charset="0"/>
              </a:rPr>
              <a:t>,</a:t>
            </a:r>
            <a:r>
              <a:rPr lang="de-DE" altLang="en-US" b="1" dirty="0">
                <a:solidFill>
                  <a:srgbClr val="003366"/>
                </a:solidFill>
                <a:latin typeface="Courier New" charset="0"/>
              </a:rPr>
              <a:t>3</a:t>
            </a:r>
            <a:r>
              <a:rPr lang="de-DE" altLang="en-US" b="1" dirty="0">
                <a:latin typeface="Courier New" charset="0"/>
              </a:rPr>
              <a:t>) :- G(</a:t>
            </a:r>
            <a:r>
              <a:rPr lang="de-DE" altLang="en-US" b="1" dirty="0">
                <a:solidFill>
                  <a:srgbClr val="003366"/>
                </a:solidFill>
                <a:latin typeface="Courier New" charset="0"/>
              </a:rPr>
              <a:t>1</a:t>
            </a:r>
            <a:r>
              <a:rPr lang="de-DE" altLang="en-US" b="1" dirty="0">
                <a:latin typeface="Courier New" charset="0"/>
              </a:rPr>
              <a:t>,</a:t>
            </a:r>
            <a:r>
              <a:rPr lang="de-DE" altLang="en-US" b="1" dirty="0">
                <a:solidFill>
                  <a:srgbClr val="003366"/>
                </a:solidFill>
                <a:latin typeface="Courier New" charset="0"/>
              </a:rPr>
              <a:t>2</a:t>
            </a:r>
            <a:r>
              <a:rPr lang="de-DE" altLang="en-US" b="1" dirty="0">
                <a:latin typeface="Courier New" charset="0"/>
              </a:rPr>
              <a:t>), T(</a:t>
            </a:r>
            <a:r>
              <a:rPr lang="de-DE" altLang="en-US" b="1" dirty="0">
                <a:solidFill>
                  <a:srgbClr val="003366"/>
                </a:solidFill>
                <a:latin typeface="Courier New" charset="0"/>
              </a:rPr>
              <a:t>2</a:t>
            </a:r>
            <a:r>
              <a:rPr lang="de-DE" altLang="en-US" b="1" dirty="0">
                <a:latin typeface="Courier New" charset="0"/>
              </a:rPr>
              <a:t>,</a:t>
            </a:r>
            <a:r>
              <a:rPr lang="de-DE" altLang="en-US" b="1" dirty="0">
                <a:solidFill>
                  <a:srgbClr val="003366"/>
                </a:solidFill>
                <a:latin typeface="Courier New" charset="0"/>
              </a:rPr>
              <a:t>3</a:t>
            </a:r>
            <a:r>
              <a:rPr lang="de-DE" altLang="en-US" b="1" dirty="0">
                <a:latin typeface="Courier New" charset="0"/>
              </a:rPr>
              <a:t>)</a:t>
            </a:r>
          </a:p>
          <a:p>
            <a:pPr lvl="1" eaLnBrk="1" hangingPunct="1">
              <a:buFont typeface="Wingdings" charset="2"/>
              <a:buNone/>
            </a:pPr>
            <a:endParaRPr lang="de-DE" altLang="en-US" b="1" dirty="0"/>
          </a:p>
          <a:p>
            <a:pPr eaLnBrk="1" hangingPunct="1">
              <a:buFont typeface="Wingdings" charset="2"/>
              <a:buNone/>
            </a:pPr>
            <a:r>
              <a:rPr lang="de-DE" altLang="en-US" dirty="0"/>
              <a:t> </a:t>
            </a:r>
            <a:endParaRPr lang="de-DE" altLang="en-US" b="1" dirty="0">
              <a:latin typeface="Courier New" charset="0"/>
            </a:endParaRPr>
          </a:p>
        </p:txBody>
      </p:sp>
      <p:sp>
        <p:nvSpPr>
          <p:cNvPr id="26627" name="Text Box 4"/>
          <p:cNvSpPr txBox="1">
            <a:spLocks noChangeArrowheads="1"/>
          </p:cNvSpPr>
          <p:nvPr/>
        </p:nvSpPr>
        <p:spPr bwMode="auto">
          <a:xfrm>
            <a:off x="7451482" y="3030416"/>
            <a:ext cx="1173773" cy="16260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de-DE" altLang="en-US" sz="2215"/>
              <a:t>    </a:t>
            </a:r>
          </a:p>
          <a:p>
            <a:pPr>
              <a:lnSpc>
                <a:spcPct val="90000"/>
              </a:lnSpc>
            </a:pPr>
            <a:r>
              <a:rPr lang="de-DE" altLang="en-US" sz="2215">
                <a:solidFill>
                  <a:srgbClr val="003366"/>
                </a:solidFill>
              </a:rPr>
              <a:t>G____</a:t>
            </a:r>
          </a:p>
          <a:p>
            <a:pPr>
              <a:lnSpc>
                <a:spcPct val="90000"/>
              </a:lnSpc>
            </a:pPr>
            <a:r>
              <a:rPr lang="de-DE" altLang="en-US" sz="2215">
                <a:solidFill>
                  <a:srgbClr val="003366"/>
                </a:solidFill>
              </a:rPr>
              <a:t>   1 | 2</a:t>
            </a:r>
          </a:p>
          <a:p>
            <a:pPr>
              <a:lnSpc>
                <a:spcPct val="90000"/>
              </a:lnSpc>
            </a:pPr>
            <a:r>
              <a:rPr lang="de-DE" altLang="en-US" sz="2215">
                <a:solidFill>
                  <a:srgbClr val="003366"/>
                </a:solidFill>
              </a:rPr>
              <a:t>   2 | 3</a:t>
            </a:r>
          </a:p>
          <a:p>
            <a:pPr>
              <a:lnSpc>
                <a:spcPct val="90000"/>
              </a:lnSpc>
            </a:pPr>
            <a:r>
              <a:rPr lang="de-DE" altLang="en-US" sz="2215">
                <a:solidFill>
                  <a:srgbClr val="003366"/>
                </a:solidFill>
              </a:rPr>
              <a:t>   3 | 2</a:t>
            </a:r>
          </a:p>
        </p:txBody>
      </p:sp>
      <p:sp>
        <p:nvSpPr>
          <p:cNvPr id="26628" name="Text Box 5"/>
          <p:cNvSpPr txBox="1">
            <a:spLocks noChangeArrowheads="1"/>
          </p:cNvSpPr>
          <p:nvPr/>
        </p:nvSpPr>
        <p:spPr bwMode="auto">
          <a:xfrm>
            <a:off x="178777" y="3185747"/>
            <a:ext cx="1173774" cy="1932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de-DE" altLang="en-US" sz="2215"/>
              <a:t>   </a:t>
            </a:r>
          </a:p>
          <a:p>
            <a:pPr>
              <a:lnSpc>
                <a:spcPct val="90000"/>
              </a:lnSpc>
            </a:pPr>
            <a:r>
              <a:rPr lang="de-DE" altLang="en-US" sz="2215">
                <a:solidFill>
                  <a:srgbClr val="003366"/>
                </a:solidFill>
              </a:rPr>
              <a:t>T____</a:t>
            </a:r>
          </a:p>
          <a:p>
            <a:pPr>
              <a:lnSpc>
                <a:spcPct val="90000"/>
              </a:lnSpc>
            </a:pPr>
            <a:r>
              <a:rPr lang="de-DE" altLang="en-US" sz="2215">
                <a:solidFill>
                  <a:srgbClr val="003366"/>
                </a:solidFill>
              </a:rPr>
              <a:t>  1 | 2</a:t>
            </a:r>
          </a:p>
          <a:p>
            <a:pPr>
              <a:lnSpc>
                <a:spcPct val="90000"/>
              </a:lnSpc>
            </a:pPr>
            <a:r>
              <a:rPr lang="de-DE" altLang="en-US" sz="2215">
                <a:solidFill>
                  <a:srgbClr val="003366"/>
                </a:solidFill>
              </a:rPr>
              <a:t>  2 | 3</a:t>
            </a:r>
          </a:p>
          <a:p>
            <a:pPr>
              <a:lnSpc>
                <a:spcPct val="90000"/>
              </a:lnSpc>
            </a:pPr>
            <a:r>
              <a:rPr lang="de-DE" altLang="en-US" sz="2215">
                <a:solidFill>
                  <a:srgbClr val="003366"/>
                </a:solidFill>
              </a:rPr>
              <a:t>  3 | 2</a:t>
            </a:r>
          </a:p>
          <a:p>
            <a:pPr>
              <a:lnSpc>
                <a:spcPct val="90000"/>
              </a:lnSpc>
            </a:pPr>
            <a:r>
              <a:rPr lang="de-DE" altLang="en-US" sz="2215">
                <a:solidFill>
                  <a:srgbClr val="003366"/>
                </a:solidFill>
              </a:rPr>
              <a:t>  1 | 3</a:t>
            </a:r>
          </a:p>
        </p:txBody>
      </p:sp>
      <p:sp>
        <p:nvSpPr>
          <p:cNvPr id="26629" name="Oval 13"/>
          <p:cNvSpPr>
            <a:spLocks noChangeArrowheads="1"/>
          </p:cNvSpPr>
          <p:nvPr/>
        </p:nvSpPr>
        <p:spPr bwMode="auto">
          <a:xfrm>
            <a:off x="7596554" y="3694235"/>
            <a:ext cx="936381" cy="400050"/>
          </a:xfrm>
          <a:prstGeom prst="ellips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lnSpc>
                <a:spcPct val="90000"/>
              </a:lnSpc>
            </a:pPr>
            <a:endParaRPr lang="en-US" altLang="en-US" sz="1477"/>
          </a:p>
        </p:txBody>
      </p:sp>
      <p:sp>
        <p:nvSpPr>
          <p:cNvPr id="26630" name="Oval 14"/>
          <p:cNvSpPr>
            <a:spLocks noChangeArrowheads="1"/>
          </p:cNvSpPr>
          <p:nvPr/>
        </p:nvSpPr>
        <p:spPr bwMode="auto">
          <a:xfrm>
            <a:off x="323851" y="4094284"/>
            <a:ext cx="863111" cy="398585"/>
          </a:xfrm>
          <a:prstGeom prst="ellips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lnSpc>
                <a:spcPct val="90000"/>
              </a:lnSpc>
            </a:pPr>
            <a:endParaRPr lang="en-US" altLang="en-US" sz="1477"/>
          </a:p>
        </p:txBody>
      </p:sp>
      <p:sp>
        <p:nvSpPr>
          <p:cNvPr id="26631" name="Text Box 15"/>
          <p:cNvSpPr txBox="1">
            <a:spLocks noChangeArrowheads="1"/>
          </p:cNvSpPr>
          <p:nvPr/>
        </p:nvSpPr>
        <p:spPr bwMode="auto">
          <a:xfrm>
            <a:off x="971551" y="5269523"/>
            <a:ext cx="3982180" cy="296941"/>
          </a:xfrm>
          <a:prstGeom prst="rect">
            <a:avLst/>
          </a:prstGeom>
          <a:noFill/>
          <a:ln w="28575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de-DE" altLang="en-US" sz="1477" b="1" dirty="0"/>
              <a:t>(2) Übertrage Bindungen in den Regelkopf</a:t>
            </a:r>
          </a:p>
        </p:txBody>
      </p:sp>
      <p:sp>
        <p:nvSpPr>
          <p:cNvPr id="26632" name="Oval 20"/>
          <p:cNvSpPr>
            <a:spLocks noChangeArrowheads="1"/>
          </p:cNvSpPr>
          <p:nvPr/>
        </p:nvSpPr>
        <p:spPr bwMode="auto">
          <a:xfrm>
            <a:off x="323851" y="4695092"/>
            <a:ext cx="863111" cy="398585"/>
          </a:xfrm>
          <a:prstGeom prst="ellipse">
            <a:avLst/>
          </a:prstGeom>
          <a:noFill/>
          <a:ln w="28575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lnSpc>
                <a:spcPct val="90000"/>
              </a:lnSpc>
            </a:pPr>
            <a:endParaRPr lang="en-US" altLang="en-US" sz="1477"/>
          </a:p>
        </p:txBody>
      </p:sp>
      <p:sp>
        <p:nvSpPr>
          <p:cNvPr id="26633" name="Line 18"/>
          <p:cNvSpPr>
            <a:spLocks noChangeShapeType="1"/>
          </p:cNvSpPr>
          <p:nvPr/>
        </p:nvSpPr>
        <p:spPr bwMode="auto">
          <a:xfrm flipH="1">
            <a:off x="1019908" y="3991707"/>
            <a:ext cx="1512277" cy="996462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26634" name="Group 35"/>
          <p:cNvGrpSpPr>
            <a:grpSpLocks/>
          </p:cNvGrpSpPr>
          <p:nvPr/>
        </p:nvGrpSpPr>
        <p:grpSpPr bwMode="auto">
          <a:xfrm>
            <a:off x="6660173" y="2032490"/>
            <a:ext cx="1513365" cy="962758"/>
            <a:chOff x="4195" y="1207"/>
            <a:chExt cx="954" cy="657"/>
          </a:xfrm>
        </p:grpSpPr>
        <p:grpSp>
          <p:nvGrpSpPr>
            <p:cNvPr id="26635" name="Group 36"/>
            <p:cNvGrpSpPr>
              <a:grpSpLocks/>
            </p:cNvGrpSpPr>
            <p:nvPr/>
          </p:nvGrpSpPr>
          <p:grpSpPr bwMode="auto">
            <a:xfrm>
              <a:off x="4195" y="1207"/>
              <a:ext cx="954" cy="657"/>
              <a:chOff x="4195" y="1207"/>
              <a:chExt cx="954" cy="657"/>
            </a:xfrm>
          </p:grpSpPr>
          <p:sp>
            <p:nvSpPr>
              <p:cNvPr id="26637" name="Text Box 37"/>
              <p:cNvSpPr txBox="1">
                <a:spLocks noChangeArrowheads="1"/>
              </p:cNvSpPr>
              <p:nvPr/>
            </p:nvSpPr>
            <p:spPr bwMode="auto">
              <a:xfrm>
                <a:off x="4195" y="1207"/>
                <a:ext cx="183" cy="2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16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16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16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16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16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>
                  <a:lnSpc>
                    <a:spcPct val="90000"/>
                  </a:lnSpc>
                </a:pPr>
                <a:r>
                  <a:rPr lang="de-DE" altLang="en-US" sz="1477">
                    <a:solidFill>
                      <a:srgbClr val="003366"/>
                    </a:solidFill>
                  </a:rPr>
                  <a:t>1</a:t>
                </a:r>
              </a:p>
            </p:txBody>
          </p:sp>
          <p:sp>
            <p:nvSpPr>
              <p:cNvPr id="26638" name="Text Box 38"/>
              <p:cNvSpPr txBox="1">
                <a:spLocks noChangeArrowheads="1"/>
              </p:cNvSpPr>
              <p:nvPr/>
            </p:nvSpPr>
            <p:spPr bwMode="auto">
              <a:xfrm>
                <a:off x="4966" y="1253"/>
                <a:ext cx="183" cy="2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16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16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16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16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16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>
                  <a:lnSpc>
                    <a:spcPct val="90000"/>
                  </a:lnSpc>
                </a:pPr>
                <a:r>
                  <a:rPr lang="de-DE" altLang="en-US" sz="1477">
                    <a:solidFill>
                      <a:srgbClr val="003366"/>
                    </a:solidFill>
                  </a:rPr>
                  <a:t>2</a:t>
                </a:r>
              </a:p>
            </p:txBody>
          </p:sp>
          <p:sp>
            <p:nvSpPr>
              <p:cNvPr id="26639" name="Text Box 39"/>
              <p:cNvSpPr txBox="1">
                <a:spLocks noChangeArrowheads="1"/>
              </p:cNvSpPr>
              <p:nvPr/>
            </p:nvSpPr>
            <p:spPr bwMode="auto">
              <a:xfrm>
                <a:off x="4467" y="1661"/>
                <a:ext cx="183" cy="2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16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>
                  <a:defRPr sz="16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>
                  <a:defRPr sz="16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>
                  <a:defRPr sz="16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>
                  <a:defRPr sz="16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>
                  <a:lnSpc>
                    <a:spcPct val="90000"/>
                  </a:lnSpc>
                </a:pPr>
                <a:r>
                  <a:rPr lang="de-DE" altLang="en-US" sz="1477">
                    <a:solidFill>
                      <a:srgbClr val="003366"/>
                    </a:solidFill>
                  </a:rPr>
                  <a:t>3</a:t>
                </a:r>
              </a:p>
            </p:txBody>
          </p:sp>
          <p:sp>
            <p:nvSpPr>
              <p:cNvPr id="26640" name="Line 40"/>
              <p:cNvSpPr>
                <a:spLocks noChangeShapeType="1"/>
              </p:cNvSpPr>
              <p:nvPr/>
            </p:nvSpPr>
            <p:spPr bwMode="auto">
              <a:xfrm>
                <a:off x="4389" y="1331"/>
                <a:ext cx="545" cy="45"/>
              </a:xfrm>
              <a:prstGeom prst="line">
                <a:avLst/>
              </a:prstGeom>
              <a:noFill/>
              <a:ln w="19050">
                <a:solidFill>
                  <a:schemeClr val="accent2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641" name="Line 41"/>
              <p:cNvSpPr>
                <a:spLocks noChangeShapeType="1"/>
              </p:cNvSpPr>
              <p:nvPr/>
            </p:nvSpPr>
            <p:spPr bwMode="auto">
              <a:xfrm flipH="1">
                <a:off x="4661" y="1467"/>
                <a:ext cx="385" cy="272"/>
              </a:xfrm>
              <a:prstGeom prst="line">
                <a:avLst/>
              </a:prstGeom>
              <a:noFill/>
              <a:ln w="19050">
                <a:solidFill>
                  <a:schemeClr val="accent2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642" name="Line 42"/>
              <p:cNvSpPr>
                <a:spLocks noChangeShapeType="1"/>
              </p:cNvSpPr>
              <p:nvPr/>
            </p:nvSpPr>
            <p:spPr bwMode="auto">
              <a:xfrm flipH="1">
                <a:off x="4694" y="1525"/>
                <a:ext cx="385" cy="272"/>
              </a:xfrm>
              <a:prstGeom prst="line">
                <a:avLst/>
              </a:prstGeom>
              <a:noFill/>
              <a:ln w="19050">
                <a:solidFill>
                  <a:schemeClr val="accent2"/>
                </a:solidFill>
                <a:round/>
                <a:headEnd type="triangle" w="med" len="med"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6636" name="Line 43"/>
            <p:cNvSpPr>
              <a:spLocks noChangeShapeType="1"/>
            </p:cNvSpPr>
            <p:nvPr/>
          </p:nvSpPr>
          <p:spPr bwMode="auto">
            <a:xfrm>
              <a:off x="4330" y="1389"/>
              <a:ext cx="183" cy="317"/>
            </a:xfrm>
            <a:prstGeom prst="line">
              <a:avLst/>
            </a:prstGeom>
            <a:noFill/>
            <a:ln w="19050" cap="rnd">
              <a:solidFill>
                <a:schemeClr val="accent2"/>
              </a:solidFill>
              <a:prstDash val="sysDot"/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945401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2"/>
          <p:cNvSpPr>
            <a:spLocks noGrp="1" noChangeArrowheads="1"/>
          </p:cNvSpPr>
          <p:nvPr>
            <p:ph type="title"/>
          </p:nvPr>
        </p:nvSpPr>
        <p:spPr>
          <a:xfrm>
            <a:off x="351693" y="260648"/>
            <a:ext cx="8440615" cy="471854"/>
          </a:xfrm>
        </p:spPr>
        <p:txBody>
          <a:bodyPr/>
          <a:lstStyle/>
          <a:p>
            <a:pPr eaLnBrk="1" hangingPunct="1"/>
            <a:r>
              <a:rPr lang="de-DE" altLang="en-US" dirty="0"/>
              <a:t>Intuition</a:t>
            </a:r>
          </a:p>
        </p:txBody>
      </p:sp>
      <p:sp>
        <p:nvSpPr>
          <p:cNvPr id="2867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6138" y="2151003"/>
            <a:ext cx="7778262" cy="3798277"/>
          </a:xfrm>
        </p:spPr>
        <p:txBody>
          <a:bodyPr/>
          <a:lstStyle/>
          <a:p>
            <a:pPr eaLnBrk="1" hangingPunct="1">
              <a:buFont typeface="Wingdings" charset="2"/>
              <a:buNone/>
            </a:pPr>
            <a:r>
              <a:rPr lang="de-DE" altLang="en-US" dirty="0"/>
              <a:t>Transitive </a:t>
            </a:r>
            <a:r>
              <a:rPr lang="de-DE" altLang="en-US" dirty="0" smtClean="0"/>
              <a:t>Hülle:</a:t>
            </a:r>
            <a:endParaRPr lang="de-DE" altLang="en-US" dirty="0"/>
          </a:p>
          <a:p>
            <a:pPr eaLnBrk="1" hangingPunct="1">
              <a:buFont typeface="Wingdings" charset="2"/>
              <a:buNone/>
            </a:pPr>
            <a:endParaRPr lang="de-DE" altLang="en-US" dirty="0"/>
          </a:p>
          <a:p>
            <a:pPr lvl="1" eaLnBrk="1" hangingPunct="1">
              <a:buFont typeface="Wingdings" charset="2"/>
              <a:buNone/>
            </a:pPr>
            <a:r>
              <a:rPr lang="de-DE" altLang="en-US" b="1" dirty="0">
                <a:latin typeface="Courier New" charset="0"/>
              </a:rPr>
              <a:t>		T(</a:t>
            </a:r>
            <a:r>
              <a:rPr lang="de-DE" altLang="en-US" b="1" dirty="0" err="1">
                <a:latin typeface="Courier New" charset="0"/>
              </a:rPr>
              <a:t>x,y</a:t>
            </a:r>
            <a:r>
              <a:rPr lang="de-DE" altLang="en-US" b="1" dirty="0">
                <a:latin typeface="Courier New" charset="0"/>
              </a:rPr>
              <a:t>) :- G(</a:t>
            </a:r>
            <a:r>
              <a:rPr lang="de-DE" altLang="en-US" b="1" dirty="0" err="1">
                <a:latin typeface="Courier New" charset="0"/>
              </a:rPr>
              <a:t>x,y</a:t>
            </a:r>
            <a:r>
              <a:rPr lang="de-DE" altLang="en-US" b="1" dirty="0">
                <a:latin typeface="Courier New" charset="0"/>
              </a:rPr>
              <a:t>)</a:t>
            </a:r>
          </a:p>
          <a:p>
            <a:pPr lvl="1" eaLnBrk="1" hangingPunct="1">
              <a:buFont typeface="Wingdings" charset="2"/>
              <a:buNone/>
            </a:pPr>
            <a:r>
              <a:rPr lang="de-DE" altLang="en-US" b="1" dirty="0">
                <a:latin typeface="Courier New" charset="0"/>
              </a:rPr>
              <a:t>		T(</a:t>
            </a:r>
            <a:r>
              <a:rPr lang="de-DE" altLang="en-US" b="1" dirty="0" err="1">
                <a:latin typeface="Courier New" charset="0"/>
              </a:rPr>
              <a:t>x,y</a:t>
            </a:r>
            <a:r>
              <a:rPr lang="de-DE" altLang="en-US" b="1" dirty="0">
                <a:latin typeface="Courier New" charset="0"/>
              </a:rPr>
              <a:t>) :- G(</a:t>
            </a:r>
            <a:r>
              <a:rPr lang="de-DE" altLang="en-US" b="1" dirty="0" err="1">
                <a:latin typeface="Courier New" charset="0"/>
              </a:rPr>
              <a:t>x,z</a:t>
            </a:r>
            <a:r>
              <a:rPr lang="de-DE" altLang="en-US" b="1" dirty="0">
                <a:latin typeface="Courier New" charset="0"/>
              </a:rPr>
              <a:t>), T(</a:t>
            </a:r>
            <a:r>
              <a:rPr lang="de-DE" altLang="en-US" b="1" dirty="0" err="1">
                <a:latin typeface="Courier New" charset="0"/>
              </a:rPr>
              <a:t>z,y</a:t>
            </a:r>
            <a:r>
              <a:rPr lang="de-DE" altLang="en-US" b="1" dirty="0">
                <a:latin typeface="Courier New" charset="0"/>
              </a:rPr>
              <a:t>)</a:t>
            </a:r>
          </a:p>
          <a:p>
            <a:pPr lvl="1" eaLnBrk="1" hangingPunct="1">
              <a:buFont typeface="Wingdings" charset="2"/>
              <a:buNone/>
            </a:pPr>
            <a:endParaRPr lang="de-DE" altLang="en-US" b="1" dirty="0"/>
          </a:p>
          <a:p>
            <a:pPr eaLnBrk="1" hangingPunct="1">
              <a:buFont typeface="Wingdings" charset="2"/>
              <a:buNone/>
            </a:pPr>
            <a:r>
              <a:rPr lang="de-DE" altLang="en-US" dirty="0"/>
              <a:t> </a:t>
            </a:r>
            <a:endParaRPr lang="de-DE" altLang="en-US" b="1" dirty="0">
              <a:latin typeface="Courier New" charset="0"/>
            </a:endParaRPr>
          </a:p>
        </p:txBody>
      </p:sp>
      <p:sp>
        <p:nvSpPr>
          <p:cNvPr id="28675" name="Text Box 4"/>
          <p:cNvSpPr txBox="1">
            <a:spLocks noChangeArrowheads="1"/>
          </p:cNvSpPr>
          <p:nvPr/>
        </p:nvSpPr>
        <p:spPr bwMode="auto">
          <a:xfrm>
            <a:off x="7451482" y="3030416"/>
            <a:ext cx="1173773" cy="16260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de-DE" altLang="en-US" sz="2215"/>
              <a:t>    </a:t>
            </a:r>
          </a:p>
          <a:p>
            <a:pPr>
              <a:lnSpc>
                <a:spcPct val="90000"/>
              </a:lnSpc>
            </a:pPr>
            <a:r>
              <a:rPr lang="de-DE" altLang="en-US" sz="2215">
                <a:solidFill>
                  <a:srgbClr val="003366"/>
                </a:solidFill>
              </a:rPr>
              <a:t>G____</a:t>
            </a:r>
          </a:p>
          <a:p>
            <a:pPr>
              <a:lnSpc>
                <a:spcPct val="90000"/>
              </a:lnSpc>
            </a:pPr>
            <a:r>
              <a:rPr lang="de-DE" altLang="en-US" sz="2215">
                <a:solidFill>
                  <a:srgbClr val="003366"/>
                </a:solidFill>
              </a:rPr>
              <a:t>   1 | 2</a:t>
            </a:r>
          </a:p>
          <a:p>
            <a:pPr>
              <a:lnSpc>
                <a:spcPct val="90000"/>
              </a:lnSpc>
            </a:pPr>
            <a:r>
              <a:rPr lang="de-DE" altLang="en-US" sz="2215">
                <a:solidFill>
                  <a:srgbClr val="003366"/>
                </a:solidFill>
              </a:rPr>
              <a:t>   2 | 3</a:t>
            </a:r>
          </a:p>
          <a:p>
            <a:pPr>
              <a:lnSpc>
                <a:spcPct val="90000"/>
              </a:lnSpc>
            </a:pPr>
            <a:r>
              <a:rPr lang="de-DE" altLang="en-US" sz="2215">
                <a:solidFill>
                  <a:srgbClr val="003366"/>
                </a:solidFill>
              </a:rPr>
              <a:t>   3 | 2</a:t>
            </a:r>
          </a:p>
        </p:txBody>
      </p:sp>
      <p:sp>
        <p:nvSpPr>
          <p:cNvPr id="28676" name="Text Box 5"/>
          <p:cNvSpPr txBox="1">
            <a:spLocks noChangeArrowheads="1"/>
          </p:cNvSpPr>
          <p:nvPr/>
        </p:nvSpPr>
        <p:spPr bwMode="auto">
          <a:xfrm>
            <a:off x="178777" y="2694843"/>
            <a:ext cx="1173774" cy="2546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de-DE" altLang="en-US" sz="2215"/>
              <a:t>   </a:t>
            </a:r>
          </a:p>
          <a:p>
            <a:pPr>
              <a:lnSpc>
                <a:spcPct val="90000"/>
              </a:lnSpc>
            </a:pPr>
            <a:r>
              <a:rPr lang="de-DE" altLang="en-US" sz="2215">
                <a:solidFill>
                  <a:srgbClr val="003366"/>
                </a:solidFill>
              </a:rPr>
              <a:t>T____</a:t>
            </a:r>
          </a:p>
          <a:p>
            <a:pPr>
              <a:lnSpc>
                <a:spcPct val="90000"/>
              </a:lnSpc>
            </a:pPr>
            <a:r>
              <a:rPr lang="de-DE" altLang="en-US" sz="2215">
                <a:solidFill>
                  <a:srgbClr val="003366"/>
                </a:solidFill>
              </a:rPr>
              <a:t>  1 | 2</a:t>
            </a:r>
          </a:p>
          <a:p>
            <a:pPr>
              <a:lnSpc>
                <a:spcPct val="90000"/>
              </a:lnSpc>
            </a:pPr>
            <a:r>
              <a:rPr lang="de-DE" altLang="en-US" sz="2215">
                <a:solidFill>
                  <a:srgbClr val="003366"/>
                </a:solidFill>
              </a:rPr>
              <a:t>  2 | 3</a:t>
            </a:r>
          </a:p>
          <a:p>
            <a:pPr>
              <a:lnSpc>
                <a:spcPct val="90000"/>
              </a:lnSpc>
            </a:pPr>
            <a:r>
              <a:rPr lang="de-DE" altLang="en-US" sz="2215">
                <a:solidFill>
                  <a:srgbClr val="003366"/>
                </a:solidFill>
              </a:rPr>
              <a:t>  3 |</a:t>
            </a:r>
            <a:r>
              <a:rPr lang="de-DE" altLang="en-US" sz="2215"/>
              <a:t> </a:t>
            </a:r>
            <a:r>
              <a:rPr lang="de-DE" altLang="en-US" sz="2215">
                <a:solidFill>
                  <a:srgbClr val="003366"/>
                </a:solidFill>
              </a:rPr>
              <a:t>2</a:t>
            </a:r>
          </a:p>
          <a:p>
            <a:pPr>
              <a:lnSpc>
                <a:spcPct val="90000"/>
              </a:lnSpc>
            </a:pPr>
            <a:r>
              <a:rPr lang="de-DE" altLang="en-US" sz="2215">
                <a:solidFill>
                  <a:srgbClr val="003366"/>
                </a:solidFill>
              </a:rPr>
              <a:t>  1 | 3</a:t>
            </a:r>
          </a:p>
          <a:p>
            <a:pPr>
              <a:lnSpc>
                <a:spcPct val="90000"/>
              </a:lnSpc>
            </a:pPr>
            <a:r>
              <a:rPr lang="de-DE" altLang="en-US" sz="2215">
                <a:solidFill>
                  <a:srgbClr val="003366"/>
                </a:solidFill>
              </a:rPr>
              <a:t>  2 | 2</a:t>
            </a:r>
          </a:p>
          <a:p>
            <a:pPr>
              <a:lnSpc>
                <a:spcPct val="90000"/>
              </a:lnSpc>
            </a:pPr>
            <a:r>
              <a:rPr lang="de-DE" altLang="en-US" sz="2215">
                <a:solidFill>
                  <a:srgbClr val="003366"/>
                </a:solidFill>
              </a:rPr>
              <a:t>  3 | 3</a:t>
            </a:r>
          </a:p>
        </p:txBody>
      </p:sp>
      <p:sp>
        <p:nvSpPr>
          <p:cNvPr id="28677" name="Text Box 8"/>
          <p:cNvSpPr txBox="1">
            <a:spLocks noChangeArrowheads="1"/>
          </p:cNvSpPr>
          <p:nvPr/>
        </p:nvSpPr>
        <p:spPr bwMode="auto">
          <a:xfrm>
            <a:off x="1692520" y="5556739"/>
            <a:ext cx="5832231" cy="296941"/>
          </a:xfrm>
          <a:prstGeom prst="rect">
            <a:avLst/>
          </a:prstGeom>
          <a:noFill/>
          <a:ln w="28575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de-DE" altLang="en-US" sz="1477" b="1" dirty="0"/>
              <a:t>... </a:t>
            </a:r>
            <a:r>
              <a:rPr lang="de-DE" altLang="en-US" sz="1477" b="1" dirty="0" smtClean="0"/>
              <a:t>Wiederhole bis Fixpunkt erreicht </a:t>
            </a:r>
            <a:endParaRPr lang="de-DE" altLang="en-US" sz="1477" b="1" dirty="0"/>
          </a:p>
        </p:txBody>
      </p:sp>
      <p:grpSp>
        <p:nvGrpSpPr>
          <p:cNvPr id="28678" name="Group 38"/>
          <p:cNvGrpSpPr>
            <a:grpSpLocks/>
          </p:cNvGrpSpPr>
          <p:nvPr/>
        </p:nvGrpSpPr>
        <p:grpSpPr bwMode="auto">
          <a:xfrm>
            <a:off x="6588369" y="1866900"/>
            <a:ext cx="2086708" cy="1396512"/>
            <a:chOff x="4150" y="1094"/>
            <a:chExt cx="1315" cy="953"/>
          </a:xfrm>
        </p:grpSpPr>
        <p:grpSp>
          <p:nvGrpSpPr>
            <p:cNvPr id="28679" name="Group 27"/>
            <p:cNvGrpSpPr>
              <a:grpSpLocks/>
            </p:cNvGrpSpPr>
            <p:nvPr/>
          </p:nvGrpSpPr>
          <p:grpSpPr bwMode="auto">
            <a:xfrm>
              <a:off x="4195" y="1207"/>
              <a:ext cx="954" cy="657"/>
              <a:chOff x="4195" y="1207"/>
              <a:chExt cx="954" cy="657"/>
            </a:xfrm>
          </p:grpSpPr>
          <p:grpSp>
            <p:nvGrpSpPr>
              <p:cNvPr id="28682" name="Group 28"/>
              <p:cNvGrpSpPr>
                <a:grpSpLocks/>
              </p:cNvGrpSpPr>
              <p:nvPr/>
            </p:nvGrpSpPr>
            <p:grpSpPr bwMode="auto">
              <a:xfrm>
                <a:off x="4195" y="1207"/>
                <a:ext cx="954" cy="657"/>
                <a:chOff x="4195" y="1207"/>
                <a:chExt cx="954" cy="657"/>
              </a:xfrm>
            </p:grpSpPr>
            <p:sp>
              <p:nvSpPr>
                <p:cNvPr id="28684" name="Text Box 29"/>
                <p:cNvSpPr txBox="1">
                  <a:spLocks noChangeArrowheads="1"/>
                </p:cNvSpPr>
                <p:nvPr/>
              </p:nvSpPr>
              <p:spPr bwMode="auto">
                <a:xfrm>
                  <a:off x="4195" y="1207"/>
                  <a:ext cx="183" cy="20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16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1pPr>
                  <a:lvl2pPr marL="742950" indent="-285750">
                    <a:defRPr sz="16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2pPr>
                  <a:lvl3pPr marL="1143000" indent="-228600">
                    <a:defRPr sz="16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3pPr>
                  <a:lvl4pPr marL="1600200" indent="-228600">
                    <a:defRPr sz="16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4pPr>
                  <a:lvl5pPr marL="2057400" indent="-228600">
                    <a:defRPr sz="16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6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6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6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6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9pPr>
                </a:lstStyle>
                <a:p>
                  <a:pPr>
                    <a:lnSpc>
                      <a:spcPct val="90000"/>
                    </a:lnSpc>
                  </a:pPr>
                  <a:r>
                    <a:rPr lang="de-DE" altLang="en-US" sz="1477">
                      <a:solidFill>
                        <a:srgbClr val="003366"/>
                      </a:solidFill>
                    </a:rPr>
                    <a:t>1</a:t>
                  </a:r>
                </a:p>
              </p:txBody>
            </p:sp>
            <p:sp>
              <p:nvSpPr>
                <p:cNvPr id="28685" name="Text Box 30"/>
                <p:cNvSpPr txBox="1">
                  <a:spLocks noChangeArrowheads="1"/>
                </p:cNvSpPr>
                <p:nvPr/>
              </p:nvSpPr>
              <p:spPr bwMode="auto">
                <a:xfrm>
                  <a:off x="4966" y="1253"/>
                  <a:ext cx="183" cy="20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16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1pPr>
                  <a:lvl2pPr marL="742950" indent="-285750">
                    <a:defRPr sz="16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2pPr>
                  <a:lvl3pPr marL="1143000" indent="-228600">
                    <a:defRPr sz="16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3pPr>
                  <a:lvl4pPr marL="1600200" indent="-228600">
                    <a:defRPr sz="16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4pPr>
                  <a:lvl5pPr marL="2057400" indent="-228600">
                    <a:defRPr sz="16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6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6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6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6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9pPr>
                </a:lstStyle>
                <a:p>
                  <a:pPr>
                    <a:lnSpc>
                      <a:spcPct val="90000"/>
                    </a:lnSpc>
                  </a:pPr>
                  <a:r>
                    <a:rPr lang="de-DE" altLang="en-US" sz="1477">
                      <a:solidFill>
                        <a:srgbClr val="003366"/>
                      </a:solidFill>
                    </a:rPr>
                    <a:t>2</a:t>
                  </a:r>
                </a:p>
              </p:txBody>
            </p:sp>
            <p:sp>
              <p:nvSpPr>
                <p:cNvPr id="28686" name="Text Box 31"/>
                <p:cNvSpPr txBox="1">
                  <a:spLocks noChangeArrowheads="1"/>
                </p:cNvSpPr>
                <p:nvPr/>
              </p:nvSpPr>
              <p:spPr bwMode="auto">
                <a:xfrm>
                  <a:off x="4467" y="1661"/>
                  <a:ext cx="183" cy="20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16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1pPr>
                  <a:lvl2pPr marL="742950" indent="-285750">
                    <a:defRPr sz="16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2pPr>
                  <a:lvl3pPr marL="1143000" indent="-228600">
                    <a:defRPr sz="16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3pPr>
                  <a:lvl4pPr marL="1600200" indent="-228600">
                    <a:defRPr sz="16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4pPr>
                  <a:lvl5pPr marL="2057400" indent="-228600">
                    <a:defRPr sz="16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6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6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6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6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9pPr>
                </a:lstStyle>
                <a:p>
                  <a:pPr>
                    <a:lnSpc>
                      <a:spcPct val="90000"/>
                    </a:lnSpc>
                  </a:pPr>
                  <a:r>
                    <a:rPr lang="de-DE" altLang="en-US" sz="1477">
                      <a:solidFill>
                        <a:srgbClr val="003366"/>
                      </a:solidFill>
                    </a:rPr>
                    <a:t>3</a:t>
                  </a:r>
                </a:p>
              </p:txBody>
            </p:sp>
            <p:sp>
              <p:nvSpPr>
                <p:cNvPr id="28687" name="Line 32"/>
                <p:cNvSpPr>
                  <a:spLocks noChangeShapeType="1"/>
                </p:cNvSpPr>
                <p:nvPr/>
              </p:nvSpPr>
              <p:spPr bwMode="auto">
                <a:xfrm>
                  <a:off x="4389" y="1331"/>
                  <a:ext cx="545" cy="45"/>
                </a:xfrm>
                <a:prstGeom prst="line">
                  <a:avLst/>
                </a:prstGeom>
                <a:noFill/>
                <a:ln w="19050">
                  <a:solidFill>
                    <a:schemeClr val="accent2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8688" name="Line 33"/>
                <p:cNvSpPr>
                  <a:spLocks noChangeShapeType="1"/>
                </p:cNvSpPr>
                <p:nvPr/>
              </p:nvSpPr>
              <p:spPr bwMode="auto">
                <a:xfrm flipH="1">
                  <a:off x="4661" y="1467"/>
                  <a:ext cx="385" cy="272"/>
                </a:xfrm>
                <a:prstGeom prst="line">
                  <a:avLst/>
                </a:prstGeom>
                <a:noFill/>
                <a:ln w="19050">
                  <a:solidFill>
                    <a:schemeClr val="accent2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8689" name="Line 34"/>
                <p:cNvSpPr>
                  <a:spLocks noChangeShapeType="1"/>
                </p:cNvSpPr>
                <p:nvPr/>
              </p:nvSpPr>
              <p:spPr bwMode="auto">
                <a:xfrm flipH="1">
                  <a:off x="4694" y="1525"/>
                  <a:ext cx="385" cy="272"/>
                </a:xfrm>
                <a:prstGeom prst="line">
                  <a:avLst/>
                </a:prstGeom>
                <a:noFill/>
                <a:ln w="19050">
                  <a:solidFill>
                    <a:schemeClr val="accent2"/>
                  </a:solidFill>
                  <a:round/>
                  <a:headEnd type="triangle" w="med" len="med"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28683" name="Line 35"/>
              <p:cNvSpPr>
                <a:spLocks noChangeShapeType="1"/>
              </p:cNvSpPr>
              <p:nvPr/>
            </p:nvSpPr>
            <p:spPr bwMode="auto">
              <a:xfrm>
                <a:off x="4330" y="1389"/>
                <a:ext cx="183" cy="317"/>
              </a:xfrm>
              <a:prstGeom prst="line">
                <a:avLst/>
              </a:prstGeom>
              <a:noFill/>
              <a:ln w="19050" cap="rnd">
                <a:solidFill>
                  <a:schemeClr val="accent2"/>
                </a:solidFill>
                <a:prstDash val="sysDot"/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8680" name="Freeform 36"/>
            <p:cNvSpPr>
              <a:spLocks/>
            </p:cNvSpPr>
            <p:nvPr/>
          </p:nvSpPr>
          <p:spPr bwMode="auto">
            <a:xfrm>
              <a:off x="4996" y="1094"/>
              <a:ext cx="469" cy="295"/>
            </a:xfrm>
            <a:custGeom>
              <a:avLst/>
              <a:gdLst>
                <a:gd name="T0" fmla="*/ 61 w 469"/>
                <a:gd name="T1" fmla="*/ 204 h 295"/>
                <a:gd name="T2" fmla="*/ 61 w 469"/>
                <a:gd name="T3" fmla="*/ 23 h 295"/>
                <a:gd name="T4" fmla="*/ 424 w 469"/>
                <a:gd name="T5" fmla="*/ 68 h 295"/>
                <a:gd name="T6" fmla="*/ 333 w 469"/>
                <a:gd name="T7" fmla="*/ 250 h 295"/>
                <a:gd name="T8" fmla="*/ 152 w 469"/>
                <a:gd name="T9" fmla="*/ 295 h 29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69"/>
                <a:gd name="T16" fmla="*/ 0 h 295"/>
                <a:gd name="T17" fmla="*/ 469 w 469"/>
                <a:gd name="T18" fmla="*/ 295 h 29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69" h="295">
                  <a:moveTo>
                    <a:pt x="61" y="204"/>
                  </a:moveTo>
                  <a:cubicBezTo>
                    <a:pt x="30" y="125"/>
                    <a:pt x="0" y="46"/>
                    <a:pt x="61" y="23"/>
                  </a:cubicBezTo>
                  <a:cubicBezTo>
                    <a:pt x="122" y="0"/>
                    <a:pt x="379" y="30"/>
                    <a:pt x="424" y="68"/>
                  </a:cubicBezTo>
                  <a:cubicBezTo>
                    <a:pt x="469" y="106"/>
                    <a:pt x="378" y="212"/>
                    <a:pt x="333" y="250"/>
                  </a:cubicBezTo>
                  <a:cubicBezTo>
                    <a:pt x="288" y="288"/>
                    <a:pt x="220" y="291"/>
                    <a:pt x="152" y="295"/>
                  </a:cubicBezTo>
                </a:path>
              </a:pathLst>
            </a:custGeom>
            <a:noFill/>
            <a:ln w="9525" cap="rnd">
              <a:solidFill>
                <a:schemeClr val="accent2"/>
              </a:solidFill>
              <a:prstDash val="sysDot"/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681" name="Freeform 37"/>
            <p:cNvSpPr>
              <a:spLocks/>
            </p:cNvSpPr>
            <p:nvPr/>
          </p:nvSpPr>
          <p:spPr bwMode="auto">
            <a:xfrm rot="-9900000">
              <a:off x="4150" y="1752"/>
              <a:ext cx="469" cy="295"/>
            </a:xfrm>
            <a:custGeom>
              <a:avLst/>
              <a:gdLst>
                <a:gd name="T0" fmla="*/ 61 w 469"/>
                <a:gd name="T1" fmla="*/ 204 h 295"/>
                <a:gd name="T2" fmla="*/ 61 w 469"/>
                <a:gd name="T3" fmla="*/ 23 h 295"/>
                <a:gd name="T4" fmla="*/ 424 w 469"/>
                <a:gd name="T5" fmla="*/ 68 h 295"/>
                <a:gd name="T6" fmla="*/ 333 w 469"/>
                <a:gd name="T7" fmla="*/ 250 h 295"/>
                <a:gd name="T8" fmla="*/ 152 w 469"/>
                <a:gd name="T9" fmla="*/ 295 h 29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69"/>
                <a:gd name="T16" fmla="*/ 0 h 295"/>
                <a:gd name="T17" fmla="*/ 469 w 469"/>
                <a:gd name="T18" fmla="*/ 295 h 29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69" h="295">
                  <a:moveTo>
                    <a:pt x="61" y="204"/>
                  </a:moveTo>
                  <a:cubicBezTo>
                    <a:pt x="30" y="125"/>
                    <a:pt x="0" y="46"/>
                    <a:pt x="61" y="23"/>
                  </a:cubicBezTo>
                  <a:cubicBezTo>
                    <a:pt x="122" y="0"/>
                    <a:pt x="379" y="30"/>
                    <a:pt x="424" y="68"/>
                  </a:cubicBezTo>
                  <a:cubicBezTo>
                    <a:pt x="469" y="106"/>
                    <a:pt x="378" y="212"/>
                    <a:pt x="333" y="250"/>
                  </a:cubicBezTo>
                  <a:cubicBezTo>
                    <a:pt x="288" y="288"/>
                    <a:pt x="220" y="291"/>
                    <a:pt x="152" y="295"/>
                  </a:cubicBezTo>
                </a:path>
              </a:pathLst>
            </a:custGeom>
            <a:noFill/>
            <a:ln w="9525" cap="rnd">
              <a:solidFill>
                <a:schemeClr val="accent2"/>
              </a:solidFill>
              <a:prstDash val="sysDot"/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94823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2" name="Rectangle 2"/>
          <p:cNvSpPr>
            <a:spLocks noGrp="1" noChangeArrowheads="1"/>
          </p:cNvSpPr>
          <p:nvPr>
            <p:ph type="title"/>
          </p:nvPr>
        </p:nvSpPr>
        <p:spPr>
          <a:xfrm>
            <a:off x="340177" y="260648"/>
            <a:ext cx="8440615" cy="471854"/>
          </a:xfrm>
        </p:spPr>
        <p:txBody>
          <a:bodyPr/>
          <a:lstStyle/>
          <a:p>
            <a:pPr eaLnBrk="1" hangingPunct="1"/>
            <a:r>
              <a:rPr lang="de-DE" altLang="en-US" dirty="0" smtClean="0"/>
              <a:t>Korrektheit</a:t>
            </a:r>
            <a:endParaRPr lang="de-DE" altLang="en-US" dirty="0"/>
          </a:p>
        </p:txBody>
      </p:sp>
      <p:sp>
        <p:nvSpPr>
          <p:cNvPr id="3073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1693" y="1368464"/>
            <a:ext cx="8440615" cy="4592721"/>
          </a:xfrm>
        </p:spPr>
        <p:txBody>
          <a:bodyPr/>
          <a:lstStyle/>
          <a:p>
            <a:pPr lvl="1" eaLnBrk="1" hangingPunct="1">
              <a:buFont typeface="Wingdings" charset="2"/>
              <a:buNone/>
            </a:pPr>
            <a:r>
              <a:rPr lang="de-DE" altLang="en-US" dirty="0">
                <a:sym typeface="Symbol" charset="2"/>
              </a:rPr>
              <a:t></a:t>
            </a:r>
            <a:r>
              <a:rPr lang="en-US" altLang="en-US" dirty="0">
                <a:sym typeface="Symbol" charset="2"/>
              </a:rPr>
              <a:t> </a:t>
            </a:r>
            <a:r>
              <a:rPr lang="de-DE" altLang="en-US" dirty="0" err="1">
                <a:sym typeface="Symbol" charset="2"/>
              </a:rPr>
              <a:t>x,y</a:t>
            </a:r>
            <a:r>
              <a:rPr lang="de-DE" altLang="en-US" dirty="0">
                <a:sym typeface="Symbol" charset="2"/>
              </a:rPr>
              <a:t>   ( T(</a:t>
            </a:r>
            <a:r>
              <a:rPr lang="de-DE" altLang="en-US" dirty="0" err="1">
                <a:sym typeface="Symbol" charset="2"/>
              </a:rPr>
              <a:t>x,y</a:t>
            </a:r>
            <a:r>
              <a:rPr lang="de-DE" altLang="en-US" dirty="0">
                <a:sym typeface="Symbol" charset="2"/>
              </a:rPr>
              <a:t>)  G(</a:t>
            </a:r>
            <a:r>
              <a:rPr lang="de-DE" altLang="en-US" dirty="0" err="1">
                <a:sym typeface="Symbol" charset="2"/>
              </a:rPr>
              <a:t>x,y</a:t>
            </a:r>
            <a:r>
              <a:rPr lang="de-DE" altLang="en-US" dirty="0">
                <a:sym typeface="Symbol" charset="2"/>
              </a:rPr>
              <a:t>) )</a:t>
            </a:r>
          </a:p>
          <a:p>
            <a:pPr lvl="1" eaLnBrk="1" hangingPunct="1">
              <a:buFont typeface="Monotype Sorts" charset="2"/>
              <a:buNone/>
            </a:pPr>
            <a:r>
              <a:rPr lang="de-DE" altLang="en-US" dirty="0">
                <a:sym typeface="Symbol" charset="2"/>
              </a:rPr>
              <a:t></a:t>
            </a:r>
            <a:r>
              <a:rPr lang="en-US" altLang="en-US" dirty="0">
                <a:sym typeface="Symbol" charset="2"/>
              </a:rPr>
              <a:t> </a:t>
            </a:r>
            <a:r>
              <a:rPr lang="de-DE" altLang="en-US" dirty="0" err="1">
                <a:sym typeface="Symbol" charset="2"/>
              </a:rPr>
              <a:t>x,y,z</a:t>
            </a:r>
            <a:r>
              <a:rPr lang="de-DE" altLang="en-US" dirty="0">
                <a:sym typeface="Symbol" charset="2"/>
              </a:rPr>
              <a:t> ( T(</a:t>
            </a:r>
            <a:r>
              <a:rPr lang="de-DE" altLang="en-US" dirty="0" err="1">
                <a:sym typeface="Symbol" charset="2"/>
              </a:rPr>
              <a:t>x,y</a:t>
            </a:r>
            <a:r>
              <a:rPr lang="de-DE" altLang="en-US" dirty="0">
                <a:sym typeface="Symbol" charset="2"/>
              </a:rPr>
              <a:t>)  ( G(</a:t>
            </a:r>
            <a:r>
              <a:rPr lang="de-DE" altLang="en-US" dirty="0" err="1">
                <a:sym typeface="Symbol" charset="2"/>
              </a:rPr>
              <a:t>x,z</a:t>
            </a:r>
            <a:r>
              <a:rPr lang="de-DE" altLang="en-US" dirty="0">
                <a:sym typeface="Symbol" charset="2"/>
              </a:rPr>
              <a:t>)  T(</a:t>
            </a:r>
            <a:r>
              <a:rPr lang="de-DE" altLang="en-US" dirty="0" err="1">
                <a:sym typeface="Symbol" charset="2"/>
              </a:rPr>
              <a:t>z,y</a:t>
            </a:r>
            <a:r>
              <a:rPr lang="de-DE" altLang="en-US" dirty="0">
                <a:sym typeface="Symbol" charset="2"/>
              </a:rPr>
              <a:t>) ) )</a:t>
            </a:r>
          </a:p>
          <a:p>
            <a:pPr lvl="1" eaLnBrk="1" hangingPunct="1">
              <a:buFont typeface="Monotype Sorts" charset="2"/>
              <a:buNone/>
            </a:pPr>
            <a:r>
              <a:rPr lang="de-DE" altLang="en-US" dirty="0">
                <a:sym typeface="Symbol" charset="2"/>
              </a:rPr>
              <a:t>G( 1,2 ),  G( 2,3 ),  G( 3, 2 )</a:t>
            </a:r>
          </a:p>
          <a:p>
            <a:pPr lvl="1" eaLnBrk="1" hangingPunct="1">
              <a:buFont typeface="Symbol" charset="2"/>
              <a:buChar char="&quot;"/>
            </a:pPr>
            <a:endParaRPr lang="de-DE" altLang="en-US" dirty="0">
              <a:sym typeface="Symbol" charset="2"/>
            </a:endParaRPr>
          </a:p>
          <a:p>
            <a:pPr lvl="1" eaLnBrk="1" hangingPunct="1">
              <a:buFont typeface="Wingdings" charset="2"/>
              <a:buNone/>
            </a:pPr>
            <a:endParaRPr lang="de-DE" altLang="en-US" dirty="0">
              <a:sym typeface="Symbol" charset="2"/>
            </a:endParaRPr>
          </a:p>
          <a:p>
            <a:pPr lvl="1" eaLnBrk="1" hangingPunct="1">
              <a:buFont typeface="Wingdings" charset="2"/>
              <a:buNone/>
            </a:pPr>
            <a:endParaRPr lang="de-DE" altLang="en-US" dirty="0">
              <a:sym typeface="Symbol" charset="2"/>
            </a:endParaRPr>
          </a:p>
        </p:txBody>
      </p:sp>
      <p:sp>
        <p:nvSpPr>
          <p:cNvPr id="30734" name="Text Box 45"/>
          <p:cNvSpPr txBox="1">
            <a:spLocks noChangeArrowheads="1"/>
          </p:cNvSpPr>
          <p:nvPr/>
        </p:nvSpPr>
        <p:spPr bwMode="auto">
          <a:xfrm>
            <a:off x="7359162" y="1735016"/>
            <a:ext cx="385042" cy="2969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de-DE" altLang="en-US" sz="1477" u="sng"/>
              <a:t>G:</a:t>
            </a:r>
          </a:p>
        </p:txBody>
      </p:sp>
      <p:grpSp>
        <p:nvGrpSpPr>
          <p:cNvPr id="30738" name="Group 175"/>
          <p:cNvGrpSpPr>
            <a:grpSpLocks/>
          </p:cNvGrpSpPr>
          <p:nvPr/>
        </p:nvGrpSpPr>
        <p:grpSpPr bwMode="auto">
          <a:xfrm>
            <a:off x="7429499" y="2048609"/>
            <a:ext cx="1514844" cy="962758"/>
            <a:chOff x="4195" y="1207"/>
            <a:chExt cx="954" cy="657"/>
          </a:xfrm>
        </p:grpSpPr>
        <p:sp>
          <p:nvSpPr>
            <p:cNvPr id="30739" name="Text Box 176"/>
            <p:cNvSpPr txBox="1">
              <a:spLocks noChangeArrowheads="1"/>
            </p:cNvSpPr>
            <p:nvPr/>
          </p:nvSpPr>
          <p:spPr bwMode="auto">
            <a:xfrm>
              <a:off x="4195" y="1207"/>
              <a:ext cx="183" cy="2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>
                <a:lnSpc>
                  <a:spcPct val="90000"/>
                </a:lnSpc>
              </a:pPr>
              <a:r>
                <a:rPr lang="de-DE" altLang="en-US" sz="1477">
                  <a:solidFill>
                    <a:srgbClr val="003366"/>
                  </a:solidFill>
                </a:rPr>
                <a:t>1</a:t>
              </a:r>
            </a:p>
          </p:txBody>
        </p:sp>
        <p:sp>
          <p:nvSpPr>
            <p:cNvPr id="30740" name="Text Box 177"/>
            <p:cNvSpPr txBox="1">
              <a:spLocks noChangeArrowheads="1"/>
            </p:cNvSpPr>
            <p:nvPr/>
          </p:nvSpPr>
          <p:spPr bwMode="auto">
            <a:xfrm>
              <a:off x="4966" y="1253"/>
              <a:ext cx="183" cy="2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>
                <a:lnSpc>
                  <a:spcPct val="90000"/>
                </a:lnSpc>
              </a:pPr>
              <a:r>
                <a:rPr lang="de-DE" altLang="en-US" sz="1477">
                  <a:solidFill>
                    <a:srgbClr val="003366"/>
                  </a:solidFill>
                </a:rPr>
                <a:t>2</a:t>
              </a:r>
            </a:p>
          </p:txBody>
        </p:sp>
        <p:sp>
          <p:nvSpPr>
            <p:cNvPr id="30741" name="Text Box 178"/>
            <p:cNvSpPr txBox="1">
              <a:spLocks noChangeArrowheads="1"/>
            </p:cNvSpPr>
            <p:nvPr/>
          </p:nvSpPr>
          <p:spPr bwMode="auto">
            <a:xfrm>
              <a:off x="4467" y="1661"/>
              <a:ext cx="183" cy="2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>
                <a:lnSpc>
                  <a:spcPct val="90000"/>
                </a:lnSpc>
              </a:pPr>
              <a:r>
                <a:rPr lang="de-DE" altLang="en-US" sz="1477">
                  <a:solidFill>
                    <a:srgbClr val="003366"/>
                  </a:solidFill>
                </a:rPr>
                <a:t>3</a:t>
              </a:r>
            </a:p>
          </p:txBody>
        </p:sp>
        <p:sp>
          <p:nvSpPr>
            <p:cNvPr id="30742" name="Line 179"/>
            <p:cNvSpPr>
              <a:spLocks noChangeShapeType="1"/>
            </p:cNvSpPr>
            <p:nvPr/>
          </p:nvSpPr>
          <p:spPr bwMode="auto">
            <a:xfrm>
              <a:off x="4389" y="1331"/>
              <a:ext cx="545" cy="45"/>
            </a:xfrm>
            <a:prstGeom prst="line">
              <a:avLst/>
            </a:prstGeom>
            <a:noFill/>
            <a:ln w="19050">
              <a:solidFill>
                <a:srgbClr val="003366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743" name="Line 180"/>
            <p:cNvSpPr>
              <a:spLocks noChangeShapeType="1"/>
            </p:cNvSpPr>
            <p:nvPr/>
          </p:nvSpPr>
          <p:spPr bwMode="auto">
            <a:xfrm flipH="1">
              <a:off x="4661" y="1467"/>
              <a:ext cx="385" cy="272"/>
            </a:xfrm>
            <a:prstGeom prst="line">
              <a:avLst/>
            </a:prstGeom>
            <a:noFill/>
            <a:ln w="19050">
              <a:solidFill>
                <a:srgbClr val="003366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744" name="Line 181"/>
            <p:cNvSpPr>
              <a:spLocks noChangeShapeType="1"/>
            </p:cNvSpPr>
            <p:nvPr/>
          </p:nvSpPr>
          <p:spPr bwMode="auto">
            <a:xfrm flipH="1">
              <a:off x="4694" y="1525"/>
              <a:ext cx="385" cy="272"/>
            </a:xfrm>
            <a:prstGeom prst="line">
              <a:avLst/>
            </a:prstGeom>
            <a:noFill/>
            <a:ln w="19050">
              <a:solidFill>
                <a:srgbClr val="003366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8" name="Text Box 42"/>
          <p:cNvSpPr txBox="1">
            <a:spLocks noChangeArrowheads="1"/>
          </p:cNvSpPr>
          <p:nvPr/>
        </p:nvSpPr>
        <p:spPr bwMode="auto">
          <a:xfrm>
            <a:off x="239879" y="3429001"/>
            <a:ext cx="1883849" cy="2969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de-DE" altLang="en-US" sz="1477" u="sng"/>
              <a:t>Mögliche Lösungen:</a:t>
            </a:r>
            <a:endParaRPr lang="de-DE" altLang="en-US" sz="1477" u="sng" dirty="0"/>
          </a:p>
        </p:txBody>
      </p:sp>
      <p:sp>
        <p:nvSpPr>
          <p:cNvPr id="49" name="Text Box 123"/>
          <p:cNvSpPr txBox="1">
            <a:spLocks noChangeArrowheads="1"/>
          </p:cNvSpPr>
          <p:nvPr/>
        </p:nvSpPr>
        <p:spPr bwMode="auto">
          <a:xfrm>
            <a:off x="1043354" y="4126524"/>
            <a:ext cx="290464" cy="2969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de-DE" altLang="en-US" sz="1477">
                <a:solidFill>
                  <a:srgbClr val="003366"/>
                </a:solidFill>
              </a:rPr>
              <a:t>1</a:t>
            </a:r>
          </a:p>
        </p:txBody>
      </p:sp>
      <p:sp>
        <p:nvSpPr>
          <p:cNvPr id="50" name="Text Box 124"/>
          <p:cNvSpPr txBox="1">
            <a:spLocks noChangeArrowheads="1"/>
          </p:cNvSpPr>
          <p:nvPr/>
        </p:nvSpPr>
        <p:spPr bwMode="auto">
          <a:xfrm>
            <a:off x="2266950" y="4193931"/>
            <a:ext cx="290464" cy="2969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de-DE" altLang="en-US" sz="1477">
                <a:solidFill>
                  <a:srgbClr val="003366"/>
                </a:solidFill>
              </a:rPr>
              <a:t>2</a:t>
            </a:r>
          </a:p>
        </p:txBody>
      </p:sp>
      <p:sp>
        <p:nvSpPr>
          <p:cNvPr id="51" name="Text Box 125"/>
          <p:cNvSpPr txBox="1">
            <a:spLocks noChangeArrowheads="1"/>
          </p:cNvSpPr>
          <p:nvPr/>
        </p:nvSpPr>
        <p:spPr bwMode="auto">
          <a:xfrm>
            <a:off x="1474177" y="4791808"/>
            <a:ext cx="290464" cy="2969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de-DE" altLang="en-US" sz="1477">
                <a:solidFill>
                  <a:srgbClr val="003366"/>
                </a:solidFill>
              </a:rPr>
              <a:t>3</a:t>
            </a:r>
          </a:p>
        </p:txBody>
      </p:sp>
      <p:sp>
        <p:nvSpPr>
          <p:cNvPr id="52" name="Text Box 135"/>
          <p:cNvSpPr txBox="1">
            <a:spLocks noChangeArrowheads="1"/>
          </p:cNvSpPr>
          <p:nvPr/>
        </p:nvSpPr>
        <p:spPr bwMode="auto">
          <a:xfrm>
            <a:off x="3922835" y="4126524"/>
            <a:ext cx="290464" cy="2969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de-DE" altLang="en-US" sz="1477">
                <a:solidFill>
                  <a:srgbClr val="003366"/>
                </a:solidFill>
              </a:rPr>
              <a:t>1</a:t>
            </a:r>
          </a:p>
        </p:txBody>
      </p:sp>
      <p:sp>
        <p:nvSpPr>
          <p:cNvPr id="53" name="Text Box 136"/>
          <p:cNvSpPr txBox="1">
            <a:spLocks noChangeArrowheads="1"/>
          </p:cNvSpPr>
          <p:nvPr/>
        </p:nvSpPr>
        <p:spPr bwMode="auto">
          <a:xfrm>
            <a:off x="5146431" y="4193931"/>
            <a:ext cx="290464" cy="2969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de-DE" altLang="en-US" sz="1477">
                <a:solidFill>
                  <a:srgbClr val="003366"/>
                </a:solidFill>
              </a:rPr>
              <a:t>2</a:t>
            </a:r>
          </a:p>
        </p:txBody>
      </p:sp>
      <p:sp>
        <p:nvSpPr>
          <p:cNvPr id="54" name="Text Box 137"/>
          <p:cNvSpPr txBox="1">
            <a:spLocks noChangeArrowheads="1"/>
          </p:cNvSpPr>
          <p:nvPr/>
        </p:nvSpPr>
        <p:spPr bwMode="auto">
          <a:xfrm>
            <a:off x="4355123" y="4791808"/>
            <a:ext cx="290464" cy="2969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de-DE" altLang="en-US" sz="1477">
                <a:solidFill>
                  <a:srgbClr val="003366"/>
                </a:solidFill>
              </a:rPr>
              <a:t>3</a:t>
            </a:r>
          </a:p>
        </p:txBody>
      </p:sp>
      <p:sp>
        <p:nvSpPr>
          <p:cNvPr id="55" name="Text Box 148"/>
          <p:cNvSpPr txBox="1">
            <a:spLocks noChangeArrowheads="1"/>
          </p:cNvSpPr>
          <p:nvPr/>
        </p:nvSpPr>
        <p:spPr bwMode="auto">
          <a:xfrm>
            <a:off x="6875584" y="4192467"/>
            <a:ext cx="290464" cy="2969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de-DE" altLang="en-US" sz="1477">
                <a:solidFill>
                  <a:srgbClr val="003366"/>
                </a:solidFill>
              </a:rPr>
              <a:t>1</a:t>
            </a:r>
          </a:p>
        </p:txBody>
      </p:sp>
      <p:sp>
        <p:nvSpPr>
          <p:cNvPr id="56" name="Text Box 149"/>
          <p:cNvSpPr txBox="1">
            <a:spLocks noChangeArrowheads="1"/>
          </p:cNvSpPr>
          <p:nvPr/>
        </p:nvSpPr>
        <p:spPr bwMode="auto">
          <a:xfrm>
            <a:off x="8099181" y="4259874"/>
            <a:ext cx="290464" cy="2969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de-DE" altLang="en-US" sz="1477">
                <a:solidFill>
                  <a:srgbClr val="003366"/>
                </a:solidFill>
              </a:rPr>
              <a:t>2</a:t>
            </a:r>
          </a:p>
        </p:txBody>
      </p:sp>
      <p:sp>
        <p:nvSpPr>
          <p:cNvPr id="57" name="Text Box 150"/>
          <p:cNvSpPr txBox="1">
            <a:spLocks noChangeArrowheads="1"/>
          </p:cNvSpPr>
          <p:nvPr/>
        </p:nvSpPr>
        <p:spPr bwMode="auto">
          <a:xfrm>
            <a:off x="7307873" y="4857751"/>
            <a:ext cx="290464" cy="2969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de-DE" altLang="en-US" sz="1477">
                <a:solidFill>
                  <a:srgbClr val="003366"/>
                </a:solidFill>
              </a:rPr>
              <a:t>3</a:t>
            </a:r>
          </a:p>
        </p:txBody>
      </p:sp>
      <p:grpSp>
        <p:nvGrpSpPr>
          <p:cNvPr id="58" name="Gruppierung 66"/>
          <p:cNvGrpSpPr>
            <a:grpSpLocks/>
          </p:cNvGrpSpPr>
          <p:nvPr/>
        </p:nvGrpSpPr>
        <p:grpSpPr bwMode="auto">
          <a:xfrm>
            <a:off x="971551" y="3694235"/>
            <a:ext cx="7920403" cy="1729154"/>
            <a:chOff x="1052513" y="3716338"/>
            <a:chExt cx="8580437" cy="1873251"/>
          </a:xfrm>
        </p:grpSpPr>
        <p:sp>
          <p:nvSpPr>
            <p:cNvPr id="59" name="Line 126"/>
            <p:cNvSpPr>
              <a:spLocks noChangeShapeType="1"/>
            </p:cNvSpPr>
            <p:nvPr/>
          </p:nvSpPr>
          <p:spPr bwMode="auto">
            <a:xfrm>
              <a:off x="1463562" y="4381501"/>
              <a:ext cx="937330" cy="71438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" name="Line 127"/>
            <p:cNvSpPr>
              <a:spLocks noChangeShapeType="1"/>
            </p:cNvSpPr>
            <p:nvPr/>
          </p:nvSpPr>
          <p:spPr bwMode="auto">
            <a:xfrm flipH="1">
              <a:off x="1931367" y="4597401"/>
              <a:ext cx="662151" cy="431800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" name="Line 128"/>
            <p:cNvSpPr>
              <a:spLocks noChangeShapeType="1"/>
            </p:cNvSpPr>
            <p:nvPr/>
          </p:nvSpPr>
          <p:spPr bwMode="auto">
            <a:xfrm flipH="1">
              <a:off x="1988123" y="4689476"/>
              <a:ext cx="662151" cy="431800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" name="Line 129"/>
            <p:cNvSpPr>
              <a:spLocks noChangeShapeType="1"/>
            </p:cNvSpPr>
            <p:nvPr/>
          </p:nvSpPr>
          <p:spPr bwMode="auto">
            <a:xfrm>
              <a:off x="1362090" y="4473576"/>
              <a:ext cx="314737" cy="503238"/>
            </a:xfrm>
            <a:prstGeom prst="line">
              <a:avLst/>
            </a:prstGeom>
            <a:noFill/>
            <a:ln w="38100" cap="rnd">
              <a:solidFill>
                <a:schemeClr val="accent2"/>
              </a:solidFill>
              <a:prstDash val="sysDot"/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3" name="Freeform 130"/>
            <p:cNvSpPr>
              <a:spLocks/>
            </p:cNvSpPr>
            <p:nvPr/>
          </p:nvSpPr>
          <p:spPr bwMode="auto">
            <a:xfrm>
              <a:off x="2507524" y="4005263"/>
              <a:ext cx="806620" cy="468313"/>
            </a:xfrm>
            <a:custGeom>
              <a:avLst/>
              <a:gdLst>
                <a:gd name="T0" fmla="*/ 2147483646 w 469"/>
                <a:gd name="T1" fmla="*/ 2147483646 h 295"/>
                <a:gd name="T2" fmla="*/ 2147483646 w 469"/>
                <a:gd name="T3" fmla="*/ 2147483646 h 295"/>
                <a:gd name="T4" fmla="*/ 2147483646 w 469"/>
                <a:gd name="T5" fmla="*/ 2147483646 h 295"/>
                <a:gd name="T6" fmla="*/ 2147483646 w 469"/>
                <a:gd name="T7" fmla="*/ 2147483646 h 295"/>
                <a:gd name="T8" fmla="*/ 2147483646 w 469"/>
                <a:gd name="T9" fmla="*/ 2147483646 h 29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69"/>
                <a:gd name="T16" fmla="*/ 0 h 295"/>
                <a:gd name="T17" fmla="*/ 469 w 469"/>
                <a:gd name="T18" fmla="*/ 295 h 29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69" h="295">
                  <a:moveTo>
                    <a:pt x="61" y="204"/>
                  </a:moveTo>
                  <a:cubicBezTo>
                    <a:pt x="30" y="125"/>
                    <a:pt x="0" y="46"/>
                    <a:pt x="61" y="23"/>
                  </a:cubicBezTo>
                  <a:cubicBezTo>
                    <a:pt x="122" y="0"/>
                    <a:pt x="379" y="30"/>
                    <a:pt x="424" y="68"/>
                  </a:cubicBezTo>
                  <a:cubicBezTo>
                    <a:pt x="469" y="106"/>
                    <a:pt x="378" y="212"/>
                    <a:pt x="333" y="250"/>
                  </a:cubicBezTo>
                  <a:cubicBezTo>
                    <a:pt x="288" y="288"/>
                    <a:pt x="220" y="291"/>
                    <a:pt x="152" y="295"/>
                  </a:cubicBezTo>
                </a:path>
              </a:pathLst>
            </a:custGeom>
            <a:noFill/>
            <a:ln w="38100" cap="rnd">
              <a:solidFill>
                <a:schemeClr val="accent2"/>
              </a:solidFill>
              <a:prstDash val="sysDot"/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4" name="Freeform 131"/>
            <p:cNvSpPr>
              <a:spLocks/>
            </p:cNvSpPr>
            <p:nvPr/>
          </p:nvSpPr>
          <p:spPr bwMode="auto">
            <a:xfrm rot="-9900000">
              <a:off x="1052513" y="5049838"/>
              <a:ext cx="806620" cy="468313"/>
            </a:xfrm>
            <a:custGeom>
              <a:avLst/>
              <a:gdLst>
                <a:gd name="T0" fmla="*/ 2147483646 w 469"/>
                <a:gd name="T1" fmla="*/ 2147483646 h 295"/>
                <a:gd name="T2" fmla="*/ 2147483646 w 469"/>
                <a:gd name="T3" fmla="*/ 2147483646 h 295"/>
                <a:gd name="T4" fmla="*/ 2147483646 w 469"/>
                <a:gd name="T5" fmla="*/ 2147483646 h 295"/>
                <a:gd name="T6" fmla="*/ 2147483646 w 469"/>
                <a:gd name="T7" fmla="*/ 2147483646 h 295"/>
                <a:gd name="T8" fmla="*/ 2147483646 w 469"/>
                <a:gd name="T9" fmla="*/ 2147483646 h 29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69"/>
                <a:gd name="T16" fmla="*/ 0 h 295"/>
                <a:gd name="T17" fmla="*/ 469 w 469"/>
                <a:gd name="T18" fmla="*/ 295 h 29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69" h="295">
                  <a:moveTo>
                    <a:pt x="61" y="204"/>
                  </a:moveTo>
                  <a:cubicBezTo>
                    <a:pt x="30" y="125"/>
                    <a:pt x="0" y="46"/>
                    <a:pt x="61" y="23"/>
                  </a:cubicBezTo>
                  <a:cubicBezTo>
                    <a:pt x="122" y="0"/>
                    <a:pt x="379" y="30"/>
                    <a:pt x="424" y="68"/>
                  </a:cubicBezTo>
                  <a:cubicBezTo>
                    <a:pt x="469" y="106"/>
                    <a:pt x="378" y="212"/>
                    <a:pt x="333" y="250"/>
                  </a:cubicBezTo>
                  <a:cubicBezTo>
                    <a:pt x="288" y="288"/>
                    <a:pt x="220" y="291"/>
                    <a:pt x="152" y="295"/>
                  </a:cubicBezTo>
                </a:path>
              </a:pathLst>
            </a:custGeom>
            <a:noFill/>
            <a:ln w="38100" cap="rnd">
              <a:solidFill>
                <a:schemeClr val="accent2"/>
              </a:solidFill>
              <a:prstDash val="sysDot"/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" name="Line 138"/>
            <p:cNvSpPr>
              <a:spLocks noChangeShapeType="1"/>
            </p:cNvSpPr>
            <p:nvPr/>
          </p:nvSpPr>
          <p:spPr bwMode="auto">
            <a:xfrm>
              <a:off x="4583408" y="4381501"/>
              <a:ext cx="937330" cy="71438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6" name="Line 139"/>
            <p:cNvSpPr>
              <a:spLocks noChangeShapeType="1"/>
            </p:cNvSpPr>
            <p:nvPr/>
          </p:nvSpPr>
          <p:spPr bwMode="auto">
            <a:xfrm flipH="1">
              <a:off x="5051213" y="4597401"/>
              <a:ext cx="662151" cy="431800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7" name="Line 140"/>
            <p:cNvSpPr>
              <a:spLocks noChangeShapeType="1"/>
            </p:cNvSpPr>
            <p:nvPr/>
          </p:nvSpPr>
          <p:spPr bwMode="auto">
            <a:xfrm flipH="1">
              <a:off x="5107969" y="4689476"/>
              <a:ext cx="662151" cy="431800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8" name="Line 141"/>
            <p:cNvSpPr>
              <a:spLocks noChangeShapeType="1"/>
            </p:cNvSpPr>
            <p:nvPr/>
          </p:nvSpPr>
          <p:spPr bwMode="auto">
            <a:xfrm>
              <a:off x="4481936" y="4473576"/>
              <a:ext cx="314737" cy="503238"/>
            </a:xfrm>
            <a:prstGeom prst="line">
              <a:avLst/>
            </a:prstGeom>
            <a:noFill/>
            <a:ln w="38100" cap="rnd">
              <a:solidFill>
                <a:schemeClr val="accent2"/>
              </a:solidFill>
              <a:prstDash val="sysDot"/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9" name="Freeform 142"/>
            <p:cNvSpPr>
              <a:spLocks/>
            </p:cNvSpPr>
            <p:nvPr/>
          </p:nvSpPr>
          <p:spPr bwMode="auto">
            <a:xfrm>
              <a:off x="5627370" y="4005263"/>
              <a:ext cx="806620" cy="468313"/>
            </a:xfrm>
            <a:custGeom>
              <a:avLst/>
              <a:gdLst>
                <a:gd name="T0" fmla="*/ 2147483646 w 469"/>
                <a:gd name="T1" fmla="*/ 2147483646 h 295"/>
                <a:gd name="T2" fmla="*/ 2147483646 w 469"/>
                <a:gd name="T3" fmla="*/ 2147483646 h 295"/>
                <a:gd name="T4" fmla="*/ 2147483646 w 469"/>
                <a:gd name="T5" fmla="*/ 2147483646 h 295"/>
                <a:gd name="T6" fmla="*/ 2147483646 w 469"/>
                <a:gd name="T7" fmla="*/ 2147483646 h 295"/>
                <a:gd name="T8" fmla="*/ 2147483646 w 469"/>
                <a:gd name="T9" fmla="*/ 2147483646 h 29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69"/>
                <a:gd name="T16" fmla="*/ 0 h 295"/>
                <a:gd name="T17" fmla="*/ 469 w 469"/>
                <a:gd name="T18" fmla="*/ 295 h 29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69" h="295">
                  <a:moveTo>
                    <a:pt x="61" y="204"/>
                  </a:moveTo>
                  <a:cubicBezTo>
                    <a:pt x="30" y="125"/>
                    <a:pt x="0" y="46"/>
                    <a:pt x="61" y="23"/>
                  </a:cubicBezTo>
                  <a:cubicBezTo>
                    <a:pt x="122" y="0"/>
                    <a:pt x="379" y="30"/>
                    <a:pt x="424" y="68"/>
                  </a:cubicBezTo>
                  <a:cubicBezTo>
                    <a:pt x="469" y="106"/>
                    <a:pt x="378" y="212"/>
                    <a:pt x="333" y="250"/>
                  </a:cubicBezTo>
                  <a:cubicBezTo>
                    <a:pt x="288" y="288"/>
                    <a:pt x="220" y="291"/>
                    <a:pt x="152" y="295"/>
                  </a:cubicBezTo>
                </a:path>
              </a:pathLst>
            </a:custGeom>
            <a:noFill/>
            <a:ln w="38100" cap="rnd">
              <a:solidFill>
                <a:schemeClr val="accent2"/>
              </a:solidFill>
              <a:prstDash val="sysDot"/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0" name="Freeform 143"/>
            <p:cNvSpPr>
              <a:spLocks/>
            </p:cNvSpPr>
            <p:nvPr/>
          </p:nvSpPr>
          <p:spPr bwMode="auto">
            <a:xfrm rot="-9900000">
              <a:off x="4172359" y="5049838"/>
              <a:ext cx="806620" cy="468313"/>
            </a:xfrm>
            <a:custGeom>
              <a:avLst/>
              <a:gdLst>
                <a:gd name="T0" fmla="*/ 2147483646 w 469"/>
                <a:gd name="T1" fmla="*/ 2147483646 h 295"/>
                <a:gd name="T2" fmla="*/ 2147483646 w 469"/>
                <a:gd name="T3" fmla="*/ 2147483646 h 295"/>
                <a:gd name="T4" fmla="*/ 2147483646 w 469"/>
                <a:gd name="T5" fmla="*/ 2147483646 h 295"/>
                <a:gd name="T6" fmla="*/ 2147483646 w 469"/>
                <a:gd name="T7" fmla="*/ 2147483646 h 295"/>
                <a:gd name="T8" fmla="*/ 2147483646 w 469"/>
                <a:gd name="T9" fmla="*/ 2147483646 h 29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69"/>
                <a:gd name="T16" fmla="*/ 0 h 295"/>
                <a:gd name="T17" fmla="*/ 469 w 469"/>
                <a:gd name="T18" fmla="*/ 295 h 29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69" h="295">
                  <a:moveTo>
                    <a:pt x="61" y="204"/>
                  </a:moveTo>
                  <a:cubicBezTo>
                    <a:pt x="30" y="125"/>
                    <a:pt x="0" y="46"/>
                    <a:pt x="61" y="23"/>
                  </a:cubicBezTo>
                  <a:cubicBezTo>
                    <a:pt x="122" y="0"/>
                    <a:pt x="379" y="30"/>
                    <a:pt x="424" y="68"/>
                  </a:cubicBezTo>
                  <a:cubicBezTo>
                    <a:pt x="469" y="106"/>
                    <a:pt x="378" y="212"/>
                    <a:pt x="333" y="250"/>
                  </a:cubicBezTo>
                  <a:cubicBezTo>
                    <a:pt x="288" y="288"/>
                    <a:pt x="220" y="291"/>
                    <a:pt x="152" y="295"/>
                  </a:cubicBezTo>
                </a:path>
              </a:pathLst>
            </a:custGeom>
            <a:noFill/>
            <a:ln w="38100" cap="rnd">
              <a:solidFill>
                <a:schemeClr val="accent2"/>
              </a:solidFill>
              <a:prstDash val="sysDot"/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" name="Line 144"/>
            <p:cNvSpPr>
              <a:spLocks noChangeShapeType="1"/>
            </p:cNvSpPr>
            <p:nvPr/>
          </p:nvSpPr>
          <p:spPr bwMode="auto">
            <a:xfrm flipH="1" flipV="1">
              <a:off x="4315109" y="4437063"/>
              <a:ext cx="361173" cy="576263"/>
            </a:xfrm>
            <a:prstGeom prst="line">
              <a:avLst/>
            </a:prstGeom>
            <a:noFill/>
            <a:ln w="38100" cap="rnd">
              <a:solidFill>
                <a:srgbClr val="000099"/>
              </a:solidFill>
              <a:prstDash val="sysDot"/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" name="Line 151"/>
            <p:cNvSpPr>
              <a:spLocks noChangeShapeType="1"/>
            </p:cNvSpPr>
            <p:nvPr/>
          </p:nvSpPr>
          <p:spPr bwMode="auto">
            <a:xfrm>
              <a:off x="7782369" y="4452938"/>
              <a:ext cx="937330" cy="71438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3" name="Line 152"/>
            <p:cNvSpPr>
              <a:spLocks noChangeShapeType="1"/>
            </p:cNvSpPr>
            <p:nvPr/>
          </p:nvSpPr>
          <p:spPr bwMode="auto">
            <a:xfrm flipH="1">
              <a:off x="8250174" y="4668838"/>
              <a:ext cx="662150" cy="431800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4" name="Line 153"/>
            <p:cNvSpPr>
              <a:spLocks noChangeShapeType="1"/>
            </p:cNvSpPr>
            <p:nvPr/>
          </p:nvSpPr>
          <p:spPr bwMode="auto">
            <a:xfrm flipH="1">
              <a:off x="8306930" y="4760913"/>
              <a:ext cx="662150" cy="431800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5" name="Line 154"/>
            <p:cNvSpPr>
              <a:spLocks noChangeShapeType="1"/>
            </p:cNvSpPr>
            <p:nvPr/>
          </p:nvSpPr>
          <p:spPr bwMode="auto">
            <a:xfrm>
              <a:off x="7680897" y="4545013"/>
              <a:ext cx="314736" cy="503238"/>
            </a:xfrm>
            <a:prstGeom prst="line">
              <a:avLst/>
            </a:prstGeom>
            <a:noFill/>
            <a:ln w="38100" cap="rnd">
              <a:solidFill>
                <a:schemeClr val="accent2"/>
              </a:solidFill>
              <a:prstDash val="sysDot"/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6" name="Freeform 155"/>
            <p:cNvSpPr>
              <a:spLocks/>
            </p:cNvSpPr>
            <p:nvPr/>
          </p:nvSpPr>
          <p:spPr bwMode="auto">
            <a:xfrm>
              <a:off x="8826330" y="4076701"/>
              <a:ext cx="806620" cy="468313"/>
            </a:xfrm>
            <a:custGeom>
              <a:avLst/>
              <a:gdLst>
                <a:gd name="T0" fmla="*/ 2147483646 w 469"/>
                <a:gd name="T1" fmla="*/ 2147483646 h 295"/>
                <a:gd name="T2" fmla="*/ 2147483646 w 469"/>
                <a:gd name="T3" fmla="*/ 2147483646 h 295"/>
                <a:gd name="T4" fmla="*/ 2147483646 w 469"/>
                <a:gd name="T5" fmla="*/ 2147483646 h 295"/>
                <a:gd name="T6" fmla="*/ 2147483646 w 469"/>
                <a:gd name="T7" fmla="*/ 2147483646 h 295"/>
                <a:gd name="T8" fmla="*/ 2147483646 w 469"/>
                <a:gd name="T9" fmla="*/ 2147483646 h 29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69"/>
                <a:gd name="T16" fmla="*/ 0 h 295"/>
                <a:gd name="T17" fmla="*/ 469 w 469"/>
                <a:gd name="T18" fmla="*/ 295 h 29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69" h="295">
                  <a:moveTo>
                    <a:pt x="61" y="204"/>
                  </a:moveTo>
                  <a:cubicBezTo>
                    <a:pt x="30" y="125"/>
                    <a:pt x="0" y="46"/>
                    <a:pt x="61" y="23"/>
                  </a:cubicBezTo>
                  <a:cubicBezTo>
                    <a:pt x="122" y="0"/>
                    <a:pt x="379" y="30"/>
                    <a:pt x="424" y="68"/>
                  </a:cubicBezTo>
                  <a:cubicBezTo>
                    <a:pt x="469" y="106"/>
                    <a:pt x="378" y="212"/>
                    <a:pt x="333" y="250"/>
                  </a:cubicBezTo>
                  <a:cubicBezTo>
                    <a:pt x="288" y="288"/>
                    <a:pt x="220" y="291"/>
                    <a:pt x="152" y="295"/>
                  </a:cubicBezTo>
                </a:path>
              </a:pathLst>
            </a:custGeom>
            <a:noFill/>
            <a:ln w="38100" cap="rnd">
              <a:solidFill>
                <a:schemeClr val="accent2"/>
              </a:solidFill>
              <a:prstDash val="sysDot"/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7" name="Freeform 156"/>
            <p:cNvSpPr>
              <a:spLocks/>
            </p:cNvSpPr>
            <p:nvPr/>
          </p:nvSpPr>
          <p:spPr bwMode="auto">
            <a:xfrm rot="-9900000">
              <a:off x="7371319" y="5121276"/>
              <a:ext cx="806620" cy="468313"/>
            </a:xfrm>
            <a:custGeom>
              <a:avLst/>
              <a:gdLst>
                <a:gd name="T0" fmla="*/ 2147483646 w 469"/>
                <a:gd name="T1" fmla="*/ 2147483646 h 295"/>
                <a:gd name="T2" fmla="*/ 2147483646 w 469"/>
                <a:gd name="T3" fmla="*/ 2147483646 h 295"/>
                <a:gd name="T4" fmla="*/ 2147483646 w 469"/>
                <a:gd name="T5" fmla="*/ 2147483646 h 295"/>
                <a:gd name="T6" fmla="*/ 2147483646 w 469"/>
                <a:gd name="T7" fmla="*/ 2147483646 h 295"/>
                <a:gd name="T8" fmla="*/ 2147483646 w 469"/>
                <a:gd name="T9" fmla="*/ 2147483646 h 29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69"/>
                <a:gd name="T16" fmla="*/ 0 h 295"/>
                <a:gd name="T17" fmla="*/ 469 w 469"/>
                <a:gd name="T18" fmla="*/ 295 h 29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69" h="295">
                  <a:moveTo>
                    <a:pt x="61" y="204"/>
                  </a:moveTo>
                  <a:cubicBezTo>
                    <a:pt x="30" y="125"/>
                    <a:pt x="0" y="46"/>
                    <a:pt x="61" y="23"/>
                  </a:cubicBezTo>
                  <a:cubicBezTo>
                    <a:pt x="122" y="0"/>
                    <a:pt x="379" y="30"/>
                    <a:pt x="424" y="68"/>
                  </a:cubicBezTo>
                  <a:cubicBezTo>
                    <a:pt x="469" y="106"/>
                    <a:pt x="378" y="212"/>
                    <a:pt x="333" y="250"/>
                  </a:cubicBezTo>
                  <a:cubicBezTo>
                    <a:pt x="288" y="288"/>
                    <a:pt x="220" y="291"/>
                    <a:pt x="152" y="295"/>
                  </a:cubicBezTo>
                </a:path>
              </a:pathLst>
            </a:custGeom>
            <a:noFill/>
            <a:ln w="38100" cap="rnd">
              <a:solidFill>
                <a:schemeClr val="accent2"/>
              </a:solidFill>
              <a:prstDash val="sysDot"/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8" name="Freeform 157"/>
            <p:cNvSpPr>
              <a:spLocks/>
            </p:cNvSpPr>
            <p:nvPr/>
          </p:nvSpPr>
          <p:spPr bwMode="auto">
            <a:xfrm rot="-3600000">
              <a:off x="7018829" y="3834926"/>
              <a:ext cx="744538" cy="507362"/>
            </a:xfrm>
            <a:custGeom>
              <a:avLst/>
              <a:gdLst>
                <a:gd name="T0" fmla="*/ 2147483646 w 469"/>
                <a:gd name="T1" fmla="*/ 2147483646 h 295"/>
                <a:gd name="T2" fmla="*/ 2147483646 w 469"/>
                <a:gd name="T3" fmla="*/ 2147483646 h 295"/>
                <a:gd name="T4" fmla="*/ 2147483646 w 469"/>
                <a:gd name="T5" fmla="*/ 2147483646 h 295"/>
                <a:gd name="T6" fmla="*/ 2147483646 w 469"/>
                <a:gd name="T7" fmla="*/ 2147483646 h 295"/>
                <a:gd name="T8" fmla="*/ 2147483646 w 469"/>
                <a:gd name="T9" fmla="*/ 2147483646 h 29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69"/>
                <a:gd name="T16" fmla="*/ 0 h 295"/>
                <a:gd name="T17" fmla="*/ 469 w 469"/>
                <a:gd name="T18" fmla="*/ 295 h 29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69" h="295">
                  <a:moveTo>
                    <a:pt x="61" y="204"/>
                  </a:moveTo>
                  <a:cubicBezTo>
                    <a:pt x="30" y="125"/>
                    <a:pt x="0" y="46"/>
                    <a:pt x="61" y="23"/>
                  </a:cubicBezTo>
                  <a:cubicBezTo>
                    <a:pt x="122" y="0"/>
                    <a:pt x="379" y="30"/>
                    <a:pt x="424" y="68"/>
                  </a:cubicBezTo>
                  <a:cubicBezTo>
                    <a:pt x="469" y="106"/>
                    <a:pt x="378" y="212"/>
                    <a:pt x="333" y="250"/>
                  </a:cubicBezTo>
                  <a:cubicBezTo>
                    <a:pt x="288" y="288"/>
                    <a:pt x="220" y="291"/>
                    <a:pt x="152" y="295"/>
                  </a:cubicBezTo>
                </a:path>
              </a:pathLst>
            </a:custGeom>
            <a:noFill/>
            <a:ln w="38100" cap="rnd">
              <a:solidFill>
                <a:srgbClr val="000099"/>
              </a:solidFill>
              <a:prstDash val="sysDot"/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9" name="Line 158"/>
            <p:cNvSpPr>
              <a:spLocks noChangeShapeType="1"/>
            </p:cNvSpPr>
            <p:nvPr/>
          </p:nvSpPr>
          <p:spPr bwMode="auto">
            <a:xfrm flipH="1" flipV="1">
              <a:off x="7527828" y="4508501"/>
              <a:ext cx="361173" cy="576263"/>
            </a:xfrm>
            <a:prstGeom prst="line">
              <a:avLst/>
            </a:prstGeom>
            <a:noFill/>
            <a:ln w="38100" cap="rnd">
              <a:solidFill>
                <a:srgbClr val="000099"/>
              </a:solidFill>
              <a:prstDash val="sysDot"/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0" name="Line 159"/>
            <p:cNvSpPr>
              <a:spLocks noChangeShapeType="1"/>
            </p:cNvSpPr>
            <p:nvPr/>
          </p:nvSpPr>
          <p:spPr bwMode="auto">
            <a:xfrm flipH="1" flipV="1">
              <a:off x="7684336" y="4365626"/>
              <a:ext cx="1062880" cy="71438"/>
            </a:xfrm>
            <a:prstGeom prst="line">
              <a:avLst/>
            </a:prstGeom>
            <a:noFill/>
            <a:ln w="38100" cap="rnd">
              <a:solidFill>
                <a:srgbClr val="000099"/>
              </a:solidFill>
              <a:prstDash val="sysDot"/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81" name="Text Box 46"/>
          <p:cNvSpPr txBox="1">
            <a:spLocks noChangeArrowheads="1"/>
          </p:cNvSpPr>
          <p:nvPr/>
        </p:nvSpPr>
        <p:spPr bwMode="auto">
          <a:xfrm>
            <a:off x="611066" y="5669574"/>
            <a:ext cx="7921869" cy="501548"/>
          </a:xfrm>
          <a:prstGeom prst="rect">
            <a:avLst/>
          </a:prstGeom>
          <a:noFill/>
          <a:ln w="19050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>
              <a:lnSpc>
                <a:spcPct val="90000"/>
              </a:lnSpc>
              <a:buFont typeface="Wingdings" charset="2"/>
              <a:buChar char="à"/>
            </a:pPr>
            <a:r>
              <a:rPr lang="de-DE" altLang="en-US" sz="1477" b="1" dirty="0">
                <a:sym typeface="Wingdings" charset="2"/>
              </a:rPr>
              <a:t> </a:t>
            </a:r>
            <a:r>
              <a:rPr lang="de-DE" altLang="en-US" sz="1477" b="1" i="1" dirty="0" smtClean="0">
                <a:sym typeface="Wingdings" charset="2"/>
              </a:rPr>
              <a:t>Wähle </a:t>
            </a:r>
            <a:r>
              <a:rPr lang="de-DE" altLang="en-US" sz="1477" b="1" i="1" dirty="0" smtClean="0">
                <a:solidFill>
                  <a:schemeClr val="accent2"/>
                </a:solidFill>
                <a:sym typeface="Wingdings" charset="2"/>
              </a:rPr>
              <a:t>minimales Modell</a:t>
            </a:r>
            <a:r>
              <a:rPr lang="de-DE" altLang="en-US" sz="1477" b="1" i="1" dirty="0" smtClean="0">
                <a:sym typeface="Wingdings" charset="2"/>
              </a:rPr>
              <a:t> </a:t>
            </a:r>
            <a:r>
              <a:rPr lang="de-DE" altLang="en-US" sz="1477" b="1" dirty="0" smtClean="0">
                <a:sym typeface="Wingdings" charset="2"/>
              </a:rPr>
              <a:t> </a:t>
            </a:r>
            <a:r>
              <a:rPr lang="de-DE" altLang="en-US" sz="1477" b="1" dirty="0">
                <a:sym typeface="Wingdings" charset="2"/>
              </a:rPr>
              <a:t></a:t>
            </a:r>
          </a:p>
          <a:p>
            <a:pPr algn="ctr">
              <a:lnSpc>
                <a:spcPct val="90000"/>
              </a:lnSpc>
              <a:buFont typeface="Wingdings" charset="2"/>
              <a:buNone/>
            </a:pPr>
            <a:r>
              <a:rPr lang="de-DE" altLang="en-US" sz="1477" b="1" dirty="0">
                <a:sym typeface="Wingdings" charset="2"/>
              </a:rPr>
              <a:t>T </a:t>
            </a:r>
            <a:r>
              <a:rPr lang="de-DE" altLang="en-US" sz="1477" b="1" dirty="0" smtClean="0">
                <a:sym typeface="Wingdings" charset="2"/>
              </a:rPr>
              <a:t>soll kleinste Menge von Fakten enthalten, so dass Regeln wahr sind</a:t>
            </a:r>
            <a:endParaRPr lang="de-DE" altLang="en-US" sz="1477" b="1" dirty="0"/>
          </a:p>
        </p:txBody>
      </p:sp>
      <p:sp>
        <p:nvSpPr>
          <p:cNvPr id="82" name="Line 92"/>
          <p:cNvSpPr>
            <a:spLocks noChangeShapeType="1"/>
          </p:cNvSpPr>
          <p:nvPr/>
        </p:nvSpPr>
        <p:spPr bwMode="auto">
          <a:xfrm flipV="1">
            <a:off x="3851031" y="3553559"/>
            <a:ext cx="1584081" cy="1861038"/>
          </a:xfrm>
          <a:prstGeom prst="line">
            <a:avLst/>
          </a:prstGeom>
          <a:noFill/>
          <a:ln w="76200">
            <a:solidFill>
              <a:srgbClr val="33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3" name="Line 174"/>
          <p:cNvSpPr>
            <a:spLocks noChangeShapeType="1"/>
          </p:cNvSpPr>
          <p:nvPr/>
        </p:nvSpPr>
        <p:spPr bwMode="auto">
          <a:xfrm flipV="1">
            <a:off x="6731977" y="3620967"/>
            <a:ext cx="1585546" cy="1861038"/>
          </a:xfrm>
          <a:prstGeom prst="line">
            <a:avLst/>
          </a:prstGeom>
          <a:noFill/>
          <a:ln w="76200">
            <a:solidFill>
              <a:srgbClr val="33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58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Architektur eines DBMS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2</a:t>
            </a:fld>
            <a:endParaRPr lang="de-DE"/>
          </a:p>
        </p:txBody>
      </p:sp>
      <p:pic>
        <p:nvPicPr>
          <p:cNvPr id="5" name="Bild 4" descr="Pages from 05-Architecture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1196752"/>
            <a:ext cx="7919014" cy="5041609"/>
          </a:xfrm>
          <a:prstGeom prst="rect">
            <a:avLst/>
          </a:prstGeom>
        </p:spPr>
      </p:pic>
      <p:sp>
        <p:nvSpPr>
          <p:cNvPr id="6" name="Textfeld 5"/>
          <p:cNvSpPr txBox="1"/>
          <p:nvPr/>
        </p:nvSpPr>
        <p:spPr>
          <a:xfrm>
            <a:off x="1726389" y="1336431"/>
            <a:ext cx="1255240" cy="307777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de-DE" sz="1400" dirty="0" smtClean="0"/>
              <a:t>Webformulare</a:t>
            </a:r>
            <a:endParaRPr lang="de-DE" sz="1400" dirty="0"/>
          </a:p>
        </p:txBody>
      </p:sp>
      <p:sp>
        <p:nvSpPr>
          <p:cNvPr id="7" name="Textfeld 6"/>
          <p:cNvSpPr txBox="1"/>
          <p:nvPr/>
        </p:nvSpPr>
        <p:spPr>
          <a:xfrm>
            <a:off x="3769854" y="1330236"/>
            <a:ext cx="1301022" cy="307777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de-DE" sz="1400" dirty="0" smtClean="0"/>
              <a:t>Anwendungen</a:t>
            </a:r>
            <a:endParaRPr lang="de-DE" sz="1400" dirty="0"/>
          </a:p>
        </p:txBody>
      </p:sp>
      <p:sp>
        <p:nvSpPr>
          <p:cNvPr id="8" name="Textfeld 7"/>
          <p:cNvSpPr txBox="1"/>
          <p:nvPr/>
        </p:nvSpPr>
        <p:spPr>
          <a:xfrm>
            <a:off x="5868144" y="1330236"/>
            <a:ext cx="1454244" cy="307777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de-DE" sz="1400" dirty="0" smtClean="0"/>
              <a:t>SQL-Schnittstelle</a:t>
            </a:r>
            <a:endParaRPr lang="de-DE" sz="1400" dirty="0"/>
          </a:p>
        </p:txBody>
      </p:sp>
      <p:sp>
        <p:nvSpPr>
          <p:cNvPr id="9" name="Textfeld 8"/>
          <p:cNvSpPr txBox="1"/>
          <p:nvPr/>
        </p:nvSpPr>
        <p:spPr>
          <a:xfrm>
            <a:off x="2880883" y="1917129"/>
            <a:ext cx="3059269" cy="30777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sz="1400" b="1" dirty="0" err="1" smtClean="0"/>
              <a:t>Datalog</a:t>
            </a:r>
            <a:r>
              <a:rPr lang="de-DE" sz="1400" b="1" dirty="0" smtClean="0"/>
              <a:t>  (bzw. SQL mit Rekursion)</a:t>
            </a:r>
            <a:endParaRPr lang="de-DE" sz="1400" b="1" dirty="0"/>
          </a:p>
        </p:txBody>
      </p:sp>
      <p:sp>
        <p:nvSpPr>
          <p:cNvPr id="10" name="Textfeld 9"/>
          <p:cNvSpPr txBox="1"/>
          <p:nvPr/>
        </p:nvSpPr>
        <p:spPr>
          <a:xfrm>
            <a:off x="2578224" y="2461921"/>
            <a:ext cx="1399127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sz="1200" dirty="0" smtClean="0"/>
              <a:t>Ausführer</a:t>
            </a:r>
            <a:endParaRPr lang="de-DE" sz="1200" dirty="0"/>
          </a:p>
        </p:txBody>
      </p:sp>
      <p:sp>
        <p:nvSpPr>
          <p:cNvPr id="11" name="Textfeld 10"/>
          <p:cNvSpPr txBox="1"/>
          <p:nvPr/>
        </p:nvSpPr>
        <p:spPr>
          <a:xfrm>
            <a:off x="4864696" y="2461921"/>
            <a:ext cx="1399127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sz="1200" dirty="0" smtClean="0"/>
              <a:t>Parser</a:t>
            </a:r>
            <a:endParaRPr lang="de-DE" sz="1200" dirty="0"/>
          </a:p>
        </p:txBody>
      </p:sp>
      <p:sp>
        <p:nvSpPr>
          <p:cNvPr id="12" name="Textfeld 11"/>
          <p:cNvSpPr txBox="1"/>
          <p:nvPr/>
        </p:nvSpPr>
        <p:spPr>
          <a:xfrm>
            <a:off x="4864696" y="2912554"/>
            <a:ext cx="1399127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sz="1200" dirty="0" smtClean="0"/>
              <a:t>Optimierer</a:t>
            </a:r>
            <a:endParaRPr lang="de-DE" sz="1200" dirty="0"/>
          </a:p>
        </p:txBody>
      </p:sp>
      <p:sp>
        <p:nvSpPr>
          <p:cNvPr id="13" name="Textfeld 12"/>
          <p:cNvSpPr txBox="1"/>
          <p:nvPr/>
        </p:nvSpPr>
        <p:spPr>
          <a:xfrm>
            <a:off x="2339753" y="2912554"/>
            <a:ext cx="1872208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sz="1200" dirty="0" smtClean="0"/>
              <a:t>Operator-</a:t>
            </a:r>
            <a:r>
              <a:rPr lang="de-DE" sz="1200" dirty="0" err="1" smtClean="0"/>
              <a:t>Evaluierer</a:t>
            </a:r>
            <a:endParaRPr lang="de-DE" sz="1200" dirty="0"/>
          </a:p>
        </p:txBody>
      </p:sp>
      <p:sp>
        <p:nvSpPr>
          <p:cNvPr id="14" name="Textfeld 13"/>
          <p:cNvSpPr txBox="1"/>
          <p:nvPr/>
        </p:nvSpPr>
        <p:spPr>
          <a:xfrm>
            <a:off x="1313055" y="3645024"/>
            <a:ext cx="1224136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sz="1400" dirty="0" smtClean="0"/>
              <a:t>Transaktions-</a:t>
            </a:r>
            <a:br>
              <a:rPr lang="de-DE" sz="1400" dirty="0" smtClean="0"/>
            </a:br>
            <a:r>
              <a:rPr lang="de-DE" sz="1400" dirty="0" smtClean="0"/>
              <a:t>Verwalter</a:t>
            </a:r>
            <a:endParaRPr lang="de-DE" sz="1400" dirty="0"/>
          </a:p>
        </p:txBody>
      </p:sp>
      <p:sp>
        <p:nvSpPr>
          <p:cNvPr id="15" name="Textfeld 14"/>
          <p:cNvSpPr txBox="1"/>
          <p:nvPr/>
        </p:nvSpPr>
        <p:spPr>
          <a:xfrm>
            <a:off x="1313055" y="4365104"/>
            <a:ext cx="1224136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sz="1400" dirty="0" smtClean="0"/>
              <a:t>Sperr-</a:t>
            </a:r>
            <a:br>
              <a:rPr lang="de-DE" sz="1400" dirty="0" smtClean="0"/>
            </a:br>
            <a:r>
              <a:rPr lang="de-DE" sz="1400" dirty="0" smtClean="0"/>
              <a:t>Verwalter</a:t>
            </a:r>
            <a:endParaRPr lang="de-DE" sz="1400" dirty="0"/>
          </a:p>
        </p:txBody>
      </p:sp>
      <p:sp>
        <p:nvSpPr>
          <p:cNvPr id="17" name="Textfeld 16"/>
          <p:cNvSpPr txBox="1"/>
          <p:nvPr/>
        </p:nvSpPr>
        <p:spPr>
          <a:xfrm>
            <a:off x="3059832" y="3591601"/>
            <a:ext cx="2736304" cy="2616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sz="1100" dirty="0" smtClean="0"/>
              <a:t>Dateiverwaltungs- und Zugriffsmethoden</a:t>
            </a:r>
            <a:endParaRPr lang="de-DE" sz="1100" dirty="0"/>
          </a:p>
        </p:txBody>
      </p:sp>
      <p:sp>
        <p:nvSpPr>
          <p:cNvPr id="18" name="Textfeld 17"/>
          <p:cNvSpPr txBox="1"/>
          <p:nvPr/>
        </p:nvSpPr>
        <p:spPr>
          <a:xfrm>
            <a:off x="3563888" y="4136690"/>
            <a:ext cx="1800200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sz="1200" dirty="0" smtClean="0"/>
              <a:t>Puffer-Verwalter</a:t>
            </a:r>
            <a:endParaRPr lang="de-DE" sz="1200" dirty="0"/>
          </a:p>
        </p:txBody>
      </p:sp>
      <p:sp>
        <p:nvSpPr>
          <p:cNvPr id="20" name="Textfeld 19"/>
          <p:cNvSpPr txBox="1"/>
          <p:nvPr/>
        </p:nvSpPr>
        <p:spPr>
          <a:xfrm>
            <a:off x="3275856" y="4696501"/>
            <a:ext cx="2304256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sz="1200" dirty="0"/>
              <a:t>Verwalter für externen Speicher</a:t>
            </a:r>
          </a:p>
        </p:txBody>
      </p:sp>
      <p:sp>
        <p:nvSpPr>
          <p:cNvPr id="21" name="Textfeld 20"/>
          <p:cNvSpPr txBox="1"/>
          <p:nvPr/>
        </p:nvSpPr>
        <p:spPr>
          <a:xfrm>
            <a:off x="6337362" y="3876106"/>
            <a:ext cx="1224136" cy="73866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sz="1400" dirty="0" smtClean="0"/>
              <a:t>Wieder-herstellungs-</a:t>
            </a:r>
            <a:br>
              <a:rPr lang="de-DE" sz="1400" dirty="0" smtClean="0"/>
            </a:br>
            <a:r>
              <a:rPr lang="de-DE" sz="1400" dirty="0" smtClean="0"/>
              <a:t>Verwalter</a:t>
            </a:r>
            <a:endParaRPr lang="de-DE" sz="1400" dirty="0"/>
          </a:p>
        </p:txBody>
      </p:sp>
      <p:sp>
        <p:nvSpPr>
          <p:cNvPr id="22" name="Textfeld 21"/>
          <p:cNvSpPr txBox="1"/>
          <p:nvPr/>
        </p:nvSpPr>
        <p:spPr>
          <a:xfrm>
            <a:off x="5868144" y="5661248"/>
            <a:ext cx="1872208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sz="1400" b="1" dirty="0" smtClean="0"/>
              <a:t>Datenbank</a:t>
            </a:r>
            <a:endParaRPr lang="de-DE" sz="1400" b="1" dirty="0"/>
          </a:p>
        </p:txBody>
      </p:sp>
      <p:sp>
        <p:nvSpPr>
          <p:cNvPr id="25" name="Textfeld 24"/>
          <p:cNvSpPr txBox="1"/>
          <p:nvPr/>
        </p:nvSpPr>
        <p:spPr>
          <a:xfrm>
            <a:off x="3131840" y="5702281"/>
            <a:ext cx="2592288" cy="2616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sz="1100" dirty="0" smtClean="0"/>
              <a:t>Dateien für Daten und Indexe</a:t>
            </a:r>
            <a:endParaRPr lang="de-DE" sz="1100" dirty="0"/>
          </a:p>
        </p:txBody>
      </p:sp>
      <p:sp>
        <p:nvSpPr>
          <p:cNvPr id="26" name="Textfeld 25"/>
          <p:cNvSpPr txBox="1"/>
          <p:nvPr/>
        </p:nvSpPr>
        <p:spPr>
          <a:xfrm rot="16200000">
            <a:off x="7475113" y="3597451"/>
            <a:ext cx="1512168" cy="26161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e-DE" sz="1100" dirty="0" smtClean="0">
                <a:solidFill>
                  <a:schemeClr val="bg1"/>
                </a:solidFill>
              </a:rPr>
              <a:t>dieser Teil des Kurses</a:t>
            </a:r>
            <a:endParaRPr lang="de-DE" sz="1100" dirty="0">
              <a:solidFill>
                <a:schemeClr val="bg1"/>
              </a:solidFill>
            </a:endParaRPr>
          </a:p>
        </p:txBody>
      </p:sp>
      <p:sp>
        <p:nvSpPr>
          <p:cNvPr id="23" name="Rechteck 22"/>
          <p:cNvSpPr/>
          <p:nvPr/>
        </p:nvSpPr>
        <p:spPr>
          <a:xfrm>
            <a:off x="2267744" y="2852936"/>
            <a:ext cx="2016224" cy="372751"/>
          </a:xfrm>
          <a:prstGeom prst="rect">
            <a:avLst/>
          </a:prstGeom>
          <a:solidFill>
            <a:srgbClr val="FF0000">
              <a:alpha val="15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4" name="Rechteck 23"/>
          <p:cNvSpPr/>
          <p:nvPr/>
        </p:nvSpPr>
        <p:spPr>
          <a:xfrm>
            <a:off x="3008814" y="3573017"/>
            <a:ext cx="2847544" cy="288032"/>
          </a:xfrm>
          <a:prstGeom prst="rect">
            <a:avLst/>
          </a:prstGeom>
          <a:solidFill>
            <a:srgbClr val="008000">
              <a:alpha val="15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7" name="Rechteck 26"/>
          <p:cNvSpPr/>
          <p:nvPr/>
        </p:nvSpPr>
        <p:spPr>
          <a:xfrm>
            <a:off x="2987824" y="4098064"/>
            <a:ext cx="2847544" cy="372751"/>
          </a:xfrm>
          <a:prstGeom prst="rect">
            <a:avLst/>
          </a:prstGeom>
          <a:solidFill>
            <a:srgbClr val="008000">
              <a:alpha val="15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8" name="Rechteck 27"/>
          <p:cNvSpPr/>
          <p:nvPr/>
        </p:nvSpPr>
        <p:spPr>
          <a:xfrm>
            <a:off x="2987824" y="4653136"/>
            <a:ext cx="2847544" cy="372751"/>
          </a:xfrm>
          <a:prstGeom prst="rect">
            <a:avLst/>
          </a:prstGeom>
          <a:solidFill>
            <a:srgbClr val="008000">
              <a:alpha val="15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9" name="Rechteck 28"/>
          <p:cNvSpPr/>
          <p:nvPr/>
        </p:nvSpPr>
        <p:spPr>
          <a:xfrm>
            <a:off x="1187624" y="3501008"/>
            <a:ext cx="1467678" cy="1526705"/>
          </a:xfrm>
          <a:prstGeom prst="rect">
            <a:avLst/>
          </a:prstGeom>
          <a:solidFill>
            <a:srgbClr val="FF0000">
              <a:alpha val="15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0" name="Rechteck 29"/>
          <p:cNvSpPr/>
          <p:nvPr/>
        </p:nvSpPr>
        <p:spPr>
          <a:xfrm>
            <a:off x="6228183" y="3573016"/>
            <a:ext cx="1412369" cy="1402216"/>
          </a:xfrm>
          <a:prstGeom prst="rect">
            <a:avLst/>
          </a:prstGeom>
          <a:solidFill>
            <a:srgbClr val="FF0000">
              <a:alpha val="15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" name="Rechteck 2"/>
          <p:cNvSpPr/>
          <p:nvPr/>
        </p:nvSpPr>
        <p:spPr>
          <a:xfrm>
            <a:off x="7812360" y="2852936"/>
            <a:ext cx="864096" cy="1944216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36" name="Gruppierung 35"/>
          <p:cNvGrpSpPr/>
          <p:nvPr/>
        </p:nvGrpSpPr>
        <p:grpSpPr>
          <a:xfrm>
            <a:off x="3043570" y="5320790"/>
            <a:ext cx="2768827" cy="813742"/>
            <a:chOff x="3043570" y="5320790"/>
            <a:chExt cx="2768827" cy="813742"/>
          </a:xfrm>
          <a:solidFill>
            <a:srgbClr val="D0ECD3"/>
          </a:solidFill>
        </p:grpSpPr>
        <p:sp>
          <p:nvSpPr>
            <p:cNvPr id="37" name="Oval 36"/>
            <p:cNvSpPr/>
            <p:nvPr/>
          </p:nvSpPr>
          <p:spPr>
            <a:xfrm>
              <a:off x="3043570" y="5320790"/>
              <a:ext cx="2752565" cy="257260"/>
            </a:xfrm>
            <a:prstGeom prst="ellipse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8" name="Oval 37"/>
            <p:cNvSpPr/>
            <p:nvPr/>
          </p:nvSpPr>
          <p:spPr>
            <a:xfrm>
              <a:off x="3059832" y="5877272"/>
              <a:ext cx="2752565" cy="257260"/>
            </a:xfrm>
            <a:prstGeom prst="ellipse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9" name="Rechteck 38"/>
            <p:cNvSpPr/>
            <p:nvPr/>
          </p:nvSpPr>
          <p:spPr>
            <a:xfrm>
              <a:off x="3049166" y="5445224"/>
              <a:ext cx="2758236" cy="574933"/>
            </a:xfrm>
            <a:prstGeom prst="rect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sp>
        <p:nvSpPr>
          <p:cNvPr id="40" name="Textfeld 39"/>
          <p:cNvSpPr txBox="1"/>
          <p:nvPr/>
        </p:nvSpPr>
        <p:spPr>
          <a:xfrm>
            <a:off x="3131840" y="5702281"/>
            <a:ext cx="2592288" cy="261610"/>
          </a:xfrm>
          <a:prstGeom prst="rect">
            <a:avLst/>
          </a:prstGeom>
          <a:solidFill>
            <a:srgbClr val="D0ECD3"/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sz="1100" dirty="0" smtClean="0"/>
              <a:t>Dateien für Daten und Indexe</a:t>
            </a:r>
            <a:endParaRPr lang="de-DE" sz="1100" dirty="0"/>
          </a:p>
        </p:txBody>
      </p:sp>
      <p:sp>
        <p:nvSpPr>
          <p:cNvPr id="41" name="Oval 40"/>
          <p:cNvSpPr/>
          <p:nvPr/>
        </p:nvSpPr>
        <p:spPr>
          <a:xfrm>
            <a:off x="3033920" y="5301208"/>
            <a:ext cx="2784671" cy="288032"/>
          </a:xfrm>
          <a:prstGeom prst="ellipse">
            <a:avLst/>
          </a:prstGeom>
          <a:solidFill>
            <a:srgbClr val="D0ECD3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n>
                <a:solidFill>
                  <a:srgbClr val="000000"/>
                </a:solidFill>
              </a:ln>
            </a:endParaRPr>
          </a:p>
        </p:txBody>
      </p:sp>
      <p:sp>
        <p:nvSpPr>
          <p:cNvPr id="42" name="Rechteck 41"/>
          <p:cNvSpPr/>
          <p:nvPr/>
        </p:nvSpPr>
        <p:spPr>
          <a:xfrm>
            <a:off x="4560957" y="2852936"/>
            <a:ext cx="2043043" cy="382803"/>
          </a:xfrm>
          <a:prstGeom prst="rect">
            <a:avLst/>
          </a:prstGeom>
          <a:solidFill>
            <a:srgbClr val="FF0000">
              <a:alpha val="15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934447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xmlns:p14="http://schemas.microsoft.com/office/powerpoint/2010/main"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Pures </a:t>
            </a:r>
            <a:r>
              <a:rPr lang="de-DE" dirty="0" err="1" smtClean="0"/>
              <a:t>Datalog</a:t>
            </a:r>
            <a:r>
              <a:rPr lang="de-DE" dirty="0" smtClean="0"/>
              <a:t>: </a:t>
            </a:r>
            <a:r>
              <a:rPr lang="de-DE" dirty="0"/>
              <a:t>T</a:t>
            </a:r>
            <a:r>
              <a:rPr lang="de-DE" dirty="0" smtClean="0"/>
              <a:t>erminologie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Annahme: </a:t>
            </a:r>
            <a:r>
              <a:rPr lang="de-DE" dirty="0" err="1" smtClean="0"/>
              <a:t>Extensionale</a:t>
            </a:r>
            <a:r>
              <a:rPr lang="de-DE" dirty="0" smtClean="0"/>
              <a:t> Datenbank-Prädikate (EDB)</a:t>
            </a:r>
            <a:r>
              <a:rPr lang="de-DE" i="1" dirty="0" smtClean="0"/>
              <a:t> </a:t>
            </a:r>
            <a:r>
              <a:rPr lang="de-DE" dirty="0" smtClean="0"/>
              <a:t>gegeben </a:t>
            </a:r>
          </a:p>
          <a:p>
            <a:r>
              <a:rPr lang="de-DE" dirty="0" smtClean="0">
                <a:latin typeface="Myriad Pro" charset="0"/>
                <a:ea typeface="Myriad Pro" charset="0"/>
                <a:cs typeface="Myriad Pro" charset="0"/>
              </a:rPr>
              <a:t>Syntax:</a:t>
            </a:r>
            <a:r>
              <a:rPr lang="de-DE" b="1" i="1" dirty="0" smtClean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de-DE" b="1" dirty="0" smtClean="0">
                <a:latin typeface="Courier New" charset="0"/>
                <a:ea typeface="Courier New" charset="0"/>
                <a:cs typeface="Courier New" charset="0"/>
              </a:rPr>
              <a:t>Kopf</a:t>
            </a:r>
            <a:r>
              <a:rPr lang="de-DE" b="1" dirty="0" smtClean="0"/>
              <a:t> :-</a:t>
            </a:r>
            <a:r>
              <a:rPr lang="de-DE" b="1" dirty="0" smtClean="0">
                <a:latin typeface="Courier New" charset="0"/>
                <a:ea typeface="Courier New" charset="0"/>
                <a:cs typeface="Courier New" charset="0"/>
              </a:rPr>
              <a:t>Rumpf</a:t>
            </a:r>
          </a:p>
          <a:p>
            <a:pPr lvl="1"/>
            <a:r>
              <a:rPr lang="de-DE" dirty="0" smtClean="0"/>
              <a:t>Gelesen: Wenn Rumpf, dann Kopf</a:t>
            </a:r>
            <a:endParaRPr lang="de-DE" dirty="0"/>
          </a:p>
          <a:p>
            <a:r>
              <a:rPr lang="de-DE" dirty="0" smtClean="0"/>
              <a:t> Atom = Prädikat angewandt auf Argumente (= Variable oder Konstante)</a:t>
            </a:r>
          </a:p>
          <a:p>
            <a:pPr marL="0" indent="0">
              <a:buNone/>
            </a:pPr>
            <a:r>
              <a:rPr lang="de-DE" dirty="0"/>
              <a:t> </a:t>
            </a:r>
            <a:r>
              <a:rPr lang="de-DE" dirty="0" smtClean="0"/>
              <a:t>     (</a:t>
            </a:r>
            <a:r>
              <a:rPr lang="de-DE" dirty="0" err="1" smtClean="0"/>
              <a:t>Bsp</a:t>
            </a:r>
            <a:r>
              <a:rPr lang="de-DE" dirty="0" smtClean="0"/>
              <a:t>: T(</a:t>
            </a:r>
            <a:r>
              <a:rPr lang="de-DE" dirty="0" err="1" smtClean="0"/>
              <a:t>x,y</a:t>
            </a:r>
            <a:r>
              <a:rPr lang="de-DE" dirty="0" smtClean="0"/>
              <a:t>)  oder G(</a:t>
            </a:r>
            <a:r>
              <a:rPr lang="de-DE" dirty="0" err="1" smtClean="0"/>
              <a:t>a,x</a:t>
            </a:r>
            <a:r>
              <a:rPr lang="de-DE" dirty="0" smtClean="0"/>
              <a:t>)   )</a:t>
            </a:r>
            <a:endParaRPr lang="de-DE" dirty="0"/>
          </a:p>
          <a:p>
            <a:r>
              <a:rPr lang="de-DE" dirty="0"/>
              <a:t> </a:t>
            </a:r>
            <a:r>
              <a:rPr lang="de-DE" b="1" dirty="0" smtClean="0">
                <a:latin typeface="Courier New" charset="0"/>
                <a:ea typeface="Courier New" charset="0"/>
                <a:cs typeface="Courier New" charset="0"/>
              </a:rPr>
              <a:t>Kopf</a:t>
            </a:r>
            <a:r>
              <a:rPr lang="de-DE" dirty="0" smtClean="0"/>
              <a:t> (Head) ist ein Atom </a:t>
            </a:r>
            <a:endParaRPr lang="de-DE" dirty="0"/>
          </a:p>
          <a:p>
            <a:r>
              <a:rPr lang="de-DE" b="1" dirty="0" smtClean="0">
                <a:latin typeface="Courier New" charset="0"/>
                <a:ea typeface="Courier New" charset="0"/>
                <a:cs typeface="Courier New" charset="0"/>
              </a:rPr>
              <a:t>Rumpf</a:t>
            </a:r>
            <a:r>
              <a:rPr lang="de-DE" dirty="0" smtClean="0"/>
              <a:t> (Body) ist Konjunktion von Atomen </a:t>
            </a:r>
          </a:p>
          <a:p>
            <a:pPr lvl="1"/>
            <a:r>
              <a:rPr lang="de-DE" dirty="0" smtClean="0"/>
              <a:t>Konjunktion als Komma notiert</a:t>
            </a:r>
          </a:p>
          <a:p>
            <a:r>
              <a:rPr lang="de-DE" dirty="0" smtClean="0"/>
              <a:t>Variablen im Kopf = ausgezeichnete (</a:t>
            </a:r>
            <a:r>
              <a:rPr lang="de-DE" dirty="0" err="1" smtClean="0"/>
              <a:t>distinguished</a:t>
            </a:r>
            <a:r>
              <a:rPr lang="de-DE" dirty="0" smtClean="0"/>
              <a:t>) Variablen </a:t>
            </a:r>
          </a:p>
          <a:p>
            <a:pPr lvl="1"/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20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16198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61" name="Bild 1" descr="chaulkboard_bkgrnd_506x575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12800" y="0"/>
            <a:ext cx="1028065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7223125" y="5892800"/>
            <a:ext cx="1381125" cy="196850"/>
          </a:xfrm>
        </p:spPr>
        <p:txBody>
          <a:bodyPr/>
          <a:lstStyle/>
          <a:p>
            <a:pPr>
              <a:defRPr/>
            </a:pPr>
            <a:fld id="{C0D8E82D-73E4-BE4F-AEED-04EC4C9C480A}" type="slidenum">
              <a:rPr lang="en-US"/>
              <a:pPr>
                <a:defRPr/>
              </a:pPr>
              <a:t>21</a:t>
            </a:fld>
            <a:endParaRPr lang="en-US"/>
          </a:p>
        </p:txBody>
      </p:sp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>
          <a:xfrm>
            <a:off x="323528" y="260350"/>
            <a:ext cx="8820471" cy="503238"/>
          </a:xfrm>
        </p:spPr>
        <p:txBody>
          <a:bodyPr/>
          <a:lstStyle/>
          <a:p>
            <a:pPr eaLnBrk="1" hangingPunct="1">
              <a:defRPr/>
            </a:pPr>
            <a:r>
              <a:rPr lang="en-US" sz="2800" dirty="0" err="1" smtClean="0">
                <a:solidFill>
                  <a:schemeClr val="bg1"/>
                </a:solidFill>
                <a:latin typeface="Chalkduster"/>
                <a:cs typeface="+mj-cs"/>
              </a:rPr>
              <a:t>Aufgabe</a:t>
            </a:r>
            <a:r>
              <a:rPr lang="en-US" sz="2800" dirty="0" smtClean="0">
                <a:solidFill>
                  <a:schemeClr val="bg1"/>
                </a:solidFill>
                <a:latin typeface="Chalkduster"/>
                <a:cs typeface="+mj-cs"/>
              </a:rPr>
              <a:t>: </a:t>
            </a:r>
            <a:r>
              <a:rPr lang="en-US" sz="2800" dirty="0">
                <a:solidFill>
                  <a:schemeClr val="bg1"/>
                </a:solidFill>
                <a:latin typeface="Chalkduster"/>
                <a:cs typeface="+mj-cs"/>
              </a:rPr>
              <a:t/>
            </a:r>
            <a:br>
              <a:rPr lang="en-US" sz="2800" dirty="0">
                <a:solidFill>
                  <a:schemeClr val="bg1"/>
                </a:solidFill>
                <a:latin typeface="Chalkduster"/>
                <a:cs typeface="+mj-cs"/>
              </a:rPr>
            </a:br>
            <a:endParaRPr lang="en-US" sz="2800" dirty="0" smtClean="0">
              <a:solidFill>
                <a:schemeClr val="bg1"/>
              </a:solidFill>
              <a:latin typeface="Chalkduster"/>
              <a:cs typeface="+mj-cs"/>
            </a:endParaRP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375096" y="1124744"/>
            <a:ext cx="8301360" cy="1080096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600">
                <a:solidFill>
                  <a:schemeClr val="tx1"/>
                </a:solidFill>
                <a:latin typeface="+mn-lt"/>
                <a:ea typeface="+mn-ea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 eaLnBrk="1" hangingPunct="1">
              <a:buNone/>
              <a:defRPr/>
            </a:pPr>
            <a:r>
              <a:rPr lang="en-US" sz="2400" dirty="0" err="1" smtClean="0">
                <a:solidFill>
                  <a:schemeClr val="bg1"/>
                </a:solidFill>
                <a:latin typeface="Chalkduster"/>
              </a:rPr>
              <a:t>Wie</a:t>
            </a:r>
            <a:r>
              <a:rPr lang="en-US" sz="2400" dirty="0" smtClean="0">
                <a:solidFill>
                  <a:schemeClr val="bg1"/>
                </a:solidFill>
                <a:latin typeface="Chalkduster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Chalkduster"/>
              </a:rPr>
              <a:t>sind</a:t>
            </a:r>
            <a:r>
              <a:rPr lang="en-US" sz="2400" dirty="0" smtClean="0">
                <a:solidFill>
                  <a:schemeClr val="bg1"/>
                </a:solidFill>
                <a:latin typeface="Chalkduster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Chalkduster"/>
              </a:rPr>
              <a:t>Regeln</a:t>
            </a:r>
            <a:r>
              <a:rPr lang="en-US" sz="2400" dirty="0" smtClean="0">
                <a:solidFill>
                  <a:schemeClr val="bg1"/>
                </a:solidFill>
                <a:latin typeface="Chalkduster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Chalkduster"/>
              </a:rPr>
              <a:t>mit</a:t>
            </a:r>
            <a:r>
              <a:rPr lang="en-US" sz="2400" dirty="0" smtClean="0">
                <a:solidFill>
                  <a:schemeClr val="bg1"/>
                </a:solidFill>
                <a:latin typeface="Chalkduster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Chalkduster"/>
              </a:rPr>
              <a:t>leerem</a:t>
            </a:r>
            <a:r>
              <a:rPr lang="en-US" sz="2400" dirty="0" smtClean="0">
                <a:solidFill>
                  <a:schemeClr val="bg1"/>
                </a:solidFill>
                <a:latin typeface="Chalkduster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Chalkduster"/>
              </a:rPr>
              <a:t>Rumpf</a:t>
            </a:r>
            <a:r>
              <a:rPr lang="en-US" sz="2400" dirty="0" smtClean="0">
                <a:solidFill>
                  <a:schemeClr val="bg1"/>
                </a:solidFill>
                <a:latin typeface="Chalkduster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Chalkduster"/>
              </a:rPr>
              <a:t>zu</a:t>
            </a:r>
            <a:r>
              <a:rPr lang="en-US" sz="2400" dirty="0" smtClean="0">
                <a:solidFill>
                  <a:schemeClr val="bg1"/>
                </a:solidFill>
                <a:latin typeface="Chalkduster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Chalkduster"/>
              </a:rPr>
              <a:t>lesen</a:t>
            </a:r>
            <a:r>
              <a:rPr lang="en-US" sz="2400" dirty="0" smtClean="0">
                <a:solidFill>
                  <a:schemeClr val="bg1"/>
                </a:solidFill>
                <a:latin typeface="Chalkduster"/>
              </a:rPr>
              <a:t>? </a:t>
            </a:r>
            <a:endParaRPr lang="en-US" dirty="0">
              <a:solidFill>
                <a:schemeClr val="bg1"/>
              </a:solidFill>
              <a:latin typeface="Chalkduster"/>
            </a:endParaRPr>
          </a:p>
        </p:txBody>
      </p:sp>
    </p:spTree>
    <p:extLst>
      <p:ext uri="{BB962C8B-B14F-4D97-AF65-F5344CB8AC3E}">
        <p14:creationId xmlns:p14="http://schemas.microsoft.com/office/powerpoint/2010/main" val="134670838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61" name="Bild 1" descr="chaulkboard_bkgrnd_506x575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12800" y="0"/>
            <a:ext cx="1028065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7223125" y="5892800"/>
            <a:ext cx="1381125" cy="196850"/>
          </a:xfrm>
        </p:spPr>
        <p:txBody>
          <a:bodyPr/>
          <a:lstStyle/>
          <a:p>
            <a:pPr>
              <a:defRPr/>
            </a:pPr>
            <a:fld id="{C0D8E82D-73E4-BE4F-AEED-04EC4C9C480A}" type="slidenum">
              <a:rPr lang="en-US"/>
              <a:pPr>
                <a:defRPr/>
              </a:pPr>
              <a:t>22</a:t>
            </a:fld>
            <a:endParaRPr lang="en-US"/>
          </a:p>
        </p:txBody>
      </p:sp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>
          <a:xfrm>
            <a:off x="323528" y="260350"/>
            <a:ext cx="8820471" cy="503238"/>
          </a:xfrm>
        </p:spPr>
        <p:txBody>
          <a:bodyPr/>
          <a:lstStyle/>
          <a:p>
            <a:pPr eaLnBrk="1" hangingPunct="1">
              <a:defRPr/>
            </a:pPr>
            <a:r>
              <a:rPr lang="en-US" sz="2800" dirty="0" err="1" smtClean="0">
                <a:solidFill>
                  <a:schemeClr val="bg1"/>
                </a:solidFill>
                <a:latin typeface="Chalkduster"/>
                <a:cs typeface="+mj-cs"/>
              </a:rPr>
              <a:t>Aufgabe</a:t>
            </a:r>
            <a:r>
              <a:rPr lang="en-US" sz="2800" dirty="0" smtClean="0">
                <a:solidFill>
                  <a:schemeClr val="bg1"/>
                </a:solidFill>
                <a:latin typeface="Chalkduster"/>
                <a:cs typeface="+mj-cs"/>
              </a:rPr>
              <a:t>: </a:t>
            </a:r>
            <a:r>
              <a:rPr lang="en-US" sz="2800" dirty="0">
                <a:solidFill>
                  <a:schemeClr val="bg1"/>
                </a:solidFill>
                <a:latin typeface="Chalkduster"/>
                <a:cs typeface="+mj-cs"/>
              </a:rPr>
              <a:t/>
            </a:r>
            <a:br>
              <a:rPr lang="en-US" sz="2800" dirty="0">
                <a:solidFill>
                  <a:schemeClr val="bg1"/>
                </a:solidFill>
                <a:latin typeface="Chalkduster"/>
                <a:cs typeface="+mj-cs"/>
              </a:rPr>
            </a:br>
            <a:endParaRPr lang="en-US" sz="2800" dirty="0" smtClean="0">
              <a:solidFill>
                <a:schemeClr val="bg1"/>
              </a:solidFill>
              <a:latin typeface="Chalkduster"/>
              <a:cs typeface="+mj-cs"/>
            </a:endParaRP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375096" y="1124744"/>
            <a:ext cx="8301360" cy="4104456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600">
                <a:solidFill>
                  <a:schemeClr val="tx1"/>
                </a:solidFill>
                <a:latin typeface="+mn-lt"/>
                <a:ea typeface="+mn-ea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 eaLnBrk="1" hangingPunct="1">
              <a:buNone/>
              <a:defRPr/>
            </a:pPr>
            <a:r>
              <a:rPr lang="en-US" sz="2400" dirty="0" err="1" smtClean="0">
                <a:solidFill>
                  <a:schemeClr val="bg1"/>
                </a:solidFill>
                <a:latin typeface="Chalkduster"/>
              </a:rPr>
              <a:t>Wie</a:t>
            </a:r>
            <a:r>
              <a:rPr lang="en-US" sz="2400" dirty="0" smtClean="0">
                <a:solidFill>
                  <a:schemeClr val="bg1"/>
                </a:solidFill>
                <a:latin typeface="Chalkduster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Chalkduster"/>
              </a:rPr>
              <a:t>sind</a:t>
            </a:r>
            <a:r>
              <a:rPr lang="en-US" sz="2400" dirty="0" smtClean="0">
                <a:solidFill>
                  <a:schemeClr val="bg1"/>
                </a:solidFill>
                <a:latin typeface="Chalkduster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Chalkduster"/>
              </a:rPr>
              <a:t>Regeln</a:t>
            </a:r>
            <a:r>
              <a:rPr lang="en-US" sz="2400" dirty="0" smtClean="0">
                <a:solidFill>
                  <a:schemeClr val="bg1"/>
                </a:solidFill>
                <a:latin typeface="Chalkduster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Chalkduster"/>
              </a:rPr>
              <a:t>mit</a:t>
            </a:r>
            <a:r>
              <a:rPr lang="en-US" sz="2400" dirty="0" smtClean="0">
                <a:solidFill>
                  <a:schemeClr val="bg1"/>
                </a:solidFill>
                <a:latin typeface="Chalkduster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Chalkduster"/>
              </a:rPr>
              <a:t>leerem</a:t>
            </a:r>
            <a:r>
              <a:rPr lang="en-US" sz="2400" dirty="0" smtClean="0">
                <a:solidFill>
                  <a:schemeClr val="bg1"/>
                </a:solidFill>
                <a:latin typeface="Chalkduster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Chalkduster"/>
              </a:rPr>
              <a:t>Rumpf</a:t>
            </a:r>
            <a:r>
              <a:rPr lang="en-US" sz="2400" dirty="0" smtClean="0">
                <a:solidFill>
                  <a:schemeClr val="bg1"/>
                </a:solidFill>
                <a:latin typeface="Chalkduster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Chalkduster"/>
              </a:rPr>
              <a:t>zu</a:t>
            </a:r>
            <a:r>
              <a:rPr lang="en-US" sz="2400" dirty="0" smtClean="0">
                <a:solidFill>
                  <a:schemeClr val="bg1"/>
                </a:solidFill>
                <a:latin typeface="Chalkduster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Chalkduster"/>
              </a:rPr>
              <a:t>lesen</a:t>
            </a:r>
            <a:r>
              <a:rPr lang="en-US" sz="2400" dirty="0" smtClean="0">
                <a:solidFill>
                  <a:schemeClr val="bg1"/>
                </a:solidFill>
                <a:latin typeface="Chalkduster"/>
              </a:rPr>
              <a:t>?</a:t>
            </a:r>
          </a:p>
          <a:p>
            <a:pPr marL="0" indent="0" eaLnBrk="1" hangingPunct="1">
              <a:buNone/>
              <a:defRPr/>
            </a:pPr>
            <a:endParaRPr lang="en-US" sz="2400" dirty="0">
              <a:solidFill>
                <a:schemeClr val="bg1"/>
              </a:solidFill>
              <a:latin typeface="Chalkduster"/>
            </a:endParaRPr>
          </a:p>
          <a:p>
            <a:pPr marL="0" indent="0" eaLnBrk="1" hangingPunct="1">
              <a:buNone/>
              <a:defRPr/>
            </a:pPr>
            <a:r>
              <a:rPr lang="en-US" sz="2400" dirty="0" err="1" smtClean="0">
                <a:solidFill>
                  <a:srgbClr val="FFFF00"/>
                </a:solidFill>
                <a:latin typeface="Chalkduster"/>
              </a:rPr>
              <a:t>Lösung</a:t>
            </a:r>
            <a:r>
              <a:rPr lang="en-US" sz="2400" dirty="0" smtClean="0">
                <a:solidFill>
                  <a:schemeClr val="bg1"/>
                </a:solidFill>
                <a:latin typeface="Chalkduster"/>
              </a:rPr>
              <a:t>: </a:t>
            </a:r>
            <a:r>
              <a:rPr lang="en-US" sz="2400" dirty="0" err="1" smtClean="0">
                <a:solidFill>
                  <a:schemeClr val="bg1"/>
                </a:solidFill>
                <a:latin typeface="Chalkduster"/>
              </a:rPr>
              <a:t>Ein</a:t>
            </a:r>
            <a:r>
              <a:rPr lang="en-US" sz="2400" dirty="0" smtClean="0">
                <a:solidFill>
                  <a:schemeClr val="bg1"/>
                </a:solidFill>
                <a:latin typeface="Chalkduster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Chalkduster"/>
              </a:rPr>
              <a:t>leerer</a:t>
            </a:r>
            <a:r>
              <a:rPr lang="en-US" sz="2400" dirty="0" smtClean="0">
                <a:solidFill>
                  <a:schemeClr val="bg1"/>
                </a:solidFill>
                <a:latin typeface="Chalkduster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Chalkduster"/>
              </a:rPr>
              <a:t>Rumpf</a:t>
            </a:r>
            <a:r>
              <a:rPr lang="en-US" sz="2400" dirty="0" smtClean="0">
                <a:solidFill>
                  <a:schemeClr val="bg1"/>
                </a:solidFill>
                <a:latin typeface="Chalkduster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Chalkduster"/>
              </a:rPr>
              <a:t>ist</a:t>
            </a:r>
            <a:r>
              <a:rPr lang="en-US" sz="2400" dirty="0" smtClean="0">
                <a:solidFill>
                  <a:schemeClr val="bg1"/>
                </a:solidFill>
                <a:latin typeface="Chalkduster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Chalkduster"/>
              </a:rPr>
              <a:t>eine</a:t>
            </a:r>
            <a:r>
              <a:rPr lang="en-US" sz="2400" dirty="0" smtClean="0">
                <a:solidFill>
                  <a:schemeClr val="bg1"/>
                </a:solidFill>
                <a:latin typeface="Chalkduster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Chalkduster"/>
              </a:rPr>
              <a:t>Konjunktion</a:t>
            </a:r>
            <a:r>
              <a:rPr lang="en-US" sz="2400" dirty="0" smtClean="0">
                <a:solidFill>
                  <a:schemeClr val="bg1"/>
                </a:solidFill>
                <a:latin typeface="Chalkduster"/>
              </a:rPr>
              <a:t> von 0 </a:t>
            </a:r>
            <a:r>
              <a:rPr lang="en-US" sz="2400" dirty="0" err="1" smtClean="0">
                <a:solidFill>
                  <a:schemeClr val="bg1"/>
                </a:solidFill>
                <a:latin typeface="Chalkduster"/>
              </a:rPr>
              <a:t>Atomen</a:t>
            </a:r>
            <a:r>
              <a:rPr lang="en-US" sz="2400" dirty="0" smtClean="0">
                <a:solidFill>
                  <a:schemeClr val="bg1"/>
                </a:solidFill>
                <a:latin typeface="Chalkduster"/>
              </a:rPr>
              <a:t>, das </a:t>
            </a:r>
            <a:r>
              <a:rPr lang="en-US" sz="2400" dirty="0" err="1" smtClean="0">
                <a:solidFill>
                  <a:schemeClr val="bg1"/>
                </a:solidFill>
                <a:latin typeface="Chalkduster"/>
              </a:rPr>
              <a:t>entspricht</a:t>
            </a:r>
            <a:r>
              <a:rPr lang="en-US" sz="2400" dirty="0" smtClean="0">
                <a:solidFill>
                  <a:schemeClr val="bg1"/>
                </a:solidFill>
                <a:latin typeface="Chalkduster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Chalkduster"/>
              </a:rPr>
              <a:t>einer</a:t>
            </a:r>
            <a:r>
              <a:rPr lang="en-US" sz="2400" dirty="0" smtClean="0">
                <a:solidFill>
                  <a:schemeClr val="bg1"/>
                </a:solidFill>
                <a:latin typeface="Chalkduster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Chalkduster"/>
              </a:rPr>
              <a:t>Tautologie</a:t>
            </a:r>
            <a:r>
              <a:rPr lang="en-US" sz="2400" dirty="0" smtClean="0">
                <a:solidFill>
                  <a:schemeClr val="bg1"/>
                </a:solidFill>
                <a:latin typeface="Chalkduster"/>
              </a:rPr>
              <a:t> (</a:t>
            </a:r>
            <a:r>
              <a:rPr lang="en-US" sz="2400" dirty="0" err="1" smtClean="0">
                <a:solidFill>
                  <a:schemeClr val="bg1"/>
                </a:solidFill>
                <a:latin typeface="Chalkduster"/>
              </a:rPr>
              <a:t>immer</a:t>
            </a:r>
            <a:r>
              <a:rPr lang="en-US" sz="2400" dirty="0" smtClean="0">
                <a:solidFill>
                  <a:schemeClr val="bg1"/>
                </a:solidFill>
                <a:latin typeface="Chalkduster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Chalkduster"/>
              </a:rPr>
              <a:t>wahr</a:t>
            </a:r>
            <a:r>
              <a:rPr lang="en-US" sz="2400" dirty="0" smtClean="0">
                <a:solidFill>
                  <a:schemeClr val="bg1"/>
                </a:solidFill>
                <a:latin typeface="Chalkduster"/>
              </a:rPr>
              <a:t>). Also </a:t>
            </a:r>
            <a:r>
              <a:rPr lang="en-US" sz="2400" dirty="0" err="1" smtClean="0">
                <a:solidFill>
                  <a:schemeClr val="bg1"/>
                </a:solidFill>
                <a:latin typeface="Chalkduster"/>
              </a:rPr>
              <a:t>entspricht</a:t>
            </a:r>
            <a:r>
              <a:rPr lang="en-US" sz="2400" dirty="0" smtClean="0">
                <a:solidFill>
                  <a:schemeClr val="bg1"/>
                </a:solidFill>
                <a:latin typeface="Chalkduster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Chalkduster"/>
              </a:rPr>
              <a:t>eine</a:t>
            </a:r>
            <a:r>
              <a:rPr lang="en-US" sz="2400" dirty="0" smtClean="0">
                <a:solidFill>
                  <a:schemeClr val="bg1"/>
                </a:solidFill>
                <a:latin typeface="Chalkduster"/>
              </a:rPr>
              <a:t> Regel </a:t>
            </a:r>
            <a:r>
              <a:rPr lang="en-US" sz="2400" dirty="0" err="1" smtClean="0">
                <a:solidFill>
                  <a:schemeClr val="bg1"/>
                </a:solidFill>
                <a:latin typeface="Chalkduster"/>
              </a:rPr>
              <a:t>mit</a:t>
            </a:r>
            <a:r>
              <a:rPr lang="en-US" sz="2400" dirty="0" smtClean="0">
                <a:solidFill>
                  <a:schemeClr val="bg1"/>
                </a:solidFill>
                <a:latin typeface="Chalkduster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Chalkduster"/>
              </a:rPr>
              <a:t>leerem</a:t>
            </a:r>
            <a:r>
              <a:rPr lang="en-US" sz="2400" dirty="0" smtClean="0">
                <a:solidFill>
                  <a:schemeClr val="bg1"/>
                </a:solidFill>
                <a:latin typeface="Chalkduster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Chalkduster"/>
              </a:rPr>
              <a:t>Rumpf</a:t>
            </a:r>
            <a:r>
              <a:rPr lang="en-US" sz="2400" dirty="0" smtClean="0">
                <a:solidFill>
                  <a:schemeClr val="bg1"/>
                </a:solidFill>
                <a:latin typeface="Chalkduster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Chalkduster"/>
              </a:rPr>
              <a:t>einem</a:t>
            </a:r>
            <a:r>
              <a:rPr lang="en-US" sz="2400" dirty="0" smtClean="0">
                <a:solidFill>
                  <a:schemeClr val="bg1"/>
                </a:solidFill>
                <a:latin typeface="Chalkduster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Chalkduster"/>
              </a:rPr>
              <a:t>Fakt</a:t>
            </a:r>
            <a:r>
              <a:rPr lang="en-US" sz="2400" dirty="0" smtClean="0">
                <a:solidFill>
                  <a:schemeClr val="bg1"/>
                </a:solidFill>
                <a:latin typeface="Chalkduster"/>
              </a:rPr>
              <a:t>. </a:t>
            </a:r>
          </a:p>
          <a:p>
            <a:pPr marL="0" indent="0" eaLnBrk="1" hangingPunct="1">
              <a:buNone/>
              <a:defRPr/>
            </a:pPr>
            <a:r>
              <a:rPr lang="en-US" sz="2400" dirty="0" smtClean="0">
                <a:solidFill>
                  <a:schemeClr val="bg1"/>
                </a:solidFill>
                <a:latin typeface="Chalkduster"/>
              </a:rPr>
              <a:t>T(</a:t>
            </a:r>
            <a:r>
              <a:rPr lang="en-US" sz="2400" dirty="0" err="1" smtClean="0">
                <a:solidFill>
                  <a:schemeClr val="bg1"/>
                </a:solidFill>
                <a:latin typeface="Chalkduster"/>
              </a:rPr>
              <a:t>a,b</a:t>
            </a:r>
            <a:r>
              <a:rPr lang="en-US" sz="2400" dirty="0" smtClean="0">
                <a:solidFill>
                  <a:schemeClr val="bg1"/>
                </a:solidFill>
                <a:latin typeface="Chalkduster"/>
              </a:rPr>
              <a:t>) : -    </a:t>
            </a:r>
            <a:r>
              <a:rPr lang="en-US" sz="2400" dirty="0" err="1" smtClean="0">
                <a:solidFill>
                  <a:schemeClr val="bg1"/>
                </a:solidFill>
                <a:latin typeface="Chalkduster"/>
              </a:rPr>
              <a:t>entspricht</a:t>
            </a:r>
            <a:r>
              <a:rPr lang="en-US" sz="2400" dirty="0" smtClean="0">
                <a:solidFill>
                  <a:schemeClr val="bg1"/>
                </a:solidFill>
                <a:latin typeface="Chalkduster"/>
              </a:rPr>
              <a:t>     T(</a:t>
            </a:r>
            <a:r>
              <a:rPr lang="en-US" sz="2400" dirty="0" err="1" smtClean="0">
                <a:solidFill>
                  <a:schemeClr val="bg1"/>
                </a:solidFill>
                <a:latin typeface="Chalkduster"/>
              </a:rPr>
              <a:t>a,b</a:t>
            </a:r>
            <a:r>
              <a:rPr lang="en-US" sz="2400" dirty="0" smtClean="0">
                <a:solidFill>
                  <a:schemeClr val="bg1"/>
                </a:solidFill>
                <a:latin typeface="Chalkduster"/>
              </a:rPr>
              <a:t>)</a:t>
            </a:r>
            <a:endParaRPr lang="en-US" dirty="0">
              <a:solidFill>
                <a:schemeClr val="bg1"/>
              </a:solidFill>
              <a:latin typeface="Chalkduster"/>
            </a:endParaRPr>
          </a:p>
        </p:txBody>
      </p:sp>
    </p:spTree>
    <p:extLst>
      <p:ext uri="{BB962C8B-B14F-4D97-AF65-F5344CB8AC3E}">
        <p14:creationId xmlns:p14="http://schemas.microsoft.com/office/powerpoint/2010/main" val="78049224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Pures </a:t>
            </a:r>
            <a:r>
              <a:rPr lang="de-DE" dirty="0" err="1" smtClean="0"/>
              <a:t>Datalog</a:t>
            </a:r>
            <a:r>
              <a:rPr lang="de-DE" dirty="0" smtClean="0"/>
              <a:t>: Terminologie (Forts.)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Atome des Rumpfs auch Teilziele (</a:t>
            </a:r>
            <a:r>
              <a:rPr lang="de-DE" dirty="0" err="1" smtClean="0"/>
              <a:t>subgoals</a:t>
            </a:r>
            <a:r>
              <a:rPr lang="de-DE" dirty="0" smtClean="0"/>
              <a:t>) genannt </a:t>
            </a:r>
          </a:p>
          <a:p>
            <a:r>
              <a:rPr lang="de-DE" dirty="0" smtClean="0">
                <a:latin typeface="+mj-lt"/>
                <a:ea typeface="Myriad Pro" charset="0"/>
                <a:cs typeface="Myriad Pro" charset="0"/>
              </a:rPr>
              <a:t>Prädikate, die im Kopf erscheinen, heißen </a:t>
            </a:r>
            <a:r>
              <a:rPr lang="de-DE" dirty="0" err="1" smtClean="0">
                <a:latin typeface="+mj-lt"/>
                <a:ea typeface="Myriad Pro" charset="0"/>
                <a:cs typeface="Myriad Pro" charset="0"/>
              </a:rPr>
              <a:t>intensionale</a:t>
            </a:r>
            <a:r>
              <a:rPr lang="de-DE" dirty="0" smtClean="0">
                <a:latin typeface="+mj-lt"/>
                <a:ea typeface="Myriad Pro" charset="0"/>
                <a:cs typeface="Myriad Pro" charset="0"/>
              </a:rPr>
              <a:t> Datenbank Prädikate (IDB)</a:t>
            </a:r>
            <a:endParaRPr lang="de-DE" dirty="0">
              <a:latin typeface="+mj-lt"/>
              <a:ea typeface="Myriad Pro" charset="0"/>
              <a:cs typeface="Myriad Pro" charset="0"/>
            </a:endParaRPr>
          </a:p>
          <a:p>
            <a:r>
              <a:rPr lang="de-DE" dirty="0" smtClean="0">
                <a:latin typeface="+mj-lt"/>
                <a:ea typeface="Myriad Pro" charset="0"/>
                <a:cs typeface="Myriad Pro" charset="0"/>
              </a:rPr>
              <a:t>Teilziele können EDB- oder IDB-Prädikate enthalten</a:t>
            </a:r>
          </a:p>
          <a:p>
            <a:r>
              <a:rPr lang="de-DE" dirty="0" err="1" smtClean="0">
                <a:latin typeface="+mj-lt"/>
                <a:ea typeface="Myriad Pro" charset="0"/>
                <a:cs typeface="Myriad Pro" charset="0"/>
              </a:rPr>
              <a:t>Datalog</a:t>
            </a:r>
            <a:r>
              <a:rPr lang="de-DE" dirty="0" smtClean="0">
                <a:latin typeface="+mj-lt"/>
                <a:ea typeface="Myriad Pro" charset="0"/>
                <a:cs typeface="Myriad Pro" charset="0"/>
              </a:rPr>
              <a:t> Programm = endliche Menge von Regeln. </a:t>
            </a:r>
          </a:p>
          <a:p>
            <a:pPr lvl="1"/>
            <a:r>
              <a:rPr lang="de-DE" dirty="0" smtClean="0">
                <a:latin typeface="+mj-lt"/>
                <a:ea typeface="Myriad Pro" charset="0"/>
                <a:cs typeface="Myriad Pro" charset="0"/>
              </a:rPr>
              <a:t>Ein IDB-Prädikat (meist Q) wird als Anfrage-/Antwortprädikat verstanden, dessen Extension die Antwortmenge präsentiert. </a:t>
            </a:r>
            <a:endParaRPr lang="de-DE" dirty="0">
              <a:latin typeface="+mj-lt"/>
              <a:ea typeface="Myriad Pro" charset="0"/>
              <a:cs typeface="Myriad Pro" charset="0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23</a:t>
            </a:fld>
            <a:endParaRPr lang="de-DE"/>
          </a:p>
        </p:txBody>
      </p:sp>
      <p:sp>
        <p:nvSpPr>
          <p:cNvPr id="5" name="Rechteck 4"/>
          <p:cNvSpPr/>
          <p:nvPr/>
        </p:nvSpPr>
        <p:spPr>
          <a:xfrm>
            <a:off x="2286000" y="4871527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 lvl="1" eaLnBrk="1" hangingPunct="1">
              <a:buFont typeface="Wingdings" charset="2"/>
              <a:buNone/>
            </a:pPr>
            <a:r>
              <a:rPr lang="de-DE" altLang="en-US" b="1" dirty="0">
                <a:latin typeface="Courier New" charset="0"/>
              </a:rPr>
              <a:t>T(</a:t>
            </a:r>
            <a:r>
              <a:rPr lang="de-DE" altLang="en-US" b="1" dirty="0" err="1">
                <a:latin typeface="Courier New" charset="0"/>
              </a:rPr>
              <a:t>x,y</a:t>
            </a:r>
            <a:r>
              <a:rPr lang="de-DE" altLang="en-US" b="1" dirty="0">
                <a:latin typeface="Courier New" charset="0"/>
              </a:rPr>
              <a:t>) :- G(</a:t>
            </a:r>
            <a:r>
              <a:rPr lang="de-DE" altLang="en-US" b="1" dirty="0" err="1">
                <a:latin typeface="Courier New" charset="0"/>
              </a:rPr>
              <a:t>x,y</a:t>
            </a:r>
            <a:r>
              <a:rPr lang="de-DE" altLang="en-US" b="1" dirty="0">
                <a:latin typeface="Courier New" charset="0"/>
              </a:rPr>
              <a:t>)</a:t>
            </a:r>
          </a:p>
          <a:p>
            <a:pPr lvl="1" eaLnBrk="1" hangingPunct="1">
              <a:buFont typeface="Wingdings" charset="2"/>
              <a:buNone/>
            </a:pPr>
            <a:r>
              <a:rPr lang="de-DE" altLang="en-US" b="1" dirty="0" smtClean="0">
                <a:latin typeface="Courier New" charset="0"/>
              </a:rPr>
              <a:t>T(</a:t>
            </a:r>
            <a:r>
              <a:rPr lang="de-DE" altLang="en-US" b="1" dirty="0" err="1" smtClean="0">
                <a:latin typeface="Courier New" charset="0"/>
              </a:rPr>
              <a:t>x,y</a:t>
            </a:r>
            <a:r>
              <a:rPr lang="de-DE" altLang="en-US" b="1" dirty="0">
                <a:latin typeface="Courier New" charset="0"/>
              </a:rPr>
              <a:t>) :- G(</a:t>
            </a:r>
            <a:r>
              <a:rPr lang="de-DE" altLang="en-US" b="1" dirty="0" err="1">
                <a:latin typeface="Courier New" charset="0"/>
              </a:rPr>
              <a:t>x,z</a:t>
            </a:r>
            <a:r>
              <a:rPr lang="de-DE" altLang="en-US" b="1" dirty="0">
                <a:latin typeface="Courier New" charset="0"/>
              </a:rPr>
              <a:t>), </a:t>
            </a:r>
            <a:r>
              <a:rPr lang="de-DE" altLang="en-US" b="1" dirty="0" smtClean="0">
                <a:latin typeface="Courier New" charset="0"/>
              </a:rPr>
              <a:t>T(</a:t>
            </a:r>
            <a:r>
              <a:rPr lang="de-DE" altLang="en-US" b="1" dirty="0" err="1" smtClean="0">
                <a:latin typeface="Courier New" charset="0"/>
              </a:rPr>
              <a:t>z,y</a:t>
            </a:r>
            <a:r>
              <a:rPr lang="de-DE" altLang="en-US" b="1" dirty="0" smtClean="0">
                <a:latin typeface="Courier New" charset="0"/>
              </a:rPr>
              <a:t>)</a:t>
            </a:r>
          </a:p>
          <a:p>
            <a:pPr lvl="1" eaLnBrk="1" hangingPunct="1">
              <a:buFont typeface="Wingdings" charset="2"/>
              <a:buNone/>
            </a:pPr>
            <a:r>
              <a:rPr lang="de-DE" altLang="en-US" b="1" dirty="0">
                <a:latin typeface="Courier New" charset="0"/>
              </a:rPr>
              <a:t>Q</a:t>
            </a:r>
            <a:r>
              <a:rPr lang="de-DE" altLang="en-US" b="1" dirty="0" smtClean="0">
                <a:latin typeface="Courier New" charset="0"/>
              </a:rPr>
              <a:t>(</a:t>
            </a:r>
            <a:r>
              <a:rPr lang="de-DE" altLang="en-US" b="1" dirty="0" err="1" smtClean="0">
                <a:latin typeface="Courier New" charset="0"/>
              </a:rPr>
              <a:t>y</a:t>
            </a:r>
            <a:r>
              <a:rPr lang="de-DE" altLang="en-US" b="1" dirty="0" smtClean="0">
                <a:latin typeface="Courier New" charset="0"/>
              </a:rPr>
              <a:t>)   :- T(1,y)</a:t>
            </a:r>
            <a:endParaRPr lang="de-DE" altLang="en-US" b="1" dirty="0">
              <a:latin typeface="Courier New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8662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Sichere (</a:t>
            </a:r>
            <a:r>
              <a:rPr lang="de-DE" dirty="0" err="1" smtClean="0"/>
              <a:t>safe</a:t>
            </a:r>
            <a:r>
              <a:rPr lang="de-DE" dirty="0" smtClean="0"/>
              <a:t>) Anfragen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Unendliche Antwortmengen sollen verhindert werden</a:t>
            </a:r>
          </a:p>
          <a:p>
            <a:r>
              <a:rPr lang="de-DE" dirty="0" smtClean="0"/>
              <a:t>Kann durch syntaktische Einschränkungen an Variablen realisiert werden</a:t>
            </a:r>
            <a:endParaRPr lang="de-DE" dirty="0"/>
          </a:p>
          <a:p>
            <a:pPr eaLnBrk="1" hangingPunct="1">
              <a:lnSpc>
                <a:spcPct val="90000"/>
              </a:lnSpc>
            </a:pPr>
            <a:r>
              <a:rPr lang="de-DE" altLang="en-US" sz="2800" dirty="0"/>
              <a:t>Unsichere Anfrage:</a:t>
            </a:r>
            <a:br>
              <a:rPr lang="de-DE" altLang="en-US" sz="2800" dirty="0"/>
            </a:br>
            <a:r>
              <a:rPr lang="de-DE" altLang="en-US" sz="2800" dirty="0">
                <a:solidFill>
                  <a:srgbClr val="FF0000"/>
                </a:solidFill>
              </a:rPr>
              <a:t>Verboten: </a:t>
            </a:r>
            <a:r>
              <a:rPr lang="de-DE" altLang="en-US" sz="2400" b="1" dirty="0" err="1">
                <a:latin typeface="Courier New" charset="0"/>
              </a:rPr>
              <a:t>Colored_edges</a:t>
            </a:r>
            <a:r>
              <a:rPr lang="de-DE" altLang="en-US" sz="2400" b="1" dirty="0">
                <a:latin typeface="Courier New" charset="0"/>
              </a:rPr>
              <a:t>(</a:t>
            </a:r>
            <a:r>
              <a:rPr lang="de-DE" altLang="en-US" sz="2400" b="1" dirty="0" err="1">
                <a:latin typeface="Courier New" charset="0"/>
              </a:rPr>
              <a:t>x,y,col</a:t>
            </a:r>
            <a:r>
              <a:rPr lang="de-DE" altLang="en-US" sz="2400" b="1" dirty="0">
                <a:latin typeface="Courier New" charset="0"/>
              </a:rPr>
              <a:t>) :- G(</a:t>
            </a:r>
            <a:r>
              <a:rPr lang="de-DE" altLang="en-US" sz="2400" b="1" dirty="0" err="1">
                <a:latin typeface="Courier New" charset="0"/>
              </a:rPr>
              <a:t>x,y</a:t>
            </a:r>
            <a:r>
              <a:rPr lang="de-DE" altLang="en-US" sz="2400" b="1" dirty="0" smtClean="0">
                <a:latin typeface="Courier New" charset="0"/>
              </a:rPr>
              <a:t>)</a:t>
            </a:r>
          </a:p>
          <a:p>
            <a:pPr lvl="1" eaLnBrk="1" hangingPunct="1">
              <a:lnSpc>
                <a:spcPct val="90000"/>
              </a:lnSpc>
            </a:pPr>
            <a:r>
              <a:rPr lang="de-DE" altLang="en-US" sz="2200" dirty="0" smtClean="0">
                <a:latin typeface="Myriad Pro" charset="0"/>
                <a:ea typeface="Myriad Pro" charset="0"/>
                <a:cs typeface="Myriad Pro" charset="0"/>
              </a:rPr>
              <a:t>Antwortmenge besteht aus Tripeln, bei denen das dritte Argument  </a:t>
            </a:r>
            <a:r>
              <a:rPr lang="de-DE" altLang="en-US" sz="2200" b="1" dirty="0" err="1" smtClean="0">
                <a:latin typeface="Courier New" charset="0"/>
                <a:ea typeface="Courier New" charset="0"/>
                <a:cs typeface="Courier New" charset="0"/>
              </a:rPr>
              <a:t>col</a:t>
            </a:r>
            <a:r>
              <a:rPr lang="de-DE" altLang="en-US" sz="2200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de-DE" altLang="en-US" sz="2200" dirty="0" smtClean="0">
                <a:latin typeface="Myriad Pro" charset="0"/>
                <a:ea typeface="Myriad Pro" charset="0"/>
                <a:cs typeface="Myriad Pro" charset="0"/>
              </a:rPr>
              <a:t>nicht durch die Datenbank gebunden werden kann</a:t>
            </a:r>
          </a:p>
          <a:p>
            <a:pPr lvl="1" eaLnBrk="1" hangingPunct="1">
              <a:lnSpc>
                <a:spcPct val="90000"/>
              </a:lnSpc>
            </a:pPr>
            <a:r>
              <a:rPr lang="de-DE" altLang="en-US" sz="2200" dirty="0" smtClean="0">
                <a:latin typeface="Myriad Pro" charset="0"/>
                <a:ea typeface="Myriad Pro" charset="0"/>
                <a:cs typeface="Myriad Pro" charset="0"/>
              </a:rPr>
              <a:t>Ist der Typ von </a:t>
            </a:r>
            <a:r>
              <a:rPr lang="de-DE" altLang="en-US" sz="2200" b="1" dirty="0" err="1" smtClean="0">
                <a:latin typeface="Courier New" charset="0"/>
                <a:ea typeface="Courier New" charset="0"/>
                <a:cs typeface="Courier New" charset="0"/>
              </a:rPr>
              <a:t>col</a:t>
            </a:r>
            <a:r>
              <a:rPr lang="de-DE" altLang="en-US" sz="2200" dirty="0" smtClean="0">
                <a:latin typeface="Myriad Pro" charset="0"/>
                <a:ea typeface="Myriad Pro" charset="0"/>
                <a:cs typeface="Myriad Pro" charset="0"/>
              </a:rPr>
              <a:t> unendlich, bekäme man unendliche Antwortmenge</a:t>
            </a:r>
            <a:endParaRPr lang="de-DE" altLang="en-US" sz="2800" dirty="0"/>
          </a:p>
          <a:p>
            <a:pPr eaLnBrk="1" hangingPunct="1">
              <a:lnSpc>
                <a:spcPct val="90000"/>
              </a:lnSpc>
              <a:buFont typeface="Wingdings" charset="2"/>
              <a:buChar char="à"/>
            </a:pPr>
            <a:r>
              <a:rPr lang="de-DE" altLang="en-US" sz="2800" dirty="0" smtClean="0">
                <a:sym typeface="Wingdings" charset="2"/>
              </a:rPr>
              <a:t>Variablen </a:t>
            </a:r>
            <a:r>
              <a:rPr lang="de-DE" altLang="en-US" sz="2800" dirty="0">
                <a:sym typeface="Wingdings" charset="2"/>
              </a:rPr>
              <a:t>im Kopf müssen im </a:t>
            </a:r>
            <a:r>
              <a:rPr lang="de-DE" altLang="en-US" sz="2800" dirty="0" smtClean="0">
                <a:sym typeface="Wingdings" charset="2"/>
              </a:rPr>
              <a:t>Rumpf vorkommen </a:t>
            </a:r>
            <a:r>
              <a:rPr lang="de-DE" altLang="en-US" sz="2800" dirty="0">
                <a:sym typeface="Wingdings" charset="2"/>
              </a:rPr>
              <a:t/>
            </a:r>
            <a:br>
              <a:rPr lang="de-DE" altLang="en-US" sz="2800" dirty="0">
                <a:sym typeface="Wingdings" charset="2"/>
              </a:rPr>
            </a:br>
            <a:r>
              <a:rPr lang="de-DE" altLang="en-US" sz="2800" dirty="0">
                <a:sym typeface="Wingdings" charset="2"/>
              </a:rPr>
              <a:t>(Wertebereichsbeschränktheit</a:t>
            </a:r>
            <a:r>
              <a:rPr lang="de-DE" altLang="en-US" sz="2800" dirty="0" smtClean="0"/>
              <a:t>)</a:t>
            </a:r>
            <a:endParaRPr lang="de-DE" dirty="0"/>
          </a:p>
          <a:p>
            <a:endParaRPr lang="de-DE" dirty="0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24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97408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Sichere Anfragen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Sicherheit kann zwar durch syntaktische Einschränkungen garantiert werden, aber schränkt zu sehr ein </a:t>
            </a:r>
          </a:p>
          <a:p>
            <a:r>
              <a:rPr lang="de-DE" dirty="0" smtClean="0"/>
              <a:t>Semantisches Kriterium: </a:t>
            </a:r>
            <a:r>
              <a:rPr lang="de-DE" dirty="0"/>
              <a:t>Domänenunabhängigkeit </a:t>
            </a:r>
            <a:r>
              <a:rPr lang="de-DE" dirty="0" smtClean="0"/>
              <a:t>(</a:t>
            </a:r>
            <a:r>
              <a:rPr lang="de-DE" dirty="0" err="1" smtClean="0"/>
              <a:t>domain</a:t>
            </a:r>
            <a:r>
              <a:rPr lang="de-DE" dirty="0" smtClean="0"/>
              <a:t> </a:t>
            </a:r>
            <a:r>
              <a:rPr lang="de-DE" dirty="0" err="1" smtClean="0"/>
              <a:t>independence</a:t>
            </a:r>
            <a:r>
              <a:rPr lang="de-DE" dirty="0" smtClean="0"/>
              <a:t>) </a:t>
            </a:r>
          </a:p>
          <a:p>
            <a:pPr lvl="1"/>
            <a:r>
              <a:rPr lang="de-DE" dirty="0" smtClean="0"/>
              <a:t>Antworten </a:t>
            </a:r>
            <a:r>
              <a:rPr lang="de-DE" dirty="0"/>
              <a:t>sollen nur von Datenbank und Anfrage (und nicht Wertebereichen (Typen</a:t>
            </a:r>
            <a:r>
              <a:rPr lang="de-DE" dirty="0" smtClean="0"/>
              <a:t>)) abhängen</a:t>
            </a:r>
          </a:p>
          <a:p>
            <a:pPr lvl="1"/>
            <a:r>
              <a:rPr lang="de-DE" dirty="0" smtClean="0"/>
              <a:t>Problem: I.A. ist nicht </a:t>
            </a:r>
            <a:r>
              <a:rPr lang="de-DE" dirty="0" err="1" smtClean="0"/>
              <a:t>entscheidbar</a:t>
            </a:r>
            <a:r>
              <a:rPr lang="de-DE" dirty="0" smtClean="0"/>
              <a:t>, ob eine gegebene Anfrage domänenunabhängig ist, daher Kompromiss mit Syntaxeinschränkung für Variable</a:t>
            </a:r>
            <a:endParaRPr lang="de-DE" dirty="0"/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25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10294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61" name="Bild 1" descr="chaulkboard_bkgrnd_506x575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12800" y="0"/>
            <a:ext cx="1028065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7223125" y="5892800"/>
            <a:ext cx="1381125" cy="196850"/>
          </a:xfrm>
        </p:spPr>
        <p:txBody>
          <a:bodyPr/>
          <a:lstStyle/>
          <a:p>
            <a:pPr>
              <a:defRPr/>
            </a:pPr>
            <a:fld id="{C0D8E82D-73E4-BE4F-AEED-04EC4C9C480A}" type="slidenum">
              <a:rPr lang="en-US"/>
              <a:pPr>
                <a:defRPr/>
              </a:pPr>
              <a:t>26</a:t>
            </a:fld>
            <a:endParaRPr lang="en-US"/>
          </a:p>
        </p:txBody>
      </p:sp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>
          <a:xfrm>
            <a:off x="323528" y="260350"/>
            <a:ext cx="8820471" cy="503238"/>
          </a:xfrm>
        </p:spPr>
        <p:txBody>
          <a:bodyPr/>
          <a:lstStyle/>
          <a:p>
            <a:pPr eaLnBrk="1" hangingPunct="1">
              <a:defRPr/>
            </a:pPr>
            <a:r>
              <a:rPr lang="en-US" sz="2800" dirty="0" err="1" smtClean="0">
                <a:solidFill>
                  <a:schemeClr val="bg1"/>
                </a:solidFill>
                <a:latin typeface="Chalkduster"/>
                <a:cs typeface="+mj-cs"/>
              </a:rPr>
              <a:t>Aufgabe</a:t>
            </a:r>
            <a:r>
              <a:rPr lang="en-US" sz="2800" dirty="0" smtClean="0">
                <a:solidFill>
                  <a:schemeClr val="bg1"/>
                </a:solidFill>
                <a:latin typeface="Chalkduster"/>
                <a:cs typeface="+mj-cs"/>
              </a:rPr>
              <a:t>: </a:t>
            </a:r>
            <a:r>
              <a:rPr lang="en-US" sz="2800" dirty="0">
                <a:solidFill>
                  <a:schemeClr val="bg1"/>
                </a:solidFill>
                <a:latin typeface="Chalkduster"/>
                <a:cs typeface="+mj-cs"/>
              </a:rPr>
              <a:t/>
            </a:r>
            <a:br>
              <a:rPr lang="en-US" sz="2800" dirty="0">
                <a:solidFill>
                  <a:schemeClr val="bg1"/>
                </a:solidFill>
                <a:latin typeface="Chalkduster"/>
                <a:cs typeface="+mj-cs"/>
              </a:rPr>
            </a:br>
            <a:endParaRPr lang="en-US" sz="2800" dirty="0" smtClean="0">
              <a:solidFill>
                <a:schemeClr val="bg1"/>
              </a:solidFill>
              <a:latin typeface="Chalkduster"/>
              <a:cs typeface="+mj-cs"/>
            </a:endParaRP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375096" y="1124744"/>
            <a:ext cx="8301360" cy="1080096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600">
                <a:solidFill>
                  <a:schemeClr val="tx1"/>
                </a:solidFill>
                <a:latin typeface="+mn-lt"/>
                <a:ea typeface="+mn-ea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 eaLnBrk="1" hangingPunct="1">
              <a:buNone/>
              <a:defRPr/>
            </a:pPr>
            <a:r>
              <a:rPr lang="en-US" sz="2400" dirty="0" err="1" smtClean="0">
                <a:solidFill>
                  <a:schemeClr val="bg1"/>
                </a:solidFill>
                <a:latin typeface="Chalkduster"/>
              </a:rPr>
              <a:t>Für</a:t>
            </a:r>
            <a:r>
              <a:rPr lang="en-US" sz="2400" dirty="0" smtClean="0">
                <a:solidFill>
                  <a:schemeClr val="bg1"/>
                </a:solidFill>
                <a:latin typeface="Chalkduster"/>
              </a:rPr>
              <a:t> die </a:t>
            </a:r>
            <a:r>
              <a:rPr lang="en-US" sz="2400" dirty="0" err="1" smtClean="0">
                <a:solidFill>
                  <a:schemeClr val="bg1"/>
                </a:solidFill>
                <a:latin typeface="Chalkduster"/>
              </a:rPr>
              <a:t>Sicherheit</a:t>
            </a:r>
            <a:r>
              <a:rPr lang="en-US" sz="2400" dirty="0" smtClean="0">
                <a:solidFill>
                  <a:schemeClr val="bg1"/>
                </a:solidFill>
                <a:latin typeface="Chalkduster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Chalkduster"/>
              </a:rPr>
              <a:t>einer</a:t>
            </a:r>
            <a:r>
              <a:rPr lang="en-US" sz="2400" dirty="0" smtClean="0">
                <a:solidFill>
                  <a:schemeClr val="bg1"/>
                </a:solidFill>
                <a:latin typeface="Chalkduster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Chalkduster"/>
              </a:rPr>
              <a:t>Anfrage</a:t>
            </a:r>
            <a:r>
              <a:rPr lang="en-US" sz="2400" dirty="0">
                <a:solidFill>
                  <a:schemeClr val="bg1"/>
                </a:solidFill>
                <a:latin typeface="Chalkduster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Chalkduster"/>
              </a:rPr>
              <a:t>ist</a:t>
            </a:r>
            <a:r>
              <a:rPr lang="en-US" sz="2400" dirty="0" smtClean="0">
                <a:solidFill>
                  <a:schemeClr val="bg1"/>
                </a:solidFill>
                <a:latin typeface="Chalkduster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Chalkduster"/>
              </a:rPr>
              <a:t>nicht</a:t>
            </a:r>
            <a:r>
              <a:rPr lang="en-US" sz="2400" dirty="0" smtClean="0">
                <a:solidFill>
                  <a:schemeClr val="bg1"/>
                </a:solidFill>
                <a:latin typeface="Chalkduster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Chalkduster"/>
              </a:rPr>
              <a:t>gefordert</a:t>
            </a:r>
            <a:r>
              <a:rPr lang="en-US" sz="2400" dirty="0" smtClean="0">
                <a:solidFill>
                  <a:schemeClr val="bg1"/>
                </a:solidFill>
                <a:latin typeface="Chalkduster"/>
              </a:rPr>
              <a:t>, </a:t>
            </a:r>
            <a:r>
              <a:rPr lang="en-US" sz="2400" dirty="0" err="1" smtClean="0">
                <a:solidFill>
                  <a:schemeClr val="bg1"/>
                </a:solidFill>
                <a:latin typeface="Chalkduster"/>
              </a:rPr>
              <a:t>dass</a:t>
            </a:r>
            <a:r>
              <a:rPr lang="en-US" sz="2400" dirty="0" smtClean="0">
                <a:solidFill>
                  <a:schemeClr val="bg1"/>
                </a:solidFill>
                <a:latin typeface="Chalkduster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Chalkduster"/>
              </a:rPr>
              <a:t>Variablen</a:t>
            </a:r>
            <a:r>
              <a:rPr lang="en-US" sz="2400" dirty="0" smtClean="0">
                <a:solidFill>
                  <a:schemeClr val="bg1"/>
                </a:solidFill>
                <a:latin typeface="Chalkduster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Chalkduster"/>
              </a:rPr>
              <a:t>im</a:t>
            </a:r>
            <a:r>
              <a:rPr lang="en-US" sz="2400" dirty="0" smtClean="0">
                <a:solidFill>
                  <a:schemeClr val="bg1"/>
                </a:solidFill>
                <a:latin typeface="Chalkduster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Chalkduster"/>
              </a:rPr>
              <a:t>Rumpf</a:t>
            </a:r>
            <a:r>
              <a:rPr lang="en-US" sz="2400" dirty="0" smtClean="0">
                <a:solidFill>
                  <a:schemeClr val="bg1"/>
                </a:solidFill>
                <a:latin typeface="Chalkduster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Chalkduster"/>
              </a:rPr>
              <a:t>auch</a:t>
            </a:r>
            <a:r>
              <a:rPr lang="en-US" sz="2400" dirty="0" smtClean="0">
                <a:solidFill>
                  <a:schemeClr val="bg1"/>
                </a:solidFill>
                <a:latin typeface="Chalkduster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Chalkduster"/>
              </a:rPr>
              <a:t>im</a:t>
            </a:r>
            <a:r>
              <a:rPr lang="en-US" sz="2400" dirty="0" smtClean="0">
                <a:solidFill>
                  <a:schemeClr val="bg1"/>
                </a:solidFill>
                <a:latin typeface="Chalkduster"/>
              </a:rPr>
              <a:t> Kopf </a:t>
            </a:r>
            <a:r>
              <a:rPr lang="en-US" sz="2400" dirty="0" err="1" smtClean="0">
                <a:solidFill>
                  <a:schemeClr val="bg1"/>
                </a:solidFill>
                <a:latin typeface="Chalkduster"/>
              </a:rPr>
              <a:t>vorkommen</a:t>
            </a:r>
            <a:r>
              <a:rPr lang="en-US" sz="2400" dirty="0" smtClean="0">
                <a:solidFill>
                  <a:schemeClr val="bg1"/>
                </a:solidFill>
                <a:latin typeface="Chalkduster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Chalkduster"/>
              </a:rPr>
              <a:t>müssen</a:t>
            </a:r>
            <a:r>
              <a:rPr lang="en-US" sz="2400" dirty="0" smtClean="0">
                <a:solidFill>
                  <a:schemeClr val="bg1"/>
                </a:solidFill>
                <a:latin typeface="Chalkduster"/>
              </a:rPr>
              <a:t>. </a:t>
            </a:r>
            <a:r>
              <a:rPr lang="en-US" sz="2400" dirty="0" err="1" smtClean="0">
                <a:solidFill>
                  <a:schemeClr val="bg1"/>
                </a:solidFill>
                <a:latin typeface="Chalkduster"/>
              </a:rPr>
              <a:t>Warum</a:t>
            </a:r>
            <a:r>
              <a:rPr lang="en-US" sz="2400" dirty="0" smtClean="0">
                <a:solidFill>
                  <a:schemeClr val="bg1"/>
                </a:solidFill>
                <a:latin typeface="Chalkduster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Chalkduster"/>
              </a:rPr>
              <a:t>nicht</a:t>
            </a:r>
            <a:r>
              <a:rPr lang="en-US" sz="2400" dirty="0" smtClean="0">
                <a:solidFill>
                  <a:schemeClr val="bg1"/>
                </a:solidFill>
                <a:latin typeface="Chalkduster"/>
              </a:rPr>
              <a:t>? </a:t>
            </a:r>
            <a:r>
              <a:rPr lang="en-US" sz="2400" dirty="0" err="1" smtClean="0">
                <a:solidFill>
                  <a:schemeClr val="bg1"/>
                </a:solidFill>
                <a:latin typeface="Chalkduster"/>
              </a:rPr>
              <a:t>Welchen</a:t>
            </a:r>
            <a:r>
              <a:rPr lang="en-US" sz="2400" dirty="0" smtClean="0">
                <a:solidFill>
                  <a:schemeClr val="bg1"/>
                </a:solidFill>
                <a:latin typeface="Chalkduster"/>
              </a:rPr>
              <a:t> SQL-</a:t>
            </a:r>
            <a:r>
              <a:rPr lang="en-US" sz="2400" dirty="0" err="1" smtClean="0">
                <a:solidFill>
                  <a:schemeClr val="bg1"/>
                </a:solidFill>
                <a:latin typeface="Chalkduster"/>
              </a:rPr>
              <a:t>Konstrukten</a:t>
            </a:r>
            <a:r>
              <a:rPr lang="en-US" sz="2400" dirty="0" smtClean="0">
                <a:solidFill>
                  <a:schemeClr val="bg1"/>
                </a:solidFill>
                <a:latin typeface="Chalkduster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Chalkduster"/>
              </a:rPr>
              <a:t>entsprächen</a:t>
            </a:r>
            <a:r>
              <a:rPr lang="en-US" sz="2400" dirty="0" smtClean="0">
                <a:solidFill>
                  <a:schemeClr val="bg1"/>
                </a:solidFill>
                <a:latin typeface="Chalkduster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Chalkduster"/>
              </a:rPr>
              <a:t>solche</a:t>
            </a:r>
            <a:r>
              <a:rPr lang="en-US" sz="2400" dirty="0" smtClean="0">
                <a:solidFill>
                  <a:schemeClr val="bg1"/>
                </a:solidFill>
                <a:latin typeface="Chalkduster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Chalkduster"/>
              </a:rPr>
              <a:t>Variablen</a:t>
            </a:r>
            <a:r>
              <a:rPr lang="en-US" sz="2400" dirty="0" smtClean="0">
                <a:solidFill>
                  <a:schemeClr val="bg1"/>
                </a:solidFill>
                <a:latin typeface="Chalkduster"/>
              </a:rPr>
              <a:t>? </a:t>
            </a:r>
            <a:endParaRPr lang="en-US" dirty="0">
              <a:solidFill>
                <a:schemeClr val="bg1"/>
              </a:solidFill>
              <a:latin typeface="Chalkduster"/>
            </a:endParaRPr>
          </a:p>
        </p:txBody>
      </p:sp>
    </p:spTree>
    <p:extLst>
      <p:ext uri="{BB962C8B-B14F-4D97-AF65-F5344CB8AC3E}">
        <p14:creationId xmlns:p14="http://schemas.microsoft.com/office/powerpoint/2010/main" val="99707001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61" name="Bild 1" descr="chaulkboard_bkgrnd_506x575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12800" y="0"/>
            <a:ext cx="1028065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7223125" y="5892800"/>
            <a:ext cx="1381125" cy="196850"/>
          </a:xfrm>
        </p:spPr>
        <p:txBody>
          <a:bodyPr/>
          <a:lstStyle/>
          <a:p>
            <a:pPr>
              <a:defRPr/>
            </a:pPr>
            <a:fld id="{C0D8E82D-73E4-BE4F-AEED-04EC4C9C480A}" type="slidenum">
              <a:rPr lang="en-US"/>
              <a:pPr>
                <a:defRPr/>
              </a:pPr>
              <a:t>27</a:t>
            </a:fld>
            <a:endParaRPr lang="en-US"/>
          </a:p>
        </p:txBody>
      </p:sp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>
          <a:xfrm>
            <a:off x="323528" y="260350"/>
            <a:ext cx="8820471" cy="503238"/>
          </a:xfrm>
        </p:spPr>
        <p:txBody>
          <a:bodyPr/>
          <a:lstStyle/>
          <a:p>
            <a:pPr eaLnBrk="1" hangingPunct="1">
              <a:defRPr/>
            </a:pPr>
            <a:r>
              <a:rPr lang="en-US" sz="2800" dirty="0" err="1" smtClean="0">
                <a:solidFill>
                  <a:schemeClr val="bg1"/>
                </a:solidFill>
                <a:latin typeface="Chalkduster"/>
                <a:cs typeface="+mj-cs"/>
              </a:rPr>
              <a:t>Aufgabe</a:t>
            </a:r>
            <a:r>
              <a:rPr lang="en-US" sz="2800" dirty="0" smtClean="0">
                <a:solidFill>
                  <a:schemeClr val="bg1"/>
                </a:solidFill>
                <a:latin typeface="Chalkduster"/>
                <a:cs typeface="+mj-cs"/>
              </a:rPr>
              <a:t>: </a:t>
            </a:r>
            <a:r>
              <a:rPr lang="en-US" sz="2800" dirty="0">
                <a:solidFill>
                  <a:schemeClr val="bg1"/>
                </a:solidFill>
                <a:latin typeface="Chalkduster"/>
                <a:cs typeface="+mj-cs"/>
              </a:rPr>
              <a:t/>
            </a:r>
            <a:br>
              <a:rPr lang="en-US" sz="2800" dirty="0">
                <a:solidFill>
                  <a:schemeClr val="bg1"/>
                </a:solidFill>
                <a:latin typeface="Chalkduster"/>
                <a:cs typeface="+mj-cs"/>
              </a:rPr>
            </a:br>
            <a:endParaRPr lang="en-US" sz="2800" dirty="0" smtClean="0">
              <a:solidFill>
                <a:schemeClr val="bg1"/>
              </a:solidFill>
              <a:latin typeface="Chalkduster"/>
              <a:cs typeface="+mj-cs"/>
            </a:endParaRP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375096" y="1124744"/>
            <a:ext cx="8301360" cy="1080096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600">
                <a:solidFill>
                  <a:schemeClr val="tx1"/>
                </a:solidFill>
                <a:latin typeface="+mn-lt"/>
                <a:ea typeface="+mn-ea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 eaLnBrk="1" hangingPunct="1">
              <a:buNone/>
              <a:defRPr/>
            </a:pPr>
            <a:r>
              <a:rPr lang="en-US" sz="2400" dirty="0" err="1" smtClean="0">
                <a:solidFill>
                  <a:schemeClr val="bg1"/>
                </a:solidFill>
                <a:latin typeface="Chalkduster"/>
              </a:rPr>
              <a:t>Für</a:t>
            </a:r>
            <a:r>
              <a:rPr lang="en-US" sz="2400" dirty="0" smtClean="0">
                <a:solidFill>
                  <a:schemeClr val="bg1"/>
                </a:solidFill>
                <a:latin typeface="Chalkduster"/>
              </a:rPr>
              <a:t> die </a:t>
            </a:r>
            <a:r>
              <a:rPr lang="en-US" sz="2400" dirty="0" err="1" smtClean="0">
                <a:solidFill>
                  <a:schemeClr val="bg1"/>
                </a:solidFill>
                <a:latin typeface="Chalkduster"/>
              </a:rPr>
              <a:t>Sicherheit</a:t>
            </a:r>
            <a:r>
              <a:rPr lang="en-US" sz="2400" dirty="0" smtClean="0">
                <a:solidFill>
                  <a:schemeClr val="bg1"/>
                </a:solidFill>
                <a:latin typeface="Chalkduster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Chalkduster"/>
              </a:rPr>
              <a:t>einer</a:t>
            </a:r>
            <a:r>
              <a:rPr lang="en-US" sz="2400" dirty="0" smtClean="0">
                <a:solidFill>
                  <a:schemeClr val="bg1"/>
                </a:solidFill>
                <a:latin typeface="Chalkduster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Chalkduster"/>
              </a:rPr>
              <a:t>Anfrage</a:t>
            </a:r>
            <a:r>
              <a:rPr lang="en-US" sz="2400" dirty="0">
                <a:solidFill>
                  <a:schemeClr val="bg1"/>
                </a:solidFill>
                <a:latin typeface="Chalkduster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Chalkduster"/>
              </a:rPr>
              <a:t>ist</a:t>
            </a:r>
            <a:r>
              <a:rPr lang="en-US" sz="2400" dirty="0" smtClean="0">
                <a:solidFill>
                  <a:schemeClr val="bg1"/>
                </a:solidFill>
                <a:latin typeface="Chalkduster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Chalkduster"/>
              </a:rPr>
              <a:t>nicht</a:t>
            </a:r>
            <a:r>
              <a:rPr lang="en-US" sz="2400" dirty="0" smtClean="0">
                <a:solidFill>
                  <a:schemeClr val="bg1"/>
                </a:solidFill>
                <a:latin typeface="Chalkduster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Chalkduster"/>
              </a:rPr>
              <a:t>gefordert</a:t>
            </a:r>
            <a:r>
              <a:rPr lang="en-US" sz="2400" dirty="0" smtClean="0">
                <a:solidFill>
                  <a:schemeClr val="bg1"/>
                </a:solidFill>
                <a:latin typeface="Chalkduster"/>
              </a:rPr>
              <a:t>, </a:t>
            </a:r>
            <a:r>
              <a:rPr lang="en-US" sz="2400" dirty="0" err="1" smtClean="0">
                <a:solidFill>
                  <a:schemeClr val="bg1"/>
                </a:solidFill>
                <a:latin typeface="Chalkduster"/>
              </a:rPr>
              <a:t>dass</a:t>
            </a:r>
            <a:r>
              <a:rPr lang="en-US" sz="2400" dirty="0" smtClean="0">
                <a:solidFill>
                  <a:schemeClr val="bg1"/>
                </a:solidFill>
                <a:latin typeface="Chalkduster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Chalkduster"/>
              </a:rPr>
              <a:t>Variablen</a:t>
            </a:r>
            <a:r>
              <a:rPr lang="en-US" sz="2400" dirty="0" smtClean="0">
                <a:solidFill>
                  <a:schemeClr val="bg1"/>
                </a:solidFill>
                <a:latin typeface="Chalkduster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Chalkduster"/>
              </a:rPr>
              <a:t>im</a:t>
            </a:r>
            <a:r>
              <a:rPr lang="en-US" sz="2400" dirty="0" smtClean="0">
                <a:solidFill>
                  <a:schemeClr val="bg1"/>
                </a:solidFill>
                <a:latin typeface="Chalkduster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Chalkduster"/>
              </a:rPr>
              <a:t>Rumpf</a:t>
            </a:r>
            <a:r>
              <a:rPr lang="en-US" sz="2400" dirty="0" smtClean="0">
                <a:solidFill>
                  <a:schemeClr val="bg1"/>
                </a:solidFill>
                <a:latin typeface="Chalkduster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Chalkduster"/>
              </a:rPr>
              <a:t>auch</a:t>
            </a:r>
            <a:r>
              <a:rPr lang="en-US" sz="2400" dirty="0" smtClean="0">
                <a:solidFill>
                  <a:schemeClr val="bg1"/>
                </a:solidFill>
                <a:latin typeface="Chalkduster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Chalkduster"/>
              </a:rPr>
              <a:t>im</a:t>
            </a:r>
            <a:r>
              <a:rPr lang="en-US" sz="2400" dirty="0" smtClean="0">
                <a:solidFill>
                  <a:schemeClr val="bg1"/>
                </a:solidFill>
                <a:latin typeface="Chalkduster"/>
              </a:rPr>
              <a:t> Kopf </a:t>
            </a:r>
            <a:r>
              <a:rPr lang="en-US" sz="2400" dirty="0" err="1" smtClean="0">
                <a:solidFill>
                  <a:schemeClr val="bg1"/>
                </a:solidFill>
                <a:latin typeface="Chalkduster"/>
              </a:rPr>
              <a:t>vorkommen</a:t>
            </a:r>
            <a:r>
              <a:rPr lang="en-US" sz="2400" dirty="0" smtClean="0">
                <a:solidFill>
                  <a:schemeClr val="bg1"/>
                </a:solidFill>
                <a:latin typeface="Chalkduster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Chalkduster"/>
              </a:rPr>
              <a:t>müssen</a:t>
            </a:r>
            <a:r>
              <a:rPr lang="en-US" sz="2400" dirty="0" smtClean="0">
                <a:solidFill>
                  <a:schemeClr val="bg1"/>
                </a:solidFill>
                <a:latin typeface="Chalkduster"/>
              </a:rPr>
              <a:t>. </a:t>
            </a:r>
            <a:r>
              <a:rPr lang="en-US" sz="2400" dirty="0" err="1" smtClean="0">
                <a:solidFill>
                  <a:schemeClr val="bg1"/>
                </a:solidFill>
                <a:latin typeface="Chalkduster"/>
              </a:rPr>
              <a:t>Warum</a:t>
            </a:r>
            <a:r>
              <a:rPr lang="en-US" sz="2400" dirty="0" smtClean="0">
                <a:solidFill>
                  <a:schemeClr val="bg1"/>
                </a:solidFill>
                <a:latin typeface="Chalkduster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Chalkduster"/>
              </a:rPr>
              <a:t>nicht</a:t>
            </a:r>
            <a:r>
              <a:rPr lang="en-US" sz="2400" dirty="0" smtClean="0">
                <a:solidFill>
                  <a:schemeClr val="bg1"/>
                </a:solidFill>
                <a:latin typeface="Chalkduster"/>
              </a:rPr>
              <a:t>? </a:t>
            </a:r>
            <a:r>
              <a:rPr lang="en-US" sz="2400" dirty="0" err="1" smtClean="0">
                <a:solidFill>
                  <a:schemeClr val="bg1"/>
                </a:solidFill>
                <a:latin typeface="Chalkduster"/>
              </a:rPr>
              <a:t>Welchen</a:t>
            </a:r>
            <a:r>
              <a:rPr lang="en-US" sz="2400" dirty="0" smtClean="0">
                <a:solidFill>
                  <a:schemeClr val="bg1"/>
                </a:solidFill>
                <a:latin typeface="Chalkduster"/>
              </a:rPr>
              <a:t> SQL-</a:t>
            </a:r>
            <a:r>
              <a:rPr lang="en-US" sz="2400" dirty="0" err="1" smtClean="0">
                <a:solidFill>
                  <a:schemeClr val="bg1"/>
                </a:solidFill>
                <a:latin typeface="Chalkduster"/>
              </a:rPr>
              <a:t>Konstrukten</a:t>
            </a:r>
            <a:r>
              <a:rPr lang="en-US" sz="2400" dirty="0" smtClean="0">
                <a:solidFill>
                  <a:schemeClr val="bg1"/>
                </a:solidFill>
                <a:latin typeface="Chalkduster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Chalkduster"/>
              </a:rPr>
              <a:t>entsprächen</a:t>
            </a:r>
            <a:r>
              <a:rPr lang="en-US" sz="2400" dirty="0" smtClean="0">
                <a:solidFill>
                  <a:schemeClr val="bg1"/>
                </a:solidFill>
                <a:latin typeface="Chalkduster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Chalkduster"/>
              </a:rPr>
              <a:t>solche</a:t>
            </a:r>
            <a:r>
              <a:rPr lang="en-US" sz="2400" dirty="0" smtClean="0">
                <a:solidFill>
                  <a:schemeClr val="bg1"/>
                </a:solidFill>
                <a:latin typeface="Chalkduster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Chalkduster"/>
              </a:rPr>
              <a:t>Variablen</a:t>
            </a:r>
            <a:r>
              <a:rPr lang="en-US" sz="2400" dirty="0" smtClean="0">
                <a:solidFill>
                  <a:schemeClr val="bg1"/>
                </a:solidFill>
                <a:latin typeface="Chalkduster"/>
              </a:rPr>
              <a:t>? </a:t>
            </a:r>
          </a:p>
          <a:p>
            <a:pPr marL="0" indent="0" eaLnBrk="1" hangingPunct="1">
              <a:buNone/>
              <a:defRPr/>
            </a:pPr>
            <a:endParaRPr lang="en-US" sz="2400" dirty="0">
              <a:solidFill>
                <a:schemeClr val="bg1"/>
              </a:solidFill>
              <a:latin typeface="Chalkduster"/>
            </a:endParaRPr>
          </a:p>
          <a:p>
            <a:pPr marL="0" indent="0" eaLnBrk="1" hangingPunct="1">
              <a:buNone/>
              <a:defRPr/>
            </a:pPr>
            <a:r>
              <a:rPr lang="en-US" sz="1600" dirty="0" err="1" smtClean="0">
                <a:solidFill>
                  <a:schemeClr val="bg1"/>
                </a:solidFill>
                <a:latin typeface="Chalkduster"/>
              </a:rPr>
              <a:t>Lösung</a:t>
            </a:r>
            <a:r>
              <a:rPr lang="en-US" sz="1600" dirty="0" smtClean="0">
                <a:solidFill>
                  <a:schemeClr val="bg1"/>
                </a:solidFill>
                <a:latin typeface="Chalkduster"/>
              </a:rPr>
              <a:t>: </a:t>
            </a:r>
            <a:r>
              <a:rPr lang="en-US" sz="1600" dirty="0" err="1" smtClean="0">
                <a:solidFill>
                  <a:schemeClr val="bg1"/>
                </a:solidFill>
                <a:latin typeface="Chalkduster"/>
              </a:rPr>
              <a:t>Variablen</a:t>
            </a:r>
            <a:r>
              <a:rPr lang="en-US" sz="1600" dirty="0" smtClean="0">
                <a:solidFill>
                  <a:schemeClr val="bg1"/>
                </a:solidFill>
                <a:latin typeface="Chalkduster"/>
              </a:rPr>
              <a:t> </a:t>
            </a:r>
            <a:r>
              <a:rPr lang="en-US" sz="1600" dirty="0" err="1" smtClean="0">
                <a:solidFill>
                  <a:schemeClr val="bg1"/>
                </a:solidFill>
                <a:latin typeface="Chalkduster"/>
              </a:rPr>
              <a:t>im</a:t>
            </a:r>
            <a:r>
              <a:rPr lang="en-US" sz="1600" dirty="0" smtClean="0">
                <a:solidFill>
                  <a:schemeClr val="bg1"/>
                </a:solidFill>
                <a:latin typeface="Chalkduster"/>
              </a:rPr>
              <a:t> </a:t>
            </a:r>
            <a:r>
              <a:rPr lang="en-US" sz="1600" dirty="0" err="1" smtClean="0">
                <a:solidFill>
                  <a:schemeClr val="bg1"/>
                </a:solidFill>
                <a:latin typeface="Chalkduster"/>
              </a:rPr>
              <a:t>Rumpf</a:t>
            </a:r>
            <a:r>
              <a:rPr lang="en-US" sz="1600" dirty="0" smtClean="0">
                <a:solidFill>
                  <a:schemeClr val="bg1"/>
                </a:solidFill>
                <a:latin typeface="Chalkduster"/>
              </a:rPr>
              <a:t>, die </a:t>
            </a:r>
            <a:r>
              <a:rPr lang="en-US" sz="1600" dirty="0" err="1" smtClean="0">
                <a:solidFill>
                  <a:schemeClr val="bg1"/>
                </a:solidFill>
                <a:latin typeface="Chalkduster"/>
              </a:rPr>
              <a:t>nicht</a:t>
            </a:r>
            <a:r>
              <a:rPr lang="en-US" sz="1600" dirty="0" smtClean="0">
                <a:solidFill>
                  <a:schemeClr val="bg1"/>
                </a:solidFill>
                <a:latin typeface="Chalkduster"/>
              </a:rPr>
              <a:t> </a:t>
            </a:r>
            <a:r>
              <a:rPr lang="en-US" sz="1600" dirty="0" err="1" smtClean="0">
                <a:solidFill>
                  <a:schemeClr val="bg1"/>
                </a:solidFill>
                <a:latin typeface="Chalkduster"/>
              </a:rPr>
              <a:t>auch</a:t>
            </a:r>
            <a:r>
              <a:rPr lang="en-US" sz="1600" dirty="0" smtClean="0">
                <a:solidFill>
                  <a:schemeClr val="bg1"/>
                </a:solidFill>
                <a:latin typeface="Chalkduster"/>
              </a:rPr>
              <a:t> </a:t>
            </a:r>
            <a:r>
              <a:rPr lang="en-US" sz="1600" dirty="0" err="1" smtClean="0">
                <a:solidFill>
                  <a:schemeClr val="bg1"/>
                </a:solidFill>
                <a:latin typeface="Chalkduster"/>
              </a:rPr>
              <a:t>im</a:t>
            </a:r>
            <a:r>
              <a:rPr lang="en-US" sz="1600" dirty="0" smtClean="0">
                <a:solidFill>
                  <a:schemeClr val="bg1"/>
                </a:solidFill>
                <a:latin typeface="Chalkduster"/>
              </a:rPr>
              <a:t> Kopf </a:t>
            </a:r>
            <a:r>
              <a:rPr lang="en-US" sz="1600" dirty="0" err="1" smtClean="0">
                <a:solidFill>
                  <a:schemeClr val="bg1"/>
                </a:solidFill>
                <a:latin typeface="Chalkduster"/>
              </a:rPr>
              <a:t>vorkommen</a:t>
            </a:r>
            <a:r>
              <a:rPr lang="en-US" sz="1600" dirty="0" smtClean="0">
                <a:solidFill>
                  <a:schemeClr val="bg1"/>
                </a:solidFill>
                <a:latin typeface="Chalkduster"/>
              </a:rPr>
              <a:t>, </a:t>
            </a:r>
            <a:r>
              <a:rPr lang="en-US" sz="1600" dirty="0" err="1" smtClean="0">
                <a:solidFill>
                  <a:schemeClr val="bg1"/>
                </a:solidFill>
                <a:latin typeface="Chalkduster"/>
              </a:rPr>
              <a:t>sind</a:t>
            </a:r>
            <a:r>
              <a:rPr lang="en-US" sz="1600" dirty="0" smtClean="0">
                <a:solidFill>
                  <a:schemeClr val="bg1"/>
                </a:solidFill>
                <a:latin typeface="Chalkduster"/>
              </a:rPr>
              <a:t> von </a:t>
            </a:r>
            <a:r>
              <a:rPr lang="en-US" sz="1600" dirty="0" err="1" smtClean="0">
                <a:solidFill>
                  <a:schemeClr val="bg1"/>
                </a:solidFill>
                <a:latin typeface="Chalkduster"/>
              </a:rPr>
              <a:t>einem</a:t>
            </a:r>
            <a:r>
              <a:rPr lang="en-US" sz="1600" dirty="0" smtClean="0">
                <a:solidFill>
                  <a:schemeClr val="bg1"/>
                </a:solidFill>
                <a:latin typeface="Chalkduster"/>
              </a:rPr>
              <a:t> </a:t>
            </a:r>
            <a:r>
              <a:rPr lang="en-US" sz="1600" dirty="0" err="1" smtClean="0">
                <a:solidFill>
                  <a:schemeClr val="bg1"/>
                </a:solidFill>
                <a:latin typeface="Chalkduster"/>
              </a:rPr>
              <a:t>Existenzquantor</a:t>
            </a:r>
            <a:r>
              <a:rPr lang="en-US" sz="1600" dirty="0" smtClean="0">
                <a:solidFill>
                  <a:schemeClr val="bg1"/>
                </a:solidFill>
                <a:latin typeface="Chalkduster"/>
              </a:rPr>
              <a:t> </a:t>
            </a:r>
            <a:r>
              <a:rPr lang="en-US" sz="1600" dirty="0" err="1" smtClean="0">
                <a:solidFill>
                  <a:schemeClr val="bg1"/>
                </a:solidFill>
                <a:latin typeface="Chalkduster"/>
              </a:rPr>
              <a:t>gebunden</a:t>
            </a:r>
            <a:r>
              <a:rPr lang="en-US" sz="1600" dirty="0" smtClean="0">
                <a:solidFill>
                  <a:schemeClr val="bg1"/>
                </a:solidFill>
                <a:latin typeface="Chalkduster"/>
              </a:rPr>
              <a:t>. (Das </a:t>
            </a:r>
            <a:r>
              <a:rPr lang="en-US" sz="1600" dirty="0" err="1" smtClean="0">
                <a:solidFill>
                  <a:schemeClr val="bg1"/>
                </a:solidFill>
                <a:latin typeface="Chalkduster"/>
              </a:rPr>
              <a:t>Reinziehen</a:t>
            </a:r>
            <a:r>
              <a:rPr lang="en-US" sz="1600" dirty="0" smtClean="0">
                <a:solidFill>
                  <a:schemeClr val="bg1"/>
                </a:solidFill>
                <a:latin typeface="Chalkduster"/>
              </a:rPr>
              <a:t> </a:t>
            </a:r>
            <a:r>
              <a:rPr lang="en-US" sz="1600" dirty="0" err="1" smtClean="0">
                <a:solidFill>
                  <a:schemeClr val="bg1"/>
                </a:solidFill>
                <a:latin typeface="Chalkduster"/>
              </a:rPr>
              <a:t>vom</a:t>
            </a:r>
            <a:r>
              <a:rPr lang="en-US" sz="1600" dirty="0" smtClean="0">
                <a:solidFill>
                  <a:schemeClr val="bg1"/>
                </a:solidFill>
                <a:latin typeface="Chalkduster"/>
              </a:rPr>
              <a:t> </a:t>
            </a:r>
            <a:r>
              <a:rPr lang="en-US" sz="1600" dirty="0" err="1" smtClean="0">
                <a:solidFill>
                  <a:schemeClr val="bg1"/>
                </a:solidFill>
                <a:latin typeface="Chalkduster"/>
              </a:rPr>
              <a:t>Allquantor</a:t>
            </a:r>
            <a:r>
              <a:rPr lang="en-US" sz="1600" dirty="0" smtClean="0">
                <a:solidFill>
                  <a:schemeClr val="bg1"/>
                </a:solidFill>
                <a:latin typeface="Chalkduster"/>
              </a:rPr>
              <a:t> </a:t>
            </a:r>
            <a:r>
              <a:rPr lang="en-US" sz="1600" dirty="0" err="1" smtClean="0">
                <a:solidFill>
                  <a:schemeClr val="bg1"/>
                </a:solidFill>
                <a:latin typeface="Chalkduster"/>
              </a:rPr>
              <a:t>solcher</a:t>
            </a:r>
            <a:r>
              <a:rPr lang="en-US" sz="1600" dirty="0" smtClean="0">
                <a:solidFill>
                  <a:schemeClr val="bg1"/>
                </a:solidFill>
                <a:latin typeface="Chalkduster"/>
              </a:rPr>
              <a:t> </a:t>
            </a:r>
            <a:r>
              <a:rPr lang="en-US" sz="1600" dirty="0" err="1" smtClean="0">
                <a:solidFill>
                  <a:schemeClr val="bg1"/>
                </a:solidFill>
                <a:latin typeface="Chalkduster"/>
              </a:rPr>
              <a:t>Variablen</a:t>
            </a:r>
            <a:r>
              <a:rPr lang="en-US" sz="1600" dirty="0" smtClean="0">
                <a:solidFill>
                  <a:schemeClr val="bg1"/>
                </a:solidFill>
                <a:latin typeface="Chalkduster"/>
              </a:rPr>
              <a:t> </a:t>
            </a:r>
            <a:r>
              <a:rPr lang="en-US" sz="1600" dirty="0" err="1" smtClean="0">
                <a:solidFill>
                  <a:schemeClr val="bg1"/>
                </a:solidFill>
                <a:latin typeface="Chalkduster"/>
              </a:rPr>
              <a:t>macht</a:t>
            </a:r>
            <a:r>
              <a:rPr lang="en-US" sz="1600" dirty="0" smtClean="0">
                <a:solidFill>
                  <a:schemeClr val="bg1"/>
                </a:solidFill>
                <a:latin typeface="Chalkduster"/>
              </a:rPr>
              <a:t> </a:t>
            </a:r>
            <a:r>
              <a:rPr lang="en-US" sz="1600" dirty="0" err="1" smtClean="0">
                <a:solidFill>
                  <a:schemeClr val="bg1"/>
                </a:solidFill>
                <a:latin typeface="Chalkduster"/>
              </a:rPr>
              <a:t>sie</a:t>
            </a:r>
            <a:r>
              <a:rPr lang="en-US" sz="1600" dirty="0" smtClean="0">
                <a:solidFill>
                  <a:schemeClr val="bg1"/>
                </a:solidFill>
                <a:latin typeface="Chalkduster"/>
              </a:rPr>
              <a:t> </a:t>
            </a:r>
            <a:r>
              <a:rPr lang="en-US" sz="1600" dirty="0" err="1" smtClean="0">
                <a:solidFill>
                  <a:schemeClr val="bg1"/>
                </a:solidFill>
                <a:latin typeface="Chalkduster"/>
              </a:rPr>
              <a:t>zu</a:t>
            </a:r>
            <a:r>
              <a:rPr lang="en-US" sz="1600" dirty="0" smtClean="0">
                <a:solidFill>
                  <a:schemeClr val="bg1"/>
                </a:solidFill>
                <a:latin typeface="Chalkduster"/>
              </a:rPr>
              <a:t> </a:t>
            </a:r>
            <a:r>
              <a:rPr lang="en-US" sz="1600" dirty="0" err="1" smtClean="0">
                <a:solidFill>
                  <a:schemeClr val="bg1"/>
                </a:solidFill>
                <a:latin typeface="Chalkduster"/>
              </a:rPr>
              <a:t>einem</a:t>
            </a:r>
            <a:r>
              <a:rPr lang="en-US" sz="1600" dirty="0" smtClean="0">
                <a:solidFill>
                  <a:schemeClr val="bg1"/>
                </a:solidFill>
                <a:latin typeface="Chalkduster"/>
              </a:rPr>
              <a:t> </a:t>
            </a:r>
            <a:r>
              <a:rPr lang="en-US" sz="1600" dirty="0" err="1" smtClean="0">
                <a:solidFill>
                  <a:schemeClr val="bg1"/>
                </a:solidFill>
                <a:latin typeface="Chalkduster"/>
              </a:rPr>
              <a:t>Existenzquantor</a:t>
            </a:r>
            <a:r>
              <a:rPr lang="en-US" sz="1600" dirty="0" smtClean="0">
                <a:solidFill>
                  <a:schemeClr val="bg1"/>
                </a:solidFill>
                <a:latin typeface="Chalkduster"/>
              </a:rPr>
              <a:t>). Die </a:t>
            </a:r>
            <a:r>
              <a:rPr lang="en-US" sz="1600" dirty="0" err="1" smtClean="0">
                <a:solidFill>
                  <a:schemeClr val="bg1"/>
                </a:solidFill>
                <a:latin typeface="Chalkduster"/>
              </a:rPr>
              <a:t>dahinter</a:t>
            </a:r>
            <a:r>
              <a:rPr lang="en-US" sz="1600" dirty="0" smtClean="0">
                <a:solidFill>
                  <a:schemeClr val="bg1"/>
                </a:solidFill>
                <a:latin typeface="Chalkduster"/>
              </a:rPr>
              <a:t> </a:t>
            </a:r>
            <a:r>
              <a:rPr lang="en-US" sz="1600" dirty="0" err="1" smtClean="0">
                <a:solidFill>
                  <a:schemeClr val="bg1"/>
                </a:solidFill>
                <a:latin typeface="Chalkduster"/>
              </a:rPr>
              <a:t>steckende</a:t>
            </a:r>
            <a:r>
              <a:rPr lang="en-US" sz="1600" dirty="0" smtClean="0">
                <a:solidFill>
                  <a:schemeClr val="bg1"/>
                </a:solidFill>
                <a:latin typeface="Chalkduster"/>
              </a:rPr>
              <a:t> “</a:t>
            </a:r>
            <a:r>
              <a:rPr lang="en-US" sz="1600" dirty="0" err="1" smtClean="0">
                <a:solidFill>
                  <a:schemeClr val="bg1"/>
                </a:solidFill>
                <a:latin typeface="Chalkduster"/>
              </a:rPr>
              <a:t>harmlose</a:t>
            </a:r>
            <a:r>
              <a:rPr lang="en-US" sz="1600" dirty="0" smtClean="0">
                <a:solidFill>
                  <a:schemeClr val="bg1"/>
                </a:solidFill>
                <a:latin typeface="Chalkduster"/>
              </a:rPr>
              <a:t>” Operation </a:t>
            </a:r>
            <a:r>
              <a:rPr lang="en-US" sz="1600" dirty="0" err="1" smtClean="0">
                <a:solidFill>
                  <a:schemeClr val="bg1"/>
                </a:solidFill>
                <a:latin typeface="Chalkduster"/>
              </a:rPr>
              <a:t>ist</a:t>
            </a:r>
            <a:r>
              <a:rPr lang="en-US" sz="1600" dirty="0" smtClean="0">
                <a:solidFill>
                  <a:schemeClr val="bg1"/>
                </a:solidFill>
                <a:latin typeface="Chalkduster"/>
              </a:rPr>
              <a:t> die der </a:t>
            </a:r>
            <a:r>
              <a:rPr lang="en-US" sz="1600" dirty="0" err="1" smtClean="0">
                <a:solidFill>
                  <a:schemeClr val="bg1"/>
                </a:solidFill>
                <a:latin typeface="Chalkduster"/>
              </a:rPr>
              <a:t>Projektion</a:t>
            </a:r>
            <a:r>
              <a:rPr lang="en-US" sz="1600" dirty="0" smtClean="0">
                <a:solidFill>
                  <a:schemeClr val="bg1"/>
                </a:solidFill>
                <a:latin typeface="Chalkduster"/>
              </a:rPr>
              <a:t>: </a:t>
            </a:r>
            <a:r>
              <a:rPr lang="en-US" sz="1600" dirty="0" err="1" smtClean="0">
                <a:solidFill>
                  <a:schemeClr val="bg1"/>
                </a:solidFill>
                <a:latin typeface="Chalkduster"/>
              </a:rPr>
              <a:t>Diese</a:t>
            </a:r>
            <a:r>
              <a:rPr lang="en-US" sz="1600" dirty="0" smtClean="0">
                <a:solidFill>
                  <a:schemeClr val="bg1"/>
                </a:solidFill>
                <a:latin typeface="Chalkduster"/>
              </a:rPr>
              <a:t> </a:t>
            </a:r>
            <a:r>
              <a:rPr lang="en-US" sz="1600" dirty="0" err="1" smtClean="0">
                <a:solidFill>
                  <a:schemeClr val="bg1"/>
                </a:solidFill>
                <a:latin typeface="Chalkduster"/>
              </a:rPr>
              <a:t>Variablen</a:t>
            </a:r>
            <a:r>
              <a:rPr lang="en-US" sz="1600" dirty="0" smtClean="0">
                <a:solidFill>
                  <a:schemeClr val="bg1"/>
                </a:solidFill>
                <a:latin typeface="Chalkduster"/>
              </a:rPr>
              <a:t> </a:t>
            </a:r>
            <a:r>
              <a:rPr lang="en-US" sz="1600" dirty="0" err="1" smtClean="0">
                <a:solidFill>
                  <a:schemeClr val="bg1"/>
                </a:solidFill>
                <a:latin typeface="Chalkduster"/>
              </a:rPr>
              <a:t>entsprechen</a:t>
            </a:r>
            <a:r>
              <a:rPr lang="en-US" sz="1600" dirty="0" smtClean="0">
                <a:solidFill>
                  <a:schemeClr val="bg1"/>
                </a:solidFill>
                <a:latin typeface="Chalkduster"/>
              </a:rPr>
              <a:t> </a:t>
            </a:r>
            <a:r>
              <a:rPr lang="en-US" sz="1600" dirty="0" err="1" smtClean="0">
                <a:solidFill>
                  <a:schemeClr val="bg1"/>
                </a:solidFill>
                <a:latin typeface="Chalkduster"/>
              </a:rPr>
              <a:t>gerade</a:t>
            </a:r>
            <a:r>
              <a:rPr lang="en-US" sz="1600" dirty="0" smtClean="0">
                <a:solidFill>
                  <a:schemeClr val="bg1"/>
                </a:solidFill>
                <a:latin typeface="Chalkduster"/>
              </a:rPr>
              <a:t> den </a:t>
            </a:r>
            <a:r>
              <a:rPr lang="en-US" sz="1600" dirty="0" err="1" smtClean="0">
                <a:solidFill>
                  <a:schemeClr val="bg1"/>
                </a:solidFill>
                <a:latin typeface="Chalkduster"/>
              </a:rPr>
              <a:t>weg</a:t>
            </a:r>
            <a:r>
              <a:rPr lang="en-US" sz="1600" dirty="0" err="1">
                <a:solidFill>
                  <a:schemeClr val="bg1"/>
                </a:solidFill>
                <a:latin typeface="Chalkduster"/>
              </a:rPr>
              <a:t>-</a:t>
            </a:r>
            <a:r>
              <a:rPr lang="en-US" sz="1600" dirty="0" err="1" smtClean="0">
                <a:solidFill>
                  <a:schemeClr val="bg1"/>
                </a:solidFill>
                <a:latin typeface="Chalkduster"/>
              </a:rPr>
              <a:t>projizierten</a:t>
            </a:r>
            <a:r>
              <a:rPr lang="en-US" sz="1600" dirty="0" smtClean="0">
                <a:solidFill>
                  <a:schemeClr val="bg1"/>
                </a:solidFill>
                <a:latin typeface="Chalkduster"/>
              </a:rPr>
              <a:t> </a:t>
            </a:r>
            <a:r>
              <a:rPr lang="en-US" sz="1600" dirty="0" err="1" smtClean="0">
                <a:solidFill>
                  <a:schemeClr val="bg1"/>
                </a:solidFill>
                <a:latin typeface="Chalkduster"/>
              </a:rPr>
              <a:t>Attributen</a:t>
            </a:r>
            <a:r>
              <a:rPr lang="en-US" sz="1600" dirty="0" smtClean="0">
                <a:solidFill>
                  <a:schemeClr val="bg1"/>
                </a:solidFill>
                <a:latin typeface="Chalkduster"/>
              </a:rPr>
              <a:t>. </a:t>
            </a:r>
            <a:r>
              <a:rPr lang="en-US" sz="1600" dirty="0" err="1" smtClean="0">
                <a:solidFill>
                  <a:schemeClr val="bg1"/>
                </a:solidFill>
                <a:latin typeface="Chalkduster"/>
              </a:rPr>
              <a:t>Wenn</a:t>
            </a:r>
            <a:r>
              <a:rPr lang="en-US" sz="1600" dirty="0" smtClean="0">
                <a:solidFill>
                  <a:schemeClr val="bg1"/>
                </a:solidFill>
                <a:latin typeface="Chalkduster"/>
              </a:rPr>
              <a:t> </a:t>
            </a:r>
            <a:r>
              <a:rPr lang="en-US" sz="1600" dirty="0" err="1" smtClean="0">
                <a:solidFill>
                  <a:schemeClr val="bg1"/>
                </a:solidFill>
                <a:latin typeface="Chalkduster"/>
              </a:rPr>
              <a:t>sie</a:t>
            </a:r>
            <a:r>
              <a:rPr lang="en-US" sz="1600" dirty="0" smtClean="0">
                <a:solidFill>
                  <a:schemeClr val="bg1"/>
                </a:solidFill>
                <a:latin typeface="Chalkduster"/>
              </a:rPr>
              <a:t> </a:t>
            </a:r>
            <a:r>
              <a:rPr lang="en-US" sz="1600" dirty="0" err="1" smtClean="0">
                <a:solidFill>
                  <a:schemeClr val="bg1"/>
                </a:solidFill>
                <a:latin typeface="Chalkduster"/>
              </a:rPr>
              <a:t>mehrfach</a:t>
            </a:r>
            <a:r>
              <a:rPr lang="en-US" sz="1600" dirty="0" smtClean="0">
                <a:solidFill>
                  <a:schemeClr val="bg1"/>
                </a:solidFill>
                <a:latin typeface="Chalkduster"/>
              </a:rPr>
              <a:t> </a:t>
            </a:r>
            <a:r>
              <a:rPr lang="en-US" sz="1600" dirty="0" err="1" smtClean="0">
                <a:solidFill>
                  <a:schemeClr val="bg1"/>
                </a:solidFill>
                <a:latin typeface="Chalkduster"/>
              </a:rPr>
              <a:t>im</a:t>
            </a:r>
            <a:r>
              <a:rPr lang="en-US" sz="1600" dirty="0" smtClean="0">
                <a:solidFill>
                  <a:schemeClr val="bg1"/>
                </a:solidFill>
                <a:latin typeface="Chalkduster"/>
              </a:rPr>
              <a:t> </a:t>
            </a:r>
            <a:r>
              <a:rPr lang="en-US" sz="1600" dirty="0" err="1" smtClean="0">
                <a:solidFill>
                  <a:schemeClr val="bg1"/>
                </a:solidFill>
                <a:latin typeface="Chalkduster"/>
              </a:rPr>
              <a:t>Rumpf</a:t>
            </a:r>
            <a:r>
              <a:rPr lang="en-US" sz="1600" dirty="0" smtClean="0">
                <a:solidFill>
                  <a:schemeClr val="bg1"/>
                </a:solidFill>
                <a:latin typeface="Chalkduster"/>
              </a:rPr>
              <a:t> </a:t>
            </a:r>
            <a:r>
              <a:rPr lang="en-US" sz="1600" dirty="0" err="1" smtClean="0">
                <a:solidFill>
                  <a:schemeClr val="bg1"/>
                </a:solidFill>
                <a:latin typeface="Chalkduster"/>
              </a:rPr>
              <a:t>auftreten</a:t>
            </a:r>
            <a:r>
              <a:rPr lang="en-US" sz="1600" dirty="0" smtClean="0">
                <a:solidFill>
                  <a:schemeClr val="bg1"/>
                </a:solidFill>
                <a:latin typeface="Chalkduster"/>
              </a:rPr>
              <a:t>, </a:t>
            </a:r>
            <a:r>
              <a:rPr lang="en-US" sz="1600" dirty="0" err="1" smtClean="0">
                <a:solidFill>
                  <a:schemeClr val="bg1"/>
                </a:solidFill>
                <a:latin typeface="Chalkduster"/>
              </a:rPr>
              <a:t>dann</a:t>
            </a:r>
            <a:r>
              <a:rPr lang="en-US" sz="1600" dirty="0" smtClean="0">
                <a:solidFill>
                  <a:schemeClr val="bg1"/>
                </a:solidFill>
                <a:latin typeface="Chalkduster"/>
              </a:rPr>
              <a:t> </a:t>
            </a:r>
            <a:r>
              <a:rPr lang="en-US" sz="1600" dirty="0" err="1" smtClean="0">
                <a:solidFill>
                  <a:schemeClr val="bg1"/>
                </a:solidFill>
                <a:latin typeface="Chalkduster"/>
              </a:rPr>
              <a:t>haben</a:t>
            </a:r>
            <a:r>
              <a:rPr lang="en-US" sz="1600" dirty="0" smtClean="0">
                <a:solidFill>
                  <a:schemeClr val="bg1"/>
                </a:solidFill>
                <a:latin typeface="Chalkduster"/>
              </a:rPr>
              <a:t> </a:t>
            </a:r>
            <a:r>
              <a:rPr lang="en-US" sz="1600" dirty="0" err="1" smtClean="0">
                <a:solidFill>
                  <a:schemeClr val="bg1"/>
                </a:solidFill>
                <a:latin typeface="Chalkduster"/>
              </a:rPr>
              <a:t>sie</a:t>
            </a:r>
            <a:r>
              <a:rPr lang="en-US" sz="1600" dirty="0" smtClean="0">
                <a:solidFill>
                  <a:schemeClr val="bg1"/>
                </a:solidFill>
                <a:latin typeface="Chalkduster"/>
              </a:rPr>
              <a:t> die Rolle von </a:t>
            </a:r>
            <a:r>
              <a:rPr lang="en-US" sz="1600" dirty="0" err="1" smtClean="0">
                <a:solidFill>
                  <a:schemeClr val="bg1"/>
                </a:solidFill>
                <a:latin typeface="Chalkduster"/>
              </a:rPr>
              <a:t>Verbundattributen</a:t>
            </a:r>
            <a:r>
              <a:rPr lang="en-US" sz="1600" dirty="0" smtClean="0">
                <a:solidFill>
                  <a:schemeClr val="bg1"/>
                </a:solidFill>
                <a:latin typeface="Chalkduster"/>
              </a:rPr>
              <a:t>, die </a:t>
            </a:r>
            <a:r>
              <a:rPr lang="en-US" sz="1600" dirty="0" err="1" smtClean="0">
                <a:solidFill>
                  <a:schemeClr val="bg1"/>
                </a:solidFill>
                <a:latin typeface="Chalkduster"/>
              </a:rPr>
              <a:t>weg-projiziert</a:t>
            </a:r>
            <a:r>
              <a:rPr lang="en-US" sz="1600" dirty="0" smtClean="0">
                <a:solidFill>
                  <a:schemeClr val="bg1"/>
                </a:solidFill>
                <a:latin typeface="Chalkduster"/>
              </a:rPr>
              <a:t> </a:t>
            </a:r>
            <a:r>
              <a:rPr lang="en-US" sz="1600" dirty="0" err="1" smtClean="0">
                <a:solidFill>
                  <a:schemeClr val="bg1"/>
                </a:solidFill>
                <a:latin typeface="Chalkduster"/>
              </a:rPr>
              <a:t>werden</a:t>
            </a:r>
            <a:endParaRPr lang="en-US" sz="1600" dirty="0">
              <a:solidFill>
                <a:schemeClr val="bg1"/>
              </a:solidFill>
              <a:latin typeface="Chalkduster"/>
            </a:endParaRPr>
          </a:p>
        </p:txBody>
      </p:sp>
    </p:spTree>
    <p:extLst>
      <p:ext uri="{BB962C8B-B14F-4D97-AF65-F5344CB8AC3E}">
        <p14:creationId xmlns:p14="http://schemas.microsoft.com/office/powerpoint/2010/main" val="137114493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Semantik von purem </a:t>
            </a:r>
            <a:r>
              <a:rPr lang="de-DE" dirty="0" err="1" smtClean="0"/>
              <a:t>Datalog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3 verschiedene Ansätze</a:t>
            </a:r>
          </a:p>
          <a:p>
            <a:pPr lvl="1"/>
            <a:r>
              <a:rPr lang="de-DE" dirty="0" smtClean="0"/>
              <a:t>Modelltheoretisch </a:t>
            </a:r>
          </a:p>
          <a:p>
            <a:pPr lvl="1"/>
            <a:r>
              <a:rPr lang="de-DE" dirty="0" smtClean="0"/>
              <a:t>Fixpunkttheoretisch </a:t>
            </a:r>
          </a:p>
          <a:p>
            <a:pPr lvl="1"/>
            <a:r>
              <a:rPr lang="de-DE" dirty="0" smtClean="0"/>
              <a:t>Beweistheoretisch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28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92058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Modelltheoretisch 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Regeln werden als logische Sätze verstanden, die die Menge möglicher Modelle einschränken</a:t>
            </a:r>
          </a:p>
          <a:p>
            <a:r>
              <a:rPr lang="de-DE" dirty="0" smtClean="0"/>
              <a:t>Anfangsbeispiel zur transitiven Hülle</a:t>
            </a:r>
          </a:p>
          <a:p>
            <a:pPr lvl="1"/>
            <a:r>
              <a:rPr lang="de-DE" dirty="0" smtClean="0"/>
              <a:t>Q = T = Antwortprädikat  </a:t>
            </a:r>
          </a:p>
          <a:p>
            <a:pPr lvl="1" eaLnBrk="1" hangingPunct="1">
              <a:buFont typeface="Wingdings" charset="2"/>
              <a:buNone/>
            </a:pPr>
            <a:r>
              <a:rPr lang="de-DE" altLang="en-US" dirty="0">
                <a:sym typeface="Symbol" charset="2"/>
              </a:rPr>
              <a:t> </a:t>
            </a:r>
            <a:r>
              <a:rPr lang="de-DE" altLang="en-US" dirty="0" err="1">
                <a:sym typeface="Symbol" charset="2"/>
              </a:rPr>
              <a:t>x,y</a:t>
            </a:r>
            <a:r>
              <a:rPr lang="de-DE" altLang="en-US" dirty="0">
                <a:sym typeface="Symbol" charset="2"/>
              </a:rPr>
              <a:t> (  T(</a:t>
            </a:r>
            <a:r>
              <a:rPr lang="de-DE" altLang="en-US" dirty="0" err="1">
                <a:sym typeface="Symbol" charset="2"/>
              </a:rPr>
              <a:t>x,y</a:t>
            </a:r>
            <a:r>
              <a:rPr lang="de-DE" altLang="en-US" dirty="0">
                <a:sym typeface="Symbol" charset="2"/>
              </a:rPr>
              <a:t>)  G(</a:t>
            </a:r>
            <a:r>
              <a:rPr lang="de-DE" altLang="en-US" dirty="0" err="1">
                <a:sym typeface="Symbol" charset="2"/>
              </a:rPr>
              <a:t>x,y</a:t>
            </a:r>
            <a:r>
              <a:rPr lang="de-DE" altLang="en-US" dirty="0">
                <a:sym typeface="Symbol" charset="2"/>
              </a:rPr>
              <a:t>) )</a:t>
            </a:r>
          </a:p>
          <a:p>
            <a:pPr lvl="1" eaLnBrk="1" hangingPunct="1">
              <a:buFont typeface="Symbol" charset="2"/>
              <a:buChar char="&quot;"/>
            </a:pPr>
            <a:r>
              <a:rPr lang="de-DE" altLang="en-US" dirty="0">
                <a:sym typeface="Symbol" charset="2"/>
              </a:rPr>
              <a:t> </a:t>
            </a:r>
            <a:r>
              <a:rPr lang="de-DE" altLang="en-US" dirty="0" err="1">
                <a:sym typeface="Symbol" charset="2"/>
              </a:rPr>
              <a:t>x,y,z</a:t>
            </a:r>
            <a:r>
              <a:rPr lang="de-DE" altLang="en-US" dirty="0">
                <a:sym typeface="Symbol" charset="2"/>
              </a:rPr>
              <a:t> (  T(</a:t>
            </a:r>
            <a:r>
              <a:rPr lang="de-DE" altLang="en-US" dirty="0" err="1">
                <a:sym typeface="Symbol" charset="2"/>
              </a:rPr>
              <a:t>x,y</a:t>
            </a:r>
            <a:r>
              <a:rPr lang="de-DE" altLang="en-US" dirty="0">
                <a:sym typeface="Symbol" charset="2"/>
              </a:rPr>
              <a:t>)  ( G(</a:t>
            </a:r>
            <a:r>
              <a:rPr lang="de-DE" altLang="en-US" dirty="0" err="1">
                <a:sym typeface="Symbol" charset="2"/>
              </a:rPr>
              <a:t>x,z</a:t>
            </a:r>
            <a:r>
              <a:rPr lang="de-DE" altLang="en-US" dirty="0">
                <a:sym typeface="Symbol" charset="2"/>
              </a:rPr>
              <a:t>)  T(</a:t>
            </a:r>
            <a:r>
              <a:rPr lang="de-DE" altLang="en-US" dirty="0" err="1">
                <a:sym typeface="Symbol" charset="2"/>
              </a:rPr>
              <a:t>z,y</a:t>
            </a:r>
            <a:r>
              <a:rPr lang="de-DE" altLang="en-US" dirty="0">
                <a:sym typeface="Symbol" charset="2"/>
              </a:rPr>
              <a:t>) ) </a:t>
            </a:r>
            <a:r>
              <a:rPr lang="de-DE" altLang="en-US" dirty="0" smtClean="0">
                <a:sym typeface="Symbol" charset="2"/>
              </a:rPr>
              <a:t>)</a:t>
            </a:r>
          </a:p>
          <a:p>
            <a:pPr lvl="1" eaLnBrk="1" hangingPunct="1">
              <a:buFont typeface="Symbol" charset="2"/>
              <a:buChar char="&quot;"/>
            </a:pPr>
            <a:endParaRPr lang="de-DE" altLang="en-US" dirty="0">
              <a:sym typeface="Symbol" charset="2"/>
            </a:endParaRPr>
          </a:p>
          <a:p>
            <a:pPr eaLnBrk="1" hangingPunct="1"/>
            <a:r>
              <a:rPr lang="de-DE" altLang="en-US" dirty="0" smtClean="0">
                <a:sym typeface="Symbol" charset="2"/>
              </a:rPr>
              <a:t>Allerdings gibt es meistens mehrere Modelle</a:t>
            </a:r>
          </a:p>
          <a:p>
            <a:pPr lvl="1" eaLnBrk="1" hangingPunct="1"/>
            <a:r>
              <a:rPr lang="de-DE" altLang="en-US" dirty="0" smtClean="0">
                <a:sym typeface="Symbol" charset="2"/>
              </a:rPr>
              <a:t>In </a:t>
            </a:r>
            <a:r>
              <a:rPr lang="de-DE" altLang="en-US" dirty="0" err="1" smtClean="0">
                <a:sym typeface="Symbol" charset="2"/>
              </a:rPr>
              <a:t>Datalog</a:t>
            </a:r>
            <a:r>
              <a:rPr lang="de-DE" altLang="en-US" dirty="0" smtClean="0">
                <a:sym typeface="Symbol" charset="2"/>
              </a:rPr>
              <a:t> betrachtet man das minimal Modell</a:t>
            </a:r>
          </a:p>
          <a:p>
            <a:pPr lvl="1" eaLnBrk="1" hangingPunct="1"/>
            <a:r>
              <a:rPr lang="de-DE" altLang="en-US" dirty="0" smtClean="0">
                <a:sym typeface="Symbol" charset="2"/>
              </a:rPr>
              <a:t>(</a:t>
            </a:r>
            <a:r>
              <a:rPr lang="de-DE" altLang="en-US" dirty="0" err="1" smtClean="0">
                <a:sym typeface="Symbol" charset="2"/>
              </a:rPr>
              <a:t>Minimalität</a:t>
            </a:r>
            <a:r>
              <a:rPr lang="de-DE" altLang="en-US" dirty="0" smtClean="0">
                <a:sym typeface="Symbol" charset="2"/>
              </a:rPr>
              <a:t> bezieht sich auf Teilmengenbeziehung bzgl. der Extensionen der IDB-Prädikate)</a:t>
            </a:r>
          </a:p>
          <a:p>
            <a:pPr lvl="1" eaLnBrk="1" hangingPunct="1">
              <a:buFont typeface="Symbol" charset="2"/>
              <a:buChar char="&quot;"/>
            </a:pPr>
            <a:endParaRPr lang="de-DE" dirty="0" smtClean="0"/>
          </a:p>
          <a:p>
            <a:pPr lvl="1"/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29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57054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>
                <a:latin typeface="+mn-lt"/>
                <a:ea typeface="ＭＳ Ｐゴシック" charset="0"/>
              </a:rPr>
              <a:t>Rekursive Anfragen in SQL</a:t>
            </a:r>
            <a:endParaRPr lang="en-US" dirty="0">
              <a:latin typeface="+mn-lt"/>
              <a:ea typeface="ＭＳ Ｐゴシック" charset="0"/>
            </a:endParaRPr>
          </a:p>
        </p:txBody>
      </p:sp>
      <p:sp>
        <p:nvSpPr>
          <p:cNvPr id="57346" name="Text Box 3"/>
          <p:cNvSpPr txBox="1">
            <a:spLocks noChangeArrowheads="1"/>
          </p:cNvSpPr>
          <p:nvPr/>
        </p:nvSpPr>
        <p:spPr bwMode="auto">
          <a:xfrm>
            <a:off x="4923693" y="2057400"/>
            <a:ext cx="3409950" cy="1846659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400" dirty="0"/>
              <a:t>create recursive view </a:t>
            </a:r>
            <a:r>
              <a:rPr lang="en-US" sz="1400" dirty="0" err="1"/>
              <a:t>Unterabteilungen</a:t>
            </a:r>
            <a:endParaRPr lang="en-US" sz="1400" dirty="0"/>
          </a:p>
          <a:p>
            <a:r>
              <a:rPr lang="en-US" sz="1400" dirty="0"/>
              <a:t>  select </a:t>
            </a:r>
            <a:r>
              <a:rPr lang="en-US" sz="1400" dirty="0" err="1"/>
              <a:t>r.kurz</a:t>
            </a:r>
            <a:r>
              <a:rPr lang="en-US" sz="1400" dirty="0"/>
              <a:t>, </a:t>
            </a:r>
            <a:r>
              <a:rPr lang="en-US" sz="1400" dirty="0" err="1"/>
              <a:t>r.oberabt</a:t>
            </a:r>
            <a:endParaRPr lang="en-US" sz="1400" dirty="0"/>
          </a:p>
          <a:p>
            <a:r>
              <a:rPr lang="en-US" sz="1400" dirty="0"/>
              <a:t>  from </a:t>
            </a:r>
            <a:r>
              <a:rPr lang="en-US" sz="1400" dirty="0" err="1"/>
              <a:t>Abteilungen</a:t>
            </a:r>
            <a:r>
              <a:rPr lang="en-US" sz="1400" dirty="0"/>
              <a:t> r</a:t>
            </a:r>
          </a:p>
          <a:p>
            <a:r>
              <a:rPr lang="en-US" sz="1400" dirty="0"/>
              <a:t>union</a:t>
            </a:r>
          </a:p>
          <a:p>
            <a:r>
              <a:rPr lang="en-US" sz="1400" dirty="0"/>
              <a:t>  select </a:t>
            </a:r>
            <a:r>
              <a:rPr lang="en-US" sz="1400" dirty="0" err="1"/>
              <a:t>u.kurz</a:t>
            </a:r>
            <a:r>
              <a:rPr lang="en-US" sz="1400" dirty="0"/>
              <a:t>, </a:t>
            </a:r>
            <a:r>
              <a:rPr lang="en-US" sz="1400" dirty="0" err="1"/>
              <a:t>o.oberabt</a:t>
            </a:r>
            <a:endParaRPr lang="en-US" sz="1400" dirty="0"/>
          </a:p>
          <a:p>
            <a:r>
              <a:rPr lang="en-US" sz="1400" dirty="0"/>
              <a:t>  from </a:t>
            </a:r>
            <a:r>
              <a:rPr lang="en-US" sz="1400" dirty="0" err="1"/>
              <a:t>Abteilungen</a:t>
            </a:r>
            <a:r>
              <a:rPr lang="en-US" sz="1400" dirty="0"/>
              <a:t> o,</a:t>
            </a:r>
          </a:p>
          <a:p>
            <a:r>
              <a:rPr lang="en-US" sz="1400" dirty="0"/>
              <a:t>          </a:t>
            </a:r>
            <a:r>
              <a:rPr lang="en-US" sz="1400" dirty="0" err="1"/>
              <a:t>Unterabteilungen</a:t>
            </a:r>
            <a:r>
              <a:rPr lang="en-US" sz="1400" dirty="0"/>
              <a:t> u</a:t>
            </a:r>
          </a:p>
          <a:p>
            <a:r>
              <a:rPr lang="en-US" sz="1400" dirty="0"/>
              <a:t>  where </a:t>
            </a:r>
            <a:r>
              <a:rPr lang="en-US" sz="1400" dirty="0" err="1"/>
              <a:t>o.kurz</a:t>
            </a:r>
            <a:r>
              <a:rPr lang="en-US" sz="1400" dirty="0"/>
              <a:t> = </a:t>
            </a:r>
            <a:r>
              <a:rPr lang="en-US" sz="1400" dirty="0" err="1"/>
              <a:t>u.oberabt</a:t>
            </a:r>
            <a:endParaRPr lang="en-US" sz="1400" dirty="0"/>
          </a:p>
        </p:txBody>
      </p:sp>
      <p:sp>
        <p:nvSpPr>
          <p:cNvPr id="57350" name="Text Box 7"/>
          <p:cNvSpPr txBox="1">
            <a:spLocks noChangeArrowheads="1"/>
          </p:cNvSpPr>
          <p:nvPr/>
        </p:nvSpPr>
        <p:spPr bwMode="auto">
          <a:xfrm>
            <a:off x="539552" y="4841865"/>
            <a:ext cx="8280920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457200" indent="-457200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buFont typeface="Arial" charset="0"/>
              <a:buChar char="•"/>
            </a:pPr>
            <a:r>
              <a:rPr lang="de-DE" dirty="0">
                <a:latin typeface="+mn-lt"/>
              </a:rPr>
              <a:t>Beim Start der Rekursion enthält „Unterabteilungen</a:t>
            </a:r>
            <a:r>
              <a:rPr lang="ja-JP" altLang="de-DE" dirty="0">
                <a:latin typeface="+mn-lt"/>
              </a:rPr>
              <a:t>“</a:t>
            </a:r>
            <a:r>
              <a:rPr lang="de-DE" altLang="ja-JP" dirty="0">
                <a:latin typeface="+mn-lt"/>
              </a:rPr>
              <a:t> nur die </a:t>
            </a:r>
            <a:r>
              <a:rPr lang="de-DE" altLang="ja-JP" dirty="0" err="1">
                <a:latin typeface="+mn-lt"/>
              </a:rPr>
              <a:t>Tupel</a:t>
            </a:r>
            <a:r>
              <a:rPr lang="de-DE" altLang="ja-JP" dirty="0">
                <a:latin typeface="+mn-lt"/>
              </a:rPr>
              <a:t> der ersten Teilanfrage.</a:t>
            </a:r>
          </a:p>
          <a:p>
            <a:pPr>
              <a:buFont typeface="Arial" charset="0"/>
              <a:buChar char="•"/>
            </a:pPr>
            <a:r>
              <a:rPr lang="de-DE" dirty="0" err="1">
                <a:latin typeface="+mn-lt"/>
              </a:rPr>
              <a:t>Tupel</a:t>
            </a:r>
            <a:r>
              <a:rPr lang="de-DE" dirty="0">
                <a:latin typeface="+mn-lt"/>
              </a:rPr>
              <a:t>, die sich durch den </a:t>
            </a:r>
            <a:r>
              <a:rPr lang="de-DE" dirty="0" err="1">
                <a:latin typeface="+mn-lt"/>
              </a:rPr>
              <a:t>Join</a:t>
            </a:r>
            <a:r>
              <a:rPr lang="de-DE" dirty="0">
                <a:latin typeface="+mn-lt"/>
              </a:rPr>
              <a:t> in der zweiten Teilanfrage ergeben, werden der Extension von „Unterabteilungen</a:t>
            </a:r>
            <a:r>
              <a:rPr lang="ja-JP" altLang="de-DE" dirty="0">
                <a:latin typeface="+mn-lt"/>
              </a:rPr>
              <a:t>“</a:t>
            </a:r>
            <a:r>
              <a:rPr lang="de-DE" altLang="ja-JP" dirty="0">
                <a:latin typeface="+mn-lt"/>
              </a:rPr>
              <a:t> für die nächste Iteration hinzugefügt.</a:t>
            </a:r>
          </a:p>
          <a:p>
            <a:pPr>
              <a:buFont typeface="Arial" charset="0"/>
              <a:buChar char="•"/>
            </a:pPr>
            <a:r>
              <a:rPr lang="de-DE" dirty="0">
                <a:latin typeface="+mn-lt"/>
              </a:rPr>
              <a:t>Abbruch der Rekursion, sobald die zweite Teilanfrage bei Verwendung der Ergebnisse aus der vorigen Iteration keine zusätzlichen </a:t>
            </a:r>
            <a:r>
              <a:rPr lang="de-DE" dirty="0" err="1">
                <a:latin typeface="+mn-lt"/>
              </a:rPr>
              <a:t>Ergebnistupel</a:t>
            </a:r>
            <a:r>
              <a:rPr lang="de-DE" dirty="0">
                <a:latin typeface="+mn-lt"/>
              </a:rPr>
              <a:t> mehr liefert </a:t>
            </a:r>
            <a:r>
              <a:rPr lang="de-DE" dirty="0" smtClean="0">
                <a:latin typeface="+mn-lt"/>
                <a:sym typeface="Symbol" charset="0"/>
              </a:rPr>
              <a:t>⟶ </a:t>
            </a:r>
            <a:r>
              <a:rPr lang="de-DE" dirty="0">
                <a:latin typeface="+mn-lt"/>
                <a:sym typeface="Symbol" charset="0"/>
              </a:rPr>
              <a:t>Fixpunkt.</a:t>
            </a:r>
            <a:endParaRPr lang="de-DE" dirty="0">
              <a:latin typeface="+mn-lt"/>
            </a:endParaRPr>
          </a:p>
        </p:txBody>
      </p:sp>
      <p:sp>
        <p:nvSpPr>
          <p:cNvPr id="57351" name="Ovale Legende 18"/>
          <p:cNvSpPr>
            <a:spLocks noChangeArrowheads="1"/>
          </p:cNvSpPr>
          <p:nvPr/>
        </p:nvSpPr>
        <p:spPr bwMode="auto">
          <a:xfrm>
            <a:off x="7219951" y="2492375"/>
            <a:ext cx="1899138" cy="838200"/>
          </a:xfrm>
          <a:prstGeom prst="wedgeEllipseCallout">
            <a:avLst>
              <a:gd name="adj1" fmla="val -20833"/>
              <a:gd name="adj2" fmla="val 62500"/>
            </a:avLst>
          </a:prstGeom>
          <a:solidFill>
            <a:srgbClr val="FFFF00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de-DE" sz="1600" dirty="0" err="1" smtClean="0">
                <a:latin typeface="+mn-lt"/>
              </a:rPr>
              <a:t>PostgreSQL</a:t>
            </a:r>
            <a:r>
              <a:rPr lang="de-DE" sz="1600" dirty="0" smtClean="0">
                <a:latin typeface="+mn-lt"/>
              </a:rPr>
              <a:t>-</a:t>
            </a:r>
            <a:br>
              <a:rPr lang="de-DE" sz="1600" dirty="0" smtClean="0">
                <a:latin typeface="+mn-lt"/>
              </a:rPr>
            </a:br>
            <a:r>
              <a:rPr lang="de-DE" sz="1600" dirty="0" smtClean="0">
                <a:latin typeface="+mn-lt"/>
              </a:rPr>
              <a:t>Syntax</a:t>
            </a:r>
          </a:p>
        </p:txBody>
      </p:sp>
      <p:grpSp>
        <p:nvGrpSpPr>
          <p:cNvPr id="9" name="Group 105"/>
          <p:cNvGrpSpPr>
            <a:grpSpLocks/>
          </p:cNvGrpSpPr>
          <p:nvPr/>
        </p:nvGrpSpPr>
        <p:grpSpPr bwMode="auto">
          <a:xfrm>
            <a:off x="971600" y="1179686"/>
            <a:ext cx="3294062" cy="3473450"/>
            <a:chOff x="3700" y="868"/>
            <a:chExt cx="2248" cy="2188"/>
          </a:xfrm>
        </p:grpSpPr>
        <p:grpSp>
          <p:nvGrpSpPr>
            <p:cNvPr id="10" name="Group 70"/>
            <p:cNvGrpSpPr>
              <a:grpSpLocks/>
            </p:cNvGrpSpPr>
            <p:nvPr/>
          </p:nvGrpSpPr>
          <p:grpSpPr bwMode="auto">
            <a:xfrm>
              <a:off x="3783" y="916"/>
              <a:ext cx="2085" cy="364"/>
              <a:chOff x="3783" y="916"/>
              <a:chExt cx="2085" cy="364"/>
            </a:xfrm>
          </p:grpSpPr>
          <p:sp>
            <p:nvSpPr>
              <p:cNvPr id="45" name="Rectangle 63"/>
              <p:cNvSpPr>
                <a:spLocks noChangeArrowheads="1"/>
              </p:cNvSpPr>
              <p:nvPr/>
            </p:nvSpPr>
            <p:spPr bwMode="auto">
              <a:xfrm>
                <a:off x="3783" y="924"/>
                <a:ext cx="387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de-DE" sz="1600" i="1"/>
                  <a:t>Kurz</a:t>
                </a:r>
              </a:p>
            </p:txBody>
          </p:sp>
          <p:sp>
            <p:nvSpPr>
              <p:cNvPr id="46" name="Rectangle 64"/>
              <p:cNvSpPr>
                <a:spLocks noChangeArrowheads="1"/>
              </p:cNvSpPr>
              <p:nvPr/>
            </p:nvSpPr>
            <p:spPr bwMode="auto">
              <a:xfrm>
                <a:off x="4311" y="924"/>
                <a:ext cx="463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de-DE" sz="1600" i="1"/>
                  <a:t>Name</a:t>
                </a:r>
              </a:p>
            </p:txBody>
          </p:sp>
          <p:sp>
            <p:nvSpPr>
              <p:cNvPr id="47" name="Rectangle 65"/>
              <p:cNvSpPr>
                <a:spLocks noChangeArrowheads="1"/>
              </p:cNvSpPr>
              <p:nvPr/>
            </p:nvSpPr>
            <p:spPr bwMode="auto">
              <a:xfrm>
                <a:off x="5271" y="924"/>
                <a:ext cx="597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de-DE" sz="1600" i="1"/>
                  <a:t>Oberabt</a:t>
                </a:r>
              </a:p>
            </p:txBody>
          </p:sp>
          <p:sp>
            <p:nvSpPr>
              <p:cNvPr id="48" name="Rectangle 66"/>
              <p:cNvSpPr>
                <a:spLocks noChangeArrowheads="1"/>
              </p:cNvSpPr>
              <p:nvPr/>
            </p:nvSpPr>
            <p:spPr bwMode="auto">
              <a:xfrm>
                <a:off x="3796" y="916"/>
                <a:ext cx="2056" cy="328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9" name="Rectangle 67"/>
              <p:cNvSpPr>
                <a:spLocks noChangeArrowheads="1"/>
              </p:cNvSpPr>
              <p:nvPr/>
            </p:nvSpPr>
            <p:spPr bwMode="auto">
              <a:xfrm>
                <a:off x="3783" y="1068"/>
                <a:ext cx="501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de-DE" sz="1600"/>
                  <a:t>MFSW</a:t>
                </a:r>
              </a:p>
            </p:txBody>
          </p:sp>
          <p:sp>
            <p:nvSpPr>
              <p:cNvPr id="50" name="Rectangle 68"/>
              <p:cNvSpPr>
                <a:spLocks noChangeArrowheads="1"/>
              </p:cNvSpPr>
              <p:nvPr/>
            </p:nvSpPr>
            <p:spPr bwMode="auto">
              <a:xfrm>
                <a:off x="4311" y="1068"/>
                <a:ext cx="974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de-DE" sz="1600"/>
                  <a:t>Mainframe SW</a:t>
                </a:r>
              </a:p>
            </p:txBody>
          </p:sp>
          <p:sp>
            <p:nvSpPr>
              <p:cNvPr id="51" name="Rectangle 69"/>
              <p:cNvSpPr>
                <a:spLocks noChangeArrowheads="1"/>
              </p:cNvSpPr>
              <p:nvPr/>
            </p:nvSpPr>
            <p:spPr bwMode="auto">
              <a:xfrm>
                <a:off x="5319" y="1068"/>
                <a:ext cx="440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de-DE" sz="1600"/>
                  <a:t>LTSW</a:t>
                </a:r>
              </a:p>
            </p:txBody>
          </p:sp>
        </p:grpSp>
        <p:grpSp>
          <p:nvGrpSpPr>
            <p:cNvPr id="11" name="Group 78"/>
            <p:cNvGrpSpPr>
              <a:grpSpLocks/>
            </p:cNvGrpSpPr>
            <p:nvPr/>
          </p:nvGrpSpPr>
          <p:grpSpPr bwMode="auto">
            <a:xfrm>
              <a:off x="3783" y="1300"/>
              <a:ext cx="2085" cy="364"/>
              <a:chOff x="3783" y="1300"/>
              <a:chExt cx="2085" cy="364"/>
            </a:xfrm>
          </p:grpSpPr>
          <p:sp>
            <p:nvSpPr>
              <p:cNvPr id="38" name="Rectangle 71"/>
              <p:cNvSpPr>
                <a:spLocks noChangeArrowheads="1"/>
              </p:cNvSpPr>
              <p:nvPr/>
            </p:nvSpPr>
            <p:spPr bwMode="auto">
              <a:xfrm>
                <a:off x="3783" y="1452"/>
                <a:ext cx="484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de-DE" sz="1600"/>
                  <a:t>UXSW</a:t>
                </a:r>
              </a:p>
            </p:txBody>
          </p:sp>
          <p:sp>
            <p:nvSpPr>
              <p:cNvPr id="39" name="Rectangle 72"/>
              <p:cNvSpPr>
                <a:spLocks noChangeArrowheads="1"/>
              </p:cNvSpPr>
              <p:nvPr/>
            </p:nvSpPr>
            <p:spPr bwMode="auto">
              <a:xfrm>
                <a:off x="4311" y="1452"/>
                <a:ext cx="615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de-DE" sz="1600"/>
                  <a:t>Unix SW</a:t>
                </a:r>
              </a:p>
            </p:txBody>
          </p:sp>
          <p:sp>
            <p:nvSpPr>
              <p:cNvPr id="40" name="Rectangle 73"/>
              <p:cNvSpPr>
                <a:spLocks noChangeArrowheads="1"/>
              </p:cNvSpPr>
              <p:nvPr/>
            </p:nvSpPr>
            <p:spPr bwMode="auto">
              <a:xfrm>
                <a:off x="5319" y="1452"/>
                <a:ext cx="440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de-DE" sz="1600"/>
                  <a:t>LTSW</a:t>
                </a:r>
              </a:p>
            </p:txBody>
          </p:sp>
          <p:sp>
            <p:nvSpPr>
              <p:cNvPr id="41" name="Rectangle 74"/>
              <p:cNvSpPr>
                <a:spLocks noChangeArrowheads="1"/>
              </p:cNvSpPr>
              <p:nvPr/>
            </p:nvSpPr>
            <p:spPr bwMode="auto">
              <a:xfrm>
                <a:off x="3783" y="1308"/>
                <a:ext cx="387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de-DE" sz="1600" i="1"/>
                  <a:t>Kurz</a:t>
                </a:r>
              </a:p>
            </p:txBody>
          </p:sp>
          <p:sp>
            <p:nvSpPr>
              <p:cNvPr id="42" name="Rectangle 75"/>
              <p:cNvSpPr>
                <a:spLocks noChangeArrowheads="1"/>
              </p:cNvSpPr>
              <p:nvPr/>
            </p:nvSpPr>
            <p:spPr bwMode="auto">
              <a:xfrm>
                <a:off x="4311" y="1308"/>
                <a:ext cx="463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de-DE" sz="1600" i="1"/>
                  <a:t>Name</a:t>
                </a:r>
              </a:p>
            </p:txBody>
          </p:sp>
          <p:sp>
            <p:nvSpPr>
              <p:cNvPr id="43" name="Rectangle 76"/>
              <p:cNvSpPr>
                <a:spLocks noChangeArrowheads="1"/>
              </p:cNvSpPr>
              <p:nvPr/>
            </p:nvSpPr>
            <p:spPr bwMode="auto">
              <a:xfrm>
                <a:off x="5271" y="1308"/>
                <a:ext cx="597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de-DE" sz="1600" i="1"/>
                  <a:t>Oberabt</a:t>
                </a:r>
              </a:p>
            </p:txBody>
          </p:sp>
          <p:sp>
            <p:nvSpPr>
              <p:cNvPr id="44" name="Rectangle 77"/>
              <p:cNvSpPr>
                <a:spLocks noChangeArrowheads="1"/>
              </p:cNvSpPr>
              <p:nvPr/>
            </p:nvSpPr>
            <p:spPr bwMode="auto">
              <a:xfrm>
                <a:off x="3796" y="1300"/>
                <a:ext cx="2056" cy="328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2" name="Group 86"/>
            <p:cNvGrpSpPr>
              <a:grpSpLocks/>
            </p:cNvGrpSpPr>
            <p:nvPr/>
          </p:nvGrpSpPr>
          <p:grpSpPr bwMode="auto">
            <a:xfrm>
              <a:off x="3783" y="1684"/>
              <a:ext cx="2085" cy="364"/>
              <a:chOff x="3783" y="1684"/>
              <a:chExt cx="2085" cy="364"/>
            </a:xfrm>
          </p:grpSpPr>
          <p:sp>
            <p:nvSpPr>
              <p:cNvPr id="31" name="Rectangle 79"/>
              <p:cNvSpPr>
                <a:spLocks noChangeArrowheads="1"/>
              </p:cNvSpPr>
              <p:nvPr/>
            </p:nvSpPr>
            <p:spPr bwMode="auto">
              <a:xfrm>
                <a:off x="3783" y="1836"/>
                <a:ext cx="475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de-DE" sz="1600"/>
                  <a:t>PCSW</a:t>
                </a:r>
              </a:p>
            </p:txBody>
          </p:sp>
          <p:sp>
            <p:nvSpPr>
              <p:cNvPr id="32" name="Rectangle 80"/>
              <p:cNvSpPr>
                <a:spLocks noChangeArrowheads="1"/>
              </p:cNvSpPr>
              <p:nvPr/>
            </p:nvSpPr>
            <p:spPr bwMode="auto">
              <a:xfrm>
                <a:off x="4311" y="1836"/>
                <a:ext cx="501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de-DE" sz="1600"/>
                  <a:t>PC SW</a:t>
                </a:r>
              </a:p>
            </p:txBody>
          </p:sp>
          <p:sp>
            <p:nvSpPr>
              <p:cNvPr id="33" name="Rectangle 81"/>
              <p:cNvSpPr>
                <a:spLocks noChangeArrowheads="1"/>
              </p:cNvSpPr>
              <p:nvPr/>
            </p:nvSpPr>
            <p:spPr bwMode="auto">
              <a:xfrm>
                <a:off x="5319" y="1836"/>
                <a:ext cx="440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de-DE" sz="1600"/>
                  <a:t>LTSW</a:t>
                </a:r>
              </a:p>
            </p:txBody>
          </p:sp>
          <p:sp>
            <p:nvSpPr>
              <p:cNvPr id="34" name="Rectangle 82"/>
              <p:cNvSpPr>
                <a:spLocks noChangeArrowheads="1"/>
              </p:cNvSpPr>
              <p:nvPr/>
            </p:nvSpPr>
            <p:spPr bwMode="auto">
              <a:xfrm>
                <a:off x="3783" y="1692"/>
                <a:ext cx="387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de-DE" sz="1600" i="1"/>
                  <a:t>Kurz</a:t>
                </a:r>
              </a:p>
            </p:txBody>
          </p:sp>
          <p:sp>
            <p:nvSpPr>
              <p:cNvPr id="35" name="Rectangle 83"/>
              <p:cNvSpPr>
                <a:spLocks noChangeArrowheads="1"/>
              </p:cNvSpPr>
              <p:nvPr/>
            </p:nvSpPr>
            <p:spPr bwMode="auto">
              <a:xfrm>
                <a:off x="4311" y="1692"/>
                <a:ext cx="463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de-DE" sz="1600" i="1"/>
                  <a:t>Name</a:t>
                </a:r>
              </a:p>
            </p:txBody>
          </p:sp>
          <p:sp>
            <p:nvSpPr>
              <p:cNvPr id="36" name="Rectangle 84"/>
              <p:cNvSpPr>
                <a:spLocks noChangeArrowheads="1"/>
              </p:cNvSpPr>
              <p:nvPr/>
            </p:nvSpPr>
            <p:spPr bwMode="auto">
              <a:xfrm>
                <a:off x="5271" y="1692"/>
                <a:ext cx="597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de-DE" sz="1600" i="1"/>
                  <a:t>Oberabt</a:t>
                </a:r>
              </a:p>
            </p:txBody>
          </p:sp>
          <p:sp>
            <p:nvSpPr>
              <p:cNvPr id="37" name="Rectangle 85"/>
              <p:cNvSpPr>
                <a:spLocks noChangeArrowheads="1"/>
              </p:cNvSpPr>
              <p:nvPr/>
            </p:nvSpPr>
            <p:spPr bwMode="auto">
              <a:xfrm>
                <a:off x="3796" y="1684"/>
                <a:ext cx="2056" cy="328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3" name="Group 94"/>
            <p:cNvGrpSpPr>
              <a:grpSpLocks/>
            </p:cNvGrpSpPr>
            <p:nvPr/>
          </p:nvGrpSpPr>
          <p:grpSpPr bwMode="auto">
            <a:xfrm>
              <a:off x="3783" y="2068"/>
              <a:ext cx="2085" cy="364"/>
              <a:chOff x="3783" y="2068"/>
              <a:chExt cx="2085" cy="364"/>
            </a:xfrm>
          </p:grpSpPr>
          <p:sp>
            <p:nvSpPr>
              <p:cNvPr id="24" name="Rectangle 87"/>
              <p:cNvSpPr>
                <a:spLocks noChangeArrowheads="1"/>
              </p:cNvSpPr>
              <p:nvPr/>
            </p:nvSpPr>
            <p:spPr bwMode="auto">
              <a:xfrm>
                <a:off x="3783" y="2220"/>
                <a:ext cx="440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de-DE" sz="1600"/>
                  <a:t>LTSW</a:t>
                </a:r>
              </a:p>
            </p:txBody>
          </p:sp>
          <p:sp>
            <p:nvSpPr>
              <p:cNvPr id="25" name="Rectangle 88"/>
              <p:cNvSpPr>
                <a:spLocks noChangeArrowheads="1"/>
              </p:cNvSpPr>
              <p:nvPr/>
            </p:nvSpPr>
            <p:spPr bwMode="auto">
              <a:xfrm>
                <a:off x="4311" y="2220"/>
                <a:ext cx="790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de-DE" sz="1600"/>
                  <a:t>Leitung SW</a:t>
                </a:r>
              </a:p>
            </p:txBody>
          </p:sp>
          <p:sp>
            <p:nvSpPr>
              <p:cNvPr id="26" name="Rectangle 89"/>
              <p:cNvSpPr>
                <a:spLocks noChangeArrowheads="1"/>
              </p:cNvSpPr>
              <p:nvPr/>
            </p:nvSpPr>
            <p:spPr bwMode="auto">
              <a:xfrm>
                <a:off x="5319" y="2220"/>
                <a:ext cx="466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de-DE" sz="1600" b="1"/>
                  <a:t>NULL</a:t>
                </a:r>
              </a:p>
            </p:txBody>
          </p:sp>
          <p:sp>
            <p:nvSpPr>
              <p:cNvPr id="27" name="Rectangle 90"/>
              <p:cNvSpPr>
                <a:spLocks noChangeArrowheads="1"/>
              </p:cNvSpPr>
              <p:nvPr/>
            </p:nvSpPr>
            <p:spPr bwMode="auto">
              <a:xfrm>
                <a:off x="3783" y="2076"/>
                <a:ext cx="387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de-DE" sz="1600" i="1"/>
                  <a:t>Kurz</a:t>
                </a:r>
              </a:p>
            </p:txBody>
          </p:sp>
          <p:sp>
            <p:nvSpPr>
              <p:cNvPr id="28" name="Rectangle 91"/>
              <p:cNvSpPr>
                <a:spLocks noChangeArrowheads="1"/>
              </p:cNvSpPr>
              <p:nvPr/>
            </p:nvSpPr>
            <p:spPr bwMode="auto">
              <a:xfrm>
                <a:off x="4311" y="2076"/>
                <a:ext cx="463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de-DE" sz="1600" i="1"/>
                  <a:t>Name</a:t>
                </a:r>
              </a:p>
            </p:txBody>
          </p:sp>
          <p:sp>
            <p:nvSpPr>
              <p:cNvPr id="29" name="Rectangle 92"/>
              <p:cNvSpPr>
                <a:spLocks noChangeArrowheads="1"/>
              </p:cNvSpPr>
              <p:nvPr/>
            </p:nvSpPr>
            <p:spPr bwMode="auto">
              <a:xfrm>
                <a:off x="5271" y="2076"/>
                <a:ext cx="597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de-DE" sz="1600" i="1"/>
                  <a:t>Oberabt</a:t>
                </a:r>
              </a:p>
            </p:txBody>
          </p:sp>
          <p:sp>
            <p:nvSpPr>
              <p:cNvPr id="30" name="Rectangle 93"/>
              <p:cNvSpPr>
                <a:spLocks noChangeArrowheads="1"/>
              </p:cNvSpPr>
              <p:nvPr/>
            </p:nvSpPr>
            <p:spPr bwMode="auto">
              <a:xfrm>
                <a:off x="3796" y="2068"/>
                <a:ext cx="2056" cy="328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4" name="Group 102"/>
            <p:cNvGrpSpPr>
              <a:grpSpLocks/>
            </p:cNvGrpSpPr>
            <p:nvPr/>
          </p:nvGrpSpPr>
          <p:grpSpPr bwMode="auto">
            <a:xfrm>
              <a:off x="3783" y="2452"/>
              <a:ext cx="2085" cy="364"/>
              <a:chOff x="3783" y="2452"/>
              <a:chExt cx="2085" cy="364"/>
            </a:xfrm>
          </p:grpSpPr>
          <p:sp>
            <p:nvSpPr>
              <p:cNvPr id="17" name="Rectangle 95"/>
              <p:cNvSpPr>
                <a:spLocks noChangeArrowheads="1"/>
              </p:cNvSpPr>
              <p:nvPr/>
            </p:nvSpPr>
            <p:spPr bwMode="auto">
              <a:xfrm>
                <a:off x="3783" y="2604"/>
                <a:ext cx="412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de-DE" sz="1600" dirty="0"/>
                  <a:t>PERS</a:t>
                </a:r>
              </a:p>
            </p:txBody>
          </p:sp>
          <p:sp>
            <p:nvSpPr>
              <p:cNvPr id="18" name="Rectangle 96"/>
              <p:cNvSpPr>
                <a:spLocks noChangeArrowheads="1"/>
              </p:cNvSpPr>
              <p:nvPr/>
            </p:nvSpPr>
            <p:spPr bwMode="auto">
              <a:xfrm>
                <a:off x="4311" y="2604"/>
                <a:ext cx="622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de-DE" sz="1600" dirty="0"/>
                  <a:t>Personal</a:t>
                </a:r>
              </a:p>
            </p:txBody>
          </p:sp>
          <p:sp>
            <p:nvSpPr>
              <p:cNvPr id="19" name="Rectangle 97"/>
              <p:cNvSpPr>
                <a:spLocks noChangeArrowheads="1"/>
              </p:cNvSpPr>
              <p:nvPr/>
            </p:nvSpPr>
            <p:spPr bwMode="auto">
              <a:xfrm>
                <a:off x="5319" y="2604"/>
                <a:ext cx="466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de-DE" sz="1600" b="1"/>
                  <a:t>NULL</a:t>
                </a:r>
              </a:p>
            </p:txBody>
          </p:sp>
          <p:sp>
            <p:nvSpPr>
              <p:cNvPr id="20" name="Rectangle 98"/>
              <p:cNvSpPr>
                <a:spLocks noChangeArrowheads="1"/>
              </p:cNvSpPr>
              <p:nvPr/>
            </p:nvSpPr>
            <p:spPr bwMode="auto">
              <a:xfrm>
                <a:off x="3783" y="2460"/>
                <a:ext cx="387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de-DE" sz="1600" i="1"/>
                  <a:t>Kurz</a:t>
                </a:r>
              </a:p>
            </p:txBody>
          </p:sp>
          <p:sp>
            <p:nvSpPr>
              <p:cNvPr id="21" name="Rectangle 99"/>
              <p:cNvSpPr>
                <a:spLocks noChangeArrowheads="1"/>
              </p:cNvSpPr>
              <p:nvPr/>
            </p:nvSpPr>
            <p:spPr bwMode="auto">
              <a:xfrm>
                <a:off x="4311" y="2460"/>
                <a:ext cx="463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de-DE" sz="1600" i="1"/>
                  <a:t>Name</a:t>
                </a:r>
              </a:p>
            </p:txBody>
          </p:sp>
          <p:sp>
            <p:nvSpPr>
              <p:cNvPr id="22" name="Rectangle 100"/>
              <p:cNvSpPr>
                <a:spLocks noChangeArrowheads="1"/>
              </p:cNvSpPr>
              <p:nvPr/>
            </p:nvSpPr>
            <p:spPr bwMode="auto">
              <a:xfrm>
                <a:off x="5271" y="2460"/>
                <a:ext cx="597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de-DE" sz="1600" i="1"/>
                  <a:t>Oberabt</a:t>
                </a:r>
              </a:p>
            </p:txBody>
          </p:sp>
          <p:sp>
            <p:nvSpPr>
              <p:cNvPr id="23" name="Rectangle 101"/>
              <p:cNvSpPr>
                <a:spLocks noChangeArrowheads="1"/>
              </p:cNvSpPr>
              <p:nvPr/>
            </p:nvSpPr>
            <p:spPr bwMode="auto">
              <a:xfrm>
                <a:off x="3796" y="2452"/>
                <a:ext cx="2056" cy="328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5" name="AutoShape 103"/>
            <p:cNvSpPr>
              <a:spLocks noChangeArrowheads="1"/>
            </p:cNvSpPr>
            <p:nvPr/>
          </p:nvSpPr>
          <p:spPr bwMode="auto">
            <a:xfrm>
              <a:off x="3700" y="868"/>
              <a:ext cx="2248" cy="1960"/>
            </a:xfrm>
            <a:prstGeom prst="roundRect">
              <a:avLst>
                <a:gd name="adj" fmla="val 12495"/>
              </a:avLst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" name="Rectangle 104"/>
            <p:cNvSpPr>
              <a:spLocks noChangeArrowheads="1"/>
            </p:cNvSpPr>
            <p:nvPr/>
          </p:nvSpPr>
          <p:spPr bwMode="auto">
            <a:xfrm>
              <a:off x="3783" y="2844"/>
              <a:ext cx="817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de-DE" sz="1600" i="1"/>
                <a:t>Abteilungen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32138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Warum minimales Modell?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Hängt mit „</a:t>
            </a:r>
            <a:r>
              <a:rPr lang="de-DE" b="1" dirty="0" err="1" smtClean="0"/>
              <a:t>Closed</a:t>
            </a:r>
            <a:r>
              <a:rPr lang="de-DE" b="1" dirty="0" smtClean="0"/>
              <a:t>-World-</a:t>
            </a:r>
            <a:r>
              <a:rPr lang="de-DE" b="1" dirty="0" err="1" smtClean="0"/>
              <a:t>Assumption</a:t>
            </a:r>
            <a:r>
              <a:rPr lang="de-DE" dirty="0" smtClean="0"/>
              <a:t>“ zusammen</a:t>
            </a:r>
          </a:p>
          <a:p>
            <a:endParaRPr lang="de-DE" dirty="0"/>
          </a:p>
          <a:p>
            <a:r>
              <a:rPr lang="de-DE" dirty="0" smtClean="0"/>
              <a:t>Betrachte diejenigen Fakten, die nicht zwingend als „wahr“ beweisbar sind, als falsch </a:t>
            </a:r>
          </a:p>
          <a:p>
            <a:endParaRPr lang="de-DE" dirty="0"/>
          </a:p>
          <a:p>
            <a:r>
              <a:rPr lang="de-DE" dirty="0" smtClean="0"/>
              <a:t>Warnung: Die Wahl des minimalen Modells ist nicht selbstverständlich. </a:t>
            </a:r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30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60071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Foliennummernplatzhalt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fld id="{FA87C9FE-82C1-8E41-9259-07D2EAF40BD7}" type="slidenum">
              <a:rPr lang="de-DE" altLang="de-DE" sz="1400"/>
              <a:pPr eaLnBrk="1" hangingPunct="1"/>
              <a:t>31</a:t>
            </a:fld>
            <a:endParaRPr lang="de-DE" altLang="de-DE" sz="1400"/>
          </a:p>
        </p:txBody>
      </p:sp>
      <p:sp>
        <p:nvSpPr>
          <p:cNvPr id="593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altLang="de-DE" dirty="0" smtClean="0"/>
              <a:t>Der Fixpunktansatz</a:t>
            </a:r>
            <a:endParaRPr lang="de-DE" altLang="de-DE" dirty="0"/>
          </a:p>
        </p:txBody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de-DE" altLang="de-DE" dirty="0" smtClean="0"/>
              <a:t>Modelltheoretischer Ansatz ist „statisch“, gibt keine Möglichkeit zu Konstruktion von Lösungen </a:t>
            </a:r>
          </a:p>
          <a:p>
            <a:pPr eaLnBrk="1" hangingPunct="1"/>
            <a:endParaRPr lang="de-DE" altLang="de-DE" dirty="0" smtClean="0"/>
          </a:p>
          <a:p>
            <a:pPr eaLnBrk="1" hangingPunct="1"/>
            <a:r>
              <a:rPr lang="de-DE" altLang="de-DE" dirty="0" smtClean="0"/>
              <a:t>Betrachte Semantik durch Auswahl eines Fixpunktes</a:t>
            </a:r>
          </a:p>
          <a:p>
            <a:pPr lvl="1" eaLnBrk="1" hangingPunct="1"/>
            <a:r>
              <a:rPr lang="de-DE" altLang="de-DE" dirty="0" smtClean="0"/>
              <a:t>(Siehe </a:t>
            </a:r>
            <a:r>
              <a:rPr lang="de-DE" altLang="de-DE" dirty="0" err="1" smtClean="0"/>
              <a:t>Graphbeispiel</a:t>
            </a:r>
            <a:r>
              <a:rPr lang="de-DE" altLang="de-DE" dirty="0" smtClean="0"/>
              <a:t>) </a:t>
            </a:r>
          </a:p>
          <a:p>
            <a:pPr eaLnBrk="1" hangingPunct="1"/>
            <a:endParaRPr lang="de-DE" altLang="de-DE" dirty="0" smtClean="0"/>
          </a:p>
          <a:p>
            <a:pPr eaLnBrk="1" hangingPunct="1"/>
            <a:r>
              <a:rPr lang="de-DE" altLang="de-DE" dirty="0" smtClean="0"/>
              <a:t>Anfrage wird iteriert bis Fixpunkt erreicht  F(P) = P für IDB-Prädikat P</a:t>
            </a:r>
            <a:endParaRPr lang="de-DE" altLang="de-DE" dirty="0"/>
          </a:p>
          <a:p>
            <a:pPr eaLnBrk="1" hangingPunct="1">
              <a:buFont typeface="Wingdings" charset="2"/>
              <a:buNone/>
            </a:pPr>
            <a:r>
              <a:rPr lang="de-DE" altLang="de-DE" dirty="0" smtClean="0">
                <a:sym typeface="Wingdings" charset="2"/>
              </a:rPr>
              <a:t></a:t>
            </a:r>
            <a:r>
              <a:rPr lang="de-DE" altLang="de-DE" dirty="0" err="1" smtClean="0">
                <a:sym typeface="Wingdings" charset="2"/>
              </a:rPr>
              <a:t>Bottom-up</a:t>
            </a:r>
            <a:r>
              <a:rPr lang="de-DE" altLang="de-DE" dirty="0" smtClean="0">
                <a:sym typeface="Wingdings" charset="2"/>
              </a:rPr>
              <a:t> Evaluation</a:t>
            </a:r>
            <a:r>
              <a:rPr lang="de-DE" altLang="de-DE" dirty="0">
                <a:sym typeface="Wingdings" charset="2"/>
              </a:rPr>
              <a:t>.</a:t>
            </a:r>
            <a:endParaRPr lang="de-DE" altLang="de-DE" dirty="0"/>
          </a:p>
        </p:txBody>
      </p:sp>
    </p:spTree>
    <p:extLst>
      <p:ext uri="{BB962C8B-B14F-4D97-AF65-F5344CB8AC3E}">
        <p14:creationId xmlns:p14="http://schemas.microsoft.com/office/powerpoint/2010/main" val="1987235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Fixpunkt als </a:t>
            </a:r>
            <a:r>
              <a:rPr lang="de-DE" dirty="0" err="1" smtClean="0"/>
              <a:t>Attraktor</a:t>
            </a:r>
            <a:endParaRPr lang="de-DE" dirty="0"/>
          </a:p>
        </p:txBody>
      </p:sp>
      <p:pic>
        <p:nvPicPr>
          <p:cNvPr id="5" name="Inhaltsplatzhalt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4650" y="2017712"/>
            <a:ext cx="5854700" cy="3327400"/>
          </a:xfrm>
        </p:spPr>
      </p:pic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32</a:t>
            </a:fld>
            <a:endParaRPr lang="de-DE"/>
          </a:p>
        </p:txBody>
      </p:sp>
      <p:sp>
        <p:nvSpPr>
          <p:cNvPr id="6" name="Textfeld 5"/>
          <p:cNvSpPr txBox="1"/>
          <p:nvPr/>
        </p:nvSpPr>
        <p:spPr>
          <a:xfrm>
            <a:off x="1567531" y="5345112"/>
            <a:ext cx="67521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/>
              <a:t>"</a:t>
            </a:r>
            <a:r>
              <a:rPr lang="de-DE" sz="1200" dirty="0" err="1"/>
              <a:t>Cosine</a:t>
            </a:r>
            <a:r>
              <a:rPr lang="de-DE" sz="1200" dirty="0"/>
              <a:t> </a:t>
            </a:r>
            <a:r>
              <a:rPr lang="de-DE" sz="1200" dirty="0" err="1"/>
              <a:t>fixed</a:t>
            </a:r>
            <a:r>
              <a:rPr lang="de-DE" sz="1200" dirty="0"/>
              <a:t> </a:t>
            </a:r>
            <a:r>
              <a:rPr lang="de-DE" sz="1200" dirty="0" err="1"/>
              <a:t>point</a:t>
            </a:r>
            <a:r>
              <a:rPr lang="de-DE" sz="1200" dirty="0"/>
              <a:t>". </a:t>
            </a:r>
            <a:r>
              <a:rPr lang="de-DE" sz="1200" dirty="0" err="1"/>
              <a:t>Licensed</a:t>
            </a:r>
            <a:r>
              <a:rPr lang="de-DE" sz="1200" dirty="0"/>
              <a:t> </a:t>
            </a:r>
            <a:r>
              <a:rPr lang="de-DE" sz="1200" dirty="0" err="1"/>
              <a:t>under</a:t>
            </a:r>
            <a:r>
              <a:rPr lang="de-DE" sz="1200" dirty="0"/>
              <a:t> CC BY-SA 3.0 via Wikimedia </a:t>
            </a:r>
            <a:r>
              <a:rPr lang="de-DE" sz="1200" dirty="0" err="1"/>
              <a:t>Commons</a:t>
            </a:r>
            <a:r>
              <a:rPr lang="de-DE" sz="1200" dirty="0"/>
              <a:t> </a:t>
            </a:r>
            <a:r>
              <a:rPr lang="de-DE" sz="1200" dirty="0" smtClean="0"/>
              <a:t>–</a:t>
            </a:r>
          </a:p>
          <a:p>
            <a:r>
              <a:rPr lang="de-DE" sz="1200" dirty="0" smtClean="0"/>
              <a:t>https</a:t>
            </a:r>
            <a:r>
              <a:rPr lang="de-DE" sz="1200" dirty="0"/>
              <a:t>://</a:t>
            </a:r>
            <a:r>
              <a:rPr lang="de-DE" sz="1200" dirty="0" err="1"/>
              <a:t>commons.wikimedia.org</a:t>
            </a:r>
            <a:r>
              <a:rPr lang="de-DE" sz="1200" dirty="0"/>
              <a:t>/</a:t>
            </a:r>
            <a:r>
              <a:rPr lang="de-DE" sz="1200" dirty="0" err="1"/>
              <a:t>wiki</a:t>
            </a:r>
            <a:r>
              <a:rPr lang="de-DE" sz="1200" dirty="0"/>
              <a:t>/</a:t>
            </a:r>
            <a:r>
              <a:rPr lang="de-DE" sz="1200" dirty="0" err="1"/>
              <a:t>File:Cosine_fixed_point.svg</a:t>
            </a:r>
            <a:r>
              <a:rPr lang="de-DE" sz="1200" dirty="0"/>
              <a:t>\#/</a:t>
            </a:r>
            <a:r>
              <a:rPr lang="de-DE" sz="1200" dirty="0" err="1" smtClean="0"/>
              <a:t>media</a:t>
            </a:r>
            <a:r>
              <a:rPr lang="de-DE" sz="1200" dirty="0" smtClean="0"/>
              <a:t>/</a:t>
            </a:r>
            <a:r>
              <a:rPr lang="de-DE" sz="1200" dirty="0" err="1" smtClean="0"/>
              <a:t>File:Cosine_fixed_point.svg</a:t>
            </a:r>
            <a:endParaRPr lang="de-DE" sz="1200" dirty="0"/>
          </a:p>
        </p:txBody>
      </p:sp>
    </p:spTree>
    <p:extLst>
      <p:ext uri="{BB962C8B-B14F-4D97-AF65-F5344CB8AC3E}">
        <p14:creationId xmlns:p14="http://schemas.microsoft.com/office/powerpoint/2010/main" val="112512375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Foliennummernplatzhalt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fld id="{0FBAD228-0DAA-EF4B-99D9-FF16C38FB5EA}" type="slidenum">
              <a:rPr lang="de-DE" altLang="de-DE" sz="1400"/>
              <a:pPr eaLnBrk="1" hangingPunct="1"/>
              <a:t>33</a:t>
            </a:fld>
            <a:endParaRPr lang="de-DE" altLang="de-DE" sz="1400"/>
          </a:p>
        </p:txBody>
      </p:sp>
      <p:sp>
        <p:nvSpPr>
          <p:cNvPr id="6144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altLang="de-DE"/>
              <a:t>Bottom-up Evaluation</a:t>
            </a:r>
          </a:p>
        </p:txBody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de-DE" altLang="de-DE" dirty="0" smtClean="0"/>
              <a:t>Starte mit den Fakten der Datenbankinstanz (EDB-Fakten)</a:t>
            </a:r>
            <a:endParaRPr lang="de-DE" altLang="de-DE" dirty="0"/>
          </a:p>
          <a:p>
            <a:pPr eaLnBrk="1" hangingPunct="1"/>
            <a:r>
              <a:rPr lang="de-DE" altLang="de-DE" dirty="0" smtClean="0"/>
              <a:t>Verwende Regeln von rechts nach links, um neue Fakten abzuleiten </a:t>
            </a:r>
          </a:p>
          <a:p>
            <a:pPr eaLnBrk="1" hangingPunct="1"/>
            <a:r>
              <a:rPr lang="de-DE" altLang="de-DE" dirty="0" smtClean="0"/>
              <a:t>Wiederhole bis keine Fakten mehr abgeleitet werden können</a:t>
            </a:r>
          </a:p>
          <a:p>
            <a:pPr eaLnBrk="1" hangingPunct="1"/>
            <a:endParaRPr lang="de-DE" altLang="de-DE" dirty="0"/>
          </a:p>
          <a:p>
            <a:pPr eaLnBrk="1" hangingPunct="1">
              <a:buFont typeface="Wingdings" charset="2"/>
              <a:buNone/>
            </a:pPr>
            <a:r>
              <a:rPr lang="de-DE" altLang="de-DE" dirty="0" smtClean="0">
                <a:sym typeface="Wingdings" charset="2"/>
              </a:rPr>
              <a:t>Produziert alle (!) Fakten, die beweisbar sind. </a:t>
            </a:r>
            <a:endParaRPr lang="de-DE" altLang="de-DE" dirty="0"/>
          </a:p>
        </p:txBody>
      </p:sp>
    </p:spTree>
    <p:extLst>
      <p:ext uri="{BB962C8B-B14F-4D97-AF65-F5344CB8AC3E}">
        <p14:creationId xmlns:p14="http://schemas.microsoft.com/office/powerpoint/2010/main" val="45912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Foliennummernplatzhalter 4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fld id="{AE987401-93FE-0A4C-B31B-2361ECEE3036}" type="slidenum">
              <a:rPr lang="de-DE" altLang="de-DE" sz="1400"/>
              <a:pPr eaLnBrk="1" hangingPunct="1"/>
              <a:t>34</a:t>
            </a:fld>
            <a:endParaRPr lang="de-DE" altLang="de-DE" sz="1400"/>
          </a:p>
        </p:txBody>
      </p:sp>
      <p:sp>
        <p:nvSpPr>
          <p:cNvPr id="6349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altLang="de-DE"/>
              <a:t>Bottom-up: Naive Evaluation</a:t>
            </a:r>
          </a:p>
        </p:txBody>
      </p:sp>
      <p:sp>
        <p:nvSpPr>
          <p:cNvPr id="63492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85226" y="1412776"/>
            <a:ext cx="4247703" cy="4114800"/>
          </a:xfrm>
        </p:spPr>
        <p:txBody>
          <a:bodyPr/>
          <a:lstStyle/>
          <a:p>
            <a:pPr marL="571500" indent="-571500" eaLnBrk="1" hangingPunct="1">
              <a:buFont typeface="Wingdings" charset="2"/>
              <a:buNone/>
            </a:pPr>
            <a:r>
              <a:rPr lang="de-DE" altLang="de-DE" sz="2200" dirty="0" smtClean="0"/>
              <a:t>Gegeben sind EDB Fakten:</a:t>
            </a:r>
            <a:endParaRPr lang="de-DE" altLang="de-DE" sz="2200" dirty="0"/>
          </a:p>
          <a:p>
            <a:pPr marL="571500" indent="-571500" eaLnBrk="1" hangingPunct="1">
              <a:buSzTx/>
              <a:buFont typeface="Arial" charset="0"/>
              <a:buAutoNum type="arabicPeriod"/>
            </a:pPr>
            <a:r>
              <a:rPr lang="de-DE" altLang="de-DE" sz="2200" dirty="0" smtClean="0"/>
              <a:t>Initialisiere alle IDB Prädikate jeweils mit leerer Menge</a:t>
            </a:r>
            <a:endParaRPr lang="de-DE" altLang="de-DE" sz="2200" dirty="0"/>
          </a:p>
          <a:p>
            <a:pPr marL="571500" indent="-571500" eaLnBrk="1" hangingPunct="1">
              <a:buSzTx/>
              <a:buFont typeface="Arial" charset="0"/>
              <a:buAutoNum type="arabicPeriod"/>
            </a:pPr>
            <a:r>
              <a:rPr lang="de-DE" altLang="de-DE" sz="2200" dirty="0" smtClean="0"/>
              <a:t>Instanziiere mit Konstanten alle Variablen in allen Regeln auf alle (konsistenten) Weisen. </a:t>
            </a:r>
            <a:r>
              <a:rPr lang="de-DE" altLang="de-DE" sz="2200" dirty="0"/>
              <a:t/>
            </a:r>
            <a:br>
              <a:rPr lang="de-DE" altLang="de-DE" sz="2200" dirty="0"/>
            </a:br>
            <a:r>
              <a:rPr lang="de-DE" altLang="de-DE" sz="2200" dirty="0" smtClean="0"/>
              <a:t>Falls alle Teilziele (einer Regel) wahr werden, dann leite auch (instanziierten) Kopf der Regel ab.</a:t>
            </a:r>
            <a:endParaRPr lang="de-DE" altLang="de-DE" sz="2200" dirty="0"/>
          </a:p>
          <a:p>
            <a:pPr marL="571500" indent="-571500" eaLnBrk="1" hangingPunct="1">
              <a:buSzTx/>
              <a:buFont typeface="Arial" charset="0"/>
              <a:buAutoNum type="arabicPeriod"/>
            </a:pPr>
            <a:r>
              <a:rPr lang="de-DE" altLang="de-DE" sz="2200" dirty="0" smtClean="0"/>
              <a:t>Wiederhole (2</a:t>
            </a:r>
            <a:r>
              <a:rPr lang="de-DE" altLang="de-DE" sz="2200" dirty="0"/>
              <a:t>) </a:t>
            </a:r>
            <a:r>
              <a:rPr lang="de-DE" altLang="de-DE" sz="2200" dirty="0" smtClean="0"/>
              <a:t>solange in </a:t>
            </a:r>
            <a:r>
              <a:rPr lang="de-DE" altLang="de-DE" sz="2200" dirty="0"/>
              <a:t>Runden </a:t>
            </a:r>
            <a:r>
              <a:rPr lang="de-DE" altLang="de-DE" sz="2200" dirty="0" smtClean="0"/>
              <a:t>wie neue IDB-Fakten abgeleitet werden können</a:t>
            </a:r>
            <a:endParaRPr lang="de-DE" altLang="de-DE" sz="2200" dirty="0"/>
          </a:p>
        </p:txBody>
      </p:sp>
    </p:spTree>
    <p:extLst>
      <p:ext uri="{BB962C8B-B14F-4D97-AF65-F5344CB8AC3E}">
        <p14:creationId xmlns:p14="http://schemas.microsoft.com/office/powerpoint/2010/main" val="377818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Foliennummernplatzhalter 4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fld id="{5FF60A0B-A01D-914E-9835-B07142CC5F3E}" type="slidenum">
              <a:rPr lang="de-DE" altLang="de-DE" sz="1400"/>
              <a:pPr eaLnBrk="1" hangingPunct="1"/>
              <a:t>35</a:t>
            </a:fld>
            <a:endParaRPr lang="de-DE" altLang="de-DE" sz="1400"/>
          </a:p>
        </p:txBody>
      </p:sp>
      <p:sp>
        <p:nvSpPr>
          <p:cNvPr id="6553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altLang="de-DE"/>
              <a:t>Bottom-up: Naive Evaluation</a:t>
            </a:r>
          </a:p>
        </p:txBody>
      </p:sp>
      <p:sp>
        <p:nvSpPr>
          <p:cNvPr id="65541" name="Line 4"/>
          <p:cNvSpPr>
            <a:spLocks noChangeShapeType="1"/>
          </p:cNvSpPr>
          <p:nvPr/>
        </p:nvSpPr>
        <p:spPr bwMode="auto">
          <a:xfrm>
            <a:off x="5219700" y="2276475"/>
            <a:ext cx="0" cy="3600450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5542" name="Text Box 5"/>
          <p:cNvSpPr txBox="1">
            <a:spLocks noChangeArrowheads="1"/>
          </p:cNvSpPr>
          <p:nvPr/>
        </p:nvSpPr>
        <p:spPr bwMode="auto">
          <a:xfrm>
            <a:off x="5292725" y="1838325"/>
            <a:ext cx="425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de-DE" altLang="de-DE" sz="1800" u="sng"/>
              <a:t>G:</a:t>
            </a:r>
          </a:p>
        </p:txBody>
      </p:sp>
      <p:sp>
        <p:nvSpPr>
          <p:cNvPr id="65543" name="Text Box 6"/>
          <p:cNvSpPr txBox="1">
            <a:spLocks noChangeArrowheads="1"/>
          </p:cNvSpPr>
          <p:nvPr/>
        </p:nvSpPr>
        <p:spPr bwMode="auto">
          <a:xfrm>
            <a:off x="5435600" y="3644900"/>
            <a:ext cx="3873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de-DE" altLang="de-DE" sz="1800" u="sng"/>
              <a:t>T:</a:t>
            </a:r>
          </a:p>
        </p:txBody>
      </p:sp>
      <p:sp>
        <p:nvSpPr>
          <p:cNvPr id="65544" name="Text Box 7"/>
          <p:cNvSpPr txBox="1">
            <a:spLocks noChangeArrowheads="1"/>
          </p:cNvSpPr>
          <p:nvPr/>
        </p:nvSpPr>
        <p:spPr bwMode="auto">
          <a:xfrm>
            <a:off x="5651500" y="4005263"/>
            <a:ext cx="311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de-DE" altLang="de-DE" sz="1800">
                <a:solidFill>
                  <a:srgbClr val="003366"/>
                </a:solidFill>
              </a:rPr>
              <a:t>1</a:t>
            </a:r>
          </a:p>
        </p:txBody>
      </p:sp>
      <p:sp>
        <p:nvSpPr>
          <p:cNvPr id="65545" name="Text Box 8"/>
          <p:cNvSpPr txBox="1">
            <a:spLocks noChangeArrowheads="1"/>
          </p:cNvSpPr>
          <p:nvPr/>
        </p:nvSpPr>
        <p:spPr bwMode="auto">
          <a:xfrm>
            <a:off x="6875463" y="4078288"/>
            <a:ext cx="311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de-DE" altLang="de-DE" sz="1800">
                <a:solidFill>
                  <a:srgbClr val="003366"/>
                </a:solidFill>
              </a:rPr>
              <a:t>2</a:t>
            </a:r>
          </a:p>
        </p:txBody>
      </p:sp>
      <p:sp>
        <p:nvSpPr>
          <p:cNvPr id="65546" name="Text Box 9"/>
          <p:cNvSpPr txBox="1">
            <a:spLocks noChangeArrowheads="1"/>
          </p:cNvSpPr>
          <p:nvPr/>
        </p:nvSpPr>
        <p:spPr bwMode="auto">
          <a:xfrm>
            <a:off x="6083300" y="4725988"/>
            <a:ext cx="311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de-DE" altLang="de-DE" sz="1800">
                <a:solidFill>
                  <a:srgbClr val="003366"/>
                </a:solidFill>
              </a:rPr>
              <a:t>3</a:t>
            </a:r>
          </a:p>
        </p:txBody>
      </p:sp>
      <p:sp>
        <p:nvSpPr>
          <p:cNvPr id="65547" name="Text Box 10"/>
          <p:cNvSpPr txBox="1">
            <a:spLocks noChangeArrowheads="1"/>
          </p:cNvSpPr>
          <p:nvPr/>
        </p:nvSpPr>
        <p:spPr bwMode="auto">
          <a:xfrm>
            <a:off x="5292725" y="5491163"/>
            <a:ext cx="3476625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de-DE" altLang="de-DE" sz="1800" b="1">
                <a:solidFill>
                  <a:schemeClr val="tx2"/>
                </a:solidFill>
                <a:latin typeface="Courier New" charset="0"/>
              </a:rPr>
              <a:t>T(x,y) :- G(x,y)</a:t>
            </a:r>
          </a:p>
          <a:p>
            <a:pPr eaLnBrk="1" hangingPunct="1"/>
            <a:r>
              <a:rPr lang="de-DE" altLang="de-DE" sz="1800" b="1">
                <a:solidFill>
                  <a:schemeClr val="tx2"/>
                </a:solidFill>
                <a:latin typeface="Courier New" charset="0"/>
              </a:rPr>
              <a:t>T(x,y) :- G(x,z), T(z,y)</a:t>
            </a:r>
          </a:p>
        </p:txBody>
      </p:sp>
      <p:grpSp>
        <p:nvGrpSpPr>
          <p:cNvPr id="65548" name="Group 11"/>
          <p:cNvGrpSpPr>
            <a:grpSpLocks/>
          </p:cNvGrpSpPr>
          <p:nvPr/>
        </p:nvGrpSpPr>
        <p:grpSpPr bwMode="auto">
          <a:xfrm>
            <a:off x="5508625" y="2276475"/>
            <a:ext cx="1535113" cy="1087438"/>
            <a:chOff x="4195" y="1207"/>
            <a:chExt cx="967" cy="685"/>
          </a:xfrm>
        </p:grpSpPr>
        <p:sp>
          <p:nvSpPr>
            <p:cNvPr id="65549" name="Text Box 12"/>
            <p:cNvSpPr txBox="1">
              <a:spLocks noChangeArrowheads="1"/>
            </p:cNvSpPr>
            <p:nvPr/>
          </p:nvSpPr>
          <p:spPr bwMode="auto">
            <a:xfrm>
              <a:off x="4195" y="1207"/>
              <a:ext cx="19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/>
              <a:r>
                <a:rPr lang="de-DE" altLang="de-DE" sz="1800">
                  <a:solidFill>
                    <a:srgbClr val="003366"/>
                  </a:solidFill>
                </a:rPr>
                <a:t>1</a:t>
              </a:r>
            </a:p>
          </p:txBody>
        </p:sp>
        <p:sp>
          <p:nvSpPr>
            <p:cNvPr id="65550" name="Text Box 13"/>
            <p:cNvSpPr txBox="1">
              <a:spLocks noChangeArrowheads="1"/>
            </p:cNvSpPr>
            <p:nvPr/>
          </p:nvSpPr>
          <p:spPr bwMode="auto">
            <a:xfrm>
              <a:off x="4966" y="1253"/>
              <a:ext cx="19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/>
              <a:r>
                <a:rPr lang="de-DE" altLang="de-DE" sz="1800">
                  <a:solidFill>
                    <a:srgbClr val="003366"/>
                  </a:solidFill>
                </a:rPr>
                <a:t>2</a:t>
              </a:r>
            </a:p>
          </p:txBody>
        </p:sp>
        <p:sp>
          <p:nvSpPr>
            <p:cNvPr id="65551" name="Text Box 14"/>
            <p:cNvSpPr txBox="1">
              <a:spLocks noChangeArrowheads="1"/>
            </p:cNvSpPr>
            <p:nvPr/>
          </p:nvSpPr>
          <p:spPr bwMode="auto">
            <a:xfrm>
              <a:off x="4467" y="1661"/>
              <a:ext cx="19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/>
              <a:r>
                <a:rPr lang="de-DE" altLang="de-DE" sz="1800">
                  <a:solidFill>
                    <a:srgbClr val="003366"/>
                  </a:solidFill>
                </a:rPr>
                <a:t>3</a:t>
              </a:r>
            </a:p>
          </p:txBody>
        </p:sp>
        <p:sp>
          <p:nvSpPr>
            <p:cNvPr id="65552" name="Line 15"/>
            <p:cNvSpPr>
              <a:spLocks noChangeShapeType="1"/>
            </p:cNvSpPr>
            <p:nvPr/>
          </p:nvSpPr>
          <p:spPr bwMode="auto">
            <a:xfrm>
              <a:off x="4389" y="1331"/>
              <a:ext cx="545" cy="45"/>
            </a:xfrm>
            <a:prstGeom prst="line">
              <a:avLst/>
            </a:prstGeom>
            <a:noFill/>
            <a:ln w="19050">
              <a:solidFill>
                <a:srgbClr val="003366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5553" name="Line 16"/>
            <p:cNvSpPr>
              <a:spLocks noChangeShapeType="1"/>
            </p:cNvSpPr>
            <p:nvPr/>
          </p:nvSpPr>
          <p:spPr bwMode="auto">
            <a:xfrm flipH="1">
              <a:off x="4661" y="1467"/>
              <a:ext cx="385" cy="272"/>
            </a:xfrm>
            <a:prstGeom prst="line">
              <a:avLst/>
            </a:prstGeom>
            <a:noFill/>
            <a:ln w="19050">
              <a:solidFill>
                <a:srgbClr val="003366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5554" name="Line 17"/>
            <p:cNvSpPr>
              <a:spLocks noChangeShapeType="1"/>
            </p:cNvSpPr>
            <p:nvPr/>
          </p:nvSpPr>
          <p:spPr bwMode="auto">
            <a:xfrm flipH="1">
              <a:off x="4694" y="1525"/>
              <a:ext cx="385" cy="272"/>
            </a:xfrm>
            <a:prstGeom prst="line">
              <a:avLst/>
            </a:prstGeom>
            <a:noFill/>
            <a:ln w="19050">
              <a:solidFill>
                <a:srgbClr val="003366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</p:grpSp>
      <p:sp>
        <p:nvSpPr>
          <p:cNvPr id="21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539552" y="1402431"/>
            <a:ext cx="4195762" cy="4730081"/>
          </a:xfrm>
        </p:spPr>
        <p:txBody>
          <a:bodyPr/>
          <a:lstStyle/>
          <a:p>
            <a:pPr marL="571500" indent="-571500" eaLnBrk="1" hangingPunct="1">
              <a:buFont typeface="Wingdings" charset="2"/>
              <a:buNone/>
            </a:pPr>
            <a:r>
              <a:rPr lang="de-DE" altLang="de-DE" sz="2200" dirty="0" smtClean="0"/>
              <a:t>Gegeben sind EDB Fakten:</a:t>
            </a:r>
            <a:endParaRPr lang="de-DE" altLang="de-DE" sz="2200" dirty="0"/>
          </a:p>
          <a:p>
            <a:pPr marL="571500" indent="-571500" eaLnBrk="1" hangingPunct="1">
              <a:buSzTx/>
              <a:buFont typeface="Arial" charset="0"/>
              <a:buAutoNum type="arabicPeriod"/>
            </a:pPr>
            <a:r>
              <a:rPr lang="de-DE" altLang="de-DE" sz="2200" dirty="0" smtClean="0"/>
              <a:t>Initialisiere alle IDB Prädikate jeweils mit leerer Menge</a:t>
            </a:r>
            <a:endParaRPr lang="de-DE" altLang="de-DE" sz="2200" dirty="0"/>
          </a:p>
          <a:p>
            <a:pPr marL="571500" indent="-571500" eaLnBrk="1" hangingPunct="1">
              <a:buSzTx/>
              <a:buFont typeface="Arial" charset="0"/>
              <a:buAutoNum type="arabicPeriod"/>
            </a:pPr>
            <a:r>
              <a:rPr lang="de-DE" altLang="de-DE" sz="2200" dirty="0" smtClean="0"/>
              <a:t>Instanziiere mit Konstanten alle Variablen in allen Regeln auf alle (konsistenten) Weisen. </a:t>
            </a:r>
            <a:r>
              <a:rPr lang="de-DE" altLang="de-DE" sz="2200" dirty="0"/>
              <a:t/>
            </a:r>
            <a:br>
              <a:rPr lang="de-DE" altLang="de-DE" sz="2200" dirty="0"/>
            </a:br>
            <a:r>
              <a:rPr lang="de-DE" altLang="de-DE" sz="2200" dirty="0" smtClean="0"/>
              <a:t>Falls alle Teilziele (einer Regel) wahr werden, dann leite auch (instanziierten) Kopf der Regel ab.</a:t>
            </a:r>
            <a:endParaRPr lang="de-DE" altLang="de-DE" sz="2200" dirty="0"/>
          </a:p>
          <a:p>
            <a:pPr marL="571500" indent="-571500" eaLnBrk="1" hangingPunct="1">
              <a:buSzTx/>
              <a:buFont typeface="Arial" charset="0"/>
              <a:buAutoNum type="arabicPeriod"/>
            </a:pPr>
            <a:r>
              <a:rPr lang="de-DE" altLang="de-DE" sz="2200" dirty="0" smtClean="0"/>
              <a:t>Wiederhole (2</a:t>
            </a:r>
            <a:r>
              <a:rPr lang="de-DE" altLang="de-DE" sz="2200" dirty="0"/>
              <a:t>) </a:t>
            </a:r>
            <a:r>
              <a:rPr lang="de-DE" altLang="de-DE" sz="2200" dirty="0" smtClean="0"/>
              <a:t>in </a:t>
            </a:r>
            <a:r>
              <a:rPr lang="de-DE" altLang="de-DE" sz="2200" dirty="0"/>
              <a:t>Runden solange </a:t>
            </a:r>
            <a:r>
              <a:rPr lang="de-DE" altLang="de-DE" sz="2200" dirty="0" smtClean="0"/>
              <a:t>wie neue IDB-Fakten abgeleitet werden können</a:t>
            </a:r>
            <a:endParaRPr lang="de-DE" altLang="de-DE" sz="2200" dirty="0"/>
          </a:p>
        </p:txBody>
      </p:sp>
    </p:spTree>
    <p:extLst>
      <p:ext uri="{BB962C8B-B14F-4D97-AF65-F5344CB8AC3E}">
        <p14:creationId xmlns:p14="http://schemas.microsoft.com/office/powerpoint/2010/main" val="268321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Foliennummernplatzhalter 4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fld id="{074C7D37-DB42-E147-9FC9-09C713322F2D}" type="slidenum">
              <a:rPr lang="de-DE" altLang="de-DE" sz="1400"/>
              <a:pPr eaLnBrk="1" hangingPunct="1"/>
              <a:t>36</a:t>
            </a:fld>
            <a:endParaRPr lang="de-DE" altLang="de-DE" sz="1400"/>
          </a:p>
        </p:txBody>
      </p:sp>
      <p:sp>
        <p:nvSpPr>
          <p:cNvPr id="6758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altLang="de-DE"/>
              <a:t>Bottom-up: Naive Evaluation</a:t>
            </a:r>
          </a:p>
        </p:txBody>
      </p:sp>
      <p:sp>
        <p:nvSpPr>
          <p:cNvPr id="67589" name="Line 4"/>
          <p:cNvSpPr>
            <a:spLocks noChangeShapeType="1"/>
          </p:cNvSpPr>
          <p:nvPr/>
        </p:nvSpPr>
        <p:spPr bwMode="auto">
          <a:xfrm>
            <a:off x="5219700" y="2276475"/>
            <a:ext cx="0" cy="3600450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7590" name="Text Box 5"/>
          <p:cNvSpPr txBox="1">
            <a:spLocks noChangeArrowheads="1"/>
          </p:cNvSpPr>
          <p:nvPr/>
        </p:nvSpPr>
        <p:spPr bwMode="auto">
          <a:xfrm>
            <a:off x="5292725" y="1838325"/>
            <a:ext cx="425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de-DE" altLang="de-DE" sz="1800" u="sng"/>
              <a:t>G:</a:t>
            </a:r>
          </a:p>
        </p:txBody>
      </p:sp>
      <p:sp>
        <p:nvSpPr>
          <p:cNvPr id="67591" name="Text Box 6"/>
          <p:cNvSpPr txBox="1">
            <a:spLocks noChangeArrowheads="1"/>
          </p:cNvSpPr>
          <p:nvPr/>
        </p:nvSpPr>
        <p:spPr bwMode="auto">
          <a:xfrm>
            <a:off x="5435600" y="3644900"/>
            <a:ext cx="3873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de-DE" altLang="de-DE" sz="1800" u="sng"/>
              <a:t>T:</a:t>
            </a:r>
          </a:p>
        </p:txBody>
      </p:sp>
      <p:sp>
        <p:nvSpPr>
          <p:cNvPr id="67592" name="Text Box 7"/>
          <p:cNvSpPr txBox="1">
            <a:spLocks noChangeArrowheads="1"/>
          </p:cNvSpPr>
          <p:nvPr/>
        </p:nvSpPr>
        <p:spPr bwMode="auto">
          <a:xfrm>
            <a:off x="5651500" y="4005263"/>
            <a:ext cx="311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de-DE" altLang="de-DE" sz="1800">
                <a:solidFill>
                  <a:srgbClr val="003366"/>
                </a:solidFill>
              </a:rPr>
              <a:t>1</a:t>
            </a:r>
          </a:p>
        </p:txBody>
      </p:sp>
      <p:sp>
        <p:nvSpPr>
          <p:cNvPr id="67593" name="Text Box 8"/>
          <p:cNvSpPr txBox="1">
            <a:spLocks noChangeArrowheads="1"/>
          </p:cNvSpPr>
          <p:nvPr/>
        </p:nvSpPr>
        <p:spPr bwMode="auto">
          <a:xfrm>
            <a:off x="6875463" y="4078288"/>
            <a:ext cx="311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de-DE" altLang="de-DE" sz="1800">
                <a:solidFill>
                  <a:srgbClr val="003366"/>
                </a:solidFill>
              </a:rPr>
              <a:t>2</a:t>
            </a:r>
          </a:p>
        </p:txBody>
      </p:sp>
      <p:sp>
        <p:nvSpPr>
          <p:cNvPr id="67594" name="Text Box 9"/>
          <p:cNvSpPr txBox="1">
            <a:spLocks noChangeArrowheads="1"/>
          </p:cNvSpPr>
          <p:nvPr/>
        </p:nvSpPr>
        <p:spPr bwMode="auto">
          <a:xfrm>
            <a:off x="6083300" y="4725988"/>
            <a:ext cx="311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de-DE" altLang="de-DE" sz="1800">
                <a:solidFill>
                  <a:srgbClr val="003366"/>
                </a:solidFill>
              </a:rPr>
              <a:t>3</a:t>
            </a:r>
          </a:p>
        </p:txBody>
      </p:sp>
      <p:sp>
        <p:nvSpPr>
          <p:cNvPr id="67595" name="Line 10"/>
          <p:cNvSpPr>
            <a:spLocks noChangeShapeType="1"/>
          </p:cNvSpPr>
          <p:nvPr/>
        </p:nvSpPr>
        <p:spPr bwMode="auto">
          <a:xfrm flipH="1" flipV="1">
            <a:off x="5940425" y="4149725"/>
            <a:ext cx="863600" cy="71438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7596" name="Text Box 11"/>
          <p:cNvSpPr txBox="1">
            <a:spLocks noChangeArrowheads="1"/>
          </p:cNvSpPr>
          <p:nvPr/>
        </p:nvSpPr>
        <p:spPr bwMode="auto">
          <a:xfrm>
            <a:off x="6208713" y="3665538"/>
            <a:ext cx="186461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de-DE" altLang="de-DE" sz="1800" dirty="0">
                <a:solidFill>
                  <a:schemeClr val="accent2"/>
                </a:solidFill>
              </a:rPr>
              <a:t>G(2,1) </a:t>
            </a:r>
            <a:r>
              <a:rPr lang="de-DE" altLang="de-DE" sz="1800" dirty="0" smtClean="0">
                <a:solidFill>
                  <a:schemeClr val="accent2"/>
                </a:solidFill>
              </a:rPr>
              <a:t>ist falsch!</a:t>
            </a:r>
            <a:endParaRPr lang="de-DE" altLang="de-DE" sz="1800" dirty="0">
              <a:solidFill>
                <a:schemeClr val="accent2"/>
              </a:solidFill>
            </a:endParaRPr>
          </a:p>
        </p:txBody>
      </p:sp>
      <p:sp>
        <p:nvSpPr>
          <p:cNvPr id="67597" name="Text Box 12"/>
          <p:cNvSpPr txBox="1">
            <a:spLocks noChangeArrowheads="1"/>
          </p:cNvSpPr>
          <p:nvPr/>
        </p:nvSpPr>
        <p:spPr bwMode="auto">
          <a:xfrm>
            <a:off x="5292725" y="5491163"/>
            <a:ext cx="3476625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de-DE" altLang="de-DE" sz="1800" b="1">
                <a:solidFill>
                  <a:schemeClr val="tx2"/>
                </a:solidFill>
                <a:latin typeface="Courier New" charset="0"/>
              </a:rPr>
              <a:t>T(x,y) :- G(</a:t>
            </a:r>
            <a:r>
              <a:rPr lang="de-DE" altLang="de-DE" sz="1800" b="1">
                <a:solidFill>
                  <a:schemeClr val="accent2"/>
                </a:solidFill>
                <a:latin typeface="Courier New" charset="0"/>
              </a:rPr>
              <a:t>2,1</a:t>
            </a:r>
            <a:r>
              <a:rPr lang="de-DE" altLang="de-DE" sz="1800" b="1">
                <a:solidFill>
                  <a:schemeClr val="tx2"/>
                </a:solidFill>
                <a:latin typeface="Courier New" charset="0"/>
              </a:rPr>
              <a:t>)</a:t>
            </a:r>
          </a:p>
          <a:p>
            <a:pPr eaLnBrk="1" hangingPunct="1"/>
            <a:r>
              <a:rPr lang="de-DE" altLang="de-DE" sz="1800" b="1">
                <a:solidFill>
                  <a:schemeClr val="tx2"/>
                </a:solidFill>
                <a:latin typeface="Courier New" charset="0"/>
              </a:rPr>
              <a:t>T(x,y) :- G(x,z), T(z,y)</a:t>
            </a:r>
          </a:p>
        </p:txBody>
      </p:sp>
      <p:grpSp>
        <p:nvGrpSpPr>
          <p:cNvPr id="67598" name="Group 13"/>
          <p:cNvGrpSpPr>
            <a:grpSpLocks/>
          </p:cNvGrpSpPr>
          <p:nvPr/>
        </p:nvGrpSpPr>
        <p:grpSpPr bwMode="auto">
          <a:xfrm>
            <a:off x="5508625" y="2276475"/>
            <a:ext cx="1535113" cy="1087438"/>
            <a:chOff x="4195" y="1207"/>
            <a:chExt cx="967" cy="685"/>
          </a:xfrm>
        </p:grpSpPr>
        <p:sp>
          <p:nvSpPr>
            <p:cNvPr id="67599" name="Text Box 14"/>
            <p:cNvSpPr txBox="1">
              <a:spLocks noChangeArrowheads="1"/>
            </p:cNvSpPr>
            <p:nvPr/>
          </p:nvSpPr>
          <p:spPr bwMode="auto">
            <a:xfrm>
              <a:off x="4195" y="1207"/>
              <a:ext cx="19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/>
              <a:r>
                <a:rPr lang="de-DE" altLang="de-DE" sz="1800">
                  <a:solidFill>
                    <a:srgbClr val="003366"/>
                  </a:solidFill>
                </a:rPr>
                <a:t>1</a:t>
              </a:r>
            </a:p>
          </p:txBody>
        </p:sp>
        <p:sp>
          <p:nvSpPr>
            <p:cNvPr id="67600" name="Text Box 15"/>
            <p:cNvSpPr txBox="1">
              <a:spLocks noChangeArrowheads="1"/>
            </p:cNvSpPr>
            <p:nvPr/>
          </p:nvSpPr>
          <p:spPr bwMode="auto">
            <a:xfrm>
              <a:off x="4966" y="1253"/>
              <a:ext cx="19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/>
              <a:r>
                <a:rPr lang="de-DE" altLang="de-DE" sz="1800">
                  <a:solidFill>
                    <a:srgbClr val="003366"/>
                  </a:solidFill>
                </a:rPr>
                <a:t>2</a:t>
              </a:r>
            </a:p>
          </p:txBody>
        </p:sp>
        <p:sp>
          <p:nvSpPr>
            <p:cNvPr id="67601" name="Text Box 16"/>
            <p:cNvSpPr txBox="1">
              <a:spLocks noChangeArrowheads="1"/>
            </p:cNvSpPr>
            <p:nvPr/>
          </p:nvSpPr>
          <p:spPr bwMode="auto">
            <a:xfrm>
              <a:off x="4467" y="1661"/>
              <a:ext cx="19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/>
              <a:r>
                <a:rPr lang="de-DE" altLang="de-DE" sz="1800">
                  <a:solidFill>
                    <a:srgbClr val="003366"/>
                  </a:solidFill>
                </a:rPr>
                <a:t>3</a:t>
              </a:r>
            </a:p>
          </p:txBody>
        </p:sp>
        <p:sp>
          <p:nvSpPr>
            <p:cNvPr id="67602" name="Line 17"/>
            <p:cNvSpPr>
              <a:spLocks noChangeShapeType="1"/>
            </p:cNvSpPr>
            <p:nvPr/>
          </p:nvSpPr>
          <p:spPr bwMode="auto">
            <a:xfrm>
              <a:off x="4389" y="1331"/>
              <a:ext cx="545" cy="45"/>
            </a:xfrm>
            <a:prstGeom prst="line">
              <a:avLst/>
            </a:prstGeom>
            <a:noFill/>
            <a:ln w="19050">
              <a:solidFill>
                <a:srgbClr val="003366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7603" name="Line 18"/>
            <p:cNvSpPr>
              <a:spLocks noChangeShapeType="1"/>
            </p:cNvSpPr>
            <p:nvPr/>
          </p:nvSpPr>
          <p:spPr bwMode="auto">
            <a:xfrm flipH="1">
              <a:off x="4661" y="1467"/>
              <a:ext cx="385" cy="272"/>
            </a:xfrm>
            <a:prstGeom prst="line">
              <a:avLst/>
            </a:prstGeom>
            <a:noFill/>
            <a:ln w="19050">
              <a:solidFill>
                <a:srgbClr val="003366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7604" name="Line 19"/>
            <p:cNvSpPr>
              <a:spLocks noChangeShapeType="1"/>
            </p:cNvSpPr>
            <p:nvPr/>
          </p:nvSpPr>
          <p:spPr bwMode="auto">
            <a:xfrm flipH="1">
              <a:off x="4694" y="1525"/>
              <a:ext cx="385" cy="272"/>
            </a:xfrm>
            <a:prstGeom prst="line">
              <a:avLst/>
            </a:prstGeom>
            <a:noFill/>
            <a:ln w="19050">
              <a:solidFill>
                <a:srgbClr val="003366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</p:grpSp>
      <p:sp>
        <p:nvSpPr>
          <p:cNvPr id="22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539552" y="1402432"/>
            <a:ext cx="4195762" cy="4998368"/>
          </a:xfrm>
        </p:spPr>
        <p:txBody>
          <a:bodyPr/>
          <a:lstStyle/>
          <a:p>
            <a:pPr marL="571500" indent="-571500" eaLnBrk="1" hangingPunct="1">
              <a:buFont typeface="Wingdings" charset="2"/>
              <a:buNone/>
            </a:pPr>
            <a:r>
              <a:rPr lang="de-DE" altLang="de-DE" sz="2200" dirty="0" smtClean="0"/>
              <a:t>Gegeben sind EDB Fakten:</a:t>
            </a:r>
            <a:endParaRPr lang="de-DE" altLang="de-DE" sz="2200" dirty="0"/>
          </a:p>
          <a:p>
            <a:pPr marL="571500" indent="-571500" eaLnBrk="1" hangingPunct="1">
              <a:buSzTx/>
              <a:buFont typeface="Arial" charset="0"/>
              <a:buAutoNum type="arabicPeriod"/>
            </a:pPr>
            <a:r>
              <a:rPr lang="de-DE" altLang="de-DE" sz="2200" dirty="0" smtClean="0"/>
              <a:t>Initialisiere alle IDB Prädikate jeweils mit leerer Menge</a:t>
            </a:r>
            <a:endParaRPr lang="de-DE" altLang="de-DE" sz="2200" dirty="0"/>
          </a:p>
          <a:p>
            <a:pPr marL="571500" indent="-571500" eaLnBrk="1" hangingPunct="1">
              <a:buSzTx/>
              <a:buFont typeface="Arial" charset="0"/>
              <a:buAutoNum type="arabicPeriod"/>
            </a:pPr>
            <a:r>
              <a:rPr lang="de-DE" altLang="de-DE" sz="2200" dirty="0" smtClean="0"/>
              <a:t>Instanziiere mit Konstanten alle Variablen in allen Regeln auf alle (konsistenten) Weisen. </a:t>
            </a:r>
            <a:r>
              <a:rPr lang="de-DE" altLang="de-DE" sz="2200" dirty="0"/>
              <a:t/>
            </a:r>
            <a:br>
              <a:rPr lang="de-DE" altLang="de-DE" sz="2200" dirty="0"/>
            </a:br>
            <a:r>
              <a:rPr lang="de-DE" altLang="de-DE" sz="2200" dirty="0" smtClean="0"/>
              <a:t>Falls alle Teilziele (einer Regel) wahr werden, dann leite auch (instanziierten) Kopf der Regel ab.</a:t>
            </a:r>
            <a:endParaRPr lang="de-DE" altLang="de-DE" sz="2200" dirty="0"/>
          </a:p>
          <a:p>
            <a:pPr marL="571500" indent="-571500" eaLnBrk="1" hangingPunct="1">
              <a:buSzTx/>
              <a:buFont typeface="Arial" charset="0"/>
              <a:buAutoNum type="arabicPeriod"/>
            </a:pPr>
            <a:r>
              <a:rPr lang="de-DE" altLang="de-DE" sz="2200" dirty="0" smtClean="0"/>
              <a:t>Wiederhole (2</a:t>
            </a:r>
            <a:r>
              <a:rPr lang="de-DE" altLang="de-DE" sz="2200" dirty="0"/>
              <a:t>) </a:t>
            </a:r>
            <a:r>
              <a:rPr lang="de-DE" altLang="de-DE" sz="2200" dirty="0" smtClean="0"/>
              <a:t>in </a:t>
            </a:r>
            <a:r>
              <a:rPr lang="de-DE" altLang="de-DE" sz="2200" dirty="0"/>
              <a:t>Runden</a:t>
            </a:r>
            <a:r>
              <a:rPr lang="de-DE" altLang="de-DE" sz="2200" dirty="0" smtClean="0"/>
              <a:t> </a:t>
            </a:r>
            <a:r>
              <a:rPr lang="de-DE" altLang="de-DE" sz="2200" dirty="0"/>
              <a:t>solange </a:t>
            </a:r>
            <a:r>
              <a:rPr lang="de-DE" altLang="de-DE" sz="2200" dirty="0" smtClean="0"/>
              <a:t>wie neue IDB-Fakten abgeleitet werden können</a:t>
            </a:r>
            <a:endParaRPr lang="de-DE" altLang="de-DE" sz="2200" dirty="0"/>
          </a:p>
        </p:txBody>
      </p:sp>
    </p:spTree>
    <p:extLst>
      <p:ext uri="{BB962C8B-B14F-4D97-AF65-F5344CB8AC3E}">
        <p14:creationId xmlns:p14="http://schemas.microsoft.com/office/powerpoint/2010/main" val="976291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Foliennummernplatzhalter 4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fld id="{A67D5CF6-933D-664E-87C9-31FDEAC38B49}" type="slidenum">
              <a:rPr lang="de-DE" altLang="de-DE" sz="1400"/>
              <a:pPr eaLnBrk="1" hangingPunct="1"/>
              <a:t>37</a:t>
            </a:fld>
            <a:endParaRPr lang="de-DE" altLang="de-DE" sz="1400"/>
          </a:p>
        </p:txBody>
      </p:sp>
      <p:sp>
        <p:nvSpPr>
          <p:cNvPr id="6963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altLang="de-DE"/>
              <a:t>Bottom-up: Naive Evaluation</a:t>
            </a:r>
          </a:p>
        </p:txBody>
      </p:sp>
      <p:sp>
        <p:nvSpPr>
          <p:cNvPr id="69637" name="Line 4"/>
          <p:cNvSpPr>
            <a:spLocks noChangeShapeType="1"/>
          </p:cNvSpPr>
          <p:nvPr/>
        </p:nvSpPr>
        <p:spPr bwMode="auto">
          <a:xfrm>
            <a:off x="5219700" y="2276475"/>
            <a:ext cx="0" cy="3600450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9638" name="Text Box 5"/>
          <p:cNvSpPr txBox="1">
            <a:spLocks noChangeArrowheads="1"/>
          </p:cNvSpPr>
          <p:nvPr/>
        </p:nvSpPr>
        <p:spPr bwMode="auto">
          <a:xfrm>
            <a:off x="5292725" y="1838325"/>
            <a:ext cx="425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de-DE" altLang="de-DE" sz="1800" u="sng"/>
              <a:t>G:</a:t>
            </a:r>
          </a:p>
        </p:txBody>
      </p:sp>
      <p:sp>
        <p:nvSpPr>
          <p:cNvPr id="69639" name="Text Box 6"/>
          <p:cNvSpPr txBox="1">
            <a:spLocks noChangeArrowheads="1"/>
          </p:cNvSpPr>
          <p:nvPr/>
        </p:nvSpPr>
        <p:spPr bwMode="auto">
          <a:xfrm>
            <a:off x="5435600" y="3644900"/>
            <a:ext cx="3873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de-DE" altLang="de-DE" sz="1800" u="sng"/>
              <a:t>T:</a:t>
            </a:r>
          </a:p>
        </p:txBody>
      </p:sp>
      <p:sp>
        <p:nvSpPr>
          <p:cNvPr id="69640" name="Text Box 7"/>
          <p:cNvSpPr txBox="1">
            <a:spLocks noChangeArrowheads="1"/>
          </p:cNvSpPr>
          <p:nvPr/>
        </p:nvSpPr>
        <p:spPr bwMode="auto">
          <a:xfrm>
            <a:off x="5651500" y="4005263"/>
            <a:ext cx="311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de-DE" altLang="de-DE" sz="1800">
                <a:solidFill>
                  <a:srgbClr val="003366"/>
                </a:solidFill>
              </a:rPr>
              <a:t>1</a:t>
            </a:r>
          </a:p>
        </p:txBody>
      </p:sp>
      <p:sp>
        <p:nvSpPr>
          <p:cNvPr id="69641" name="Text Box 8"/>
          <p:cNvSpPr txBox="1">
            <a:spLocks noChangeArrowheads="1"/>
          </p:cNvSpPr>
          <p:nvPr/>
        </p:nvSpPr>
        <p:spPr bwMode="auto">
          <a:xfrm>
            <a:off x="6875463" y="4078288"/>
            <a:ext cx="311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de-DE" altLang="de-DE" sz="1800">
                <a:solidFill>
                  <a:srgbClr val="003366"/>
                </a:solidFill>
              </a:rPr>
              <a:t>2</a:t>
            </a:r>
          </a:p>
        </p:txBody>
      </p:sp>
      <p:sp>
        <p:nvSpPr>
          <p:cNvPr id="69642" name="Text Box 9"/>
          <p:cNvSpPr txBox="1">
            <a:spLocks noChangeArrowheads="1"/>
          </p:cNvSpPr>
          <p:nvPr/>
        </p:nvSpPr>
        <p:spPr bwMode="auto">
          <a:xfrm>
            <a:off x="6083300" y="4725988"/>
            <a:ext cx="311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de-DE" altLang="de-DE" sz="1800">
                <a:solidFill>
                  <a:srgbClr val="003366"/>
                </a:solidFill>
              </a:rPr>
              <a:t>3</a:t>
            </a:r>
          </a:p>
        </p:txBody>
      </p:sp>
      <p:sp>
        <p:nvSpPr>
          <p:cNvPr id="69643" name="Line 10"/>
          <p:cNvSpPr>
            <a:spLocks noChangeShapeType="1"/>
          </p:cNvSpPr>
          <p:nvPr/>
        </p:nvSpPr>
        <p:spPr bwMode="auto">
          <a:xfrm flipH="1" flipV="1">
            <a:off x="5940425" y="4149725"/>
            <a:ext cx="863600" cy="71438"/>
          </a:xfrm>
          <a:prstGeom prst="line">
            <a:avLst/>
          </a:prstGeom>
          <a:noFill/>
          <a:ln w="28575">
            <a:solidFill>
              <a:srgbClr val="003300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9644" name="Text Box 11"/>
          <p:cNvSpPr txBox="1">
            <a:spLocks noChangeArrowheads="1"/>
          </p:cNvSpPr>
          <p:nvPr/>
        </p:nvSpPr>
        <p:spPr bwMode="auto">
          <a:xfrm>
            <a:off x="6208713" y="3665538"/>
            <a:ext cx="176202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de-DE" altLang="de-DE" sz="1800" dirty="0">
                <a:solidFill>
                  <a:srgbClr val="003300"/>
                </a:solidFill>
              </a:rPr>
              <a:t>G(1,2) </a:t>
            </a:r>
            <a:r>
              <a:rPr lang="de-DE" altLang="de-DE" sz="1800" dirty="0" smtClean="0">
                <a:solidFill>
                  <a:srgbClr val="003300"/>
                </a:solidFill>
              </a:rPr>
              <a:t>ist wahr!</a:t>
            </a:r>
            <a:endParaRPr lang="de-DE" altLang="de-DE" sz="1800" dirty="0">
              <a:solidFill>
                <a:srgbClr val="003300"/>
              </a:solidFill>
            </a:endParaRPr>
          </a:p>
        </p:txBody>
      </p:sp>
      <p:sp>
        <p:nvSpPr>
          <p:cNvPr id="69645" name="Text Box 12"/>
          <p:cNvSpPr txBox="1">
            <a:spLocks noChangeArrowheads="1"/>
          </p:cNvSpPr>
          <p:nvPr/>
        </p:nvSpPr>
        <p:spPr bwMode="auto">
          <a:xfrm>
            <a:off x="5292725" y="5491163"/>
            <a:ext cx="3476625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de-DE" altLang="de-DE" sz="1800" b="1">
                <a:solidFill>
                  <a:schemeClr val="tx2"/>
                </a:solidFill>
                <a:latin typeface="Courier New" charset="0"/>
              </a:rPr>
              <a:t>T(</a:t>
            </a:r>
            <a:r>
              <a:rPr lang="de-DE" altLang="de-DE" sz="1800" b="1">
                <a:solidFill>
                  <a:srgbClr val="003300"/>
                </a:solidFill>
                <a:latin typeface="Courier New" charset="0"/>
              </a:rPr>
              <a:t>1,2</a:t>
            </a:r>
            <a:r>
              <a:rPr lang="de-DE" altLang="de-DE" sz="1800" b="1">
                <a:solidFill>
                  <a:schemeClr val="tx2"/>
                </a:solidFill>
                <a:latin typeface="Courier New" charset="0"/>
              </a:rPr>
              <a:t>) :- G(</a:t>
            </a:r>
            <a:r>
              <a:rPr lang="de-DE" altLang="de-DE" sz="1800" b="1">
                <a:solidFill>
                  <a:srgbClr val="003300"/>
                </a:solidFill>
                <a:latin typeface="Courier New" charset="0"/>
              </a:rPr>
              <a:t>1,2</a:t>
            </a:r>
            <a:r>
              <a:rPr lang="de-DE" altLang="de-DE" sz="1800" b="1">
                <a:solidFill>
                  <a:schemeClr val="tx2"/>
                </a:solidFill>
                <a:latin typeface="Courier New" charset="0"/>
              </a:rPr>
              <a:t>)</a:t>
            </a:r>
          </a:p>
          <a:p>
            <a:pPr eaLnBrk="1" hangingPunct="1"/>
            <a:r>
              <a:rPr lang="de-DE" altLang="de-DE" sz="1800" b="1">
                <a:solidFill>
                  <a:schemeClr val="tx2"/>
                </a:solidFill>
                <a:latin typeface="Courier New" charset="0"/>
              </a:rPr>
              <a:t>T(x,y) :- G(x,z), T(z,y)</a:t>
            </a:r>
          </a:p>
        </p:txBody>
      </p:sp>
      <p:grpSp>
        <p:nvGrpSpPr>
          <p:cNvPr id="69646" name="Group 13"/>
          <p:cNvGrpSpPr>
            <a:grpSpLocks/>
          </p:cNvGrpSpPr>
          <p:nvPr/>
        </p:nvGrpSpPr>
        <p:grpSpPr bwMode="auto">
          <a:xfrm>
            <a:off x="5508625" y="2276475"/>
            <a:ext cx="1535113" cy="1087438"/>
            <a:chOff x="4195" y="1207"/>
            <a:chExt cx="967" cy="685"/>
          </a:xfrm>
        </p:grpSpPr>
        <p:sp>
          <p:nvSpPr>
            <p:cNvPr id="69647" name="Text Box 14"/>
            <p:cNvSpPr txBox="1">
              <a:spLocks noChangeArrowheads="1"/>
            </p:cNvSpPr>
            <p:nvPr/>
          </p:nvSpPr>
          <p:spPr bwMode="auto">
            <a:xfrm>
              <a:off x="4195" y="1207"/>
              <a:ext cx="19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/>
              <a:r>
                <a:rPr lang="de-DE" altLang="de-DE" sz="1800">
                  <a:solidFill>
                    <a:srgbClr val="003366"/>
                  </a:solidFill>
                </a:rPr>
                <a:t>1</a:t>
              </a:r>
            </a:p>
          </p:txBody>
        </p:sp>
        <p:sp>
          <p:nvSpPr>
            <p:cNvPr id="69648" name="Text Box 15"/>
            <p:cNvSpPr txBox="1">
              <a:spLocks noChangeArrowheads="1"/>
            </p:cNvSpPr>
            <p:nvPr/>
          </p:nvSpPr>
          <p:spPr bwMode="auto">
            <a:xfrm>
              <a:off x="4966" y="1253"/>
              <a:ext cx="19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/>
              <a:r>
                <a:rPr lang="de-DE" altLang="de-DE" sz="1800">
                  <a:solidFill>
                    <a:srgbClr val="003366"/>
                  </a:solidFill>
                </a:rPr>
                <a:t>2</a:t>
              </a:r>
            </a:p>
          </p:txBody>
        </p:sp>
        <p:sp>
          <p:nvSpPr>
            <p:cNvPr id="69649" name="Text Box 16"/>
            <p:cNvSpPr txBox="1">
              <a:spLocks noChangeArrowheads="1"/>
            </p:cNvSpPr>
            <p:nvPr/>
          </p:nvSpPr>
          <p:spPr bwMode="auto">
            <a:xfrm>
              <a:off x="4467" y="1661"/>
              <a:ext cx="19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/>
              <a:r>
                <a:rPr lang="de-DE" altLang="de-DE" sz="1800">
                  <a:solidFill>
                    <a:srgbClr val="003366"/>
                  </a:solidFill>
                </a:rPr>
                <a:t>3</a:t>
              </a:r>
            </a:p>
          </p:txBody>
        </p:sp>
        <p:sp>
          <p:nvSpPr>
            <p:cNvPr id="69650" name="Line 17"/>
            <p:cNvSpPr>
              <a:spLocks noChangeShapeType="1"/>
            </p:cNvSpPr>
            <p:nvPr/>
          </p:nvSpPr>
          <p:spPr bwMode="auto">
            <a:xfrm>
              <a:off x="4389" y="1331"/>
              <a:ext cx="545" cy="45"/>
            </a:xfrm>
            <a:prstGeom prst="line">
              <a:avLst/>
            </a:prstGeom>
            <a:noFill/>
            <a:ln w="19050">
              <a:solidFill>
                <a:srgbClr val="003366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9651" name="Line 18"/>
            <p:cNvSpPr>
              <a:spLocks noChangeShapeType="1"/>
            </p:cNvSpPr>
            <p:nvPr/>
          </p:nvSpPr>
          <p:spPr bwMode="auto">
            <a:xfrm flipH="1">
              <a:off x="4661" y="1467"/>
              <a:ext cx="385" cy="272"/>
            </a:xfrm>
            <a:prstGeom prst="line">
              <a:avLst/>
            </a:prstGeom>
            <a:noFill/>
            <a:ln w="19050">
              <a:solidFill>
                <a:srgbClr val="003366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9652" name="Line 19"/>
            <p:cNvSpPr>
              <a:spLocks noChangeShapeType="1"/>
            </p:cNvSpPr>
            <p:nvPr/>
          </p:nvSpPr>
          <p:spPr bwMode="auto">
            <a:xfrm flipH="1">
              <a:off x="4694" y="1525"/>
              <a:ext cx="385" cy="272"/>
            </a:xfrm>
            <a:prstGeom prst="line">
              <a:avLst/>
            </a:prstGeom>
            <a:noFill/>
            <a:ln w="19050">
              <a:solidFill>
                <a:srgbClr val="003366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</p:grpSp>
      <p:sp>
        <p:nvSpPr>
          <p:cNvPr id="22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539552" y="1402432"/>
            <a:ext cx="4195762" cy="4114800"/>
          </a:xfrm>
        </p:spPr>
        <p:txBody>
          <a:bodyPr/>
          <a:lstStyle/>
          <a:p>
            <a:pPr marL="571500" indent="-571500" eaLnBrk="1" hangingPunct="1">
              <a:buFont typeface="Wingdings" charset="2"/>
              <a:buNone/>
            </a:pPr>
            <a:r>
              <a:rPr lang="de-DE" altLang="de-DE" sz="2200" dirty="0" smtClean="0"/>
              <a:t>Gegeben sind EDB Fakten:</a:t>
            </a:r>
            <a:endParaRPr lang="de-DE" altLang="de-DE" sz="2200" dirty="0"/>
          </a:p>
          <a:p>
            <a:pPr marL="571500" indent="-571500" eaLnBrk="1" hangingPunct="1">
              <a:buSzTx/>
              <a:buFont typeface="Arial" charset="0"/>
              <a:buAutoNum type="arabicPeriod"/>
            </a:pPr>
            <a:r>
              <a:rPr lang="de-DE" altLang="de-DE" sz="2200" dirty="0" smtClean="0"/>
              <a:t>Initialisiere alle IDB Prädikate jeweils mit leerer Menge</a:t>
            </a:r>
            <a:endParaRPr lang="de-DE" altLang="de-DE" sz="2200" dirty="0"/>
          </a:p>
          <a:p>
            <a:pPr marL="571500" indent="-571500" eaLnBrk="1" hangingPunct="1">
              <a:buSzTx/>
              <a:buFont typeface="Arial" charset="0"/>
              <a:buAutoNum type="arabicPeriod"/>
            </a:pPr>
            <a:r>
              <a:rPr lang="de-DE" altLang="de-DE" sz="2200" dirty="0" smtClean="0"/>
              <a:t>Instanziiere mit Konstanten alle Variablen in allen Regeln auf alle (konsistenten) Weisen. </a:t>
            </a:r>
            <a:r>
              <a:rPr lang="de-DE" altLang="de-DE" sz="2200" dirty="0"/>
              <a:t/>
            </a:r>
            <a:br>
              <a:rPr lang="de-DE" altLang="de-DE" sz="2200" dirty="0"/>
            </a:br>
            <a:r>
              <a:rPr lang="de-DE" altLang="de-DE" sz="2200" dirty="0" smtClean="0"/>
              <a:t>Falls alle Teilziele (einer Regel) wahr werden, dann leite auch (instanziierten) Kopf der Regel ab.</a:t>
            </a:r>
            <a:endParaRPr lang="de-DE" altLang="de-DE" sz="2200" dirty="0"/>
          </a:p>
          <a:p>
            <a:pPr marL="571500" indent="-571500" eaLnBrk="1" hangingPunct="1">
              <a:buSzTx/>
              <a:buFont typeface="Arial" charset="0"/>
              <a:buAutoNum type="arabicPeriod"/>
            </a:pPr>
            <a:r>
              <a:rPr lang="de-DE" altLang="de-DE" sz="2200" dirty="0" smtClean="0"/>
              <a:t>Wiederhole (2</a:t>
            </a:r>
            <a:r>
              <a:rPr lang="de-DE" altLang="de-DE" sz="2200" dirty="0"/>
              <a:t>) </a:t>
            </a:r>
            <a:r>
              <a:rPr lang="de-DE" altLang="de-DE" sz="2200" dirty="0" smtClean="0"/>
              <a:t>in </a:t>
            </a:r>
            <a:r>
              <a:rPr lang="de-DE" altLang="de-DE" sz="2200" dirty="0"/>
              <a:t>Runden solange </a:t>
            </a:r>
            <a:r>
              <a:rPr lang="de-DE" altLang="de-DE" sz="2200" dirty="0" smtClean="0"/>
              <a:t>wie neue IDB-Fakten abgeleitet werden können</a:t>
            </a:r>
            <a:endParaRPr lang="de-DE" altLang="de-DE" sz="2200" dirty="0"/>
          </a:p>
        </p:txBody>
      </p:sp>
    </p:spTree>
    <p:extLst>
      <p:ext uri="{BB962C8B-B14F-4D97-AF65-F5344CB8AC3E}">
        <p14:creationId xmlns:p14="http://schemas.microsoft.com/office/powerpoint/2010/main" val="1136644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Foliennummernplatzhalter 4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fld id="{E35DF07D-F4E2-CE44-94FD-2576DC2292B9}" type="slidenum">
              <a:rPr lang="de-DE" altLang="de-DE" sz="1400"/>
              <a:pPr eaLnBrk="1" hangingPunct="1"/>
              <a:t>38</a:t>
            </a:fld>
            <a:endParaRPr lang="de-DE" altLang="de-DE" sz="1400"/>
          </a:p>
        </p:txBody>
      </p:sp>
      <p:sp>
        <p:nvSpPr>
          <p:cNvPr id="7168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altLang="de-DE"/>
              <a:t>Bottom-up: Naive Evaluation</a:t>
            </a:r>
          </a:p>
        </p:txBody>
      </p:sp>
      <p:sp>
        <p:nvSpPr>
          <p:cNvPr id="71685" name="Text Box 4"/>
          <p:cNvSpPr txBox="1">
            <a:spLocks noChangeArrowheads="1"/>
          </p:cNvSpPr>
          <p:nvPr/>
        </p:nvSpPr>
        <p:spPr bwMode="auto">
          <a:xfrm>
            <a:off x="5292725" y="3068638"/>
            <a:ext cx="3429144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de-DE" altLang="de-DE" sz="1800" i="1" dirty="0"/>
              <a:t>(</a:t>
            </a:r>
            <a:r>
              <a:rPr lang="de-DE" altLang="de-DE" sz="1800" i="1" dirty="0" smtClean="0"/>
              <a:t>2) Ist sinnvoll (und gibt endlich </a:t>
            </a:r>
          </a:p>
          <a:p>
            <a:pPr eaLnBrk="1" hangingPunct="1"/>
            <a:r>
              <a:rPr lang="de-DE" altLang="de-DE" sz="1800" i="1" dirty="0" smtClean="0"/>
              <a:t>viele Instanziierung)</a:t>
            </a:r>
          </a:p>
          <a:p>
            <a:pPr eaLnBrk="1" hangingPunct="1"/>
            <a:r>
              <a:rPr lang="de-DE" altLang="de-DE" sz="1800" i="1" dirty="0" smtClean="0"/>
              <a:t> solange Regeln sicher </a:t>
            </a:r>
            <a:endParaRPr lang="de-DE" altLang="de-DE" sz="1800" i="1" dirty="0"/>
          </a:p>
        </p:txBody>
      </p:sp>
      <p:sp>
        <p:nvSpPr>
          <p:cNvPr id="71686" name="Line 5"/>
          <p:cNvSpPr>
            <a:spLocks noChangeShapeType="1"/>
          </p:cNvSpPr>
          <p:nvPr/>
        </p:nvSpPr>
        <p:spPr bwMode="auto">
          <a:xfrm>
            <a:off x="5219700" y="3141663"/>
            <a:ext cx="0" cy="1655762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539552" y="1402432"/>
            <a:ext cx="4195762" cy="4114800"/>
          </a:xfrm>
        </p:spPr>
        <p:txBody>
          <a:bodyPr/>
          <a:lstStyle/>
          <a:p>
            <a:pPr marL="571500" indent="-571500" eaLnBrk="1" hangingPunct="1">
              <a:buFont typeface="Wingdings" charset="2"/>
              <a:buNone/>
            </a:pPr>
            <a:r>
              <a:rPr lang="de-DE" altLang="de-DE" sz="2200" dirty="0" smtClean="0"/>
              <a:t>Gegeben sind EDB Fakten:</a:t>
            </a:r>
            <a:endParaRPr lang="de-DE" altLang="de-DE" sz="2200" dirty="0"/>
          </a:p>
          <a:p>
            <a:pPr marL="571500" indent="-571500" eaLnBrk="1" hangingPunct="1">
              <a:buSzTx/>
              <a:buFont typeface="Arial" charset="0"/>
              <a:buAutoNum type="arabicPeriod"/>
            </a:pPr>
            <a:r>
              <a:rPr lang="de-DE" altLang="de-DE" sz="2200" dirty="0" smtClean="0"/>
              <a:t>Initialisiere alle IDB Prädikate jeweils mit leerer Menge</a:t>
            </a:r>
            <a:endParaRPr lang="de-DE" altLang="de-DE" sz="2200" dirty="0"/>
          </a:p>
          <a:p>
            <a:pPr marL="571500" indent="-571500" eaLnBrk="1" hangingPunct="1">
              <a:buSzTx/>
              <a:buFont typeface="Arial" charset="0"/>
              <a:buAutoNum type="arabicPeriod"/>
            </a:pPr>
            <a:r>
              <a:rPr lang="de-DE" altLang="de-DE" sz="2200" dirty="0" smtClean="0"/>
              <a:t>Instanziiere mit Konstanten alle Variablen in allen Regeln auf alle (konsistenten) Weisen. </a:t>
            </a:r>
            <a:r>
              <a:rPr lang="de-DE" altLang="de-DE" sz="2200" dirty="0"/>
              <a:t/>
            </a:r>
            <a:br>
              <a:rPr lang="de-DE" altLang="de-DE" sz="2200" dirty="0"/>
            </a:br>
            <a:r>
              <a:rPr lang="de-DE" altLang="de-DE" sz="2200" dirty="0" smtClean="0"/>
              <a:t>Falls alle Teilziele (einer Regel) wahr werden, dann leite auch (instanziierten) Kopf der Regel ab.</a:t>
            </a:r>
            <a:endParaRPr lang="de-DE" altLang="de-DE" sz="2200" dirty="0"/>
          </a:p>
          <a:p>
            <a:pPr marL="571500" indent="-571500" eaLnBrk="1" hangingPunct="1">
              <a:buSzTx/>
              <a:buFont typeface="Arial" charset="0"/>
              <a:buAutoNum type="arabicPeriod"/>
            </a:pPr>
            <a:r>
              <a:rPr lang="de-DE" altLang="de-DE" sz="2200" dirty="0" smtClean="0"/>
              <a:t>Wiederhole (2</a:t>
            </a:r>
            <a:r>
              <a:rPr lang="de-DE" altLang="de-DE" sz="2200" dirty="0"/>
              <a:t>) </a:t>
            </a:r>
            <a:r>
              <a:rPr lang="de-DE" altLang="de-DE" sz="2200" dirty="0" smtClean="0"/>
              <a:t>in </a:t>
            </a:r>
            <a:r>
              <a:rPr lang="de-DE" altLang="de-DE" sz="2200" dirty="0"/>
              <a:t>Runden</a:t>
            </a:r>
            <a:r>
              <a:rPr lang="de-DE" altLang="de-DE" sz="2200" dirty="0" smtClean="0"/>
              <a:t> solange wie neue IDB-Fakten abgeleitet werden können</a:t>
            </a:r>
            <a:endParaRPr lang="de-DE" altLang="de-DE" sz="2200" dirty="0"/>
          </a:p>
        </p:txBody>
      </p:sp>
    </p:spTree>
    <p:extLst>
      <p:ext uri="{BB962C8B-B14F-4D97-AF65-F5344CB8AC3E}">
        <p14:creationId xmlns:p14="http://schemas.microsoft.com/office/powerpoint/2010/main" val="1758273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Foliennummernplatzhalter 4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fld id="{C4ABD632-55C3-C94A-A428-2061883D09C8}" type="slidenum">
              <a:rPr lang="de-DE" altLang="de-DE" sz="1400"/>
              <a:pPr eaLnBrk="1" hangingPunct="1"/>
              <a:t>39</a:t>
            </a:fld>
            <a:endParaRPr lang="de-DE" altLang="de-DE" sz="1400" dirty="0"/>
          </a:p>
        </p:txBody>
      </p:sp>
      <p:sp>
        <p:nvSpPr>
          <p:cNvPr id="7373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altLang="de-DE"/>
              <a:t>Bottom-up: Naive Evaluation</a:t>
            </a:r>
          </a:p>
        </p:txBody>
      </p:sp>
      <p:sp>
        <p:nvSpPr>
          <p:cNvPr id="73733" name="Text Box 4"/>
          <p:cNvSpPr txBox="1">
            <a:spLocks noChangeArrowheads="1"/>
          </p:cNvSpPr>
          <p:nvPr/>
        </p:nvSpPr>
        <p:spPr bwMode="auto">
          <a:xfrm>
            <a:off x="5292726" y="3068638"/>
            <a:ext cx="3671888" cy="2308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de-DE" altLang="de-DE" sz="1800" i="1" dirty="0" smtClean="0"/>
              <a:t>Algorithmus ergibt kleinsten (!)</a:t>
            </a:r>
            <a:r>
              <a:rPr lang="de-DE" altLang="de-DE" sz="1800" i="1" dirty="0"/>
              <a:t/>
            </a:r>
            <a:br>
              <a:rPr lang="de-DE" altLang="de-DE" sz="1800" i="1" dirty="0"/>
            </a:br>
            <a:r>
              <a:rPr lang="de-DE" altLang="de-DE" sz="1800" i="1" dirty="0" smtClean="0"/>
              <a:t>Fixpunkt der Regeln + EDB-Fakten. </a:t>
            </a:r>
            <a:r>
              <a:rPr lang="de-DE" altLang="de-DE" sz="1800" i="1" dirty="0"/>
              <a:t/>
            </a:r>
            <a:br>
              <a:rPr lang="de-DE" altLang="de-DE" sz="1800" i="1" dirty="0"/>
            </a:br>
            <a:endParaRPr lang="de-DE" altLang="de-DE" sz="1800" i="1" dirty="0" smtClean="0"/>
          </a:p>
          <a:p>
            <a:pPr eaLnBrk="1" hangingPunct="1"/>
            <a:r>
              <a:rPr lang="de-DE" altLang="de-DE" sz="1800" i="1" dirty="0" smtClean="0"/>
              <a:t>Existenz garantiert wegen Monotonie: Extension der rekursiven IDB-Prädikate wächst! </a:t>
            </a:r>
          </a:p>
          <a:p>
            <a:pPr eaLnBrk="1" hangingPunct="1"/>
            <a:r>
              <a:rPr lang="de-DE" altLang="de-DE" sz="1800" i="1" dirty="0" smtClean="0"/>
              <a:t>(Satz von </a:t>
            </a:r>
            <a:r>
              <a:rPr lang="de-DE" altLang="de-DE" sz="1800" i="1" dirty="0" err="1" smtClean="0"/>
              <a:t>Tarski-Knaster</a:t>
            </a:r>
            <a:r>
              <a:rPr lang="de-DE" altLang="de-DE" sz="1800" i="1" dirty="0" smtClean="0"/>
              <a:t>) </a:t>
            </a:r>
            <a:endParaRPr lang="de-DE" altLang="de-DE" sz="1800" i="1" dirty="0"/>
          </a:p>
        </p:txBody>
      </p:sp>
      <p:sp>
        <p:nvSpPr>
          <p:cNvPr id="73734" name="Line 5"/>
          <p:cNvSpPr>
            <a:spLocks noChangeShapeType="1"/>
          </p:cNvSpPr>
          <p:nvPr/>
        </p:nvSpPr>
        <p:spPr bwMode="auto">
          <a:xfrm>
            <a:off x="5219700" y="2276475"/>
            <a:ext cx="0" cy="3600450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539552" y="1402432"/>
            <a:ext cx="4195762" cy="4114800"/>
          </a:xfrm>
        </p:spPr>
        <p:txBody>
          <a:bodyPr/>
          <a:lstStyle/>
          <a:p>
            <a:pPr marL="571500" indent="-571500" eaLnBrk="1" hangingPunct="1">
              <a:buFont typeface="Wingdings" charset="2"/>
              <a:buNone/>
            </a:pPr>
            <a:r>
              <a:rPr lang="de-DE" altLang="de-DE" sz="2200" dirty="0" smtClean="0"/>
              <a:t>Gegeben sind EDB Fakten:</a:t>
            </a:r>
            <a:endParaRPr lang="de-DE" altLang="de-DE" sz="2200" dirty="0"/>
          </a:p>
          <a:p>
            <a:pPr marL="571500" indent="-571500" eaLnBrk="1" hangingPunct="1">
              <a:buSzTx/>
              <a:buFont typeface="Arial" charset="0"/>
              <a:buAutoNum type="arabicPeriod"/>
            </a:pPr>
            <a:r>
              <a:rPr lang="de-DE" altLang="de-DE" sz="2200" dirty="0" smtClean="0"/>
              <a:t>Initialisiere alle IDB Prädikate jeweils mit leerer Menge</a:t>
            </a:r>
            <a:endParaRPr lang="de-DE" altLang="de-DE" sz="2200" dirty="0"/>
          </a:p>
          <a:p>
            <a:pPr marL="571500" indent="-571500" eaLnBrk="1" hangingPunct="1">
              <a:buSzTx/>
              <a:buFont typeface="Arial" charset="0"/>
              <a:buAutoNum type="arabicPeriod"/>
            </a:pPr>
            <a:r>
              <a:rPr lang="de-DE" altLang="de-DE" sz="2200" dirty="0" smtClean="0"/>
              <a:t>Instanziiere mit Konstanten alle Variablen in allen Regeln auf alle (konsistenten) Weisen. </a:t>
            </a:r>
            <a:r>
              <a:rPr lang="de-DE" altLang="de-DE" sz="2200" dirty="0"/>
              <a:t/>
            </a:r>
            <a:br>
              <a:rPr lang="de-DE" altLang="de-DE" sz="2200" dirty="0"/>
            </a:br>
            <a:r>
              <a:rPr lang="de-DE" altLang="de-DE" sz="2200" dirty="0" smtClean="0"/>
              <a:t>Falls alle Teilziele (einer Regel) wahr werden, dann leite auch (instanziierten) Kopf der Regel ab.</a:t>
            </a:r>
            <a:endParaRPr lang="de-DE" altLang="de-DE" sz="2200" dirty="0"/>
          </a:p>
          <a:p>
            <a:pPr marL="571500" indent="-571500" eaLnBrk="1" hangingPunct="1">
              <a:buSzTx/>
              <a:buFont typeface="Arial" charset="0"/>
              <a:buAutoNum type="arabicPeriod"/>
            </a:pPr>
            <a:r>
              <a:rPr lang="de-DE" altLang="de-DE" sz="2200" dirty="0" smtClean="0"/>
              <a:t>Wiederhole (2</a:t>
            </a:r>
            <a:r>
              <a:rPr lang="de-DE" altLang="de-DE" sz="2200" dirty="0"/>
              <a:t>) </a:t>
            </a:r>
            <a:r>
              <a:rPr lang="de-DE" altLang="de-DE" sz="2200" dirty="0" smtClean="0"/>
              <a:t>in Runden solange wie neue IDB-Fakten abgeleitet werden können</a:t>
            </a:r>
            <a:endParaRPr lang="de-DE" altLang="de-DE" sz="2200" dirty="0"/>
          </a:p>
        </p:txBody>
      </p:sp>
    </p:spTree>
    <p:extLst>
      <p:ext uri="{BB962C8B-B14F-4D97-AF65-F5344CB8AC3E}">
        <p14:creationId xmlns:p14="http://schemas.microsoft.com/office/powerpoint/2010/main" val="541055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>
                <a:latin typeface="+mn-lt"/>
                <a:ea typeface="ＭＳ Ｐゴシック" charset="0"/>
              </a:rPr>
              <a:t>Rekursive Anfragen in </a:t>
            </a:r>
            <a:r>
              <a:rPr lang="de-DE" dirty="0" err="1" smtClean="0">
                <a:latin typeface="+mn-lt"/>
                <a:ea typeface="ＭＳ Ｐゴシック" charset="0"/>
              </a:rPr>
              <a:t>Datalog</a:t>
            </a:r>
            <a:endParaRPr lang="en-US" dirty="0">
              <a:latin typeface="+mn-lt"/>
              <a:ea typeface="ＭＳ Ｐゴシック" charset="0"/>
            </a:endParaRPr>
          </a:p>
        </p:txBody>
      </p:sp>
      <p:sp>
        <p:nvSpPr>
          <p:cNvPr id="57346" name="Text Box 3"/>
          <p:cNvSpPr txBox="1">
            <a:spLocks noChangeArrowheads="1"/>
          </p:cNvSpPr>
          <p:nvPr/>
        </p:nvSpPr>
        <p:spPr bwMode="auto">
          <a:xfrm>
            <a:off x="4923693" y="2057400"/>
            <a:ext cx="3409950" cy="1846659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400" dirty="0"/>
              <a:t>create recursive view </a:t>
            </a:r>
            <a:r>
              <a:rPr lang="en-US" sz="1400" dirty="0" err="1"/>
              <a:t>Unterabteilungen</a:t>
            </a:r>
            <a:endParaRPr lang="en-US" sz="1400" dirty="0"/>
          </a:p>
          <a:p>
            <a:r>
              <a:rPr lang="en-US" sz="1400" dirty="0"/>
              <a:t>  select </a:t>
            </a:r>
            <a:r>
              <a:rPr lang="en-US" sz="1400" dirty="0" err="1"/>
              <a:t>r.kurz</a:t>
            </a:r>
            <a:r>
              <a:rPr lang="en-US" sz="1400" dirty="0"/>
              <a:t>, </a:t>
            </a:r>
            <a:r>
              <a:rPr lang="en-US" sz="1400" dirty="0" err="1"/>
              <a:t>r.oberabt</a:t>
            </a:r>
            <a:endParaRPr lang="en-US" sz="1400" dirty="0"/>
          </a:p>
          <a:p>
            <a:r>
              <a:rPr lang="en-US" sz="1400" dirty="0"/>
              <a:t>  from </a:t>
            </a:r>
            <a:r>
              <a:rPr lang="en-US" sz="1400" dirty="0" err="1"/>
              <a:t>Abteilungen</a:t>
            </a:r>
            <a:r>
              <a:rPr lang="en-US" sz="1400" dirty="0"/>
              <a:t> r</a:t>
            </a:r>
          </a:p>
          <a:p>
            <a:r>
              <a:rPr lang="en-US" sz="1400" dirty="0"/>
              <a:t>union</a:t>
            </a:r>
          </a:p>
          <a:p>
            <a:r>
              <a:rPr lang="en-US" sz="1400" dirty="0"/>
              <a:t>  select </a:t>
            </a:r>
            <a:r>
              <a:rPr lang="en-US" sz="1400" dirty="0" err="1"/>
              <a:t>u.kurz</a:t>
            </a:r>
            <a:r>
              <a:rPr lang="en-US" sz="1400" dirty="0"/>
              <a:t>, </a:t>
            </a:r>
            <a:r>
              <a:rPr lang="en-US" sz="1400" dirty="0" err="1"/>
              <a:t>o.oberabt</a:t>
            </a:r>
            <a:endParaRPr lang="en-US" sz="1400" dirty="0"/>
          </a:p>
          <a:p>
            <a:r>
              <a:rPr lang="en-US" sz="1400" dirty="0"/>
              <a:t>  from </a:t>
            </a:r>
            <a:r>
              <a:rPr lang="en-US" sz="1400" dirty="0" err="1"/>
              <a:t>Abteilungen</a:t>
            </a:r>
            <a:r>
              <a:rPr lang="en-US" sz="1400" dirty="0"/>
              <a:t> o,</a:t>
            </a:r>
          </a:p>
          <a:p>
            <a:r>
              <a:rPr lang="en-US" sz="1400" dirty="0"/>
              <a:t>          </a:t>
            </a:r>
            <a:r>
              <a:rPr lang="en-US" sz="1400" dirty="0" err="1"/>
              <a:t>Unterabteilungen</a:t>
            </a:r>
            <a:r>
              <a:rPr lang="en-US" sz="1400" dirty="0"/>
              <a:t> u</a:t>
            </a:r>
          </a:p>
          <a:p>
            <a:r>
              <a:rPr lang="en-US" sz="1400" dirty="0"/>
              <a:t>  where </a:t>
            </a:r>
            <a:r>
              <a:rPr lang="en-US" sz="1400" dirty="0" err="1"/>
              <a:t>o.kurz</a:t>
            </a:r>
            <a:r>
              <a:rPr lang="en-US" sz="1400" dirty="0"/>
              <a:t> = </a:t>
            </a:r>
            <a:r>
              <a:rPr lang="en-US" sz="1400" dirty="0" err="1"/>
              <a:t>u.oberabt</a:t>
            </a:r>
            <a:endParaRPr lang="en-US" sz="1400" dirty="0"/>
          </a:p>
        </p:txBody>
      </p:sp>
      <p:sp>
        <p:nvSpPr>
          <p:cNvPr id="57351" name="Ovale Legende 18"/>
          <p:cNvSpPr>
            <a:spLocks noChangeArrowheads="1"/>
          </p:cNvSpPr>
          <p:nvPr/>
        </p:nvSpPr>
        <p:spPr bwMode="auto">
          <a:xfrm>
            <a:off x="7219951" y="2492375"/>
            <a:ext cx="1899138" cy="838200"/>
          </a:xfrm>
          <a:prstGeom prst="wedgeEllipseCallout">
            <a:avLst>
              <a:gd name="adj1" fmla="val -20833"/>
              <a:gd name="adj2" fmla="val 62500"/>
            </a:avLst>
          </a:prstGeom>
          <a:solidFill>
            <a:srgbClr val="FFFF00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de-DE" sz="1600" dirty="0" err="1" smtClean="0">
                <a:latin typeface="+mn-lt"/>
              </a:rPr>
              <a:t>PostgreSQL</a:t>
            </a:r>
            <a:r>
              <a:rPr lang="de-DE" sz="1600" dirty="0" smtClean="0">
                <a:latin typeface="+mn-lt"/>
              </a:rPr>
              <a:t>-</a:t>
            </a:r>
            <a:br>
              <a:rPr lang="de-DE" sz="1600" dirty="0" smtClean="0">
                <a:latin typeface="+mn-lt"/>
              </a:rPr>
            </a:br>
            <a:r>
              <a:rPr lang="de-DE" sz="1600" dirty="0" smtClean="0">
                <a:latin typeface="+mn-lt"/>
              </a:rPr>
              <a:t>Syntax</a:t>
            </a:r>
          </a:p>
        </p:txBody>
      </p:sp>
      <p:grpSp>
        <p:nvGrpSpPr>
          <p:cNvPr id="9" name="Group 105"/>
          <p:cNvGrpSpPr>
            <a:grpSpLocks/>
          </p:cNvGrpSpPr>
          <p:nvPr/>
        </p:nvGrpSpPr>
        <p:grpSpPr bwMode="auto">
          <a:xfrm>
            <a:off x="971600" y="1179686"/>
            <a:ext cx="3294062" cy="3473450"/>
            <a:chOff x="3700" y="868"/>
            <a:chExt cx="2248" cy="2188"/>
          </a:xfrm>
        </p:grpSpPr>
        <p:grpSp>
          <p:nvGrpSpPr>
            <p:cNvPr id="10" name="Group 70"/>
            <p:cNvGrpSpPr>
              <a:grpSpLocks/>
            </p:cNvGrpSpPr>
            <p:nvPr/>
          </p:nvGrpSpPr>
          <p:grpSpPr bwMode="auto">
            <a:xfrm>
              <a:off x="3783" y="916"/>
              <a:ext cx="2085" cy="364"/>
              <a:chOff x="3783" y="916"/>
              <a:chExt cx="2085" cy="364"/>
            </a:xfrm>
          </p:grpSpPr>
          <p:sp>
            <p:nvSpPr>
              <p:cNvPr id="45" name="Rectangle 63"/>
              <p:cNvSpPr>
                <a:spLocks noChangeArrowheads="1"/>
              </p:cNvSpPr>
              <p:nvPr/>
            </p:nvSpPr>
            <p:spPr bwMode="auto">
              <a:xfrm>
                <a:off x="3783" y="924"/>
                <a:ext cx="387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de-DE" sz="1600" i="1"/>
                  <a:t>Kurz</a:t>
                </a:r>
              </a:p>
            </p:txBody>
          </p:sp>
          <p:sp>
            <p:nvSpPr>
              <p:cNvPr id="46" name="Rectangle 64"/>
              <p:cNvSpPr>
                <a:spLocks noChangeArrowheads="1"/>
              </p:cNvSpPr>
              <p:nvPr/>
            </p:nvSpPr>
            <p:spPr bwMode="auto">
              <a:xfrm>
                <a:off x="4311" y="924"/>
                <a:ext cx="463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de-DE" sz="1600" i="1"/>
                  <a:t>Name</a:t>
                </a:r>
              </a:p>
            </p:txBody>
          </p:sp>
          <p:sp>
            <p:nvSpPr>
              <p:cNvPr id="47" name="Rectangle 65"/>
              <p:cNvSpPr>
                <a:spLocks noChangeArrowheads="1"/>
              </p:cNvSpPr>
              <p:nvPr/>
            </p:nvSpPr>
            <p:spPr bwMode="auto">
              <a:xfrm>
                <a:off x="5271" y="924"/>
                <a:ext cx="597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de-DE" sz="1600" i="1"/>
                  <a:t>Oberabt</a:t>
                </a:r>
              </a:p>
            </p:txBody>
          </p:sp>
          <p:sp>
            <p:nvSpPr>
              <p:cNvPr id="48" name="Rectangle 66"/>
              <p:cNvSpPr>
                <a:spLocks noChangeArrowheads="1"/>
              </p:cNvSpPr>
              <p:nvPr/>
            </p:nvSpPr>
            <p:spPr bwMode="auto">
              <a:xfrm>
                <a:off x="3796" y="916"/>
                <a:ext cx="2056" cy="328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9" name="Rectangle 67"/>
              <p:cNvSpPr>
                <a:spLocks noChangeArrowheads="1"/>
              </p:cNvSpPr>
              <p:nvPr/>
            </p:nvSpPr>
            <p:spPr bwMode="auto">
              <a:xfrm>
                <a:off x="3783" y="1068"/>
                <a:ext cx="501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de-DE" sz="1600"/>
                  <a:t>MFSW</a:t>
                </a:r>
              </a:p>
            </p:txBody>
          </p:sp>
          <p:sp>
            <p:nvSpPr>
              <p:cNvPr id="50" name="Rectangle 68"/>
              <p:cNvSpPr>
                <a:spLocks noChangeArrowheads="1"/>
              </p:cNvSpPr>
              <p:nvPr/>
            </p:nvSpPr>
            <p:spPr bwMode="auto">
              <a:xfrm>
                <a:off x="4311" y="1068"/>
                <a:ext cx="974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de-DE" sz="1600"/>
                  <a:t>Mainframe SW</a:t>
                </a:r>
              </a:p>
            </p:txBody>
          </p:sp>
          <p:sp>
            <p:nvSpPr>
              <p:cNvPr id="51" name="Rectangle 69"/>
              <p:cNvSpPr>
                <a:spLocks noChangeArrowheads="1"/>
              </p:cNvSpPr>
              <p:nvPr/>
            </p:nvSpPr>
            <p:spPr bwMode="auto">
              <a:xfrm>
                <a:off x="5319" y="1068"/>
                <a:ext cx="440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de-DE" sz="1600"/>
                  <a:t>LTSW</a:t>
                </a:r>
              </a:p>
            </p:txBody>
          </p:sp>
        </p:grpSp>
        <p:grpSp>
          <p:nvGrpSpPr>
            <p:cNvPr id="11" name="Group 78"/>
            <p:cNvGrpSpPr>
              <a:grpSpLocks/>
            </p:cNvGrpSpPr>
            <p:nvPr/>
          </p:nvGrpSpPr>
          <p:grpSpPr bwMode="auto">
            <a:xfrm>
              <a:off x="3783" y="1300"/>
              <a:ext cx="2085" cy="364"/>
              <a:chOff x="3783" y="1300"/>
              <a:chExt cx="2085" cy="364"/>
            </a:xfrm>
          </p:grpSpPr>
          <p:sp>
            <p:nvSpPr>
              <p:cNvPr id="38" name="Rectangle 71"/>
              <p:cNvSpPr>
                <a:spLocks noChangeArrowheads="1"/>
              </p:cNvSpPr>
              <p:nvPr/>
            </p:nvSpPr>
            <p:spPr bwMode="auto">
              <a:xfrm>
                <a:off x="3783" y="1452"/>
                <a:ext cx="484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de-DE" sz="1600"/>
                  <a:t>UXSW</a:t>
                </a:r>
              </a:p>
            </p:txBody>
          </p:sp>
          <p:sp>
            <p:nvSpPr>
              <p:cNvPr id="39" name="Rectangle 72"/>
              <p:cNvSpPr>
                <a:spLocks noChangeArrowheads="1"/>
              </p:cNvSpPr>
              <p:nvPr/>
            </p:nvSpPr>
            <p:spPr bwMode="auto">
              <a:xfrm>
                <a:off x="4311" y="1452"/>
                <a:ext cx="615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de-DE" sz="1600"/>
                  <a:t>Unix SW</a:t>
                </a:r>
              </a:p>
            </p:txBody>
          </p:sp>
          <p:sp>
            <p:nvSpPr>
              <p:cNvPr id="40" name="Rectangle 73"/>
              <p:cNvSpPr>
                <a:spLocks noChangeArrowheads="1"/>
              </p:cNvSpPr>
              <p:nvPr/>
            </p:nvSpPr>
            <p:spPr bwMode="auto">
              <a:xfrm>
                <a:off x="5319" y="1452"/>
                <a:ext cx="440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de-DE" sz="1600"/>
                  <a:t>LTSW</a:t>
                </a:r>
              </a:p>
            </p:txBody>
          </p:sp>
          <p:sp>
            <p:nvSpPr>
              <p:cNvPr id="41" name="Rectangle 74"/>
              <p:cNvSpPr>
                <a:spLocks noChangeArrowheads="1"/>
              </p:cNvSpPr>
              <p:nvPr/>
            </p:nvSpPr>
            <p:spPr bwMode="auto">
              <a:xfrm>
                <a:off x="3783" y="1308"/>
                <a:ext cx="387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de-DE" sz="1600" i="1"/>
                  <a:t>Kurz</a:t>
                </a:r>
              </a:p>
            </p:txBody>
          </p:sp>
          <p:sp>
            <p:nvSpPr>
              <p:cNvPr id="42" name="Rectangle 75"/>
              <p:cNvSpPr>
                <a:spLocks noChangeArrowheads="1"/>
              </p:cNvSpPr>
              <p:nvPr/>
            </p:nvSpPr>
            <p:spPr bwMode="auto">
              <a:xfrm>
                <a:off x="4311" y="1308"/>
                <a:ext cx="463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de-DE" sz="1600" i="1"/>
                  <a:t>Name</a:t>
                </a:r>
              </a:p>
            </p:txBody>
          </p:sp>
          <p:sp>
            <p:nvSpPr>
              <p:cNvPr id="43" name="Rectangle 76"/>
              <p:cNvSpPr>
                <a:spLocks noChangeArrowheads="1"/>
              </p:cNvSpPr>
              <p:nvPr/>
            </p:nvSpPr>
            <p:spPr bwMode="auto">
              <a:xfrm>
                <a:off x="5271" y="1308"/>
                <a:ext cx="597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de-DE" sz="1600" i="1"/>
                  <a:t>Oberabt</a:t>
                </a:r>
              </a:p>
            </p:txBody>
          </p:sp>
          <p:sp>
            <p:nvSpPr>
              <p:cNvPr id="44" name="Rectangle 77"/>
              <p:cNvSpPr>
                <a:spLocks noChangeArrowheads="1"/>
              </p:cNvSpPr>
              <p:nvPr/>
            </p:nvSpPr>
            <p:spPr bwMode="auto">
              <a:xfrm>
                <a:off x="3796" y="1300"/>
                <a:ext cx="2056" cy="328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2" name="Group 86"/>
            <p:cNvGrpSpPr>
              <a:grpSpLocks/>
            </p:cNvGrpSpPr>
            <p:nvPr/>
          </p:nvGrpSpPr>
          <p:grpSpPr bwMode="auto">
            <a:xfrm>
              <a:off x="3783" y="1684"/>
              <a:ext cx="2085" cy="364"/>
              <a:chOff x="3783" y="1684"/>
              <a:chExt cx="2085" cy="364"/>
            </a:xfrm>
          </p:grpSpPr>
          <p:sp>
            <p:nvSpPr>
              <p:cNvPr id="31" name="Rectangle 79"/>
              <p:cNvSpPr>
                <a:spLocks noChangeArrowheads="1"/>
              </p:cNvSpPr>
              <p:nvPr/>
            </p:nvSpPr>
            <p:spPr bwMode="auto">
              <a:xfrm>
                <a:off x="3783" y="1836"/>
                <a:ext cx="475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de-DE" sz="1600"/>
                  <a:t>PCSW</a:t>
                </a:r>
              </a:p>
            </p:txBody>
          </p:sp>
          <p:sp>
            <p:nvSpPr>
              <p:cNvPr id="32" name="Rectangle 80"/>
              <p:cNvSpPr>
                <a:spLocks noChangeArrowheads="1"/>
              </p:cNvSpPr>
              <p:nvPr/>
            </p:nvSpPr>
            <p:spPr bwMode="auto">
              <a:xfrm>
                <a:off x="4311" y="1836"/>
                <a:ext cx="501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de-DE" sz="1600"/>
                  <a:t>PC SW</a:t>
                </a:r>
              </a:p>
            </p:txBody>
          </p:sp>
          <p:sp>
            <p:nvSpPr>
              <p:cNvPr id="33" name="Rectangle 81"/>
              <p:cNvSpPr>
                <a:spLocks noChangeArrowheads="1"/>
              </p:cNvSpPr>
              <p:nvPr/>
            </p:nvSpPr>
            <p:spPr bwMode="auto">
              <a:xfrm>
                <a:off x="5319" y="1836"/>
                <a:ext cx="440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de-DE" sz="1600"/>
                  <a:t>LTSW</a:t>
                </a:r>
              </a:p>
            </p:txBody>
          </p:sp>
          <p:sp>
            <p:nvSpPr>
              <p:cNvPr id="34" name="Rectangle 82"/>
              <p:cNvSpPr>
                <a:spLocks noChangeArrowheads="1"/>
              </p:cNvSpPr>
              <p:nvPr/>
            </p:nvSpPr>
            <p:spPr bwMode="auto">
              <a:xfrm>
                <a:off x="3783" y="1692"/>
                <a:ext cx="387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de-DE" sz="1600" i="1"/>
                  <a:t>Kurz</a:t>
                </a:r>
              </a:p>
            </p:txBody>
          </p:sp>
          <p:sp>
            <p:nvSpPr>
              <p:cNvPr id="35" name="Rectangle 83"/>
              <p:cNvSpPr>
                <a:spLocks noChangeArrowheads="1"/>
              </p:cNvSpPr>
              <p:nvPr/>
            </p:nvSpPr>
            <p:spPr bwMode="auto">
              <a:xfrm>
                <a:off x="4311" y="1692"/>
                <a:ext cx="463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de-DE" sz="1600" i="1"/>
                  <a:t>Name</a:t>
                </a:r>
              </a:p>
            </p:txBody>
          </p:sp>
          <p:sp>
            <p:nvSpPr>
              <p:cNvPr id="36" name="Rectangle 84"/>
              <p:cNvSpPr>
                <a:spLocks noChangeArrowheads="1"/>
              </p:cNvSpPr>
              <p:nvPr/>
            </p:nvSpPr>
            <p:spPr bwMode="auto">
              <a:xfrm>
                <a:off x="5271" y="1692"/>
                <a:ext cx="597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de-DE" sz="1600" i="1"/>
                  <a:t>Oberabt</a:t>
                </a:r>
              </a:p>
            </p:txBody>
          </p:sp>
          <p:sp>
            <p:nvSpPr>
              <p:cNvPr id="37" name="Rectangle 85"/>
              <p:cNvSpPr>
                <a:spLocks noChangeArrowheads="1"/>
              </p:cNvSpPr>
              <p:nvPr/>
            </p:nvSpPr>
            <p:spPr bwMode="auto">
              <a:xfrm>
                <a:off x="3796" y="1684"/>
                <a:ext cx="2056" cy="328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3" name="Group 94"/>
            <p:cNvGrpSpPr>
              <a:grpSpLocks/>
            </p:cNvGrpSpPr>
            <p:nvPr/>
          </p:nvGrpSpPr>
          <p:grpSpPr bwMode="auto">
            <a:xfrm>
              <a:off x="3783" y="2068"/>
              <a:ext cx="2085" cy="364"/>
              <a:chOff x="3783" y="2068"/>
              <a:chExt cx="2085" cy="364"/>
            </a:xfrm>
          </p:grpSpPr>
          <p:sp>
            <p:nvSpPr>
              <p:cNvPr id="24" name="Rectangle 87"/>
              <p:cNvSpPr>
                <a:spLocks noChangeArrowheads="1"/>
              </p:cNvSpPr>
              <p:nvPr/>
            </p:nvSpPr>
            <p:spPr bwMode="auto">
              <a:xfrm>
                <a:off x="3783" y="2220"/>
                <a:ext cx="440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de-DE" sz="1600"/>
                  <a:t>LTSW</a:t>
                </a:r>
              </a:p>
            </p:txBody>
          </p:sp>
          <p:sp>
            <p:nvSpPr>
              <p:cNvPr id="25" name="Rectangle 88"/>
              <p:cNvSpPr>
                <a:spLocks noChangeArrowheads="1"/>
              </p:cNvSpPr>
              <p:nvPr/>
            </p:nvSpPr>
            <p:spPr bwMode="auto">
              <a:xfrm>
                <a:off x="4311" y="2220"/>
                <a:ext cx="790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de-DE" sz="1600"/>
                  <a:t>Leitung SW</a:t>
                </a:r>
              </a:p>
            </p:txBody>
          </p:sp>
          <p:sp>
            <p:nvSpPr>
              <p:cNvPr id="26" name="Rectangle 89"/>
              <p:cNvSpPr>
                <a:spLocks noChangeArrowheads="1"/>
              </p:cNvSpPr>
              <p:nvPr/>
            </p:nvSpPr>
            <p:spPr bwMode="auto">
              <a:xfrm>
                <a:off x="5319" y="2220"/>
                <a:ext cx="466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de-DE" sz="1600" b="1"/>
                  <a:t>NULL</a:t>
                </a:r>
              </a:p>
            </p:txBody>
          </p:sp>
          <p:sp>
            <p:nvSpPr>
              <p:cNvPr id="27" name="Rectangle 90"/>
              <p:cNvSpPr>
                <a:spLocks noChangeArrowheads="1"/>
              </p:cNvSpPr>
              <p:nvPr/>
            </p:nvSpPr>
            <p:spPr bwMode="auto">
              <a:xfrm>
                <a:off x="3783" y="2076"/>
                <a:ext cx="387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de-DE" sz="1600" i="1"/>
                  <a:t>Kurz</a:t>
                </a:r>
              </a:p>
            </p:txBody>
          </p:sp>
          <p:sp>
            <p:nvSpPr>
              <p:cNvPr id="28" name="Rectangle 91"/>
              <p:cNvSpPr>
                <a:spLocks noChangeArrowheads="1"/>
              </p:cNvSpPr>
              <p:nvPr/>
            </p:nvSpPr>
            <p:spPr bwMode="auto">
              <a:xfrm>
                <a:off x="4311" y="2076"/>
                <a:ext cx="463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de-DE" sz="1600" i="1"/>
                  <a:t>Name</a:t>
                </a:r>
              </a:p>
            </p:txBody>
          </p:sp>
          <p:sp>
            <p:nvSpPr>
              <p:cNvPr id="29" name="Rectangle 92"/>
              <p:cNvSpPr>
                <a:spLocks noChangeArrowheads="1"/>
              </p:cNvSpPr>
              <p:nvPr/>
            </p:nvSpPr>
            <p:spPr bwMode="auto">
              <a:xfrm>
                <a:off x="5271" y="2076"/>
                <a:ext cx="597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de-DE" sz="1600" i="1"/>
                  <a:t>Oberabt</a:t>
                </a:r>
              </a:p>
            </p:txBody>
          </p:sp>
          <p:sp>
            <p:nvSpPr>
              <p:cNvPr id="30" name="Rectangle 93"/>
              <p:cNvSpPr>
                <a:spLocks noChangeArrowheads="1"/>
              </p:cNvSpPr>
              <p:nvPr/>
            </p:nvSpPr>
            <p:spPr bwMode="auto">
              <a:xfrm>
                <a:off x="3796" y="2068"/>
                <a:ext cx="2056" cy="328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4" name="Group 102"/>
            <p:cNvGrpSpPr>
              <a:grpSpLocks/>
            </p:cNvGrpSpPr>
            <p:nvPr/>
          </p:nvGrpSpPr>
          <p:grpSpPr bwMode="auto">
            <a:xfrm>
              <a:off x="3783" y="2452"/>
              <a:ext cx="2085" cy="364"/>
              <a:chOff x="3783" y="2452"/>
              <a:chExt cx="2085" cy="364"/>
            </a:xfrm>
          </p:grpSpPr>
          <p:sp>
            <p:nvSpPr>
              <p:cNvPr id="17" name="Rectangle 95"/>
              <p:cNvSpPr>
                <a:spLocks noChangeArrowheads="1"/>
              </p:cNvSpPr>
              <p:nvPr/>
            </p:nvSpPr>
            <p:spPr bwMode="auto">
              <a:xfrm>
                <a:off x="3783" y="2604"/>
                <a:ext cx="412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de-DE" sz="1600" dirty="0"/>
                  <a:t>PERS</a:t>
                </a:r>
              </a:p>
            </p:txBody>
          </p:sp>
          <p:sp>
            <p:nvSpPr>
              <p:cNvPr id="18" name="Rectangle 96"/>
              <p:cNvSpPr>
                <a:spLocks noChangeArrowheads="1"/>
              </p:cNvSpPr>
              <p:nvPr/>
            </p:nvSpPr>
            <p:spPr bwMode="auto">
              <a:xfrm>
                <a:off x="4311" y="2604"/>
                <a:ext cx="622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de-DE" sz="1600" dirty="0"/>
                  <a:t>Personal</a:t>
                </a:r>
              </a:p>
            </p:txBody>
          </p:sp>
          <p:sp>
            <p:nvSpPr>
              <p:cNvPr id="19" name="Rectangle 97"/>
              <p:cNvSpPr>
                <a:spLocks noChangeArrowheads="1"/>
              </p:cNvSpPr>
              <p:nvPr/>
            </p:nvSpPr>
            <p:spPr bwMode="auto">
              <a:xfrm>
                <a:off x="5319" y="2604"/>
                <a:ext cx="466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de-DE" sz="1600" b="1"/>
                  <a:t>NULL</a:t>
                </a:r>
              </a:p>
            </p:txBody>
          </p:sp>
          <p:sp>
            <p:nvSpPr>
              <p:cNvPr id="20" name="Rectangle 98"/>
              <p:cNvSpPr>
                <a:spLocks noChangeArrowheads="1"/>
              </p:cNvSpPr>
              <p:nvPr/>
            </p:nvSpPr>
            <p:spPr bwMode="auto">
              <a:xfrm>
                <a:off x="3783" y="2460"/>
                <a:ext cx="387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de-DE" sz="1600" i="1"/>
                  <a:t>Kurz</a:t>
                </a:r>
              </a:p>
            </p:txBody>
          </p:sp>
          <p:sp>
            <p:nvSpPr>
              <p:cNvPr id="21" name="Rectangle 99"/>
              <p:cNvSpPr>
                <a:spLocks noChangeArrowheads="1"/>
              </p:cNvSpPr>
              <p:nvPr/>
            </p:nvSpPr>
            <p:spPr bwMode="auto">
              <a:xfrm>
                <a:off x="4311" y="2460"/>
                <a:ext cx="463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de-DE" sz="1600" i="1"/>
                  <a:t>Name</a:t>
                </a:r>
              </a:p>
            </p:txBody>
          </p:sp>
          <p:sp>
            <p:nvSpPr>
              <p:cNvPr id="22" name="Rectangle 100"/>
              <p:cNvSpPr>
                <a:spLocks noChangeArrowheads="1"/>
              </p:cNvSpPr>
              <p:nvPr/>
            </p:nvSpPr>
            <p:spPr bwMode="auto">
              <a:xfrm>
                <a:off x="5271" y="2460"/>
                <a:ext cx="597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de-DE" sz="1600" i="1"/>
                  <a:t>Oberabt</a:t>
                </a:r>
              </a:p>
            </p:txBody>
          </p:sp>
          <p:sp>
            <p:nvSpPr>
              <p:cNvPr id="23" name="Rectangle 101"/>
              <p:cNvSpPr>
                <a:spLocks noChangeArrowheads="1"/>
              </p:cNvSpPr>
              <p:nvPr/>
            </p:nvSpPr>
            <p:spPr bwMode="auto">
              <a:xfrm>
                <a:off x="3796" y="2452"/>
                <a:ext cx="2056" cy="328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5" name="AutoShape 103"/>
            <p:cNvSpPr>
              <a:spLocks noChangeArrowheads="1"/>
            </p:cNvSpPr>
            <p:nvPr/>
          </p:nvSpPr>
          <p:spPr bwMode="auto">
            <a:xfrm>
              <a:off x="3700" y="868"/>
              <a:ext cx="2248" cy="1960"/>
            </a:xfrm>
            <a:prstGeom prst="roundRect">
              <a:avLst>
                <a:gd name="adj" fmla="val 12495"/>
              </a:avLst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" name="Rectangle 104"/>
            <p:cNvSpPr>
              <a:spLocks noChangeArrowheads="1"/>
            </p:cNvSpPr>
            <p:nvPr/>
          </p:nvSpPr>
          <p:spPr bwMode="auto">
            <a:xfrm>
              <a:off x="3783" y="2844"/>
              <a:ext cx="817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de-DE" sz="1600" i="1"/>
                <a:t>Abteilungen</a:t>
              </a:r>
            </a:p>
          </p:txBody>
        </p:sp>
      </p:grpSp>
      <p:sp>
        <p:nvSpPr>
          <p:cNvPr id="52" name="Rectangle 3"/>
          <p:cNvSpPr txBox="1">
            <a:spLocks noChangeArrowheads="1"/>
          </p:cNvSpPr>
          <p:nvPr/>
        </p:nvSpPr>
        <p:spPr>
          <a:xfrm>
            <a:off x="451743" y="5029935"/>
            <a:ext cx="8440615" cy="1556480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600">
                <a:solidFill>
                  <a:schemeClr val="tx1"/>
                </a:solidFill>
                <a:latin typeface="+mn-lt"/>
                <a:ea typeface="+mn-ea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lvl="1" eaLnBrk="1" hangingPunct="1">
              <a:buFont typeface="Wingdings" charset="2"/>
              <a:buNone/>
            </a:pPr>
            <a:r>
              <a:rPr lang="de-DE" altLang="en-US" kern="0" smtClean="0">
                <a:sym typeface="Symbol" charset="2"/>
              </a:rPr>
              <a:t> x,y (  Unterabteilung(x,y)  ∃w Abteilung(x,w,y) )</a:t>
            </a:r>
          </a:p>
          <a:p>
            <a:pPr lvl="1" eaLnBrk="1" hangingPunct="1">
              <a:buFont typeface="Symbol" charset="2"/>
              <a:buChar char="&quot;"/>
            </a:pPr>
            <a:r>
              <a:rPr lang="de-DE" altLang="en-US" kern="0" smtClean="0">
                <a:sym typeface="Symbol" charset="2"/>
              </a:rPr>
              <a:t> x,y,z ( Unterabteilung(x,y)  ∃w ∃z(Abteilung(z,w,y)  Unterabteilung(x,z) ) )</a:t>
            </a:r>
          </a:p>
          <a:p>
            <a:pPr lvl="1" eaLnBrk="1" hangingPunct="1">
              <a:buFont typeface="Wingdings" charset="2"/>
              <a:buNone/>
            </a:pPr>
            <a:endParaRPr lang="de-DE" altLang="en-US" kern="0" smtClean="0">
              <a:sym typeface="Symbol" charset="2"/>
            </a:endParaRPr>
          </a:p>
          <a:p>
            <a:pPr lvl="1" eaLnBrk="1" hangingPunct="1">
              <a:buFont typeface="Wingdings" charset="2"/>
              <a:buNone/>
            </a:pPr>
            <a:endParaRPr lang="de-DE" altLang="en-US" kern="0" dirty="0">
              <a:sym typeface="Symbol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31086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Foliennummernplatzhalter 3"/>
          <p:cNvSpPr>
            <a:spLocks noGrp="1"/>
          </p:cNvSpPr>
          <p:nvPr>
            <p:ph type="sldNum" sz="quarter" idx="10"/>
          </p:nvPr>
        </p:nvSpPr>
        <p:spPr>
          <a:xfrm>
            <a:off x="8604448" y="6309320"/>
            <a:ext cx="576064" cy="1968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fld id="{F6851565-414C-8549-9D42-5B8DFC2290D2}" type="slidenum">
              <a:rPr lang="de-DE" altLang="de-DE" sz="1400"/>
              <a:pPr eaLnBrk="1" hangingPunct="1"/>
              <a:t>40</a:t>
            </a:fld>
            <a:endParaRPr lang="de-DE" altLang="de-DE" sz="1400" dirty="0"/>
          </a:p>
        </p:txBody>
      </p:sp>
      <p:sp>
        <p:nvSpPr>
          <p:cNvPr id="7577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altLang="de-DE"/>
              <a:t>Bottom-up: Seminaive</a:t>
            </a:r>
          </a:p>
        </p:txBody>
      </p:sp>
      <p:sp>
        <p:nvSpPr>
          <p:cNvPr id="7578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de-DE" altLang="de-DE" sz="2600" dirty="0" smtClean="0"/>
              <a:t>Effizienterer Ansatz zur Evaluierung der Regeln </a:t>
            </a:r>
          </a:p>
          <a:p>
            <a:pPr lvl="1" eaLnBrk="1" hangingPunct="1">
              <a:lnSpc>
                <a:spcPct val="80000"/>
              </a:lnSpc>
            </a:pPr>
            <a:r>
              <a:rPr lang="de-DE" altLang="de-DE" sz="2400" dirty="0" smtClean="0"/>
              <a:t>Naive Evaluation reproduziert bereits abgeleitete Fakten</a:t>
            </a:r>
            <a:r>
              <a:rPr lang="de-DE" altLang="de-DE" sz="2400" dirty="0"/>
              <a:t/>
            </a:r>
            <a:br>
              <a:rPr lang="de-DE" altLang="de-DE" sz="2400" dirty="0"/>
            </a:br>
            <a:endParaRPr lang="de-DE" altLang="de-DE" sz="2400" dirty="0"/>
          </a:p>
          <a:p>
            <a:pPr eaLnBrk="1" hangingPunct="1">
              <a:lnSpc>
                <a:spcPct val="80000"/>
              </a:lnSpc>
            </a:pPr>
            <a:r>
              <a:rPr lang="de-DE" altLang="de-DE" sz="2600" dirty="0" smtClean="0"/>
              <a:t>Idee: Falls in Runde i ein neuer Fakt abgeleitet wurde, dann muss eine Regel genutzt worden sein, in der </a:t>
            </a:r>
            <a:r>
              <a:rPr lang="de-DE" altLang="de-DE" dirty="0" smtClean="0"/>
              <a:t>mindestens ein Teilziel auf solche Fakten angewandt wurde, die in Runde i-1 abgeleitet wurden. </a:t>
            </a:r>
            <a:r>
              <a:rPr lang="de-DE" altLang="de-DE" sz="2600" dirty="0"/>
              <a:t/>
            </a:r>
            <a:br>
              <a:rPr lang="de-DE" altLang="de-DE" sz="2600" dirty="0"/>
            </a:br>
            <a:endParaRPr lang="de-DE" altLang="de-DE" sz="2600" dirty="0"/>
          </a:p>
          <a:p>
            <a:pPr eaLnBrk="1" hangingPunct="1">
              <a:lnSpc>
                <a:spcPct val="80000"/>
              </a:lnSpc>
            </a:pPr>
            <a:r>
              <a:rPr lang="de-DE" altLang="de-DE" sz="2600" dirty="0" smtClean="0"/>
              <a:t>Für jedes IDB Prädikat </a:t>
            </a:r>
            <a:r>
              <a:rPr lang="de-DE" altLang="de-DE" b="1" dirty="0" smtClean="0"/>
              <a:t>P</a:t>
            </a:r>
            <a:r>
              <a:rPr lang="de-DE" altLang="de-DE" sz="2600" dirty="0" smtClean="0"/>
              <a:t> führe Buch über </a:t>
            </a:r>
            <a:r>
              <a:rPr lang="de-DE" altLang="de-DE" dirty="0"/>
              <a:t>die in der letzten Runde abgeleiteten  P-Fakten </a:t>
            </a:r>
            <a:r>
              <a:rPr lang="de-DE" altLang="de-DE" b="1" dirty="0">
                <a:sym typeface="Symbol" charset="2"/>
              </a:rPr>
              <a:t></a:t>
            </a:r>
            <a:r>
              <a:rPr lang="de-DE" altLang="de-DE" b="1" dirty="0" smtClean="0">
                <a:sym typeface="Symbol" charset="2"/>
              </a:rPr>
              <a:t>P  </a:t>
            </a:r>
            <a:r>
              <a:rPr lang="de-DE" altLang="de-DE" dirty="0" smtClean="0">
                <a:sym typeface="Symbol" charset="2"/>
              </a:rPr>
              <a:t>aber auch über die </a:t>
            </a:r>
            <a:r>
              <a:rPr lang="de-DE" altLang="de-DE" sz="2600" dirty="0" smtClean="0"/>
              <a:t>aktuelle Extension </a:t>
            </a:r>
            <a:r>
              <a:rPr lang="de-DE" altLang="de-DE" sz="2600" b="1" dirty="0" smtClean="0"/>
              <a:t>P (</a:t>
            </a:r>
            <a:r>
              <a:rPr lang="de-DE" altLang="de-DE" sz="2600" dirty="0" smtClean="0"/>
              <a:t>da </a:t>
            </a:r>
            <a:r>
              <a:rPr lang="de-DE" altLang="de-DE" dirty="0" smtClean="0"/>
              <a:t>A</a:t>
            </a:r>
            <a:r>
              <a:rPr lang="de-DE" altLang="de-DE" sz="2600" dirty="0" smtClean="0"/>
              <a:t>bleitung auch auf „ältere“ Fakten zugreifen kann) </a:t>
            </a:r>
            <a:r>
              <a:rPr lang="de-DE" altLang="de-DE" sz="2600" dirty="0">
                <a:sym typeface="Symbol" charset="2"/>
              </a:rPr>
              <a:t/>
            </a:r>
            <a:br>
              <a:rPr lang="de-DE" altLang="de-DE" sz="2600" dirty="0">
                <a:sym typeface="Symbol" charset="2"/>
              </a:rPr>
            </a:br>
            <a:endParaRPr lang="de-DE" altLang="de-DE" sz="2600" dirty="0"/>
          </a:p>
        </p:txBody>
      </p:sp>
    </p:spTree>
    <p:extLst>
      <p:ext uri="{BB962C8B-B14F-4D97-AF65-F5344CB8AC3E}">
        <p14:creationId xmlns:p14="http://schemas.microsoft.com/office/powerpoint/2010/main" val="1641365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Foliennummernplatzhalter 3"/>
          <p:cNvSpPr>
            <a:spLocks noGrp="1"/>
          </p:cNvSpPr>
          <p:nvPr>
            <p:ph type="sldNum" sz="quarter" idx="10"/>
          </p:nvPr>
        </p:nvSpPr>
        <p:spPr>
          <a:xfrm>
            <a:off x="8531226" y="6381328"/>
            <a:ext cx="583406" cy="14364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fld id="{60C7E7CD-7FA8-7D40-A073-69D4C1A9E08C}" type="slidenum">
              <a:rPr lang="de-DE" altLang="de-DE" sz="1400"/>
              <a:pPr eaLnBrk="1" hangingPunct="1"/>
              <a:t>41</a:t>
            </a:fld>
            <a:endParaRPr lang="de-DE" altLang="de-DE" sz="1400"/>
          </a:p>
        </p:txBody>
      </p:sp>
      <p:sp>
        <p:nvSpPr>
          <p:cNvPr id="77827" name="Rectangle 2"/>
          <p:cNvSpPr>
            <a:spLocks noChangeArrowheads="1"/>
          </p:cNvSpPr>
          <p:nvPr/>
        </p:nvSpPr>
        <p:spPr bwMode="auto">
          <a:xfrm>
            <a:off x="323528" y="260648"/>
            <a:ext cx="5544616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20000"/>
              </a:spcBef>
              <a:buClr>
                <a:schemeClr val="tx1"/>
              </a:buClr>
              <a:buSzPct val="70000"/>
              <a:buFont typeface="Wingdings" charset="2"/>
              <a:buNone/>
            </a:pPr>
            <a:r>
              <a:rPr lang="de-DE" altLang="de-DE" sz="2000" dirty="0">
                <a:solidFill>
                  <a:schemeClr val="tx2"/>
                </a:solidFill>
              </a:rPr>
              <a:t>r1:	</a:t>
            </a:r>
            <a:r>
              <a:rPr lang="de-DE" altLang="de-DE" sz="2000" b="1" dirty="0">
                <a:solidFill>
                  <a:schemeClr val="tx2"/>
                </a:solidFill>
                <a:latin typeface="Courier New" charset="0"/>
              </a:rPr>
              <a:t>	T(</a:t>
            </a:r>
            <a:r>
              <a:rPr lang="de-DE" altLang="de-DE" sz="2000" b="1" dirty="0" err="1">
                <a:solidFill>
                  <a:schemeClr val="tx2"/>
                </a:solidFill>
                <a:latin typeface="Courier New" charset="0"/>
              </a:rPr>
              <a:t>x,y</a:t>
            </a:r>
            <a:r>
              <a:rPr lang="de-DE" altLang="de-DE" sz="2000" b="1" dirty="0">
                <a:solidFill>
                  <a:schemeClr val="tx2"/>
                </a:solidFill>
                <a:latin typeface="Courier New" charset="0"/>
              </a:rPr>
              <a:t>) :- G(</a:t>
            </a:r>
            <a:r>
              <a:rPr lang="de-DE" altLang="de-DE" sz="2000" b="1" dirty="0" err="1">
                <a:solidFill>
                  <a:schemeClr val="tx2"/>
                </a:solidFill>
                <a:latin typeface="Courier New" charset="0"/>
              </a:rPr>
              <a:t>x,y</a:t>
            </a:r>
            <a:r>
              <a:rPr lang="de-DE" altLang="de-DE" sz="2000" b="1" dirty="0">
                <a:solidFill>
                  <a:schemeClr val="tx2"/>
                </a:solidFill>
                <a:latin typeface="Courier New" charset="0"/>
              </a:rPr>
              <a:t>) </a:t>
            </a:r>
          </a:p>
          <a:p>
            <a:pPr eaLnBrk="1" hangingPunct="1">
              <a:lnSpc>
                <a:spcPct val="80000"/>
              </a:lnSpc>
              <a:spcBef>
                <a:spcPct val="20000"/>
              </a:spcBef>
              <a:buClr>
                <a:schemeClr val="tx1"/>
              </a:buClr>
              <a:buSzPct val="70000"/>
              <a:buFont typeface="Wingdings" charset="2"/>
              <a:buNone/>
            </a:pPr>
            <a:r>
              <a:rPr lang="de-DE" altLang="de-DE" sz="2000" dirty="0">
                <a:solidFill>
                  <a:schemeClr val="tx2"/>
                </a:solidFill>
              </a:rPr>
              <a:t>r2:</a:t>
            </a:r>
            <a:r>
              <a:rPr lang="de-DE" altLang="de-DE" sz="2000" b="1" dirty="0">
                <a:solidFill>
                  <a:schemeClr val="tx2"/>
                </a:solidFill>
                <a:latin typeface="Courier New" charset="0"/>
              </a:rPr>
              <a:t> 	T(</a:t>
            </a:r>
            <a:r>
              <a:rPr lang="de-DE" altLang="de-DE" sz="2000" b="1" dirty="0" err="1">
                <a:solidFill>
                  <a:schemeClr val="tx2"/>
                </a:solidFill>
                <a:latin typeface="Courier New" charset="0"/>
              </a:rPr>
              <a:t>x,y</a:t>
            </a:r>
            <a:r>
              <a:rPr lang="de-DE" altLang="de-DE" sz="2000" b="1" dirty="0">
                <a:solidFill>
                  <a:schemeClr val="tx2"/>
                </a:solidFill>
                <a:latin typeface="Courier New" charset="0"/>
              </a:rPr>
              <a:t>) :- G(</a:t>
            </a:r>
            <a:r>
              <a:rPr lang="de-DE" altLang="de-DE" sz="2000" b="1" dirty="0" err="1">
                <a:solidFill>
                  <a:schemeClr val="tx2"/>
                </a:solidFill>
                <a:latin typeface="Courier New" charset="0"/>
              </a:rPr>
              <a:t>x,z</a:t>
            </a:r>
            <a:r>
              <a:rPr lang="de-DE" altLang="de-DE" sz="2000" b="1" dirty="0">
                <a:solidFill>
                  <a:schemeClr val="tx2"/>
                </a:solidFill>
                <a:latin typeface="Courier New" charset="0"/>
              </a:rPr>
              <a:t>), T(</a:t>
            </a:r>
            <a:r>
              <a:rPr lang="de-DE" altLang="de-DE" sz="2000" b="1" dirty="0" err="1">
                <a:solidFill>
                  <a:schemeClr val="tx2"/>
                </a:solidFill>
                <a:latin typeface="Courier New" charset="0"/>
              </a:rPr>
              <a:t>z,y</a:t>
            </a:r>
            <a:r>
              <a:rPr lang="de-DE" altLang="de-DE" sz="2000" b="1" dirty="0">
                <a:solidFill>
                  <a:schemeClr val="tx2"/>
                </a:solidFill>
                <a:latin typeface="Courier New" charset="0"/>
              </a:rPr>
              <a:t>)</a:t>
            </a:r>
          </a:p>
        </p:txBody>
      </p:sp>
      <p:sp>
        <p:nvSpPr>
          <p:cNvPr id="77828" name="Text Box 3"/>
          <p:cNvSpPr txBox="1">
            <a:spLocks noChangeArrowheads="1"/>
          </p:cNvSpPr>
          <p:nvPr/>
        </p:nvSpPr>
        <p:spPr bwMode="auto">
          <a:xfrm>
            <a:off x="636588" y="1700560"/>
            <a:ext cx="704850" cy="119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de-DE" altLang="de-DE" sz="1800" dirty="0"/>
              <a:t>T___</a:t>
            </a:r>
          </a:p>
          <a:p>
            <a:pPr eaLnBrk="1" hangingPunct="1"/>
            <a:r>
              <a:rPr lang="de-DE" altLang="de-DE" sz="1800" dirty="0"/>
              <a:t> 1 | 2</a:t>
            </a:r>
          </a:p>
          <a:p>
            <a:pPr eaLnBrk="1" hangingPunct="1"/>
            <a:r>
              <a:rPr lang="de-DE" altLang="de-DE" sz="1800" dirty="0"/>
              <a:t> 2 | 3</a:t>
            </a:r>
          </a:p>
          <a:p>
            <a:pPr eaLnBrk="1" hangingPunct="1"/>
            <a:r>
              <a:rPr lang="de-DE" altLang="de-DE" sz="1800" dirty="0"/>
              <a:t> 3 | 1</a:t>
            </a:r>
          </a:p>
        </p:txBody>
      </p:sp>
      <p:sp>
        <p:nvSpPr>
          <p:cNvPr id="77829" name="Text Box 4"/>
          <p:cNvSpPr txBox="1">
            <a:spLocks noChangeArrowheads="1"/>
          </p:cNvSpPr>
          <p:nvPr/>
        </p:nvSpPr>
        <p:spPr bwMode="auto">
          <a:xfrm>
            <a:off x="493713" y="3356323"/>
            <a:ext cx="844550" cy="119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de-DE" altLang="de-DE" sz="1800">
                <a:solidFill>
                  <a:schemeClr val="tx2"/>
                </a:solidFill>
                <a:sym typeface="Symbol" charset="2"/>
              </a:rPr>
              <a:t></a:t>
            </a:r>
            <a:r>
              <a:rPr lang="de-DE" altLang="de-DE" sz="1800"/>
              <a:t>T___</a:t>
            </a:r>
          </a:p>
          <a:p>
            <a:pPr eaLnBrk="1" hangingPunct="1"/>
            <a:r>
              <a:rPr lang="de-DE" altLang="de-DE" sz="1800"/>
              <a:t>   1 | 2</a:t>
            </a:r>
          </a:p>
          <a:p>
            <a:pPr eaLnBrk="1" hangingPunct="1"/>
            <a:r>
              <a:rPr lang="de-DE" altLang="de-DE" sz="1800"/>
              <a:t>   2 | 3</a:t>
            </a:r>
          </a:p>
          <a:p>
            <a:pPr eaLnBrk="1" hangingPunct="1"/>
            <a:r>
              <a:rPr lang="de-DE" altLang="de-DE" sz="1800"/>
              <a:t>   3 | 1</a:t>
            </a:r>
          </a:p>
        </p:txBody>
      </p:sp>
      <p:sp>
        <p:nvSpPr>
          <p:cNvPr id="77830" name="Text Box 5"/>
          <p:cNvSpPr txBox="1">
            <a:spLocks noChangeArrowheads="1"/>
          </p:cNvSpPr>
          <p:nvPr/>
        </p:nvSpPr>
        <p:spPr bwMode="auto">
          <a:xfrm>
            <a:off x="-11113" y="1340198"/>
            <a:ext cx="1980029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de-DE" altLang="de-DE" sz="1800" dirty="0"/>
              <a:t>1. </a:t>
            </a:r>
            <a:r>
              <a:rPr lang="de-DE" altLang="de-DE" sz="1800" dirty="0" smtClean="0"/>
              <a:t>Initialisiere IDB</a:t>
            </a:r>
            <a:endParaRPr lang="de-DE" altLang="de-DE" sz="1800" dirty="0"/>
          </a:p>
        </p:txBody>
      </p:sp>
      <p:sp>
        <p:nvSpPr>
          <p:cNvPr id="77831" name="Text Box 6"/>
          <p:cNvSpPr txBox="1">
            <a:spLocks noChangeArrowheads="1"/>
          </p:cNvSpPr>
          <p:nvPr/>
        </p:nvSpPr>
        <p:spPr bwMode="auto">
          <a:xfrm>
            <a:off x="60325" y="2997548"/>
            <a:ext cx="146706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de-DE" altLang="de-DE" sz="1800" dirty="0"/>
              <a:t>2. </a:t>
            </a:r>
            <a:r>
              <a:rPr lang="de-DE" altLang="de-DE" sz="1800" dirty="0" err="1" smtClean="0"/>
              <a:t>Init</a:t>
            </a:r>
            <a:r>
              <a:rPr lang="de-DE" altLang="de-DE" sz="1800" dirty="0" smtClean="0"/>
              <a:t>.  </a:t>
            </a:r>
            <a:r>
              <a:rPr lang="de-DE" altLang="de-DE" sz="1800" dirty="0" smtClean="0">
                <a:solidFill>
                  <a:schemeClr val="tx2"/>
                </a:solidFill>
                <a:sym typeface="Symbol" charset="2"/>
              </a:rPr>
              <a:t></a:t>
            </a:r>
            <a:r>
              <a:rPr lang="de-DE" altLang="de-DE" sz="1800" dirty="0"/>
              <a:t>IDB</a:t>
            </a:r>
          </a:p>
        </p:txBody>
      </p:sp>
      <p:sp>
        <p:nvSpPr>
          <p:cNvPr id="77832" name="Line 7"/>
          <p:cNvSpPr>
            <a:spLocks noChangeShapeType="1"/>
          </p:cNvSpPr>
          <p:nvPr/>
        </p:nvSpPr>
        <p:spPr bwMode="auto">
          <a:xfrm>
            <a:off x="1908175" y="1268760"/>
            <a:ext cx="0" cy="52292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77833" name="Text Box 8"/>
          <p:cNvSpPr txBox="1">
            <a:spLocks noChangeArrowheads="1"/>
          </p:cNvSpPr>
          <p:nvPr/>
        </p:nvSpPr>
        <p:spPr bwMode="auto">
          <a:xfrm>
            <a:off x="1979613" y="1298923"/>
            <a:ext cx="32004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de-DE" altLang="de-DE" sz="1800"/>
              <a:t>3.a.i </a:t>
            </a:r>
            <a:r>
              <a:rPr lang="de-DE" altLang="de-DE" sz="1800">
                <a:solidFill>
                  <a:schemeClr val="tx2"/>
                </a:solidFill>
                <a:sym typeface="Symbol" charset="2"/>
              </a:rPr>
              <a:t></a:t>
            </a:r>
            <a:r>
              <a:rPr lang="de-DE" altLang="de-DE" sz="1800"/>
              <a:t>T(x,y) := G(x,z), </a:t>
            </a:r>
            <a:r>
              <a:rPr lang="de-DE" altLang="de-DE" sz="1800">
                <a:solidFill>
                  <a:schemeClr val="tx2"/>
                </a:solidFill>
                <a:sym typeface="Symbol" charset="2"/>
              </a:rPr>
              <a:t></a:t>
            </a:r>
            <a:r>
              <a:rPr lang="de-DE" altLang="de-DE" sz="1800"/>
              <a:t>T(z,y)</a:t>
            </a:r>
          </a:p>
        </p:txBody>
      </p:sp>
      <p:sp>
        <p:nvSpPr>
          <p:cNvPr id="77834" name="Text Box 9"/>
          <p:cNvSpPr txBox="1">
            <a:spLocks noChangeArrowheads="1"/>
          </p:cNvSpPr>
          <p:nvPr/>
        </p:nvSpPr>
        <p:spPr bwMode="auto">
          <a:xfrm>
            <a:off x="2719388" y="1733898"/>
            <a:ext cx="844550" cy="119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de-DE" altLang="de-DE" sz="1800">
                <a:solidFill>
                  <a:schemeClr val="tx2"/>
                </a:solidFill>
                <a:sym typeface="Symbol" charset="2"/>
              </a:rPr>
              <a:t></a:t>
            </a:r>
            <a:r>
              <a:rPr lang="de-DE" altLang="de-DE" sz="1800"/>
              <a:t>T___</a:t>
            </a:r>
          </a:p>
          <a:p>
            <a:pPr eaLnBrk="1" hangingPunct="1"/>
            <a:r>
              <a:rPr lang="de-DE" altLang="de-DE" sz="1800"/>
              <a:t>   1 | 3</a:t>
            </a:r>
          </a:p>
          <a:p>
            <a:pPr eaLnBrk="1" hangingPunct="1"/>
            <a:r>
              <a:rPr lang="de-DE" altLang="de-DE" sz="1800"/>
              <a:t>   2 | 1</a:t>
            </a:r>
          </a:p>
          <a:p>
            <a:pPr eaLnBrk="1" hangingPunct="1"/>
            <a:r>
              <a:rPr lang="de-DE" altLang="de-DE" sz="1800"/>
              <a:t>   3 | 2</a:t>
            </a:r>
          </a:p>
        </p:txBody>
      </p:sp>
      <p:sp>
        <p:nvSpPr>
          <p:cNvPr id="77835" name="Text Box 10"/>
          <p:cNvSpPr txBox="1">
            <a:spLocks noChangeArrowheads="1"/>
          </p:cNvSpPr>
          <p:nvPr/>
        </p:nvSpPr>
        <p:spPr bwMode="auto">
          <a:xfrm>
            <a:off x="2051050" y="3284885"/>
            <a:ext cx="2233613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de-DE" altLang="de-DE" sz="1800"/>
              <a:t>3.a.iii T := T </a:t>
            </a:r>
            <a:r>
              <a:rPr lang="de-DE" altLang="de-DE" sz="1800">
                <a:solidFill>
                  <a:schemeClr val="tx2"/>
                </a:solidFill>
                <a:sym typeface="Symbol" charset="2"/>
              </a:rPr>
              <a:t> T</a:t>
            </a:r>
          </a:p>
        </p:txBody>
      </p:sp>
      <p:sp>
        <p:nvSpPr>
          <p:cNvPr id="77836" name="Text Box 11"/>
          <p:cNvSpPr txBox="1">
            <a:spLocks noChangeArrowheads="1"/>
          </p:cNvSpPr>
          <p:nvPr/>
        </p:nvSpPr>
        <p:spPr bwMode="auto">
          <a:xfrm>
            <a:off x="2843213" y="3645248"/>
            <a:ext cx="704850" cy="2014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de-DE" altLang="de-DE" sz="1800"/>
              <a:t>T___</a:t>
            </a:r>
          </a:p>
          <a:p>
            <a:pPr eaLnBrk="1" hangingPunct="1"/>
            <a:r>
              <a:rPr lang="de-DE" altLang="de-DE" sz="1800"/>
              <a:t> 1 | 2</a:t>
            </a:r>
          </a:p>
          <a:p>
            <a:pPr eaLnBrk="1" hangingPunct="1"/>
            <a:r>
              <a:rPr lang="de-DE" altLang="de-DE" sz="1800"/>
              <a:t> 2 | 3</a:t>
            </a:r>
          </a:p>
          <a:p>
            <a:pPr eaLnBrk="1" hangingPunct="1"/>
            <a:r>
              <a:rPr lang="de-DE" altLang="de-DE" sz="1800"/>
              <a:t> 3 | 1</a:t>
            </a:r>
          </a:p>
          <a:p>
            <a:pPr eaLnBrk="1" hangingPunct="1"/>
            <a:r>
              <a:rPr lang="de-DE" altLang="de-DE" sz="1800"/>
              <a:t> </a:t>
            </a:r>
            <a:r>
              <a:rPr lang="de-DE" altLang="de-DE" sz="1800">
                <a:solidFill>
                  <a:srgbClr val="003300"/>
                </a:solidFill>
              </a:rPr>
              <a:t>1</a:t>
            </a:r>
            <a:r>
              <a:rPr lang="de-DE" altLang="de-DE" sz="1800"/>
              <a:t> | </a:t>
            </a:r>
            <a:r>
              <a:rPr lang="de-DE" altLang="de-DE" sz="1800">
                <a:solidFill>
                  <a:srgbClr val="003300"/>
                </a:solidFill>
              </a:rPr>
              <a:t>3</a:t>
            </a:r>
          </a:p>
          <a:p>
            <a:pPr eaLnBrk="1" hangingPunct="1"/>
            <a:r>
              <a:rPr lang="de-DE" altLang="de-DE" sz="1800"/>
              <a:t> </a:t>
            </a:r>
            <a:r>
              <a:rPr lang="de-DE" altLang="de-DE" sz="1800">
                <a:solidFill>
                  <a:srgbClr val="003300"/>
                </a:solidFill>
              </a:rPr>
              <a:t>2</a:t>
            </a:r>
            <a:r>
              <a:rPr lang="de-DE" altLang="de-DE" sz="1800"/>
              <a:t> | </a:t>
            </a:r>
            <a:r>
              <a:rPr lang="de-DE" altLang="de-DE" sz="1800">
                <a:solidFill>
                  <a:srgbClr val="003300"/>
                </a:solidFill>
              </a:rPr>
              <a:t>1</a:t>
            </a:r>
          </a:p>
          <a:p>
            <a:pPr eaLnBrk="1" hangingPunct="1"/>
            <a:r>
              <a:rPr lang="de-DE" altLang="de-DE" sz="1800"/>
              <a:t> </a:t>
            </a:r>
            <a:r>
              <a:rPr lang="de-DE" altLang="de-DE" sz="1800">
                <a:solidFill>
                  <a:srgbClr val="003300"/>
                </a:solidFill>
              </a:rPr>
              <a:t>3 </a:t>
            </a:r>
            <a:r>
              <a:rPr lang="de-DE" altLang="de-DE" sz="1800"/>
              <a:t>| </a:t>
            </a:r>
            <a:r>
              <a:rPr lang="de-DE" altLang="de-DE" sz="1800">
                <a:solidFill>
                  <a:srgbClr val="003300"/>
                </a:solidFill>
              </a:rPr>
              <a:t>2</a:t>
            </a:r>
            <a:endParaRPr lang="de-DE" altLang="de-DE" sz="1800"/>
          </a:p>
        </p:txBody>
      </p:sp>
      <p:sp>
        <p:nvSpPr>
          <p:cNvPr id="77837" name="Line 12"/>
          <p:cNvSpPr>
            <a:spLocks noChangeShapeType="1"/>
          </p:cNvSpPr>
          <p:nvPr/>
        </p:nvSpPr>
        <p:spPr bwMode="auto">
          <a:xfrm>
            <a:off x="5148263" y="1268760"/>
            <a:ext cx="0" cy="52292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77838" name="Text Box 13"/>
          <p:cNvSpPr txBox="1">
            <a:spLocks noChangeArrowheads="1"/>
          </p:cNvSpPr>
          <p:nvPr/>
        </p:nvSpPr>
        <p:spPr bwMode="auto">
          <a:xfrm>
            <a:off x="5219700" y="1298923"/>
            <a:ext cx="32004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de-DE" altLang="de-DE" sz="1800"/>
              <a:t>3.b.i </a:t>
            </a:r>
            <a:r>
              <a:rPr lang="de-DE" altLang="de-DE" sz="1800">
                <a:solidFill>
                  <a:schemeClr val="tx2"/>
                </a:solidFill>
                <a:sym typeface="Symbol" charset="2"/>
              </a:rPr>
              <a:t></a:t>
            </a:r>
            <a:r>
              <a:rPr lang="de-DE" altLang="de-DE" sz="1800"/>
              <a:t>T(x,y) := G(x,z), </a:t>
            </a:r>
            <a:r>
              <a:rPr lang="de-DE" altLang="de-DE" sz="1800">
                <a:solidFill>
                  <a:schemeClr val="tx2"/>
                </a:solidFill>
                <a:sym typeface="Symbol" charset="2"/>
              </a:rPr>
              <a:t></a:t>
            </a:r>
            <a:r>
              <a:rPr lang="de-DE" altLang="de-DE" sz="1800"/>
              <a:t>T(z,y)</a:t>
            </a:r>
          </a:p>
        </p:txBody>
      </p:sp>
      <p:sp>
        <p:nvSpPr>
          <p:cNvPr id="77839" name="Text Box 14"/>
          <p:cNvSpPr txBox="1">
            <a:spLocks noChangeArrowheads="1"/>
          </p:cNvSpPr>
          <p:nvPr/>
        </p:nvSpPr>
        <p:spPr bwMode="auto">
          <a:xfrm>
            <a:off x="6032500" y="1700560"/>
            <a:ext cx="844550" cy="119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de-DE" altLang="de-DE" sz="1800">
                <a:solidFill>
                  <a:schemeClr val="tx2"/>
                </a:solidFill>
                <a:sym typeface="Symbol" charset="2"/>
              </a:rPr>
              <a:t></a:t>
            </a:r>
            <a:r>
              <a:rPr lang="de-DE" altLang="de-DE" sz="1800"/>
              <a:t>T___</a:t>
            </a:r>
          </a:p>
          <a:p>
            <a:pPr eaLnBrk="1" hangingPunct="1"/>
            <a:r>
              <a:rPr lang="de-DE" altLang="de-DE" sz="1800"/>
              <a:t>   1 | 1</a:t>
            </a:r>
          </a:p>
          <a:p>
            <a:pPr eaLnBrk="1" hangingPunct="1"/>
            <a:r>
              <a:rPr lang="de-DE" altLang="de-DE" sz="1800"/>
              <a:t>   2 | 2</a:t>
            </a:r>
          </a:p>
          <a:p>
            <a:pPr eaLnBrk="1" hangingPunct="1"/>
            <a:r>
              <a:rPr lang="de-DE" altLang="de-DE" sz="1800"/>
              <a:t>   3 | 3</a:t>
            </a:r>
          </a:p>
        </p:txBody>
      </p:sp>
      <p:sp>
        <p:nvSpPr>
          <p:cNvPr id="77840" name="Text Box 15"/>
          <p:cNvSpPr txBox="1">
            <a:spLocks noChangeArrowheads="1"/>
          </p:cNvSpPr>
          <p:nvPr/>
        </p:nvSpPr>
        <p:spPr bwMode="auto">
          <a:xfrm>
            <a:off x="5364163" y="3278535"/>
            <a:ext cx="1966912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de-DE" altLang="de-DE" sz="1800"/>
              <a:t>3.b.iii T := T </a:t>
            </a:r>
            <a:r>
              <a:rPr lang="de-DE" altLang="de-DE" sz="1800">
                <a:solidFill>
                  <a:schemeClr val="tx2"/>
                </a:solidFill>
                <a:sym typeface="Symbol" charset="2"/>
              </a:rPr>
              <a:t> T</a:t>
            </a:r>
          </a:p>
        </p:txBody>
      </p:sp>
      <p:sp>
        <p:nvSpPr>
          <p:cNvPr id="77841" name="Text Box 16"/>
          <p:cNvSpPr txBox="1">
            <a:spLocks noChangeArrowheads="1"/>
          </p:cNvSpPr>
          <p:nvPr/>
        </p:nvSpPr>
        <p:spPr bwMode="auto">
          <a:xfrm>
            <a:off x="6243638" y="3686523"/>
            <a:ext cx="704850" cy="283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de-DE" altLang="de-DE" sz="1800"/>
              <a:t>T___</a:t>
            </a:r>
          </a:p>
          <a:p>
            <a:pPr eaLnBrk="1" hangingPunct="1"/>
            <a:r>
              <a:rPr lang="de-DE" altLang="de-DE" sz="1800"/>
              <a:t> 1 | 2</a:t>
            </a:r>
          </a:p>
          <a:p>
            <a:pPr eaLnBrk="1" hangingPunct="1"/>
            <a:r>
              <a:rPr lang="de-DE" altLang="de-DE" sz="1800"/>
              <a:t> 2 | 3</a:t>
            </a:r>
          </a:p>
          <a:p>
            <a:pPr eaLnBrk="1" hangingPunct="1"/>
            <a:r>
              <a:rPr lang="de-DE" altLang="de-DE" sz="1800"/>
              <a:t> 3 | 1</a:t>
            </a:r>
          </a:p>
          <a:p>
            <a:pPr eaLnBrk="1" hangingPunct="1"/>
            <a:r>
              <a:rPr lang="de-DE" altLang="de-DE" sz="1800"/>
              <a:t> 1 | 3</a:t>
            </a:r>
          </a:p>
          <a:p>
            <a:pPr eaLnBrk="1" hangingPunct="1"/>
            <a:r>
              <a:rPr lang="de-DE" altLang="de-DE" sz="1800"/>
              <a:t> 2 | 1</a:t>
            </a:r>
          </a:p>
          <a:p>
            <a:pPr eaLnBrk="1" hangingPunct="1"/>
            <a:r>
              <a:rPr lang="de-DE" altLang="de-DE" sz="1800"/>
              <a:t> 3 | 2</a:t>
            </a:r>
          </a:p>
          <a:p>
            <a:pPr eaLnBrk="1" hangingPunct="1"/>
            <a:r>
              <a:rPr lang="de-DE" altLang="de-DE" sz="1800"/>
              <a:t> </a:t>
            </a:r>
            <a:r>
              <a:rPr lang="de-DE" altLang="de-DE" sz="1800">
                <a:solidFill>
                  <a:srgbClr val="003300"/>
                </a:solidFill>
              </a:rPr>
              <a:t>1</a:t>
            </a:r>
            <a:r>
              <a:rPr lang="de-DE" altLang="de-DE" sz="1800"/>
              <a:t> | </a:t>
            </a:r>
            <a:r>
              <a:rPr lang="de-DE" altLang="de-DE" sz="1800">
                <a:solidFill>
                  <a:srgbClr val="003300"/>
                </a:solidFill>
              </a:rPr>
              <a:t>1</a:t>
            </a:r>
          </a:p>
          <a:p>
            <a:pPr eaLnBrk="1" hangingPunct="1"/>
            <a:r>
              <a:rPr lang="de-DE" altLang="de-DE" sz="1800"/>
              <a:t> </a:t>
            </a:r>
            <a:r>
              <a:rPr lang="de-DE" altLang="de-DE" sz="1800">
                <a:solidFill>
                  <a:srgbClr val="003300"/>
                </a:solidFill>
              </a:rPr>
              <a:t>2</a:t>
            </a:r>
            <a:r>
              <a:rPr lang="de-DE" altLang="de-DE" sz="1800"/>
              <a:t> | </a:t>
            </a:r>
            <a:r>
              <a:rPr lang="de-DE" altLang="de-DE" sz="1800">
                <a:solidFill>
                  <a:srgbClr val="003300"/>
                </a:solidFill>
              </a:rPr>
              <a:t>2</a:t>
            </a:r>
          </a:p>
          <a:p>
            <a:pPr eaLnBrk="1" hangingPunct="1"/>
            <a:r>
              <a:rPr lang="de-DE" altLang="de-DE" sz="1800"/>
              <a:t> </a:t>
            </a:r>
            <a:r>
              <a:rPr lang="de-DE" altLang="de-DE" sz="1800">
                <a:solidFill>
                  <a:srgbClr val="003300"/>
                </a:solidFill>
              </a:rPr>
              <a:t>3</a:t>
            </a:r>
            <a:r>
              <a:rPr lang="de-DE" altLang="de-DE" sz="1800"/>
              <a:t> | </a:t>
            </a:r>
            <a:r>
              <a:rPr lang="de-DE" altLang="de-DE" sz="1800">
                <a:solidFill>
                  <a:srgbClr val="003300"/>
                </a:solidFill>
              </a:rPr>
              <a:t>3</a:t>
            </a:r>
          </a:p>
        </p:txBody>
      </p:sp>
      <p:sp>
        <p:nvSpPr>
          <p:cNvPr id="77842" name="Line 17"/>
          <p:cNvSpPr>
            <a:spLocks noChangeShapeType="1"/>
          </p:cNvSpPr>
          <p:nvPr/>
        </p:nvSpPr>
        <p:spPr bwMode="auto">
          <a:xfrm>
            <a:off x="8459788" y="1268760"/>
            <a:ext cx="0" cy="52292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77843" name="Rectangle 18"/>
          <p:cNvSpPr>
            <a:spLocks noChangeArrowheads="1"/>
          </p:cNvSpPr>
          <p:nvPr/>
        </p:nvSpPr>
        <p:spPr bwMode="auto">
          <a:xfrm>
            <a:off x="8820150" y="2132360"/>
            <a:ext cx="144463" cy="14446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endParaRPr lang="en-US" altLang="de-DE" sz="1800"/>
          </a:p>
        </p:txBody>
      </p:sp>
      <p:sp>
        <p:nvSpPr>
          <p:cNvPr id="77844" name="Text Box 19"/>
          <p:cNvSpPr txBox="1">
            <a:spLocks noChangeArrowheads="1"/>
          </p:cNvSpPr>
          <p:nvPr/>
        </p:nvSpPr>
        <p:spPr bwMode="auto">
          <a:xfrm>
            <a:off x="7361238" y="44624"/>
            <a:ext cx="311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de-DE" altLang="de-DE" sz="1800">
                <a:solidFill>
                  <a:srgbClr val="003366"/>
                </a:solidFill>
              </a:rPr>
              <a:t>1</a:t>
            </a:r>
          </a:p>
        </p:txBody>
      </p:sp>
      <p:sp>
        <p:nvSpPr>
          <p:cNvPr id="77845" name="Text Box 20"/>
          <p:cNvSpPr txBox="1">
            <a:spLocks noChangeArrowheads="1"/>
          </p:cNvSpPr>
          <p:nvPr/>
        </p:nvSpPr>
        <p:spPr bwMode="auto">
          <a:xfrm>
            <a:off x="8585200" y="117649"/>
            <a:ext cx="311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de-DE" altLang="de-DE" sz="1800">
                <a:solidFill>
                  <a:srgbClr val="003366"/>
                </a:solidFill>
              </a:rPr>
              <a:t>2</a:t>
            </a:r>
          </a:p>
        </p:txBody>
      </p:sp>
      <p:sp>
        <p:nvSpPr>
          <p:cNvPr id="77846" name="Text Box 21"/>
          <p:cNvSpPr txBox="1">
            <a:spLocks noChangeArrowheads="1"/>
          </p:cNvSpPr>
          <p:nvPr/>
        </p:nvSpPr>
        <p:spPr bwMode="auto">
          <a:xfrm>
            <a:off x="7789863" y="620688"/>
            <a:ext cx="311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de-DE" altLang="de-DE" sz="1800">
                <a:solidFill>
                  <a:srgbClr val="003366"/>
                </a:solidFill>
              </a:rPr>
              <a:t>3</a:t>
            </a:r>
          </a:p>
        </p:txBody>
      </p:sp>
      <p:sp>
        <p:nvSpPr>
          <p:cNvPr id="77847" name="Line 22"/>
          <p:cNvSpPr>
            <a:spLocks noChangeShapeType="1"/>
          </p:cNvSpPr>
          <p:nvPr/>
        </p:nvSpPr>
        <p:spPr bwMode="auto">
          <a:xfrm>
            <a:off x="7669213" y="241474"/>
            <a:ext cx="865187" cy="71438"/>
          </a:xfrm>
          <a:prstGeom prst="line">
            <a:avLst/>
          </a:prstGeom>
          <a:noFill/>
          <a:ln w="38100">
            <a:solidFill>
              <a:srgbClr val="003366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77848" name="Line 23"/>
          <p:cNvSpPr>
            <a:spLocks noChangeShapeType="1"/>
          </p:cNvSpPr>
          <p:nvPr/>
        </p:nvSpPr>
        <p:spPr bwMode="auto">
          <a:xfrm flipH="1">
            <a:off x="8101013" y="457374"/>
            <a:ext cx="611187" cy="431800"/>
          </a:xfrm>
          <a:prstGeom prst="line">
            <a:avLst/>
          </a:prstGeom>
          <a:noFill/>
          <a:ln w="38100">
            <a:solidFill>
              <a:srgbClr val="003366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77849" name="Line 24"/>
          <p:cNvSpPr>
            <a:spLocks noChangeShapeType="1"/>
          </p:cNvSpPr>
          <p:nvPr/>
        </p:nvSpPr>
        <p:spPr bwMode="auto">
          <a:xfrm flipH="1" flipV="1">
            <a:off x="7597775" y="385937"/>
            <a:ext cx="215900" cy="503237"/>
          </a:xfrm>
          <a:prstGeom prst="line">
            <a:avLst/>
          </a:prstGeom>
          <a:noFill/>
          <a:ln w="38100">
            <a:solidFill>
              <a:srgbClr val="003366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77850" name="Text Box 25"/>
          <p:cNvSpPr txBox="1">
            <a:spLocks noChangeArrowheads="1"/>
          </p:cNvSpPr>
          <p:nvPr/>
        </p:nvSpPr>
        <p:spPr bwMode="auto">
          <a:xfrm>
            <a:off x="6883400" y="97012"/>
            <a:ext cx="425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de-DE" altLang="de-DE" sz="1800" u="sng"/>
              <a:t>G:</a:t>
            </a:r>
          </a:p>
        </p:txBody>
      </p:sp>
      <p:sp>
        <p:nvSpPr>
          <p:cNvPr id="77851" name="Text Box 26"/>
          <p:cNvSpPr txBox="1">
            <a:spLocks noChangeArrowheads="1"/>
          </p:cNvSpPr>
          <p:nvPr/>
        </p:nvSpPr>
        <p:spPr bwMode="auto">
          <a:xfrm>
            <a:off x="8532813" y="1340198"/>
            <a:ext cx="4889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/>
            <a:r>
              <a:rPr lang="de-DE" altLang="de-DE" sz="1800"/>
              <a:t>3.c</a:t>
            </a:r>
            <a:br>
              <a:rPr lang="de-DE" altLang="de-DE" sz="1800"/>
            </a:br>
            <a:r>
              <a:rPr lang="de-DE" altLang="de-DE" sz="1800"/>
              <a:t>...</a:t>
            </a:r>
          </a:p>
        </p:txBody>
      </p:sp>
      <p:sp>
        <p:nvSpPr>
          <p:cNvPr id="77852" name="Text Box 27"/>
          <p:cNvSpPr txBox="1">
            <a:spLocks noChangeArrowheads="1"/>
          </p:cNvSpPr>
          <p:nvPr/>
        </p:nvSpPr>
        <p:spPr bwMode="auto">
          <a:xfrm>
            <a:off x="2051050" y="2997548"/>
            <a:ext cx="19431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de-DE" altLang="de-DE" sz="1800"/>
              <a:t>3.a.ii </a:t>
            </a:r>
            <a:r>
              <a:rPr lang="de-DE" altLang="de-DE" sz="1800">
                <a:solidFill>
                  <a:schemeClr val="tx2"/>
                </a:solidFill>
                <a:sym typeface="Symbol" charset="2"/>
              </a:rPr>
              <a:t>T := T \ T</a:t>
            </a:r>
          </a:p>
        </p:txBody>
      </p:sp>
      <p:sp>
        <p:nvSpPr>
          <p:cNvPr id="77853" name="Text Box 28"/>
          <p:cNvSpPr txBox="1">
            <a:spLocks noChangeArrowheads="1"/>
          </p:cNvSpPr>
          <p:nvPr/>
        </p:nvSpPr>
        <p:spPr bwMode="auto">
          <a:xfrm>
            <a:off x="5364163" y="2989610"/>
            <a:ext cx="19431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de-DE" altLang="de-DE" sz="1800"/>
              <a:t>3.b.ii </a:t>
            </a:r>
            <a:r>
              <a:rPr lang="de-DE" altLang="de-DE" sz="1800">
                <a:solidFill>
                  <a:schemeClr val="tx2"/>
                </a:solidFill>
                <a:sym typeface="Symbol" charset="2"/>
              </a:rPr>
              <a:t>T := T \ T</a:t>
            </a:r>
          </a:p>
        </p:txBody>
      </p:sp>
    </p:spTree>
    <p:extLst>
      <p:ext uri="{BB962C8B-B14F-4D97-AF65-F5344CB8AC3E}">
        <p14:creationId xmlns:p14="http://schemas.microsoft.com/office/powerpoint/2010/main" val="616415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Foliennummernplatzhalt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fld id="{0BC0F16E-8CCD-0F4D-BB22-DA9BDA1A7CC5}" type="slidenum">
              <a:rPr lang="de-DE" altLang="de-DE" sz="1400"/>
              <a:pPr eaLnBrk="1" hangingPunct="1"/>
              <a:t>42</a:t>
            </a:fld>
            <a:endParaRPr lang="de-DE" altLang="de-DE" sz="1400"/>
          </a:p>
        </p:txBody>
      </p:sp>
      <p:sp>
        <p:nvSpPr>
          <p:cNvPr id="798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altLang="de-DE" dirty="0" err="1"/>
              <a:t>Bottom-up</a:t>
            </a:r>
            <a:r>
              <a:rPr lang="de-DE" altLang="de-DE" dirty="0"/>
              <a:t>: </a:t>
            </a:r>
            <a:r>
              <a:rPr lang="de-DE" altLang="de-DE" dirty="0" smtClean="0"/>
              <a:t>Seminaive (inkrementell)</a:t>
            </a:r>
            <a:endParaRPr lang="de-DE" altLang="de-DE" dirty="0"/>
          </a:p>
        </p:txBody>
      </p:sp>
      <p:sp>
        <p:nvSpPr>
          <p:cNvPr id="7987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71500" indent="-571500" eaLnBrk="1" hangingPunct="1">
              <a:lnSpc>
                <a:spcPct val="90000"/>
              </a:lnSpc>
              <a:buSzTx/>
              <a:buFont typeface="+mj-lt"/>
              <a:buAutoNum type="arabicPeriod"/>
            </a:pPr>
            <a:r>
              <a:rPr lang="de-DE" altLang="de-DE" sz="2100" dirty="0" smtClean="0"/>
              <a:t>Initialisiere IDB Prädikate unter Nutzung derjenigen Regeln, die keine IDB Teilziele enthalten </a:t>
            </a:r>
          </a:p>
          <a:p>
            <a:pPr marL="571500" indent="-571500" eaLnBrk="1" hangingPunct="1">
              <a:lnSpc>
                <a:spcPct val="90000"/>
              </a:lnSpc>
              <a:buSzTx/>
              <a:buFont typeface="+mj-lt"/>
              <a:buAutoNum type="arabicPeriod"/>
            </a:pPr>
            <a:r>
              <a:rPr lang="de-DE" altLang="de-DE" sz="2100" dirty="0" smtClean="0"/>
              <a:t>Initialisiere die </a:t>
            </a:r>
            <a:r>
              <a:rPr lang="de-DE" altLang="de-DE" sz="2100" dirty="0" smtClean="0">
                <a:sym typeface="Symbol" charset="2"/>
              </a:rPr>
              <a:t></a:t>
            </a:r>
            <a:r>
              <a:rPr lang="de-DE" altLang="de-DE" sz="2100" dirty="0">
                <a:sym typeface="Symbol" charset="2"/>
              </a:rPr>
              <a:t>-IDB </a:t>
            </a:r>
            <a:r>
              <a:rPr lang="de-DE" altLang="de-DE" sz="2100" dirty="0" smtClean="0">
                <a:sym typeface="Symbol" charset="2"/>
              </a:rPr>
              <a:t>Prädikate mit den korrespondierenden IDB-Prädikaten </a:t>
            </a:r>
            <a:endParaRPr lang="de-DE" altLang="de-DE" sz="2100" dirty="0">
              <a:sym typeface="Symbol" charset="2"/>
            </a:endParaRPr>
          </a:p>
          <a:p>
            <a:pPr marL="571500" indent="-571500" eaLnBrk="1" hangingPunct="1">
              <a:lnSpc>
                <a:spcPct val="90000"/>
              </a:lnSpc>
              <a:buSzTx/>
              <a:buFont typeface="+mj-lt"/>
              <a:buAutoNum type="arabicPeriod"/>
            </a:pPr>
            <a:r>
              <a:rPr lang="de-DE" altLang="de-DE" sz="2100" dirty="0" smtClean="0">
                <a:sym typeface="Symbol" charset="2"/>
              </a:rPr>
              <a:t>In jeder Runde führe für jedes IDB-Prädikat P Folgendes aus:</a:t>
            </a:r>
          </a:p>
          <a:p>
            <a:pPr marL="971550" lvl="1" indent="-571500" eaLnBrk="1" hangingPunct="1">
              <a:lnSpc>
                <a:spcPct val="90000"/>
              </a:lnSpc>
            </a:pPr>
            <a:r>
              <a:rPr lang="de-DE" altLang="de-DE" sz="1800" dirty="0" smtClean="0">
                <a:ea typeface="ＭＳ Ｐゴシック" charset="-128"/>
                <a:sym typeface="Symbol" charset="2"/>
              </a:rPr>
              <a:t>Berechne neues </a:t>
            </a:r>
            <a:r>
              <a:rPr lang="de-DE" altLang="de-DE" sz="1800" dirty="0">
                <a:latin typeface="Times New Roman" charset="0"/>
                <a:ea typeface="ＭＳ Ｐゴシック" charset="-128"/>
                <a:sym typeface="Symbol" charset="2"/>
              </a:rPr>
              <a:t>P</a:t>
            </a:r>
            <a:r>
              <a:rPr lang="de-DE" altLang="de-DE" sz="1800" dirty="0">
                <a:ea typeface="ＭＳ Ｐゴシック" charset="-128"/>
                <a:sym typeface="Symbol" charset="2"/>
              </a:rPr>
              <a:t> </a:t>
            </a:r>
            <a:r>
              <a:rPr lang="de-DE" altLang="de-DE" sz="1800" dirty="0" smtClean="0">
                <a:ea typeface="ＭＳ Ｐゴシック" charset="-128"/>
                <a:sym typeface="Symbol" charset="2"/>
              </a:rPr>
              <a:t>durch Anwendung jeder Regel für P, indem ein Teilziel als </a:t>
            </a:r>
            <a:r>
              <a:rPr lang="de-DE" altLang="de-DE" sz="1800" dirty="0">
                <a:ea typeface="ＭＳ Ｐゴシック" charset="-128"/>
                <a:sym typeface="Symbol" charset="2"/>
              </a:rPr>
              <a:t>-</a:t>
            </a:r>
            <a:r>
              <a:rPr lang="de-DE" altLang="de-DE" sz="1800" dirty="0" smtClean="0">
                <a:ea typeface="ＭＳ Ｐゴシック" charset="-128"/>
                <a:sym typeface="Symbol" charset="2"/>
              </a:rPr>
              <a:t>IDB-Prädikat gesehen wird und die anderen als IDB- oder EDB- Prädikat.    (Man muss ja eventuell auf ältere Fakten zurückgreifen)</a:t>
            </a:r>
            <a:r>
              <a:rPr lang="de-DE" altLang="de-DE" sz="1800" dirty="0">
                <a:ea typeface="ＭＳ Ｐゴシック" charset="-128"/>
                <a:sym typeface="Symbol" charset="2"/>
              </a:rPr>
              <a:t/>
            </a:r>
            <a:br>
              <a:rPr lang="de-DE" altLang="de-DE" sz="1800" dirty="0">
                <a:ea typeface="ＭＳ Ｐゴシック" charset="-128"/>
                <a:sym typeface="Symbol" charset="2"/>
              </a:rPr>
            </a:br>
            <a:r>
              <a:rPr lang="de-DE" altLang="de-DE" sz="1800" dirty="0" smtClean="0">
                <a:ea typeface="ＭＳ Ｐゴシック" charset="-128"/>
                <a:sym typeface="Symbol" charset="2"/>
              </a:rPr>
              <a:t>Mache das für jede mögliche Wahl des –Teilziels.</a:t>
            </a:r>
          </a:p>
          <a:p>
            <a:pPr marL="971550" lvl="1" indent="-571500" eaLnBrk="1" hangingPunct="1">
              <a:lnSpc>
                <a:spcPct val="90000"/>
              </a:lnSpc>
            </a:pPr>
            <a:r>
              <a:rPr lang="de-DE" altLang="de-DE" sz="2000" dirty="0" smtClean="0">
                <a:ea typeface="ＭＳ Ｐゴシック" charset="-128"/>
                <a:sym typeface="Symbol" charset="2"/>
              </a:rPr>
              <a:t>Entferne vom neuen </a:t>
            </a:r>
            <a:r>
              <a:rPr lang="de-DE" altLang="de-DE" sz="2000" dirty="0">
                <a:latin typeface="Times New Roman" charset="0"/>
                <a:ea typeface="ＭＳ Ｐゴシック" charset="-128"/>
                <a:sym typeface="Symbol" charset="2"/>
              </a:rPr>
              <a:t>P</a:t>
            </a:r>
            <a:r>
              <a:rPr lang="de-DE" altLang="de-DE" sz="2000" dirty="0">
                <a:ea typeface="ＭＳ Ｐゴシック" charset="-128"/>
                <a:sym typeface="Symbol" charset="2"/>
              </a:rPr>
              <a:t> </a:t>
            </a:r>
            <a:r>
              <a:rPr lang="de-DE" altLang="de-DE" sz="2000" dirty="0" smtClean="0">
                <a:ea typeface="ＭＳ Ｐゴシック" charset="-128"/>
                <a:sym typeface="Symbol" charset="2"/>
              </a:rPr>
              <a:t>alle Fakten, die schon in </a:t>
            </a:r>
            <a:r>
              <a:rPr lang="de-DE" altLang="de-DE" sz="2000" dirty="0" smtClean="0">
                <a:latin typeface="Times New Roman" charset="0"/>
                <a:ea typeface="ＭＳ Ｐゴシック" charset="-128"/>
                <a:sym typeface="Symbol" charset="2"/>
              </a:rPr>
              <a:t>P sind</a:t>
            </a:r>
            <a:r>
              <a:rPr lang="de-DE" altLang="de-DE" sz="2000" dirty="0" smtClean="0">
                <a:ea typeface="ＭＳ Ｐゴシック" charset="-128"/>
                <a:sym typeface="Symbol" charset="2"/>
              </a:rPr>
              <a:t>.</a:t>
            </a:r>
          </a:p>
          <a:p>
            <a:pPr marL="971550" lvl="1" indent="-571500" eaLnBrk="1" hangingPunct="1">
              <a:lnSpc>
                <a:spcPct val="90000"/>
              </a:lnSpc>
            </a:pPr>
            <a:r>
              <a:rPr lang="de-DE" altLang="de-DE" sz="2000" dirty="0" smtClean="0">
                <a:latin typeface="Times New Roman" charset="0"/>
                <a:ea typeface="ＭＳ Ｐゴシック" charset="-128"/>
                <a:sym typeface="Symbol" charset="2"/>
              </a:rPr>
              <a:t>P</a:t>
            </a:r>
            <a:r>
              <a:rPr lang="de-DE" altLang="de-DE" sz="2000" dirty="0" smtClean="0">
                <a:ea typeface="ＭＳ Ｐゴシック" charset="-128"/>
                <a:sym typeface="Symbol" charset="2"/>
              </a:rPr>
              <a:t> </a:t>
            </a:r>
            <a:r>
              <a:rPr lang="de-DE" altLang="de-DE" sz="2000" dirty="0">
                <a:ea typeface="ＭＳ Ｐゴシック" charset="-128"/>
                <a:sym typeface="Symbol" charset="2"/>
              </a:rPr>
              <a:t>:= </a:t>
            </a:r>
            <a:r>
              <a:rPr lang="de-DE" altLang="de-DE" sz="2000" dirty="0">
                <a:latin typeface="Times New Roman" charset="0"/>
                <a:ea typeface="ＭＳ Ｐゴシック" charset="-128"/>
                <a:sym typeface="Symbol" charset="2"/>
              </a:rPr>
              <a:t>P</a:t>
            </a:r>
            <a:r>
              <a:rPr lang="de-DE" altLang="de-DE" sz="2000" dirty="0">
                <a:ea typeface="ＭＳ Ｐゴシック" charset="-128"/>
                <a:sym typeface="Symbol" charset="2"/>
              </a:rPr>
              <a:t>  </a:t>
            </a:r>
            <a:r>
              <a:rPr lang="de-DE" altLang="de-DE" sz="2000" dirty="0">
                <a:latin typeface="Times New Roman" charset="0"/>
                <a:ea typeface="ＭＳ Ｐゴシック" charset="-128"/>
                <a:sym typeface="Symbol" charset="2"/>
              </a:rPr>
              <a:t>P.</a:t>
            </a:r>
          </a:p>
          <a:p>
            <a:pPr marL="571500" indent="-571500" eaLnBrk="1" hangingPunct="1">
              <a:lnSpc>
                <a:spcPct val="90000"/>
              </a:lnSpc>
              <a:buSzTx/>
              <a:buFont typeface="+mj-lt"/>
              <a:buAutoNum type="arabicPeriod"/>
            </a:pPr>
            <a:r>
              <a:rPr lang="de-DE" altLang="de-DE" sz="2100" dirty="0" smtClean="0">
                <a:sym typeface="Symbol" charset="2"/>
              </a:rPr>
              <a:t>Wiederhole 3. bis keines der IDB-Prädikate sich ändert.</a:t>
            </a:r>
            <a:endParaRPr lang="de-DE" altLang="de-DE" sz="2100" dirty="0">
              <a:sym typeface="Symbol" charset="2"/>
            </a:endParaRPr>
          </a:p>
          <a:p>
            <a:pPr marL="990600" lvl="1" indent="-533400" eaLnBrk="1" hangingPunct="1">
              <a:lnSpc>
                <a:spcPct val="90000"/>
              </a:lnSpc>
              <a:buClr>
                <a:schemeClr val="tx1"/>
              </a:buClr>
              <a:buSzTx/>
              <a:buFont typeface="Wingdings" charset="2"/>
              <a:buChar char="¢"/>
            </a:pPr>
            <a:endParaRPr lang="de-DE" altLang="de-DE" sz="2000" dirty="0">
              <a:latin typeface="Times New Roman" charset="0"/>
              <a:ea typeface="ＭＳ Ｐゴシック" charset="-128"/>
              <a:sym typeface="Symbol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702102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2"/>
          <p:cNvSpPr>
            <a:spLocks noGrp="1" noChangeArrowheads="1"/>
          </p:cNvSpPr>
          <p:nvPr>
            <p:ph type="title"/>
          </p:nvPr>
        </p:nvSpPr>
        <p:spPr>
          <a:xfrm>
            <a:off x="351693" y="260648"/>
            <a:ext cx="8440615" cy="471854"/>
          </a:xfrm>
        </p:spPr>
        <p:txBody>
          <a:bodyPr/>
          <a:lstStyle/>
          <a:p>
            <a:pPr eaLnBrk="1" hangingPunct="1"/>
            <a:r>
              <a:rPr lang="de-DE" altLang="en-US" dirty="0" err="1" smtClean="0"/>
              <a:t>Datalog</a:t>
            </a:r>
            <a:r>
              <a:rPr lang="de-DE" altLang="en-US" dirty="0" smtClean="0"/>
              <a:t> mit Negation</a:t>
            </a:r>
            <a:endParaRPr lang="de-DE" altLang="en-US" dirty="0"/>
          </a:p>
        </p:txBody>
      </p:sp>
      <p:sp>
        <p:nvSpPr>
          <p:cNvPr id="3277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de-DE" altLang="en-US" dirty="0" smtClean="0"/>
              <a:t>Erweiterung von </a:t>
            </a:r>
            <a:r>
              <a:rPr lang="de-DE" altLang="en-US" dirty="0" err="1" smtClean="0"/>
              <a:t>Datalog</a:t>
            </a:r>
            <a:r>
              <a:rPr lang="de-DE" altLang="en-US" dirty="0" smtClean="0"/>
              <a:t> mit Negation möglich</a:t>
            </a:r>
          </a:p>
          <a:p>
            <a:pPr marL="914400" lvl="1" indent="-457200" eaLnBrk="1" hangingPunct="1">
              <a:lnSpc>
                <a:spcPct val="90000"/>
              </a:lnSpc>
              <a:buFont typeface="+mj-lt"/>
              <a:buAutoNum type="arabicPeriod"/>
            </a:pPr>
            <a:r>
              <a:rPr lang="de-DE" altLang="en-US" dirty="0" smtClean="0"/>
              <a:t>Definition einer „sicheren Regel“ ist zu erweitern</a:t>
            </a:r>
          </a:p>
          <a:p>
            <a:pPr marL="914400" lvl="1" indent="-457200" eaLnBrk="1" hangingPunct="1">
              <a:lnSpc>
                <a:spcPct val="90000"/>
              </a:lnSpc>
              <a:buFont typeface="+mj-lt"/>
              <a:buAutoNum type="arabicPeriod"/>
            </a:pPr>
            <a:r>
              <a:rPr lang="de-DE" altLang="en-US" dirty="0" smtClean="0"/>
              <a:t>Negation hierarchisch auswertbar gestalten (Stratifikation)</a:t>
            </a:r>
          </a:p>
          <a:p>
            <a:pPr eaLnBrk="1" hangingPunct="1">
              <a:lnSpc>
                <a:spcPct val="90000"/>
              </a:lnSpc>
            </a:pPr>
            <a:endParaRPr lang="de-DE" altLang="en-US" sz="2215" dirty="0" smtClean="0"/>
          </a:p>
          <a:p>
            <a:pPr eaLnBrk="1" hangingPunct="1">
              <a:lnSpc>
                <a:spcPct val="90000"/>
              </a:lnSpc>
            </a:pPr>
            <a:r>
              <a:rPr lang="de-DE" altLang="en-US" dirty="0" smtClean="0"/>
              <a:t>Ad 1:  Jede Variable eines negativen Atomen muss in einem (eventuell jeweils anderen)  positiven Atom des Regelrumpfs vorkommen </a:t>
            </a:r>
          </a:p>
          <a:p>
            <a:pPr eaLnBrk="1" hangingPunct="1">
              <a:lnSpc>
                <a:spcPct val="90000"/>
              </a:lnSpc>
            </a:pPr>
            <a:endParaRPr lang="de-DE" altLang="en-US" sz="2215" dirty="0" smtClean="0"/>
          </a:p>
          <a:p>
            <a:pPr eaLnBrk="1" hangingPunct="1">
              <a:lnSpc>
                <a:spcPct val="90000"/>
              </a:lnSpc>
            </a:pPr>
            <a:r>
              <a:rPr lang="de-DE" altLang="en-US" dirty="0" smtClean="0"/>
              <a:t>D.h.,  Negation nur als „Filter“</a:t>
            </a:r>
          </a:p>
          <a:p>
            <a:pPr lvl="1" eaLnBrk="1" hangingPunct="1">
              <a:lnSpc>
                <a:spcPct val="90000"/>
              </a:lnSpc>
            </a:pPr>
            <a:r>
              <a:rPr lang="de-DE" altLang="en-US" dirty="0" smtClean="0">
                <a:solidFill>
                  <a:srgbClr val="FF0000"/>
                </a:solidFill>
              </a:rPr>
              <a:t>Verboten</a:t>
            </a:r>
            <a:r>
              <a:rPr lang="de-DE" altLang="en-US" dirty="0" smtClean="0"/>
              <a:t>:  </a:t>
            </a:r>
            <a:r>
              <a:rPr lang="de-DE" altLang="en-US" b="1" dirty="0" smtClean="0">
                <a:latin typeface="Courier New" charset="0"/>
                <a:ea typeface="Courier New" charset="0"/>
                <a:cs typeface="Courier New" charset="0"/>
              </a:rPr>
              <a:t>T(</a:t>
            </a:r>
            <a:r>
              <a:rPr lang="de-DE" altLang="en-US" b="1" dirty="0" err="1" smtClean="0">
                <a:latin typeface="Courier New" charset="0"/>
                <a:ea typeface="Courier New" charset="0"/>
                <a:cs typeface="Courier New" charset="0"/>
              </a:rPr>
              <a:t>x,y</a:t>
            </a:r>
            <a:r>
              <a:rPr lang="de-DE" altLang="en-US" b="1" dirty="0" smtClean="0">
                <a:latin typeface="Courier New" charset="0"/>
                <a:ea typeface="Courier New" charset="0"/>
                <a:cs typeface="Courier New" charset="0"/>
              </a:rPr>
              <a:t>)  :-  ¬ H(</a:t>
            </a:r>
            <a:r>
              <a:rPr lang="de-DE" altLang="en-US" b="1" dirty="0" err="1" smtClean="0">
                <a:latin typeface="Courier New" charset="0"/>
                <a:ea typeface="Courier New" charset="0"/>
                <a:cs typeface="Courier New" charset="0"/>
              </a:rPr>
              <a:t>x,y</a:t>
            </a:r>
            <a:r>
              <a:rPr lang="de-DE" altLang="en-US" b="1" dirty="0" smtClean="0">
                <a:latin typeface="Courier New" charset="0"/>
                <a:ea typeface="Courier New" charset="0"/>
                <a:cs typeface="Courier New" charset="0"/>
              </a:rPr>
              <a:t>);              </a:t>
            </a:r>
          </a:p>
          <a:p>
            <a:pPr lvl="1" eaLnBrk="1" hangingPunct="1">
              <a:lnSpc>
                <a:spcPct val="90000"/>
              </a:lnSpc>
            </a:pPr>
            <a:r>
              <a:rPr lang="de-DE" altLang="en-US" dirty="0" smtClean="0">
                <a:solidFill>
                  <a:srgbClr val="00B050"/>
                </a:solidFill>
              </a:rPr>
              <a:t>Erlaubt</a:t>
            </a:r>
            <a:r>
              <a:rPr lang="de-DE" altLang="en-US" dirty="0" smtClean="0"/>
              <a:t>:      </a:t>
            </a:r>
            <a:r>
              <a:rPr lang="de-DE" altLang="en-US" b="1" dirty="0" smtClean="0">
                <a:latin typeface="Courier New" charset="0"/>
                <a:ea typeface="Courier New" charset="0"/>
                <a:cs typeface="Courier New" charset="0"/>
              </a:rPr>
              <a:t>T(</a:t>
            </a:r>
            <a:r>
              <a:rPr lang="de-DE" altLang="en-US" b="1" dirty="0" err="1" smtClean="0">
                <a:latin typeface="Courier New" charset="0"/>
                <a:ea typeface="Courier New" charset="0"/>
                <a:cs typeface="Courier New" charset="0"/>
              </a:rPr>
              <a:t>x,y</a:t>
            </a:r>
            <a:r>
              <a:rPr lang="de-DE" altLang="en-US" b="1" dirty="0" smtClean="0">
                <a:latin typeface="Courier New" charset="0"/>
                <a:ea typeface="Courier New" charset="0"/>
                <a:cs typeface="Courier New" charset="0"/>
              </a:rPr>
              <a:t>)</a:t>
            </a:r>
            <a:r>
              <a:rPr lang="de-DE" altLang="en-US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de-DE" altLang="en-US" b="1" dirty="0" smtClean="0">
                <a:latin typeface="Courier New" charset="0"/>
                <a:ea typeface="Courier New" charset="0"/>
                <a:cs typeface="Courier New" charset="0"/>
              </a:rPr>
              <a:t> :-  ¬ </a:t>
            </a:r>
            <a:r>
              <a:rPr lang="de-DE" altLang="en-US" b="1" dirty="0">
                <a:latin typeface="Courier New" charset="0"/>
                <a:ea typeface="Courier New" charset="0"/>
                <a:cs typeface="Courier New" charset="0"/>
              </a:rPr>
              <a:t>K</a:t>
            </a:r>
            <a:r>
              <a:rPr lang="de-DE" altLang="en-US" b="1" dirty="0" smtClean="0">
                <a:latin typeface="Courier New" charset="0"/>
                <a:ea typeface="Courier New" charset="0"/>
                <a:cs typeface="Courier New" charset="0"/>
              </a:rPr>
              <a:t>(</a:t>
            </a:r>
            <a:r>
              <a:rPr lang="de-DE" altLang="en-US" b="1" dirty="0" err="1" smtClean="0">
                <a:latin typeface="Courier New" charset="0"/>
                <a:ea typeface="Courier New" charset="0"/>
                <a:cs typeface="Courier New" charset="0"/>
              </a:rPr>
              <a:t>x,y,w</a:t>
            </a:r>
            <a:r>
              <a:rPr lang="de-DE" altLang="en-US" b="1" dirty="0" smtClean="0">
                <a:latin typeface="Courier New" charset="0"/>
                <a:ea typeface="Courier New" charset="0"/>
                <a:cs typeface="Courier New" charset="0"/>
              </a:rPr>
              <a:t>),G(</a:t>
            </a:r>
            <a:r>
              <a:rPr lang="de-DE" altLang="en-US" b="1" dirty="0" err="1" smtClean="0">
                <a:latin typeface="Courier New" charset="0"/>
                <a:ea typeface="Courier New" charset="0"/>
                <a:cs typeface="Courier New" charset="0"/>
              </a:rPr>
              <a:t>x,w</a:t>
            </a:r>
            <a:r>
              <a:rPr lang="de-DE" altLang="en-US" b="1" dirty="0" smtClean="0">
                <a:latin typeface="Courier New" charset="0"/>
                <a:ea typeface="Courier New" charset="0"/>
                <a:cs typeface="Courier New" charset="0"/>
              </a:rPr>
              <a:t>), </a:t>
            </a:r>
          </a:p>
          <a:p>
            <a:pPr marL="457200" lvl="1" indent="0" eaLnBrk="1" hangingPunct="1">
              <a:lnSpc>
                <a:spcPct val="90000"/>
              </a:lnSpc>
              <a:buNone/>
            </a:pPr>
            <a:r>
              <a:rPr lang="de-DE" altLang="en-US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de-DE" altLang="en-US" b="1" dirty="0" smtClean="0">
                <a:latin typeface="Courier New" charset="0"/>
                <a:ea typeface="Courier New" charset="0"/>
                <a:cs typeface="Courier New" charset="0"/>
              </a:rPr>
              <a:t>                      R(</a:t>
            </a:r>
            <a:r>
              <a:rPr lang="de-DE" altLang="en-US" b="1" dirty="0" err="1" smtClean="0">
                <a:latin typeface="Courier New" charset="0"/>
                <a:ea typeface="Courier New" charset="0"/>
                <a:cs typeface="Courier New" charset="0"/>
              </a:rPr>
              <a:t>w,y</a:t>
            </a:r>
            <a:r>
              <a:rPr lang="de-DE" altLang="en-US" b="1" dirty="0" smtClean="0">
                <a:latin typeface="Courier New" charset="0"/>
                <a:ea typeface="Courier New" charset="0"/>
                <a:cs typeface="Courier New" charset="0"/>
              </a:rPr>
              <a:t>)  </a:t>
            </a:r>
          </a:p>
          <a:p>
            <a:pPr lvl="1" eaLnBrk="1" hangingPunct="1">
              <a:lnSpc>
                <a:spcPct val="90000"/>
              </a:lnSpc>
            </a:pPr>
            <a:endParaRPr lang="de-DE" altLang="en-US" sz="2015" dirty="0"/>
          </a:p>
        </p:txBody>
      </p:sp>
    </p:spTree>
    <p:extLst>
      <p:ext uri="{BB962C8B-B14F-4D97-AF65-F5344CB8AC3E}">
        <p14:creationId xmlns:p14="http://schemas.microsoft.com/office/powerpoint/2010/main" val="565771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Ad 2: Stratifikation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457200" eaLnBrk="1" hangingPunct="1">
              <a:lnSpc>
                <a:spcPct val="90000"/>
              </a:lnSpc>
            </a:pPr>
            <a:r>
              <a:rPr lang="de-DE" altLang="en-US" dirty="0"/>
              <a:t>N</a:t>
            </a:r>
            <a:r>
              <a:rPr lang="de-DE" altLang="en-US" dirty="0" smtClean="0"/>
              <a:t>egiertes </a:t>
            </a:r>
            <a:r>
              <a:rPr lang="de-DE" altLang="en-US" dirty="0"/>
              <a:t>Atom nicht in Schleife  eines IDB-Prädikats  </a:t>
            </a:r>
          </a:p>
          <a:p>
            <a:pPr marL="914400" lvl="1" indent="-457200" eaLnBrk="1" hangingPunct="1">
              <a:lnSpc>
                <a:spcPct val="90000"/>
              </a:lnSpc>
            </a:pPr>
            <a:r>
              <a:rPr lang="de-DE" altLang="en-US" b="1" dirty="0" smtClean="0">
                <a:latin typeface="Courier New" charset="0"/>
                <a:ea typeface="Courier New" charset="0"/>
                <a:cs typeface="Courier New" charset="0"/>
              </a:rPr>
              <a:t>P(x)  </a:t>
            </a:r>
            <a:r>
              <a:rPr lang="de-DE" altLang="en-US" b="1" dirty="0">
                <a:latin typeface="Courier New" charset="0"/>
                <a:ea typeface="Courier New" charset="0"/>
                <a:cs typeface="Courier New" charset="0"/>
              </a:rPr>
              <a:t>:- </a:t>
            </a:r>
            <a:r>
              <a:rPr lang="de-DE" altLang="en-US" b="1" dirty="0" smtClean="0">
                <a:latin typeface="Courier New" charset="0"/>
                <a:ea typeface="Courier New" charset="0"/>
                <a:cs typeface="Courier New" charset="0"/>
              </a:rPr>
              <a:t>Q(x), ¬ P(x)</a:t>
            </a:r>
          </a:p>
          <a:p>
            <a:pPr marL="914400" lvl="1" indent="-457200" eaLnBrk="1" hangingPunct="1">
              <a:lnSpc>
                <a:spcPct val="90000"/>
              </a:lnSpc>
            </a:pPr>
            <a:r>
              <a:rPr lang="de-DE" altLang="en-US" b="1" dirty="0" smtClean="0">
                <a:latin typeface="Courier New" charset="0"/>
                <a:ea typeface="Courier New" charset="0"/>
                <a:cs typeface="Courier New" charset="0"/>
              </a:rPr>
              <a:t>Q(1), Q(2)</a:t>
            </a:r>
          </a:p>
          <a:p>
            <a:pPr eaLnBrk="1" hangingPunct="1">
              <a:lnSpc>
                <a:spcPct val="90000"/>
              </a:lnSpc>
            </a:pPr>
            <a:endParaRPr lang="de-DE" altLang="en-US" sz="2215" dirty="0" smtClean="0">
              <a:latin typeface="Myriad Pro" charset="0"/>
              <a:ea typeface="Myriad Pro" charset="0"/>
              <a:cs typeface="Myriad Pro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de-DE" altLang="en-US" dirty="0" smtClean="0">
                <a:latin typeface="Myriad Pro" charset="0"/>
                <a:ea typeface="Myriad Pro" charset="0"/>
                <a:cs typeface="Myriad Pro" charset="0"/>
              </a:rPr>
              <a:t>Problem: Semantik von solchen IDB-Prädikaten P nicht als kleinster Fixpunkt berechenbar (da nicht existent) </a:t>
            </a:r>
          </a:p>
          <a:p>
            <a:pPr eaLnBrk="1" hangingPunct="1">
              <a:lnSpc>
                <a:spcPct val="90000"/>
              </a:lnSpc>
            </a:pPr>
            <a:endParaRPr lang="de-DE" altLang="en-US" sz="2215" dirty="0" smtClean="0">
              <a:latin typeface="Myriad Pro" charset="0"/>
              <a:ea typeface="Myriad Pro" charset="0"/>
              <a:cs typeface="Myriad Pro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de-DE" altLang="en-US" dirty="0" smtClean="0">
                <a:latin typeface="Myriad Pro" charset="0"/>
                <a:ea typeface="Myriad Pro" charset="0"/>
                <a:cs typeface="Myriad Pro" charset="0"/>
              </a:rPr>
              <a:t>In obigen Beispiel „eiert“ die aktuelle Extension von P hin und her zwischen zwei Extension (keine Monotonie; kein Fixpunkt)</a:t>
            </a:r>
          </a:p>
          <a:p>
            <a:pPr lvl="1" eaLnBrk="1" hangingPunct="1">
              <a:lnSpc>
                <a:spcPct val="90000"/>
              </a:lnSpc>
            </a:pPr>
            <a:r>
              <a:rPr lang="de-DE" altLang="en-US" sz="2000" dirty="0" smtClean="0">
                <a:latin typeface="Myriad Pro" charset="0"/>
                <a:ea typeface="Myriad Pro" charset="0"/>
                <a:cs typeface="Myriad Pro" charset="0"/>
              </a:rPr>
              <a:t>Initial:        P = {}</a:t>
            </a:r>
          </a:p>
          <a:p>
            <a:pPr lvl="1" eaLnBrk="1" hangingPunct="1">
              <a:lnSpc>
                <a:spcPct val="90000"/>
              </a:lnSpc>
            </a:pPr>
            <a:r>
              <a:rPr lang="de-DE" altLang="en-US" sz="2000" dirty="0" smtClean="0">
                <a:latin typeface="Myriad Pro" charset="0"/>
                <a:ea typeface="Myriad Pro" charset="0"/>
                <a:cs typeface="Myriad Pro" charset="0"/>
              </a:rPr>
              <a:t>Runde 1 :  P = {1,2}</a:t>
            </a:r>
          </a:p>
          <a:p>
            <a:pPr lvl="1" eaLnBrk="1" hangingPunct="1">
              <a:lnSpc>
                <a:spcPct val="90000"/>
              </a:lnSpc>
            </a:pPr>
            <a:r>
              <a:rPr lang="de-DE" altLang="en-US" sz="2000" dirty="0" smtClean="0">
                <a:latin typeface="Myriad Pro" charset="0"/>
                <a:ea typeface="Myriad Pro" charset="0"/>
                <a:cs typeface="Myriad Pro" charset="0"/>
              </a:rPr>
              <a:t>Runde 2:   P = {}</a:t>
            </a:r>
          </a:p>
          <a:p>
            <a:pPr lvl="1" eaLnBrk="1" hangingPunct="1">
              <a:lnSpc>
                <a:spcPct val="90000"/>
              </a:lnSpc>
            </a:pPr>
            <a:r>
              <a:rPr lang="de-DE" altLang="en-US" sz="2000" dirty="0" smtClean="0">
                <a:latin typeface="Myriad Pro" charset="0"/>
                <a:ea typeface="Myriad Pro" charset="0"/>
                <a:cs typeface="Myriad Pro" charset="0"/>
              </a:rPr>
              <a:t>Runde 3:  P = {1,2} etc. </a:t>
            </a:r>
          </a:p>
          <a:p>
            <a:pPr lvl="1" eaLnBrk="1" hangingPunct="1">
              <a:lnSpc>
                <a:spcPct val="90000"/>
              </a:lnSpc>
            </a:pPr>
            <a:endParaRPr lang="de-DE" altLang="en-US" sz="1815" b="1" dirty="0" smtClean="0">
              <a:latin typeface="Myriad Pro" charset="0"/>
              <a:ea typeface="Myriad Pro" charset="0"/>
              <a:cs typeface="Myriad Pro" charset="0"/>
            </a:endParaRPr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44</a:t>
            </a:fld>
            <a:endParaRPr lang="de-DE"/>
          </a:p>
        </p:txBody>
      </p:sp>
      <p:sp>
        <p:nvSpPr>
          <p:cNvPr id="5" name="Textfeld 4"/>
          <p:cNvSpPr txBox="1"/>
          <p:nvPr/>
        </p:nvSpPr>
        <p:spPr>
          <a:xfrm>
            <a:off x="6810034" y="1556792"/>
            <a:ext cx="10823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>
                <a:solidFill>
                  <a:srgbClr val="FF0000"/>
                </a:solidFill>
              </a:rPr>
              <a:t>Verboten</a:t>
            </a:r>
            <a:endParaRPr lang="de-DE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504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Ad 2: Stratifikation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457200" eaLnBrk="1" hangingPunct="1">
              <a:lnSpc>
                <a:spcPct val="90000"/>
              </a:lnSpc>
            </a:pPr>
            <a:r>
              <a:rPr lang="de-DE" altLang="en-US" dirty="0"/>
              <a:t>N</a:t>
            </a:r>
            <a:r>
              <a:rPr lang="de-DE" altLang="en-US" dirty="0" smtClean="0"/>
              <a:t>egiertes </a:t>
            </a:r>
            <a:r>
              <a:rPr lang="de-DE" altLang="en-US" dirty="0"/>
              <a:t>Atom nicht in Schleife  eines IDB-Prädikats  </a:t>
            </a:r>
          </a:p>
          <a:p>
            <a:pPr marL="914400" lvl="1" indent="-457200" eaLnBrk="1" hangingPunct="1">
              <a:lnSpc>
                <a:spcPct val="90000"/>
              </a:lnSpc>
            </a:pPr>
            <a:r>
              <a:rPr lang="de-DE" altLang="en-US" b="1" dirty="0">
                <a:latin typeface="Courier New" charset="0"/>
                <a:ea typeface="Courier New" charset="0"/>
                <a:cs typeface="Courier New" charset="0"/>
              </a:rPr>
              <a:t>R</a:t>
            </a:r>
            <a:r>
              <a:rPr lang="de-DE" altLang="en-US" b="1" dirty="0" smtClean="0">
                <a:latin typeface="Courier New" charset="0"/>
                <a:ea typeface="Courier New" charset="0"/>
                <a:cs typeface="Courier New" charset="0"/>
              </a:rPr>
              <a:t>(x)  </a:t>
            </a:r>
            <a:r>
              <a:rPr lang="de-DE" altLang="en-US" b="1" dirty="0">
                <a:latin typeface="Courier New" charset="0"/>
                <a:ea typeface="Courier New" charset="0"/>
                <a:cs typeface="Courier New" charset="0"/>
              </a:rPr>
              <a:t>:- </a:t>
            </a:r>
            <a:r>
              <a:rPr lang="de-DE" altLang="en-US" b="1" dirty="0" smtClean="0">
                <a:latin typeface="Courier New" charset="0"/>
                <a:ea typeface="Courier New" charset="0"/>
                <a:cs typeface="Courier New" charset="0"/>
              </a:rPr>
              <a:t>Q(x), ¬ S(x)</a:t>
            </a:r>
          </a:p>
          <a:p>
            <a:pPr marL="914400" lvl="1" indent="-457200" eaLnBrk="1" hangingPunct="1">
              <a:lnSpc>
                <a:spcPct val="90000"/>
              </a:lnSpc>
            </a:pPr>
            <a:r>
              <a:rPr lang="de-DE" altLang="en-US" b="1" dirty="0" smtClean="0">
                <a:latin typeface="Courier New" charset="0"/>
                <a:ea typeface="Courier New" charset="0"/>
                <a:cs typeface="Courier New" charset="0"/>
              </a:rPr>
              <a:t>S(x)  :- Q(x), </a:t>
            </a:r>
            <a:r>
              <a:rPr lang="de-DE" altLang="en-US" b="1" dirty="0">
                <a:latin typeface="Courier New" charset="0"/>
                <a:ea typeface="Courier New" charset="0"/>
                <a:cs typeface="Courier New" charset="0"/>
              </a:rPr>
              <a:t>¬ </a:t>
            </a:r>
            <a:r>
              <a:rPr lang="de-DE" altLang="en-US" b="1" dirty="0" smtClean="0">
                <a:latin typeface="Courier New" charset="0"/>
                <a:ea typeface="Courier New" charset="0"/>
                <a:cs typeface="Courier New" charset="0"/>
              </a:rPr>
              <a:t>R(x)</a:t>
            </a:r>
          </a:p>
          <a:p>
            <a:pPr marL="914400" lvl="1" indent="-457200" eaLnBrk="1" hangingPunct="1">
              <a:lnSpc>
                <a:spcPct val="90000"/>
              </a:lnSpc>
            </a:pPr>
            <a:r>
              <a:rPr lang="de-DE" altLang="en-US" b="1" dirty="0" smtClean="0">
                <a:latin typeface="Courier New" charset="0"/>
                <a:ea typeface="Courier New" charset="0"/>
                <a:cs typeface="Courier New" charset="0"/>
              </a:rPr>
              <a:t>Q(1), Q(2)</a:t>
            </a:r>
          </a:p>
          <a:p>
            <a:pPr eaLnBrk="1" hangingPunct="1">
              <a:lnSpc>
                <a:spcPct val="90000"/>
              </a:lnSpc>
            </a:pPr>
            <a:endParaRPr lang="de-DE" altLang="en-US" sz="2215" dirty="0" smtClean="0">
              <a:latin typeface="Myriad Pro" charset="0"/>
              <a:ea typeface="Myriad Pro" charset="0"/>
              <a:cs typeface="Myriad Pro" charset="0"/>
            </a:endParaRPr>
          </a:p>
          <a:p>
            <a:pPr eaLnBrk="1" hangingPunct="1">
              <a:lnSpc>
                <a:spcPct val="90000"/>
              </a:lnSpc>
            </a:pPr>
            <a:endParaRPr lang="de-DE" altLang="en-US" sz="2215" dirty="0" smtClean="0">
              <a:latin typeface="Myriad Pro" charset="0"/>
              <a:ea typeface="Myriad Pro" charset="0"/>
              <a:cs typeface="Myriad Pro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de-DE" altLang="en-US" dirty="0" smtClean="0">
                <a:latin typeface="Myriad Pro" charset="0"/>
                <a:ea typeface="Myriad Pro" charset="0"/>
                <a:cs typeface="Myriad Pro" charset="0"/>
              </a:rPr>
              <a:t>Hier liegen zwei minimale Fixpunkte vor</a:t>
            </a:r>
          </a:p>
          <a:p>
            <a:pPr lvl="1" eaLnBrk="1" hangingPunct="1">
              <a:lnSpc>
                <a:spcPct val="90000"/>
              </a:lnSpc>
            </a:pPr>
            <a:r>
              <a:rPr lang="de-DE" altLang="en-US" sz="2000" dirty="0" smtClean="0">
                <a:latin typeface="Myriad Pro" charset="0"/>
                <a:ea typeface="Myriad Pro" charset="0"/>
                <a:cs typeface="Myriad Pro" charset="0"/>
              </a:rPr>
              <a:t>Fixpunkt 1:	S</a:t>
            </a:r>
            <a:r>
              <a:rPr lang="de-DE" altLang="en-US" sz="2000" baseline="-25000" dirty="0" smtClean="0">
                <a:latin typeface="Myriad Pro" charset="0"/>
                <a:ea typeface="Myriad Pro" charset="0"/>
                <a:cs typeface="Myriad Pro" charset="0"/>
              </a:rPr>
              <a:t>1</a:t>
            </a:r>
            <a:r>
              <a:rPr lang="de-DE" altLang="en-US" sz="2000" dirty="0" smtClean="0">
                <a:latin typeface="Myriad Pro" charset="0"/>
                <a:ea typeface="Myriad Pro" charset="0"/>
                <a:cs typeface="Myriad Pro" charset="0"/>
              </a:rPr>
              <a:t>= {}       ,   R</a:t>
            </a:r>
            <a:r>
              <a:rPr lang="de-DE" altLang="en-US" sz="2000" baseline="-25000" dirty="0" smtClean="0">
                <a:latin typeface="Myriad Pro" charset="0"/>
                <a:ea typeface="Myriad Pro" charset="0"/>
                <a:cs typeface="Myriad Pro" charset="0"/>
              </a:rPr>
              <a:t>1</a:t>
            </a:r>
            <a:r>
              <a:rPr lang="de-DE" altLang="en-US" sz="2000" dirty="0" smtClean="0">
                <a:latin typeface="Myriad Pro" charset="0"/>
                <a:ea typeface="Myriad Pro" charset="0"/>
                <a:cs typeface="Myriad Pro" charset="0"/>
              </a:rPr>
              <a:t> = {1,2} </a:t>
            </a:r>
          </a:p>
          <a:p>
            <a:pPr lvl="1" eaLnBrk="1" hangingPunct="1">
              <a:lnSpc>
                <a:spcPct val="90000"/>
              </a:lnSpc>
            </a:pPr>
            <a:r>
              <a:rPr lang="de-DE" altLang="en-US" sz="2000" dirty="0" smtClean="0">
                <a:latin typeface="Myriad Pro" charset="0"/>
                <a:ea typeface="Myriad Pro" charset="0"/>
                <a:cs typeface="Myriad Pro" charset="0"/>
              </a:rPr>
              <a:t>Fixpunkt 2 : 	S</a:t>
            </a:r>
            <a:r>
              <a:rPr lang="de-DE" altLang="en-US" sz="2000" baseline="-25000" dirty="0" smtClean="0">
                <a:latin typeface="Myriad Pro" charset="0"/>
                <a:ea typeface="Myriad Pro" charset="0"/>
                <a:cs typeface="Myriad Pro" charset="0"/>
              </a:rPr>
              <a:t>2</a:t>
            </a:r>
            <a:r>
              <a:rPr lang="de-DE" altLang="en-US" sz="2000" dirty="0" smtClean="0">
                <a:latin typeface="Myriad Pro" charset="0"/>
                <a:ea typeface="Myriad Pro" charset="0"/>
                <a:cs typeface="Myriad Pro" charset="0"/>
              </a:rPr>
              <a:t> = {1,2} ,   R</a:t>
            </a:r>
            <a:r>
              <a:rPr lang="de-DE" altLang="en-US" sz="2000" baseline="-25000" dirty="0" smtClean="0">
                <a:latin typeface="Myriad Pro" charset="0"/>
                <a:ea typeface="Myriad Pro" charset="0"/>
                <a:cs typeface="Myriad Pro" charset="0"/>
              </a:rPr>
              <a:t>2</a:t>
            </a:r>
            <a:r>
              <a:rPr lang="de-DE" altLang="en-US" sz="2000" dirty="0" smtClean="0">
                <a:latin typeface="Myriad Pro" charset="0"/>
                <a:ea typeface="Myriad Pro" charset="0"/>
                <a:cs typeface="Myriad Pro" charset="0"/>
              </a:rPr>
              <a:t>= { }</a:t>
            </a:r>
          </a:p>
          <a:p>
            <a:pPr lvl="1" eaLnBrk="1" hangingPunct="1">
              <a:lnSpc>
                <a:spcPct val="90000"/>
              </a:lnSpc>
            </a:pPr>
            <a:r>
              <a:rPr lang="de-DE" altLang="en-US" sz="2000" dirty="0" smtClean="0">
                <a:latin typeface="Myriad Pro" charset="0"/>
                <a:ea typeface="Myriad Pro" charset="0"/>
                <a:cs typeface="Myriad Pro" charset="0"/>
              </a:rPr>
              <a:t>(S1,R1) und (S2,R2) nicht vergleichbar: Es gilt</a:t>
            </a:r>
          </a:p>
          <a:p>
            <a:pPr lvl="2" eaLnBrk="1" hangingPunct="1">
              <a:lnSpc>
                <a:spcPct val="90000"/>
              </a:lnSpc>
            </a:pPr>
            <a:r>
              <a:rPr lang="de-DE" altLang="en-US" sz="1800" dirty="0" smtClean="0">
                <a:latin typeface="Myriad Pro" charset="0"/>
                <a:ea typeface="Myriad Pro" charset="0"/>
                <a:cs typeface="Myriad Pro" charset="0"/>
              </a:rPr>
              <a:t> weder    S1 ⊆S2 und </a:t>
            </a:r>
            <a:r>
              <a:rPr lang="de-DE" altLang="en-US" sz="1800" dirty="0">
                <a:latin typeface="Myriad Pro" charset="0"/>
                <a:ea typeface="Myriad Pro" charset="0"/>
                <a:cs typeface="Myriad Pro" charset="0"/>
              </a:rPr>
              <a:t>R1 ⊆ </a:t>
            </a:r>
            <a:r>
              <a:rPr lang="de-DE" altLang="en-US" sz="1800" dirty="0" smtClean="0">
                <a:latin typeface="Myriad Pro" charset="0"/>
                <a:ea typeface="Myriad Pro" charset="0"/>
                <a:cs typeface="Myriad Pro" charset="0"/>
              </a:rPr>
              <a:t>R2</a:t>
            </a:r>
          </a:p>
          <a:p>
            <a:pPr lvl="2" eaLnBrk="1" hangingPunct="1">
              <a:lnSpc>
                <a:spcPct val="90000"/>
              </a:lnSpc>
            </a:pPr>
            <a:r>
              <a:rPr lang="de-DE" altLang="en-US" sz="1800" dirty="0">
                <a:latin typeface="Myriad Pro" charset="0"/>
                <a:ea typeface="Myriad Pro" charset="0"/>
                <a:cs typeface="Myriad Pro" charset="0"/>
              </a:rPr>
              <a:t>n</a:t>
            </a:r>
            <a:r>
              <a:rPr lang="de-DE" altLang="en-US" sz="1800" dirty="0" smtClean="0">
                <a:latin typeface="Myriad Pro" charset="0"/>
                <a:ea typeface="Myriad Pro" charset="0"/>
                <a:cs typeface="Myriad Pro" charset="0"/>
              </a:rPr>
              <a:t>och       S2 </a:t>
            </a:r>
            <a:r>
              <a:rPr lang="de-DE" altLang="en-US" sz="1800" dirty="0">
                <a:latin typeface="Myriad Pro" charset="0"/>
                <a:ea typeface="Myriad Pro" charset="0"/>
                <a:cs typeface="Myriad Pro" charset="0"/>
              </a:rPr>
              <a:t>⊆ </a:t>
            </a:r>
            <a:r>
              <a:rPr lang="de-DE" altLang="en-US" sz="1800" dirty="0" smtClean="0">
                <a:latin typeface="Myriad Pro" charset="0"/>
                <a:ea typeface="Myriad Pro" charset="0"/>
                <a:cs typeface="Myriad Pro" charset="0"/>
              </a:rPr>
              <a:t>S1 und R2 </a:t>
            </a:r>
            <a:r>
              <a:rPr lang="de-DE" altLang="en-US" sz="1800" dirty="0">
                <a:latin typeface="Myriad Pro" charset="0"/>
                <a:ea typeface="Myriad Pro" charset="0"/>
                <a:cs typeface="Myriad Pro" charset="0"/>
              </a:rPr>
              <a:t>⊆ </a:t>
            </a:r>
            <a:r>
              <a:rPr lang="de-DE" altLang="en-US" sz="1800" dirty="0" smtClean="0">
                <a:latin typeface="Myriad Pro" charset="0"/>
                <a:ea typeface="Myriad Pro" charset="0"/>
                <a:cs typeface="Myriad Pro" charset="0"/>
              </a:rPr>
              <a:t>R1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45</a:t>
            </a:fld>
            <a:endParaRPr lang="de-DE"/>
          </a:p>
        </p:txBody>
      </p:sp>
      <p:sp>
        <p:nvSpPr>
          <p:cNvPr id="5" name="Textfeld 4"/>
          <p:cNvSpPr txBox="1"/>
          <p:nvPr/>
        </p:nvSpPr>
        <p:spPr>
          <a:xfrm>
            <a:off x="6810034" y="1556792"/>
            <a:ext cx="10823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>
                <a:solidFill>
                  <a:srgbClr val="FF0000"/>
                </a:solidFill>
              </a:rPr>
              <a:t>Verboten</a:t>
            </a:r>
            <a:endParaRPr lang="de-DE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198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Stratum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457200" eaLnBrk="1" hangingPunct="1">
              <a:lnSpc>
                <a:spcPct val="90000"/>
              </a:lnSpc>
            </a:pPr>
            <a:r>
              <a:rPr lang="de-DE" altLang="en-US" dirty="0" err="1" smtClean="0"/>
              <a:t>Stratum</a:t>
            </a:r>
            <a:r>
              <a:rPr lang="de-DE" altLang="en-US" dirty="0" smtClean="0"/>
              <a:t> eines Prädikats P = maximale Anzahl von Negationen, die man auf ein IDB-Prädikat anwenden muss, um P zu evaluieren. </a:t>
            </a:r>
            <a:endParaRPr lang="de-DE" altLang="en-US" b="1" dirty="0" smtClean="0">
              <a:latin typeface="Courier New" charset="0"/>
              <a:ea typeface="Courier New" charset="0"/>
              <a:cs typeface="Courier New" charset="0"/>
            </a:endParaRPr>
          </a:p>
          <a:p>
            <a:pPr eaLnBrk="1" hangingPunct="1">
              <a:lnSpc>
                <a:spcPct val="90000"/>
              </a:lnSpc>
            </a:pPr>
            <a:endParaRPr lang="de-DE" altLang="en-US" sz="2215" dirty="0" smtClean="0">
              <a:latin typeface="Myriad Pro" charset="0"/>
              <a:ea typeface="Myriad Pro" charset="0"/>
              <a:cs typeface="Myriad Pro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de-DE" altLang="en-US" dirty="0" smtClean="0">
                <a:latin typeface="Myriad Pro" charset="0"/>
                <a:ea typeface="Myriad Pro" charset="0"/>
                <a:cs typeface="Myriad Pro" charset="0"/>
              </a:rPr>
              <a:t>Stratifiziertes </a:t>
            </a:r>
            <a:r>
              <a:rPr lang="de-DE" altLang="en-US" dirty="0" err="1" smtClean="0">
                <a:latin typeface="Myriad Pro" charset="0"/>
                <a:ea typeface="Myriad Pro" charset="0"/>
                <a:cs typeface="Myriad Pro" charset="0"/>
              </a:rPr>
              <a:t>Datalog</a:t>
            </a:r>
            <a:r>
              <a:rPr lang="de-DE" altLang="en-US" dirty="0" smtClean="0">
                <a:latin typeface="Myriad Pro" charset="0"/>
                <a:ea typeface="Myriad Pro" charset="0"/>
                <a:cs typeface="Myriad Pro" charset="0"/>
              </a:rPr>
              <a:t>: alle Prädikate haben endliches </a:t>
            </a:r>
            <a:r>
              <a:rPr lang="de-DE" altLang="en-US" dirty="0" err="1" smtClean="0">
                <a:latin typeface="Myriad Pro" charset="0"/>
                <a:ea typeface="Myriad Pro" charset="0"/>
                <a:cs typeface="Myriad Pro" charset="0"/>
              </a:rPr>
              <a:t>Stratum</a:t>
            </a:r>
            <a:endParaRPr lang="de-DE" altLang="en-US" dirty="0" smtClean="0">
              <a:latin typeface="Myriad Pro" charset="0"/>
              <a:ea typeface="Myriad Pro" charset="0"/>
              <a:cs typeface="Myriad Pro" charset="0"/>
            </a:endParaRPr>
          </a:p>
          <a:p>
            <a:pPr eaLnBrk="1" hangingPunct="1">
              <a:lnSpc>
                <a:spcPct val="90000"/>
              </a:lnSpc>
            </a:pPr>
            <a:endParaRPr lang="de-DE" altLang="en-US" dirty="0">
              <a:latin typeface="Myriad Pro" charset="0"/>
              <a:ea typeface="Myriad Pro" charset="0"/>
              <a:cs typeface="Myriad Pro" charset="0"/>
            </a:endParaRPr>
          </a:p>
          <a:p>
            <a:pPr marL="342900" lvl="1" indent="-342900" eaLnBrk="1" hangingPunct="1">
              <a:lnSpc>
                <a:spcPct val="90000"/>
              </a:lnSpc>
              <a:buFontTx/>
              <a:buChar char="•"/>
            </a:pPr>
            <a:r>
              <a:rPr lang="de-DE" altLang="en-US" dirty="0" smtClean="0">
                <a:latin typeface="Myriad Pro" charset="0"/>
                <a:ea typeface="Myriad Pro" charset="0"/>
                <a:cs typeface="Myriad Pro" charset="0"/>
              </a:rPr>
              <a:t>In obigem Beispiel </a:t>
            </a:r>
          </a:p>
          <a:p>
            <a:pPr marL="0" lvl="1" indent="0" eaLnBrk="1" hangingPunct="1">
              <a:lnSpc>
                <a:spcPct val="90000"/>
              </a:lnSpc>
              <a:buNone/>
            </a:pPr>
            <a:r>
              <a:rPr lang="de-DE" altLang="en-US" b="1" dirty="0" smtClean="0">
                <a:latin typeface="Courier New" charset="0"/>
                <a:ea typeface="Courier New" charset="0"/>
                <a:cs typeface="Courier New" charset="0"/>
              </a:rPr>
              <a:t>  P(x</a:t>
            </a:r>
            <a:r>
              <a:rPr lang="de-DE" altLang="en-US" b="1" dirty="0">
                <a:latin typeface="Courier New" charset="0"/>
                <a:ea typeface="Courier New" charset="0"/>
                <a:cs typeface="Courier New" charset="0"/>
              </a:rPr>
              <a:t>)  :- Q(x), ¬ </a:t>
            </a:r>
            <a:r>
              <a:rPr lang="de-DE" altLang="en-US" b="1" dirty="0" smtClean="0">
                <a:latin typeface="Courier New" charset="0"/>
                <a:ea typeface="Courier New" charset="0"/>
                <a:cs typeface="Courier New" charset="0"/>
              </a:rPr>
              <a:t>P(x)</a:t>
            </a:r>
          </a:p>
          <a:p>
            <a:pPr marL="0" lvl="1" indent="0" eaLnBrk="1" hangingPunct="1">
              <a:lnSpc>
                <a:spcPct val="90000"/>
              </a:lnSpc>
              <a:buNone/>
            </a:pPr>
            <a:r>
              <a:rPr lang="de-DE" altLang="en-US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de-DE" altLang="en-US" b="1" dirty="0" smtClean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de-DE" altLang="en-US" dirty="0" smtClean="0">
                <a:latin typeface="Myriad Pro" charset="0"/>
                <a:ea typeface="Myriad Pro" charset="0"/>
                <a:cs typeface="Myriad Pro" charset="0"/>
              </a:rPr>
              <a:t>würde man die Extension von P unendlich oft negieren</a:t>
            </a:r>
          </a:p>
          <a:p>
            <a:pPr lvl="1" eaLnBrk="1" hangingPunct="1">
              <a:lnSpc>
                <a:spcPct val="90000"/>
              </a:lnSpc>
            </a:pPr>
            <a:endParaRPr lang="de-DE" altLang="en-US" sz="1815" b="1" dirty="0" smtClean="0">
              <a:latin typeface="Myriad Pro" charset="0"/>
              <a:ea typeface="Myriad Pro" charset="0"/>
              <a:cs typeface="Myriad Pro" charset="0"/>
            </a:endParaRPr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46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04292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AE550-B57F-6740-97D4-70BA75636729}" type="slidenum">
              <a:rPr lang="en-US" altLang="de-DE"/>
              <a:pPr/>
              <a:t>47</a:t>
            </a:fld>
            <a:endParaRPr lang="en-US" altLang="de-DE"/>
          </a:p>
        </p:txBody>
      </p:sp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de-DE" dirty="0" smtClean="0"/>
              <a:t>Stratum-Graph</a:t>
            </a:r>
            <a:endParaRPr lang="en-US" altLang="de-DE" dirty="0"/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de-DE" dirty="0" err="1" smtClean="0"/>
              <a:t>Knoten</a:t>
            </a:r>
            <a:r>
              <a:rPr lang="en-US" altLang="de-DE" dirty="0" smtClean="0"/>
              <a:t> = IDB-</a:t>
            </a:r>
            <a:r>
              <a:rPr lang="en-US" altLang="de-DE" dirty="0" err="1" smtClean="0"/>
              <a:t>Prädikate</a:t>
            </a:r>
            <a:r>
              <a:rPr lang="en-US" altLang="de-DE" dirty="0" smtClean="0"/>
              <a:t>.</a:t>
            </a:r>
            <a:endParaRPr lang="en-US" altLang="de-DE" dirty="0"/>
          </a:p>
          <a:p>
            <a:r>
              <a:rPr lang="en-US" altLang="de-DE" dirty="0" err="1" smtClean="0"/>
              <a:t>Kante</a:t>
            </a:r>
            <a:r>
              <a:rPr lang="en-US" altLang="de-DE" dirty="0" smtClean="0"/>
              <a:t> </a:t>
            </a:r>
            <a:r>
              <a:rPr lang="en-US" altLang="de-DE" i="1" dirty="0" smtClean="0"/>
              <a:t>A</a:t>
            </a:r>
            <a:r>
              <a:rPr lang="en-US" altLang="de-DE" dirty="0" smtClean="0"/>
              <a:t> </a:t>
            </a:r>
            <a:r>
              <a:rPr lang="en-US" altLang="de-DE" dirty="0"/>
              <a:t>-&gt;</a:t>
            </a:r>
            <a:r>
              <a:rPr lang="en-US" altLang="de-DE" i="1" dirty="0"/>
              <a:t>B</a:t>
            </a:r>
            <a:r>
              <a:rPr lang="en-US" altLang="de-DE" dirty="0"/>
              <a:t>  </a:t>
            </a:r>
            <a:r>
              <a:rPr lang="en-US" altLang="de-DE" dirty="0" smtClean="0"/>
              <a:t>falls </a:t>
            </a:r>
            <a:r>
              <a:rPr lang="en-US" altLang="de-DE" dirty="0" err="1" smtClean="0"/>
              <a:t>Prädikat</a:t>
            </a:r>
            <a:r>
              <a:rPr lang="en-US" altLang="de-DE" dirty="0" smtClean="0"/>
              <a:t> </a:t>
            </a:r>
            <a:r>
              <a:rPr lang="en-US" altLang="de-DE" i="1" dirty="0" smtClean="0"/>
              <a:t>A</a:t>
            </a:r>
            <a:r>
              <a:rPr lang="en-US" altLang="de-DE" dirty="0" smtClean="0"/>
              <a:t>  </a:t>
            </a:r>
            <a:r>
              <a:rPr lang="en-US" altLang="de-DE" dirty="0" err="1" smtClean="0"/>
              <a:t>abhängt</a:t>
            </a:r>
            <a:r>
              <a:rPr lang="en-US" altLang="de-DE" dirty="0" smtClean="0"/>
              <a:t> von </a:t>
            </a:r>
            <a:r>
              <a:rPr lang="en-US" altLang="de-DE" dirty="0" err="1" smtClean="0"/>
              <a:t>Prädikat</a:t>
            </a:r>
            <a:r>
              <a:rPr lang="en-US" altLang="de-DE" dirty="0" smtClean="0"/>
              <a:t> </a:t>
            </a:r>
            <a:r>
              <a:rPr lang="en-US" altLang="de-DE" i="1" dirty="0" smtClean="0"/>
              <a:t>B </a:t>
            </a:r>
            <a:r>
              <a:rPr lang="en-US" altLang="de-DE" dirty="0" smtClean="0"/>
              <a:t>(B </a:t>
            </a:r>
            <a:r>
              <a:rPr lang="en-US" altLang="de-DE" dirty="0" err="1" smtClean="0"/>
              <a:t>kommt</a:t>
            </a:r>
            <a:r>
              <a:rPr lang="en-US" altLang="de-DE" dirty="0" smtClean="0"/>
              <a:t> in </a:t>
            </a:r>
            <a:r>
              <a:rPr lang="en-US" altLang="de-DE" dirty="0" err="1" smtClean="0"/>
              <a:t>Rumpf</a:t>
            </a:r>
            <a:r>
              <a:rPr lang="en-US" altLang="de-DE" dirty="0" smtClean="0"/>
              <a:t> </a:t>
            </a:r>
            <a:r>
              <a:rPr lang="en-US" altLang="de-DE" dirty="0" err="1" smtClean="0"/>
              <a:t>eine</a:t>
            </a:r>
            <a:r>
              <a:rPr lang="en-US" altLang="de-DE" dirty="0" smtClean="0"/>
              <a:t> Regel </a:t>
            </a:r>
            <a:r>
              <a:rPr lang="en-US" altLang="de-DE" dirty="0" err="1" smtClean="0"/>
              <a:t>vor</a:t>
            </a:r>
            <a:r>
              <a:rPr lang="en-US" altLang="de-DE" dirty="0" smtClean="0"/>
              <a:t>, </a:t>
            </a:r>
            <a:r>
              <a:rPr lang="en-US" altLang="de-DE" dirty="0" err="1" smtClean="0"/>
              <a:t>deren</a:t>
            </a:r>
            <a:r>
              <a:rPr lang="en-US" altLang="de-DE" dirty="0" smtClean="0"/>
              <a:t> Kopf A </a:t>
            </a:r>
            <a:r>
              <a:rPr lang="en-US" altLang="de-DE" dirty="0" err="1" smtClean="0"/>
              <a:t>enthält</a:t>
            </a:r>
            <a:r>
              <a:rPr lang="en-US" altLang="de-DE" dirty="0" smtClean="0"/>
              <a:t>).</a:t>
            </a:r>
            <a:endParaRPr lang="en-US" altLang="de-DE" dirty="0"/>
          </a:p>
          <a:p>
            <a:r>
              <a:rPr lang="en-US" altLang="de-DE" dirty="0" err="1" smtClean="0"/>
              <a:t>Kante</a:t>
            </a:r>
            <a:r>
              <a:rPr lang="en-US" altLang="de-DE" dirty="0" smtClean="0"/>
              <a:t> </a:t>
            </a:r>
            <a:r>
              <a:rPr lang="en-US" altLang="de-DE" dirty="0" err="1" smtClean="0"/>
              <a:t>ist</a:t>
            </a:r>
            <a:r>
              <a:rPr lang="en-US" altLang="de-DE" dirty="0" smtClean="0"/>
              <a:t> </a:t>
            </a:r>
            <a:r>
              <a:rPr lang="en-US" altLang="de-DE" dirty="0" err="1" smtClean="0"/>
              <a:t>mit</a:t>
            </a:r>
            <a:r>
              <a:rPr lang="en-US" altLang="de-DE" dirty="0" smtClean="0"/>
              <a:t> “–” (</a:t>
            </a:r>
            <a:r>
              <a:rPr lang="en-US" altLang="de-DE" dirty="0" err="1" smtClean="0"/>
              <a:t>für</a:t>
            </a:r>
            <a:r>
              <a:rPr lang="en-US" altLang="de-DE" dirty="0" smtClean="0"/>
              <a:t> Negation) </a:t>
            </a:r>
            <a:r>
              <a:rPr lang="en-US" altLang="de-DE" dirty="0" err="1" smtClean="0"/>
              <a:t>markiert</a:t>
            </a:r>
            <a:r>
              <a:rPr lang="en-US" altLang="de-DE" dirty="0" smtClean="0"/>
              <a:t>, falls </a:t>
            </a:r>
            <a:r>
              <a:rPr lang="en-US" altLang="de-DE" i="1" dirty="0" smtClean="0"/>
              <a:t>B</a:t>
            </a:r>
            <a:r>
              <a:rPr lang="en-US" altLang="de-DE" dirty="0" smtClean="0"/>
              <a:t>  </a:t>
            </a:r>
            <a:r>
              <a:rPr lang="en-US" altLang="de-DE" dirty="0" err="1" smtClean="0"/>
              <a:t>negiertes</a:t>
            </a:r>
            <a:r>
              <a:rPr lang="en-US" altLang="de-DE" dirty="0" smtClean="0"/>
              <a:t> </a:t>
            </a:r>
            <a:r>
              <a:rPr lang="en-US" altLang="de-DE" dirty="0" err="1" smtClean="0"/>
              <a:t>Teilziel</a:t>
            </a:r>
            <a:r>
              <a:rPr lang="en-US" altLang="de-DE" dirty="0" smtClean="0"/>
              <a:t>.</a:t>
            </a:r>
          </a:p>
          <a:p>
            <a:endParaRPr lang="en-US" altLang="de-DE" dirty="0"/>
          </a:p>
          <a:p>
            <a:r>
              <a:rPr lang="en-US" altLang="de-DE" dirty="0" smtClean="0"/>
              <a:t>Das </a:t>
            </a:r>
            <a:r>
              <a:rPr lang="en-US" altLang="de-DE" dirty="0">
                <a:solidFill>
                  <a:srgbClr val="FF0000"/>
                </a:solidFill>
              </a:rPr>
              <a:t>S</a:t>
            </a:r>
            <a:r>
              <a:rPr lang="en-US" altLang="de-DE" dirty="0" smtClean="0">
                <a:solidFill>
                  <a:srgbClr val="FF0000"/>
                </a:solidFill>
              </a:rPr>
              <a:t>tratum</a:t>
            </a:r>
            <a:r>
              <a:rPr lang="en-US" altLang="de-DE" i="1" dirty="0" smtClean="0"/>
              <a:t>  </a:t>
            </a:r>
            <a:r>
              <a:rPr lang="en-US" altLang="de-DE" dirty="0" err="1" smtClean="0"/>
              <a:t>eines</a:t>
            </a:r>
            <a:r>
              <a:rPr lang="en-US" altLang="de-DE" dirty="0" smtClean="0"/>
              <a:t> </a:t>
            </a:r>
            <a:r>
              <a:rPr lang="en-US" altLang="de-DE" dirty="0" err="1" smtClean="0"/>
              <a:t>Knoten</a:t>
            </a:r>
            <a:r>
              <a:rPr lang="en-US" altLang="de-DE" dirty="0" smtClean="0"/>
              <a:t> (</a:t>
            </a:r>
            <a:r>
              <a:rPr lang="en-US" altLang="de-DE" dirty="0" err="1" smtClean="0"/>
              <a:t>Prädikats</a:t>
            </a:r>
            <a:r>
              <a:rPr lang="en-US" altLang="de-DE" dirty="0" smtClean="0"/>
              <a:t>) </a:t>
            </a:r>
            <a:r>
              <a:rPr lang="en-US" altLang="de-DE" dirty="0" err="1" smtClean="0"/>
              <a:t>ist</a:t>
            </a:r>
            <a:r>
              <a:rPr lang="en-US" altLang="de-DE" dirty="0" smtClean="0"/>
              <a:t> die </a:t>
            </a:r>
            <a:r>
              <a:rPr lang="en-US" altLang="de-DE" dirty="0" err="1" smtClean="0"/>
              <a:t>maximale</a:t>
            </a:r>
            <a:r>
              <a:rPr lang="en-US" altLang="de-DE" dirty="0" smtClean="0"/>
              <a:t> </a:t>
            </a:r>
            <a:r>
              <a:rPr lang="en-US" altLang="de-DE" dirty="0" err="1" smtClean="0"/>
              <a:t>Zahl</a:t>
            </a:r>
            <a:r>
              <a:rPr lang="en-US" altLang="de-DE" dirty="0" smtClean="0"/>
              <a:t> von – </a:t>
            </a:r>
            <a:r>
              <a:rPr lang="en-US" altLang="de-DE" dirty="0" err="1" smtClean="0"/>
              <a:t>Kanten</a:t>
            </a:r>
            <a:r>
              <a:rPr lang="en-US" altLang="de-DE" dirty="0" smtClean="0"/>
              <a:t> auf </a:t>
            </a:r>
            <a:r>
              <a:rPr lang="en-US" altLang="de-DE" dirty="0" err="1" smtClean="0"/>
              <a:t>einem</a:t>
            </a:r>
            <a:r>
              <a:rPr lang="en-US" altLang="de-DE" dirty="0" smtClean="0"/>
              <a:t> </a:t>
            </a:r>
            <a:r>
              <a:rPr lang="en-US" altLang="de-DE" dirty="0" err="1" smtClean="0"/>
              <a:t>Pfad</a:t>
            </a:r>
            <a:r>
              <a:rPr lang="en-US" altLang="de-DE" dirty="0" smtClean="0"/>
              <a:t> von </a:t>
            </a:r>
            <a:r>
              <a:rPr lang="en-US" altLang="de-DE" dirty="0" err="1" smtClean="0"/>
              <a:t>diesem</a:t>
            </a:r>
            <a:r>
              <a:rPr lang="en-US" altLang="de-DE" dirty="0" smtClean="0"/>
              <a:t> </a:t>
            </a:r>
            <a:r>
              <a:rPr lang="en-US" altLang="de-DE" dirty="0" err="1" smtClean="0"/>
              <a:t>Knoten</a:t>
            </a:r>
            <a:r>
              <a:rPr lang="en-US" altLang="de-DE" dirty="0" smtClean="0"/>
              <a:t>.</a:t>
            </a:r>
            <a:endParaRPr lang="en-US" altLang="de-DE" dirty="0"/>
          </a:p>
          <a:p>
            <a:r>
              <a:rPr lang="en-US" altLang="de-DE" dirty="0" err="1" smtClean="0"/>
              <a:t>Ein</a:t>
            </a:r>
            <a:r>
              <a:rPr lang="en-US" altLang="de-DE" dirty="0" smtClean="0"/>
              <a:t> </a:t>
            </a:r>
            <a:r>
              <a:rPr lang="en-US" altLang="de-DE" dirty="0" err="1" smtClean="0"/>
              <a:t>Datalog-Programm</a:t>
            </a:r>
            <a:r>
              <a:rPr lang="en-US" altLang="de-DE" dirty="0" smtClean="0"/>
              <a:t> </a:t>
            </a:r>
            <a:r>
              <a:rPr lang="en-US" altLang="de-DE" dirty="0" err="1" smtClean="0"/>
              <a:t>ist</a:t>
            </a:r>
            <a:r>
              <a:rPr lang="en-US" altLang="de-DE" dirty="0" smtClean="0"/>
              <a:t> </a:t>
            </a:r>
            <a:r>
              <a:rPr lang="en-US" altLang="de-DE" dirty="0" err="1" smtClean="0">
                <a:solidFill>
                  <a:srgbClr val="FF0000"/>
                </a:solidFill>
              </a:rPr>
              <a:t>stratifiziert</a:t>
            </a:r>
            <a:r>
              <a:rPr lang="en-US" altLang="de-DE" i="1" dirty="0" smtClean="0">
                <a:solidFill>
                  <a:srgbClr val="FF0000"/>
                </a:solidFill>
              </a:rPr>
              <a:t>, </a:t>
            </a:r>
            <a:r>
              <a:rPr lang="en-US" altLang="de-DE" dirty="0" smtClean="0"/>
              <a:t>falls </a:t>
            </a:r>
            <a:r>
              <a:rPr lang="en-US" altLang="de-DE" dirty="0" err="1" smtClean="0"/>
              <a:t>alle</a:t>
            </a:r>
            <a:r>
              <a:rPr lang="en-US" altLang="de-DE" dirty="0" smtClean="0"/>
              <a:t> IDB-</a:t>
            </a:r>
            <a:r>
              <a:rPr lang="en-US" altLang="de-DE" dirty="0" err="1" smtClean="0"/>
              <a:t>Prädikate</a:t>
            </a:r>
            <a:r>
              <a:rPr lang="en-US" altLang="de-DE" dirty="0" smtClean="0"/>
              <a:t> </a:t>
            </a:r>
            <a:r>
              <a:rPr lang="en-US" altLang="de-DE" dirty="0" err="1" smtClean="0"/>
              <a:t>endliche</a:t>
            </a:r>
            <a:r>
              <a:rPr lang="en-US" altLang="de-DE" dirty="0" smtClean="0"/>
              <a:t> Strata </a:t>
            </a:r>
            <a:r>
              <a:rPr lang="en-US" altLang="de-DE" dirty="0" err="1" smtClean="0"/>
              <a:t>haben</a:t>
            </a:r>
            <a:r>
              <a:rPr lang="en-US" altLang="de-DE" dirty="0" smtClean="0"/>
              <a:t>, </a:t>
            </a:r>
            <a:r>
              <a:rPr lang="en-US" altLang="de-DE" dirty="0" err="1" smtClean="0"/>
              <a:t>sprich</a:t>
            </a:r>
            <a:r>
              <a:rPr lang="en-US" altLang="de-DE" dirty="0" smtClean="0"/>
              <a:t> </a:t>
            </a:r>
            <a:r>
              <a:rPr lang="en-US" altLang="de-DE" dirty="0" err="1" smtClean="0"/>
              <a:t>im</a:t>
            </a:r>
            <a:r>
              <a:rPr lang="en-US" altLang="de-DE" dirty="0" smtClean="0"/>
              <a:t> Stratum-graph </a:t>
            </a:r>
            <a:r>
              <a:rPr lang="en-US" altLang="de-DE" dirty="0" err="1" smtClean="0"/>
              <a:t>kein</a:t>
            </a:r>
            <a:r>
              <a:rPr lang="en-US" altLang="de-DE" dirty="0" smtClean="0"/>
              <a:t> </a:t>
            </a:r>
            <a:r>
              <a:rPr lang="en-US" altLang="de-DE" dirty="0" err="1" smtClean="0"/>
              <a:t>Zykel</a:t>
            </a:r>
            <a:r>
              <a:rPr lang="en-US" altLang="de-DE" dirty="0" smtClean="0"/>
              <a:t> </a:t>
            </a:r>
            <a:r>
              <a:rPr lang="en-US" altLang="de-DE" dirty="0" err="1" smtClean="0"/>
              <a:t>mit</a:t>
            </a:r>
            <a:r>
              <a:rPr lang="en-US" altLang="de-DE" dirty="0" smtClean="0"/>
              <a:t> Negation </a:t>
            </a:r>
            <a:r>
              <a:rPr lang="en-US" altLang="de-DE" dirty="0" err="1" smtClean="0"/>
              <a:t>vorkommt</a:t>
            </a:r>
            <a:r>
              <a:rPr lang="en-US" altLang="de-DE" dirty="0" smtClean="0"/>
              <a:t>. </a:t>
            </a:r>
            <a:endParaRPr lang="en-US" altLang="de-DE" dirty="0"/>
          </a:p>
          <a:p>
            <a:endParaRPr lang="en-US" altLang="de-DE" dirty="0"/>
          </a:p>
        </p:txBody>
      </p:sp>
    </p:spTree>
    <p:extLst>
      <p:ext uri="{BB962C8B-B14F-4D97-AF65-F5344CB8AC3E}">
        <p14:creationId xmlns:p14="http://schemas.microsoft.com/office/powerpoint/2010/main" val="13268009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5" grpId="0" build="p" bldLvl="2" autoUpdateAnimBg="0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44676-3926-964D-9E42-7FC846D436CC}" type="slidenum">
              <a:rPr lang="en-US" altLang="de-DE"/>
              <a:pPr/>
              <a:t>48</a:t>
            </a:fld>
            <a:endParaRPr lang="en-US" altLang="de-DE"/>
          </a:p>
        </p:txBody>
      </p:sp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de-DE" dirty="0" err="1" smtClean="0"/>
              <a:t>Beispiel</a:t>
            </a:r>
            <a:endParaRPr lang="en-US" altLang="de-DE" dirty="0"/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96975"/>
            <a:ext cx="8229600" cy="2160017"/>
          </a:xfrm>
        </p:spPr>
        <p:txBody>
          <a:bodyPr/>
          <a:lstStyle/>
          <a:p>
            <a:pPr>
              <a:buFont typeface="Monotype Sorts" charset="2"/>
              <a:buNone/>
            </a:pPr>
            <a:r>
              <a:rPr lang="en-US" altLang="de-DE" b="1" dirty="0">
                <a:latin typeface="Courier New" charset="0"/>
                <a:ea typeface="Courier New" charset="0"/>
                <a:cs typeface="Courier New" charset="0"/>
              </a:rPr>
              <a:t>P(x) &lt;- Q(x) </a:t>
            </a:r>
            <a:r>
              <a:rPr lang="en-US" altLang="de-DE" b="1" dirty="0" smtClean="0">
                <a:latin typeface="Courier New" charset="0"/>
                <a:ea typeface="Courier New" charset="0"/>
                <a:cs typeface="Courier New" charset="0"/>
              </a:rPr>
              <a:t>, NOT </a:t>
            </a:r>
            <a:r>
              <a:rPr lang="en-US" altLang="de-DE" b="1" dirty="0">
                <a:latin typeface="Courier New" charset="0"/>
                <a:ea typeface="Courier New" charset="0"/>
                <a:cs typeface="Courier New" charset="0"/>
              </a:rPr>
              <a:t>P(x)</a:t>
            </a:r>
          </a:p>
          <a:p>
            <a:pPr>
              <a:buFont typeface="Monotype Sorts" charset="2"/>
              <a:buNone/>
            </a:pPr>
            <a:endParaRPr lang="en-US" altLang="de-DE" dirty="0"/>
          </a:p>
          <a:p>
            <a:pPr>
              <a:buFont typeface="Monotype Sorts" charset="2"/>
              <a:buNone/>
            </a:pPr>
            <a:endParaRPr lang="en-US" altLang="de-DE" dirty="0"/>
          </a:p>
          <a:p>
            <a:pPr>
              <a:buFont typeface="Monotype Sorts" charset="2"/>
              <a:buNone/>
            </a:pPr>
            <a:r>
              <a:rPr lang="en-US" altLang="de-DE" dirty="0"/>
              <a:t>				</a:t>
            </a:r>
          </a:p>
        </p:txBody>
      </p:sp>
      <p:sp>
        <p:nvSpPr>
          <p:cNvPr id="2" name="Textfeld 1"/>
          <p:cNvSpPr txBox="1"/>
          <p:nvPr/>
        </p:nvSpPr>
        <p:spPr>
          <a:xfrm>
            <a:off x="3592720" y="2060848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mtClean="0"/>
              <a:t>P</a:t>
            </a:r>
            <a:endParaRPr lang="de-DE"/>
          </a:p>
        </p:txBody>
      </p:sp>
      <p:sp>
        <p:nvSpPr>
          <p:cNvPr id="3" name="Textfeld 2"/>
          <p:cNvSpPr txBox="1"/>
          <p:nvPr/>
        </p:nvSpPr>
        <p:spPr>
          <a:xfrm>
            <a:off x="3572693" y="2708920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--</a:t>
            </a:r>
            <a:endParaRPr lang="de-DE" dirty="0"/>
          </a:p>
        </p:txBody>
      </p:sp>
      <p:cxnSp>
        <p:nvCxnSpPr>
          <p:cNvPr id="5" name="Gekrümmte Verbindung 4"/>
          <p:cNvCxnSpPr>
            <a:stCxn id="2" idx="3"/>
            <a:endCxn id="2" idx="1"/>
          </p:cNvCxnSpPr>
          <p:nvPr/>
        </p:nvCxnSpPr>
        <p:spPr>
          <a:xfrm flipH="1">
            <a:off x="3592720" y="2245514"/>
            <a:ext cx="308098" cy="12700"/>
          </a:xfrm>
          <a:prstGeom prst="curvedConnector5">
            <a:avLst>
              <a:gd name="adj1" fmla="val -74197"/>
              <a:gd name="adj2" fmla="val 3254063"/>
              <a:gd name="adj3" fmla="val 174197"/>
            </a:avLst>
          </a:prstGeom>
          <a:ln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feld 9"/>
          <p:cNvSpPr txBox="1"/>
          <p:nvPr/>
        </p:nvSpPr>
        <p:spPr>
          <a:xfrm>
            <a:off x="657726" y="3946358"/>
            <a:ext cx="569579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Man bekommt unendlichen Pfad: P -&gt; P -&gt;P -&gt; P -&gt; P -&gt; ...</a:t>
            </a:r>
          </a:p>
          <a:p>
            <a:r>
              <a:rPr lang="de-DE" dirty="0" smtClean="0"/>
              <a:t>mit negierten markierten Labels  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69311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B3623-9E48-7143-8140-0B424F51C0ED}" type="slidenum">
              <a:rPr lang="en-US" altLang="de-DE"/>
              <a:pPr/>
              <a:t>49</a:t>
            </a:fld>
            <a:endParaRPr lang="en-US" altLang="de-DE"/>
          </a:p>
        </p:txBody>
      </p:sp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de-DE" dirty="0" err="1" smtClean="0"/>
              <a:t>Weiteres</a:t>
            </a:r>
            <a:r>
              <a:rPr lang="en-US" altLang="de-DE" dirty="0" smtClean="0"/>
              <a:t> </a:t>
            </a:r>
            <a:r>
              <a:rPr lang="en-US" altLang="de-DE" dirty="0" err="1" smtClean="0"/>
              <a:t>Beispiel</a:t>
            </a:r>
            <a:r>
              <a:rPr lang="en-US" altLang="de-DE" dirty="0" smtClean="0"/>
              <a:t> </a:t>
            </a:r>
            <a:endParaRPr lang="en-US" altLang="de-DE" dirty="0"/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de-DE" dirty="0"/>
              <a:t>EDB = </a:t>
            </a:r>
            <a:r>
              <a:rPr lang="en-US" altLang="de-DE" b="1" dirty="0">
                <a:latin typeface="Courier New" charset="0"/>
                <a:ea typeface="Courier New" charset="0"/>
                <a:cs typeface="Courier New" charset="0"/>
              </a:rPr>
              <a:t>Source(x), Target(x), Arc(</a:t>
            </a:r>
            <a:r>
              <a:rPr lang="en-US" altLang="de-DE" b="1" dirty="0" err="1">
                <a:latin typeface="Courier New" charset="0"/>
                <a:ea typeface="Courier New" charset="0"/>
                <a:cs typeface="Courier New" charset="0"/>
              </a:rPr>
              <a:t>x,y</a:t>
            </a:r>
            <a:r>
              <a:rPr lang="en-US" altLang="de-DE" b="1" dirty="0">
                <a:latin typeface="Courier New" charset="0"/>
                <a:ea typeface="Courier New" charset="0"/>
                <a:cs typeface="Courier New" charset="0"/>
              </a:rPr>
              <a:t>).</a:t>
            </a:r>
          </a:p>
          <a:p>
            <a:r>
              <a:rPr lang="en-US" altLang="de-DE" dirty="0" err="1" smtClean="0"/>
              <a:t>Regeln</a:t>
            </a:r>
            <a:r>
              <a:rPr lang="en-US" altLang="de-DE" dirty="0" smtClean="0"/>
              <a:t> die </a:t>
            </a:r>
            <a:r>
              <a:rPr lang="en-US" altLang="de-DE" dirty="0" err="1" smtClean="0"/>
              <a:t>Ziele</a:t>
            </a:r>
            <a:r>
              <a:rPr lang="en-US" altLang="de-DE" dirty="0" smtClean="0"/>
              <a:t> (</a:t>
            </a:r>
            <a:r>
              <a:rPr lang="en-US" altLang="de-DE" b="1" dirty="0">
                <a:latin typeface="Courier New" charset="0"/>
                <a:ea typeface="Courier New" charset="0"/>
                <a:cs typeface="Courier New" charset="0"/>
              </a:rPr>
              <a:t>Target(x</a:t>
            </a:r>
            <a:r>
              <a:rPr lang="en-US" altLang="de-DE" dirty="0" smtClean="0"/>
              <a:t>))  </a:t>
            </a:r>
            <a:r>
              <a:rPr lang="en-US" altLang="de-DE" dirty="0" err="1" smtClean="0"/>
              <a:t>beschreiben</a:t>
            </a:r>
            <a:r>
              <a:rPr lang="en-US" altLang="de-DE" dirty="0" smtClean="0"/>
              <a:t>, die von </a:t>
            </a:r>
            <a:r>
              <a:rPr lang="en-US" altLang="de-DE" dirty="0" err="1" smtClean="0"/>
              <a:t>keiner</a:t>
            </a:r>
            <a:r>
              <a:rPr lang="en-US" altLang="de-DE" dirty="0" smtClean="0"/>
              <a:t> Source (</a:t>
            </a:r>
            <a:r>
              <a:rPr lang="en-US" altLang="de-DE" b="1" dirty="0">
                <a:latin typeface="Courier New" charset="0"/>
                <a:ea typeface="Courier New" charset="0"/>
                <a:cs typeface="Courier New" charset="0"/>
              </a:rPr>
              <a:t>Source(x</a:t>
            </a:r>
            <a:r>
              <a:rPr lang="en-US" altLang="de-DE" b="1" dirty="0" smtClean="0">
                <a:latin typeface="Courier New" charset="0"/>
                <a:ea typeface="Courier New" charset="0"/>
                <a:cs typeface="Courier New" charset="0"/>
              </a:rPr>
              <a:t>)</a:t>
            </a:r>
            <a:r>
              <a:rPr lang="en-US" altLang="de-DE" dirty="0" smtClean="0"/>
              <a:t>) </a:t>
            </a:r>
            <a:r>
              <a:rPr lang="en-US" altLang="de-DE" dirty="0" err="1" smtClean="0"/>
              <a:t>erreichbar</a:t>
            </a:r>
            <a:r>
              <a:rPr lang="en-US" altLang="de-DE" dirty="0" smtClean="0"/>
              <a:t> </a:t>
            </a:r>
            <a:r>
              <a:rPr lang="en-US" altLang="de-DE" dirty="0" err="1" smtClean="0"/>
              <a:t>sind</a:t>
            </a:r>
            <a:r>
              <a:rPr lang="en-US" altLang="de-DE" dirty="0" smtClean="0"/>
              <a:t>:  </a:t>
            </a:r>
          </a:p>
          <a:p>
            <a:pPr lvl="1"/>
            <a:r>
              <a:rPr lang="en-US" altLang="de-DE" b="1" dirty="0" smtClean="0">
                <a:latin typeface="Courier New" charset="0"/>
                <a:ea typeface="Courier New" charset="0"/>
                <a:cs typeface="Courier New" charset="0"/>
              </a:rPr>
              <a:t>Reach(x</a:t>
            </a:r>
            <a:r>
              <a:rPr lang="en-US" altLang="de-DE" b="1" dirty="0">
                <a:latin typeface="Courier New" charset="0"/>
                <a:ea typeface="Courier New" charset="0"/>
                <a:cs typeface="Courier New" charset="0"/>
              </a:rPr>
              <a:t>) &lt;- </a:t>
            </a:r>
            <a:r>
              <a:rPr lang="en-US" altLang="de-DE" b="1" dirty="0" smtClean="0">
                <a:latin typeface="Courier New" charset="0"/>
                <a:ea typeface="Courier New" charset="0"/>
                <a:cs typeface="Courier New" charset="0"/>
              </a:rPr>
              <a:t>Source(x)</a:t>
            </a:r>
          </a:p>
          <a:p>
            <a:pPr lvl="1"/>
            <a:r>
              <a:rPr lang="en-US" altLang="de-DE" b="1" dirty="0" smtClean="0">
                <a:latin typeface="Courier New" charset="0"/>
                <a:ea typeface="Courier New" charset="0"/>
                <a:cs typeface="Courier New" charset="0"/>
              </a:rPr>
              <a:t>Reach(x</a:t>
            </a:r>
            <a:r>
              <a:rPr lang="en-US" altLang="de-DE" b="1" dirty="0">
                <a:latin typeface="Courier New" charset="0"/>
                <a:ea typeface="Courier New" charset="0"/>
                <a:cs typeface="Courier New" charset="0"/>
              </a:rPr>
              <a:t>) &lt;- </a:t>
            </a:r>
            <a:r>
              <a:rPr lang="en-US" altLang="de-DE" b="1" dirty="0" smtClean="0">
                <a:latin typeface="Courier New" charset="0"/>
                <a:ea typeface="Courier New" charset="0"/>
                <a:cs typeface="Courier New" charset="0"/>
              </a:rPr>
              <a:t>Reach(y), Arc(</a:t>
            </a:r>
            <a:r>
              <a:rPr lang="en-US" altLang="de-DE" b="1" dirty="0" err="1" smtClean="0">
                <a:latin typeface="Courier New" charset="0"/>
                <a:ea typeface="Courier New" charset="0"/>
                <a:cs typeface="Courier New" charset="0"/>
              </a:rPr>
              <a:t>y,x</a:t>
            </a:r>
            <a:r>
              <a:rPr lang="en-US" altLang="de-DE" b="1" dirty="0" smtClean="0">
                <a:latin typeface="Courier New" charset="0"/>
                <a:ea typeface="Courier New" charset="0"/>
                <a:cs typeface="Courier New" charset="0"/>
              </a:rPr>
              <a:t>)</a:t>
            </a:r>
          </a:p>
          <a:p>
            <a:pPr lvl="1"/>
            <a:r>
              <a:rPr lang="en-US" altLang="de-DE" b="1" dirty="0" err="1" smtClean="0">
                <a:latin typeface="Courier New" charset="0"/>
                <a:ea typeface="Courier New" charset="0"/>
                <a:cs typeface="Courier New" charset="0"/>
              </a:rPr>
              <a:t>NoReach</a:t>
            </a:r>
            <a:r>
              <a:rPr lang="en-US" altLang="de-DE" b="1" dirty="0" smtClean="0">
                <a:latin typeface="Courier New" charset="0"/>
                <a:ea typeface="Courier New" charset="0"/>
                <a:cs typeface="Courier New" charset="0"/>
              </a:rPr>
              <a:t>(x</a:t>
            </a:r>
            <a:r>
              <a:rPr lang="en-US" altLang="de-DE" b="1" dirty="0">
                <a:latin typeface="Courier New" charset="0"/>
                <a:ea typeface="Courier New" charset="0"/>
                <a:cs typeface="Courier New" charset="0"/>
              </a:rPr>
              <a:t>) &lt;- </a:t>
            </a:r>
            <a:r>
              <a:rPr lang="en-US" altLang="de-DE" b="1" dirty="0" smtClean="0">
                <a:latin typeface="Courier New" charset="0"/>
                <a:ea typeface="Courier New" charset="0"/>
                <a:cs typeface="Courier New" charset="0"/>
              </a:rPr>
              <a:t>Target(x), NOT </a:t>
            </a:r>
            <a:r>
              <a:rPr lang="en-US" altLang="de-DE" b="1" dirty="0">
                <a:latin typeface="Courier New" charset="0"/>
                <a:ea typeface="Courier New" charset="0"/>
                <a:cs typeface="Courier New" charset="0"/>
              </a:rPr>
              <a:t>Reach(x)</a:t>
            </a:r>
          </a:p>
        </p:txBody>
      </p:sp>
      <p:sp>
        <p:nvSpPr>
          <p:cNvPr id="2" name="Textfeld 1"/>
          <p:cNvSpPr txBox="1"/>
          <p:nvPr/>
        </p:nvSpPr>
        <p:spPr>
          <a:xfrm>
            <a:off x="7236296" y="2564904"/>
            <a:ext cx="9236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>
                <a:solidFill>
                  <a:srgbClr val="38F769"/>
                </a:solidFill>
              </a:rPr>
              <a:t>Erlaubt</a:t>
            </a:r>
            <a:r>
              <a:rPr lang="de-DE" dirty="0" smtClean="0"/>
              <a:t> </a:t>
            </a:r>
            <a:endParaRPr lang="de-DE" dirty="0"/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3641725" y="4127326"/>
            <a:ext cx="1573213" cy="180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de-DE" sz="2800">
                <a:latin typeface="Tahoma" charset="0"/>
              </a:rPr>
              <a:t>NoReach</a:t>
            </a:r>
          </a:p>
          <a:p>
            <a:endParaRPr lang="en-US" altLang="de-DE" sz="2800">
              <a:latin typeface="Tahoma" charset="0"/>
            </a:endParaRPr>
          </a:p>
          <a:p>
            <a:endParaRPr lang="en-US" altLang="de-DE" sz="2800">
              <a:latin typeface="Tahoma" charset="0"/>
            </a:endParaRPr>
          </a:p>
          <a:p>
            <a:r>
              <a:rPr lang="en-US" altLang="de-DE" sz="2800">
                <a:latin typeface="Tahoma" charset="0"/>
              </a:rPr>
              <a:t> Reach</a:t>
            </a:r>
          </a:p>
        </p:txBody>
      </p:sp>
      <p:sp>
        <p:nvSpPr>
          <p:cNvPr id="7" name="Line 4"/>
          <p:cNvSpPr>
            <a:spLocks noChangeShapeType="1"/>
          </p:cNvSpPr>
          <p:nvPr/>
        </p:nvSpPr>
        <p:spPr bwMode="auto">
          <a:xfrm flipH="1">
            <a:off x="4419599" y="4803600"/>
            <a:ext cx="26987" cy="6381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" name="Line 6"/>
          <p:cNvSpPr>
            <a:spLocks noChangeShapeType="1"/>
          </p:cNvSpPr>
          <p:nvPr/>
        </p:nvSpPr>
        <p:spPr bwMode="auto">
          <a:xfrm flipV="1">
            <a:off x="3733800" y="5975176"/>
            <a:ext cx="1524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9" name="Freeform 7"/>
          <p:cNvSpPr>
            <a:spLocks/>
          </p:cNvSpPr>
          <p:nvPr/>
        </p:nvSpPr>
        <p:spPr bwMode="auto">
          <a:xfrm>
            <a:off x="3632200" y="5975176"/>
            <a:ext cx="1727200" cy="561975"/>
          </a:xfrm>
          <a:custGeom>
            <a:avLst/>
            <a:gdLst>
              <a:gd name="T0" fmla="*/ 64 w 1088"/>
              <a:gd name="T1" fmla="*/ 96 h 528"/>
              <a:gd name="T2" fmla="*/ 16 w 1088"/>
              <a:gd name="T3" fmla="*/ 288 h 528"/>
              <a:gd name="T4" fmla="*/ 160 w 1088"/>
              <a:gd name="T5" fmla="*/ 432 h 528"/>
              <a:gd name="T6" fmla="*/ 544 w 1088"/>
              <a:gd name="T7" fmla="*/ 528 h 528"/>
              <a:gd name="T8" fmla="*/ 928 w 1088"/>
              <a:gd name="T9" fmla="*/ 432 h 528"/>
              <a:gd name="T10" fmla="*/ 1072 w 1088"/>
              <a:gd name="T11" fmla="*/ 240 h 528"/>
              <a:gd name="T12" fmla="*/ 832 w 1088"/>
              <a:gd name="T13" fmla="*/ 0 h 5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088" h="528">
                <a:moveTo>
                  <a:pt x="64" y="96"/>
                </a:moveTo>
                <a:cubicBezTo>
                  <a:pt x="32" y="164"/>
                  <a:pt x="0" y="232"/>
                  <a:pt x="16" y="288"/>
                </a:cubicBezTo>
                <a:cubicBezTo>
                  <a:pt x="32" y="344"/>
                  <a:pt x="72" y="392"/>
                  <a:pt x="160" y="432"/>
                </a:cubicBezTo>
                <a:cubicBezTo>
                  <a:pt x="248" y="472"/>
                  <a:pt x="416" y="528"/>
                  <a:pt x="544" y="528"/>
                </a:cubicBezTo>
                <a:cubicBezTo>
                  <a:pt x="672" y="528"/>
                  <a:pt x="840" y="480"/>
                  <a:pt x="928" y="432"/>
                </a:cubicBezTo>
                <a:cubicBezTo>
                  <a:pt x="1016" y="384"/>
                  <a:pt x="1088" y="312"/>
                  <a:pt x="1072" y="240"/>
                </a:cubicBezTo>
                <a:cubicBezTo>
                  <a:pt x="1056" y="168"/>
                  <a:pt x="944" y="84"/>
                  <a:pt x="832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" name="Text Box 8"/>
          <p:cNvSpPr txBox="1">
            <a:spLocks noChangeArrowheads="1"/>
          </p:cNvSpPr>
          <p:nvPr/>
        </p:nvSpPr>
        <p:spPr bwMode="auto">
          <a:xfrm>
            <a:off x="4708525" y="4660726"/>
            <a:ext cx="4413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de-DE" sz="2800">
                <a:latin typeface="Tahoma" charset="0"/>
              </a:rPr>
              <a:t>--</a:t>
            </a:r>
          </a:p>
        </p:txBody>
      </p:sp>
      <p:grpSp>
        <p:nvGrpSpPr>
          <p:cNvPr id="11" name="Group 13"/>
          <p:cNvGrpSpPr>
            <a:grpSpLocks/>
          </p:cNvGrpSpPr>
          <p:nvPr/>
        </p:nvGrpSpPr>
        <p:grpSpPr bwMode="auto">
          <a:xfrm>
            <a:off x="3681413" y="5156939"/>
            <a:ext cx="5113339" cy="1323975"/>
            <a:chOff x="-464" y="2152"/>
            <a:chExt cx="3221" cy="834"/>
          </a:xfrm>
        </p:grpSpPr>
        <p:sp>
          <p:nvSpPr>
            <p:cNvPr id="12" name="Text Box 9"/>
            <p:cNvSpPr txBox="1">
              <a:spLocks noChangeArrowheads="1"/>
            </p:cNvSpPr>
            <p:nvPr/>
          </p:nvSpPr>
          <p:spPr bwMode="auto">
            <a:xfrm>
              <a:off x="672" y="2152"/>
              <a:ext cx="2085" cy="83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de-DE" sz="2000" dirty="0">
                  <a:latin typeface="Tahoma" charset="0"/>
                </a:rPr>
                <a:t>Stratum 0:</a:t>
              </a:r>
            </a:p>
            <a:p>
              <a:r>
                <a:rPr lang="en-US" altLang="de-DE" sz="2000" dirty="0" err="1" smtClean="0">
                  <a:latin typeface="Tahoma" charset="0"/>
                </a:rPr>
                <a:t>Keine</a:t>
              </a:r>
              <a:r>
                <a:rPr lang="en-US" altLang="de-DE" sz="2000" dirty="0">
                  <a:latin typeface="Tahoma" charset="0"/>
                </a:rPr>
                <a:t> </a:t>
              </a:r>
              <a:r>
                <a:rPr lang="en-US" altLang="de-DE" sz="2000" dirty="0" smtClean="0">
                  <a:latin typeface="Tahoma" charset="0"/>
                </a:rPr>
                <a:t>Negations-</a:t>
              </a:r>
              <a:r>
                <a:rPr lang="en-US" altLang="de-DE" sz="2000" dirty="0" err="1" smtClean="0">
                  <a:latin typeface="Tahoma" charset="0"/>
                </a:rPr>
                <a:t>Kante</a:t>
              </a:r>
              <a:r>
                <a:rPr lang="en-US" altLang="de-DE" sz="2000" dirty="0" smtClean="0">
                  <a:latin typeface="Tahoma" charset="0"/>
                </a:rPr>
                <a:t> von </a:t>
              </a:r>
            </a:p>
            <a:p>
              <a:r>
                <a:rPr lang="en-US" altLang="de-DE" sz="2000" dirty="0" err="1" smtClean="0">
                  <a:latin typeface="Tahoma" charset="0"/>
                </a:rPr>
                <a:t>allen</a:t>
              </a:r>
              <a:r>
                <a:rPr lang="en-US" altLang="de-DE" sz="2000" dirty="0" smtClean="0">
                  <a:latin typeface="Tahoma" charset="0"/>
                </a:rPr>
                <a:t> </a:t>
              </a:r>
              <a:r>
                <a:rPr lang="en-US" altLang="de-DE" sz="2000" dirty="0" err="1" smtClean="0">
                  <a:latin typeface="Tahoma" charset="0"/>
                </a:rPr>
                <a:t>Pfaden</a:t>
              </a:r>
              <a:r>
                <a:rPr lang="en-US" altLang="de-DE" sz="2000" dirty="0" smtClean="0">
                  <a:latin typeface="Tahoma" charset="0"/>
                </a:rPr>
                <a:t> </a:t>
              </a:r>
              <a:r>
                <a:rPr lang="en-US" altLang="de-DE" sz="2000" dirty="0" err="1" smtClean="0">
                  <a:latin typeface="Tahoma" charset="0"/>
                </a:rPr>
                <a:t>ausgehend</a:t>
              </a:r>
              <a:r>
                <a:rPr lang="en-US" altLang="de-DE" sz="2000" dirty="0" smtClean="0">
                  <a:latin typeface="Tahoma" charset="0"/>
                </a:rPr>
                <a:t> </a:t>
              </a:r>
            </a:p>
            <a:p>
              <a:r>
                <a:rPr lang="en-US" altLang="de-DE" sz="2000" dirty="0">
                  <a:latin typeface="Tahoma" charset="0"/>
                </a:rPr>
                <a:t>v</a:t>
              </a:r>
              <a:r>
                <a:rPr lang="en-US" altLang="de-DE" sz="2000" dirty="0" smtClean="0">
                  <a:latin typeface="Tahoma" charset="0"/>
                </a:rPr>
                <a:t>on Reach.</a:t>
              </a:r>
              <a:endParaRPr lang="en-US" altLang="de-DE" sz="2000" dirty="0">
                <a:latin typeface="Tahoma" charset="0"/>
              </a:endParaRPr>
            </a:p>
          </p:txBody>
        </p:sp>
        <p:sp>
          <p:nvSpPr>
            <p:cNvPr id="13" name="Oval 11"/>
            <p:cNvSpPr>
              <a:spLocks noChangeArrowheads="1"/>
            </p:cNvSpPr>
            <p:nvPr/>
          </p:nvSpPr>
          <p:spPr bwMode="auto">
            <a:xfrm>
              <a:off x="-464" y="2246"/>
              <a:ext cx="768" cy="432"/>
            </a:xfrm>
            <a:prstGeom prst="ellipse">
              <a:avLst/>
            </a:prstGeom>
            <a:solidFill>
              <a:srgbClr val="FFFF99">
                <a:alpha val="50000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  <p:grpSp>
        <p:nvGrpSpPr>
          <p:cNvPr id="15" name="Group 17"/>
          <p:cNvGrpSpPr>
            <a:grpSpLocks/>
          </p:cNvGrpSpPr>
          <p:nvPr/>
        </p:nvGrpSpPr>
        <p:grpSpPr bwMode="auto">
          <a:xfrm>
            <a:off x="942975" y="3903802"/>
            <a:ext cx="4206875" cy="1330325"/>
            <a:chOff x="662" y="1392"/>
            <a:chExt cx="2650" cy="838"/>
          </a:xfrm>
        </p:grpSpPr>
        <p:sp>
          <p:nvSpPr>
            <p:cNvPr id="16" name="Text Box 14"/>
            <p:cNvSpPr txBox="1">
              <a:spLocks noChangeArrowheads="1"/>
            </p:cNvSpPr>
            <p:nvPr/>
          </p:nvSpPr>
          <p:spPr bwMode="auto">
            <a:xfrm>
              <a:off x="662" y="1396"/>
              <a:ext cx="1462" cy="83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de-DE" sz="2000" dirty="0">
                  <a:latin typeface="Tahoma" charset="0"/>
                </a:rPr>
                <a:t>Stratum 1:</a:t>
              </a:r>
            </a:p>
            <a:p>
              <a:r>
                <a:rPr lang="en-US" altLang="de-DE" sz="2000" dirty="0">
                  <a:latin typeface="Tahoma" charset="0"/>
                </a:rPr>
                <a:t>&lt;= 1 </a:t>
              </a:r>
              <a:r>
                <a:rPr lang="en-US" altLang="de-DE" sz="2000" dirty="0" smtClean="0">
                  <a:latin typeface="Tahoma" charset="0"/>
                </a:rPr>
                <a:t>Negations-</a:t>
              </a:r>
              <a:endParaRPr lang="en-US" altLang="de-DE" sz="2000" dirty="0">
                <a:latin typeface="Tahoma" charset="0"/>
              </a:endParaRPr>
            </a:p>
            <a:p>
              <a:r>
                <a:rPr lang="en-US" altLang="de-DE" sz="2000" dirty="0" err="1" smtClean="0">
                  <a:latin typeface="Tahoma" charset="0"/>
                </a:rPr>
                <a:t>Kante</a:t>
              </a:r>
              <a:r>
                <a:rPr lang="en-US" altLang="de-DE" sz="2000" dirty="0" smtClean="0">
                  <a:latin typeface="Tahoma" charset="0"/>
                </a:rPr>
                <a:t> auf </a:t>
              </a:r>
              <a:r>
                <a:rPr lang="en-US" altLang="de-DE" sz="2000" dirty="0" err="1" smtClean="0">
                  <a:latin typeface="Tahoma" charset="0"/>
                </a:rPr>
                <a:t>jedem</a:t>
              </a:r>
              <a:r>
                <a:rPr lang="en-US" altLang="de-DE" sz="2000" dirty="0" smtClean="0">
                  <a:latin typeface="Tahoma" charset="0"/>
                </a:rPr>
                <a:t> </a:t>
              </a:r>
            </a:p>
            <a:p>
              <a:r>
                <a:rPr lang="en-US" altLang="de-DE" sz="2000" dirty="0" err="1" smtClean="0">
                  <a:latin typeface="Tahoma" charset="0"/>
                </a:rPr>
                <a:t>Pfad</a:t>
              </a:r>
              <a:r>
                <a:rPr lang="en-US" altLang="de-DE" sz="2000" dirty="0" smtClean="0">
                  <a:latin typeface="Tahoma" charset="0"/>
                </a:rPr>
                <a:t> von </a:t>
              </a:r>
              <a:r>
                <a:rPr lang="en-US" altLang="de-DE" sz="2000" dirty="0" err="1" smtClean="0">
                  <a:latin typeface="Tahoma" charset="0"/>
                </a:rPr>
                <a:t>NoReach</a:t>
              </a:r>
              <a:r>
                <a:rPr lang="en-US" altLang="de-DE" sz="2000" dirty="0" smtClean="0">
                  <a:latin typeface="Tahoma" charset="0"/>
                </a:rPr>
                <a:t>.</a:t>
              </a:r>
              <a:endParaRPr lang="en-US" altLang="de-DE" sz="2000" dirty="0">
                <a:latin typeface="Tahoma" charset="0"/>
              </a:endParaRPr>
            </a:p>
          </p:txBody>
        </p:sp>
        <p:sp>
          <p:nvSpPr>
            <p:cNvPr id="17" name="Oval 15"/>
            <p:cNvSpPr>
              <a:spLocks noChangeArrowheads="1"/>
            </p:cNvSpPr>
            <p:nvPr/>
          </p:nvSpPr>
          <p:spPr bwMode="auto">
            <a:xfrm>
              <a:off x="2256" y="1392"/>
              <a:ext cx="1056" cy="480"/>
            </a:xfrm>
            <a:prstGeom prst="ellipse">
              <a:avLst/>
            </a:prstGeom>
            <a:solidFill>
              <a:srgbClr val="FF99CC">
                <a:alpha val="50000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</p:spTree>
    <p:extLst>
      <p:ext uri="{BB962C8B-B14F-4D97-AF65-F5344CB8AC3E}">
        <p14:creationId xmlns:p14="http://schemas.microsoft.com/office/powerpoint/2010/main" val="6201189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2"/>
          <p:cNvSpPr>
            <a:spLocks noGrp="1" noChangeArrowheads="1"/>
          </p:cNvSpPr>
          <p:nvPr>
            <p:ph type="title"/>
          </p:nvPr>
        </p:nvSpPr>
        <p:spPr>
          <a:xfrm>
            <a:off x="351693" y="260648"/>
            <a:ext cx="8440615" cy="471854"/>
          </a:xfrm>
        </p:spPr>
        <p:txBody>
          <a:bodyPr/>
          <a:lstStyle/>
          <a:p>
            <a:pPr eaLnBrk="1" hangingPunct="1"/>
            <a:r>
              <a:rPr lang="de-DE" altLang="en-US" dirty="0" err="1"/>
              <a:t>Datalog</a:t>
            </a:r>
            <a:r>
              <a:rPr lang="de-DE" altLang="en-US" dirty="0"/>
              <a:t>: </a:t>
            </a:r>
            <a:r>
              <a:rPr lang="de-DE" altLang="en-US" dirty="0" smtClean="0"/>
              <a:t>Rekursive Anfragen</a:t>
            </a:r>
            <a:endParaRPr lang="de-DE" altLang="en-US" dirty="0"/>
          </a:p>
        </p:txBody>
      </p:sp>
      <p:sp>
        <p:nvSpPr>
          <p:cNvPr id="409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1693" y="1368464"/>
            <a:ext cx="8440615" cy="4592721"/>
          </a:xfrm>
        </p:spPr>
        <p:txBody>
          <a:bodyPr/>
          <a:lstStyle/>
          <a:p>
            <a:pPr lvl="1" eaLnBrk="1" hangingPunct="1">
              <a:buFont typeface="Wingdings" charset="2"/>
              <a:buNone/>
            </a:pPr>
            <a:r>
              <a:rPr lang="de-DE" altLang="en-US" dirty="0">
                <a:sym typeface="Symbol" charset="2"/>
              </a:rPr>
              <a:t> </a:t>
            </a:r>
            <a:r>
              <a:rPr lang="de-DE" altLang="en-US" dirty="0" err="1">
                <a:sym typeface="Symbol" charset="2"/>
              </a:rPr>
              <a:t>x,y</a:t>
            </a:r>
            <a:r>
              <a:rPr lang="de-DE" altLang="en-US" dirty="0">
                <a:sym typeface="Symbol" charset="2"/>
              </a:rPr>
              <a:t> (  T(</a:t>
            </a:r>
            <a:r>
              <a:rPr lang="de-DE" altLang="en-US" dirty="0" err="1">
                <a:sym typeface="Symbol" charset="2"/>
              </a:rPr>
              <a:t>x,y</a:t>
            </a:r>
            <a:r>
              <a:rPr lang="de-DE" altLang="en-US" dirty="0">
                <a:sym typeface="Symbol" charset="2"/>
              </a:rPr>
              <a:t>)  G(</a:t>
            </a:r>
            <a:r>
              <a:rPr lang="de-DE" altLang="en-US" dirty="0" err="1">
                <a:sym typeface="Symbol" charset="2"/>
              </a:rPr>
              <a:t>x,y</a:t>
            </a:r>
            <a:r>
              <a:rPr lang="de-DE" altLang="en-US" dirty="0">
                <a:sym typeface="Symbol" charset="2"/>
              </a:rPr>
              <a:t>) )</a:t>
            </a:r>
          </a:p>
          <a:p>
            <a:pPr lvl="1" eaLnBrk="1" hangingPunct="1">
              <a:buFont typeface="Symbol" charset="2"/>
              <a:buChar char="&quot;"/>
            </a:pPr>
            <a:r>
              <a:rPr lang="de-DE" altLang="en-US" dirty="0">
                <a:sym typeface="Symbol" charset="2"/>
              </a:rPr>
              <a:t> </a:t>
            </a:r>
            <a:r>
              <a:rPr lang="de-DE" altLang="en-US" dirty="0" err="1">
                <a:sym typeface="Symbol" charset="2"/>
              </a:rPr>
              <a:t>x,y,z</a:t>
            </a:r>
            <a:r>
              <a:rPr lang="de-DE" altLang="en-US" dirty="0">
                <a:sym typeface="Symbol" charset="2"/>
              </a:rPr>
              <a:t> (  T(</a:t>
            </a:r>
            <a:r>
              <a:rPr lang="de-DE" altLang="en-US" dirty="0" err="1">
                <a:sym typeface="Symbol" charset="2"/>
              </a:rPr>
              <a:t>x,y</a:t>
            </a:r>
            <a:r>
              <a:rPr lang="de-DE" altLang="en-US" dirty="0">
                <a:sym typeface="Symbol" charset="2"/>
              </a:rPr>
              <a:t>)  ( G(</a:t>
            </a:r>
            <a:r>
              <a:rPr lang="de-DE" altLang="en-US" dirty="0" err="1">
                <a:sym typeface="Symbol" charset="2"/>
              </a:rPr>
              <a:t>x,z</a:t>
            </a:r>
            <a:r>
              <a:rPr lang="de-DE" altLang="en-US" dirty="0">
                <a:sym typeface="Symbol" charset="2"/>
              </a:rPr>
              <a:t>)  T(</a:t>
            </a:r>
            <a:r>
              <a:rPr lang="de-DE" altLang="en-US" dirty="0" err="1">
                <a:sym typeface="Symbol" charset="2"/>
              </a:rPr>
              <a:t>z,y</a:t>
            </a:r>
            <a:r>
              <a:rPr lang="de-DE" altLang="en-US" dirty="0">
                <a:sym typeface="Symbol" charset="2"/>
              </a:rPr>
              <a:t>) ) )</a:t>
            </a:r>
          </a:p>
          <a:p>
            <a:pPr lvl="1" eaLnBrk="1" hangingPunct="1">
              <a:buFont typeface="Monotype Sorts" charset="2"/>
              <a:buNone/>
            </a:pPr>
            <a:r>
              <a:rPr lang="de-DE" altLang="en-US" dirty="0">
                <a:sym typeface="Symbol" charset="2"/>
              </a:rPr>
              <a:t>G( 1, 2 ),  G( 2, 3 ),  G( 3, 2 )</a:t>
            </a:r>
          </a:p>
          <a:p>
            <a:pPr lvl="1" eaLnBrk="1" hangingPunct="1">
              <a:buFont typeface="Wingdings" charset="2"/>
              <a:buNone/>
            </a:pPr>
            <a:endParaRPr lang="de-DE" altLang="en-US" dirty="0">
              <a:sym typeface="Symbol" charset="2"/>
            </a:endParaRPr>
          </a:p>
          <a:p>
            <a:pPr lvl="1" eaLnBrk="1" hangingPunct="1">
              <a:buFont typeface="Wingdings" charset="2"/>
              <a:buNone/>
            </a:pPr>
            <a:endParaRPr lang="de-DE" altLang="en-US" dirty="0">
              <a:sym typeface="Symbol" charset="2"/>
            </a:endParaRPr>
          </a:p>
        </p:txBody>
      </p:sp>
      <p:sp>
        <p:nvSpPr>
          <p:cNvPr id="4099" name="Text Box 42"/>
          <p:cNvSpPr txBox="1">
            <a:spLocks noChangeArrowheads="1"/>
          </p:cNvSpPr>
          <p:nvPr/>
        </p:nvSpPr>
        <p:spPr bwMode="auto">
          <a:xfrm>
            <a:off x="231531" y="3429001"/>
            <a:ext cx="1883849" cy="2969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de-DE" altLang="en-US" sz="1477" u="sng" dirty="0" smtClean="0"/>
              <a:t>Mögliche Lösungen:</a:t>
            </a:r>
            <a:endParaRPr lang="de-DE" altLang="en-US" sz="1477" u="sng" dirty="0"/>
          </a:p>
        </p:txBody>
      </p:sp>
      <p:sp>
        <p:nvSpPr>
          <p:cNvPr id="4100" name="Text Box 50"/>
          <p:cNvSpPr txBox="1">
            <a:spLocks noChangeArrowheads="1"/>
          </p:cNvSpPr>
          <p:nvPr/>
        </p:nvSpPr>
        <p:spPr bwMode="auto">
          <a:xfrm>
            <a:off x="7359162" y="1718897"/>
            <a:ext cx="385042" cy="2969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de-DE" altLang="en-US" sz="1477" u="sng"/>
              <a:t>G:</a:t>
            </a:r>
          </a:p>
        </p:txBody>
      </p:sp>
      <p:grpSp>
        <p:nvGrpSpPr>
          <p:cNvPr id="4101" name="Group 113"/>
          <p:cNvGrpSpPr>
            <a:grpSpLocks/>
          </p:cNvGrpSpPr>
          <p:nvPr/>
        </p:nvGrpSpPr>
        <p:grpSpPr bwMode="auto">
          <a:xfrm>
            <a:off x="7429499" y="2032490"/>
            <a:ext cx="1514844" cy="962758"/>
            <a:chOff x="4195" y="1207"/>
            <a:chExt cx="954" cy="657"/>
          </a:xfrm>
        </p:grpSpPr>
        <p:sp>
          <p:nvSpPr>
            <p:cNvPr id="4134" name="Text Box 114"/>
            <p:cNvSpPr txBox="1">
              <a:spLocks noChangeArrowheads="1"/>
            </p:cNvSpPr>
            <p:nvPr/>
          </p:nvSpPr>
          <p:spPr bwMode="auto">
            <a:xfrm>
              <a:off x="4195" y="1207"/>
              <a:ext cx="183" cy="2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>
                <a:lnSpc>
                  <a:spcPct val="90000"/>
                </a:lnSpc>
              </a:pPr>
              <a:r>
                <a:rPr lang="de-DE" altLang="en-US" sz="1477">
                  <a:solidFill>
                    <a:srgbClr val="003366"/>
                  </a:solidFill>
                </a:rPr>
                <a:t>1</a:t>
              </a:r>
            </a:p>
          </p:txBody>
        </p:sp>
        <p:sp>
          <p:nvSpPr>
            <p:cNvPr id="4135" name="Text Box 115"/>
            <p:cNvSpPr txBox="1">
              <a:spLocks noChangeArrowheads="1"/>
            </p:cNvSpPr>
            <p:nvPr/>
          </p:nvSpPr>
          <p:spPr bwMode="auto">
            <a:xfrm>
              <a:off x="4966" y="1253"/>
              <a:ext cx="183" cy="2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>
                <a:lnSpc>
                  <a:spcPct val="90000"/>
                </a:lnSpc>
              </a:pPr>
              <a:r>
                <a:rPr lang="de-DE" altLang="en-US" sz="1477">
                  <a:solidFill>
                    <a:srgbClr val="003366"/>
                  </a:solidFill>
                </a:rPr>
                <a:t>2</a:t>
              </a:r>
            </a:p>
          </p:txBody>
        </p:sp>
        <p:sp>
          <p:nvSpPr>
            <p:cNvPr id="4136" name="Text Box 116"/>
            <p:cNvSpPr txBox="1">
              <a:spLocks noChangeArrowheads="1"/>
            </p:cNvSpPr>
            <p:nvPr/>
          </p:nvSpPr>
          <p:spPr bwMode="auto">
            <a:xfrm>
              <a:off x="4467" y="1661"/>
              <a:ext cx="183" cy="2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>
                <a:lnSpc>
                  <a:spcPct val="90000"/>
                </a:lnSpc>
              </a:pPr>
              <a:r>
                <a:rPr lang="de-DE" altLang="en-US" sz="1477">
                  <a:solidFill>
                    <a:srgbClr val="003366"/>
                  </a:solidFill>
                </a:rPr>
                <a:t>3</a:t>
              </a:r>
            </a:p>
          </p:txBody>
        </p:sp>
        <p:sp>
          <p:nvSpPr>
            <p:cNvPr id="4137" name="Line 117"/>
            <p:cNvSpPr>
              <a:spLocks noChangeShapeType="1"/>
            </p:cNvSpPr>
            <p:nvPr/>
          </p:nvSpPr>
          <p:spPr bwMode="auto">
            <a:xfrm>
              <a:off x="4389" y="1331"/>
              <a:ext cx="545" cy="45"/>
            </a:xfrm>
            <a:prstGeom prst="line">
              <a:avLst/>
            </a:prstGeom>
            <a:noFill/>
            <a:ln w="19050">
              <a:solidFill>
                <a:srgbClr val="003366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38" name="Line 118"/>
            <p:cNvSpPr>
              <a:spLocks noChangeShapeType="1"/>
            </p:cNvSpPr>
            <p:nvPr/>
          </p:nvSpPr>
          <p:spPr bwMode="auto">
            <a:xfrm flipH="1">
              <a:off x="4661" y="1467"/>
              <a:ext cx="385" cy="272"/>
            </a:xfrm>
            <a:prstGeom prst="line">
              <a:avLst/>
            </a:prstGeom>
            <a:noFill/>
            <a:ln w="19050">
              <a:solidFill>
                <a:srgbClr val="003366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39" name="Line 119"/>
            <p:cNvSpPr>
              <a:spLocks noChangeShapeType="1"/>
            </p:cNvSpPr>
            <p:nvPr/>
          </p:nvSpPr>
          <p:spPr bwMode="auto">
            <a:xfrm flipH="1">
              <a:off x="4694" y="1525"/>
              <a:ext cx="385" cy="272"/>
            </a:xfrm>
            <a:prstGeom prst="line">
              <a:avLst/>
            </a:prstGeom>
            <a:noFill/>
            <a:ln w="19050">
              <a:solidFill>
                <a:srgbClr val="003366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102" name="Text Box 123"/>
          <p:cNvSpPr txBox="1">
            <a:spLocks noChangeArrowheads="1"/>
          </p:cNvSpPr>
          <p:nvPr/>
        </p:nvSpPr>
        <p:spPr bwMode="auto">
          <a:xfrm>
            <a:off x="1043354" y="4126524"/>
            <a:ext cx="290464" cy="2969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de-DE" altLang="en-US" sz="1477">
                <a:solidFill>
                  <a:srgbClr val="003366"/>
                </a:solidFill>
              </a:rPr>
              <a:t>1</a:t>
            </a:r>
          </a:p>
        </p:txBody>
      </p:sp>
      <p:sp>
        <p:nvSpPr>
          <p:cNvPr id="4103" name="Text Box 124"/>
          <p:cNvSpPr txBox="1">
            <a:spLocks noChangeArrowheads="1"/>
          </p:cNvSpPr>
          <p:nvPr/>
        </p:nvSpPr>
        <p:spPr bwMode="auto">
          <a:xfrm>
            <a:off x="2266950" y="4193931"/>
            <a:ext cx="290464" cy="2969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de-DE" altLang="en-US" sz="1477">
                <a:solidFill>
                  <a:srgbClr val="003366"/>
                </a:solidFill>
              </a:rPr>
              <a:t>2</a:t>
            </a:r>
          </a:p>
        </p:txBody>
      </p:sp>
      <p:sp>
        <p:nvSpPr>
          <p:cNvPr id="4104" name="Text Box 125"/>
          <p:cNvSpPr txBox="1">
            <a:spLocks noChangeArrowheads="1"/>
          </p:cNvSpPr>
          <p:nvPr/>
        </p:nvSpPr>
        <p:spPr bwMode="auto">
          <a:xfrm>
            <a:off x="1474177" y="4791808"/>
            <a:ext cx="290464" cy="2969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de-DE" altLang="en-US" sz="1477">
                <a:solidFill>
                  <a:srgbClr val="003366"/>
                </a:solidFill>
              </a:rPr>
              <a:t>3</a:t>
            </a:r>
          </a:p>
        </p:txBody>
      </p:sp>
      <p:sp>
        <p:nvSpPr>
          <p:cNvPr id="4105" name="Text Box 135"/>
          <p:cNvSpPr txBox="1">
            <a:spLocks noChangeArrowheads="1"/>
          </p:cNvSpPr>
          <p:nvPr/>
        </p:nvSpPr>
        <p:spPr bwMode="auto">
          <a:xfrm>
            <a:off x="3922835" y="4126524"/>
            <a:ext cx="290464" cy="2969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de-DE" altLang="en-US" sz="1477">
                <a:solidFill>
                  <a:srgbClr val="003366"/>
                </a:solidFill>
              </a:rPr>
              <a:t>1</a:t>
            </a:r>
          </a:p>
        </p:txBody>
      </p:sp>
      <p:sp>
        <p:nvSpPr>
          <p:cNvPr id="4106" name="Text Box 136"/>
          <p:cNvSpPr txBox="1">
            <a:spLocks noChangeArrowheads="1"/>
          </p:cNvSpPr>
          <p:nvPr/>
        </p:nvSpPr>
        <p:spPr bwMode="auto">
          <a:xfrm>
            <a:off x="5146431" y="4193931"/>
            <a:ext cx="290464" cy="2969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de-DE" altLang="en-US" sz="1477">
                <a:solidFill>
                  <a:srgbClr val="003366"/>
                </a:solidFill>
              </a:rPr>
              <a:t>2</a:t>
            </a:r>
          </a:p>
        </p:txBody>
      </p:sp>
      <p:sp>
        <p:nvSpPr>
          <p:cNvPr id="4107" name="Text Box 137"/>
          <p:cNvSpPr txBox="1">
            <a:spLocks noChangeArrowheads="1"/>
          </p:cNvSpPr>
          <p:nvPr/>
        </p:nvSpPr>
        <p:spPr bwMode="auto">
          <a:xfrm>
            <a:off x="4355123" y="4791808"/>
            <a:ext cx="290464" cy="2969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de-DE" altLang="en-US" sz="1477">
                <a:solidFill>
                  <a:srgbClr val="003366"/>
                </a:solidFill>
              </a:rPr>
              <a:t>3</a:t>
            </a:r>
          </a:p>
        </p:txBody>
      </p:sp>
      <p:sp>
        <p:nvSpPr>
          <p:cNvPr id="4108" name="Text Box 148"/>
          <p:cNvSpPr txBox="1">
            <a:spLocks noChangeArrowheads="1"/>
          </p:cNvSpPr>
          <p:nvPr/>
        </p:nvSpPr>
        <p:spPr bwMode="auto">
          <a:xfrm>
            <a:off x="6875584" y="4192467"/>
            <a:ext cx="290464" cy="2969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de-DE" altLang="en-US" sz="1477">
                <a:solidFill>
                  <a:srgbClr val="003366"/>
                </a:solidFill>
              </a:rPr>
              <a:t>1</a:t>
            </a:r>
          </a:p>
        </p:txBody>
      </p:sp>
      <p:sp>
        <p:nvSpPr>
          <p:cNvPr id="4109" name="Text Box 149"/>
          <p:cNvSpPr txBox="1">
            <a:spLocks noChangeArrowheads="1"/>
          </p:cNvSpPr>
          <p:nvPr/>
        </p:nvSpPr>
        <p:spPr bwMode="auto">
          <a:xfrm>
            <a:off x="8099181" y="4259874"/>
            <a:ext cx="290464" cy="2969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de-DE" altLang="en-US" sz="1477">
                <a:solidFill>
                  <a:srgbClr val="003366"/>
                </a:solidFill>
              </a:rPr>
              <a:t>2</a:t>
            </a:r>
          </a:p>
        </p:txBody>
      </p:sp>
      <p:sp>
        <p:nvSpPr>
          <p:cNvPr id="4110" name="Text Box 150"/>
          <p:cNvSpPr txBox="1">
            <a:spLocks noChangeArrowheads="1"/>
          </p:cNvSpPr>
          <p:nvPr/>
        </p:nvSpPr>
        <p:spPr bwMode="auto">
          <a:xfrm>
            <a:off x="7307873" y="4857751"/>
            <a:ext cx="290464" cy="2969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de-DE" altLang="en-US" sz="1477">
                <a:solidFill>
                  <a:srgbClr val="003366"/>
                </a:solidFill>
              </a:rPr>
              <a:t>3</a:t>
            </a:r>
          </a:p>
        </p:txBody>
      </p:sp>
      <p:grpSp>
        <p:nvGrpSpPr>
          <p:cNvPr id="4111" name="Gruppierung 53"/>
          <p:cNvGrpSpPr>
            <a:grpSpLocks/>
          </p:cNvGrpSpPr>
          <p:nvPr/>
        </p:nvGrpSpPr>
        <p:grpSpPr bwMode="auto">
          <a:xfrm>
            <a:off x="971551" y="3694235"/>
            <a:ext cx="7920403" cy="1729154"/>
            <a:chOff x="1052513" y="3716338"/>
            <a:chExt cx="8580437" cy="1873251"/>
          </a:xfrm>
        </p:grpSpPr>
        <p:sp>
          <p:nvSpPr>
            <p:cNvPr id="4112" name="Line 126"/>
            <p:cNvSpPr>
              <a:spLocks noChangeShapeType="1"/>
            </p:cNvSpPr>
            <p:nvPr/>
          </p:nvSpPr>
          <p:spPr bwMode="auto">
            <a:xfrm>
              <a:off x="1463562" y="4381501"/>
              <a:ext cx="937330" cy="71438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13" name="Line 127"/>
            <p:cNvSpPr>
              <a:spLocks noChangeShapeType="1"/>
            </p:cNvSpPr>
            <p:nvPr/>
          </p:nvSpPr>
          <p:spPr bwMode="auto">
            <a:xfrm flipH="1">
              <a:off x="1931367" y="4597401"/>
              <a:ext cx="662151" cy="431800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14" name="Line 128"/>
            <p:cNvSpPr>
              <a:spLocks noChangeShapeType="1"/>
            </p:cNvSpPr>
            <p:nvPr/>
          </p:nvSpPr>
          <p:spPr bwMode="auto">
            <a:xfrm flipH="1">
              <a:off x="1988123" y="4689476"/>
              <a:ext cx="662151" cy="431800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15" name="Line 129"/>
            <p:cNvSpPr>
              <a:spLocks noChangeShapeType="1"/>
            </p:cNvSpPr>
            <p:nvPr/>
          </p:nvSpPr>
          <p:spPr bwMode="auto">
            <a:xfrm>
              <a:off x="1362090" y="4473576"/>
              <a:ext cx="314737" cy="503238"/>
            </a:xfrm>
            <a:prstGeom prst="line">
              <a:avLst/>
            </a:prstGeom>
            <a:noFill/>
            <a:ln w="38100" cap="rnd">
              <a:solidFill>
                <a:schemeClr val="accent2"/>
              </a:solidFill>
              <a:prstDash val="sysDot"/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16" name="Freeform 130"/>
            <p:cNvSpPr>
              <a:spLocks/>
            </p:cNvSpPr>
            <p:nvPr/>
          </p:nvSpPr>
          <p:spPr bwMode="auto">
            <a:xfrm>
              <a:off x="2507524" y="4005263"/>
              <a:ext cx="806620" cy="468313"/>
            </a:xfrm>
            <a:custGeom>
              <a:avLst/>
              <a:gdLst>
                <a:gd name="T0" fmla="*/ 2147483646 w 469"/>
                <a:gd name="T1" fmla="*/ 2147483646 h 295"/>
                <a:gd name="T2" fmla="*/ 2147483646 w 469"/>
                <a:gd name="T3" fmla="*/ 2147483646 h 295"/>
                <a:gd name="T4" fmla="*/ 2147483646 w 469"/>
                <a:gd name="T5" fmla="*/ 2147483646 h 295"/>
                <a:gd name="T6" fmla="*/ 2147483646 w 469"/>
                <a:gd name="T7" fmla="*/ 2147483646 h 295"/>
                <a:gd name="T8" fmla="*/ 2147483646 w 469"/>
                <a:gd name="T9" fmla="*/ 2147483646 h 29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69"/>
                <a:gd name="T16" fmla="*/ 0 h 295"/>
                <a:gd name="T17" fmla="*/ 469 w 469"/>
                <a:gd name="T18" fmla="*/ 295 h 29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69" h="295">
                  <a:moveTo>
                    <a:pt x="61" y="204"/>
                  </a:moveTo>
                  <a:cubicBezTo>
                    <a:pt x="30" y="125"/>
                    <a:pt x="0" y="46"/>
                    <a:pt x="61" y="23"/>
                  </a:cubicBezTo>
                  <a:cubicBezTo>
                    <a:pt x="122" y="0"/>
                    <a:pt x="379" y="30"/>
                    <a:pt x="424" y="68"/>
                  </a:cubicBezTo>
                  <a:cubicBezTo>
                    <a:pt x="469" y="106"/>
                    <a:pt x="378" y="212"/>
                    <a:pt x="333" y="250"/>
                  </a:cubicBezTo>
                  <a:cubicBezTo>
                    <a:pt x="288" y="288"/>
                    <a:pt x="220" y="291"/>
                    <a:pt x="152" y="295"/>
                  </a:cubicBezTo>
                </a:path>
              </a:pathLst>
            </a:custGeom>
            <a:noFill/>
            <a:ln w="38100" cap="rnd">
              <a:solidFill>
                <a:schemeClr val="accent2"/>
              </a:solidFill>
              <a:prstDash val="sysDot"/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17" name="Freeform 131"/>
            <p:cNvSpPr>
              <a:spLocks/>
            </p:cNvSpPr>
            <p:nvPr/>
          </p:nvSpPr>
          <p:spPr bwMode="auto">
            <a:xfrm rot="-9900000">
              <a:off x="1052513" y="5049838"/>
              <a:ext cx="806620" cy="468313"/>
            </a:xfrm>
            <a:custGeom>
              <a:avLst/>
              <a:gdLst>
                <a:gd name="T0" fmla="*/ 2147483646 w 469"/>
                <a:gd name="T1" fmla="*/ 2147483646 h 295"/>
                <a:gd name="T2" fmla="*/ 2147483646 w 469"/>
                <a:gd name="T3" fmla="*/ 2147483646 h 295"/>
                <a:gd name="T4" fmla="*/ 2147483646 w 469"/>
                <a:gd name="T5" fmla="*/ 2147483646 h 295"/>
                <a:gd name="T6" fmla="*/ 2147483646 w 469"/>
                <a:gd name="T7" fmla="*/ 2147483646 h 295"/>
                <a:gd name="T8" fmla="*/ 2147483646 w 469"/>
                <a:gd name="T9" fmla="*/ 2147483646 h 29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69"/>
                <a:gd name="T16" fmla="*/ 0 h 295"/>
                <a:gd name="T17" fmla="*/ 469 w 469"/>
                <a:gd name="T18" fmla="*/ 295 h 29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69" h="295">
                  <a:moveTo>
                    <a:pt x="61" y="204"/>
                  </a:moveTo>
                  <a:cubicBezTo>
                    <a:pt x="30" y="125"/>
                    <a:pt x="0" y="46"/>
                    <a:pt x="61" y="23"/>
                  </a:cubicBezTo>
                  <a:cubicBezTo>
                    <a:pt x="122" y="0"/>
                    <a:pt x="379" y="30"/>
                    <a:pt x="424" y="68"/>
                  </a:cubicBezTo>
                  <a:cubicBezTo>
                    <a:pt x="469" y="106"/>
                    <a:pt x="378" y="212"/>
                    <a:pt x="333" y="250"/>
                  </a:cubicBezTo>
                  <a:cubicBezTo>
                    <a:pt x="288" y="288"/>
                    <a:pt x="220" y="291"/>
                    <a:pt x="152" y="295"/>
                  </a:cubicBezTo>
                </a:path>
              </a:pathLst>
            </a:custGeom>
            <a:noFill/>
            <a:ln w="38100" cap="rnd">
              <a:solidFill>
                <a:schemeClr val="accent2"/>
              </a:solidFill>
              <a:prstDash val="sysDot"/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18" name="Line 138"/>
            <p:cNvSpPr>
              <a:spLocks noChangeShapeType="1"/>
            </p:cNvSpPr>
            <p:nvPr/>
          </p:nvSpPr>
          <p:spPr bwMode="auto">
            <a:xfrm>
              <a:off x="4583408" y="4381501"/>
              <a:ext cx="937330" cy="71438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19" name="Line 139"/>
            <p:cNvSpPr>
              <a:spLocks noChangeShapeType="1"/>
            </p:cNvSpPr>
            <p:nvPr/>
          </p:nvSpPr>
          <p:spPr bwMode="auto">
            <a:xfrm flipH="1">
              <a:off x="5051213" y="4597401"/>
              <a:ext cx="662151" cy="431800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20" name="Line 140"/>
            <p:cNvSpPr>
              <a:spLocks noChangeShapeType="1"/>
            </p:cNvSpPr>
            <p:nvPr/>
          </p:nvSpPr>
          <p:spPr bwMode="auto">
            <a:xfrm flipH="1">
              <a:off x="5107969" y="4689476"/>
              <a:ext cx="662151" cy="431800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21" name="Line 141"/>
            <p:cNvSpPr>
              <a:spLocks noChangeShapeType="1"/>
            </p:cNvSpPr>
            <p:nvPr/>
          </p:nvSpPr>
          <p:spPr bwMode="auto">
            <a:xfrm>
              <a:off x="4481936" y="4473576"/>
              <a:ext cx="314737" cy="503238"/>
            </a:xfrm>
            <a:prstGeom prst="line">
              <a:avLst/>
            </a:prstGeom>
            <a:noFill/>
            <a:ln w="38100" cap="rnd">
              <a:solidFill>
                <a:schemeClr val="accent2"/>
              </a:solidFill>
              <a:prstDash val="sysDot"/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22" name="Freeform 142"/>
            <p:cNvSpPr>
              <a:spLocks/>
            </p:cNvSpPr>
            <p:nvPr/>
          </p:nvSpPr>
          <p:spPr bwMode="auto">
            <a:xfrm>
              <a:off x="5627370" y="4005263"/>
              <a:ext cx="806620" cy="468313"/>
            </a:xfrm>
            <a:custGeom>
              <a:avLst/>
              <a:gdLst>
                <a:gd name="T0" fmla="*/ 2147483646 w 469"/>
                <a:gd name="T1" fmla="*/ 2147483646 h 295"/>
                <a:gd name="T2" fmla="*/ 2147483646 w 469"/>
                <a:gd name="T3" fmla="*/ 2147483646 h 295"/>
                <a:gd name="T4" fmla="*/ 2147483646 w 469"/>
                <a:gd name="T5" fmla="*/ 2147483646 h 295"/>
                <a:gd name="T6" fmla="*/ 2147483646 w 469"/>
                <a:gd name="T7" fmla="*/ 2147483646 h 295"/>
                <a:gd name="T8" fmla="*/ 2147483646 w 469"/>
                <a:gd name="T9" fmla="*/ 2147483646 h 29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69"/>
                <a:gd name="T16" fmla="*/ 0 h 295"/>
                <a:gd name="T17" fmla="*/ 469 w 469"/>
                <a:gd name="T18" fmla="*/ 295 h 29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69" h="295">
                  <a:moveTo>
                    <a:pt x="61" y="204"/>
                  </a:moveTo>
                  <a:cubicBezTo>
                    <a:pt x="30" y="125"/>
                    <a:pt x="0" y="46"/>
                    <a:pt x="61" y="23"/>
                  </a:cubicBezTo>
                  <a:cubicBezTo>
                    <a:pt x="122" y="0"/>
                    <a:pt x="379" y="30"/>
                    <a:pt x="424" y="68"/>
                  </a:cubicBezTo>
                  <a:cubicBezTo>
                    <a:pt x="469" y="106"/>
                    <a:pt x="378" y="212"/>
                    <a:pt x="333" y="250"/>
                  </a:cubicBezTo>
                  <a:cubicBezTo>
                    <a:pt x="288" y="288"/>
                    <a:pt x="220" y="291"/>
                    <a:pt x="152" y="295"/>
                  </a:cubicBezTo>
                </a:path>
              </a:pathLst>
            </a:custGeom>
            <a:noFill/>
            <a:ln w="38100" cap="rnd">
              <a:solidFill>
                <a:schemeClr val="accent2"/>
              </a:solidFill>
              <a:prstDash val="sysDot"/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23" name="Freeform 143"/>
            <p:cNvSpPr>
              <a:spLocks/>
            </p:cNvSpPr>
            <p:nvPr/>
          </p:nvSpPr>
          <p:spPr bwMode="auto">
            <a:xfrm rot="-9900000">
              <a:off x="4172359" y="5049838"/>
              <a:ext cx="806620" cy="468313"/>
            </a:xfrm>
            <a:custGeom>
              <a:avLst/>
              <a:gdLst>
                <a:gd name="T0" fmla="*/ 2147483646 w 469"/>
                <a:gd name="T1" fmla="*/ 2147483646 h 295"/>
                <a:gd name="T2" fmla="*/ 2147483646 w 469"/>
                <a:gd name="T3" fmla="*/ 2147483646 h 295"/>
                <a:gd name="T4" fmla="*/ 2147483646 w 469"/>
                <a:gd name="T5" fmla="*/ 2147483646 h 295"/>
                <a:gd name="T6" fmla="*/ 2147483646 w 469"/>
                <a:gd name="T7" fmla="*/ 2147483646 h 295"/>
                <a:gd name="T8" fmla="*/ 2147483646 w 469"/>
                <a:gd name="T9" fmla="*/ 2147483646 h 29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69"/>
                <a:gd name="T16" fmla="*/ 0 h 295"/>
                <a:gd name="T17" fmla="*/ 469 w 469"/>
                <a:gd name="T18" fmla="*/ 295 h 29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69" h="295">
                  <a:moveTo>
                    <a:pt x="61" y="204"/>
                  </a:moveTo>
                  <a:cubicBezTo>
                    <a:pt x="30" y="125"/>
                    <a:pt x="0" y="46"/>
                    <a:pt x="61" y="23"/>
                  </a:cubicBezTo>
                  <a:cubicBezTo>
                    <a:pt x="122" y="0"/>
                    <a:pt x="379" y="30"/>
                    <a:pt x="424" y="68"/>
                  </a:cubicBezTo>
                  <a:cubicBezTo>
                    <a:pt x="469" y="106"/>
                    <a:pt x="378" y="212"/>
                    <a:pt x="333" y="250"/>
                  </a:cubicBezTo>
                  <a:cubicBezTo>
                    <a:pt x="288" y="288"/>
                    <a:pt x="220" y="291"/>
                    <a:pt x="152" y="295"/>
                  </a:cubicBezTo>
                </a:path>
              </a:pathLst>
            </a:custGeom>
            <a:noFill/>
            <a:ln w="38100" cap="rnd">
              <a:solidFill>
                <a:schemeClr val="accent2"/>
              </a:solidFill>
              <a:prstDash val="sysDot"/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24" name="Line 144"/>
            <p:cNvSpPr>
              <a:spLocks noChangeShapeType="1"/>
            </p:cNvSpPr>
            <p:nvPr/>
          </p:nvSpPr>
          <p:spPr bwMode="auto">
            <a:xfrm flipH="1" flipV="1">
              <a:off x="4315109" y="4437063"/>
              <a:ext cx="361173" cy="576263"/>
            </a:xfrm>
            <a:prstGeom prst="line">
              <a:avLst/>
            </a:prstGeom>
            <a:noFill/>
            <a:ln w="38100" cap="rnd">
              <a:solidFill>
                <a:srgbClr val="000099"/>
              </a:solidFill>
              <a:prstDash val="sysDot"/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25" name="Line 151"/>
            <p:cNvSpPr>
              <a:spLocks noChangeShapeType="1"/>
            </p:cNvSpPr>
            <p:nvPr/>
          </p:nvSpPr>
          <p:spPr bwMode="auto">
            <a:xfrm>
              <a:off x="7782369" y="4452938"/>
              <a:ext cx="937330" cy="71438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26" name="Line 152"/>
            <p:cNvSpPr>
              <a:spLocks noChangeShapeType="1"/>
            </p:cNvSpPr>
            <p:nvPr/>
          </p:nvSpPr>
          <p:spPr bwMode="auto">
            <a:xfrm flipH="1">
              <a:off x="8250174" y="4668838"/>
              <a:ext cx="662150" cy="431800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27" name="Line 153"/>
            <p:cNvSpPr>
              <a:spLocks noChangeShapeType="1"/>
            </p:cNvSpPr>
            <p:nvPr/>
          </p:nvSpPr>
          <p:spPr bwMode="auto">
            <a:xfrm flipH="1">
              <a:off x="8306930" y="4760913"/>
              <a:ext cx="662150" cy="431800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28" name="Line 154"/>
            <p:cNvSpPr>
              <a:spLocks noChangeShapeType="1"/>
            </p:cNvSpPr>
            <p:nvPr/>
          </p:nvSpPr>
          <p:spPr bwMode="auto">
            <a:xfrm>
              <a:off x="7680897" y="4545013"/>
              <a:ext cx="314736" cy="503238"/>
            </a:xfrm>
            <a:prstGeom prst="line">
              <a:avLst/>
            </a:prstGeom>
            <a:noFill/>
            <a:ln w="38100" cap="rnd">
              <a:solidFill>
                <a:schemeClr val="accent2"/>
              </a:solidFill>
              <a:prstDash val="sysDot"/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29" name="Freeform 155"/>
            <p:cNvSpPr>
              <a:spLocks/>
            </p:cNvSpPr>
            <p:nvPr/>
          </p:nvSpPr>
          <p:spPr bwMode="auto">
            <a:xfrm>
              <a:off x="8826330" y="4076701"/>
              <a:ext cx="806620" cy="468313"/>
            </a:xfrm>
            <a:custGeom>
              <a:avLst/>
              <a:gdLst>
                <a:gd name="T0" fmla="*/ 2147483646 w 469"/>
                <a:gd name="T1" fmla="*/ 2147483646 h 295"/>
                <a:gd name="T2" fmla="*/ 2147483646 w 469"/>
                <a:gd name="T3" fmla="*/ 2147483646 h 295"/>
                <a:gd name="T4" fmla="*/ 2147483646 w 469"/>
                <a:gd name="T5" fmla="*/ 2147483646 h 295"/>
                <a:gd name="T6" fmla="*/ 2147483646 w 469"/>
                <a:gd name="T7" fmla="*/ 2147483646 h 295"/>
                <a:gd name="T8" fmla="*/ 2147483646 w 469"/>
                <a:gd name="T9" fmla="*/ 2147483646 h 29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69"/>
                <a:gd name="T16" fmla="*/ 0 h 295"/>
                <a:gd name="T17" fmla="*/ 469 w 469"/>
                <a:gd name="T18" fmla="*/ 295 h 29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69" h="295">
                  <a:moveTo>
                    <a:pt x="61" y="204"/>
                  </a:moveTo>
                  <a:cubicBezTo>
                    <a:pt x="30" y="125"/>
                    <a:pt x="0" y="46"/>
                    <a:pt x="61" y="23"/>
                  </a:cubicBezTo>
                  <a:cubicBezTo>
                    <a:pt x="122" y="0"/>
                    <a:pt x="379" y="30"/>
                    <a:pt x="424" y="68"/>
                  </a:cubicBezTo>
                  <a:cubicBezTo>
                    <a:pt x="469" y="106"/>
                    <a:pt x="378" y="212"/>
                    <a:pt x="333" y="250"/>
                  </a:cubicBezTo>
                  <a:cubicBezTo>
                    <a:pt x="288" y="288"/>
                    <a:pt x="220" y="291"/>
                    <a:pt x="152" y="295"/>
                  </a:cubicBezTo>
                </a:path>
              </a:pathLst>
            </a:custGeom>
            <a:noFill/>
            <a:ln w="38100" cap="rnd">
              <a:solidFill>
                <a:schemeClr val="accent2"/>
              </a:solidFill>
              <a:prstDash val="sysDot"/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30" name="Freeform 156"/>
            <p:cNvSpPr>
              <a:spLocks/>
            </p:cNvSpPr>
            <p:nvPr/>
          </p:nvSpPr>
          <p:spPr bwMode="auto">
            <a:xfrm rot="-9900000">
              <a:off x="7371319" y="5121276"/>
              <a:ext cx="806620" cy="468313"/>
            </a:xfrm>
            <a:custGeom>
              <a:avLst/>
              <a:gdLst>
                <a:gd name="T0" fmla="*/ 2147483646 w 469"/>
                <a:gd name="T1" fmla="*/ 2147483646 h 295"/>
                <a:gd name="T2" fmla="*/ 2147483646 w 469"/>
                <a:gd name="T3" fmla="*/ 2147483646 h 295"/>
                <a:gd name="T4" fmla="*/ 2147483646 w 469"/>
                <a:gd name="T5" fmla="*/ 2147483646 h 295"/>
                <a:gd name="T6" fmla="*/ 2147483646 w 469"/>
                <a:gd name="T7" fmla="*/ 2147483646 h 295"/>
                <a:gd name="T8" fmla="*/ 2147483646 w 469"/>
                <a:gd name="T9" fmla="*/ 2147483646 h 29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69"/>
                <a:gd name="T16" fmla="*/ 0 h 295"/>
                <a:gd name="T17" fmla="*/ 469 w 469"/>
                <a:gd name="T18" fmla="*/ 295 h 29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69" h="295">
                  <a:moveTo>
                    <a:pt x="61" y="204"/>
                  </a:moveTo>
                  <a:cubicBezTo>
                    <a:pt x="30" y="125"/>
                    <a:pt x="0" y="46"/>
                    <a:pt x="61" y="23"/>
                  </a:cubicBezTo>
                  <a:cubicBezTo>
                    <a:pt x="122" y="0"/>
                    <a:pt x="379" y="30"/>
                    <a:pt x="424" y="68"/>
                  </a:cubicBezTo>
                  <a:cubicBezTo>
                    <a:pt x="469" y="106"/>
                    <a:pt x="378" y="212"/>
                    <a:pt x="333" y="250"/>
                  </a:cubicBezTo>
                  <a:cubicBezTo>
                    <a:pt x="288" y="288"/>
                    <a:pt x="220" y="291"/>
                    <a:pt x="152" y="295"/>
                  </a:cubicBezTo>
                </a:path>
              </a:pathLst>
            </a:custGeom>
            <a:noFill/>
            <a:ln w="38100" cap="rnd">
              <a:solidFill>
                <a:schemeClr val="accent2"/>
              </a:solidFill>
              <a:prstDash val="sysDot"/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31" name="Freeform 157"/>
            <p:cNvSpPr>
              <a:spLocks/>
            </p:cNvSpPr>
            <p:nvPr/>
          </p:nvSpPr>
          <p:spPr bwMode="auto">
            <a:xfrm rot="-3600000">
              <a:off x="7018829" y="3834926"/>
              <a:ext cx="744538" cy="507362"/>
            </a:xfrm>
            <a:custGeom>
              <a:avLst/>
              <a:gdLst>
                <a:gd name="T0" fmla="*/ 2147483646 w 469"/>
                <a:gd name="T1" fmla="*/ 2147483646 h 295"/>
                <a:gd name="T2" fmla="*/ 2147483646 w 469"/>
                <a:gd name="T3" fmla="*/ 2147483646 h 295"/>
                <a:gd name="T4" fmla="*/ 2147483646 w 469"/>
                <a:gd name="T5" fmla="*/ 2147483646 h 295"/>
                <a:gd name="T6" fmla="*/ 2147483646 w 469"/>
                <a:gd name="T7" fmla="*/ 2147483646 h 295"/>
                <a:gd name="T8" fmla="*/ 2147483646 w 469"/>
                <a:gd name="T9" fmla="*/ 2147483646 h 29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69"/>
                <a:gd name="T16" fmla="*/ 0 h 295"/>
                <a:gd name="T17" fmla="*/ 469 w 469"/>
                <a:gd name="T18" fmla="*/ 295 h 29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69" h="295">
                  <a:moveTo>
                    <a:pt x="61" y="204"/>
                  </a:moveTo>
                  <a:cubicBezTo>
                    <a:pt x="30" y="125"/>
                    <a:pt x="0" y="46"/>
                    <a:pt x="61" y="23"/>
                  </a:cubicBezTo>
                  <a:cubicBezTo>
                    <a:pt x="122" y="0"/>
                    <a:pt x="379" y="30"/>
                    <a:pt x="424" y="68"/>
                  </a:cubicBezTo>
                  <a:cubicBezTo>
                    <a:pt x="469" y="106"/>
                    <a:pt x="378" y="212"/>
                    <a:pt x="333" y="250"/>
                  </a:cubicBezTo>
                  <a:cubicBezTo>
                    <a:pt x="288" y="288"/>
                    <a:pt x="220" y="291"/>
                    <a:pt x="152" y="295"/>
                  </a:cubicBezTo>
                </a:path>
              </a:pathLst>
            </a:custGeom>
            <a:noFill/>
            <a:ln w="38100" cap="rnd">
              <a:solidFill>
                <a:srgbClr val="000099"/>
              </a:solidFill>
              <a:prstDash val="sysDot"/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32" name="Line 158"/>
            <p:cNvSpPr>
              <a:spLocks noChangeShapeType="1"/>
            </p:cNvSpPr>
            <p:nvPr/>
          </p:nvSpPr>
          <p:spPr bwMode="auto">
            <a:xfrm flipH="1" flipV="1">
              <a:off x="7527828" y="4508501"/>
              <a:ext cx="361173" cy="576263"/>
            </a:xfrm>
            <a:prstGeom prst="line">
              <a:avLst/>
            </a:prstGeom>
            <a:noFill/>
            <a:ln w="38100" cap="rnd">
              <a:solidFill>
                <a:srgbClr val="000099"/>
              </a:solidFill>
              <a:prstDash val="sysDot"/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33" name="Line 159"/>
            <p:cNvSpPr>
              <a:spLocks noChangeShapeType="1"/>
            </p:cNvSpPr>
            <p:nvPr/>
          </p:nvSpPr>
          <p:spPr bwMode="auto">
            <a:xfrm flipH="1" flipV="1">
              <a:off x="7684336" y="4365626"/>
              <a:ext cx="1062880" cy="71438"/>
            </a:xfrm>
            <a:prstGeom prst="line">
              <a:avLst/>
            </a:prstGeom>
            <a:noFill/>
            <a:ln w="38100" cap="rnd">
              <a:solidFill>
                <a:srgbClr val="000099"/>
              </a:solidFill>
              <a:prstDash val="sysDot"/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5" name="Rectangle 44"/>
          <p:cNvSpPr/>
          <p:nvPr/>
        </p:nvSpPr>
        <p:spPr>
          <a:xfrm>
            <a:off x="2472104" y="5895045"/>
            <a:ext cx="4220308" cy="77431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108" dirty="0" err="1">
                <a:solidFill>
                  <a:srgbClr val="0734FF"/>
                </a:solidFill>
                <a:latin typeface="Helvetica" charset="0"/>
              </a:rPr>
              <a:t>Herve</a:t>
            </a:r>
            <a:r>
              <a:rPr lang="en-US" sz="1108" dirty="0">
                <a:solidFill>
                  <a:srgbClr val="0734FF"/>
                </a:solidFill>
                <a:latin typeface="Helvetica" charset="0"/>
              </a:rPr>
              <a:t> </a:t>
            </a:r>
            <a:r>
              <a:rPr lang="en-US" sz="1108" dirty="0" err="1">
                <a:solidFill>
                  <a:srgbClr val="0734FF"/>
                </a:solidFill>
                <a:latin typeface="Helvetica" charset="0"/>
              </a:rPr>
              <a:t>Gallaire</a:t>
            </a:r>
            <a:r>
              <a:rPr lang="en-US" sz="1108" dirty="0">
                <a:solidFill>
                  <a:srgbClr val="0734FF"/>
                </a:solidFill>
                <a:latin typeface="Helvetica" charset="0"/>
              </a:rPr>
              <a:t> und Jack </a:t>
            </a:r>
            <a:r>
              <a:rPr lang="en-US" sz="1108" dirty="0" err="1">
                <a:solidFill>
                  <a:srgbClr val="0734FF"/>
                </a:solidFill>
                <a:latin typeface="Helvetica" charset="0"/>
              </a:rPr>
              <a:t>Minker</a:t>
            </a:r>
            <a:r>
              <a:rPr lang="en-US" sz="1108" dirty="0">
                <a:solidFill>
                  <a:srgbClr val="0734FF"/>
                </a:solidFill>
                <a:latin typeface="Helvetica" charset="0"/>
              </a:rPr>
              <a:t> </a:t>
            </a:r>
            <a:r>
              <a:rPr lang="en-US" sz="1108" i="1" dirty="0">
                <a:solidFill>
                  <a:srgbClr val="0734FF"/>
                </a:solidFill>
                <a:latin typeface="Helvetica" charset="0"/>
              </a:rPr>
              <a:t>Logic and Data Bases</a:t>
            </a:r>
            <a:r>
              <a:rPr lang="en-US" sz="1108" dirty="0">
                <a:solidFill>
                  <a:srgbClr val="0734FF"/>
                </a:solidFill>
                <a:latin typeface="Helvetica" charset="0"/>
              </a:rPr>
              <a:t>. Symposium on Logic and Data Bases, Centre </a:t>
            </a:r>
            <a:r>
              <a:rPr lang="en-US" sz="1108" dirty="0" err="1">
                <a:solidFill>
                  <a:srgbClr val="0734FF"/>
                </a:solidFill>
                <a:latin typeface="Helvetica" charset="0"/>
              </a:rPr>
              <a:t>d’études</a:t>
            </a:r>
            <a:r>
              <a:rPr lang="en-US" sz="1108" dirty="0">
                <a:solidFill>
                  <a:srgbClr val="0734FF"/>
                </a:solidFill>
                <a:latin typeface="Helvetica" charset="0"/>
              </a:rPr>
              <a:t> et de </a:t>
            </a:r>
            <a:r>
              <a:rPr lang="en-US" sz="1108" dirty="0" err="1">
                <a:solidFill>
                  <a:srgbClr val="0734FF"/>
                </a:solidFill>
                <a:latin typeface="Helvetica" charset="0"/>
              </a:rPr>
              <a:t>recherches</a:t>
            </a:r>
            <a:r>
              <a:rPr lang="en-US" sz="1108" dirty="0">
                <a:solidFill>
                  <a:srgbClr val="0734FF"/>
                </a:solidFill>
                <a:latin typeface="Helvetica" charset="0"/>
              </a:rPr>
              <a:t> de Toulouse in „Advances in Data Base Theory“. Plenum Press, New York </a:t>
            </a:r>
            <a:r>
              <a:rPr lang="en-US" sz="1108" b="1" dirty="0">
                <a:solidFill>
                  <a:srgbClr val="FF0000"/>
                </a:solidFill>
                <a:latin typeface="Helvetica" charset="0"/>
              </a:rPr>
              <a:t>1978</a:t>
            </a:r>
            <a:endParaRPr lang="en-US" sz="1108" b="1" dirty="0">
              <a:solidFill>
                <a:srgbClr val="FF0000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6012160" y="58803"/>
            <a:ext cx="298753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de-DE" sz="1200" dirty="0" smtClean="0"/>
              <a:t>Einige Darstellungen wurden mit Änderungen übernommen aus einer Präsentation von Stephanie </a:t>
            </a:r>
            <a:r>
              <a:rPr lang="de-DE" sz="1200" dirty="0" err="1" smtClean="0"/>
              <a:t>Scherzinger</a:t>
            </a:r>
            <a:endParaRPr lang="de-DE" sz="1200" dirty="0" smtClean="0"/>
          </a:p>
          <a:p>
            <a:pPr marL="0" indent="0">
              <a:buNone/>
            </a:pPr>
            <a:r>
              <a:rPr lang="de-DE" sz="1200" dirty="0" smtClean="0"/>
              <a:t>Und von Ullman CS345</a:t>
            </a:r>
            <a:endParaRPr lang="de-DE" sz="1200" dirty="0"/>
          </a:p>
        </p:txBody>
      </p:sp>
    </p:spTree>
    <p:extLst>
      <p:ext uri="{BB962C8B-B14F-4D97-AF65-F5344CB8AC3E}">
        <p14:creationId xmlns:p14="http://schemas.microsoft.com/office/powerpoint/2010/main" val="66718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Auswertung stratifizierter Programme 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 typeface="Arial" charset="0"/>
              <a:buChar char="•"/>
            </a:pPr>
            <a:r>
              <a:rPr lang="de-DE" dirty="0" smtClean="0"/>
              <a:t>Werte </a:t>
            </a:r>
            <a:r>
              <a:rPr lang="de-DE" dirty="0"/>
              <a:t>nacheinander </a:t>
            </a:r>
            <a:r>
              <a:rPr lang="de-DE" dirty="0" err="1"/>
              <a:t>Stratum</a:t>
            </a:r>
            <a:r>
              <a:rPr lang="de-DE" dirty="0"/>
              <a:t>-i-Prädikate </a:t>
            </a:r>
            <a:r>
              <a:rPr lang="de-DE" dirty="0" smtClean="0"/>
              <a:t>aus, indem </a:t>
            </a:r>
            <a:r>
              <a:rPr lang="de-DE" dirty="0"/>
              <a:t>alle </a:t>
            </a:r>
            <a:r>
              <a:rPr lang="de-DE" dirty="0" smtClean="0"/>
              <a:t>EDB-Prädikate und </a:t>
            </a:r>
            <a:r>
              <a:rPr lang="de-DE" dirty="0" err="1"/>
              <a:t>Stratum</a:t>
            </a:r>
            <a:r>
              <a:rPr lang="de-DE" dirty="0"/>
              <a:t>-</a:t>
            </a:r>
            <a:r>
              <a:rPr lang="de-DE" dirty="0" smtClean="0"/>
              <a:t>(</a:t>
            </a:r>
            <a:r>
              <a:rPr lang="de-DE" dirty="0" err="1" smtClean="0"/>
              <a:t>j</a:t>
            </a:r>
            <a:r>
              <a:rPr lang="de-DE" dirty="0" smtClean="0"/>
              <a:t>)-</a:t>
            </a:r>
            <a:r>
              <a:rPr lang="de-DE" dirty="0"/>
              <a:t>Prädikate </a:t>
            </a:r>
            <a:r>
              <a:rPr lang="de-DE" dirty="0" smtClean="0"/>
              <a:t>der unteren </a:t>
            </a:r>
            <a:r>
              <a:rPr lang="de-DE" dirty="0" err="1" smtClean="0"/>
              <a:t>Strata</a:t>
            </a:r>
            <a:r>
              <a:rPr lang="de-DE" dirty="0" smtClean="0"/>
              <a:t> </a:t>
            </a:r>
            <a:r>
              <a:rPr lang="de-DE" dirty="0" err="1" smtClean="0"/>
              <a:t>j</a:t>
            </a:r>
            <a:r>
              <a:rPr lang="de-DE" dirty="0" smtClean="0"/>
              <a:t> &lt; i als EDB-Prädikate gesehen werden</a:t>
            </a:r>
            <a:endParaRPr lang="de-DE" dirty="0"/>
          </a:p>
          <a:p>
            <a:pPr marL="285750" indent="-285750">
              <a:buFont typeface="Arial" charset="0"/>
              <a:buChar char="•"/>
            </a:pPr>
            <a:r>
              <a:rPr lang="de-DE" dirty="0"/>
              <a:t>i = 0,1</a:t>
            </a:r>
            <a:r>
              <a:rPr lang="de-DE" dirty="0" smtClean="0"/>
              <a:t>,...,</a:t>
            </a:r>
            <a:r>
              <a:rPr lang="de-DE" dirty="0"/>
              <a:t>m</a:t>
            </a:r>
          </a:p>
          <a:p>
            <a:pPr lvl="1" eaLnBrk="1" hangingPunct="1">
              <a:lnSpc>
                <a:spcPct val="90000"/>
              </a:lnSpc>
            </a:pPr>
            <a:endParaRPr lang="de-DE" altLang="en-US" sz="1815" b="1" dirty="0" smtClean="0">
              <a:latin typeface="Myriad Pro" charset="0"/>
              <a:ea typeface="Myriad Pro" charset="0"/>
              <a:cs typeface="Myriad Pro" charset="0"/>
            </a:endParaRPr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50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38891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Semantik von reinem </a:t>
            </a:r>
            <a:r>
              <a:rPr lang="de-DE" dirty="0" err="1" smtClean="0"/>
              <a:t>Datalog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3 verschiedene Ansätze</a:t>
            </a:r>
          </a:p>
          <a:p>
            <a:pPr lvl="1"/>
            <a:r>
              <a:rPr lang="de-DE" dirty="0" smtClean="0"/>
              <a:t>Modelltheoretisch </a:t>
            </a:r>
          </a:p>
          <a:p>
            <a:pPr lvl="1"/>
            <a:r>
              <a:rPr lang="de-DE" dirty="0" smtClean="0"/>
              <a:t>Fixpunkttheoretisch </a:t>
            </a:r>
          </a:p>
          <a:p>
            <a:pPr lvl="1"/>
            <a:r>
              <a:rPr lang="de-DE" dirty="0" smtClean="0">
                <a:solidFill>
                  <a:srgbClr val="FF0000"/>
                </a:solidFill>
              </a:rPr>
              <a:t>Beweistheoretisch</a:t>
            </a:r>
            <a:endParaRPr lang="de-DE" dirty="0">
              <a:solidFill>
                <a:srgbClr val="FF0000"/>
              </a:solidFill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51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01934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Foliennummernplatzhalter 3"/>
          <p:cNvSpPr>
            <a:spLocks noGrp="1"/>
          </p:cNvSpPr>
          <p:nvPr>
            <p:ph type="sldNum" sz="quarter" idx="10"/>
          </p:nvPr>
        </p:nvSpPr>
        <p:spPr>
          <a:xfrm>
            <a:off x="8628063" y="6316663"/>
            <a:ext cx="408433" cy="13667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fld id="{FEEB633E-386D-7547-A6FD-DAD495C654FC}" type="slidenum">
              <a:rPr lang="de-DE" altLang="de-DE" sz="1400"/>
              <a:pPr eaLnBrk="1" hangingPunct="1"/>
              <a:t>52</a:t>
            </a:fld>
            <a:endParaRPr lang="de-DE" altLang="de-DE" sz="1400"/>
          </a:p>
        </p:txBody>
      </p:sp>
      <p:sp>
        <p:nvSpPr>
          <p:cNvPr id="819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altLang="de-DE" dirty="0" smtClean="0"/>
              <a:t>Beweistheoretisch</a:t>
            </a:r>
            <a:endParaRPr lang="de-DE" altLang="de-DE" dirty="0"/>
          </a:p>
        </p:txBody>
      </p:sp>
      <p:sp>
        <p:nvSpPr>
          <p:cNvPr id="8192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19125" indent="-619125" eaLnBrk="1" hangingPunct="1">
              <a:lnSpc>
                <a:spcPct val="90000"/>
              </a:lnSpc>
              <a:buFont typeface="Wingdings" charset="2"/>
              <a:buNone/>
            </a:pPr>
            <a:r>
              <a:rPr lang="de-DE" altLang="de-DE" sz="2100" dirty="0" smtClean="0"/>
              <a:t>Ein Fakt ist im Resultat, wenn es einen Beweis (eine Ableitung) aus den Fakten der EDB und der Regeln gibt.</a:t>
            </a:r>
          </a:p>
          <a:p>
            <a:pPr marL="619125" indent="-619125" eaLnBrk="1" hangingPunct="1">
              <a:lnSpc>
                <a:spcPct val="90000"/>
              </a:lnSpc>
              <a:buFont typeface="Wingdings" charset="2"/>
              <a:buNone/>
            </a:pPr>
            <a:endParaRPr lang="de-DE" altLang="de-DE" sz="2100" dirty="0"/>
          </a:p>
          <a:p>
            <a:pPr marL="619125" indent="-619125" eaLnBrk="1" hangingPunct="1">
              <a:lnSpc>
                <a:spcPct val="90000"/>
              </a:lnSpc>
              <a:buFont typeface="Wingdings" charset="2"/>
              <a:buNone/>
            </a:pPr>
            <a:r>
              <a:rPr lang="de-DE" altLang="de-DE" sz="2100" dirty="0"/>
              <a:t>	(1) 	</a:t>
            </a:r>
            <a:r>
              <a:rPr lang="de-DE" altLang="de-DE" sz="2100" b="1" dirty="0">
                <a:latin typeface="Courier New" charset="0"/>
              </a:rPr>
              <a:t>T(</a:t>
            </a:r>
            <a:r>
              <a:rPr lang="de-DE" altLang="de-DE" sz="2100" b="1" dirty="0" err="1">
                <a:latin typeface="Courier New" charset="0"/>
              </a:rPr>
              <a:t>x,y</a:t>
            </a:r>
            <a:r>
              <a:rPr lang="de-DE" altLang="de-DE" sz="2100" b="1" dirty="0">
                <a:latin typeface="Courier New" charset="0"/>
              </a:rPr>
              <a:t>) :- G(</a:t>
            </a:r>
            <a:r>
              <a:rPr lang="de-DE" altLang="de-DE" sz="2100" b="1" dirty="0" err="1">
                <a:latin typeface="Courier New" charset="0"/>
              </a:rPr>
              <a:t>x,y</a:t>
            </a:r>
            <a:r>
              <a:rPr lang="de-DE" altLang="de-DE" sz="2100" b="1" dirty="0">
                <a:latin typeface="Courier New" charset="0"/>
              </a:rPr>
              <a:t>)</a:t>
            </a:r>
          </a:p>
          <a:p>
            <a:pPr marL="619125" indent="-619125" eaLnBrk="1" hangingPunct="1">
              <a:lnSpc>
                <a:spcPct val="90000"/>
              </a:lnSpc>
              <a:buFont typeface="Wingdings" charset="2"/>
              <a:buNone/>
            </a:pPr>
            <a:r>
              <a:rPr lang="de-DE" altLang="de-DE" sz="2100" dirty="0"/>
              <a:t>	(2) 	</a:t>
            </a:r>
            <a:r>
              <a:rPr lang="de-DE" altLang="de-DE" sz="2100" b="1" dirty="0">
                <a:latin typeface="Courier New" charset="0"/>
              </a:rPr>
              <a:t>T(</a:t>
            </a:r>
            <a:r>
              <a:rPr lang="de-DE" altLang="de-DE" sz="2100" b="1" dirty="0" err="1">
                <a:latin typeface="Courier New" charset="0"/>
              </a:rPr>
              <a:t>x,y</a:t>
            </a:r>
            <a:r>
              <a:rPr lang="de-DE" altLang="de-DE" sz="2100" b="1" dirty="0">
                <a:latin typeface="Courier New" charset="0"/>
              </a:rPr>
              <a:t>) :- G(</a:t>
            </a:r>
            <a:r>
              <a:rPr lang="de-DE" altLang="de-DE" sz="2100" b="1" dirty="0" err="1">
                <a:latin typeface="Courier New" charset="0"/>
              </a:rPr>
              <a:t>x,z</a:t>
            </a:r>
            <a:r>
              <a:rPr lang="de-DE" altLang="de-DE" sz="2100" b="1" dirty="0">
                <a:latin typeface="Courier New" charset="0"/>
              </a:rPr>
              <a:t>), T(</a:t>
            </a:r>
            <a:r>
              <a:rPr lang="de-DE" altLang="de-DE" sz="2100" b="1" dirty="0" err="1">
                <a:latin typeface="Courier New" charset="0"/>
              </a:rPr>
              <a:t>z,y</a:t>
            </a:r>
            <a:r>
              <a:rPr lang="de-DE" altLang="de-DE" sz="2100" b="1" dirty="0">
                <a:latin typeface="Courier New" charset="0"/>
              </a:rPr>
              <a:t>)</a:t>
            </a:r>
            <a:r>
              <a:rPr lang="de-DE" altLang="de-DE" sz="2100" dirty="0"/>
              <a:t/>
            </a:r>
            <a:br>
              <a:rPr lang="de-DE" altLang="de-DE" sz="2100" dirty="0"/>
            </a:br>
            <a:endParaRPr lang="de-DE" altLang="de-DE" sz="2100" dirty="0"/>
          </a:p>
          <a:p>
            <a:pPr marL="619125" indent="-619125" eaLnBrk="1" hangingPunct="1">
              <a:lnSpc>
                <a:spcPct val="90000"/>
              </a:lnSpc>
              <a:buSzPct val="95000"/>
              <a:buFont typeface="+mj-lt"/>
              <a:buAutoNum type="romanLcPeriod"/>
            </a:pPr>
            <a:r>
              <a:rPr lang="de-DE" altLang="de-DE" sz="2100" dirty="0"/>
              <a:t>G(1,2) </a:t>
            </a:r>
            <a:r>
              <a:rPr lang="de-DE" altLang="de-DE" sz="2100" dirty="0" smtClean="0"/>
              <a:t>in EDB </a:t>
            </a:r>
          </a:p>
          <a:p>
            <a:pPr marL="619125" indent="-619125" eaLnBrk="1" hangingPunct="1">
              <a:lnSpc>
                <a:spcPct val="90000"/>
              </a:lnSpc>
              <a:buSzPct val="95000"/>
              <a:buFont typeface="+mj-lt"/>
              <a:buAutoNum type="romanLcPeriod"/>
            </a:pPr>
            <a:r>
              <a:rPr lang="de-DE" altLang="de-DE" sz="2100" dirty="0" smtClean="0"/>
              <a:t>T(1,2</a:t>
            </a:r>
            <a:r>
              <a:rPr lang="de-DE" altLang="de-DE" sz="2100" dirty="0"/>
              <a:t>) </a:t>
            </a:r>
            <a:r>
              <a:rPr lang="de-DE" altLang="de-DE" sz="2100" dirty="0" smtClean="0"/>
              <a:t>gemäß (i</a:t>
            </a:r>
            <a:r>
              <a:rPr lang="de-DE" altLang="de-DE" sz="2100" dirty="0"/>
              <a:t>) </a:t>
            </a:r>
            <a:r>
              <a:rPr lang="de-DE" altLang="de-DE" sz="2100" dirty="0" smtClean="0"/>
              <a:t>und Regel (1</a:t>
            </a:r>
            <a:r>
              <a:rPr lang="de-DE" altLang="de-DE" sz="2100" dirty="0"/>
              <a:t>)</a:t>
            </a:r>
          </a:p>
          <a:p>
            <a:pPr marL="619125" indent="-619125" eaLnBrk="1" hangingPunct="1">
              <a:lnSpc>
                <a:spcPct val="90000"/>
              </a:lnSpc>
              <a:buSzPct val="95000"/>
              <a:buFont typeface="+mj-lt"/>
              <a:buAutoNum type="romanLcPeriod"/>
            </a:pPr>
            <a:r>
              <a:rPr lang="de-DE" altLang="de-DE" sz="2100" dirty="0"/>
              <a:t>G(2,3) </a:t>
            </a:r>
            <a:r>
              <a:rPr lang="de-DE" altLang="de-DE" sz="2100" dirty="0" smtClean="0"/>
              <a:t>in EDB</a:t>
            </a:r>
            <a:endParaRPr lang="de-DE" altLang="de-DE" sz="2100" dirty="0"/>
          </a:p>
          <a:p>
            <a:pPr marL="619125" indent="-619125" eaLnBrk="1" hangingPunct="1">
              <a:lnSpc>
                <a:spcPct val="90000"/>
              </a:lnSpc>
              <a:buSzPct val="95000"/>
              <a:buFont typeface="+mj-lt"/>
              <a:buAutoNum type="romanLcPeriod"/>
            </a:pPr>
            <a:r>
              <a:rPr lang="de-DE" altLang="de-DE" sz="2100" dirty="0"/>
              <a:t>T(2,3) </a:t>
            </a:r>
            <a:r>
              <a:rPr lang="de-DE" altLang="de-DE" sz="2100" dirty="0" smtClean="0"/>
              <a:t>gemäß (ii) und Regel (1</a:t>
            </a:r>
            <a:r>
              <a:rPr lang="de-DE" altLang="de-DE" sz="2100" dirty="0"/>
              <a:t>)</a:t>
            </a:r>
          </a:p>
          <a:p>
            <a:pPr marL="619125" indent="-619125" eaLnBrk="1" hangingPunct="1">
              <a:lnSpc>
                <a:spcPct val="90000"/>
              </a:lnSpc>
              <a:buSzPct val="95000"/>
              <a:buFont typeface="+mj-lt"/>
              <a:buAutoNum type="romanLcPeriod"/>
            </a:pPr>
            <a:r>
              <a:rPr lang="de-DE" altLang="de-DE" sz="2100" dirty="0"/>
              <a:t>T(1,3) </a:t>
            </a:r>
            <a:r>
              <a:rPr lang="de-DE" altLang="de-DE" sz="2100" dirty="0" smtClean="0"/>
              <a:t>gemäß (i</a:t>
            </a:r>
            <a:r>
              <a:rPr lang="de-DE" altLang="de-DE" sz="2100" dirty="0"/>
              <a:t>), (iv</a:t>
            </a:r>
            <a:r>
              <a:rPr lang="de-DE" altLang="de-DE" sz="2100" dirty="0" smtClean="0"/>
              <a:t>) und Regel(2</a:t>
            </a:r>
            <a:r>
              <a:rPr lang="de-DE" altLang="de-DE" sz="2100" dirty="0"/>
              <a:t>)</a:t>
            </a:r>
          </a:p>
          <a:p>
            <a:pPr marL="619125" indent="-619125" eaLnBrk="1" hangingPunct="1">
              <a:lnSpc>
                <a:spcPct val="90000"/>
              </a:lnSpc>
              <a:buSzPct val="95000"/>
              <a:buFont typeface="+mj-lt"/>
              <a:buAutoNum type="romanLcPeriod"/>
            </a:pPr>
            <a:r>
              <a:rPr lang="de-DE" altLang="de-DE" sz="2100" dirty="0"/>
              <a:t>....</a:t>
            </a:r>
          </a:p>
          <a:p>
            <a:pPr marL="619125" indent="-619125" eaLnBrk="1" hangingPunct="1">
              <a:lnSpc>
                <a:spcPct val="90000"/>
              </a:lnSpc>
              <a:buSzPct val="95000"/>
              <a:buFont typeface="Wingdings" charset="2"/>
              <a:buAutoNum type="romanLcPeriod"/>
            </a:pPr>
            <a:endParaRPr lang="de-DE" altLang="de-DE" sz="2100" dirty="0"/>
          </a:p>
        </p:txBody>
      </p:sp>
      <p:sp>
        <p:nvSpPr>
          <p:cNvPr id="81925" name="Text Box 12"/>
          <p:cNvSpPr txBox="1">
            <a:spLocks noChangeArrowheads="1"/>
          </p:cNvSpPr>
          <p:nvPr/>
        </p:nvSpPr>
        <p:spPr bwMode="auto">
          <a:xfrm>
            <a:off x="6832600" y="3160713"/>
            <a:ext cx="425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de-DE" altLang="de-DE" sz="1800" u="sng"/>
              <a:t>G:</a:t>
            </a:r>
          </a:p>
        </p:txBody>
      </p:sp>
      <p:grpSp>
        <p:nvGrpSpPr>
          <p:cNvPr id="81926" name="Group 13"/>
          <p:cNvGrpSpPr>
            <a:grpSpLocks/>
          </p:cNvGrpSpPr>
          <p:nvPr/>
        </p:nvGrpSpPr>
        <p:grpSpPr bwMode="auto">
          <a:xfrm>
            <a:off x="7092950" y="3500438"/>
            <a:ext cx="1535113" cy="1087437"/>
            <a:chOff x="4195" y="1207"/>
            <a:chExt cx="967" cy="685"/>
          </a:xfrm>
        </p:grpSpPr>
        <p:sp>
          <p:nvSpPr>
            <p:cNvPr id="81927" name="Text Box 14"/>
            <p:cNvSpPr txBox="1">
              <a:spLocks noChangeArrowheads="1"/>
            </p:cNvSpPr>
            <p:nvPr/>
          </p:nvSpPr>
          <p:spPr bwMode="auto">
            <a:xfrm>
              <a:off x="4195" y="1207"/>
              <a:ext cx="19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/>
              <a:r>
                <a:rPr lang="de-DE" altLang="de-DE" sz="1800">
                  <a:solidFill>
                    <a:srgbClr val="003366"/>
                  </a:solidFill>
                </a:rPr>
                <a:t>1</a:t>
              </a:r>
            </a:p>
          </p:txBody>
        </p:sp>
        <p:sp>
          <p:nvSpPr>
            <p:cNvPr id="81928" name="Text Box 15"/>
            <p:cNvSpPr txBox="1">
              <a:spLocks noChangeArrowheads="1"/>
            </p:cNvSpPr>
            <p:nvPr/>
          </p:nvSpPr>
          <p:spPr bwMode="auto">
            <a:xfrm>
              <a:off x="4966" y="1253"/>
              <a:ext cx="19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/>
              <a:r>
                <a:rPr lang="de-DE" altLang="de-DE" sz="1800">
                  <a:solidFill>
                    <a:srgbClr val="003366"/>
                  </a:solidFill>
                </a:rPr>
                <a:t>2</a:t>
              </a:r>
            </a:p>
          </p:txBody>
        </p:sp>
        <p:sp>
          <p:nvSpPr>
            <p:cNvPr id="81929" name="Text Box 16"/>
            <p:cNvSpPr txBox="1">
              <a:spLocks noChangeArrowheads="1"/>
            </p:cNvSpPr>
            <p:nvPr/>
          </p:nvSpPr>
          <p:spPr bwMode="auto">
            <a:xfrm>
              <a:off x="4467" y="1661"/>
              <a:ext cx="19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/>
              <a:r>
                <a:rPr lang="de-DE" altLang="de-DE" sz="1800">
                  <a:solidFill>
                    <a:srgbClr val="003366"/>
                  </a:solidFill>
                </a:rPr>
                <a:t>3</a:t>
              </a:r>
            </a:p>
          </p:txBody>
        </p:sp>
        <p:sp>
          <p:nvSpPr>
            <p:cNvPr id="81930" name="Line 17"/>
            <p:cNvSpPr>
              <a:spLocks noChangeShapeType="1"/>
            </p:cNvSpPr>
            <p:nvPr/>
          </p:nvSpPr>
          <p:spPr bwMode="auto">
            <a:xfrm>
              <a:off x="4389" y="1331"/>
              <a:ext cx="545" cy="45"/>
            </a:xfrm>
            <a:prstGeom prst="line">
              <a:avLst/>
            </a:prstGeom>
            <a:noFill/>
            <a:ln w="19050">
              <a:solidFill>
                <a:srgbClr val="003366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81931" name="Line 18"/>
            <p:cNvSpPr>
              <a:spLocks noChangeShapeType="1"/>
            </p:cNvSpPr>
            <p:nvPr/>
          </p:nvSpPr>
          <p:spPr bwMode="auto">
            <a:xfrm flipH="1">
              <a:off x="4661" y="1467"/>
              <a:ext cx="385" cy="272"/>
            </a:xfrm>
            <a:prstGeom prst="line">
              <a:avLst/>
            </a:prstGeom>
            <a:noFill/>
            <a:ln w="19050">
              <a:solidFill>
                <a:srgbClr val="003366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81932" name="Line 19"/>
            <p:cNvSpPr>
              <a:spLocks noChangeShapeType="1"/>
            </p:cNvSpPr>
            <p:nvPr/>
          </p:nvSpPr>
          <p:spPr bwMode="auto">
            <a:xfrm flipH="1">
              <a:off x="4694" y="1525"/>
              <a:ext cx="385" cy="272"/>
            </a:xfrm>
            <a:prstGeom prst="line">
              <a:avLst/>
            </a:prstGeom>
            <a:noFill/>
            <a:ln w="19050">
              <a:solidFill>
                <a:srgbClr val="003366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</p:grpSp>
    </p:spTree>
    <p:extLst>
      <p:ext uri="{BB962C8B-B14F-4D97-AF65-F5344CB8AC3E}">
        <p14:creationId xmlns:p14="http://schemas.microsoft.com/office/powerpoint/2010/main" val="523982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Foliennummernplatzhalter 4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fld id="{001D1450-E9BF-DB46-B732-BDF868DAF8BA}" type="slidenum">
              <a:rPr lang="de-DE" altLang="de-DE" sz="1400"/>
              <a:pPr eaLnBrk="1" hangingPunct="1"/>
              <a:t>53</a:t>
            </a:fld>
            <a:endParaRPr lang="de-DE" altLang="de-DE" sz="1400"/>
          </a:p>
        </p:txBody>
      </p:sp>
      <p:sp>
        <p:nvSpPr>
          <p:cNvPr id="83972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Wingdings" charset="2"/>
              <a:buNone/>
            </a:pPr>
            <a:r>
              <a:rPr lang="de-DE" altLang="de-DE" sz="2200" dirty="0" smtClean="0"/>
              <a:t>Beweisbaum für ein Faktum </a:t>
            </a:r>
            <a:r>
              <a:rPr lang="de-DE" altLang="de-DE" sz="2200" b="1" dirty="0" smtClean="0"/>
              <a:t>A</a:t>
            </a:r>
            <a:r>
              <a:rPr lang="de-DE" altLang="de-DE" sz="2200" dirty="0" smtClean="0"/>
              <a:t> von EDB </a:t>
            </a:r>
            <a:r>
              <a:rPr lang="de-DE" altLang="de-DE" sz="2200" b="1" dirty="0" smtClean="0"/>
              <a:t>I</a:t>
            </a:r>
            <a:r>
              <a:rPr lang="de-DE" altLang="de-DE" sz="2200" dirty="0" smtClean="0"/>
              <a:t> und </a:t>
            </a:r>
            <a:r>
              <a:rPr lang="de-DE" altLang="de-DE" sz="2200" dirty="0" err="1" smtClean="0"/>
              <a:t>Datalog</a:t>
            </a:r>
            <a:r>
              <a:rPr lang="de-DE" altLang="de-DE" sz="2200" dirty="0" smtClean="0"/>
              <a:t> </a:t>
            </a:r>
            <a:r>
              <a:rPr lang="de-DE" altLang="de-DE" sz="2200" dirty="0" err="1" smtClean="0"/>
              <a:t>Program</a:t>
            </a:r>
            <a:r>
              <a:rPr lang="de-DE" altLang="de-DE" sz="2200" dirty="0" smtClean="0"/>
              <a:t> </a:t>
            </a:r>
            <a:r>
              <a:rPr lang="de-DE" altLang="de-DE" sz="2200" b="1" dirty="0" smtClean="0"/>
              <a:t>P</a:t>
            </a:r>
            <a:r>
              <a:rPr lang="de-DE" altLang="de-DE" sz="2200" dirty="0"/>
              <a:t>:</a:t>
            </a:r>
            <a:r>
              <a:rPr lang="de-DE" altLang="de-DE" sz="2200" b="1" dirty="0"/>
              <a:t/>
            </a:r>
            <a:br>
              <a:rPr lang="de-DE" altLang="de-DE" sz="2200" b="1" dirty="0"/>
            </a:br>
            <a:endParaRPr lang="de-DE" altLang="de-DE" sz="2200" b="1" dirty="0"/>
          </a:p>
          <a:p>
            <a:pPr eaLnBrk="1" hangingPunct="1">
              <a:lnSpc>
                <a:spcPct val="90000"/>
              </a:lnSpc>
            </a:pPr>
            <a:r>
              <a:rPr lang="de-DE" altLang="de-DE" sz="2200" dirty="0" smtClean="0"/>
              <a:t>Jeder Knoten ist ein Fakt</a:t>
            </a:r>
            <a:endParaRPr lang="de-DE" altLang="de-DE" sz="2200" dirty="0"/>
          </a:p>
          <a:p>
            <a:pPr eaLnBrk="1" hangingPunct="1">
              <a:lnSpc>
                <a:spcPct val="90000"/>
              </a:lnSpc>
            </a:pPr>
            <a:r>
              <a:rPr lang="de-DE" altLang="de-DE" sz="2200" dirty="0" smtClean="0"/>
              <a:t>Jedes Blatt ist Fakt aus </a:t>
            </a:r>
            <a:r>
              <a:rPr lang="de-DE" altLang="de-DE" sz="2200" b="1" dirty="0" smtClean="0"/>
              <a:t>I</a:t>
            </a:r>
            <a:endParaRPr lang="de-DE" altLang="de-DE" sz="2200" b="1" dirty="0"/>
          </a:p>
          <a:p>
            <a:pPr eaLnBrk="1" hangingPunct="1">
              <a:lnSpc>
                <a:spcPct val="90000"/>
              </a:lnSpc>
            </a:pPr>
            <a:r>
              <a:rPr lang="de-DE" altLang="de-DE" sz="2200" dirty="0" smtClean="0"/>
              <a:t>Wurzel ist </a:t>
            </a:r>
            <a:r>
              <a:rPr lang="de-DE" altLang="de-DE" sz="2200" b="1" dirty="0" smtClean="0"/>
              <a:t>A</a:t>
            </a:r>
            <a:endParaRPr lang="de-DE" altLang="de-DE" sz="2200" b="1" dirty="0"/>
          </a:p>
          <a:p>
            <a:pPr eaLnBrk="1" hangingPunct="1">
              <a:lnSpc>
                <a:spcPct val="90000"/>
              </a:lnSpc>
            </a:pPr>
            <a:r>
              <a:rPr lang="de-DE" altLang="de-DE" sz="2200" dirty="0" smtClean="0"/>
              <a:t>Vater-Kind-Kante gemäß einer Regel (Vater &lt;- Kind1, Kind2, ..., Kind) </a:t>
            </a:r>
            <a:endParaRPr lang="de-DE" altLang="de-DE" sz="2200" dirty="0">
              <a:sym typeface="Symbol" charset="2"/>
            </a:endParaRPr>
          </a:p>
        </p:txBody>
      </p:sp>
      <p:sp>
        <p:nvSpPr>
          <p:cNvPr id="83973" name="Text Box 6"/>
          <p:cNvSpPr txBox="1">
            <a:spLocks noChangeArrowheads="1"/>
          </p:cNvSpPr>
          <p:nvPr/>
        </p:nvSpPr>
        <p:spPr bwMode="auto">
          <a:xfrm>
            <a:off x="6697663" y="4400550"/>
            <a:ext cx="86201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de-DE" altLang="de-DE" sz="2000"/>
              <a:t>T(2,3)</a:t>
            </a:r>
          </a:p>
        </p:txBody>
      </p:sp>
      <p:sp>
        <p:nvSpPr>
          <p:cNvPr id="83974" name="Text Box 7"/>
          <p:cNvSpPr txBox="1">
            <a:spLocks noChangeArrowheads="1"/>
          </p:cNvSpPr>
          <p:nvPr/>
        </p:nvSpPr>
        <p:spPr bwMode="auto">
          <a:xfrm>
            <a:off x="6659563" y="5408613"/>
            <a:ext cx="90328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de-DE" altLang="de-DE" sz="2000"/>
              <a:t>G(2,3)</a:t>
            </a:r>
          </a:p>
        </p:txBody>
      </p:sp>
      <p:sp>
        <p:nvSpPr>
          <p:cNvPr id="83975" name="Line 8"/>
          <p:cNvSpPr>
            <a:spLocks noChangeShapeType="1"/>
          </p:cNvSpPr>
          <p:nvPr/>
        </p:nvSpPr>
        <p:spPr bwMode="auto">
          <a:xfrm flipV="1">
            <a:off x="7129463" y="4832350"/>
            <a:ext cx="0" cy="5048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3976" name="Text Box 9"/>
          <p:cNvSpPr txBox="1">
            <a:spLocks noChangeArrowheads="1"/>
          </p:cNvSpPr>
          <p:nvPr/>
        </p:nvSpPr>
        <p:spPr bwMode="auto">
          <a:xfrm>
            <a:off x="4787900" y="1857375"/>
            <a:ext cx="4391025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de-DE" altLang="de-DE" sz="2000">
                <a:solidFill>
                  <a:schemeClr val="tx2"/>
                </a:solidFill>
              </a:rPr>
              <a:t>(1) 	</a:t>
            </a:r>
            <a:r>
              <a:rPr lang="de-DE" altLang="de-DE" sz="1800" b="1">
                <a:solidFill>
                  <a:schemeClr val="tx2"/>
                </a:solidFill>
                <a:latin typeface="Courier New" charset="0"/>
              </a:rPr>
              <a:t>T(x,y) :- G(x,y)</a:t>
            </a:r>
          </a:p>
          <a:p>
            <a:pPr eaLnBrk="1" hangingPunct="1"/>
            <a:r>
              <a:rPr lang="de-DE" altLang="de-DE" sz="2000">
                <a:solidFill>
                  <a:schemeClr val="tx2"/>
                </a:solidFill>
              </a:rPr>
              <a:t>(2) 	</a:t>
            </a:r>
            <a:r>
              <a:rPr lang="de-DE" altLang="de-DE" sz="1800" b="1">
                <a:solidFill>
                  <a:schemeClr val="tx2"/>
                </a:solidFill>
                <a:latin typeface="Courier New" charset="0"/>
              </a:rPr>
              <a:t>T(x,y) :- G(x,z), T(z,y)</a:t>
            </a:r>
          </a:p>
        </p:txBody>
      </p:sp>
      <p:sp>
        <p:nvSpPr>
          <p:cNvPr id="83977" name="Text Box 10"/>
          <p:cNvSpPr txBox="1">
            <a:spLocks noChangeArrowheads="1"/>
          </p:cNvSpPr>
          <p:nvPr/>
        </p:nvSpPr>
        <p:spPr bwMode="auto">
          <a:xfrm>
            <a:off x="8056563" y="3789363"/>
            <a:ext cx="113364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de-DE" altLang="de-DE" sz="1800" dirty="0" smtClean="0"/>
              <a:t>Regel (1</a:t>
            </a:r>
            <a:r>
              <a:rPr lang="de-DE" altLang="de-DE" sz="1800" dirty="0"/>
              <a:t>)</a:t>
            </a:r>
          </a:p>
        </p:txBody>
      </p:sp>
      <p:sp>
        <p:nvSpPr>
          <p:cNvPr id="83978" name="Freeform 13"/>
          <p:cNvSpPr>
            <a:spLocks/>
          </p:cNvSpPr>
          <p:nvPr/>
        </p:nvSpPr>
        <p:spPr bwMode="auto">
          <a:xfrm>
            <a:off x="7092950" y="4005263"/>
            <a:ext cx="1008063" cy="431800"/>
          </a:xfrm>
          <a:custGeom>
            <a:avLst/>
            <a:gdLst>
              <a:gd name="T0" fmla="*/ 0 w 635"/>
              <a:gd name="T1" fmla="*/ 431800 h 272"/>
              <a:gd name="T2" fmla="*/ 287338 w 635"/>
              <a:gd name="T3" fmla="*/ 215900 h 272"/>
              <a:gd name="T4" fmla="*/ 1008063 w 635"/>
              <a:gd name="T5" fmla="*/ 0 h 272"/>
              <a:gd name="T6" fmla="*/ 0 60000 65536"/>
              <a:gd name="T7" fmla="*/ 0 60000 65536"/>
              <a:gd name="T8" fmla="*/ 0 60000 65536"/>
              <a:gd name="T9" fmla="*/ 0 w 635"/>
              <a:gd name="T10" fmla="*/ 0 h 272"/>
              <a:gd name="T11" fmla="*/ 635 w 635"/>
              <a:gd name="T12" fmla="*/ 272 h 27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635" h="272">
                <a:moveTo>
                  <a:pt x="0" y="272"/>
                </a:moveTo>
                <a:cubicBezTo>
                  <a:pt x="37" y="226"/>
                  <a:pt x="75" y="181"/>
                  <a:pt x="181" y="136"/>
                </a:cubicBezTo>
                <a:cubicBezTo>
                  <a:pt x="287" y="91"/>
                  <a:pt x="461" y="45"/>
                  <a:pt x="635" y="0"/>
                </a:cubicBezTo>
              </a:path>
            </a:pathLst>
          </a:custGeom>
          <a:noFill/>
          <a:ln w="28575">
            <a:solidFill>
              <a:schemeClr val="accent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endParaRPr lang="en-US" altLang="de-DE" sz="1800"/>
          </a:p>
        </p:txBody>
      </p:sp>
      <p:sp>
        <p:nvSpPr>
          <p:cNvPr id="83979" name="Text Box 14"/>
          <p:cNvSpPr txBox="1">
            <a:spLocks noChangeArrowheads="1"/>
          </p:cNvSpPr>
          <p:nvPr/>
        </p:nvSpPr>
        <p:spPr bwMode="auto">
          <a:xfrm>
            <a:off x="5435600" y="4400550"/>
            <a:ext cx="9032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de-DE" altLang="de-DE" sz="2000"/>
              <a:t>G(1,2)</a:t>
            </a:r>
          </a:p>
        </p:txBody>
      </p:sp>
      <p:sp>
        <p:nvSpPr>
          <p:cNvPr id="83980" name="Text Box 15"/>
          <p:cNvSpPr txBox="1">
            <a:spLocks noChangeArrowheads="1"/>
          </p:cNvSpPr>
          <p:nvPr/>
        </p:nvSpPr>
        <p:spPr bwMode="auto">
          <a:xfrm>
            <a:off x="6156325" y="3429000"/>
            <a:ext cx="8620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de-DE" altLang="de-DE" sz="2000"/>
              <a:t>T(1,3)</a:t>
            </a:r>
          </a:p>
        </p:txBody>
      </p:sp>
      <p:sp>
        <p:nvSpPr>
          <p:cNvPr id="83981" name="Line 16"/>
          <p:cNvSpPr>
            <a:spLocks noChangeShapeType="1"/>
          </p:cNvSpPr>
          <p:nvPr/>
        </p:nvSpPr>
        <p:spPr bwMode="auto">
          <a:xfrm flipV="1">
            <a:off x="5795963" y="3860800"/>
            <a:ext cx="647700" cy="5762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3982" name="Line 17"/>
          <p:cNvSpPr>
            <a:spLocks noChangeShapeType="1"/>
          </p:cNvSpPr>
          <p:nvPr/>
        </p:nvSpPr>
        <p:spPr bwMode="auto">
          <a:xfrm>
            <a:off x="6659563" y="3860800"/>
            <a:ext cx="433387" cy="4333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3983" name="Freeform 18"/>
          <p:cNvSpPr>
            <a:spLocks/>
          </p:cNvSpPr>
          <p:nvPr/>
        </p:nvSpPr>
        <p:spPr bwMode="auto">
          <a:xfrm>
            <a:off x="6732588" y="3068638"/>
            <a:ext cx="1008062" cy="431800"/>
          </a:xfrm>
          <a:custGeom>
            <a:avLst/>
            <a:gdLst>
              <a:gd name="T0" fmla="*/ 0 w 635"/>
              <a:gd name="T1" fmla="*/ 431800 h 272"/>
              <a:gd name="T2" fmla="*/ 287337 w 635"/>
              <a:gd name="T3" fmla="*/ 215900 h 272"/>
              <a:gd name="T4" fmla="*/ 1008062 w 635"/>
              <a:gd name="T5" fmla="*/ 0 h 272"/>
              <a:gd name="T6" fmla="*/ 0 60000 65536"/>
              <a:gd name="T7" fmla="*/ 0 60000 65536"/>
              <a:gd name="T8" fmla="*/ 0 60000 65536"/>
              <a:gd name="T9" fmla="*/ 0 w 635"/>
              <a:gd name="T10" fmla="*/ 0 h 272"/>
              <a:gd name="T11" fmla="*/ 635 w 635"/>
              <a:gd name="T12" fmla="*/ 272 h 27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635" h="272">
                <a:moveTo>
                  <a:pt x="0" y="272"/>
                </a:moveTo>
                <a:cubicBezTo>
                  <a:pt x="37" y="226"/>
                  <a:pt x="75" y="181"/>
                  <a:pt x="181" y="136"/>
                </a:cubicBezTo>
                <a:cubicBezTo>
                  <a:pt x="287" y="91"/>
                  <a:pt x="461" y="45"/>
                  <a:pt x="635" y="0"/>
                </a:cubicBezTo>
              </a:path>
            </a:pathLst>
          </a:custGeom>
          <a:noFill/>
          <a:ln w="28575">
            <a:solidFill>
              <a:schemeClr val="accent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endParaRPr lang="en-US" altLang="de-DE" sz="1800"/>
          </a:p>
        </p:txBody>
      </p:sp>
      <p:sp>
        <p:nvSpPr>
          <p:cNvPr id="83984" name="Text Box 19"/>
          <p:cNvSpPr txBox="1">
            <a:spLocks noChangeArrowheads="1"/>
          </p:cNvSpPr>
          <p:nvPr/>
        </p:nvSpPr>
        <p:spPr bwMode="auto">
          <a:xfrm>
            <a:off x="7740650" y="2852738"/>
            <a:ext cx="113364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de-DE" altLang="de-DE" sz="1800" dirty="0" smtClean="0"/>
              <a:t>Regel (2</a:t>
            </a:r>
            <a:r>
              <a:rPr lang="de-DE" altLang="de-DE" sz="1800" dirty="0"/>
              <a:t>)</a:t>
            </a:r>
          </a:p>
        </p:txBody>
      </p:sp>
      <p:grpSp>
        <p:nvGrpSpPr>
          <p:cNvPr id="83985" name="Group 29"/>
          <p:cNvGrpSpPr>
            <a:grpSpLocks/>
          </p:cNvGrpSpPr>
          <p:nvPr/>
        </p:nvGrpSpPr>
        <p:grpSpPr bwMode="auto">
          <a:xfrm>
            <a:off x="4859338" y="5300663"/>
            <a:ext cx="1535112" cy="1087437"/>
            <a:chOff x="4195" y="1207"/>
            <a:chExt cx="967" cy="685"/>
          </a:xfrm>
        </p:grpSpPr>
        <p:sp>
          <p:nvSpPr>
            <p:cNvPr id="83987" name="Text Box 30"/>
            <p:cNvSpPr txBox="1">
              <a:spLocks noChangeArrowheads="1"/>
            </p:cNvSpPr>
            <p:nvPr/>
          </p:nvSpPr>
          <p:spPr bwMode="auto">
            <a:xfrm>
              <a:off x="4195" y="1207"/>
              <a:ext cx="19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/>
              <a:r>
                <a:rPr lang="de-DE" altLang="de-DE" sz="1800">
                  <a:solidFill>
                    <a:srgbClr val="003366"/>
                  </a:solidFill>
                </a:rPr>
                <a:t>1</a:t>
              </a:r>
            </a:p>
          </p:txBody>
        </p:sp>
        <p:sp>
          <p:nvSpPr>
            <p:cNvPr id="83988" name="Text Box 31"/>
            <p:cNvSpPr txBox="1">
              <a:spLocks noChangeArrowheads="1"/>
            </p:cNvSpPr>
            <p:nvPr/>
          </p:nvSpPr>
          <p:spPr bwMode="auto">
            <a:xfrm>
              <a:off x="4966" y="1253"/>
              <a:ext cx="19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/>
              <a:r>
                <a:rPr lang="de-DE" altLang="de-DE" sz="1800">
                  <a:solidFill>
                    <a:srgbClr val="003366"/>
                  </a:solidFill>
                </a:rPr>
                <a:t>2</a:t>
              </a:r>
            </a:p>
          </p:txBody>
        </p:sp>
        <p:sp>
          <p:nvSpPr>
            <p:cNvPr id="83989" name="Text Box 32"/>
            <p:cNvSpPr txBox="1">
              <a:spLocks noChangeArrowheads="1"/>
            </p:cNvSpPr>
            <p:nvPr/>
          </p:nvSpPr>
          <p:spPr bwMode="auto">
            <a:xfrm>
              <a:off x="4467" y="1661"/>
              <a:ext cx="19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/>
              <a:r>
                <a:rPr lang="de-DE" altLang="de-DE" sz="1800">
                  <a:solidFill>
                    <a:srgbClr val="003366"/>
                  </a:solidFill>
                </a:rPr>
                <a:t>3</a:t>
              </a:r>
            </a:p>
          </p:txBody>
        </p:sp>
        <p:sp>
          <p:nvSpPr>
            <p:cNvPr id="83990" name="Line 33"/>
            <p:cNvSpPr>
              <a:spLocks noChangeShapeType="1"/>
            </p:cNvSpPr>
            <p:nvPr/>
          </p:nvSpPr>
          <p:spPr bwMode="auto">
            <a:xfrm>
              <a:off x="4389" y="1331"/>
              <a:ext cx="545" cy="45"/>
            </a:xfrm>
            <a:prstGeom prst="line">
              <a:avLst/>
            </a:prstGeom>
            <a:noFill/>
            <a:ln w="19050">
              <a:solidFill>
                <a:srgbClr val="003366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83991" name="Line 34"/>
            <p:cNvSpPr>
              <a:spLocks noChangeShapeType="1"/>
            </p:cNvSpPr>
            <p:nvPr/>
          </p:nvSpPr>
          <p:spPr bwMode="auto">
            <a:xfrm flipH="1">
              <a:off x="4661" y="1467"/>
              <a:ext cx="385" cy="272"/>
            </a:xfrm>
            <a:prstGeom prst="line">
              <a:avLst/>
            </a:prstGeom>
            <a:noFill/>
            <a:ln w="19050">
              <a:solidFill>
                <a:srgbClr val="003366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83992" name="Line 35"/>
            <p:cNvSpPr>
              <a:spLocks noChangeShapeType="1"/>
            </p:cNvSpPr>
            <p:nvPr/>
          </p:nvSpPr>
          <p:spPr bwMode="auto">
            <a:xfrm flipH="1">
              <a:off x="4694" y="1525"/>
              <a:ext cx="385" cy="272"/>
            </a:xfrm>
            <a:prstGeom prst="line">
              <a:avLst/>
            </a:prstGeom>
            <a:noFill/>
            <a:ln w="19050">
              <a:solidFill>
                <a:srgbClr val="003366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</p:grpSp>
      <p:sp>
        <p:nvSpPr>
          <p:cNvPr id="83986" name="Text Box 36"/>
          <p:cNvSpPr txBox="1">
            <a:spLocks noChangeArrowheads="1"/>
          </p:cNvSpPr>
          <p:nvPr/>
        </p:nvSpPr>
        <p:spPr bwMode="auto">
          <a:xfrm>
            <a:off x="4716463" y="4941888"/>
            <a:ext cx="425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de-DE" altLang="de-DE" sz="1800" u="sng"/>
              <a:t>G:</a:t>
            </a:r>
          </a:p>
        </p:txBody>
      </p:sp>
      <p:sp>
        <p:nvSpPr>
          <p:cNvPr id="25" name="Rectangle 2"/>
          <p:cNvSpPr txBox="1">
            <a:spLocks noChangeArrowheads="1"/>
          </p:cNvSpPr>
          <p:nvPr/>
        </p:nvSpPr>
        <p:spPr bwMode="auto">
          <a:xfrm>
            <a:off x="468313" y="260350"/>
            <a:ext cx="8229600" cy="503238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+mj-lt"/>
                <a:ea typeface="+mj-ea"/>
                <a:cs typeface="ＭＳ Ｐゴシック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9pPr>
          </a:lstStyle>
          <a:p>
            <a:pPr eaLnBrk="1" hangingPunct="1"/>
            <a:r>
              <a:rPr lang="de-DE" altLang="de-DE" kern="0" dirty="0" smtClean="0"/>
              <a:t>Beweisbäume</a:t>
            </a:r>
            <a:endParaRPr lang="de-DE" altLang="de-DE" kern="0" dirty="0"/>
          </a:p>
        </p:txBody>
      </p:sp>
    </p:spTree>
    <p:extLst>
      <p:ext uri="{BB962C8B-B14F-4D97-AF65-F5344CB8AC3E}">
        <p14:creationId xmlns:p14="http://schemas.microsoft.com/office/powerpoint/2010/main" val="1751373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Foliennummernplatzhalter 3"/>
          <p:cNvSpPr>
            <a:spLocks noGrp="1"/>
          </p:cNvSpPr>
          <p:nvPr>
            <p:ph type="sldNum" sz="quarter" idx="10"/>
          </p:nvPr>
        </p:nvSpPr>
        <p:spPr>
          <a:xfrm>
            <a:off x="8675985" y="6309320"/>
            <a:ext cx="648543" cy="19843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fld id="{C371E51F-9161-E841-90DE-B44D3C7CDA04}" type="slidenum">
              <a:rPr lang="de-DE" altLang="de-DE" sz="1400"/>
              <a:pPr eaLnBrk="1" hangingPunct="1"/>
              <a:t>54</a:t>
            </a:fld>
            <a:endParaRPr lang="de-DE" altLang="de-DE" sz="1400" dirty="0"/>
          </a:p>
        </p:txBody>
      </p:sp>
      <p:sp>
        <p:nvSpPr>
          <p:cNvPr id="860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altLang="de-DE" dirty="0"/>
              <a:t>Top-down </a:t>
            </a:r>
            <a:r>
              <a:rPr lang="de-DE" altLang="de-DE" dirty="0" smtClean="0"/>
              <a:t>Evaluation</a:t>
            </a:r>
            <a:endParaRPr lang="de-DE" altLang="de-DE" dirty="0"/>
          </a:p>
        </p:txBody>
      </p:sp>
      <p:sp>
        <p:nvSpPr>
          <p:cNvPr id="860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96976"/>
            <a:ext cx="8229600" cy="1222052"/>
          </a:xfrm>
        </p:spPr>
        <p:txBody>
          <a:bodyPr/>
          <a:lstStyle/>
          <a:p>
            <a:pPr eaLnBrk="1" hangingPunct="1"/>
            <a:r>
              <a:rPr lang="de-DE" altLang="de-DE" dirty="0" smtClean="0"/>
              <a:t>Materialisiere nicht alle möglichen Fakten, sondern gehe von konkreter Zielanfrage aus. Diese mag sehr viel konkreter sein, z.B. teilinstanziiertes T(4,x</a:t>
            </a:r>
            <a:r>
              <a:rPr lang="de-DE" altLang="de-DE" dirty="0"/>
              <a:t>) </a:t>
            </a:r>
            <a:r>
              <a:rPr lang="de-DE" altLang="de-DE" dirty="0" smtClean="0"/>
              <a:t>statt  T(</a:t>
            </a:r>
            <a:r>
              <a:rPr lang="de-DE" altLang="de-DE" dirty="0" err="1" smtClean="0"/>
              <a:t>x,y</a:t>
            </a:r>
            <a:r>
              <a:rPr lang="de-DE" altLang="de-DE" dirty="0" smtClean="0"/>
              <a:t>)</a:t>
            </a:r>
            <a:endParaRPr lang="de-DE" altLang="de-DE" dirty="0"/>
          </a:p>
          <a:p>
            <a:pPr eaLnBrk="1" hangingPunct="1">
              <a:buFont typeface="Wingdings" charset="2"/>
              <a:buNone/>
            </a:pPr>
            <a:endParaRPr lang="de-DE" altLang="de-DE" dirty="0"/>
          </a:p>
          <a:p>
            <a:pPr eaLnBrk="1" hangingPunct="1">
              <a:buFont typeface="Wingdings" charset="2"/>
              <a:buNone/>
            </a:pPr>
            <a:endParaRPr lang="de-DE" altLang="de-DE" dirty="0"/>
          </a:p>
          <a:p>
            <a:pPr eaLnBrk="1" hangingPunct="1"/>
            <a:endParaRPr lang="de-DE" altLang="de-DE" dirty="0" smtClean="0"/>
          </a:p>
          <a:p>
            <a:pPr eaLnBrk="1" hangingPunct="1"/>
            <a:endParaRPr lang="de-DE" altLang="de-DE" dirty="0" smtClean="0"/>
          </a:p>
        </p:txBody>
      </p:sp>
      <p:sp>
        <p:nvSpPr>
          <p:cNvPr id="86021" name="Text Box 6"/>
          <p:cNvSpPr txBox="1">
            <a:spLocks noChangeArrowheads="1"/>
          </p:cNvSpPr>
          <p:nvPr/>
        </p:nvSpPr>
        <p:spPr bwMode="auto">
          <a:xfrm>
            <a:off x="1402829" y="2563490"/>
            <a:ext cx="311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de-DE" altLang="de-DE" sz="1800">
                <a:solidFill>
                  <a:srgbClr val="003366"/>
                </a:solidFill>
              </a:rPr>
              <a:t>1</a:t>
            </a:r>
          </a:p>
        </p:txBody>
      </p:sp>
      <p:sp>
        <p:nvSpPr>
          <p:cNvPr id="86022" name="Text Box 7"/>
          <p:cNvSpPr txBox="1">
            <a:spLocks noChangeArrowheads="1"/>
          </p:cNvSpPr>
          <p:nvPr/>
        </p:nvSpPr>
        <p:spPr bwMode="auto">
          <a:xfrm>
            <a:off x="2626792" y="2636515"/>
            <a:ext cx="311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de-DE" altLang="de-DE" sz="1800">
                <a:solidFill>
                  <a:srgbClr val="003366"/>
                </a:solidFill>
              </a:rPr>
              <a:t>2</a:t>
            </a:r>
          </a:p>
        </p:txBody>
      </p:sp>
      <p:sp>
        <p:nvSpPr>
          <p:cNvPr id="86023" name="Text Box 8"/>
          <p:cNvSpPr txBox="1">
            <a:spLocks noChangeArrowheads="1"/>
          </p:cNvSpPr>
          <p:nvPr/>
        </p:nvSpPr>
        <p:spPr bwMode="auto">
          <a:xfrm>
            <a:off x="1834629" y="3284215"/>
            <a:ext cx="311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de-DE" altLang="de-DE" sz="1800">
                <a:solidFill>
                  <a:srgbClr val="003366"/>
                </a:solidFill>
              </a:rPr>
              <a:t>3</a:t>
            </a:r>
          </a:p>
        </p:txBody>
      </p:sp>
      <p:sp>
        <p:nvSpPr>
          <p:cNvPr id="86024" name="Line 9"/>
          <p:cNvSpPr>
            <a:spLocks noChangeShapeType="1"/>
          </p:cNvSpPr>
          <p:nvPr/>
        </p:nvSpPr>
        <p:spPr bwMode="auto">
          <a:xfrm>
            <a:off x="1710804" y="2760340"/>
            <a:ext cx="865188" cy="71437"/>
          </a:xfrm>
          <a:prstGeom prst="line">
            <a:avLst/>
          </a:prstGeom>
          <a:noFill/>
          <a:ln w="38100">
            <a:solidFill>
              <a:srgbClr val="003366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6025" name="Line 10"/>
          <p:cNvSpPr>
            <a:spLocks noChangeShapeType="1"/>
          </p:cNvSpPr>
          <p:nvPr/>
        </p:nvSpPr>
        <p:spPr bwMode="auto">
          <a:xfrm flipH="1">
            <a:off x="2142604" y="2976240"/>
            <a:ext cx="611188" cy="431800"/>
          </a:xfrm>
          <a:prstGeom prst="line">
            <a:avLst/>
          </a:prstGeom>
          <a:noFill/>
          <a:ln w="38100">
            <a:solidFill>
              <a:srgbClr val="003366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6026" name="Line 11"/>
          <p:cNvSpPr>
            <a:spLocks noChangeShapeType="1"/>
          </p:cNvSpPr>
          <p:nvPr/>
        </p:nvSpPr>
        <p:spPr bwMode="auto">
          <a:xfrm flipH="1" flipV="1">
            <a:off x="1639367" y="2904802"/>
            <a:ext cx="215900" cy="503238"/>
          </a:xfrm>
          <a:prstGeom prst="line">
            <a:avLst/>
          </a:prstGeom>
          <a:noFill/>
          <a:ln w="38100">
            <a:solidFill>
              <a:srgbClr val="003366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6027" name="Text Box 12"/>
          <p:cNvSpPr txBox="1">
            <a:spLocks noChangeArrowheads="1"/>
          </p:cNvSpPr>
          <p:nvPr/>
        </p:nvSpPr>
        <p:spPr bwMode="auto">
          <a:xfrm>
            <a:off x="899592" y="2563490"/>
            <a:ext cx="425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de-DE" altLang="de-DE" sz="1800" u="sng" dirty="0"/>
              <a:t>G:</a:t>
            </a:r>
          </a:p>
        </p:txBody>
      </p:sp>
      <p:sp>
        <p:nvSpPr>
          <p:cNvPr id="86028" name="Text Box 13"/>
          <p:cNvSpPr txBox="1">
            <a:spLocks noChangeArrowheads="1"/>
          </p:cNvSpPr>
          <p:nvPr/>
        </p:nvSpPr>
        <p:spPr bwMode="auto">
          <a:xfrm>
            <a:off x="2987154" y="3349302"/>
            <a:ext cx="311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de-DE" altLang="de-DE" sz="1800">
                <a:solidFill>
                  <a:srgbClr val="003366"/>
                </a:solidFill>
              </a:rPr>
              <a:t>4</a:t>
            </a:r>
          </a:p>
        </p:txBody>
      </p:sp>
      <p:sp>
        <p:nvSpPr>
          <p:cNvPr id="86029" name="Text Box 14"/>
          <p:cNvSpPr txBox="1">
            <a:spLocks noChangeArrowheads="1"/>
          </p:cNvSpPr>
          <p:nvPr/>
        </p:nvSpPr>
        <p:spPr bwMode="auto">
          <a:xfrm>
            <a:off x="3563417" y="3349302"/>
            <a:ext cx="311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de-DE" altLang="de-DE" sz="1800">
                <a:solidFill>
                  <a:srgbClr val="003366"/>
                </a:solidFill>
              </a:rPr>
              <a:t>5</a:t>
            </a:r>
          </a:p>
        </p:txBody>
      </p:sp>
      <p:sp>
        <p:nvSpPr>
          <p:cNvPr id="86030" name="Text Box 15"/>
          <p:cNvSpPr txBox="1">
            <a:spLocks noChangeArrowheads="1"/>
          </p:cNvSpPr>
          <p:nvPr/>
        </p:nvSpPr>
        <p:spPr bwMode="auto">
          <a:xfrm>
            <a:off x="4211117" y="3349302"/>
            <a:ext cx="311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de-DE" altLang="de-DE" sz="1800">
                <a:solidFill>
                  <a:srgbClr val="003366"/>
                </a:solidFill>
              </a:rPr>
              <a:t>6</a:t>
            </a:r>
          </a:p>
        </p:txBody>
      </p:sp>
      <p:sp>
        <p:nvSpPr>
          <p:cNvPr id="86031" name="Line 16"/>
          <p:cNvSpPr>
            <a:spLocks noChangeShapeType="1"/>
          </p:cNvSpPr>
          <p:nvPr/>
        </p:nvSpPr>
        <p:spPr bwMode="auto">
          <a:xfrm>
            <a:off x="2194992" y="3500115"/>
            <a:ext cx="720725" cy="0"/>
          </a:xfrm>
          <a:prstGeom prst="line">
            <a:avLst/>
          </a:prstGeom>
          <a:noFill/>
          <a:ln w="28575">
            <a:solidFill>
              <a:srgbClr val="003366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6032" name="Line 17"/>
          <p:cNvSpPr>
            <a:spLocks noChangeShapeType="1"/>
          </p:cNvSpPr>
          <p:nvPr/>
        </p:nvSpPr>
        <p:spPr bwMode="auto">
          <a:xfrm>
            <a:off x="3276079" y="3500115"/>
            <a:ext cx="358775" cy="0"/>
          </a:xfrm>
          <a:prstGeom prst="line">
            <a:avLst/>
          </a:prstGeom>
          <a:noFill/>
          <a:ln w="28575">
            <a:solidFill>
              <a:srgbClr val="003366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6033" name="Line 18"/>
          <p:cNvSpPr>
            <a:spLocks noChangeShapeType="1"/>
          </p:cNvSpPr>
          <p:nvPr/>
        </p:nvSpPr>
        <p:spPr bwMode="auto">
          <a:xfrm>
            <a:off x="3923779" y="3500115"/>
            <a:ext cx="287338" cy="0"/>
          </a:xfrm>
          <a:prstGeom prst="line">
            <a:avLst/>
          </a:prstGeom>
          <a:noFill/>
          <a:ln w="28575">
            <a:solidFill>
              <a:srgbClr val="003366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6034" name="Oval 19"/>
          <p:cNvSpPr>
            <a:spLocks noChangeArrowheads="1"/>
          </p:cNvSpPr>
          <p:nvPr/>
        </p:nvSpPr>
        <p:spPr bwMode="auto">
          <a:xfrm>
            <a:off x="2915717" y="3212777"/>
            <a:ext cx="1798637" cy="576263"/>
          </a:xfrm>
          <a:prstGeom prst="ellipse">
            <a:avLst/>
          </a:prstGeom>
          <a:noFill/>
          <a:ln w="9525" cap="rnd">
            <a:solidFill>
              <a:schemeClr val="accent2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endParaRPr lang="en-US" altLang="de-DE" sz="1800"/>
          </a:p>
        </p:txBody>
      </p:sp>
    </p:spTree>
    <p:extLst>
      <p:ext uri="{BB962C8B-B14F-4D97-AF65-F5344CB8AC3E}">
        <p14:creationId xmlns:p14="http://schemas.microsoft.com/office/powerpoint/2010/main" val="1350701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Foliennummernplatzhalter 3"/>
          <p:cNvSpPr>
            <a:spLocks noGrp="1"/>
          </p:cNvSpPr>
          <p:nvPr>
            <p:ph type="sldNum" sz="quarter" idx="10"/>
          </p:nvPr>
        </p:nvSpPr>
        <p:spPr>
          <a:xfrm>
            <a:off x="8675985" y="6309320"/>
            <a:ext cx="648543" cy="19843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fld id="{C371E51F-9161-E841-90DE-B44D3C7CDA04}" type="slidenum">
              <a:rPr lang="de-DE" altLang="de-DE" sz="1400"/>
              <a:pPr eaLnBrk="1" hangingPunct="1"/>
              <a:t>55</a:t>
            </a:fld>
            <a:endParaRPr lang="de-DE" altLang="de-DE" sz="1400" dirty="0"/>
          </a:p>
        </p:txBody>
      </p:sp>
      <p:sp>
        <p:nvSpPr>
          <p:cNvPr id="860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altLang="de-DE" dirty="0"/>
              <a:t>Top-down </a:t>
            </a:r>
            <a:r>
              <a:rPr lang="de-DE" altLang="de-DE" dirty="0" smtClean="0"/>
              <a:t>Evaluation</a:t>
            </a:r>
            <a:endParaRPr lang="de-DE" altLang="de-DE" dirty="0"/>
          </a:p>
        </p:txBody>
      </p:sp>
      <p:sp>
        <p:nvSpPr>
          <p:cNvPr id="860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96976"/>
            <a:ext cx="8229600" cy="1222052"/>
          </a:xfrm>
        </p:spPr>
        <p:txBody>
          <a:bodyPr/>
          <a:lstStyle/>
          <a:p>
            <a:pPr eaLnBrk="1" hangingPunct="1"/>
            <a:r>
              <a:rPr lang="de-DE" altLang="de-DE" dirty="0" smtClean="0"/>
              <a:t>Materialisiere nicht alle möglichen Fakten, sondern gehe von konkreter Zielanfrage aus. Diese mag sehr viel konkreter sein, z.B. teilinstanziiertes T(4,x</a:t>
            </a:r>
            <a:r>
              <a:rPr lang="de-DE" altLang="de-DE" dirty="0"/>
              <a:t>) </a:t>
            </a:r>
            <a:r>
              <a:rPr lang="de-DE" altLang="de-DE" dirty="0" smtClean="0"/>
              <a:t>statt  T(</a:t>
            </a:r>
            <a:r>
              <a:rPr lang="de-DE" altLang="de-DE" dirty="0" err="1" smtClean="0"/>
              <a:t>x,y</a:t>
            </a:r>
            <a:r>
              <a:rPr lang="de-DE" altLang="de-DE" dirty="0" smtClean="0"/>
              <a:t>)</a:t>
            </a:r>
            <a:endParaRPr lang="de-DE" altLang="de-DE" dirty="0"/>
          </a:p>
          <a:p>
            <a:pPr eaLnBrk="1" hangingPunct="1">
              <a:buFont typeface="Wingdings" charset="2"/>
              <a:buNone/>
            </a:pPr>
            <a:endParaRPr lang="de-DE" altLang="de-DE" dirty="0"/>
          </a:p>
          <a:p>
            <a:pPr eaLnBrk="1" hangingPunct="1">
              <a:buFont typeface="Wingdings" charset="2"/>
              <a:buNone/>
            </a:pPr>
            <a:endParaRPr lang="de-DE" altLang="de-DE" dirty="0"/>
          </a:p>
          <a:p>
            <a:pPr eaLnBrk="1" hangingPunct="1"/>
            <a:endParaRPr lang="de-DE" altLang="de-DE" dirty="0" smtClean="0"/>
          </a:p>
          <a:p>
            <a:pPr eaLnBrk="1" hangingPunct="1"/>
            <a:endParaRPr lang="de-DE" altLang="de-DE" dirty="0" smtClean="0"/>
          </a:p>
          <a:p>
            <a:pPr eaLnBrk="1" hangingPunct="1"/>
            <a:r>
              <a:rPr lang="de-DE" altLang="de-DE" dirty="0" smtClean="0"/>
              <a:t>Problem:  unendliche Zyklen </a:t>
            </a:r>
            <a:endParaRPr lang="de-DE" altLang="de-DE" dirty="0"/>
          </a:p>
          <a:p>
            <a:pPr marL="0" indent="0" eaLnBrk="1" hangingPunct="1">
              <a:buNone/>
            </a:pPr>
            <a:r>
              <a:rPr lang="de-DE" altLang="de-DE" dirty="0" smtClean="0"/>
              <a:t>     möglich bei Linksrekursion </a:t>
            </a:r>
            <a:r>
              <a:rPr lang="de-DE" altLang="de-DE" dirty="0"/>
              <a:t/>
            </a:r>
            <a:br>
              <a:rPr lang="de-DE" altLang="de-DE" dirty="0"/>
            </a:br>
            <a:r>
              <a:rPr lang="de-DE" altLang="de-DE" dirty="0" smtClean="0"/>
              <a:t>     </a:t>
            </a:r>
            <a:r>
              <a:rPr lang="de-DE" altLang="de-DE" b="1" dirty="0" smtClean="0">
                <a:latin typeface="Courier New" charset="0"/>
              </a:rPr>
              <a:t>T(</a:t>
            </a:r>
            <a:r>
              <a:rPr lang="de-DE" altLang="de-DE" b="1" dirty="0" err="1" smtClean="0">
                <a:latin typeface="Courier New" charset="0"/>
              </a:rPr>
              <a:t>x,y</a:t>
            </a:r>
            <a:r>
              <a:rPr lang="de-DE" altLang="de-DE" b="1" dirty="0">
                <a:latin typeface="Courier New" charset="0"/>
              </a:rPr>
              <a:t>) :- G(</a:t>
            </a:r>
            <a:r>
              <a:rPr lang="de-DE" altLang="de-DE" b="1" dirty="0" err="1">
                <a:latin typeface="Courier New" charset="0"/>
              </a:rPr>
              <a:t>x,y</a:t>
            </a:r>
            <a:r>
              <a:rPr lang="de-DE" altLang="de-DE" b="1" dirty="0">
                <a:latin typeface="Courier New" charset="0"/>
              </a:rPr>
              <a:t>)</a:t>
            </a:r>
            <a:br>
              <a:rPr lang="de-DE" altLang="de-DE" b="1" dirty="0">
                <a:latin typeface="Courier New" charset="0"/>
              </a:rPr>
            </a:br>
            <a:r>
              <a:rPr lang="de-DE" altLang="de-DE" b="1" dirty="0" smtClean="0">
                <a:latin typeface="Courier New" charset="0"/>
              </a:rPr>
              <a:t>  T(</a:t>
            </a:r>
            <a:r>
              <a:rPr lang="de-DE" altLang="de-DE" b="1" dirty="0" err="1" smtClean="0">
                <a:latin typeface="Courier New" charset="0"/>
              </a:rPr>
              <a:t>x,y</a:t>
            </a:r>
            <a:r>
              <a:rPr lang="de-DE" altLang="de-DE" b="1" dirty="0">
                <a:latin typeface="Courier New" charset="0"/>
              </a:rPr>
              <a:t>) :- </a:t>
            </a:r>
            <a:r>
              <a:rPr lang="de-DE" altLang="de-DE" b="1" u="sng" dirty="0">
                <a:latin typeface="Courier New" charset="0"/>
              </a:rPr>
              <a:t>T(</a:t>
            </a:r>
            <a:r>
              <a:rPr lang="de-DE" altLang="de-DE" b="1" u="sng" dirty="0" err="1">
                <a:latin typeface="Courier New" charset="0"/>
              </a:rPr>
              <a:t>x,z</a:t>
            </a:r>
            <a:r>
              <a:rPr lang="de-DE" altLang="de-DE" b="1" u="sng" dirty="0">
                <a:latin typeface="Courier New" charset="0"/>
              </a:rPr>
              <a:t>)</a:t>
            </a:r>
            <a:r>
              <a:rPr lang="de-DE" altLang="de-DE" b="1" dirty="0">
                <a:latin typeface="Courier New" charset="0"/>
              </a:rPr>
              <a:t>,G(</a:t>
            </a:r>
            <a:r>
              <a:rPr lang="de-DE" altLang="de-DE" b="1" dirty="0" err="1">
                <a:latin typeface="Courier New" charset="0"/>
              </a:rPr>
              <a:t>z,y</a:t>
            </a:r>
            <a:r>
              <a:rPr lang="de-DE" altLang="de-DE" b="1" dirty="0">
                <a:latin typeface="Courier New" charset="0"/>
              </a:rPr>
              <a:t>)</a:t>
            </a:r>
            <a:endParaRPr lang="de-DE" altLang="de-DE" dirty="0"/>
          </a:p>
        </p:txBody>
      </p:sp>
      <p:sp>
        <p:nvSpPr>
          <p:cNvPr id="86021" name="Text Box 6"/>
          <p:cNvSpPr txBox="1">
            <a:spLocks noChangeArrowheads="1"/>
          </p:cNvSpPr>
          <p:nvPr/>
        </p:nvSpPr>
        <p:spPr bwMode="auto">
          <a:xfrm>
            <a:off x="1402829" y="2563490"/>
            <a:ext cx="311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de-DE" altLang="de-DE" sz="1800">
                <a:solidFill>
                  <a:srgbClr val="003366"/>
                </a:solidFill>
              </a:rPr>
              <a:t>1</a:t>
            </a:r>
          </a:p>
        </p:txBody>
      </p:sp>
      <p:sp>
        <p:nvSpPr>
          <p:cNvPr id="86022" name="Text Box 7"/>
          <p:cNvSpPr txBox="1">
            <a:spLocks noChangeArrowheads="1"/>
          </p:cNvSpPr>
          <p:nvPr/>
        </p:nvSpPr>
        <p:spPr bwMode="auto">
          <a:xfrm>
            <a:off x="2626792" y="2636515"/>
            <a:ext cx="311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de-DE" altLang="de-DE" sz="1800">
                <a:solidFill>
                  <a:srgbClr val="003366"/>
                </a:solidFill>
              </a:rPr>
              <a:t>2</a:t>
            </a:r>
          </a:p>
        </p:txBody>
      </p:sp>
      <p:sp>
        <p:nvSpPr>
          <p:cNvPr id="86023" name="Text Box 8"/>
          <p:cNvSpPr txBox="1">
            <a:spLocks noChangeArrowheads="1"/>
          </p:cNvSpPr>
          <p:nvPr/>
        </p:nvSpPr>
        <p:spPr bwMode="auto">
          <a:xfrm>
            <a:off x="1834629" y="3284215"/>
            <a:ext cx="311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de-DE" altLang="de-DE" sz="1800">
                <a:solidFill>
                  <a:srgbClr val="003366"/>
                </a:solidFill>
              </a:rPr>
              <a:t>3</a:t>
            </a:r>
          </a:p>
        </p:txBody>
      </p:sp>
      <p:sp>
        <p:nvSpPr>
          <p:cNvPr id="86024" name="Line 9"/>
          <p:cNvSpPr>
            <a:spLocks noChangeShapeType="1"/>
          </p:cNvSpPr>
          <p:nvPr/>
        </p:nvSpPr>
        <p:spPr bwMode="auto">
          <a:xfrm>
            <a:off x="1710804" y="2760340"/>
            <a:ext cx="865188" cy="71437"/>
          </a:xfrm>
          <a:prstGeom prst="line">
            <a:avLst/>
          </a:prstGeom>
          <a:noFill/>
          <a:ln w="38100">
            <a:solidFill>
              <a:srgbClr val="003366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6025" name="Line 10"/>
          <p:cNvSpPr>
            <a:spLocks noChangeShapeType="1"/>
          </p:cNvSpPr>
          <p:nvPr/>
        </p:nvSpPr>
        <p:spPr bwMode="auto">
          <a:xfrm flipH="1">
            <a:off x="2142604" y="2976240"/>
            <a:ext cx="611188" cy="431800"/>
          </a:xfrm>
          <a:prstGeom prst="line">
            <a:avLst/>
          </a:prstGeom>
          <a:noFill/>
          <a:ln w="38100">
            <a:solidFill>
              <a:srgbClr val="003366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6026" name="Line 11"/>
          <p:cNvSpPr>
            <a:spLocks noChangeShapeType="1"/>
          </p:cNvSpPr>
          <p:nvPr/>
        </p:nvSpPr>
        <p:spPr bwMode="auto">
          <a:xfrm flipH="1" flipV="1">
            <a:off x="1639367" y="2904802"/>
            <a:ext cx="215900" cy="503238"/>
          </a:xfrm>
          <a:prstGeom prst="line">
            <a:avLst/>
          </a:prstGeom>
          <a:noFill/>
          <a:ln w="38100">
            <a:solidFill>
              <a:srgbClr val="003366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6027" name="Text Box 12"/>
          <p:cNvSpPr txBox="1">
            <a:spLocks noChangeArrowheads="1"/>
          </p:cNvSpPr>
          <p:nvPr/>
        </p:nvSpPr>
        <p:spPr bwMode="auto">
          <a:xfrm>
            <a:off x="899592" y="2563490"/>
            <a:ext cx="425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de-DE" altLang="de-DE" sz="1800" u="sng" dirty="0"/>
              <a:t>G:</a:t>
            </a:r>
          </a:p>
        </p:txBody>
      </p:sp>
      <p:sp>
        <p:nvSpPr>
          <p:cNvPr id="86028" name="Text Box 13"/>
          <p:cNvSpPr txBox="1">
            <a:spLocks noChangeArrowheads="1"/>
          </p:cNvSpPr>
          <p:nvPr/>
        </p:nvSpPr>
        <p:spPr bwMode="auto">
          <a:xfrm>
            <a:off x="2987154" y="3349302"/>
            <a:ext cx="311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de-DE" altLang="de-DE" sz="1800">
                <a:solidFill>
                  <a:srgbClr val="003366"/>
                </a:solidFill>
              </a:rPr>
              <a:t>4</a:t>
            </a:r>
          </a:p>
        </p:txBody>
      </p:sp>
      <p:sp>
        <p:nvSpPr>
          <p:cNvPr id="86029" name="Text Box 14"/>
          <p:cNvSpPr txBox="1">
            <a:spLocks noChangeArrowheads="1"/>
          </p:cNvSpPr>
          <p:nvPr/>
        </p:nvSpPr>
        <p:spPr bwMode="auto">
          <a:xfrm>
            <a:off x="3563417" y="3349302"/>
            <a:ext cx="311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de-DE" altLang="de-DE" sz="1800">
                <a:solidFill>
                  <a:srgbClr val="003366"/>
                </a:solidFill>
              </a:rPr>
              <a:t>5</a:t>
            </a:r>
          </a:p>
        </p:txBody>
      </p:sp>
      <p:sp>
        <p:nvSpPr>
          <p:cNvPr id="86030" name="Text Box 15"/>
          <p:cNvSpPr txBox="1">
            <a:spLocks noChangeArrowheads="1"/>
          </p:cNvSpPr>
          <p:nvPr/>
        </p:nvSpPr>
        <p:spPr bwMode="auto">
          <a:xfrm>
            <a:off x="4211117" y="3349302"/>
            <a:ext cx="311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de-DE" altLang="de-DE" sz="1800">
                <a:solidFill>
                  <a:srgbClr val="003366"/>
                </a:solidFill>
              </a:rPr>
              <a:t>6</a:t>
            </a:r>
          </a:p>
        </p:txBody>
      </p:sp>
      <p:sp>
        <p:nvSpPr>
          <p:cNvPr id="86031" name="Line 16"/>
          <p:cNvSpPr>
            <a:spLocks noChangeShapeType="1"/>
          </p:cNvSpPr>
          <p:nvPr/>
        </p:nvSpPr>
        <p:spPr bwMode="auto">
          <a:xfrm>
            <a:off x="2194992" y="3500115"/>
            <a:ext cx="720725" cy="0"/>
          </a:xfrm>
          <a:prstGeom prst="line">
            <a:avLst/>
          </a:prstGeom>
          <a:noFill/>
          <a:ln w="28575">
            <a:solidFill>
              <a:srgbClr val="003366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6032" name="Line 17"/>
          <p:cNvSpPr>
            <a:spLocks noChangeShapeType="1"/>
          </p:cNvSpPr>
          <p:nvPr/>
        </p:nvSpPr>
        <p:spPr bwMode="auto">
          <a:xfrm>
            <a:off x="3276079" y="3500115"/>
            <a:ext cx="358775" cy="0"/>
          </a:xfrm>
          <a:prstGeom prst="line">
            <a:avLst/>
          </a:prstGeom>
          <a:noFill/>
          <a:ln w="28575">
            <a:solidFill>
              <a:srgbClr val="003366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6033" name="Line 18"/>
          <p:cNvSpPr>
            <a:spLocks noChangeShapeType="1"/>
          </p:cNvSpPr>
          <p:nvPr/>
        </p:nvSpPr>
        <p:spPr bwMode="auto">
          <a:xfrm>
            <a:off x="3923779" y="3500115"/>
            <a:ext cx="287338" cy="0"/>
          </a:xfrm>
          <a:prstGeom prst="line">
            <a:avLst/>
          </a:prstGeom>
          <a:noFill/>
          <a:ln w="28575">
            <a:solidFill>
              <a:srgbClr val="003366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6034" name="Oval 19"/>
          <p:cNvSpPr>
            <a:spLocks noChangeArrowheads="1"/>
          </p:cNvSpPr>
          <p:nvPr/>
        </p:nvSpPr>
        <p:spPr bwMode="auto">
          <a:xfrm>
            <a:off x="2915717" y="3212777"/>
            <a:ext cx="1798637" cy="576263"/>
          </a:xfrm>
          <a:prstGeom prst="ellipse">
            <a:avLst/>
          </a:prstGeom>
          <a:noFill/>
          <a:ln w="9525" cap="rnd">
            <a:solidFill>
              <a:schemeClr val="accent2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endParaRPr lang="en-US" altLang="de-DE" sz="1800"/>
          </a:p>
        </p:txBody>
      </p:sp>
      <p:pic>
        <p:nvPicPr>
          <p:cNvPr id="2" name="Bild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7713" y="2523994"/>
            <a:ext cx="2448272" cy="37306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565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Foliennummernplatzhalter 3"/>
          <p:cNvSpPr>
            <a:spLocks noGrp="1"/>
          </p:cNvSpPr>
          <p:nvPr>
            <p:ph type="sldNum" sz="quarter" idx="10"/>
          </p:nvPr>
        </p:nvSpPr>
        <p:spPr>
          <a:xfrm>
            <a:off x="8639473" y="6397370"/>
            <a:ext cx="504527" cy="19843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fld id="{CD9F50CB-ACFF-C143-A1B4-BF588145AE21}" type="slidenum">
              <a:rPr lang="de-DE" altLang="de-DE" sz="1400"/>
              <a:pPr eaLnBrk="1" hangingPunct="1"/>
              <a:t>56</a:t>
            </a:fld>
            <a:endParaRPr lang="de-DE" altLang="de-DE" sz="1400" dirty="0"/>
          </a:p>
        </p:txBody>
      </p:sp>
      <p:sp>
        <p:nvSpPr>
          <p:cNvPr id="8806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altLang="de-DE" dirty="0" smtClean="0"/>
              <a:t>... Magie reicht: Magic Set Algorithmus</a:t>
            </a:r>
            <a:endParaRPr lang="de-DE" altLang="de-DE" dirty="0"/>
          </a:p>
        </p:txBody>
      </p:sp>
      <p:sp>
        <p:nvSpPr>
          <p:cNvPr id="8806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71500" indent="-571500" eaLnBrk="1" hangingPunct="1">
              <a:lnSpc>
                <a:spcPct val="80000"/>
              </a:lnSpc>
              <a:buFont typeface="Wingdings" charset="2"/>
              <a:buNone/>
            </a:pPr>
            <a:r>
              <a:rPr lang="de-DE" altLang="de-DE" sz="2600" dirty="0" smtClean="0"/>
              <a:t>Der Magic-Set-Algorithmus überführt eine Datalog-Anfrage Q in eine neue Anfrage Q‘ mit folgenden Eigenschaften: </a:t>
            </a:r>
          </a:p>
          <a:p>
            <a:pPr eaLnBrk="1" hangingPunct="1">
              <a:lnSpc>
                <a:spcPct val="80000"/>
              </a:lnSpc>
            </a:pPr>
            <a:r>
              <a:rPr lang="de-DE" altLang="de-DE" dirty="0" smtClean="0"/>
              <a:t>Q‘ gibt dieselbe Menge an Antworten wie Q</a:t>
            </a:r>
          </a:p>
          <a:p>
            <a:pPr marL="571500" indent="-571500" eaLnBrk="1" hangingPunct="1">
              <a:lnSpc>
                <a:spcPct val="80000"/>
              </a:lnSpc>
              <a:buSzTx/>
            </a:pPr>
            <a:r>
              <a:rPr lang="de-DE" altLang="de-DE" sz="2600" dirty="0" smtClean="0"/>
              <a:t>Wenn Q‘ </a:t>
            </a:r>
            <a:r>
              <a:rPr lang="de-DE" altLang="de-DE" sz="2600" dirty="0" err="1" smtClean="0"/>
              <a:t>bottom-up</a:t>
            </a:r>
            <a:r>
              <a:rPr lang="de-DE" altLang="de-DE" sz="2600" dirty="0" smtClean="0"/>
              <a:t> ausgewertet wird, produziert es nur solche Fakten, die in einem Top-Down-Verfahren produziert würden. </a:t>
            </a:r>
          </a:p>
          <a:p>
            <a:pPr marL="571500" indent="-571500" eaLnBrk="1" hangingPunct="1">
              <a:lnSpc>
                <a:spcPct val="80000"/>
              </a:lnSpc>
              <a:buSzTx/>
            </a:pPr>
            <a:endParaRPr lang="de-DE" altLang="de-DE" sz="2600" dirty="0"/>
          </a:p>
          <a:p>
            <a:pPr marL="571500" indent="-571500" eaLnBrk="1" hangingPunct="1">
              <a:lnSpc>
                <a:spcPct val="80000"/>
              </a:lnSpc>
              <a:buSzTx/>
              <a:buFont typeface="Wingdings" charset="2"/>
              <a:buNone/>
            </a:pPr>
            <a:r>
              <a:rPr lang="de-DE" altLang="de-DE" sz="2600" dirty="0">
                <a:sym typeface="Wingdings" charset="2"/>
              </a:rPr>
              <a:t> </a:t>
            </a:r>
            <a:r>
              <a:rPr lang="de-DE" altLang="de-DE" sz="2600" dirty="0" smtClean="0">
                <a:sym typeface="Wingdings" charset="2"/>
              </a:rPr>
              <a:t>Selektionen (spezifische Instanzen) werden von der Anfrage in die </a:t>
            </a:r>
            <a:r>
              <a:rPr lang="de-DE" altLang="de-DE" sz="2600" dirty="0" err="1" smtClean="0">
                <a:sym typeface="Wingdings" charset="2"/>
              </a:rPr>
              <a:t>bottom</a:t>
            </a:r>
            <a:r>
              <a:rPr lang="de-DE" altLang="de-DE" sz="2600" dirty="0" smtClean="0">
                <a:sym typeface="Wingdings" charset="2"/>
              </a:rPr>
              <a:t>-</a:t>
            </a:r>
            <a:r>
              <a:rPr lang="de-DE" altLang="de-DE" sz="2600" dirty="0" err="1" smtClean="0">
                <a:sym typeface="Wingdings" charset="2"/>
              </a:rPr>
              <a:t>up</a:t>
            </a:r>
            <a:r>
              <a:rPr lang="de-DE" altLang="de-DE" dirty="0" smtClean="0">
                <a:sym typeface="Wingdings" charset="2"/>
              </a:rPr>
              <a:t>-Berechnungen geschoben (mittels Magic-Prädikaten)</a:t>
            </a:r>
            <a:endParaRPr lang="de-DE" altLang="de-DE" sz="2600" i="1" dirty="0"/>
          </a:p>
        </p:txBody>
      </p:sp>
    </p:spTree>
    <p:extLst>
      <p:ext uri="{BB962C8B-B14F-4D97-AF65-F5344CB8AC3E}">
        <p14:creationId xmlns:p14="http://schemas.microsoft.com/office/powerpoint/2010/main" val="1682085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Foliennummernplatzhalter 3"/>
          <p:cNvSpPr>
            <a:spLocks noGrp="1"/>
          </p:cNvSpPr>
          <p:nvPr>
            <p:ph type="sldNum" sz="quarter" idx="10"/>
          </p:nvPr>
        </p:nvSpPr>
        <p:spPr>
          <a:xfrm>
            <a:off x="8603977" y="6381328"/>
            <a:ext cx="432519" cy="19843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fld id="{3D81100D-8FBD-1448-BFC8-D09EED51BBD6}" type="slidenum">
              <a:rPr lang="de-DE" altLang="de-DE" sz="1400"/>
              <a:pPr eaLnBrk="1" hangingPunct="1"/>
              <a:t>57</a:t>
            </a:fld>
            <a:endParaRPr lang="de-DE" altLang="de-DE" sz="1400" dirty="0"/>
          </a:p>
        </p:txBody>
      </p:sp>
      <p:sp>
        <p:nvSpPr>
          <p:cNvPr id="901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altLang="de-DE" dirty="0" err="1" smtClean="0"/>
              <a:t>Rule</a:t>
            </a:r>
            <a:r>
              <a:rPr lang="de-DE" altLang="de-DE" dirty="0" smtClean="0"/>
              <a:t>/Goal </a:t>
            </a:r>
            <a:r>
              <a:rPr lang="de-DE" altLang="de-DE" dirty="0"/>
              <a:t>Graphs (RGGs)</a:t>
            </a:r>
          </a:p>
        </p:txBody>
      </p:sp>
      <p:sp>
        <p:nvSpPr>
          <p:cNvPr id="9011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de-DE" altLang="de-DE" dirty="0" smtClean="0"/>
              <a:t>Nötig, um eindeutige </a:t>
            </a:r>
            <a:r>
              <a:rPr lang="de-DE" altLang="de-DE" dirty="0" err="1" smtClean="0"/>
              <a:t>Instanziierungsmuster</a:t>
            </a:r>
            <a:r>
              <a:rPr lang="de-DE" altLang="de-DE" dirty="0" smtClean="0"/>
              <a:t> für die IDB Prädikate zu gewährleisten</a:t>
            </a:r>
            <a:endParaRPr lang="de-DE" altLang="de-DE" dirty="0"/>
          </a:p>
          <a:p>
            <a:pPr eaLnBrk="1" hangingPunct="1"/>
            <a:r>
              <a:rPr lang="de-DE" altLang="de-DE" dirty="0" smtClean="0"/>
              <a:t>Besteht aus Regel- und Ziel-Knoten.</a:t>
            </a:r>
            <a:endParaRPr lang="de-DE" altLang="de-DE" dirty="0"/>
          </a:p>
          <a:p>
            <a:pPr eaLnBrk="1" hangingPunct="1">
              <a:buFont typeface="Wingdings" charset="2"/>
              <a:buNone/>
            </a:pPr>
            <a:endParaRPr lang="de-DE" altLang="de-DE" dirty="0"/>
          </a:p>
          <a:p>
            <a:pPr eaLnBrk="1" hangingPunct="1">
              <a:buFont typeface="Wingdings" charset="2"/>
              <a:buNone/>
            </a:pPr>
            <a:r>
              <a:rPr lang="de-DE" altLang="de-DE" dirty="0" smtClean="0">
                <a:sym typeface="Wingdings" charset="2"/>
              </a:rPr>
              <a:t>Wir betrachten ein Beispiel;</a:t>
            </a:r>
          </a:p>
          <a:p>
            <a:pPr eaLnBrk="1" hangingPunct="1">
              <a:buFont typeface="Wingdings" charset="2"/>
              <a:buNone/>
            </a:pPr>
            <a:r>
              <a:rPr lang="de-DE" altLang="de-DE" dirty="0" smtClean="0">
                <a:sym typeface="Wingdings" charset="2"/>
              </a:rPr>
              <a:t> für eine ausführliche Darstellung siehe</a:t>
            </a:r>
          </a:p>
          <a:p>
            <a:pPr eaLnBrk="1" hangingPunct="1">
              <a:buFont typeface="Wingdings" charset="2"/>
              <a:buNone/>
            </a:pPr>
            <a:r>
              <a:rPr lang="de-DE" altLang="de-DE" dirty="0" err="1" smtClean="0">
                <a:sym typeface="Wingdings" charset="2"/>
              </a:rPr>
              <a:t>Abiteboul</a:t>
            </a:r>
            <a:r>
              <a:rPr lang="de-DE" altLang="de-DE" dirty="0" smtClean="0">
                <a:sym typeface="Wingdings" charset="2"/>
              </a:rPr>
              <a:t>, Hull, </a:t>
            </a:r>
            <a:r>
              <a:rPr lang="de-DE" altLang="de-DE" dirty="0" err="1" smtClean="0">
                <a:sym typeface="Wingdings" charset="2"/>
              </a:rPr>
              <a:t>Vianu</a:t>
            </a:r>
            <a:r>
              <a:rPr lang="de-DE" altLang="de-DE" dirty="0" smtClean="0">
                <a:sym typeface="Wingdings" charset="2"/>
              </a:rPr>
              <a:t>: </a:t>
            </a:r>
          </a:p>
          <a:p>
            <a:pPr eaLnBrk="1" hangingPunct="1">
              <a:buFont typeface="Wingdings" charset="2"/>
              <a:buNone/>
            </a:pPr>
            <a:r>
              <a:rPr lang="de-DE" altLang="de-DE" dirty="0" err="1" smtClean="0">
                <a:sym typeface="Wingdings" charset="2"/>
              </a:rPr>
              <a:t>Foundations</a:t>
            </a:r>
            <a:r>
              <a:rPr lang="de-DE" altLang="de-DE" dirty="0" smtClean="0">
                <a:sym typeface="Wingdings" charset="2"/>
              </a:rPr>
              <a:t> </a:t>
            </a:r>
            <a:r>
              <a:rPr lang="de-DE" altLang="de-DE" dirty="0" err="1" smtClean="0">
                <a:sym typeface="Wingdings" charset="2"/>
              </a:rPr>
              <a:t>of</a:t>
            </a:r>
            <a:r>
              <a:rPr lang="de-DE" altLang="de-DE" dirty="0" smtClean="0">
                <a:sym typeface="Wingdings" charset="2"/>
              </a:rPr>
              <a:t> Databases,</a:t>
            </a:r>
          </a:p>
          <a:p>
            <a:pPr eaLnBrk="1" hangingPunct="1">
              <a:buFont typeface="Wingdings" charset="2"/>
              <a:buNone/>
            </a:pPr>
            <a:r>
              <a:rPr lang="de-DE" altLang="de-DE" dirty="0" smtClean="0">
                <a:sym typeface="Wingdings" charset="2"/>
              </a:rPr>
              <a:t>Abschnitt 13.3 betitelt mit : „Magic“</a:t>
            </a:r>
            <a:endParaRPr lang="de-DE" altLang="de-DE" dirty="0"/>
          </a:p>
        </p:txBody>
      </p:sp>
      <p:pic>
        <p:nvPicPr>
          <p:cNvPr id="5" name="Inhaltsplatzhalter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084167" y="2420888"/>
            <a:ext cx="2519809" cy="3864788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43905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Foliennummernplatzhalt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fld id="{F1E13EBB-C3C5-9E40-91E8-E6ABEB46FC1F}" type="slidenum">
              <a:rPr lang="de-DE" altLang="de-DE" sz="1400"/>
              <a:pPr eaLnBrk="1" hangingPunct="1"/>
              <a:t>58</a:t>
            </a:fld>
            <a:endParaRPr lang="de-DE" altLang="de-DE" sz="1400"/>
          </a:p>
        </p:txBody>
      </p:sp>
      <p:sp>
        <p:nvSpPr>
          <p:cNvPr id="15155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altLang="de-DE" dirty="0" smtClean="0"/>
              <a:t>Magic-Set-Transformation</a:t>
            </a:r>
            <a:endParaRPr lang="de-DE" altLang="de-DE" dirty="0"/>
          </a:p>
        </p:txBody>
      </p:sp>
      <p:sp>
        <p:nvSpPr>
          <p:cNvPr id="15155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71500" indent="-571500" eaLnBrk="1" hangingPunct="1">
              <a:buFont typeface="Wingdings" charset="2"/>
              <a:buNone/>
            </a:pPr>
            <a:r>
              <a:rPr lang="de-DE" altLang="de-DE" dirty="0" smtClean="0"/>
              <a:t>Beginnend mit einem Datalog-Programm und einem </a:t>
            </a:r>
            <a:r>
              <a:rPr lang="de-DE" altLang="de-DE" dirty="0" err="1" smtClean="0"/>
              <a:t>Instanziierungsmuster</a:t>
            </a:r>
            <a:r>
              <a:rPr lang="de-DE" altLang="de-DE" dirty="0" smtClean="0"/>
              <a:t> aus der Anfrage führe folgende Schritte aus:  </a:t>
            </a:r>
            <a:endParaRPr lang="de-DE" altLang="de-DE" dirty="0"/>
          </a:p>
          <a:p>
            <a:pPr marL="571500" indent="-571500" eaLnBrk="1" hangingPunct="1">
              <a:buSzPct val="90000"/>
              <a:buFont typeface="+mj-lt"/>
              <a:buAutoNum type="arabicPeriod"/>
            </a:pPr>
            <a:r>
              <a:rPr lang="de-DE" altLang="de-DE" dirty="0" smtClean="0"/>
              <a:t>Splitte Prädikate, um eindeutige </a:t>
            </a:r>
            <a:r>
              <a:rPr lang="de-DE" altLang="de-DE" dirty="0" err="1" smtClean="0"/>
              <a:t>Instanziierungsmuster</a:t>
            </a:r>
            <a:r>
              <a:rPr lang="de-DE" altLang="de-DE" dirty="0" smtClean="0"/>
              <a:t> zu bekommen</a:t>
            </a:r>
            <a:endParaRPr lang="de-DE" altLang="de-DE" dirty="0"/>
          </a:p>
          <a:p>
            <a:pPr marL="571500" indent="-571500" eaLnBrk="1" hangingPunct="1">
              <a:buSzPct val="90000"/>
              <a:buFont typeface="+mj-lt"/>
              <a:buAutoNum type="arabicPeriod"/>
            </a:pPr>
            <a:r>
              <a:rPr lang="de-DE" altLang="de-DE" dirty="0" smtClean="0"/>
              <a:t>Rektifiziere Teilziele (behebe mehrfache  Vorkommnisse einer Variablen in einem IDB-Prädikat)</a:t>
            </a:r>
            <a:endParaRPr lang="de-DE" altLang="de-DE" dirty="0"/>
          </a:p>
          <a:p>
            <a:pPr marL="571500" indent="-571500" eaLnBrk="1" hangingPunct="1">
              <a:buSzPct val="90000"/>
              <a:buFont typeface="+mj-lt"/>
              <a:buAutoNum type="arabicPeriod"/>
            </a:pPr>
            <a:r>
              <a:rPr lang="de-DE" altLang="de-DE" dirty="0" smtClean="0"/>
              <a:t>Führe Magie-Prädikate (und Hilfsprädikate) ein </a:t>
            </a:r>
            <a:endParaRPr lang="de-DE" altLang="de-DE" dirty="0"/>
          </a:p>
        </p:txBody>
      </p:sp>
    </p:spTree>
    <p:extLst>
      <p:ext uri="{BB962C8B-B14F-4D97-AF65-F5344CB8AC3E}">
        <p14:creationId xmlns:p14="http://schemas.microsoft.com/office/powerpoint/2010/main" val="5027458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Foliennummernplatzhalter 1"/>
          <p:cNvSpPr>
            <a:spLocks noGrp="1"/>
          </p:cNvSpPr>
          <p:nvPr>
            <p:ph type="sldNum" sz="quarter" idx="10"/>
          </p:nvPr>
        </p:nvSpPr>
        <p:spPr>
          <a:xfrm>
            <a:off x="7872344" y="6381328"/>
            <a:ext cx="1008063" cy="1968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fld id="{BABC572A-2567-0F4C-B299-E0FD53613C7E}" type="slidenum">
              <a:rPr lang="de-DE" altLang="de-DE" sz="1400"/>
              <a:pPr eaLnBrk="1" hangingPunct="1"/>
              <a:t>59</a:t>
            </a:fld>
            <a:endParaRPr lang="de-DE" altLang="de-DE" sz="1400"/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508125" y="44624"/>
            <a:ext cx="6808788" cy="1008063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charset="2"/>
              <a:buNone/>
            </a:pPr>
            <a:r>
              <a:rPr lang="de-DE" altLang="de-DE" sz="2000" dirty="0"/>
              <a:t>r1:	</a:t>
            </a:r>
            <a:r>
              <a:rPr lang="de-DE" altLang="de-DE" sz="2000" b="1" dirty="0">
                <a:latin typeface="Courier New" charset="0"/>
              </a:rPr>
              <a:t>	</a:t>
            </a:r>
            <a:r>
              <a:rPr lang="de-DE" altLang="de-DE" sz="2000" b="1" dirty="0" smtClean="0">
                <a:latin typeface="Courier New" charset="0"/>
              </a:rPr>
              <a:t>	</a:t>
            </a:r>
            <a:r>
              <a:rPr lang="de-DE" altLang="de-DE" sz="2000" b="1" dirty="0" err="1" smtClean="0">
                <a:latin typeface="Courier New" charset="0"/>
              </a:rPr>
              <a:t>anc</a:t>
            </a:r>
            <a:r>
              <a:rPr lang="de-DE" altLang="de-DE" sz="2000" b="1" dirty="0" smtClean="0">
                <a:latin typeface="Courier New" charset="0"/>
              </a:rPr>
              <a:t>(</a:t>
            </a:r>
            <a:r>
              <a:rPr lang="de-DE" altLang="de-DE" sz="2000" b="1" dirty="0" err="1" smtClean="0">
                <a:latin typeface="Courier New" charset="0"/>
              </a:rPr>
              <a:t>x,y</a:t>
            </a:r>
            <a:r>
              <a:rPr lang="de-DE" altLang="de-DE" sz="2000" b="1" dirty="0">
                <a:latin typeface="Courier New" charset="0"/>
              </a:rPr>
              <a:t>) :- par(</a:t>
            </a:r>
            <a:r>
              <a:rPr lang="de-DE" altLang="de-DE" sz="2000" b="1" dirty="0" err="1">
                <a:latin typeface="Courier New" charset="0"/>
              </a:rPr>
              <a:t>x,y</a:t>
            </a:r>
            <a:r>
              <a:rPr lang="de-DE" altLang="de-DE" sz="2000" b="1" dirty="0">
                <a:latin typeface="Courier New" charset="0"/>
              </a:rPr>
              <a:t>) </a:t>
            </a:r>
          </a:p>
          <a:p>
            <a:pPr eaLnBrk="1" hangingPunct="1">
              <a:lnSpc>
                <a:spcPct val="80000"/>
              </a:lnSpc>
              <a:buFont typeface="Wingdings" charset="2"/>
              <a:buNone/>
            </a:pPr>
            <a:r>
              <a:rPr lang="de-DE" altLang="de-DE" sz="2000" dirty="0"/>
              <a:t>r2:</a:t>
            </a:r>
            <a:r>
              <a:rPr lang="de-DE" altLang="de-DE" sz="2000" b="1" dirty="0">
                <a:latin typeface="Courier New" charset="0"/>
              </a:rPr>
              <a:t> 	</a:t>
            </a:r>
            <a:r>
              <a:rPr lang="de-DE" altLang="de-DE" sz="2000" b="1" dirty="0" smtClean="0">
                <a:latin typeface="Courier New" charset="0"/>
              </a:rPr>
              <a:t>	</a:t>
            </a:r>
            <a:r>
              <a:rPr lang="de-DE" altLang="de-DE" sz="2000" b="1" dirty="0" err="1" smtClean="0">
                <a:latin typeface="Courier New" charset="0"/>
              </a:rPr>
              <a:t>anc</a:t>
            </a:r>
            <a:r>
              <a:rPr lang="de-DE" altLang="de-DE" sz="2000" b="1" dirty="0" smtClean="0">
                <a:latin typeface="Courier New" charset="0"/>
              </a:rPr>
              <a:t>(</a:t>
            </a:r>
            <a:r>
              <a:rPr lang="de-DE" altLang="de-DE" sz="2000" b="1" dirty="0" err="1" smtClean="0">
                <a:latin typeface="Courier New" charset="0"/>
              </a:rPr>
              <a:t>x,y</a:t>
            </a:r>
            <a:r>
              <a:rPr lang="de-DE" altLang="de-DE" sz="2000" b="1" dirty="0">
                <a:latin typeface="Courier New" charset="0"/>
              </a:rPr>
              <a:t>) :- </a:t>
            </a:r>
            <a:r>
              <a:rPr lang="de-DE" altLang="de-DE" sz="2000" b="1" dirty="0" err="1">
                <a:latin typeface="Courier New" charset="0"/>
              </a:rPr>
              <a:t>anc</a:t>
            </a:r>
            <a:r>
              <a:rPr lang="de-DE" altLang="de-DE" sz="2000" b="1" dirty="0">
                <a:latin typeface="Courier New" charset="0"/>
              </a:rPr>
              <a:t>(</a:t>
            </a:r>
            <a:r>
              <a:rPr lang="de-DE" altLang="de-DE" sz="2000" b="1" dirty="0" err="1">
                <a:latin typeface="Courier New" charset="0"/>
              </a:rPr>
              <a:t>x,z</a:t>
            </a:r>
            <a:r>
              <a:rPr lang="de-DE" altLang="de-DE" sz="2000" b="1" dirty="0">
                <a:latin typeface="Courier New" charset="0"/>
              </a:rPr>
              <a:t>), </a:t>
            </a:r>
            <a:r>
              <a:rPr lang="de-DE" altLang="de-DE" sz="2000" b="1" dirty="0" smtClean="0">
                <a:latin typeface="Courier New" charset="0"/>
              </a:rPr>
              <a:t>par(</a:t>
            </a:r>
            <a:r>
              <a:rPr lang="de-DE" altLang="de-DE" sz="2000" b="1" dirty="0" err="1" smtClean="0">
                <a:latin typeface="Courier New" charset="0"/>
              </a:rPr>
              <a:t>z,y</a:t>
            </a:r>
            <a:r>
              <a:rPr lang="de-DE" altLang="de-DE" sz="2000" b="1" dirty="0" smtClean="0">
                <a:latin typeface="Courier New" charset="0"/>
              </a:rPr>
              <a:t>)</a:t>
            </a:r>
          </a:p>
          <a:p>
            <a:pPr eaLnBrk="1" hangingPunct="1">
              <a:lnSpc>
                <a:spcPct val="80000"/>
              </a:lnSpc>
              <a:buFont typeface="Wingdings" charset="2"/>
              <a:buNone/>
            </a:pPr>
            <a:r>
              <a:rPr lang="de-DE" altLang="de-DE" sz="2000" dirty="0" smtClean="0"/>
              <a:t>Anfrage:     </a:t>
            </a:r>
            <a:r>
              <a:rPr lang="de-DE" altLang="de-DE" sz="2000" dirty="0"/>
              <a:t>	</a:t>
            </a:r>
            <a:r>
              <a:rPr lang="de-DE" altLang="de-DE" sz="2000" b="1" dirty="0" err="1">
                <a:latin typeface="Courier New" charset="0"/>
              </a:rPr>
              <a:t>query</a:t>
            </a:r>
            <a:r>
              <a:rPr lang="de-DE" altLang="de-DE" sz="2000" b="1" dirty="0">
                <a:latin typeface="Courier New" charset="0"/>
              </a:rPr>
              <a:t>(</a:t>
            </a:r>
            <a:r>
              <a:rPr lang="de-DE" altLang="de-DE" sz="2000" b="1" dirty="0" err="1">
                <a:latin typeface="Courier New" charset="0"/>
              </a:rPr>
              <a:t>u</a:t>
            </a:r>
            <a:r>
              <a:rPr lang="de-DE" altLang="de-DE" sz="2000" b="1" dirty="0">
                <a:latin typeface="Courier New" charset="0"/>
              </a:rPr>
              <a:t>) :- </a:t>
            </a:r>
            <a:r>
              <a:rPr lang="de-DE" altLang="de-DE" sz="2000" b="1" dirty="0" err="1">
                <a:latin typeface="Courier New" charset="0"/>
              </a:rPr>
              <a:t>anc</a:t>
            </a:r>
            <a:r>
              <a:rPr lang="de-DE" altLang="de-DE" sz="2000" b="1" dirty="0">
                <a:latin typeface="Courier New" charset="0"/>
              </a:rPr>
              <a:t>(</a:t>
            </a:r>
            <a:r>
              <a:rPr lang="he-IL" altLang="de-DE" sz="2000" b="1" dirty="0">
                <a:solidFill>
                  <a:schemeClr val="accent2"/>
                </a:solidFill>
              </a:rPr>
              <a:t>“</a:t>
            </a:r>
            <a:r>
              <a:rPr lang="de-DE" altLang="de-DE" sz="2000" b="1" dirty="0">
                <a:solidFill>
                  <a:schemeClr val="accent2"/>
                </a:solidFill>
                <a:latin typeface="Courier New" charset="0"/>
              </a:rPr>
              <a:t>a</a:t>
            </a:r>
            <a:r>
              <a:rPr lang="he-IL" altLang="de-DE" sz="2000" b="1" dirty="0">
                <a:solidFill>
                  <a:schemeClr val="accent2"/>
                </a:solidFill>
              </a:rPr>
              <a:t>”</a:t>
            </a:r>
            <a:r>
              <a:rPr lang="de-DE" altLang="de-DE" sz="2000" b="1" dirty="0">
                <a:latin typeface="Courier New" charset="0"/>
              </a:rPr>
              <a:t>,</a:t>
            </a:r>
            <a:r>
              <a:rPr lang="de-DE" altLang="de-DE" sz="2000" b="1" dirty="0" err="1">
                <a:latin typeface="Courier New" charset="0"/>
              </a:rPr>
              <a:t>u</a:t>
            </a:r>
            <a:r>
              <a:rPr lang="de-DE" altLang="de-DE" sz="2000" b="1" dirty="0">
                <a:latin typeface="Courier New" charset="0"/>
              </a:rPr>
              <a:t>)</a:t>
            </a:r>
          </a:p>
        </p:txBody>
      </p:sp>
      <p:grpSp>
        <p:nvGrpSpPr>
          <p:cNvPr id="92164" name="Group 16"/>
          <p:cNvGrpSpPr>
            <a:grpSpLocks/>
          </p:cNvGrpSpPr>
          <p:nvPr/>
        </p:nvGrpSpPr>
        <p:grpSpPr bwMode="auto">
          <a:xfrm>
            <a:off x="395536" y="2887687"/>
            <a:ext cx="5546725" cy="3349625"/>
            <a:chOff x="1149" y="1253"/>
            <a:chExt cx="3494" cy="2110"/>
          </a:xfrm>
        </p:grpSpPr>
        <p:sp>
          <p:nvSpPr>
            <p:cNvPr id="92169" name="Text Box 4"/>
            <p:cNvSpPr txBox="1">
              <a:spLocks noChangeArrowheads="1"/>
            </p:cNvSpPr>
            <p:nvPr/>
          </p:nvSpPr>
          <p:spPr bwMode="auto">
            <a:xfrm>
              <a:off x="2562" y="1282"/>
              <a:ext cx="461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/>
              <a:r>
                <a:rPr lang="de-DE" altLang="de-DE" sz="2000"/>
                <a:t>anc</a:t>
              </a:r>
              <a:r>
                <a:rPr lang="de-DE" altLang="de-DE" sz="2000" baseline="30000"/>
                <a:t>bf</a:t>
              </a:r>
            </a:p>
          </p:txBody>
        </p:sp>
        <p:sp>
          <p:nvSpPr>
            <p:cNvPr id="92170" name="Text Box 5"/>
            <p:cNvSpPr txBox="1">
              <a:spLocks noChangeArrowheads="1"/>
            </p:cNvSpPr>
            <p:nvPr/>
          </p:nvSpPr>
          <p:spPr bwMode="auto">
            <a:xfrm>
              <a:off x="1973" y="1872"/>
              <a:ext cx="5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/>
              <a:r>
                <a:rPr lang="de-DE" altLang="de-DE" sz="2000"/>
                <a:t>r</a:t>
              </a:r>
              <a:r>
                <a:rPr lang="de-DE" altLang="de-DE" sz="2000" baseline="-25000"/>
                <a:t>1.0</a:t>
              </a:r>
              <a:r>
                <a:rPr lang="de-DE" altLang="de-DE" sz="2000" baseline="30000"/>
                <a:t>[x|y]</a:t>
              </a:r>
            </a:p>
          </p:txBody>
        </p:sp>
        <p:sp>
          <p:nvSpPr>
            <p:cNvPr id="92171" name="Text Box 6"/>
            <p:cNvSpPr txBox="1">
              <a:spLocks noChangeArrowheads="1"/>
            </p:cNvSpPr>
            <p:nvPr/>
          </p:nvSpPr>
          <p:spPr bwMode="auto">
            <a:xfrm>
              <a:off x="3198" y="1872"/>
              <a:ext cx="584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/>
              <a:r>
                <a:rPr lang="de-DE" altLang="de-DE" sz="2000"/>
                <a:t>r</a:t>
              </a:r>
              <a:r>
                <a:rPr lang="de-DE" altLang="de-DE" sz="2000" baseline="-25000"/>
                <a:t>2.0</a:t>
              </a:r>
              <a:r>
                <a:rPr lang="de-DE" altLang="de-DE" sz="2000" baseline="30000"/>
                <a:t>[x|y,z]</a:t>
              </a:r>
            </a:p>
          </p:txBody>
        </p:sp>
        <p:sp>
          <p:nvSpPr>
            <p:cNvPr id="92172" name="Text Box 7"/>
            <p:cNvSpPr txBox="1">
              <a:spLocks noChangeArrowheads="1"/>
            </p:cNvSpPr>
            <p:nvPr/>
          </p:nvSpPr>
          <p:spPr bwMode="auto">
            <a:xfrm>
              <a:off x="1973" y="2500"/>
              <a:ext cx="434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/>
              <a:r>
                <a:rPr lang="de-DE" altLang="de-DE" sz="2000"/>
                <a:t>par</a:t>
              </a:r>
              <a:r>
                <a:rPr lang="de-DE" altLang="de-DE" sz="2000" baseline="30000"/>
                <a:t>bf</a:t>
              </a:r>
            </a:p>
          </p:txBody>
        </p:sp>
        <p:sp>
          <p:nvSpPr>
            <p:cNvPr id="92173" name="Text Box 8"/>
            <p:cNvSpPr txBox="1">
              <a:spLocks noChangeArrowheads="1"/>
            </p:cNvSpPr>
            <p:nvPr/>
          </p:nvSpPr>
          <p:spPr bwMode="auto">
            <a:xfrm>
              <a:off x="4059" y="2454"/>
              <a:ext cx="584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/>
              <a:r>
                <a:rPr lang="de-DE" altLang="de-DE" sz="2000"/>
                <a:t>r</a:t>
              </a:r>
              <a:r>
                <a:rPr lang="de-DE" altLang="de-DE" sz="2000" baseline="-25000"/>
                <a:t>2.1</a:t>
              </a:r>
              <a:r>
                <a:rPr lang="de-DE" altLang="de-DE" sz="2000" baseline="30000"/>
                <a:t>[x,z|y]</a:t>
              </a:r>
            </a:p>
          </p:txBody>
        </p:sp>
        <p:sp>
          <p:nvSpPr>
            <p:cNvPr id="92174" name="Text Box 9"/>
            <p:cNvSpPr txBox="1">
              <a:spLocks noChangeArrowheads="1"/>
            </p:cNvSpPr>
            <p:nvPr/>
          </p:nvSpPr>
          <p:spPr bwMode="auto">
            <a:xfrm>
              <a:off x="4170" y="3113"/>
              <a:ext cx="434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/>
              <a:r>
                <a:rPr lang="de-DE" altLang="de-DE" sz="2000"/>
                <a:t>par</a:t>
              </a:r>
              <a:r>
                <a:rPr lang="de-DE" altLang="de-DE" sz="2000" baseline="30000"/>
                <a:t>bf</a:t>
              </a:r>
            </a:p>
          </p:txBody>
        </p:sp>
        <p:sp>
          <p:nvSpPr>
            <p:cNvPr id="92175" name="Line 10"/>
            <p:cNvSpPr>
              <a:spLocks noChangeShapeType="1"/>
            </p:cNvSpPr>
            <p:nvPr/>
          </p:nvSpPr>
          <p:spPr bwMode="auto">
            <a:xfrm flipH="1">
              <a:off x="2109" y="1525"/>
              <a:ext cx="408" cy="36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92176" name="Line 11"/>
            <p:cNvSpPr>
              <a:spLocks noChangeShapeType="1"/>
            </p:cNvSpPr>
            <p:nvPr/>
          </p:nvSpPr>
          <p:spPr bwMode="auto">
            <a:xfrm>
              <a:off x="3016" y="1480"/>
              <a:ext cx="499" cy="36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92177" name="Line 12"/>
            <p:cNvSpPr>
              <a:spLocks noChangeShapeType="1"/>
            </p:cNvSpPr>
            <p:nvPr/>
          </p:nvSpPr>
          <p:spPr bwMode="auto">
            <a:xfrm>
              <a:off x="3787" y="2069"/>
              <a:ext cx="499" cy="36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92178" name="Line 13"/>
            <p:cNvSpPr>
              <a:spLocks noChangeShapeType="1"/>
            </p:cNvSpPr>
            <p:nvPr/>
          </p:nvSpPr>
          <p:spPr bwMode="auto">
            <a:xfrm>
              <a:off x="2109" y="2160"/>
              <a:ext cx="0" cy="36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92179" name="Line 14"/>
            <p:cNvSpPr>
              <a:spLocks noChangeShapeType="1"/>
            </p:cNvSpPr>
            <p:nvPr/>
          </p:nvSpPr>
          <p:spPr bwMode="auto">
            <a:xfrm>
              <a:off x="4377" y="2750"/>
              <a:ext cx="0" cy="36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92180" name="Freeform 15"/>
            <p:cNvSpPr>
              <a:spLocks/>
            </p:cNvSpPr>
            <p:nvPr/>
          </p:nvSpPr>
          <p:spPr bwMode="auto">
            <a:xfrm>
              <a:off x="1149" y="1253"/>
              <a:ext cx="2321" cy="2072"/>
            </a:xfrm>
            <a:custGeom>
              <a:avLst/>
              <a:gdLst>
                <a:gd name="T0" fmla="*/ 2321 w 2321"/>
                <a:gd name="T1" fmla="*/ 907 h 2072"/>
                <a:gd name="T2" fmla="*/ 1822 w 2321"/>
                <a:gd name="T3" fmla="*/ 1905 h 2072"/>
                <a:gd name="T4" fmla="*/ 280 w 2321"/>
                <a:gd name="T5" fmla="*/ 1860 h 2072"/>
                <a:gd name="T6" fmla="*/ 143 w 2321"/>
                <a:gd name="T7" fmla="*/ 635 h 2072"/>
                <a:gd name="T8" fmla="*/ 869 w 2321"/>
                <a:gd name="T9" fmla="*/ 91 h 2072"/>
                <a:gd name="T10" fmla="*/ 1459 w 2321"/>
                <a:gd name="T11" fmla="*/ 91 h 207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321"/>
                <a:gd name="T19" fmla="*/ 0 h 2072"/>
                <a:gd name="T20" fmla="*/ 2321 w 2321"/>
                <a:gd name="T21" fmla="*/ 2072 h 207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321" h="2072">
                  <a:moveTo>
                    <a:pt x="2321" y="907"/>
                  </a:moveTo>
                  <a:cubicBezTo>
                    <a:pt x="2241" y="1326"/>
                    <a:pt x="2162" y="1746"/>
                    <a:pt x="1822" y="1905"/>
                  </a:cubicBezTo>
                  <a:cubicBezTo>
                    <a:pt x="1482" y="2064"/>
                    <a:pt x="560" y="2072"/>
                    <a:pt x="280" y="1860"/>
                  </a:cubicBezTo>
                  <a:cubicBezTo>
                    <a:pt x="0" y="1648"/>
                    <a:pt x="45" y="930"/>
                    <a:pt x="143" y="635"/>
                  </a:cubicBezTo>
                  <a:cubicBezTo>
                    <a:pt x="241" y="340"/>
                    <a:pt x="650" y="182"/>
                    <a:pt x="869" y="91"/>
                  </a:cubicBezTo>
                  <a:cubicBezTo>
                    <a:pt x="1088" y="0"/>
                    <a:pt x="1273" y="45"/>
                    <a:pt x="1459" y="91"/>
                  </a:cubicBezTo>
                </a:path>
              </a:pathLst>
            </a:cu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/>
              <a:endParaRPr lang="en-US" altLang="de-DE" sz="1800"/>
            </a:p>
          </p:txBody>
        </p:sp>
      </p:grpSp>
      <p:sp>
        <p:nvSpPr>
          <p:cNvPr id="92165" name="Text Box 17"/>
          <p:cNvSpPr txBox="1">
            <a:spLocks noChangeArrowheads="1"/>
          </p:cNvSpPr>
          <p:nvPr/>
        </p:nvSpPr>
        <p:spPr bwMode="auto">
          <a:xfrm>
            <a:off x="4079602" y="2455887"/>
            <a:ext cx="3775393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de-DE" altLang="de-DE" sz="1800" dirty="0" smtClean="0"/>
              <a:t>Eindeutiges </a:t>
            </a:r>
            <a:r>
              <a:rPr lang="de-DE" altLang="de-DE" sz="1800" dirty="0" err="1" smtClean="0"/>
              <a:t>Instanziierungsmuster</a:t>
            </a:r>
            <a:r>
              <a:rPr lang="de-DE" altLang="de-DE" sz="1800" dirty="0" smtClean="0"/>
              <a:t> </a:t>
            </a:r>
          </a:p>
          <a:p>
            <a:pPr eaLnBrk="1" hangingPunct="1"/>
            <a:r>
              <a:rPr lang="de-DE" altLang="de-DE" sz="1800" b="1" dirty="0" err="1"/>
              <a:t>b</a:t>
            </a:r>
            <a:r>
              <a:rPr lang="de-DE" altLang="de-DE" sz="1800" b="1" dirty="0" err="1" smtClean="0"/>
              <a:t>f</a:t>
            </a:r>
            <a:r>
              <a:rPr lang="de-DE" altLang="de-DE" sz="1800" b="1" dirty="0" smtClean="0"/>
              <a:t> (</a:t>
            </a:r>
            <a:r>
              <a:rPr lang="de-DE" altLang="de-DE" sz="1800" b="1" dirty="0" err="1" smtClean="0"/>
              <a:t>bound</a:t>
            </a:r>
            <a:r>
              <a:rPr lang="de-DE" altLang="de-DE" sz="1800" b="1" dirty="0" smtClean="0"/>
              <a:t>, </a:t>
            </a:r>
            <a:r>
              <a:rPr lang="de-DE" altLang="de-DE" sz="1800" b="1" dirty="0" err="1" smtClean="0"/>
              <a:t>free</a:t>
            </a:r>
            <a:r>
              <a:rPr lang="de-DE" altLang="de-DE" sz="1800" b="1" dirty="0" smtClean="0"/>
              <a:t>)</a:t>
            </a:r>
            <a:endParaRPr lang="de-DE" altLang="de-DE" sz="1800" b="1" dirty="0"/>
          </a:p>
        </p:txBody>
      </p:sp>
      <p:sp>
        <p:nvSpPr>
          <p:cNvPr id="92166" name="Line 18"/>
          <p:cNvSpPr>
            <a:spLocks noChangeShapeType="1"/>
          </p:cNvSpPr>
          <p:nvPr/>
        </p:nvSpPr>
        <p:spPr bwMode="auto">
          <a:xfrm flipV="1">
            <a:off x="3430837" y="2706339"/>
            <a:ext cx="648766" cy="397247"/>
          </a:xfrm>
          <a:prstGeom prst="line">
            <a:avLst/>
          </a:prstGeom>
          <a:noFill/>
          <a:ln w="9525" cap="rnd">
            <a:solidFill>
              <a:schemeClr val="bg2"/>
            </a:solidFill>
            <a:prstDash val="sysDot"/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92167" name="Text Box 19"/>
          <p:cNvSpPr txBox="1">
            <a:spLocks noChangeArrowheads="1"/>
          </p:cNvSpPr>
          <p:nvPr/>
        </p:nvSpPr>
        <p:spPr bwMode="auto">
          <a:xfrm>
            <a:off x="2699569" y="1267619"/>
            <a:ext cx="221086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de-DE" altLang="de-DE" sz="1800" i="1" dirty="0">
                <a:solidFill>
                  <a:schemeClr val="accent2"/>
                </a:solidFill>
              </a:rPr>
              <a:t>a </a:t>
            </a:r>
            <a:r>
              <a:rPr lang="de-DE" altLang="de-DE" sz="1800" i="1" dirty="0" smtClean="0">
                <a:solidFill>
                  <a:schemeClr val="accent2"/>
                </a:solidFill>
              </a:rPr>
              <a:t>ist eine Konstante</a:t>
            </a:r>
            <a:endParaRPr lang="de-DE" altLang="de-DE" sz="1800" i="1" dirty="0">
              <a:solidFill>
                <a:schemeClr val="accent2"/>
              </a:solidFill>
            </a:endParaRPr>
          </a:p>
        </p:txBody>
      </p:sp>
      <p:sp>
        <p:nvSpPr>
          <p:cNvPr id="92168" name="Line 20"/>
          <p:cNvSpPr>
            <a:spLocks noChangeShapeType="1"/>
          </p:cNvSpPr>
          <p:nvPr/>
        </p:nvSpPr>
        <p:spPr bwMode="auto">
          <a:xfrm flipV="1">
            <a:off x="4356919" y="1098725"/>
            <a:ext cx="1654944" cy="313356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29453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Text Box 42"/>
          <p:cNvSpPr txBox="1">
            <a:spLocks noChangeArrowheads="1"/>
          </p:cNvSpPr>
          <p:nvPr/>
        </p:nvSpPr>
        <p:spPr bwMode="auto">
          <a:xfrm>
            <a:off x="239879" y="3429001"/>
            <a:ext cx="1883849" cy="2969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de-DE" altLang="en-US" sz="1477" u="sng"/>
              <a:t>Mögliche Lösungen:</a:t>
            </a:r>
            <a:endParaRPr lang="de-DE" altLang="en-US" sz="1477" u="sng" dirty="0"/>
          </a:p>
        </p:txBody>
      </p:sp>
      <p:sp>
        <p:nvSpPr>
          <p:cNvPr id="6146" name="Text Box 123"/>
          <p:cNvSpPr txBox="1">
            <a:spLocks noChangeArrowheads="1"/>
          </p:cNvSpPr>
          <p:nvPr/>
        </p:nvSpPr>
        <p:spPr bwMode="auto">
          <a:xfrm>
            <a:off x="1043354" y="4126524"/>
            <a:ext cx="290464" cy="2969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de-DE" altLang="en-US" sz="1477">
                <a:solidFill>
                  <a:srgbClr val="003366"/>
                </a:solidFill>
              </a:rPr>
              <a:t>1</a:t>
            </a:r>
          </a:p>
        </p:txBody>
      </p:sp>
      <p:sp>
        <p:nvSpPr>
          <p:cNvPr id="6147" name="Text Box 124"/>
          <p:cNvSpPr txBox="1">
            <a:spLocks noChangeArrowheads="1"/>
          </p:cNvSpPr>
          <p:nvPr/>
        </p:nvSpPr>
        <p:spPr bwMode="auto">
          <a:xfrm>
            <a:off x="2266950" y="4193931"/>
            <a:ext cx="290464" cy="2969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de-DE" altLang="en-US" sz="1477">
                <a:solidFill>
                  <a:srgbClr val="003366"/>
                </a:solidFill>
              </a:rPr>
              <a:t>2</a:t>
            </a:r>
          </a:p>
        </p:txBody>
      </p:sp>
      <p:sp>
        <p:nvSpPr>
          <p:cNvPr id="6148" name="Text Box 125"/>
          <p:cNvSpPr txBox="1">
            <a:spLocks noChangeArrowheads="1"/>
          </p:cNvSpPr>
          <p:nvPr/>
        </p:nvSpPr>
        <p:spPr bwMode="auto">
          <a:xfrm>
            <a:off x="1474177" y="4791808"/>
            <a:ext cx="290464" cy="2969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de-DE" altLang="en-US" sz="1477">
                <a:solidFill>
                  <a:srgbClr val="003366"/>
                </a:solidFill>
              </a:rPr>
              <a:t>3</a:t>
            </a:r>
          </a:p>
        </p:txBody>
      </p:sp>
      <p:sp>
        <p:nvSpPr>
          <p:cNvPr id="6149" name="Text Box 135"/>
          <p:cNvSpPr txBox="1">
            <a:spLocks noChangeArrowheads="1"/>
          </p:cNvSpPr>
          <p:nvPr/>
        </p:nvSpPr>
        <p:spPr bwMode="auto">
          <a:xfrm>
            <a:off x="3922835" y="4126524"/>
            <a:ext cx="290464" cy="2969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de-DE" altLang="en-US" sz="1477">
                <a:solidFill>
                  <a:srgbClr val="003366"/>
                </a:solidFill>
              </a:rPr>
              <a:t>1</a:t>
            </a:r>
          </a:p>
        </p:txBody>
      </p:sp>
      <p:sp>
        <p:nvSpPr>
          <p:cNvPr id="6150" name="Text Box 136"/>
          <p:cNvSpPr txBox="1">
            <a:spLocks noChangeArrowheads="1"/>
          </p:cNvSpPr>
          <p:nvPr/>
        </p:nvSpPr>
        <p:spPr bwMode="auto">
          <a:xfrm>
            <a:off x="5146431" y="4193931"/>
            <a:ext cx="290464" cy="2969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de-DE" altLang="en-US" sz="1477">
                <a:solidFill>
                  <a:srgbClr val="003366"/>
                </a:solidFill>
              </a:rPr>
              <a:t>2</a:t>
            </a:r>
          </a:p>
        </p:txBody>
      </p:sp>
      <p:sp>
        <p:nvSpPr>
          <p:cNvPr id="6151" name="Text Box 137"/>
          <p:cNvSpPr txBox="1">
            <a:spLocks noChangeArrowheads="1"/>
          </p:cNvSpPr>
          <p:nvPr/>
        </p:nvSpPr>
        <p:spPr bwMode="auto">
          <a:xfrm>
            <a:off x="4355123" y="4791808"/>
            <a:ext cx="290464" cy="2969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de-DE" altLang="en-US" sz="1477">
                <a:solidFill>
                  <a:srgbClr val="003366"/>
                </a:solidFill>
              </a:rPr>
              <a:t>3</a:t>
            </a:r>
          </a:p>
        </p:txBody>
      </p:sp>
      <p:sp>
        <p:nvSpPr>
          <p:cNvPr id="6152" name="Text Box 148"/>
          <p:cNvSpPr txBox="1">
            <a:spLocks noChangeArrowheads="1"/>
          </p:cNvSpPr>
          <p:nvPr/>
        </p:nvSpPr>
        <p:spPr bwMode="auto">
          <a:xfrm>
            <a:off x="6875584" y="4192467"/>
            <a:ext cx="290464" cy="2969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de-DE" altLang="en-US" sz="1477">
                <a:solidFill>
                  <a:srgbClr val="003366"/>
                </a:solidFill>
              </a:rPr>
              <a:t>1</a:t>
            </a:r>
          </a:p>
        </p:txBody>
      </p:sp>
      <p:sp>
        <p:nvSpPr>
          <p:cNvPr id="6153" name="Text Box 149"/>
          <p:cNvSpPr txBox="1">
            <a:spLocks noChangeArrowheads="1"/>
          </p:cNvSpPr>
          <p:nvPr/>
        </p:nvSpPr>
        <p:spPr bwMode="auto">
          <a:xfrm>
            <a:off x="8099181" y="4259874"/>
            <a:ext cx="290464" cy="2969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de-DE" altLang="en-US" sz="1477">
                <a:solidFill>
                  <a:srgbClr val="003366"/>
                </a:solidFill>
              </a:rPr>
              <a:t>2</a:t>
            </a:r>
          </a:p>
        </p:txBody>
      </p:sp>
      <p:sp>
        <p:nvSpPr>
          <p:cNvPr id="6154" name="Text Box 150"/>
          <p:cNvSpPr txBox="1">
            <a:spLocks noChangeArrowheads="1"/>
          </p:cNvSpPr>
          <p:nvPr/>
        </p:nvSpPr>
        <p:spPr bwMode="auto">
          <a:xfrm>
            <a:off x="7307873" y="4857751"/>
            <a:ext cx="290464" cy="2969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de-DE" altLang="en-US" sz="1477">
                <a:solidFill>
                  <a:srgbClr val="003366"/>
                </a:solidFill>
              </a:rPr>
              <a:t>3</a:t>
            </a:r>
          </a:p>
        </p:txBody>
      </p:sp>
      <p:grpSp>
        <p:nvGrpSpPr>
          <p:cNvPr id="6155" name="Gruppierung 66"/>
          <p:cNvGrpSpPr>
            <a:grpSpLocks/>
          </p:cNvGrpSpPr>
          <p:nvPr/>
        </p:nvGrpSpPr>
        <p:grpSpPr bwMode="auto">
          <a:xfrm>
            <a:off x="971551" y="3694235"/>
            <a:ext cx="7920403" cy="1729154"/>
            <a:chOff x="1052513" y="3716338"/>
            <a:chExt cx="8580437" cy="1873251"/>
          </a:xfrm>
        </p:grpSpPr>
        <p:sp>
          <p:nvSpPr>
            <p:cNvPr id="6169" name="Line 126"/>
            <p:cNvSpPr>
              <a:spLocks noChangeShapeType="1"/>
            </p:cNvSpPr>
            <p:nvPr/>
          </p:nvSpPr>
          <p:spPr bwMode="auto">
            <a:xfrm>
              <a:off x="1463562" y="4381501"/>
              <a:ext cx="937330" cy="71438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70" name="Line 127"/>
            <p:cNvSpPr>
              <a:spLocks noChangeShapeType="1"/>
            </p:cNvSpPr>
            <p:nvPr/>
          </p:nvSpPr>
          <p:spPr bwMode="auto">
            <a:xfrm flipH="1">
              <a:off x="1931367" y="4597401"/>
              <a:ext cx="662151" cy="431800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71" name="Line 128"/>
            <p:cNvSpPr>
              <a:spLocks noChangeShapeType="1"/>
            </p:cNvSpPr>
            <p:nvPr/>
          </p:nvSpPr>
          <p:spPr bwMode="auto">
            <a:xfrm flipH="1">
              <a:off x="1988123" y="4689476"/>
              <a:ext cx="662151" cy="431800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72" name="Line 129"/>
            <p:cNvSpPr>
              <a:spLocks noChangeShapeType="1"/>
            </p:cNvSpPr>
            <p:nvPr/>
          </p:nvSpPr>
          <p:spPr bwMode="auto">
            <a:xfrm>
              <a:off x="1362090" y="4473576"/>
              <a:ext cx="314737" cy="503238"/>
            </a:xfrm>
            <a:prstGeom prst="line">
              <a:avLst/>
            </a:prstGeom>
            <a:noFill/>
            <a:ln w="38100" cap="rnd">
              <a:solidFill>
                <a:schemeClr val="accent2"/>
              </a:solidFill>
              <a:prstDash val="sysDot"/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73" name="Freeform 130"/>
            <p:cNvSpPr>
              <a:spLocks/>
            </p:cNvSpPr>
            <p:nvPr/>
          </p:nvSpPr>
          <p:spPr bwMode="auto">
            <a:xfrm>
              <a:off x="2507524" y="4005263"/>
              <a:ext cx="806620" cy="468313"/>
            </a:xfrm>
            <a:custGeom>
              <a:avLst/>
              <a:gdLst>
                <a:gd name="T0" fmla="*/ 2147483646 w 469"/>
                <a:gd name="T1" fmla="*/ 2147483646 h 295"/>
                <a:gd name="T2" fmla="*/ 2147483646 w 469"/>
                <a:gd name="T3" fmla="*/ 2147483646 h 295"/>
                <a:gd name="T4" fmla="*/ 2147483646 w 469"/>
                <a:gd name="T5" fmla="*/ 2147483646 h 295"/>
                <a:gd name="T6" fmla="*/ 2147483646 w 469"/>
                <a:gd name="T7" fmla="*/ 2147483646 h 295"/>
                <a:gd name="T8" fmla="*/ 2147483646 w 469"/>
                <a:gd name="T9" fmla="*/ 2147483646 h 29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69"/>
                <a:gd name="T16" fmla="*/ 0 h 295"/>
                <a:gd name="T17" fmla="*/ 469 w 469"/>
                <a:gd name="T18" fmla="*/ 295 h 29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69" h="295">
                  <a:moveTo>
                    <a:pt x="61" y="204"/>
                  </a:moveTo>
                  <a:cubicBezTo>
                    <a:pt x="30" y="125"/>
                    <a:pt x="0" y="46"/>
                    <a:pt x="61" y="23"/>
                  </a:cubicBezTo>
                  <a:cubicBezTo>
                    <a:pt x="122" y="0"/>
                    <a:pt x="379" y="30"/>
                    <a:pt x="424" y="68"/>
                  </a:cubicBezTo>
                  <a:cubicBezTo>
                    <a:pt x="469" y="106"/>
                    <a:pt x="378" y="212"/>
                    <a:pt x="333" y="250"/>
                  </a:cubicBezTo>
                  <a:cubicBezTo>
                    <a:pt x="288" y="288"/>
                    <a:pt x="220" y="291"/>
                    <a:pt x="152" y="295"/>
                  </a:cubicBezTo>
                </a:path>
              </a:pathLst>
            </a:custGeom>
            <a:noFill/>
            <a:ln w="38100" cap="rnd">
              <a:solidFill>
                <a:schemeClr val="accent2"/>
              </a:solidFill>
              <a:prstDash val="sysDot"/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74" name="Freeform 131"/>
            <p:cNvSpPr>
              <a:spLocks/>
            </p:cNvSpPr>
            <p:nvPr/>
          </p:nvSpPr>
          <p:spPr bwMode="auto">
            <a:xfrm rot="-9900000">
              <a:off x="1052513" y="5049838"/>
              <a:ext cx="806620" cy="468313"/>
            </a:xfrm>
            <a:custGeom>
              <a:avLst/>
              <a:gdLst>
                <a:gd name="T0" fmla="*/ 2147483646 w 469"/>
                <a:gd name="T1" fmla="*/ 2147483646 h 295"/>
                <a:gd name="T2" fmla="*/ 2147483646 w 469"/>
                <a:gd name="T3" fmla="*/ 2147483646 h 295"/>
                <a:gd name="T4" fmla="*/ 2147483646 w 469"/>
                <a:gd name="T5" fmla="*/ 2147483646 h 295"/>
                <a:gd name="T6" fmla="*/ 2147483646 w 469"/>
                <a:gd name="T7" fmla="*/ 2147483646 h 295"/>
                <a:gd name="T8" fmla="*/ 2147483646 w 469"/>
                <a:gd name="T9" fmla="*/ 2147483646 h 29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69"/>
                <a:gd name="T16" fmla="*/ 0 h 295"/>
                <a:gd name="T17" fmla="*/ 469 w 469"/>
                <a:gd name="T18" fmla="*/ 295 h 29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69" h="295">
                  <a:moveTo>
                    <a:pt x="61" y="204"/>
                  </a:moveTo>
                  <a:cubicBezTo>
                    <a:pt x="30" y="125"/>
                    <a:pt x="0" y="46"/>
                    <a:pt x="61" y="23"/>
                  </a:cubicBezTo>
                  <a:cubicBezTo>
                    <a:pt x="122" y="0"/>
                    <a:pt x="379" y="30"/>
                    <a:pt x="424" y="68"/>
                  </a:cubicBezTo>
                  <a:cubicBezTo>
                    <a:pt x="469" y="106"/>
                    <a:pt x="378" y="212"/>
                    <a:pt x="333" y="250"/>
                  </a:cubicBezTo>
                  <a:cubicBezTo>
                    <a:pt x="288" y="288"/>
                    <a:pt x="220" y="291"/>
                    <a:pt x="152" y="295"/>
                  </a:cubicBezTo>
                </a:path>
              </a:pathLst>
            </a:custGeom>
            <a:noFill/>
            <a:ln w="38100" cap="rnd">
              <a:solidFill>
                <a:schemeClr val="accent2"/>
              </a:solidFill>
              <a:prstDash val="sysDot"/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75" name="Line 138"/>
            <p:cNvSpPr>
              <a:spLocks noChangeShapeType="1"/>
            </p:cNvSpPr>
            <p:nvPr/>
          </p:nvSpPr>
          <p:spPr bwMode="auto">
            <a:xfrm>
              <a:off x="4583408" y="4381501"/>
              <a:ext cx="937330" cy="71438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76" name="Line 139"/>
            <p:cNvSpPr>
              <a:spLocks noChangeShapeType="1"/>
            </p:cNvSpPr>
            <p:nvPr/>
          </p:nvSpPr>
          <p:spPr bwMode="auto">
            <a:xfrm flipH="1">
              <a:off x="5051213" y="4597401"/>
              <a:ext cx="662151" cy="431800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77" name="Line 140"/>
            <p:cNvSpPr>
              <a:spLocks noChangeShapeType="1"/>
            </p:cNvSpPr>
            <p:nvPr/>
          </p:nvSpPr>
          <p:spPr bwMode="auto">
            <a:xfrm flipH="1">
              <a:off x="5107969" y="4689476"/>
              <a:ext cx="662151" cy="431800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78" name="Line 141"/>
            <p:cNvSpPr>
              <a:spLocks noChangeShapeType="1"/>
            </p:cNvSpPr>
            <p:nvPr/>
          </p:nvSpPr>
          <p:spPr bwMode="auto">
            <a:xfrm>
              <a:off x="4481936" y="4473576"/>
              <a:ext cx="314737" cy="503238"/>
            </a:xfrm>
            <a:prstGeom prst="line">
              <a:avLst/>
            </a:prstGeom>
            <a:noFill/>
            <a:ln w="38100" cap="rnd">
              <a:solidFill>
                <a:schemeClr val="accent2"/>
              </a:solidFill>
              <a:prstDash val="sysDot"/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79" name="Freeform 142"/>
            <p:cNvSpPr>
              <a:spLocks/>
            </p:cNvSpPr>
            <p:nvPr/>
          </p:nvSpPr>
          <p:spPr bwMode="auto">
            <a:xfrm>
              <a:off x="5627370" y="4005263"/>
              <a:ext cx="806620" cy="468313"/>
            </a:xfrm>
            <a:custGeom>
              <a:avLst/>
              <a:gdLst>
                <a:gd name="T0" fmla="*/ 2147483646 w 469"/>
                <a:gd name="T1" fmla="*/ 2147483646 h 295"/>
                <a:gd name="T2" fmla="*/ 2147483646 w 469"/>
                <a:gd name="T3" fmla="*/ 2147483646 h 295"/>
                <a:gd name="T4" fmla="*/ 2147483646 w 469"/>
                <a:gd name="T5" fmla="*/ 2147483646 h 295"/>
                <a:gd name="T6" fmla="*/ 2147483646 w 469"/>
                <a:gd name="T7" fmla="*/ 2147483646 h 295"/>
                <a:gd name="T8" fmla="*/ 2147483646 w 469"/>
                <a:gd name="T9" fmla="*/ 2147483646 h 29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69"/>
                <a:gd name="T16" fmla="*/ 0 h 295"/>
                <a:gd name="T17" fmla="*/ 469 w 469"/>
                <a:gd name="T18" fmla="*/ 295 h 29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69" h="295">
                  <a:moveTo>
                    <a:pt x="61" y="204"/>
                  </a:moveTo>
                  <a:cubicBezTo>
                    <a:pt x="30" y="125"/>
                    <a:pt x="0" y="46"/>
                    <a:pt x="61" y="23"/>
                  </a:cubicBezTo>
                  <a:cubicBezTo>
                    <a:pt x="122" y="0"/>
                    <a:pt x="379" y="30"/>
                    <a:pt x="424" y="68"/>
                  </a:cubicBezTo>
                  <a:cubicBezTo>
                    <a:pt x="469" y="106"/>
                    <a:pt x="378" y="212"/>
                    <a:pt x="333" y="250"/>
                  </a:cubicBezTo>
                  <a:cubicBezTo>
                    <a:pt x="288" y="288"/>
                    <a:pt x="220" y="291"/>
                    <a:pt x="152" y="295"/>
                  </a:cubicBezTo>
                </a:path>
              </a:pathLst>
            </a:custGeom>
            <a:noFill/>
            <a:ln w="38100" cap="rnd">
              <a:solidFill>
                <a:schemeClr val="accent2"/>
              </a:solidFill>
              <a:prstDash val="sysDot"/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80" name="Freeform 143"/>
            <p:cNvSpPr>
              <a:spLocks/>
            </p:cNvSpPr>
            <p:nvPr/>
          </p:nvSpPr>
          <p:spPr bwMode="auto">
            <a:xfrm rot="-9900000">
              <a:off x="4172359" y="5049838"/>
              <a:ext cx="806620" cy="468313"/>
            </a:xfrm>
            <a:custGeom>
              <a:avLst/>
              <a:gdLst>
                <a:gd name="T0" fmla="*/ 2147483646 w 469"/>
                <a:gd name="T1" fmla="*/ 2147483646 h 295"/>
                <a:gd name="T2" fmla="*/ 2147483646 w 469"/>
                <a:gd name="T3" fmla="*/ 2147483646 h 295"/>
                <a:gd name="T4" fmla="*/ 2147483646 w 469"/>
                <a:gd name="T5" fmla="*/ 2147483646 h 295"/>
                <a:gd name="T6" fmla="*/ 2147483646 w 469"/>
                <a:gd name="T7" fmla="*/ 2147483646 h 295"/>
                <a:gd name="T8" fmla="*/ 2147483646 w 469"/>
                <a:gd name="T9" fmla="*/ 2147483646 h 29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69"/>
                <a:gd name="T16" fmla="*/ 0 h 295"/>
                <a:gd name="T17" fmla="*/ 469 w 469"/>
                <a:gd name="T18" fmla="*/ 295 h 29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69" h="295">
                  <a:moveTo>
                    <a:pt x="61" y="204"/>
                  </a:moveTo>
                  <a:cubicBezTo>
                    <a:pt x="30" y="125"/>
                    <a:pt x="0" y="46"/>
                    <a:pt x="61" y="23"/>
                  </a:cubicBezTo>
                  <a:cubicBezTo>
                    <a:pt x="122" y="0"/>
                    <a:pt x="379" y="30"/>
                    <a:pt x="424" y="68"/>
                  </a:cubicBezTo>
                  <a:cubicBezTo>
                    <a:pt x="469" y="106"/>
                    <a:pt x="378" y="212"/>
                    <a:pt x="333" y="250"/>
                  </a:cubicBezTo>
                  <a:cubicBezTo>
                    <a:pt x="288" y="288"/>
                    <a:pt x="220" y="291"/>
                    <a:pt x="152" y="295"/>
                  </a:cubicBezTo>
                </a:path>
              </a:pathLst>
            </a:custGeom>
            <a:noFill/>
            <a:ln w="38100" cap="rnd">
              <a:solidFill>
                <a:schemeClr val="accent2"/>
              </a:solidFill>
              <a:prstDash val="sysDot"/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81" name="Line 144"/>
            <p:cNvSpPr>
              <a:spLocks noChangeShapeType="1"/>
            </p:cNvSpPr>
            <p:nvPr/>
          </p:nvSpPr>
          <p:spPr bwMode="auto">
            <a:xfrm flipH="1" flipV="1">
              <a:off x="4315109" y="4437063"/>
              <a:ext cx="361173" cy="576263"/>
            </a:xfrm>
            <a:prstGeom prst="line">
              <a:avLst/>
            </a:prstGeom>
            <a:noFill/>
            <a:ln w="38100" cap="rnd">
              <a:solidFill>
                <a:srgbClr val="000099"/>
              </a:solidFill>
              <a:prstDash val="sysDot"/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82" name="Line 151"/>
            <p:cNvSpPr>
              <a:spLocks noChangeShapeType="1"/>
            </p:cNvSpPr>
            <p:nvPr/>
          </p:nvSpPr>
          <p:spPr bwMode="auto">
            <a:xfrm>
              <a:off x="7782369" y="4452938"/>
              <a:ext cx="937330" cy="71438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83" name="Line 152"/>
            <p:cNvSpPr>
              <a:spLocks noChangeShapeType="1"/>
            </p:cNvSpPr>
            <p:nvPr/>
          </p:nvSpPr>
          <p:spPr bwMode="auto">
            <a:xfrm flipH="1">
              <a:off x="8250174" y="4668838"/>
              <a:ext cx="662150" cy="431800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84" name="Line 153"/>
            <p:cNvSpPr>
              <a:spLocks noChangeShapeType="1"/>
            </p:cNvSpPr>
            <p:nvPr/>
          </p:nvSpPr>
          <p:spPr bwMode="auto">
            <a:xfrm flipH="1">
              <a:off x="8306930" y="4760913"/>
              <a:ext cx="662150" cy="431800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85" name="Line 154"/>
            <p:cNvSpPr>
              <a:spLocks noChangeShapeType="1"/>
            </p:cNvSpPr>
            <p:nvPr/>
          </p:nvSpPr>
          <p:spPr bwMode="auto">
            <a:xfrm>
              <a:off x="7680897" y="4545013"/>
              <a:ext cx="314736" cy="503238"/>
            </a:xfrm>
            <a:prstGeom prst="line">
              <a:avLst/>
            </a:prstGeom>
            <a:noFill/>
            <a:ln w="38100" cap="rnd">
              <a:solidFill>
                <a:schemeClr val="accent2"/>
              </a:solidFill>
              <a:prstDash val="sysDot"/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86" name="Freeform 155"/>
            <p:cNvSpPr>
              <a:spLocks/>
            </p:cNvSpPr>
            <p:nvPr/>
          </p:nvSpPr>
          <p:spPr bwMode="auto">
            <a:xfrm>
              <a:off x="8826330" y="4076701"/>
              <a:ext cx="806620" cy="468313"/>
            </a:xfrm>
            <a:custGeom>
              <a:avLst/>
              <a:gdLst>
                <a:gd name="T0" fmla="*/ 2147483646 w 469"/>
                <a:gd name="T1" fmla="*/ 2147483646 h 295"/>
                <a:gd name="T2" fmla="*/ 2147483646 w 469"/>
                <a:gd name="T3" fmla="*/ 2147483646 h 295"/>
                <a:gd name="T4" fmla="*/ 2147483646 w 469"/>
                <a:gd name="T5" fmla="*/ 2147483646 h 295"/>
                <a:gd name="T6" fmla="*/ 2147483646 w 469"/>
                <a:gd name="T7" fmla="*/ 2147483646 h 295"/>
                <a:gd name="T8" fmla="*/ 2147483646 w 469"/>
                <a:gd name="T9" fmla="*/ 2147483646 h 29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69"/>
                <a:gd name="T16" fmla="*/ 0 h 295"/>
                <a:gd name="T17" fmla="*/ 469 w 469"/>
                <a:gd name="T18" fmla="*/ 295 h 29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69" h="295">
                  <a:moveTo>
                    <a:pt x="61" y="204"/>
                  </a:moveTo>
                  <a:cubicBezTo>
                    <a:pt x="30" y="125"/>
                    <a:pt x="0" y="46"/>
                    <a:pt x="61" y="23"/>
                  </a:cubicBezTo>
                  <a:cubicBezTo>
                    <a:pt x="122" y="0"/>
                    <a:pt x="379" y="30"/>
                    <a:pt x="424" y="68"/>
                  </a:cubicBezTo>
                  <a:cubicBezTo>
                    <a:pt x="469" y="106"/>
                    <a:pt x="378" y="212"/>
                    <a:pt x="333" y="250"/>
                  </a:cubicBezTo>
                  <a:cubicBezTo>
                    <a:pt x="288" y="288"/>
                    <a:pt x="220" y="291"/>
                    <a:pt x="152" y="295"/>
                  </a:cubicBezTo>
                </a:path>
              </a:pathLst>
            </a:custGeom>
            <a:noFill/>
            <a:ln w="38100" cap="rnd">
              <a:solidFill>
                <a:schemeClr val="accent2"/>
              </a:solidFill>
              <a:prstDash val="sysDot"/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87" name="Freeform 156"/>
            <p:cNvSpPr>
              <a:spLocks/>
            </p:cNvSpPr>
            <p:nvPr/>
          </p:nvSpPr>
          <p:spPr bwMode="auto">
            <a:xfrm rot="-9900000">
              <a:off x="7371319" y="5121276"/>
              <a:ext cx="806620" cy="468313"/>
            </a:xfrm>
            <a:custGeom>
              <a:avLst/>
              <a:gdLst>
                <a:gd name="T0" fmla="*/ 2147483646 w 469"/>
                <a:gd name="T1" fmla="*/ 2147483646 h 295"/>
                <a:gd name="T2" fmla="*/ 2147483646 w 469"/>
                <a:gd name="T3" fmla="*/ 2147483646 h 295"/>
                <a:gd name="T4" fmla="*/ 2147483646 w 469"/>
                <a:gd name="T5" fmla="*/ 2147483646 h 295"/>
                <a:gd name="T6" fmla="*/ 2147483646 w 469"/>
                <a:gd name="T7" fmla="*/ 2147483646 h 295"/>
                <a:gd name="T8" fmla="*/ 2147483646 w 469"/>
                <a:gd name="T9" fmla="*/ 2147483646 h 29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69"/>
                <a:gd name="T16" fmla="*/ 0 h 295"/>
                <a:gd name="T17" fmla="*/ 469 w 469"/>
                <a:gd name="T18" fmla="*/ 295 h 29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69" h="295">
                  <a:moveTo>
                    <a:pt x="61" y="204"/>
                  </a:moveTo>
                  <a:cubicBezTo>
                    <a:pt x="30" y="125"/>
                    <a:pt x="0" y="46"/>
                    <a:pt x="61" y="23"/>
                  </a:cubicBezTo>
                  <a:cubicBezTo>
                    <a:pt x="122" y="0"/>
                    <a:pt x="379" y="30"/>
                    <a:pt x="424" y="68"/>
                  </a:cubicBezTo>
                  <a:cubicBezTo>
                    <a:pt x="469" y="106"/>
                    <a:pt x="378" y="212"/>
                    <a:pt x="333" y="250"/>
                  </a:cubicBezTo>
                  <a:cubicBezTo>
                    <a:pt x="288" y="288"/>
                    <a:pt x="220" y="291"/>
                    <a:pt x="152" y="295"/>
                  </a:cubicBezTo>
                </a:path>
              </a:pathLst>
            </a:custGeom>
            <a:noFill/>
            <a:ln w="38100" cap="rnd">
              <a:solidFill>
                <a:schemeClr val="accent2"/>
              </a:solidFill>
              <a:prstDash val="sysDot"/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88" name="Freeform 157"/>
            <p:cNvSpPr>
              <a:spLocks/>
            </p:cNvSpPr>
            <p:nvPr/>
          </p:nvSpPr>
          <p:spPr bwMode="auto">
            <a:xfrm rot="-3600000">
              <a:off x="7018829" y="3834926"/>
              <a:ext cx="744538" cy="507362"/>
            </a:xfrm>
            <a:custGeom>
              <a:avLst/>
              <a:gdLst>
                <a:gd name="T0" fmla="*/ 2147483646 w 469"/>
                <a:gd name="T1" fmla="*/ 2147483646 h 295"/>
                <a:gd name="T2" fmla="*/ 2147483646 w 469"/>
                <a:gd name="T3" fmla="*/ 2147483646 h 295"/>
                <a:gd name="T4" fmla="*/ 2147483646 w 469"/>
                <a:gd name="T5" fmla="*/ 2147483646 h 295"/>
                <a:gd name="T6" fmla="*/ 2147483646 w 469"/>
                <a:gd name="T7" fmla="*/ 2147483646 h 295"/>
                <a:gd name="T8" fmla="*/ 2147483646 w 469"/>
                <a:gd name="T9" fmla="*/ 2147483646 h 29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69"/>
                <a:gd name="T16" fmla="*/ 0 h 295"/>
                <a:gd name="T17" fmla="*/ 469 w 469"/>
                <a:gd name="T18" fmla="*/ 295 h 29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69" h="295">
                  <a:moveTo>
                    <a:pt x="61" y="204"/>
                  </a:moveTo>
                  <a:cubicBezTo>
                    <a:pt x="30" y="125"/>
                    <a:pt x="0" y="46"/>
                    <a:pt x="61" y="23"/>
                  </a:cubicBezTo>
                  <a:cubicBezTo>
                    <a:pt x="122" y="0"/>
                    <a:pt x="379" y="30"/>
                    <a:pt x="424" y="68"/>
                  </a:cubicBezTo>
                  <a:cubicBezTo>
                    <a:pt x="469" y="106"/>
                    <a:pt x="378" y="212"/>
                    <a:pt x="333" y="250"/>
                  </a:cubicBezTo>
                  <a:cubicBezTo>
                    <a:pt x="288" y="288"/>
                    <a:pt x="220" y="291"/>
                    <a:pt x="152" y="295"/>
                  </a:cubicBezTo>
                </a:path>
              </a:pathLst>
            </a:custGeom>
            <a:noFill/>
            <a:ln w="38100" cap="rnd">
              <a:solidFill>
                <a:srgbClr val="000099"/>
              </a:solidFill>
              <a:prstDash val="sysDot"/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89" name="Line 158"/>
            <p:cNvSpPr>
              <a:spLocks noChangeShapeType="1"/>
            </p:cNvSpPr>
            <p:nvPr/>
          </p:nvSpPr>
          <p:spPr bwMode="auto">
            <a:xfrm flipH="1" flipV="1">
              <a:off x="7527828" y="4508501"/>
              <a:ext cx="361173" cy="576263"/>
            </a:xfrm>
            <a:prstGeom prst="line">
              <a:avLst/>
            </a:prstGeom>
            <a:noFill/>
            <a:ln w="38100" cap="rnd">
              <a:solidFill>
                <a:srgbClr val="000099"/>
              </a:solidFill>
              <a:prstDash val="sysDot"/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90" name="Line 159"/>
            <p:cNvSpPr>
              <a:spLocks noChangeShapeType="1"/>
            </p:cNvSpPr>
            <p:nvPr/>
          </p:nvSpPr>
          <p:spPr bwMode="auto">
            <a:xfrm flipH="1" flipV="1">
              <a:off x="7684336" y="4365626"/>
              <a:ext cx="1062880" cy="71438"/>
            </a:xfrm>
            <a:prstGeom prst="line">
              <a:avLst/>
            </a:prstGeom>
            <a:noFill/>
            <a:ln w="38100" cap="rnd">
              <a:solidFill>
                <a:srgbClr val="000099"/>
              </a:solidFill>
              <a:prstDash val="sysDot"/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6156" name="Rectangle 2"/>
          <p:cNvSpPr>
            <a:spLocks noGrp="1" noChangeArrowheads="1"/>
          </p:cNvSpPr>
          <p:nvPr>
            <p:ph type="title"/>
          </p:nvPr>
        </p:nvSpPr>
        <p:spPr>
          <a:xfrm>
            <a:off x="351693" y="260648"/>
            <a:ext cx="8440615" cy="471854"/>
          </a:xfrm>
        </p:spPr>
        <p:txBody>
          <a:bodyPr/>
          <a:lstStyle/>
          <a:p>
            <a:pPr eaLnBrk="1" hangingPunct="1"/>
            <a:r>
              <a:rPr lang="de-DE" altLang="en-US" dirty="0" smtClean="0"/>
              <a:t>Minimale-Modell-Semantik</a:t>
            </a:r>
            <a:endParaRPr lang="de-DE" altLang="en-US" dirty="0"/>
          </a:p>
        </p:txBody>
      </p:sp>
      <p:sp>
        <p:nvSpPr>
          <p:cNvPr id="615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1693" y="1368464"/>
            <a:ext cx="8440615" cy="4592721"/>
          </a:xfrm>
        </p:spPr>
        <p:txBody>
          <a:bodyPr/>
          <a:lstStyle/>
          <a:p>
            <a:pPr lvl="1" eaLnBrk="1" hangingPunct="1">
              <a:buFont typeface="Wingdings" charset="2"/>
              <a:buNone/>
            </a:pPr>
            <a:r>
              <a:rPr lang="de-DE" altLang="en-US" dirty="0">
                <a:sym typeface="Symbol" charset="2"/>
              </a:rPr>
              <a:t> </a:t>
            </a:r>
            <a:r>
              <a:rPr lang="de-DE" altLang="en-US" dirty="0" err="1">
                <a:sym typeface="Symbol" charset="2"/>
              </a:rPr>
              <a:t>x,y</a:t>
            </a:r>
            <a:r>
              <a:rPr lang="de-DE" altLang="en-US" dirty="0">
                <a:sym typeface="Symbol" charset="2"/>
              </a:rPr>
              <a:t> (  T(</a:t>
            </a:r>
            <a:r>
              <a:rPr lang="de-DE" altLang="en-US" dirty="0" err="1">
                <a:sym typeface="Symbol" charset="2"/>
              </a:rPr>
              <a:t>x,y</a:t>
            </a:r>
            <a:r>
              <a:rPr lang="de-DE" altLang="en-US" dirty="0">
                <a:sym typeface="Symbol" charset="2"/>
              </a:rPr>
              <a:t>)  G(</a:t>
            </a:r>
            <a:r>
              <a:rPr lang="de-DE" altLang="en-US" dirty="0" err="1">
                <a:sym typeface="Symbol" charset="2"/>
              </a:rPr>
              <a:t>x,y</a:t>
            </a:r>
            <a:r>
              <a:rPr lang="de-DE" altLang="en-US" dirty="0">
                <a:sym typeface="Symbol" charset="2"/>
              </a:rPr>
              <a:t>) )</a:t>
            </a:r>
          </a:p>
          <a:p>
            <a:pPr lvl="1" eaLnBrk="1" hangingPunct="1">
              <a:buFont typeface="Symbol" charset="2"/>
              <a:buChar char="&quot;"/>
            </a:pPr>
            <a:r>
              <a:rPr lang="de-DE" altLang="en-US" dirty="0">
                <a:sym typeface="Symbol" charset="2"/>
              </a:rPr>
              <a:t> </a:t>
            </a:r>
            <a:r>
              <a:rPr lang="de-DE" altLang="en-US" dirty="0" err="1">
                <a:sym typeface="Symbol" charset="2"/>
              </a:rPr>
              <a:t>x,y,z</a:t>
            </a:r>
            <a:r>
              <a:rPr lang="de-DE" altLang="en-US" dirty="0">
                <a:sym typeface="Symbol" charset="2"/>
              </a:rPr>
              <a:t> (  T(</a:t>
            </a:r>
            <a:r>
              <a:rPr lang="de-DE" altLang="en-US" dirty="0" err="1">
                <a:sym typeface="Symbol" charset="2"/>
              </a:rPr>
              <a:t>x,y</a:t>
            </a:r>
            <a:r>
              <a:rPr lang="de-DE" altLang="en-US" dirty="0">
                <a:sym typeface="Symbol" charset="2"/>
              </a:rPr>
              <a:t>)  ( G(</a:t>
            </a:r>
            <a:r>
              <a:rPr lang="de-DE" altLang="en-US" dirty="0" err="1">
                <a:sym typeface="Symbol" charset="2"/>
              </a:rPr>
              <a:t>x,z</a:t>
            </a:r>
            <a:r>
              <a:rPr lang="de-DE" altLang="en-US" dirty="0">
                <a:sym typeface="Symbol" charset="2"/>
              </a:rPr>
              <a:t>)  T(</a:t>
            </a:r>
            <a:r>
              <a:rPr lang="de-DE" altLang="en-US" dirty="0" err="1">
                <a:sym typeface="Symbol" charset="2"/>
              </a:rPr>
              <a:t>z,y</a:t>
            </a:r>
            <a:r>
              <a:rPr lang="de-DE" altLang="en-US" dirty="0">
                <a:sym typeface="Symbol" charset="2"/>
              </a:rPr>
              <a:t>) ) )</a:t>
            </a:r>
          </a:p>
          <a:p>
            <a:pPr lvl="1" eaLnBrk="1" hangingPunct="1">
              <a:buNone/>
            </a:pPr>
            <a:r>
              <a:rPr lang="de-DE" altLang="en-US" dirty="0">
                <a:sym typeface="Symbol" charset="2"/>
              </a:rPr>
              <a:t>G( 1, 2 ),  G( 2, 3 ),  G( 3, 2 )</a:t>
            </a:r>
          </a:p>
          <a:p>
            <a:pPr lvl="1" eaLnBrk="1" hangingPunct="1">
              <a:buFont typeface="Symbol" charset="2"/>
              <a:buChar char="&quot;"/>
            </a:pPr>
            <a:endParaRPr lang="de-DE" altLang="en-US" dirty="0">
              <a:sym typeface="Symbol" charset="2"/>
            </a:endParaRPr>
          </a:p>
          <a:p>
            <a:pPr lvl="1" eaLnBrk="1" hangingPunct="1">
              <a:buFont typeface="Wingdings" charset="2"/>
              <a:buNone/>
            </a:pPr>
            <a:endParaRPr lang="de-DE" altLang="en-US" dirty="0">
              <a:sym typeface="Symbol" charset="2"/>
            </a:endParaRPr>
          </a:p>
          <a:p>
            <a:pPr lvl="1" eaLnBrk="1" hangingPunct="1">
              <a:buFont typeface="Wingdings" charset="2"/>
              <a:buNone/>
            </a:pPr>
            <a:endParaRPr lang="de-DE" altLang="en-US" dirty="0">
              <a:sym typeface="Symbol" charset="2"/>
            </a:endParaRPr>
          </a:p>
        </p:txBody>
      </p:sp>
      <p:sp>
        <p:nvSpPr>
          <p:cNvPr id="6158" name="Text Box 45"/>
          <p:cNvSpPr txBox="1">
            <a:spLocks noChangeArrowheads="1"/>
          </p:cNvSpPr>
          <p:nvPr/>
        </p:nvSpPr>
        <p:spPr bwMode="auto">
          <a:xfrm>
            <a:off x="7359162" y="1735016"/>
            <a:ext cx="385042" cy="2969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de-DE" altLang="en-US" sz="1477" u="sng"/>
              <a:t>G:</a:t>
            </a:r>
          </a:p>
        </p:txBody>
      </p:sp>
      <p:sp>
        <p:nvSpPr>
          <p:cNvPr id="6159" name="Text Box 46"/>
          <p:cNvSpPr txBox="1">
            <a:spLocks noChangeArrowheads="1"/>
          </p:cNvSpPr>
          <p:nvPr/>
        </p:nvSpPr>
        <p:spPr bwMode="auto">
          <a:xfrm>
            <a:off x="611066" y="5669574"/>
            <a:ext cx="7921869" cy="501548"/>
          </a:xfrm>
          <a:prstGeom prst="rect">
            <a:avLst/>
          </a:prstGeom>
          <a:noFill/>
          <a:ln w="19050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>
              <a:lnSpc>
                <a:spcPct val="90000"/>
              </a:lnSpc>
              <a:buFont typeface="Wingdings" charset="2"/>
              <a:buChar char="à"/>
            </a:pPr>
            <a:r>
              <a:rPr lang="de-DE" altLang="en-US" sz="1477" b="1" dirty="0">
                <a:sym typeface="Wingdings" charset="2"/>
              </a:rPr>
              <a:t> </a:t>
            </a:r>
            <a:r>
              <a:rPr lang="de-DE" altLang="en-US" sz="1477" b="1" i="1" dirty="0" smtClean="0">
                <a:sym typeface="Wingdings" charset="2"/>
              </a:rPr>
              <a:t>Wähle </a:t>
            </a:r>
            <a:r>
              <a:rPr lang="de-DE" altLang="en-US" sz="1477" b="1" i="1" dirty="0" smtClean="0">
                <a:solidFill>
                  <a:schemeClr val="accent2"/>
                </a:solidFill>
                <a:sym typeface="Wingdings" charset="2"/>
              </a:rPr>
              <a:t>minimales Modell</a:t>
            </a:r>
            <a:r>
              <a:rPr lang="de-DE" altLang="en-US" sz="1477" b="1" i="1" dirty="0" smtClean="0">
                <a:sym typeface="Wingdings" charset="2"/>
              </a:rPr>
              <a:t> </a:t>
            </a:r>
            <a:r>
              <a:rPr lang="de-DE" altLang="en-US" sz="1477" b="1" dirty="0" smtClean="0">
                <a:sym typeface="Wingdings" charset="2"/>
              </a:rPr>
              <a:t> </a:t>
            </a:r>
            <a:r>
              <a:rPr lang="de-DE" altLang="en-US" sz="1477" b="1" dirty="0">
                <a:sym typeface="Wingdings" charset="2"/>
              </a:rPr>
              <a:t></a:t>
            </a:r>
          </a:p>
          <a:p>
            <a:pPr algn="ctr">
              <a:lnSpc>
                <a:spcPct val="90000"/>
              </a:lnSpc>
              <a:buFont typeface="Wingdings" charset="2"/>
              <a:buNone/>
            </a:pPr>
            <a:r>
              <a:rPr lang="de-DE" altLang="en-US" sz="1477" b="1" dirty="0">
                <a:sym typeface="Wingdings" charset="2"/>
              </a:rPr>
              <a:t>T </a:t>
            </a:r>
            <a:r>
              <a:rPr lang="de-DE" altLang="en-US" sz="1477" b="1" dirty="0" smtClean="0">
                <a:sym typeface="Wingdings" charset="2"/>
              </a:rPr>
              <a:t>soll kleinste Menge von Fakten enthalten, so dass Regeln wahr sind</a:t>
            </a:r>
            <a:endParaRPr lang="de-DE" altLang="en-US" sz="1477" b="1" dirty="0"/>
          </a:p>
        </p:txBody>
      </p:sp>
      <p:sp>
        <p:nvSpPr>
          <p:cNvPr id="6160" name="Line 92"/>
          <p:cNvSpPr>
            <a:spLocks noChangeShapeType="1"/>
          </p:cNvSpPr>
          <p:nvPr/>
        </p:nvSpPr>
        <p:spPr bwMode="auto">
          <a:xfrm flipV="1">
            <a:off x="3851031" y="3553559"/>
            <a:ext cx="1584081" cy="1861038"/>
          </a:xfrm>
          <a:prstGeom prst="line">
            <a:avLst/>
          </a:prstGeom>
          <a:noFill/>
          <a:ln w="76200">
            <a:solidFill>
              <a:srgbClr val="33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61" name="Line 174"/>
          <p:cNvSpPr>
            <a:spLocks noChangeShapeType="1"/>
          </p:cNvSpPr>
          <p:nvPr/>
        </p:nvSpPr>
        <p:spPr bwMode="auto">
          <a:xfrm flipV="1">
            <a:off x="6731977" y="3620967"/>
            <a:ext cx="1585546" cy="1861038"/>
          </a:xfrm>
          <a:prstGeom prst="line">
            <a:avLst/>
          </a:prstGeom>
          <a:noFill/>
          <a:ln w="76200">
            <a:solidFill>
              <a:srgbClr val="33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6162" name="Group 175"/>
          <p:cNvGrpSpPr>
            <a:grpSpLocks/>
          </p:cNvGrpSpPr>
          <p:nvPr/>
        </p:nvGrpSpPr>
        <p:grpSpPr bwMode="auto">
          <a:xfrm>
            <a:off x="7429499" y="2048609"/>
            <a:ext cx="1514844" cy="962758"/>
            <a:chOff x="4195" y="1207"/>
            <a:chExt cx="954" cy="657"/>
          </a:xfrm>
        </p:grpSpPr>
        <p:sp>
          <p:nvSpPr>
            <p:cNvPr id="6163" name="Text Box 176"/>
            <p:cNvSpPr txBox="1">
              <a:spLocks noChangeArrowheads="1"/>
            </p:cNvSpPr>
            <p:nvPr/>
          </p:nvSpPr>
          <p:spPr bwMode="auto">
            <a:xfrm>
              <a:off x="4195" y="1207"/>
              <a:ext cx="183" cy="2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>
                <a:lnSpc>
                  <a:spcPct val="90000"/>
                </a:lnSpc>
              </a:pPr>
              <a:r>
                <a:rPr lang="de-DE" altLang="en-US" sz="1477">
                  <a:solidFill>
                    <a:srgbClr val="003366"/>
                  </a:solidFill>
                </a:rPr>
                <a:t>1</a:t>
              </a:r>
            </a:p>
          </p:txBody>
        </p:sp>
        <p:sp>
          <p:nvSpPr>
            <p:cNvPr id="6164" name="Text Box 177"/>
            <p:cNvSpPr txBox="1">
              <a:spLocks noChangeArrowheads="1"/>
            </p:cNvSpPr>
            <p:nvPr/>
          </p:nvSpPr>
          <p:spPr bwMode="auto">
            <a:xfrm>
              <a:off x="4966" y="1253"/>
              <a:ext cx="183" cy="2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>
                <a:lnSpc>
                  <a:spcPct val="90000"/>
                </a:lnSpc>
              </a:pPr>
              <a:r>
                <a:rPr lang="de-DE" altLang="en-US" sz="1477">
                  <a:solidFill>
                    <a:srgbClr val="003366"/>
                  </a:solidFill>
                </a:rPr>
                <a:t>2</a:t>
              </a:r>
            </a:p>
          </p:txBody>
        </p:sp>
        <p:sp>
          <p:nvSpPr>
            <p:cNvPr id="6165" name="Text Box 178"/>
            <p:cNvSpPr txBox="1">
              <a:spLocks noChangeArrowheads="1"/>
            </p:cNvSpPr>
            <p:nvPr/>
          </p:nvSpPr>
          <p:spPr bwMode="auto">
            <a:xfrm>
              <a:off x="4467" y="1661"/>
              <a:ext cx="183" cy="2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>
                <a:lnSpc>
                  <a:spcPct val="90000"/>
                </a:lnSpc>
              </a:pPr>
              <a:r>
                <a:rPr lang="de-DE" altLang="en-US" sz="1477">
                  <a:solidFill>
                    <a:srgbClr val="003366"/>
                  </a:solidFill>
                </a:rPr>
                <a:t>3</a:t>
              </a:r>
            </a:p>
          </p:txBody>
        </p:sp>
        <p:sp>
          <p:nvSpPr>
            <p:cNvPr id="6166" name="Line 179"/>
            <p:cNvSpPr>
              <a:spLocks noChangeShapeType="1"/>
            </p:cNvSpPr>
            <p:nvPr/>
          </p:nvSpPr>
          <p:spPr bwMode="auto">
            <a:xfrm>
              <a:off x="4389" y="1331"/>
              <a:ext cx="545" cy="45"/>
            </a:xfrm>
            <a:prstGeom prst="line">
              <a:avLst/>
            </a:prstGeom>
            <a:noFill/>
            <a:ln w="19050">
              <a:solidFill>
                <a:srgbClr val="003366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67" name="Line 180"/>
            <p:cNvSpPr>
              <a:spLocks noChangeShapeType="1"/>
            </p:cNvSpPr>
            <p:nvPr/>
          </p:nvSpPr>
          <p:spPr bwMode="auto">
            <a:xfrm flipH="1">
              <a:off x="4661" y="1467"/>
              <a:ext cx="385" cy="272"/>
            </a:xfrm>
            <a:prstGeom prst="line">
              <a:avLst/>
            </a:prstGeom>
            <a:noFill/>
            <a:ln w="19050">
              <a:solidFill>
                <a:srgbClr val="003366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68" name="Line 181"/>
            <p:cNvSpPr>
              <a:spLocks noChangeShapeType="1"/>
            </p:cNvSpPr>
            <p:nvPr/>
          </p:nvSpPr>
          <p:spPr bwMode="auto">
            <a:xfrm flipH="1">
              <a:off x="4694" y="1525"/>
              <a:ext cx="385" cy="272"/>
            </a:xfrm>
            <a:prstGeom prst="line">
              <a:avLst/>
            </a:prstGeom>
            <a:noFill/>
            <a:ln w="19050">
              <a:solidFill>
                <a:srgbClr val="003366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59112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Foliennummernplatzhalter 1"/>
          <p:cNvSpPr>
            <a:spLocks noGrp="1"/>
          </p:cNvSpPr>
          <p:nvPr>
            <p:ph type="sldNum" sz="quarter" idx="10"/>
          </p:nvPr>
        </p:nvSpPr>
        <p:spPr>
          <a:xfrm>
            <a:off x="7943715" y="6379442"/>
            <a:ext cx="1008063" cy="1968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fld id="{BABC572A-2567-0F4C-B299-E0FD53613C7E}" type="slidenum">
              <a:rPr lang="de-DE" altLang="de-DE" sz="1400"/>
              <a:pPr eaLnBrk="1" hangingPunct="1"/>
              <a:t>60</a:t>
            </a:fld>
            <a:endParaRPr lang="de-DE" altLang="de-DE" sz="1400"/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508125" y="44624"/>
            <a:ext cx="6808788" cy="1008063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charset="2"/>
              <a:buNone/>
            </a:pPr>
            <a:r>
              <a:rPr lang="de-DE" altLang="de-DE" sz="2000" dirty="0"/>
              <a:t>r1:	</a:t>
            </a:r>
            <a:r>
              <a:rPr lang="de-DE" altLang="de-DE" sz="2000" b="1" dirty="0">
                <a:latin typeface="Courier New" charset="0"/>
              </a:rPr>
              <a:t>	</a:t>
            </a:r>
            <a:r>
              <a:rPr lang="de-DE" altLang="de-DE" sz="2000" b="1" dirty="0" smtClean="0">
                <a:latin typeface="Courier New" charset="0"/>
              </a:rPr>
              <a:t>	</a:t>
            </a:r>
            <a:r>
              <a:rPr lang="de-DE" altLang="de-DE" sz="2000" b="1" dirty="0" err="1" smtClean="0">
                <a:latin typeface="Courier New" charset="0"/>
              </a:rPr>
              <a:t>anc</a:t>
            </a:r>
            <a:r>
              <a:rPr lang="de-DE" altLang="de-DE" sz="2000" b="1" dirty="0" smtClean="0">
                <a:latin typeface="Courier New" charset="0"/>
              </a:rPr>
              <a:t>(</a:t>
            </a:r>
            <a:r>
              <a:rPr lang="de-DE" altLang="de-DE" sz="2000" b="1" dirty="0" err="1" smtClean="0">
                <a:latin typeface="Courier New" charset="0"/>
              </a:rPr>
              <a:t>x,y</a:t>
            </a:r>
            <a:r>
              <a:rPr lang="de-DE" altLang="de-DE" sz="2000" b="1" dirty="0">
                <a:latin typeface="Courier New" charset="0"/>
              </a:rPr>
              <a:t>) :- par(</a:t>
            </a:r>
            <a:r>
              <a:rPr lang="de-DE" altLang="de-DE" sz="2000" b="1" dirty="0" err="1">
                <a:latin typeface="Courier New" charset="0"/>
              </a:rPr>
              <a:t>x,y</a:t>
            </a:r>
            <a:r>
              <a:rPr lang="de-DE" altLang="de-DE" sz="2000" b="1" dirty="0">
                <a:latin typeface="Courier New" charset="0"/>
              </a:rPr>
              <a:t>) </a:t>
            </a:r>
          </a:p>
          <a:p>
            <a:pPr eaLnBrk="1" hangingPunct="1">
              <a:lnSpc>
                <a:spcPct val="80000"/>
              </a:lnSpc>
              <a:buFont typeface="Wingdings" charset="2"/>
              <a:buNone/>
            </a:pPr>
            <a:r>
              <a:rPr lang="de-DE" altLang="de-DE" sz="2000" dirty="0"/>
              <a:t>r2:</a:t>
            </a:r>
            <a:r>
              <a:rPr lang="de-DE" altLang="de-DE" sz="2000" b="1" dirty="0">
                <a:latin typeface="Courier New" charset="0"/>
              </a:rPr>
              <a:t> 	</a:t>
            </a:r>
            <a:r>
              <a:rPr lang="de-DE" altLang="de-DE" sz="2000" b="1" dirty="0" smtClean="0">
                <a:latin typeface="Courier New" charset="0"/>
              </a:rPr>
              <a:t>	</a:t>
            </a:r>
            <a:r>
              <a:rPr lang="de-DE" altLang="de-DE" sz="2000" b="1" dirty="0" err="1" smtClean="0">
                <a:latin typeface="Courier New" charset="0"/>
              </a:rPr>
              <a:t>anc</a:t>
            </a:r>
            <a:r>
              <a:rPr lang="de-DE" altLang="de-DE" sz="2000" b="1" dirty="0" smtClean="0">
                <a:latin typeface="Courier New" charset="0"/>
              </a:rPr>
              <a:t>(</a:t>
            </a:r>
            <a:r>
              <a:rPr lang="de-DE" altLang="de-DE" sz="2000" b="1" dirty="0" err="1" smtClean="0">
                <a:latin typeface="Courier New" charset="0"/>
              </a:rPr>
              <a:t>x,y</a:t>
            </a:r>
            <a:r>
              <a:rPr lang="de-DE" altLang="de-DE" sz="2000" b="1" dirty="0">
                <a:latin typeface="Courier New" charset="0"/>
              </a:rPr>
              <a:t>) :- </a:t>
            </a:r>
            <a:r>
              <a:rPr lang="de-DE" altLang="de-DE" sz="2000" b="1" dirty="0" err="1">
                <a:latin typeface="Courier New" charset="0"/>
              </a:rPr>
              <a:t>anc</a:t>
            </a:r>
            <a:r>
              <a:rPr lang="de-DE" altLang="de-DE" sz="2000" b="1" dirty="0">
                <a:latin typeface="Courier New" charset="0"/>
              </a:rPr>
              <a:t>(</a:t>
            </a:r>
            <a:r>
              <a:rPr lang="de-DE" altLang="de-DE" sz="2000" b="1" dirty="0" err="1">
                <a:latin typeface="Courier New" charset="0"/>
              </a:rPr>
              <a:t>x,z</a:t>
            </a:r>
            <a:r>
              <a:rPr lang="de-DE" altLang="de-DE" sz="2000" b="1" dirty="0">
                <a:latin typeface="Courier New" charset="0"/>
              </a:rPr>
              <a:t>), </a:t>
            </a:r>
            <a:r>
              <a:rPr lang="de-DE" altLang="de-DE" sz="2000" b="1" dirty="0" smtClean="0">
                <a:latin typeface="Courier New" charset="0"/>
              </a:rPr>
              <a:t>par(</a:t>
            </a:r>
            <a:r>
              <a:rPr lang="de-DE" altLang="de-DE" sz="2000" b="1" dirty="0" err="1" smtClean="0">
                <a:latin typeface="Courier New" charset="0"/>
              </a:rPr>
              <a:t>z,y</a:t>
            </a:r>
            <a:r>
              <a:rPr lang="de-DE" altLang="de-DE" sz="2000" b="1" dirty="0" smtClean="0">
                <a:latin typeface="Courier New" charset="0"/>
              </a:rPr>
              <a:t>)</a:t>
            </a:r>
          </a:p>
          <a:p>
            <a:pPr eaLnBrk="1" hangingPunct="1">
              <a:lnSpc>
                <a:spcPct val="80000"/>
              </a:lnSpc>
              <a:buFont typeface="Wingdings" charset="2"/>
              <a:buNone/>
            </a:pPr>
            <a:r>
              <a:rPr lang="de-DE" altLang="de-DE" sz="2000" dirty="0" smtClean="0"/>
              <a:t>Anfrage:     </a:t>
            </a:r>
            <a:r>
              <a:rPr lang="de-DE" altLang="de-DE" sz="2000" dirty="0"/>
              <a:t>	</a:t>
            </a:r>
            <a:r>
              <a:rPr lang="de-DE" altLang="de-DE" sz="2000" b="1" dirty="0" err="1">
                <a:latin typeface="Courier New" charset="0"/>
              </a:rPr>
              <a:t>query</a:t>
            </a:r>
            <a:r>
              <a:rPr lang="de-DE" altLang="de-DE" sz="2000" b="1" dirty="0">
                <a:latin typeface="Courier New" charset="0"/>
              </a:rPr>
              <a:t>(</a:t>
            </a:r>
            <a:r>
              <a:rPr lang="de-DE" altLang="de-DE" sz="2000" b="1" dirty="0" err="1">
                <a:latin typeface="Courier New" charset="0"/>
              </a:rPr>
              <a:t>u</a:t>
            </a:r>
            <a:r>
              <a:rPr lang="de-DE" altLang="de-DE" sz="2000" b="1" dirty="0">
                <a:latin typeface="Courier New" charset="0"/>
              </a:rPr>
              <a:t>) :- </a:t>
            </a:r>
            <a:r>
              <a:rPr lang="de-DE" altLang="de-DE" sz="2000" b="1" dirty="0" err="1">
                <a:latin typeface="Courier New" charset="0"/>
              </a:rPr>
              <a:t>anc</a:t>
            </a:r>
            <a:r>
              <a:rPr lang="de-DE" altLang="de-DE" sz="2000" b="1" dirty="0">
                <a:latin typeface="Courier New" charset="0"/>
              </a:rPr>
              <a:t>(</a:t>
            </a:r>
            <a:r>
              <a:rPr lang="he-IL" altLang="de-DE" sz="2000" b="1" dirty="0">
                <a:solidFill>
                  <a:schemeClr val="accent2"/>
                </a:solidFill>
              </a:rPr>
              <a:t>“</a:t>
            </a:r>
            <a:r>
              <a:rPr lang="de-DE" altLang="de-DE" sz="2000" b="1" dirty="0">
                <a:solidFill>
                  <a:schemeClr val="accent2"/>
                </a:solidFill>
                <a:latin typeface="Courier New" charset="0"/>
              </a:rPr>
              <a:t>a</a:t>
            </a:r>
            <a:r>
              <a:rPr lang="he-IL" altLang="de-DE" sz="2000" b="1" dirty="0">
                <a:solidFill>
                  <a:schemeClr val="accent2"/>
                </a:solidFill>
              </a:rPr>
              <a:t>”</a:t>
            </a:r>
            <a:r>
              <a:rPr lang="de-DE" altLang="de-DE" sz="2000" b="1" dirty="0">
                <a:latin typeface="Courier New" charset="0"/>
              </a:rPr>
              <a:t>,</a:t>
            </a:r>
            <a:r>
              <a:rPr lang="de-DE" altLang="de-DE" sz="2000" b="1" dirty="0" err="1">
                <a:latin typeface="Courier New" charset="0"/>
              </a:rPr>
              <a:t>u</a:t>
            </a:r>
            <a:r>
              <a:rPr lang="de-DE" altLang="de-DE" sz="2000" b="1" dirty="0">
                <a:latin typeface="Courier New" charset="0"/>
              </a:rPr>
              <a:t>)</a:t>
            </a:r>
          </a:p>
        </p:txBody>
      </p:sp>
      <p:grpSp>
        <p:nvGrpSpPr>
          <p:cNvPr id="92164" name="Group 16"/>
          <p:cNvGrpSpPr>
            <a:grpSpLocks/>
          </p:cNvGrpSpPr>
          <p:nvPr/>
        </p:nvGrpSpPr>
        <p:grpSpPr bwMode="auto">
          <a:xfrm>
            <a:off x="681459" y="2746252"/>
            <a:ext cx="5546725" cy="3349625"/>
            <a:chOff x="1149" y="1253"/>
            <a:chExt cx="3494" cy="2110"/>
          </a:xfrm>
        </p:grpSpPr>
        <p:sp>
          <p:nvSpPr>
            <p:cNvPr id="92169" name="Text Box 4"/>
            <p:cNvSpPr txBox="1">
              <a:spLocks noChangeArrowheads="1"/>
            </p:cNvSpPr>
            <p:nvPr/>
          </p:nvSpPr>
          <p:spPr bwMode="auto">
            <a:xfrm>
              <a:off x="2562" y="1282"/>
              <a:ext cx="461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/>
              <a:r>
                <a:rPr lang="de-DE" altLang="de-DE" sz="2000"/>
                <a:t>anc</a:t>
              </a:r>
              <a:r>
                <a:rPr lang="de-DE" altLang="de-DE" sz="2000" baseline="30000"/>
                <a:t>bf</a:t>
              </a:r>
            </a:p>
          </p:txBody>
        </p:sp>
        <p:sp>
          <p:nvSpPr>
            <p:cNvPr id="92170" name="Text Box 5"/>
            <p:cNvSpPr txBox="1">
              <a:spLocks noChangeArrowheads="1"/>
            </p:cNvSpPr>
            <p:nvPr/>
          </p:nvSpPr>
          <p:spPr bwMode="auto">
            <a:xfrm>
              <a:off x="1973" y="1872"/>
              <a:ext cx="5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/>
              <a:r>
                <a:rPr lang="de-DE" altLang="de-DE" sz="2000" dirty="0"/>
                <a:t>r</a:t>
              </a:r>
              <a:r>
                <a:rPr lang="de-DE" altLang="de-DE" sz="2000" baseline="-25000" dirty="0"/>
                <a:t>1.0</a:t>
              </a:r>
              <a:r>
                <a:rPr lang="de-DE" altLang="de-DE" sz="2000" baseline="30000" dirty="0"/>
                <a:t>[</a:t>
              </a:r>
              <a:r>
                <a:rPr lang="de-DE" altLang="de-DE" sz="2000" baseline="30000" dirty="0" err="1"/>
                <a:t>x|y</a:t>
              </a:r>
              <a:r>
                <a:rPr lang="de-DE" altLang="de-DE" sz="2000" baseline="30000" dirty="0"/>
                <a:t>]</a:t>
              </a:r>
            </a:p>
          </p:txBody>
        </p:sp>
        <p:sp>
          <p:nvSpPr>
            <p:cNvPr id="92171" name="Text Box 6"/>
            <p:cNvSpPr txBox="1">
              <a:spLocks noChangeArrowheads="1"/>
            </p:cNvSpPr>
            <p:nvPr/>
          </p:nvSpPr>
          <p:spPr bwMode="auto">
            <a:xfrm>
              <a:off x="3198" y="1872"/>
              <a:ext cx="591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/>
              <a:r>
                <a:rPr lang="de-DE" altLang="de-DE" sz="2000" dirty="0"/>
                <a:t>r</a:t>
              </a:r>
              <a:r>
                <a:rPr lang="de-DE" altLang="de-DE" sz="2000" baseline="-25000" dirty="0"/>
                <a:t>2.</a:t>
              </a:r>
              <a:r>
                <a:rPr lang="de-DE" altLang="de-DE" sz="2000" baseline="-25000" dirty="0">
                  <a:solidFill>
                    <a:srgbClr val="FF0000"/>
                  </a:solidFill>
                </a:rPr>
                <a:t>0</a:t>
              </a:r>
              <a:r>
                <a:rPr lang="de-DE" altLang="de-DE" sz="2000" baseline="30000" dirty="0"/>
                <a:t>[</a:t>
              </a:r>
              <a:r>
                <a:rPr lang="de-DE" altLang="de-DE" sz="2000" baseline="30000" dirty="0" err="1"/>
                <a:t>x|y,z</a:t>
              </a:r>
              <a:r>
                <a:rPr lang="de-DE" altLang="de-DE" sz="2000" baseline="30000" dirty="0"/>
                <a:t>]</a:t>
              </a:r>
            </a:p>
          </p:txBody>
        </p:sp>
        <p:sp>
          <p:nvSpPr>
            <p:cNvPr id="92172" name="Text Box 7"/>
            <p:cNvSpPr txBox="1">
              <a:spLocks noChangeArrowheads="1"/>
            </p:cNvSpPr>
            <p:nvPr/>
          </p:nvSpPr>
          <p:spPr bwMode="auto">
            <a:xfrm>
              <a:off x="1973" y="2500"/>
              <a:ext cx="434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/>
              <a:r>
                <a:rPr lang="de-DE" altLang="de-DE" sz="2000"/>
                <a:t>par</a:t>
              </a:r>
              <a:r>
                <a:rPr lang="de-DE" altLang="de-DE" sz="2000" baseline="30000"/>
                <a:t>bf</a:t>
              </a:r>
            </a:p>
          </p:txBody>
        </p:sp>
        <p:sp>
          <p:nvSpPr>
            <p:cNvPr id="92173" name="Text Box 8"/>
            <p:cNvSpPr txBox="1">
              <a:spLocks noChangeArrowheads="1"/>
            </p:cNvSpPr>
            <p:nvPr/>
          </p:nvSpPr>
          <p:spPr bwMode="auto">
            <a:xfrm>
              <a:off x="4059" y="2454"/>
              <a:ext cx="584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/>
              <a:r>
                <a:rPr lang="de-DE" altLang="de-DE" sz="2000"/>
                <a:t>r</a:t>
              </a:r>
              <a:r>
                <a:rPr lang="de-DE" altLang="de-DE" sz="2000" baseline="-25000"/>
                <a:t>2.1</a:t>
              </a:r>
              <a:r>
                <a:rPr lang="de-DE" altLang="de-DE" sz="2000" baseline="30000"/>
                <a:t>[x,z|y]</a:t>
              </a:r>
            </a:p>
          </p:txBody>
        </p:sp>
        <p:sp>
          <p:nvSpPr>
            <p:cNvPr id="92174" name="Text Box 9"/>
            <p:cNvSpPr txBox="1">
              <a:spLocks noChangeArrowheads="1"/>
            </p:cNvSpPr>
            <p:nvPr/>
          </p:nvSpPr>
          <p:spPr bwMode="auto">
            <a:xfrm>
              <a:off x="4170" y="3113"/>
              <a:ext cx="434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/>
              <a:r>
                <a:rPr lang="de-DE" altLang="de-DE" sz="2000"/>
                <a:t>par</a:t>
              </a:r>
              <a:r>
                <a:rPr lang="de-DE" altLang="de-DE" sz="2000" baseline="30000"/>
                <a:t>bf</a:t>
              </a:r>
            </a:p>
          </p:txBody>
        </p:sp>
        <p:sp>
          <p:nvSpPr>
            <p:cNvPr id="92175" name="Line 10"/>
            <p:cNvSpPr>
              <a:spLocks noChangeShapeType="1"/>
            </p:cNvSpPr>
            <p:nvPr/>
          </p:nvSpPr>
          <p:spPr bwMode="auto">
            <a:xfrm flipH="1">
              <a:off x="2109" y="1525"/>
              <a:ext cx="408" cy="36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92176" name="Line 11"/>
            <p:cNvSpPr>
              <a:spLocks noChangeShapeType="1"/>
            </p:cNvSpPr>
            <p:nvPr/>
          </p:nvSpPr>
          <p:spPr bwMode="auto">
            <a:xfrm>
              <a:off x="3016" y="1480"/>
              <a:ext cx="499" cy="36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92177" name="Line 12"/>
            <p:cNvSpPr>
              <a:spLocks noChangeShapeType="1"/>
            </p:cNvSpPr>
            <p:nvPr/>
          </p:nvSpPr>
          <p:spPr bwMode="auto">
            <a:xfrm>
              <a:off x="3787" y="2069"/>
              <a:ext cx="499" cy="36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92178" name="Line 13"/>
            <p:cNvSpPr>
              <a:spLocks noChangeShapeType="1"/>
            </p:cNvSpPr>
            <p:nvPr/>
          </p:nvSpPr>
          <p:spPr bwMode="auto">
            <a:xfrm>
              <a:off x="2109" y="2160"/>
              <a:ext cx="0" cy="36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92179" name="Line 14"/>
            <p:cNvSpPr>
              <a:spLocks noChangeShapeType="1"/>
            </p:cNvSpPr>
            <p:nvPr/>
          </p:nvSpPr>
          <p:spPr bwMode="auto">
            <a:xfrm>
              <a:off x="4377" y="2750"/>
              <a:ext cx="0" cy="36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92180" name="Freeform 15"/>
            <p:cNvSpPr>
              <a:spLocks/>
            </p:cNvSpPr>
            <p:nvPr/>
          </p:nvSpPr>
          <p:spPr bwMode="auto">
            <a:xfrm>
              <a:off x="1149" y="1253"/>
              <a:ext cx="2321" cy="2072"/>
            </a:xfrm>
            <a:custGeom>
              <a:avLst/>
              <a:gdLst>
                <a:gd name="T0" fmla="*/ 2321 w 2321"/>
                <a:gd name="T1" fmla="*/ 907 h 2072"/>
                <a:gd name="T2" fmla="*/ 1822 w 2321"/>
                <a:gd name="T3" fmla="*/ 1905 h 2072"/>
                <a:gd name="T4" fmla="*/ 280 w 2321"/>
                <a:gd name="T5" fmla="*/ 1860 h 2072"/>
                <a:gd name="T6" fmla="*/ 143 w 2321"/>
                <a:gd name="T7" fmla="*/ 635 h 2072"/>
                <a:gd name="T8" fmla="*/ 869 w 2321"/>
                <a:gd name="T9" fmla="*/ 91 h 2072"/>
                <a:gd name="T10" fmla="*/ 1459 w 2321"/>
                <a:gd name="T11" fmla="*/ 91 h 207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321"/>
                <a:gd name="T19" fmla="*/ 0 h 2072"/>
                <a:gd name="T20" fmla="*/ 2321 w 2321"/>
                <a:gd name="T21" fmla="*/ 2072 h 207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321" h="2072">
                  <a:moveTo>
                    <a:pt x="2321" y="907"/>
                  </a:moveTo>
                  <a:cubicBezTo>
                    <a:pt x="2241" y="1326"/>
                    <a:pt x="2162" y="1746"/>
                    <a:pt x="1822" y="1905"/>
                  </a:cubicBezTo>
                  <a:cubicBezTo>
                    <a:pt x="1482" y="2064"/>
                    <a:pt x="560" y="2072"/>
                    <a:pt x="280" y="1860"/>
                  </a:cubicBezTo>
                  <a:cubicBezTo>
                    <a:pt x="0" y="1648"/>
                    <a:pt x="45" y="930"/>
                    <a:pt x="143" y="635"/>
                  </a:cubicBezTo>
                  <a:cubicBezTo>
                    <a:pt x="241" y="340"/>
                    <a:pt x="650" y="182"/>
                    <a:pt x="869" y="91"/>
                  </a:cubicBezTo>
                  <a:cubicBezTo>
                    <a:pt x="1088" y="0"/>
                    <a:pt x="1273" y="45"/>
                    <a:pt x="1459" y="91"/>
                  </a:cubicBezTo>
                </a:path>
              </a:pathLst>
            </a:cu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/>
              <a:endParaRPr lang="en-US" altLang="de-DE" sz="1800"/>
            </a:p>
          </p:txBody>
        </p:sp>
      </p:grpSp>
      <p:sp>
        <p:nvSpPr>
          <p:cNvPr id="92165" name="Text Box 17"/>
          <p:cNvSpPr txBox="1">
            <a:spLocks noChangeArrowheads="1"/>
          </p:cNvSpPr>
          <p:nvPr/>
        </p:nvSpPr>
        <p:spPr bwMode="auto">
          <a:xfrm>
            <a:off x="4324999" y="2204864"/>
            <a:ext cx="3775393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de-DE" altLang="de-DE" sz="1800" dirty="0" smtClean="0"/>
              <a:t>Eindeutiges </a:t>
            </a:r>
            <a:r>
              <a:rPr lang="de-DE" altLang="de-DE" sz="1800" dirty="0" err="1" smtClean="0"/>
              <a:t>Instanziierungsmuster</a:t>
            </a:r>
            <a:r>
              <a:rPr lang="de-DE" altLang="de-DE" sz="1800" dirty="0" smtClean="0"/>
              <a:t> </a:t>
            </a:r>
          </a:p>
          <a:p>
            <a:pPr eaLnBrk="1" hangingPunct="1"/>
            <a:r>
              <a:rPr lang="de-DE" altLang="de-DE" sz="1800" b="1" dirty="0" err="1"/>
              <a:t>b</a:t>
            </a:r>
            <a:r>
              <a:rPr lang="de-DE" altLang="de-DE" sz="1800" b="1" dirty="0" err="1" smtClean="0"/>
              <a:t>f</a:t>
            </a:r>
            <a:r>
              <a:rPr lang="de-DE" altLang="de-DE" sz="1800" b="1" dirty="0" smtClean="0"/>
              <a:t> (</a:t>
            </a:r>
            <a:r>
              <a:rPr lang="de-DE" altLang="de-DE" sz="1800" b="1" dirty="0" err="1" smtClean="0"/>
              <a:t>bound</a:t>
            </a:r>
            <a:r>
              <a:rPr lang="de-DE" altLang="de-DE" sz="1800" b="1" dirty="0" smtClean="0"/>
              <a:t>, </a:t>
            </a:r>
            <a:r>
              <a:rPr lang="de-DE" altLang="de-DE" sz="1800" b="1" dirty="0" err="1" smtClean="0"/>
              <a:t>free</a:t>
            </a:r>
            <a:r>
              <a:rPr lang="de-DE" altLang="de-DE" sz="1800" b="1" dirty="0" smtClean="0"/>
              <a:t>)</a:t>
            </a:r>
            <a:endParaRPr lang="de-DE" altLang="de-DE" sz="1800" b="1" dirty="0"/>
          </a:p>
        </p:txBody>
      </p:sp>
      <p:sp>
        <p:nvSpPr>
          <p:cNvPr id="92166" name="Line 18"/>
          <p:cNvSpPr>
            <a:spLocks noChangeShapeType="1"/>
          </p:cNvSpPr>
          <p:nvPr/>
        </p:nvSpPr>
        <p:spPr bwMode="auto">
          <a:xfrm flipV="1">
            <a:off x="3716760" y="2564904"/>
            <a:ext cx="648766" cy="397247"/>
          </a:xfrm>
          <a:prstGeom prst="line">
            <a:avLst/>
          </a:prstGeom>
          <a:noFill/>
          <a:ln w="9525" cap="rnd">
            <a:solidFill>
              <a:schemeClr val="bg2"/>
            </a:solidFill>
            <a:prstDash val="sysDot"/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92167" name="Text Box 19"/>
          <p:cNvSpPr txBox="1">
            <a:spLocks noChangeArrowheads="1"/>
          </p:cNvSpPr>
          <p:nvPr/>
        </p:nvSpPr>
        <p:spPr bwMode="auto">
          <a:xfrm>
            <a:off x="2699569" y="1267619"/>
            <a:ext cx="221086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de-DE" altLang="de-DE" sz="1800" i="1" dirty="0">
                <a:solidFill>
                  <a:schemeClr val="accent2"/>
                </a:solidFill>
              </a:rPr>
              <a:t>a </a:t>
            </a:r>
            <a:r>
              <a:rPr lang="de-DE" altLang="de-DE" sz="1800" i="1" dirty="0" smtClean="0">
                <a:solidFill>
                  <a:schemeClr val="accent2"/>
                </a:solidFill>
              </a:rPr>
              <a:t>ist eine Konstante</a:t>
            </a:r>
            <a:endParaRPr lang="de-DE" altLang="de-DE" sz="1800" i="1" dirty="0">
              <a:solidFill>
                <a:schemeClr val="accent2"/>
              </a:solidFill>
            </a:endParaRPr>
          </a:p>
        </p:txBody>
      </p:sp>
      <p:sp>
        <p:nvSpPr>
          <p:cNvPr id="92168" name="Line 20"/>
          <p:cNvSpPr>
            <a:spLocks noChangeShapeType="1"/>
          </p:cNvSpPr>
          <p:nvPr/>
        </p:nvSpPr>
        <p:spPr bwMode="auto">
          <a:xfrm flipV="1">
            <a:off x="4356919" y="1098725"/>
            <a:ext cx="1654944" cy="313356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" name="Textfeld 1"/>
          <p:cNvSpPr txBox="1"/>
          <p:nvPr/>
        </p:nvSpPr>
        <p:spPr>
          <a:xfrm>
            <a:off x="4788024" y="3068960"/>
            <a:ext cx="350288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>
                <a:solidFill>
                  <a:srgbClr val="FF0000"/>
                </a:solidFill>
              </a:rPr>
              <a:t>Regel 2, mit </a:t>
            </a:r>
            <a:r>
              <a:rPr lang="de-DE" dirty="0" err="1" smtClean="0">
                <a:solidFill>
                  <a:srgbClr val="FF0000"/>
                </a:solidFill>
              </a:rPr>
              <a:t>Instanziierungsmuster</a:t>
            </a:r>
            <a:endParaRPr lang="de-DE" dirty="0" smtClean="0">
              <a:solidFill>
                <a:srgbClr val="FF0000"/>
              </a:solidFill>
            </a:endParaRPr>
          </a:p>
          <a:p>
            <a:r>
              <a:rPr lang="de-DE" dirty="0">
                <a:solidFill>
                  <a:srgbClr val="FF0000"/>
                </a:solidFill>
              </a:rPr>
              <a:t>x</a:t>
            </a:r>
            <a:r>
              <a:rPr lang="de-DE" dirty="0" smtClean="0">
                <a:solidFill>
                  <a:srgbClr val="FF0000"/>
                </a:solidFill>
              </a:rPr>
              <a:t> = gebunden | </a:t>
            </a:r>
            <a:r>
              <a:rPr lang="de-DE" dirty="0" err="1" smtClean="0">
                <a:solidFill>
                  <a:srgbClr val="FF0000"/>
                </a:solidFill>
              </a:rPr>
              <a:t>y,z</a:t>
            </a:r>
            <a:r>
              <a:rPr lang="de-DE" dirty="0" smtClean="0">
                <a:solidFill>
                  <a:srgbClr val="FF0000"/>
                </a:solidFill>
              </a:rPr>
              <a:t> = frei</a:t>
            </a:r>
          </a:p>
          <a:p>
            <a:r>
              <a:rPr lang="de-DE" dirty="0">
                <a:solidFill>
                  <a:srgbClr val="FF0000"/>
                </a:solidFill>
              </a:rPr>
              <a:t>n</a:t>
            </a:r>
            <a:r>
              <a:rPr lang="de-DE" dirty="0" smtClean="0">
                <a:solidFill>
                  <a:srgbClr val="FF0000"/>
                </a:solidFill>
              </a:rPr>
              <a:t>ach Verarbeitung des 0. Teilziels </a:t>
            </a:r>
            <a:endParaRPr lang="de-DE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2046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Foliennummernplatzhalter 1"/>
          <p:cNvSpPr>
            <a:spLocks noGrp="1"/>
          </p:cNvSpPr>
          <p:nvPr>
            <p:ph type="sldNum" sz="quarter" idx="10"/>
          </p:nvPr>
        </p:nvSpPr>
        <p:spPr>
          <a:xfrm>
            <a:off x="7943715" y="6379442"/>
            <a:ext cx="1008063" cy="1968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fld id="{BABC572A-2567-0F4C-B299-E0FD53613C7E}" type="slidenum">
              <a:rPr lang="de-DE" altLang="de-DE" sz="1400"/>
              <a:pPr eaLnBrk="1" hangingPunct="1"/>
              <a:t>61</a:t>
            </a:fld>
            <a:endParaRPr lang="de-DE" altLang="de-DE" sz="1400"/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508125" y="44624"/>
            <a:ext cx="6808788" cy="1008063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charset="2"/>
              <a:buNone/>
            </a:pPr>
            <a:r>
              <a:rPr lang="de-DE" altLang="de-DE" sz="2000" dirty="0"/>
              <a:t>r1:	</a:t>
            </a:r>
            <a:r>
              <a:rPr lang="de-DE" altLang="de-DE" sz="2000" b="1" dirty="0">
                <a:latin typeface="Courier New" charset="0"/>
              </a:rPr>
              <a:t>	</a:t>
            </a:r>
            <a:r>
              <a:rPr lang="de-DE" altLang="de-DE" sz="2000" b="1" dirty="0" smtClean="0">
                <a:latin typeface="Courier New" charset="0"/>
              </a:rPr>
              <a:t>	</a:t>
            </a:r>
            <a:r>
              <a:rPr lang="de-DE" altLang="de-DE" sz="2000" b="1" dirty="0" err="1" smtClean="0">
                <a:latin typeface="Courier New" charset="0"/>
              </a:rPr>
              <a:t>anc</a:t>
            </a:r>
            <a:r>
              <a:rPr lang="de-DE" altLang="de-DE" sz="2000" b="1" dirty="0" smtClean="0">
                <a:latin typeface="Courier New" charset="0"/>
              </a:rPr>
              <a:t>(</a:t>
            </a:r>
            <a:r>
              <a:rPr lang="de-DE" altLang="de-DE" sz="2000" b="1" dirty="0" err="1" smtClean="0">
                <a:latin typeface="Courier New" charset="0"/>
              </a:rPr>
              <a:t>x,y</a:t>
            </a:r>
            <a:r>
              <a:rPr lang="de-DE" altLang="de-DE" sz="2000" b="1" dirty="0">
                <a:latin typeface="Courier New" charset="0"/>
              </a:rPr>
              <a:t>) :- par(</a:t>
            </a:r>
            <a:r>
              <a:rPr lang="de-DE" altLang="de-DE" sz="2000" b="1" dirty="0" err="1">
                <a:latin typeface="Courier New" charset="0"/>
              </a:rPr>
              <a:t>x,y</a:t>
            </a:r>
            <a:r>
              <a:rPr lang="de-DE" altLang="de-DE" sz="2000" b="1" dirty="0">
                <a:latin typeface="Courier New" charset="0"/>
              </a:rPr>
              <a:t>) </a:t>
            </a:r>
          </a:p>
          <a:p>
            <a:pPr eaLnBrk="1" hangingPunct="1">
              <a:lnSpc>
                <a:spcPct val="80000"/>
              </a:lnSpc>
              <a:buFont typeface="Wingdings" charset="2"/>
              <a:buNone/>
            </a:pPr>
            <a:r>
              <a:rPr lang="de-DE" altLang="de-DE" sz="2000" dirty="0"/>
              <a:t>r2:</a:t>
            </a:r>
            <a:r>
              <a:rPr lang="de-DE" altLang="de-DE" sz="2000" b="1" dirty="0">
                <a:latin typeface="Courier New" charset="0"/>
              </a:rPr>
              <a:t> 	</a:t>
            </a:r>
            <a:r>
              <a:rPr lang="de-DE" altLang="de-DE" sz="2000" b="1" dirty="0" smtClean="0">
                <a:latin typeface="Courier New" charset="0"/>
              </a:rPr>
              <a:t>	</a:t>
            </a:r>
            <a:r>
              <a:rPr lang="de-DE" altLang="de-DE" sz="2000" b="1" dirty="0" err="1" smtClean="0">
                <a:latin typeface="Courier New" charset="0"/>
              </a:rPr>
              <a:t>anc</a:t>
            </a:r>
            <a:r>
              <a:rPr lang="de-DE" altLang="de-DE" sz="2000" b="1" dirty="0" smtClean="0">
                <a:latin typeface="Courier New" charset="0"/>
              </a:rPr>
              <a:t>(</a:t>
            </a:r>
            <a:r>
              <a:rPr lang="de-DE" altLang="de-DE" sz="2000" b="1" dirty="0" err="1" smtClean="0">
                <a:latin typeface="Courier New" charset="0"/>
              </a:rPr>
              <a:t>x,y</a:t>
            </a:r>
            <a:r>
              <a:rPr lang="de-DE" altLang="de-DE" sz="2000" b="1" dirty="0">
                <a:latin typeface="Courier New" charset="0"/>
              </a:rPr>
              <a:t>) :- </a:t>
            </a:r>
            <a:r>
              <a:rPr lang="de-DE" altLang="de-DE" sz="2000" b="1" dirty="0" err="1">
                <a:latin typeface="Courier New" charset="0"/>
              </a:rPr>
              <a:t>anc</a:t>
            </a:r>
            <a:r>
              <a:rPr lang="de-DE" altLang="de-DE" sz="2000" b="1" dirty="0">
                <a:latin typeface="Courier New" charset="0"/>
              </a:rPr>
              <a:t>(</a:t>
            </a:r>
            <a:r>
              <a:rPr lang="de-DE" altLang="de-DE" sz="2000" b="1" dirty="0" err="1">
                <a:latin typeface="Courier New" charset="0"/>
              </a:rPr>
              <a:t>x,z</a:t>
            </a:r>
            <a:r>
              <a:rPr lang="de-DE" altLang="de-DE" sz="2000" b="1" dirty="0">
                <a:latin typeface="Courier New" charset="0"/>
              </a:rPr>
              <a:t>), </a:t>
            </a:r>
            <a:r>
              <a:rPr lang="de-DE" altLang="de-DE" sz="2000" b="1" dirty="0" smtClean="0">
                <a:latin typeface="Courier New" charset="0"/>
              </a:rPr>
              <a:t>par(</a:t>
            </a:r>
            <a:r>
              <a:rPr lang="de-DE" altLang="de-DE" sz="2000" b="1" dirty="0" err="1" smtClean="0">
                <a:latin typeface="Courier New" charset="0"/>
              </a:rPr>
              <a:t>z,y</a:t>
            </a:r>
            <a:r>
              <a:rPr lang="de-DE" altLang="de-DE" sz="2000" b="1" dirty="0" smtClean="0">
                <a:latin typeface="Courier New" charset="0"/>
              </a:rPr>
              <a:t>)</a:t>
            </a:r>
          </a:p>
          <a:p>
            <a:pPr eaLnBrk="1" hangingPunct="1">
              <a:lnSpc>
                <a:spcPct val="80000"/>
              </a:lnSpc>
              <a:buFont typeface="Wingdings" charset="2"/>
              <a:buNone/>
            </a:pPr>
            <a:r>
              <a:rPr lang="de-DE" altLang="de-DE" sz="2000" dirty="0" smtClean="0"/>
              <a:t>Anfrage:     </a:t>
            </a:r>
            <a:r>
              <a:rPr lang="de-DE" altLang="de-DE" sz="2000" dirty="0"/>
              <a:t>	</a:t>
            </a:r>
            <a:r>
              <a:rPr lang="de-DE" altLang="de-DE" sz="2000" b="1" dirty="0" err="1">
                <a:latin typeface="Courier New" charset="0"/>
              </a:rPr>
              <a:t>query</a:t>
            </a:r>
            <a:r>
              <a:rPr lang="de-DE" altLang="de-DE" sz="2000" b="1" dirty="0">
                <a:latin typeface="Courier New" charset="0"/>
              </a:rPr>
              <a:t>(</a:t>
            </a:r>
            <a:r>
              <a:rPr lang="de-DE" altLang="de-DE" sz="2000" b="1" dirty="0" err="1">
                <a:latin typeface="Courier New" charset="0"/>
              </a:rPr>
              <a:t>u</a:t>
            </a:r>
            <a:r>
              <a:rPr lang="de-DE" altLang="de-DE" sz="2000" b="1" dirty="0">
                <a:latin typeface="Courier New" charset="0"/>
              </a:rPr>
              <a:t>) :- </a:t>
            </a:r>
            <a:r>
              <a:rPr lang="de-DE" altLang="de-DE" sz="2000" b="1" dirty="0" err="1">
                <a:latin typeface="Courier New" charset="0"/>
              </a:rPr>
              <a:t>anc</a:t>
            </a:r>
            <a:r>
              <a:rPr lang="de-DE" altLang="de-DE" sz="2000" b="1" dirty="0">
                <a:latin typeface="Courier New" charset="0"/>
              </a:rPr>
              <a:t>(</a:t>
            </a:r>
            <a:r>
              <a:rPr lang="he-IL" altLang="de-DE" sz="2000" b="1" dirty="0">
                <a:solidFill>
                  <a:schemeClr val="accent2"/>
                </a:solidFill>
              </a:rPr>
              <a:t>“</a:t>
            </a:r>
            <a:r>
              <a:rPr lang="de-DE" altLang="de-DE" sz="2000" b="1" dirty="0">
                <a:solidFill>
                  <a:schemeClr val="accent2"/>
                </a:solidFill>
                <a:latin typeface="Courier New" charset="0"/>
              </a:rPr>
              <a:t>a</a:t>
            </a:r>
            <a:r>
              <a:rPr lang="he-IL" altLang="de-DE" sz="2000" b="1" dirty="0">
                <a:solidFill>
                  <a:schemeClr val="accent2"/>
                </a:solidFill>
              </a:rPr>
              <a:t>”</a:t>
            </a:r>
            <a:r>
              <a:rPr lang="de-DE" altLang="de-DE" sz="2000" b="1" dirty="0">
                <a:latin typeface="Courier New" charset="0"/>
              </a:rPr>
              <a:t>,</a:t>
            </a:r>
            <a:r>
              <a:rPr lang="de-DE" altLang="de-DE" sz="2000" b="1" dirty="0" err="1">
                <a:latin typeface="Courier New" charset="0"/>
              </a:rPr>
              <a:t>u</a:t>
            </a:r>
            <a:r>
              <a:rPr lang="de-DE" altLang="de-DE" sz="2000" b="1" dirty="0">
                <a:latin typeface="Courier New" charset="0"/>
              </a:rPr>
              <a:t>)</a:t>
            </a:r>
          </a:p>
        </p:txBody>
      </p:sp>
      <p:grpSp>
        <p:nvGrpSpPr>
          <p:cNvPr id="92164" name="Group 16"/>
          <p:cNvGrpSpPr>
            <a:grpSpLocks/>
          </p:cNvGrpSpPr>
          <p:nvPr/>
        </p:nvGrpSpPr>
        <p:grpSpPr bwMode="auto">
          <a:xfrm>
            <a:off x="681459" y="2746252"/>
            <a:ext cx="5570538" cy="3349625"/>
            <a:chOff x="1149" y="1253"/>
            <a:chExt cx="3509" cy="2110"/>
          </a:xfrm>
        </p:grpSpPr>
        <p:sp>
          <p:nvSpPr>
            <p:cNvPr id="92169" name="Text Box 4"/>
            <p:cNvSpPr txBox="1">
              <a:spLocks noChangeArrowheads="1"/>
            </p:cNvSpPr>
            <p:nvPr/>
          </p:nvSpPr>
          <p:spPr bwMode="auto">
            <a:xfrm>
              <a:off x="2562" y="1282"/>
              <a:ext cx="461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/>
              <a:r>
                <a:rPr lang="de-DE" altLang="de-DE" sz="2000"/>
                <a:t>anc</a:t>
              </a:r>
              <a:r>
                <a:rPr lang="de-DE" altLang="de-DE" sz="2000" baseline="30000"/>
                <a:t>bf</a:t>
              </a:r>
            </a:p>
          </p:txBody>
        </p:sp>
        <p:sp>
          <p:nvSpPr>
            <p:cNvPr id="92170" name="Text Box 5"/>
            <p:cNvSpPr txBox="1">
              <a:spLocks noChangeArrowheads="1"/>
            </p:cNvSpPr>
            <p:nvPr/>
          </p:nvSpPr>
          <p:spPr bwMode="auto">
            <a:xfrm>
              <a:off x="1973" y="1872"/>
              <a:ext cx="5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/>
              <a:r>
                <a:rPr lang="de-DE" altLang="de-DE" sz="2000" dirty="0"/>
                <a:t>r</a:t>
              </a:r>
              <a:r>
                <a:rPr lang="de-DE" altLang="de-DE" sz="2000" baseline="-25000" dirty="0"/>
                <a:t>1.0</a:t>
              </a:r>
              <a:r>
                <a:rPr lang="de-DE" altLang="de-DE" sz="2000" baseline="30000" dirty="0"/>
                <a:t>[</a:t>
              </a:r>
              <a:r>
                <a:rPr lang="de-DE" altLang="de-DE" sz="2000" baseline="30000" dirty="0" err="1"/>
                <a:t>x|y</a:t>
              </a:r>
              <a:r>
                <a:rPr lang="de-DE" altLang="de-DE" sz="2000" baseline="30000" dirty="0"/>
                <a:t>]</a:t>
              </a:r>
            </a:p>
          </p:txBody>
        </p:sp>
        <p:sp>
          <p:nvSpPr>
            <p:cNvPr id="92171" name="Text Box 6"/>
            <p:cNvSpPr txBox="1">
              <a:spLocks noChangeArrowheads="1"/>
            </p:cNvSpPr>
            <p:nvPr/>
          </p:nvSpPr>
          <p:spPr bwMode="auto">
            <a:xfrm>
              <a:off x="3198" y="1872"/>
              <a:ext cx="591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/>
              <a:r>
                <a:rPr lang="de-DE" altLang="de-DE" sz="2000" dirty="0"/>
                <a:t>r</a:t>
              </a:r>
              <a:r>
                <a:rPr lang="de-DE" altLang="de-DE" sz="2000" baseline="-25000" dirty="0"/>
                <a:t>2.0</a:t>
              </a:r>
              <a:r>
                <a:rPr lang="de-DE" altLang="de-DE" sz="2000" baseline="30000" dirty="0"/>
                <a:t>[</a:t>
              </a:r>
              <a:r>
                <a:rPr lang="de-DE" altLang="de-DE" sz="2000" baseline="30000" dirty="0" err="1"/>
                <a:t>x|y,z</a:t>
              </a:r>
              <a:r>
                <a:rPr lang="de-DE" altLang="de-DE" sz="2000" baseline="30000" dirty="0"/>
                <a:t>]</a:t>
              </a:r>
            </a:p>
          </p:txBody>
        </p:sp>
        <p:sp>
          <p:nvSpPr>
            <p:cNvPr id="92172" name="Text Box 7"/>
            <p:cNvSpPr txBox="1">
              <a:spLocks noChangeArrowheads="1"/>
            </p:cNvSpPr>
            <p:nvPr/>
          </p:nvSpPr>
          <p:spPr bwMode="auto">
            <a:xfrm>
              <a:off x="1973" y="2500"/>
              <a:ext cx="434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/>
              <a:r>
                <a:rPr lang="de-DE" altLang="de-DE" sz="2000"/>
                <a:t>par</a:t>
              </a:r>
              <a:r>
                <a:rPr lang="de-DE" altLang="de-DE" sz="2000" baseline="30000"/>
                <a:t>bf</a:t>
              </a:r>
            </a:p>
          </p:txBody>
        </p:sp>
        <p:sp>
          <p:nvSpPr>
            <p:cNvPr id="92173" name="Text Box 8"/>
            <p:cNvSpPr txBox="1">
              <a:spLocks noChangeArrowheads="1"/>
            </p:cNvSpPr>
            <p:nvPr/>
          </p:nvSpPr>
          <p:spPr bwMode="auto">
            <a:xfrm>
              <a:off x="4059" y="2454"/>
              <a:ext cx="599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/>
              <a:r>
                <a:rPr lang="de-DE" altLang="de-DE" sz="2000" dirty="0"/>
                <a:t>r</a:t>
              </a:r>
              <a:r>
                <a:rPr lang="de-DE" altLang="de-DE" sz="2000" baseline="-25000" dirty="0"/>
                <a:t>2.</a:t>
              </a:r>
              <a:r>
                <a:rPr lang="de-DE" altLang="de-DE" sz="2000" baseline="-25000" dirty="0">
                  <a:solidFill>
                    <a:srgbClr val="FF0000"/>
                  </a:solidFill>
                </a:rPr>
                <a:t>1</a:t>
              </a:r>
              <a:r>
                <a:rPr lang="de-DE" altLang="de-DE" sz="2000" baseline="30000" dirty="0"/>
                <a:t>[</a:t>
              </a:r>
              <a:r>
                <a:rPr lang="de-DE" altLang="de-DE" sz="2000" baseline="30000" dirty="0" err="1"/>
                <a:t>x,z|y</a:t>
              </a:r>
              <a:r>
                <a:rPr lang="de-DE" altLang="de-DE" sz="2000" baseline="30000" dirty="0"/>
                <a:t>]</a:t>
              </a:r>
            </a:p>
          </p:txBody>
        </p:sp>
        <p:sp>
          <p:nvSpPr>
            <p:cNvPr id="92174" name="Text Box 9"/>
            <p:cNvSpPr txBox="1">
              <a:spLocks noChangeArrowheads="1"/>
            </p:cNvSpPr>
            <p:nvPr/>
          </p:nvSpPr>
          <p:spPr bwMode="auto">
            <a:xfrm>
              <a:off x="4170" y="3113"/>
              <a:ext cx="434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/>
              <a:r>
                <a:rPr lang="de-DE" altLang="de-DE" sz="2000"/>
                <a:t>par</a:t>
              </a:r>
              <a:r>
                <a:rPr lang="de-DE" altLang="de-DE" sz="2000" baseline="30000"/>
                <a:t>bf</a:t>
              </a:r>
            </a:p>
          </p:txBody>
        </p:sp>
        <p:sp>
          <p:nvSpPr>
            <p:cNvPr id="92175" name="Line 10"/>
            <p:cNvSpPr>
              <a:spLocks noChangeShapeType="1"/>
            </p:cNvSpPr>
            <p:nvPr/>
          </p:nvSpPr>
          <p:spPr bwMode="auto">
            <a:xfrm flipH="1">
              <a:off x="2109" y="1525"/>
              <a:ext cx="408" cy="36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92176" name="Line 11"/>
            <p:cNvSpPr>
              <a:spLocks noChangeShapeType="1"/>
            </p:cNvSpPr>
            <p:nvPr/>
          </p:nvSpPr>
          <p:spPr bwMode="auto">
            <a:xfrm>
              <a:off x="3016" y="1480"/>
              <a:ext cx="499" cy="36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92177" name="Line 12"/>
            <p:cNvSpPr>
              <a:spLocks noChangeShapeType="1"/>
            </p:cNvSpPr>
            <p:nvPr/>
          </p:nvSpPr>
          <p:spPr bwMode="auto">
            <a:xfrm>
              <a:off x="3787" y="2069"/>
              <a:ext cx="499" cy="36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92178" name="Line 13"/>
            <p:cNvSpPr>
              <a:spLocks noChangeShapeType="1"/>
            </p:cNvSpPr>
            <p:nvPr/>
          </p:nvSpPr>
          <p:spPr bwMode="auto">
            <a:xfrm>
              <a:off x="2109" y="2160"/>
              <a:ext cx="0" cy="36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92179" name="Line 14"/>
            <p:cNvSpPr>
              <a:spLocks noChangeShapeType="1"/>
            </p:cNvSpPr>
            <p:nvPr/>
          </p:nvSpPr>
          <p:spPr bwMode="auto">
            <a:xfrm>
              <a:off x="4377" y="2750"/>
              <a:ext cx="0" cy="36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92180" name="Freeform 15"/>
            <p:cNvSpPr>
              <a:spLocks/>
            </p:cNvSpPr>
            <p:nvPr/>
          </p:nvSpPr>
          <p:spPr bwMode="auto">
            <a:xfrm>
              <a:off x="1149" y="1253"/>
              <a:ext cx="2321" cy="2072"/>
            </a:xfrm>
            <a:custGeom>
              <a:avLst/>
              <a:gdLst>
                <a:gd name="T0" fmla="*/ 2321 w 2321"/>
                <a:gd name="T1" fmla="*/ 907 h 2072"/>
                <a:gd name="T2" fmla="*/ 1822 w 2321"/>
                <a:gd name="T3" fmla="*/ 1905 h 2072"/>
                <a:gd name="T4" fmla="*/ 280 w 2321"/>
                <a:gd name="T5" fmla="*/ 1860 h 2072"/>
                <a:gd name="T6" fmla="*/ 143 w 2321"/>
                <a:gd name="T7" fmla="*/ 635 h 2072"/>
                <a:gd name="T8" fmla="*/ 869 w 2321"/>
                <a:gd name="T9" fmla="*/ 91 h 2072"/>
                <a:gd name="T10" fmla="*/ 1459 w 2321"/>
                <a:gd name="T11" fmla="*/ 91 h 207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321"/>
                <a:gd name="T19" fmla="*/ 0 h 2072"/>
                <a:gd name="T20" fmla="*/ 2321 w 2321"/>
                <a:gd name="T21" fmla="*/ 2072 h 207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321" h="2072">
                  <a:moveTo>
                    <a:pt x="2321" y="907"/>
                  </a:moveTo>
                  <a:cubicBezTo>
                    <a:pt x="2241" y="1326"/>
                    <a:pt x="2162" y="1746"/>
                    <a:pt x="1822" y="1905"/>
                  </a:cubicBezTo>
                  <a:cubicBezTo>
                    <a:pt x="1482" y="2064"/>
                    <a:pt x="560" y="2072"/>
                    <a:pt x="280" y="1860"/>
                  </a:cubicBezTo>
                  <a:cubicBezTo>
                    <a:pt x="0" y="1648"/>
                    <a:pt x="45" y="930"/>
                    <a:pt x="143" y="635"/>
                  </a:cubicBezTo>
                  <a:cubicBezTo>
                    <a:pt x="241" y="340"/>
                    <a:pt x="650" y="182"/>
                    <a:pt x="869" y="91"/>
                  </a:cubicBezTo>
                  <a:cubicBezTo>
                    <a:pt x="1088" y="0"/>
                    <a:pt x="1273" y="45"/>
                    <a:pt x="1459" y="91"/>
                  </a:cubicBezTo>
                </a:path>
              </a:pathLst>
            </a:cu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/>
              <a:endParaRPr lang="en-US" altLang="de-DE" sz="1800"/>
            </a:p>
          </p:txBody>
        </p:sp>
      </p:grpSp>
      <p:sp>
        <p:nvSpPr>
          <p:cNvPr id="92165" name="Text Box 17"/>
          <p:cNvSpPr txBox="1">
            <a:spLocks noChangeArrowheads="1"/>
          </p:cNvSpPr>
          <p:nvPr/>
        </p:nvSpPr>
        <p:spPr bwMode="auto">
          <a:xfrm>
            <a:off x="4324999" y="2204864"/>
            <a:ext cx="3775393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de-DE" altLang="de-DE" sz="1800" dirty="0" smtClean="0"/>
              <a:t>Eindeutiges </a:t>
            </a:r>
            <a:r>
              <a:rPr lang="de-DE" altLang="de-DE" sz="1800" dirty="0" err="1" smtClean="0"/>
              <a:t>Instanziierungsmuster</a:t>
            </a:r>
            <a:r>
              <a:rPr lang="de-DE" altLang="de-DE" sz="1800" dirty="0" smtClean="0"/>
              <a:t> </a:t>
            </a:r>
          </a:p>
          <a:p>
            <a:pPr eaLnBrk="1" hangingPunct="1"/>
            <a:r>
              <a:rPr lang="de-DE" altLang="de-DE" sz="1800" b="1" dirty="0" err="1"/>
              <a:t>b</a:t>
            </a:r>
            <a:r>
              <a:rPr lang="de-DE" altLang="de-DE" sz="1800" b="1" dirty="0" err="1" smtClean="0"/>
              <a:t>f</a:t>
            </a:r>
            <a:r>
              <a:rPr lang="de-DE" altLang="de-DE" sz="1800" b="1" dirty="0" smtClean="0"/>
              <a:t> (</a:t>
            </a:r>
            <a:r>
              <a:rPr lang="de-DE" altLang="de-DE" sz="1800" b="1" dirty="0" err="1" smtClean="0"/>
              <a:t>bound</a:t>
            </a:r>
            <a:r>
              <a:rPr lang="de-DE" altLang="de-DE" sz="1800" b="1" dirty="0" smtClean="0"/>
              <a:t>, </a:t>
            </a:r>
            <a:r>
              <a:rPr lang="de-DE" altLang="de-DE" sz="1800" b="1" dirty="0" err="1" smtClean="0"/>
              <a:t>free</a:t>
            </a:r>
            <a:r>
              <a:rPr lang="de-DE" altLang="de-DE" sz="1800" b="1" dirty="0" smtClean="0"/>
              <a:t>)</a:t>
            </a:r>
            <a:endParaRPr lang="de-DE" altLang="de-DE" sz="1800" b="1" dirty="0"/>
          </a:p>
        </p:txBody>
      </p:sp>
      <p:sp>
        <p:nvSpPr>
          <p:cNvPr id="92166" name="Line 18"/>
          <p:cNvSpPr>
            <a:spLocks noChangeShapeType="1"/>
          </p:cNvSpPr>
          <p:nvPr/>
        </p:nvSpPr>
        <p:spPr bwMode="auto">
          <a:xfrm flipV="1">
            <a:off x="3716760" y="2564904"/>
            <a:ext cx="648766" cy="397247"/>
          </a:xfrm>
          <a:prstGeom prst="line">
            <a:avLst/>
          </a:prstGeom>
          <a:noFill/>
          <a:ln w="9525" cap="rnd">
            <a:solidFill>
              <a:schemeClr val="bg2"/>
            </a:solidFill>
            <a:prstDash val="sysDot"/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92167" name="Text Box 19"/>
          <p:cNvSpPr txBox="1">
            <a:spLocks noChangeArrowheads="1"/>
          </p:cNvSpPr>
          <p:nvPr/>
        </p:nvSpPr>
        <p:spPr bwMode="auto">
          <a:xfrm>
            <a:off x="2699569" y="1267619"/>
            <a:ext cx="221086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de-DE" altLang="de-DE" sz="1800" i="1" dirty="0">
                <a:solidFill>
                  <a:schemeClr val="accent2"/>
                </a:solidFill>
              </a:rPr>
              <a:t>a </a:t>
            </a:r>
            <a:r>
              <a:rPr lang="de-DE" altLang="de-DE" sz="1800" i="1" dirty="0" smtClean="0">
                <a:solidFill>
                  <a:schemeClr val="accent2"/>
                </a:solidFill>
              </a:rPr>
              <a:t>ist eine Konstante</a:t>
            </a:r>
            <a:endParaRPr lang="de-DE" altLang="de-DE" sz="1800" i="1" dirty="0">
              <a:solidFill>
                <a:schemeClr val="accent2"/>
              </a:solidFill>
            </a:endParaRPr>
          </a:p>
        </p:txBody>
      </p:sp>
      <p:sp>
        <p:nvSpPr>
          <p:cNvPr id="92168" name="Line 20"/>
          <p:cNvSpPr>
            <a:spLocks noChangeShapeType="1"/>
          </p:cNvSpPr>
          <p:nvPr/>
        </p:nvSpPr>
        <p:spPr bwMode="auto">
          <a:xfrm flipV="1">
            <a:off x="4356919" y="1098725"/>
            <a:ext cx="1654944" cy="313356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" name="Textfeld 1"/>
          <p:cNvSpPr txBox="1"/>
          <p:nvPr/>
        </p:nvSpPr>
        <p:spPr>
          <a:xfrm>
            <a:off x="5736397" y="3724450"/>
            <a:ext cx="350288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>
                <a:solidFill>
                  <a:srgbClr val="FF0000"/>
                </a:solidFill>
              </a:rPr>
              <a:t>Regel 2, mit </a:t>
            </a:r>
            <a:r>
              <a:rPr lang="de-DE" dirty="0" err="1" smtClean="0">
                <a:solidFill>
                  <a:srgbClr val="FF0000"/>
                </a:solidFill>
              </a:rPr>
              <a:t>Instanziierungsmuster</a:t>
            </a:r>
            <a:endParaRPr lang="de-DE" dirty="0" smtClean="0">
              <a:solidFill>
                <a:srgbClr val="FF0000"/>
              </a:solidFill>
            </a:endParaRPr>
          </a:p>
          <a:p>
            <a:r>
              <a:rPr lang="de-DE" dirty="0" err="1" smtClean="0">
                <a:solidFill>
                  <a:srgbClr val="FF0000"/>
                </a:solidFill>
              </a:rPr>
              <a:t>x,z</a:t>
            </a:r>
            <a:r>
              <a:rPr lang="de-DE" dirty="0" smtClean="0">
                <a:solidFill>
                  <a:srgbClr val="FF0000"/>
                </a:solidFill>
              </a:rPr>
              <a:t>= gebunden | </a:t>
            </a:r>
            <a:r>
              <a:rPr lang="de-DE" dirty="0" err="1" smtClean="0">
                <a:solidFill>
                  <a:srgbClr val="FF0000"/>
                </a:solidFill>
              </a:rPr>
              <a:t>y</a:t>
            </a:r>
            <a:r>
              <a:rPr lang="de-DE" dirty="0" smtClean="0">
                <a:solidFill>
                  <a:srgbClr val="FF0000"/>
                </a:solidFill>
              </a:rPr>
              <a:t> = frei</a:t>
            </a:r>
          </a:p>
          <a:p>
            <a:r>
              <a:rPr lang="de-DE" dirty="0" smtClean="0">
                <a:solidFill>
                  <a:srgbClr val="FF0000"/>
                </a:solidFill>
              </a:rPr>
              <a:t>Nach Verarbeitung des 1. Teilziels </a:t>
            </a:r>
            <a:endParaRPr lang="de-DE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2151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Foliennummernplatzhalt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fld id="{98106521-D1D9-394B-A94E-6B59DE9555C0}" type="slidenum">
              <a:rPr lang="de-DE" altLang="de-DE" sz="1400"/>
              <a:pPr eaLnBrk="1" hangingPunct="1"/>
              <a:t>62</a:t>
            </a:fld>
            <a:endParaRPr lang="de-DE" altLang="de-DE" sz="1400"/>
          </a:p>
        </p:txBody>
      </p:sp>
      <p:sp>
        <p:nvSpPr>
          <p:cNvPr id="9421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altLang="de-DE" dirty="0" smtClean="0"/>
              <a:t>Magie mit magischen Prädikaten</a:t>
            </a:r>
            <a:endParaRPr lang="de-DE" altLang="de-DE" dirty="0"/>
          </a:p>
        </p:txBody>
      </p:sp>
      <p:sp>
        <p:nvSpPr>
          <p:cNvPr id="942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512" y="1905000"/>
            <a:ext cx="8532812" cy="4114800"/>
          </a:xfrm>
        </p:spPr>
        <p:txBody>
          <a:bodyPr/>
          <a:lstStyle/>
          <a:p>
            <a:pPr marL="571500" indent="-571500" eaLnBrk="1" hangingPunct="1">
              <a:lnSpc>
                <a:spcPct val="80000"/>
              </a:lnSpc>
              <a:buFont typeface="Wingdings" charset="2"/>
              <a:buNone/>
            </a:pPr>
            <a:r>
              <a:rPr lang="de-DE" altLang="de-DE" sz="2400" b="1" dirty="0">
                <a:latin typeface="Courier New" charset="0"/>
              </a:rPr>
              <a:t> </a:t>
            </a:r>
          </a:p>
          <a:p>
            <a:pPr marL="571500" indent="-571500" eaLnBrk="1" hangingPunct="1">
              <a:lnSpc>
                <a:spcPct val="80000"/>
              </a:lnSpc>
              <a:buFont typeface="Wingdings" charset="2"/>
              <a:buNone/>
            </a:pPr>
            <a:r>
              <a:rPr lang="de-DE" altLang="de-DE" sz="2400" b="1" dirty="0" smtClean="0">
                <a:latin typeface="Courier New" charset="0"/>
              </a:rPr>
              <a:t>     </a:t>
            </a:r>
            <a:r>
              <a:rPr lang="de-DE" altLang="de-DE" sz="2400" b="1" dirty="0" err="1" smtClean="0">
                <a:latin typeface="Courier New" charset="0"/>
              </a:rPr>
              <a:t>anc</a:t>
            </a:r>
            <a:r>
              <a:rPr lang="de-DE" altLang="de-DE" sz="2400" b="1" dirty="0" smtClean="0">
                <a:latin typeface="Courier New" charset="0"/>
              </a:rPr>
              <a:t>(</a:t>
            </a:r>
            <a:r>
              <a:rPr lang="de-DE" altLang="de-DE" sz="2400" b="1" dirty="0" err="1" smtClean="0">
                <a:latin typeface="Courier New" charset="0"/>
              </a:rPr>
              <a:t>x,y</a:t>
            </a:r>
            <a:r>
              <a:rPr lang="de-DE" altLang="de-DE" sz="2400" b="1" dirty="0">
                <a:latin typeface="Courier New" charset="0"/>
              </a:rPr>
              <a:t>) :- </a:t>
            </a:r>
            <a:r>
              <a:rPr lang="de-DE" altLang="de-DE" sz="2400" b="1" dirty="0" err="1">
                <a:solidFill>
                  <a:schemeClr val="accent2"/>
                </a:solidFill>
                <a:latin typeface="Courier New" charset="0"/>
              </a:rPr>
              <a:t>m_anc</a:t>
            </a:r>
            <a:r>
              <a:rPr lang="de-DE" altLang="de-DE" sz="2400" b="1" dirty="0">
                <a:solidFill>
                  <a:schemeClr val="accent2"/>
                </a:solidFill>
                <a:latin typeface="Courier New" charset="0"/>
              </a:rPr>
              <a:t>(x)</a:t>
            </a:r>
            <a:r>
              <a:rPr lang="de-DE" altLang="de-DE" sz="2400" b="1" dirty="0">
                <a:latin typeface="Courier New" charset="0"/>
              </a:rPr>
              <a:t>, par(</a:t>
            </a:r>
            <a:r>
              <a:rPr lang="de-DE" altLang="de-DE" sz="2400" b="1" dirty="0" err="1">
                <a:latin typeface="Courier New" charset="0"/>
              </a:rPr>
              <a:t>x,y</a:t>
            </a:r>
            <a:r>
              <a:rPr lang="de-DE" altLang="de-DE" sz="2400" b="1" dirty="0">
                <a:latin typeface="Courier New" charset="0"/>
              </a:rPr>
              <a:t>)</a:t>
            </a:r>
          </a:p>
          <a:p>
            <a:pPr marL="571500" indent="-571500" eaLnBrk="1" hangingPunct="1">
              <a:lnSpc>
                <a:spcPct val="80000"/>
              </a:lnSpc>
              <a:buFont typeface="Wingdings" charset="2"/>
              <a:buNone/>
            </a:pPr>
            <a:r>
              <a:rPr lang="de-DE" altLang="de-DE" sz="2400" b="1" dirty="0">
                <a:latin typeface="Courier New" charset="0"/>
              </a:rPr>
              <a:t>		</a:t>
            </a:r>
            <a:r>
              <a:rPr lang="de-DE" altLang="de-DE" sz="2400" b="1" dirty="0" err="1">
                <a:latin typeface="Courier New" charset="0"/>
              </a:rPr>
              <a:t>anc</a:t>
            </a:r>
            <a:r>
              <a:rPr lang="de-DE" altLang="de-DE" sz="2400" b="1" dirty="0">
                <a:latin typeface="Courier New" charset="0"/>
              </a:rPr>
              <a:t>(</a:t>
            </a:r>
            <a:r>
              <a:rPr lang="de-DE" altLang="de-DE" sz="2400" b="1" dirty="0" err="1">
                <a:latin typeface="Courier New" charset="0"/>
              </a:rPr>
              <a:t>x,y</a:t>
            </a:r>
            <a:r>
              <a:rPr lang="de-DE" altLang="de-DE" sz="2400" b="1" dirty="0">
                <a:latin typeface="Courier New" charset="0"/>
              </a:rPr>
              <a:t>) :- </a:t>
            </a:r>
            <a:r>
              <a:rPr lang="de-DE" altLang="de-DE" sz="2400" b="1" dirty="0" err="1">
                <a:solidFill>
                  <a:srgbClr val="000099"/>
                </a:solidFill>
                <a:latin typeface="Courier New" charset="0"/>
              </a:rPr>
              <a:t>m_anc</a:t>
            </a:r>
            <a:r>
              <a:rPr lang="de-DE" altLang="de-DE" sz="2400" b="1" dirty="0">
                <a:solidFill>
                  <a:srgbClr val="000099"/>
                </a:solidFill>
                <a:latin typeface="Courier New" charset="0"/>
              </a:rPr>
              <a:t>(x), </a:t>
            </a:r>
            <a:r>
              <a:rPr lang="de-DE" altLang="de-DE" sz="2400" b="1" dirty="0" err="1">
                <a:solidFill>
                  <a:srgbClr val="000099"/>
                </a:solidFill>
                <a:latin typeface="Courier New" charset="0"/>
              </a:rPr>
              <a:t>anc</a:t>
            </a:r>
            <a:r>
              <a:rPr lang="de-DE" altLang="de-DE" sz="2400" b="1" dirty="0">
                <a:solidFill>
                  <a:srgbClr val="000099"/>
                </a:solidFill>
                <a:latin typeface="Courier New" charset="0"/>
              </a:rPr>
              <a:t>(</a:t>
            </a:r>
            <a:r>
              <a:rPr lang="de-DE" altLang="de-DE" sz="2400" b="1" dirty="0" err="1">
                <a:solidFill>
                  <a:srgbClr val="000099"/>
                </a:solidFill>
                <a:latin typeface="Courier New" charset="0"/>
              </a:rPr>
              <a:t>x,z</a:t>
            </a:r>
            <a:r>
              <a:rPr lang="de-DE" altLang="de-DE" sz="2400" b="1" dirty="0">
                <a:solidFill>
                  <a:srgbClr val="000099"/>
                </a:solidFill>
                <a:latin typeface="Courier New" charset="0"/>
              </a:rPr>
              <a:t>)</a:t>
            </a:r>
            <a:r>
              <a:rPr lang="de-DE" altLang="de-DE" sz="2400" b="1" dirty="0">
                <a:latin typeface="Courier New" charset="0"/>
              </a:rPr>
              <a:t>, par(</a:t>
            </a:r>
            <a:r>
              <a:rPr lang="de-DE" altLang="de-DE" sz="2400" b="1" dirty="0" err="1">
                <a:latin typeface="Courier New" charset="0"/>
              </a:rPr>
              <a:t>z,y</a:t>
            </a:r>
            <a:r>
              <a:rPr lang="de-DE" altLang="de-DE" sz="2400" b="1" dirty="0">
                <a:latin typeface="Courier New" charset="0"/>
              </a:rPr>
              <a:t>)</a:t>
            </a:r>
            <a:br>
              <a:rPr lang="de-DE" altLang="de-DE" sz="2400" b="1" dirty="0">
                <a:latin typeface="Courier New" charset="0"/>
              </a:rPr>
            </a:br>
            <a:endParaRPr lang="de-DE" altLang="de-DE" sz="2400" b="1" dirty="0">
              <a:latin typeface="Courier New" charset="0"/>
            </a:endParaRPr>
          </a:p>
          <a:p>
            <a:pPr marL="571500" indent="-571500" eaLnBrk="1" hangingPunct="1">
              <a:lnSpc>
                <a:spcPct val="80000"/>
              </a:lnSpc>
              <a:buFont typeface="Wingdings" charset="2"/>
              <a:buNone/>
            </a:pPr>
            <a:r>
              <a:rPr lang="de-DE" altLang="de-DE" sz="2400" b="1" dirty="0">
                <a:latin typeface="Courier New" charset="0"/>
              </a:rPr>
              <a:t>	 	</a:t>
            </a:r>
            <a:r>
              <a:rPr lang="de-DE" altLang="de-DE" sz="2400" b="1" dirty="0" err="1">
                <a:latin typeface="Courier New" charset="0"/>
              </a:rPr>
              <a:t>m_anc</a:t>
            </a:r>
            <a:r>
              <a:rPr lang="de-DE" altLang="de-DE" sz="2400" b="1" dirty="0">
                <a:latin typeface="Courier New" charset="0"/>
              </a:rPr>
              <a:t>(</a:t>
            </a:r>
            <a:r>
              <a:rPr lang="he-IL" altLang="de-DE" sz="2400" b="1" dirty="0">
                <a:solidFill>
                  <a:schemeClr val="tx1"/>
                </a:solidFill>
                <a:latin typeface="Courier New" charset="0"/>
              </a:rPr>
              <a:t>“</a:t>
            </a:r>
            <a:r>
              <a:rPr lang="de-DE" altLang="de-DE" sz="2400" b="1" dirty="0">
                <a:solidFill>
                  <a:schemeClr val="tx1"/>
                </a:solidFill>
                <a:latin typeface="Courier New" charset="0"/>
              </a:rPr>
              <a:t>a</a:t>
            </a:r>
            <a:r>
              <a:rPr lang="he-IL" altLang="de-DE" sz="2400" b="1" dirty="0">
                <a:solidFill>
                  <a:schemeClr val="tx1"/>
                </a:solidFill>
                <a:latin typeface="Courier New" charset="0"/>
              </a:rPr>
              <a:t>”</a:t>
            </a:r>
            <a:r>
              <a:rPr lang="de-DE" altLang="de-DE" sz="2400" b="1" dirty="0">
                <a:latin typeface="Courier New" charset="0"/>
              </a:rPr>
              <a:t>) :-</a:t>
            </a:r>
          </a:p>
          <a:p>
            <a:pPr marL="571500" indent="-571500" eaLnBrk="1" hangingPunct="1">
              <a:lnSpc>
                <a:spcPct val="80000"/>
              </a:lnSpc>
              <a:buFont typeface="Wingdings" charset="2"/>
              <a:buAutoNum type="arabicParenBoth"/>
            </a:pPr>
            <a:endParaRPr lang="de-DE" altLang="de-DE" sz="2400" b="1" dirty="0">
              <a:latin typeface="Courier New" charset="0"/>
            </a:endParaRPr>
          </a:p>
        </p:txBody>
      </p:sp>
      <p:sp>
        <p:nvSpPr>
          <p:cNvPr id="2" name="Textfeld 1"/>
          <p:cNvSpPr txBox="1"/>
          <p:nvPr/>
        </p:nvSpPr>
        <p:spPr>
          <a:xfrm>
            <a:off x="954885" y="4221088"/>
            <a:ext cx="784541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Dieses Programm lässt sich semi-naiv auswerten und produziert nur die Fakten, </a:t>
            </a:r>
          </a:p>
          <a:p>
            <a:r>
              <a:rPr lang="de-DE" dirty="0" smtClean="0"/>
              <a:t>die für die Anfrage (mit der spezifischen Instanz „a“) nötig sind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457893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Foliennummernplatzhalt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fld id="{38F2DE38-3A6D-BA4E-A505-6BA7D6F3F954}" type="slidenum">
              <a:rPr lang="de-DE" altLang="de-DE" sz="1400"/>
              <a:pPr eaLnBrk="1" hangingPunct="1"/>
              <a:t>63</a:t>
            </a:fld>
            <a:endParaRPr lang="de-DE" altLang="de-DE" sz="1400"/>
          </a:p>
        </p:txBody>
      </p:sp>
      <p:sp>
        <p:nvSpPr>
          <p:cNvPr id="141315" name="Rectangle 2"/>
          <p:cNvSpPr>
            <a:spLocks noChangeArrowheads="1"/>
          </p:cNvSpPr>
          <p:nvPr/>
        </p:nvSpPr>
        <p:spPr bwMode="auto">
          <a:xfrm>
            <a:off x="931862" y="-27384"/>
            <a:ext cx="6808788" cy="10032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tx1"/>
              </a:buClr>
              <a:buSzPct val="70000"/>
              <a:buFont typeface="Wingdings" charset="2"/>
              <a:buNone/>
            </a:pPr>
            <a:r>
              <a:rPr lang="de-DE" altLang="de-DE" sz="1800" b="1" dirty="0" err="1">
                <a:latin typeface="Courier New" charset="0"/>
              </a:rPr>
              <a:t>anc</a:t>
            </a:r>
            <a:r>
              <a:rPr lang="de-DE" altLang="de-DE" sz="1800" b="1" dirty="0">
                <a:latin typeface="Courier New" charset="0"/>
              </a:rPr>
              <a:t>(</a:t>
            </a:r>
            <a:r>
              <a:rPr lang="de-DE" altLang="de-DE" sz="1800" b="1" dirty="0" err="1">
                <a:latin typeface="Courier New" charset="0"/>
              </a:rPr>
              <a:t>x,y</a:t>
            </a:r>
            <a:r>
              <a:rPr lang="de-DE" altLang="de-DE" sz="1800" b="1" dirty="0">
                <a:latin typeface="Courier New" charset="0"/>
              </a:rPr>
              <a:t>) :- </a:t>
            </a:r>
            <a:r>
              <a:rPr lang="de-DE" altLang="de-DE" sz="1800" b="1" dirty="0" err="1">
                <a:latin typeface="Courier New" charset="0"/>
              </a:rPr>
              <a:t>m_anc</a:t>
            </a:r>
            <a:r>
              <a:rPr lang="de-DE" altLang="de-DE" sz="1800" b="1" dirty="0">
                <a:latin typeface="Courier New" charset="0"/>
              </a:rPr>
              <a:t>(x), par(</a:t>
            </a:r>
            <a:r>
              <a:rPr lang="de-DE" altLang="de-DE" sz="1800" b="1" dirty="0" err="1">
                <a:latin typeface="Courier New" charset="0"/>
              </a:rPr>
              <a:t>x,y</a:t>
            </a:r>
            <a:r>
              <a:rPr lang="de-DE" altLang="de-DE" sz="1800" b="1" dirty="0">
                <a:latin typeface="Courier New" charset="0"/>
              </a:rPr>
              <a:t>)</a:t>
            </a:r>
          </a:p>
          <a:p>
            <a:pPr eaLnBrk="1" hangingPunct="1">
              <a:spcBef>
                <a:spcPct val="20000"/>
              </a:spcBef>
              <a:buClr>
                <a:schemeClr val="tx1"/>
              </a:buClr>
              <a:buSzPct val="70000"/>
              <a:buFont typeface="Wingdings" charset="2"/>
              <a:buNone/>
            </a:pPr>
            <a:r>
              <a:rPr lang="de-DE" altLang="de-DE" sz="1800" b="1" dirty="0" err="1">
                <a:latin typeface="Courier New" charset="0"/>
              </a:rPr>
              <a:t>anc</a:t>
            </a:r>
            <a:r>
              <a:rPr lang="de-DE" altLang="de-DE" sz="1800" b="1" dirty="0">
                <a:latin typeface="Courier New" charset="0"/>
              </a:rPr>
              <a:t>(</a:t>
            </a:r>
            <a:r>
              <a:rPr lang="de-DE" altLang="de-DE" sz="1800" b="1" dirty="0" err="1">
                <a:latin typeface="Courier New" charset="0"/>
              </a:rPr>
              <a:t>x,y</a:t>
            </a:r>
            <a:r>
              <a:rPr lang="de-DE" altLang="de-DE" sz="1800" b="1" dirty="0">
                <a:latin typeface="Courier New" charset="0"/>
              </a:rPr>
              <a:t>) :- </a:t>
            </a:r>
            <a:r>
              <a:rPr lang="de-DE" altLang="de-DE" sz="1800" b="1" dirty="0" err="1">
                <a:latin typeface="Courier New" charset="0"/>
              </a:rPr>
              <a:t>m_anc</a:t>
            </a:r>
            <a:r>
              <a:rPr lang="de-DE" altLang="de-DE" sz="1800" b="1" dirty="0">
                <a:latin typeface="Courier New" charset="0"/>
              </a:rPr>
              <a:t>(x), </a:t>
            </a:r>
            <a:r>
              <a:rPr lang="de-DE" altLang="de-DE" sz="1800" b="1" dirty="0" err="1">
                <a:latin typeface="Courier New" charset="0"/>
              </a:rPr>
              <a:t>anc</a:t>
            </a:r>
            <a:r>
              <a:rPr lang="de-DE" altLang="de-DE" sz="1800" b="1" dirty="0">
                <a:latin typeface="Courier New" charset="0"/>
              </a:rPr>
              <a:t>(</a:t>
            </a:r>
            <a:r>
              <a:rPr lang="de-DE" altLang="de-DE" sz="1800" b="1" dirty="0" err="1">
                <a:latin typeface="Courier New" charset="0"/>
              </a:rPr>
              <a:t>x,z</a:t>
            </a:r>
            <a:r>
              <a:rPr lang="de-DE" altLang="de-DE" sz="1800" b="1" dirty="0">
                <a:latin typeface="Courier New" charset="0"/>
              </a:rPr>
              <a:t>), par(</a:t>
            </a:r>
            <a:r>
              <a:rPr lang="de-DE" altLang="de-DE" sz="1800" b="1" dirty="0" err="1">
                <a:latin typeface="Courier New" charset="0"/>
              </a:rPr>
              <a:t>z,y</a:t>
            </a:r>
            <a:r>
              <a:rPr lang="de-DE" altLang="de-DE" sz="1800" b="1" dirty="0">
                <a:latin typeface="Courier New" charset="0"/>
              </a:rPr>
              <a:t>)</a:t>
            </a:r>
          </a:p>
          <a:p>
            <a:pPr eaLnBrk="1" hangingPunct="1">
              <a:spcBef>
                <a:spcPct val="20000"/>
              </a:spcBef>
              <a:buClr>
                <a:schemeClr val="tx1"/>
              </a:buClr>
              <a:buSzPct val="70000"/>
              <a:buFont typeface="Wingdings" charset="2"/>
              <a:buNone/>
            </a:pPr>
            <a:r>
              <a:rPr lang="de-DE" altLang="de-DE" sz="1800" b="1" dirty="0" err="1">
                <a:latin typeface="Courier New" charset="0"/>
              </a:rPr>
              <a:t>m_anc</a:t>
            </a:r>
            <a:r>
              <a:rPr lang="de-DE" altLang="de-DE" sz="1800" b="1" dirty="0">
                <a:latin typeface="Courier New" charset="0"/>
              </a:rPr>
              <a:t>(</a:t>
            </a:r>
            <a:r>
              <a:rPr lang="he-IL" altLang="de-DE" sz="1800" b="1" dirty="0">
                <a:latin typeface="Courier New" charset="0"/>
              </a:rPr>
              <a:t>“</a:t>
            </a:r>
            <a:r>
              <a:rPr lang="de-DE" altLang="de-DE" sz="1800" b="1" dirty="0">
                <a:latin typeface="Courier New" charset="0"/>
              </a:rPr>
              <a:t>a</a:t>
            </a:r>
            <a:r>
              <a:rPr lang="he-IL" altLang="de-DE" sz="1800" b="1" dirty="0">
                <a:latin typeface="Courier New" charset="0"/>
              </a:rPr>
              <a:t>”</a:t>
            </a:r>
            <a:r>
              <a:rPr lang="de-DE" altLang="de-DE" sz="1800" b="1" dirty="0">
                <a:latin typeface="Courier New" charset="0"/>
              </a:rPr>
              <a:t>) :-</a:t>
            </a:r>
            <a:r>
              <a:rPr lang="de-DE" altLang="de-DE" sz="1400" b="1" dirty="0">
                <a:solidFill>
                  <a:schemeClr val="accent2"/>
                </a:solidFill>
                <a:latin typeface="Courier New" charset="0"/>
              </a:rPr>
              <a:t> </a:t>
            </a:r>
          </a:p>
        </p:txBody>
      </p:sp>
      <p:sp>
        <p:nvSpPr>
          <p:cNvPr id="141316" name="Text Box 3"/>
          <p:cNvSpPr txBox="1">
            <a:spLocks noChangeArrowheads="1"/>
          </p:cNvSpPr>
          <p:nvPr/>
        </p:nvSpPr>
        <p:spPr bwMode="auto">
          <a:xfrm>
            <a:off x="1692275" y="4502150"/>
            <a:ext cx="311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de-DE" altLang="de-DE" sz="1800"/>
              <a:t>a</a:t>
            </a:r>
          </a:p>
        </p:txBody>
      </p:sp>
      <p:sp>
        <p:nvSpPr>
          <p:cNvPr id="141317" name="Text Box 4"/>
          <p:cNvSpPr txBox="1">
            <a:spLocks noChangeArrowheads="1"/>
          </p:cNvSpPr>
          <p:nvPr/>
        </p:nvSpPr>
        <p:spPr bwMode="auto">
          <a:xfrm>
            <a:off x="1352550" y="4986338"/>
            <a:ext cx="311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de-DE" altLang="de-DE" sz="1800"/>
              <a:t>b</a:t>
            </a:r>
          </a:p>
        </p:txBody>
      </p:sp>
      <p:sp>
        <p:nvSpPr>
          <p:cNvPr id="141318" name="Text Box 5"/>
          <p:cNvSpPr txBox="1">
            <a:spLocks noChangeArrowheads="1"/>
          </p:cNvSpPr>
          <p:nvPr/>
        </p:nvSpPr>
        <p:spPr bwMode="auto">
          <a:xfrm>
            <a:off x="1970088" y="4999038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de-DE" altLang="de-DE" sz="1800"/>
              <a:t>c</a:t>
            </a:r>
          </a:p>
        </p:txBody>
      </p:sp>
      <p:sp>
        <p:nvSpPr>
          <p:cNvPr id="141319" name="AutoShape 6"/>
          <p:cNvSpPr>
            <a:spLocks noChangeArrowheads="1"/>
          </p:cNvSpPr>
          <p:nvPr/>
        </p:nvSpPr>
        <p:spPr bwMode="auto">
          <a:xfrm>
            <a:off x="323850" y="2774950"/>
            <a:ext cx="3889375" cy="3095625"/>
          </a:xfrm>
          <a:prstGeom prst="triangle">
            <a:avLst>
              <a:gd name="adj" fmla="val 50000"/>
            </a:avLst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endParaRPr lang="en-US" altLang="de-DE" sz="1800"/>
          </a:p>
        </p:txBody>
      </p:sp>
      <p:sp>
        <p:nvSpPr>
          <p:cNvPr id="141320" name="Line 7"/>
          <p:cNvSpPr>
            <a:spLocks noChangeShapeType="1"/>
          </p:cNvSpPr>
          <p:nvPr/>
        </p:nvSpPr>
        <p:spPr bwMode="auto">
          <a:xfrm flipV="1">
            <a:off x="1549400" y="4789488"/>
            <a:ext cx="287338" cy="28733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arrow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41321" name="Line 8"/>
          <p:cNvSpPr>
            <a:spLocks noChangeShapeType="1"/>
          </p:cNvSpPr>
          <p:nvPr/>
        </p:nvSpPr>
        <p:spPr bwMode="auto">
          <a:xfrm flipH="1" flipV="1">
            <a:off x="1908175" y="4789488"/>
            <a:ext cx="144463" cy="28733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arrow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41322" name="Text Box 9"/>
          <p:cNvSpPr txBox="1">
            <a:spLocks noChangeArrowheads="1"/>
          </p:cNvSpPr>
          <p:nvPr/>
        </p:nvSpPr>
        <p:spPr bwMode="auto">
          <a:xfrm>
            <a:off x="1651000" y="5497513"/>
            <a:ext cx="311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de-DE" altLang="de-DE" sz="1800"/>
              <a:t>d</a:t>
            </a:r>
          </a:p>
        </p:txBody>
      </p:sp>
      <p:sp>
        <p:nvSpPr>
          <p:cNvPr id="141323" name="Text Box 10"/>
          <p:cNvSpPr txBox="1">
            <a:spLocks noChangeArrowheads="1"/>
          </p:cNvSpPr>
          <p:nvPr/>
        </p:nvSpPr>
        <p:spPr bwMode="auto">
          <a:xfrm>
            <a:off x="2268538" y="5510213"/>
            <a:ext cx="311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de-DE" altLang="de-DE" sz="1800"/>
              <a:t>e</a:t>
            </a:r>
          </a:p>
        </p:txBody>
      </p:sp>
      <p:sp>
        <p:nvSpPr>
          <p:cNvPr id="141324" name="Line 11"/>
          <p:cNvSpPr>
            <a:spLocks noChangeShapeType="1"/>
          </p:cNvSpPr>
          <p:nvPr/>
        </p:nvSpPr>
        <p:spPr bwMode="auto">
          <a:xfrm flipV="1">
            <a:off x="1847850" y="5300663"/>
            <a:ext cx="287338" cy="28733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arrow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41325" name="Line 12"/>
          <p:cNvSpPr>
            <a:spLocks noChangeShapeType="1"/>
          </p:cNvSpPr>
          <p:nvPr/>
        </p:nvSpPr>
        <p:spPr bwMode="auto">
          <a:xfrm flipH="1" flipV="1">
            <a:off x="2206625" y="5300663"/>
            <a:ext cx="144463" cy="28733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arrow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41326" name="Freeform 13"/>
          <p:cNvSpPr>
            <a:spLocks/>
          </p:cNvSpPr>
          <p:nvPr/>
        </p:nvSpPr>
        <p:spPr bwMode="auto">
          <a:xfrm>
            <a:off x="1836738" y="2797175"/>
            <a:ext cx="447675" cy="1778000"/>
          </a:xfrm>
          <a:custGeom>
            <a:avLst/>
            <a:gdLst>
              <a:gd name="T0" fmla="*/ 406400 w 282"/>
              <a:gd name="T1" fmla="*/ 0 h 1120"/>
              <a:gd name="T2" fmla="*/ 419100 w 282"/>
              <a:gd name="T3" fmla="*/ 266700 h 1120"/>
              <a:gd name="T4" fmla="*/ 355600 w 282"/>
              <a:gd name="T5" fmla="*/ 330200 h 1120"/>
              <a:gd name="T6" fmla="*/ 241300 w 282"/>
              <a:gd name="T7" fmla="*/ 508000 h 1120"/>
              <a:gd name="T8" fmla="*/ 279400 w 282"/>
              <a:gd name="T9" fmla="*/ 685800 h 1120"/>
              <a:gd name="T10" fmla="*/ 342900 w 282"/>
              <a:gd name="T11" fmla="*/ 825500 h 1120"/>
              <a:gd name="T12" fmla="*/ 203200 w 282"/>
              <a:gd name="T13" fmla="*/ 952500 h 1120"/>
              <a:gd name="T14" fmla="*/ 190500 w 282"/>
              <a:gd name="T15" fmla="*/ 1168400 h 1120"/>
              <a:gd name="T16" fmla="*/ 215900 w 282"/>
              <a:gd name="T17" fmla="*/ 1244600 h 1120"/>
              <a:gd name="T18" fmla="*/ 228600 w 282"/>
              <a:gd name="T19" fmla="*/ 1282700 h 1120"/>
              <a:gd name="T20" fmla="*/ 25400 w 282"/>
              <a:gd name="T21" fmla="*/ 1485900 h 1120"/>
              <a:gd name="T22" fmla="*/ 38100 w 282"/>
              <a:gd name="T23" fmla="*/ 1600200 h 1120"/>
              <a:gd name="T24" fmla="*/ 50800 w 282"/>
              <a:gd name="T25" fmla="*/ 1638300 h 1120"/>
              <a:gd name="T26" fmla="*/ 0 w 282"/>
              <a:gd name="T27" fmla="*/ 1778000 h 1120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w 282"/>
              <a:gd name="T43" fmla="*/ 0 h 1120"/>
              <a:gd name="T44" fmla="*/ 282 w 282"/>
              <a:gd name="T45" fmla="*/ 1120 h 1120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T42" t="T43" r="T44" b="T45"/>
            <a:pathLst>
              <a:path w="282" h="1120">
                <a:moveTo>
                  <a:pt x="256" y="0"/>
                </a:moveTo>
                <a:cubicBezTo>
                  <a:pt x="281" y="75"/>
                  <a:pt x="282" y="59"/>
                  <a:pt x="264" y="168"/>
                </a:cubicBezTo>
                <a:cubicBezTo>
                  <a:pt x="260" y="192"/>
                  <a:pt x="239" y="195"/>
                  <a:pt x="224" y="208"/>
                </a:cubicBezTo>
                <a:cubicBezTo>
                  <a:pt x="180" y="247"/>
                  <a:pt x="166" y="265"/>
                  <a:pt x="152" y="320"/>
                </a:cubicBezTo>
                <a:cubicBezTo>
                  <a:pt x="155" y="334"/>
                  <a:pt x="163" y="403"/>
                  <a:pt x="176" y="432"/>
                </a:cubicBezTo>
                <a:cubicBezTo>
                  <a:pt x="221" y="530"/>
                  <a:pt x="197" y="464"/>
                  <a:pt x="216" y="520"/>
                </a:cubicBezTo>
                <a:cubicBezTo>
                  <a:pt x="193" y="543"/>
                  <a:pt x="160" y="589"/>
                  <a:pt x="128" y="600"/>
                </a:cubicBezTo>
                <a:cubicBezTo>
                  <a:pt x="99" y="658"/>
                  <a:pt x="104" y="634"/>
                  <a:pt x="120" y="736"/>
                </a:cubicBezTo>
                <a:cubicBezTo>
                  <a:pt x="123" y="753"/>
                  <a:pt x="131" y="768"/>
                  <a:pt x="136" y="784"/>
                </a:cubicBezTo>
                <a:cubicBezTo>
                  <a:pt x="139" y="792"/>
                  <a:pt x="144" y="808"/>
                  <a:pt x="144" y="808"/>
                </a:cubicBezTo>
                <a:cubicBezTo>
                  <a:pt x="134" y="953"/>
                  <a:pt x="152" y="925"/>
                  <a:pt x="16" y="936"/>
                </a:cubicBezTo>
                <a:cubicBezTo>
                  <a:pt x="3" y="976"/>
                  <a:pt x="5" y="952"/>
                  <a:pt x="24" y="1008"/>
                </a:cubicBezTo>
                <a:cubicBezTo>
                  <a:pt x="27" y="1016"/>
                  <a:pt x="32" y="1032"/>
                  <a:pt x="32" y="1032"/>
                </a:cubicBezTo>
                <a:cubicBezTo>
                  <a:pt x="25" y="1075"/>
                  <a:pt x="18" y="1085"/>
                  <a:pt x="0" y="1120"/>
                </a:cubicBezTo>
              </a:path>
            </a:pathLst>
          </a:custGeom>
          <a:noFill/>
          <a:ln w="28575">
            <a:solidFill>
              <a:schemeClr val="tx1"/>
            </a:solidFill>
            <a:prstDash val="sysDot"/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endParaRPr lang="en-US" altLang="de-DE" sz="1800"/>
          </a:p>
        </p:txBody>
      </p:sp>
      <p:sp>
        <p:nvSpPr>
          <p:cNvPr id="141327" name="Text Box 14"/>
          <p:cNvSpPr txBox="1">
            <a:spLocks noChangeArrowheads="1"/>
          </p:cNvSpPr>
          <p:nvPr/>
        </p:nvSpPr>
        <p:spPr bwMode="auto">
          <a:xfrm>
            <a:off x="4211638" y="2133600"/>
            <a:ext cx="1800225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de-DE" altLang="de-DE" sz="2000"/>
              <a:t>m_anc___</a:t>
            </a:r>
          </a:p>
          <a:p>
            <a:pPr eaLnBrk="1" hangingPunct="1"/>
            <a:r>
              <a:rPr lang="de-DE" altLang="de-DE" sz="2000">
                <a:solidFill>
                  <a:schemeClr val="accent2"/>
                </a:solidFill>
              </a:rPr>
              <a:t>            </a:t>
            </a:r>
          </a:p>
        </p:txBody>
      </p:sp>
      <p:sp>
        <p:nvSpPr>
          <p:cNvPr id="141328" name="Text Box 15"/>
          <p:cNvSpPr txBox="1">
            <a:spLocks noChangeArrowheads="1"/>
          </p:cNvSpPr>
          <p:nvPr/>
        </p:nvSpPr>
        <p:spPr bwMode="auto">
          <a:xfrm>
            <a:off x="5940425" y="2133600"/>
            <a:ext cx="1800225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de-DE" altLang="de-DE" sz="2000"/>
              <a:t>anc___</a:t>
            </a:r>
          </a:p>
          <a:p>
            <a:pPr eaLnBrk="1" hangingPunct="1"/>
            <a:r>
              <a:rPr lang="de-DE" altLang="de-DE" sz="2000"/>
              <a:t>          </a:t>
            </a:r>
          </a:p>
        </p:txBody>
      </p:sp>
      <p:sp>
        <p:nvSpPr>
          <p:cNvPr id="141329" name="Text Box 16"/>
          <p:cNvSpPr txBox="1">
            <a:spLocks noChangeArrowheads="1"/>
          </p:cNvSpPr>
          <p:nvPr/>
        </p:nvSpPr>
        <p:spPr bwMode="auto">
          <a:xfrm>
            <a:off x="971550" y="2133600"/>
            <a:ext cx="62549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de-DE" altLang="de-DE" sz="2000" u="sng" dirty="0" smtClean="0"/>
              <a:t>par:</a:t>
            </a:r>
            <a:endParaRPr lang="de-DE" altLang="de-DE" sz="2000" u="sng" dirty="0"/>
          </a:p>
        </p:txBody>
      </p:sp>
    </p:spTree>
    <p:extLst>
      <p:ext uri="{BB962C8B-B14F-4D97-AF65-F5344CB8AC3E}">
        <p14:creationId xmlns:p14="http://schemas.microsoft.com/office/powerpoint/2010/main" val="1128580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Foliennummernplatzhalt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fld id="{38F2DE38-3A6D-BA4E-A505-6BA7D6F3F954}" type="slidenum">
              <a:rPr lang="de-DE" altLang="de-DE" sz="1400"/>
              <a:pPr eaLnBrk="1" hangingPunct="1"/>
              <a:t>64</a:t>
            </a:fld>
            <a:endParaRPr lang="de-DE" altLang="de-DE" sz="1400"/>
          </a:p>
        </p:txBody>
      </p:sp>
      <p:sp>
        <p:nvSpPr>
          <p:cNvPr id="141315" name="Rectangle 2"/>
          <p:cNvSpPr>
            <a:spLocks noChangeArrowheads="1"/>
          </p:cNvSpPr>
          <p:nvPr/>
        </p:nvSpPr>
        <p:spPr bwMode="auto">
          <a:xfrm>
            <a:off x="931862" y="-27384"/>
            <a:ext cx="6808788" cy="10032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tx1"/>
              </a:buClr>
              <a:buSzPct val="70000"/>
              <a:buFont typeface="Wingdings" charset="2"/>
              <a:buNone/>
            </a:pPr>
            <a:r>
              <a:rPr lang="de-DE" altLang="de-DE" sz="1800" b="1">
                <a:latin typeface="Courier New" charset="0"/>
              </a:rPr>
              <a:t>anc</a:t>
            </a:r>
            <a:r>
              <a:rPr lang="de-DE" altLang="de-DE" sz="1800" b="1" dirty="0">
                <a:latin typeface="Courier New" charset="0"/>
              </a:rPr>
              <a:t>(</a:t>
            </a:r>
            <a:r>
              <a:rPr lang="de-DE" altLang="de-DE" sz="1800" b="1" dirty="0" err="1">
                <a:latin typeface="Courier New" charset="0"/>
              </a:rPr>
              <a:t>x,y</a:t>
            </a:r>
            <a:r>
              <a:rPr lang="de-DE" altLang="de-DE" sz="1800" b="1" dirty="0">
                <a:latin typeface="Courier New" charset="0"/>
              </a:rPr>
              <a:t>) :- </a:t>
            </a:r>
            <a:r>
              <a:rPr lang="de-DE" altLang="de-DE" sz="1800" b="1" dirty="0" err="1">
                <a:latin typeface="Courier New" charset="0"/>
              </a:rPr>
              <a:t>m_anc</a:t>
            </a:r>
            <a:r>
              <a:rPr lang="de-DE" altLang="de-DE" sz="1800" b="1" dirty="0">
                <a:latin typeface="Courier New" charset="0"/>
              </a:rPr>
              <a:t>(x), par(</a:t>
            </a:r>
            <a:r>
              <a:rPr lang="de-DE" altLang="de-DE" sz="1800" b="1" dirty="0" err="1">
                <a:latin typeface="Courier New" charset="0"/>
              </a:rPr>
              <a:t>x,y</a:t>
            </a:r>
            <a:r>
              <a:rPr lang="de-DE" altLang="de-DE" sz="1800" b="1" dirty="0">
                <a:latin typeface="Courier New" charset="0"/>
              </a:rPr>
              <a:t>)</a:t>
            </a:r>
          </a:p>
          <a:p>
            <a:pPr eaLnBrk="1" hangingPunct="1">
              <a:spcBef>
                <a:spcPct val="20000"/>
              </a:spcBef>
              <a:buClr>
                <a:schemeClr val="tx1"/>
              </a:buClr>
              <a:buSzPct val="70000"/>
              <a:buFont typeface="Wingdings" charset="2"/>
              <a:buNone/>
            </a:pPr>
            <a:r>
              <a:rPr lang="de-DE" altLang="de-DE" sz="1800" b="1" dirty="0" err="1">
                <a:latin typeface="Courier New" charset="0"/>
              </a:rPr>
              <a:t>anc</a:t>
            </a:r>
            <a:r>
              <a:rPr lang="de-DE" altLang="de-DE" sz="1800" b="1" dirty="0">
                <a:latin typeface="Courier New" charset="0"/>
              </a:rPr>
              <a:t>(</a:t>
            </a:r>
            <a:r>
              <a:rPr lang="de-DE" altLang="de-DE" sz="1800" b="1" dirty="0" err="1">
                <a:latin typeface="Courier New" charset="0"/>
              </a:rPr>
              <a:t>x,y</a:t>
            </a:r>
            <a:r>
              <a:rPr lang="de-DE" altLang="de-DE" sz="1800" b="1" dirty="0">
                <a:latin typeface="Courier New" charset="0"/>
              </a:rPr>
              <a:t>) :- </a:t>
            </a:r>
            <a:r>
              <a:rPr lang="de-DE" altLang="de-DE" sz="1800" b="1" dirty="0" err="1">
                <a:latin typeface="Courier New" charset="0"/>
              </a:rPr>
              <a:t>m_anc</a:t>
            </a:r>
            <a:r>
              <a:rPr lang="de-DE" altLang="de-DE" sz="1800" b="1" dirty="0">
                <a:latin typeface="Courier New" charset="0"/>
              </a:rPr>
              <a:t>(x), </a:t>
            </a:r>
            <a:r>
              <a:rPr lang="de-DE" altLang="de-DE" sz="1800" b="1" dirty="0" err="1">
                <a:latin typeface="Courier New" charset="0"/>
              </a:rPr>
              <a:t>anc</a:t>
            </a:r>
            <a:r>
              <a:rPr lang="de-DE" altLang="de-DE" sz="1800" b="1" dirty="0">
                <a:latin typeface="Courier New" charset="0"/>
              </a:rPr>
              <a:t>(</a:t>
            </a:r>
            <a:r>
              <a:rPr lang="de-DE" altLang="de-DE" sz="1800" b="1" dirty="0" err="1">
                <a:latin typeface="Courier New" charset="0"/>
              </a:rPr>
              <a:t>x,z</a:t>
            </a:r>
            <a:r>
              <a:rPr lang="de-DE" altLang="de-DE" sz="1800" b="1" dirty="0">
                <a:latin typeface="Courier New" charset="0"/>
              </a:rPr>
              <a:t>), par(</a:t>
            </a:r>
            <a:r>
              <a:rPr lang="de-DE" altLang="de-DE" sz="1800" b="1" dirty="0" err="1">
                <a:latin typeface="Courier New" charset="0"/>
              </a:rPr>
              <a:t>z,y</a:t>
            </a:r>
            <a:r>
              <a:rPr lang="de-DE" altLang="de-DE" sz="1800" b="1" dirty="0">
                <a:latin typeface="Courier New" charset="0"/>
              </a:rPr>
              <a:t>)</a:t>
            </a:r>
          </a:p>
          <a:p>
            <a:pPr eaLnBrk="1" hangingPunct="1">
              <a:spcBef>
                <a:spcPct val="20000"/>
              </a:spcBef>
              <a:buClr>
                <a:schemeClr val="tx1"/>
              </a:buClr>
              <a:buSzPct val="70000"/>
              <a:buFont typeface="Wingdings" charset="2"/>
              <a:buNone/>
            </a:pPr>
            <a:r>
              <a:rPr lang="de-DE" altLang="de-DE" sz="1800" b="1" dirty="0" err="1">
                <a:latin typeface="Courier New" charset="0"/>
              </a:rPr>
              <a:t>m_anc</a:t>
            </a:r>
            <a:r>
              <a:rPr lang="de-DE" altLang="de-DE" sz="1800" b="1" dirty="0">
                <a:latin typeface="Courier New" charset="0"/>
              </a:rPr>
              <a:t>(</a:t>
            </a:r>
            <a:r>
              <a:rPr lang="he-IL" altLang="de-DE" sz="1800" b="1" dirty="0">
                <a:latin typeface="Courier New" charset="0"/>
              </a:rPr>
              <a:t>“</a:t>
            </a:r>
            <a:r>
              <a:rPr lang="de-DE" altLang="de-DE" sz="1800" b="1" dirty="0">
                <a:latin typeface="Courier New" charset="0"/>
              </a:rPr>
              <a:t>a</a:t>
            </a:r>
            <a:r>
              <a:rPr lang="he-IL" altLang="de-DE" sz="1800" b="1" dirty="0">
                <a:latin typeface="Courier New" charset="0"/>
              </a:rPr>
              <a:t>”</a:t>
            </a:r>
            <a:r>
              <a:rPr lang="de-DE" altLang="de-DE" sz="1800" b="1" dirty="0">
                <a:latin typeface="Courier New" charset="0"/>
              </a:rPr>
              <a:t>) :-</a:t>
            </a:r>
            <a:r>
              <a:rPr lang="de-DE" altLang="de-DE" sz="1400" b="1" dirty="0">
                <a:solidFill>
                  <a:schemeClr val="accent2"/>
                </a:solidFill>
                <a:latin typeface="Courier New" charset="0"/>
              </a:rPr>
              <a:t> </a:t>
            </a:r>
          </a:p>
        </p:txBody>
      </p:sp>
      <p:sp>
        <p:nvSpPr>
          <p:cNvPr id="141316" name="Text Box 3"/>
          <p:cNvSpPr txBox="1">
            <a:spLocks noChangeArrowheads="1"/>
          </p:cNvSpPr>
          <p:nvPr/>
        </p:nvSpPr>
        <p:spPr bwMode="auto">
          <a:xfrm>
            <a:off x="1692275" y="4502150"/>
            <a:ext cx="311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de-DE" altLang="de-DE" sz="1800"/>
              <a:t>a</a:t>
            </a:r>
          </a:p>
        </p:txBody>
      </p:sp>
      <p:sp>
        <p:nvSpPr>
          <p:cNvPr id="141317" name="Text Box 4"/>
          <p:cNvSpPr txBox="1">
            <a:spLocks noChangeArrowheads="1"/>
          </p:cNvSpPr>
          <p:nvPr/>
        </p:nvSpPr>
        <p:spPr bwMode="auto">
          <a:xfrm>
            <a:off x="1352550" y="4986338"/>
            <a:ext cx="311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de-DE" altLang="de-DE" sz="1800"/>
              <a:t>b</a:t>
            </a:r>
          </a:p>
        </p:txBody>
      </p:sp>
      <p:sp>
        <p:nvSpPr>
          <p:cNvPr id="141318" name="Text Box 5"/>
          <p:cNvSpPr txBox="1">
            <a:spLocks noChangeArrowheads="1"/>
          </p:cNvSpPr>
          <p:nvPr/>
        </p:nvSpPr>
        <p:spPr bwMode="auto">
          <a:xfrm>
            <a:off x="1970088" y="4999038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de-DE" altLang="de-DE" sz="1800"/>
              <a:t>c</a:t>
            </a:r>
          </a:p>
        </p:txBody>
      </p:sp>
      <p:sp>
        <p:nvSpPr>
          <p:cNvPr id="141319" name="AutoShape 6"/>
          <p:cNvSpPr>
            <a:spLocks noChangeArrowheads="1"/>
          </p:cNvSpPr>
          <p:nvPr/>
        </p:nvSpPr>
        <p:spPr bwMode="auto">
          <a:xfrm>
            <a:off x="323850" y="2774950"/>
            <a:ext cx="3889375" cy="3095625"/>
          </a:xfrm>
          <a:prstGeom prst="triangle">
            <a:avLst>
              <a:gd name="adj" fmla="val 50000"/>
            </a:avLst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endParaRPr lang="en-US" altLang="de-DE" sz="1800"/>
          </a:p>
        </p:txBody>
      </p:sp>
      <p:sp>
        <p:nvSpPr>
          <p:cNvPr id="141320" name="Line 7"/>
          <p:cNvSpPr>
            <a:spLocks noChangeShapeType="1"/>
          </p:cNvSpPr>
          <p:nvPr/>
        </p:nvSpPr>
        <p:spPr bwMode="auto">
          <a:xfrm flipV="1">
            <a:off x="1549400" y="4789488"/>
            <a:ext cx="287338" cy="28733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arrow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41321" name="Line 8"/>
          <p:cNvSpPr>
            <a:spLocks noChangeShapeType="1"/>
          </p:cNvSpPr>
          <p:nvPr/>
        </p:nvSpPr>
        <p:spPr bwMode="auto">
          <a:xfrm flipH="1" flipV="1">
            <a:off x="1908175" y="4789488"/>
            <a:ext cx="144463" cy="28733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arrow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41322" name="Text Box 9"/>
          <p:cNvSpPr txBox="1">
            <a:spLocks noChangeArrowheads="1"/>
          </p:cNvSpPr>
          <p:nvPr/>
        </p:nvSpPr>
        <p:spPr bwMode="auto">
          <a:xfrm>
            <a:off x="1651000" y="5497513"/>
            <a:ext cx="311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de-DE" altLang="de-DE" sz="1800"/>
              <a:t>d</a:t>
            </a:r>
          </a:p>
        </p:txBody>
      </p:sp>
      <p:sp>
        <p:nvSpPr>
          <p:cNvPr id="141323" name="Text Box 10"/>
          <p:cNvSpPr txBox="1">
            <a:spLocks noChangeArrowheads="1"/>
          </p:cNvSpPr>
          <p:nvPr/>
        </p:nvSpPr>
        <p:spPr bwMode="auto">
          <a:xfrm>
            <a:off x="2268538" y="5510213"/>
            <a:ext cx="311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de-DE" altLang="de-DE" sz="1800"/>
              <a:t>e</a:t>
            </a:r>
          </a:p>
        </p:txBody>
      </p:sp>
      <p:sp>
        <p:nvSpPr>
          <p:cNvPr id="141324" name="Line 11"/>
          <p:cNvSpPr>
            <a:spLocks noChangeShapeType="1"/>
          </p:cNvSpPr>
          <p:nvPr/>
        </p:nvSpPr>
        <p:spPr bwMode="auto">
          <a:xfrm flipV="1">
            <a:off x="1847850" y="5300663"/>
            <a:ext cx="287338" cy="28733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arrow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41325" name="Line 12"/>
          <p:cNvSpPr>
            <a:spLocks noChangeShapeType="1"/>
          </p:cNvSpPr>
          <p:nvPr/>
        </p:nvSpPr>
        <p:spPr bwMode="auto">
          <a:xfrm flipH="1" flipV="1">
            <a:off x="2206625" y="5300663"/>
            <a:ext cx="144463" cy="28733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arrow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41326" name="Freeform 13"/>
          <p:cNvSpPr>
            <a:spLocks/>
          </p:cNvSpPr>
          <p:nvPr/>
        </p:nvSpPr>
        <p:spPr bwMode="auto">
          <a:xfrm>
            <a:off x="1836738" y="2797175"/>
            <a:ext cx="447675" cy="1778000"/>
          </a:xfrm>
          <a:custGeom>
            <a:avLst/>
            <a:gdLst>
              <a:gd name="T0" fmla="*/ 406400 w 282"/>
              <a:gd name="T1" fmla="*/ 0 h 1120"/>
              <a:gd name="T2" fmla="*/ 419100 w 282"/>
              <a:gd name="T3" fmla="*/ 266700 h 1120"/>
              <a:gd name="T4" fmla="*/ 355600 w 282"/>
              <a:gd name="T5" fmla="*/ 330200 h 1120"/>
              <a:gd name="T6" fmla="*/ 241300 w 282"/>
              <a:gd name="T7" fmla="*/ 508000 h 1120"/>
              <a:gd name="T8" fmla="*/ 279400 w 282"/>
              <a:gd name="T9" fmla="*/ 685800 h 1120"/>
              <a:gd name="T10" fmla="*/ 342900 w 282"/>
              <a:gd name="T11" fmla="*/ 825500 h 1120"/>
              <a:gd name="T12" fmla="*/ 203200 w 282"/>
              <a:gd name="T13" fmla="*/ 952500 h 1120"/>
              <a:gd name="T14" fmla="*/ 190500 w 282"/>
              <a:gd name="T15" fmla="*/ 1168400 h 1120"/>
              <a:gd name="T16" fmla="*/ 215900 w 282"/>
              <a:gd name="T17" fmla="*/ 1244600 h 1120"/>
              <a:gd name="T18" fmla="*/ 228600 w 282"/>
              <a:gd name="T19" fmla="*/ 1282700 h 1120"/>
              <a:gd name="T20" fmla="*/ 25400 w 282"/>
              <a:gd name="T21" fmla="*/ 1485900 h 1120"/>
              <a:gd name="T22" fmla="*/ 38100 w 282"/>
              <a:gd name="T23" fmla="*/ 1600200 h 1120"/>
              <a:gd name="T24" fmla="*/ 50800 w 282"/>
              <a:gd name="T25" fmla="*/ 1638300 h 1120"/>
              <a:gd name="T26" fmla="*/ 0 w 282"/>
              <a:gd name="T27" fmla="*/ 1778000 h 1120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w 282"/>
              <a:gd name="T43" fmla="*/ 0 h 1120"/>
              <a:gd name="T44" fmla="*/ 282 w 282"/>
              <a:gd name="T45" fmla="*/ 1120 h 1120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T42" t="T43" r="T44" b="T45"/>
            <a:pathLst>
              <a:path w="282" h="1120">
                <a:moveTo>
                  <a:pt x="256" y="0"/>
                </a:moveTo>
                <a:cubicBezTo>
                  <a:pt x="281" y="75"/>
                  <a:pt x="282" y="59"/>
                  <a:pt x="264" y="168"/>
                </a:cubicBezTo>
                <a:cubicBezTo>
                  <a:pt x="260" y="192"/>
                  <a:pt x="239" y="195"/>
                  <a:pt x="224" y="208"/>
                </a:cubicBezTo>
                <a:cubicBezTo>
                  <a:pt x="180" y="247"/>
                  <a:pt x="166" y="265"/>
                  <a:pt x="152" y="320"/>
                </a:cubicBezTo>
                <a:cubicBezTo>
                  <a:pt x="155" y="334"/>
                  <a:pt x="163" y="403"/>
                  <a:pt x="176" y="432"/>
                </a:cubicBezTo>
                <a:cubicBezTo>
                  <a:pt x="221" y="530"/>
                  <a:pt x="197" y="464"/>
                  <a:pt x="216" y="520"/>
                </a:cubicBezTo>
                <a:cubicBezTo>
                  <a:pt x="193" y="543"/>
                  <a:pt x="160" y="589"/>
                  <a:pt x="128" y="600"/>
                </a:cubicBezTo>
                <a:cubicBezTo>
                  <a:pt x="99" y="658"/>
                  <a:pt x="104" y="634"/>
                  <a:pt x="120" y="736"/>
                </a:cubicBezTo>
                <a:cubicBezTo>
                  <a:pt x="123" y="753"/>
                  <a:pt x="131" y="768"/>
                  <a:pt x="136" y="784"/>
                </a:cubicBezTo>
                <a:cubicBezTo>
                  <a:pt x="139" y="792"/>
                  <a:pt x="144" y="808"/>
                  <a:pt x="144" y="808"/>
                </a:cubicBezTo>
                <a:cubicBezTo>
                  <a:pt x="134" y="953"/>
                  <a:pt x="152" y="925"/>
                  <a:pt x="16" y="936"/>
                </a:cubicBezTo>
                <a:cubicBezTo>
                  <a:pt x="3" y="976"/>
                  <a:pt x="5" y="952"/>
                  <a:pt x="24" y="1008"/>
                </a:cubicBezTo>
                <a:cubicBezTo>
                  <a:pt x="27" y="1016"/>
                  <a:pt x="32" y="1032"/>
                  <a:pt x="32" y="1032"/>
                </a:cubicBezTo>
                <a:cubicBezTo>
                  <a:pt x="25" y="1075"/>
                  <a:pt x="18" y="1085"/>
                  <a:pt x="0" y="1120"/>
                </a:cubicBezTo>
              </a:path>
            </a:pathLst>
          </a:custGeom>
          <a:noFill/>
          <a:ln w="28575">
            <a:solidFill>
              <a:schemeClr val="tx1"/>
            </a:solidFill>
            <a:prstDash val="sysDot"/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endParaRPr lang="en-US" altLang="de-DE" sz="1800"/>
          </a:p>
        </p:txBody>
      </p:sp>
      <p:sp>
        <p:nvSpPr>
          <p:cNvPr id="141327" name="Text Box 14"/>
          <p:cNvSpPr txBox="1">
            <a:spLocks noChangeArrowheads="1"/>
          </p:cNvSpPr>
          <p:nvPr/>
        </p:nvSpPr>
        <p:spPr bwMode="auto">
          <a:xfrm>
            <a:off x="4211638" y="2133600"/>
            <a:ext cx="1800225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de-DE" altLang="de-DE" sz="2000"/>
              <a:t>m_anc___</a:t>
            </a:r>
          </a:p>
          <a:p>
            <a:pPr eaLnBrk="1" hangingPunct="1"/>
            <a:r>
              <a:rPr lang="de-DE" altLang="de-DE" sz="2000">
                <a:solidFill>
                  <a:schemeClr val="accent2"/>
                </a:solidFill>
              </a:rPr>
              <a:t>            </a:t>
            </a:r>
          </a:p>
        </p:txBody>
      </p:sp>
      <p:sp>
        <p:nvSpPr>
          <p:cNvPr id="141328" name="Text Box 15"/>
          <p:cNvSpPr txBox="1">
            <a:spLocks noChangeArrowheads="1"/>
          </p:cNvSpPr>
          <p:nvPr/>
        </p:nvSpPr>
        <p:spPr bwMode="auto">
          <a:xfrm>
            <a:off x="5940425" y="2133600"/>
            <a:ext cx="1800225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de-DE" altLang="de-DE" sz="2000"/>
              <a:t>anc___</a:t>
            </a:r>
          </a:p>
          <a:p>
            <a:pPr eaLnBrk="1" hangingPunct="1"/>
            <a:r>
              <a:rPr lang="de-DE" altLang="de-DE" sz="2000"/>
              <a:t>          </a:t>
            </a:r>
          </a:p>
        </p:txBody>
      </p:sp>
      <p:sp>
        <p:nvSpPr>
          <p:cNvPr id="141329" name="Text Box 16"/>
          <p:cNvSpPr txBox="1">
            <a:spLocks noChangeArrowheads="1"/>
          </p:cNvSpPr>
          <p:nvPr/>
        </p:nvSpPr>
        <p:spPr bwMode="auto">
          <a:xfrm>
            <a:off x="971550" y="2133600"/>
            <a:ext cx="62549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de-DE" altLang="de-DE" sz="2000" u="sng" dirty="0" smtClean="0"/>
              <a:t>par:</a:t>
            </a:r>
            <a:endParaRPr lang="de-DE" altLang="de-DE" sz="2000" u="sng" dirty="0"/>
          </a:p>
        </p:txBody>
      </p:sp>
    </p:spTree>
    <p:extLst>
      <p:ext uri="{BB962C8B-B14F-4D97-AF65-F5344CB8AC3E}">
        <p14:creationId xmlns:p14="http://schemas.microsoft.com/office/powerpoint/2010/main" val="1537669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Foliennummernplatzhalt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fld id="{B621CB5C-687B-EB4C-A325-6EC429F960EE}" type="slidenum">
              <a:rPr lang="de-DE" altLang="de-DE" sz="1400"/>
              <a:pPr eaLnBrk="1" hangingPunct="1"/>
              <a:t>65</a:t>
            </a:fld>
            <a:endParaRPr lang="de-DE" altLang="de-DE" sz="1400"/>
          </a:p>
        </p:txBody>
      </p:sp>
      <p:sp>
        <p:nvSpPr>
          <p:cNvPr id="143363" name="Rectangle 2"/>
          <p:cNvSpPr>
            <a:spLocks noChangeArrowheads="1"/>
          </p:cNvSpPr>
          <p:nvPr/>
        </p:nvSpPr>
        <p:spPr bwMode="auto">
          <a:xfrm>
            <a:off x="971550" y="0"/>
            <a:ext cx="6808788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tx1"/>
              </a:buClr>
              <a:buSzPct val="70000"/>
              <a:buFont typeface="Wingdings" charset="2"/>
              <a:buNone/>
            </a:pPr>
            <a:r>
              <a:rPr lang="de-DE" altLang="de-DE" sz="1800" b="1" dirty="0" err="1">
                <a:latin typeface="Courier New" charset="0"/>
              </a:rPr>
              <a:t>anc</a:t>
            </a:r>
            <a:r>
              <a:rPr lang="de-DE" altLang="de-DE" sz="1800" b="1" dirty="0">
                <a:latin typeface="Courier New" charset="0"/>
              </a:rPr>
              <a:t>(</a:t>
            </a:r>
            <a:r>
              <a:rPr lang="de-DE" altLang="de-DE" sz="1800" b="1" dirty="0" err="1">
                <a:latin typeface="Courier New" charset="0"/>
              </a:rPr>
              <a:t>x,y</a:t>
            </a:r>
            <a:r>
              <a:rPr lang="de-DE" altLang="de-DE" sz="1800" b="1" dirty="0">
                <a:latin typeface="Courier New" charset="0"/>
              </a:rPr>
              <a:t>) :- </a:t>
            </a:r>
            <a:r>
              <a:rPr lang="de-DE" altLang="de-DE" sz="1800" b="1" dirty="0" err="1">
                <a:latin typeface="Courier New" charset="0"/>
              </a:rPr>
              <a:t>m_anc</a:t>
            </a:r>
            <a:r>
              <a:rPr lang="de-DE" altLang="de-DE" sz="1800" b="1" dirty="0">
                <a:latin typeface="Courier New" charset="0"/>
              </a:rPr>
              <a:t>(x), par(</a:t>
            </a:r>
            <a:r>
              <a:rPr lang="de-DE" altLang="de-DE" sz="1800" b="1" dirty="0" err="1">
                <a:latin typeface="Courier New" charset="0"/>
              </a:rPr>
              <a:t>x,y</a:t>
            </a:r>
            <a:r>
              <a:rPr lang="de-DE" altLang="de-DE" sz="1800" b="1" dirty="0">
                <a:latin typeface="Courier New" charset="0"/>
              </a:rPr>
              <a:t>)</a:t>
            </a:r>
          </a:p>
          <a:p>
            <a:pPr eaLnBrk="1" hangingPunct="1">
              <a:spcBef>
                <a:spcPct val="20000"/>
              </a:spcBef>
              <a:buClr>
                <a:schemeClr val="tx1"/>
              </a:buClr>
              <a:buSzPct val="70000"/>
              <a:buFont typeface="Wingdings" charset="2"/>
              <a:buNone/>
            </a:pPr>
            <a:r>
              <a:rPr lang="de-DE" altLang="de-DE" sz="1800" b="1" dirty="0" err="1">
                <a:latin typeface="Courier New" charset="0"/>
              </a:rPr>
              <a:t>anc</a:t>
            </a:r>
            <a:r>
              <a:rPr lang="de-DE" altLang="de-DE" sz="1800" b="1" dirty="0">
                <a:latin typeface="Courier New" charset="0"/>
              </a:rPr>
              <a:t>(</a:t>
            </a:r>
            <a:r>
              <a:rPr lang="de-DE" altLang="de-DE" sz="1800" b="1" dirty="0" err="1">
                <a:latin typeface="Courier New" charset="0"/>
              </a:rPr>
              <a:t>x,y</a:t>
            </a:r>
            <a:r>
              <a:rPr lang="de-DE" altLang="de-DE" sz="1800" b="1" dirty="0">
                <a:latin typeface="Courier New" charset="0"/>
              </a:rPr>
              <a:t>) :- </a:t>
            </a:r>
            <a:r>
              <a:rPr lang="de-DE" altLang="de-DE" sz="1800" b="1" dirty="0" err="1">
                <a:latin typeface="Courier New" charset="0"/>
              </a:rPr>
              <a:t>m_anc</a:t>
            </a:r>
            <a:r>
              <a:rPr lang="de-DE" altLang="de-DE" sz="1800" b="1" dirty="0">
                <a:latin typeface="Courier New" charset="0"/>
              </a:rPr>
              <a:t>(x), </a:t>
            </a:r>
            <a:r>
              <a:rPr lang="de-DE" altLang="de-DE" sz="1800" b="1" dirty="0" err="1">
                <a:latin typeface="Courier New" charset="0"/>
              </a:rPr>
              <a:t>anc</a:t>
            </a:r>
            <a:r>
              <a:rPr lang="de-DE" altLang="de-DE" sz="1800" b="1" dirty="0">
                <a:latin typeface="Courier New" charset="0"/>
              </a:rPr>
              <a:t>(</a:t>
            </a:r>
            <a:r>
              <a:rPr lang="de-DE" altLang="de-DE" sz="1800" b="1" dirty="0" err="1">
                <a:latin typeface="Courier New" charset="0"/>
              </a:rPr>
              <a:t>x,z</a:t>
            </a:r>
            <a:r>
              <a:rPr lang="de-DE" altLang="de-DE" sz="1800" b="1" dirty="0">
                <a:latin typeface="Courier New" charset="0"/>
              </a:rPr>
              <a:t>), par(</a:t>
            </a:r>
            <a:r>
              <a:rPr lang="de-DE" altLang="de-DE" sz="1800" b="1" dirty="0" err="1">
                <a:latin typeface="Courier New" charset="0"/>
              </a:rPr>
              <a:t>z,y</a:t>
            </a:r>
            <a:r>
              <a:rPr lang="de-DE" altLang="de-DE" sz="1800" b="1" dirty="0">
                <a:latin typeface="Courier New" charset="0"/>
              </a:rPr>
              <a:t>)</a:t>
            </a:r>
          </a:p>
          <a:p>
            <a:pPr eaLnBrk="1" hangingPunct="1">
              <a:spcBef>
                <a:spcPct val="20000"/>
              </a:spcBef>
              <a:buClr>
                <a:schemeClr val="tx1"/>
              </a:buClr>
              <a:buSzPct val="70000"/>
              <a:buFont typeface="Wingdings" charset="2"/>
              <a:buNone/>
            </a:pPr>
            <a:r>
              <a:rPr lang="de-DE" altLang="de-DE" sz="1800" b="1" dirty="0" err="1">
                <a:solidFill>
                  <a:schemeClr val="accent2"/>
                </a:solidFill>
                <a:latin typeface="Courier New" charset="0"/>
              </a:rPr>
              <a:t>m_anc</a:t>
            </a:r>
            <a:r>
              <a:rPr lang="de-DE" altLang="de-DE" sz="1800" b="1" dirty="0">
                <a:solidFill>
                  <a:schemeClr val="accent2"/>
                </a:solidFill>
                <a:latin typeface="Courier New" charset="0"/>
              </a:rPr>
              <a:t>(</a:t>
            </a:r>
            <a:r>
              <a:rPr lang="he-IL" altLang="de-DE" sz="1800" b="1" dirty="0">
                <a:solidFill>
                  <a:schemeClr val="accent2"/>
                </a:solidFill>
                <a:latin typeface="Courier New" charset="0"/>
              </a:rPr>
              <a:t>“</a:t>
            </a:r>
            <a:r>
              <a:rPr lang="de-DE" altLang="de-DE" sz="1800" b="1" dirty="0">
                <a:solidFill>
                  <a:schemeClr val="accent2"/>
                </a:solidFill>
                <a:latin typeface="Courier New" charset="0"/>
              </a:rPr>
              <a:t>a</a:t>
            </a:r>
            <a:r>
              <a:rPr lang="he-IL" altLang="de-DE" sz="1800" b="1" dirty="0">
                <a:solidFill>
                  <a:schemeClr val="accent2"/>
                </a:solidFill>
                <a:latin typeface="Courier New" charset="0"/>
              </a:rPr>
              <a:t>”</a:t>
            </a:r>
            <a:r>
              <a:rPr lang="de-DE" altLang="de-DE" sz="1800" b="1" dirty="0">
                <a:solidFill>
                  <a:schemeClr val="accent2"/>
                </a:solidFill>
                <a:latin typeface="Courier New" charset="0"/>
              </a:rPr>
              <a:t>) :-</a:t>
            </a:r>
            <a:r>
              <a:rPr lang="de-DE" altLang="de-DE" sz="1400" b="1" dirty="0">
                <a:solidFill>
                  <a:schemeClr val="accent2"/>
                </a:solidFill>
                <a:latin typeface="Courier New" charset="0"/>
              </a:rPr>
              <a:t> </a:t>
            </a:r>
          </a:p>
        </p:txBody>
      </p:sp>
      <p:sp>
        <p:nvSpPr>
          <p:cNvPr id="143364" name="Text Box 29"/>
          <p:cNvSpPr txBox="1">
            <a:spLocks noChangeArrowheads="1"/>
          </p:cNvSpPr>
          <p:nvPr/>
        </p:nvSpPr>
        <p:spPr bwMode="auto">
          <a:xfrm>
            <a:off x="1692275" y="4502150"/>
            <a:ext cx="311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de-DE" altLang="de-DE" sz="1800">
                <a:solidFill>
                  <a:schemeClr val="accent2"/>
                </a:solidFill>
              </a:rPr>
              <a:t>a</a:t>
            </a:r>
          </a:p>
        </p:txBody>
      </p:sp>
      <p:sp>
        <p:nvSpPr>
          <p:cNvPr id="143365" name="Text Box 30"/>
          <p:cNvSpPr txBox="1">
            <a:spLocks noChangeArrowheads="1"/>
          </p:cNvSpPr>
          <p:nvPr/>
        </p:nvSpPr>
        <p:spPr bwMode="auto">
          <a:xfrm>
            <a:off x="1352550" y="4986338"/>
            <a:ext cx="311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de-DE" altLang="de-DE" sz="1800"/>
              <a:t>b</a:t>
            </a:r>
          </a:p>
        </p:txBody>
      </p:sp>
      <p:sp>
        <p:nvSpPr>
          <p:cNvPr id="143366" name="Text Box 31"/>
          <p:cNvSpPr txBox="1">
            <a:spLocks noChangeArrowheads="1"/>
          </p:cNvSpPr>
          <p:nvPr/>
        </p:nvSpPr>
        <p:spPr bwMode="auto">
          <a:xfrm>
            <a:off x="1970088" y="4999038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de-DE" altLang="de-DE" sz="1800"/>
              <a:t>c</a:t>
            </a:r>
          </a:p>
        </p:txBody>
      </p:sp>
      <p:sp>
        <p:nvSpPr>
          <p:cNvPr id="143367" name="AutoShape 32"/>
          <p:cNvSpPr>
            <a:spLocks noChangeArrowheads="1"/>
          </p:cNvSpPr>
          <p:nvPr/>
        </p:nvSpPr>
        <p:spPr bwMode="auto">
          <a:xfrm>
            <a:off x="323850" y="2774950"/>
            <a:ext cx="3889375" cy="3095625"/>
          </a:xfrm>
          <a:prstGeom prst="triangle">
            <a:avLst>
              <a:gd name="adj" fmla="val 50000"/>
            </a:avLst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endParaRPr lang="en-US" altLang="de-DE" sz="1800"/>
          </a:p>
        </p:txBody>
      </p:sp>
      <p:sp>
        <p:nvSpPr>
          <p:cNvPr id="143368" name="Line 33"/>
          <p:cNvSpPr>
            <a:spLocks noChangeShapeType="1"/>
          </p:cNvSpPr>
          <p:nvPr/>
        </p:nvSpPr>
        <p:spPr bwMode="auto">
          <a:xfrm flipV="1">
            <a:off x="1549400" y="4789488"/>
            <a:ext cx="287338" cy="28733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arrow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43369" name="Line 34"/>
          <p:cNvSpPr>
            <a:spLocks noChangeShapeType="1"/>
          </p:cNvSpPr>
          <p:nvPr/>
        </p:nvSpPr>
        <p:spPr bwMode="auto">
          <a:xfrm flipH="1" flipV="1">
            <a:off x="1908175" y="4789488"/>
            <a:ext cx="144463" cy="28733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arrow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43370" name="Text Box 35"/>
          <p:cNvSpPr txBox="1">
            <a:spLocks noChangeArrowheads="1"/>
          </p:cNvSpPr>
          <p:nvPr/>
        </p:nvSpPr>
        <p:spPr bwMode="auto">
          <a:xfrm>
            <a:off x="1651000" y="5497513"/>
            <a:ext cx="311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de-DE" altLang="de-DE" sz="1800"/>
              <a:t>d</a:t>
            </a:r>
          </a:p>
        </p:txBody>
      </p:sp>
      <p:sp>
        <p:nvSpPr>
          <p:cNvPr id="143371" name="Text Box 36"/>
          <p:cNvSpPr txBox="1">
            <a:spLocks noChangeArrowheads="1"/>
          </p:cNvSpPr>
          <p:nvPr/>
        </p:nvSpPr>
        <p:spPr bwMode="auto">
          <a:xfrm>
            <a:off x="2268538" y="5510213"/>
            <a:ext cx="311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de-DE" altLang="de-DE" sz="1800"/>
              <a:t>e</a:t>
            </a:r>
          </a:p>
        </p:txBody>
      </p:sp>
      <p:sp>
        <p:nvSpPr>
          <p:cNvPr id="143372" name="Line 37"/>
          <p:cNvSpPr>
            <a:spLocks noChangeShapeType="1"/>
          </p:cNvSpPr>
          <p:nvPr/>
        </p:nvSpPr>
        <p:spPr bwMode="auto">
          <a:xfrm flipV="1">
            <a:off x="1847850" y="5300663"/>
            <a:ext cx="287338" cy="28733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arrow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43373" name="Line 38"/>
          <p:cNvSpPr>
            <a:spLocks noChangeShapeType="1"/>
          </p:cNvSpPr>
          <p:nvPr/>
        </p:nvSpPr>
        <p:spPr bwMode="auto">
          <a:xfrm flipH="1" flipV="1">
            <a:off x="2206625" y="5300663"/>
            <a:ext cx="144463" cy="28733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arrow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43374" name="Freeform 39"/>
          <p:cNvSpPr>
            <a:spLocks/>
          </p:cNvSpPr>
          <p:nvPr/>
        </p:nvSpPr>
        <p:spPr bwMode="auto">
          <a:xfrm>
            <a:off x="1836738" y="2797175"/>
            <a:ext cx="447675" cy="1778000"/>
          </a:xfrm>
          <a:custGeom>
            <a:avLst/>
            <a:gdLst>
              <a:gd name="T0" fmla="*/ 406400 w 282"/>
              <a:gd name="T1" fmla="*/ 0 h 1120"/>
              <a:gd name="T2" fmla="*/ 419100 w 282"/>
              <a:gd name="T3" fmla="*/ 266700 h 1120"/>
              <a:gd name="T4" fmla="*/ 355600 w 282"/>
              <a:gd name="T5" fmla="*/ 330200 h 1120"/>
              <a:gd name="T6" fmla="*/ 241300 w 282"/>
              <a:gd name="T7" fmla="*/ 508000 h 1120"/>
              <a:gd name="T8" fmla="*/ 279400 w 282"/>
              <a:gd name="T9" fmla="*/ 685800 h 1120"/>
              <a:gd name="T10" fmla="*/ 342900 w 282"/>
              <a:gd name="T11" fmla="*/ 825500 h 1120"/>
              <a:gd name="T12" fmla="*/ 203200 w 282"/>
              <a:gd name="T13" fmla="*/ 952500 h 1120"/>
              <a:gd name="T14" fmla="*/ 190500 w 282"/>
              <a:gd name="T15" fmla="*/ 1168400 h 1120"/>
              <a:gd name="T16" fmla="*/ 215900 w 282"/>
              <a:gd name="T17" fmla="*/ 1244600 h 1120"/>
              <a:gd name="T18" fmla="*/ 228600 w 282"/>
              <a:gd name="T19" fmla="*/ 1282700 h 1120"/>
              <a:gd name="T20" fmla="*/ 25400 w 282"/>
              <a:gd name="T21" fmla="*/ 1485900 h 1120"/>
              <a:gd name="T22" fmla="*/ 38100 w 282"/>
              <a:gd name="T23" fmla="*/ 1600200 h 1120"/>
              <a:gd name="T24" fmla="*/ 50800 w 282"/>
              <a:gd name="T25" fmla="*/ 1638300 h 1120"/>
              <a:gd name="T26" fmla="*/ 0 w 282"/>
              <a:gd name="T27" fmla="*/ 1778000 h 1120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w 282"/>
              <a:gd name="T43" fmla="*/ 0 h 1120"/>
              <a:gd name="T44" fmla="*/ 282 w 282"/>
              <a:gd name="T45" fmla="*/ 1120 h 1120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T42" t="T43" r="T44" b="T45"/>
            <a:pathLst>
              <a:path w="282" h="1120">
                <a:moveTo>
                  <a:pt x="256" y="0"/>
                </a:moveTo>
                <a:cubicBezTo>
                  <a:pt x="281" y="75"/>
                  <a:pt x="282" y="59"/>
                  <a:pt x="264" y="168"/>
                </a:cubicBezTo>
                <a:cubicBezTo>
                  <a:pt x="260" y="192"/>
                  <a:pt x="239" y="195"/>
                  <a:pt x="224" y="208"/>
                </a:cubicBezTo>
                <a:cubicBezTo>
                  <a:pt x="180" y="247"/>
                  <a:pt x="166" y="265"/>
                  <a:pt x="152" y="320"/>
                </a:cubicBezTo>
                <a:cubicBezTo>
                  <a:pt x="155" y="334"/>
                  <a:pt x="163" y="403"/>
                  <a:pt x="176" y="432"/>
                </a:cubicBezTo>
                <a:cubicBezTo>
                  <a:pt x="221" y="530"/>
                  <a:pt x="197" y="464"/>
                  <a:pt x="216" y="520"/>
                </a:cubicBezTo>
                <a:cubicBezTo>
                  <a:pt x="193" y="543"/>
                  <a:pt x="160" y="589"/>
                  <a:pt x="128" y="600"/>
                </a:cubicBezTo>
                <a:cubicBezTo>
                  <a:pt x="99" y="658"/>
                  <a:pt x="104" y="634"/>
                  <a:pt x="120" y="736"/>
                </a:cubicBezTo>
                <a:cubicBezTo>
                  <a:pt x="123" y="753"/>
                  <a:pt x="131" y="768"/>
                  <a:pt x="136" y="784"/>
                </a:cubicBezTo>
                <a:cubicBezTo>
                  <a:pt x="139" y="792"/>
                  <a:pt x="144" y="808"/>
                  <a:pt x="144" y="808"/>
                </a:cubicBezTo>
                <a:cubicBezTo>
                  <a:pt x="134" y="953"/>
                  <a:pt x="152" y="925"/>
                  <a:pt x="16" y="936"/>
                </a:cubicBezTo>
                <a:cubicBezTo>
                  <a:pt x="3" y="976"/>
                  <a:pt x="5" y="952"/>
                  <a:pt x="24" y="1008"/>
                </a:cubicBezTo>
                <a:cubicBezTo>
                  <a:pt x="27" y="1016"/>
                  <a:pt x="32" y="1032"/>
                  <a:pt x="32" y="1032"/>
                </a:cubicBezTo>
                <a:cubicBezTo>
                  <a:pt x="25" y="1075"/>
                  <a:pt x="18" y="1085"/>
                  <a:pt x="0" y="1120"/>
                </a:cubicBezTo>
              </a:path>
            </a:pathLst>
          </a:custGeom>
          <a:noFill/>
          <a:ln w="28575">
            <a:solidFill>
              <a:schemeClr val="tx1"/>
            </a:solidFill>
            <a:prstDash val="sysDot"/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endParaRPr lang="en-US" altLang="de-DE" sz="1800"/>
          </a:p>
        </p:txBody>
      </p:sp>
      <p:sp>
        <p:nvSpPr>
          <p:cNvPr id="143375" name="Text Box 41"/>
          <p:cNvSpPr txBox="1">
            <a:spLocks noChangeArrowheads="1"/>
          </p:cNvSpPr>
          <p:nvPr/>
        </p:nvSpPr>
        <p:spPr bwMode="auto">
          <a:xfrm>
            <a:off x="4211638" y="2133600"/>
            <a:ext cx="1800225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de-DE" altLang="de-DE" sz="2000"/>
              <a:t>m_anc___</a:t>
            </a:r>
          </a:p>
          <a:p>
            <a:pPr eaLnBrk="1" hangingPunct="1"/>
            <a:r>
              <a:rPr lang="de-DE" altLang="de-DE" sz="2000">
                <a:solidFill>
                  <a:schemeClr val="accent2"/>
                </a:solidFill>
              </a:rPr>
              <a:t>            a</a:t>
            </a:r>
          </a:p>
        </p:txBody>
      </p:sp>
      <p:sp>
        <p:nvSpPr>
          <p:cNvPr id="143376" name="Text Box 42"/>
          <p:cNvSpPr txBox="1">
            <a:spLocks noChangeArrowheads="1"/>
          </p:cNvSpPr>
          <p:nvPr/>
        </p:nvSpPr>
        <p:spPr bwMode="auto">
          <a:xfrm>
            <a:off x="5940425" y="2133600"/>
            <a:ext cx="1800225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de-DE" altLang="de-DE" sz="2000"/>
              <a:t>anc___</a:t>
            </a:r>
          </a:p>
          <a:p>
            <a:pPr eaLnBrk="1" hangingPunct="1"/>
            <a:r>
              <a:rPr lang="de-DE" altLang="de-DE" sz="2000"/>
              <a:t>          </a:t>
            </a:r>
          </a:p>
        </p:txBody>
      </p:sp>
      <p:sp>
        <p:nvSpPr>
          <p:cNvPr id="143377" name="Text Box 43"/>
          <p:cNvSpPr txBox="1">
            <a:spLocks noChangeArrowheads="1"/>
          </p:cNvSpPr>
          <p:nvPr/>
        </p:nvSpPr>
        <p:spPr bwMode="auto">
          <a:xfrm>
            <a:off x="971550" y="2133600"/>
            <a:ext cx="62549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de-DE" altLang="de-DE" sz="2000" u="sng" dirty="0" smtClean="0"/>
              <a:t>par:</a:t>
            </a:r>
            <a:endParaRPr lang="de-DE" altLang="de-DE" sz="2000" u="sng" dirty="0"/>
          </a:p>
        </p:txBody>
      </p:sp>
    </p:spTree>
    <p:extLst>
      <p:ext uri="{BB962C8B-B14F-4D97-AF65-F5344CB8AC3E}">
        <p14:creationId xmlns:p14="http://schemas.microsoft.com/office/powerpoint/2010/main" val="2000737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Foliennummernplatzhalt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fld id="{0767886B-78AA-8643-9941-7028F775D03D}" type="slidenum">
              <a:rPr lang="de-DE" altLang="de-DE" sz="1400"/>
              <a:pPr eaLnBrk="1" hangingPunct="1"/>
              <a:t>66</a:t>
            </a:fld>
            <a:endParaRPr lang="de-DE" altLang="de-DE" sz="1400"/>
          </a:p>
        </p:txBody>
      </p:sp>
      <p:sp>
        <p:nvSpPr>
          <p:cNvPr id="145411" name="Rectangle 2"/>
          <p:cNvSpPr>
            <a:spLocks noChangeArrowheads="1"/>
          </p:cNvSpPr>
          <p:nvPr/>
        </p:nvSpPr>
        <p:spPr bwMode="auto">
          <a:xfrm>
            <a:off x="927183" y="0"/>
            <a:ext cx="6808788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tx1"/>
              </a:buClr>
              <a:buSzPct val="70000"/>
              <a:buFont typeface="Wingdings" charset="2"/>
              <a:buNone/>
            </a:pPr>
            <a:r>
              <a:rPr lang="de-DE" altLang="de-DE" sz="1800" b="1">
                <a:solidFill>
                  <a:schemeClr val="accent2"/>
                </a:solidFill>
                <a:latin typeface="Courier New" charset="0"/>
              </a:rPr>
              <a:t>anc</a:t>
            </a:r>
            <a:r>
              <a:rPr lang="de-DE" altLang="de-DE" sz="1800" b="1" dirty="0">
                <a:solidFill>
                  <a:schemeClr val="accent2"/>
                </a:solidFill>
                <a:latin typeface="Courier New" charset="0"/>
              </a:rPr>
              <a:t>(</a:t>
            </a:r>
            <a:r>
              <a:rPr lang="de-DE" altLang="de-DE" sz="1800" b="1" dirty="0" err="1">
                <a:solidFill>
                  <a:schemeClr val="accent2"/>
                </a:solidFill>
                <a:latin typeface="Courier New" charset="0"/>
              </a:rPr>
              <a:t>x,y</a:t>
            </a:r>
            <a:r>
              <a:rPr lang="de-DE" altLang="de-DE" sz="1800" b="1" dirty="0">
                <a:solidFill>
                  <a:schemeClr val="accent2"/>
                </a:solidFill>
                <a:latin typeface="Courier New" charset="0"/>
              </a:rPr>
              <a:t>) :- </a:t>
            </a:r>
            <a:r>
              <a:rPr lang="de-DE" altLang="de-DE" sz="1800" b="1" dirty="0" err="1">
                <a:solidFill>
                  <a:schemeClr val="accent2"/>
                </a:solidFill>
                <a:latin typeface="Courier New" charset="0"/>
              </a:rPr>
              <a:t>m_anc</a:t>
            </a:r>
            <a:r>
              <a:rPr lang="de-DE" altLang="de-DE" sz="1800" b="1" dirty="0">
                <a:solidFill>
                  <a:schemeClr val="accent2"/>
                </a:solidFill>
                <a:latin typeface="Courier New" charset="0"/>
              </a:rPr>
              <a:t>(x), par(</a:t>
            </a:r>
            <a:r>
              <a:rPr lang="de-DE" altLang="de-DE" sz="1800" b="1" dirty="0" err="1">
                <a:solidFill>
                  <a:schemeClr val="accent2"/>
                </a:solidFill>
                <a:latin typeface="Courier New" charset="0"/>
              </a:rPr>
              <a:t>x,y</a:t>
            </a:r>
            <a:r>
              <a:rPr lang="de-DE" altLang="de-DE" sz="1800" b="1" dirty="0">
                <a:solidFill>
                  <a:schemeClr val="accent2"/>
                </a:solidFill>
                <a:latin typeface="Courier New" charset="0"/>
              </a:rPr>
              <a:t>)</a:t>
            </a:r>
          </a:p>
          <a:p>
            <a:pPr eaLnBrk="1" hangingPunct="1">
              <a:spcBef>
                <a:spcPct val="20000"/>
              </a:spcBef>
              <a:buClr>
                <a:schemeClr val="tx1"/>
              </a:buClr>
              <a:buSzPct val="70000"/>
              <a:buFont typeface="Wingdings" charset="2"/>
              <a:buNone/>
            </a:pPr>
            <a:r>
              <a:rPr lang="de-DE" altLang="de-DE" sz="1800" b="1" dirty="0" err="1">
                <a:latin typeface="Courier New" charset="0"/>
              </a:rPr>
              <a:t>anc</a:t>
            </a:r>
            <a:r>
              <a:rPr lang="de-DE" altLang="de-DE" sz="1800" b="1" dirty="0">
                <a:latin typeface="Courier New" charset="0"/>
              </a:rPr>
              <a:t>(</a:t>
            </a:r>
            <a:r>
              <a:rPr lang="de-DE" altLang="de-DE" sz="1800" b="1" dirty="0" err="1">
                <a:latin typeface="Courier New" charset="0"/>
              </a:rPr>
              <a:t>x,y</a:t>
            </a:r>
            <a:r>
              <a:rPr lang="de-DE" altLang="de-DE" sz="1800" b="1" dirty="0">
                <a:latin typeface="Courier New" charset="0"/>
              </a:rPr>
              <a:t>) :- </a:t>
            </a:r>
            <a:r>
              <a:rPr lang="de-DE" altLang="de-DE" sz="1800" b="1" dirty="0" err="1">
                <a:latin typeface="Courier New" charset="0"/>
              </a:rPr>
              <a:t>m_anc</a:t>
            </a:r>
            <a:r>
              <a:rPr lang="de-DE" altLang="de-DE" sz="1800" b="1" dirty="0">
                <a:latin typeface="Courier New" charset="0"/>
              </a:rPr>
              <a:t>(x), </a:t>
            </a:r>
            <a:r>
              <a:rPr lang="de-DE" altLang="de-DE" sz="1800" b="1" dirty="0" err="1">
                <a:latin typeface="Courier New" charset="0"/>
              </a:rPr>
              <a:t>anc</a:t>
            </a:r>
            <a:r>
              <a:rPr lang="de-DE" altLang="de-DE" sz="1800" b="1" dirty="0">
                <a:latin typeface="Courier New" charset="0"/>
              </a:rPr>
              <a:t>(</a:t>
            </a:r>
            <a:r>
              <a:rPr lang="de-DE" altLang="de-DE" sz="1800" b="1" dirty="0" err="1">
                <a:latin typeface="Courier New" charset="0"/>
              </a:rPr>
              <a:t>x,z</a:t>
            </a:r>
            <a:r>
              <a:rPr lang="de-DE" altLang="de-DE" sz="1800" b="1" dirty="0">
                <a:latin typeface="Courier New" charset="0"/>
              </a:rPr>
              <a:t>),</a:t>
            </a:r>
            <a:r>
              <a:rPr lang="de-DE" altLang="de-DE" sz="1800" b="1" dirty="0">
                <a:solidFill>
                  <a:schemeClr val="tx2"/>
                </a:solidFill>
                <a:latin typeface="Courier New" charset="0"/>
              </a:rPr>
              <a:t> par(</a:t>
            </a:r>
            <a:r>
              <a:rPr lang="de-DE" altLang="de-DE" sz="1800" b="1" dirty="0" err="1">
                <a:solidFill>
                  <a:schemeClr val="tx2"/>
                </a:solidFill>
                <a:latin typeface="Courier New" charset="0"/>
              </a:rPr>
              <a:t>z,y</a:t>
            </a:r>
            <a:r>
              <a:rPr lang="de-DE" altLang="de-DE" sz="1800" b="1" dirty="0">
                <a:solidFill>
                  <a:schemeClr val="tx2"/>
                </a:solidFill>
                <a:latin typeface="Courier New" charset="0"/>
              </a:rPr>
              <a:t>)</a:t>
            </a:r>
          </a:p>
          <a:p>
            <a:pPr eaLnBrk="1" hangingPunct="1">
              <a:spcBef>
                <a:spcPct val="20000"/>
              </a:spcBef>
              <a:buClr>
                <a:schemeClr val="tx1"/>
              </a:buClr>
              <a:buSzPct val="70000"/>
              <a:buFont typeface="Wingdings" charset="2"/>
              <a:buNone/>
            </a:pPr>
            <a:r>
              <a:rPr lang="de-DE" altLang="de-DE" sz="1800" b="1" dirty="0" err="1">
                <a:latin typeface="Courier New" charset="0"/>
              </a:rPr>
              <a:t>m_anc</a:t>
            </a:r>
            <a:r>
              <a:rPr lang="de-DE" altLang="de-DE" sz="1800" b="1" dirty="0">
                <a:latin typeface="Courier New" charset="0"/>
              </a:rPr>
              <a:t>(</a:t>
            </a:r>
            <a:r>
              <a:rPr lang="he-IL" altLang="de-DE" sz="1800" b="1" dirty="0">
                <a:latin typeface="Courier New" charset="0"/>
              </a:rPr>
              <a:t>“</a:t>
            </a:r>
            <a:r>
              <a:rPr lang="de-DE" altLang="de-DE" sz="1800" b="1" dirty="0">
                <a:latin typeface="Courier New" charset="0"/>
              </a:rPr>
              <a:t>a</a:t>
            </a:r>
            <a:r>
              <a:rPr lang="he-IL" altLang="de-DE" sz="1800" b="1" dirty="0">
                <a:latin typeface="Courier New" charset="0"/>
              </a:rPr>
              <a:t>”</a:t>
            </a:r>
            <a:r>
              <a:rPr lang="de-DE" altLang="de-DE" sz="1800" b="1" dirty="0">
                <a:latin typeface="Courier New" charset="0"/>
              </a:rPr>
              <a:t>) :-</a:t>
            </a:r>
            <a:r>
              <a:rPr lang="de-DE" altLang="de-DE" sz="1400" b="1" dirty="0">
                <a:solidFill>
                  <a:schemeClr val="tx2"/>
                </a:solidFill>
                <a:latin typeface="Courier New" charset="0"/>
              </a:rPr>
              <a:t> </a:t>
            </a:r>
          </a:p>
        </p:txBody>
      </p:sp>
      <p:sp>
        <p:nvSpPr>
          <p:cNvPr id="145412" name="Text Box 4"/>
          <p:cNvSpPr txBox="1">
            <a:spLocks noChangeArrowheads="1"/>
          </p:cNvSpPr>
          <p:nvPr/>
        </p:nvSpPr>
        <p:spPr bwMode="auto">
          <a:xfrm>
            <a:off x="1692275" y="4502150"/>
            <a:ext cx="311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de-DE" altLang="de-DE" sz="1800"/>
              <a:t>a</a:t>
            </a:r>
          </a:p>
        </p:txBody>
      </p:sp>
      <p:sp>
        <p:nvSpPr>
          <p:cNvPr id="145413" name="Text Box 5"/>
          <p:cNvSpPr txBox="1">
            <a:spLocks noChangeArrowheads="1"/>
          </p:cNvSpPr>
          <p:nvPr/>
        </p:nvSpPr>
        <p:spPr bwMode="auto">
          <a:xfrm>
            <a:off x="1352550" y="4986338"/>
            <a:ext cx="311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de-DE" altLang="de-DE" sz="1800">
                <a:solidFill>
                  <a:schemeClr val="accent2"/>
                </a:solidFill>
              </a:rPr>
              <a:t>b</a:t>
            </a:r>
          </a:p>
        </p:txBody>
      </p:sp>
      <p:sp>
        <p:nvSpPr>
          <p:cNvPr id="145414" name="Text Box 6"/>
          <p:cNvSpPr txBox="1">
            <a:spLocks noChangeArrowheads="1"/>
          </p:cNvSpPr>
          <p:nvPr/>
        </p:nvSpPr>
        <p:spPr bwMode="auto">
          <a:xfrm>
            <a:off x="1970088" y="4999038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de-DE" altLang="de-DE" sz="1800">
                <a:solidFill>
                  <a:schemeClr val="accent2"/>
                </a:solidFill>
              </a:rPr>
              <a:t>c</a:t>
            </a:r>
          </a:p>
        </p:txBody>
      </p:sp>
      <p:sp>
        <p:nvSpPr>
          <p:cNvPr id="145415" name="AutoShape 7"/>
          <p:cNvSpPr>
            <a:spLocks noChangeArrowheads="1"/>
          </p:cNvSpPr>
          <p:nvPr/>
        </p:nvSpPr>
        <p:spPr bwMode="auto">
          <a:xfrm>
            <a:off x="323850" y="2774950"/>
            <a:ext cx="3889375" cy="3095625"/>
          </a:xfrm>
          <a:prstGeom prst="triangle">
            <a:avLst>
              <a:gd name="adj" fmla="val 50000"/>
            </a:avLst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endParaRPr lang="en-US" altLang="de-DE" sz="1800"/>
          </a:p>
        </p:txBody>
      </p:sp>
      <p:sp>
        <p:nvSpPr>
          <p:cNvPr id="145416" name="Line 8"/>
          <p:cNvSpPr>
            <a:spLocks noChangeShapeType="1"/>
          </p:cNvSpPr>
          <p:nvPr/>
        </p:nvSpPr>
        <p:spPr bwMode="auto">
          <a:xfrm flipV="1">
            <a:off x="1549400" y="4789488"/>
            <a:ext cx="287338" cy="287337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 type="arrow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45417" name="Line 9"/>
          <p:cNvSpPr>
            <a:spLocks noChangeShapeType="1"/>
          </p:cNvSpPr>
          <p:nvPr/>
        </p:nvSpPr>
        <p:spPr bwMode="auto">
          <a:xfrm flipH="1" flipV="1">
            <a:off x="1908175" y="4789488"/>
            <a:ext cx="144463" cy="287337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 type="arrow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45418" name="Text Box 10"/>
          <p:cNvSpPr txBox="1">
            <a:spLocks noChangeArrowheads="1"/>
          </p:cNvSpPr>
          <p:nvPr/>
        </p:nvSpPr>
        <p:spPr bwMode="auto">
          <a:xfrm>
            <a:off x="1651000" y="5497513"/>
            <a:ext cx="311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de-DE" altLang="de-DE" sz="1800"/>
              <a:t>d</a:t>
            </a:r>
          </a:p>
        </p:txBody>
      </p:sp>
      <p:sp>
        <p:nvSpPr>
          <p:cNvPr id="145419" name="Text Box 11"/>
          <p:cNvSpPr txBox="1">
            <a:spLocks noChangeArrowheads="1"/>
          </p:cNvSpPr>
          <p:nvPr/>
        </p:nvSpPr>
        <p:spPr bwMode="auto">
          <a:xfrm>
            <a:off x="2268538" y="5510213"/>
            <a:ext cx="311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de-DE" altLang="de-DE" sz="1800"/>
              <a:t>e</a:t>
            </a:r>
          </a:p>
        </p:txBody>
      </p:sp>
      <p:sp>
        <p:nvSpPr>
          <p:cNvPr id="145420" name="Line 12"/>
          <p:cNvSpPr>
            <a:spLocks noChangeShapeType="1"/>
          </p:cNvSpPr>
          <p:nvPr/>
        </p:nvSpPr>
        <p:spPr bwMode="auto">
          <a:xfrm flipV="1">
            <a:off x="1847850" y="5300663"/>
            <a:ext cx="287338" cy="28733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arrow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45421" name="Line 13"/>
          <p:cNvSpPr>
            <a:spLocks noChangeShapeType="1"/>
          </p:cNvSpPr>
          <p:nvPr/>
        </p:nvSpPr>
        <p:spPr bwMode="auto">
          <a:xfrm flipH="1" flipV="1">
            <a:off x="2206625" y="5300663"/>
            <a:ext cx="144463" cy="28733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arrow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45422" name="Freeform 14"/>
          <p:cNvSpPr>
            <a:spLocks/>
          </p:cNvSpPr>
          <p:nvPr/>
        </p:nvSpPr>
        <p:spPr bwMode="auto">
          <a:xfrm>
            <a:off x="1836738" y="2797175"/>
            <a:ext cx="447675" cy="1778000"/>
          </a:xfrm>
          <a:custGeom>
            <a:avLst/>
            <a:gdLst>
              <a:gd name="T0" fmla="*/ 406400 w 282"/>
              <a:gd name="T1" fmla="*/ 0 h 1120"/>
              <a:gd name="T2" fmla="*/ 419100 w 282"/>
              <a:gd name="T3" fmla="*/ 266700 h 1120"/>
              <a:gd name="T4" fmla="*/ 355600 w 282"/>
              <a:gd name="T5" fmla="*/ 330200 h 1120"/>
              <a:gd name="T6" fmla="*/ 241300 w 282"/>
              <a:gd name="T7" fmla="*/ 508000 h 1120"/>
              <a:gd name="T8" fmla="*/ 279400 w 282"/>
              <a:gd name="T9" fmla="*/ 685800 h 1120"/>
              <a:gd name="T10" fmla="*/ 342900 w 282"/>
              <a:gd name="T11" fmla="*/ 825500 h 1120"/>
              <a:gd name="T12" fmla="*/ 203200 w 282"/>
              <a:gd name="T13" fmla="*/ 952500 h 1120"/>
              <a:gd name="T14" fmla="*/ 190500 w 282"/>
              <a:gd name="T15" fmla="*/ 1168400 h 1120"/>
              <a:gd name="T16" fmla="*/ 215900 w 282"/>
              <a:gd name="T17" fmla="*/ 1244600 h 1120"/>
              <a:gd name="T18" fmla="*/ 228600 w 282"/>
              <a:gd name="T19" fmla="*/ 1282700 h 1120"/>
              <a:gd name="T20" fmla="*/ 25400 w 282"/>
              <a:gd name="T21" fmla="*/ 1485900 h 1120"/>
              <a:gd name="T22" fmla="*/ 38100 w 282"/>
              <a:gd name="T23" fmla="*/ 1600200 h 1120"/>
              <a:gd name="T24" fmla="*/ 50800 w 282"/>
              <a:gd name="T25" fmla="*/ 1638300 h 1120"/>
              <a:gd name="T26" fmla="*/ 0 w 282"/>
              <a:gd name="T27" fmla="*/ 1778000 h 1120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w 282"/>
              <a:gd name="T43" fmla="*/ 0 h 1120"/>
              <a:gd name="T44" fmla="*/ 282 w 282"/>
              <a:gd name="T45" fmla="*/ 1120 h 1120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T42" t="T43" r="T44" b="T45"/>
            <a:pathLst>
              <a:path w="282" h="1120">
                <a:moveTo>
                  <a:pt x="256" y="0"/>
                </a:moveTo>
                <a:cubicBezTo>
                  <a:pt x="281" y="75"/>
                  <a:pt x="282" y="59"/>
                  <a:pt x="264" y="168"/>
                </a:cubicBezTo>
                <a:cubicBezTo>
                  <a:pt x="260" y="192"/>
                  <a:pt x="239" y="195"/>
                  <a:pt x="224" y="208"/>
                </a:cubicBezTo>
                <a:cubicBezTo>
                  <a:pt x="180" y="247"/>
                  <a:pt x="166" y="265"/>
                  <a:pt x="152" y="320"/>
                </a:cubicBezTo>
                <a:cubicBezTo>
                  <a:pt x="155" y="334"/>
                  <a:pt x="163" y="403"/>
                  <a:pt x="176" y="432"/>
                </a:cubicBezTo>
                <a:cubicBezTo>
                  <a:pt x="221" y="530"/>
                  <a:pt x="197" y="464"/>
                  <a:pt x="216" y="520"/>
                </a:cubicBezTo>
                <a:cubicBezTo>
                  <a:pt x="193" y="543"/>
                  <a:pt x="160" y="589"/>
                  <a:pt x="128" y="600"/>
                </a:cubicBezTo>
                <a:cubicBezTo>
                  <a:pt x="99" y="658"/>
                  <a:pt x="104" y="634"/>
                  <a:pt x="120" y="736"/>
                </a:cubicBezTo>
                <a:cubicBezTo>
                  <a:pt x="123" y="753"/>
                  <a:pt x="131" y="768"/>
                  <a:pt x="136" y="784"/>
                </a:cubicBezTo>
                <a:cubicBezTo>
                  <a:pt x="139" y="792"/>
                  <a:pt x="144" y="808"/>
                  <a:pt x="144" y="808"/>
                </a:cubicBezTo>
                <a:cubicBezTo>
                  <a:pt x="134" y="953"/>
                  <a:pt x="152" y="925"/>
                  <a:pt x="16" y="936"/>
                </a:cubicBezTo>
                <a:cubicBezTo>
                  <a:pt x="3" y="976"/>
                  <a:pt x="5" y="952"/>
                  <a:pt x="24" y="1008"/>
                </a:cubicBezTo>
                <a:cubicBezTo>
                  <a:pt x="27" y="1016"/>
                  <a:pt x="32" y="1032"/>
                  <a:pt x="32" y="1032"/>
                </a:cubicBezTo>
                <a:cubicBezTo>
                  <a:pt x="25" y="1075"/>
                  <a:pt x="18" y="1085"/>
                  <a:pt x="0" y="1120"/>
                </a:cubicBezTo>
              </a:path>
            </a:pathLst>
          </a:custGeom>
          <a:noFill/>
          <a:ln w="28575">
            <a:solidFill>
              <a:schemeClr val="tx1"/>
            </a:solidFill>
            <a:prstDash val="sysDot"/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endParaRPr lang="en-US" altLang="de-DE" sz="1800"/>
          </a:p>
        </p:txBody>
      </p:sp>
      <p:sp>
        <p:nvSpPr>
          <p:cNvPr id="145423" name="Text Box 15"/>
          <p:cNvSpPr txBox="1">
            <a:spLocks noChangeArrowheads="1"/>
          </p:cNvSpPr>
          <p:nvPr/>
        </p:nvSpPr>
        <p:spPr bwMode="auto">
          <a:xfrm>
            <a:off x="4211638" y="2133600"/>
            <a:ext cx="1800225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de-DE" altLang="de-DE" sz="2000"/>
              <a:t>m_anc___</a:t>
            </a:r>
          </a:p>
          <a:p>
            <a:pPr eaLnBrk="1" hangingPunct="1"/>
            <a:r>
              <a:rPr lang="de-DE" altLang="de-DE" sz="2000"/>
              <a:t>            a</a:t>
            </a:r>
          </a:p>
        </p:txBody>
      </p:sp>
      <p:sp>
        <p:nvSpPr>
          <p:cNvPr id="145424" name="Text Box 16"/>
          <p:cNvSpPr txBox="1">
            <a:spLocks noChangeArrowheads="1"/>
          </p:cNvSpPr>
          <p:nvPr/>
        </p:nvSpPr>
        <p:spPr bwMode="auto">
          <a:xfrm>
            <a:off x="5940425" y="2133600"/>
            <a:ext cx="1800225" cy="1311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de-DE" altLang="de-DE" sz="2000"/>
              <a:t>anc___</a:t>
            </a:r>
          </a:p>
          <a:p>
            <a:pPr eaLnBrk="1" hangingPunct="1"/>
            <a:r>
              <a:rPr lang="de-DE" altLang="de-DE" sz="2000"/>
              <a:t>    </a:t>
            </a:r>
            <a:r>
              <a:rPr lang="de-DE" altLang="de-DE" sz="2000">
                <a:solidFill>
                  <a:schemeClr val="accent2"/>
                </a:solidFill>
              </a:rPr>
              <a:t> a</a:t>
            </a:r>
            <a:r>
              <a:rPr lang="de-DE" altLang="de-DE" sz="2000"/>
              <a:t> | </a:t>
            </a:r>
            <a:r>
              <a:rPr lang="de-DE" altLang="de-DE" sz="2000">
                <a:solidFill>
                  <a:schemeClr val="accent2"/>
                </a:solidFill>
              </a:rPr>
              <a:t>b</a:t>
            </a:r>
          </a:p>
          <a:p>
            <a:pPr eaLnBrk="1" hangingPunct="1"/>
            <a:r>
              <a:rPr lang="de-DE" altLang="de-DE" sz="2000"/>
              <a:t>     </a:t>
            </a:r>
            <a:r>
              <a:rPr lang="de-DE" altLang="de-DE" sz="2000">
                <a:solidFill>
                  <a:schemeClr val="accent2"/>
                </a:solidFill>
              </a:rPr>
              <a:t>a </a:t>
            </a:r>
            <a:r>
              <a:rPr lang="de-DE" altLang="de-DE" sz="2000"/>
              <a:t>| </a:t>
            </a:r>
            <a:r>
              <a:rPr lang="de-DE" altLang="de-DE" sz="2000">
                <a:solidFill>
                  <a:schemeClr val="accent2"/>
                </a:solidFill>
              </a:rPr>
              <a:t>c</a:t>
            </a:r>
          </a:p>
          <a:p>
            <a:pPr eaLnBrk="1" hangingPunct="1"/>
            <a:r>
              <a:rPr lang="de-DE" altLang="de-DE" sz="2000"/>
              <a:t>           </a:t>
            </a:r>
          </a:p>
        </p:txBody>
      </p:sp>
      <p:sp>
        <p:nvSpPr>
          <p:cNvPr id="145425" name="Text Box 18"/>
          <p:cNvSpPr txBox="1">
            <a:spLocks noChangeArrowheads="1"/>
          </p:cNvSpPr>
          <p:nvPr/>
        </p:nvSpPr>
        <p:spPr bwMode="auto">
          <a:xfrm>
            <a:off x="971550" y="2133600"/>
            <a:ext cx="62549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de-DE" altLang="de-DE" sz="2000" u="sng" dirty="0" smtClean="0"/>
              <a:t>par:</a:t>
            </a:r>
            <a:endParaRPr lang="de-DE" altLang="de-DE" sz="2000" u="sng" dirty="0"/>
          </a:p>
        </p:txBody>
      </p:sp>
    </p:spTree>
    <p:extLst>
      <p:ext uri="{BB962C8B-B14F-4D97-AF65-F5344CB8AC3E}">
        <p14:creationId xmlns:p14="http://schemas.microsoft.com/office/powerpoint/2010/main" val="1905035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Foliennummernplatzhalt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fld id="{008EFFBD-89A3-114D-A5CF-AB9B5E50A045}" type="slidenum">
              <a:rPr lang="de-DE" altLang="de-DE" sz="1400"/>
              <a:pPr eaLnBrk="1" hangingPunct="1"/>
              <a:t>67</a:t>
            </a:fld>
            <a:endParaRPr lang="de-DE" altLang="de-DE" sz="1400"/>
          </a:p>
        </p:txBody>
      </p:sp>
      <p:sp>
        <p:nvSpPr>
          <p:cNvPr id="147459" name="Rectangle 2"/>
          <p:cNvSpPr>
            <a:spLocks noChangeArrowheads="1"/>
          </p:cNvSpPr>
          <p:nvPr/>
        </p:nvSpPr>
        <p:spPr bwMode="auto">
          <a:xfrm>
            <a:off x="807244" y="-53181"/>
            <a:ext cx="6808788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tx1"/>
              </a:buClr>
              <a:buSzPct val="70000"/>
              <a:buFont typeface="Wingdings" charset="2"/>
              <a:buNone/>
            </a:pPr>
            <a:r>
              <a:rPr lang="de-DE" altLang="de-DE" sz="1800" b="1" dirty="0" err="1">
                <a:latin typeface="Courier New" charset="0"/>
              </a:rPr>
              <a:t>anc</a:t>
            </a:r>
            <a:r>
              <a:rPr lang="de-DE" altLang="de-DE" sz="1800" b="1" dirty="0">
                <a:latin typeface="Courier New" charset="0"/>
              </a:rPr>
              <a:t>(</a:t>
            </a:r>
            <a:r>
              <a:rPr lang="de-DE" altLang="de-DE" sz="1800" b="1" dirty="0" err="1">
                <a:latin typeface="Courier New" charset="0"/>
              </a:rPr>
              <a:t>x,y</a:t>
            </a:r>
            <a:r>
              <a:rPr lang="de-DE" altLang="de-DE" sz="1800" b="1" dirty="0">
                <a:latin typeface="Courier New" charset="0"/>
              </a:rPr>
              <a:t>) :- </a:t>
            </a:r>
            <a:r>
              <a:rPr lang="de-DE" altLang="de-DE" sz="1800" b="1" dirty="0" err="1">
                <a:latin typeface="Courier New" charset="0"/>
              </a:rPr>
              <a:t>m_anc</a:t>
            </a:r>
            <a:r>
              <a:rPr lang="de-DE" altLang="de-DE" sz="1800" b="1" dirty="0">
                <a:latin typeface="Courier New" charset="0"/>
              </a:rPr>
              <a:t>(x), par(</a:t>
            </a:r>
            <a:r>
              <a:rPr lang="de-DE" altLang="de-DE" sz="1800" b="1" dirty="0" err="1">
                <a:latin typeface="Courier New" charset="0"/>
              </a:rPr>
              <a:t>x,y</a:t>
            </a:r>
            <a:r>
              <a:rPr lang="de-DE" altLang="de-DE" sz="1800" b="1" dirty="0">
                <a:latin typeface="Courier New" charset="0"/>
              </a:rPr>
              <a:t>)</a:t>
            </a:r>
          </a:p>
          <a:p>
            <a:pPr eaLnBrk="1" hangingPunct="1">
              <a:spcBef>
                <a:spcPct val="20000"/>
              </a:spcBef>
              <a:buClr>
                <a:schemeClr val="tx1"/>
              </a:buClr>
              <a:buSzPct val="70000"/>
              <a:buFont typeface="Wingdings" charset="2"/>
              <a:buNone/>
            </a:pPr>
            <a:r>
              <a:rPr lang="de-DE" altLang="de-DE" sz="1800" b="1" dirty="0" err="1">
                <a:solidFill>
                  <a:schemeClr val="accent2"/>
                </a:solidFill>
                <a:latin typeface="Courier New" charset="0"/>
              </a:rPr>
              <a:t>anc</a:t>
            </a:r>
            <a:r>
              <a:rPr lang="de-DE" altLang="de-DE" sz="1800" b="1" dirty="0">
                <a:solidFill>
                  <a:schemeClr val="accent2"/>
                </a:solidFill>
                <a:latin typeface="Courier New" charset="0"/>
              </a:rPr>
              <a:t>(</a:t>
            </a:r>
            <a:r>
              <a:rPr lang="de-DE" altLang="de-DE" sz="1800" b="1" dirty="0" err="1">
                <a:solidFill>
                  <a:schemeClr val="accent2"/>
                </a:solidFill>
                <a:latin typeface="Courier New" charset="0"/>
              </a:rPr>
              <a:t>x,y</a:t>
            </a:r>
            <a:r>
              <a:rPr lang="de-DE" altLang="de-DE" sz="1800" b="1" dirty="0">
                <a:solidFill>
                  <a:schemeClr val="accent2"/>
                </a:solidFill>
                <a:latin typeface="Courier New" charset="0"/>
              </a:rPr>
              <a:t>) :- </a:t>
            </a:r>
            <a:r>
              <a:rPr lang="de-DE" altLang="de-DE" sz="1800" b="1" dirty="0" err="1">
                <a:solidFill>
                  <a:schemeClr val="accent2"/>
                </a:solidFill>
                <a:latin typeface="Courier New" charset="0"/>
              </a:rPr>
              <a:t>m_anc</a:t>
            </a:r>
            <a:r>
              <a:rPr lang="de-DE" altLang="de-DE" sz="1800" b="1" dirty="0">
                <a:solidFill>
                  <a:schemeClr val="accent2"/>
                </a:solidFill>
                <a:latin typeface="Courier New" charset="0"/>
              </a:rPr>
              <a:t>(x), </a:t>
            </a:r>
            <a:r>
              <a:rPr lang="de-DE" altLang="de-DE" sz="1800" b="1" dirty="0" err="1">
                <a:solidFill>
                  <a:schemeClr val="accent2"/>
                </a:solidFill>
                <a:latin typeface="Courier New" charset="0"/>
              </a:rPr>
              <a:t>anc</a:t>
            </a:r>
            <a:r>
              <a:rPr lang="de-DE" altLang="de-DE" sz="1800" b="1" dirty="0">
                <a:solidFill>
                  <a:schemeClr val="accent2"/>
                </a:solidFill>
                <a:latin typeface="Courier New" charset="0"/>
              </a:rPr>
              <a:t>(</a:t>
            </a:r>
            <a:r>
              <a:rPr lang="de-DE" altLang="de-DE" sz="1800" b="1" dirty="0" err="1">
                <a:solidFill>
                  <a:schemeClr val="accent2"/>
                </a:solidFill>
                <a:latin typeface="Courier New" charset="0"/>
              </a:rPr>
              <a:t>x,z</a:t>
            </a:r>
            <a:r>
              <a:rPr lang="de-DE" altLang="de-DE" sz="1800" b="1" dirty="0">
                <a:solidFill>
                  <a:schemeClr val="accent2"/>
                </a:solidFill>
                <a:latin typeface="Courier New" charset="0"/>
              </a:rPr>
              <a:t>), par(</a:t>
            </a:r>
            <a:r>
              <a:rPr lang="de-DE" altLang="de-DE" sz="1800" b="1" dirty="0" err="1">
                <a:solidFill>
                  <a:schemeClr val="accent2"/>
                </a:solidFill>
                <a:latin typeface="Courier New" charset="0"/>
              </a:rPr>
              <a:t>z,y</a:t>
            </a:r>
            <a:r>
              <a:rPr lang="de-DE" altLang="de-DE" sz="1800" b="1" dirty="0">
                <a:solidFill>
                  <a:schemeClr val="accent2"/>
                </a:solidFill>
                <a:latin typeface="Courier New" charset="0"/>
              </a:rPr>
              <a:t>)</a:t>
            </a:r>
          </a:p>
          <a:p>
            <a:pPr eaLnBrk="1" hangingPunct="1">
              <a:spcBef>
                <a:spcPct val="20000"/>
              </a:spcBef>
              <a:buClr>
                <a:schemeClr val="tx1"/>
              </a:buClr>
              <a:buSzPct val="70000"/>
              <a:buFont typeface="Wingdings" charset="2"/>
              <a:buNone/>
            </a:pPr>
            <a:r>
              <a:rPr lang="de-DE" altLang="de-DE" sz="1800" b="1" dirty="0" err="1">
                <a:latin typeface="Courier New" charset="0"/>
              </a:rPr>
              <a:t>m_anc</a:t>
            </a:r>
            <a:r>
              <a:rPr lang="de-DE" altLang="de-DE" sz="1800" b="1" dirty="0">
                <a:latin typeface="Courier New" charset="0"/>
              </a:rPr>
              <a:t>(</a:t>
            </a:r>
            <a:r>
              <a:rPr lang="he-IL" altLang="de-DE" sz="1800" b="1" dirty="0">
                <a:latin typeface="Courier New" charset="0"/>
              </a:rPr>
              <a:t>“</a:t>
            </a:r>
            <a:r>
              <a:rPr lang="de-DE" altLang="de-DE" sz="1800" b="1" dirty="0">
                <a:latin typeface="Courier New" charset="0"/>
              </a:rPr>
              <a:t>a</a:t>
            </a:r>
            <a:r>
              <a:rPr lang="he-IL" altLang="de-DE" sz="1800" b="1" dirty="0">
                <a:latin typeface="Courier New" charset="0"/>
              </a:rPr>
              <a:t>”</a:t>
            </a:r>
            <a:r>
              <a:rPr lang="de-DE" altLang="de-DE" sz="1800" b="1" dirty="0">
                <a:latin typeface="Courier New" charset="0"/>
              </a:rPr>
              <a:t>)</a:t>
            </a:r>
            <a:r>
              <a:rPr lang="de-DE" altLang="de-DE" sz="1800" b="1" dirty="0">
                <a:solidFill>
                  <a:schemeClr val="tx2"/>
                </a:solidFill>
                <a:latin typeface="Courier New" charset="0"/>
              </a:rPr>
              <a:t> :-</a:t>
            </a:r>
            <a:r>
              <a:rPr lang="de-DE" altLang="de-DE" sz="1400" b="1" dirty="0">
                <a:solidFill>
                  <a:schemeClr val="tx2"/>
                </a:solidFill>
                <a:latin typeface="Courier New" charset="0"/>
              </a:rPr>
              <a:t> </a:t>
            </a:r>
          </a:p>
        </p:txBody>
      </p:sp>
      <p:sp>
        <p:nvSpPr>
          <p:cNvPr id="147460" name="Text Box 4"/>
          <p:cNvSpPr txBox="1">
            <a:spLocks noChangeArrowheads="1"/>
          </p:cNvSpPr>
          <p:nvPr/>
        </p:nvSpPr>
        <p:spPr bwMode="auto">
          <a:xfrm>
            <a:off x="1692275" y="4502150"/>
            <a:ext cx="311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de-DE" altLang="de-DE" sz="1800"/>
              <a:t>a</a:t>
            </a:r>
          </a:p>
        </p:txBody>
      </p:sp>
      <p:sp>
        <p:nvSpPr>
          <p:cNvPr id="147461" name="Text Box 5"/>
          <p:cNvSpPr txBox="1">
            <a:spLocks noChangeArrowheads="1"/>
          </p:cNvSpPr>
          <p:nvPr/>
        </p:nvSpPr>
        <p:spPr bwMode="auto">
          <a:xfrm>
            <a:off x="1352550" y="4986338"/>
            <a:ext cx="311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de-DE" altLang="de-DE" sz="1800"/>
              <a:t>b</a:t>
            </a:r>
          </a:p>
        </p:txBody>
      </p:sp>
      <p:sp>
        <p:nvSpPr>
          <p:cNvPr id="147462" name="Text Box 6"/>
          <p:cNvSpPr txBox="1">
            <a:spLocks noChangeArrowheads="1"/>
          </p:cNvSpPr>
          <p:nvPr/>
        </p:nvSpPr>
        <p:spPr bwMode="auto">
          <a:xfrm>
            <a:off x="1970088" y="4999038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de-DE" altLang="de-DE" sz="1800"/>
              <a:t>c</a:t>
            </a:r>
          </a:p>
        </p:txBody>
      </p:sp>
      <p:sp>
        <p:nvSpPr>
          <p:cNvPr id="147463" name="AutoShape 7"/>
          <p:cNvSpPr>
            <a:spLocks noChangeArrowheads="1"/>
          </p:cNvSpPr>
          <p:nvPr/>
        </p:nvSpPr>
        <p:spPr bwMode="auto">
          <a:xfrm>
            <a:off x="323850" y="2774950"/>
            <a:ext cx="3889375" cy="3095625"/>
          </a:xfrm>
          <a:prstGeom prst="triangle">
            <a:avLst>
              <a:gd name="adj" fmla="val 50000"/>
            </a:avLst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endParaRPr lang="en-US" altLang="de-DE" sz="1800"/>
          </a:p>
        </p:txBody>
      </p:sp>
      <p:sp>
        <p:nvSpPr>
          <p:cNvPr id="147464" name="Line 8"/>
          <p:cNvSpPr>
            <a:spLocks noChangeShapeType="1"/>
          </p:cNvSpPr>
          <p:nvPr/>
        </p:nvSpPr>
        <p:spPr bwMode="auto">
          <a:xfrm flipV="1">
            <a:off x="1549400" y="4789488"/>
            <a:ext cx="287338" cy="28733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arrow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47465" name="Line 9"/>
          <p:cNvSpPr>
            <a:spLocks noChangeShapeType="1"/>
          </p:cNvSpPr>
          <p:nvPr/>
        </p:nvSpPr>
        <p:spPr bwMode="auto">
          <a:xfrm flipH="1" flipV="1">
            <a:off x="1908175" y="4789488"/>
            <a:ext cx="144463" cy="28733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arrow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47466" name="Text Box 10"/>
          <p:cNvSpPr txBox="1">
            <a:spLocks noChangeArrowheads="1"/>
          </p:cNvSpPr>
          <p:nvPr/>
        </p:nvSpPr>
        <p:spPr bwMode="auto">
          <a:xfrm>
            <a:off x="1651000" y="5497513"/>
            <a:ext cx="311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de-DE" altLang="de-DE" sz="1800">
                <a:solidFill>
                  <a:schemeClr val="accent2"/>
                </a:solidFill>
              </a:rPr>
              <a:t>d</a:t>
            </a:r>
          </a:p>
        </p:txBody>
      </p:sp>
      <p:sp>
        <p:nvSpPr>
          <p:cNvPr id="147467" name="Text Box 11"/>
          <p:cNvSpPr txBox="1">
            <a:spLocks noChangeArrowheads="1"/>
          </p:cNvSpPr>
          <p:nvPr/>
        </p:nvSpPr>
        <p:spPr bwMode="auto">
          <a:xfrm>
            <a:off x="2268538" y="5510213"/>
            <a:ext cx="311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de-DE" altLang="de-DE" sz="1800">
                <a:solidFill>
                  <a:schemeClr val="accent2"/>
                </a:solidFill>
              </a:rPr>
              <a:t>e</a:t>
            </a:r>
          </a:p>
        </p:txBody>
      </p:sp>
      <p:sp>
        <p:nvSpPr>
          <p:cNvPr id="147468" name="Line 12"/>
          <p:cNvSpPr>
            <a:spLocks noChangeShapeType="1"/>
          </p:cNvSpPr>
          <p:nvPr/>
        </p:nvSpPr>
        <p:spPr bwMode="auto">
          <a:xfrm flipV="1">
            <a:off x="1847850" y="5300663"/>
            <a:ext cx="287338" cy="287337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 type="arrow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47469" name="Line 13"/>
          <p:cNvSpPr>
            <a:spLocks noChangeShapeType="1"/>
          </p:cNvSpPr>
          <p:nvPr/>
        </p:nvSpPr>
        <p:spPr bwMode="auto">
          <a:xfrm flipH="1" flipV="1">
            <a:off x="2206625" y="5300663"/>
            <a:ext cx="144463" cy="287337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 type="arrow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47470" name="Freeform 14"/>
          <p:cNvSpPr>
            <a:spLocks/>
          </p:cNvSpPr>
          <p:nvPr/>
        </p:nvSpPr>
        <p:spPr bwMode="auto">
          <a:xfrm>
            <a:off x="1836738" y="2797175"/>
            <a:ext cx="447675" cy="1778000"/>
          </a:xfrm>
          <a:custGeom>
            <a:avLst/>
            <a:gdLst>
              <a:gd name="T0" fmla="*/ 406400 w 282"/>
              <a:gd name="T1" fmla="*/ 0 h 1120"/>
              <a:gd name="T2" fmla="*/ 419100 w 282"/>
              <a:gd name="T3" fmla="*/ 266700 h 1120"/>
              <a:gd name="T4" fmla="*/ 355600 w 282"/>
              <a:gd name="T5" fmla="*/ 330200 h 1120"/>
              <a:gd name="T6" fmla="*/ 241300 w 282"/>
              <a:gd name="T7" fmla="*/ 508000 h 1120"/>
              <a:gd name="T8" fmla="*/ 279400 w 282"/>
              <a:gd name="T9" fmla="*/ 685800 h 1120"/>
              <a:gd name="T10" fmla="*/ 342900 w 282"/>
              <a:gd name="T11" fmla="*/ 825500 h 1120"/>
              <a:gd name="T12" fmla="*/ 203200 w 282"/>
              <a:gd name="T13" fmla="*/ 952500 h 1120"/>
              <a:gd name="T14" fmla="*/ 190500 w 282"/>
              <a:gd name="T15" fmla="*/ 1168400 h 1120"/>
              <a:gd name="T16" fmla="*/ 215900 w 282"/>
              <a:gd name="T17" fmla="*/ 1244600 h 1120"/>
              <a:gd name="T18" fmla="*/ 228600 w 282"/>
              <a:gd name="T19" fmla="*/ 1282700 h 1120"/>
              <a:gd name="T20" fmla="*/ 25400 w 282"/>
              <a:gd name="T21" fmla="*/ 1485900 h 1120"/>
              <a:gd name="T22" fmla="*/ 38100 w 282"/>
              <a:gd name="T23" fmla="*/ 1600200 h 1120"/>
              <a:gd name="T24" fmla="*/ 50800 w 282"/>
              <a:gd name="T25" fmla="*/ 1638300 h 1120"/>
              <a:gd name="T26" fmla="*/ 0 w 282"/>
              <a:gd name="T27" fmla="*/ 1778000 h 1120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w 282"/>
              <a:gd name="T43" fmla="*/ 0 h 1120"/>
              <a:gd name="T44" fmla="*/ 282 w 282"/>
              <a:gd name="T45" fmla="*/ 1120 h 1120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T42" t="T43" r="T44" b="T45"/>
            <a:pathLst>
              <a:path w="282" h="1120">
                <a:moveTo>
                  <a:pt x="256" y="0"/>
                </a:moveTo>
                <a:cubicBezTo>
                  <a:pt x="281" y="75"/>
                  <a:pt x="282" y="59"/>
                  <a:pt x="264" y="168"/>
                </a:cubicBezTo>
                <a:cubicBezTo>
                  <a:pt x="260" y="192"/>
                  <a:pt x="239" y="195"/>
                  <a:pt x="224" y="208"/>
                </a:cubicBezTo>
                <a:cubicBezTo>
                  <a:pt x="180" y="247"/>
                  <a:pt x="166" y="265"/>
                  <a:pt x="152" y="320"/>
                </a:cubicBezTo>
                <a:cubicBezTo>
                  <a:pt x="155" y="334"/>
                  <a:pt x="163" y="403"/>
                  <a:pt x="176" y="432"/>
                </a:cubicBezTo>
                <a:cubicBezTo>
                  <a:pt x="221" y="530"/>
                  <a:pt x="197" y="464"/>
                  <a:pt x="216" y="520"/>
                </a:cubicBezTo>
                <a:cubicBezTo>
                  <a:pt x="193" y="543"/>
                  <a:pt x="160" y="589"/>
                  <a:pt x="128" y="600"/>
                </a:cubicBezTo>
                <a:cubicBezTo>
                  <a:pt x="99" y="658"/>
                  <a:pt x="104" y="634"/>
                  <a:pt x="120" y="736"/>
                </a:cubicBezTo>
                <a:cubicBezTo>
                  <a:pt x="123" y="753"/>
                  <a:pt x="131" y="768"/>
                  <a:pt x="136" y="784"/>
                </a:cubicBezTo>
                <a:cubicBezTo>
                  <a:pt x="139" y="792"/>
                  <a:pt x="144" y="808"/>
                  <a:pt x="144" y="808"/>
                </a:cubicBezTo>
                <a:cubicBezTo>
                  <a:pt x="134" y="953"/>
                  <a:pt x="152" y="925"/>
                  <a:pt x="16" y="936"/>
                </a:cubicBezTo>
                <a:cubicBezTo>
                  <a:pt x="3" y="976"/>
                  <a:pt x="5" y="952"/>
                  <a:pt x="24" y="1008"/>
                </a:cubicBezTo>
                <a:cubicBezTo>
                  <a:pt x="27" y="1016"/>
                  <a:pt x="32" y="1032"/>
                  <a:pt x="32" y="1032"/>
                </a:cubicBezTo>
                <a:cubicBezTo>
                  <a:pt x="25" y="1075"/>
                  <a:pt x="18" y="1085"/>
                  <a:pt x="0" y="1120"/>
                </a:cubicBezTo>
              </a:path>
            </a:pathLst>
          </a:custGeom>
          <a:noFill/>
          <a:ln w="28575">
            <a:solidFill>
              <a:schemeClr val="tx1"/>
            </a:solidFill>
            <a:prstDash val="sysDot"/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endParaRPr lang="en-US" altLang="de-DE" sz="1800"/>
          </a:p>
        </p:txBody>
      </p:sp>
      <p:sp>
        <p:nvSpPr>
          <p:cNvPr id="147471" name="Text Box 15"/>
          <p:cNvSpPr txBox="1">
            <a:spLocks noChangeArrowheads="1"/>
          </p:cNvSpPr>
          <p:nvPr/>
        </p:nvSpPr>
        <p:spPr bwMode="auto">
          <a:xfrm>
            <a:off x="4211638" y="2133600"/>
            <a:ext cx="1800225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de-DE" altLang="de-DE" sz="2000"/>
              <a:t>m_anc___</a:t>
            </a:r>
          </a:p>
          <a:p>
            <a:pPr eaLnBrk="1" hangingPunct="1"/>
            <a:r>
              <a:rPr lang="de-DE" altLang="de-DE" sz="2000"/>
              <a:t>            a</a:t>
            </a:r>
          </a:p>
        </p:txBody>
      </p:sp>
      <p:sp>
        <p:nvSpPr>
          <p:cNvPr id="147472" name="Text Box 16"/>
          <p:cNvSpPr txBox="1">
            <a:spLocks noChangeArrowheads="1"/>
          </p:cNvSpPr>
          <p:nvPr/>
        </p:nvSpPr>
        <p:spPr bwMode="auto">
          <a:xfrm>
            <a:off x="5940425" y="2133600"/>
            <a:ext cx="1800225" cy="1920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de-DE" altLang="de-DE" sz="2000"/>
              <a:t>anc___</a:t>
            </a:r>
          </a:p>
          <a:p>
            <a:pPr eaLnBrk="1" hangingPunct="1"/>
            <a:r>
              <a:rPr lang="de-DE" altLang="de-DE" sz="2000"/>
              <a:t>     a | b</a:t>
            </a:r>
          </a:p>
          <a:p>
            <a:pPr eaLnBrk="1" hangingPunct="1"/>
            <a:r>
              <a:rPr lang="de-DE" altLang="de-DE" sz="2000"/>
              <a:t>     a | c</a:t>
            </a:r>
          </a:p>
          <a:p>
            <a:pPr eaLnBrk="1" hangingPunct="1"/>
            <a:r>
              <a:rPr lang="de-DE" altLang="de-DE" sz="2000">
                <a:solidFill>
                  <a:schemeClr val="accent2"/>
                </a:solidFill>
              </a:rPr>
              <a:t>     a </a:t>
            </a:r>
            <a:r>
              <a:rPr lang="de-DE" altLang="de-DE" sz="2000"/>
              <a:t>| </a:t>
            </a:r>
            <a:r>
              <a:rPr lang="de-DE" altLang="de-DE" sz="2000">
                <a:solidFill>
                  <a:schemeClr val="accent2"/>
                </a:solidFill>
              </a:rPr>
              <a:t>d</a:t>
            </a:r>
          </a:p>
          <a:p>
            <a:pPr eaLnBrk="1" hangingPunct="1"/>
            <a:r>
              <a:rPr lang="de-DE" altLang="de-DE" sz="2000">
                <a:solidFill>
                  <a:schemeClr val="accent2"/>
                </a:solidFill>
              </a:rPr>
              <a:t>     a </a:t>
            </a:r>
            <a:r>
              <a:rPr lang="de-DE" altLang="de-DE" sz="2000"/>
              <a:t>|</a:t>
            </a:r>
            <a:r>
              <a:rPr lang="de-DE" altLang="de-DE" sz="2000">
                <a:solidFill>
                  <a:schemeClr val="accent2"/>
                </a:solidFill>
              </a:rPr>
              <a:t> e</a:t>
            </a:r>
          </a:p>
          <a:p>
            <a:pPr eaLnBrk="1" hangingPunct="1"/>
            <a:r>
              <a:rPr lang="de-DE" altLang="de-DE" sz="2000"/>
              <a:t>           </a:t>
            </a:r>
          </a:p>
        </p:txBody>
      </p:sp>
      <p:sp>
        <p:nvSpPr>
          <p:cNvPr id="147473" name="Text Box 20"/>
          <p:cNvSpPr txBox="1">
            <a:spLocks noChangeArrowheads="1"/>
          </p:cNvSpPr>
          <p:nvPr/>
        </p:nvSpPr>
        <p:spPr bwMode="auto">
          <a:xfrm>
            <a:off x="971550" y="2133600"/>
            <a:ext cx="55496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de-DE" altLang="de-DE" sz="2000" u="sng" dirty="0" smtClean="0"/>
              <a:t>par</a:t>
            </a:r>
            <a:endParaRPr lang="de-DE" altLang="de-DE" sz="2000" u="sng" dirty="0"/>
          </a:p>
        </p:txBody>
      </p:sp>
      <p:sp>
        <p:nvSpPr>
          <p:cNvPr id="2" name="Textfeld 1"/>
          <p:cNvSpPr txBox="1"/>
          <p:nvPr/>
        </p:nvSpPr>
        <p:spPr>
          <a:xfrm>
            <a:off x="5181600" y="4796589"/>
            <a:ext cx="3911648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00" dirty="0" smtClean="0"/>
              <a:t>Die spezifische Instanziierung mit „a“ in der </a:t>
            </a:r>
          </a:p>
          <a:p>
            <a:r>
              <a:rPr lang="de-DE" sz="1600" dirty="0" smtClean="0"/>
              <a:t>Anfrage wurde als  Fakt </a:t>
            </a:r>
            <a:r>
              <a:rPr lang="de-DE" altLang="de-DE" sz="1600" b="1" dirty="0" err="1" smtClean="0">
                <a:latin typeface="Courier New" charset="0"/>
              </a:rPr>
              <a:t>m_anc</a:t>
            </a:r>
            <a:r>
              <a:rPr lang="de-DE" altLang="de-DE" sz="1600" b="1" dirty="0">
                <a:latin typeface="Courier New" charset="0"/>
              </a:rPr>
              <a:t>(</a:t>
            </a:r>
            <a:r>
              <a:rPr lang="he-IL" altLang="de-DE" sz="1600" b="1" dirty="0">
                <a:latin typeface="Courier New" charset="0"/>
              </a:rPr>
              <a:t>“</a:t>
            </a:r>
            <a:r>
              <a:rPr lang="de-DE" altLang="de-DE" sz="1600" b="1" dirty="0">
                <a:latin typeface="Courier New" charset="0"/>
              </a:rPr>
              <a:t>a</a:t>
            </a:r>
            <a:r>
              <a:rPr lang="he-IL" altLang="de-DE" sz="1600" b="1" dirty="0">
                <a:latin typeface="Courier New" charset="0"/>
              </a:rPr>
              <a:t>”</a:t>
            </a:r>
            <a:r>
              <a:rPr lang="de-DE" altLang="de-DE" sz="1600" b="1" dirty="0">
                <a:latin typeface="Courier New" charset="0"/>
              </a:rPr>
              <a:t>)</a:t>
            </a:r>
            <a:r>
              <a:rPr lang="de-DE" altLang="de-DE" sz="1600" b="1" dirty="0">
                <a:solidFill>
                  <a:schemeClr val="tx2"/>
                </a:solidFill>
                <a:latin typeface="Courier New" charset="0"/>
              </a:rPr>
              <a:t> </a:t>
            </a:r>
            <a:r>
              <a:rPr lang="de-DE" altLang="de-DE" sz="1600" b="1" dirty="0" smtClean="0">
                <a:solidFill>
                  <a:schemeClr val="tx2"/>
                </a:solidFill>
                <a:latin typeface="Courier New" charset="0"/>
              </a:rPr>
              <a:t>:- </a:t>
            </a:r>
          </a:p>
          <a:p>
            <a:r>
              <a:rPr lang="de-DE" altLang="de-DE" sz="1600" dirty="0" smtClean="0">
                <a:solidFill>
                  <a:schemeClr val="tx2"/>
                </a:solidFill>
                <a:ea typeface="Myriad Pro" charset="0"/>
                <a:cs typeface="Myriad Pro" charset="0"/>
              </a:rPr>
              <a:t>modelliert; und die Regeln wurden </a:t>
            </a:r>
          </a:p>
          <a:p>
            <a:r>
              <a:rPr lang="de-DE" altLang="de-DE" sz="1600" dirty="0" smtClean="0">
                <a:solidFill>
                  <a:schemeClr val="tx2"/>
                </a:solidFill>
                <a:ea typeface="Myriad Pro" charset="0"/>
                <a:cs typeface="Myriad Pro" charset="0"/>
              </a:rPr>
              <a:t>abhängig von dem </a:t>
            </a:r>
            <a:r>
              <a:rPr lang="de-DE" altLang="de-DE" sz="1600" dirty="0" err="1" smtClean="0">
                <a:solidFill>
                  <a:schemeClr val="tx2"/>
                </a:solidFill>
                <a:ea typeface="Myriad Pro" charset="0"/>
                <a:cs typeface="Myriad Pro" charset="0"/>
              </a:rPr>
              <a:t>magic</a:t>
            </a:r>
            <a:r>
              <a:rPr lang="de-DE" altLang="de-DE" sz="1600" dirty="0" smtClean="0">
                <a:solidFill>
                  <a:schemeClr val="tx2"/>
                </a:solidFill>
                <a:ea typeface="Myriad Pro" charset="0"/>
                <a:cs typeface="Myriad Pro" charset="0"/>
              </a:rPr>
              <a:t>-Prädikat </a:t>
            </a:r>
          </a:p>
          <a:p>
            <a:r>
              <a:rPr lang="de-DE" altLang="de-DE" sz="1600" b="1" dirty="0" err="1" smtClean="0">
                <a:solidFill>
                  <a:schemeClr val="tx2"/>
                </a:solidFill>
                <a:latin typeface="Courier New" charset="0"/>
              </a:rPr>
              <a:t>m_anc</a:t>
            </a:r>
            <a:r>
              <a:rPr lang="de-DE" altLang="de-DE" sz="1600" dirty="0" smtClean="0">
                <a:solidFill>
                  <a:schemeClr val="tx2"/>
                </a:solidFill>
                <a:latin typeface="Courier New" charset="0"/>
              </a:rPr>
              <a:t> </a:t>
            </a:r>
            <a:r>
              <a:rPr lang="de-DE" altLang="de-DE" sz="1600" dirty="0" smtClean="0">
                <a:solidFill>
                  <a:schemeClr val="tx2"/>
                </a:solidFill>
                <a:ea typeface="Myriad Pro" charset="0"/>
                <a:cs typeface="Myriad Pro" charset="0"/>
              </a:rPr>
              <a:t>gemacht.</a:t>
            </a:r>
            <a:r>
              <a:rPr lang="de-DE" altLang="de-DE" sz="1600" dirty="0" smtClean="0">
                <a:solidFill>
                  <a:schemeClr val="tx2"/>
                </a:solidFill>
                <a:latin typeface="Courier New" charset="0"/>
              </a:rPr>
              <a:t> </a:t>
            </a:r>
            <a:endParaRPr lang="de-DE" sz="1600" dirty="0"/>
          </a:p>
        </p:txBody>
      </p:sp>
    </p:spTree>
    <p:extLst>
      <p:ext uri="{BB962C8B-B14F-4D97-AF65-F5344CB8AC3E}">
        <p14:creationId xmlns:p14="http://schemas.microsoft.com/office/powerpoint/2010/main" val="1609109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Foliennummernplatzhalter 1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fld id="{1AFE9FB1-791D-2143-B943-940F630C157F}" type="slidenum">
              <a:rPr lang="de-DE" altLang="de-DE" sz="1400"/>
              <a:pPr eaLnBrk="1" hangingPunct="1"/>
              <a:t>68</a:t>
            </a:fld>
            <a:endParaRPr lang="de-DE" altLang="de-DE" sz="1400"/>
          </a:p>
        </p:txBody>
      </p:sp>
      <p:sp>
        <p:nvSpPr>
          <p:cNvPr id="96259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932657" y="27090"/>
            <a:ext cx="6808788" cy="1008063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charset="2"/>
              <a:buNone/>
            </a:pPr>
            <a:r>
              <a:rPr lang="de-DE" altLang="de-DE" sz="2000" dirty="0"/>
              <a:t>r1:	</a:t>
            </a:r>
            <a:r>
              <a:rPr lang="de-DE" altLang="de-DE" sz="2000" b="1" dirty="0">
                <a:latin typeface="Courier New" charset="0"/>
              </a:rPr>
              <a:t>	</a:t>
            </a:r>
            <a:r>
              <a:rPr lang="de-DE" altLang="de-DE" sz="2000" b="1" dirty="0" smtClean="0">
                <a:latin typeface="Courier New" charset="0"/>
              </a:rPr>
              <a:t>	</a:t>
            </a:r>
            <a:r>
              <a:rPr lang="de-DE" altLang="de-DE" sz="2000" b="1" dirty="0" err="1" smtClean="0">
                <a:latin typeface="Courier New" charset="0"/>
              </a:rPr>
              <a:t>anc</a:t>
            </a:r>
            <a:r>
              <a:rPr lang="de-DE" altLang="de-DE" sz="2000" b="1" dirty="0" smtClean="0">
                <a:latin typeface="Courier New" charset="0"/>
              </a:rPr>
              <a:t>(</a:t>
            </a:r>
            <a:r>
              <a:rPr lang="de-DE" altLang="de-DE" sz="2000" b="1" dirty="0" err="1" smtClean="0">
                <a:latin typeface="Courier New" charset="0"/>
              </a:rPr>
              <a:t>x,y</a:t>
            </a:r>
            <a:r>
              <a:rPr lang="de-DE" altLang="de-DE" sz="2000" b="1" dirty="0">
                <a:latin typeface="Courier New" charset="0"/>
              </a:rPr>
              <a:t>) :- par(</a:t>
            </a:r>
            <a:r>
              <a:rPr lang="de-DE" altLang="de-DE" sz="2000" b="1" dirty="0" err="1">
                <a:latin typeface="Courier New" charset="0"/>
              </a:rPr>
              <a:t>x,y</a:t>
            </a:r>
            <a:r>
              <a:rPr lang="de-DE" altLang="de-DE" sz="2000" b="1" dirty="0">
                <a:latin typeface="Courier New" charset="0"/>
              </a:rPr>
              <a:t>) </a:t>
            </a:r>
          </a:p>
          <a:p>
            <a:pPr eaLnBrk="1" hangingPunct="1">
              <a:lnSpc>
                <a:spcPct val="80000"/>
              </a:lnSpc>
              <a:buFont typeface="Wingdings" charset="2"/>
              <a:buNone/>
            </a:pPr>
            <a:r>
              <a:rPr lang="de-DE" altLang="de-DE" sz="2000" dirty="0"/>
              <a:t>r2:</a:t>
            </a:r>
            <a:r>
              <a:rPr lang="de-DE" altLang="de-DE" sz="2000" b="1" dirty="0">
                <a:latin typeface="Courier New" charset="0"/>
              </a:rPr>
              <a:t> 	</a:t>
            </a:r>
            <a:r>
              <a:rPr lang="de-DE" altLang="de-DE" sz="2000" b="1" dirty="0" smtClean="0">
                <a:latin typeface="Courier New" charset="0"/>
              </a:rPr>
              <a:t>	</a:t>
            </a:r>
            <a:r>
              <a:rPr lang="de-DE" altLang="de-DE" sz="2000" b="1" dirty="0" err="1" smtClean="0">
                <a:latin typeface="Courier New" charset="0"/>
              </a:rPr>
              <a:t>anc</a:t>
            </a:r>
            <a:r>
              <a:rPr lang="de-DE" altLang="de-DE" sz="2000" b="1" dirty="0" smtClean="0">
                <a:latin typeface="Courier New" charset="0"/>
              </a:rPr>
              <a:t>(</a:t>
            </a:r>
            <a:r>
              <a:rPr lang="de-DE" altLang="de-DE" sz="2000" b="1" dirty="0" err="1" smtClean="0">
                <a:latin typeface="Courier New" charset="0"/>
              </a:rPr>
              <a:t>x,y</a:t>
            </a:r>
            <a:r>
              <a:rPr lang="de-DE" altLang="de-DE" sz="2000" b="1" dirty="0">
                <a:latin typeface="Courier New" charset="0"/>
              </a:rPr>
              <a:t>) :- </a:t>
            </a:r>
            <a:r>
              <a:rPr lang="de-DE" altLang="de-DE" sz="2000" b="1" dirty="0" err="1">
                <a:latin typeface="Courier New" charset="0"/>
              </a:rPr>
              <a:t>anc</a:t>
            </a:r>
            <a:r>
              <a:rPr lang="de-DE" altLang="de-DE" sz="2000" b="1" dirty="0">
                <a:latin typeface="Courier New" charset="0"/>
              </a:rPr>
              <a:t>(</a:t>
            </a:r>
            <a:r>
              <a:rPr lang="de-DE" altLang="de-DE" sz="2000" b="1" dirty="0" err="1">
                <a:latin typeface="Courier New" charset="0"/>
              </a:rPr>
              <a:t>x,z</a:t>
            </a:r>
            <a:r>
              <a:rPr lang="de-DE" altLang="de-DE" sz="2000" b="1" dirty="0">
                <a:latin typeface="Courier New" charset="0"/>
              </a:rPr>
              <a:t>), </a:t>
            </a:r>
            <a:r>
              <a:rPr lang="de-DE" altLang="de-DE" sz="2000" b="1" dirty="0" smtClean="0">
                <a:latin typeface="Courier New" charset="0"/>
              </a:rPr>
              <a:t>par(</a:t>
            </a:r>
            <a:r>
              <a:rPr lang="de-DE" altLang="de-DE" sz="2000" b="1" dirty="0" err="1" smtClean="0">
                <a:latin typeface="Courier New" charset="0"/>
              </a:rPr>
              <a:t>z,y</a:t>
            </a:r>
            <a:r>
              <a:rPr lang="de-DE" altLang="de-DE" sz="2000" b="1" dirty="0" smtClean="0">
                <a:latin typeface="Courier New" charset="0"/>
              </a:rPr>
              <a:t>)</a:t>
            </a:r>
          </a:p>
          <a:p>
            <a:pPr eaLnBrk="1" hangingPunct="1">
              <a:lnSpc>
                <a:spcPct val="80000"/>
              </a:lnSpc>
              <a:buFont typeface="Wingdings" charset="2"/>
              <a:buNone/>
            </a:pPr>
            <a:r>
              <a:rPr lang="de-DE" altLang="de-DE" sz="2000" dirty="0" smtClean="0"/>
              <a:t>Anfrage:    	</a:t>
            </a:r>
            <a:r>
              <a:rPr lang="de-DE" altLang="de-DE" sz="2000" b="1" dirty="0" err="1" smtClean="0">
                <a:latin typeface="Courier New" charset="0"/>
              </a:rPr>
              <a:t>query</a:t>
            </a:r>
            <a:r>
              <a:rPr lang="de-DE" altLang="de-DE" sz="2000" b="1" dirty="0">
                <a:latin typeface="Courier New" charset="0"/>
              </a:rPr>
              <a:t>() :- </a:t>
            </a:r>
            <a:r>
              <a:rPr lang="de-DE" altLang="de-DE" sz="2000" b="1" dirty="0" err="1">
                <a:latin typeface="Courier New" charset="0"/>
              </a:rPr>
              <a:t>anc</a:t>
            </a:r>
            <a:r>
              <a:rPr lang="de-DE" altLang="de-DE" sz="2000" b="1" dirty="0">
                <a:latin typeface="Courier New" charset="0"/>
              </a:rPr>
              <a:t>(</a:t>
            </a:r>
            <a:r>
              <a:rPr lang="he-IL" altLang="de-DE" sz="2000" b="1" dirty="0">
                <a:solidFill>
                  <a:schemeClr val="accent2"/>
                </a:solidFill>
              </a:rPr>
              <a:t>“</a:t>
            </a:r>
            <a:r>
              <a:rPr lang="de-DE" altLang="de-DE" sz="2000" b="1" dirty="0">
                <a:solidFill>
                  <a:schemeClr val="accent2"/>
                </a:solidFill>
                <a:latin typeface="Courier New" charset="0"/>
              </a:rPr>
              <a:t>a</a:t>
            </a:r>
            <a:r>
              <a:rPr lang="he-IL" altLang="de-DE" sz="2000" b="1" dirty="0">
                <a:solidFill>
                  <a:schemeClr val="accent2"/>
                </a:solidFill>
              </a:rPr>
              <a:t>”</a:t>
            </a:r>
            <a:r>
              <a:rPr lang="de-DE" altLang="de-DE" sz="2000" b="1" dirty="0">
                <a:latin typeface="Courier New" charset="0"/>
              </a:rPr>
              <a:t>,</a:t>
            </a:r>
            <a:r>
              <a:rPr lang="he-IL" altLang="de-DE" sz="2000" b="1" dirty="0">
                <a:solidFill>
                  <a:schemeClr val="accent2"/>
                </a:solidFill>
              </a:rPr>
              <a:t>“</a:t>
            </a:r>
            <a:r>
              <a:rPr lang="de-DE" altLang="de-DE" sz="2000" b="1" dirty="0">
                <a:solidFill>
                  <a:schemeClr val="accent2"/>
                </a:solidFill>
                <a:latin typeface="Courier New" charset="0"/>
              </a:rPr>
              <a:t>b</a:t>
            </a:r>
            <a:r>
              <a:rPr lang="he-IL" altLang="de-DE" sz="2000" b="1" dirty="0">
                <a:solidFill>
                  <a:schemeClr val="accent2"/>
                </a:solidFill>
              </a:rPr>
              <a:t>”</a:t>
            </a:r>
            <a:r>
              <a:rPr lang="de-DE" altLang="de-DE" sz="2000" b="1" dirty="0">
                <a:latin typeface="Courier New" charset="0"/>
              </a:rPr>
              <a:t>)</a:t>
            </a:r>
          </a:p>
        </p:txBody>
      </p:sp>
      <p:sp>
        <p:nvSpPr>
          <p:cNvPr id="96260" name="Text Box 3"/>
          <p:cNvSpPr txBox="1">
            <a:spLocks noChangeArrowheads="1"/>
          </p:cNvSpPr>
          <p:nvPr/>
        </p:nvSpPr>
        <p:spPr bwMode="auto">
          <a:xfrm>
            <a:off x="5328419" y="1340768"/>
            <a:ext cx="7778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de-DE" altLang="de-DE" sz="2000"/>
              <a:t>anc</a:t>
            </a:r>
            <a:r>
              <a:rPr lang="de-DE" altLang="de-DE" sz="2000" baseline="30000"/>
              <a:t>bb</a:t>
            </a:r>
          </a:p>
        </p:txBody>
      </p:sp>
      <p:sp>
        <p:nvSpPr>
          <p:cNvPr id="96261" name="Text Box 4"/>
          <p:cNvSpPr txBox="1">
            <a:spLocks noChangeArrowheads="1"/>
          </p:cNvSpPr>
          <p:nvPr/>
        </p:nvSpPr>
        <p:spPr bwMode="auto">
          <a:xfrm>
            <a:off x="4393381" y="2277393"/>
            <a:ext cx="8445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de-DE" altLang="de-DE" sz="2000"/>
              <a:t>r</a:t>
            </a:r>
            <a:r>
              <a:rPr lang="de-DE" altLang="de-DE" sz="2000" baseline="-25000"/>
              <a:t>1.0</a:t>
            </a:r>
            <a:r>
              <a:rPr lang="de-DE" altLang="de-DE" sz="2000" baseline="30000"/>
              <a:t>[x,y|]</a:t>
            </a:r>
          </a:p>
        </p:txBody>
      </p:sp>
      <p:sp>
        <p:nvSpPr>
          <p:cNvPr id="96262" name="Text Box 5"/>
          <p:cNvSpPr txBox="1">
            <a:spLocks noChangeArrowheads="1"/>
          </p:cNvSpPr>
          <p:nvPr/>
        </p:nvSpPr>
        <p:spPr bwMode="auto">
          <a:xfrm>
            <a:off x="6338069" y="2277393"/>
            <a:ext cx="9271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de-DE" altLang="de-DE" sz="2000"/>
              <a:t>r</a:t>
            </a:r>
            <a:r>
              <a:rPr lang="de-DE" altLang="de-DE" sz="2000" baseline="-25000"/>
              <a:t>2.0</a:t>
            </a:r>
            <a:r>
              <a:rPr lang="de-DE" altLang="de-DE" sz="2000" baseline="30000"/>
              <a:t>[x,y|z]</a:t>
            </a:r>
          </a:p>
        </p:txBody>
      </p:sp>
      <p:sp>
        <p:nvSpPr>
          <p:cNvPr id="96263" name="Text Box 6"/>
          <p:cNvSpPr txBox="1">
            <a:spLocks noChangeArrowheads="1"/>
          </p:cNvSpPr>
          <p:nvPr/>
        </p:nvSpPr>
        <p:spPr bwMode="auto">
          <a:xfrm>
            <a:off x="4393381" y="2998118"/>
            <a:ext cx="7350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de-DE" altLang="de-DE" sz="2000"/>
              <a:t>par</a:t>
            </a:r>
            <a:r>
              <a:rPr lang="de-DE" altLang="de-DE" sz="2000" baseline="30000"/>
              <a:t>bb</a:t>
            </a:r>
          </a:p>
        </p:txBody>
      </p:sp>
      <p:sp>
        <p:nvSpPr>
          <p:cNvPr id="96264" name="Text Box 7"/>
          <p:cNvSpPr txBox="1">
            <a:spLocks noChangeArrowheads="1"/>
          </p:cNvSpPr>
          <p:nvPr/>
        </p:nvSpPr>
        <p:spPr bwMode="auto">
          <a:xfrm>
            <a:off x="7704906" y="3201318"/>
            <a:ext cx="9715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de-DE" altLang="de-DE" sz="2000"/>
              <a:t>r</a:t>
            </a:r>
            <a:r>
              <a:rPr lang="de-DE" altLang="de-DE" sz="2000" baseline="-25000"/>
              <a:t>2.1</a:t>
            </a:r>
            <a:r>
              <a:rPr lang="de-DE" altLang="de-DE" sz="2000" baseline="30000"/>
              <a:t>[x,y,z|]</a:t>
            </a:r>
          </a:p>
        </p:txBody>
      </p:sp>
      <p:sp>
        <p:nvSpPr>
          <p:cNvPr id="96265" name="Text Box 8"/>
          <p:cNvSpPr txBox="1">
            <a:spLocks noChangeArrowheads="1"/>
          </p:cNvSpPr>
          <p:nvPr/>
        </p:nvSpPr>
        <p:spPr bwMode="auto">
          <a:xfrm>
            <a:off x="7881119" y="4247480"/>
            <a:ext cx="73501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de-DE" altLang="de-DE" sz="2000"/>
              <a:t>par</a:t>
            </a:r>
            <a:r>
              <a:rPr lang="de-DE" altLang="de-DE" sz="2000" baseline="30000"/>
              <a:t>bb</a:t>
            </a:r>
          </a:p>
        </p:txBody>
      </p:sp>
      <p:sp>
        <p:nvSpPr>
          <p:cNvPr id="96266" name="Line 9"/>
          <p:cNvSpPr>
            <a:spLocks noChangeShapeType="1"/>
          </p:cNvSpPr>
          <p:nvPr/>
        </p:nvSpPr>
        <p:spPr bwMode="auto">
          <a:xfrm flipH="1">
            <a:off x="4609281" y="1726530"/>
            <a:ext cx="647700" cy="5762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96267" name="Line 10"/>
          <p:cNvSpPr>
            <a:spLocks noChangeShapeType="1"/>
          </p:cNvSpPr>
          <p:nvPr/>
        </p:nvSpPr>
        <p:spPr bwMode="auto">
          <a:xfrm>
            <a:off x="6049144" y="1655093"/>
            <a:ext cx="792162" cy="5746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96268" name="Line 11"/>
          <p:cNvSpPr>
            <a:spLocks noChangeShapeType="1"/>
          </p:cNvSpPr>
          <p:nvPr/>
        </p:nvSpPr>
        <p:spPr bwMode="auto">
          <a:xfrm>
            <a:off x="7273106" y="2590130"/>
            <a:ext cx="792163" cy="5746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96269" name="Line 12"/>
          <p:cNvSpPr>
            <a:spLocks noChangeShapeType="1"/>
          </p:cNvSpPr>
          <p:nvPr/>
        </p:nvSpPr>
        <p:spPr bwMode="auto">
          <a:xfrm>
            <a:off x="4609281" y="2734593"/>
            <a:ext cx="0" cy="3349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96270" name="Line 13"/>
          <p:cNvSpPr>
            <a:spLocks noChangeShapeType="1"/>
          </p:cNvSpPr>
          <p:nvPr/>
        </p:nvSpPr>
        <p:spPr bwMode="auto">
          <a:xfrm>
            <a:off x="8209731" y="3671218"/>
            <a:ext cx="0" cy="5762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grpSp>
        <p:nvGrpSpPr>
          <p:cNvPr id="96271" name="Group 16"/>
          <p:cNvGrpSpPr>
            <a:grpSpLocks/>
          </p:cNvGrpSpPr>
          <p:nvPr/>
        </p:nvGrpSpPr>
        <p:grpSpPr bwMode="auto">
          <a:xfrm>
            <a:off x="1224731" y="3429918"/>
            <a:ext cx="5546725" cy="2952750"/>
            <a:chOff x="1149" y="1253"/>
            <a:chExt cx="3494" cy="1860"/>
          </a:xfrm>
        </p:grpSpPr>
        <p:sp>
          <p:nvSpPr>
            <p:cNvPr id="96276" name="Text Box 17"/>
            <p:cNvSpPr txBox="1">
              <a:spLocks noChangeArrowheads="1"/>
            </p:cNvSpPr>
            <p:nvPr/>
          </p:nvSpPr>
          <p:spPr bwMode="auto">
            <a:xfrm>
              <a:off x="2562" y="1282"/>
              <a:ext cx="461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/>
              <a:r>
                <a:rPr lang="de-DE" altLang="de-DE" sz="2000"/>
                <a:t>anc</a:t>
              </a:r>
              <a:r>
                <a:rPr lang="de-DE" altLang="de-DE" sz="2000" baseline="30000"/>
                <a:t>bf</a:t>
              </a:r>
            </a:p>
          </p:txBody>
        </p:sp>
        <p:sp>
          <p:nvSpPr>
            <p:cNvPr id="96277" name="Text Box 18"/>
            <p:cNvSpPr txBox="1">
              <a:spLocks noChangeArrowheads="1"/>
            </p:cNvSpPr>
            <p:nvPr/>
          </p:nvSpPr>
          <p:spPr bwMode="auto">
            <a:xfrm>
              <a:off x="1973" y="1872"/>
              <a:ext cx="5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/>
              <a:r>
                <a:rPr lang="de-DE" altLang="de-DE" sz="2000"/>
                <a:t>r</a:t>
              </a:r>
              <a:r>
                <a:rPr lang="de-DE" altLang="de-DE" sz="2000" baseline="-25000"/>
                <a:t>1.0</a:t>
              </a:r>
              <a:r>
                <a:rPr lang="de-DE" altLang="de-DE" sz="2000" baseline="30000"/>
                <a:t>[x|y]</a:t>
              </a:r>
            </a:p>
          </p:txBody>
        </p:sp>
        <p:sp>
          <p:nvSpPr>
            <p:cNvPr id="96278" name="Text Box 19"/>
            <p:cNvSpPr txBox="1">
              <a:spLocks noChangeArrowheads="1"/>
            </p:cNvSpPr>
            <p:nvPr/>
          </p:nvSpPr>
          <p:spPr bwMode="auto">
            <a:xfrm>
              <a:off x="3198" y="1872"/>
              <a:ext cx="584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/>
              <a:r>
                <a:rPr lang="de-DE" altLang="de-DE" sz="2000"/>
                <a:t>r</a:t>
              </a:r>
              <a:r>
                <a:rPr lang="de-DE" altLang="de-DE" sz="2000" baseline="-25000"/>
                <a:t>2.0</a:t>
              </a:r>
              <a:r>
                <a:rPr lang="de-DE" altLang="de-DE" sz="2000" baseline="30000"/>
                <a:t>[x|y,z]</a:t>
              </a:r>
            </a:p>
          </p:txBody>
        </p:sp>
        <p:sp>
          <p:nvSpPr>
            <p:cNvPr id="96279" name="Text Box 20"/>
            <p:cNvSpPr txBox="1">
              <a:spLocks noChangeArrowheads="1"/>
            </p:cNvSpPr>
            <p:nvPr/>
          </p:nvSpPr>
          <p:spPr bwMode="auto">
            <a:xfrm>
              <a:off x="1973" y="2500"/>
              <a:ext cx="434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/>
              <a:r>
                <a:rPr lang="de-DE" altLang="de-DE" sz="2000"/>
                <a:t>par</a:t>
              </a:r>
              <a:r>
                <a:rPr lang="de-DE" altLang="de-DE" sz="2000" baseline="30000"/>
                <a:t>bf</a:t>
              </a:r>
            </a:p>
          </p:txBody>
        </p:sp>
        <p:sp>
          <p:nvSpPr>
            <p:cNvPr id="96280" name="Text Box 21"/>
            <p:cNvSpPr txBox="1">
              <a:spLocks noChangeArrowheads="1"/>
            </p:cNvSpPr>
            <p:nvPr/>
          </p:nvSpPr>
          <p:spPr bwMode="auto">
            <a:xfrm>
              <a:off x="4059" y="2205"/>
              <a:ext cx="584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/>
              <a:r>
                <a:rPr lang="de-DE" altLang="de-DE" sz="2000" dirty="0"/>
                <a:t>r</a:t>
              </a:r>
              <a:r>
                <a:rPr lang="de-DE" altLang="de-DE" sz="2000" baseline="-25000" dirty="0"/>
                <a:t>2.1</a:t>
              </a:r>
              <a:r>
                <a:rPr lang="de-DE" altLang="de-DE" sz="2000" baseline="30000" dirty="0"/>
                <a:t>[</a:t>
              </a:r>
              <a:r>
                <a:rPr lang="de-DE" altLang="de-DE" sz="2000" baseline="30000" dirty="0" err="1"/>
                <a:t>x,z|y</a:t>
              </a:r>
              <a:r>
                <a:rPr lang="de-DE" altLang="de-DE" sz="2000" baseline="30000" dirty="0"/>
                <a:t>]</a:t>
              </a:r>
            </a:p>
          </p:txBody>
        </p:sp>
        <p:sp>
          <p:nvSpPr>
            <p:cNvPr id="96281" name="Text Box 22"/>
            <p:cNvSpPr txBox="1">
              <a:spLocks noChangeArrowheads="1"/>
            </p:cNvSpPr>
            <p:nvPr/>
          </p:nvSpPr>
          <p:spPr bwMode="auto">
            <a:xfrm>
              <a:off x="4170" y="2840"/>
              <a:ext cx="434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/>
              <a:r>
                <a:rPr lang="de-DE" altLang="de-DE" sz="2000"/>
                <a:t>par</a:t>
              </a:r>
              <a:r>
                <a:rPr lang="de-DE" altLang="de-DE" sz="2000" baseline="30000"/>
                <a:t>bf</a:t>
              </a:r>
              <a:endParaRPr lang="de-DE" altLang="de-DE" sz="2000" baseline="30000" dirty="0"/>
            </a:p>
          </p:txBody>
        </p:sp>
        <p:sp>
          <p:nvSpPr>
            <p:cNvPr id="96282" name="Line 23"/>
            <p:cNvSpPr>
              <a:spLocks noChangeShapeType="1"/>
            </p:cNvSpPr>
            <p:nvPr/>
          </p:nvSpPr>
          <p:spPr bwMode="auto">
            <a:xfrm flipH="1">
              <a:off x="2109" y="1525"/>
              <a:ext cx="408" cy="36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96283" name="Line 24"/>
            <p:cNvSpPr>
              <a:spLocks noChangeShapeType="1"/>
            </p:cNvSpPr>
            <p:nvPr/>
          </p:nvSpPr>
          <p:spPr bwMode="auto">
            <a:xfrm>
              <a:off x="3016" y="1480"/>
              <a:ext cx="499" cy="36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96284" name="Line 25"/>
            <p:cNvSpPr>
              <a:spLocks noChangeShapeType="1"/>
            </p:cNvSpPr>
            <p:nvPr/>
          </p:nvSpPr>
          <p:spPr bwMode="auto">
            <a:xfrm>
              <a:off x="3787" y="2069"/>
              <a:ext cx="437" cy="13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96285" name="Line 26"/>
            <p:cNvSpPr>
              <a:spLocks noChangeShapeType="1"/>
            </p:cNvSpPr>
            <p:nvPr/>
          </p:nvSpPr>
          <p:spPr bwMode="auto">
            <a:xfrm>
              <a:off x="2109" y="2160"/>
              <a:ext cx="0" cy="36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96286" name="Line 27"/>
            <p:cNvSpPr>
              <a:spLocks noChangeShapeType="1"/>
            </p:cNvSpPr>
            <p:nvPr/>
          </p:nvSpPr>
          <p:spPr bwMode="auto">
            <a:xfrm>
              <a:off x="4370" y="2455"/>
              <a:ext cx="0" cy="38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96287" name="Freeform 28"/>
            <p:cNvSpPr>
              <a:spLocks/>
            </p:cNvSpPr>
            <p:nvPr/>
          </p:nvSpPr>
          <p:spPr bwMode="auto">
            <a:xfrm>
              <a:off x="1149" y="1253"/>
              <a:ext cx="2321" cy="1860"/>
            </a:xfrm>
            <a:custGeom>
              <a:avLst/>
              <a:gdLst>
                <a:gd name="T0" fmla="*/ 2321 w 2321"/>
                <a:gd name="T1" fmla="*/ 907 h 2072"/>
                <a:gd name="T2" fmla="*/ 1822 w 2321"/>
                <a:gd name="T3" fmla="*/ 1905 h 2072"/>
                <a:gd name="T4" fmla="*/ 280 w 2321"/>
                <a:gd name="T5" fmla="*/ 1860 h 2072"/>
                <a:gd name="T6" fmla="*/ 143 w 2321"/>
                <a:gd name="T7" fmla="*/ 635 h 2072"/>
                <a:gd name="T8" fmla="*/ 869 w 2321"/>
                <a:gd name="T9" fmla="*/ 91 h 2072"/>
                <a:gd name="T10" fmla="*/ 1459 w 2321"/>
                <a:gd name="T11" fmla="*/ 91 h 207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321"/>
                <a:gd name="T19" fmla="*/ 0 h 2072"/>
                <a:gd name="T20" fmla="*/ 2321 w 2321"/>
                <a:gd name="T21" fmla="*/ 2072 h 207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321" h="2072">
                  <a:moveTo>
                    <a:pt x="2321" y="907"/>
                  </a:moveTo>
                  <a:cubicBezTo>
                    <a:pt x="2241" y="1326"/>
                    <a:pt x="2162" y="1746"/>
                    <a:pt x="1822" y="1905"/>
                  </a:cubicBezTo>
                  <a:cubicBezTo>
                    <a:pt x="1482" y="2064"/>
                    <a:pt x="560" y="2072"/>
                    <a:pt x="280" y="1860"/>
                  </a:cubicBezTo>
                  <a:cubicBezTo>
                    <a:pt x="0" y="1648"/>
                    <a:pt x="45" y="930"/>
                    <a:pt x="143" y="635"/>
                  </a:cubicBezTo>
                  <a:cubicBezTo>
                    <a:pt x="241" y="340"/>
                    <a:pt x="650" y="182"/>
                    <a:pt x="869" y="91"/>
                  </a:cubicBezTo>
                  <a:cubicBezTo>
                    <a:pt x="1088" y="0"/>
                    <a:pt x="1273" y="45"/>
                    <a:pt x="1459" y="91"/>
                  </a:cubicBezTo>
                </a:path>
              </a:pathLst>
            </a:cu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/>
              <a:endParaRPr lang="en-US" altLang="de-DE" sz="1800"/>
            </a:p>
          </p:txBody>
        </p:sp>
      </p:grpSp>
      <p:sp>
        <p:nvSpPr>
          <p:cNvPr id="96272" name="Freeform 32"/>
          <p:cNvSpPr>
            <a:spLocks/>
          </p:cNvSpPr>
          <p:nvPr/>
        </p:nvSpPr>
        <p:spPr bwMode="auto">
          <a:xfrm>
            <a:off x="3817119" y="2637755"/>
            <a:ext cx="3216275" cy="1031875"/>
          </a:xfrm>
          <a:custGeom>
            <a:avLst/>
            <a:gdLst>
              <a:gd name="T0" fmla="*/ 0 w 2026"/>
              <a:gd name="T1" fmla="*/ 863600 h 650"/>
              <a:gd name="T2" fmla="*/ 360363 w 2026"/>
              <a:gd name="T3" fmla="*/ 792163 h 650"/>
              <a:gd name="T4" fmla="*/ 1008063 w 2026"/>
              <a:gd name="T5" fmla="*/ 863600 h 650"/>
              <a:gd name="T6" fmla="*/ 2016125 w 2026"/>
              <a:gd name="T7" fmla="*/ 1008063 h 650"/>
              <a:gd name="T8" fmla="*/ 3024188 w 2026"/>
              <a:gd name="T9" fmla="*/ 863600 h 650"/>
              <a:gd name="T10" fmla="*/ 3168650 w 2026"/>
              <a:gd name="T11" fmla="*/ 0 h 65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2026"/>
              <a:gd name="T19" fmla="*/ 0 h 650"/>
              <a:gd name="T20" fmla="*/ 2026 w 2026"/>
              <a:gd name="T21" fmla="*/ 650 h 65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026" h="650">
                <a:moveTo>
                  <a:pt x="0" y="544"/>
                </a:moveTo>
                <a:cubicBezTo>
                  <a:pt x="60" y="521"/>
                  <a:pt x="121" y="499"/>
                  <a:pt x="227" y="499"/>
                </a:cubicBezTo>
                <a:cubicBezTo>
                  <a:pt x="333" y="499"/>
                  <a:pt x="461" y="521"/>
                  <a:pt x="635" y="544"/>
                </a:cubicBezTo>
                <a:cubicBezTo>
                  <a:pt x="809" y="567"/>
                  <a:pt x="1058" y="635"/>
                  <a:pt x="1270" y="635"/>
                </a:cubicBezTo>
                <a:cubicBezTo>
                  <a:pt x="1482" y="635"/>
                  <a:pt x="1784" y="650"/>
                  <a:pt x="1905" y="544"/>
                </a:cubicBezTo>
                <a:cubicBezTo>
                  <a:pt x="2026" y="438"/>
                  <a:pt x="2011" y="219"/>
                  <a:pt x="1996" y="0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 type="arrow" w="med" len="med"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endParaRPr lang="en-US" altLang="de-DE" sz="1800"/>
          </a:p>
        </p:txBody>
      </p:sp>
      <p:sp>
        <p:nvSpPr>
          <p:cNvPr id="96273" name="Text Box 33"/>
          <p:cNvSpPr txBox="1">
            <a:spLocks noChangeArrowheads="1"/>
          </p:cNvSpPr>
          <p:nvPr/>
        </p:nvSpPr>
        <p:spPr bwMode="auto">
          <a:xfrm>
            <a:off x="1119625" y="1937668"/>
            <a:ext cx="2005677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/>
            <a:r>
              <a:rPr lang="de-DE" altLang="de-DE" sz="1800" dirty="0"/>
              <a:t>2 </a:t>
            </a:r>
            <a:r>
              <a:rPr lang="de-DE" altLang="de-DE" sz="1800" dirty="0" err="1" smtClean="0"/>
              <a:t>Instanziierungs</a:t>
            </a:r>
            <a:r>
              <a:rPr lang="de-DE" altLang="de-DE" sz="1800" dirty="0" smtClean="0"/>
              <a:t>-</a:t>
            </a:r>
            <a:r>
              <a:rPr lang="de-DE" altLang="de-DE" sz="1800" dirty="0"/>
              <a:t/>
            </a:r>
            <a:br>
              <a:rPr lang="de-DE" altLang="de-DE" sz="1800" dirty="0"/>
            </a:br>
            <a:r>
              <a:rPr lang="de-DE" altLang="de-DE" sz="1800" dirty="0" err="1" smtClean="0"/>
              <a:t>muster</a:t>
            </a:r>
            <a:endParaRPr lang="de-DE" altLang="de-DE" sz="1800" dirty="0"/>
          </a:p>
        </p:txBody>
      </p:sp>
      <p:sp>
        <p:nvSpPr>
          <p:cNvPr id="96274" name="Line 34"/>
          <p:cNvSpPr>
            <a:spLocks noChangeShapeType="1"/>
          </p:cNvSpPr>
          <p:nvPr/>
        </p:nvSpPr>
        <p:spPr bwMode="auto">
          <a:xfrm flipV="1">
            <a:off x="2666181" y="1556668"/>
            <a:ext cx="2519363" cy="576262"/>
          </a:xfrm>
          <a:prstGeom prst="line">
            <a:avLst/>
          </a:prstGeom>
          <a:noFill/>
          <a:ln w="9525" cap="rnd">
            <a:solidFill>
              <a:schemeClr val="bg2"/>
            </a:solidFill>
            <a:prstDash val="sysDot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96275" name="Line 35"/>
          <p:cNvSpPr>
            <a:spLocks noChangeShapeType="1"/>
          </p:cNvSpPr>
          <p:nvPr/>
        </p:nvSpPr>
        <p:spPr bwMode="auto">
          <a:xfrm>
            <a:off x="2593156" y="2348830"/>
            <a:ext cx="1081088" cy="1152525"/>
          </a:xfrm>
          <a:prstGeom prst="line">
            <a:avLst/>
          </a:prstGeom>
          <a:noFill/>
          <a:ln w="9525" cap="rnd">
            <a:solidFill>
              <a:schemeClr val="bg2"/>
            </a:solidFill>
            <a:prstDash val="sysDot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18706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Foliennummernplatzhalt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fld id="{F1E13EBB-C3C5-9E40-91E8-E6ABEB46FC1F}" type="slidenum">
              <a:rPr lang="de-DE" altLang="de-DE" sz="1400"/>
              <a:pPr eaLnBrk="1" hangingPunct="1"/>
              <a:t>69</a:t>
            </a:fld>
            <a:endParaRPr lang="de-DE" altLang="de-DE" sz="1400"/>
          </a:p>
        </p:txBody>
      </p:sp>
      <p:sp>
        <p:nvSpPr>
          <p:cNvPr id="15155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altLang="de-DE" dirty="0" smtClean="0"/>
              <a:t>Magic-Set-Transformation</a:t>
            </a:r>
            <a:endParaRPr lang="de-DE" altLang="de-DE" dirty="0"/>
          </a:p>
        </p:txBody>
      </p:sp>
      <p:sp>
        <p:nvSpPr>
          <p:cNvPr id="15155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71500" indent="-571500" eaLnBrk="1" hangingPunct="1">
              <a:buFont typeface="Wingdings" charset="2"/>
              <a:buNone/>
            </a:pPr>
            <a:r>
              <a:rPr lang="de-DE" altLang="de-DE" dirty="0" smtClean="0"/>
              <a:t>Beginnend mit einem Datalog-Programm und einem </a:t>
            </a:r>
            <a:r>
              <a:rPr lang="de-DE" altLang="de-DE" dirty="0" err="1" smtClean="0"/>
              <a:t>Instanziierungsmuster</a:t>
            </a:r>
            <a:r>
              <a:rPr lang="de-DE" altLang="de-DE" dirty="0" smtClean="0"/>
              <a:t> aus der Anfrage führe folgende Schritte aus:  </a:t>
            </a:r>
            <a:endParaRPr lang="de-DE" altLang="de-DE" dirty="0"/>
          </a:p>
          <a:p>
            <a:pPr marL="571500" indent="-571500" eaLnBrk="1" hangingPunct="1">
              <a:buSzPct val="90000"/>
              <a:buFont typeface="+mj-lt"/>
              <a:buAutoNum type="arabicPeriod"/>
            </a:pPr>
            <a:r>
              <a:rPr lang="de-DE" altLang="de-DE" dirty="0" smtClean="0">
                <a:solidFill>
                  <a:srgbClr val="FF0000"/>
                </a:solidFill>
              </a:rPr>
              <a:t>Splitte Prädikate, um eindeutige </a:t>
            </a:r>
            <a:r>
              <a:rPr lang="de-DE" altLang="de-DE" dirty="0" err="1" smtClean="0">
                <a:solidFill>
                  <a:srgbClr val="FF0000"/>
                </a:solidFill>
              </a:rPr>
              <a:t>Instanziierungsmuster</a:t>
            </a:r>
            <a:r>
              <a:rPr lang="de-DE" altLang="de-DE" dirty="0" smtClean="0">
                <a:solidFill>
                  <a:srgbClr val="FF0000"/>
                </a:solidFill>
              </a:rPr>
              <a:t> zu bekommen</a:t>
            </a:r>
            <a:endParaRPr lang="de-DE" altLang="de-DE" dirty="0">
              <a:solidFill>
                <a:srgbClr val="FF0000"/>
              </a:solidFill>
            </a:endParaRPr>
          </a:p>
          <a:p>
            <a:pPr marL="571500" indent="-571500" eaLnBrk="1" hangingPunct="1">
              <a:buSzPct val="90000"/>
              <a:buFont typeface="+mj-lt"/>
              <a:buAutoNum type="arabicPeriod"/>
            </a:pPr>
            <a:r>
              <a:rPr lang="de-DE" altLang="de-DE" dirty="0" smtClean="0"/>
              <a:t>Rektifiziere Teilziele (behebe mehrfache  Vorkommnisse einer Variablen in einem IDB-Prädikat)</a:t>
            </a:r>
            <a:endParaRPr lang="de-DE" altLang="de-DE" dirty="0"/>
          </a:p>
          <a:p>
            <a:pPr marL="571500" indent="-571500" eaLnBrk="1" hangingPunct="1">
              <a:buSzPct val="90000"/>
              <a:buFont typeface="+mj-lt"/>
              <a:buAutoNum type="arabicPeriod"/>
            </a:pPr>
            <a:r>
              <a:rPr lang="de-DE" altLang="de-DE" dirty="0" smtClean="0"/>
              <a:t>Führe Magie-Prädikate (und Hilfsprädikate) ein </a:t>
            </a:r>
            <a:endParaRPr lang="de-DE" altLang="de-DE" dirty="0"/>
          </a:p>
        </p:txBody>
      </p:sp>
    </p:spTree>
    <p:extLst>
      <p:ext uri="{BB962C8B-B14F-4D97-AF65-F5344CB8AC3E}">
        <p14:creationId xmlns:p14="http://schemas.microsoft.com/office/powerpoint/2010/main" val="7844168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Text Box 42"/>
          <p:cNvSpPr txBox="1">
            <a:spLocks noChangeArrowheads="1"/>
          </p:cNvSpPr>
          <p:nvPr/>
        </p:nvSpPr>
        <p:spPr bwMode="auto">
          <a:xfrm>
            <a:off x="239879" y="3429001"/>
            <a:ext cx="1883849" cy="2969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de-DE" altLang="en-US" sz="1477" u="sng"/>
              <a:t>Mögliche Lösungen:</a:t>
            </a:r>
            <a:endParaRPr lang="de-DE" altLang="en-US" sz="1477" u="sng" dirty="0"/>
          </a:p>
        </p:txBody>
      </p:sp>
      <p:sp>
        <p:nvSpPr>
          <p:cNvPr id="6146" name="Text Box 123"/>
          <p:cNvSpPr txBox="1">
            <a:spLocks noChangeArrowheads="1"/>
          </p:cNvSpPr>
          <p:nvPr/>
        </p:nvSpPr>
        <p:spPr bwMode="auto">
          <a:xfrm>
            <a:off x="1043354" y="4126524"/>
            <a:ext cx="290464" cy="2969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de-DE" altLang="en-US" sz="1477">
                <a:solidFill>
                  <a:srgbClr val="003366"/>
                </a:solidFill>
              </a:rPr>
              <a:t>1</a:t>
            </a:r>
          </a:p>
        </p:txBody>
      </p:sp>
      <p:sp>
        <p:nvSpPr>
          <p:cNvPr id="6147" name="Text Box 124"/>
          <p:cNvSpPr txBox="1">
            <a:spLocks noChangeArrowheads="1"/>
          </p:cNvSpPr>
          <p:nvPr/>
        </p:nvSpPr>
        <p:spPr bwMode="auto">
          <a:xfrm>
            <a:off x="2266950" y="4193931"/>
            <a:ext cx="290464" cy="2969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de-DE" altLang="en-US" sz="1477">
                <a:solidFill>
                  <a:srgbClr val="003366"/>
                </a:solidFill>
              </a:rPr>
              <a:t>2</a:t>
            </a:r>
          </a:p>
        </p:txBody>
      </p:sp>
      <p:sp>
        <p:nvSpPr>
          <p:cNvPr id="6148" name="Text Box 125"/>
          <p:cNvSpPr txBox="1">
            <a:spLocks noChangeArrowheads="1"/>
          </p:cNvSpPr>
          <p:nvPr/>
        </p:nvSpPr>
        <p:spPr bwMode="auto">
          <a:xfrm>
            <a:off x="1474177" y="4791808"/>
            <a:ext cx="290464" cy="2969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de-DE" altLang="en-US" sz="1477">
                <a:solidFill>
                  <a:srgbClr val="003366"/>
                </a:solidFill>
              </a:rPr>
              <a:t>3</a:t>
            </a:r>
          </a:p>
        </p:txBody>
      </p:sp>
      <p:sp>
        <p:nvSpPr>
          <p:cNvPr id="6149" name="Text Box 135"/>
          <p:cNvSpPr txBox="1">
            <a:spLocks noChangeArrowheads="1"/>
          </p:cNvSpPr>
          <p:nvPr/>
        </p:nvSpPr>
        <p:spPr bwMode="auto">
          <a:xfrm>
            <a:off x="3922835" y="4126524"/>
            <a:ext cx="290464" cy="2969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de-DE" altLang="en-US" sz="1477">
                <a:solidFill>
                  <a:srgbClr val="003366"/>
                </a:solidFill>
              </a:rPr>
              <a:t>1</a:t>
            </a:r>
          </a:p>
        </p:txBody>
      </p:sp>
      <p:sp>
        <p:nvSpPr>
          <p:cNvPr id="6150" name="Text Box 136"/>
          <p:cNvSpPr txBox="1">
            <a:spLocks noChangeArrowheads="1"/>
          </p:cNvSpPr>
          <p:nvPr/>
        </p:nvSpPr>
        <p:spPr bwMode="auto">
          <a:xfrm>
            <a:off x="5146431" y="4193931"/>
            <a:ext cx="290464" cy="2969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de-DE" altLang="en-US" sz="1477">
                <a:solidFill>
                  <a:srgbClr val="003366"/>
                </a:solidFill>
              </a:rPr>
              <a:t>2</a:t>
            </a:r>
          </a:p>
        </p:txBody>
      </p:sp>
      <p:sp>
        <p:nvSpPr>
          <p:cNvPr id="6151" name="Text Box 137"/>
          <p:cNvSpPr txBox="1">
            <a:spLocks noChangeArrowheads="1"/>
          </p:cNvSpPr>
          <p:nvPr/>
        </p:nvSpPr>
        <p:spPr bwMode="auto">
          <a:xfrm>
            <a:off x="4355123" y="4791808"/>
            <a:ext cx="290464" cy="2969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de-DE" altLang="en-US" sz="1477">
                <a:solidFill>
                  <a:srgbClr val="003366"/>
                </a:solidFill>
              </a:rPr>
              <a:t>3</a:t>
            </a:r>
          </a:p>
        </p:txBody>
      </p:sp>
      <p:sp>
        <p:nvSpPr>
          <p:cNvPr id="6152" name="Text Box 148"/>
          <p:cNvSpPr txBox="1">
            <a:spLocks noChangeArrowheads="1"/>
          </p:cNvSpPr>
          <p:nvPr/>
        </p:nvSpPr>
        <p:spPr bwMode="auto">
          <a:xfrm>
            <a:off x="6875584" y="4192467"/>
            <a:ext cx="290464" cy="2969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de-DE" altLang="en-US" sz="1477">
                <a:solidFill>
                  <a:srgbClr val="003366"/>
                </a:solidFill>
              </a:rPr>
              <a:t>1</a:t>
            </a:r>
          </a:p>
        </p:txBody>
      </p:sp>
      <p:sp>
        <p:nvSpPr>
          <p:cNvPr id="6153" name="Text Box 149"/>
          <p:cNvSpPr txBox="1">
            <a:spLocks noChangeArrowheads="1"/>
          </p:cNvSpPr>
          <p:nvPr/>
        </p:nvSpPr>
        <p:spPr bwMode="auto">
          <a:xfrm>
            <a:off x="8099181" y="4259874"/>
            <a:ext cx="290464" cy="2969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de-DE" altLang="en-US" sz="1477">
                <a:solidFill>
                  <a:srgbClr val="003366"/>
                </a:solidFill>
              </a:rPr>
              <a:t>2</a:t>
            </a:r>
          </a:p>
        </p:txBody>
      </p:sp>
      <p:sp>
        <p:nvSpPr>
          <p:cNvPr id="6154" name="Text Box 150"/>
          <p:cNvSpPr txBox="1">
            <a:spLocks noChangeArrowheads="1"/>
          </p:cNvSpPr>
          <p:nvPr/>
        </p:nvSpPr>
        <p:spPr bwMode="auto">
          <a:xfrm>
            <a:off x="7307873" y="4857751"/>
            <a:ext cx="290464" cy="2969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de-DE" altLang="en-US" sz="1477">
                <a:solidFill>
                  <a:srgbClr val="003366"/>
                </a:solidFill>
              </a:rPr>
              <a:t>3</a:t>
            </a:r>
          </a:p>
        </p:txBody>
      </p:sp>
      <p:grpSp>
        <p:nvGrpSpPr>
          <p:cNvPr id="6155" name="Gruppierung 66"/>
          <p:cNvGrpSpPr>
            <a:grpSpLocks/>
          </p:cNvGrpSpPr>
          <p:nvPr/>
        </p:nvGrpSpPr>
        <p:grpSpPr bwMode="auto">
          <a:xfrm>
            <a:off x="971551" y="3694235"/>
            <a:ext cx="7920403" cy="1729154"/>
            <a:chOff x="1052513" y="3716338"/>
            <a:chExt cx="8580437" cy="1873251"/>
          </a:xfrm>
        </p:grpSpPr>
        <p:sp>
          <p:nvSpPr>
            <p:cNvPr id="6169" name="Line 126"/>
            <p:cNvSpPr>
              <a:spLocks noChangeShapeType="1"/>
            </p:cNvSpPr>
            <p:nvPr/>
          </p:nvSpPr>
          <p:spPr bwMode="auto">
            <a:xfrm>
              <a:off x="1463562" y="4381501"/>
              <a:ext cx="937330" cy="71438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70" name="Line 127"/>
            <p:cNvSpPr>
              <a:spLocks noChangeShapeType="1"/>
            </p:cNvSpPr>
            <p:nvPr/>
          </p:nvSpPr>
          <p:spPr bwMode="auto">
            <a:xfrm flipH="1">
              <a:off x="1931367" y="4597401"/>
              <a:ext cx="662151" cy="431800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71" name="Line 128"/>
            <p:cNvSpPr>
              <a:spLocks noChangeShapeType="1"/>
            </p:cNvSpPr>
            <p:nvPr/>
          </p:nvSpPr>
          <p:spPr bwMode="auto">
            <a:xfrm flipH="1">
              <a:off x="1988123" y="4689476"/>
              <a:ext cx="662151" cy="431800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72" name="Line 129"/>
            <p:cNvSpPr>
              <a:spLocks noChangeShapeType="1"/>
            </p:cNvSpPr>
            <p:nvPr/>
          </p:nvSpPr>
          <p:spPr bwMode="auto">
            <a:xfrm>
              <a:off x="1362090" y="4473576"/>
              <a:ext cx="314737" cy="503238"/>
            </a:xfrm>
            <a:prstGeom prst="line">
              <a:avLst/>
            </a:prstGeom>
            <a:noFill/>
            <a:ln w="38100" cap="rnd">
              <a:solidFill>
                <a:schemeClr val="accent2"/>
              </a:solidFill>
              <a:prstDash val="sysDot"/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73" name="Freeform 130"/>
            <p:cNvSpPr>
              <a:spLocks/>
            </p:cNvSpPr>
            <p:nvPr/>
          </p:nvSpPr>
          <p:spPr bwMode="auto">
            <a:xfrm>
              <a:off x="2507524" y="4005263"/>
              <a:ext cx="806620" cy="468313"/>
            </a:xfrm>
            <a:custGeom>
              <a:avLst/>
              <a:gdLst>
                <a:gd name="T0" fmla="*/ 2147483646 w 469"/>
                <a:gd name="T1" fmla="*/ 2147483646 h 295"/>
                <a:gd name="T2" fmla="*/ 2147483646 w 469"/>
                <a:gd name="T3" fmla="*/ 2147483646 h 295"/>
                <a:gd name="T4" fmla="*/ 2147483646 w 469"/>
                <a:gd name="T5" fmla="*/ 2147483646 h 295"/>
                <a:gd name="T6" fmla="*/ 2147483646 w 469"/>
                <a:gd name="T7" fmla="*/ 2147483646 h 295"/>
                <a:gd name="T8" fmla="*/ 2147483646 w 469"/>
                <a:gd name="T9" fmla="*/ 2147483646 h 29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69"/>
                <a:gd name="T16" fmla="*/ 0 h 295"/>
                <a:gd name="T17" fmla="*/ 469 w 469"/>
                <a:gd name="T18" fmla="*/ 295 h 29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69" h="295">
                  <a:moveTo>
                    <a:pt x="61" y="204"/>
                  </a:moveTo>
                  <a:cubicBezTo>
                    <a:pt x="30" y="125"/>
                    <a:pt x="0" y="46"/>
                    <a:pt x="61" y="23"/>
                  </a:cubicBezTo>
                  <a:cubicBezTo>
                    <a:pt x="122" y="0"/>
                    <a:pt x="379" y="30"/>
                    <a:pt x="424" y="68"/>
                  </a:cubicBezTo>
                  <a:cubicBezTo>
                    <a:pt x="469" y="106"/>
                    <a:pt x="378" y="212"/>
                    <a:pt x="333" y="250"/>
                  </a:cubicBezTo>
                  <a:cubicBezTo>
                    <a:pt x="288" y="288"/>
                    <a:pt x="220" y="291"/>
                    <a:pt x="152" y="295"/>
                  </a:cubicBezTo>
                </a:path>
              </a:pathLst>
            </a:custGeom>
            <a:noFill/>
            <a:ln w="38100" cap="rnd">
              <a:solidFill>
                <a:schemeClr val="accent2"/>
              </a:solidFill>
              <a:prstDash val="sysDot"/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74" name="Freeform 131"/>
            <p:cNvSpPr>
              <a:spLocks/>
            </p:cNvSpPr>
            <p:nvPr/>
          </p:nvSpPr>
          <p:spPr bwMode="auto">
            <a:xfrm rot="-9900000">
              <a:off x="1052513" y="5049838"/>
              <a:ext cx="806620" cy="468313"/>
            </a:xfrm>
            <a:custGeom>
              <a:avLst/>
              <a:gdLst>
                <a:gd name="T0" fmla="*/ 2147483646 w 469"/>
                <a:gd name="T1" fmla="*/ 2147483646 h 295"/>
                <a:gd name="T2" fmla="*/ 2147483646 w 469"/>
                <a:gd name="T3" fmla="*/ 2147483646 h 295"/>
                <a:gd name="T4" fmla="*/ 2147483646 w 469"/>
                <a:gd name="T5" fmla="*/ 2147483646 h 295"/>
                <a:gd name="T6" fmla="*/ 2147483646 w 469"/>
                <a:gd name="T7" fmla="*/ 2147483646 h 295"/>
                <a:gd name="T8" fmla="*/ 2147483646 w 469"/>
                <a:gd name="T9" fmla="*/ 2147483646 h 29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69"/>
                <a:gd name="T16" fmla="*/ 0 h 295"/>
                <a:gd name="T17" fmla="*/ 469 w 469"/>
                <a:gd name="T18" fmla="*/ 295 h 29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69" h="295">
                  <a:moveTo>
                    <a:pt x="61" y="204"/>
                  </a:moveTo>
                  <a:cubicBezTo>
                    <a:pt x="30" y="125"/>
                    <a:pt x="0" y="46"/>
                    <a:pt x="61" y="23"/>
                  </a:cubicBezTo>
                  <a:cubicBezTo>
                    <a:pt x="122" y="0"/>
                    <a:pt x="379" y="30"/>
                    <a:pt x="424" y="68"/>
                  </a:cubicBezTo>
                  <a:cubicBezTo>
                    <a:pt x="469" y="106"/>
                    <a:pt x="378" y="212"/>
                    <a:pt x="333" y="250"/>
                  </a:cubicBezTo>
                  <a:cubicBezTo>
                    <a:pt x="288" y="288"/>
                    <a:pt x="220" y="291"/>
                    <a:pt x="152" y="295"/>
                  </a:cubicBezTo>
                </a:path>
              </a:pathLst>
            </a:custGeom>
            <a:noFill/>
            <a:ln w="38100" cap="rnd">
              <a:solidFill>
                <a:schemeClr val="accent2"/>
              </a:solidFill>
              <a:prstDash val="sysDot"/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75" name="Line 138"/>
            <p:cNvSpPr>
              <a:spLocks noChangeShapeType="1"/>
            </p:cNvSpPr>
            <p:nvPr/>
          </p:nvSpPr>
          <p:spPr bwMode="auto">
            <a:xfrm>
              <a:off x="4583408" y="4381501"/>
              <a:ext cx="937330" cy="71438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76" name="Line 139"/>
            <p:cNvSpPr>
              <a:spLocks noChangeShapeType="1"/>
            </p:cNvSpPr>
            <p:nvPr/>
          </p:nvSpPr>
          <p:spPr bwMode="auto">
            <a:xfrm flipH="1">
              <a:off x="5051213" y="4597401"/>
              <a:ext cx="662151" cy="431800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77" name="Line 140"/>
            <p:cNvSpPr>
              <a:spLocks noChangeShapeType="1"/>
            </p:cNvSpPr>
            <p:nvPr/>
          </p:nvSpPr>
          <p:spPr bwMode="auto">
            <a:xfrm flipH="1">
              <a:off x="5107969" y="4689476"/>
              <a:ext cx="662151" cy="431800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78" name="Line 141"/>
            <p:cNvSpPr>
              <a:spLocks noChangeShapeType="1"/>
            </p:cNvSpPr>
            <p:nvPr/>
          </p:nvSpPr>
          <p:spPr bwMode="auto">
            <a:xfrm>
              <a:off x="4481936" y="4473576"/>
              <a:ext cx="314737" cy="503238"/>
            </a:xfrm>
            <a:prstGeom prst="line">
              <a:avLst/>
            </a:prstGeom>
            <a:noFill/>
            <a:ln w="38100" cap="rnd">
              <a:solidFill>
                <a:schemeClr val="accent2"/>
              </a:solidFill>
              <a:prstDash val="sysDot"/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79" name="Freeform 142"/>
            <p:cNvSpPr>
              <a:spLocks/>
            </p:cNvSpPr>
            <p:nvPr/>
          </p:nvSpPr>
          <p:spPr bwMode="auto">
            <a:xfrm>
              <a:off x="5627370" y="4005263"/>
              <a:ext cx="806620" cy="468313"/>
            </a:xfrm>
            <a:custGeom>
              <a:avLst/>
              <a:gdLst>
                <a:gd name="T0" fmla="*/ 2147483646 w 469"/>
                <a:gd name="T1" fmla="*/ 2147483646 h 295"/>
                <a:gd name="T2" fmla="*/ 2147483646 w 469"/>
                <a:gd name="T3" fmla="*/ 2147483646 h 295"/>
                <a:gd name="T4" fmla="*/ 2147483646 w 469"/>
                <a:gd name="T5" fmla="*/ 2147483646 h 295"/>
                <a:gd name="T6" fmla="*/ 2147483646 w 469"/>
                <a:gd name="T7" fmla="*/ 2147483646 h 295"/>
                <a:gd name="T8" fmla="*/ 2147483646 w 469"/>
                <a:gd name="T9" fmla="*/ 2147483646 h 29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69"/>
                <a:gd name="T16" fmla="*/ 0 h 295"/>
                <a:gd name="T17" fmla="*/ 469 w 469"/>
                <a:gd name="T18" fmla="*/ 295 h 29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69" h="295">
                  <a:moveTo>
                    <a:pt x="61" y="204"/>
                  </a:moveTo>
                  <a:cubicBezTo>
                    <a:pt x="30" y="125"/>
                    <a:pt x="0" y="46"/>
                    <a:pt x="61" y="23"/>
                  </a:cubicBezTo>
                  <a:cubicBezTo>
                    <a:pt x="122" y="0"/>
                    <a:pt x="379" y="30"/>
                    <a:pt x="424" y="68"/>
                  </a:cubicBezTo>
                  <a:cubicBezTo>
                    <a:pt x="469" y="106"/>
                    <a:pt x="378" y="212"/>
                    <a:pt x="333" y="250"/>
                  </a:cubicBezTo>
                  <a:cubicBezTo>
                    <a:pt x="288" y="288"/>
                    <a:pt x="220" y="291"/>
                    <a:pt x="152" y="295"/>
                  </a:cubicBezTo>
                </a:path>
              </a:pathLst>
            </a:custGeom>
            <a:noFill/>
            <a:ln w="38100" cap="rnd">
              <a:solidFill>
                <a:schemeClr val="accent2"/>
              </a:solidFill>
              <a:prstDash val="sysDot"/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80" name="Freeform 143"/>
            <p:cNvSpPr>
              <a:spLocks/>
            </p:cNvSpPr>
            <p:nvPr/>
          </p:nvSpPr>
          <p:spPr bwMode="auto">
            <a:xfrm rot="-9900000">
              <a:off x="4172359" y="5049838"/>
              <a:ext cx="806620" cy="468313"/>
            </a:xfrm>
            <a:custGeom>
              <a:avLst/>
              <a:gdLst>
                <a:gd name="T0" fmla="*/ 2147483646 w 469"/>
                <a:gd name="T1" fmla="*/ 2147483646 h 295"/>
                <a:gd name="T2" fmla="*/ 2147483646 w 469"/>
                <a:gd name="T3" fmla="*/ 2147483646 h 295"/>
                <a:gd name="T4" fmla="*/ 2147483646 w 469"/>
                <a:gd name="T5" fmla="*/ 2147483646 h 295"/>
                <a:gd name="T6" fmla="*/ 2147483646 w 469"/>
                <a:gd name="T7" fmla="*/ 2147483646 h 295"/>
                <a:gd name="T8" fmla="*/ 2147483646 w 469"/>
                <a:gd name="T9" fmla="*/ 2147483646 h 29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69"/>
                <a:gd name="T16" fmla="*/ 0 h 295"/>
                <a:gd name="T17" fmla="*/ 469 w 469"/>
                <a:gd name="T18" fmla="*/ 295 h 29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69" h="295">
                  <a:moveTo>
                    <a:pt x="61" y="204"/>
                  </a:moveTo>
                  <a:cubicBezTo>
                    <a:pt x="30" y="125"/>
                    <a:pt x="0" y="46"/>
                    <a:pt x="61" y="23"/>
                  </a:cubicBezTo>
                  <a:cubicBezTo>
                    <a:pt x="122" y="0"/>
                    <a:pt x="379" y="30"/>
                    <a:pt x="424" y="68"/>
                  </a:cubicBezTo>
                  <a:cubicBezTo>
                    <a:pt x="469" y="106"/>
                    <a:pt x="378" y="212"/>
                    <a:pt x="333" y="250"/>
                  </a:cubicBezTo>
                  <a:cubicBezTo>
                    <a:pt x="288" y="288"/>
                    <a:pt x="220" y="291"/>
                    <a:pt x="152" y="295"/>
                  </a:cubicBezTo>
                </a:path>
              </a:pathLst>
            </a:custGeom>
            <a:noFill/>
            <a:ln w="38100" cap="rnd">
              <a:solidFill>
                <a:schemeClr val="accent2"/>
              </a:solidFill>
              <a:prstDash val="sysDot"/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81" name="Line 144"/>
            <p:cNvSpPr>
              <a:spLocks noChangeShapeType="1"/>
            </p:cNvSpPr>
            <p:nvPr/>
          </p:nvSpPr>
          <p:spPr bwMode="auto">
            <a:xfrm flipH="1" flipV="1">
              <a:off x="4315109" y="4437063"/>
              <a:ext cx="361173" cy="576263"/>
            </a:xfrm>
            <a:prstGeom prst="line">
              <a:avLst/>
            </a:prstGeom>
            <a:noFill/>
            <a:ln w="38100" cap="rnd">
              <a:solidFill>
                <a:srgbClr val="000099"/>
              </a:solidFill>
              <a:prstDash val="sysDot"/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82" name="Line 151"/>
            <p:cNvSpPr>
              <a:spLocks noChangeShapeType="1"/>
            </p:cNvSpPr>
            <p:nvPr/>
          </p:nvSpPr>
          <p:spPr bwMode="auto">
            <a:xfrm>
              <a:off x="7782369" y="4452938"/>
              <a:ext cx="937330" cy="71438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83" name="Line 152"/>
            <p:cNvSpPr>
              <a:spLocks noChangeShapeType="1"/>
            </p:cNvSpPr>
            <p:nvPr/>
          </p:nvSpPr>
          <p:spPr bwMode="auto">
            <a:xfrm flipH="1">
              <a:off x="8250174" y="4668838"/>
              <a:ext cx="662150" cy="431800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84" name="Line 153"/>
            <p:cNvSpPr>
              <a:spLocks noChangeShapeType="1"/>
            </p:cNvSpPr>
            <p:nvPr/>
          </p:nvSpPr>
          <p:spPr bwMode="auto">
            <a:xfrm flipH="1">
              <a:off x="8306930" y="4760913"/>
              <a:ext cx="662150" cy="431800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85" name="Line 154"/>
            <p:cNvSpPr>
              <a:spLocks noChangeShapeType="1"/>
            </p:cNvSpPr>
            <p:nvPr/>
          </p:nvSpPr>
          <p:spPr bwMode="auto">
            <a:xfrm>
              <a:off x="7680897" y="4545013"/>
              <a:ext cx="314736" cy="503238"/>
            </a:xfrm>
            <a:prstGeom prst="line">
              <a:avLst/>
            </a:prstGeom>
            <a:noFill/>
            <a:ln w="38100" cap="rnd">
              <a:solidFill>
                <a:schemeClr val="accent2"/>
              </a:solidFill>
              <a:prstDash val="sysDot"/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86" name="Freeform 155"/>
            <p:cNvSpPr>
              <a:spLocks/>
            </p:cNvSpPr>
            <p:nvPr/>
          </p:nvSpPr>
          <p:spPr bwMode="auto">
            <a:xfrm>
              <a:off x="8826330" y="4076701"/>
              <a:ext cx="806620" cy="468313"/>
            </a:xfrm>
            <a:custGeom>
              <a:avLst/>
              <a:gdLst>
                <a:gd name="T0" fmla="*/ 2147483646 w 469"/>
                <a:gd name="T1" fmla="*/ 2147483646 h 295"/>
                <a:gd name="T2" fmla="*/ 2147483646 w 469"/>
                <a:gd name="T3" fmla="*/ 2147483646 h 295"/>
                <a:gd name="T4" fmla="*/ 2147483646 w 469"/>
                <a:gd name="T5" fmla="*/ 2147483646 h 295"/>
                <a:gd name="T6" fmla="*/ 2147483646 w 469"/>
                <a:gd name="T7" fmla="*/ 2147483646 h 295"/>
                <a:gd name="T8" fmla="*/ 2147483646 w 469"/>
                <a:gd name="T9" fmla="*/ 2147483646 h 29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69"/>
                <a:gd name="T16" fmla="*/ 0 h 295"/>
                <a:gd name="T17" fmla="*/ 469 w 469"/>
                <a:gd name="T18" fmla="*/ 295 h 29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69" h="295">
                  <a:moveTo>
                    <a:pt x="61" y="204"/>
                  </a:moveTo>
                  <a:cubicBezTo>
                    <a:pt x="30" y="125"/>
                    <a:pt x="0" y="46"/>
                    <a:pt x="61" y="23"/>
                  </a:cubicBezTo>
                  <a:cubicBezTo>
                    <a:pt x="122" y="0"/>
                    <a:pt x="379" y="30"/>
                    <a:pt x="424" y="68"/>
                  </a:cubicBezTo>
                  <a:cubicBezTo>
                    <a:pt x="469" y="106"/>
                    <a:pt x="378" y="212"/>
                    <a:pt x="333" y="250"/>
                  </a:cubicBezTo>
                  <a:cubicBezTo>
                    <a:pt x="288" y="288"/>
                    <a:pt x="220" y="291"/>
                    <a:pt x="152" y="295"/>
                  </a:cubicBezTo>
                </a:path>
              </a:pathLst>
            </a:custGeom>
            <a:noFill/>
            <a:ln w="38100" cap="rnd">
              <a:solidFill>
                <a:schemeClr val="accent2"/>
              </a:solidFill>
              <a:prstDash val="sysDot"/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87" name="Freeform 156"/>
            <p:cNvSpPr>
              <a:spLocks/>
            </p:cNvSpPr>
            <p:nvPr/>
          </p:nvSpPr>
          <p:spPr bwMode="auto">
            <a:xfrm rot="-9900000">
              <a:off x="7371319" y="5121276"/>
              <a:ext cx="806620" cy="468313"/>
            </a:xfrm>
            <a:custGeom>
              <a:avLst/>
              <a:gdLst>
                <a:gd name="T0" fmla="*/ 2147483646 w 469"/>
                <a:gd name="T1" fmla="*/ 2147483646 h 295"/>
                <a:gd name="T2" fmla="*/ 2147483646 w 469"/>
                <a:gd name="T3" fmla="*/ 2147483646 h 295"/>
                <a:gd name="T4" fmla="*/ 2147483646 w 469"/>
                <a:gd name="T5" fmla="*/ 2147483646 h 295"/>
                <a:gd name="T6" fmla="*/ 2147483646 w 469"/>
                <a:gd name="T7" fmla="*/ 2147483646 h 295"/>
                <a:gd name="T8" fmla="*/ 2147483646 w 469"/>
                <a:gd name="T9" fmla="*/ 2147483646 h 29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69"/>
                <a:gd name="T16" fmla="*/ 0 h 295"/>
                <a:gd name="T17" fmla="*/ 469 w 469"/>
                <a:gd name="T18" fmla="*/ 295 h 29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69" h="295">
                  <a:moveTo>
                    <a:pt x="61" y="204"/>
                  </a:moveTo>
                  <a:cubicBezTo>
                    <a:pt x="30" y="125"/>
                    <a:pt x="0" y="46"/>
                    <a:pt x="61" y="23"/>
                  </a:cubicBezTo>
                  <a:cubicBezTo>
                    <a:pt x="122" y="0"/>
                    <a:pt x="379" y="30"/>
                    <a:pt x="424" y="68"/>
                  </a:cubicBezTo>
                  <a:cubicBezTo>
                    <a:pt x="469" y="106"/>
                    <a:pt x="378" y="212"/>
                    <a:pt x="333" y="250"/>
                  </a:cubicBezTo>
                  <a:cubicBezTo>
                    <a:pt x="288" y="288"/>
                    <a:pt x="220" y="291"/>
                    <a:pt x="152" y="295"/>
                  </a:cubicBezTo>
                </a:path>
              </a:pathLst>
            </a:custGeom>
            <a:noFill/>
            <a:ln w="38100" cap="rnd">
              <a:solidFill>
                <a:schemeClr val="accent2"/>
              </a:solidFill>
              <a:prstDash val="sysDot"/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88" name="Freeform 157"/>
            <p:cNvSpPr>
              <a:spLocks/>
            </p:cNvSpPr>
            <p:nvPr/>
          </p:nvSpPr>
          <p:spPr bwMode="auto">
            <a:xfrm rot="-3600000">
              <a:off x="7018829" y="3834926"/>
              <a:ext cx="744538" cy="507362"/>
            </a:xfrm>
            <a:custGeom>
              <a:avLst/>
              <a:gdLst>
                <a:gd name="T0" fmla="*/ 2147483646 w 469"/>
                <a:gd name="T1" fmla="*/ 2147483646 h 295"/>
                <a:gd name="T2" fmla="*/ 2147483646 w 469"/>
                <a:gd name="T3" fmla="*/ 2147483646 h 295"/>
                <a:gd name="T4" fmla="*/ 2147483646 w 469"/>
                <a:gd name="T5" fmla="*/ 2147483646 h 295"/>
                <a:gd name="T6" fmla="*/ 2147483646 w 469"/>
                <a:gd name="T7" fmla="*/ 2147483646 h 295"/>
                <a:gd name="T8" fmla="*/ 2147483646 w 469"/>
                <a:gd name="T9" fmla="*/ 2147483646 h 29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69"/>
                <a:gd name="T16" fmla="*/ 0 h 295"/>
                <a:gd name="T17" fmla="*/ 469 w 469"/>
                <a:gd name="T18" fmla="*/ 295 h 29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69" h="295">
                  <a:moveTo>
                    <a:pt x="61" y="204"/>
                  </a:moveTo>
                  <a:cubicBezTo>
                    <a:pt x="30" y="125"/>
                    <a:pt x="0" y="46"/>
                    <a:pt x="61" y="23"/>
                  </a:cubicBezTo>
                  <a:cubicBezTo>
                    <a:pt x="122" y="0"/>
                    <a:pt x="379" y="30"/>
                    <a:pt x="424" y="68"/>
                  </a:cubicBezTo>
                  <a:cubicBezTo>
                    <a:pt x="469" y="106"/>
                    <a:pt x="378" y="212"/>
                    <a:pt x="333" y="250"/>
                  </a:cubicBezTo>
                  <a:cubicBezTo>
                    <a:pt x="288" y="288"/>
                    <a:pt x="220" y="291"/>
                    <a:pt x="152" y="295"/>
                  </a:cubicBezTo>
                </a:path>
              </a:pathLst>
            </a:custGeom>
            <a:noFill/>
            <a:ln w="38100" cap="rnd">
              <a:solidFill>
                <a:srgbClr val="000099"/>
              </a:solidFill>
              <a:prstDash val="sysDot"/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89" name="Line 158"/>
            <p:cNvSpPr>
              <a:spLocks noChangeShapeType="1"/>
            </p:cNvSpPr>
            <p:nvPr/>
          </p:nvSpPr>
          <p:spPr bwMode="auto">
            <a:xfrm flipH="1" flipV="1">
              <a:off x="7527828" y="4508501"/>
              <a:ext cx="361173" cy="576263"/>
            </a:xfrm>
            <a:prstGeom prst="line">
              <a:avLst/>
            </a:prstGeom>
            <a:noFill/>
            <a:ln w="38100" cap="rnd">
              <a:solidFill>
                <a:srgbClr val="000099"/>
              </a:solidFill>
              <a:prstDash val="sysDot"/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90" name="Line 159"/>
            <p:cNvSpPr>
              <a:spLocks noChangeShapeType="1"/>
            </p:cNvSpPr>
            <p:nvPr/>
          </p:nvSpPr>
          <p:spPr bwMode="auto">
            <a:xfrm flipH="1" flipV="1">
              <a:off x="7684336" y="4365626"/>
              <a:ext cx="1062880" cy="71438"/>
            </a:xfrm>
            <a:prstGeom prst="line">
              <a:avLst/>
            </a:prstGeom>
            <a:noFill/>
            <a:ln w="38100" cap="rnd">
              <a:solidFill>
                <a:srgbClr val="000099"/>
              </a:solidFill>
              <a:prstDash val="sysDot"/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6156" name="Rectangle 2"/>
          <p:cNvSpPr>
            <a:spLocks noGrp="1" noChangeArrowheads="1"/>
          </p:cNvSpPr>
          <p:nvPr>
            <p:ph type="title"/>
          </p:nvPr>
        </p:nvSpPr>
        <p:spPr>
          <a:xfrm>
            <a:off x="351693" y="260648"/>
            <a:ext cx="8440615" cy="471854"/>
          </a:xfrm>
        </p:spPr>
        <p:txBody>
          <a:bodyPr/>
          <a:lstStyle/>
          <a:p>
            <a:pPr eaLnBrk="1" hangingPunct="1"/>
            <a:r>
              <a:rPr lang="de-DE" altLang="en-US" dirty="0" smtClean="0"/>
              <a:t>Minimale-Modell-Semantik</a:t>
            </a:r>
            <a:endParaRPr lang="de-DE" altLang="en-US" dirty="0"/>
          </a:p>
        </p:txBody>
      </p:sp>
      <p:sp>
        <p:nvSpPr>
          <p:cNvPr id="615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1693" y="1368464"/>
            <a:ext cx="8440615" cy="4592721"/>
          </a:xfrm>
        </p:spPr>
        <p:txBody>
          <a:bodyPr/>
          <a:lstStyle/>
          <a:p>
            <a:pPr lvl="1" eaLnBrk="1" hangingPunct="1">
              <a:buFont typeface="Wingdings" charset="2"/>
              <a:buNone/>
            </a:pPr>
            <a:r>
              <a:rPr lang="de-DE" altLang="en-US" dirty="0">
                <a:sym typeface="Symbol" charset="2"/>
              </a:rPr>
              <a:t> </a:t>
            </a:r>
            <a:r>
              <a:rPr lang="de-DE" altLang="en-US" dirty="0" err="1">
                <a:sym typeface="Symbol" charset="2"/>
              </a:rPr>
              <a:t>x,y</a:t>
            </a:r>
            <a:r>
              <a:rPr lang="de-DE" altLang="en-US" dirty="0">
                <a:sym typeface="Symbol" charset="2"/>
              </a:rPr>
              <a:t> (  T(</a:t>
            </a:r>
            <a:r>
              <a:rPr lang="de-DE" altLang="en-US" dirty="0" err="1">
                <a:sym typeface="Symbol" charset="2"/>
              </a:rPr>
              <a:t>x,y</a:t>
            </a:r>
            <a:r>
              <a:rPr lang="de-DE" altLang="en-US" dirty="0">
                <a:sym typeface="Symbol" charset="2"/>
              </a:rPr>
              <a:t>)  G(</a:t>
            </a:r>
            <a:r>
              <a:rPr lang="de-DE" altLang="en-US" dirty="0" err="1">
                <a:sym typeface="Symbol" charset="2"/>
              </a:rPr>
              <a:t>x,y</a:t>
            </a:r>
            <a:r>
              <a:rPr lang="de-DE" altLang="en-US" dirty="0">
                <a:sym typeface="Symbol" charset="2"/>
              </a:rPr>
              <a:t>) )</a:t>
            </a:r>
          </a:p>
          <a:p>
            <a:pPr lvl="1" eaLnBrk="1" hangingPunct="1">
              <a:buFont typeface="Symbol" charset="2"/>
              <a:buChar char="&quot;"/>
            </a:pPr>
            <a:r>
              <a:rPr lang="de-DE" altLang="en-US" dirty="0">
                <a:sym typeface="Symbol" charset="2"/>
              </a:rPr>
              <a:t> </a:t>
            </a:r>
            <a:r>
              <a:rPr lang="de-DE" altLang="en-US" dirty="0" err="1">
                <a:sym typeface="Symbol" charset="2"/>
              </a:rPr>
              <a:t>x,y,z</a:t>
            </a:r>
            <a:r>
              <a:rPr lang="de-DE" altLang="en-US" dirty="0">
                <a:sym typeface="Symbol" charset="2"/>
              </a:rPr>
              <a:t> (  T(</a:t>
            </a:r>
            <a:r>
              <a:rPr lang="de-DE" altLang="en-US" dirty="0" err="1">
                <a:sym typeface="Symbol" charset="2"/>
              </a:rPr>
              <a:t>x,y</a:t>
            </a:r>
            <a:r>
              <a:rPr lang="de-DE" altLang="en-US" dirty="0">
                <a:sym typeface="Symbol" charset="2"/>
              </a:rPr>
              <a:t>)  ( G(</a:t>
            </a:r>
            <a:r>
              <a:rPr lang="de-DE" altLang="en-US" dirty="0" err="1">
                <a:sym typeface="Symbol" charset="2"/>
              </a:rPr>
              <a:t>x,z</a:t>
            </a:r>
            <a:r>
              <a:rPr lang="de-DE" altLang="en-US" dirty="0">
                <a:sym typeface="Symbol" charset="2"/>
              </a:rPr>
              <a:t>)  T(</a:t>
            </a:r>
            <a:r>
              <a:rPr lang="de-DE" altLang="en-US" dirty="0" err="1">
                <a:sym typeface="Symbol" charset="2"/>
              </a:rPr>
              <a:t>z,y</a:t>
            </a:r>
            <a:r>
              <a:rPr lang="de-DE" altLang="en-US" dirty="0">
                <a:sym typeface="Symbol" charset="2"/>
              </a:rPr>
              <a:t>) ) )</a:t>
            </a:r>
          </a:p>
          <a:p>
            <a:pPr lvl="1" eaLnBrk="1" hangingPunct="1">
              <a:buNone/>
            </a:pPr>
            <a:r>
              <a:rPr lang="de-DE" altLang="en-US" dirty="0">
                <a:sym typeface="Symbol" charset="2"/>
              </a:rPr>
              <a:t>G( 1, 2 ),  G( 2, 3 ),  G( 3, 2 )</a:t>
            </a:r>
          </a:p>
          <a:p>
            <a:pPr lvl="1" eaLnBrk="1" hangingPunct="1">
              <a:buFont typeface="Symbol" charset="2"/>
              <a:buChar char="&quot;"/>
            </a:pPr>
            <a:endParaRPr lang="de-DE" altLang="en-US" dirty="0">
              <a:sym typeface="Symbol" charset="2"/>
            </a:endParaRPr>
          </a:p>
          <a:p>
            <a:pPr lvl="1" eaLnBrk="1" hangingPunct="1">
              <a:buFont typeface="Wingdings" charset="2"/>
              <a:buNone/>
            </a:pPr>
            <a:endParaRPr lang="de-DE" altLang="en-US" dirty="0">
              <a:sym typeface="Symbol" charset="2"/>
            </a:endParaRPr>
          </a:p>
          <a:p>
            <a:pPr lvl="1" eaLnBrk="1" hangingPunct="1">
              <a:buFont typeface="Wingdings" charset="2"/>
              <a:buNone/>
            </a:pPr>
            <a:endParaRPr lang="de-DE" altLang="en-US" dirty="0">
              <a:sym typeface="Symbol" charset="2"/>
            </a:endParaRPr>
          </a:p>
        </p:txBody>
      </p:sp>
      <p:sp>
        <p:nvSpPr>
          <p:cNvPr id="6158" name="Text Box 45"/>
          <p:cNvSpPr txBox="1">
            <a:spLocks noChangeArrowheads="1"/>
          </p:cNvSpPr>
          <p:nvPr/>
        </p:nvSpPr>
        <p:spPr bwMode="auto">
          <a:xfrm>
            <a:off x="7359162" y="1735016"/>
            <a:ext cx="385042" cy="2969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de-DE" altLang="en-US" sz="1477" u="sng"/>
              <a:t>G:</a:t>
            </a:r>
          </a:p>
        </p:txBody>
      </p:sp>
      <p:sp>
        <p:nvSpPr>
          <p:cNvPr id="6159" name="Text Box 46"/>
          <p:cNvSpPr txBox="1">
            <a:spLocks noChangeArrowheads="1"/>
          </p:cNvSpPr>
          <p:nvPr/>
        </p:nvSpPr>
        <p:spPr bwMode="auto">
          <a:xfrm>
            <a:off x="611066" y="5669574"/>
            <a:ext cx="7921869" cy="501548"/>
          </a:xfrm>
          <a:prstGeom prst="rect">
            <a:avLst/>
          </a:prstGeom>
          <a:noFill/>
          <a:ln w="19050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>
              <a:lnSpc>
                <a:spcPct val="90000"/>
              </a:lnSpc>
              <a:buFont typeface="Wingdings" charset="2"/>
              <a:buChar char="à"/>
            </a:pPr>
            <a:r>
              <a:rPr lang="de-DE" altLang="en-US" sz="1477" b="1" dirty="0">
                <a:sym typeface="Wingdings" charset="2"/>
              </a:rPr>
              <a:t> </a:t>
            </a:r>
            <a:r>
              <a:rPr lang="de-DE" altLang="en-US" sz="1477" b="1" i="1" dirty="0" smtClean="0">
                <a:sym typeface="Wingdings" charset="2"/>
              </a:rPr>
              <a:t>Wähle </a:t>
            </a:r>
            <a:r>
              <a:rPr lang="de-DE" altLang="en-US" sz="1477" b="1" i="1" dirty="0" smtClean="0">
                <a:solidFill>
                  <a:schemeClr val="accent2"/>
                </a:solidFill>
                <a:sym typeface="Wingdings" charset="2"/>
              </a:rPr>
              <a:t>minimales Modell</a:t>
            </a:r>
            <a:r>
              <a:rPr lang="de-DE" altLang="en-US" sz="1477" b="1" i="1" dirty="0" smtClean="0">
                <a:sym typeface="Wingdings" charset="2"/>
              </a:rPr>
              <a:t> </a:t>
            </a:r>
            <a:r>
              <a:rPr lang="de-DE" altLang="en-US" sz="1477" b="1" dirty="0" smtClean="0">
                <a:sym typeface="Wingdings" charset="2"/>
              </a:rPr>
              <a:t> </a:t>
            </a:r>
            <a:r>
              <a:rPr lang="de-DE" altLang="en-US" sz="1477" b="1" dirty="0">
                <a:sym typeface="Wingdings" charset="2"/>
              </a:rPr>
              <a:t></a:t>
            </a:r>
          </a:p>
          <a:p>
            <a:pPr algn="ctr">
              <a:lnSpc>
                <a:spcPct val="90000"/>
              </a:lnSpc>
              <a:buFont typeface="Wingdings" charset="2"/>
              <a:buNone/>
            </a:pPr>
            <a:r>
              <a:rPr lang="de-DE" altLang="en-US" sz="1477" b="1" dirty="0">
                <a:sym typeface="Wingdings" charset="2"/>
              </a:rPr>
              <a:t>T </a:t>
            </a:r>
            <a:r>
              <a:rPr lang="de-DE" altLang="en-US" sz="1477" b="1" dirty="0" smtClean="0">
                <a:sym typeface="Wingdings" charset="2"/>
              </a:rPr>
              <a:t>soll kleinste Menge von Fakten enthalten, so dass Regeln wahr sind</a:t>
            </a:r>
            <a:endParaRPr lang="de-DE" altLang="en-US" sz="1477" b="1" dirty="0"/>
          </a:p>
        </p:txBody>
      </p:sp>
      <p:sp>
        <p:nvSpPr>
          <p:cNvPr id="6160" name="Line 92"/>
          <p:cNvSpPr>
            <a:spLocks noChangeShapeType="1"/>
          </p:cNvSpPr>
          <p:nvPr/>
        </p:nvSpPr>
        <p:spPr bwMode="auto">
          <a:xfrm flipV="1">
            <a:off x="3851031" y="3553559"/>
            <a:ext cx="1584081" cy="1861038"/>
          </a:xfrm>
          <a:prstGeom prst="line">
            <a:avLst/>
          </a:prstGeom>
          <a:noFill/>
          <a:ln w="76200">
            <a:solidFill>
              <a:srgbClr val="33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61" name="Line 174"/>
          <p:cNvSpPr>
            <a:spLocks noChangeShapeType="1"/>
          </p:cNvSpPr>
          <p:nvPr/>
        </p:nvSpPr>
        <p:spPr bwMode="auto">
          <a:xfrm flipV="1">
            <a:off x="6731977" y="3620967"/>
            <a:ext cx="1585546" cy="1861038"/>
          </a:xfrm>
          <a:prstGeom prst="line">
            <a:avLst/>
          </a:prstGeom>
          <a:noFill/>
          <a:ln w="76200">
            <a:solidFill>
              <a:srgbClr val="33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6162" name="Group 175"/>
          <p:cNvGrpSpPr>
            <a:grpSpLocks/>
          </p:cNvGrpSpPr>
          <p:nvPr/>
        </p:nvGrpSpPr>
        <p:grpSpPr bwMode="auto">
          <a:xfrm>
            <a:off x="7429499" y="2048609"/>
            <a:ext cx="1514844" cy="962758"/>
            <a:chOff x="4195" y="1207"/>
            <a:chExt cx="954" cy="657"/>
          </a:xfrm>
        </p:grpSpPr>
        <p:sp>
          <p:nvSpPr>
            <p:cNvPr id="6163" name="Text Box 176"/>
            <p:cNvSpPr txBox="1">
              <a:spLocks noChangeArrowheads="1"/>
            </p:cNvSpPr>
            <p:nvPr/>
          </p:nvSpPr>
          <p:spPr bwMode="auto">
            <a:xfrm>
              <a:off x="4195" y="1207"/>
              <a:ext cx="183" cy="2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>
                <a:lnSpc>
                  <a:spcPct val="90000"/>
                </a:lnSpc>
              </a:pPr>
              <a:r>
                <a:rPr lang="de-DE" altLang="en-US" sz="1477">
                  <a:solidFill>
                    <a:srgbClr val="003366"/>
                  </a:solidFill>
                </a:rPr>
                <a:t>1</a:t>
              </a:r>
            </a:p>
          </p:txBody>
        </p:sp>
        <p:sp>
          <p:nvSpPr>
            <p:cNvPr id="6164" name="Text Box 177"/>
            <p:cNvSpPr txBox="1">
              <a:spLocks noChangeArrowheads="1"/>
            </p:cNvSpPr>
            <p:nvPr/>
          </p:nvSpPr>
          <p:spPr bwMode="auto">
            <a:xfrm>
              <a:off x="4966" y="1253"/>
              <a:ext cx="183" cy="2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>
                <a:lnSpc>
                  <a:spcPct val="90000"/>
                </a:lnSpc>
              </a:pPr>
              <a:r>
                <a:rPr lang="de-DE" altLang="en-US" sz="1477">
                  <a:solidFill>
                    <a:srgbClr val="003366"/>
                  </a:solidFill>
                </a:rPr>
                <a:t>2</a:t>
              </a:r>
            </a:p>
          </p:txBody>
        </p:sp>
        <p:sp>
          <p:nvSpPr>
            <p:cNvPr id="6165" name="Text Box 178"/>
            <p:cNvSpPr txBox="1">
              <a:spLocks noChangeArrowheads="1"/>
            </p:cNvSpPr>
            <p:nvPr/>
          </p:nvSpPr>
          <p:spPr bwMode="auto">
            <a:xfrm>
              <a:off x="4467" y="1661"/>
              <a:ext cx="183" cy="2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>
                <a:lnSpc>
                  <a:spcPct val="90000"/>
                </a:lnSpc>
              </a:pPr>
              <a:r>
                <a:rPr lang="de-DE" altLang="en-US" sz="1477">
                  <a:solidFill>
                    <a:srgbClr val="003366"/>
                  </a:solidFill>
                </a:rPr>
                <a:t>3</a:t>
              </a:r>
            </a:p>
          </p:txBody>
        </p:sp>
        <p:sp>
          <p:nvSpPr>
            <p:cNvPr id="6166" name="Line 179"/>
            <p:cNvSpPr>
              <a:spLocks noChangeShapeType="1"/>
            </p:cNvSpPr>
            <p:nvPr/>
          </p:nvSpPr>
          <p:spPr bwMode="auto">
            <a:xfrm>
              <a:off x="4389" y="1331"/>
              <a:ext cx="545" cy="45"/>
            </a:xfrm>
            <a:prstGeom prst="line">
              <a:avLst/>
            </a:prstGeom>
            <a:noFill/>
            <a:ln w="19050">
              <a:solidFill>
                <a:srgbClr val="003366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67" name="Line 180"/>
            <p:cNvSpPr>
              <a:spLocks noChangeShapeType="1"/>
            </p:cNvSpPr>
            <p:nvPr/>
          </p:nvSpPr>
          <p:spPr bwMode="auto">
            <a:xfrm flipH="1">
              <a:off x="4661" y="1467"/>
              <a:ext cx="385" cy="272"/>
            </a:xfrm>
            <a:prstGeom prst="line">
              <a:avLst/>
            </a:prstGeom>
            <a:noFill/>
            <a:ln w="19050">
              <a:solidFill>
                <a:srgbClr val="003366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68" name="Line 181"/>
            <p:cNvSpPr>
              <a:spLocks noChangeShapeType="1"/>
            </p:cNvSpPr>
            <p:nvPr/>
          </p:nvSpPr>
          <p:spPr bwMode="auto">
            <a:xfrm flipH="1">
              <a:off x="4694" y="1525"/>
              <a:ext cx="385" cy="272"/>
            </a:xfrm>
            <a:prstGeom prst="line">
              <a:avLst/>
            </a:prstGeom>
            <a:noFill/>
            <a:ln w="19050">
              <a:solidFill>
                <a:srgbClr val="003366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8" name="Textfeld 47"/>
          <p:cNvSpPr txBox="1"/>
          <p:nvPr/>
        </p:nvSpPr>
        <p:spPr>
          <a:xfrm>
            <a:off x="2627784" y="2708920"/>
            <a:ext cx="3914854" cy="92333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de-DE" dirty="0" smtClean="0"/>
              <a:t>Terminologie: </a:t>
            </a:r>
          </a:p>
          <a:p>
            <a:r>
              <a:rPr lang="de-DE" dirty="0" smtClean="0"/>
              <a:t>G </a:t>
            </a:r>
            <a:r>
              <a:rPr lang="de-DE" dirty="0" err="1" smtClean="0"/>
              <a:t>is</a:t>
            </a:r>
            <a:r>
              <a:rPr lang="de-DE" dirty="0" smtClean="0"/>
              <a:t> ein EDB-Prädikat (</a:t>
            </a:r>
            <a:r>
              <a:rPr lang="de-DE" dirty="0" err="1" smtClean="0"/>
              <a:t>extensionale</a:t>
            </a:r>
            <a:r>
              <a:rPr lang="de-DE" dirty="0" smtClean="0"/>
              <a:t> DB)</a:t>
            </a:r>
          </a:p>
          <a:p>
            <a:r>
              <a:rPr lang="de-DE" dirty="0" smtClean="0"/>
              <a:t>T ist ein IDB-Prädikat (</a:t>
            </a:r>
            <a:r>
              <a:rPr lang="de-DE" dirty="0" err="1" smtClean="0"/>
              <a:t>intensionale</a:t>
            </a:r>
            <a:r>
              <a:rPr lang="de-DE" dirty="0" smtClean="0"/>
              <a:t> DB)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993851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Foliennummernplatzhalter 1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fld id="{8D0A178D-842C-C34C-9E70-1B05434157B6}" type="slidenum">
              <a:rPr lang="de-DE" altLang="de-DE" sz="1400"/>
              <a:pPr eaLnBrk="1" hangingPunct="1"/>
              <a:t>70</a:t>
            </a:fld>
            <a:endParaRPr lang="de-DE" altLang="de-DE" sz="1400"/>
          </a:p>
        </p:txBody>
      </p:sp>
      <p:sp>
        <p:nvSpPr>
          <p:cNvPr id="155651" name="Text Box 3"/>
          <p:cNvSpPr txBox="1">
            <a:spLocks noChangeArrowheads="1"/>
          </p:cNvSpPr>
          <p:nvPr/>
        </p:nvSpPr>
        <p:spPr bwMode="auto">
          <a:xfrm>
            <a:off x="6211888" y="1052736"/>
            <a:ext cx="7778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de-DE" altLang="de-DE" sz="2000"/>
              <a:t>anc</a:t>
            </a:r>
            <a:r>
              <a:rPr lang="de-DE" altLang="de-DE" sz="2000" baseline="30000"/>
              <a:t>bb</a:t>
            </a:r>
          </a:p>
        </p:txBody>
      </p:sp>
      <p:sp>
        <p:nvSpPr>
          <p:cNvPr id="155652" name="Text Box 4"/>
          <p:cNvSpPr txBox="1">
            <a:spLocks noChangeArrowheads="1"/>
          </p:cNvSpPr>
          <p:nvPr/>
        </p:nvSpPr>
        <p:spPr bwMode="auto">
          <a:xfrm>
            <a:off x="5607050" y="1655986"/>
            <a:ext cx="8445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de-DE" altLang="de-DE" sz="2000"/>
              <a:t>r</a:t>
            </a:r>
            <a:r>
              <a:rPr lang="de-DE" altLang="de-DE" sz="2000" baseline="-25000"/>
              <a:t>1.0</a:t>
            </a:r>
            <a:r>
              <a:rPr lang="de-DE" altLang="de-DE" sz="2000" baseline="30000"/>
              <a:t>[x,y|]</a:t>
            </a:r>
          </a:p>
        </p:txBody>
      </p:sp>
      <p:sp>
        <p:nvSpPr>
          <p:cNvPr id="155653" name="Text Box 5"/>
          <p:cNvSpPr txBox="1">
            <a:spLocks noChangeArrowheads="1"/>
          </p:cNvSpPr>
          <p:nvPr/>
        </p:nvSpPr>
        <p:spPr bwMode="auto">
          <a:xfrm>
            <a:off x="6862763" y="1655986"/>
            <a:ext cx="9271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de-DE" altLang="de-DE" sz="2000"/>
              <a:t>r</a:t>
            </a:r>
            <a:r>
              <a:rPr lang="de-DE" altLang="de-DE" sz="2000" baseline="-25000"/>
              <a:t>2.0</a:t>
            </a:r>
            <a:r>
              <a:rPr lang="de-DE" altLang="de-DE" sz="2000" baseline="30000"/>
              <a:t>[x,y|z]</a:t>
            </a:r>
          </a:p>
        </p:txBody>
      </p:sp>
      <p:sp>
        <p:nvSpPr>
          <p:cNvPr id="155654" name="Text Box 6"/>
          <p:cNvSpPr txBox="1">
            <a:spLocks noChangeArrowheads="1"/>
          </p:cNvSpPr>
          <p:nvPr/>
        </p:nvSpPr>
        <p:spPr bwMode="auto">
          <a:xfrm>
            <a:off x="5607050" y="2121124"/>
            <a:ext cx="7350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de-DE" altLang="de-DE" sz="2000"/>
              <a:t>par</a:t>
            </a:r>
            <a:r>
              <a:rPr lang="de-DE" altLang="de-DE" sz="2000" baseline="30000"/>
              <a:t>bb</a:t>
            </a:r>
          </a:p>
        </p:txBody>
      </p:sp>
      <p:sp>
        <p:nvSpPr>
          <p:cNvPr id="155655" name="Text Box 7"/>
          <p:cNvSpPr txBox="1">
            <a:spLocks noChangeArrowheads="1"/>
          </p:cNvSpPr>
          <p:nvPr/>
        </p:nvSpPr>
        <p:spPr bwMode="auto">
          <a:xfrm>
            <a:off x="7743825" y="2251299"/>
            <a:ext cx="9715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de-DE" altLang="de-DE" sz="2000"/>
              <a:t>r</a:t>
            </a:r>
            <a:r>
              <a:rPr lang="de-DE" altLang="de-DE" sz="2000" baseline="-25000"/>
              <a:t>2.1</a:t>
            </a:r>
            <a:r>
              <a:rPr lang="de-DE" altLang="de-DE" sz="2000" baseline="30000"/>
              <a:t>[x,y,z|]</a:t>
            </a:r>
          </a:p>
        </p:txBody>
      </p:sp>
      <p:sp>
        <p:nvSpPr>
          <p:cNvPr id="155656" name="Text Box 8"/>
          <p:cNvSpPr txBox="1">
            <a:spLocks noChangeArrowheads="1"/>
          </p:cNvSpPr>
          <p:nvPr/>
        </p:nvSpPr>
        <p:spPr bwMode="auto">
          <a:xfrm>
            <a:off x="7858125" y="2927574"/>
            <a:ext cx="7350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de-DE" altLang="de-DE" sz="2000"/>
              <a:t>par</a:t>
            </a:r>
            <a:r>
              <a:rPr lang="de-DE" altLang="de-DE" sz="2000" baseline="30000"/>
              <a:t>bb</a:t>
            </a:r>
          </a:p>
        </p:txBody>
      </p:sp>
      <p:sp>
        <p:nvSpPr>
          <p:cNvPr id="155657" name="Line 9"/>
          <p:cNvSpPr>
            <a:spLocks noChangeShapeType="1"/>
          </p:cNvSpPr>
          <p:nvPr/>
        </p:nvSpPr>
        <p:spPr bwMode="auto">
          <a:xfrm flipH="1">
            <a:off x="5746750" y="1301974"/>
            <a:ext cx="417513" cy="3714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55658" name="Line 10"/>
          <p:cNvSpPr>
            <a:spLocks noChangeShapeType="1"/>
          </p:cNvSpPr>
          <p:nvPr/>
        </p:nvSpPr>
        <p:spPr bwMode="auto">
          <a:xfrm>
            <a:off x="6804025" y="1349599"/>
            <a:ext cx="382588" cy="2762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55659" name="Line 11"/>
          <p:cNvSpPr>
            <a:spLocks noChangeShapeType="1"/>
          </p:cNvSpPr>
          <p:nvPr/>
        </p:nvSpPr>
        <p:spPr bwMode="auto">
          <a:xfrm>
            <a:off x="7596188" y="1949674"/>
            <a:ext cx="360362" cy="25558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55660" name="Line 12"/>
          <p:cNvSpPr>
            <a:spLocks noChangeShapeType="1"/>
          </p:cNvSpPr>
          <p:nvPr/>
        </p:nvSpPr>
        <p:spPr bwMode="auto">
          <a:xfrm>
            <a:off x="5746750" y="1951261"/>
            <a:ext cx="0" cy="215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55661" name="Line 13"/>
          <p:cNvSpPr>
            <a:spLocks noChangeShapeType="1"/>
          </p:cNvSpPr>
          <p:nvPr/>
        </p:nvSpPr>
        <p:spPr bwMode="auto">
          <a:xfrm>
            <a:off x="8069263" y="2637061"/>
            <a:ext cx="0" cy="2905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55662" name="Text Box 15"/>
          <p:cNvSpPr txBox="1">
            <a:spLocks noChangeArrowheads="1"/>
          </p:cNvSpPr>
          <p:nvPr/>
        </p:nvSpPr>
        <p:spPr bwMode="auto">
          <a:xfrm>
            <a:off x="5011738" y="2430686"/>
            <a:ext cx="73183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de-DE" altLang="de-DE" sz="2000"/>
              <a:t>anc</a:t>
            </a:r>
            <a:r>
              <a:rPr lang="de-DE" altLang="de-DE" sz="2000" baseline="30000"/>
              <a:t>bf</a:t>
            </a:r>
          </a:p>
        </p:txBody>
      </p:sp>
      <p:sp>
        <p:nvSpPr>
          <p:cNvPr id="155663" name="Text Box 16"/>
          <p:cNvSpPr txBox="1">
            <a:spLocks noChangeArrowheads="1"/>
          </p:cNvSpPr>
          <p:nvPr/>
        </p:nvSpPr>
        <p:spPr bwMode="auto">
          <a:xfrm>
            <a:off x="4410075" y="3033936"/>
            <a:ext cx="7985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de-DE" altLang="de-DE" sz="2000"/>
              <a:t>r</a:t>
            </a:r>
            <a:r>
              <a:rPr lang="de-DE" altLang="de-DE" sz="2000" baseline="-25000"/>
              <a:t>1.0</a:t>
            </a:r>
            <a:r>
              <a:rPr lang="de-DE" altLang="de-DE" sz="2000" baseline="30000"/>
              <a:t>[x|y]</a:t>
            </a:r>
          </a:p>
        </p:txBody>
      </p:sp>
      <p:sp>
        <p:nvSpPr>
          <p:cNvPr id="155664" name="Text Box 17"/>
          <p:cNvSpPr txBox="1">
            <a:spLocks noChangeArrowheads="1"/>
          </p:cNvSpPr>
          <p:nvPr/>
        </p:nvSpPr>
        <p:spPr bwMode="auto">
          <a:xfrm>
            <a:off x="5661025" y="3033936"/>
            <a:ext cx="9271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de-DE" altLang="de-DE" sz="2000"/>
              <a:t>r</a:t>
            </a:r>
            <a:r>
              <a:rPr lang="de-DE" altLang="de-DE" sz="2000" baseline="-25000"/>
              <a:t>2.0</a:t>
            </a:r>
            <a:r>
              <a:rPr lang="de-DE" altLang="de-DE" sz="2000" baseline="30000"/>
              <a:t>[x|y,z]</a:t>
            </a:r>
          </a:p>
        </p:txBody>
      </p:sp>
      <p:sp>
        <p:nvSpPr>
          <p:cNvPr id="155665" name="Text Box 18"/>
          <p:cNvSpPr txBox="1">
            <a:spLocks noChangeArrowheads="1"/>
          </p:cNvSpPr>
          <p:nvPr/>
        </p:nvSpPr>
        <p:spPr bwMode="auto">
          <a:xfrm>
            <a:off x="4410075" y="3676874"/>
            <a:ext cx="6889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de-DE" altLang="de-DE" sz="2000"/>
              <a:t>par</a:t>
            </a:r>
            <a:r>
              <a:rPr lang="de-DE" altLang="de-DE" sz="2000" baseline="30000"/>
              <a:t>bf</a:t>
            </a:r>
          </a:p>
        </p:txBody>
      </p:sp>
      <p:sp>
        <p:nvSpPr>
          <p:cNvPr id="155666" name="Text Box 19"/>
          <p:cNvSpPr txBox="1">
            <a:spLocks noChangeArrowheads="1"/>
          </p:cNvSpPr>
          <p:nvPr/>
        </p:nvSpPr>
        <p:spPr bwMode="auto">
          <a:xfrm>
            <a:off x="6543675" y="3629249"/>
            <a:ext cx="9271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de-DE" altLang="de-DE" sz="2000"/>
              <a:t>r</a:t>
            </a:r>
            <a:r>
              <a:rPr lang="de-DE" altLang="de-DE" sz="2000" baseline="-25000"/>
              <a:t>2.1</a:t>
            </a:r>
            <a:r>
              <a:rPr lang="de-DE" altLang="de-DE" sz="2000" baseline="30000"/>
              <a:t>[x,z|y]</a:t>
            </a:r>
          </a:p>
        </p:txBody>
      </p:sp>
      <p:sp>
        <p:nvSpPr>
          <p:cNvPr id="155667" name="Text Box 20"/>
          <p:cNvSpPr txBox="1">
            <a:spLocks noChangeArrowheads="1"/>
          </p:cNvSpPr>
          <p:nvPr/>
        </p:nvSpPr>
        <p:spPr bwMode="auto">
          <a:xfrm>
            <a:off x="6657975" y="4303936"/>
            <a:ext cx="6889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de-DE" altLang="de-DE" sz="2000"/>
              <a:t>par</a:t>
            </a:r>
            <a:r>
              <a:rPr lang="de-DE" altLang="de-DE" sz="2000" baseline="30000"/>
              <a:t>bf</a:t>
            </a:r>
          </a:p>
        </p:txBody>
      </p:sp>
      <p:sp>
        <p:nvSpPr>
          <p:cNvPr id="155668" name="Line 21"/>
          <p:cNvSpPr>
            <a:spLocks noChangeShapeType="1"/>
          </p:cNvSpPr>
          <p:nvPr/>
        </p:nvSpPr>
        <p:spPr bwMode="auto">
          <a:xfrm flipH="1">
            <a:off x="4546600" y="2678336"/>
            <a:ext cx="417513" cy="3714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55669" name="Line 22"/>
          <p:cNvSpPr>
            <a:spLocks noChangeShapeType="1"/>
          </p:cNvSpPr>
          <p:nvPr/>
        </p:nvSpPr>
        <p:spPr bwMode="auto">
          <a:xfrm>
            <a:off x="5651500" y="2760886"/>
            <a:ext cx="334963" cy="2428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55670" name="Line 23"/>
          <p:cNvSpPr>
            <a:spLocks noChangeShapeType="1"/>
          </p:cNvSpPr>
          <p:nvPr/>
        </p:nvSpPr>
        <p:spPr bwMode="auto">
          <a:xfrm>
            <a:off x="6265863" y="3235549"/>
            <a:ext cx="511175" cy="36988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55671" name="Line 24"/>
          <p:cNvSpPr>
            <a:spLocks noChangeShapeType="1"/>
          </p:cNvSpPr>
          <p:nvPr/>
        </p:nvSpPr>
        <p:spPr bwMode="auto">
          <a:xfrm>
            <a:off x="4546600" y="3429224"/>
            <a:ext cx="0" cy="2714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55672" name="Line 25"/>
          <p:cNvSpPr>
            <a:spLocks noChangeShapeType="1"/>
          </p:cNvSpPr>
          <p:nvPr/>
        </p:nvSpPr>
        <p:spPr bwMode="auto">
          <a:xfrm>
            <a:off x="6869113" y="4076924"/>
            <a:ext cx="0" cy="2270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55673" name="Freeform 26"/>
          <p:cNvSpPr>
            <a:spLocks/>
          </p:cNvSpPr>
          <p:nvPr/>
        </p:nvSpPr>
        <p:spPr bwMode="auto">
          <a:xfrm>
            <a:off x="3563938" y="2400524"/>
            <a:ext cx="2303462" cy="2252662"/>
          </a:xfrm>
          <a:custGeom>
            <a:avLst/>
            <a:gdLst>
              <a:gd name="T0" fmla="*/ 2303462 w 2321"/>
              <a:gd name="T1" fmla="*/ 986083 h 2072"/>
              <a:gd name="T2" fmla="*/ 1808233 w 2321"/>
              <a:gd name="T3" fmla="*/ 2071101 h 2072"/>
              <a:gd name="T4" fmla="*/ 277884 w 2321"/>
              <a:gd name="T5" fmla="*/ 2022177 h 2072"/>
              <a:gd name="T6" fmla="*/ 141919 w 2321"/>
              <a:gd name="T7" fmla="*/ 690367 h 2072"/>
              <a:gd name="T8" fmla="*/ 862434 w 2321"/>
              <a:gd name="T9" fmla="*/ 98934 h 2072"/>
              <a:gd name="T10" fmla="*/ 1447975 w 2321"/>
              <a:gd name="T11" fmla="*/ 98934 h 2072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2321"/>
              <a:gd name="T19" fmla="*/ 0 h 2072"/>
              <a:gd name="T20" fmla="*/ 2321 w 2321"/>
              <a:gd name="T21" fmla="*/ 2072 h 2072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321" h="2072">
                <a:moveTo>
                  <a:pt x="2321" y="907"/>
                </a:moveTo>
                <a:cubicBezTo>
                  <a:pt x="2241" y="1326"/>
                  <a:pt x="2162" y="1746"/>
                  <a:pt x="1822" y="1905"/>
                </a:cubicBezTo>
                <a:cubicBezTo>
                  <a:pt x="1482" y="2064"/>
                  <a:pt x="560" y="2072"/>
                  <a:pt x="280" y="1860"/>
                </a:cubicBezTo>
                <a:cubicBezTo>
                  <a:pt x="0" y="1648"/>
                  <a:pt x="45" y="930"/>
                  <a:pt x="143" y="635"/>
                </a:cubicBezTo>
                <a:cubicBezTo>
                  <a:pt x="241" y="340"/>
                  <a:pt x="650" y="182"/>
                  <a:pt x="869" y="91"/>
                </a:cubicBezTo>
                <a:cubicBezTo>
                  <a:pt x="1088" y="0"/>
                  <a:pt x="1273" y="45"/>
                  <a:pt x="1459" y="91"/>
                </a:cubicBezTo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endParaRPr lang="en-US" altLang="de-DE" sz="1800"/>
          </a:p>
        </p:txBody>
      </p:sp>
      <p:sp>
        <p:nvSpPr>
          <p:cNvPr id="155674" name="Freeform 27"/>
          <p:cNvSpPr>
            <a:spLocks/>
          </p:cNvSpPr>
          <p:nvPr/>
        </p:nvSpPr>
        <p:spPr bwMode="auto">
          <a:xfrm>
            <a:off x="5235575" y="1889349"/>
            <a:ext cx="2073275" cy="665162"/>
          </a:xfrm>
          <a:custGeom>
            <a:avLst/>
            <a:gdLst>
              <a:gd name="T0" fmla="*/ 0 w 2026"/>
              <a:gd name="T1" fmla="*/ 556689 h 650"/>
              <a:gd name="T2" fmla="*/ 232297 w 2026"/>
              <a:gd name="T3" fmla="*/ 510640 h 650"/>
              <a:gd name="T4" fmla="*/ 649817 w 2026"/>
              <a:gd name="T5" fmla="*/ 556689 h 650"/>
              <a:gd name="T6" fmla="*/ 1299634 w 2026"/>
              <a:gd name="T7" fmla="*/ 649812 h 650"/>
              <a:gd name="T8" fmla="*/ 1949452 w 2026"/>
              <a:gd name="T9" fmla="*/ 556689 h 650"/>
              <a:gd name="T10" fmla="*/ 2042575 w 2026"/>
              <a:gd name="T11" fmla="*/ 0 h 65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2026"/>
              <a:gd name="T19" fmla="*/ 0 h 650"/>
              <a:gd name="T20" fmla="*/ 2026 w 2026"/>
              <a:gd name="T21" fmla="*/ 650 h 65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026" h="650">
                <a:moveTo>
                  <a:pt x="0" y="544"/>
                </a:moveTo>
                <a:cubicBezTo>
                  <a:pt x="60" y="521"/>
                  <a:pt x="121" y="499"/>
                  <a:pt x="227" y="499"/>
                </a:cubicBezTo>
                <a:cubicBezTo>
                  <a:pt x="333" y="499"/>
                  <a:pt x="461" y="521"/>
                  <a:pt x="635" y="544"/>
                </a:cubicBezTo>
                <a:cubicBezTo>
                  <a:pt x="809" y="567"/>
                  <a:pt x="1058" y="635"/>
                  <a:pt x="1270" y="635"/>
                </a:cubicBezTo>
                <a:cubicBezTo>
                  <a:pt x="1482" y="635"/>
                  <a:pt x="1784" y="650"/>
                  <a:pt x="1905" y="544"/>
                </a:cubicBezTo>
                <a:cubicBezTo>
                  <a:pt x="2026" y="438"/>
                  <a:pt x="2011" y="219"/>
                  <a:pt x="1996" y="0"/>
                </a:cubicBezTo>
              </a:path>
            </a:pathLst>
          </a:custGeom>
          <a:noFill/>
          <a:ln w="12700">
            <a:solidFill>
              <a:schemeClr val="tx1"/>
            </a:solidFill>
            <a:round/>
            <a:headEnd type="arrow" w="med" len="med"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endParaRPr lang="en-US" altLang="de-DE" sz="1800"/>
          </a:p>
        </p:txBody>
      </p:sp>
      <p:sp>
        <p:nvSpPr>
          <p:cNvPr id="155675" name="Rectangle 32"/>
          <p:cNvSpPr>
            <a:spLocks noChangeArrowheads="1"/>
          </p:cNvSpPr>
          <p:nvPr/>
        </p:nvSpPr>
        <p:spPr bwMode="auto">
          <a:xfrm>
            <a:off x="499517" y="4869160"/>
            <a:ext cx="6808787" cy="1655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20000"/>
              </a:spcBef>
              <a:buClr>
                <a:schemeClr val="tx1"/>
              </a:buClr>
              <a:buSzPct val="70000"/>
              <a:buFont typeface="Wingdings" charset="2"/>
              <a:buNone/>
            </a:pPr>
            <a:r>
              <a:rPr lang="de-DE" altLang="de-DE" sz="2000" dirty="0">
                <a:solidFill>
                  <a:schemeClr val="tx2"/>
                </a:solidFill>
              </a:rPr>
              <a:t>r1a:</a:t>
            </a:r>
            <a:r>
              <a:rPr lang="de-DE" altLang="de-DE" sz="2000" b="1" dirty="0">
                <a:solidFill>
                  <a:schemeClr val="tx2"/>
                </a:solidFill>
                <a:latin typeface="Courier New" charset="0"/>
              </a:rPr>
              <a:t>	</a:t>
            </a:r>
            <a:r>
              <a:rPr lang="de-DE" altLang="de-DE" sz="2000" b="1" dirty="0" err="1">
                <a:solidFill>
                  <a:srgbClr val="000099"/>
                </a:solidFill>
                <a:latin typeface="Courier New" charset="0"/>
              </a:rPr>
              <a:t>bb_anc</a:t>
            </a:r>
            <a:r>
              <a:rPr lang="de-DE" altLang="de-DE" sz="2000" b="1" dirty="0">
                <a:solidFill>
                  <a:schemeClr val="tx2"/>
                </a:solidFill>
                <a:latin typeface="Courier New" charset="0"/>
              </a:rPr>
              <a:t>(</a:t>
            </a:r>
            <a:r>
              <a:rPr lang="de-DE" altLang="de-DE" sz="2000" b="1" dirty="0" err="1">
                <a:solidFill>
                  <a:schemeClr val="tx2"/>
                </a:solidFill>
                <a:latin typeface="Courier New" charset="0"/>
              </a:rPr>
              <a:t>x,y</a:t>
            </a:r>
            <a:r>
              <a:rPr lang="de-DE" altLang="de-DE" sz="2000" b="1" dirty="0">
                <a:solidFill>
                  <a:schemeClr val="tx2"/>
                </a:solidFill>
                <a:latin typeface="Courier New" charset="0"/>
              </a:rPr>
              <a:t>) :- par(</a:t>
            </a:r>
            <a:r>
              <a:rPr lang="de-DE" altLang="de-DE" sz="2000" b="1" dirty="0" err="1">
                <a:solidFill>
                  <a:schemeClr val="tx2"/>
                </a:solidFill>
                <a:latin typeface="Courier New" charset="0"/>
              </a:rPr>
              <a:t>x,y</a:t>
            </a:r>
            <a:r>
              <a:rPr lang="de-DE" altLang="de-DE" sz="2000" b="1" dirty="0">
                <a:solidFill>
                  <a:schemeClr val="tx2"/>
                </a:solidFill>
                <a:latin typeface="Courier New" charset="0"/>
              </a:rPr>
              <a:t>) </a:t>
            </a:r>
          </a:p>
          <a:p>
            <a:pPr eaLnBrk="1" hangingPunct="1">
              <a:lnSpc>
                <a:spcPct val="80000"/>
              </a:lnSpc>
              <a:spcBef>
                <a:spcPct val="20000"/>
              </a:spcBef>
              <a:buClr>
                <a:schemeClr val="tx1"/>
              </a:buClr>
              <a:buSzPct val="70000"/>
              <a:buFont typeface="Wingdings" charset="2"/>
              <a:buNone/>
            </a:pPr>
            <a:r>
              <a:rPr lang="de-DE" altLang="de-DE" sz="2000" dirty="0">
                <a:solidFill>
                  <a:schemeClr val="tx2"/>
                </a:solidFill>
              </a:rPr>
              <a:t>r2a:</a:t>
            </a:r>
            <a:r>
              <a:rPr lang="de-DE" altLang="de-DE" sz="2000" b="1" dirty="0">
                <a:solidFill>
                  <a:schemeClr val="tx2"/>
                </a:solidFill>
                <a:latin typeface="Courier New" charset="0"/>
              </a:rPr>
              <a:t> 	</a:t>
            </a:r>
            <a:r>
              <a:rPr lang="de-DE" altLang="de-DE" sz="2000" b="1" dirty="0" err="1">
                <a:solidFill>
                  <a:srgbClr val="000099"/>
                </a:solidFill>
                <a:latin typeface="Courier New" charset="0"/>
              </a:rPr>
              <a:t>bb_anc</a:t>
            </a:r>
            <a:r>
              <a:rPr lang="de-DE" altLang="de-DE" sz="2000" b="1" dirty="0">
                <a:solidFill>
                  <a:schemeClr val="tx2"/>
                </a:solidFill>
                <a:latin typeface="Courier New" charset="0"/>
              </a:rPr>
              <a:t>(</a:t>
            </a:r>
            <a:r>
              <a:rPr lang="de-DE" altLang="de-DE" sz="2000" b="1" dirty="0" err="1">
                <a:solidFill>
                  <a:schemeClr val="tx2"/>
                </a:solidFill>
                <a:latin typeface="Courier New" charset="0"/>
              </a:rPr>
              <a:t>x,y</a:t>
            </a:r>
            <a:r>
              <a:rPr lang="de-DE" altLang="de-DE" sz="2000" b="1" dirty="0">
                <a:solidFill>
                  <a:schemeClr val="tx2"/>
                </a:solidFill>
                <a:latin typeface="Courier New" charset="0"/>
              </a:rPr>
              <a:t>) :- </a:t>
            </a:r>
            <a:r>
              <a:rPr lang="de-DE" altLang="de-DE" sz="2000" b="1" dirty="0" err="1">
                <a:solidFill>
                  <a:schemeClr val="accent2"/>
                </a:solidFill>
                <a:latin typeface="Courier New" charset="0"/>
              </a:rPr>
              <a:t>bf_anc</a:t>
            </a:r>
            <a:r>
              <a:rPr lang="de-DE" altLang="de-DE" sz="2000" b="1" dirty="0">
                <a:solidFill>
                  <a:schemeClr val="tx2"/>
                </a:solidFill>
                <a:latin typeface="Courier New" charset="0"/>
              </a:rPr>
              <a:t>(</a:t>
            </a:r>
            <a:r>
              <a:rPr lang="de-DE" altLang="de-DE" sz="2000" b="1" dirty="0" err="1">
                <a:solidFill>
                  <a:schemeClr val="tx2"/>
                </a:solidFill>
                <a:latin typeface="Courier New" charset="0"/>
              </a:rPr>
              <a:t>x,z</a:t>
            </a:r>
            <a:r>
              <a:rPr lang="de-DE" altLang="de-DE" sz="2000" b="1" dirty="0">
                <a:solidFill>
                  <a:schemeClr val="tx2"/>
                </a:solidFill>
                <a:latin typeface="Courier New" charset="0"/>
              </a:rPr>
              <a:t>), par(</a:t>
            </a:r>
            <a:r>
              <a:rPr lang="de-DE" altLang="de-DE" sz="2000" b="1" dirty="0" err="1">
                <a:solidFill>
                  <a:schemeClr val="tx2"/>
                </a:solidFill>
                <a:latin typeface="Courier New" charset="0"/>
              </a:rPr>
              <a:t>z,y</a:t>
            </a:r>
            <a:r>
              <a:rPr lang="de-DE" altLang="de-DE" sz="2000" b="1" dirty="0">
                <a:solidFill>
                  <a:schemeClr val="tx2"/>
                </a:solidFill>
                <a:latin typeface="Courier New" charset="0"/>
              </a:rPr>
              <a:t>)</a:t>
            </a:r>
          </a:p>
          <a:p>
            <a:pPr eaLnBrk="1" hangingPunct="1">
              <a:lnSpc>
                <a:spcPct val="80000"/>
              </a:lnSpc>
              <a:spcBef>
                <a:spcPct val="20000"/>
              </a:spcBef>
              <a:buClr>
                <a:schemeClr val="tx1"/>
              </a:buClr>
              <a:buSzPct val="70000"/>
              <a:buFont typeface="Wingdings" charset="2"/>
              <a:buNone/>
            </a:pPr>
            <a:r>
              <a:rPr lang="de-DE" altLang="de-DE" sz="2000" dirty="0">
                <a:solidFill>
                  <a:schemeClr val="tx2"/>
                </a:solidFill>
              </a:rPr>
              <a:t>r1b:</a:t>
            </a:r>
            <a:r>
              <a:rPr lang="de-DE" altLang="de-DE" sz="2000" b="1" dirty="0">
                <a:solidFill>
                  <a:schemeClr val="tx2"/>
                </a:solidFill>
                <a:latin typeface="Courier New" charset="0"/>
              </a:rPr>
              <a:t>	</a:t>
            </a:r>
            <a:r>
              <a:rPr lang="de-DE" altLang="de-DE" sz="2000" b="1" dirty="0" err="1">
                <a:solidFill>
                  <a:schemeClr val="accent2"/>
                </a:solidFill>
                <a:latin typeface="Courier New" charset="0"/>
              </a:rPr>
              <a:t>bf_anc</a:t>
            </a:r>
            <a:r>
              <a:rPr lang="de-DE" altLang="de-DE" sz="2000" b="1" dirty="0">
                <a:solidFill>
                  <a:schemeClr val="tx2"/>
                </a:solidFill>
                <a:latin typeface="Courier New" charset="0"/>
              </a:rPr>
              <a:t>(</a:t>
            </a:r>
            <a:r>
              <a:rPr lang="de-DE" altLang="de-DE" sz="2000" b="1" dirty="0" err="1">
                <a:solidFill>
                  <a:schemeClr val="tx2"/>
                </a:solidFill>
                <a:latin typeface="Courier New" charset="0"/>
              </a:rPr>
              <a:t>x,y</a:t>
            </a:r>
            <a:r>
              <a:rPr lang="de-DE" altLang="de-DE" sz="2000" b="1" dirty="0">
                <a:solidFill>
                  <a:schemeClr val="tx2"/>
                </a:solidFill>
                <a:latin typeface="Courier New" charset="0"/>
              </a:rPr>
              <a:t>) :- par(</a:t>
            </a:r>
            <a:r>
              <a:rPr lang="de-DE" altLang="de-DE" sz="2000" b="1" dirty="0" err="1">
                <a:solidFill>
                  <a:schemeClr val="tx2"/>
                </a:solidFill>
                <a:latin typeface="Courier New" charset="0"/>
              </a:rPr>
              <a:t>x,y</a:t>
            </a:r>
            <a:r>
              <a:rPr lang="de-DE" altLang="de-DE" sz="2000" b="1" dirty="0">
                <a:solidFill>
                  <a:schemeClr val="tx2"/>
                </a:solidFill>
                <a:latin typeface="Courier New" charset="0"/>
              </a:rPr>
              <a:t>) </a:t>
            </a:r>
          </a:p>
          <a:p>
            <a:pPr eaLnBrk="1" hangingPunct="1">
              <a:lnSpc>
                <a:spcPct val="80000"/>
              </a:lnSpc>
              <a:spcBef>
                <a:spcPct val="20000"/>
              </a:spcBef>
              <a:buClr>
                <a:schemeClr val="tx1"/>
              </a:buClr>
              <a:buSzPct val="70000"/>
              <a:buFont typeface="Wingdings" charset="2"/>
              <a:buNone/>
            </a:pPr>
            <a:r>
              <a:rPr lang="de-DE" altLang="de-DE" sz="2000" dirty="0">
                <a:solidFill>
                  <a:schemeClr val="tx2"/>
                </a:solidFill>
              </a:rPr>
              <a:t>r2b:</a:t>
            </a:r>
            <a:r>
              <a:rPr lang="de-DE" altLang="de-DE" sz="2000" b="1" dirty="0">
                <a:solidFill>
                  <a:schemeClr val="tx2"/>
                </a:solidFill>
                <a:latin typeface="Courier New" charset="0"/>
              </a:rPr>
              <a:t> 	</a:t>
            </a:r>
            <a:r>
              <a:rPr lang="de-DE" altLang="de-DE" sz="2000" b="1" dirty="0" err="1">
                <a:solidFill>
                  <a:schemeClr val="accent2"/>
                </a:solidFill>
                <a:latin typeface="Courier New" charset="0"/>
              </a:rPr>
              <a:t>bf_anc</a:t>
            </a:r>
            <a:r>
              <a:rPr lang="de-DE" altLang="de-DE" sz="2000" b="1" dirty="0">
                <a:solidFill>
                  <a:schemeClr val="tx2"/>
                </a:solidFill>
                <a:latin typeface="Courier New" charset="0"/>
              </a:rPr>
              <a:t>(</a:t>
            </a:r>
            <a:r>
              <a:rPr lang="de-DE" altLang="de-DE" sz="2000" b="1" dirty="0" err="1">
                <a:solidFill>
                  <a:schemeClr val="tx2"/>
                </a:solidFill>
                <a:latin typeface="Courier New" charset="0"/>
              </a:rPr>
              <a:t>x,y</a:t>
            </a:r>
            <a:r>
              <a:rPr lang="de-DE" altLang="de-DE" sz="2000" b="1" dirty="0">
                <a:solidFill>
                  <a:schemeClr val="tx2"/>
                </a:solidFill>
                <a:latin typeface="Courier New" charset="0"/>
              </a:rPr>
              <a:t>) :- </a:t>
            </a:r>
            <a:r>
              <a:rPr lang="de-DE" altLang="de-DE" sz="2000" b="1" dirty="0" err="1">
                <a:solidFill>
                  <a:schemeClr val="accent2"/>
                </a:solidFill>
                <a:latin typeface="Courier New" charset="0"/>
              </a:rPr>
              <a:t>bf_anc</a:t>
            </a:r>
            <a:r>
              <a:rPr lang="de-DE" altLang="de-DE" sz="2000" b="1" dirty="0">
                <a:solidFill>
                  <a:schemeClr val="tx2"/>
                </a:solidFill>
                <a:latin typeface="Courier New" charset="0"/>
              </a:rPr>
              <a:t>(</a:t>
            </a:r>
            <a:r>
              <a:rPr lang="de-DE" altLang="de-DE" sz="2000" b="1" dirty="0" err="1">
                <a:solidFill>
                  <a:schemeClr val="tx2"/>
                </a:solidFill>
                <a:latin typeface="Courier New" charset="0"/>
              </a:rPr>
              <a:t>x,z</a:t>
            </a:r>
            <a:r>
              <a:rPr lang="de-DE" altLang="de-DE" sz="2000" b="1" dirty="0">
                <a:solidFill>
                  <a:schemeClr val="tx2"/>
                </a:solidFill>
                <a:latin typeface="Courier New" charset="0"/>
              </a:rPr>
              <a:t>), par(</a:t>
            </a:r>
            <a:r>
              <a:rPr lang="de-DE" altLang="de-DE" sz="2000" b="1" dirty="0" err="1">
                <a:solidFill>
                  <a:schemeClr val="tx2"/>
                </a:solidFill>
                <a:latin typeface="Courier New" charset="0"/>
              </a:rPr>
              <a:t>z,y</a:t>
            </a:r>
            <a:r>
              <a:rPr lang="de-DE" altLang="de-DE" sz="2000" b="1" dirty="0">
                <a:solidFill>
                  <a:schemeClr val="tx2"/>
                </a:solidFill>
                <a:latin typeface="Courier New" charset="0"/>
              </a:rPr>
              <a:t>)</a:t>
            </a:r>
          </a:p>
          <a:p>
            <a:pPr eaLnBrk="1" hangingPunct="1">
              <a:lnSpc>
                <a:spcPct val="80000"/>
              </a:lnSpc>
              <a:spcBef>
                <a:spcPct val="20000"/>
              </a:spcBef>
              <a:buClr>
                <a:schemeClr val="tx1"/>
              </a:buClr>
              <a:buSzPct val="70000"/>
              <a:buFont typeface="Wingdings" charset="2"/>
              <a:buNone/>
            </a:pPr>
            <a:r>
              <a:rPr lang="de-DE" altLang="de-DE" sz="2000" dirty="0" err="1">
                <a:solidFill>
                  <a:schemeClr val="tx2"/>
                </a:solidFill>
              </a:rPr>
              <a:t>query</a:t>
            </a:r>
            <a:r>
              <a:rPr lang="de-DE" altLang="de-DE" sz="2000" dirty="0">
                <a:solidFill>
                  <a:schemeClr val="tx2"/>
                </a:solidFill>
              </a:rPr>
              <a:t>: 	</a:t>
            </a:r>
            <a:r>
              <a:rPr lang="de-DE" altLang="de-DE" sz="2000" b="1" dirty="0" err="1">
                <a:latin typeface="Courier New" charset="0"/>
              </a:rPr>
              <a:t>query</a:t>
            </a:r>
            <a:r>
              <a:rPr lang="de-DE" altLang="de-DE" sz="2000" b="1" dirty="0">
                <a:latin typeface="Courier New" charset="0"/>
              </a:rPr>
              <a:t>() :- </a:t>
            </a:r>
            <a:r>
              <a:rPr lang="de-DE" altLang="de-DE" sz="2000" b="1" dirty="0" err="1">
                <a:solidFill>
                  <a:srgbClr val="000099"/>
                </a:solidFill>
                <a:latin typeface="Courier New" charset="0"/>
              </a:rPr>
              <a:t>bb_anc</a:t>
            </a:r>
            <a:r>
              <a:rPr lang="de-DE" altLang="de-DE" sz="2000" b="1" dirty="0">
                <a:latin typeface="Courier New" charset="0"/>
              </a:rPr>
              <a:t>(</a:t>
            </a:r>
            <a:r>
              <a:rPr lang="he-IL" altLang="de-DE" sz="1800" b="1" dirty="0">
                <a:latin typeface="Courier New" charset="0"/>
              </a:rPr>
              <a:t>“</a:t>
            </a:r>
            <a:r>
              <a:rPr lang="de-DE" altLang="de-DE" sz="1800" b="1" dirty="0">
                <a:latin typeface="Courier New" charset="0"/>
              </a:rPr>
              <a:t>a</a:t>
            </a:r>
            <a:r>
              <a:rPr lang="he-IL" altLang="de-DE" sz="1800" b="1" dirty="0">
                <a:latin typeface="Courier New" charset="0"/>
              </a:rPr>
              <a:t>”</a:t>
            </a:r>
            <a:r>
              <a:rPr lang="de-DE" altLang="de-DE" sz="2000" b="1" dirty="0">
                <a:latin typeface="Courier New" charset="0"/>
              </a:rPr>
              <a:t>,</a:t>
            </a:r>
            <a:r>
              <a:rPr lang="he-IL" altLang="de-DE" sz="1800" b="1" dirty="0">
                <a:latin typeface="Courier New" charset="0"/>
              </a:rPr>
              <a:t>“</a:t>
            </a:r>
            <a:r>
              <a:rPr lang="de-DE" altLang="de-DE" sz="1800" b="1" dirty="0">
                <a:latin typeface="Courier New" charset="0"/>
              </a:rPr>
              <a:t>b</a:t>
            </a:r>
            <a:r>
              <a:rPr lang="he-IL" altLang="de-DE" sz="1800" b="1" dirty="0">
                <a:latin typeface="Courier New" charset="0"/>
              </a:rPr>
              <a:t>”</a:t>
            </a:r>
            <a:r>
              <a:rPr lang="de-DE" altLang="de-DE" sz="2000" b="1" dirty="0">
                <a:solidFill>
                  <a:schemeClr val="tx2"/>
                </a:solidFill>
                <a:latin typeface="Courier New" charset="0"/>
              </a:rPr>
              <a:t>)</a:t>
            </a:r>
          </a:p>
        </p:txBody>
      </p:sp>
      <p:sp>
        <p:nvSpPr>
          <p:cNvPr id="155676" name="Freeform 35"/>
          <p:cNvSpPr>
            <a:spLocks/>
          </p:cNvSpPr>
          <p:nvPr/>
        </p:nvSpPr>
        <p:spPr bwMode="auto">
          <a:xfrm>
            <a:off x="2268538" y="1484313"/>
            <a:ext cx="1366837" cy="3384550"/>
          </a:xfrm>
          <a:custGeom>
            <a:avLst/>
            <a:gdLst>
              <a:gd name="T0" fmla="*/ 1366837 w 861"/>
              <a:gd name="T1" fmla="*/ 0 h 2132"/>
              <a:gd name="T2" fmla="*/ 358775 w 861"/>
              <a:gd name="T3" fmla="*/ 1223963 h 2132"/>
              <a:gd name="T4" fmla="*/ 0 w 861"/>
              <a:gd name="T5" fmla="*/ 3384550 h 2132"/>
              <a:gd name="T6" fmla="*/ 0 60000 65536"/>
              <a:gd name="T7" fmla="*/ 0 60000 65536"/>
              <a:gd name="T8" fmla="*/ 0 60000 65536"/>
              <a:gd name="T9" fmla="*/ 0 w 861"/>
              <a:gd name="T10" fmla="*/ 0 h 2132"/>
              <a:gd name="T11" fmla="*/ 861 w 861"/>
              <a:gd name="T12" fmla="*/ 2132 h 213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861" h="2132">
                <a:moveTo>
                  <a:pt x="861" y="0"/>
                </a:moveTo>
                <a:cubicBezTo>
                  <a:pt x="615" y="208"/>
                  <a:pt x="369" y="416"/>
                  <a:pt x="226" y="771"/>
                </a:cubicBezTo>
                <a:cubicBezTo>
                  <a:pt x="83" y="1126"/>
                  <a:pt x="41" y="1629"/>
                  <a:pt x="0" y="2132"/>
                </a:cubicBezTo>
              </a:path>
            </a:pathLst>
          </a:custGeom>
          <a:noFill/>
          <a:ln w="57150">
            <a:solidFill>
              <a:schemeClr val="accent2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endParaRPr lang="en-US" altLang="de-DE" sz="1800"/>
          </a:p>
        </p:txBody>
      </p:sp>
      <p:sp>
        <p:nvSpPr>
          <p:cNvPr id="155677" name="Rectangle 36"/>
          <p:cNvSpPr>
            <a:spLocks noChangeArrowheads="1"/>
          </p:cNvSpPr>
          <p:nvPr/>
        </p:nvSpPr>
        <p:spPr bwMode="auto">
          <a:xfrm>
            <a:off x="1075580" y="74714"/>
            <a:ext cx="6808788" cy="1008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20000"/>
              </a:spcBef>
              <a:buClr>
                <a:schemeClr val="tx1"/>
              </a:buClr>
              <a:buSzPct val="70000"/>
              <a:buFont typeface="Wingdings" charset="2"/>
              <a:buNone/>
            </a:pPr>
            <a:r>
              <a:rPr lang="de-DE" altLang="de-DE" sz="2000" dirty="0">
                <a:solidFill>
                  <a:schemeClr val="tx2"/>
                </a:solidFill>
              </a:rPr>
              <a:t>r1:	</a:t>
            </a:r>
            <a:r>
              <a:rPr lang="de-DE" altLang="de-DE" sz="2000" b="1" dirty="0">
                <a:solidFill>
                  <a:schemeClr val="tx2"/>
                </a:solidFill>
                <a:latin typeface="Courier New" charset="0"/>
              </a:rPr>
              <a:t>	</a:t>
            </a:r>
            <a:r>
              <a:rPr lang="de-DE" altLang="de-DE" sz="2000" b="1" dirty="0" smtClean="0">
                <a:solidFill>
                  <a:schemeClr val="tx2"/>
                </a:solidFill>
                <a:latin typeface="Courier New" charset="0"/>
              </a:rPr>
              <a:t>	</a:t>
            </a:r>
            <a:r>
              <a:rPr lang="de-DE" altLang="de-DE" sz="2000" b="1" dirty="0" err="1" smtClean="0">
                <a:solidFill>
                  <a:schemeClr val="tx2"/>
                </a:solidFill>
                <a:latin typeface="Courier New" charset="0"/>
              </a:rPr>
              <a:t>anc</a:t>
            </a:r>
            <a:r>
              <a:rPr lang="de-DE" altLang="de-DE" sz="2000" b="1" dirty="0" smtClean="0">
                <a:solidFill>
                  <a:schemeClr val="tx2"/>
                </a:solidFill>
                <a:latin typeface="Courier New" charset="0"/>
              </a:rPr>
              <a:t>(</a:t>
            </a:r>
            <a:r>
              <a:rPr lang="de-DE" altLang="de-DE" sz="2000" b="1" dirty="0" err="1" smtClean="0">
                <a:solidFill>
                  <a:schemeClr val="tx2"/>
                </a:solidFill>
                <a:latin typeface="Courier New" charset="0"/>
              </a:rPr>
              <a:t>x,y</a:t>
            </a:r>
            <a:r>
              <a:rPr lang="de-DE" altLang="de-DE" sz="2000" b="1" dirty="0">
                <a:solidFill>
                  <a:schemeClr val="tx2"/>
                </a:solidFill>
                <a:latin typeface="Courier New" charset="0"/>
              </a:rPr>
              <a:t>) :- par(</a:t>
            </a:r>
            <a:r>
              <a:rPr lang="de-DE" altLang="de-DE" sz="2000" b="1" dirty="0" err="1">
                <a:solidFill>
                  <a:schemeClr val="tx2"/>
                </a:solidFill>
                <a:latin typeface="Courier New" charset="0"/>
              </a:rPr>
              <a:t>x,y</a:t>
            </a:r>
            <a:r>
              <a:rPr lang="de-DE" altLang="de-DE" sz="2000" b="1" dirty="0">
                <a:solidFill>
                  <a:schemeClr val="tx2"/>
                </a:solidFill>
                <a:latin typeface="Courier New" charset="0"/>
              </a:rPr>
              <a:t>) </a:t>
            </a:r>
          </a:p>
          <a:p>
            <a:pPr eaLnBrk="1" hangingPunct="1">
              <a:lnSpc>
                <a:spcPct val="80000"/>
              </a:lnSpc>
              <a:spcBef>
                <a:spcPct val="20000"/>
              </a:spcBef>
              <a:buClr>
                <a:schemeClr val="tx1"/>
              </a:buClr>
              <a:buSzPct val="70000"/>
              <a:buFont typeface="Wingdings" charset="2"/>
              <a:buNone/>
            </a:pPr>
            <a:r>
              <a:rPr lang="de-DE" altLang="de-DE" sz="2000" dirty="0">
                <a:solidFill>
                  <a:schemeClr val="tx2"/>
                </a:solidFill>
              </a:rPr>
              <a:t>r2:</a:t>
            </a:r>
            <a:r>
              <a:rPr lang="de-DE" altLang="de-DE" sz="2000" b="1" dirty="0">
                <a:solidFill>
                  <a:schemeClr val="tx2"/>
                </a:solidFill>
                <a:latin typeface="Courier New" charset="0"/>
              </a:rPr>
              <a:t> 	</a:t>
            </a:r>
            <a:r>
              <a:rPr lang="de-DE" altLang="de-DE" sz="2000" b="1" dirty="0" smtClean="0">
                <a:solidFill>
                  <a:schemeClr val="tx2"/>
                </a:solidFill>
                <a:latin typeface="Courier New" charset="0"/>
              </a:rPr>
              <a:t>	</a:t>
            </a:r>
            <a:r>
              <a:rPr lang="de-DE" altLang="de-DE" sz="2000" b="1" dirty="0" err="1" smtClean="0">
                <a:solidFill>
                  <a:schemeClr val="tx2"/>
                </a:solidFill>
                <a:latin typeface="Courier New" charset="0"/>
              </a:rPr>
              <a:t>anc</a:t>
            </a:r>
            <a:r>
              <a:rPr lang="de-DE" altLang="de-DE" sz="2000" b="1" dirty="0" smtClean="0">
                <a:solidFill>
                  <a:schemeClr val="tx2"/>
                </a:solidFill>
                <a:latin typeface="Courier New" charset="0"/>
              </a:rPr>
              <a:t>(</a:t>
            </a:r>
            <a:r>
              <a:rPr lang="de-DE" altLang="de-DE" sz="2000" b="1" dirty="0" err="1" smtClean="0">
                <a:solidFill>
                  <a:schemeClr val="tx2"/>
                </a:solidFill>
                <a:latin typeface="Courier New" charset="0"/>
              </a:rPr>
              <a:t>x,y</a:t>
            </a:r>
            <a:r>
              <a:rPr lang="de-DE" altLang="de-DE" sz="2000" b="1" dirty="0">
                <a:solidFill>
                  <a:schemeClr val="tx2"/>
                </a:solidFill>
                <a:latin typeface="Courier New" charset="0"/>
              </a:rPr>
              <a:t>) :- </a:t>
            </a:r>
            <a:r>
              <a:rPr lang="de-DE" altLang="de-DE" sz="2000" b="1" dirty="0" err="1">
                <a:solidFill>
                  <a:schemeClr val="tx2"/>
                </a:solidFill>
                <a:latin typeface="Courier New" charset="0"/>
              </a:rPr>
              <a:t>anc</a:t>
            </a:r>
            <a:r>
              <a:rPr lang="de-DE" altLang="de-DE" sz="2000" b="1" dirty="0">
                <a:solidFill>
                  <a:schemeClr val="tx2"/>
                </a:solidFill>
                <a:latin typeface="Courier New" charset="0"/>
              </a:rPr>
              <a:t>(</a:t>
            </a:r>
            <a:r>
              <a:rPr lang="de-DE" altLang="de-DE" sz="2000" b="1" dirty="0" err="1">
                <a:solidFill>
                  <a:schemeClr val="tx2"/>
                </a:solidFill>
                <a:latin typeface="Courier New" charset="0"/>
              </a:rPr>
              <a:t>x,z</a:t>
            </a:r>
            <a:r>
              <a:rPr lang="de-DE" altLang="de-DE" sz="2000" b="1" dirty="0">
                <a:solidFill>
                  <a:schemeClr val="tx2"/>
                </a:solidFill>
                <a:latin typeface="Courier New" charset="0"/>
              </a:rPr>
              <a:t>), par(</a:t>
            </a:r>
            <a:r>
              <a:rPr lang="de-DE" altLang="de-DE" sz="2000" b="1" dirty="0" err="1">
                <a:solidFill>
                  <a:schemeClr val="tx2"/>
                </a:solidFill>
                <a:latin typeface="Courier New" charset="0"/>
              </a:rPr>
              <a:t>z,y</a:t>
            </a:r>
            <a:r>
              <a:rPr lang="de-DE" altLang="de-DE" sz="2000" b="1" dirty="0">
                <a:solidFill>
                  <a:schemeClr val="tx2"/>
                </a:solidFill>
                <a:latin typeface="Courier New" charset="0"/>
              </a:rPr>
              <a:t>)</a:t>
            </a:r>
          </a:p>
          <a:p>
            <a:pPr eaLnBrk="1" hangingPunct="1">
              <a:lnSpc>
                <a:spcPct val="80000"/>
              </a:lnSpc>
              <a:spcBef>
                <a:spcPct val="20000"/>
              </a:spcBef>
              <a:buClr>
                <a:schemeClr val="tx1"/>
              </a:buClr>
              <a:buSzPct val="70000"/>
              <a:buFont typeface="Wingdings" charset="2"/>
              <a:buNone/>
            </a:pPr>
            <a:r>
              <a:rPr lang="de-DE" altLang="de-DE" sz="2000" dirty="0" smtClean="0">
                <a:solidFill>
                  <a:schemeClr val="tx2"/>
                </a:solidFill>
              </a:rPr>
              <a:t>Anfrage: 	</a:t>
            </a:r>
            <a:r>
              <a:rPr lang="de-DE" altLang="de-DE" sz="2000" b="1" dirty="0" err="1" smtClean="0">
                <a:solidFill>
                  <a:schemeClr val="tx2"/>
                </a:solidFill>
                <a:latin typeface="Courier New" charset="0"/>
              </a:rPr>
              <a:t>query</a:t>
            </a:r>
            <a:r>
              <a:rPr lang="de-DE" altLang="de-DE" sz="2000" b="1" dirty="0">
                <a:solidFill>
                  <a:schemeClr val="tx2"/>
                </a:solidFill>
                <a:latin typeface="Courier New" charset="0"/>
              </a:rPr>
              <a:t>() :- </a:t>
            </a:r>
            <a:r>
              <a:rPr lang="de-DE" altLang="de-DE" sz="2000" b="1" dirty="0" err="1">
                <a:latin typeface="Courier New" charset="0"/>
              </a:rPr>
              <a:t>anc</a:t>
            </a:r>
            <a:r>
              <a:rPr lang="de-DE" altLang="de-DE" sz="2000" b="1" dirty="0">
                <a:latin typeface="Courier New" charset="0"/>
              </a:rPr>
              <a:t>(</a:t>
            </a:r>
            <a:r>
              <a:rPr lang="he-IL" altLang="de-DE" sz="1800" b="1" dirty="0">
                <a:latin typeface="Courier New" charset="0"/>
              </a:rPr>
              <a:t>“</a:t>
            </a:r>
            <a:r>
              <a:rPr lang="de-DE" altLang="de-DE" sz="1800" b="1" dirty="0">
                <a:latin typeface="Courier New" charset="0"/>
              </a:rPr>
              <a:t>a</a:t>
            </a:r>
            <a:r>
              <a:rPr lang="he-IL" altLang="de-DE" sz="1800" b="1" dirty="0">
                <a:latin typeface="Courier New" charset="0"/>
              </a:rPr>
              <a:t>”</a:t>
            </a:r>
            <a:r>
              <a:rPr lang="de-DE" altLang="de-DE" sz="2000" b="1" dirty="0">
                <a:latin typeface="Courier New" charset="0"/>
              </a:rPr>
              <a:t>,</a:t>
            </a:r>
            <a:r>
              <a:rPr lang="he-IL" altLang="de-DE" sz="1800" b="1" dirty="0">
                <a:latin typeface="Courier New" charset="0"/>
              </a:rPr>
              <a:t>“</a:t>
            </a:r>
            <a:r>
              <a:rPr lang="de-DE" altLang="de-DE" sz="1800" b="1" dirty="0">
                <a:latin typeface="Courier New" charset="0"/>
              </a:rPr>
              <a:t>b</a:t>
            </a:r>
            <a:r>
              <a:rPr lang="he-IL" altLang="de-DE" sz="1800" b="1" dirty="0">
                <a:latin typeface="Courier New" charset="0"/>
              </a:rPr>
              <a:t>”</a:t>
            </a:r>
            <a:r>
              <a:rPr lang="de-DE" altLang="de-DE" sz="2000" b="1" dirty="0">
                <a:latin typeface="Courier New" charset="0"/>
              </a:rPr>
              <a:t>)</a:t>
            </a:r>
          </a:p>
        </p:txBody>
      </p:sp>
      <p:sp>
        <p:nvSpPr>
          <p:cNvPr id="155678" name="Oval 37"/>
          <p:cNvSpPr>
            <a:spLocks noChangeArrowheads="1"/>
          </p:cNvSpPr>
          <p:nvPr/>
        </p:nvSpPr>
        <p:spPr bwMode="auto">
          <a:xfrm>
            <a:off x="6227763" y="1052736"/>
            <a:ext cx="792162" cy="503238"/>
          </a:xfrm>
          <a:prstGeom prst="ellipse">
            <a:avLst/>
          </a:prstGeom>
          <a:noFill/>
          <a:ln w="127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endParaRPr lang="en-US" altLang="de-DE" sz="1800"/>
          </a:p>
        </p:txBody>
      </p:sp>
      <p:sp>
        <p:nvSpPr>
          <p:cNvPr id="155679" name="Oval 38"/>
          <p:cNvSpPr>
            <a:spLocks noChangeArrowheads="1"/>
          </p:cNvSpPr>
          <p:nvPr/>
        </p:nvSpPr>
        <p:spPr bwMode="auto">
          <a:xfrm>
            <a:off x="4932363" y="2421161"/>
            <a:ext cx="792162" cy="503238"/>
          </a:xfrm>
          <a:prstGeom prst="ellipse">
            <a:avLst/>
          </a:prstGeom>
          <a:noFill/>
          <a:ln w="127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endParaRPr lang="en-US" altLang="de-DE" sz="1800"/>
          </a:p>
        </p:txBody>
      </p:sp>
      <p:sp>
        <p:nvSpPr>
          <p:cNvPr id="2" name="Textfeld 1"/>
          <p:cNvSpPr txBox="1"/>
          <p:nvPr/>
        </p:nvSpPr>
        <p:spPr>
          <a:xfrm>
            <a:off x="496436" y="1628800"/>
            <a:ext cx="249138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>
                <a:solidFill>
                  <a:srgbClr val="FF0000"/>
                </a:solidFill>
              </a:rPr>
              <a:t>Splitten </a:t>
            </a:r>
            <a:r>
              <a:rPr lang="de-DE" dirty="0" smtClean="0"/>
              <a:t>für eindeutiges </a:t>
            </a:r>
          </a:p>
          <a:p>
            <a:r>
              <a:rPr lang="de-DE" dirty="0" err="1" smtClean="0"/>
              <a:t>Instanziierungsmuster</a:t>
            </a:r>
            <a:endParaRPr lang="de-DE" dirty="0" smtClean="0"/>
          </a:p>
          <a:p>
            <a:r>
              <a:rPr lang="de-DE" dirty="0"/>
              <a:t>f</a:t>
            </a:r>
            <a:r>
              <a:rPr lang="de-DE" dirty="0" smtClean="0"/>
              <a:t>ür Prädikate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0500097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Foliennummernplatzhalt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fld id="{F1E13EBB-C3C5-9E40-91E8-E6ABEB46FC1F}" type="slidenum">
              <a:rPr lang="de-DE" altLang="de-DE" sz="1400"/>
              <a:pPr eaLnBrk="1" hangingPunct="1"/>
              <a:t>71</a:t>
            </a:fld>
            <a:endParaRPr lang="de-DE" altLang="de-DE" sz="1400"/>
          </a:p>
        </p:txBody>
      </p:sp>
      <p:sp>
        <p:nvSpPr>
          <p:cNvPr id="15155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altLang="de-DE" dirty="0" smtClean="0"/>
              <a:t>Magic-Set-Transformation</a:t>
            </a:r>
            <a:endParaRPr lang="de-DE" altLang="de-DE" dirty="0"/>
          </a:p>
        </p:txBody>
      </p:sp>
      <p:sp>
        <p:nvSpPr>
          <p:cNvPr id="15155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71500" indent="-571500" eaLnBrk="1" hangingPunct="1">
              <a:buFont typeface="Wingdings" charset="2"/>
              <a:buNone/>
            </a:pPr>
            <a:r>
              <a:rPr lang="de-DE" altLang="de-DE" dirty="0" smtClean="0"/>
              <a:t>Beginnend mit einem Datalog-Programm und einem </a:t>
            </a:r>
            <a:r>
              <a:rPr lang="de-DE" altLang="de-DE" dirty="0" err="1" smtClean="0"/>
              <a:t>Instanziierungsmuster</a:t>
            </a:r>
            <a:r>
              <a:rPr lang="de-DE" altLang="de-DE" dirty="0" smtClean="0"/>
              <a:t> aus der Anfrage führe folgende Schritte aus:  </a:t>
            </a:r>
            <a:endParaRPr lang="de-DE" altLang="de-DE" dirty="0"/>
          </a:p>
          <a:p>
            <a:pPr marL="571500" indent="-571500" eaLnBrk="1" hangingPunct="1">
              <a:buSzPct val="90000"/>
              <a:buFont typeface="+mj-lt"/>
              <a:buAutoNum type="arabicPeriod"/>
            </a:pPr>
            <a:r>
              <a:rPr lang="de-DE" altLang="de-DE" dirty="0" smtClean="0"/>
              <a:t>Splitte Prädikate, um eindeutige </a:t>
            </a:r>
            <a:r>
              <a:rPr lang="de-DE" altLang="de-DE" dirty="0" err="1" smtClean="0"/>
              <a:t>Instanziierungsmuster</a:t>
            </a:r>
            <a:r>
              <a:rPr lang="de-DE" altLang="de-DE" dirty="0" smtClean="0"/>
              <a:t> zu bekommen</a:t>
            </a:r>
            <a:endParaRPr lang="de-DE" altLang="de-DE" dirty="0"/>
          </a:p>
          <a:p>
            <a:pPr marL="571500" indent="-571500" eaLnBrk="1" hangingPunct="1">
              <a:buSzPct val="90000"/>
              <a:buFont typeface="+mj-lt"/>
              <a:buAutoNum type="arabicPeriod"/>
            </a:pPr>
            <a:r>
              <a:rPr lang="de-DE" altLang="de-DE" dirty="0" smtClean="0">
                <a:solidFill>
                  <a:srgbClr val="FF0000"/>
                </a:solidFill>
              </a:rPr>
              <a:t>Rektifiziere Teilziele (behebe mehrfache  Vorkommnisse einer Variablen in einem IDB-Prädikat)</a:t>
            </a:r>
            <a:endParaRPr lang="de-DE" altLang="de-DE" dirty="0">
              <a:solidFill>
                <a:srgbClr val="FF0000"/>
              </a:solidFill>
            </a:endParaRPr>
          </a:p>
          <a:p>
            <a:pPr marL="571500" indent="-571500" eaLnBrk="1" hangingPunct="1">
              <a:buSzPct val="90000"/>
              <a:buFont typeface="+mj-lt"/>
              <a:buAutoNum type="arabicPeriod"/>
            </a:pPr>
            <a:r>
              <a:rPr lang="de-DE" altLang="de-DE" dirty="0" smtClean="0"/>
              <a:t>Führe Magie-Prädikate (und Hilfsprädikate) ein </a:t>
            </a:r>
            <a:endParaRPr lang="de-DE" altLang="de-DE" dirty="0"/>
          </a:p>
        </p:txBody>
      </p:sp>
    </p:spTree>
    <p:extLst>
      <p:ext uri="{BB962C8B-B14F-4D97-AF65-F5344CB8AC3E}">
        <p14:creationId xmlns:p14="http://schemas.microsoft.com/office/powerpoint/2010/main" val="19544996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2" name="Foliennummernplatzhalter 1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fld id="{7689148C-DC4A-0346-BB89-3021B2F06E62}" type="slidenum">
              <a:rPr lang="de-DE" altLang="de-DE" sz="1400"/>
              <a:pPr eaLnBrk="1" hangingPunct="1"/>
              <a:t>72</a:t>
            </a:fld>
            <a:endParaRPr lang="de-DE" altLang="de-DE" sz="1400"/>
          </a:p>
        </p:txBody>
      </p:sp>
      <p:sp>
        <p:nvSpPr>
          <p:cNvPr id="16384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827584" y="1125041"/>
            <a:ext cx="7416800" cy="6048375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charset="2"/>
              <a:buNone/>
            </a:pPr>
            <a:r>
              <a:rPr lang="de-DE" altLang="de-DE" sz="2200" dirty="0"/>
              <a:t>	</a:t>
            </a:r>
            <a:r>
              <a:rPr lang="de-DE" altLang="de-DE" sz="2200" dirty="0" smtClean="0"/>
              <a:t>r1</a:t>
            </a:r>
            <a:r>
              <a:rPr lang="de-DE" altLang="de-DE" sz="2200" dirty="0"/>
              <a:t>:  </a:t>
            </a:r>
            <a:r>
              <a:rPr lang="de-DE" altLang="de-DE" sz="2200" b="1" dirty="0">
                <a:latin typeface="Courier New" charset="0"/>
              </a:rPr>
              <a:t>p(</a:t>
            </a:r>
            <a:r>
              <a:rPr lang="de-DE" altLang="de-DE" sz="2200" b="1" dirty="0" err="1">
                <a:latin typeface="Courier New" charset="0"/>
              </a:rPr>
              <a:t>x,y</a:t>
            </a:r>
            <a:r>
              <a:rPr lang="de-DE" altLang="de-DE" sz="2200" b="1" dirty="0">
                <a:latin typeface="Courier New" charset="0"/>
              </a:rPr>
              <a:t>) :- a(</a:t>
            </a:r>
            <a:r>
              <a:rPr lang="de-DE" altLang="de-DE" sz="2200" b="1" dirty="0" err="1">
                <a:latin typeface="Courier New" charset="0"/>
              </a:rPr>
              <a:t>x,y</a:t>
            </a:r>
            <a:r>
              <a:rPr lang="de-DE" altLang="de-DE" sz="2200" b="1" dirty="0">
                <a:latin typeface="Courier New" charset="0"/>
              </a:rPr>
              <a:t>)</a:t>
            </a:r>
          </a:p>
          <a:p>
            <a:pPr eaLnBrk="1" hangingPunct="1">
              <a:lnSpc>
                <a:spcPct val="90000"/>
              </a:lnSpc>
              <a:buFont typeface="Wingdings" charset="2"/>
              <a:buNone/>
            </a:pPr>
            <a:r>
              <a:rPr lang="de-DE" altLang="de-DE" sz="2200" dirty="0"/>
              <a:t>	r2:</a:t>
            </a:r>
            <a:r>
              <a:rPr lang="de-DE" altLang="de-DE" sz="2200" b="1" dirty="0">
                <a:latin typeface="Courier New" charset="0"/>
              </a:rPr>
              <a:t> p(</a:t>
            </a:r>
            <a:r>
              <a:rPr lang="de-DE" altLang="de-DE" sz="2200" b="1" dirty="0" err="1">
                <a:latin typeface="Courier New" charset="0"/>
              </a:rPr>
              <a:t>x,y</a:t>
            </a:r>
            <a:r>
              <a:rPr lang="de-DE" altLang="de-DE" sz="2200" b="1" dirty="0">
                <a:latin typeface="Courier New" charset="0"/>
              </a:rPr>
              <a:t>) :- b(</a:t>
            </a:r>
            <a:r>
              <a:rPr lang="de-DE" altLang="de-DE" sz="2200" b="1" dirty="0" err="1">
                <a:latin typeface="Courier New" charset="0"/>
              </a:rPr>
              <a:t>x,z</a:t>
            </a:r>
            <a:r>
              <a:rPr lang="de-DE" altLang="de-DE" sz="2200" b="1" dirty="0">
                <a:latin typeface="Courier New" charset="0"/>
              </a:rPr>
              <a:t>),p(</a:t>
            </a:r>
            <a:r>
              <a:rPr lang="de-DE" altLang="de-DE" sz="2200" b="1" dirty="0" err="1">
                <a:solidFill>
                  <a:schemeClr val="accent2"/>
                </a:solidFill>
                <a:latin typeface="Courier New" charset="0"/>
              </a:rPr>
              <a:t>z</a:t>
            </a:r>
            <a:r>
              <a:rPr lang="de-DE" altLang="de-DE" sz="2200" b="1" dirty="0" err="1">
                <a:solidFill>
                  <a:schemeClr val="tx1"/>
                </a:solidFill>
                <a:latin typeface="Courier New" charset="0"/>
              </a:rPr>
              <a:t>,</a:t>
            </a:r>
            <a:r>
              <a:rPr lang="de-DE" altLang="de-DE" sz="2200" b="1" dirty="0" err="1">
                <a:solidFill>
                  <a:schemeClr val="accent2"/>
                </a:solidFill>
                <a:latin typeface="Courier New" charset="0"/>
              </a:rPr>
              <a:t>z</a:t>
            </a:r>
            <a:r>
              <a:rPr lang="de-DE" altLang="de-DE" sz="2200" b="1" dirty="0">
                <a:latin typeface="Courier New" charset="0"/>
              </a:rPr>
              <a:t>),b(</a:t>
            </a:r>
            <a:r>
              <a:rPr lang="de-DE" altLang="de-DE" sz="2200" b="1" dirty="0" err="1">
                <a:latin typeface="Courier New" charset="0"/>
              </a:rPr>
              <a:t>z,y</a:t>
            </a:r>
            <a:r>
              <a:rPr lang="de-DE" altLang="de-DE" sz="2200" b="1" dirty="0">
                <a:latin typeface="Courier New" charset="0"/>
              </a:rPr>
              <a:t>)</a:t>
            </a:r>
          </a:p>
          <a:p>
            <a:pPr eaLnBrk="1" hangingPunct="1">
              <a:lnSpc>
                <a:spcPct val="90000"/>
              </a:lnSpc>
              <a:buFont typeface="Wingdings" charset="2"/>
              <a:buNone/>
            </a:pPr>
            <a:endParaRPr lang="de-DE" altLang="de-DE" sz="2200" b="1" dirty="0">
              <a:latin typeface="Courier New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de-DE" altLang="de-DE" sz="2200" b="1" dirty="0">
                <a:latin typeface="Courier New" charset="0"/>
              </a:rPr>
              <a:t>p(</a:t>
            </a:r>
            <a:r>
              <a:rPr lang="de-DE" altLang="de-DE" sz="2200" b="1" dirty="0" err="1">
                <a:latin typeface="Courier New" charset="0"/>
              </a:rPr>
              <a:t>z,z</a:t>
            </a:r>
            <a:r>
              <a:rPr lang="de-DE" altLang="de-DE" sz="2200" b="1" dirty="0">
                <a:latin typeface="Courier New" charset="0"/>
              </a:rPr>
              <a:t>) </a:t>
            </a:r>
            <a:r>
              <a:rPr lang="de-DE" altLang="de-DE" sz="2200" dirty="0" smtClean="0"/>
              <a:t>ist nicht rektifiziert </a:t>
            </a:r>
          </a:p>
          <a:p>
            <a:pPr eaLnBrk="1" hangingPunct="1">
              <a:lnSpc>
                <a:spcPct val="90000"/>
              </a:lnSpc>
            </a:pPr>
            <a:r>
              <a:rPr lang="de-DE" altLang="de-DE" sz="2200" dirty="0" smtClean="0"/>
              <a:t>Erstelle  </a:t>
            </a:r>
            <a:r>
              <a:rPr lang="de-DE" altLang="de-DE" sz="2200" b="1" dirty="0" err="1" smtClean="0">
                <a:latin typeface="Courier New" charset="0"/>
              </a:rPr>
              <a:t>q</a:t>
            </a:r>
            <a:r>
              <a:rPr lang="de-DE" altLang="de-DE" sz="2200" b="1" dirty="0" smtClean="0">
                <a:latin typeface="Courier New" charset="0"/>
              </a:rPr>
              <a:t>(</a:t>
            </a:r>
            <a:r>
              <a:rPr lang="de-DE" altLang="de-DE" sz="2200" b="1" dirty="0" err="1" smtClean="0">
                <a:latin typeface="Courier New" charset="0"/>
              </a:rPr>
              <a:t>z</a:t>
            </a:r>
            <a:r>
              <a:rPr lang="de-DE" altLang="de-DE" sz="2200" b="1" dirty="0">
                <a:latin typeface="Courier New" charset="0"/>
              </a:rPr>
              <a:t>):- p(</a:t>
            </a:r>
            <a:r>
              <a:rPr lang="de-DE" altLang="de-DE" sz="2200" b="1" dirty="0" err="1">
                <a:latin typeface="Courier New" charset="0"/>
              </a:rPr>
              <a:t>z,z</a:t>
            </a:r>
            <a:r>
              <a:rPr lang="de-DE" altLang="de-DE" sz="2200" b="1" dirty="0">
                <a:latin typeface="Courier New" charset="0"/>
              </a:rPr>
              <a:t>)</a:t>
            </a:r>
            <a:r>
              <a:rPr lang="de-DE" altLang="de-DE" sz="2200" b="1" dirty="0"/>
              <a:t>.</a:t>
            </a:r>
            <a:r>
              <a:rPr lang="de-DE" altLang="de-DE" sz="2200" dirty="0">
                <a:latin typeface="Courier New" charset="0"/>
              </a:rPr>
              <a:t> </a:t>
            </a:r>
          </a:p>
          <a:p>
            <a:pPr eaLnBrk="1" hangingPunct="1">
              <a:lnSpc>
                <a:spcPct val="90000"/>
              </a:lnSpc>
            </a:pPr>
            <a:r>
              <a:rPr lang="de-DE" altLang="de-DE" sz="2200" dirty="0" smtClean="0"/>
              <a:t>Unifiziere Köpfe von Regeln mit mit </a:t>
            </a:r>
            <a:r>
              <a:rPr lang="de-DE" altLang="de-DE" sz="2200" b="1" dirty="0" smtClean="0">
                <a:latin typeface="Courier New" charset="0"/>
              </a:rPr>
              <a:t>p(</a:t>
            </a:r>
            <a:r>
              <a:rPr lang="de-DE" altLang="de-DE" sz="2200" b="1" dirty="0" err="1" smtClean="0">
                <a:latin typeface="Courier New" charset="0"/>
              </a:rPr>
              <a:t>z,z</a:t>
            </a:r>
            <a:r>
              <a:rPr lang="de-DE" altLang="de-DE" sz="2200" b="1" dirty="0" smtClean="0">
                <a:latin typeface="Courier New" charset="0"/>
              </a:rPr>
              <a:t>)</a:t>
            </a:r>
            <a:r>
              <a:rPr lang="de-DE" altLang="de-DE" sz="2200" dirty="0" smtClean="0"/>
              <a:t>. Es wird r1 zu </a:t>
            </a:r>
            <a:r>
              <a:rPr lang="de-DE" altLang="de-DE" sz="2200" dirty="0"/>
              <a:t/>
            </a:r>
            <a:br>
              <a:rPr lang="de-DE" altLang="de-DE" sz="2200" dirty="0"/>
            </a:br>
            <a:r>
              <a:rPr lang="de-DE" altLang="de-DE" sz="2200" dirty="0"/>
              <a:t> 		 </a:t>
            </a:r>
            <a:r>
              <a:rPr lang="de-DE" altLang="de-DE" sz="2200" b="1" dirty="0" err="1">
                <a:solidFill>
                  <a:srgbClr val="003300"/>
                </a:solidFill>
                <a:latin typeface="Courier New" charset="0"/>
              </a:rPr>
              <a:t>q</a:t>
            </a:r>
            <a:r>
              <a:rPr lang="de-DE" altLang="de-DE" sz="2200" b="1" dirty="0">
                <a:latin typeface="Courier New" charset="0"/>
              </a:rPr>
              <a:t>(</a:t>
            </a:r>
            <a:r>
              <a:rPr lang="de-DE" altLang="de-DE" sz="2200" b="1" dirty="0" err="1">
                <a:solidFill>
                  <a:schemeClr val="accent2"/>
                </a:solidFill>
                <a:latin typeface="Courier New" charset="0"/>
              </a:rPr>
              <a:t>z</a:t>
            </a:r>
            <a:r>
              <a:rPr lang="de-DE" altLang="de-DE" sz="2200" b="1" dirty="0">
                <a:latin typeface="Courier New" charset="0"/>
              </a:rPr>
              <a:t>) :- a(</a:t>
            </a:r>
            <a:r>
              <a:rPr lang="de-DE" altLang="de-DE" sz="2200" b="1" dirty="0" err="1">
                <a:solidFill>
                  <a:schemeClr val="accent2"/>
                </a:solidFill>
                <a:latin typeface="Courier New" charset="0"/>
              </a:rPr>
              <a:t>z</a:t>
            </a:r>
            <a:r>
              <a:rPr lang="de-DE" altLang="de-DE" sz="2200" b="1" dirty="0" err="1">
                <a:latin typeface="Courier New" charset="0"/>
              </a:rPr>
              <a:t>,</a:t>
            </a:r>
            <a:r>
              <a:rPr lang="de-DE" altLang="de-DE" sz="2200" b="1" dirty="0" err="1">
                <a:solidFill>
                  <a:schemeClr val="accent2"/>
                </a:solidFill>
                <a:latin typeface="Courier New" charset="0"/>
              </a:rPr>
              <a:t>z</a:t>
            </a:r>
            <a:r>
              <a:rPr lang="de-DE" altLang="de-DE" sz="2200" b="1" dirty="0">
                <a:latin typeface="Courier New" charset="0"/>
              </a:rPr>
              <a:t>)</a:t>
            </a:r>
            <a:br>
              <a:rPr lang="de-DE" altLang="de-DE" sz="2200" b="1" dirty="0">
                <a:latin typeface="Courier New" charset="0"/>
              </a:rPr>
            </a:br>
            <a:r>
              <a:rPr lang="de-DE" altLang="de-DE" sz="2200" dirty="0" smtClean="0"/>
              <a:t>und </a:t>
            </a:r>
            <a:r>
              <a:rPr lang="de-DE" altLang="de-DE" sz="2200" dirty="0"/>
              <a:t>r2 </a:t>
            </a:r>
            <a:r>
              <a:rPr lang="de-DE" altLang="de-DE" sz="2200" dirty="0" smtClean="0"/>
              <a:t>zu</a:t>
            </a:r>
            <a:r>
              <a:rPr lang="de-DE" altLang="de-DE" sz="2200" dirty="0"/>
              <a:t/>
            </a:r>
            <a:br>
              <a:rPr lang="de-DE" altLang="de-DE" sz="2200" dirty="0"/>
            </a:br>
            <a:r>
              <a:rPr lang="de-DE" altLang="de-DE" sz="2200" dirty="0"/>
              <a:t>		 </a:t>
            </a:r>
            <a:r>
              <a:rPr lang="de-DE" altLang="de-DE" sz="2200" b="1" dirty="0" err="1">
                <a:solidFill>
                  <a:srgbClr val="003300"/>
                </a:solidFill>
                <a:latin typeface="Courier New" charset="0"/>
              </a:rPr>
              <a:t>q</a:t>
            </a:r>
            <a:r>
              <a:rPr lang="de-DE" altLang="de-DE" sz="2200" b="1" dirty="0">
                <a:latin typeface="Courier New" charset="0"/>
              </a:rPr>
              <a:t>(</a:t>
            </a:r>
            <a:r>
              <a:rPr lang="de-DE" altLang="de-DE" sz="2200" b="1" dirty="0" err="1">
                <a:solidFill>
                  <a:schemeClr val="accent2"/>
                </a:solidFill>
                <a:latin typeface="Courier New" charset="0"/>
              </a:rPr>
              <a:t>z</a:t>
            </a:r>
            <a:r>
              <a:rPr lang="de-DE" altLang="de-DE" sz="2200" b="1" dirty="0">
                <a:latin typeface="Courier New" charset="0"/>
              </a:rPr>
              <a:t>) :- b(</a:t>
            </a:r>
            <a:r>
              <a:rPr lang="de-DE" altLang="de-DE" sz="2200" b="1" dirty="0" err="1">
                <a:solidFill>
                  <a:schemeClr val="accent2"/>
                </a:solidFill>
                <a:latin typeface="Courier New" charset="0"/>
              </a:rPr>
              <a:t>z</a:t>
            </a:r>
            <a:r>
              <a:rPr lang="de-DE" altLang="de-DE" sz="2200" b="1" dirty="0" err="1">
                <a:latin typeface="Courier New" charset="0"/>
              </a:rPr>
              <a:t>,</a:t>
            </a:r>
            <a:r>
              <a:rPr lang="de-DE" altLang="de-DE" sz="2200" b="1" dirty="0" err="1">
                <a:solidFill>
                  <a:srgbClr val="000099"/>
                </a:solidFill>
                <a:latin typeface="Courier New" charset="0"/>
              </a:rPr>
              <a:t>w</a:t>
            </a:r>
            <a:r>
              <a:rPr lang="de-DE" altLang="de-DE" sz="2200" b="1" dirty="0">
                <a:latin typeface="Courier New" charset="0"/>
              </a:rPr>
              <a:t>),</a:t>
            </a:r>
            <a:r>
              <a:rPr lang="de-DE" altLang="de-DE" sz="2200" b="1" dirty="0" err="1">
                <a:solidFill>
                  <a:srgbClr val="003300"/>
                </a:solidFill>
                <a:latin typeface="Courier New" charset="0"/>
              </a:rPr>
              <a:t>q</a:t>
            </a:r>
            <a:r>
              <a:rPr lang="de-DE" altLang="de-DE" sz="2200" b="1" dirty="0">
                <a:latin typeface="Courier New" charset="0"/>
              </a:rPr>
              <a:t>(</a:t>
            </a:r>
            <a:r>
              <a:rPr lang="de-DE" altLang="de-DE" sz="2200" b="1" dirty="0" err="1">
                <a:solidFill>
                  <a:srgbClr val="000099"/>
                </a:solidFill>
                <a:latin typeface="Courier New" charset="0"/>
              </a:rPr>
              <a:t>w</a:t>
            </a:r>
            <a:r>
              <a:rPr lang="de-DE" altLang="de-DE" sz="2200" b="1" dirty="0">
                <a:latin typeface="Courier New" charset="0"/>
              </a:rPr>
              <a:t>),b(</a:t>
            </a:r>
            <a:r>
              <a:rPr lang="de-DE" altLang="de-DE" sz="2200" b="1" dirty="0" err="1">
                <a:solidFill>
                  <a:srgbClr val="000099"/>
                </a:solidFill>
                <a:latin typeface="Courier New" charset="0"/>
              </a:rPr>
              <a:t>w</a:t>
            </a:r>
            <a:r>
              <a:rPr lang="de-DE" altLang="de-DE" sz="2200" b="1" dirty="0" err="1">
                <a:latin typeface="Courier New" charset="0"/>
              </a:rPr>
              <a:t>,</a:t>
            </a:r>
            <a:r>
              <a:rPr lang="de-DE" altLang="de-DE" sz="2200" b="1" dirty="0" err="1">
                <a:solidFill>
                  <a:schemeClr val="accent2"/>
                </a:solidFill>
                <a:latin typeface="Courier New" charset="0"/>
              </a:rPr>
              <a:t>z</a:t>
            </a:r>
            <a:r>
              <a:rPr lang="de-DE" altLang="de-DE" sz="2200" b="1" dirty="0">
                <a:latin typeface="Courier New" charset="0"/>
              </a:rPr>
              <a:t>)</a:t>
            </a:r>
          </a:p>
          <a:p>
            <a:pPr eaLnBrk="1" hangingPunct="1">
              <a:lnSpc>
                <a:spcPct val="90000"/>
              </a:lnSpc>
            </a:pPr>
            <a:r>
              <a:rPr lang="de-DE" altLang="de-DE" sz="2200" dirty="0" smtClean="0"/>
              <a:t>Im ursprünglichen r2 ersetze Teilziel </a:t>
            </a:r>
            <a:r>
              <a:rPr lang="de-DE" altLang="de-DE" sz="2200" b="1" dirty="0" smtClean="0">
                <a:latin typeface="Courier New" charset="0"/>
              </a:rPr>
              <a:t>p(</a:t>
            </a:r>
            <a:r>
              <a:rPr lang="de-DE" altLang="de-DE" sz="2200" b="1" dirty="0" err="1" smtClean="0">
                <a:latin typeface="Courier New" charset="0"/>
              </a:rPr>
              <a:t>z,z</a:t>
            </a:r>
            <a:r>
              <a:rPr lang="de-DE" altLang="de-DE" sz="2200" b="1" dirty="0">
                <a:latin typeface="Courier New" charset="0"/>
              </a:rPr>
              <a:t>) </a:t>
            </a:r>
            <a:r>
              <a:rPr lang="de-DE" altLang="de-DE" sz="2200" b="1" dirty="0" smtClean="0">
                <a:latin typeface="Courier New" charset="0"/>
              </a:rPr>
              <a:t>m</a:t>
            </a:r>
            <a:r>
              <a:rPr lang="de-DE" altLang="de-DE" sz="2200" dirty="0" smtClean="0"/>
              <a:t>it </a:t>
            </a:r>
            <a:r>
              <a:rPr lang="de-DE" altLang="de-DE" sz="2200" b="1" dirty="0" err="1" smtClean="0">
                <a:solidFill>
                  <a:srgbClr val="003300"/>
                </a:solidFill>
                <a:latin typeface="Courier New" charset="0"/>
              </a:rPr>
              <a:t>q</a:t>
            </a:r>
            <a:r>
              <a:rPr lang="de-DE" altLang="de-DE" sz="2200" b="1" dirty="0" smtClean="0">
                <a:solidFill>
                  <a:srgbClr val="003300"/>
                </a:solidFill>
                <a:latin typeface="Courier New" charset="0"/>
              </a:rPr>
              <a:t>(</a:t>
            </a:r>
            <a:r>
              <a:rPr lang="de-DE" altLang="de-DE" sz="2200" b="1" dirty="0" err="1" smtClean="0">
                <a:solidFill>
                  <a:srgbClr val="003300"/>
                </a:solidFill>
                <a:latin typeface="Courier New" charset="0"/>
              </a:rPr>
              <a:t>z</a:t>
            </a:r>
            <a:r>
              <a:rPr lang="de-DE" altLang="de-DE" sz="2200" b="1" dirty="0">
                <a:solidFill>
                  <a:srgbClr val="003300"/>
                </a:solidFill>
                <a:latin typeface="Courier New" charset="0"/>
              </a:rPr>
              <a:t>)</a:t>
            </a:r>
            <a:r>
              <a:rPr lang="de-DE" altLang="de-DE" sz="2200" dirty="0"/>
              <a:t>.</a:t>
            </a:r>
            <a:br>
              <a:rPr lang="de-DE" altLang="de-DE" sz="2200" dirty="0"/>
            </a:br>
            <a:endParaRPr lang="de-DE" altLang="de-DE" sz="2200" dirty="0"/>
          </a:p>
          <a:p>
            <a:pPr eaLnBrk="1" hangingPunct="1">
              <a:lnSpc>
                <a:spcPct val="90000"/>
              </a:lnSpc>
            </a:pPr>
            <a:r>
              <a:rPr lang="de-DE" altLang="de-DE" sz="2200" dirty="0"/>
              <a:t> </a:t>
            </a:r>
            <a:r>
              <a:rPr lang="de-DE" altLang="de-DE" sz="2200" dirty="0" smtClean="0"/>
              <a:t>Resultierende Regeln: </a:t>
            </a:r>
            <a:endParaRPr lang="de-DE" altLang="de-DE" sz="2200" dirty="0"/>
          </a:p>
          <a:p>
            <a:pPr eaLnBrk="1" hangingPunct="1">
              <a:lnSpc>
                <a:spcPct val="90000"/>
              </a:lnSpc>
              <a:buFont typeface="Wingdings" charset="2"/>
              <a:buNone/>
            </a:pPr>
            <a:r>
              <a:rPr lang="de-DE" altLang="de-DE" sz="2200" dirty="0"/>
              <a:t>	r1:  	</a:t>
            </a:r>
            <a:r>
              <a:rPr lang="de-DE" altLang="de-DE" sz="2200" b="1" dirty="0">
                <a:latin typeface="Courier New" charset="0"/>
              </a:rPr>
              <a:t>p(</a:t>
            </a:r>
            <a:r>
              <a:rPr lang="de-DE" altLang="de-DE" sz="2200" b="1" dirty="0" err="1">
                <a:latin typeface="Courier New" charset="0"/>
              </a:rPr>
              <a:t>x,y</a:t>
            </a:r>
            <a:r>
              <a:rPr lang="de-DE" altLang="de-DE" sz="2200" b="1" dirty="0">
                <a:latin typeface="Courier New" charset="0"/>
              </a:rPr>
              <a:t>):- a(</a:t>
            </a:r>
            <a:r>
              <a:rPr lang="de-DE" altLang="de-DE" sz="2200" b="1" dirty="0" err="1">
                <a:latin typeface="Courier New" charset="0"/>
              </a:rPr>
              <a:t>x,y</a:t>
            </a:r>
            <a:r>
              <a:rPr lang="de-DE" altLang="de-DE" sz="2200" b="1" dirty="0">
                <a:latin typeface="Courier New" charset="0"/>
              </a:rPr>
              <a:t>)</a:t>
            </a:r>
          </a:p>
          <a:p>
            <a:pPr eaLnBrk="1" hangingPunct="1">
              <a:lnSpc>
                <a:spcPct val="90000"/>
              </a:lnSpc>
              <a:buFont typeface="Wingdings" charset="2"/>
              <a:buNone/>
            </a:pPr>
            <a:r>
              <a:rPr lang="de-DE" altLang="de-DE" sz="2200" dirty="0"/>
              <a:t>	r2</a:t>
            </a:r>
            <a:r>
              <a:rPr lang="de-DE" altLang="de-DE" sz="2200" b="1" dirty="0"/>
              <a:t>´</a:t>
            </a:r>
            <a:r>
              <a:rPr lang="de-DE" altLang="de-DE" sz="2200" dirty="0"/>
              <a:t>:</a:t>
            </a:r>
            <a:r>
              <a:rPr lang="de-DE" altLang="de-DE" sz="2200" b="1" dirty="0">
                <a:latin typeface="Courier New" charset="0"/>
              </a:rPr>
              <a:t> p(</a:t>
            </a:r>
            <a:r>
              <a:rPr lang="de-DE" altLang="de-DE" sz="2200" b="1" dirty="0" err="1">
                <a:latin typeface="Courier New" charset="0"/>
              </a:rPr>
              <a:t>x,y</a:t>
            </a:r>
            <a:r>
              <a:rPr lang="de-DE" altLang="de-DE" sz="2200" b="1" dirty="0">
                <a:latin typeface="Courier New" charset="0"/>
              </a:rPr>
              <a:t>):- b(</a:t>
            </a:r>
            <a:r>
              <a:rPr lang="de-DE" altLang="de-DE" sz="2200" b="1" dirty="0" err="1">
                <a:latin typeface="Courier New" charset="0"/>
              </a:rPr>
              <a:t>x,z</a:t>
            </a:r>
            <a:r>
              <a:rPr lang="de-DE" altLang="de-DE" sz="2200" b="1" dirty="0">
                <a:latin typeface="Courier New" charset="0"/>
              </a:rPr>
              <a:t>),</a:t>
            </a:r>
            <a:r>
              <a:rPr lang="de-DE" altLang="de-DE" sz="2200" b="1" dirty="0" err="1">
                <a:solidFill>
                  <a:schemeClr val="accent2"/>
                </a:solidFill>
                <a:latin typeface="Courier New" charset="0"/>
              </a:rPr>
              <a:t>q</a:t>
            </a:r>
            <a:r>
              <a:rPr lang="de-DE" altLang="de-DE" sz="2200" b="1" dirty="0">
                <a:solidFill>
                  <a:schemeClr val="tx1"/>
                </a:solidFill>
                <a:latin typeface="Courier New" charset="0"/>
              </a:rPr>
              <a:t>(</a:t>
            </a:r>
            <a:r>
              <a:rPr lang="de-DE" altLang="de-DE" sz="2200" b="1" dirty="0" err="1">
                <a:solidFill>
                  <a:schemeClr val="accent2"/>
                </a:solidFill>
                <a:latin typeface="Courier New" charset="0"/>
              </a:rPr>
              <a:t>z</a:t>
            </a:r>
            <a:r>
              <a:rPr lang="de-DE" altLang="de-DE" sz="2200" b="1" dirty="0">
                <a:latin typeface="Courier New" charset="0"/>
              </a:rPr>
              <a:t>),b(</a:t>
            </a:r>
            <a:r>
              <a:rPr lang="de-DE" altLang="de-DE" sz="2200" b="1" dirty="0" err="1">
                <a:latin typeface="Courier New" charset="0"/>
              </a:rPr>
              <a:t>z,y</a:t>
            </a:r>
            <a:r>
              <a:rPr lang="de-DE" altLang="de-DE" sz="2200" b="1" dirty="0">
                <a:latin typeface="Courier New" charset="0"/>
              </a:rPr>
              <a:t>)</a:t>
            </a:r>
            <a:br>
              <a:rPr lang="de-DE" altLang="de-DE" sz="2200" b="1" dirty="0">
                <a:latin typeface="Courier New" charset="0"/>
              </a:rPr>
            </a:br>
            <a:r>
              <a:rPr lang="de-DE" altLang="de-DE" sz="2200" dirty="0"/>
              <a:t>r3:   </a:t>
            </a:r>
            <a:r>
              <a:rPr lang="de-DE" altLang="de-DE" sz="2200" b="1" dirty="0" err="1">
                <a:solidFill>
                  <a:schemeClr val="tx1"/>
                </a:solidFill>
                <a:latin typeface="Courier New" charset="0"/>
              </a:rPr>
              <a:t>q</a:t>
            </a:r>
            <a:r>
              <a:rPr lang="de-DE" altLang="de-DE" sz="2200" b="1" dirty="0">
                <a:solidFill>
                  <a:schemeClr val="tx1"/>
                </a:solidFill>
                <a:latin typeface="Courier New" charset="0"/>
              </a:rPr>
              <a:t>(</a:t>
            </a:r>
            <a:r>
              <a:rPr lang="de-DE" altLang="de-DE" sz="2200" b="1" dirty="0" err="1">
                <a:solidFill>
                  <a:schemeClr val="tx1"/>
                </a:solidFill>
                <a:latin typeface="Courier New" charset="0"/>
              </a:rPr>
              <a:t>z</a:t>
            </a:r>
            <a:r>
              <a:rPr lang="de-DE" altLang="de-DE" sz="2200" b="1" dirty="0">
                <a:solidFill>
                  <a:schemeClr val="tx1"/>
                </a:solidFill>
                <a:latin typeface="Courier New" charset="0"/>
              </a:rPr>
              <a:t>) 	:- a(</a:t>
            </a:r>
            <a:r>
              <a:rPr lang="de-DE" altLang="de-DE" sz="2200" b="1" dirty="0" err="1">
                <a:solidFill>
                  <a:schemeClr val="tx1"/>
                </a:solidFill>
                <a:latin typeface="Courier New" charset="0"/>
              </a:rPr>
              <a:t>z,z</a:t>
            </a:r>
            <a:r>
              <a:rPr lang="de-DE" altLang="de-DE" sz="2200" b="1" dirty="0">
                <a:solidFill>
                  <a:schemeClr val="tx1"/>
                </a:solidFill>
                <a:latin typeface="Courier New" charset="0"/>
              </a:rPr>
              <a:t>)</a:t>
            </a:r>
            <a:r>
              <a:rPr lang="de-DE" altLang="de-DE" sz="2200" dirty="0">
                <a:solidFill>
                  <a:schemeClr val="tx1"/>
                </a:solidFill>
              </a:rPr>
              <a:t> </a:t>
            </a:r>
            <a:br>
              <a:rPr lang="de-DE" altLang="de-DE" sz="2200" dirty="0">
                <a:solidFill>
                  <a:schemeClr val="tx1"/>
                </a:solidFill>
              </a:rPr>
            </a:br>
            <a:r>
              <a:rPr lang="de-DE" altLang="de-DE" sz="2200" dirty="0">
                <a:solidFill>
                  <a:schemeClr val="tx1"/>
                </a:solidFill>
              </a:rPr>
              <a:t>r4:   </a:t>
            </a:r>
            <a:r>
              <a:rPr lang="de-DE" altLang="de-DE" sz="2200" b="1" dirty="0" err="1">
                <a:solidFill>
                  <a:schemeClr val="tx1"/>
                </a:solidFill>
                <a:latin typeface="Courier New" charset="0"/>
              </a:rPr>
              <a:t>q</a:t>
            </a:r>
            <a:r>
              <a:rPr lang="de-DE" altLang="de-DE" sz="2200" b="1" dirty="0">
                <a:solidFill>
                  <a:schemeClr val="tx1"/>
                </a:solidFill>
                <a:latin typeface="Courier New" charset="0"/>
              </a:rPr>
              <a:t>(</a:t>
            </a:r>
            <a:r>
              <a:rPr lang="de-DE" altLang="de-DE" sz="2200" b="1" dirty="0" err="1">
                <a:solidFill>
                  <a:schemeClr val="tx1"/>
                </a:solidFill>
                <a:latin typeface="Courier New" charset="0"/>
              </a:rPr>
              <a:t>z</a:t>
            </a:r>
            <a:r>
              <a:rPr lang="de-DE" altLang="de-DE" sz="2200" b="1" dirty="0">
                <a:solidFill>
                  <a:schemeClr val="tx1"/>
                </a:solidFill>
                <a:latin typeface="Courier New" charset="0"/>
              </a:rPr>
              <a:t>) 	:- b(</a:t>
            </a:r>
            <a:r>
              <a:rPr lang="de-DE" altLang="de-DE" sz="2200" b="1" dirty="0" err="1">
                <a:solidFill>
                  <a:schemeClr val="tx1"/>
                </a:solidFill>
                <a:latin typeface="Courier New" charset="0"/>
              </a:rPr>
              <a:t>z,w</a:t>
            </a:r>
            <a:r>
              <a:rPr lang="de-DE" altLang="de-DE" sz="2200" b="1" dirty="0">
                <a:solidFill>
                  <a:schemeClr val="tx1"/>
                </a:solidFill>
                <a:latin typeface="Courier New" charset="0"/>
              </a:rPr>
              <a:t>),</a:t>
            </a:r>
            <a:r>
              <a:rPr lang="de-DE" altLang="de-DE" sz="2200" b="1" dirty="0" err="1">
                <a:solidFill>
                  <a:schemeClr val="tx1"/>
                </a:solidFill>
                <a:latin typeface="Courier New" charset="0"/>
              </a:rPr>
              <a:t>q</a:t>
            </a:r>
            <a:r>
              <a:rPr lang="de-DE" altLang="de-DE" sz="2200" b="1" dirty="0">
                <a:solidFill>
                  <a:schemeClr val="tx1"/>
                </a:solidFill>
                <a:latin typeface="Courier New" charset="0"/>
              </a:rPr>
              <a:t>(</a:t>
            </a:r>
            <a:r>
              <a:rPr lang="de-DE" altLang="de-DE" sz="2200" b="1" dirty="0" err="1">
                <a:solidFill>
                  <a:schemeClr val="tx1"/>
                </a:solidFill>
                <a:latin typeface="Courier New" charset="0"/>
              </a:rPr>
              <a:t>w</a:t>
            </a:r>
            <a:r>
              <a:rPr lang="de-DE" altLang="de-DE" sz="2200" b="1" dirty="0">
                <a:solidFill>
                  <a:schemeClr val="tx1"/>
                </a:solidFill>
                <a:latin typeface="Courier New" charset="0"/>
              </a:rPr>
              <a:t>),b(</a:t>
            </a:r>
            <a:r>
              <a:rPr lang="de-DE" altLang="de-DE" sz="2200" b="1" dirty="0" err="1">
                <a:solidFill>
                  <a:schemeClr val="tx1"/>
                </a:solidFill>
                <a:latin typeface="Courier New" charset="0"/>
              </a:rPr>
              <a:t>w,z</a:t>
            </a:r>
            <a:r>
              <a:rPr lang="de-DE" altLang="de-DE" sz="2200" b="1" dirty="0">
                <a:solidFill>
                  <a:schemeClr val="tx1"/>
                </a:solidFill>
                <a:latin typeface="Courier New" charset="0"/>
              </a:rPr>
              <a:t>)</a:t>
            </a:r>
            <a:endParaRPr lang="de-DE" altLang="de-DE" sz="2200" dirty="0">
              <a:solidFill>
                <a:schemeClr val="tx1"/>
              </a:solidFill>
            </a:endParaRPr>
          </a:p>
          <a:p>
            <a:pPr eaLnBrk="1" hangingPunct="1">
              <a:lnSpc>
                <a:spcPct val="90000"/>
              </a:lnSpc>
            </a:pPr>
            <a:endParaRPr lang="de-DE" altLang="de-DE" sz="2200" dirty="0">
              <a:solidFill>
                <a:schemeClr val="tx1"/>
              </a:solidFill>
            </a:endParaRPr>
          </a:p>
        </p:txBody>
      </p:sp>
      <p:sp>
        <p:nvSpPr>
          <p:cNvPr id="2" name="Textfeld 1"/>
          <p:cNvSpPr txBox="1"/>
          <p:nvPr/>
        </p:nvSpPr>
        <p:spPr>
          <a:xfrm>
            <a:off x="755576" y="260648"/>
            <a:ext cx="76328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200" dirty="0" err="1" smtClean="0"/>
              <a:t>Rektifizierung</a:t>
            </a:r>
            <a:r>
              <a:rPr lang="de-DE" sz="3200" dirty="0" smtClean="0"/>
              <a:t> </a:t>
            </a:r>
            <a:endParaRPr lang="de-DE" sz="3200" dirty="0"/>
          </a:p>
        </p:txBody>
      </p:sp>
    </p:spTree>
    <p:extLst>
      <p:ext uri="{BB962C8B-B14F-4D97-AF65-F5344CB8AC3E}">
        <p14:creationId xmlns:p14="http://schemas.microsoft.com/office/powerpoint/2010/main" val="11863189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986" name="Foliennummernplatzhalt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fld id="{ACBB43D8-544E-F940-B35C-19ECE3B1ECA3}" type="slidenum">
              <a:rPr lang="de-DE" altLang="de-DE" sz="1400"/>
              <a:pPr eaLnBrk="1" hangingPunct="1"/>
              <a:t>73</a:t>
            </a:fld>
            <a:endParaRPr lang="de-DE" altLang="de-DE" sz="1400"/>
          </a:p>
        </p:txBody>
      </p:sp>
      <p:sp>
        <p:nvSpPr>
          <p:cNvPr id="16998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altLang="de-DE" dirty="0" smtClean="0"/>
              <a:t>Nächste Woche</a:t>
            </a:r>
            <a:endParaRPr lang="de-DE" altLang="de-DE" dirty="0"/>
          </a:p>
        </p:txBody>
      </p:sp>
      <p:sp>
        <p:nvSpPr>
          <p:cNvPr id="1699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8" y="1844675"/>
            <a:ext cx="7923212" cy="469265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de-DE" altLang="de-DE" sz="3700" dirty="0" smtClean="0"/>
              <a:t>Zurück in den Kerker: </a:t>
            </a:r>
          </a:p>
          <a:p>
            <a:pPr lvl="1" eaLnBrk="1" hangingPunct="1">
              <a:lnSpc>
                <a:spcPct val="80000"/>
              </a:lnSpc>
            </a:pPr>
            <a:r>
              <a:rPr lang="de-DE" altLang="de-DE" sz="3200" dirty="0" smtClean="0">
                <a:solidFill>
                  <a:schemeClr val="tx1"/>
                </a:solidFill>
              </a:rPr>
              <a:t>Kostenabschätzung zur Auswahl bester Pläne </a:t>
            </a:r>
            <a:endParaRPr lang="de-DE" altLang="de-DE" sz="3200" dirty="0">
              <a:solidFill>
                <a:schemeClr val="tx1"/>
              </a:solidFill>
            </a:endParaRPr>
          </a:p>
          <a:p>
            <a:pPr eaLnBrk="1" hangingPunct="1">
              <a:lnSpc>
                <a:spcPct val="80000"/>
              </a:lnSpc>
              <a:buFont typeface="Wingdings" charset="2"/>
              <a:buNone/>
            </a:pPr>
            <a:endParaRPr lang="de-DE" altLang="de-DE" sz="2200" dirty="0"/>
          </a:p>
        </p:txBody>
      </p:sp>
    </p:spTree>
    <p:extLst>
      <p:ext uri="{BB962C8B-B14F-4D97-AF65-F5344CB8AC3E}">
        <p14:creationId xmlns:p14="http://schemas.microsoft.com/office/powerpoint/2010/main" val="1856568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986" name="Foliennummernplatzhalt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fld id="{ACBB43D8-544E-F940-B35C-19ECE3B1ECA3}" type="slidenum">
              <a:rPr lang="de-DE" altLang="de-DE" sz="1400"/>
              <a:pPr eaLnBrk="1" hangingPunct="1"/>
              <a:t>74</a:t>
            </a:fld>
            <a:endParaRPr lang="de-DE" altLang="de-DE" sz="1400"/>
          </a:p>
        </p:txBody>
      </p:sp>
      <p:sp>
        <p:nvSpPr>
          <p:cNvPr id="16998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altLang="de-DE" dirty="0" smtClean="0"/>
              <a:t>Nächste Woche</a:t>
            </a:r>
            <a:endParaRPr lang="de-DE" altLang="de-DE" dirty="0"/>
          </a:p>
        </p:txBody>
      </p:sp>
      <p:sp>
        <p:nvSpPr>
          <p:cNvPr id="1699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8" y="1844675"/>
            <a:ext cx="7923212" cy="469265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de-DE" altLang="de-DE" sz="3700" dirty="0" smtClean="0"/>
              <a:t>Zurück in den Kerker: </a:t>
            </a:r>
          </a:p>
          <a:p>
            <a:pPr lvl="1" eaLnBrk="1" hangingPunct="1">
              <a:lnSpc>
                <a:spcPct val="80000"/>
              </a:lnSpc>
            </a:pPr>
            <a:r>
              <a:rPr lang="de-DE" altLang="de-DE" sz="3200" dirty="0" smtClean="0">
                <a:solidFill>
                  <a:schemeClr val="tx1"/>
                </a:solidFill>
              </a:rPr>
              <a:t>Kostenabschätzung zur Auswahl bester Pläne </a:t>
            </a:r>
            <a:endParaRPr lang="de-DE" altLang="de-DE" sz="3200" dirty="0">
              <a:solidFill>
                <a:schemeClr val="tx1"/>
              </a:solidFill>
            </a:endParaRPr>
          </a:p>
          <a:p>
            <a:pPr eaLnBrk="1" hangingPunct="1">
              <a:lnSpc>
                <a:spcPct val="80000"/>
              </a:lnSpc>
              <a:buFont typeface="Wingdings" charset="2"/>
              <a:buNone/>
            </a:pPr>
            <a:endParaRPr lang="de-DE" altLang="de-DE" sz="2200" dirty="0"/>
          </a:p>
        </p:txBody>
      </p:sp>
      <p:sp>
        <p:nvSpPr>
          <p:cNvPr id="2" name="Textfeld 1"/>
          <p:cNvSpPr txBox="1"/>
          <p:nvPr/>
        </p:nvSpPr>
        <p:spPr>
          <a:xfrm>
            <a:off x="593112" y="4509120"/>
            <a:ext cx="79412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600" dirty="0" smtClean="0"/>
              <a:t>Seven Q +  </a:t>
            </a:r>
            <a:r>
              <a:rPr lang="de-DE" sz="3600" dirty="0" err="1" smtClean="0"/>
              <a:t>three</a:t>
            </a:r>
            <a:r>
              <a:rPr lang="de-DE" sz="3600" dirty="0" smtClean="0"/>
              <a:t> Q </a:t>
            </a:r>
            <a:r>
              <a:rPr lang="de-DE" sz="3600" dirty="0" err="1" smtClean="0"/>
              <a:t>for</a:t>
            </a:r>
            <a:r>
              <a:rPr lang="de-DE" sz="3600" dirty="0" smtClean="0"/>
              <a:t> </a:t>
            </a:r>
            <a:r>
              <a:rPr lang="de-DE" sz="3600" dirty="0" err="1" smtClean="0"/>
              <a:t>your</a:t>
            </a:r>
            <a:r>
              <a:rPr lang="de-DE" sz="3600" dirty="0" smtClean="0"/>
              <a:t> </a:t>
            </a:r>
            <a:r>
              <a:rPr lang="de-DE" sz="3600" dirty="0" err="1" smtClean="0"/>
              <a:t>attention</a:t>
            </a:r>
            <a:r>
              <a:rPr lang="de-DE" sz="3600" dirty="0" smtClean="0"/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731939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2"/>
          <p:cNvSpPr>
            <a:spLocks noGrp="1" noChangeArrowheads="1"/>
          </p:cNvSpPr>
          <p:nvPr>
            <p:ph type="title"/>
          </p:nvPr>
        </p:nvSpPr>
        <p:spPr>
          <a:xfrm>
            <a:off x="351693" y="260648"/>
            <a:ext cx="8440615" cy="465992"/>
          </a:xfrm>
        </p:spPr>
        <p:txBody>
          <a:bodyPr/>
          <a:lstStyle/>
          <a:p>
            <a:pPr eaLnBrk="1" hangingPunct="1"/>
            <a:r>
              <a:rPr lang="de-DE" altLang="en-US" dirty="0" err="1" smtClean="0"/>
              <a:t>Datalog</a:t>
            </a:r>
            <a:r>
              <a:rPr lang="de-DE" altLang="en-US" baseline="-25000" dirty="0" smtClean="0"/>
              <a:t>(</a:t>
            </a:r>
            <a:r>
              <a:rPr lang="de-DE" altLang="en-US" baseline="-25000" dirty="0" err="1" smtClean="0"/>
              <a:t>rec</a:t>
            </a:r>
            <a:r>
              <a:rPr lang="de-DE" altLang="en-US" baseline="-25000" dirty="0"/>
              <a:t>, </a:t>
            </a:r>
            <a:r>
              <a:rPr lang="de-DE" altLang="en-US" baseline="-25000" dirty="0" err="1"/>
              <a:t>no-neg</a:t>
            </a:r>
            <a:r>
              <a:rPr lang="de-DE" altLang="en-US" baseline="-25000" dirty="0" smtClean="0"/>
              <a:t>)</a:t>
            </a:r>
            <a:r>
              <a:rPr lang="de-DE" altLang="en-US" dirty="0"/>
              <a:t>	</a:t>
            </a:r>
          </a:p>
        </p:txBody>
      </p:sp>
      <p:sp>
        <p:nvSpPr>
          <p:cNvPr id="819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6138" y="1670538"/>
            <a:ext cx="7778262" cy="3798277"/>
          </a:xfrm>
        </p:spPr>
        <p:txBody>
          <a:bodyPr/>
          <a:lstStyle/>
          <a:p>
            <a:pPr eaLnBrk="1" hangingPunct="1">
              <a:buFont typeface="Wingdings" charset="2"/>
              <a:buNone/>
            </a:pPr>
            <a:r>
              <a:rPr lang="de-DE" altLang="en-US" dirty="0" smtClean="0"/>
              <a:t>Erreichbarkeit in Graphen (T = transitive Hülle von G):</a:t>
            </a:r>
            <a:endParaRPr lang="de-DE" altLang="en-US" dirty="0"/>
          </a:p>
          <a:p>
            <a:pPr eaLnBrk="1" hangingPunct="1">
              <a:buFont typeface="Wingdings" charset="2"/>
              <a:buNone/>
            </a:pPr>
            <a:endParaRPr lang="de-DE" altLang="en-US" dirty="0"/>
          </a:p>
          <a:p>
            <a:pPr lvl="1" eaLnBrk="1" hangingPunct="1">
              <a:buFont typeface="Wingdings" charset="2"/>
              <a:buNone/>
            </a:pPr>
            <a:r>
              <a:rPr lang="de-DE" altLang="en-US" b="1" dirty="0">
                <a:latin typeface="Courier New" charset="0"/>
              </a:rPr>
              <a:t>		T(</a:t>
            </a:r>
            <a:r>
              <a:rPr lang="de-DE" altLang="en-US" b="1" dirty="0" err="1">
                <a:latin typeface="Courier New" charset="0"/>
              </a:rPr>
              <a:t>x,y</a:t>
            </a:r>
            <a:r>
              <a:rPr lang="de-DE" altLang="en-US" b="1" dirty="0">
                <a:latin typeface="Courier New" charset="0"/>
              </a:rPr>
              <a:t>) :- G(</a:t>
            </a:r>
            <a:r>
              <a:rPr lang="de-DE" altLang="en-US" b="1" dirty="0" err="1">
                <a:latin typeface="Courier New" charset="0"/>
              </a:rPr>
              <a:t>x,y</a:t>
            </a:r>
            <a:r>
              <a:rPr lang="de-DE" altLang="en-US" b="1" dirty="0">
                <a:latin typeface="Courier New" charset="0"/>
              </a:rPr>
              <a:t>)</a:t>
            </a:r>
          </a:p>
          <a:p>
            <a:pPr lvl="1" eaLnBrk="1" hangingPunct="1">
              <a:buFont typeface="Wingdings" charset="2"/>
              <a:buNone/>
            </a:pPr>
            <a:r>
              <a:rPr lang="de-DE" altLang="en-US" b="1" dirty="0">
                <a:latin typeface="Courier New" charset="0"/>
              </a:rPr>
              <a:t>		T(</a:t>
            </a:r>
            <a:r>
              <a:rPr lang="de-DE" altLang="en-US" b="1" dirty="0" err="1">
                <a:latin typeface="Courier New" charset="0"/>
              </a:rPr>
              <a:t>x,y</a:t>
            </a:r>
            <a:r>
              <a:rPr lang="de-DE" altLang="en-US" b="1" dirty="0">
                <a:latin typeface="Courier New" charset="0"/>
              </a:rPr>
              <a:t>) :- G(</a:t>
            </a:r>
            <a:r>
              <a:rPr lang="de-DE" altLang="en-US" b="1" dirty="0" err="1">
                <a:latin typeface="Courier New" charset="0"/>
              </a:rPr>
              <a:t>x,z</a:t>
            </a:r>
            <a:r>
              <a:rPr lang="de-DE" altLang="en-US" b="1" dirty="0">
                <a:latin typeface="Courier New" charset="0"/>
              </a:rPr>
              <a:t>), T(</a:t>
            </a:r>
            <a:r>
              <a:rPr lang="de-DE" altLang="en-US" b="1" dirty="0" err="1">
                <a:latin typeface="Courier New" charset="0"/>
              </a:rPr>
              <a:t>z,y</a:t>
            </a:r>
            <a:r>
              <a:rPr lang="de-DE" altLang="en-US" b="1" dirty="0">
                <a:latin typeface="Courier New" charset="0"/>
              </a:rPr>
              <a:t>)</a:t>
            </a:r>
          </a:p>
          <a:p>
            <a:pPr lvl="1" eaLnBrk="1" hangingPunct="1">
              <a:buFont typeface="Wingdings" charset="2"/>
              <a:buNone/>
            </a:pPr>
            <a:endParaRPr lang="de-DE" altLang="en-US" b="1" dirty="0"/>
          </a:p>
          <a:p>
            <a:pPr eaLnBrk="1" hangingPunct="1">
              <a:buFont typeface="Wingdings" charset="2"/>
              <a:buNone/>
            </a:pPr>
            <a:r>
              <a:rPr lang="de-DE" altLang="en-US" dirty="0"/>
              <a:t> </a:t>
            </a:r>
            <a:endParaRPr lang="de-DE" altLang="en-US" b="1" dirty="0">
              <a:latin typeface="Courier New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7684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2"/>
          <p:cNvSpPr>
            <a:spLocks noGrp="1" noChangeArrowheads="1"/>
          </p:cNvSpPr>
          <p:nvPr>
            <p:ph type="title"/>
          </p:nvPr>
        </p:nvSpPr>
        <p:spPr>
          <a:xfrm>
            <a:off x="351693" y="260648"/>
            <a:ext cx="8440615" cy="471854"/>
          </a:xfrm>
        </p:spPr>
        <p:txBody>
          <a:bodyPr/>
          <a:lstStyle/>
          <a:p>
            <a:pPr eaLnBrk="1" hangingPunct="1"/>
            <a:r>
              <a:rPr lang="de-DE" altLang="en-US"/>
              <a:t>Intuition</a:t>
            </a:r>
          </a:p>
        </p:txBody>
      </p:sp>
      <p:sp>
        <p:nvSpPr>
          <p:cNvPr id="1024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6138" y="2151003"/>
            <a:ext cx="7778262" cy="3798277"/>
          </a:xfrm>
        </p:spPr>
        <p:txBody>
          <a:bodyPr/>
          <a:lstStyle/>
          <a:p>
            <a:pPr eaLnBrk="1" hangingPunct="1">
              <a:buFont typeface="Wingdings" charset="2"/>
              <a:buNone/>
            </a:pPr>
            <a:r>
              <a:rPr lang="de-DE" altLang="en-US" dirty="0" smtClean="0"/>
              <a:t>Transitive Hülle:</a:t>
            </a:r>
          </a:p>
          <a:p>
            <a:pPr eaLnBrk="1" hangingPunct="1">
              <a:buFont typeface="Wingdings" charset="2"/>
              <a:buNone/>
            </a:pPr>
            <a:endParaRPr lang="de-DE" altLang="en-US" dirty="0"/>
          </a:p>
          <a:p>
            <a:pPr lvl="1" eaLnBrk="1" hangingPunct="1">
              <a:buFont typeface="Wingdings" charset="2"/>
              <a:buNone/>
            </a:pPr>
            <a:r>
              <a:rPr lang="de-DE" altLang="en-US" b="1" dirty="0">
                <a:latin typeface="Courier New" charset="0"/>
              </a:rPr>
              <a:t>		T(</a:t>
            </a:r>
            <a:r>
              <a:rPr lang="de-DE" altLang="en-US" b="1" dirty="0" err="1">
                <a:latin typeface="Courier New" charset="0"/>
              </a:rPr>
              <a:t>x,y</a:t>
            </a:r>
            <a:r>
              <a:rPr lang="de-DE" altLang="en-US" b="1" dirty="0">
                <a:latin typeface="Courier New" charset="0"/>
              </a:rPr>
              <a:t>) :- G(</a:t>
            </a:r>
            <a:r>
              <a:rPr lang="de-DE" altLang="en-US" b="1" dirty="0" err="1">
                <a:latin typeface="Courier New" charset="0"/>
              </a:rPr>
              <a:t>x,y</a:t>
            </a:r>
            <a:r>
              <a:rPr lang="de-DE" altLang="en-US" b="1" dirty="0">
                <a:latin typeface="Courier New" charset="0"/>
              </a:rPr>
              <a:t>)</a:t>
            </a:r>
          </a:p>
          <a:p>
            <a:pPr lvl="1" eaLnBrk="1" hangingPunct="1">
              <a:buFont typeface="Wingdings" charset="2"/>
              <a:buNone/>
            </a:pPr>
            <a:r>
              <a:rPr lang="de-DE" altLang="en-US" b="1" dirty="0">
                <a:latin typeface="Courier New" charset="0"/>
              </a:rPr>
              <a:t>		T(</a:t>
            </a:r>
            <a:r>
              <a:rPr lang="de-DE" altLang="en-US" b="1" dirty="0" err="1">
                <a:latin typeface="Courier New" charset="0"/>
              </a:rPr>
              <a:t>x,y</a:t>
            </a:r>
            <a:r>
              <a:rPr lang="de-DE" altLang="en-US" b="1" dirty="0">
                <a:latin typeface="Courier New" charset="0"/>
              </a:rPr>
              <a:t>) :- G(</a:t>
            </a:r>
            <a:r>
              <a:rPr lang="de-DE" altLang="en-US" b="1" dirty="0" err="1">
                <a:latin typeface="Courier New" charset="0"/>
              </a:rPr>
              <a:t>x,z</a:t>
            </a:r>
            <a:r>
              <a:rPr lang="de-DE" altLang="en-US" b="1" dirty="0">
                <a:latin typeface="Courier New" charset="0"/>
              </a:rPr>
              <a:t>), T(</a:t>
            </a:r>
            <a:r>
              <a:rPr lang="de-DE" altLang="en-US" b="1" dirty="0" err="1">
                <a:latin typeface="Courier New" charset="0"/>
              </a:rPr>
              <a:t>z,y</a:t>
            </a:r>
            <a:r>
              <a:rPr lang="de-DE" altLang="en-US" b="1" dirty="0">
                <a:latin typeface="Courier New" charset="0"/>
              </a:rPr>
              <a:t>)</a:t>
            </a:r>
          </a:p>
          <a:p>
            <a:pPr lvl="1" eaLnBrk="1" hangingPunct="1">
              <a:buFont typeface="Wingdings" charset="2"/>
              <a:buNone/>
            </a:pPr>
            <a:endParaRPr lang="de-DE" altLang="en-US" b="1" dirty="0"/>
          </a:p>
          <a:p>
            <a:pPr eaLnBrk="1" hangingPunct="1">
              <a:buFont typeface="Wingdings" charset="2"/>
              <a:buNone/>
            </a:pPr>
            <a:r>
              <a:rPr lang="de-DE" altLang="en-US" dirty="0"/>
              <a:t> </a:t>
            </a:r>
            <a:endParaRPr lang="de-DE" altLang="en-US" b="1" dirty="0">
              <a:latin typeface="Courier New" charset="0"/>
            </a:endParaRPr>
          </a:p>
        </p:txBody>
      </p:sp>
      <p:sp>
        <p:nvSpPr>
          <p:cNvPr id="10243" name="Text Box 4"/>
          <p:cNvSpPr txBox="1">
            <a:spLocks noChangeArrowheads="1"/>
          </p:cNvSpPr>
          <p:nvPr/>
        </p:nvSpPr>
        <p:spPr bwMode="auto">
          <a:xfrm>
            <a:off x="7451482" y="3030416"/>
            <a:ext cx="1173773" cy="16260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de-DE" altLang="en-US" sz="2215"/>
              <a:t>    </a:t>
            </a:r>
          </a:p>
          <a:p>
            <a:pPr>
              <a:lnSpc>
                <a:spcPct val="90000"/>
              </a:lnSpc>
            </a:pPr>
            <a:r>
              <a:rPr lang="de-DE" altLang="en-US" sz="2215">
                <a:solidFill>
                  <a:srgbClr val="003366"/>
                </a:solidFill>
              </a:rPr>
              <a:t>G____</a:t>
            </a:r>
          </a:p>
          <a:p>
            <a:pPr>
              <a:lnSpc>
                <a:spcPct val="90000"/>
              </a:lnSpc>
            </a:pPr>
            <a:r>
              <a:rPr lang="de-DE" altLang="en-US" sz="2215">
                <a:solidFill>
                  <a:srgbClr val="003366"/>
                </a:solidFill>
              </a:rPr>
              <a:t>   1 | 2</a:t>
            </a:r>
          </a:p>
          <a:p>
            <a:pPr>
              <a:lnSpc>
                <a:spcPct val="90000"/>
              </a:lnSpc>
            </a:pPr>
            <a:r>
              <a:rPr lang="de-DE" altLang="en-US" sz="2215">
                <a:solidFill>
                  <a:srgbClr val="003366"/>
                </a:solidFill>
              </a:rPr>
              <a:t>   2 | 3</a:t>
            </a:r>
          </a:p>
          <a:p>
            <a:pPr>
              <a:lnSpc>
                <a:spcPct val="90000"/>
              </a:lnSpc>
            </a:pPr>
            <a:r>
              <a:rPr lang="de-DE" altLang="en-US" sz="2215">
                <a:solidFill>
                  <a:srgbClr val="003366"/>
                </a:solidFill>
              </a:rPr>
              <a:t>   3 | 2</a:t>
            </a:r>
          </a:p>
        </p:txBody>
      </p:sp>
      <p:sp>
        <p:nvSpPr>
          <p:cNvPr id="10244" name="Text Box 5"/>
          <p:cNvSpPr txBox="1">
            <a:spLocks noChangeArrowheads="1"/>
          </p:cNvSpPr>
          <p:nvPr/>
        </p:nvSpPr>
        <p:spPr bwMode="auto">
          <a:xfrm>
            <a:off x="178777" y="3140320"/>
            <a:ext cx="1173774" cy="16260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de-DE" altLang="en-US" sz="2215"/>
              <a:t>   </a:t>
            </a:r>
          </a:p>
          <a:p>
            <a:pPr>
              <a:lnSpc>
                <a:spcPct val="90000"/>
              </a:lnSpc>
            </a:pPr>
            <a:r>
              <a:rPr lang="de-DE" altLang="en-US" sz="2215">
                <a:solidFill>
                  <a:srgbClr val="003366"/>
                </a:solidFill>
              </a:rPr>
              <a:t>T____</a:t>
            </a:r>
          </a:p>
          <a:p>
            <a:pPr>
              <a:lnSpc>
                <a:spcPct val="90000"/>
              </a:lnSpc>
            </a:pPr>
            <a:r>
              <a:rPr lang="de-DE" altLang="en-US" sz="2215">
                <a:solidFill>
                  <a:srgbClr val="003366"/>
                </a:solidFill>
              </a:rPr>
              <a:t>     | </a:t>
            </a:r>
          </a:p>
          <a:p>
            <a:pPr>
              <a:lnSpc>
                <a:spcPct val="90000"/>
              </a:lnSpc>
            </a:pPr>
            <a:r>
              <a:rPr lang="de-DE" altLang="en-US" sz="2215">
                <a:solidFill>
                  <a:srgbClr val="003366"/>
                </a:solidFill>
              </a:rPr>
              <a:t>     | </a:t>
            </a:r>
          </a:p>
          <a:p>
            <a:pPr>
              <a:lnSpc>
                <a:spcPct val="90000"/>
              </a:lnSpc>
            </a:pPr>
            <a:r>
              <a:rPr lang="de-DE" altLang="en-US" sz="2215">
                <a:solidFill>
                  <a:srgbClr val="003366"/>
                </a:solidFill>
              </a:rPr>
              <a:t>     |</a:t>
            </a:r>
            <a:r>
              <a:rPr lang="de-DE" altLang="en-US" sz="2215"/>
              <a:t> </a:t>
            </a:r>
          </a:p>
        </p:txBody>
      </p:sp>
      <p:grpSp>
        <p:nvGrpSpPr>
          <p:cNvPr id="10245" name="Group 14"/>
          <p:cNvGrpSpPr>
            <a:grpSpLocks/>
          </p:cNvGrpSpPr>
          <p:nvPr/>
        </p:nvGrpSpPr>
        <p:grpSpPr bwMode="auto">
          <a:xfrm>
            <a:off x="6660173" y="2032490"/>
            <a:ext cx="1513365" cy="962758"/>
            <a:chOff x="4195" y="1207"/>
            <a:chExt cx="954" cy="657"/>
          </a:xfrm>
        </p:grpSpPr>
        <p:sp>
          <p:nvSpPr>
            <p:cNvPr id="10246" name="Text Box 6"/>
            <p:cNvSpPr txBox="1">
              <a:spLocks noChangeArrowheads="1"/>
            </p:cNvSpPr>
            <p:nvPr/>
          </p:nvSpPr>
          <p:spPr bwMode="auto">
            <a:xfrm>
              <a:off x="4195" y="1207"/>
              <a:ext cx="183" cy="2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>
                <a:lnSpc>
                  <a:spcPct val="90000"/>
                </a:lnSpc>
              </a:pPr>
              <a:r>
                <a:rPr lang="de-DE" altLang="en-US" sz="1477">
                  <a:solidFill>
                    <a:srgbClr val="003366"/>
                  </a:solidFill>
                </a:rPr>
                <a:t>1</a:t>
              </a:r>
            </a:p>
          </p:txBody>
        </p:sp>
        <p:sp>
          <p:nvSpPr>
            <p:cNvPr id="10247" name="Text Box 7"/>
            <p:cNvSpPr txBox="1">
              <a:spLocks noChangeArrowheads="1"/>
            </p:cNvSpPr>
            <p:nvPr/>
          </p:nvSpPr>
          <p:spPr bwMode="auto">
            <a:xfrm>
              <a:off x="4966" y="1253"/>
              <a:ext cx="183" cy="2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>
                <a:lnSpc>
                  <a:spcPct val="90000"/>
                </a:lnSpc>
              </a:pPr>
              <a:r>
                <a:rPr lang="de-DE" altLang="en-US" sz="1477">
                  <a:solidFill>
                    <a:srgbClr val="003366"/>
                  </a:solidFill>
                </a:rPr>
                <a:t>2</a:t>
              </a:r>
            </a:p>
          </p:txBody>
        </p:sp>
        <p:sp>
          <p:nvSpPr>
            <p:cNvPr id="10248" name="Text Box 8"/>
            <p:cNvSpPr txBox="1">
              <a:spLocks noChangeArrowheads="1"/>
            </p:cNvSpPr>
            <p:nvPr/>
          </p:nvSpPr>
          <p:spPr bwMode="auto">
            <a:xfrm>
              <a:off x="4467" y="1661"/>
              <a:ext cx="183" cy="2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>
                <a:lnSpc>
                  <a:spcPct val="90000"/>
                </a:lnSpc>
              </a:pPr>
              <a:r>
                <a:rPr lang="de-DE" altLang="en-US" sz="1477">
                  <a:solidFill>
                    <a:srgbClr val="003366"/>
                  </a:solidFill>
                </a:rPr>
                <a:t>3</a:t>
              </a:r>
            </a:p>
          </p:txBody>
        </p:sp>
        <p:sp>
          <p:nvSpPr>
            <p:cNvPr id="10249" name="Line 9"/>
            <p:cNvSpPr>
              <a:spLocks noChangeShapeType="1"/>
            </p:cNvSpPr>
            <p:nvPr/>
          </p:nvSpPr>
          <p:spPr bwMode="auto">
            <a:xfrm>
              <a:off x="4389" y="1331"/>
              <a:ext cx="545" cy="45"/>
            </a:xfrm>
            <a:prstGeom prst="line">
              <a:avLst/>
            </a:prstGeom>
            <a:noFill/>
            <a:ln w="19050">
              <a:solidFill>
                <a:srgbClr val="003366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50" name="Line 10"/>
            <p:cNvSpPr>
              <a:spLocks noChangeShapeType="1"/>
            </p:cNvSpPr>
            <p:nvPr/>
          </p:nvSpPr>
          <p:spPr bwMode="auto">
            <a:xfrm flipH="1">
              <a:off x="4661" y="1467"/>
              <a:ext cx="385" cy="272"/>
            </a:xfrm>
            <a:prstGeom prst="line">
              <a:avLst/>
            </a:prstGeom>
            <a:noFill/>
            <a:ln w="19050">
              <a:solidFill>
                <a:srgbClr val="003366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51" name="Line 13"/>
            <p:cNvSpPr>
              <a:spLocks noChangeShapeType="1"/>
            </p:cNvSpPr>
            <p:nvPr/>
          </p:nvSpPr>
          <p:spPr bwMode="auto">
            <a:xfrm flipH="1">
              <a:off x="4694" y="1525"/>
              <a:ext cx="385" cy="272"/>
            </a:xfrm>
            <a:prstGeom prst="line">
              <a:avLst/>
            </a:prstGeom>
            <a:noFill/>
            <a:ln w="19050">
              <a:solidFill>
                <a:srgbClr val="003366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2277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7_Standarddesign">
  <a:themeElements>
    <a:clrScheme name="7_Standard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7_Standarddesign">
      <a:majorFont>
        <a:latin typeface="Myriad Pro"/>
        <a:ea typeface="ＭＳ Ｐゴシック"/>
        <a:cs typeface=""/>
      </a:majorFont>
      <a:minorFont>
        <a:latin typeface="Myriad Pro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7_Standard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Standard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Standard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Standard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Standard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Standard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3764</Words>
  <Application>Microsoft Macintosh PowerPoint</Application>
  <PresentationFormat>Bildschirmpräsentation (4:3)</PresentationFormat>
  <Paragraphs>1096</Paragraphs>
  <Slides>74</Slides>
  <Notes>52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12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74</vt:i4>
      </vt:variant>
    </vt:vector>
  </HeadingPairs>
  <TitlesOfParts>
    <vt:vector size="87" baseType="lpstr">
      <vt:lpstr>Calibri</vt:lpstr>
      <vt:lpstr>Chalkduster</vt:lpstr>
      <vt:lpstr>Courier New</vt:lpstr>
      <vt:lpstr>Helvetica</vt:lpstr>
      <vt:lpstr>Monotype Sorts</vt:lpstr>
      <vt:lpstr>ＭＳ Ｐゴシック</vt:lpstr>
      <vt:lpstr>Myriad Pro</vt:lpstr>
      <vt:lpstr>Symbol</vt:lpstr>
      <vt:lpstr>Tahoma</vt:lpstr>
      <vt:lpstr>Times New Roman</vt:lpstr>
      <vt:lpstr>Wingdings</vt:lpstr>
      <vt:lpstr>Arial</vt:lpstr>
      <vt:lpstr>7_Standarddesign</vt:lpstr>
      <vt:lpstr>Datenbanken Datalog </vt:lpstr>
      <vt:lpstr>Architektur eines DBMS</vt:lpstr>
      <vt:lpstr>Rekursive Anfragen in SQL</vt:lpstr>
      <vt:lpstr>Rekursive Anfragen in Datalog</vt:lpstr>
      <vt:lpstr>Datalog: Rekursive Anfragen</vt:lpstr>
      <vt:lpstr>Minimale-Modell-Semantik</vt:lpstr>
      <vt:lpstr>Minimale-Modell-Semantik</vt:lpstr>
      <vt:lpstr>Datalog(rec, no-neg) </vt:lpstr>
      <vt:lpstr>Intuition</vt:lpstr>
      <vt:lpstr>Intuition</vt:lpstr>
      <vt:lpstr>Intuition</vt:lpstr>
      <vt:lpstr>Intuition</vt:lpstr>
      <vt:lpstr>Intuition</vt:lpstr>
      <vt:lpstr>Intuition</vt:lpstr>
      <vt:lpstr>Intuition</vt:lpstr>
      <vt:lpstr>Intuition</vt:lpstr>
      <vt:lpstr>Intuition</vt:lpstr>
      <vt:lpstr>Intuition</vt:lpstr>
      <vt:lpstr>Korrektheit</vt:lpstr>
      <vt:lpstr>Pures Datalog: Terminologie</vt:lpstr>
      <vt:lpstr>Aufgabe:  </vt:lpstr>
      <vt:lpstr>Aufgabe:  </vt:lpstr>
      <vt:lpstr>Pures Datalog: Terminologie (Forts.)</vt:lpstr>
      <vt:lpstr>Sichere (safe) Anfragen</vt:lpstr>
      <vt:lpstr>Sichere Anfragen</vt:lpstr>
      <vt:lpstr>Aufgabe:  </vt:lpstr>
      <vt:lpstr>Aufgabe:  </vt:lpstr>
      <vt:lpstr>Semantik von purem Datalog</vt:lpstr>
      <vt:lpstr>Modelltheoretisch </vt:lpstr>
      <vt:lpstr>Warum minimales Modell?</vt:lpstr>
      <vt:lpstr>Der Fixpunktansatz</vt:lpstr>
      <vt:lpstr>Fixpunkt als Attraktor</vt:lpstr>
      <vt:lpstr>Bottom-up Evaluation</vt:lpstr>
      <vt:lpstr>Bottom-up: Naive Evaluation</vt:lpstr>
      <vt:lpstr>Bottom-up: Naive Evaluation</vt:lpstr>
      <vt:lpstr>Bottom-up: Naive Evaluation</vt:lpstr>
      <vt:lpstr>Bottom-up: Naive Evaluation</vt:lpstr>
      <vt:lpstr>Bottom-up: Naive Evaluation</vt:lpstr>
      <vt:lpstr>Bottom-up: Naive Evaluation</vt:lpstr>
      <vt:lpstr>Bottom-up: Seminaive</vt:lpstr>
      <vt:lpstr>PowerPoint-Präsentation</vt:lpstr>
      <vt:lpstr>Bottom-up: Seminaive (inkrementell)</vt:lpstr>
      <vt:lpstr>Datalog mit Negation</vt:lpstr>
      <vt:lpstr>Ad 2: Stratifikation</vt:lpstr>
      <vt:lpstr>Ad 2: Stratifikation</vt:lpstr>
      <vt:lpstr>Stratum</vt:lpstr>
      <vt:lpstr>Stratum-Graph</vt:lpstr>
      <vt:lpstr>Beispiel</vt:lpstr>
      <vt:lpstr>Weiteres Beispiel </vt:lpstr>
      <vt:lpstr>Auswertung stratifizierter Programme </vt:lpstr>
      <vt:lpstr>Semantik von reinem Datalog</vt:lpstr>
      <vt:lpstr>Beweistheoretisch</vt:lpstr>
      <vt:lpstr>PowerPoint-Präsentation</vt:lpstr>
      <vt:lpstr>Top-down Evaluation</vt:lpstr>
      <vt:lpstr>Top-down Evaluation</vt:lpstr>
      <vt:lpstr>... Magie reicht: Magic Set Algorithmus</vt:lpstr>
      <vt:lpstr>Rule/Goal Graphs (RGGs)</vt:lpstr>
      <vt:lpstr>Magic-Set-Transformation</vt:lpstr>
      <vt:lpstr>PowerPoint-Präsentation</vt:lpstr>
      <vt:lpstr>PowerPoint-Präsentation</vt:lpstr>
      <vt:lpstr>PowerPoint-Präsentation</vt:lpstr>
      <vt:lpstr>Magie mit magischen Prädikaten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Magic-Set-Transformation</vt:lpstr>
      <vt:lpstr>PowerPoint-Präsentation</vt:lpstr>
      <vt:lpstr>Magic-Set-Transformation</vt:lpstr>
      <vt:lpstr>PowerPoint-Präsentation</vt:lpstr>
      <vt:lpstr>Nächste Woche</vt:lpstr>
      <vt:lpstr>Nächste Woche</vt:lpstr>
    </vt:vector>
  </TitlesOfParts>
  <Company/>
  <LinksUpToDate>false</LinksUpToDate>
  <SharedDoc>false</SharedDoc>
  <HyperlinksChanged>false</HyperlinksChanged>
  <AppVersion>15.0039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Uli</dc:creator>
  <cp:lastModifiedBy>Özgür Özcep</cp:lastModifiedBy>
  <cp:revision>1550</cp:revision>
  <cp:lastPrinted>2018-06-11T13:46:46Z</cp:lastPrinted>
  <dcterms:created xsi:type="dcterms:W3CDTF">2010-04-27T12:26:40Z</dcterms:created>
  <dcterms:modified xsi:type="dcterms:W3CDTF">2018-06-18T09:31:06Z</dcterms:modified>
</cp:coreProperties>
</file>