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8"/>
  </p:notesMasterIdLst>
  <p:handoutMasterIdLst>
    <p:handoutMasterId r:id="rId49"/>
  </p:handoutMasterIdLst>
  <p:sldIdLst>
    <p:sldId id="273" r:id="rId2"/>
    <p:sldId id="338" r:id="rId3"/>
    <p:sldId id="274" r:id="rId4"/>
    <p:sldId id="275" r:id="rId5"/>
    <p:sldId id="336" r:id="rId6"/>
    <p:sldId id="276" r:id="rId7"/>
    <p:sldId id="277" r:id="rId8"/>
    <p:sldId id="278" r:id="rId9"/>
    <p:sldId id="279" r:id="rId10"/>
    <p:sldId id="280" r:id="rId11"/>
    <p:sldId id="327" r:id="rId12"/>
    <p:sldId id="283" r:id="rId13"/>
    <p:sldId id="284" r:id="rId14"/>
    <p:sldId id="285" r:id="rId15"/>
    <p:sldId id="286" r:id="rId16"/>
    <p:sldId id="339" r:id="rId17"/>
    <p:sldId id="287" r:id="rId18"/>
    <p:sldId id="288" r:id="rId19"/>
    <p:sldId id="289" r:id="rId20"/>
    <p:sldId id="290" r:id="rId21"/>
    <p:sldId id="291" r:id="rId22"/>
    <p:sldId id="292" r:id="rId23"/>
    <p:sldId id="340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2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28" r:id="rId4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6"/>
    <p:restoredTop sz="92962"/>
  </p:normalViewPr>
  <p:slideViewPr>
    <p:cSldViewPr>
      <p:cViewPr varScale="1">
        <p:scale>
          <a:sx n="70" d="100"/>
          <a:sy n="70" d="100"/>
        </p:scale>
        <p:origin x="10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2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2D176E-C3FC-6440-A89E-812E53435B4F}" type="datetimeFigureOut">
              <a:rPr lang="de-DE"/>
              <a:pPr>
                <a:defRPr/>
              </a:pPr>
              <a:t>07.04.20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D8AFDCD-705A-A644-B094-82D5CFF3957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49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09105D-90B1-D849-B910-0DACDA78B2E9}" type="datetimeFigureOut">
              <a:rPr lang="de-DE"/>
              <a:pPr>
                <a:defRPr/>
              </a:pPr>
              <a:t>07.04.20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B5E5E27-3E49-C24D-98C3-302FE19E33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2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3902075" y="9525"/>
            <a:ext cx="29860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902075" y="8704263"/>
            <a:ext cx="29860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585" tIns="0" rIns="18585" bIns="0" anchor="b"/>
          <a:lstStyle/>
          <a:p>
            <a:pPr algn="r" defTabSz="742950"/>
            <a:r>
              <a:rPr lang="de-DE" sz="900" i="1">
                <a:latin typeface="Times New Roman" charset="0"/>
              </a:rPr>
              <a:t>1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-30163" y="8704263"/>
            <a:ext cx="2984501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-30163" y="9525"/>
            <a:ext cx="2984501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3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00163" y="801688"/>
            <a:ext cx="4260850" cy="3195637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008563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96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13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15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259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31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196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877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525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77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29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4064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358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52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471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5920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4405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806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499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7573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1850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84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382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304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758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4174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2948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0339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2841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0284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835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3430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368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3444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74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386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24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23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73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2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BF99-0C5D-244B-B232-142C964F02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89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41C2C-17C9-524C-8606-62DFC762C2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7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D6CF-1AD4-5545-A399-0D6E72F7BF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90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B0170-7230-F143-8EE8-CC72CFDDE0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201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138B9-05F1-6940-A63E-152BD185C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59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E9F9-2E6F-4E48-B0BF-3ACF294D5F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90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7F90-89A0-4142-8289-F2B5C7BC49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629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9C993-BD8A-5346-BFD8-FF412A2D28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99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EBDB3-35E8-924F-8BAB-5B673F1E01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57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0A6DB-20F4-7641-99A2-14C250C1E2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54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FAA4-4D96-DA4C-8783-B095C37AC7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1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15BEE3FE-64BC-0B40-B6F1-0E736B0E19B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emf"/><Relationship Id="rId12" Type="http://schemas.openxmlformats.org/officeDocument/2006/relationships/oleObject" Target="../embeddings/oleObject6.bin"/><Relationship Id="rId13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8.e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9.emf"/><Relationship Id="rId10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err="1" smtClean="0">
                <a:cs typeface="+mj-cs"/>
              </a:rPr>
              <a:t>Datenbanken</a:t>
            </a:r>
            <a:r>
              <a:rPr lang="en-US" sz="4000" b="1" dirty="0" smtClean="0">
                <a:cs typeface="+mj-cs"/>
              </a:rPr>
              <a:t/>
            </a:r>
            <a:br>
              <a:rPr lang="en-US" sz="4000" b="1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Das </a:t>
            </a:r>
            <a:r>
              <a:rPr lang="en-US" sz="2800" dirty="0" err="1" smtClean="0">
                <a:cs typeface="+mj-cs"/>
              </a:rPr>
              <a:t>Relationale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Datenmodell</a:t>
            </a:r>
            <a:endParaRPr lang="en-US" sz="40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78316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/>
              <a:t>Dr. Özgür </a:t>
            </a:r>
            <a:r>
              <a:rPr lang="de-DE" sz="2400" dirty="0" err="1" smtClean="0"/>
              <a:t>Özçep</a:t>
            </a:r>
            <a:endParaRPr lang="de-DE" sz="2400" dirty="0" smtClean="0"/>
          </a:p>
          <a:p>
            <a:pPr eaLnBrk="1" hangingPunct="1">
              <a:defRPr/>
            </a:pPr>
            <a:r>
              <a:rPr lang="de-DE" sz="2400" b="1" dirty="0" smtClean="0"/>
              <a:t>Universität </a:t>
            </a:r>
            <a:r>
              <a:rPr lang="de-DE" sz="2400" b="1" dirty="0"/>
              <a:t>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42925" y="1343025"/>
            <a:ext cx="8120063" cy="64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Referentielle Integrität: Zu jedem benutzten Fremdschlüssel existiert ein </a:t>
            </a:r>
          </a:p>
          <a:p>
            <a:pPr>
              <a:defRPr/>
            </a:pPr>
            <a:r>
              <a:rPr lang="de-DE"/>
              <a:t>Tupel mit einem entsprechenden Primärschlüsselwert in der referenzierten Tabelle.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Referentielle Integrität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Überprüfung der referentiellen Integrität ist notwendig beim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Einfügen eines neuen Fremdschlüsselwertes in eine Beziehungstabelle.  Das referenzierte Objekt mit diesem Wert als Primärschlüssel muss existieren.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Löschen eines Tupels aus einer </a:t>
            </a:r>
            <a:r>
              <a:rPr lang="de-DE" sz="1800" dirty="0" err="1">
                <a:latin typeface="Arial" charset="0"/>
                <a:ea typeface="ＭＳ Ｐゴシック" charset="0"/>
              </a:rPr>
              <a:t>Entitätentabelle</a:t>
            </a:r>
            <a:r>
              <a:rPr lang="de-DE" sz="1800" dirty="0">
                <a:latin typeface="Arial" charset="0"/>
                <a:ea typeface="ＭＳ Ｐゴシック" charset="0"/>
              </a:rPr>
              <a:t>.  Auf dieses Tupel dürfen keine Referenzen bestehen.  Gibt es noch Referenzen, bieten sich mehrere Möglichkeiten an:</a:t>
            </a:r>
          </a:p>
          <a:p>
            <a:pPr lvl="2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Eine Fehlermeldung wird erzeugt.</a:t>
            </a:r>
          </a:p>
          <a:p>
            <a:pPr lvl="2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Propagierung der Löschoperation, das referenzierende Tupel wird ebenfalls gelöscht (</a:t>
            </a:r>
            <a:r>
              <a:rPr lang="de-DE" sz="1800" dirty="0">
                <a:latin typeface="Monotype Sorts" charset="0"/>
                <a:ea typeface="ＭＳ Ｐゴシック" charset="0"/>
              </a:rPr>
              <a:t>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kaskadiertes</a:t>
            </a:r>
            <a:r>
              <a:rPr lang="de-DE" sz="1800" i="1" dirty="0">
                <a:latin typeface="Arial" charset="0"/>
                <a:ea typeface="ＭＳ Ｐゴシック" charset="0"/>
              </a:rPr>
              <a:t> Löschen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  <a:p>
            <a:pPr lvl="2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Referenzen können durch Setzen des Fremdschlüssels auf einen </a:t>
            </a:r>
            <a:r>
              <a:rPr lang="de-DE" sz="1800" dirty="0" err="1">
                <a:latin typeface="Arial" charset="0"/>
                <a:ea typeface="ＭＳ Ｐゴシック" charset="0"/>
              </a:rPr>
              <a:t>Nullwert</a:t>
            </a:r>
            <a:r>
              <a:rPr lang="de-DE" sz="1800" dirty="0">
                <a:latin typeface="Arial" charset="0"/>
                <a:ea typeface="ＭＳ Ｐゴシック" charset="0"/>
              </a:rPr>
              <a:t> ungültig gemacht werden, sofern dieser nicht Bestandteil des Schlüssels ist.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Referentielle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Integrität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69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Im allgemeinen besteht ein Fremdschlüssel einer Tabelle</a:t>
            </a:r>
            <a:r>
              <a:rPr lang="de-DE" sz="1800" i="1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Courier New" charset="0"/>
                <a:ea typeface="ＭＳ Ｐゴシック" charset="0"/>
                <a:cs typeface="ＭＳ Ｐゴシック" charset="0"/>
              </a:rPr>
              <a:t>T</a:t>
            </a:r>
            <a:r>
              <a:rPr lang="de-DE" sz="1800" i="1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aus einer Liste von Spalten, der eine typkompatible Liste von Spalten in </a:t>
            </a:r>
            <a:r>
              <a:rPr lang="de-DE" sz="1800" dirty="0">
                <a:latin typeface="Courier New" charset="0"/>
                <a:ea typeface="ＭＳ Ｐゴシック" charset="0"/>
                <a:cs typeface="ＭＳ Ｐゴシック" charset="0"/>
              </a:rPr>
              <a:t>S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entspricht: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Sind </a:t>
            </a:r>
            <a:r>
              <a:rPr lang="de-DE" sz="1800" dirty="0" smtClean="0">
                <a:latin typeface="Courier New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1800" baseline="-25000" dirty="0" smtClean="0">
                <a:latin typeface="Courier New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 dirty="0" smtClean="0">
                <a:latin typeface="Courier New" charset="0"/>
                <a:ea typeface="ＭＳ Ｐゴシック" charset="0"/>
                <a:cs typeface="ＭＳ Ｐゴシック" charset="0"/>
              </a:rPr>
              <a:t>, B</a:t>
            </a:r>
            <a:r>
              <a:rPr lang="de-DE" sz="1800" baseline="-25000" dirty="0" smtClean="0">
                <a:latin typeface="Courier New" charset="0"/>
                <a:ea typeface="ＭＳ Ｐゴシック" charset="0"/>
                <a:cs typeface="ＭＳ Ｐゴシック" charset="0"/>
              </a:rPr>
              <a:t>2</a:t>
            </a:r>
            <a:r>
              <a:rPr lang="de-DE" sz="1800" dirty="0">
                <a:latin typeface="Courier New" charset="0"/>
                <a:ea typeface="ＭＳ Ｐゴシック" charset="0"/>
                <a:cs typeface="ＭＳ Ｐゴシック" charset="0"/>
              </a:rPr>
              <a:t>, </a:t>
            </a:r>
            <a:r>
              <a:rPr lang="de-DE" sz="1800" dirty="0" smtClean="0">
                <a:latin typeface="Courier New" charset="0"/>
                <a:ea typeface="ＭＳ Ｐゴシック" charset="0"/>
                <a:cs typeface="ＭＳ Ｐゴシック" charset="0"/>
              </a:rPr>
              <a:t>..., </a:t>
            </a:r>
            <a:r>
              <a:rPr lang="de-DE" sz="1800" dirty="0" err="1" smtClean="0">
                <a:latin typeface="Courier New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1800" baseline="-25000" dirty="0" err="1" smtClean="0">
                <a:latin typeface="Courier New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1800" dirty="0" smtClean="0">
                <a:latin typeface="Courier New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die Primärschlüsselspalten von </a:t>
            </a:r>
            <a:r>
              <a:rPr lang="de-DE" sz="1800" dirty="0">
                <a:latin typeface="Courier New" charset="0"/>
                <a:ea typeface="ＭＳ Ｐゴシック" charset="0"/>
                <a:cs typeface="ＭＳ Ｐゴシック" charset="0"/>
              </a:rPr>
              <a:t>S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, kann ihre Angabe entfallen.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90197" y="1924050"/>
            <a:ext cx="6970321" cy="9515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>
                <a:latin typeface="Courier New" charset="0"/>
              </a:rPr>
              <a:t>create table </a:t>
            </a:r>
            <a:r>
              <a:rPr lang="de-DE" sz="1400">
                <a:latin typeface="Courier New" charset="0"/>
              </a:rPr>
              <a:t>T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(...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 </a:t>
            </a:r>
            <a:r>
              <a:rPr lang="de-DE" sz="1400" b="1">
                <a:latin typeface="Courier New" charset="0"/>
              </a:rPr>
              <a:t>constraint</a:t>
            </a:r>
            <a:r>
              <a:rPr lang="de-DE" sz="1400">
                <a:latin typeface="Courier New" charset="0"/>
              </a:rPr>
              <a:t> Name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   </a:t>
            </a:r>
            <a:r>
              <a:rPr lang="de-DE" sz="1400" b="1">
                <a:latin typeface="Courier New" charset="0"/>
              </a:rPr>
              <a:t>foreign key</a:t>
            </a:r>
            <a:r>
              <a:rPr lang="de-DE" sz="1400">
                <a:latin typeface="Courier New" charset="0"/>
              </a:rPr>
              <a:t>(A</a:t>
            </a:r>
            <a:r>
              <a:rPr lang="de-DE" sz="1400" baseline="-25000">
                <a:latin typeface="Courier New" charset="0"/>
              </a:rPr>
              <a:t>1</a:t>
            </a:r>
            <a:r>
              <a:rPr lang="de-DE" sz="1400">
                <a:latin typeface="Courier New" charset="0"/>
              </a:rPr>
              <a:t>, A</a:t>
            </a:r>
            <a:r>
              <a:rPr lang="de-DE" sz="1400" baseline="-25000">
                <a:latin typeface="Courier New" charset="0"/>
              </a:rPr>
              <a:t>2</a:t>
            </a:r>
            <a:r>
              <a:rPr lang="de-DE" sz="1400">
                <a:latin typeface="Courier New" charset="0"/>
              </a:rPr>
              <a:t>, ..., A</a:t>
            </a:r>
            <a:r>
              <a:rPr lang="de-DE" sz="1400" baseline="-25000">
                <a:latin typeface="Courier New" charset="0"/>
              </a:rPr>
              <a:t>n</a:t>
            </a:r>
            <a:r>
              <a:rPr lang="de-DE" sz="1400">
                <a:latin typeface="Courier New" charset="0"/>
              </a:rPr>
              <a:t>) </a:t>
            </a:r>
            <a:r>
              <a:rPr lang="de-DE" sz="1400" b="1">
                <a:latin typeface="Courier New" charset="0"/>
              </a:rPr>
              <a:t>references</a:t>
            </a:r>
            <a:r>
              <a:rPr lang="de-DE" sz="1400">
                <a:latin typeface="Courier New" charset="0"/>
              </a:rPr>
              <a:t> (S(B</a:t>
            </a:r>
            <a:r>
              <a:rPr lang="de-DE" sz="1400" baseline="-25000">
                <a:latin typeface="Courier New" charset="0"/>
              </a:rPr>
              <a:t>1</a:t>
            </a:r>
            <a:r>
              <a:rPr lang="de-DE" sz="1400">
                <a:latin typeface="Courier New" charset="0"/>
              </a:rPr>
              <a:t>, B</a:t>
            </a:r>
            <a:r>
              <a:rPr lang="de-DE" sz="1400" baseline="-25000">
                <a:latin typeface="Courier New" charset="0"/>
              </a:rPr>
              <a:t>2</a:t>
            </a:r>
            <a:r>
              <a:rPr lang="de-DE" sz="1400">
                <a:latin typeface="Courier New" charset="0"/>
              </a:rPr>
              <a:t>, ..., B</a:t>
            </a:r>
            <a:r>
              <a:rPr lang="de-DE" sz="1400" baseline="-25000">
                <a:latin typeface="Courier New" charset="0"/>
              </a:rPr>
              <a:t>n</a:t>
            </a:r>
            <a:r>
              <a:rPr lang="de-DE" sz="1400">
                <a:latin typeface="Courier New" charset="0"/>
              </a:rPr>
              <a:t>))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1336431" y="4191000"/>
            <a:ext cx="6402395" cy="6437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800" b="1"/>
              <a:t>Beachte</a:t>
            </a:r>
            <a:r>
              <a:rPr lang="de-DE" sz="1800"/>
              <a:t>: Rekursive Beziehungen (z.B. Abteilung : Oberabteilung)</a:t>
            </a:r>
          </a:p>
          <a:p>
            <a:pPr>
              <a:defRPr/>
            </a:pPr>
            <a:r>
              <a:rPr lang="de-DE" sz="1800"/>
              <a:t>führen zu reflexiven Fremdschlüsseldeklarationen (</a:t>
            </a:r>
            <a:r>
              <a:rPr lang="de-DE" sz="1800">
                <a:latin typeface="Courier New" charset="0"/>
              </a:rPr>
              <a:t>S</a:t>
            </a:r>
            <a:r>
              <a:rPr lang="de-DE" sz="1800"/>
              <a:t> = </a:t>
            </a:r>
            <a:r>
              <a:rPr lang="de-DE" sz="1800">
                <a:latin typeface="Courier New" charset="0"/>
              </a:rPr>
              <a:t>T</a:t>
            </a:r>
            <a:r>
              <a:rPr lang="de-DE" sz="180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409908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5111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Acknowledgments / Skript zur Vorlesung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sz="1800">
              <a:latin typeface="Arial" charset="0"/>
              <a:ea typeface="ＭＳ Ｐゴシック" charset="0"/>
            </a:endParaRPr>
          </a:p>
        </p:txBody>
      </p:sp>
      <p:pic>
        <p:nvPicPr>
          <p:cNvPr id="5" name="Bild 4" descr="41X25sd2T-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608" y="1124744"/>
            <a:ext cx="3911600" cy="5334000"/>
          </a:xfrm>
          <a:prstGeom prst="rect">
            <a:avLst/>
          </a:prstGeom>
        </p:spPr>
      </p:pic>
      <p:pic>
        <p:nvPicPr>
          <p:cNvPr id="6" name="Bild 5" descr="41KzAdy3iK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650" y="1446683"/>
            <a:ext cx="3444720" cy="4921945"/>
          </a:xfrm>
          <a:prstGeom prst="rect">
            <a:avLst/>
          </a:prstGeom>
        </p:spPr>
      </p:pic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260350" y="790575"/>
            <a:ext cx="8713788" cy="5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1717675" y="1598613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Studenten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1403648" y="5405438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Assistenten</a:t>
            </a:r>
          </a:p>
        </p:txBody>
      </p:sp>
      <p:sp>
        <p:nvSpPr>
          <p:cNvPr id="36869" name="Oval 6"/>
          <p:cNvSpPr>
            <a:spLocks noChangeArrowheads="1"/>
          </p:cNvSpPr>
          <p:nvPr/>
        </p:nvSpPr>
        <p:spPr bwMode="auto">
          <a:xfrm>
            <a:off x="247501" y="7572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  <a:endParaRPr lang="de-DE" sz="2400" u="sng" dirty="0">
              <a:latin typeface="Times New Roman" charset="0"/>
            </a:endParaRP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136252" y="4643438"/>
            <a:ext cx="1195388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6871" name="Oval 8"/>
          <p:cNvSpPr>
            <a:spLocks noChangeArrowheads="1"/>
          </p:cNvSpPr>
          <p:nvPr/>
        </p:nvSpPr>
        <p:spPr bwMode="auto">
          <a:xfrm>
            <a:off x="247501" y="2281238"/>
            <a:ext cx="1300163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Semester</a:t>
            </a:r>
          </a:p>
        </p:txBody>
      </p:sp>
      <p:sp>
        <p:nvSpPr>
          <p:cNvPr id="36872" name="Oval 9"/>
          <p:cNvSpPr>
            <a:spLocks noChangeArrowheads="1"/>
          </p:cNvSpPr>
          <p:nvPr/>
        </p:nvSpPr>
        <p:spPr bwMode="auto">
          <a:xfrm>
            <a:off x="247501" y="1519238"/>
            <a:ext cx="1300163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73" name="Oval 10"/>
          <p:cNvSpPr>
            <a:spLocks noChangeArrowheads="1"/>
          </p:cNvSpPr>
          <p:nvPr/>
        </p:nvSpPr>
        <p:spPr bwMode="auto">
          <a:xfrm>
            <a:off x="107504" y="5329238"/>
            <a:ext cx="1125538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74" name="Oval 11"/>
          <p:cNvSpPr>
            <a:spLocks noChangeArrowheads="1"/>
          </p:cNvSpPr>
          <p:nvPr/>
        </p:nvSpPr>
        <p:spPr bwMode="auto">
          <a:xfrm>
            <a:off x="175493" y="5927764"/>
            <a:ext cx="1436614" cy="709574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>
            <a:off x="1511300" y="4972050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6" name="Oval 13"/>
          <p:cNvSpPr>
            <a:spLocks noChangeArrowheads="1"/>
          </p:cNvSpPr>
          <p:nvPr/>
        </p:nvSpPr>
        <p:spPr bwMode="auto">
          <a:xfrm>
            <a:off x="1898650" y="35004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Note</a:t>
            </a:r>
          </a:p>
        </p:txBody>
      </p:sp>
      <p:sp>
        <p:nvSpPr>
          <p:cNvPr id="36877" name="AutoShape 14"/>
          <p:cNvSpPr>
            <a:spLocks noChangeArrowheads="1"/>
          </p:cNvSpPr>
          <p:nvPr/>
        </p:nvSpPr>
        <p:spPr bwMode="auto">
          <a:xfrm>
            <a:off x="3657600" y="1366838"/>
            <a:ext cx="1095375" cy="728662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hören</a:t>
            </a:r>
          </a:p>
        </p:txBody>
      </p:sp>
      <p:sp>
        <p:nvSpPr>
          <p:cNvPr id="36878" name="AutoShape 15"/>
          <p:cNvSpPr>
            <a:spLocks noChangeArrowheads="1"/>
          </p:cNvSpPr>
          <p:nvPr/>
        </p:nvSpPr>
        <p:spPr bwMode="auto">
          <a:xfrm>
            <a:off x="3633788" y="3422650"/>
            <a:ext cx="1096962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prüfen</a:t>
            </a:r>
          </a:p>
        </p:txBody>
      </p:sp>
      <p:sp>
        <p:nvSpPr>
          <p:cNvPr id="36879" name="AutoShape 16"/>
          <p:cNvSpPr>
            <a:spLocks noChangeArrowheads="1"/>
          </p:cNvSpPr>
          <p:nvPr/>
        </p:nvSpPr>
        <p:spPr bwMode="auto">
          <a:xfrm>
            <a:off x="3305175" y="5176838"/>
            <a:ext cx="1619250" cy="97472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arbeitenFür</a:t>
            </a:r>
          </a:p>
        </p:txBody>
      </p:sp>
      <p:sp>
        <p:nvSpPr>
          <p:cNvPr id="36880" name="Rectangle 17"/>
          <p:cNvSpPr>
            <a:spLocks noChangeArrowheads="1"/>
          </p:cNvSpPr>
          <p:nvPr/>
        </p:nvSpPr>
        <p:spPr bwMode="auto">
          <a:xfrm>
            <a:off x="5345113" y="5301208"/>
            <a:ext cx="1506537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36881" name="Rectangle 18"/>
          <p:cNvSpPr>
            <a:spLocks noChangeArrowheads="1"/>
          </p:cNvSpPr>
          <p:nvPr/>
        </p:nvSpPr>
        <p:spPr bwMode="auto">
          <a:xfrm>
            <a:off x="5073650" y="1506538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36882" name="AutoShape 19"/>
          <p:cNvSpPr>
            <a:spLocks noChangeArrowheads="1"/>
          </p:cNvSpPr>
          <p:nvPr/>
        </p:nvSpPr>
        <p:spPr bwMode="auto">
          <a:xfrm>
            <a:off x="5908675" y="3348038"/>
            <a:ext cx="1093788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sp>
        <p:nvSpPr>
          <p:cNvPr id="36883" name="AutoShape 20"/>
          <p:cNvSpPr>
            <a:spLocks noChangeArrowheads="1"/>
          </p:cNvSpPr>
          <p:nvPr/>
        </p:nvSpPr>
        <p:spPr bwMode="auto">
          <a:xfrm>
            <a:off x="4814888" y="47625"/>
            <a:ext cx="1938337" cy="633413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voraussetzen</a:t>
            </a:r>
          </a:p>
        </p:txBody>
      </p:sp>
      <p:sp>
        <p:nvSpPr>
          <p:cNvPr id="36884" name="Oval 21"/>
          <p:cNvSpPr>
            <a:spLocks noChangeArrowheads="1"/>
          </p:cNvSpPr>
          <p:nvPr/>
        </p:nvSpPr>
        <p:spPr bwMode="auto">
          <a:xfrm>
            <a:off x="7138988" y="1443038"/>
            <a:ext cx="130175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SWS</a:t>
            </a:r>
          </a:p>
        </p:txBody>
      </p:sp>
      <p:sp>
        <p:nvSpPr>
          <p:cNvPr id="36885" name="Oval 22"/>
          <p:cNvSpPr>
            <a:spLocks noChangeArrowheads="1"/>
          </p:cNvSpPr>
          <p:nvPr/>
        </p:nvSpPr>
        <p:spPr bwMode="auto">
          <a:xfrm>
            <a:off x="7138988" y="681038"/>
            <a:ext cx="1301750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VorlNr</a:t>
            </a:r>
          </a:p>
        </p:txBody>
      </p:sp>
      <p:sp>
        <p:nvSpPr>
          <p:cNvPr id="36886" name="Oval 23"/>
          <p:cNvSpPr>
            <a:spLocks noChangeArrowheads="1"/>
          </p:cNvSpPr>
          <p:nvPr/>
        </p:nvSpPr>
        <p:spPr bwMode="auto">
          <a:xfrm>
            <a:off x="7138988" y="2205038"/>
            <a:ext cx="1301750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Titel</a:t>
            </a:r>
          </a:p>
        </p:txBody>
      </p:sp>
      <p:sp>
        <p:nvSpPr>
          <p:cNvPr id="36887" name="Oval 24"/>
          <p:cNvSpPr>
            <a:spLocks noChangeArrowheads="1"/>
          </p:cNvSpPr>
          <p:nvPr/>
        </p:nvSpPr>
        <p:spPr bwMode="auto">
          <a:xfrm>
            <a:off x="7140575" y="54816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36888" name="Oval 25"/>
          <p:cNvSpPr>
            <a:spLocks noChangeArrowheads="1"/>
          </p:cNvSpPr>
          <p:nvPr/>
        </p:nvSpPr>
        <p:spPr bwMode="auto">
          <a:xfrm>
            <a:off x="7140575" y="4795838"/>
            <a:ext cx="1300163" cy="549275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sp>
        <p:nvSpPr>
          <p:cNvPr id="36889" name="Oval 26"/>
          <p:cNvSpPr>
            <a:spLocks noChangeArrowheads="1"/>
          </p:cNvSpPr>
          <p:nvPr/>
        </p:nvSpPr>
        <p:spPr bwMode="auto">
          <a:xfrm>
            <a:off x="4641850" y="6093296"/>
            <a:ext cx="130175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6890" name="Text Box 27"/>
          <p:cNvSpPr txBox="1">
            <a:spLocks noChangeArrowheads="1"/>
          </p:cNvSpPr>
          <p:nvPr/>
        </p:nvSpPr>
        <p:spPr bwMode="auto">
          <a:xfrm>
            <a:off x="5963121" y="438498"/>
            <a:ext cx="1273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>
                <a:latin typeface="Times New Roman" charset="0"/>
              </a:rPr>
              <a:t>Nach-</a:t>
            </a:r>
          </a:p>
          <a:p>
            <a:pPr algn="ctr" eaLnBrk="1" hangingPunct="1"/>
            <a:r>
              <a:rPr lang="de-DE" dirty="0" err="1">
                <a:latin typeface="Times New Roman" charset="0"/>
              </a:rPr>
              <a:t>folger</a:t>
            </a:r>
            <a:endParaRPr lang="de-DE" dirty="0">
              <a:latin typeface="Times New Roman" charset="0"/>
            </a:endParaRPr>
          </a:p>
        </p:txBody>
      </p:sp>
      <p:sp>
        <p:nvSpPr>
          <p:cNvPr id="36891" name="Text Box 28"/>
          <p:cNvSpPr txBox="1">
            <a:spLocks noChangeArrowheads="1"/>
          </p:cNvSpPr>
          <p:nvPr/>
        </p:nvSpPr>
        <p:spPr bwMode="auto">
          <a:xfrm>
            <a:off x="3923928" y="548680"/>
            <a:ext cx="159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>
                <a:latin typeface="Times New Roman" charset="0"/>
              </a:rPr>
              <a:t>Vorgänger</a:t>
            </a:r>
          </a:p>
        </p:txBody>
      </p:sp>
      <p:sp>
        <p:nvSpPr>
          <p:cNvPr id="36892" name="Oval 29"/>
          <p:cNvSpPr>
            <a:spLocks noChangeArrowheads="1"/>
          </p:cNvSpPr>
          <p:nvPr/>
        </p:nvSpPr>
        <p:spPr bwMode="auto">
          <a:xfrm>
            <a:off x="6048375" y="602128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93" name="Line 30"/>
          <p:cNvSpPr>
            <a:spLocks noChangeShapeType="1"/>
          </p:cNvSpPr>
          <p:nvPr/>
        </p:nvSpPr>
        <p:spPr bwMode="auto">
          <a:xfrm>
            <a:off x="5486400" y="604838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4" name="Line 31"/>
          <p:cNvSpPr>
            <a:spLocks noChangeShapeType="1"/>
          </p:cNvSpPr>
          <p:nvPr/>
        </p:nvSpPr>
        <p:spPr bwMode="auto">
          <a:xfrm>
            <a:off x="6048375" y="604838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5" name="Rectangle 32"/>
          <p:cNvSpPr>
            <a:spLocks noChangeArrowheads="1"/>
          </p:cNvSpPr>
          <p:nvPr/>
        </p:nvSpPr>
        <p:spPr bwMode="auto">
          <a:xfrm>
            <a:off x="0" y="300038"/>
            <a:ext cx="48529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de-DE" sz="3600" dirty="0">
                <a:latin typeface="Comic Sans MS" charset="0"/>
              </a:rPr>
              <a:t>Uni-Schema</a:t>
            </a:r>
          </a:p>
        </p:txBody>
      </p:sp>
      <p:cxnSp>
        <p:nvCxnSpPr>
          <p:cNvPr id="36896" name="AutoShape 33"/>
          <p:cNvCxnSpPr>
            <a:cxnSpLocks noChangeShapeType="1"/>
            <a:stCxn id="36868" idx="1"/>
            <a:endCxn id="36870" idx="5"/>
          </p:cNvCxnSpPr>
          <p:nvPr/>
        </p:nvCxnSpPr>
        <p:spPr bwMode="auto">
          <a:xfrm flipH="1" flipV="1">
            <a:off x="1156579" y="5110918"/>
            <a:ext cx="247069" cy="52232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7" name="AutoShape 34"/>
          <p:cNvCxnSpPr>
            <a:cxnSpLocks noChangeShapeType="1"/>
            <a:stCxn id="36868" idx="1"/>
            <a:endCxn id="36873" idx="6"/>
          </p:cNvCxnSpPr>
          <p:nvPr/>
        </p:nvCxnSpPr>
        <p:spPr bwMode="auto">
          <a:xfrm flipH="1" flipV="1">
            <a:off x="1233042" y="5602288"/>
            <a:ext cx="170606" cy="3095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8" name="AutoShape 35"/>
          <p:cNvCxnSpPr>
            <a:cxnSpLocks noChangeShapeType="1"/>
            <a:stCxn id="36868" idx="1"/>
            <a:endCxn id="36874" idx="7"/>
          </p:cNvCxnSpPr>
          <p:nvPr/>
        </p:nvCxnSpPr>
        <p:spPr bwMode="auto">
          <a:xfrm flipH="1">
            <a:off x="1401720" y="5633244"/>
            <a:ext cx="1928" cy="39843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9" name="AutoShape 36"/>
          <p:cNvCxnSpPr>
            <a:cxnSpLocks noChangeShapeType="1"/>
            <a:stCxn id="36878" idx="2"/>
            <a:endCxn id="36880" idx="0"/>
          </p:cNvCxnSpPr>
          <p:nvPr/>
        </p:nvCxnSpPr>
        <p:spPr bwMode="auto">
          <a:xfrm>
            <a:off x="4182269" y="4149725"/>
            <a:ext cx="1916113" cy="115148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0" name="AutoShape 37"/>
          <p:cNvCxnSpPr>
            <a:cxnSpLocks noChangeShapeType="1"/>
            <a:stCxn id="36879" idx="3"/>
            <a:endCxn id="36880" idx="1"/>
          </p:cNvCxnSpPr>
          <p:nvPr/>
        </p:nvCxnSpPr>
        <p:spPr bwMode="auto">
          <a:xfrm flipV="1">
            <a:off x="4924425" y="5529014"/>
            <a:ext cx="420688" cy="1351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1" name="AutoShape 38"/>
          <p:cNvCxnSpPr>
            <a:cxnSpLocks noChangeShapeType="1"/>
            <a:stCxn id="36868" idx="3"/>
            <a:endCxn id="36879" idx="1"/>
          </p:cNvCxnSpPr>
          <p:nvPr/>
        </p:nvCxnSpPr>
        <p:spPr bwMode="auto">
          <a:xfrm>
            <a:off x="2910186" y="5633244"/>
            <a:ext cx="394989" cy="3095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2" name="AutoShape 39"/>
          <p:cNvCxnSpPr>
            <a:cxnSpLocks noChangeShapeType="1"/>
            <a:stCxn id="36878" idx="0"/>
            <a:endCxn id="36867" idx="2"/>
          </p:cNvCxnSpPr>
          <p:nvPr/>
        </p:nvCxnSpPr>
        <p:spPr bwMode="auto">
          <a:xfrm flipH="1" flipV="1">
            <a:off x="2470150" y="2054225"/>
            <a:ext cx="1711325" cy="1368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3" name="AutoShape 40"/>
          <p:cNvCxnSpPr>
            <a:cxnSpLocks noChangeShapeType="1"/>
            <a:stCxn id="36881" idx="2"/>
            <a:endCxn id="36878" idx="0"/>
          </p:cNvCxnSpPr>
          <p:nvPr/>
        </p:nvCxnSpPr>
        <p:spPr bwMode="auto">
          <a:xfrm flipH="1">
            <a:off x="4181475" y="1962150"/>
            <a:ext cx="1644650" cy="1460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4" name="AutoShape 41"/>
          <p:cNvCxnSpPr>
            <a:cxnSpLocks noChangeShapeType="1"/>
            <a:stCxn id="36880" idx="0"/>
            <a:endCxn id="36882" idx="2"/>
          </p:cNvCxnSpPr>
          <p:nvPr/>
        </p:nvCxnSpPr>
        <p:spPr bwMode="auto">
          <a:xfrm flipV="1">
            <a:off x="6098382" y="4075113"/>
            <a:ext cx="357187" cy="12260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5" name="AutoShape 42"/>
          <p:cNvCxnSpPr>
            <a:cxnSpLocks noChangeShapeType="1"/>
            <a:stCxn id="36881" idx="2"/>
            <a:endCxn id="36882" idx="0"/>
          </p:cNvCxnSpPr>
          <p:nvPr/>
        </p:nvCxnSpPr>
        <p:spPr bwMode="auto">
          <a:xfrm>
            <a:off x="5826125" y="1962150"/>
            <a:ext cx="630238" cy="13858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6" name="AutoShape 43"/>
          <p:cNvCxnSpPr>
            <a:cxnSpLocks noChangeShapeType="1"/>
            <a:stCxn id="36867" idx="3"/>
            <a:endCxn id="36877" idx="1"/>
          </p:cNvCxnSpPr>
          <p:nvPr/>
        </p:nvCxnSpPr>
        <p:spPr bwMode="auto">
          <a:xfrm flipV="1">
            <a:off x="3224213" y="1731963"/>
            <a:ext cx="433387" cy="95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7" name="AutoShape 44"/>
          <p:cNvCxnSpPr>
            <a:cxnSpLocks noChangeShapeType="1"/>
            <a:stCxn id="36877" idx="3"/>
            <a:endCxn id="36881" idx="1"/>
          </p:cNvCxnSpPr>
          <p:nvPr/>
        </p:nvCxnSpPr>
        <p:spPr bwMode="auto">
          <a:xfrm>
            <a:off x="4752975" y="1731963"/>
            <a:ext cx="320675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8" name="AutoShape 45"/>
          <p:cNvCxnSpPr>
            <a:cxnSpLocks noChangeShapeType="1"/>
          </p:cNvCxnSpPr>
          <p:nvPr/>
        </p:nvCxnSpPr>
        <p:spPr bwMode="auto">
          <a:xfrm flipH="1">
            <a:off x="5292725" y="5733256"/>
            <a:ext cx="805657" cy="33647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9" name="AutoShape 46"/>
          <p:cNvCxnSpPr>
            <a:cxnSpLocks noChangeShapeType="1"/>
            <a:stCxn id="36880" idx="2"/>
            <a:endCxn id="36892" idx="0"/>
          </p:cNvCxnSpPr>
          <p:nvPr/>
        </p:nvCxnSpPr>
        <p:spPr bwMode="auto">
          <a:xfrm>
            <a:off x="6098382" y="5756820"/>
            <a:ext cx="600075" cy="26446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0" name="AutoShape 47"/>
          <p:cNvCxnSpPr>
            <a:cxnSpLocks noChangeShapeType="1"/>
            <a:stCxn id="36880" idx="3"/>
            <a:endCxn id="36888" idx="3"/>
          </p:cNvCxnSpPr>
          <p:nvPr/>
        </p:nvCxnSpPr>
        <p:spPr bwMode="auto">
          <a:xfrm flipV="1">
            <a:off x="6851650" y="5264674"/>
            <a:ext cx="479329" cy="26434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1" name="AutoShape 48"/>
          <p:cNvCxnSpPr>
            <a:cxnSpLocks noChangeShapeType="1"/>
            <a:stCxn id="36880" idx="3"/>
            <a:endCxn id="36887" idx="2"/>
          </p:cNvCxnSpPr>
          <p:nvPr/>
        </p:nvCxnSpPr>
        <p:spPr bwMode="auto">
          <a:xfrm>
            <a:off x="6851650" y="5529014"/>
            <a:ext cx="288925" cy="2256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2" name="AutoShape 49"/>
          <p:cNvCxnSpPr>
            <a:cxnSpLocks noChangeShapeType="1"/>
            <a:stCxn id="36867" idx="1"/>
            <a:endCxn id="36869" idx="5"/>
          </p:cNvCxnSpPr>
          <p:nvPr/>
        </p:nvCxnSpPr>
        <p:spPr bwMode="auto">
          <a:xfrm flipH="1" flipV="1">
            <a:off x="1357260" y="1223364"/>
            <a:ext cx="360415" cy="60305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3" name="AutoShape 50"/>
          <p:cNvCxnSpPr>
            <a:cxnSpLocks noChangeShapeType="1"/>
            <a:stCxn id="36867" idx="1"/>
            <a:endCxn id="36872" idx="6"/>
          </p:cNvCxnSpPr>
          <p:nvPr/>
        </p:nvCxnSpPr>
        <p:spPr bwMode="auto">
          <a:xfrm flipH="1" flipV="1">
            <a:off x="1547664" y="1793082"/>
            <a:ext cx="170011" cy="33337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4" name="AutoShape 51"/>
          <p:cNvCxnSpPr>
            <a:cxnSpLocks noChangeShapeType="1"/>
            <a:stCxn id="36867" idx="1"/>
            <a:endCxn id="36871" idx="7"/>
          </p:cNvCxnSpPr>
          <p:nvPr/>
        </p:nvCxnSpPr>
        <p:spPr bwMode="auto">
          <a:xfrm flipH="1">
            <a:off x="1357260" y="1826419"/>
            <a:ext cx="360415" cy="53502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5" name="AutoShape 52"/>
          <p:cNvCxnSpPr>
            <a:cxnSpLocks noChangeShapeType="1"/>
            <a:stCxn id="36881" idx="3"/>
            <a:endCxn id="36885" idx="3"/>
          </p:cNvCxnSpPr>
          <p:nvPr/>
        </p:nvCxnSpPr>
        <p:spPr bwMode="auto">
          <a:xfrm flipV="1">
            <a:off x="6580188" y="1147763"/>
            <a:ext cx="749300" cy="5873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6" name="AutoShape 53"/>
          <p:cNvCxnSpPr>
            <a:cxnSpLocks noChangeShapeType="1"/>
            <a:stCxn id="36881" idx="3"/>
            <a:endCxn id="36884" idx="2"/>
          </p:cNvCxnSpPr>
          <p:nvPr/>
        </p:nvCxnSpPr>
        <p:spPr bwMode="auto">
          <a:xfrm flipV="1">
            <a:off x="6580188" y="1716088"/>
            <a:ext cx="558800" cy="190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7" name="AutoShape 54"/>
          <p:cNvCxnSpPr>
            <a:cxnSpLocks noChangeShapeType="1"/>
            <a:stCxn id="36881" idx="3"/>
            <a:endCxn id="36886" idx="1"/>
          </p:cNvCxnSpPr>
          <p:nvPr/>
        </p:nvCxnSpPr>
        <p:spPr bwMode="auto">
          <a:xfrm>
            <a:off x="6580188" y="1735138"/>
            <a:ext cx="749300" cy="55086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8" name="AutoShape 55"/>
          <p:cNvCxnSpPr>
            <a:cxnSpLocks noChangeShapeType="1"/>
            <a:stCxn id="36878" idx="1"/>
            <a:endCxn id="36876" idx="6"/>
          </p:cNvCxnSpPr>
          <p:nvPr/>
        </p:nvCxnSpPr>
        <p:spPr bwMode="auto">
          <a:xfrm flipH="1" flipV="1">
            <a:off x="3198813" y="3773488"/>
            <a:ext cx="434975" cy="12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919" name="Text Box 56"/>
          <p:cNvSpPr txBox="1">
            <a:spLocks noChangeArrowheads="1"/>
          </p:cNvSpPr>
          <p:nvPr/>
        </p:nvSpPr>
        <p:spPr bwMode="auto">
          <a:xfrm>
            <a:off x="6211987" y="4581128"/>
            <a:ext cx="3762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0" name="Text Box 57"/>
          <p:cNvSpPr txBox="1">
            <a:spLocks noChangeArrowheads="1"/>
          </p:cNvSpPr>
          <p:nvPr/>
        </p:nvSpPr>
        <p:spPr bwMode="auto">
          <a:xfrm>
            <a:off x="5113338" y="10620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1" name="Text Box 58"/>
          <p:cNvSpPr txBox="1">
            <a:spLocks noChangeArrowheads="1"/>
          </p:cNvSpPr>
          <p:nvPr/>
        </p:nvSpPr>
        <p:spPr bwMode="auto">
          <a:xfrm>
            <a:off x="5119688" y="4725144"/>
            <a:ext cx="3762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2" name="Text Box 59"/>
          <p:cNvSpPr txBox="1">
            <a:spLocks noChangeArrowheads="1"/>
          </p:cNvSpPr>
          <p:nvPr/>
        </p:nvSpPr>
        <p:spPr bwMode="auto">
          <a:xfrm>
            <a:off x="5058271" y="5445224"/>
            <a:ext cx="3778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3" name="Text Box 60"/>
          <p:cNvSpPr txBox="1">
            <a:spLocks noChangeArrowheads="1"/>
          </p:cNvSpPr>
          <p:nvPr/>
        </p:nvSpPr>
        <p:spPr bwMode="auto">
          <a:xfrm>
            <a:off x="2159000" y="20526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4" name="Text Box 61"/>
          <p:cNvSpPr txBox="1">
            <a:spLocks noChangeArrowheads="1"/>
          </p:cNvSpPr>
          <p:nvPr/>
        </p:nvSpPr>
        <p:spPr bwMode="auto">
          <a:xfrm>
            <a:off x="5957888" y="19764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5" name="Text Box 62"/>
          <p:cNvSpPr txBox="1">
            <a:spLocks noChangeArrowheads="1"/>
          </p:cNvSpPr>
          <p:nvPr/>
        </p:nvSpPr>
        <p:spPr bwMode="auto">
          <a:xfrm>
            <a:off x="2862263" y="55578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6" name="Text Box 63"/>
          <p:cNvSpPr txBox="1">
            <a:spLocks noChangeArrowheads="1"/>
          </p:cNvSpPr>
          <p:nvPr/>
        </p:nvSpPr>
        <p:spPr bwMode="auto">
          <a:xfrm>
            <a:off x="5253038" y="2281238"/>
            <a:ext cx="5476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7" name="Text Box 64"/>
          <p:cNvSpPr txBox="1">
            <a:spLocks noChangeArrowheads="1"/>
          </p:cNvSpPr>
          <p:nvPr/>
        </p:nvSpPr>
        <p:spPr bwMode="auto">
          <a:xfrm>
            <a:off x="6026150" y="1062038"/>
            <a:ext cx="5476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8" name="Text Box 65"/>
          <p:cNvSpPr txBox="1">
            <a:spLocks noChangeArrowheads="1"/>
          </p:cNvSpPr>
          <p:nvPr/>
        </p:nvSpPr>
        <p:spPr bwMode="auto">
          <a:xfrm>
            <a:off x="4619625" y="1671638"/>
            <a:ext cx="5476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9" name="Text Box 66"/>
          <p:cNvSpPr txBox="1">
            <a:spLocks noChangeArrowheads="1"/>
          </p:cNvSpPr>
          <p:nvPr/>
        </p:nvSpPr>
        <p:spPr bwMode="auto">
          <a:xfrm>
            <a:off x="3284538" y="16716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6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Relationale Darstellung von </a:t>
            </a:r>
            <a:r>
              <a:rPr lang="de-DE" dirty="0" smtClean="0">
                <a:latin typeface="Arial" charset="0"/>
                <a:ea typeface="ＭＳ Ｐゴシック" charset="0"/>
              </a:rPr>
              <a:t>Entitätstypen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703" y="1268760"/>
            <a:ext cx="8886825" cy="5181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sz="2000" b="1" dirty="0" smtClean="0">
                <a:latin typeface="Arial" charset="0"/>
                <a:ea typeface="ＭＳ Ｐゴシック" charset="0"/>
              </a:rPr>
              <a:t>Studenten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: {</a:t>
            </a:r>
            <a:r>
              <a:rPr lang="de-DE" sz="2000" dirty="0">
                <a:latin typeface="Arial" charset="0"/>
                <a:ea typeface="ＭＳ Ｐゴシック" charset="0"/>
              </a:rPr>
              <a:t>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Semester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>
                <a:latin typeface="Arial" charset="0"/>
                <a:ea typeface="ＭＳ Ｐゴシック" charset="0"/>
              </a:rPr>
              <a:t>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Vorlesungen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Titel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SWS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>
                <a:latin typeface="Arial" charset="0"/>
                <a:ea typeface="ＭＳ Ｐゴシック" charset="0"/>
              </a:rPr>
              <a:t>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Professoren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PersNr:integer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Rang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Raum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  <a:r>
              <a:rPr lang="de-DE" sz="2000" i="1" dirty="0">
                <a:latin typeface="Arial" charset="0"/>
                <a:ea typeface="ＭＳ Ｐゴシック" charset="0"/>
              </a:rPr>
              <a:t>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Assistenten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PersNr:integer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Fachgebiet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auto">
          <a:xfrm>
            <a:off x="4953000" y="5410200"/>
            <a:ext cx="1676400" cy="533400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2743200" y="5410200"/>
            <a:ext cx="1600200" cy="609600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838200" y="5410200"/>
            <a:ext cx="16764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323850"/>
            <a:ext cx="8675687" cy="66992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Relationale Darstellung von Beziehungen</a:t>
            </a:r>
          </a:p>
        </p:txBody>
      </p:sp>
      <p:sp>
        <p:nvSpPr>
          <p:cNvPr id="40965" name="Oval 6"/>
          <p:cNvSpPr>
            <a:spLocks noChangeArrowheads="1"/>
          </p:cNvSpPr>
          <p:nvPr/>
        </p:nvSpPr>
        <p:spPr bwMode="auto">
          <a:xfrm>
            <a:off x="1981200" y="1295400"/>
            <a:ext cx="1295400" cy="457200"/>
          </a:xfrm>
          <a:prstGeom prst="ellipse">
            <a:avLst/>
          </a:prstGeom>
          <a:solidFill>
            <a:srgbClr val="FFFF00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baseline="-25000">
                <a:latin typeface="Times New Roman" charset="0"/>
              </a:rPr>
              <a:t>11</a:t>
            </a:r>
            <a:endParaRPr lang="de-DE" sz="2400">
              <a:latin typeface="Times New Roman" charset="0"/>
            </a:endParaRPr>
          </a:p>
        </p:txBody>
      </p:sp>
      <p:sp>
        <p:nvSpPr>
          <p:cNvPr id="40966" name="Oval 7"/>
          <p:cNvSpPr>
            <a:spLocks noChangeArrowheads="1"/>
          </p:cNvSpPr>
          <p:nvPr/>
        </p:nvSpPr>
        <p:spPr bwMode="auto">
          <a:xfrm>
            <a:off x="5181600" y="1295400"/>
            <a:ext cx="1371600" cy="533400"/>
          </a:xfrm>
          <a:prstGeom prst="ellipse">
            <a:avLst/>
          </a:prstGeom>
          <a:solidFill>
            <a:srgbClr val="FFFF00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Times New Roman" charset="0"/>
            </a:endParaRPr>
          </a:p>
        </p:txBody>
      </p:sp>
      <p:sp>
        <p:nvSpPr>
          <p:cNvPr id="40967" name="Rectangle 8"/>
          <p:cNvSpPr>
            <a:spLocks noChangeArrowheads="1"/>
          </p:cNvSpPr>
          <p:nvPr/>
        </p:nvSpPr>
        <p:spPr bwMode="auto">
          <a:xfrm>
            <a:off x="3733800" y="1295400"/>
            <a:ext cx="1143000" cy="5334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cxnSp>
        <p:nvCxnSpPr>
          <p:cNvPr id="40968" name="AutoShape 9"/>
          <p:cNvCxnSpPr>
            <a:cxnSpLocks noChangeShapeType="1"/>
            <a:stCxn id="40967" idx="3"/>
            <a:endCxn id="40966" idx="2"/>
          </p:cNvCxnSpPr>
          <p:nvPr/>
        </p:nvCxnSpPr>
        <p:spPr bwMode="auto">
          <a:xfrm>
            <a:off x="4876800" y="1562100"/>
            <a:ext cx="2873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69" name="AutoShape 10"/>
          <p:cNvSpPr>
            <a:spLocks noChangeArrowheads="1"/>
          </p:cNvSpPr>
          <p:nvPr/>
        </p:nvSpPr>
        <p:spPr bwMode="auto">
          <a:xfrm>
            <a:off x="3505200" y="2362200"/>
            <a:ext cx="1600200" cy="838200"/>
          </a:xfrm>
          <a:prstGeom prst="diamond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</a:t>
            </a:r>
          </a:p>
        </p:txBody>
      </p:sp>
      <p:cxnSp>
        <p:nvCxnSpPr>
          <p:cNvPr id="40970" name="AutoShape 11"/>
          <p:cNvCxnSpPr>
            <a:cxnSpLocks noChangeShapeType="1"/>
            <a:stCxn id="40967" idx="2"/>
            <a:endCxn id="40969" idx="0"/>
          </p:cNvCxnSpPr>
          <p:nvPr/>
        </p:nvCxnSpPr>
        <p:spPr bwMode="auto">
          <a:xfrm>
            <a:off x="4305300" y="1828800"/>
            <a:ext cx="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71" name="Oval 12"/>
          <p:cNvSpPr>
            <a:spLocks noChangeArrowheads="1"/>
          </p:cNvSpPr>
          <p:nvPr/>
        </p:nvSpPr>
        <p:spPr bwMode="auto">
          <a:xfrm>
            <a:off x="1981200" y="19050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72" name="Oval 13"/>
          <p:cNvSpPr>
            <a:spLocks noChangeArrowheads="1"/>
          </p:cNvSpPr>
          <p:nvPr/>
        </p:nvSpPr>
        <p:spPr bwMode="auto">
          <a:xfrm>
            <a:off x="5410200" y="2057400"/>
            <a:ext cx="1143000" cy="457200"/>
          </a:xfrm>
          <a:prstGeom prst="ellipse">
            <a:avLst/>
          </a:prstGeom>
          <a:solidFill>
            <a:srgbClr val="FF66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i="1" baseline="30000">
                <a:latin typeface="Times New Roman" charset="0"/>
              </a:rPr>
              <a:t>R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sp>
        <p:nvSpPr>
          <p:cNvPr id="40973" name="Oval 14"/>
          <p:cNvSpPr>
            <a:spLocks noChangeArrowheads="1"/>
          </p:cNvSpPr>
          <p:nvPr/>
        </p:nvSpPr>
        <p:spPr bwMode="auto">
          <a:xfrm>
            <a:off x="5410200" y="2895600"/>
            <a:ext cx="1295400" cy="685800"/>
          </a:xfrm>
          <a:prstGeom prst="ellipse">
            <a:avLst/>
          </a:prstGeom>
          <a:solidFill>
            <a:srgbClr val="FF66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i="1">
              <a:latin typeface="Times New Roman" charset="0"/>
            </a:endParaRPr>
          </a:p>
        </p:txBody>
      </p:sp>
      <p:sp>
        <p:nvSpPr>
          <p:cNvPr id="40974" name="Rectangle 15"/>
          <p:cNvSpPr>
            <a:spLocks noChangeArrowheads="1"/>
          </p:cNvSpPr>
          <p:nvPr/>
        </p:nvSpPr>
        <p:spPr bwMode="auto">
          <a:xfrm>
            <a:off x="5105400" y="3733800"/>
            <a:ext cx="914400" cy="457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i="1" baseline="-25000">
                <a:latin typeface="Times New Roman" charset="0"/>
              </a:rPr>
              <a:t>n</a:t>
            </a:r>
            <a:endParaRPr lang="de-DE" sz="2400" i="1">
              <a:latin typeface="Times New Roman" charset="0"/>
            </a:endParaRPr>
          </a:p>
        </p:txBody>
      </p:sp>
      <p:sp>
        <p:nvSpPr>
          <p:cNvPr id="40975" name="Rectangle 16"/>
          <p:cNvSpPr>
            <a:spLocks noChangeArrowheads="1"/>
          </p:cNvSpPr>
          <p:nvPr/>
        </p:nvSpPr>
        <p:spPr bwMode="auto">
          <a:xfrm>
            <a:off x="2514600" y="3733800"/>
            <a:ext cx="914400" cy="457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baseline="-25000">
                <a:latin typeface="Times New Roman" charset="0"/>
              </a:rPr>
              <a:t>2</a:t>
            </a:r>
            <a:endParaRPr lang="de-DE" sz="2400">
              <a:latin typeface="Times New Roman" charset="0"/>
            </a:endParaRPr>
          </a:p>
        </p:txBody>
      </p:sp>
      <p:cxnSp>
        <p:nvCxnSpPr>
          <p:cNvPr id="40976" name="AutoShape 17"/>
          <p:cNvCxnSpPr>
            <a:cxnSpLocks noChangeShapeType="1"/>
            <a:stCxn id="40969" idx="2"/>
            <a:endCxn id="40975" idx="0"/>
          </p:cNvCxnSpPr>
          <p:nvPr/>
        </p:nvCxnSpPr>
        <p:spPr bwMode="auto">
          <a:xfrm flipH="1">
            <a:off x="2971800" y="3200400"/>
            <a:ext cx="1333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77" name="AutoShape 18"/>
          <p:cNvCxnSpPr>
            <a:cxnSpLocks noChangeShapeType="1"/>
            <a:stCxn id="40969" idx="2"/>
            <a:endCxn id="40974" idx="0"/>
          </p:cNvCxnSpPr>
          <p:nvPr/>
        </p:nvCxnSpPr>
        <p:spPr bwMode="auto">
          <a:xfrm>
            <a:off x="4305300" y="3200400"/>
            <a:ext cx="1257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78" name="Oval 19"/>
          <p:cNvSpPr>
            <a:spLocks noChangeArrowheads="1"/>
          </p:cNvSpPr>
          <p:nvPr/>
        </p:nvSpPr>
        <p:spPr bwMode="auto">
          <a:xfrm>
            <a:off x="6660976" y="3429000"/>
            <a:ext cx="1295400" cy="457200"/>
          </a:xfrm>
          <a:prstGeom prst="ellipse">
            <a:avLst/>
          </a:prstGeom>
          <a:solidFill>
            <a:srgbClr val="FF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i="1" baseline="-25000">
                <a:latin typeface="Times New Roman" charset="0"/>
              </a:rPr>
              <a:t>n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sp>
        <p:nvSpPr>
          <p:cNvPr id="40979" name="Oval 20"/>
          <p:cNvSpPr>
            <a:spLocks noChangeArrowheads="1"/>
          </p:cNvSpPr>
          <p:nvPr/>
        </p:nvSpPr>
        <p:spPr bwMode="auto">
          <a:xfrm>
            <a:off x="6580584" y="4419600"/>
            <a:ext cx="1447800" cy="609600"/>
          </a:xfrm>
          <a:prstGeom prst="ellipse">
            <a:avLst/>
          </a:prstGeom>
          <a:solidFill>
            <a:srgbClr val="FF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40980" name="Oval 21"/>
          <p:cNvSpPr>
            <a:spLocks noChangeArrowheads="1"/>
          </p:cNvSpPr>
          <p:nvPr/>
        </p:nvSpPr>
        <p:spPr bwMode="auto">
          <a:xfrm>
            <a:off x="762000" y="3352800"/>
            <a:ext cx="1295400" cy="457200"/>
          </a:xfrm>
          <a:prstGeom prst="ellipse">
            <a:avLst/>
          </a:prstGeom>
          <a:solidFill>
            <a:srgbClr val="99FF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baseline="-25000">
                <a:latin typeface="Times New Roman" charset="0"/>
              </a:rPr>
              <a:t>21</a:t>
            </a:r>
            <a:endParaRPr lang="de-DE" sz="2400">
              <a:latin typeface="Times New Roman" charset="0"/>
            </a:endParaRPr>
          </a:p>
        </p:txBody>
      </p:sp>
      <p:sp>
        <p:nvSpPr>
          <p:cNvPr id="40981" name="Oval 22"/>
          <p:cNvSpPr>
            <a:spLocks noChangeArrowheads="1"/>
          </p:cNvSpPr>
          <p:nvPr/>
        </p:nvSpPr>
        <p:spPr bwMode="auto">
          <a:xfrm>
            <a:off x="685800" y="4191000"/>
            <a:ext cx="1371600" cy="609600"/>
          </a:xfrm>
          <a:prstGeom prst="ellipse">
            <a:avLst/>
          </a:prstGeom>
          <a:solidFill>
            <a:srgbClr val="99FF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i="1">
              <a:latin typeface="Times New Roman" charset="0"/>
            </a:endParaRPr>
          </a:p>
        </p:txBody>
      </p:sp>
      <p:sp>
        <p:nvSpPr>
          <p:cNvPr id="40982" name="Oval 23"/>
          <p:cNvSpPr>
            <a:spLocks noChangeArrowheads="1"/>
          </p:cNvSpPr>
          <p:nvPr/>
        </p:nvSpPr>
        <p:spPr bwMode="auto">
          <a:xfrm>
            <a:off x="2362200" y="44958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83" name="Oval 24"/>
          <p:cNvSpPr>
            <a:spLocks noChangeArrowheads="1"/>
          </p:cNvSpPr>
          <p:nvPr/>
        </p:nvSpPr>
        <p:spPr bwMode="auto">
          <a:xfrm>
            <a:off x="5029200" y="44958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84" name="Text Box 25"/>
          <p:cNvSpPr txBox="1">
            <a:spLocks noChangeArrowheads="1"/>
          </p:cNvSpPr>
          <p:nvPr/>
        </p:nvSpPr>
        <p:spPr bwMode="auto">
          <a:xfrm rot="5328716">
            <a:off x="5961856" y="2432844"/>
            <a:ext cx="4921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>
                <a:latin typeface="Times New Roman" charset="0"/>
              </a:rPr>
              <a:t>...</a:t>
            </a:r>
          </a:p>
        </p:txBody>
      </p:sp>
      <p:sp>
        <p:nvSpPr>
          <p:cNvPr id="40985" name="Text Box 26"/>
          <p:cNvSpPr txBox="1">
            <a:spLocks noChangeArrowheads="1"/>
          </p:cNvSpPr>
          <p:nvPr/>
        </p:nvSpPr>
        <p:spPr bwMode="auto">
          <a:xfrm>
            <a:off x="4037013" y="3810000"/>
            <a:ext cx="492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 dirty="0">
                <a:latin typeface="Times New Roman" charset="0"/>
              </a:rPr>
              <a:t>...</a:t>
            </a:r>
          </a:p>
        </p:txBody>
      </p:sp>
      <p:sp>
        <p:nvSpPr>
          <p:cNvPr id="40986" name="Text Box 27"/>
          <p:cNvSpPr txBox="1">
            <a:spLocks noChangeArrowheads="1"/>
          </p:cNvSpPr>
          <p:nvPr/>
        </p:nvSpPr>
        <p:spPr bwMode="auto">
          <a:xfrm>
            <a:off x="898525" y="4841875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endParaRPr lang="en-US">
              <a:latin typeface="Times New Roman" charset="0"/>
            </a:endParaRPr>
          </a:p>
        </p:txBody>
      </p:sp>
      <p:graphicFrame>
        <p:nvGraphicFramePr>
          <p:cNvPr id="40987" name="Object 2"/>
          <p:cNvGraphicFramePr>
            <a:graphicFrameLocks noChangeAspect="1"/>
          </p:cNvGraphicFramePr>
          <p:nvPr/>
        </p:nvGraphicFramePr>
        <p:xfrm>
          <a:off x="5562600" y="1295400"/>
          <a:ext cx="58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" name="Formel" r:id="rId4" imgW="622300" imgH="546100" progId="Equation.3">
                  <p:embed/>
                </p:oleObj>
              </mc:Choice>
              <mc:Fallback>
                <p:oleObj name="Formel" r:id="rId4" imgW="622300" imgH="546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295400"/>
                        <a:ext cx="584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8" name="Object 3"/>
          <p:cNvGraphicFramePr>
            <a:graphicFrameLocks noChangeAspect="1"/>
          </p:cNvGraphicFramePr>
          <p:nvPr/>
        </p:nvGraphicFramePr>
        <p:xfrm>
          <a:off x="5715000" y="2895600"/>
          <a:ext cx="609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" name="Formel" r:id="rId6" imgW="609600" imgH="838200" progId="Equation.3">
                  <p:embed/>
                </p:oleObj>
              </mc:Choice>
              <mc:Fallback>
                <p:oleObj name="Formel" r:id="rId6" imgW="609600" imgH="838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895600"/>
                        <a:ext cx="609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532959"/>
              </p:ext>
            </p:extLst>
          </p:nvPr>
        </p:nvGraphicFramePr>
        <p:xfrm>
          <a:off x="7016452" y="4419600"/>
          <a:ext cx="723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" name="Formel" r:id="rId8" imgW="723900" imgH="622300" progId="Equation.3">
                  <p:embed/>
                </p:oleObj>
              </mc:Choice>
              <mc:Fallback>
                <p:oleObj name="Formel" r:id="rId8" imgW="723900" imgH="622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452" y="4419600"/>
                        <a:ext cx="7239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0" name="Object 5"/>
          <p:cNvGraphicFramePr>
            <a:graphicFrameLocks noChangeAspect="1"/>
          </p:cNvGraphicFramePr>
          <p:nvPr/>
        </p:nvGraphicFramePr>
        <p:xfrm>
          <a:off x="990600" y="4184650"/>
          <a:ext cx="7239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" name="Formel" r:id="rId10" imgW="723900" imgH="622300" progId="Equation.3">
                  <p:embed/>
                </p:oleObj>
              </mc:Choice>
              <mc:Fallback>
                <p:oleObj name="Formel" r:id="rId10" imgW="723900" imgH="622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184650"/>
                        <a:ext cx="7239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1" name="Rectangle 32"/>
          <p:cNvSpPr>
            <a:spLocks noChangeArrowheads="1"/>
          </p:cNvSpPr>
          <p:nvPr/>
        </p:nvSpPr>
        <p:spPr bwMode="auto">
          <a:xfrm>
            <a:off x="6858000" y="5410200"/>
            <a:ext cx="1600200" cy="6096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92" name="Object 6"/>
          <p:cNvGraphicFramePr>
            <a:graphicFrameLocks noChangeAspect="1"/>
          </p:cNvGraphicFramePr>
          <p:nvPr/>
        </p:nvGraphicFramePr>
        <p:xfrm>
          <a:off x="914400" y="5334000"/>
          <a:ext cx="769620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" name="Formel" r:id="rId12" imgW="3060700" imgH="469900" progId="Equation.3">
                  <p:embed/>
                </p:oleObj>
              </mc:Choice>
              <mc:Fallback>
                <p:oleObj name="Formel" r:id="rId12" imgW="30607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0"/>
                        <a:ext cx="769620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993" name="AutoShape 34"/>
          <p:cNvCxnSpPr>
            <a:cxnSpLocks noChangeShapeType="1"/>
            <a:stCxn id="40967" idx="1"/>
            <a:endCxn id="40965" idx="6"/>
          </p:cNvCxnSpPr>
          <p:nvPr/>
        </p:nvCxnSpPr>
        <p:spPr bwMode="auto">
          <a:xfrm flipH="1" flipV="1">
            <a:off x="3294063" y="1524000"/>
            <a:ext cx="439737" cy="381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4" name="AutoShape 35"/>
          <p:cNvCxnSpPr>
            <a:cxnSpLocks noChangeShapeType="1"/>
            <a:stCxn id="40967" idx="1"/>
            <a:endCxn id="40971" idx="6"/>
          </p:cNvCxnSpPr>
          <p:nvPr/>
        </p:nvCxnSpPr>
        <p:spPr bwMode="auto">
          <a:xfrm flipH="1">
            <a:off x="3124200" y="1562100"/>
            <a:ext cx="609600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5" name="AutoShape 36"/>
          <p:cNvCxnSpPr>
            <a:cxnSpLocks noChangeShapeType="1"/>
            <a:stCxn id="40967" idx="3"/>
            <a:endCxn id="40966" idx="2"/>
          </p:cNvCxnSpPr>
          <p:nvPr/>
        </p:nvCxnSpPr>
        <p:spPr bwMode="auto">
          <a:xfrm>
            <a:off x="4876800" y="1562100"/>
            <a:ext cx="287338" cy="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6" name="AutoShape 37"/>
          <p:cNvCxnSpPr>
            <a:cxnSpLocks noChangeShapeType="1"/>
            <a:stCxn id="40975" idx="1"/>
            <a:endCxn id="40980" idx="6"/>
          </p:cNvCxnSpPr>
          <p:nvPr/>
        </p:nvCxnSpPr>
        <p:spPr bwMode="auto">
          <a:xfrm flipH="1" flipV="1">
            <a:off x="2074863" y="3581400"/>
            <a:ext cx="439737" cy="3810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7" name="AutoShape 38"/>
          <p:cNvCxnSpPr>
            <a:cxnSpLocks noChangeShapeType="1"/>
            <a:stCxn id="40975" idx="1"/>
            <a:endCxn id="40981" idx="6"/>
          </p:cNvCxnSpPr>
          <p:nvPr/>
        </p:nvCxnSpPr>
        <p:spPr bwMode="auto">
          <a:xfrm flipH="1">
            <a:off x="2074863" y="3962400"/>
            <a:ext cx="439737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8" name="AutoShape 39"/>
          <p:cNvCxnSpPr>
            <a:cxnSpLocks noChangeShapeType="1"/>
            <a:stCxn id="40975" idx="2"/>
            <a:endCxn id="40982" idx="0"/>
          </p:cNvCxnSpPr>
          <p:nvPr/>
        </p:nvCxnSpPr>
        <p:spPr bwMode="auto">
          <a:xfrm flipH="1">
            <a:off x="2933700" y="4191000"/>
            <a:ext cx="38100" cy="304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9" name="AutoShape 40"/>
          <p:cNvCxnSpPr>
            <a:cxnSpLocks noChangeShapeType="1"/>
            <a:stCxn id="40974" idx="2"/>
            <a:endCxn id="40983" idx="0"/>
          </p:cNvCxnSpPr>
          <p:nvPr/>
        </p:nvCxnSpPr>
        <p:spPr bwMode="auto">
          <a:xfrm>
            <a:off x="5562600" y="4191000"/>
            <a:ext cx="38100" cy="304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0" name="AutoShape 41"/>
          <p:cNvCxnSpPr>
            <a:cxnSpLocks noChangeShapeType="1"/>
            <a:stCxn id="40974" idx="3"/>
            <a:endCxn id="40978" idx="2"/>
          </p:cNvCxnSpPr>
          <p:nvPr/>
        </p:nvCxnSpPr>
        <p:spPr bwMode="auto">
          <a:xfrm flipV="1">
            <a:off x="6019800" y="3657600"/>
            <a:ext cx="641176" cy="304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1" name="AutoShape 42"/>
          <p:cNvCxnSpPr>
            <a:cxnSpLocks noChangeShapeType="1"/>
            <a:stCxn id="40974" idx="3"/>
            <a:endCxn id="40979" idx="1"/>
          </p:cNvCxnSpPr>
          <p:nvPr/>
        </p:nvCxnSpPr>
        <p:spPr bwMode="auto">
          <a:xfrm>
            <a:off x="6019800" y="3962400"/>
            <a:ext cx="772809" cy="5464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2" name="AutoShape 43"/>
          <p:cNvCxnSpPr>
            <a:cxnSpLocks noChangeShapeType="1"/>
            <a:stCxn id="40969" idx="3"/>
            <a:endCxn id="40972" idx="2"/>
          </p:cNvCxnSpPr>
          <p:nvPr/>
        </p:nvCxnSpPr>
        <p:spPr bwMode="auto">
          <a:xfrm flipV="1">
            <a:off x="5105400" y="2286000"/>
            <a:ext cx="304800" cy="4953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3" name="AutoShape 44"/>
          <p:cNvCxnSpPr>
            <a:cxnSpLocks noChangeShapeType="1"/>
            <a:stCxn id="40969" idx="3"/>
            <a:endCxn id="40973" idx="2"/>
          </p:cNvCxnSpPr>
          <p:nvPr/>
        </p:nvCxnSpPr>
        <p:spPr bwMode="auto">
          <a:xfrm>
            <a:off x="5105400" y="2781300"/>
            <a:ext cx="304800" cy="4572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004" name="Text Box 45"/>
          <p:cNvSpPr txBox="1">
            <a:spLocks noChangeArrowheads="1"/>
          </p:cNvSpPr>
          <p:nvPr/>
        </p:nvSpPr>
        <p:spPr bwMode="auto">
          <a:xfrm>
            <a:off x="-6350" y="5257800"/>
            <a:ext cx="11763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4400">
                <a:latin typeface="Times New Roman" charset="0"/>
              </a:rPr>
              <a:t>R:{[</a:t>
            </a:r>
          </a:p>
        </p:txBody>
      </p:sp>
      <p:sp>
        <p:nvSpPr>
          <p:cNvPr id="41005" name="Text Box 46"/>
          <p:cNvSpPr txBox="1">
            <a:spLocks noChangeArrowheads="1"/>
          </p:cNvSpPr>
          <p:nvPr/>
        </p:nvSpPr>
        <p:spPr bwMode="auto">
          <a:xfrm>
            <a:off x="8304213" y="5257800"/>
            <a:ext cx="642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4400">
                <a:latin typeface="Times New Roman" charset="0"/>
              </a:rPr>
              <a:t>]}</a:t>
            </a: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 rot="5400000">
            <a:off x="1191654" y="3712926"/>
            <a:ext cx="57614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>
                <a:latin typeface="Times New Roman" charset="0"/>
              </a:rPr>
              <a:t>...</a:t>
            </a:r>
          </a:p>
        </p:txBody>
      </p:sp>
      <p:sp>
        <p:nvSpPr>
          <p:cNvPr id="49" name="Text Box 26"/>
          <p:cNvSpPr txBox="1">
            <a:spLocks noChangeArrowheads="1"/>
          </p:cNvSpPr>
          <p:nvPr/>
        </p:nvSpPr>
        <p:spPr bwMode="auto">
          <a:xfrm rot="5400000">
            <a:off x="7160182" y="3865326"/>
            <a:ext cx="57614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>
                <a:latin typeface="Times New Roman" charset="0"/>
              </a:rPr>
              <a:t>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260350" y="790575"/>
            <a:ext cx="8713788" cy="5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1717675" y="1598613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Studenten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1403648" y="5405438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Assistenten</a:t>
            </a:r>
          </a:p>
        </p:txBody>
      </p:sp>
      <p:sp>
        <p:nvSpPr>
          <p:cNvPr id="36869" name="Oval 6"/>
          <p:cNvSpPr>
            <a:spLocks noChangeArrowheads="1"/>
          </p:cNvSpPr>
          <p:nvPr/>
        </p:nvSpPr>
        <p:spPr bwMode="auto">
          <a:xfrm>
            <a:off x="247501" y="7572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  <a:endParaRPr lang="de-DE" sz="2400" u="sng" dirty="0">
              <a:latin typeface="Times New Roman" charset="0"/>
            </a:endParaRP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136252" y="4643438"/>
            <a:ext cx="1195388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6871" name="Oval 8"/>
          <p:cNvSpPr>
            <a:spLocks noChangeArrowheads="1"/>
          </p:cNvSpPr>
          <p:nvPr/>
        </p:nvSpPr>
        <p:spPr bwMode="auto">
          <a:xfrm>
            <a:off x="247501" y="2281238"/>
            <a:ext cx="1300163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Semester</a:t>
            </a:r>
          </a:p>
        </p:txBody>
      </p:sp>
      <p:sp>
        <p:nvSpPr>
          <p:cNvPr id="36872" name="Oval 9"/>
          <p:cNvSpPr>
            <a:spLocks noChangeArrowheads="1"/>
          </p:cNvSpPr>
          <p:nvPr/>
        </p:nvSpPr>
        <p:spPr bwMode="auto">
          <a:xfrm>
            <a:off x="247501" y="1519238"/>
            <a:ext cx="1300163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73" name="Oval 10"/>
          <p:cNvSpPr>
            <a:spLocks noChangeArrowheads="1"/>
          </p:cNvSpPr>
          <p:nvPr/>
        </p:nvSpPr>
        <p:spPr bwMode="auto">
          <a:xfrm>
            <a:off x="107504" y="5329238"/>
            <a:ext cx="1125538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74" name="Oval 11"/>
          <p:cNvSpPr>
            <a:spLocks noChangeArrowheads="1"/>
          </p:cNvSpPr>
          <p:nvPr/>
        </p:nvSpPr>
        <p:spPr bwMode="auto">
          <a:xfrm>
            <a:off x="175493" y="5927764"/>
            <a:ext cx="1436614" cy="709574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>
            <a:off x="1511300" y="4972050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6" name="Oval 13"/>
          <p:cNvSpPr>
            <a:spLocks noChangeArrowheads="1"/>
          </p:cNvSpPr>
          <p:nvPr/>
        </p:nvSpPr>
        <p:spPr bwMode="auto">
          <a:xfrm>
            <a:off x="1898650" y="35004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Note</a:t>
            </a:r>
          </a:p>
        </p:txBody>
      </p:sp>
      <p:sp>
        <p:nvSpPr>
          <p:cNvPr id="36877" name="AutoShape 14"/>
          <p:cNvSpPr>
            <a:spLocks noChangeArrowheads="1"/>
          </p:cNvSpPr>
          <p:nvPr/>
        </p:nvSpPr>
        <p:spPr bwMode="auto">
          <a:xfrm>
            <a:off x="3657600" y="1366838"/>
            <a:ext cx="1095375" cy="728662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hören</a:t>
            </a:r>
          </a:p>
        </p:txBody>
      </p:sp>
      <p:sp>
        <p:nvSpPr>
          <p:cNvPr id="36878" name="AutoShape 15"/>
          <p:cNvSpPr>
            <a:spLocks noChangeArrowheads="1"/>
          </p:cNvSpPr>
          <p:nvPr/>
        </p:nvSpPr>
        <p:spPr bwMode="auto">
          <a:xfrm>
            <a:off x="3633788" y="3422650"/>
            <a:ext cx="1096962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prüfen</a:t>
            </a:r>
          </a:p>
        </p:txBody>
      </p:sp>
      <p:sp>
        <p:nvSpPr>
          <p:cNvPr id="36879" name="AutoShape 16"/>
          <p:cNvSpPr>
            <a:spLocks noChangeArrowheads="1"/>
          </p:cNvSpPr>
          <p:nvPr/>
        </p:nvSpPr>
        <p:spPr bwMode="auto">
          <a:xfrm>
            <a:off x="3305175" y="5176838"/>
            <a:ext cx="1619250" cy="97472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arbeitenFür</a:t>
            </a:r>
          </a:p>
        </p:txBody>
      </p:sp>
      <p:sp>
        <p:nvSpPr>
          <p:cNvPr id="36880" name="Rectangle 17"/>
          <p:cNvSpPr>
            <a:spLocks noChangeArrowheads="1"/>
          </p:cNvSpPr>
          <p:nvPr/>
        </p:nvSpPr>
        <p:spPr bwMode="auto">
          <a:xfrm>
            <a:off x="5345113" y="5301208"/>
            <a:ext cx="1506537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36881" name="Rectangle 18"/>
          <p:cNvSpPr>
            <a:spLocks noChangeArrowheads="1"/>
          </p:cNvSpPr>
          <p:nvPr/>
        </p:nvSpPr>
        <p:spPr bwMode="auto">
          <a:xfrm>
            <a:off x="5073650" y="1506538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36882" name="AutoShape 19"/>
          <p:cNvSpPr>
            <a:spLocks noChangeArrowheads="1"/>
          </p:cNvSpPr>
          <p:nvPr/>
        </p:nvSpPr>
        <p:spPr bwMode="auto">
          <a:xfrm>
            <a:off x="5908675" y="3348038"/>
            <a:ext cx="1093788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sp>
        <p:nvSpPr>
          <p:cNvPr id="36883" name="AutoShape 20"/>
          <p:cNvSpPr>
            <a:spLocks noChangeArrowheads="1"/>
          </p:cNvSpPr>
          <p:nvPr/>
        </p:nvSpPr>
        <p:spPr bwMode="auto">
          <a:xfrm>
            <a:off x="4814888" y="47625"/>
            <a:ext cx="1938337" cy="633413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voraussetzen</a:t>
            </a:r>
          </a:p>
        </p:txBody>
      </p:sp>
      <p:sp>
        <p:nvSpPr>
          <p:cNvPr id="36884" name="Oval 21"/>
          <p:cNvSpPr>
            <a:spLocks noChangeArrowheads="1"/>
          </p:cNvSpPr>
          <p:nvPr/>
        </p:nvSpPr>
        <p:spPr bwMode="auto">
          <a:xfrm>
            <a:off x="7138988" y="1443038"/>
            <a:ext cx="130175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SWS</a:t>
            </a:r>
          </a:p>
        </p:txBody>
      </p:sp>
      <p:sp>
        <p:nvSpPr>
          <p:cNvPr id="36885" name="Oval 22"/>
          <p:cNvSpPr>
            <a:spLocks noChangeArrowheads="1"/>
          </p:cNvSpPr>
          <p:nvPr/>
        </p:nvSpPr>
        <p:spPr bwMode="auto">
          <a:xfrm>
            <a:off x="7138988" y="681038"/>
            <a:ext cx="1301750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VorlNr</a:t>
            </a:r>
          </a:p>
        </p:txBody>
      </p:sp>
      <p:sp>
        <p:nvSpPr>
          <p:cNvPr id="36886" name="Oval 23"/>
          <p:cNvSpPr>
            <a:spLocks noChangeArrowheads="1"/>
          </p:cNvSpPr>
          <p:nvPr/>
        </p:nvSpPr>
        <p:spPr bwMode="auto">
          <a:xfrm>
            <a:off x="7138988" y="2205038"/>
            <a:ext cx="1301750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Titel</a:t>
            </a:r>
          </a:p>
        </p:txBody>
      </p:sp>
      <p:sp>
        <p:nvSpPr>
          <p:cNvPr id="36887" name="Oval 24"/>
          <p:cNvSpPr>
            <a:spLocks noChangeArrowheads="1"/>
          </p:cNvSpPr>
          <p:nvPr/>
        </p:nvSpPr>
        <p:spPr bwMode="auto">
          <a:xfrm>
            <a:off x="7140575" y="54816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36888" name="Oval 25"/>
          <p:cNvSpPr>
            <a:spLocks noChangeArrowheads="1"/>
          </p:cNvSpPr>
          <p:nvPr/>
        </p:nvSpPr>
        <p:spPr bwMode="auto">
          <a:xfrm>
            <a:off x="7140575" y="4795838"/>
            <a:ext cx="1300163" cy="549275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sp>
        <p:nvSpPr>
          <p:cNvPr id="36889" name="Oval 26"/>
          <p:cNvSpPr>
            <a:spLocks noChangeArrowheads="1"/>
          </p:cNvSpPr>
          <p:nvPr/>
        </p:nvSpPr>
        <p:spPr bwMode="auto">
          <a:xfrm>
            <a:off x="4641850" y="6093296"/>
            <a:ext cx="130175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6890" name="Text Box 27"/>
          <p:cNvSpPr txBox="1">
            <a:spLocks noChangeArrowheads="1"/>
          </p:cNvSpPr>
          <p:nvPr/>
        </p:nvSpPr>
        <p:spPr bwMode="auto">
          <a:xfrm>
            <a:off x="5963121" y="438498"/>
            <a:ext cx="1273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>
                <a:latin typeface="Times New Roman" charset="0"/>
              </a:rPr>
              <a:t>Nach-</a:t>
            </a:r>
          </a:p>
          <a:p>
            <a:pPr algn="ctr" eaLnBrk="1" hangingPunct="1"/>
            <a:r>
              <a:rPr lang="de-DE" dirty="0" err="1">
                <a:latin typeface="Times New Roman" charset="0"/>
              </a:rPr>
              <a:t>folger</a:t>
            </a:r>
            <a:endParaRPr lang="de-DE" dirty="0">
              <a:latin typeface="Times New Roman" charset="0"/>
            </a:endParaRPr>
          </a:p>
        </p:txBody>
      </p:sp>
      <p:sp>
        <p:nvSpPr>
          <p:cNvPr id="36891" name="Text Box 28"/>
          <p:cNvSpPr txBox="1">
            <a:spLocks noChangeArrowheads="1"/>
          </p:cNvSpPr>
          <p:nvPr/>
        </p:nvSpPr>
        <p:spPr bwMode="auto">
          <a:xfrm>
            <a:off x="3923928" y="548680"/>
            <a:ext cx="159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>
                <a:latin typeface="Times New Roman" charset="0"/>
              </a:rPr>
              <a:t>Vorgänger</a:t>
            </a:r>
          </a:p>
        </p:txBody>
      </p:sp>
      <p:sp>
        <p:nvSpPr>
          <p:cNvPr id="36892" name="Oval 29"/>
          <p:cNvSpPr>
            <a:spLocks noChangeArrowheads="1"/>
          </p:cNvSpPr>
          <p:nvPr/>
        </p:nvSpPr>
        <p:spPr bwMode="auto">
          <a:xfrm>
            <a:off x="6048375" y="602128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93" name="Line 30"/>
          <p:cNvSpPr>
            <a:spLocks noChangeShapeType="1"/>
          </p:cNvSpPr>
          <p:nvPr/>
        </p:nvSpPr>
        <p:spPr bwMode="auto">
          <a:xfrm>
            <a:off x="5486400" y="604838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4" name="Line 31"/>
          <p:cNvSpPr>
            <a:spLocks noChangeShapeType="1"/>
          </p:cNvSpPr>
          <p:nvPr/>
        </p:nvSpPr>
        <p:spPr bwMode="auto">
          <a:xfrm>
            <a:off x="6048375" y="604838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5" name="Rectangle 32"/>
          <p:cNvSpPr>
            <a:spLocks noChangeArrowheads="1"/>
          </p:cNvSpPr>
          <p:nvPr/>
        </p:nvSpPr>
        <p:spPr bwMode="auto">
          <a:xfrm>
            <a:off x="0" y="300038"/>
            <a:ext cx="48529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de-DE" sz="3600" dirty="0">
                <a:latin typeface="Comic Sans MS" charset="0"/>
              </a:rPr>
              <a:t>Uni-Schema</a:t>
            </a:r>
          </a:p>
        </p:txBody>
      </p:sp>
      <p:cxnSp>
        <p:nvCxnSpPr>
          <p:cNvPr id="36896" name="AutoShape 33"/>
          <p:cNvCxnSpPr>
            <a:cxnSpLocks noChangeShapeType="1"/>
            <a:stCxn id="36868" idx="1"/>
            <a:endCxn id="36870" idx="5"/>
          </p:cNvCxnSpPr>
          <p:nvPr/>
        </p:nvCxnSpPr>
        <p:spPr bwMode="auto">
          <a:xfrm flipH="1" flipV="1">
            <a:off x="1156579" y="5110918"/>
            <a:ext cx="247069" cy="52232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7" name="AutoShape 34"/>
          <p:cNvCxnSpPr>
            <a:cxnSpLocks noChangeShapeType="1"/>
            <a:stCxn id="36868" idx="1"/>
            <a:endCxn id="36873" idx="6"/>
          </p:cNvCxnSpPr>
          <p:nvPr/>
        </p:nvCxnSpPr>
        <p:spPr bwMode="auto">
          <a:xfrm flipH="1" flipV="1">
            <a:off x="1233042" y="5602288"/>
            <a:ext cx="170606" cy="3095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8" name="AutoShape 35"/>
          <p:cNvCxnSpPr>
            <a:cxnSpLocks noChangeShapeType="1"/>
            <a:stCxn id="36868" idx="1"/>
            <a:endCxn id="36874" idx="7"/>
          </p:cNvCxnSpPr>
          <p:nvPr/>
        </p:nvCxnSpPr>
        <p:spPr bwMode="auto">
          <a:xfrm flipH="1">
            <a:off x="1401720" y="5633244"/>
            <a:ext cx="1928" cy="39843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9" name="AutoShape 36"/>
          <p:cNvCxnSpPr>
            <a:cxnSpLocks noChangeShapeType="1"/>
            <a:stCxn id="36878" idx="2"/>
            <a:endCxn id="36880" idx="0"/>
          </p:cNvCxnSpPr>
          <p:nvPr/>
        </p:nvCxnSpPr>
        <p:spPr bwMode="auto">
          <a:xfrm>
            <a:off x="4182269" y="4149725"/>
            <a:ext cx="1916113" cy="115148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0" name="AutoShape 37"/>
          <p:cNvCxnSpPr>
            <a:cxnSpLocks noChangeShapeType="1"/>
            <a:stCxn id="36879" idx="3"/>
            <a:endCxn id="36880" idx="1"/>
          </p:cNvCxnSpPr>
          <p:nvPr/>
        </p:nvCxnSpPr>
        <p:spPr bwMode="auto">
          <a:xfrm flipV="1">
            <a:off x="4924425" y="5529014"/>
            <a:ext cx="420688" cy="1351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1" name="AutoShape 38"/>
          <p:cNvCxnSpPr>
            <a:cxnSpLocks noChangeShapeType="1"/>
            <a:stCxn id="36868" idx="3"/>
            <a:endCxn id="36879" idx="1"/>
          </p:cNvCxnSpPr>
          <p:nvPr/>
        </p:nvCxnSpPr>
        <p:spPr bwMode="auto">
          <a:xfrm>
            <a:off x="2910186" y="5633244"/>
            <a:ext cx="394989" cy="3095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2" name="AutoShape 39"/>
          <p:cNvCxnSpPr>
            <a:cxnSpLocks noChangeShapeType="1"/>
            <a:stCxn id="36878" idx="0"/>
            <a:endCxn id="36867" idx="2"/>
          </p:cNvCxnSpPr>
          <p:nvPr/>
        </p:nvCxnSpPr>
        <p:spPr bwMode="auto">
          <a:xfrm flipH="1" flipV="1">
            <a:off x="2470150" y="2054225"/>
            <a:ext cx="1711325" cy="1368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3" name="AutoShape 40"/>
          <p:cNvCxnSpPr>
            <a:cxnSpLocks noChangeShapeType="1"/>
            <a:stCxn id="36881" idx="2"/>
            <a:endCxn id="36878" idx="0"/>
          </p:cNvCxnSpPr>
          <p:nvPr/>
        </p:nvCxnSpPr>
        <p:spPr bwMode="auto">
          <a:xfrm flipH="1">
            <a:off x="4181475" y="1962150"/>
            <a:ext cx="1644650" cy="1460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4" name="AutoShape 41"/>
          <p:cNvCxnSpPr>
            <a:cxnSpLocks noChangeShapeType="1"/>
            <a:stCxn id="36880" idx="0"/>
            <a:endCxn id="36882" idx="2"/>
          </p:cNvCxnSpPr>
          <p:nvPr/>
        </p:nvCxnSpPr>
        <p:spPr bwMode="auto">
          <a:xfrm flipV="1">
            <a:off x="6098382" y="4075113"/>
            <a:ext cx="357187" cy="12260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5" name="AutoShape 42"/>
          <p:cNvCxnSpPr>
            <a:cxnSpLocks noChangeShapeType="1"/>
            <a:stCxn id="36881" idx="2"/>
            <a:endCxn id="36882" idx="0"/>
          </p:cNvCxnSpPr>
          <p:nvPr/>
        </p:nvCxnSpPr>
        <p:spPr bwMode="auto">
          <a:xfrm>
            <a:off x="5826125" y="1962150"/>
            <a:ext cx="630238" cy="13858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6" name="AutoShape 43"/>
          <p:cNvCxnSpPr>
            <a:cxnSpLocks noChangeShapeType="1"/>
            <a:stCxn id="36867" idx="3"/>
            <a:endCxn id="36877" idx="1"/>
          </p:cNvCxnSpPr>
          <p:nvPr/>
        </p:nvCxnSpPr>
        <p:spPr bwMode="auto">
          <a:xfrm flipV="1">
            <a:off x="3224213" y="1731963"/>
            <a:ext cx="433387" cy="95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7" name="AutoShape 44"/>
          <p:cNvCxnSpPr>
            <a:cxnSpLocks noChangeShapeType="1"/>
            <a:stCxn id="36877" idx="3"/>
            <a:endCxn id="36881" idx="1"/>
          </p:cNvCxnSpPr>
          <p:nvPr/>
        </p:nvCxnSpPr>
        <p:spPr bwMode="auto">
          <a:xfrm>
            <a:off x="4752975" y="1731963"/>
            <a:ext cx="320675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8" name="AutoShape 45"/>
          <p:cNvCxnSpPr>
            <a:cxnSpLocks noChangeShapeType="1"/>
          </p:cNvCxnSpPr>
          <p:nvPr/>
        </p:nvCxnSpPr>
        <p:spPr bwMode="auto">
          <a:xfrm flipH="1">
            <a:off x="5292725" y="5733256"/>
            <a:ext cx="805657" cy="33647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9" name="AutoShape 46"/>
          <p:cNvCxnSpPr>
            <a:cxnSpLocks noChangeShapeType="1"/>
            <a:stCxn id="36880" idx="2"/>
            <a:endCxn id="36892" idx="0"/>
          </p:cNvCxnSpPr>
          <p:nvPr/>
        </p:nvCxnSpPr>
        <p:spPr bwMode="auto">
          <a:xfrm>
            <a:off x="6098382" y="5756820"/>
            <a:ext cx="600075" cy="26446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0" name="AutoShape 47"/>
          <p:cNvCxnSpPr>
            <a:cxnSpLocks noChangeShapeType="1"/>
            <a:stCxn id="36880" idx="3"/>
            <a:endCxn id="36888" idx="3"/>
          </p:cNvCxnSpPr>
          <p:nvPr/>
        </p:nvCxnSpPr>
        <p:spPr bwMode="auto">
          <a:xfrm flipV="1">
            <a:off x="6851650" y="5264674"/>
            <a:ext cx="479329" cy="26434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1" name="AutoShape 48"/>
          <p:cNvCxnSpPr>
            <a:cxnSpLocks noChangeShapeType="1"/>
            <a:stCxn id="36880" idx="3"/>
            <a:endCxn id="36887" idx="2"/>
          </p:cNvCxnSpPr>
          <p:nvPr/>
        </p:nvCxnSpPr>
        <p:spPr bwMode="auto">
          <a:xfrm>
            <a:off x="6851650" y="5529014"/>
            <a:ext cx="288925" cy="2256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2" name="AutoShape 49"/>
          <p:cNvCxnSpPr>
            <a:cxnSpLocks noChangeShapeType="1"/>
            <a:stCxn id="36867" idx="1"/>
            <a:endCxn id="36869" idx="5"/>
          </p:cNvCxnSpPr>
          <p:nvPr/>
        </p:nvCxnSpPr>
        <p:spPr bwMode="auto">
          <a:xfrm flipH="1" flipV="1">
            <a:off x="1357260" y="1223364"/>
            <a:ext cx="360415" cy="60305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3" name="AutoShape 50"/>
          <p:cNvCxnSpPr>
            <a:cxnSpLocks noChangeShapeType="1"/>
            <a:stCxn id="36867" idx="1"/>
            <a:endCxn id="36872" idx="6"/>
          </p:cNvCxnSpPr>
          <p:nvPr/>
        </p:nvCxnSpPr>
        <p:spPr bwMode="auto">
          <a:xfrm flipH="1" flipV="1">
            <a:off x="1547664" y="1793082"/>
            <a:ext cx="170011" cy="33337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4" name="AutoShape 51"/>
          <p:cNvCxnSpPr>
            <a:cxnSpLocks noChangeShapeType="1"/>
            <a:stCxn id="36867" idx="1"/>
            <a:endCxn id="36871" idx="7"/>
          </p:cNvCxnSpPr>
          <p:nvPr/>
        </p:nvCxnSpPr>
        <p:spPr bwMode="auto">
          <a:xfrm flipH="1">
            <a:off x="1357260" y="1826419"/>
            <a:ext cx="360415" cy="53502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5" name="AutoShape 52"/>
          <p:cNvCxnSpPr>
            <a:cxnSpLocks noChangeShapeType="1"/>
            <a:stCxn id="36881" idx="3"/>
            <a:endCxn id="36885" idx="3"/>
          </p:cNvCxnSpPr>
          <p:nvPr/>
        </p:nvCxnSpPr>
        <p:spPr bwMode="auto">
          <a:xfrm flipV="1">
            <a:off x="6580188" y="1147763"/>
            <a:ext cx="749300" cy="5873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6" name="AutoShape 53"/>
          <p:cNvCxnSpPr>
            <a:cxnSpLocks noChangeShapeType="1"/>
            <a:stCxn id="36881" idx="3"/>
            <a:endCxn id="36884" idx="2"/>
          </p:cNvCxnSpPr>
          <p:nvPr/>
        </p:nvCxnSpPr>
        <p:spPr bwMode="auto">
          <a:xfrm flipV="1">
            <a:off x="6580188" y="1716088"/>
            <a:ext cx="558800" cy="190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7" name="AutoShape 54"/>
          <p:cNvCxnSpPr>
            <a:cxnSpLocks noChangeShapeType="1"/>
            <a:stCxn id="36881" idx="3"/>
            <a:endCxn id="36886" idx="1"/>
          </p:cNvCxnSpPr>
          <p:nvPr/>
        </p:nvCxnSpPr>
        <p:spPr bwMode="auto">
          <a:xfrm>
            <a:off x="6580188" y="1735138"/>
            <a:ext cx="749300" cy="55086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8" name="AutoShape 55"/>
          <p:cNvCxnSpPr>
            <a:cxnSpLocks noChangeShapeType="1"/>
            <a:stCxn id="36878" idx="1"/>
            <a:endCxn id="36876" idx="6"/>
          </p:cNvCxnSpPr>
          <p:nvPr/>
        </p:nvCxnSpPr>
        <p:spPr bwMode="auto">
          <a:xfrm flipH="1" flipV="1">
            <a:off x="3198813" y="3773488"/>
            <a:ext cx="434975" cy="12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919" name="Text Box 56"/>
          <p:cNvSpPr txBox="1">
            <a:spLocks noChangeArrowheads="1"/>
          </p:cNvSpPr>
          <p:nvPr/>
        </p:nvSpPr>
        <p:spPr bwMode="auto">
          <a:xfrm>
            <a:off x="6211987" y="4581128"/>
            <a:ext cx="3762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0" name="Text Box 57"/>
          <p:cNvSpPr txBox="1">
            <a:spLocks noChangeArrowheads="1"/>
          </p:cNvSpPr>
          <p:nvPr/>
        </p:nvSpPr>
        <p:spPr bwMode="auto">
          <a:xfrm>
            <a:off x="5113338" y="10620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1" name="Text Box 58"/>
          <p:cNvSpPr txBox="1">
            <a:spLocks noChangeArrowheads="1"/>
          </p:cNvSpPr>
          <p:nvPr/>
        </p:nvSpPr>
        <p:spPr bwMode="auto">
          <a:xfrm>
            <a:off x="5119688" y="4725144"/>
            <a:ext cx="3762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2" name="Text Box 59"/>
          <p:cNvSpPr txBox="1">
            <a:spLocks noChangeArrowheads="1"/>
          </p:cNvSpPr>
          <p:nvPr/>
        </p:nvSpPr>
        <p:spPr bwMode="auto">
          <a:xfrm>
            <a:off x="5058271" y="5445224"/>
            <a:ext cx="3778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3" name="Text Box 60"/>
          <p:cNvSpPr txBox="1">
            <a:spLocks noChangeArrowheads="1"/>
          </p:cNvSpPr>
          <p:nvPr/>
        </p:nvSpPr>
        <p:spPr bwMode="auto">
          <a:xfrm>
            <a:off x="2159000" y="20526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4" name="Text Box 61"/>
          <p:cNvSpPr txBox="1">
            <a:spLocks noChangeArrowheads="1"/>
          </p:cNvSpPr>
          <p:nvPr/>
        </p:nvSpPr>
        <p:spPr bwMode="auto">
          <a:xfrm>
            <a:off x="5957888" y="19764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5" name="Text Box 62"/>
          <p:cNvSpPr txBox="1">
            <a:spLocks noChangeArrowheads="1"/>
          </p:cNvSpPr>
          <p:nvPr/>
        </p:nvSpPr>
        <p:spPr bwMode="auto">
          <a:xfrm>
            <a:off x="2862263" y="55578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6" name="Text Box 63"/>
          <p:cNvSpPr txBox="1">
            <a:spLocks noChangeArrowheads="1"/>
          </p:cNvSpPr>
          <p:nvPr/>
        </p:nvSpPr>
        <p:spPr bwMode="auto">
          <a:xfrm>
            <a:off x="5253038" y="2281238"/>
            <a:ext cx="5476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7" name="Text Box 64"/>
          <p:cNvSpPr txBox="1">
            <a:spLocks noChangeArrowheads="1"/>
          </p:cNvSpPr>
          <p:nvPr/>
        </p:nvSpPr>
        <p:spPr bwMode="auto">
          <a:xfrm>
            <a:off x="6026150" y="1062038"/>
            <a:ext cx="5476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8" name="Text Box 65"/>
          <p:cNvSpPr txBox="1">
            <a:spLocks noChangeArrowheads="1"/>
          </p:cNvSpPr>
          <p:nvPr/>
        </p:nvSpPr>
        <p:spPr bwMode="auto">
          <a:xfrm>
            <a:off x="4619625" y="1671638"/>
            <a:ext cx="5476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9" name="Text Box 66"/>
          <p:cNvSpPr txBox="1">
            <a:spLocks noChangeArrowheads="1"/>
          </p:cNvSpPr>
          <p:nvPr/>
        </p:nvSpPr>
        <p:spPr bwMode="auto">
          <a:xfrm>
            <a:off x="3284538" y="16716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6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202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Beziehungen unseres Beispiel-Schemas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249363"/>
            <a:ext cx="8178800" cy="4800600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hören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lesen 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arbeitenFür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AssistentenPersNr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ProfPersNr</a:t>
            </a:r>
            <a:r>
              <a:rPr lang="de-DE" sz="2000" i="1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voraussetzen</a:t>
            </a:r>
            <a:r>
              <a:rPr lang="de-DE" sz="2000" dirty="0">
                <a:latin typeface="Arial" charset="0"/>
                <a:ea typeface="ＭＳ Ｐゴシック" charset="0"/>
              </a:rPr>
              <a:t> : {[Vorgänger: integer, Nachfolger: integer]}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prüfen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       Note: </a:t>
            </a:r>
            <a:r>
              <a:rPr lang="de-DE" sz="2000" dirty="0" err="1">
                <a:latin typeface="Arial" charset="0"/>
                <a:ea typeface="ＭＳ Ｐゴシック" charset="0"/>
              </a:rPr>
              <a:t>decimal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 der Relationen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277938"/>
            <a:ext cx="8178800" cy="4800600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hören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lesen 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  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Warum nicht beide Attribute?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arbeitenFür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AssistentenPersNr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ProfPersNr</a:t>
            </a:r>
            <a:r>
              <a:rPr lang="de-DE" sz="2000" i="1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voraussetzen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>
                <a:latin typeface="Arial" charset="0"/>
                <a:ea typeface="ＭＳ Ｐゴシック" charset="0"/>
              </a:rPr>
              <a:t>Vorgänger: integer, Nachfolger: integer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prüfen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       Note: </a:t>
            </a:r>
            <a:r>
              <a:rPr lang="de-DE" sz="2000" dirty="0" err="1">
                <a:latin typeface="Arial" charset="0"/>
                <a:ea typeface="ＭＳ Ｐゴシック" charset="0"/>
              </a:rPr>
              <a:t>decimal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195263" y="663575"/>
            <a:ext cx="8713787" cy="10858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Ausprägung der Beziehung </a:t>
            </a:r>
            <a:r>
              <a:rPr lang="de-DE" i="1">
                <a:latin typeface="Arial" charset="0"/>
                <a:ea typeface="ＭＳ Ｐゴシック" charset="0"/>
              </a:rPr>
              <a:t>hören</a:t>
            </a:r>
          </a:p>
        </p:txBody>
      </p:sp>
      <p:graphicFrame>
        <p:nvGraphicFramePr>
          <p:cNvPr id="212996" name="Group 4"/>
          <p:cNvGraphicFramePr>
            <a:graphicFrameLocks noGrp="1"/>
          </p:cNvGraphicFramePr>
          <p:nvPr>
            <p:ph type="body" idx="4294967295"/>
            <p:extLst>
              <p:ext uri="{D42A27DB-BD31-4B8C-83A1-F6EECF244321}">
                <p14:modId xmlns:p14="http://schemas.microsoft.com/office/powerpoint/2010/main" val="128126319"/>
              </p:ext>
            </p:extLst>
          </p:nvPr>
        </p:nvGraphicFramePr>
        <p:xfrm>
          <a:off x="121568" y="914400"/>
          <a:ext cx="2362200" cy="1660878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</a:tblGrid>
              <a:tr h="31991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Studenten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808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3015" name="Group 23"/>
          <p:cNvGraphicFramePr>
            <a:graphicFrameLocks noGrp="1"/>
          </p:cNvGraphicFramePr>
          <p:nvPr/>
        </p:nvGraphicFramePr>
        <p:xfrm>
          <a:off x="3276600" y="762000"/>
          <a:ext cx="2286000" cy="4938716"/>
        </p:xfrm>
        <a:graphic>
          <a:graphicData uri="http://schemas.openxmlformats.org/drawingml/2006/table">
            <a:tbl>
              <a:tblPr/>
              <a:tblGrid>
                <a:gridCol w="1144466"/>
                <a:gridCol w="1141534"/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hören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3064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016021"/>
              </p:ext>
            </p:extLst>
          </p:nvPr>
        </p:nvGraphicFramePr>
        <p:xfrm>
          <a:off x="6588224" y="838200"/>
          <a:ext cx="2384425" cy="1600200"/>
        </p:xfrm>
        <a:graphic>
          <a:graphicData uri="http://schemas.openxmlformats.org/drawingml/2006/table">
            <a:tbl>
              <a:tblPr/>
              <a:tblGrid>
                <a:gridCol w="1166566"/>
                <a:gridCol w="1217859"/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94" name="Rectangle 91"/>
          <p:cNvSpPr>
            <a:spLocks noChangeArrowheads="1"/>
          </p:cNvSpPr>
          <p:nvPr/>
        </p:nvSpPr>
        <p:spPr bwMode="auto">
          <a:xfrm>
            <a:off x="152400" y="5943600"/>
            <a:ext cx="1631950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Studenten</a:t>
            </a:r>
          </a:p>
        </p:txBody>
      </p:sp>
      <p:sp>
        <p:nvSpPr>
          <p:cNvPr id="47195" name="AutoShape 92"/>
          <p:cNvSpPr>
            <a:spLocks noChangeArrowheads="1"/>
          </p:cNvSpPr>
          <p:nvPr/>
        </p:nvSpPr>
        <p:spPr bwMode="auto">
          <a:xfrm>
            <a:off x="3200400" y="5868690"/>
            <a:ext cx="2362200" cy="728662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hören</a:t>
            </a:r>
          </a:p>
        </p:txBody>
      </p:sp>
      <p:sp>
        <p:nvSpPr>
          <p:cNvPr id="47196" name="Rectangle 93"/>
          <p:cNvSpPr>
            <a:spLocks noChangeArrowheads="1"/>
          </p:cNvSpPr>
          <p:nvPr/>
        </p:nvSpPr>
        <p:spPr bwMode="auto">
          <a:xfrm>
            <a:off x="7315200" y="6019800"/>
            <a:ext cx="1631950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Vorlesungen</a:t>
            </a:r>
          </a:p>
        </p:txBody>
      </p:sp>
      <p:cxnSp>
        <p:nvCxnSpPr>
          <p:cNvPr id="47197" name="AutoShape 94"/>
          <p:cNvCxnSpPr>
            <a:cxnSpLocks noChangeShapeType="1"/>
            <a:stCxn id="47194" idx="3"/>
            <a:endCxn id="47195" idx="1"/>
          </p:cNvCxnSpPr>
          <p:nvPr/>
        </p:nvCxnSpPr>
        <p:spPr bwMode="auto">
          <a:xfrm>
            <a:off x="1784350" y="6171407"/>
            <a:ext cx="1416050" cy="6161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98" name="AutoShape 95"/>
          <p:cNvCxnSpPr>
            <a:cxnSpLocks noChangeShapeType="1"/>
            <a:stCxn id="47195" idx="3"/>
            <a:endCxn id="47196" idx="1"/>
          </p:cNvCxnSpPr>
          <p:nvPr/>
        </p:nvCxnSpPr>
        <p:spPr bwMode="auto">
          <a:xfrm>
            <a:off x="5562600" y="6233021"/>
            <a:ext cx="1752600" cy="1458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199" name="Text Box 96"/>
          <p:cNvSpPr txBox="1">
            <a:spLocks noChangeArrowheads="1"/>
          </p:cNvSpPr>
          <p:nvPr/>
        </p:nvSpPr>
        <p:spPr bwMode="auto">
          <a:xfrm>
            <a:off x="6627813" y="5715000"/>
            <a:ext cx="5476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47200" name="Text Box 97"/>
          <p:cNvSpPr txBox="1">
            <a:spLocks noChangeArrowheads="1"/>
          </p:cNvSpPr>
          <p:nvPr/>
        </p:nvSpPr>
        <p:spPr bwMode="auto">
          <a:xfrm>
            <a:off x="2052638" y="5638800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47201" name="Oval 98"/>
          <p:cNvSpPr>
            <a:spLocks noChangeArrowheads="1"/>
          </p:cNvSpPr>
          <p:nvPr/>
        </p:nvSpPr>
        <p:spPr bwMode="auto">
          <a:xfrm>
            <a:off x="211559" y="4876800"/>
            <a:ext cx="140811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</a:p>
        </p:txBody>
      </p:sp>
      <p:sp>
        <p:nvSpPr>
          <p:cNvPr id="47202" name="Oval 99"/>
          <p:cNvSpPr>
            <a:spLocks noChangeArrowheads="1"/>
          </p:cNvSpPr>
          <p:nvPr/>
        </p:nvSpPr>
        <p:spPr bwMode="auto">
          <a:xfrm>
            <a:off x="7524328" y="4800600"/>
            <a:ext cx="1409700" cy="54768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VorlNr</a:t>
            </a:r>
          </a:p>
        </p:txBody>
      </p:sp>
      <p:cxnSp>
        <p:nvCxnSpPr>
          <p:cNvPr id="47203" name="AutoShape 100"/>
          <p:cNvCxnSpPr>
            <a:cxnSpLocks noChangeShapeType="1"/>
            <a:stCxn id="47196" idx="0"/>
            <a:endCxn id="47202" idx="4"/>
          </p:cNvCxnSpPr>
          <p:nvPr/>
        </p:nvCxnSpPr>
        <p:spPr bwMode="auto">
          <a:xfrm flipV="1">
            <a:off x="8131175" y="5348288"/>
            <a:ext cx="98003" cy="67151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204" name="AutoShape 101"/>
          <p:cNvCxnSpPr>
            <a:cxnSpLocks noChangeShapeType="1"/>
            <a:stCxn id="47194" idx="0"/>
            <a:endCxn id="47201" idx="4"/>
          </p:cNvCxnSpPr>
          <p:nvPr/>
        </p:nvCxnSpPr>
        <p:spPr bwMode="auto">
          <a:xfrm flipH="1" flipV="1">
            <a:off x="915616" y="5422900"/>
            <a:ext cx="52759" cy="520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Modelle und Abstraktion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79512" y="1698848"/>
            <a:ext cx="2035175" cy="1854200"/>
            <a:chOff x="345" y="1238"/>
            <a:chExt cx="1282" cy="1168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345" y="1238"/>
              <a:ext cx="1282" cy="1168"/>
            </a:xfrm>
            <a:custGeom>
              <a:avLst/>
              <a:gdLst>
                <a:gd name="T0" fmla="*/ 56 w 1282"/>
                <a:gd name="T1" fmla="*/ 69 h 1168"/>
                <a:gd name="T2" fmla="*/ 107 w 1282"/>
                <a:gd name="T3" fmla="*/ 79 h 1168"/>
                <a:gd name="T4" fmla="*/ 146 w 1282"/>
                <a:gd name="T5" fmla="*/ 134 h 1168"/>
                <a:gd name="T6" fmla="*/ 206 w 1282"/>
                <a:gd name="T7" fmla="*/ 138 h 1168"/>
                <a:gd name="T8" fmla="*/ 274 w 1282"/>
                <a:gd name="T9" fmla="*/ 109 h 1168"/>
                <a:gd name="T10" fmla="*/ 346 w 1282"/>
                <a:gd name="T11" fmla="*/ 64 h 1168"/>
                <a:gd name="T12" fmla="*/ 398 w 1282"/>
                <a:gd name="T13" fmla="*/ 15 h 1168"/>
                <a:gd name="T14" fmla="*/ 445 w 1282"/>
                <a:gd name="T15" fmla="*/ 20 h 1168"/>
                <a:gd name="T16" fmla="*/ 462 w 1282"/>
                <a:gd name="T17" fmla="*/ 79 h 1168"/>
                <a:gd name="T18" fmla="*/ 530 w 1282"/>
                <a:gd name="T19" fmla="*/ 84 h 1168"/>
                <a:gd name="T20" fmla="*/ 594 w 1282"/>
                <a:gd name="T21" fmla="*/ 79 h 1168"/>
                <a:gd name="T22" fmla="*/ 624 w 1282"/>
                <a:gd name="T23" fmla="*/ 134 h 1168"/>
                <a:gd name="T24" fmla="*/ 730 w 1282"/>
                <a:gd name="T25" fmla="*/ 129 h 1168"/>
                <a:gd name="T26" fmla="*/ 829 w 1282"/>
                <a:gd name="T27" fmla="*/ 99 h 1168"/>
                <a:gd name="T28" fmla="*/ 888 w 1282"/>
                <a:gd name="T29" fmla="*/ 79 h 1168"/>
                <a:gd name="T30" fmla="*/ 918 w 1282"/>
                <a:gd name="T31" fmla="*/ 138 h 1168"/>
                <a:gd name="T32" fmla="*/ 910 w 1282"/>
                <a:gd name="T33" fmla="*/ 227 h 1168"/>
                <a:gd name="T34" fmla="*/ 952 w 1282"/>
                <a:gd name="T35" fmla="*/ 267 h 1168"/>
                <a:gd name="T36" fmla="*/ 1051 w 1282"/>
                <a:gd name="T37" fmla="*/ 287 h 1168"/>
                <a:gd name="T38" fmla="*/ 1119 w 1282"/>
                <a:gd name="T39" fmla="*/ 282 h 1168"/>
                <a:gd name="T40" fmla="*/ 1238 w 1282"/>
                <a:gd name="T41" fmla="*/ 326 h 1168"/>
                <a:gd name="T42" fmla="*/ 1281 w 1282"/>
                <a:gd name="T43" fmla="*/ 420 h 1168"/>
                <a:gd name="T44" fmla="*/ 1226 w 1282"/>
                <a:gd name="T45" fmla="*/ 470 h 1168"/>
                <a:gd name="T46" fmla="*/ 1183 w 1282"/>
                <a:gd name="T47" fmla="*/ 519 h 1168"/>
                <a:gd name="T48" fmla="*/ 1183 w 1282"/>
                <a:gd name="T49" fmla="*/ 598 h 1168"/>
                <a:gd name="T50" fmla="*/ 1140 w 1282"/>
                <a:gd name="T51" fmla="*/ 623 h 1168"/>
                <a:gd name="T52" fmla="*/ 1119 w 1282"/>
                <a:gd name="T53" fmla="*/ 697 h 1168"/>
                <a:gd name="T54" fmla="*/ 1119 w 1282"/>
                <a:gd name="T55" fmla="*/ 776 h 1168"/>
                <a:gd name="T56" fmla="*/ 1089 w 1282"/>
                <a:gd name="T57" fmla="*/ 846 h 1168"/>
                <a:gd name="T58" fmla="*/ 1016 w 1282"/>
                <a:gd name="T59" fmla="*/ 870 h 1168"/>
                <a:gd name="T60" fmla="*/ 999 w 1282"/>
                <a:gd name="T61" fmla="*/ 959 h 1168"/>
                <a:gd name="T62" fmla="*/ 910 w 1282"/>
                <a:gd name="T63" fmla="*/ 979 h 1168"/>
                <a:gd name="T64" fmla="*/ 807 w 1282"/>
                <a:gd name="T65" fmla="*/ 984 h 1168"/>
                <a:gd name="T66" fmla="*/ 756 w 1282"/>
                <a:gd name="T67" fmla="*/ 1038 h 1168"/>
                <a:gd name="T68" fmla="*/ 730 w 1282"/>
                <a:gd name="T69" fmla="*/ 1098 h 1168"/>
                <a:gd name="T70" fmla="*/ 701 w 1282"/>
                <a:gd name="T71" fmla="*/ 1152 h 1168"/>
                <a:gd name="T72" fmla="*/ 573 w 1282"/>
                <a:gd name="T73" fmla="*/ 1167 h 1168"/>
                <a:gd name="T74" fmla="*/ 453 w 1282"/>
                <a:gd name="T75" fmla="*/ 1162 h 1168"/>
                <a:gd name="T76" fmla="*/ 325 w 1282"/>
                <a:gd name="T77" fmla="*/ 1142 h 1168"/>
                <a:gd name="T78" fmla="*/ 244 w 1282"/>
                <a:gd name="T79" fmla="*/ 1073 h 1168"/>
                <a:gd name="T80" fmla="*/ 206 w 1282"/>
                <a:gd name="T81" fmla="*/ 915 h 1168"/>
                <a:gd name="T82" fmla="*/ 120 w 1282"/>
                <a:gd name="T83" fmla="*/ 821 h 1168"/>
                <a:gd name="T84" fmla="*/ 31 w 1282"/>
                <a:gd name="T85" fmla="*/ 776 h 1168"/>
                <a:gd name="T86" fmla="*/ 22 w 1282"/>
                <a:gd name="T87" fmla="*/ 648 h 1168"/>
                <a:gd name="T88" fmla="*/ 43 w 1282"/>
                <a:gd name="T89" fmla="*/ 524 h 1168"/>
                <a:gd name="T90" fmla="*/ 52 w 1282"/>
                <a:gd name="T91" fmla="*/ 435 h 1168"/>
                <a:gd name="T92" fmla="*/ 86 w 1282"/>
                <a:gd name="T93" fmla="*/ 341 h 1168"/>
                <a:gd name="T94" fmla="*/ 99 w 1282"/>
                <a:gd name="T95" fmla="*/ 247 h 1168"/>
                <a:gd name="T96" fmla="*/ 60 w 1282"/>
                <a:gd name="T97" fmla="*/ 168 h 1168"/>
                <a:gd name="T98" fmla="*/ 9 w 1282"/>
                <a:gd name="T99" fmla="*/ 134 h 1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282"/>
                <a:gd name="T151" fmla="*/ 0 h 1168"/>
                <a:gd name="T152" fmla="*/ 1282 w 1282"/>
                <a:gd name="T153" fmla="*/ 1168 h 1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282" h="1168">
                  <a:moveTo>
                    <a:pt x="0" y="119"/>
                  </a:moveTo>
                  <a:lnTo>
                    <a:pt x="31" y="79"/>
                  </a:lnTo>
                  <a:lnTo>
                    <a:pt x="43" y="74"/>
                  </a:lnTo>
                  <a:lnTo>
                    <a:pt x="56" y="69"/>
                  </a:lnTo>
                  <a:lnTo>
                    <a:pt x="69" y="69"/>
                  </a:lnTo>
                  <a:lnTo>
                    <a:pt x="82" y="69"/>
                  </a:lnTo>
                  <a:lnTo>
                    <a:pt x="95" y="69"/>
                  </a:lnTo>
                  <a:lnTo>
                    <a:pt x="107" y="79"/>
                  </a:lnTo>
                  <a:lnTo>
                    <a:pt x="116" y="94"/>
                  </a:lnTo>
                  <a:lnTo>
                    <a:pt x="124" y="109"/>
                  </a:lnTo>
                  <a:lnTo>
                    <a:pt x="133" y="129"/>
                  </a:lnTo>
                  <a:lnTo>
                    <a:pt x="146" y="134"/>
                  </a:lnTo>
                  <a:lnTo>
                    <a:pt x="159" y="138"/>
                  </a:lnTo>
                  <a:lnTo>
                    <a:pt x="171" y="138"/>
                  </a:lnTo>
                  <a:lnTo>
                    <a:pt x="188" y="138"/>
                  </a:lnTo>
                  <a:lnTo>
                    <a:pt x="206" y="138"/>
                  </a:lnTo>
                  <a:lnTo>
                    <a:pt x="218" y="138"/>
                  </a:lnTo>
                  <a:lnTo>
                    <a:pt x="235" y="124"/>
                  </a:lnTo>
                  <a:lnTo>
                    <a:pt x="248" y="119"/>
                  </a:lnTo>
                  <a:lnTo>
                    <a:pt x="274" y="109"/>
                  </a:lnTo>
                  <a:lnTo>
                    <a:pt x="287" y="99"/>
                  </a:lnTo>
                  <a:lnTo>
                    <a:pt x="304" y="89"/>
                  </a:lnTo>
                  <a:lnTo>
                    <a:pt x="334" y="79"/>
                  </a:lnTo>
                  <a:lnTo>
                    <a:pt x="346" y="64"/>
                  </a:lnTo>
                  <a:lnTo>
                    <a:pt x="359" y="54"/>
                  </a:lnTo>
                  <a:lnTo>
                    <a:pt x="372" y="40"/>
                  </a:lnTo>
                  <a:lnTo>
                    <a:pt x="385" y="30"/>
                  </a:lnTo>
                  <a:lnTo>
                    <a:pt x="398" y="15"/>
                  </a:lnTo>
                  <a:lnTo>
                    <a:pt x="410" y="5"/>
                  </a:lnTo>
                  <a:lnTo>
                    <a:pt x="423" y="0"/>
                  </a:lnTo>
                  <a:lnTo>
                    <a:pt x="436" y="5"/>
                  </a:lnTo>
                  <a:lnTo>
                    <a:pt x="445" y="20"/>
                  </a:lnTo>
                  <a:lnTo>
                    <a:pt x="449" y="35"/>
                  </a:lnTo>
                  <a:lnTo>
                    <a:pt x="449" y="54"/>
                  </a:lnTo>
                  <a:lnTo>
                    <a:pt x="449" y="74"/>
                  </a:lnTo>
                  <a:lnTo>
                    <a:pt x="462" y="79"/>
                  </a:lnTo>
                  <a:lnTo>
                    <a:pt x="474" y="84"/>
                  </a:lnTo>
                  <a:lnTo>
                    <a:pt x="487" y="84"/>
                  </a:lnTo>
                  <a:lnTo>
                    <a:pt x="504" y="84"/>
                  </a:lnTo>
                  <a:lnTo>
                    <a:pt x="530" y="84"/>
                  </a:lnTo>
                  <a:lnTo>
                    <a:pt x="556" y="79"/>
                  </a:lnTo>
                  <a:lnTo>
                    <a:pt x="568" y="79"/>
                  </a:lnTo>
                  <a:lnTo>
                    <a:pt x="581" y="79"/>
                  </a:lnTo>
                  <a:lnTo>
                    <a:pt x="594" y="79"/>
                  </a:lnTo>
                  <a:lnTo>
                    <a:pt x="602" y="94"/>
                  </a:lnTo>
                  <a:lnTo>
                    <a:pt x="607" y="109"/>
                  </a:lnTo>
                  <a:lnTo>
                    <a:pt x="611" y="124"/>
                  </a:lnTo>
                  <a:lnTo>
                    <a:pt x="624" y="134"/>
                  </a:lnTo>
                  <a:lnTo>
                    <a:pt x="637" y="138"/>
                  </a:lnTo>
                  <a:lnTo>
                    <a:pt x="662" y="138"/>
                  </a:lnTo>
                  <a:lnTo>
                    <a:pt x="696" y="138"/>
                  </a:lnTo>
                  <a:lnTo>
                    <a:pt x="730" y="129"/>
                  </a:lnTo>
                  <a:lnTo>
                    <a:pt x="756" y="124"/>
                  </a:lnTo>
                  <a:lnTo>
                    <a:pt x="769" y="114"/>
                  </a:lnTo>
                  <a:lnTo>
                    <a:pt x="803" y="104"/>
                  </a:lnTo>
                  <a:lnTo>
                    <a:pt x="829" y="99"/>
                  </a:lnTo>
                  <a:lnTo>
                    <a:pt x="846" y="89"/>
                  </a:lnTo>
                  <a:lnTo>
                    <a:pt x="859" y="84"/>
                  </a:lnTo>
                  <a:lnTo>
                    <a:pt x="871" y="79"/>
                  </a:lnTo>
                  <a:lnTo>
                    <a:pt x="888" y="79"/>
                  </a:lnTo>
                  <a:lnTo>
                    <a:pt x="901" y="89"/>
                  </a:lnTo>
                  <a:lnTo>
                    <a:pt x="914" y="104"/>
                  </a:lnTo>
                  <a:lnTo>
                    <a:pt x="918" y="124"/>
                  </a:lnTo>
                  <a:lnTo>
                    <a:pt x="918" y="138"/>
                  </a:lnTo>
                  <a:lnTo>
                    <a:pt x="918" y="153"/>
                  </a:lnTo>
                  <a:lnTo>
                    <a:pt x="914" y="168"/>
                  </a:lnTo>
                  <a:lnTo>
                    <a:pt x="910" y="188"/>
                  </a:lnTo>
                  <a:lnTo>
                    <a:pt x="910" y="227"/>
                  </a:lnTo>
                  <a:lnTo>
                    <a:pt x="914" y="242"/>
                  </a:lnTo>
                  <a:lnTo>
                    <a:pt x="927" y="257"/>
                  </a:lnTo>
                  <a:lnTo>
                    <a:pt x="940" y="267"/>
                  </a:lnTo>
                  <a:lnTo>
                    <a:pt x="952" y="267"/>
                  </a:lnTo>
                  <a:lnTo>
                    <a:pt x="991" y="277"/>
                  </a:lnTo>
                  <a:lnTo>
                    <a:pt x="1025" y="282"/>
                  </a:lnTo>
                  <a:lnTo>
                    <a:pt x="1038" y="287"/>
                  </a:lnTo>
                  <a:lnTo>
                    <a:pt x="1051" y="287"/>
                  </a:lnTo>
                  <a:lnTo>
                    <a:pt x="1076" y="287"/>
                  </a:lnTo>
                  <a:lnTo>
                    <a:pt x="1089" y="287"/>
                  </a:lnTo>
                  <a:lnTo>
                    <a:pt x="1106" y="287"/>
                  </a:lnTo>
                  <a:lnTo>
                    <a:pt x="1119" y="282"/>
                  </a:lnTo>
                  <a:lnTo>
                    <a:pt x="1144" y="282"/>
                  </a:lnTo>
                  <a:lnTo>
                    <a:pt x="1170" y="282"/>
                  </a:lnTo>
                  <a:lnTo>
                    <a:pt x="1196" y="287"/>
                  </a:lnTo>
                  <a:lnTo>
                    <a:pt x="1238" y="326"/>
                  </a:lnTo>
                  <a:lnTo>
                    <a:pt x="1272" y="336"/>
                  </a:lnTo>
                  <a:lnTo>
                    <a:pt x="1281" y="351"/>
                  </a:lnTo>
                  <a:lnTo>
                    <a:pt x="1281" y="381"/>
                  </a:lnTo>
                  <a:lnTo>
                    <a:pt x="1281" y="420"/>
                  </a:lnTo>
                  <a:lnTo>
                    <a:pt x="1281" y="435"/>
                  </a:lnTo>
                  <a:lnTo>
                    <a:pt x="1272" y="450"/>
                  </a:lnTo>
                  <a:lnTo>
                    <a:pt x="1238" y="460"/>
                  </a:lnTo>
                  <a:lnTo>
                    <a:pt x="1226" y="470"/>
                  </a:lnTo>
                  <a:lnTo>
                    <a:pt x="1213" y="475"/>
                  </a:lnTo>
                  <a:lnTo>
                    <a:pt x="1196" y="485"/>
                  </a:lnTo>
                  <a:lnTo>
                    <a:pt x="1187" y="499"/>
                  </a:lnTo>
                  <a:lnTo>
                    <a:pt x="1183" y="519"/>
                  </a:lnTo>
                  <a:lnTo>
                    <a:pt x="1183" y="554"/>
                  </a:lnTo>
                  <a:lnTo>
                    <a:pt x="1183" y="569"/>
                  </a:lnTo>
                  <a:lnTo>
                    <a:pt x="1183" y="584"/>
                  </a:lnTo>
                  <a:lnTo>
                    <a:pt x="1183" y="598"/>
                  </a:lnTo>
                  <a:lnTo>
                    <a:pt x="1179" y="613"/>
                  </a:lnTo>
                  <a:lnTo>
                    <a:pt x="1166" y="618"/>
                  </a:lnTo>
                  <a:lnTo>
                    <a:pt x="1153" y="618"/>
                  </a:lnTo>
                  <a:lnTo>
                    <a:pt x="1140" y="623"/>
                  </a:lnTo>
                  <a:lnTo>
                    <a:pt x="1127" y="623"/>
                  </a:lnTo>
                  <a:lnTo>
                    <a:pt x="1119" y="638"/>
                  </a:lnTo>
                  <a:lnTo>
                    <a:pt x="1119" y="668"/>
                  </a:lnTo>
                  <a:lnTo>
                    <a:pt x="1119" y="697"/>
                  </a:lnTo>
                  <a:lnTo>
                    <a:pt x="1119" y="712"/>
                  </a:lnTo>
                  <a:lnTo>
                    <a:pt x="1119" y="727"/>
                  </a:lnTo>
                  <a:lnTo>
                    <a:pt x="1119" y="747"/>
                  </a:lnTo>
                  <a:lnTo>
                    <a:pt x="1119" y="776"/>
                  </a:lnTo>
                  <a:lnTo>
                    <a:pt x="1119" y="806"/>
                  </a:lnTo>
                  <a:lnTo>
                    <a:pt x="1119" y="821"/>
                  </a:lnTo>
                  <a:lnTo>
                    <a:pt x="1106" y="831"/>
                  </a:lnTo>
                  <a:lnTo>
                    <a:pt x="1089" y="846"/>
                  </a:lnTo>
                  <a:lnTo>
                    <a:pt x="1063" y="846"/>
                  </a:lnTo>
                  <a:lnTo>
                    <a:pt x="1046" y="851"/>
                  </a:lnTo>
                  <a:lnTo>
                    <a:pt x="1029" y="855"/>
                  </a:lnTo>
                  <a:lnTo>
                    <a:pt x="1016" y="870"/>
                  </a:lnTo>
                  <a:lnTo>
                    <a:pt x="1012" y="900"/>
                  </a:lnTo>
                  <a:lnTo>
                    <a:pt x="1012" y="915"/>
                  </a:lnTo>
                  <a:lnTo>
                    <a:pt x="1004" y="930"/>
                  </a:lnTo>
                  <a:lnTo>
                    <a:pt x="999" y="959"/>
                  </a:lnTo>
                  <a:lnTo>
                    <a:pt x="987" y="969"/>
                  </a:lnTo>
                  <a:lnTo>
                    <a:pt x="961" y="979"/>
                  </a:lnTo>
                  <a:lnTo>
                    <a:pt x="935" y="979"/>
                  </a:lnTo>
                  <a:lnTo>
                    <a:pt x="910" y="979"/>
                  </a:lnTo>
                  <a:lnTo>
                    <a:pt x="876" y="979"/>
                  </a:lnTo>
                  <a:lnTo>
                    <a:pt x="850" y="984"/>
                  </a:lnTo>
                  <a:lnTo>
                    <a:pt x="824" y="984"/>
                  </a:lnTo>
                  <a:lnTo>
                    <a:pt x="807" y="984"/>
                  </a:lnTo>
                  <a:lnTo>
                    <a:pt x="794" y="994"/>
                  </a:lnTo>
                  <a:lnTo>
                    <a:pt x="777" y="1004"/>
                  </a:lnTo>
                  <a:lnTo>
                    <a:pt x="769" y="1019"/>
                  </a:lnTo>
                  <a:lnTo>
                    <a:pt x="756" y="1038"/>
                  </a:lnTo>
                  <a:lnTo>
                    <a:pt x="748" y="1053"/>
                  </a:lnTo>
                  <a:lnTo>
                    <a:pt x="739" y="1068"/>
                  </a:lnTo>
                  <a:lnTo>
                    <a:pt x="730" y="1083"/>
                  </a:lnTo>
                  <a:lnTo>
                    <a:pt x="730" y="1098"/>
                  </a:lnTo>
                  <a:lnTo>
                    <a:pt x="726" y="1118"/>
                  </a:lnTo>
                  <a:lnTo>
                    <a:pt x="726" y="1132"/>
                  </a:lnTo>
                  <a:lnTo>
                    <a:pt x="713" y="1142"/>
                  </a:lnTo>
                  <a:lnTo>
                    <a:pt x="701" y="1152"/>
                  </a:lnTo>
                  <a:lnTo>
                    <a:pt x="649" y="1162"/>
                  </a:lnTo>
                  <a:lnTo>
                    <a:pt x="624" y="1162"/>
                  </a:lnTo>
                  <a:lnTo>
                    <a:pt x="598" y="1167"/>
                  </a:lnTo>
                  <a:lnTo>
                    <a:pt x="573" y="1167"/>
                  </a:lnTo>
                  <a:lnTo>
                    <a:pt x="547" y="1167"/>
                  </a:lnTo>
                  <a:lnTo>
                    <a:pt x="521" y="1167"/>
                  </a:lnTo>
                  <a:lnTo>
                    <a:pt x="487" y="1162"/>
                  </a:lnTo>
                  <a:lnTo>
                    <a:pt x="453" y="1162"/>
                  </a:lnTo>
                  <a:lnTo>
                    <a:pt x="427" y="1157"/>
                  </a:lnTo>
                  <a:lnTo>
                    <a:pt x="393" y="1152"/>
                  </a:lnTo>
                  <a:lnTo>
                    <a:pt x="368" y="1147"/>
                  </a:lnTo>
                  <a:lnTo>
                    <a:pt x="325" y="1142"/>
                  </a:lnTo>
                  <a:lnTo>
                    <a:pt x="299" y="1137"/>
                  </a:lnTo>
                  <a:lnTo>
                    <a:pt x="274" y="1137"/>
                  </a:lnTo>
                  <a:lnTo>
                    <a:pt x="261" y="1132"/>
                  </a:lnTo>
                  <a:lnTo>
                    <a:pt x="244" y="1073"/>
                  </a:lnTo>
                  <a:lnTo>
                    <a:pt x="218" y="1004"/>
                  </a:lnTo>
                  <a:lnTo>
                    <a:pt x="214" y="974"/>
                  </a:lnTo>
                  <a:lnTo>
                    <a:pt x="210" y="954"/>
                  </a:lnTo>
                  <a:lnTo>
                    <a:pt x="206" y="915"/>
                  </a:lnTo>
                  <a:lnTo>
                    <a:pt x="197" y="900"/>
                  </a:lnTo>
                  <a:lnTo>
                    <a:pt x="188" y="860"/>
                  </a:lnTo>
                  <a:lnTo>
                    <a:pt x="154" y="826"/>
                  </a:lnTo>
                  <a:lnTo>
                    <a:pt x="120" y="821"/>
                  </a:lnTo>
                  <a:lnTo>
                    <a:pt x="86" y="811"/>
                  </a:lnTo>
                  <a:lnTo>
                    <a:pt x="52" y="806"/>
                  </a:lnTo>
                  <a:lnTo>
                    <a:pt x="39" y="806"/>
                  </a:lnTo>
                  <a:lnTo>
                    <a:pt x="31" y="776"/>
                  </a:lnTo>
                  <a:lnTo>
                    <a:pt x="22" y="747"/>
                  </a:lnTo>
                  <a:lnTo>
                    <a:pt x="22" y="697"/>
                  </a:lnTo>
                  <a:lnTo>
                    <a:pt x="22" y="668"/>
                  </a:lnTo>
                  <a:lnTo>
                    <a:pt x="22" y="648"/>
                  </a:lnTo>
                  <a:lnTo>
                    <a:pt x="26" y="633"/>
                  </a:lnTo>
                  <a:lnTo>
                    <a:pt x="35" y="584"/>
                  </a:lnTo>
                  <a:lnTo>
                    <a:pt x="39" y="544"/>
                  </a:lnTo>
                  <a:lnTo>
                    <a:pt x="43" y="524"/>
                  </a:lnTo>
                  <a:lnTo>
                    <a:pt x="48" y="494"/>
                  </a:lnTo>
                  <a:lnTo>
                    <a:pt x="48" y="465"/>
                  </a:lnTo>
                  <a:lnTo>
                    <a:pt x="52" y="450"/>
                  </a:lnTo>
                  <a:lnTo>
                    <a:pt x="52" y="435"/>
                  </a:lnTo>
                  <a:lnTo>
                    <a:pt x="52" y="405"/>
                  </a:lnTo>
                  <a:lnTo>
                    <a:pt x="65" y="366"/>
                  </a:lnTo>
                  <a:lnTo>
                    <a:pt x="78" y="356"/>
                  </a:lnTo>
                  <a:lnTo>
                    <a:pt x="86" y="341"/>
                  </a:lnTo>
                  <a:lnTo>
                    <a:pt x="95" y="326"/>
                  </a:lnTo>
                  <a:lnTo>
                    <a:pt x="99" y="297"/>
                  </a:lnTo>
                  <a:lnTo>
                    <a:pt x="99" y="262"/>
                  </a:lnTo>
                  <a:lnTo>
                    <a:pt x="99" y="247"/>
                  </a:lnTo>
                  <a:lnTo>
                    <a:pt x="90" y="218"/>
                  </a:lnTo>
                  <a:lnTo>
                    <a:pt x="86" y="188"/>
                  </a:lnTo>
                  <a:lnTo>
                    <a:pt x="73" y="178"/>
                  </a:lnTo>
                  <a:lnTo>
                    <a:pt x="60" y="168"/>
                  </a:lnTo>
                  <a:lnTo>
                    <a:pt x="48" y="163"/>
                  </a:lnTo>
                  <a:lnTo>
                    <a:pt x="31" y="158"/>
                  </a:lnTo>
                  <a:lnTo>
                    <a:pt x="18" y="148"/>
                  </a:lnTo>
                  <a:lnTo>
                    <a:pt x="9" y="134"/>
                  </a:lnTo>
                  <a:lnTo>
                    <a:pt x="1" y="119"/>
                  </a:lnTo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469" y="1603"/>
              <a:ext cx="858" cy="583"/>
              <a:chOff x="469" y="1603"/>
              <a:chExt cx="858" cy="583"/>
            </a:xfrm>
          </p:grpSpPr>
          <p:sp>
            <p:nvSpPr>
              <p:cNvPr id="8" name="Freeform 5"/>
              <p:cNvSpPr>
                <a:spLocks/>
              </p:cNvSpPr>
              <p:nvPr/>
            </p:nvSpPr>
            <p:spPr bwMode="auto">
              <a:xfrm>
                <a:off x="498" y="1603"/>
                <a:ext cx="727" cy="583"/>
              </a:xfrm>
              <a:custGeom>
                <a:avLst/>
                <a:gdLst/>
                <a:ahLst/>
                <a:cxnLst>
                  <a:cxn ang="0">
                    <a:pos x="3" y="103"/>
                  </a:cxn>
                  <a:cxn ang="0">
                    <a:pos x="17" y="65"/>
                  </a:cxn>
                  <a:cxn ang="0">
                    <a:pos x="44" y="30"/>
                  </a:cxn>
                  <a:cxn ang="0">
                    <a:pos x="72" y="4"/>
                  </a:cxn>
                  <a:cxn ang="0">
                    <a:pos x="106" y="0"/>
                  </a:cxn>
                  <a:cxn ang="0">
                    <a:pos x="150" y="17"/>
                  </a:cxn>
                  <a:cxn ang="0">
                    <a:pos x="181" y="39"/>
                  </a:cxn>
                  <a:cxn ang="0">
                    <a:pos x="228" y="56"/>
                  </a:cxn>
                  <a:cxn ang="0">
                    <a:pos x="262" y="69"/>
                  </a:cxn>
                  <a:cxn ang="0">
                    <a:pos x="300" y="86"/>
                  </a:cxn>
                  <a:cxn ang="0">
                    <a:pos x="331" y="99"/>
                  </a:cxn>
                  <a:cxn ang="0">
                    <a:pos x="389" y="112"/>
                  </a:cxn>
                  <a:cxn ang="0">
                    <a:pos x="440" y="116"/>
                  </a:cxn>
                  <a:cxn ang="0">
                    <a:pos x="474" y="125"/>
                  </a:cxn>
                  <a:cxn ang="0">
                    <a:pos x="545" y="129"/>
                  </a:cxn>
                  <a:cxn ang="0">
                    <a:pos x="579" y="138"/>
                  </a:cxn>
                  <a:cxn ang="0">
                    <a:pos x="620" y="147"/>
                  </a:cxn>
                  <a:cxn ang="0">
                    <a:pos x="654" y="155"/>
                  </a:cxn>
                  <a:cxn ang="0">
                    <a:pos x="671" y="190"/>
                  </a:cxn>
                  <a:cxn ang="0">
                    <a:pos x="675" y="228"/>
                  </a:cxn>
                  <a:cxn ang="0">
                    <a:pos x="665" y="267"/>
                  </a:cxn>
                  <a:cxn ang="0">
                    <a:pos x="671" y="306"/>
                  </a:cxn>
                  <a:cxn ang="0">
                    <a:pos x="699" y="341"/>
                  </a:cxn>
                  <a:cxn ang="0">
                    <a:pos x="719" y="379"/>
                  </a:cxn>
                  <a:cxn ang="0">
                    <a:pos x="726" y="418"/>
                  </a:cxn>
                  <a:cxn ang="0">
                    <a:pos x="723" y="457"/>
                  </a:cxn>
                  <a:cxn ang="0">
                    <a:pos x="692" y="487"/>
                  </a:cxn>
                  <a:cxn ang="0">
                    <a:pos x="658" y="491"/>
                  </a:cxn>
                  <a:cxn ang="0">
                    <a:pos x="620" y="491"/>
                  </a:cxn>
                  <a:cxn ang="0">
                    <a:pos x="583" y="487"/>
                  </a:cxn>
                  <a:cxn ang="0">
                    <a:pos x="552" y="474"/>
                  </a:cxn>
                  <a:cxn ang="0">
                    <a:pos x="521" y="461"/>
                  </a:cxn>
                  <a:cxn ang="0">
                    <a:pos x="491" y="448"/>
                  </a:cxn>
                  <a:cxn ang="0">
                    <a:pos x="460" y="453"/>
                  </a:cxn>
                  <a:cxn ang="0">
                    <a:pos x="429" y="474"/>
                  </a:cxn>
                  <a:cxn ang="0">
                    <a:pos x="402" y="504"/>
                  </a:cxn>
                  <a:cxn ang="0">
                    <a:pos x="375" y="530"/>
                  </a:cxn>
                  <a:cxn ang="0">
                    <a:pos x="348" y="560"/>
                  </a:cxn>
                  <a:cxn ang="0">
                    <a:pos x="300" y="573"/>
                  </a:cxn>
                  <a:cxn ang="0">
                    <a:pos x="269" y="582"/>
                  </a:cxn>
                  <a:cxn ang="0">
                    <a:pos x="218" y="582"/>
                  </a:cxn>
                  <a:cxn ang="0">
                    <a:pos x="164" y="560"/>
                  </a:cxn>
                  <a:cxn ang="0">
                    <a:pos x="130" y="539"/>
                  </a:cxn>
                  <a:cxn ang="0">
                    <a:pos x="99" y="500"/>
                  </a:cxn>
                  <a:cxn ang="0">
                    <a:pos x="78" y="461"/>
                  </a:cxn>
                  <a:cxn ang="0">
                    <a:pos x="61" y="418"/>
                  </a:cxn>
                  <a:cxn ang="0">
                    <a:pos x="51" y="358"/>
                  </a:cxn>
                  <a:cxn ang="0">
                    <a:pos x="51" y="319"/>
                  </a:cxn>
                  <a:cxn ang="0">
                    <a:pos x="51" y="280"/>
                  </a:cxn>
                  <a:cxn ang="0">
                    <a:pos x="61" y="237"/>
                  </a:cxn>
                  <a:cxn ang="0">
                    <a:pos x="61" y="198"/>
                  </a:cxn>
                  <a:cxn ang="0">
                    <a:pos x="48" y="164"/>
                  </a:cxn>
                  <a:cxn ang="0">
                    <a:pos x="17" y="151"/>
                  </a:cxn>
                </a:cxnLst>
                <a:rect l="0" t="0" r="r" b="b"/>
                <a:pathLst>
                  <a:path w="727" h="583">
                    <a:moveTo>
                      <a:pt x="7" y="151"/>
                    </a:moveTo>
                    <a:lnTo>
                      <a:pt x="0" y="121"/>
                    </a:lnTo>
                    <a:lnTo>
                      <a:pt x="3" y="103"/>
                    </a:lnTo>
                    <a:lnTo>
                      <a:pt x="7" y="91"/>
                    </a:lnTo>
                    <a:lnTo>
                      <a:pt x="14" y="78"/>
                    </a:lnTo>
                    <a:lnTo>
                      <a:pt x="17" y="65"/>
                    </a:lnTo>
                    <a:lnTo>
                      <a:pt x="24" y="52"/>
                    </a:lnTo>
                    <a:lnTo>
                      <a:pt x="34" y="39"/>
                    </a:lnTo>
                    <a:lnTo>
                      <a:pt x="44" y="30"/>
                    </a:lnTo>
                    <a:lnTo>
                      <a:pt x="51" y="17"/>
                    </a:lnTo>
                    <a:lnTo>
                      <a:pt x="61" y="13"/>
                    </a:lnTo>
                    <a:lnTo>
                      <a:pt x="72" y="4"/>
                    </a:lnTo>
                    <a:lnTo>
                      <a:pt x="85" y="0"/>
                    </a:lnTo>
                    <a:lnTo>
                      <a:pt x="95" y="0"/>
                    </a:lnTo>
                    <a:lnTo>
                      <a:pt x="106" y="0"/>
                    </a:lnTo>
                    <a:lnTo>
                      <a:pt x="116" y="0"/>
                    </a:lnTo>
                    <a:lnTo>
                      <a:pt x="126" y="9"/>
                    </a:lnTo>
                    <a:lnTo>
                      <a:pt x="150" y="17"/>
                    </a:lnTo>
                    <a:lnTo>
                      <a:pt x="160" y="26"/>
                    </a:lnTo>
                    <a:lnTo>
                      <a:pt x="170" y="30"/>
                    </a:lnTo>
                    <a:lnTo>
                      <a:pt x="181" y="39"/>
                    </a:lnTo>
                    <a:lnTo>
                      <a:pt x="201" y="43"/>
                    </a:lnTo>
                    <a:lnTo>
                      <a:pt x="215" y="52"/>
                    </a:lnTo>
                    <a:lnTo>
                      <a:pt x="228" y="56"/>
                    </a:lnTo>
                    <a:lnTo>
                      <a:pt x="239" y="60"/>
                    </a:lnTo>
                    <a:lnTo>
                      <a:pt x="252" y="65"/>
                    </a:lnTo>
                    <a:lnTo>
                      <a:pt x="262" y="69"/>
                    </a:lnTo>
                    <a:lnTo>
                      <a:pt x="276" y="78"/>
                    </a:lnTo>
                    <a:lnTo>
                      <a:pt x="290" y="82"/>
                    </a:lnTo>
                    <a:lnTo>
                      <a:pt x="300" y="86"/>
                    </a:lnTo>
                    <a:lnTo>
                      <a:pt x="310" y="91"/>
                    </a:lnTo>
                    <a:lnTo>
                      <a:pt x="320" y="95"/>
                    </a:lnTo>
                    <a:lnTo>
                      <a:pt x="331" y="99"/>
                    </a:lnTo>
                    <a:lnTo>
                      <a:pt x="341" y="103"/>
                    </a:lnTo>
                    <a:lnTo>
                      <a:pt x="361" y="108"/>
                    </a:lnTo>
                    <a:lnTo>
                      <a:pt x="389" y="112"/>
                    </a:lnTo>
                    <a:lnTo>
                      <a:pt x="409" y="112"/>
                    </a:lnTo>
                    <a:lnTo>
                      <a:pt x="429" y="116"/>
                    </a:lnTo>
                    <a:lnTo>
                      <a:pt x="440" y="116"/>
                    </a:lnTo>
                    <a:lnTo>
                      <a:pt x="453" y="121"/>
                    </a:lnTo>
                    <a:lnTo>
                      <a:pt x="464" y="125"/>
                    </a:lnTo>
                    <a:lnTo>
                      <a:pt x="474" y="125"/>
                    </a:lnTo>
                    <a:lnTo>
                      <a:pt x="504" y="129"/>
                    </a:lnTo>
                    <a:lnTo>
                      <a:pt x="532" y="129"/>
                    </a:lnTo>
                    <a:lnTo>
                      <a:pt x="545" y="129"/>
                    </a:lnTo>
                    <a:lnTo>
                      <a:pt x="559" y="134"/>
                    </a:lnTo>
                    <a:lnTo>
                      <a:pt x="569" y="134"/>
                    </a:lnTo>
                    <a:lnTo>
                      <a:pt x="579" y="138"/>
                    </a:lnTo>
                    <a:lnTo>
                      <a:pt x="590" y="142"/>
                    </a:lnTo>
                    <a:lnTo>
                      <a:pt x="600" y="142"/>
                    </a:lnTo>
                    <a:lnTo>
                      <a:pt x="620" y="147"/>
                    </a:lnTo>
                    <a:lnTo>
                      <a:pt x="631" y="147"/>
                    </a:lnTo>
                    <a:lnTo>
                      <a:pt x="644" y="151"/>
                    </a:lnTo>
                    <a:lnTo>
                      <a:pt x="654" y="155"/>
                    </a:lnTo>
                    <a:lnTo>
                      <a:pt x="668" y="164"/>
                    </a:lnTo>
                    <a:lnTo>
                      <a:pt x="671" y="177"/>
                    </a:lnTo>
                    <a:lnTo>
                      <a:pt x="671" y="190"/>
                    </a:lnTo>
                    <a:lnTo>
                      <a:pt x="675" y="203"/>
                    </a:lnTo>
                    <a:lnTo>
                      <a:pt x="675" y="216"/>
                    </a:lnTo>
                    <a:lnTo>
                      <a:pt x="675" y="228"/>
                    </a:lnTo>
                    <a:lnTo>
                      <a:pt x="671" y="241"/>
                    </a:lnTo>
                    <a:lnTo>
                      <a:pt x="668" y="254"/>
                    </a:lnTo>
                    <a:lnTo>
                      <a:pt x="665" y="267"/>
                    </a:lnTo>
                    <a:lnTo>
                      <a:pt x="665" y="280"/>
                    </a:lnTo>
                    <a:lnTo>
                      <a:pt x="665" y="293"/>
                    </a:lnTo>
                    <a:lnTo>
                      <a:pt x="671" y="306"/>
                    </a:lnTo>
                    <a:lnTo>
                      <a:pt x="678" y="319"/>
                    </a:lnTo>
                    <a:lnTo>
                      <a:pt x="689" y="328"/>
                    </a:lnTo>
                    <a:lnTo>
                      <a:pt x="699" y="341"/>
                    </a:lnTo>
                    <a:lnTo>
                      <a:pt x="706" y="354"/>
                    </a:lnTo>
                    <a:lnTo>
                      <a:pt x="712" y="366"/>
                    </a:lnTo>
                    <a:lnTo>
                      <a:pt x="719" y="379"/>
                    </a:lnTo>
                    <a:lnTo>
                      <a:pt x="723" y="392"/>
                    </a:lnTo>
                    <a:lnTo>
                      <a:pt x="726" y="405"/>
                    </a:lnTo>
                    <a:lnTo>
                      <a:pt x="726" y="418"/>
                    </a:lnTo>
                    <a:lnTo>
                      <a:pt x="726" y="431"/>
                    </a:lnTo>
                    <a:lnTo>
                      <a:pt x="726" y="444"/>
                    </a:lnTo>
                    <a:lnTo>
                      <a:pt x="723" y="457"/>
                    </a:lnTo>
                    <a:lnTo>
                      <a:pt x="712" y="470"/>
                    </a:lnTo>
                    <a:lnTo>
                      <a:pt x="702" y="483"/>
                    </a:lnTo>
                    <a:lnTo>
                      <a:pt x="692" y="487"/>
                    </a:lnTo>
                    <a:lnTo>
                      <a:pt x="678" y="491"/>
                    </a:lnTo>
                    <a:lnTo>
                      <a:pt x="668" y="491"/>
                    </a:lnTo>
                    <a:lnTo>
                      <a:pt x="658" y="491"/>
                    </a:lnTo>
                    <a:lnTo>
                      <a:pt x="644" y="491"/>
                    </a:lnTo>
                    <a:lnTo>
                      <a:pt x="631" y="491"/>
                    </a:lnTo>
                    <a:lnTo>
                      <a:pt x="620" y="491"/>
                    </a:lnTo>
                    <a:lnTo>
                      <a:pt x="607" y="491"/>
                    </a:lnTo>
                    <a:lnTo>
                      <a:pt x="596" y="487"/>
                    </a:lnTo>
                    <a:lnTo>
                      <a:pt x="583" y="487"/>
                    </a:lnTo>
                    <a:lnTo>
                      <a:pt x="573" y="483"/>
                    </a:lnTo>
                    <a:lnTo>
                      <a:pt x="562" y="479"/>
                    </a:lnTo>
                    <a:lnTo>
                      <a:pt x="552" y="474"/>
                    </a:lnTo>
                    <a:lnTo>
                      <a:pt x="542" y="470"/>
                    </a:lnTo>
                    <a:lnTo>
                      <a:pt x="532" y="466"/>
                    </a:lnTo>
                    <a:lnTo>
                      <a:pt x="521" y="461"/>
                    </a:lnTo>
                    <a:lnTo>
                      <a:pt x="511" y="457"/>
                    </a:lnTo>
                    <a:lnTo>
                      <a:pt x="501" y="453"/>
                    </a:lnTo>
                    <a:lnTo>
                      <a:pt x="491" y="448"/>
                    </a:lnTo>
                    <a:lnTo>
                      <a:pt x="481" y="448"/>
                    </a:lnTo>
                    <a:lnTo>
                      <a:pt x="470" y="448"/>
                    </a:lnTo>
                    <a:lnTo>
                      <a:pt x="460" y="453"/>
                    </a:lnTo>
                    <a:lnTo>
                      <a:pt x="450" y="457"/>
                    </a:lnTo>
                    <a:lnTo>
                      <a:pt x="440" y="466"/>
                    </a:lnTo>
                    <a:lnTo>
                      <a:pt x="429" y="474"/>
                    </a:lnTo>
                    <a:lnTo>
                      <a:pt x="419" y="483"/>
                    </a:lnTo>
                    <a:lnTo>
                      <a:pt x="409" y="491"/>
                    </a:lnTo>
                    <a:lnTo>
                      <a:pt x="402" y="504"/>
                    </a:lnTo>
                    <a:lnTo>
                      <a:pt x="392" y="513"/>
                    </a:lnTo>
                    <a:lnTo>
                      <a:pt x="385" y="526"/>
                    </a:lnTo>
                    <a:lnTo>
                      <a:pt x="375" y="530"/>
                    </a:lnTo>
                    <a:lnTo>
                      <a:pt x="368" y="543"/>
                    </a:lnTo>
                    <a:lnTo>
                      <a:pt x="358" y="548"/>
                    </a:lnTo>
                    <a:lnTo>
                      <a:pt x="348" y="560"/>
                    </a:lnTo>
                    <a:lnTo>
                      <a:pt x="337" y="565"/>
                    </a:lnTo>
                    <a:lnTo>
                      <a:pt x="310" y="573"/>
                    </a:lnTo>
                    <a:lnTo>
                      <a:pt x="300" y="573"/>
                    </a:lnTo>
                    <a:lnTo>
                      <a:pt x="290" y="578"/>
                    </a:lnTo>
                    <a:lnTo>
                      <a:pt x="279" y="578"/>
                    </a:lnTo>
                    <a:lnTo>
                      <a:pt x="269" y="582"/>
                    </a:lnTo>
                    <a:lnTo>
                      <a:pt x="242" y="582"/>
                    </a:lnTo>
                    <a:lnTo>
                      <a:pt x="228" y="582"/>
                    </a:lnTo>
                    <a:lnTo>
                      <a:pt x="218" y="582"/>
                    </a:lnTo>
                    <a:lnTo>
                      <a:pt x="191" y="582"/>
                    </a:lnTo>
                    <a:lnTo>
                      <a:pt x="177" y="569"/>
                    </a:lnTo>
                    <a:lnTo>
                      <a:pt x="164" y="560"/>
                    </a:lnTo>
                    <a:lnTo>
                      <a:pt x="150" y="552"/>
                    </a:lnTo>
                    <a:lnTo>
                      <a:pt x="140" y="548"/>
                    </a:lnTo>
                    <a:lnTo>
                      <a:pt x="130" y="539"/>
                    </a:lnTo>
                    <a:lnTo>
                      <a:pt x="119" y="530"/>
                    </a:lnTo>
                    <a:lnTo>
                      <a:pt x="109" y="517"/>
                    </a:lnTo>
                    <a:lnTo>
                      <a:pt x="99" y="500"/>
                    </a:lnTo>
                    <a:lnTo>
                      <a:pt x="92" y="487"/>
                    </a:lnTo>
                    <a:lnTo>
                      <a:pt x="82" y="474"/>
                    </a:lnTo>
                    <a:lnTo>
                      <a:pt x="78" y="461"/>
                    </a:lnTo>
                    <a:lnTo>
                      <a:pt x="72" y="448"/>
                    </a:lnTo>
                    <a:lnTo>
                      <a:pt x="68" y="435"/>
                    </a:lnTo>
                    <a:lnTo>
                      <a:pt x="61" y="418"/>
                    </a:lnTo>
                    <a:lnTo>
                      <a:pt x="55" y="384"/>
                    </a:lnTo>
                    <a:lnTo>
                      <a:pt x="51" y="371"/>
                    </a:lnTo>
                    <a:lnTo>
                      <a:pt x="51" y="358"/>
                    </a:lnTo>
                    <a:lnTo>
                      <a:pt x="51" y="345"/>
                    </a:lnTo>
                    <a:lnTo>
                      <a:pt x="51" y="332"/>
                    </a:lnTo>
                    <a:lnTo>
                      <a:pt x="51" y="319"/>
                    </a:lnTo>
                    <a:lnTo>
                      <a:pt x="51" y="306"/>
                    </a:lnTo>
                    <a:lnTo>
                      <a:pt x="51" y="293"/>
                    </a:lnTo>
                    <a:lnTo>
                      <a:pt x="51" y="280"/>
                    </a:lnTo>
                    <a:lnTo>
                      <a:pt x="58" y="267"/>
                    </a:lnTo>
                    <a:lnTo>
                      <a:pt x="61" y="250"/>
                    </a:lnTo>
                    <a:lnTo>
                      <a:pt x="61" y="237"/>
                    </a:lnTo>
                    <a:lnTo>
                      <a:pt x="61" y="224"/>
                    </a:lnTo>
                    <a:lnTo>
                      <a:pt x="61" y="211"/>
                    </a:lnTo>
                    <a:lnTo>
                      <a:pt x="61" y="198"/>
                    </a:lnTo>
                    <a:lnTo>
                      <a:pt x="61" y="185"/>
                    </a:lnTo>
                    <a:lnTo>
                      <a:pt x="58" y="172"/>
                    </a:lnTo>
                    <a:lnTo>
                      <a:pt x="48" y="164"/>
                    </a:lnTo>
                    <a:lnTo>
                      <a:pt x="37" y="155"/>
                    </a:lnTo>
                    <a:lnTo>
                      <a:pt x="27" y="151"/>
                    </a:lnTo>
                    <a:lnTo>
                      <a:pt x="17" y="151"/>
                    </a:lnTo>
                    <a:lnTo>
                      <a:pt x="7" y="151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662" y="1731"/>
                <a:ext cx="56" cy="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820" y="1754"/>
                <a:ext cx="55" cy="5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950" y="1762"/>
                <a:ext cx="56" cy="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9"/>
              <p:cNvSpPr>
                <a:spLocks noChangeArrowheads="1"/>
              </p:cNvSpPr>
              <p:nvPr/>
            </p:nvSpPr>
            <p:spPr bwMode="auto">
              <a:xfrm>
                <a:off x="667" y="2016"/>
                <a:ext cx="57" cy="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1100" y="1967"/>
                <a:ext cx="56" cy="5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615" y="2070"/>
                <a:ext cx="277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utoShape 12"/>
              <p:cNvSpPr>
                <a:spLocks noChangeArrowheads="1"/>
              </p:cNvSpPr>
              <p:nvPr/>
            </p:nvSpPr>
            <p:spPr bwMode="auto">
              <a:xfrm rot="6180000">
                <a:off x="790" y="1763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727" y="1761"/>
                <a:ext cx="55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7" name="AutoShape 14"/>
              <p:cNvSpPr>
                <a:spLocks noChangeArrowheads="1"/>
              </p:cNvSpPr>
              <p:nvPr/>
            </p:nvSpPr>
            <p:spPr bwMode="auto">
              <a:xfrm rot="6600000">
                <a:off x="634" y="1735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>
                <a:off x="469" y="1684"/>
                <a:ext cx="152" cy="5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 flipV="1">
                <a:off x="734" y="2000"/>
                <a:ext cx="330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" name="AutoShape 17"/>
              <p:cNvSpPr>
                <a:spLocks noChangeArrowheads="1"/>
              </p:cNvSpPr>
              <p:nvPr/>
            </p:nvSpPr>
            <p:spPr bwMode="auto">
              <a:xfrm rot="4980000">
                <a:off x="1071" y="1989"/>
                <a:ext cx="12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8"/>
              <p:cNvSpPr>
                <a:spLocks noChangeShapeType="1"/>
              </p:cNvSpPr>
              <p:nvPr/>
            </p:nvSpPr>
            <p:spPr bwMode="auto">
              <a:xfrm flipH="1" flipV="1">
                <a:off x="1009" y="1847"/>
                <a:ext cx="91" cy="1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2" name="AutoShape 19"/>
              <p:cNvSpPr>
                <a:spLocks noChangeArrowheads="1"/>
              </p:cNvSpPr>
              <p:nvPr/>
            </p:nvSpPr>
            <p:spPr bwMode="auto">
              <a:xfrm rot="-1860000">
                <a:off x="998" y="1826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0"/>
              <p:cNvSpPr>
                <a:spLocks noChangeShapeType="1"/>
              </p:cNvSpPr>
              <p:nvPr/>
            </p:nvSpPr>
            <p:spPr bwMode="auto">
              <a:xfrm flipH="1">
                <a:off x="736" y="1826"/>
                <a:ext cx="235" cy="16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" name="AutoShape 21"/>
              <p:cNvSpPr>
                <a:spLocks noChangeArrowheads="1"/>
              </p:cNvSpPr>
              <p:nvPr/>
            </p:nvSpPr>
            <p:spPr bwMode="auto">
              <a:xfrm rot="-7500000">
                <a:off x="721" y="1987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>
                <a:off x="883" y="1777"/>
                <a:ext cx="24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6" name="AutoShape 23"/>
              <p:cNvSpPr>
                <a:spLocks noChangeArrowheads="1"/>
              </p:cNvSpPr>
              <p:nvPr/>
            </p:nvSpPr>
            <p:spPr bwMode="auto">
              <a:xfrm rot="5640000">
                <a:off x="920" y="1769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 flipV="1">
                <a:off x="686" y="1818"/>
                <a:ext cx="0" cy="1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8" name="AutoShape 25"/>
              <p:cNvSpPr>
                <a:spLocks noChangeArrowheads="1"/>
              </p:cNvSpPr>
              <p:nvPr/>
            </p:nvSpPr>
            <p:spPr bwMode="auto">
              <a:xfrm rot="180000">
                <a:off x="683" y="1793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1164" y="1995"/>
                <a:ext cx="1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" name="AutoShape 27"/>
              <p:cNvSpPr>
                <a:spLocks noChangeArrowheads="1"/>
              </p:cNvSpPr>
              <p:nvPr/>
            </p:nvSpPr>
            <p:spPr bwMode="auto">
              <a:xfrm rot="5340000">
                <a:off x="1307" y="1982"/>
                <a:ext cx="14" cy="2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AutoShape 28"/>
              <p:cNvSpPr>
                <a:spLocks noChangeArrowheads="1"/>
              </p:cNvSpPr>
              <p:nvPr/>
            </p:nvSpPr>
            <p:spPr bwMode="auto">
              <a:xfrm rot="5340000">
                <a:off x="636" y="2027"/>
                <a:ext cx="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 flipH="1">
                <a:off x="499" y="2044"/>
                <a:ext cx="134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2516312" y="3808437"/>
            <a:ext cx="425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2509962" y="3738587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6777162" y="3738587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2627784" y="4334098"/>
            <a:ext cx="3411538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de-DE" dirty="0"/>
              <a:t>Modelle:</a:t>
            </a:r>
          </a:p>
          <a:p>
            <a:pPr>
              <a:lnSpc>
                <a:spcPct val="90000"/>
              </a:lnSpc>
            </a:pPr>
            <a:r>
              <a:rPr lang="de-DE" u="sng" dirty="0"/>
              <a:t>Abstraktionsmechanismen</a:t>
            </a:r>
            <a:endParaRPr lang="de-DE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 dirty="0"/>
              <a:t> innerhalb des Modells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 dirty="0"/>
              <a:t> bei den Abbildungen zwischen</a:t>
            </a:r>
          </a:p>
          <a:p>
            <a:pPr>
              <a:lnSpc>
                <a:spcPct val="90000"/>
              </a:lnSpc>
            </a:pPr>
            <a:r>
              <a:rPr lang="de-DE" dirty="0"/>
              <a:t>  den Modellen</a:t>
            </a: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1835696" y="3861048"/>
            <a:ext cx="1858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/>
              <a:t>anwendungsnah</a:t>
            </a:r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5280199" y="3861048"/>
            <a:ext cx="2227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implementationsnah</a:t>
            </a:r>
          </a:p>
        </p:txBody>
      </p:sp>
      <p:grpSp>
        <p:nvGrpSpPr>
          <p:cNvPr id="39" name="Group 36"/>
          <p:cNvGrpSpPr>
            <a:grpSpLocks/>
          </p:cNvGrpSpPr>
          <p:nvPr/>
        </p:nvGrpSpPr>
        <p:grpSpPr bwMode="auto">
          <a:xfrm>
            <a:off x="7191499" y="1603598"/>
            <a:ext cx="1865313" cy="1965325"/>
            <a:chOff x="4762" y="1178"/>
            <a:chExt cx="1175" cy="1238"/>
          </a:xfrm>
        </p:grpSpPr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4762" y="1178"/>
              <a:ext cx="1175" cy="1238"/>
            </a:xfrm>
            <a:custGeom>
              <a:avLst/>
              <a:gdLst>
                <a:gd name="T0" fmla="*/ 966 w 1175"/>
                <a:gd name="T1" fmla="*/ 46 h 1238"/>
                <a:gd name="T2" fmla="*/ 961 w 1175"/>
                <a:gd name="T3" fmla="*/ 99 h 1238"/>
                <a:gd name="T4" fmla="*/ 902 w 1175"/>
                <a:gd name="T5" fmla="*/ 148 h 1238"/>
                <a:gd name="T6" fmla="*/ 936 w 1175"/>
                <a:gd name="T7" fmla="*/ 202 h 1238"/>
                <a:gd name="T8" fmla="*/ 996 w 1175"/>
                <a:gd name="T9" fmla="*/ 246 h 1238"/>
                <a:gd name="T10" fmla="*/ 1055 w 1175"/>
                <a:gd name="T11" fmla="*/ 295 h 1238"/>
                <a:gd name="T12" fmla="*/ 1065 w 1175"/>
                <a:gd name="T13" fmla="*/ 363 h 1238"/>
                <a:gd name="T14" fmla="*/ 1075 w 1175"/>
                <a:gd name="T15" fmla="*/ 422 h 1238"/>
                <a:gd name="T16" fmla="*/ 1115 w 1175"/>
                <a:gd name="T17" fmla="*/ 485 h 1238"/>
                <a:gd name="T18" fmla="*/ 1155 w 1175"/>
                <a:gd name="T19" fmla="*/ 539 h 1238"/>
                <a:gd name="T20" fmla="*/ 1159 w 1175"/>
                <a:gd name="T21" fmla="*/ 602 h 1238"/>
                <a:gd name="T22" fmla="*/ 1135 w 1175"/>
                <a:gd name="T23" fmla="*/ 671 h 1238"/>
                <a:gd name="T24" fmla="*/ 1155 w 1175"/>
                <a:gd name="T25" fmla="*/ 729 h 1238"/>
                <a:gd name="T26" fmla="*/ 1130 w 1175"/>
                <a:gd name="T27" fmla="*/ 788 h 1238"/>
                <a:gd name="T28" fmla="*/ 1140 w 1175"/>
                <a:gd name="T29" fmla="*/ 856 h 1238"/>
                <a:gd name="T30" fmla="*/ 1164 w 1175"/>
                <a:gd name="T31" fmla="*/ 920 h 1238"/>
                <a:gd name="T32" fmla="*/ 1174 w 1175"/>
                <a:gd name="T33" fmla="*/ 978 h 1238"/>
                <a:gd name="T34" fmla="*/ 1155 w 1175"/>
                <a:gd name="T35" fmla="*/ 1022 h 1238"/>
                <a:gd name="T36" fmla="*/ 1130 w 1175"/>
                <a:gd name="T37" fmla="*/ 1080 h 1238"/>
                <a:gd name="T38" fmla="*/ 1115 w 1175"/>
                <a:gd name="T39" fmla="*/ 1144 h 1238"/>
                <a:gd name="T40" fmla="*/ 1105 w 1175"/>
                <a:gd name="T41" fmla="*/ 1198 h 1238"/>
                <a:gd name="T42" fmla="*/ 1051 w 1175"/>
                <a:gd name="T43" fmla="*/ 1217 h 1238"/>
                <a:gd name="T44" fmla="*/ 986 w 1175"/>
                <a:gd name="T45" fmla="*/ 1202 h 1238"/>
                <a:gd name="T46" fmla="*/ 916 w 1175"/>
                <a:gd name="T47" fmla="*/ 1193 h 1238"/>
                <a:gd name="T48" fmla="*/ 847 w 1175"/>
                <a:gd name="T49" fmla="*/ 1193 h 1238"/>
                <a:gd name="T50" fmla="*/ 778 w 1175"/>
                <a:gd name="T51" fmla="*/ 1222 h 1238"/>
                <a:gd name="T52" fmla="*/ 689 w 1175"/>
                <a:gd name="T53" fmla="*/ 1237 h 1238"/>
                <a:gd name="T54" fmla="*/ 609 w 1175"/>
                <a:gd name="T55" fmla="*/ 1217 h 1238"/>
                <a:gd name="T56" fmla="*/ 545 w 1175"/>
                <a:gd name="T57" fmla="*/ 1178 h 1238"/>
                <a:gd name="T58" fmla="*/ 476 w 1175"/>
                <a:gd name="T59" fmla="*/ 1169 h 1238"/>
                <a:gd name="T60" fmla="*/ 406 w 1175"/>
                <a:gd name="T61" fmla="*/ 1164 h 1238"/>
                <a:gd name="T62" fmla="*/ 337 w 1175"/>
                <a:gd name="T63" fmla="*/ 1164 h 1238"/>
                <a:gd name="T64" fmla="*/ 262 w 1175"/>
                <a:gd name="T65" fmla="*/ 1149 h 1238"/>
                <a:gd name="T66" fmla="*/ 189 w 1175"/>
                <a:gd name="T67" fmla="*/ 1110 h 1238"/>
                <a:gd name="T68" fmla="*/ 104 w 1175"/>
                <a:gd name="T69" fmla="*/ 1046 h 1238"/>
                <a:gd name="T70" fmla="*/ 20 w 1175"/>
                <a:gd name="T71" fmla="*/ 949 h 1238"/>
                <a:gd name="T72" fmla="*/ 15 w 1175"/>
                <a:gd name="T73" fmla="*/ 880 h 1238"/>
                <a:gd name="T74" fmla="*/ 45 w 1175"/>
                <a:gd name="T75" fmla="*/ 802 h 1238"/>
                <a:gd name="T76" fmla="*/ 59 w 1175"/>
                <a:gd name="T77" fmla="*/ 709 h 1238"/>
                <a:gd name="T78" fmla="*/ 65 w 1175"/>
                <a:gd name="T79" fmla="*/ 622 h 1238"/>
                <a:gd name="T80" fmla="*/ 20 w 1175"/>
                <a:gd name="T81" fmla="*/ 504 h 1238"/>
                <a:gd name="T82" fmla="*/ 5 w 1175"/>
                <a:gd name="T83" fmla="*/ 417 h 1238"/>
                <a:gd name="T84" fmla="*/ 65 w 1175"/>
                <a:gd name="T85" fmla="*/ 363 h 1238"/>
                <a:gd name="T86" fmla="*/ 139 w 1175"/>
                <a:gd name="T87" fmla="*/ 333 h 1238"/>
                <a:gd name="T88" fmla="*/ 218 w 1175"/>
                <a:gd name="T89" fmla="*/ 324 h 1238"/>
                <a:gd name="T90" fmla="*/ 317 w 1175"/>
                <a:gd name="T91" fmla="*/ 275 h 1238"/>
                <a:gd name="T92" fmla="*/ 372 w 1175"/>
                <a:gd name="T93" fmla="*/ 217 h 1238"/>
                <a:gd name="T94" fmla="*/ 406 w 1175"/>
                <a:gd name="T95" fmla="*/ 139 h 1238"/>
                <a:gd name="T96" fmla="*/ 451 w 1175"/>
                <a:gd name="T97" fmla="*/ 80 h 1238"/>
                <a:gd name="T98" fmla="*/ 515 w 1175"/>
                <a:gd name="T99" fmla="*/ 80 h 1238"/>
                <a:gd name="T100" fmla="*/ 585 w 1175"/>
                <a:gd name="T101" fmla="*/ 139 h 1238"/>
                <a:gd name="T102" fmla="*/ 639 w 1175"/>
                <a:gd name="T103" fmla="*/ 133 h 1238"/>
                <a:gd name="T104" fmla="*/ 684 w 1175"/>
                <a:gd name="T105" fmla="*/ 84 h 1238"/>
                <a:gd name="T106" fmla="*/ 743 w 1175"/>
                <a:gd name="T107" fmla="*/ 36 h 1238"/>
                <a:gd name="T108" fmla="*/ 808 w 1175"/>
                <a:gd name="T109" fmla="*/ 16 h 1238"/>
                <a:gd name="T110" fmla="*/ 867 w 1175"/>
                <a:gd name="T111" fmla="*/ 21 h 12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75"/>
                <a:gd name="T169" fmla="*/ 0 h 1238"/>
                <a:gd name="T170" fmla="*/ 1175 w 1175"/>
                <a:gd name="T171" fmla="*/ 1238 h 12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75" h="1238">
                  <a:moveTo>
                    <a:pt x="921" y="2"/>
                  </a:moveTo>
                  <a:lnTo>
                    <a:pt x="921" y="12"/>
                  </a:lnTo>
                  <a:lnTo>
                    <a:pt x="936" y="26"/>
                  </a:lnTo>
                  <a:lnTo>
                    <a:pt x="946" y="31"/>
                  </a:lnTo>
                  <a:lnTo>
                    <a:pt x="956" y="41"/>
                  </a:lnTo>
                  <a:lnTo>
                    <a:pt x="966" y="46"/>
                  </a:lnTo>
                  <a:lnTo>
                    <a:pt x="976" y="55"/>
                  </a:lnTo>
                  <a:lnTo>
                    <a:pt x="986" y="60"/>
                  </a:lnTo>
                  <a:lnTo>
                    <a:pt x="986" y="75"/>
                  </a:lnTo>
                  <a:lnTo>
                    <a:pt x="981" y="84"/>
                  </a:lnTo>
                  <a:lnTo>
                    <a:pt x="971" y="95"/>
                  </a:lnTo>
                  <a:lnTo>
                    <a:pt x="961" y="99"/>
                  </a:lnTo>
                  <a:lnTo>
                    <a:pt x="951" y="109"/>
                  </a:lnTo>
                  <a:lnTo>
                    <a:pt x="941" y="114"/>
                  </a:lnTo>
                  <a:lnTo>
                    <a:pt x="932" y="119"/>
                  </a:lnTo>
                  <a:lnTo>
                    <a:pt x="916" y="128"/>
                  </a:lnTo>
                  <a:lnTo>
                    <a:pt x="912" y="139"/>
                  </a:lnTo>
                  <a:lnTo>
                    <a:pt x="902" y="148"/>
                  </a:lnTo>
                  <a:lnTo>
                    <a:pt x="897" y="163"/>
                  </a:lnTo>
                  <a:lnTo>
                    <a:pt x="902" y="177"/>
                  </a:lnTo>
                  <a:lnTo>
                    <a:pt x="912" y="182"/>
                  </a:lnTo>
                  <a:lnTo>
                    <a:pt x="916" y="192"/>
                  </a:lnTo>
                  <a:lnTo>
                    <a:pt x="927" y="197"/>
                  </a:lnTo>
                  <a:lnTo>
                    <a:pt x="936" y="202"/>
                  </a:lnTo>
                  <a:lnTo>
                    <a:pt x="946" y="217"/>
                  </a:lnTo>
                  <a:lnTo>
                    <a:pt x="956" y="221"/>
                  </a:lnTo>
                  <a:lnTo>
                    <a:pt x="966" y="226"/>
                  </a:lnTo>
                  <a:lnTo>
                    <a:pt x="976" y="236"/>
                  </a:lnTo>
                  <a:lnTo>
                    <a:pt x="986" y="246"/>
                  </a:lnTo>
                  <a:lnTo>
                    <a:pt x="996" y="246"/>
                  </a:lnTo>
                  <a:lnTo>
                    <a:pt x="1006" y="255"/>
                  </a:lnTo>
                  <a:lnTo>
                    <a:pt x="1011" y="265"/>
                  </a:lnTo>
                  <a:lnTo>
                    <a:pt x="1026" y="270"/>
                  </a:lnTo>
                  <a:lnTo>
                    <a:pt x="1040" y="280"/>
                  </a:lnTo>
                  <a:lnTo>
                    <a:pt x="1045" y="290"/>
                  </a:lnTo>
                  <a:lnTo>
                    <a:pt x="1055" y="295"/>
                  </a:lnTo>
                  <a:lnTo>
                    <a:pt x="1060" y="309"/>
                  </a:lnTo>
                  <a:lnTo>
                    <a:pt x="1065" y="319"/>
                  </a:lnTo>
                  <a:lnTo>
                    <a:pt x="1070" y="329"/>
                  </a:lnTo>
                  <a:lnTo>
                    <a:pt x="1075" y="339"/>
                  </a:lnTo>
                  <a:lnTo>
                    <a:pt x="1075" y="353"/>
                  </a:lnTo>
                  <a:lnTo>
                    <a:pt x="1065" y="363"/>
                  </a:lnTo>
                  <a:lnTo>
                    <a:pt x="1065" y="373"/>
                  </a:lnTo>
                  <a:lnTo>
                    <a:pt x="1060" y="382"/>
                  </a:lnTo>
                  <a:lnTo>
                    <a:pt x="1060" y="392"/>
                  </a:lnTo>
                  <a:lnTo>
                    <a:pt x="1065" y="402"/>
                  </a:lnTo>
                  <a:lnTo>
                    <a:pt x="1070" y="412"/>
                  </a:lnTo>
                  <a:lnTo>
                    <a:pt x="1075" y="422"/>
                  </a:lnTo>
                  <a:lnTo>
                    <a:pt x="1085" y="436"/>
                  </a:lnTo>
                  <a:lnTo>
                    <a:pt x="1095" y="441"/>
                  </a:lnTo>
                  <a:lnTo>
                    <a:pt x="1100" y="451"/>
                  </a:lnTo>
                  <a:lnTo>
                    <a:pt x="1105" y="460"/>
                  </a:lnTo>
                  <a:lnTo>
                    <a:pt x="1110" y="475"/>
                  </a:lnTo>
                  <a:lnTo>
                    <a:pt x="1115" y="485"/>
                  </a:lnTo>
                  <a:lnTo>
                    <a:pt x="1124" y="490"/>
                  </a:lnTo>
                  <a:lnTo>
                    <a:pt x="1135" y="490"/>
                  </a:lnTo>
                  <a:lnTo>
                    <a:pt x="1140" y="500"/>
                  </a:lnTo>
                  <a:lnTo>
                    <a:pt x="1149" y="514"/>
                  </a:lnTo>
                  <a:lnTo>
                    <a:pt x="1155" y="529"/>
                  </a:lnTo>
                  <a:lnTo>
                    <a:pt x="1155" y="539"/>
                  </a:lnTo>
                  <a:lnTo>
                    <a:pt x="1159" y="548"/>
                  </a:lnTo>
                  <a:lnTo>
                    <a:pt x="1164" y="558"/>
                  </a:lnTo>
                  <a:lnTo>
                    <a:pt x="1164" y="568"/>
                  </a:lnTo>
                  <a:lnTo>
                    <a:pt x="1164" y="578"/>
                  </a:lnTo>
                  <a:lnTo>
                    <a:pt x="1159" y="588"/>
                  </a:lnTo>
                  <a:lnTo>
                    <a:pt x="1159" y="602"/>
                  </a:lnTo>
                  <a:lnTo>
                    <a:pt x="1155" y="612"/>
                  </a:lnTo>
                  <a:lnTo>
                    <a:pt x="1149" y="622"/>
                  </a:lnTo>
                  <a:lnTo>
                    <a:pt x="1144" y="637"/>
                  </a:lnTo>
                  <a:lnTo>
                    <a:pt x="1140" y="646"/>
                  </a:lnTo>
                  <a:lnTo>
                    <a:pt x="1135" y="656"/>
                  </a:lnTo>
                  <a:lnTo>
                    <a:pt x="1135" y="671"/>
                  </a:lnTo>
                  <a:lnTo>
                    <a:pt x="1135" y="680"/>
                  </a:lnTo>
                  <a:lnTo>
                    <a:pt x="1135" y="690"/>
                  </a:lnTo>
                  <a:lnTo>
                    <a:pt x="1140" y="700"/>
                  </a:lnTo>
                  <a:lnTo>
                    <a:pt x="1144" y="709"/>
                  </a:lnTo>
                  <a:lnTo>
                    <a:pt x="1149" y="719"/>
                  </a:lnTo>
                  <a:lnTo>
                    <a:pt x="1155" y="729"/>
                  </a:lnTo>
                  <a:lnTo>
                    <a:pt x="1155" y="739"/>
                  </a:lnTo>
                  <a:lnTo>
                    <a:pt x="1155" y="749"/>
                  </a:lnTo>
                  <a:lnTo>
                    <a:pt x="1155" y="758"/>
                  </a:lnTo>
                  <a:lnTo>
                    <a:pt x="1149" y="768"/>
                  </a:lnTo>
                  <a:lnTo>
                    <a:pt x="1140" y="778"/>
                  </a:lnTo>
                  <a:lnTo>
                    <a:pt x="1130" y="788"/>
                  </a:lnTo>
                  <a:lnTo>
                    <a:pt x="1124" y="797"/>
                  </a:lnTo>
                  <a:lnTo>
                    <a:pt x="1124" y="812"/>
                  </a:lnTo>
                  <a:lnTo>
                    <a:pt x="1124" y="822"/>
                  </a:lnTo>
                  <a:lnTo>
                    <a:pt x="1130" y="837"/>
                  </a:lnTo>
                  <a:lnTo>
                    <a:pt x="1135" y="846"/>
                  </a:lnTo>
                  <a:lnTo>
                    <a:pt x="1140" y="856"/>
                  </a:lnTo>
                  <a:lnTo>
                    <a:pt x="1144" y="866"/>
                  </a:lnTo>
                  <a:lnTo>
                    <a:pt x="1149" y="875"/>
                  </a:lnTo>
                  <a:lnTo>
                    <a:pt x="1149" y="885"/>
                  </a:lnTo>
                  <a:lnTo>
                    <a:pt x="1155" y="895"/>
                  </a:lnTo>
                  <a:lnTo>
                    <a:pt x="1159" y="909"/>
                  </a:lnTo>
                  <a:lnTo>
                    <a:pt x="1164" y="920"/>
                  </a:lnTo>
                  <a:lnTo>
                    <a:pt x="1169" y="929"/>
                  </a:lnTo>
                  <a:lnTo>
                    <a:pt x="1169" y="939"/>
                  </a:lnTo>
                  <a:lnTo>
                    <a:pt x="1174" y="949"/>
                  </a:lnTo>
                  <a:lnTo>
                    <a:pt x="1174" y="958"/>
                  </a:lnTo>
                  <a:lnTo>
                    <a:pt x="1174" y="968"/>
                  </a:lnTo>
                  <a:lnTo>
                    <a:pt x="1174" y="978"/>
                  </a:lnTo>
                  <a:lnTo>
                    <a:pt x="1169" y="988"/>
                  </a:lnTo>
                  <a:lnTo>
                    <a:pt x="1169" y="998"/>
                  </a:lnTo>
                  <a:lnTo>
                    <a:pt x="1159" y="1002"/>
                  </a:lnTo>
                  <a:lnTo>
                    <a:pt x="1155" y="1012"/>
                  </a:lnTo>
                  <a:lnTo>
                    <a:pt x="1164" y="1017"/>
                  </a:lnTo>
                  <a:lnTo>
                    <a:pt x="1155" y="1022"/>
                  </a:lnTo>
                  <a:lnTo>
                    <a:pt x="1144" y="1032"/>
                  </a:lnTo>
                  <a:lnTo>
                    <a:pt x="1140" y="1042"/>
                  </a:lnTo>
                  <a:lnTo>
                    <a:pt x="1135" y="1051"/>
                  </a:lnTo>
                  <a:lnTo>
                    <a:pt x="1135" y="1061"/>
                  </a:lnTo>
                  <a:lnTo>
                    <a:pt x="1130" y="1071"/>
                  </a:lnTo>
                  <a:lnTo>
                    <a:pt x="1130" y="1080"/>
                  </a:lnTo>
                  <a:lnTo>
                    <a:pt x="1130" y="1090"/>
                  </a:lnTo>
                  <a:lnTo>
                    <a:pt x="1130" y="1100"/>
                  </a:lnTo>
                  <a:lnTo>
                    <a:pt x="1124" y="1110"/>
                  </a:lnTo>
                  <a:lnTo>
                    <a:pt x="1120" y="1124"/>
                  </a:lnTo>
                  <a:lnTo>
                    <a:pt x="1115" y="1134"/>
                  </a:lnTo>
                  <a:lnTo>
                    <a:pt x="1115" y="1144"/>
                  </a:lnTo>
                  <a:lnTo>
                    <a:pt x="1120" y="1154"/>
                  </a:lnTo>
                  <a:lnTo>
                    <a:pt x="1120" y="1164"/>
                  </a:lnTo>
                  <a:lnTo>
                    <a:pt x="1120" y="1173"/>
                  </a:lnTo>
                  <a:lnTo>
                    <a:pt x="1120" y="1183"/>
                  </a:lnTo>
                  <a:lnTo>
                    <a:pt x="1115" y="1193"/>
                  </a:lnTo>
                  <a:lnTo>
                    <a:pt x="1105" y="1198"/>
                  </a:lnTo>
                  <a:lnTo>
                    <a:pt x="1100" y="1207"/>
                  </a:lnTo>
                  <a:lnTo>
                    <a:pt x="1090" y="1213"/>
                  </a:lnTo>
                  <a:lnTo>
                    <a:pt x="1080" y="1213"/>
                  </a:lnTo>
                  <a:lnTo>
                    <a:pt x="1070" y="1217"/>
                  </a:lnTo>
                  <a:lnTo>
                    <a:pt x="1060" y="1217"/>
                  </a:lnTo>
                  <a:lnTo>
                    <a:pt x="1051" y="1217"/>
                  </a:lnTo>
                  <a:lnTo>
                    <a:pt x="1040" y="1217"/>
                  </a:lnTo>
                  <a:lnTo>
                    <a:pt x="1031" y="1213"/>
                  </a:lnTo>
                  <a:lnTo>
                    <a:pt x="1020" y="1213"/>
                  </a:lnTo>
                  <a:lnTo>
                    <a:pt x="1006" y="1207"/>
                  </a:lnTo>
                  <a:lnTo>
                    <a:pt x="996" y="1207"/>
                  </a:lnTo>
                  <a:lnTo>
                    <a:pt x="986" y="1202"/>
                  </a:lnTo>
                  <a:lnTo>
                    <a:pt x="976" y="1202"/>
                  </a:lnTo>
                  <a:lnTo>
                    <a:pt x="966" y="1202"/>
                  </a:lnTo>
                  <a:lnTo>
                    <a:pt x="956" y="1202"/>
                  </a:lnTo>
                  <a:lnTo>
                    <a:pt x="941" y="1202"/>
                  </a:lnTo>
                  <a:lnTo>
                    <a:pt x="932" y="1198"/>
                  </a:lnTo>
                  <a:lnTo>
                    <a:pt x="916" y="1193"/>
                  </a:lnTo>
                  <a:lnTo>
                    <a:pt x="907" y="1193"/>
                  </a:lnTo>
                  <a:lnTo>
                    <a:pt x="892" y="1193"/>
                  </a:lnTo>
                  <a:lnTo>
                    <a:pt x="877" y="1193"/>
                  </a:lnTo>
                  <a:lnTo>
                    <a:pt x="867" y="1188"/>
                  </a:lnTo>
                  <a:lnTo>
                    <a:pt x="857" y="1188"/>
                  </a:lnTo>
                  <a:lnTo>
                    <a:pt x="847" y="1193"/>
                  </a:lnTo>
                  <a:lnTo>
                    <a:pt x="837" y="1198"/>
                  </a:lnTo>
                  <a:lnTo>
                    <a:pt x="828" y="1202"/>
                  </a:lnTo>
                  <a:lnTo>
                    <a:pt x="817" y="1202"/>
                  </a:lnTo>
                  <a:lnTo>
                    <a:pt x="812" y="1213"/>
                  </a:lnTo>
                  <a:lnTo>
                    <a:pt x="803" y="1213"/>
                  </a:lnTo>
                  <a:lnTo>
                    <a:pt x="778" y="1222"/>
                  </a:lnTo>
                  <a:lnTo>
                    <a:pt x="758" y="1227"/>
                  </a:lnTo>
                  <a:lnTo>
                    <a:pt x="743" y="1232"/>
                  </a:lnTo>
                  <a:lnTo>
                    <a:pt x="728" y="1232"/>
                  </a:lnTo>
                  <a:lnTo>
                    <a:pt x="718" y="1237"/>
                  </a:lnTo>
                  <a:lnTo>
                    <a:pt x="704" y="1237"/>
                  </a:lnTo>
                  <a:lnTo>
                    <a:pt x="689" y="1237"/>
                  </a:lnTo>
                  <a:lnTo>
                    <a:pt x="674" y="1237"/>
                  </a:lnTo>
                  <a:lnTo>
                    <a:pt x="659" y="1237"/>
                  </a:lnTo>
                  <a:lnTo>
                    <a:pt x="649" y="1232"/>
                  </a:lnTo>
                  <a:lnTo>
                    <a:pt x="634" y="1227"/>
                  </a:lnTo>
                  <a:lnTo>
                    <a:pt x="620" y="1222"/>
                  </a:lnTo>
                  <a:lnTo>
                    <a:pt x="609" y="1217"/>
                  </a:lnTo>
                  <a:lnTo>
                    <a:pt x="600" y="1207"/>
                  </a:lnTo>
                  <a:lnTo>
                    <a:pt x="589" y="1202"/>
                  </a:lnTo>
                  <a:lnTo>
                    <a:pt x="580" y="1198"/>
                  </a:lnTo>
                  <a:lnTo>
                    <a:pt x="570" y="1193"/>
                  </a:lnTo>
                  <a:lnTo>
                    <a:pt x="555" y="1183"/>
                  </a:lnTo>
                  <a:lnTo>
                    <a:pt x="545" y="1178"/>
                  </a:lnTo>
                  <a:lnTo>
                    <a:pt x="535" y="1178"/>
                  </a:lnTo>
                  <a:lnTo>
                    <a:pt x="520" y="1178"/>
                  </a:lnTo>
                  <a:lnTo>
                    <a:pt x="510" y="1178"/>
                  </a:lnTo>
                  <a:lnTo>
                    <a:pt x="501" y="1173"/>
                  </a:lnTo>
                  <a:lnTo>
                    <a:pt x="490" y="1169"/>
                  </a:lnTo>
                  <a:lnTo>
                    <a:pt x="476" y="1169"/>
                  </a:lnTo>
                  <a:lnTo>
                    <a:pt x="466" y="1169"/>
                  </a:lnTo>
                  <a:lnTo>
                    <a:pt x="456" y="1164"/>
                  </a:lnTo>
                  <a:lnTo>
                    <a:pt x="446" y="1164"/>
                  </a:lnTo>
                  <a:lnTo>
                    <a:pt x="436" y="1164"/>
                  </a:lnTo>
                  <a:lnTo>
                    <a:pt x="426" y="1164"/>
                  </a:lnTo>
                  <a:lnTo>
                    <a:pt x="406" y="1164"/>
                  </a:lnTo>
                  <a:lnTo>
                    <a:pt x="397" y="1164"/>
                  </a:lnTo>
                  <a:lnTo>
                    <a:pt x="386" y="1164"/>
                  </a:lnTo>
                  <a:lnTo>
                    <a:pt x="372" y="1164"/>
                  </a:lnTo>
                  <a:lnTo>
                    <a:pt x="357" y="1164"/>
                  </a:lnTo>
                  <a:lnTo>
                    <a:pt x="347" y="1164"/>
                  </a:lnTo>
                  <a:lnTo>
                    <a:pt x="337" y="1164"/>
                  </a:lnTo>
                  <a:lnTo>
                    <a:pt x="327" y="1164"/>
                  </a:lnTo>
                  <a:lnTo>
                    <a:pt x="317" y="1158"/>
                  </a:lnTo>
                  <a:lnTo>
                    <a:pt x="307" y="1158"/>
                  </a:lnTo>
                  <a:lnTo>
                    <a:pt x="293" y="1149"/>
                  </a:lnTo>
                  <a:lnTo>
                    <a:pt x="277" y="1149"/>
                  </a:lnTo>
                  <a:lnTo>
                    <a:pt x="262" y="1149"/>
                  </a:lnTo>
                  <a:lnTo>
                    <a:pt x="253" y="1144"/>
                  </a:lnTo>
                  <a:lnTo>
                    <a:pt x="238" y="1139"/>
                  </a:lnTo>
                  <a:lnTo>
                    <a:pt x="228" y="1139"/>
                  </a:lnTo>
                  <a:lnTo>
                    <a:pt x="213" y="1129"/>
                  </a:lnTo>
                  <a:lnTo>
                    <a:pt x="203" y="1124"/>
                  </a:lnTo>
                  <a:lnTo>
                    <a:pt x="189" y="1110"/>
                  </a:lnTo>
                  <a:lnTo>
                    <a:pt x="183" y="1100"/>
                  </a:lnTo>
                  <a:lnTo>
                    <a:pt x="164" y="1095"/>
                  </a:lnTo>
                  <a:lnTo>
                    <a:pt x="158" y="1086"/>
                  </a:lnTo>
                  <a:lnTo>
                    <a:pt x="139" y="1076"/>
                  </a:lnTo>
                  <a:lnTo>
                    <a:pt x="124" y="1066"/>
                  </a:lnTo>
                  <a:lnTo>
                    <a:pt x="104" y="1046"/>
                  </a:lnTo>
                  <a:lnTo>
                    <a:pt x="79" y="1022"/>
                  </a:lnTo>
                  <a:lnTo>
                    <a:pt x="65" y="1002"/>
                  </a:lnTo>
                  <a:lnTo>
                    <a:pt x="54" y="993"/>
                  </a:lnTo>
                  <a:lnTo>
                    <a:pt x="40" y="978"/>
                  </a:lnTo>
                  <a:lnTo>
                    <a:pt x="30" y="968"/>
                  </a:lnTo>
                  <a:lnTo>
                    <a:pt x="20" y="949"/>
                  </a:lnTo>
                  <a:lnTo>
                    <a:pt x="5" y="939"/>
                  </a:lnTo>
                  <a:lnTo>
                    <a:pt x="0" y="929"/>
                  </a:lnTo>
                  <a:lnTo>
                    <a:pt x="0" y="909"/>
                  </a:lnTo>
                  <a:lnTo>
                    <a:pt x="0" y="900"/>
                  </a:lnTo>
                  <a:lnTo>
                    <a:pt x="5" y="890"/>
                  </a:lnTo>
                  <a:lnTo>
                    <a:pt x="15" y="880"/>
                  </a:lnTo>
                  <a:lnTo>
                    <a:pt x="20" y="866"/>
                  </a:lnTo>
                  <a:lnTo>
                    <a:pt x="25" y="851"/>
                  </a:lnTo>
                  <a:lnTo>
                    <a:pt x="34" y="841"/>
                  </a:lnTo>
                  <a:lnTo>
                    <a:pt x="34" y="831"/>
                  </a:lnTo>
                  <a:lnTo>
                    <a:pt x="40" y="817"/>
                  </a:lnTo>
                  <a:lnTo>
                    <a:pt x="45" y="802"/>
                  </a:lnTo>
                  <a:lnTo>
                    <a:pt x="45" y="793"/>
                  </a:lnTo>
                  <a:lnTo>
                    <a:pt x="50" y="778"/>
                  </a:lnTo>
                  <a:lnTo>
                    <a:pt x="54" y="758"/>
                  </a:lnTo>
                  <a:lnTo>
                    <a:pt x="54" y="744"/>
                  </a:lnTo>
                  <a:lnTo>
                    <a:pt x="54" y="724"/>
                  </a:lnTo>
                  <a:lnTo>
                    <a:pt x="59" y="709"/>
                  </a:lnTo>
                  <a:lnTo>
                    <a:pt x="59" y="700"/>
                  </a:lnTo>
                  <a:lnTo>
                    <a:pt x="59" y="690"/>
                  </a:lnTo>
                  <a:lnTo>
                    <a:pt x="70" y="671"/>
                  </a:lnTo>
                  <a:lnTo>
                    <a:pt x="74" y="656"/>
                  </a:lnTo>
                  <a:lnTo>
                    <a:pt x="74" y="641"/>
                  </a:lnTo>
                  <a:lnTo>
                    <a:pt x="65" y="622"/>
                  </a:lnTo>
                  <a:lnTo>
                    <a:pt x="59" y="602"/>
                  </a:lnTo>
                  <a:lnTo>
                    <a:pt x="54" y="588"/>
                  </a:lnTo>
                  <a:lnTo>
                    <a:pt x="50" y="568"/>
                  </a:lnTo>
                  <a:lnTo>
                    <a:pt x="40" y="548"/>
                  </a:lnTo>
                  <a:lnTo>
                    <a:pt x="30" y="524"/>
                  </a:lnTo>
                  <a:lnTo>
                    <a:pt x="20" y="504"/>
                  </a:lnTo>
                  <a:lnTo>
                    <a:pt x="15" y="490"/>
                  </a:lnTo>
                  <a:lnTo>
                    <a:pt x="10" y="475"/>
                  </a:lnTo>
                  <a:lnTo>
                    <a:pt x="10" y="460"/>
                  </a:lnTo>
                  <a:lnTo>
                    <a:pt x="10" y="441"/>
                  </a:lnTo>
                  <a:lnTo>
                    <a:pt x="10" y="426"/>
                  </a:lnTo>
                  <a:lnTo>
                    <a:pt x="5" y="417"/>
                  </a:lnTo>
                  <a:lnTo>
                    <a:pt x="5" y="402"/>
                  </a:lnTo>
                  <a:lnTo>
                    <a:pt x="15" y="392"/>
                  </a:lnTo>
                  <a:lnTo>
                    <a:pt x="25" y="388"/>
                  </a:lnTo>
                  <a:lnTo>
                    <a:pt x="40" y="373"/>
                  </a:lnTo>
                  <a:lnTo>
                    <a:pt x="50" y="368"/>
                  </a:lnTo>
                  <a:lnTo>
                    <a:pt x="65" y="363"/>
                  </a:lnTo>
                  <a:lnTo>
                    <a:pt x="74" y="358"/>
                  </a:lnTo>
                  <a:lnTo>
                    <a:pt x="84" y="348"/>
                  </a:lnTo>
                  <a:lnTo>
                    <a:pt x="94" y="348"/>
                  </a:lnTo>
                  <a:lnTo>
                    <a:pt x="104" y="343"/>
                  </a:lnTo>
                  <a:lnTo>
                    <a:pt x="124" y="339"/>
                  </a:lnTo>
                  <a:lnTo>
                    <a:pt x="139" y="333"/>
                  </a:lnTo>
                  <a:lnTo>
                    <a:pt x="149" y="333"/>
                  </a:lnTo>
                  <a:lnTo>
                    <a:pt x="158" y="333"/>
                  </a:lnTo>
                  <a:lnTo>
                    <a:pt x="169" y="333"/>
                  </a:lnTo>
                  <a:lnTo>
                    <a:pt x="193" y="329"/>
                  </a:lnTo>
                  <a:lnTo>
                    <a:pt x="203" y="329"/>
                  </a:lnTo>
                  <a:lnTo>
                    <a:pt x="218" y="324"/>
                  </a:lnTo>
                  <a:lnTo>
                    <a:pt x="228" y="319"/>
                  </a:lnTo>
                  <a:lnTo>
                    <a:pt x="243" y="319"/>
                  </a:lnTo>
                  <a:lnTo>
                    <a:pt x="258" y="314"/>
                  </a:lnTo>
                  <a:lnTo>
                    <a:pt x="277" y="299"/>
                  </a:lnTo>
                  <a:lnTo>
                    <a:pt x="293" y="295"/>
                  </a:lnTo>
                  <a:lnTo>
                    <a:pt x="317" y="275"/>
                  </a:lnTo>
                  <a:lnTo>
                    <a:pt x="332" y="265"/>
                  </a:lnTo>
                  <a:lnTo>
                    <a:pt x="342" y="260"/>
                  </a:lnTo>
                  <a:lnTo>
                    <a:pt x="352" y="251"/>
                  </a:lnTo>
                  <a:lnTo>
                    <a:pt x="357" y="241"/>
                  </a:lnTo>
                  <a:lnTo>
                    <a:pt x="362" y="231"/>
                  </a:lnTo>
                  <a:lnTo>
                    <a:pt x="372" y="217"/>
                  </a:lnTo>
                  <a:lnTo>
                    <a:pt x="372" y="202"/>
                  </a:lnTo>
                  <a:lnTo>
                    <a:pt x="381" y="192"/>
                  </a:lnTo>
                  <a:lnTo>
                    <a:pt x="381" y="182"/>
                  </a:lnTo>
                  <a:lnTo>
                    <a:pt x="392" y="158"/>
                  </a:lnTo>
                  <a:lnTo>
                    <a:pt x="401" y="158"/>
                  </a:lnTo>
                  <a:lnTo>
                    <a:pt x="406" y="139"/>
                  </a:lnTo>
                  <a:lnTo>
                    <a:pt x="416" y="128"/>
                  </a:lnTo>
                  <a:lnTo>
                    <a:pt x="426" y="119"/>
                  </a:lnTo>
                  <a:lnTo>
                    <a:pt x="431" y="109"/>
                  </a:lnTo>
                  <a:lnTo>
                    <a:pt x="436" y="99"/>
                  </a:lnTo>
                  <a:lnTo>
                    <a:pt x="441" y="84"/>
                  </a:lnTo>
                  <a:lnTo>
                    <a:pt x="451" y="80"/>
                  </a:lnTo>
                  <a:lnTo>
                    <a:pt x="461" y="75"/>
                  </a:lnTo>
                  <a:lnTo>
                    <a:pt x="471" y="65"/>
                  </a:lnTo>
                  <a:lnTo>
                    <a:pt x="481" y="60"/>
                  </a:lnTo>
                  <a:lnTo>
                    <a:pt x="496" y="60"/>
                  </a:lnTo>
                  <a:lnTo>
                    <a:pt x="501" y="70"/>
                  </a:lnTo>
                  <a:lnTo>
                    <a:pt x="515" y="80"/>
                  </a:lnTo>
                  <a:lnTo>
                    <a:pt x="530" y="90"/>
                  </a:lnTo>
                  <a:lnTo>
                    <a:pt x="540" y="104"/>
                  </a:lnTo>
                  <a:lnTo>
                    <a:pt x="550" y="109"/>
                  </a:lnTo>
                  <a:lnTo>
                    <a:pt x="560" y="124"/>
                  </a:lnTo>
                  <a:lnTo>
                    <a:pt x="565" y="133"/>
                  </a:lnTo>
                  <a:lnTo>
                    <a:pt x="585" y="139"/>
                  </a:lnTo>
                  <a:lnTo>
                    <a:pt x="595" y="143"/>
                  </a:lnTo>
                  <a:lnTo>
                    <a:pt x="605" y="148"/>
                  </a:lnTo>
                  <a:lnTo>
                    <a:pt x="614" y="148"/>
                  </a:lnTo>
                  <a:lnTo>
                    <a:pt x="624" y="148"/>
                  </a:lnTo>
                  <a:lnTo>
                    <a:pt x="634" y="143"/>
                  </a:lnTo>
                  <a:lnTo>
                    <a:pt x="639" y="133"/>
                  </a:lnTo>
                  <a:lnTo>
                    <a:pt x="644" y="124"/>
                  </a:lnTo>
                  <a:lnTo>
                    <a:pt x="654" y="119"/>
                  </a:lnTo>
                  <a:lnTo>
                    <a:pt x="659" y="109"/>
                  </a:lnTo>
                  <a:lnTo>
                    <a:pt x="664" y="99"/>
                  </a:lnTo>
                  <a:lnTo>
                    <a:pt x="674" y="84"/>
                  </a:lnTo>
                  <a:lnTo>
                    <a:pt x="684" y="84"/>
                  </a:lnTo>
                  <a:lnTo>
                    <a:pt x="689" y="75"/>
                  </a:lnTo>
                  <a:lnTo>
                    <a:pt x="699" y="70"/>
                  </a:lnTo>
                  <a:lnTo>
                    <a:pt x="708" y="65"/>
                  </a:lnTo>
                  <a:lnTo>
                    <a:pt x="724" y="50"/>
                  </a:lnTo>
                  <a:lnTo>
                    <a:pt x="733" y="46"/>
                  </a:lnTo>
                  <a:lnTo>
                    <a:pt x="743" y="36"/>
                  </a:lnTo>
                  <a:lnTo>
                    <a:pt x="753" y="31"/>
                  </a:lnTo>
                  <a:lnTo>
                    <a:pt x="768" y="26"/>
                  </a:lnTo>
                  <a:lnTo>
                    <a:pt x="778" y="16"/>
                  </a:lnTo>
                  <a:lnTo>
                    <a:pt x="788" y="16"/>
                  </a:lnTo>
                  <a:lnTo>
                    <a:pt x="798" y="12"/>
                  </a:lnTo>
                  <a:lnTo>
                    <a:pt x="808" y="16"/>
                  </a:lnTo>
                  <a:lnTo>
                    <a:pt x="817" y="16"/>
                  </a:lnTo>
                  <a:lnTo>
                    <a:pt x="828" y="21"/>
                  </a:lnTo>
                  <a:lnTo>
                    <a:pt x="837" y="26"/>
                  </a:lnTo>
                  <a:lnTo>
                    <a:pt x="847" y="26"/>
                  </a:lnTo>
                  <a:lnTo>
                    <a:pt x="857" y="21"/>
                  </a:lnTo>
                  <a:lnTo>
                    <a:pt x="867" y="21"/>
                  </a:lnTo>
                  <a:lnTo>
                    <a:pt x="877" y="16"/>
                  </a:lnTo>
                  <a:lnTo>
                    <a:pt x="887" y="16"/>
                  </a:lnTo>
                  <a:lnTo>
                    <a:pt x="897" y="16"/>
                  </a:lnTo>
                  <a:lnTo>
                    <a:pt x="921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38"/>
            <p:cNvGrpSpPr>
              <a:grpSpLocks/>
            </p:cNvGrpSpPr>
            <p:nvPr/>
          </p:nvGrpSpPr>
          <p:grpSpPr bwMode="auto">
            <a:xfrm>
              <a:off x="5043" y="1596"/>
              <a:ext cx="782" cy="527"/>
              <a:chOff x="5043" y="1596"/>
              <a:chExt cx="782" cy="527"/>
            </a:xfrm>
          </p:grpSpPr>
          <p:grpSp>
            <p:nvGrpSpPr>
              <p:cNvPr id="42" name="Group 39"/>
              <p:cNvGrpSpPr>
                <a:grpSpLocks/>
              </p:cNvGrpSpPr>
              <p:nvPr/>
            </p:nvGrpSpPr>
            <p:grpSpPr bwMode="auto">
              <a:xfrm>
                <a:off x="5106" y="1603"/>
                <a:ext cx="666" cy="20"/>
                <a:chOff x="5106" y="1603"/>
                <a:chExt cx="666" cy="20"/>
              </a:xfrm>
            </p:grpSpPr>
            <p:sp>
              <p:nvSpPr>
                <p:cNvPr id="82" name="AutoShape 40"/>
                <p:cNvSpPr>
                  <a:spLocks noChangeArrowheads="1"/>
                </p:cNvSpPr>
                <p:nvPr/>
              </p:nvSpPr>
              <p:spPr bwMode="auto">
                <a:xfrm rot="5400000">
                  <a:off x="5746" y="1597"/>
                  <a:ext cx="20" cy="32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Rectangle 41"/>
                <p:cNvSpPr>
                  <a:spLocks noChangeArrowheads="1"/>
                </p:cNvSpPr>
                <p:nvPr/>
              </p:nvSpPr>
              <p:spPr bwMode="auto">
                <a:xfrm>
                  <a:off x="5106" y="1610"/>
                  <a:ext cx="627" cy="7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" name="AutoShape 42"/>
              <p:cNvSpPr>
                <a:spLocks noChangeArrowheads="1"/>
              </p:cNvSpPr>
              <p:nvPr/>
            </p:nvSpPr>
            <p:spPr bwMode="auto">
              <a:xfrm>
                <a:off x="5043" y="1744"/>
                <a:ext cx="782" cy="88"/>
              </a:xfrm>
              <a:prstGeom prst="roundRect">
                <a:avLst>
                  <a:gd name="adj" fmla="val 4156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43"/>
              <p:cNvSpPr>
                <a:spLocks noChangeArrowheads="1"/>
              </p:cNvSpPr>
              <p:nvPr/>
            </p:nvSpPr>
            <p:spPr bwMode="auto">
              <a:xfrm>
                <a:off x="5043" y="1791"/>
                <a:ext cx="782" cy="33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" name="Group 44"/>
              <p:cNvGrpSpPr>
                <a:grpSpLocks/>
              </p:cNvGrpSpPr>
              <p:nvPr/>
            </p:nvGrpSpPr>
            <p:grpSpPr bwMode="auto">
              <a:xfrm>
                <a:off x="5099" y="1816"/>
                <a:ext cx="671" cy="40"/>
                <a:chOff x="5099" y="1816"/>
                <a:chExt cx="671" cy="40"/>
              </a:xfrm>
            </p:grpSpPr>
            <p:sp>
              <p:nvSpPr>
                <p:cNvPr id="77" name="Rectangle 45"/>
                <p:cNvSpPr>
                  <a:spLocks noChangeArrowheads="1"/>
                </p:cNvSpPr>
                <p:nvPr/>
              </p:nvSpPr>
              <p:spPr bwMode="auto">
                <a:xfrm>
                  <a:off x="5099" y="1816"/>
                  <a:ext cx="107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Rectangle 46"/>
                <p:cNvSpPr>
                  <a:spLocks noChangeArrowheads="1"/>
                </p:cNvSpPr>
                <p:nvPr/>
              </p:nvSpPr>
              <p:spPr bwMode="auto">
                <a:xfrm>
                  <a:off x="5242" y="1816"/>
                  <a:ext cx="104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Rectangle 47"/>
                <p:cNvSpPr>
                  <a:spLocks noChangeArrowheads="1"/>
                </p:cNvSpPr>
                <p:nvPr/>
              </p:nvSpPr>
              <p:spPr bwMode="auto">
                <a:xfrm>
                  <a:off x="5382" y="1816"/>
                  <a:ext cx="107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Rectangle 48"/>
                <p:cNvSpPr>
                  <a:spLocks noChangeArrowheads="1"/>
                </p:cNvSpPr>
                <p:nvPr/>
              </p:nvSpPr>
              <p:spPr bwMode="auto">
                <a:xfrm>
                  <a:off x="5524" y="1816"/>
                  <a:ext cx="104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49"/>
                <p:cNvSpPr>
                  <a:spLocks noChangeArrowheads="1"/>
                </p:cNvSpPr>
                <p:nvPr/>
              </p:nvSpPr>
              <p:spPr bwMode="auto">
                <a:xfrm>
                  <a:off x="5665" y="1816"/>
                  <a:ext cx="105" cy="4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129" y="1995"/>
                <a:ext cx="604" cy="75"/>
                <a:chOff x="5129" y="1995"/>
                <a:chExt cx="604" cy="75"/>
              </a:xfrm>
            </p:grpSpPr>
            <p:sp>
              <p:nvSpPr>
                <p:cNvPr id="66" name="Oval 51"/>
                <p:cNvSpPr>
                  <a:spLocks noChangeArrowheads="1"/>
                </p:cNvSpPr>
                <p:nvPr/>
              </p:nvSpPr>
              <p:spPr bwMode="auto">
                <a:xfrm>
                  <a:off x="5129" y="2037"/>
                  <a:ext cx="42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Oval 52"/>
                <p:cNvSpPr>
                  <a:spLocks noChangeArrowheads="1"/>
                </p:cNvSpPr>
                <p:nvPr/>
              </p:nvSpPr>
              <p:spPr bwMode="auto">
                <a:xfrm>
                  <a:off x="5187" y="1995"/>
                  <a:ext cx="40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Oval 53"/>
                <p:cNvSpPr>
                  <a:spLocks noChangeArrowheads="1"/>
                </p:cNvSpPr>
                <p:nvPr/>
              </p:nvSpPr>
              <p:spPr bwMode="auto">
                <a:xfrm>
                  <a:off x="5242" y="2037"/>
                  <a:ext cx="41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Oval 54"/>
                <p:cNvSpPr>
                  <a:spLocks noChangeArrowheads="1"/>
                </p:cNvSpPr>
                <p:nvPr/>
              </p:nvSpPr>
              <p:spPr bwMode="auto">
                <a:xfrm>
                  <a:off x="5298" y="1995"/>
                  <a:ext cx="43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Oval 55"/>
                <p:cNvSpPr>
                  <a:spLocks noChangeArrowheads="1"/>
                </p:cNvSpPr>
                <p:nvPr/>
              </p:nvSpPr>
              <p:spPr bwMode="auto">
                <a:xfrm>
                  <a:off x="5353" y="2037"/>
                  <a:ext cx="44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Oval 56"/>
                <p:cNvSpPr>
                  <a:spLocks noChangeArrowheads="1"/>
                </p:cNvSpPr>
                <p:nvPr/>
              </p:nvSpPr>
              <p:spPr bwMode="auto">
                <a:xfrm>
                  <a:off x="5409" y="1995"/>
                  <a:ext cx="44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Oval 57"/>
                <p:cNvSpPr>
                  <a:spLocks noChangeArrowheads="1"/>
                </p:cNvSpPr>
                <p:nvPr/>
              </p:nvSpPr>
              <p:spPr bwMode="auto">
                <a:xfrm>
                  <a:off x="5466" y="2037"/>
                  <a:ext cx="44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Oval 58"/>
                <p:cNvSpPr>
                  <a:spLocks noChangeArrowheads="1"/>
                </p:cNvSpPr>
                <p:nvPr/>
              </p:nvSpPr>
              <p:spPr bwMode="auto">
                <a:xfrm>
                  <a:off x="5524" y="1995"/>
                  <a:ext cx="41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Oval 59"/>
                <p:cNvSpPr>
                  <a:spLocks noChangeArrowheads="1"/>
                </p:cNvSpPr>
                <p:nvPr/>
              </p:nvSpPr>
              <p:spPr bwMode="auto">
                <a:xfrm>
                  <a:off x="5580" y="2037"/>
                  <a:ext cx="40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Oval 60"/>
                <p:cNvSpPr>
                  <a:spLocks noChangeArrowheads="1"/>
                </p:cNvSpPr>
                <p:nvPr/>
              </p:nvSpPr>
              <p:spPr bwMode="auto">
                <a:xfrm>
                  <a:off x="5635" y="1995"/>
                  <a:ext cx="42" cy="34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Oval 61"/>
                <p:cNvSpPr>
                  <a:spLocks noChangeArrowheads="1"/>
                </p:cNvSpPr>
                <p:nvPr/>
              </p:nvSpPr>
              <p:spPr bwMode="auto">
                <a:xfrm>
                  <a:off x="5692" y="2037"/>
                  <a:ext cx="41" cy="3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7" name="Group 62"/>
              <p:cNvGrpSpPr>
                <a:grpSpLocks/>
              </p:cNvGrpSpPr>
              <p:nvPr/>
            </p:nvGrpSpPr>
            <p:grpSpPr bwMode="auto">
              <a:xfrm>
                <a:off x="5099" y="1882"/>
                <a:ext cx="671" cy="41"/>
                <a:chOff x="5099" y="1882"/>
                <a:chExt cx="671" cy="41"/>
              </a:xfrm>
            </p:grpSpPr>
            <p:sp>
              <p:nvSpPr>
                <p:cNvPr id="61" name="Rectangle 63"/>
                <p:cNvSpPr>
                  <a:spLocks noChangeArrowheads="1"/>
                </p:cNvSpPr>
                <p:nvPr/>
              </p:nvSpPr>
              <p:spPr bwMode="auto">
                <a:xfrm>
                  <a:off x="5099" y="1882"/>
                  <a:ext cx="107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64"/>
                <p:cNvSpPr>
                  <a:spLocks noChangeArrowheads="1"/>
                </p:cNvSpPr>
                <p:nvPr/>
              </p:nvSpPr>
              <p:spPr bwMode="auto">
                <a:xfrm>
                  <a:off x="5242" y="1882"/>
                  <a:ext cx="104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65"/>
                <p:cNvSpPr>
                  <a:spLocks noChangeArrowheads="1"/>
                </p:cNvSpPr>
                <p:nvPr/>
              </p:nvSpPr>
              <p:spPr bwMode="auto">
                <a:xfrm>
                  <a:off x="5382" y="1882"/>
                  <a:ext cx="107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66"/>
                <p:cNvSpPr>
                  <a:spLocks noChangeArrowheads="1"/>
                </p:cNvSpPr>
                <p:nvPr/>
              </p:nvSpPr>
              <p:spPr bwMode="auto">
                <a:xfrm>
                  <a:off x="5524" y="1882"/>
                  <a:ext cx="104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Rectangle 67"/>
                <p:cNvSpPr>
                  <a:spLocks noChangeArrowheads="1"/>
                </p:cNvSpPr>
                <p:nvPr/>
              </p:nvSpPr>
              <p:spPr bwMode="auto">
                <a:xfrm>
                  <a:off x="5665" y="1882"/>
                  <a:ext cx="105" cy="4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" name="AutoShape 68"/>
              <p:cNvSpPr>
                <a:spLocks noChangeArrowheads="1"/>
              </p:cNvSpPr>
              <p:nvPr/>
            </p:nvSpPr>
            <p:spPr bwMode="auto">
              <a:xfrm>
                <a:off x="5096" y="1596"/>
                <a:ext cx="669" cy="20"/>
              </a:xfrm>
              <a:prstGeom prst="rightArrow">
                <a:avLst>
                  <a:gd name="adj1" fmla="val 50000"/>
                  <a:gd name="adj2" fmla="val 202403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" name="Group 69"/>
              <p:cNvGrpSpPr>
                <a:grpSpLocks/>
              </p:cNvGrpSpPr>
              <p:nvPr/>
            </p:nvGrpSpPr>
            <p:grpSpPr bwMode="auto">
              <a:xfrm>
                <a:off x="5187" y="1634"/>
                <a:ext cx="7" cy="93"/>
                <a:chOff x="5187" y="1634"/>
                <a:chExt cx="7" cy="93"/>
              </a:xfrm>
            </p:grpSpPr>
            <p:sp>
              <p:nvSpPr>
                <p:cNvPr id="58" name="AutoShape 70"/>
                <p:cNvSpPr>
                  <a:spLocks noChangeArrowheads="1"/>
                </p:cNvSpPr>
                <p:nvPr/>
              </p:nvSpPr>
              <p:spPr bwMode="auto">
                <a:xfrm>
                  <a:off x="5187" y="1634"/>
                  <a:ext cx="7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AutoShape 71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187" y="1711"/>
                  <a:ext cx="7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72"/>
                <p:cNvSpPr>
                  <a:spLocks noChangeShapeType="1"/>
                </p:cNvSpPr>
                <p:nvPr/>
              </p:nvSpPr>
              <p:spPr bwMode="auto">
                <a:xfrm>
                  <a:off x="5190" y="1653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0" name="Group 73"/>
              <p:cNvGrpSpPr>
                <a:grpSpLocks/>
              </p:cNvGrpSpPr>
              <p:nvPr/>
            </p:nvGrpSpPr>
            <p:grpSpPr bwMode="auto">
              <a:xfrm>
                <a:off x="5328" y="1635"/>
                <a:ext cx="9" cy="93"/>
                <a:chOff x="5328" y="1635"/>
                <a:chExt cx="9" cy="93"/>
              </a:xfrm>
            </p:grpSpPr>
            <p:sp>
              <p:nvSpPr>
                <p:cNvPr id="55" name="AutoShape 74"/>
                <p:cNvSpPr>
                  <a:spLocks noChangeArrowheads="1"/>
                </p:cNvSpPr>
                <p:nvPr/>
              </p:nvSpPr>
              <p:spPr bwMode="auto">
                <a:xfrm>
                  <a:off x="5328" y="1635"/>
                  <a:ext cx="9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AutoShape 75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328" y="1712"/>
                  <a:ext cx="9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76"/>
                <p:cNvSpPr>
                  <a:spLocks noChangeShapeType="1"/>
                </p:cNvSpPr>
                <p:nvPr/>
              </p:nvSpPr>
              <p:spPr bwMode="auto">
                <a:xfrm>
                  <a:off x="5333" y="1654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1" name="Group 77"/>
              <p:cNvGrpSpPr>
                <a:grpSpLocks/>
              </p:cNvGrpSpPr>
              <p:nvPr/>
            </p:nvGrpSpPr>
            <p:grpSpPr bwMode="auto">
              <a:xfrm>
                <a:off x="5655" y="1636"/>
                <a:ext cx="8" cy="93"/>
                <a:chOff x="5655" y="1636"/>
                <a:chExt cx="8" cy="93"/>
              </a:xfrm>
            </p:grpSpPr>
            <p:sp>
              <p:nvSpPr>
                <p:cNvPr id="52" name="AutoShape 78"/>
                <p:cNvSpPr>
                  <a:spLocks noChangeArrowheads="1"/>
                </p:cNvSpPr>
                <p:nvPr/>
              </p:nvSpPr>
              <p:spPr bwMode="auto">
                <a:xfrm>
                  <a:off x="5655" y="1636"/>
                  <a:ext cx="8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AutoShape 79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655" y="1713"/>
                  <a:ext cx="8" cy="16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80"/>
                <p:cNvSpPr>
                  <a:spLocks noChangeShapeType="1"/>
                </p:cNvSpPr>
                <p:nvPr/>
              </p:nvSpPr>
              <p:spPr bwMode="auto">
                <a:xfrm>
                  <a:off x="5660" y="1655"/>
                  <a:ext cx="0" cy="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</p:grpSp>
      </p:grpSp>
      <p:sp>
        <p:nvSpPr>
          <p:cNvPr id="84" name="Rectangle 81"/>
          <p:cNvSpPr>
            <a:spLocks noChangeArrowheads="1"/>
          </p:cNvSpPr>
          <p:nvPr/>
        </p:nvSpPr>
        <p:spPr bwMode="auto">
          <a:xfrm>
            <a:off x="5572249" y="1668686"/>
            <a:ext cx="1195388" cy="18494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82"/>
          <p:cNvSpPr>
            <a:spLocks noChangeArrowheads="1"/>
          </p:cNvSpPr>
          <p:nvPr/>
        </p:nvSpPr>
        <p:spPr bwMode="auto">
          <a:xfrm>
            <a:off x="6042149" y="2197323"/>
            <a:ext cx="238125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</p:txBody>
      </p:sp>
      <p:sp>
        <p:nvSpPr>
          <p:cNvPr id="86" name="Rectangle 83"/>
          <p:cNvSpPr>
            <a:spLocks noChangeArrowheads="1"/>
          </p:cNvSpPr>
          <p:nvPr/>
        </p:nvSpPr>
        <p:spPr bwMode="auto">
          <a:xfrm>
            <a:off x="5616699" y="3008536"/>
            <a:ext cx="1085850" cy="43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84"/>
          <p:cNvSpPr>
            <a:spLocks noChangeArrowheads="1"/>
          </p:cNvSpPr>
          <p:nvPr/>
        </p:nvSpPr>
        <p:spPr bwMode="auto">
          <a:xfrm>
            <a:off x="5546849" y="2975198"/>
            <a:ext cx="12319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Datenbank-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schema</a:t>
            </a:r>
          </a:p>
        </p:txBody>
      </p:sp>
      <p:grpSp>
        <p:nvGrpSpPr>
          <p:cNvPr id="88" name="Group 85"/>
          <p:cNvGrpSpPr>
            <a:grpSpLocks/>
          </p:cNvGrpSpPr>
          <p:nvPr/>
        </p:nvGrpSpPr>
        <p:grpSpPr bwMode="auto">
          <a:xfrm>
            <a:off x="5632574" y="1738536"/>
            <a:ext cx="1114425" cy="530225"/>
            <a:chOff x="3780" y="1263"/>
            <a:chExt cx="702" cy="334"/>
          </a:xfrm>
        </p:grpSpPr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780" y="1275"/>
              <a:ext cx="676" cy="2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3799" y="1263"/>
              <a:ext cx="68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 sz="1600"/>
                <a:t>Workflow-</a:t>
              </a:r>
            </a:p>
            <a:p>
              <a:pPr algn="ctr">
                <a:lnSpc>
                  <a:spcPct val="90000"/>
                </a:lnSpc>
              </a:pPr>
              <a:r>
                <a:rPr lang="de-DE" sz="1600"/>
                <a:t>Modell</a:t>
              </a:r>
            </a:p>
          </p:txBody>
        </p:sp>
      </p:grpSp>
      <p:grpSp>
        <p:nvGrpSpPr>
          <p:cNvPr id="91" name="Group 88"/>
          <p:cNvGrpSpPr>
            <a:grpSpLocks/>
          </p:cNvGrpSpPr>
          <p:nvPr/>
        </p:nvGrpSpPr>
        <p:grpSpPr bwMode="auto">
          <a:xfrm>
            <a:off x="4054599" y="1668686"/>
            <a:ext cx="835025" cy="1849437"/>
            <a:chOff x="2786" y="1219"/>
            <a:chExt cx="526" cy="1165"/>
          </a:xfrm>
        </p:grpSpPr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2786" y="1219"/>
              <a:ext cx="526" cy="11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" name="Group 90"/>
            <p:cNvGrpSpPr>
              <a:grpSpLocks/>
            </p:cNvGrpSpPr>
            <p:nvPr/>
          </p:nvGrpSpPr>
          <p:grpSpPr bwMode="auto">
            <a:xfrm>
              <a:off x="2818" y="2030"/>
              <a:ext cx="491" cy="344"/>
              <a:chOff x="2818" y="2030"/>
              <a:chExt cx="491" cy="344"/>
            </a:xfrm>
          </p:grpSpPr>
          <p:sp>
            <p:nvSpPr>
              <p:cNvPr id="94" name="Rectangle 91"/>
              <p:cNvSpPr>
                <a:spLocks noChangeArrowheads="1"/>
              </p:cNvSpPr>
              <p:nvPr/>
            </p:nvSpPr>
            <p:spPr bwMode="auto">
              <a:xfrm>
                <a:off x="2830" y="2030"/>
                <a:ext cx="441" cy="3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92"/>
              <p:cNvSpPr>
                <a:spLocks noChangeArrowheads="1"/>
              </p:cNvSpPr>
              <p:nvPr/>
            </p:nvSpPr>
            <p:spPr bwMode="auto">
              <a:xfrm>
                <a:off x="2818" y="2040"/>
                <a:ext cx="491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de-DE" sz="1600"/>
                  <a:t>E/R-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de-DE" sz="1600"/>
                  <a:t>Modell</a:t>
                </a:r>
              </a:p>
            </p:txBody>
          </p:sp>
        </p:grpSp>
      </p:grpSp>
      <p:grpSp>
        <p:nvGrpSpPr>
          <p:cNvPr id="96" name="Group 93"/>
          <p:cNvGrpSpPr>
            <a:grpSpLocks/>
          </p:cNvGrpSpPr>
          <p:nvPr/>
        </p:nvGrpSpPr>
        <p:grpSpPr bwMode="auto">
          <a:xfrm>
            <a:off x="6881937" y="2568798"/>
            <a:ext cx="492125" cy="338138"/>
            <a:chOff x="4567" y="1786"/>
            <a:chExt cx="310" cy="213"/>
          </a:xfrm>
        </p:grpSpPr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4606" y="1787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98" name="Group 95"/>
            <p:cNvGrpSpPr>
              <a:grpSpLocks/>
            </p:cNvGrpSpPr>
            <p:nvPr/>
          </p:nvGrpSpPr>
          <p:grpSpPr bwMode="auto">
            <a:xfrm>
              <a:off x="4773" y="1786"/>
              <a:ext cx="104" cy="114"/>
              <a:chOff x="4773" y="1786"/>
              <a:chExt cx="104" cy="114"/>
            </a:xfrm>
          </p:grpSpPr>
          <p:sp>
            <p:nvSpPr>
              <p:cNvPr id="103" name="AutoShape 96"/>
              <p:cNvSpPr>
                <a:spLocks noChangeArrowheads="1"/>
              </p:cNvSpPr>
              <p:nvPr/>
            </p:nvSpPr>
            <p:spPr bwMode="auto">
              <a:xfrm rot="5400000">
                <a:off x="4806" y="1829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AutoShape 97"/>
              <p:cNvSpPr>
                <a:spLocks noChangeArrowheads="1"/>
              </p:cNvSpPr>
              <p:nvPr/>
            </p:nvSpPr>
            <p:spPr bwMode="auto">
              <a:xfrm rot="16200000" flipH="1">
                <a:off x="4730" y="1829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98"/>
              <p:cNvSpPr>
                <a:spLocks noChangeShapeType="1"/>
              </p:cNvSpPr>
              <p:nvPr/>
            </p:nvSpPr>
            <p:spPr bwMode="auto">
              <a:xfrm>
                <a:off x="4817" y="1844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99" name="Group 99"/>
            <p:cNvGrpSpPr>
              <a:grpSpLocks/>
            </p:cNvGrpSpPr>
            <p:nvPr/>
          </p:nvGrpSpPr>
          <p:grpSpPr bwMode="auto">
            <a:xfrm>
              <a:off x="4567" y="1788"/>
              <a:ext cx="104" cy="114"/>
              <a:chOff x="4567" y="1788"/>
              <a:chExt cx="104" cy="114"/>
            </a:xfrm>
          </p:grpSpPr>
          <p:sp>
            <p:nvSpPr>
              <p:cNvPr id="100" name="AutoShape 100"/>
              <p:cNvSpPr>
                <a:spLocks noChangeArrowheads="1"/>
              </p:cNvSpPr>
              <p:nvPr/>
            </p:nvSpPr>
            <p:spPr bwMode="auto">
              <a:xfrm rot="5400000">
                <a:off x="4600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AutoShape 101"/>
              <p:cNvSpPr>
                <a:spLocks noChangeArrowheads="1"/>
              </p:cNvSpPr>
              <p:nvPr/>
            </p:nvSpPr>
            <p:spPr bwMode="auto">
              <a:xfrm rot="16200000" flipH="1">
                <a:off x="4524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2"/>
              <p:cNvSpPr>
                <a:spLocks noChangeShapeType="1"/>
              </p:cNvSpPr>
              <p:nvPr/>
            </p:nvSpPr>
            <p:spPr bwMode="auto">
              <a:xfrm>
                <a:off x="4611" y="1846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06" name="Group 103"/>
          <p:cNvGrpSpPr>
            <a:grpSpLocks/>
          </p:cNvGrpSpPr>
          <p:nvPr/>
        </p:nvGrpSpPr>
        <p:grpSpPr bwMode="auto">
          <a:xfrm>
            <a:off x="5019799" y="2571973"/>
            <a:ext cx="492125" cy="338138"/>
            <a:chOff x="3394" y="1788"/>
            <a:chExt cx="310" cy="213"/>
          </a:xfrm>
        </p:grpSpPr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3433" y="1789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08" name="Group 105"/>
            <p:cNvGrpSpPr>
              <a:grpSpLocks/>
            </p:cNvGrpSpPr>
            <p:nvPr/>
          </p:nvGrpSpPr>
          <p:grpSpPr bwMode="auto">
            <a:xfrm>
              <a:off x="3600" y="1788"/>
              <a:ext cx="104" cy="114"/>
              <a:chOff x="3600" y="1788"/>
              <a:chExt cx="104" cy="114"/>
            </a:xfrm>
          </p:grpSpPr>
          <p:sp>
            <p:nvSpPr>
              <p:cNvPr id="113" name="AutoShape 106"/>
              <p:cNvSpPr>
                <a:spLocks noChangeArrowheads="1"/>
              </p:cNvSpPr>
              <p:nvPr/>
            </p:nvSpPr>
            <p:spPr bwMode="auto">
              <a:xfrm rot="5400000">
                <a:off x="3633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AutoShape 107"/>
              <p:cNvSpPr>
                <a:spLocks noChangeArrowheads="1"/>
              </p:cNvSpPr>
              <p:nvPr/>
            </p:nvSpPr>
            <p:spPr bwMode="auto">
              <a:xfrm rot="16200000" flipH="1">
                <a:off x="3557" y="1831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Line 108"/>
              <p:cNvSpPr>
                <a:spLocks noChangeShapeType="1"/>
              </p:cNvSpPr>
              <p:nvPr/>
            </p:nvSpPr>
            <p:spPr bwMode="auto">
              <a:xfrm>
                <a:off x="3644" y="1846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09" name="Group 109"/>
            <p:cNvGrpSpPr>
              <a:grpSpLocks/>
            </p:cNvGrpSpPr>
            <p:nvPr/>
          </p:nvGrpSpPr>
          <p:grpSpPr bwMode="auto">
            <a:xfrm>
              <a:off x="3394" y="1790"/>
              <a:ext cx="104" cy="114"/>
              <a:chOff x="3394" y="1790"/>
              <a:chExt cx="104" cy="114"/>
            </a:xfrm>
          </p:grpSpPr>
          <p:sp>
            <p:nvSpPr>
              <p:cNvPr id="110" name="AutoShape 110"/>
              <p:cNvSpPr>
                <a:spLocks noChangeArrowheads="1"/>
              </p:cNvSpPr>
              <p:nvPr/>
            </p:nvSpPr>
            <p:spPr bwMode="auto">
              <a:xfrm rot="5400000">
                <a:off x="3427" y="1833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AutoShape 111"/>
              <p:cNvSpPr>
                <a:spLocks noChangeArrowheads="1"/>
              </p:cNvSpPr>
              <p:nvPr/>
            </p:nvSpPr>
            <p:spPr bwMode="auto">
              <a:xfrm rot="16200000" flipH="1">
                <a:off x="3351" y="1833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112"/>
              <p:cNvSpPr>
                <a:spLocks noChangeShapeType="1"/>
              </p:cNvSpPr>
              <p:nvPr/>
            </p:nvSpPr>
            <p:spPr bwMode="auto">
              <a:xfrm>
                <a:off x="3438" y="1848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16" name="Group 113"/>
          <p:cNvGrpSpPr>
            <a:grpSpLocks/>
          </p:cNvGrpSpPr>
          <p:nvPr/>
        </p:nvGrpSpPr>
        <p:grpSpPr bwMode="auto">
          <a:xfrm>
            <a:off x="3494212" y="2573561"/>
            <a:ext cx="492125" cy="338137"/>
            <a:chOff x="2433" y="1789"/>
            <a:chExt cx="310" cy="213"/>
          </a:xfrm>
        </p:grpSpPr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2472" y="1790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18" name="Group 115"/>
            <p:cNvGrpSpPr>
              <a:grpSpLocks/>
            </p:cNvGrpSpPr>
            <p:nvPr/>
          </p:nvGrpSpPr>
          <p:grpSpPr bwMode="auto">
            <a:xfrm>
              <a:off x="2639" y="1789"/>
              <a:ext cx="104" cy="114"/>
              <a:chOff x="2639" y="1789"/>
              <a:chExt cx="104" cy="114"/>
            </a:xfrm>
          </p:grpSpPr>
          <p:sp>
            <p:nvSpPr>
              <p:cNvPr id="123" name="AutoShape 116"/>
              <p:cNvSpPr>
                <a:spLocks noChangeArrowheads="1"/>
              </p:cNvSpPr>
              <p:nvPr/>
            </p:nvSpPr>
            <p:spPr bwMode="auto">
              <a:xfrm rot="5400000">
                <a:off x="2672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utoShape 117"/>
              <p:cNvSpPr>
                <a:spLocks noChangeArrowheads="1"/>
              </p:cNvSpPr>
              <p:nvPr/>
            </p:nvSpPr>
            <p:spPr bwMode="auto">
              <a:xfrm rot="16200000" flipH="1">
                <a:off x="2596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Line 118"/>
              <p:cNvSpPr>
                <a:spLocks noChangeShapeType="1"/>
              </p:cNvSpPr>
              <p:nvPr/>
            </p:nvSpPr>
            <p:spPr bwMode="auto">
              <a:xfrm>
                <a:off x="2683" y="1847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19" name="Group 119"/>
            <p:cNvGrpSpPr>
              <a:grpSpLocks/>
            </p:cNvGrpSpPr>
            <p:nvPr/>
          </p:nvGrpSpPr>
          <p:grpSpPr bwMode="auto">
            <a:xfrm>
              <a:off x="2433" y="1791"/>
              <a:ext cx="104" cy="114"/>
              <a:chOff x="2433" y="1791"/>
              <a:chExt cx="104" cy="114"/>
            </a:xfrm>
          </p:grpSpPr>
          <p:sp>
            <p:nvSpPr>
              <p:cNvPr id="120" name="AutoShape 120"/>
              <p:cNvSpPr>
                <a:spLocks noChangeArrowheads="1"/>
              </p:cNvSpPr>
              <p:nvPr/>
            </p:nvSpPr>
            <p:spPr bwMode="auto">
              <a:xfrm rot="5400000">
                <a:off x="2466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AutoShape 121"/>
              <p:cNvSpPr>
                <a:spLocks noChangeArrowheads="1"/>
              </p:cNvSpPr>
              <p:nvPr/>
            </p:nvSpPr>
            <p:spPr bwMode="auto">
              <a:xfrm rot="16200000" flipH="1">
                <a:off x="2390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22"/>
              <p:cNvSpPr>
                <a:spLocks noChangeShapeType="1"/>
              </p:cNvSpPr>
              <p:nvPr/>
            </p:nvSpPr>
            <p:spPr bwMode="auto">
              <a:xfrm>
                <a:off x="2477" y="1849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126" name="Group 123"/>
          <p:cNvGrpSpPr>
            <a:grpSpLocks/>
          </p:cNvGrpSpPr>
          <p:nvPr/>
        </p:nvGrpSpPr>
        <p:grpSpPr bwMode="auto">
          <a:xfrm>
            <a:off x="1955924" y="2573561"/>
            <a:ext cx="492125" cy="338137"/>
            <a:chOff x="1464" y="1789"/>
            <a:chExt cx="310" cy="213"/>
          </a:xfrm>
        </p:grpSpPr>
        <p:sp>
          <p:nvSpPr>
            <p:cNvPr id="127" name="Rectangle 124"/>
            <p:cNvSpPr>
              <a:spLocks noChangeArrowheads="1"/>
            </p:cNvSpPr>
            <p:nvPr/>
          </p:nvSpPr>
          <p:spPr bwMode="auto">
            <a:xfrm>
              <a:off x="1503" y="1790"/>
              <a:ext cx="2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de-DE"/>
                <a:t>...</a:t>
              </a:r>
            </a:p>
          </p:txBody>
        </p:sp>
        <p:grpSp>
          <p:nvGrpSpPr>
            <p:cNvPr id="128" name="Group 125"/>
            <p:cNvGrpSpPr>
              <a:grpSpLocks/>
            </p:cNvGrpSpPr>
            <p:nvPr/>
          </p:nvGrpSpPr>
          <p:grpSpPr bwMode="auto">
            <a:xfrm>
              <a:off x="1670" y="1789"/>
              <a:ext cx="104" cy="114"/>
              <a:chOff x="1670" y="1789"/>
              <a:chExt cx="104" cy="114"/>
            </a:xfrm>
          </p:grpSpPr>
          <p:sp>
            <p:nvSpPr>
              <p:cNvPr id="133" name="AutoShape 126"/>
              <p:cNvSpPr>
                <a:spLocks noChangeArrowheads="1"/>
              </p:cNvSpPr>
              <p:nvPr/>
            </p:nvSpPr>
            <p:spPr bwMode="auto">
              <a:xfrm rot="5400000">
                <a:off x="1703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AutoShape 127"/>
              <p:cNvSpPr>
                <a:spLocks noChangeArrowheads="1"/>
              </p:cNvSpPr>
              <p:nvPr/>
            </p:nvSpPr>
            <p:spPr bwMode="auto">
              <a:xfrm rot="16200000" flipH="1">
                <a:off x="1627" y="1832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28"/>
              <p:cNvSpPr>
                <a:spLocks noChangeShapeType="1"/>
              </p:cNvSpPr>
              <p:nvPr/>
            </p:nvSpPr>
            <p:spPr bwMode="auto">
              <a:xfrm>
                <a:off x="1714" y="1847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29" name="Group 129"/>
            <p:cNvGrpSpPr>
              <a:grpSpLocks/>
            </p:cNvGrpSpPr>
            <p:nvPr/>
          </p:nvGrpSpPr>
          <p:grpSpPr bwMode="auto">
            <a:xfrm>
              <a:off x="1464" y="1791"/>
              <a:ext cx="104" cy="114"/>
              <a:chOff x="1464" y="1791"/>
              <a:chExt cx="104" cy="114"/>
            </a:xfrm>
          </p:grpSpPr>
          <p:sp>
            <p:nvSpPr>
              <p:cNvPr id="130" name="AutoShape 130"/>
              <p:cNvSpPr>
                <a:spLocks noChangeArrowheads="1"/>
              </p:cNvSpPr>
              <p:nvPr/>
            </p:nvSpPr>
            <p:spPr bwMode="auto">
              <a:xfrm rot="5400000">
                <a:off x="1497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AutoShape 131"/>
              <p:cNvSpPr>
                <a:spLocks noChangeArrowheads="1"/>
              </p:cNvSpPr>
              <p:nvPr/>
            </p:nvSpPr>
            <p:spPr bwMode="auto">
              <a:xfrm rot="16200000" flipH="1">
                <a:off x="1421" y="1834"/>
                <a:ext cx="114" cy="28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32"/>
              <p:cNvSpPr>
                <a:spLocks noChangeShapeType="1"/>
              </p:cNvSpPr>
              <p:nvPr/>
            </p:nvSpPr>
            <p:spPr bwMode="auto">
              <a:xfrm>
                <a:off x="1508" y="1849"/>
                <a:ext cx="1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136" name="Rectangle 133"/>
          <p:cNvSpPr>
            <a:spLocks noChangeArrowheads="1"/>
          </p:cNvSpPr>
          <p:nvPr/>
        </p:nvSpPr>
        <p:spPr bwMode="auto">
          <a:xfrm>
            <a:off x="5145419" y="1052736"/>
            <a:ext cx="2091920" cy="58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 smtClean="0"/>
              <a:t>Informationssystem</a:t>
            </a:r>
          </a:p>
          <a:p>
            <a:pPr algn="ctr">
              <a:lnSpc>
                <a:spcPct val="90000"/>
              </a:lnSpc>
            </a:pPr>
            <a:r>
              <a:rPr lang="de-DE" dirty="0" smtClean="0"/>
              <a:t>-Modell</a:t>
            </a:r>
            <a:endParaRPr lang="de-DE" dirty="0"/>
          </a:p>
        </p:txBody>
      </p:sp>
      <p:sp>
        <p:nvSpPr>
          <p:cNvPr id="137" name="Rectangle 134"/>
          <p:cNvSpPr>
            <a:spLocks noChangeArrowheads="1"/>
          </p:cNvSpPr>
          <p:nvPr/>
        </p:nvSpPr>
        <p:spPr bwMode="auto">
          <a:xfrm>
            <a:off x="2146424" y="1052736"/>
            <a:ext cx="1630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Anforderungs-</a:t>
            </a:r>
          </a:p>
          <a:p>
            <a:pPr algn="ctr">
              <a:lnSpc>
                <a:spcPct val="90000"/>
              </a:lnSpc>
            </a:pPr>
            <a:r>
              <a:rPr lang="de-DE"/>
              <a:t>dokument</a:t>
            </a:r>
          </a:p>
        </p:txBody>
      </p:sp>
      <p:sp>
        <p:nvSpPr>
          <p:cNvPr id="138" name="Rectangle 135"/>
          <p:cNvSpPr>
            <a:spLocks noChangeArrowheads="1"/>
          </p:cNvSpPr>
          <p:nvPr/>
        </p:nvSpPr>
        <p:spPr bwMode="auto">
          <a:xfrm>
            <a:off x="4214511" y="1389385"/>
            <a:ext cx="371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/>
              <a:t>...</a:t>
            </a:r>
          </a:p>
        </p:txBody>
      </p:sp>
      <p:sp>
        <p:nvSpPr>
          <p:cNvPr id="139" name="Rectangle 136"/>
          <p:cNvSpPr>
            <a:spLocks noChangeArrowheads="1"/>
          </p:cNvSpPr>
          <p:nvPr/>
        </p:nvSpPr>
        <p:spPr bwMode="auto">
          <a:xfrm>
            <a:off x="7059737" y="4384154"/>
            <a:ext cx="19605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dirty="0"/>
              <a:t>z.B. im</a:t>
            </a:r>
          </a:p>
          <a:p>
            <a:pPr algn="ctr">
              <a:lnSpc>
                <a:spcPct val="90000"/>
              </a:lnSpc>
            </a:pPr>
            <a:r>
              <a:rPr lang="de-DE" dirty="0"/>
              <a:t>relationalen</a:t>
            </a:r>
          </a:p>
          <a:p>
            <a:pPr algn="ctr">
              <a:lnSpc>
                <a:spcPct val="90000"/>
              </a:lnSpc>
            </a:pPr>
            <a:r>
              <a:rPr lang="de-DE" dirty="0"/>
              <a:t>Datenbankmodell</a:t>
            </a:r>
          </a:p>
        </p:txBody>
      </p:sp>
      <p:sp>
        <p:nvSpPr>
          <p:cNvPr id="140" name="Bogen 137"/>
          <p:cNvSpPr>
            <a:spLocks/>
          </p:cNvSpPr>
          <p:nvPr/>
        </p:nvSpPr>
        <p:spPr bwMode="auto">
          <a:xfrm>
            <a:off x="6599362" y="3373661"/>
            <a:ext cx="1365250" cy="9413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Oval 138"/>
          <p:cNvSpPr>
            <a:spLocks noChangeArrowheads="1"/>
          </p:cNvSpPr>
          <p:nvPr/>
        </p:nvSpPr>
        <p:spPr bwMode="auto">
          <a:xfrm>
            <a:off x="6996237" y="4365104"/>
            <a:ext cx="2070100" cy="10541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2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379787" y="1308323"/>
          <a:ext cx="1071562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ABC FlowCharter" r:id="rId3" imgW="1144588" imgH="838200" progId="ABCFlow">
                  <p:embed/>
                </p:oleObj>
              </mc:Choice>
              <mc:Fallback>
                <p:oleObj name="ABC FlowCharter" r:id="rId3" imgW="1144588" imgH="838200" progId="ABCFlow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787" y="1308323"/>
                        <a:ext cx="1071562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blurRad="63500" dist="107763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" name="Line 140"/>
          <p:cNvSpPr>
            <a:spLocks noChangeShapeType="1"/>
          </p:cNvSpPr>
          <p:nvPr/>
        </p:nvSpPr>
        <p:spPr bwMode="auto">
          <a:xfrm>
            <a:off x="2667124" y="190522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4" name="Line 141"/>
          <p:cNvSpPr>
            <a:spLocks noChangeShapeType="1"/>
          </p:cNvSpPr>
          <p:nvPr/>
        </p:nvSpPr>
        <p:spPr bwMode="auto">
          <a:xfrm>
            <a:off x="2667124" y="198777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" name="Line 142"/>
          <p:cNvSpPr>
            <a:spLocks noChangeShapeType="1"/>
          </p:cNvSpPr>
          <p:nvPr/>
        </p:nvSpPr>
        <p:spPr bwMode="auto">
          <a:xfrm>
            <a:off x="2667124" y="207032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" name="Line 143"/>
          <p:cNvSpPr>
            <a:spLocks noChangeShapeType="1"/>
          </p:cNvSpPr>
          <p:nvPr/>
        </p:nvSpPr>
        <p:spPr bwMode="auto">
          <a:xfrm>
            <a:off x="2667124" y="2152873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" name="Line 144"/>
          <p:cNvSpPr>
            <a:spLocks noChangeShapeType="1"/>
          </p:cNvSpPr>
          <p:nvPr/>
        </p:nvSpPr>
        <p:spPr bwMode="auto">
          <a:xfrm>
            <a:off x="2667124" y="2235423"/>
            <a:ext cx="209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" name="Rectangle 145"/>
          <p:cNvSpPr>
            <a:spLocks noChangeArrowheads="1"/>
          </p:cNvSpPr>
          <p:nvPr/>
        </p:nvSpPr>
        <p:spPr bwMode="auto">
          <a:xfrm>
            <a:off x="4365749" y="2006823"/>
            <a:ext cx="238125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  <a:p>
            <a:pPr algn="ctr">
              <a:lnSpc>
                <a:spcPct val="90000"/>
              </a:lnSpc>
            </a:pPr>
            <a:r>
              <a:rPr lang="de-DE" sz="1600"/>
              <a:t>.</a:t>
            </a:r>
          </a:p>
        </p:txBody>
      </p:sp>
      <p:sp>
        <p:nvSpPr>
          <p:cNvPr id="149" name="Line 146"/>
          <p:cNvSpPr>
            <a:spLocks noChangeShapeType="1"/>
          </p:cNvSpPr>
          <p:nvPr/>
        </p:nvSpPr>
        <p:spPr bwMode="auto">
          <a:xfrm>
            <a:off x="2328987" y="1671861"/>
            <a:ext cx="1219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" name="Rechteck 149"/>
          <p:cNvSpPr/>
          <p:nvPr/>
        </p:nvSpPr>
        <p:spPr>
          <a:xfrm>
            <a:off x="2339752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E. F. </a:t>
            </a:r>
            <a:r>
              <a:rPr lang="de-DE" sz="1050" dirty="0" err="1">
                <a:solidFill>
                  <a:srgbClr val="0000FF"/>
                </a:solidFill>
              </a:rPr>
              <a:t>Codd</a:t>
            </a:r>
            <a:r>
              <a:rPr lang="de-DE" sz="1050" dirty="0">
                <a:solidFill>
                  <a:srgbClr val="0000FF"/>
                </a:solidFill>
              </a:rPr>
              <a:t>, A Relational Model of Data </a:t>
            </a:r>
            <a:r>
              <a:rPr lang="de-DE" sz="1050" dirty="0" err="1">
                <a:solidFill>
                  <a:srgbClr val="0000FF"/>
                </a:solidFill>
              </a:rPr>
              <a:t>for</a:t>
            </a:r>
            <a:r>
              <a:rPr lang="de-DE" sz="1050" dirty="0">
                <a:solidFill>
                  <a:srgbClr val="0000FF"/>
                </a:solidFill>
              </a:rPr>
              <a:t> Large </a:t>
            </a:r>
            <a:r>
              <a:rPr lang="de-DE" sz="1050" dirty="0" err="1">
                <a:solidFill>
                  <a:srgbClr val="0000FF"/>
                </a:solidFill>
              </a:rPr>
              <a:t>Shared</a:t>
            </a:r>
            <a:r>
              <a:rPr lang="de-DE" sz="1050" dirty="0">
                <a:solidFill>
                  <a:srgbClr val="0000FF"/>
                </a:solidFill>
              </a:rPr>
              <a:t> Data Banks,</a:t>
            </a:r>
          </a:p>
          <a:p>
            <a:r>
              <a:rPr lang="de-DE" sz="1050" dirty="0">
                <a:solidFill>
                  <a:srgbClr val="0000FF"/>
                </a:solidFill>
              </a:rPr>
              <a:t>Communications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ACM, Vol. 13, </a:t>
            </a:r>
            <a:r>
              <a:rPr lang="de-DE" sz="1050" dirty="0" err="1">
                <a:solidFill>
                  <a:srgbClr val="0000FF"/>
                </a:solidFill>
              </a:rPr>
              <a:t>No</a:t>
            </a:r>
            <a:r>
              <a:rPr lang="de-DE" sz="1050" dirty="0">
                <a:solidFill>
                  <a:srgbClr val="0000FF"/>
                </a:solidFill>
              </a:rPr>
              <a:t>. 6, June 1970, pp. 377-387, </a:t>
            </a:r>
            <a:r>
              <a:rPr lang="de-DE" sz="1050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3" name="Rechteck 2"/>
          <p:cNvSpPr/>
          <p:nvPr/>
        </p:nvSpPr>
        <p:spPr>
          <a:xfrm>
            <a:off x="2362200" y="5819125"/>
            <a:ext cx="41582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P. Chen, The </a:t>
            </a:r>
            <a:r>
              <a:rPr lang="de-DE" sz="1100" dirty="0" err="1">
                <a:solidFill>
                  <a:srgbClr val="0000FF"/>
                </a:solidFill>
              </a:rPr>
              <a:t>Entity-Relationship</a:t>
            </a:r>
            <a:r>
              <a:rPr lang="de-DE" sz="1100" dirty="0">
                <a:solidFill>
                  <a:srgbClr val="0000FF"/>
                </a:solidFill>
              </a:rPr>
              <a:t> Model - </a:t>
            </a:r>
            <a:r>
              <a:rPr lang="de-DE" sz="1100" dirty="0" err="1">
                <a:solidFill>
                  <a:srgbClr val="0000FF"/>
                </a:solidFill>
              </a:rPr>
              <a:t>Toward</a:t>
            </a:r>
            <a:r>
              <a:rPr lang="de-DE" sz="1100" dirty="0">
                <a:solidFill>
                  <a:srgbClr val="0000FF"/>
                </a:solidFill>
              </a:rPr>
              <a:t> a Unified View of Data, ACM Transactions on Database Systems 1 (1), pp. 9–36, </a:t>
            </a:r>
            <a:r>
              <a:rPr lang="de-DE" sz="1100" b="1" dirty="0">
                <a:solidFill>
                  <a:srgbClr val="FF0000"/>
                </a:solidFill>
              </a:rPr>
              <a:t>1976</a:t>
            </a:r>
          </a:p>
        </p:txBody>
      </p:sp>
      <p:sp>
        <p:nvSpPr>
          <p:cNvPr id="151" name="Textfeld 150"/>
          <p:cNvSpPr txBox="1"/>
          <p:nvPr/>
        </p:nvSpPr>
        <p:spPr>
          <a:xfrm>
            <a:off x="3922838" y="1603596"/>
            <a:ext cx="1245778" cy="23083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152" name="Textfeld 151"/>
          <p:cNvSpPr txBox="1"/>
          <p:nvPr/>
        </p:nvSpPr>
        <p:spPr>
          <a:xfrm>
            <a:off x="5013821" y="1603597"/>
            <a:ext cx="1883990" cy="23083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664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151" grpId="1" animBg="1"/>
      <p:bldP spid="15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Notation für Relationenschemata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Schema: Tabellenname = {[Attr1: Typ1, Attr2: Typ2, ...]}</a:t>
            </a:r>
          </a:p>
          <a:p>
            <a:pPr>
              <a:defRPr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In </a:t>
            </a:r>
            <a:r>
              <a:rPr lang="de-DE" sz="2000" dirty="0">
                <a:latin typeface="Arial" charset="0"/>
                <a:ea typeface="ＭＳ Ｐゴシック" charset="0"/>
              </a:rPr>
              <a:t>eckigen Klammern [...] wird angegeben,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wie </a:t>
            </a:r>
            <a:r>
              <a:rPr lang="de-DE" sz="2000" dirty="0">
                <a:latin typeface="Arial" charset="0"/>
                <a:ea typeface="ＭＳ Ｐゴシック" charset="0"/>
              </a:rPr>
              <a:t>die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</a:t>
            </a:r>
            <a:r>
              <a:rPr lang="de-DE" sz="2000" dirty="0">
                <a:latin typeface="Arial" charset="0"/>
                <a:ea typeface="ＭＳ Ｐゴシック" charset="0"/>
              </a:rPr>
              <a:t> aufgebaut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sind </a:t>
            </a: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000" dirty="0">
                <a:latin typeface="Arial" charset="0"/>
                <a:ea typeface="ＭＳ Ｐゴシック" charset="0"/>
              </a:rPr>
              <a:t>Mengenklammern sollen ausdrücken,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latin typeface="Arial" charset="0"/>
                <a:ea typeface="ＭＳ Ｐゴシック" charset="0"/>
              </a:rPr>
              <a:t>es sich bei einer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(Instanz, konkrete Relation) um </a:t>
            </a:r>
            <a:r>
              <a:rPr lang="de-DE" sz="2000" dirty="0">
                <a:latin typeface="Arial" charset="0"/>
                <a:ea typeface="ＭＳ Ｐゴシック" charset="0"/>
              </a:rPr>
              <a:t>eine Menge von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Tupeln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handelt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Manchmal werden die Attribute auch als Menge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benötigt:</a:t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Wir </a:t>
            </a:r>
            <a:r>
              <a:rPr lang="de-DE" sz="2000" dirty="0">
                <a:latin typeface="Arial" charset="0"/>
                <a:ea typeface="ＭＳ Ｐゴシック" charset="0"/>
              </a:rPr>
              <a:t>schreiben für das Schema der Tabelle </a:t>
            </a:r>
            <a:r>
              <a:rPr lang="de-DE" sz="2000" dirty="0">
                <a:latin typeface="Apple Chancery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: </a:t>
            </a:r>
            <a:r>
              <a:rPr lang="de-DE" sz="2000" dirty="0">
                <a:latin typeface="Apple Chancery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= {Attr1, Attr2, ..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.}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Eine </a:t>
            </a:r>
            <a:r>
              <a:rPr lang="de-DE" sz="2000" dirty="0">
                <a:latin typeface="Arial" charset="0"/>
                <a:ea typeface="ＭＳ Ｐゴシック" charset="0"/>
              </a:rPr>
              <a:t>konkrete Relation R ist eine Teilmenge des Kreuzproduktes </a:t>
            </a:r>
            <a:r>
              <a:rPr lang="de-DE" sz="2000" dirty="0" err="1" smtClean="0">
                <a:latin typeface="Arial" charset="0"/>
                <a:ea typeface="ＭＳ Ｐゴシック" charset="0"/>
              </a:rPr>
              <a:t>dom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(Attr1</a:t>
            </a:r>
            <a:r>
              <a:rPr lang="de-DE" sz="2000" dirty="0">
                <a:latin typeface="Arial" charset="0"/>
                <a:ea typeface="ＭＳ Ｐゴシック" charset="0"/>
              </a:rPr>
              <a:t>) x </a:t>
            </a:r>
            <a:r>
              <a:rPr lang="de-DE" sz="2000" dirty="0" err="1">
                <a:latin typeface="Arial" charset="0"/>
                <a:ea typeface="ＭＳ Ｐゴシック" charset="0"/>
              </a:rPr>
              <a:t>dom</a:t>
            </a:r>
            <a:r>
              <a:rPr lang="de-DE" sz="2000" dirty="0">
                <a:latin typeface="Arial" charset="0"/>
                <a:ea typeface="ＭＳ Ｐゴシック" charset="0"/>
              </a:rPr>
              <a:t>(Attr2) x ...</a:t>
            </a: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Verfeinerung des relationalen Schemas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3771900"/>
            <a:ext cx="8229600" cy="2552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b="1" dirty="0">
                <a:latin typeface="Arial" charset="0"/>
                <a:ea typeface="ＭＳ Ｐゴシック" charset="0"/>
              </a:rPr>
              <a:t>1:N-Beziehung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Initial-Entwurf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400" i="1" dirty="0">
                <a:latin typeface="Arial" charset="0"/>
                <a:ea typeface="ＭＳ Ｐゴシック" charset="0"/>
              </a:rPr>
              <a:t>, Titel, SWS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4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lesen: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400" i="1" dirty="0">
                <a:latin typeface="Arial" charset="0"/>
                <a:ea typeface="ＭＳ Ｐゴシック" charset="0"/>
              </a:rPr>
              <a:t>, </a:t>
            </a:r>
            <a:r>
              <a:rPr lang="de-DE" sz="2400" i="1" dirty="0" err="1">
                <a:latin typeface="Arial" charset="0"/>
                <a:ea typeface="ＭＳ Ｐゴシック" charset="0"/>
              </a:rPr>
              <a:t>PersNr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152400" y="2057400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Professoren</a:t>
            </a: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6858000" y="1981200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51205" name="AutoShape 6"/>
          <p:cNvSpPr>
            <a:spLocks noChangeArrowheads="1"/>
          </p:cNvSpPr>
          <p:nvPr/>
        </p:nvSpPr>
        <p:spPr bwMode="auto">
          <a:xfrm>
            <a:off x="3810000" y="1752600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1206" name="AutoShape 7"/>
          <p:cNvCxnSpPr>
            <a:cxnSpLocks noChangeShapeType="1"/>
            <a:stCxn id="51203" idx="3"/>
            <a:endCxn id="51205" idx="1"/>
          </p:cNvCxnSpPr>
          <p:nvPr/>
        </p:nvCxnSpPr>
        <p:spPr bwMode="auto">
          <a:xfrm flipV="1">
            <a:off x="1784350" y="2116138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1207" name="AutoShape 8"/>
          <p:cNvCxnSpPr>
            <a:cxnSpLocks noChangeShapeType="1"/>
            <a:stCxn id="51204" idx="1"/>
            <a:endCxn id="51205" idx="3"/>
          </p:cNvCxnSpPr>
          <p:nvPr/>
        </p:nvCxnSpPr>
        <p:spPr bwMode="auto">
          <a:xfrm flipH="1" flipV="1">
            <a:off x="4995863" y="2116138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1208" name="Text Box 9"/>
          <p:cNvSpPr txBox="1">
            <a:spLocks noChangeArrowheads="1"/>
          </p:cNvSpPr>
          <p:nvPr/>
        </p:nvSpPr>
        <p:spPr bwMode="auto">
          <a:xfrm>
            <a:off x="2360613" y="2133600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1209" name="Text Box 10"/>
          <p:cNvSpPr txBox="1">
            <a:spLocks noChangeArrowheads="1"/>
          </p:cNvSpPr>
          <p:nvPr/>
        </p:nvSpPr>
        <p:spPr bwMode="auto">
          <a:xfrm>
            <a:off x="6015038" y="2057400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Verfeinerung des relationalen Schemas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1123528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1:N-Beziehung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Initial-Entwurf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Titel, SWS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lesen: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Verfeinerung durch Zusammenfassung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Titel, SWS, </a:t>
            </a:r>
            <a:r>
              <a:rPr lang="de-DE" sz="2000" b="1" i="1" dirty="0" err="1">
                <a:solidFill>
                  <a:srgbClr val="CC0099"/>
                </a:solidFill>
                <a:latin typeface="Arial" charset="0"/>
                <a:ea typeface="ＭＳ Ｐゴシック" charset="0"/>
              </a:rPr>
              <a:t>gelesenVon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b="1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b="1" dirty="0">
                <a:latin typeface="Arial" charset="0"/>
                <a:ea typeface="ＭＳ Ｐゴシック" charset="0"/>
              </a:rPr>
              <a:t>Regel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Relationen mit gleichem Schlüssel kann man zusammenfassen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aber nur diese und keine anderen!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Aufwachfrage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186" y="2831862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Andernfalls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muss man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bei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entsprechenden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Anfragen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die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Verbundoperation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(Join)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ausführen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, die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aufwendig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.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50405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Warum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solche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Verfeinerung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des Schemas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sinnvoll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</a:t>
            </a: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160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Ausprägung von </a:t>
            </a:r>
            <a:r>
              <a:rPr lang="de-DE" i="1" dirty="0">
                <a:latin typeface="Arial" charset="0"/>
                <a:ea typeface="ＭＳ Ｐゴシック" charset="0"/>
              </a:rPr>
              <a:t>Professoren </a:t>
            </a:r>
            <a:r>
              <a:rPr lang="de-DE" dirty="0">
                <a:latin typeface="Arial" charset="0"/>
                <a:ea typeface="ＭＳ Ｐゴシック" charset="0"/>
              </a:rPr>
              <a:t>und </a:t>
            </a:r>
            <a:r>
              <a:rPr lang="de-DE" i="1" dirty="0">
                <a:latin typeface="Arial" charset="0"/>
                <a:ea typeface="ＭＳ Ｐゴシック" charset="0"/>
              </a:rPr>
              <a:t>Vorlesung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211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16012"/>
              </p:ext>
            </p:extLst>
          </p:nvPr>
        </p:nvGraphicFramePr>
        <p:xfrm>
          <a:off x="152400" y="1730444"/>
          <a:ext cx="3581399" cy="2776538"/>
        </p:xfrm>
        <a:graphic>
          <a:graphicData uri="http://schemas.openxmlformats.org/drawingml/2006/table">
            <a:tbl>
              <a:tblPr/>
              <a:tblGrid>
                <a:gridCol w="781050"/>
                <a:gridCol w="1458057"/>
                <a:gridCol w="596412"/>
                <a:gridCol w="745880"/>
              </a:tblGrid>
              <a:tr h="3048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Russell</a:t>
                      </a:r>
                      <a:endParaRPr kumimoji="1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232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Kopernikus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Popper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Kant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1236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35610"/>
              </p:ext>
            </p:extLst>
          </p:nvPr>
        </p:nvGraphicFramePr>
        <p:xfrm>
          <a:off x="3995936" y="1260544"/>
          <a:ext cx="5105400" cy="3392592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  <a:gridCol w="1143000"/>
              </a:tblGrid>
              <a:tr h="243817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Gelesen Von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411" name="Rectangle 116"/>
          <p:cNvSpPr>
            <a:spLocks noChangeArrowheads="1"/>
          </p:cNvSpPr>
          <p:nvPr/>
        </p:nvSpPr>
        <p:spPr bwMode="auto">
          <a:xfrm>
            <a:off x="410914" y="5535066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55412" name="Rectangle 117"/>
          <p:cNvSpPr>
            <a:spLocks noChangeArrowheads="1"/>
          </p:cNvSpPr>
          <p:nvPr/>
        </p:nvSpPr>
        <p:spPr bwMode="auto">
          <a:xfrm>
            <a:off x="7116514" y="5458866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Vorlesungen</a:t>
            </a:r>
          </a:p>
        </p:txBody>
      </p:sp>
      <p:sp>
        <p:nvSpPr>
          <p:cNvPr id="55413" name="AutoShape 118"/>
          <p:cNvSpPr>
            <a:spLocks noChangeArrowheads="1"/>
          </p:cNvSpPr>
          <p:nvPr/>
        </p:nvSpPr>
        <p:spPr bwMode="auto">
          <a:xfrm>
            <a:off x="4068514" y="5230266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5414" name="AutoShape 119"/>
          <p:cNvCxnSpPr>
            <a:cxnSpLocks noChangeShapeType="1"/>
            <a:stCxn id="55411" idx="3"/>
            <a:endCxn id="55413" idx="1"/>
          </p:cNvCxnSpPr>
          <p:nvPr/>
        </p:nvCxnSpPr>
        <p:spPr bwMode="auto">
          <a:xfrm flipV="1">
            <a:off x="2042864" y="5593804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5415" name="AutoShape 120"/>
          <p:cNvCxnSpPr>
            <a:cxnSpLocks noChangeShapeType="1"/>
            <a:stCxn id="55412" idx="1"/>
            <a:endCxn id="55413" idx="3"/>
          </p:cNvCxnSpPr>
          <p:nvPr/>
        </p:nvCxnSpPr>
        <p:spPr bwMode="auto">
          <a:xfrm flipH="1" flipV="1">
            <a:off x="5254377" y="5593804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5416" name="Text Box 121"/>
          <p:cNvSpPr txBox="1">
            <a:spLocks noChangeArrowheads="1"/>
          </p:cNvSpPr>
          <p:nvPr/>
        </p:nvSpPr>
        <p:spPr bwMode="auto">
          <a:xfrm>
            <a:off x="2619127" y="5611266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417" name="Text Box 122"/>
          <p:cNvSpPr txBox="1">
            <a:spLocks noChangeArrowheads="1"/>
          </p:cNvSpPr>
          <p:nvPr/>
        </p:nvSpPr>
        <p:spPr bwMode="auto">
          <a:xfrm>
            <a:off x="6273552" y="5535066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Vorsicht: So geht es </a:t>
            </a:r>
            <a:r>
              <a:rPr lang="de-DE">
                <a:solidFill>
                  <a:srgbClr val="CC0099"/>
                </a:solidFill>
                <a:latin typeface="Arial" charset="0"/>
                <a:ea typeface="ＭＳ Ｐゴシック" charset="0"/>
              </a:rPr>
              <a:t>NICHT</a:t>
            </a:r>
          </a:p>
        </p:txBody>
      </p:sp>
      <p:graphicFrame>
        <p:nvGraphicFramePr>
          <p:cNvPr id="22323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25416"/>
              </p:ext>
            </p:extLst>
          </p:nvPr>
        </p:nvGraphicFramePr>
        <p:xfrm>
          <a:off x="152400" y="1767631"/>
          <a:ext cx="4327524" cy="2957513"/>
        </p:xfrm>
        <a:graphic>
          <a:graphicData uri="http://schemas.openxmlformats.org/drawingml/2006/table">
            <a:tbl>
              <a:tblPr/>
              <a:tblGrid>
                <a:gridCol w="781094"/>
                <a:gridCol w="1456674"/>
                <a:gridCol w="597911"/>
                <a:gridCol w="745922"/>
                <a:gridCol w="745923"/>
              </a:tblGrid>
              <a:tr h="3048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liest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??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3293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725287"/>
              </p:ext>
            </p:extLst>
          </p:nvPr>
        </p:nvGraphicFramePr>
        <p:xfrm>
          <a:off x="4933950" y="1226294"/>
          <a:ext cx="3962400" cy="3392592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</a:tblGrid>
              <a:tr h="243817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456" name="Rectangle 113"/>
          <p:cNvSpPr>
            <a:spLocks noChangeArrowheads="1"/>
          </p:cNvSpPr>
          <p:nvPr/>
        </p:nvSpPr>
        <p:spPr bwMode="auto">
          <a:xfrm>
            <a:off x="539552" y="5606008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Professoren</a:t>
            </a:r>
          </a:p>
        </p:txBody>
      </p:sp>
      <p:sp>
        <p:nvSpPr>
          <p:cNvPr id="57457" name="Rectangle 114"/>
          <p:cNvSpPr>
            <a:spLocks noChangeArrowheads="1"/>
          </p:cNvSpPr>
          <p:nvPr/>
        </p:nvSpPr>
        <p:spPr bwMode="auto">
          <a:xfrm>
            <a:off x="7245152" y="5529808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57458" name="AutoShape 115"/>
          <p:cNvSpPr>
            <a:spLocks noChangeArrowheads="1"/>
          </p:cNvSpPr>
          <p:nvPr/>
        </p:nvSpPr>
        <p:spPr bwMode="auto">
          <a:xfrm>
            <a:off x="4197152" y="5301208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7459" name="AutoShape 116"/>
          <p:cNvCxnSpPr>
            <a:cxnSpLocks noChangeShapeType="1"/>
            <a:stCxn id="57456" idx="3"/>
            <a:endCxn id="57458" idx="1"/>
          </p:cNvCxnSpPr>
          <p:nvPr/>
        </p:nvCxnSpPr>
        <p:spPr bwMode="auto">
          <a:xfrm flipV="1">
            <a:off x="2171502" y="5664746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7460" name="AutoShape 117"/>
          <p:cNvCxnSpPr>
            <a:cxnSpLocks noChangeShapeType="1"/>
            <a:stCxn id="57457" idx="1"/>
            <a:endCxn id="57458" idx="3"/>
          </p:cNvCxnSpPr>
          <p:nvPr/>
        </p:nvCxnSpPr>
        <p:spPr bwMode="auto">
          <a:xfrm flipH="1" flipV="1">
            <a:off x="5383015" y="5664746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7461" name="Text Box 118"/>
          <p:cNvSpPr txBox="1">
            <a:spLocks noChangeArrowheads="1"/>
          </p:cNvSpPr>
          <p:nvPr/>
        </p:nvSpPr>
        <p:spPr bwMode="auto">
          <a:xfrm>
            <a:off x="2747765" y="5682208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7462" name="Text Box 119"/>
          <p:cNvSpPr txBox="1">
            <a:spLocks noChangeArrowheads="1"/>
          </p:cNvSpPr>
          <p:nvPr/>
        </p:nvSpPr>
        <p:spPr bwMode="auto">
          <a:xfrm>
            <a:off x="6402190" y="5606008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  <a:sym typeface="Wingdings" charset="0"/>
              </a:rPr>
              <a:t>Anomalien</a:t>
            </a:r>
            <a:endParaRPr lang="de-DE">
              <a:latin typeface="Arial" charset="0"/>
              <a:ea typeface="ＭＳ Ｐゴシック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4941168"/>
            <a:ext cx="8439150" cy="1228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Update-Anomalie:</a:t>
            </a:r>
            <a:r>
              <a:rPr lang="de-DE" sz="2000" dirty="0">
                <a:latin typeface="Arial" charset="0"/>
                <a:ea typeface="ＭＳ Ｐゴシック" charset="0"/>
              </a:rPr>
              <a:t> Was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passiert, </a:t>
            </a:r>
            <a:r>
              <a:rPr lang="de-DE" sz="2000" dirty="0">
                <a:latin typeface="Arial" charset="0"/>
                <a:ea typeface="ＭＳ Ｐゴシック" charset="0"/>
              </a:rPr>
              <a:t>wenn Sokrates umzieht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Lösch-Anomalie: </a:t>
            </a:r>
            <a:r>
              <a:rPr lang="de-DE" sz="2000" dirty="0">
                <a:latin typeface="Arial" charset="0"/>
                <a:ea typeface="ＭＳ Ｐゴシック" charset="0"/>
              </a:rPr>
              <a:t>Was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passiert, </a:t>
            </a:r>
            <a:r>
              <a:rPr lang="de-DE" sz="2000" dirty="0">
                <a:latin typeface="Arial" charset="0"/>
                <a:ea typeface="ＭＳ Ｐゴシック" charset="0"/>
              </a:rPr>
              <a:t>wenn „Glaube und Wissen</a:t>
            </a:r>
            <a:r>
              <a:rPr lang="ja-JP" altLang="de-DE" sz="2000" dirty="0">
                <a:latin typeface="Arial" charset="0"/>
                <a:ea typeface="ＭＳ Ｐゴシック" charset="0"/>
              </a:rPr>
              <a:t>“</a:t>
            </a:r>
            <a:r>
              <a:rPr lang="de-DE" sz="2000" dirty="0">
                <a:latin typeface="Arial" charset="0"/>
                <a:ea typeface="ＭＳ Ｐゴシック" charset="0"/>
              </a:rPr>
              <a:t> wegfällt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Einfügeanomalie</a:t>
            </a:r>
            <a:r>
              <a:rPr lang="de-DE" sz="2000" b="1" dirty="0">
                <a:latin typeface="Arial" charset="0"/>
                <a:ea typeface="ＭＳ Ｐゴシック" charset="0"/>
              </a:rPr>
              <a:t>:</a:t>
            </a:r>
            <a:r>
              <a:rPr lang="de-DE" sz="2000" dirty="0">
                <a:latin typeface="Arial" charset="0"/>
                <a:ea typeface="ＭＳ Ｐゴシック" charset="0"/>
              </a:rPr>
              <a:t> Curie ist neu und liest noch keine Vorlesungen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54468"/>
              </p:ext>
            </p:extLst>
          </p:nvPr>
        </p:nvGraphicFramePr>
        <p:xfrm>
          <a:off x="152400" y="1856407"/>
          <a:ext cx="4327524" cy="2652713"/>
        </p:xfrm>
        <a:graphic>
          <a:graphicData uri="http://schemas.openxmlformats.org/drawingml/2006/table">
            <a:tbl>
              <a:tblPr/>
              <a:tblGrid>
                <a:gridCol w="781094"/>
                <a:gridCol w="1456674"/>
                <a:gridCol w="597911"/>
                <a:gridCol w="745922"/>
                <a:gridCol w="745923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liest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??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342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3754"/>
              </p:ext>
            </p:extLst>
          </p:nvPr>
        </p:nvGraphicFramePr>
        <p:xfrm>
          <a:off x="4932040" y="1247948"/>
          <a:ext cx="3962400" cy="3206751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65138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Relationale Modellierung der Generalisierung</a:t>
            </a:r>
          </a:p>
        </p:txBody>
      </p:sp>
      <p:sp>
        <p:nvSpPr>
          <p:cNvPr id="61442" name="Oval 3"/>
          <p:cNvSpPr>
            <a:spLocks noChangeArrowheads="1"/>
          </p:cNvSpPr>
          <p:nvPr/>
        </p:nvSpPr>
        <p:spPr bwMode="auto">
          <a:xfrm>
            <a:off x="762000" y="12954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685800" y="24384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Assistenten</a:t>
            </a:r>
          </a:p>
        </p:txBody>
      </p:sp>
      <p:cxnSp>
        <p:nvCxnSpPr>
          <p:cNvPr id="61444" name="AutoShape 5"/>
          <p:cNvCxnSpPr>
            <a:cxnSpLocks noChangeShapeType="1"/>
            <a:stCxn id="61442" idx="4"/>
            <a:endCxn id="61443" idx="0"/>
          </p:cNvCxnSpPr>
          <p:nvPr/>
        </p:nvCxnSpPr>
        <p:spPr bwMode="auto">
          <a:xfrm flipH="1">
            <a:off x="1562100" y="1905000"/>
            <a:ext cx="38100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1143000" y="36576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228600" y="44196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61447" name="Oval 8"/>
          <p:cNvSpPr>
            <a:spLocks noChangeArrowheads="1"/>
          </p:cNvSpPr>
          <p:nvPr/>
        </p:nvSpPr>
        <p:spPr bwMode="auto">
          <a:xfrm>
            <a:off x="2057400" y="44196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cxnSp>
        <p:nvCxnSpPr>
          <p:cNvPr id="61448" name="AutoShape 9"/>
          <p:cNvCxnSpPr>
            <a:cxnSpLocks noChangeShapeType="1"/>
            <a:stCxn id="61445" idx="2"/>
            <a:endCxn id="61446" idx="7"/>
          </p:cNvCxnSpPr>
          <p:nvPr/>
        </p:nvCxnSpPr>
        <p:spPr bwMode="auto">
          <a:xfrm flipH="1">
            <a:off x="1658938" y="4114800"/>
            <a:ext cx="360362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49" name="AutoShape 10"/>
          <p:cNvCxnSpPr>
            <a:cxnSpLocks noChangeShapeType="1"/>
            <a:stCxn id="61445" idx="2"/>
            <a:endCxn id="61447" idx="1"/>
          </p:cNvCxnSpPr>
          <p:nvPr/>
        </p:nvCxnSpPr>
        <p:spPr bwMode="auto">
          <a:xfrm>
            <a:off x="2019300" y="4114800"/>
            <a:ext cx="284163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50" name="AutoShape 11"/>
          <p:cNvSpPr>
            <a:spLocks noChangeArrowheads="1"/>
          </p:cNvSpPr>
          <p:nvPr/>
        </p:nvSpPr>
        <p:spPr bwMode="auto">
          <a:xfrm>
            <a:off x="3962400" y="3048000"/>
            <a:ext cx="1143000" cy="533400"/>
          </a:xfrm>
          <a:prstGeom prst="hexagon">
            <a:avLst>
              <a:gd name="adj" fmla="val 58036"/>
              <a:gd name="vf" fmla="val 115470"/>
            </a:avLst>
          </a:prstGeom>
          <a:solidFill>
            <a:srgbClr val="FF99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is_a</a:t>
            </a:r>
          </a:p>
        </p:txBody>
      </p:sp>
      <p:sp>
        <p:nvSpPr>
          <p:cNvPr id="61451" name="Rectangle 12"/>
          <p:cNvSpPr>
            <a:spLocks noChangeArrowheads="1"/>
          </p:cNvSpPr>
          <p:nvPr/>
        </p:nvSpPr>
        <p:spPr bwMode="auto">
          <a:xfrm>
            <a:off x="6019800" y="30480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Angestellte</a:t>
            </a:r>
          </a:p>
        </p:txBody>
      </p:sp>
      <p:sp>
        <p:nvSpPr>
          <p:cNvPr id="61452" name="Oval 13"/>
          <p:cNvSpPr>
            <a:spLocks noChangeArrowheads="1"/>
          </p:cNvSpPr>
          <p:nvPr/>
        </p:nvSpPr>
        <p:spPr bwMode="auto">
          <a:xfrm>
            <a:off x="5105400" y="38100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6934200" y="38100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cxnSp>
        <p:nvCxnSpPr>
          <p:cNvPr id="61454" name="AutoShape 15"/>
          <p:cNvCxnSpPr>
            <a:cxnSpLocks noChangeShapeType="1"/>
            <a:stCxn id="61451" idx="2"/>
            <a:endCxn id="61452" idx="7"/>
          </p:cNvCxnSpPr>
          <p:nvPr/>
        </p:nvCxnSpPr>
        <p:spPr bwMode="auto">
          <a:xfrm flipH="1">
            <a:off x="6535738" y="3505200"/>
            <a:ext cx="360362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5" name="AutoShape 16"/>
          <p:cNvCxnSpPr>
            <a:cxnSpLocks noChangeShapeType="1"/>
            <a:stCxn id="61451" idx="2"/>
            <a:endCxn id="61453" idx="1"/>
          </p:cNvCxnSpPr>
          <p:nvPr/>
        </p:nvCxnSpPr>
        <p:spPr bwMode="auto">
          <a:xfrm>
            <a:off x="6896100" y="3505200"/>
            <a:ext cx="284163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6" name="AutoShape 17"/>
          <p:cNvCxnSpPr>
            <a:cxnSpLocks noChangeShapeType="1"/>
            <a:stCxn id="61443" idx="3"/>
            <a:endCxn id="61450" idx="2"/>
          </p:cNvCxnSpPr>
          <p:nvPr/>
        </p:nvCxnSpPr>
        <p:spPr bwMode="auto">
          <a:xfrm>
            <a:off x="2438400" y="2667000"/>
            <a:ext cx="1524000" cy="647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7" name="AutoShape 18"/>
          <p:cNvCxnSpPr>
            <a:cxnSpLocks noChangeShapeType="1"/>
            <a:stCxn id="61445" idx="3"/>
            <a:endCxn id="61450" idx="2"/>
          </p:cNvCxnSpPr>
          <p:nvPr/>
        </p:nvCxnSpPr>
        <p:spPr bwMode="auto">
          <a:xfrm flipV="1">
            <a:off x="2895600" y="3314700"/>
            <a:ext cx="1066800" cy="5715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8" name="AutoShape 19"/>
          <p:cNvCxnSpPr>
            <a:cxnSpLocks noChangeShapeType="1"/>
            <a:stCxn id="61450" idx="2"/>
            <a:endCxn id="61451" idx="1"/>
          </p:cNvCxnSpPr>
          <p:nvPr/>
        </p:nvCxnSpPr>
        <p:spPr bwMode="auto">
          <a:xfrm flipV="1">
            <a:off x="5105400" y="3276600"/>
            <a:ext cx="914400" cy="381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59" name="Text Box 20"/>
          <p:cNvSpPr txBox="1">
            <a:spLocks noChangeArrowheads="1"/>
          </p:cNvSpPr>
          <p:nvPr/>
        </p:nvSpPr>
        <p:spPr bwMode="auto">
          <a:xfrm>
            <a:off x="3910013" y="4800600"/>
            <a:ext cx="58674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Angestellte: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Name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Professoren: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Rang, Raum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Assistenten: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Fachgebiet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  <p:sp>
        <p:nvSpPr>
          <p:cNvPr id="2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275856" y="1268760"/>
            <a:ext cx="5334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Nota </a:t>
            </a:r>
            <a:r>
              <a:rPr lang="de-DE" dirty="0" err="1" smtClean="0"/>
              <a:t>bene</a:t>
            </a:r>
            <a:r>
              <a:rPr lang="de-DE" dirty="0" smtClean="0"/>
              <a:t>:</a:t>
            </a:r>
          </a:p>
          <a:p>
            <a:r>
              <a:rPr lang="de-DE" dirty="0" smtClean="0"/>
              <a:t>„Vererbung“ der Superklassen-Attribute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nicht</a:t>
            </a:r>
            <a:r>
              <a:rPr lang="de-DE" dirty="0" smtClean="0"/>
              <a:t> realisiert! </a:t>
            </a:r>
          </a:p>
          <a:p>
            <a:endParaRPr lang="de-DE" dirty="0"/>
          </a:p>
          <a:p>
            <a:r>
              <a:rPr lang="de-DE" dirty="0" smtClean="0"/>
              <a:t>Lässt sich aber durch so genannte Sichten einfangen.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Vereinbarung zur Notation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i="1" dirty="0">
                <a:latin typeface="Arial" charset="0"/>
                <a:ea typeface="ＭＳ Ｐゴシック" charset="0"/>
              </a:rPr>
              <a:t>{A, B, C, D}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Seien </a:t>
            </a:r>
            <a:r>
              <a:rPr lang="de-DE" sz="2400" dirty="0" err="1">
                <a:latin typeface="Arial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und t </a:t>
            </a:r>
            <a:r>
              <a:rPr lang="de-DE" sz="2400" dirty="0" err="1">
                <a:latin typeface="Arial" charset="0"/>
                <a:ea typeface="ＭＳ Ｐゴシック" charset="0"/>
              </a:rPr>
              <a:t>Tupel</a:t>
            </a:r>
            <a:r>
              <a:rPr lang="de-DE" sz="2400" dirty="0">
                <a:latin typeface="Arial" charset="0"/>
                <a:ea typeface="ＭＳ Ｐゴシック" charset="0"/>
              </a:rPr>
              <a:t> aus einer konkreten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Relation </a:t>
            </a:r>
            <a:r>
              <a:rPr lang="de-DE" sz="2400" dirty="0">
                <a:latin typeface="Arial" charset="0"/>
                <a:ea typeface="ＭＳ Ｐゴシック" charset="0"/>
              </a:rPr>
              <a:t>R gemäß dem Schema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 weiterhin </a:t>
            </a: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 smtClean="0">
                <a:latin typeface="Lucida Handwriting" charset="0"/>
                <a:ea typeface="ＭＳ Ｐゴシック" charset="0"/>
              </a:rPr>
              <a:t>R 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ein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Subschema (hier </a:t>
            </a:r>
            <a:r>
              <a:rPr lang="de-DE" sz="2400" dirty="0" err="1" smtClean="0">
                <a:latin typeface="Arial" charset="0"/>
                <a:ea typeface="ＭＳ Ｐゴシック" charset="0"/>
              </a:rPr>
              <a:t>i.s.V.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Teilmenge der Attribute von </a:t>
            </a:r>
            <a:r>
              <a:rPr lang="de-DE" sz="2400" dirty="0" smtClean="0"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 smtClean="0">
                <a:latin typeface="Arial Hebrew" charset="-79"/>
                <a:ea typeface="Arial Hebrew" charset="-79"/>
                <a:cs typeface="Arial Hebrew" charset="-79"/>
              </a:rPr>
              <a:t>)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</a:t>
            </a:r>
            <a:endParaRPr lang="de-DE" sz="2400" dirty="0">
              <a:latin typeface="Lucida Handwriting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Wir </a:t>
            </a:r>
            <a:r>
              <a:rPr lang="de-DE" sz="2400" dirty="0">
                <a:latin typeface="Arial" charset="0"/>
                <a:ea typeface="ＭＳ Ｐゴシック" charset="0"/>
              </a:rPr>
              <a:t>vereinbaren:</a:t>
            </a: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</a:rPr>
              <a:t>r.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dirty="0" err="1">
                <a:latin typeface="Arial" charset="0"/>
                <a:ea typeface="ＭＳ Ｐゴシック" charset="0"/>
              </a:rPr>
              <a:t>t.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soll heißen,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400" dirty="0">
                <a:latin typeface="Arial" charset="0"/>
                <a:ea typeface="ＭＳ Ｐゴシック" charset="0"/>
              </a:rPr>
              <a:t>für alle A aus </a:t>
            </a:r>
            <a:r>
              <a:rPr lang="de-DE" sz="2400" dirty="0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gilt: </a:t>
            </a:r>
            <a:r>
              <a:rPr lang="de-DE" sz="2400" dirty="0" err="1">
                <a:latin typeface="Arial" charset="0"/>
                <a:ea typeface="ＭＳ Ｐゴシック" charset="0"/>
              </a:rPr>
              <a:t>r.A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dirty="0" err="1">
                <a:latin typeface="Arial" charset="0"/>
                <a:ea typeface="ＭＳ Ｐゴシック" charset="0"/>
              </a:rPr>
              <a:t>t.A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</a:t>
            </a: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Dabei ist </a:t>
            </a:r>
            <a:r>
              <a:rPr lang="de-DE" sz="2400" dirty="0" err="1" smtClean="0">
                <a:latin typeface="Arial" charset="0"/>
                <a:ea typeface="ＭＳ Ｐゴシック" charset="0"/>
              </a:rPr>
              <a:t>r.A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= der Wert des A-Attributs in </a:t>
            </a:r>
            <a:r>
              <a:rPr lang="de-DE" sz="2400" dirty="0" err="1" smtClean="0">
                <a:latin typeface="Arial" charset="0"/>
                <a:ea typeface="ＭＳ Ｐゴシック" charset="0"/>
              </a:rPr>
              <a:t>r</a:t>
            </a:r>
            <a:endParaRPr lang="de-DE" sz="24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Funktionale Abhängigkeiten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4" y="1066800"/>
            <a:ext cx="8791575" cy="24622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Gegeben: Schema </a:t>
            </a:r>
            <a:r>
              <a:rPr lang="de-DE" sz="2400" dirty="0"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</a:t>
            </a:r>
            <a:r>
              <a:rPr lang="de-DE" dirty="0" smtClean="0"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latin typeface="Arial" charset="0"/>
                <a:ea typeface="ＭＳ Ｐゴシック" charset="0"/>
              </a:rPr>
              <a:t> </a:t>
            </a:r>
            <a:r>
              <a:rPr lang="de-DE" dirty="0">
                <a:latin typeface="Arial" charset="0"/>
                <a:ea typeface="ＭＳ Ｐゴシック" charset="0"/>
              </a:rPr>
              <a:t>= </a:t>
            </a:r>
            <a:r>
              <a:rPr lang="de-DE" i="1" dirty="0">
                <a:latin typeface="Arial" charset="0"/>
                <a:ea typeface="ＭＳ Ｐゴシック" charset="0"/>
              </a:rPr>
              <a:t>{A, B, C, D</a:t>
            </a:r>
            <a:r>
              <a:rPr lang="de-DE" i="1" dirty="0" smtClean="0">
                <a:latin typeface="Arial" charset="0"/>
                <a:ea typeface="ＭＳ Ｐゴシック" charset="0"/>
              </a:rPr>
              <a:t>}   </a:t>
            </a:r>
            <a:r>
              <a:rPr lang="de-DE" dirty="0" smtClean="0">
                <a:latin typeface="Arial" charset="0"/>
                <a:ea typeface="ＭＳ Ｐゴシック" charset="0"/>
              </a:rPr>
              <a:t>und</a:t>
            </a:r>
            <a:r>
              <a:rPr lang="de-DE" dirty="0" smtClean="0">
                <a:latin typeface="Arial" charset="0"/>
                <a:ea typeface="ＭＳ Ｐゴシック" charset="0"/>
              </a:rPr>
              <a:t>    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Ausprägung </a:t>
            </a:r>
            <a:r>
              <a:rPr lang="de-DE" sz="2400" i="1" dirty="0">
                <a:latin typeface="Arial" charset="0"/>
                <a:ea typeface="ＭＳ Ｐゴシック" charset="0"/>
              </a:rPr>
              <a:t>R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400" i="1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Seien </a:t>
            </a: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R, </a:t>
            </a:r>
            <a:r>
              <a:rPr lang="de-DE" sz="2400" dirty="0">
                <a:latin typeface="Symbol" charset="0"/>
                <a:ea typeface="ＭＳ Ｐゴシック" charset="0"/>
              </a:rPr>
              <a:t> b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latin typeface="Symbol" charset="0"/>
                <a:ea typeface="ＭＳ Ｐゴシック" charset="0"/>
              </a:rPr>
              <a:t>b 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genau dann wenn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2400" i="1" dirty="0" err="1" smtClean="0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i="1" dirty="0">
                <a:latin typeface="Arial" charset="0"/>
                <a:ea typeface="ＭＳ Ｐゴシック" charset="0"/>
                <a:sym typeface="Symbol" charset="0"/>
              </a:rPr>
              <a:t>, s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i="1" dirty="0">
                <a:latin typeface="Arial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mit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=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s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⇒ </a:t>
            </a:r>
            <a:r>
              <a:rPr lang="de-DE" sz="2400" i="1" dirty="0" err="1" smtClean="0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dirty="0" err="1" smtClean="0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 smtClean="0"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=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s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b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</a:p>
          <a:p>
            <a:pPr lvl="1">
              <a:lnSpc>
                <a:spcPct val="80000"/>
              </a:lnSpc>
              <a:buFont typeface="Monotype Sorts" charset="0"/>
              <a:buNone/>
              <a:defRPr/>
            </a:pPr>
            <a:endParaRPr lang="de-DE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142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2028"/>
              </p:ext>
            </p:extLst>
          </p:nvPr>
        </p:nvGraphicFramePr>
        <p:xfrm>
          <a:off x="395288" y="3429000"/>
          <a:ext cx="4032250" cy="2957515"/>
        </p:xfrm>
        <a:graphic>
          <a:graphicData uri="http://schemas.openxmlformats.org/drawingml/2006/table">
            <a:tbl>
              <a:tblPr/>
              <a:tblGrid>
                <a:gridCol w="1008429"/>
                <a:gridCol w="1008429"/>
                <a:gridCol w="1006963"/>
                <a:gridCol w="1008429"/>
              </a:tblGrid>
              <a:tr h="5842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a4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a1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a1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a2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a3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78" name="Text Box 43"/>
          <p:cNvSpPr txBox="1">
            <a:spLocks noChangeArrowheads="1"/>
          </p:cNvSpPr>
          <p:nvPr/>
        </p:nvSpPr>
        <p:spPr bwMode="auto">
          <a:xfrm>
            <a:off x="5293041" y="3148706"/>
            <a:ext cx="4140200" cy="32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marL="457200" indent="-457200" eaLnBrk="1" hangingPunct="1"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de-DE" sz="2800" i="1" dirty="0">
                <a:latin typeface="Arial" charset="0"/>
              </a:rPr>
              <a:t>{A}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{B}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de-DE" sz="2800" i="1" dirty="0">
                <a:latin typeface="Arial" charset="0"/>
                <a:sym typeface="Wingdings" charset="0"/>
              </a:rPr>
              <a:t>{C, </a:t>
            </a:r>
            <a:r>
              <a:rPr lang="de-DE" sz="2800" i="1" dirty="0" smtClean="0">
                <a:latin typeface="Arial" charset="0"/>
                <a:sym typeface="Wingdings" charset="0"/>
              </a:rPr>
              <a:t>D}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{B}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de-DE" sz="2800" i="1" dirty="0">
                <a:latin typeface="Arial" charset="0"/>
                <a:sym typeface="Wingdings" charset="0"/>
              </a:rPr>
              <a:t>Nicht: {B}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{C}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 smtClean="0">
                <a:latin typeface="Arial" charset="0"/>
                <a:sym typeface="Wingdings" charset="0"/>
              </a:rPr>
              <a:t>Notationskonvention: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 smtClean="0">
                <a:latin typeface="Arial" charset="0"/>
                <a:sym typeface="Wingdings" charset="0"/>
              </a:rPr>
              <a:t>CD </a:t>
            </a:r>
            <a:r>
              <a:rPr lang="de-DE" sz="2800" dirty="0" smtClean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B für 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 smtClean="0">
                <a:latin typeface="Arial" charset="0"/>
                <a:sym typeface="Wingdings" charset="0"/>
              </a:rPr>
              <a:t>{C</a:t>
            </a:r>
            <a:r>
              <a:rPr lang="de-DE" sz="2800" i="1" dirty="0">
                <a:latin typeface="Arial" charset="0"/>
                <a:sym typeface="Wingdings" charset="0"/>
              </a:rPr>
              <a:t>, D}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>
                <a:latin typeface="Arial" charset="0"/>
                <a:sym typeface="Wingdings" charset="0"/>
              </a:rPr>
              <a:t> {B</a:t>
            </a:r>
            <a:r>
              <a:rPr lang="de-DE" sz="2800" i="1" dirty="0" smtClean="0">
                <a:latin typeface="Arial" charset="0"/>
                <a:sym typeface="Wingdings" charset="0"/>
              </a:rPr>
              <a:t>}</a:t>
            </a:r>
            <a:endParaRPr lang="de-DE" sz="2800" i="1" dirty="0">
              <a:latin typeface="Arial" charset="0"/>
              <a:sym typeface="Wingdings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703263" y="6248400"/>
            <a:ext cx="189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3165475" y="6248400"/>
            <a:ext cx="281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latin typeface="Arial" charset="0"/>
                <a:ea typeface="ＭＳ Ｐゴシック" charset="0"/>
              </a:rPr>
              <a:t>RDM</a:t>
            </a:r>
            <a:r>
              <a:rPr lang="de-DE" dirty="0">
                <a:latin typeface="Arial" charset="0"/>
                <a:ea typeface="ＭＳ Ｐゴシック" charset="0"/>
              </a:rPr>
              <a:t>: Überblick über die </a:t>
            </a:r>
            <a:r>
              <a:rPr lang="de-DE" dirty="0" smtClean="0">
                <a:latin typeface="Arial" charset="0"/>
                <a:ea typeface="ＭＳ Ｐゴシック" charset="0"/>
              </a:rPr>
              <a:t>Konzepte (1)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 Datenbank ist eine Menge benannter </a:t>
            </a:r>
            <a:r>
              <a:rPr lang="de-DE" sz="2000" b="1" dirty="0" smtClean="0">
                <a:latin typeface="Arial" charset="0"/>
                <a:ea typeface="ＭＳ Ｐゴシック" charset="0"/>
              </a:rPr>
              <a:t>Relationen</a:t>
            </a:r>
            <a:endParaRPr lang="de-DE" sz="2000" b="1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 Relation ist eine Menge von Elementen (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Tupeln</a:t>
            </a:r>
            <a:r>
              <a:rPr lang="de-DE" sz="2000" dirty="0">
                <a:latin typeface="Arial" charset="0"/>
                <a:ea typeface="ＭＳ Ｐゴシック" charset="0"/>
              </a:rPr>
              <a:t>)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Struktur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Attribute</a:t>
            </a:r>
            <a:r>
              <a:rPr lang="de-DE" sz="2000" dirty="0">
                <a:latin typeface="Arial" charset="0"/>
                <a:ea typeface="ＭＳ Ｐゴシック" charset="0"/>
              </a:rPr>
              <a:t> definiert,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Identität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Schlüssel</a:t>
            </a:r>
            <a:r>
              <a:rPr lang="de-DE" sz="2000" dirty="0">
                <a:latin typeface="Arial" charset="0"/>
                <a:ea typeface="ＭＳ Ｐゴシック" charset="0"/>
              </a:rPr>
              <a:t> realisiert und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Werte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Domänen</a:t>
            </a:r>
            <a:r>
              <a:rPr lang="de-DE" sz="2000" dirty="0">
                <a:latin typeface="Arial" charset="0"/>
                <a:ea typeface="ＭＳ Ｐゴシック" charset="0"/>
              </a:rPr>
              <a:t> kontrolliert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werden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Relationen </a:t>
            </a:r>
            <a:r>
              <a:rPr lang="de-DE" sz="2000" dirty="0">
                <a:latin typeface="Arial" charset="0"/>
                <a:ea typeface="ＭＳ Ｐゴシック" charset="0"/>
              </a:rPr>
              <a:t>werden meist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Tabellen</a:t>
            </a:r>
            <a:r>
              <a:rPr lang="de-DE" sz="2000" dirty="0">
                <a:latin typeface="Arial" charset="0"/>
                <a:ea typeface="ＭＳ Ｐゴシック" charset="0"/>
              </a:rPr>
              <a:t> dargestellt, wobei jede Tabelle aus Zeilen und Spalten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besteht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 Zeile repräsentiert ein Element der Relation und wird auch als 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Tupel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bezeichnet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Zahl der Zeilen ist variabel und wird 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Kardinalität</a:t>
            </a:r>
            <a:r>
              <a:rPr lang="de-DE" sz="2000" dirty="0">
                <a:latin typeface="Arial" charset="0"/>
                <a:ea typeface="ＭＳ Ｐゴシック" charset="0"/>
              </a:rPr>
              <a:t> der Relation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genannt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Spalten der Tabellen enthalten die </a:t>
            </a:r>
            <a:r>
              <a:rPr lang="de-DE" sz="2000" b="1" dirty="0">
                <a:latin typeface="Arial" charset="0"/>
                <a:ea typeface="ＭＳ Ｐゴシック" charset="0"/>
              </a:rPr>
              <a:t>Attribute</a:t>
            </a:r>
            <a:r>
              <a:rPr lang="de-DE" sz="2000" dirty="0">
                <a:latin typeface="Arial" charset="0"/>
                <a:ea typeface="ＭＳ Ｐゴシック" charset="0"/>
              </a:rPr>
              <a:t> der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Relation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Beispiel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4267200"/>
            <a:ext cx="8252022" cy="2057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Kind 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Vater,Mutter</a:t>
            </a:r>
            <a:endParaRPr lang="de-DE" sz="2400" dirty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Kind,Opa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 ⟶ Oma</a:t>
            </a: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Kind,Oma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 ⟶ Opa</a:t>
            </a:r>
            <a:endParaRPr lang="de-DE" sz="2400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317419"/>
              </p:ext>
            </p:extLst>
          </p:nvPr>
        </p:nvGraphicFramePr>
        <p:xfrm>
          <a:off x="611188" y="1341438"/>
          <a:ext cx="7154861" cy="2711845"/>
        </p:xfrm>
        <a:graphic>
          <a:graphicData uri="http://schemas.openxmlformats.org/drawingml/2006/table">
            <a:tbl>
              <a:tblPr/>
              <a:tblGrid>
                <a:gridCol w="1296754"/>
                <a:gridCol w="1701167"/>
                <a:gridCol w="1296754"/>
                <a:gridCol w="1430093"/>
                <a:gridCol w="1430093"/>
              </a:tblGrid>
              <a:tr h="335202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Stammbaum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Opa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Oma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Sofie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Linde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Sofie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Hubert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Lisa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Niklas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Linde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Niklas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Hubert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Lisa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196975"/>
            <a:ext cx="8721725" cy="56610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>
                <a:latin typeface="Arial" charset="0"/>
                <a:ea typeface="ＭＳ Ｐゴシック" charset="0"/>
              </a:rPr>
              <a:t>ist ein </a:t>
            </a:r>
            <a:r>
              <a:rPr lang="de-DE" sz="2000" b="1" dirty="0">
                <a:latin typeface="Arial" charset="0"/>
                <a:ea typeface="ＭＳ Ｐゴシック" charset="0"/>
              </a:rPr>
              <a:t>Super-Schlüssel</a:t>
            </a:r>
            <a:r>
              <a:rPr lang="de-DE" sz="2000" dirty="0">
                <a:latin typeface="Arial" charset="0"/>
                <a:ea typeface="ＭＳ Ｐゴシック" charset="0"/>
              </a:rPr>
              <a:t>, falls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Folgendes </a:t>
            </a:r>
            <a:r>
              <a:rPr lang="de-DE" sz="2000" dirty="0">
                <a:latin typeface="Arial" charset="0"/>
                <a:ea typeface="ＭＳ Ｐゴシック" charset="0"/>
              </a:rPr>
              <a:t>gilt:</a:t>
            </a:r>
          </a:p>
          <a:p>
            <a:pPr marL="457200" lvl="1" indent="0"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</a:t>
            </a:r>
          </a:p>
          <a:p>
            <a:pPr marL="0" indent="0"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Wir nennen </a:t>
            </a:r>
            <a:r>
              <a:rPr lang="de-DE" sz="2000" dirty="0"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Super-Schlüssel, weil noch nichts darüber ausgesagt wird,</a:t>
            </a:r>
          </a:p>
          <a:p>
            <a:pPr marL="0" indent="0">
              <a:buFontTx/>
              <a:buNone/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latin typeface="Arial" charset="0"/>
                <a:ea typeface="ＭＳ Ｐゴシック" charset="0"/>
              </a:rPr>
              <a:t>der Schlüssel </a:t>
            </a:r>
            <a:r>
              <a:rPr lang="de-DE" sz="2000" dirty="0"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minimal </a:t>
            </a:r>
            <a:r>
              <a:rPr lang="de-DE" sz="2000" dirty="0">
                <a:latin typeface="Arial" charset="0"/>
                <a:ea typeface="ＭＳ Ｐゴシック" charset="0"/>
              </a:rPr>
              <a:t>ist.</a:t>
            </a:r>
            <a:endParaRPr lang="de-DE" sz="2000" dirty="0">
              <a:latin typeface="Lucida Handwriting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dirty="0" smtClean="0"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latin typeface="Arial" charset="0"/>
                <a:ea typeface="ＭＳ Ｐゴシック" charset="0"/>
              </a:rPr>
              <a:t>ist </a:t>
            </a:r>
            <a:r>
              <a:rPr lang="de-DE" sz="2000" b="1" dirty="0">
                <a:latin typeface="Arial" charset="0"/>
                <a:ea typeface="ＭＳ Ｐゴシック" charset="0"/>
              </a:rPr>
              <a:t>voll funktional abhängig </a:t>
            </a:r>
            <a:r>
              <a:rPr lang="de-DE" sz="2000" dirty="0">
                <a:latin typeface="Arial" charset="0"/>
                <a:ea typeface="ＭＳ Ｐゴシック" charset="0"/>
              </a:rPr>
              <a:t>von</a:t>
            </a:r>
            <a:r>
              <a:rPr lang="de-DE" sz="2000" dirty="0">
                <a:latin typeface="Symbol" charset="0"/>
                <a:ea typeface="ＭＳ Ｐゴシック" charset="0"/>
              </a:rPr>
              <a:t> a </a:t>
            </a:r>
            <a:r>
              <a:rPr lang="de-DE" sz="2000">
                <a:latin typeface="Arial" charset="0"/>
                <a:ea typeface="ＭＳ Ｐゴシック" charset="0"/>
              </a:rPr>
              <a:t>genau </a:t>
            </a:r>
            <a:r>
              <a:rPr lang="de-DE" sz="2000" smtClean="0">
                <a:latin typeface="Arial" charset="0"/>
                <a:ea typeface="ＭＳ Ｐゴシック" charset="0"/>
              </a:rPr>
              <a:t>dann, </a:t>
            </a:r>
            <a:r>
              <a:rPr lang="de-DE" sz="2000" dirty="0">
                <a:latin typeface="Arial" charset="0"/>
                <a:ea typeface="ＭＳ Ｐゴシック" charset="0"/>
              </a:rPr>
              <a:t>wenn gilt</a:t>
            </a:r>
          </a:p>
          <a:p>
            <a:pPr marL="457200" lvl="1" indent="0"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latin typeface="Arial" charset="0"/>
                <a:ea typeface="ＭＳ Ｐゴシック" charset="0"/>
              </a:rPr>
              <a:t>und </a:t>
            </a:r>
          </a:p>
          <a:p>
            <a:pPr marL="457200" lvl="1" indent="0">
              <a:buNone/>
              <a:defRPr/>
            </a:pPr>
            <a:r>
              <a:rPr lang="de-DE" sz="2000" dirty="0" smtClean="0"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kann nicht mehr verkleinert werden, d.h.</a:t>
            </a:r>
          </a:p>
          <a:p>
            <a:pPr marL="914400" lvl="2" indent="0"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2000" i="1" dirty="0">
                <a:latin typeface="Arial" charset="0"/>
                <a:ea typeface="ＭＳ Ｐゴシック" charset="0"/>
                <a:sym typeface="Symbol" charset="0"/>
              </a:rPr>
              <a:t>A 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latin typeface="Symbol" charset="0"/>
                <a:ea typeface="ＭＳ Ｐゴシック" charset="0"/>
              </a:rPr>
              <a:t>a: (a </a:t>
            </a:r>
            <a:r>
              <a:rPr lang="de-DE" sz="2000" dirty="0"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2000" i="1" dirty="0">
                <a:latin typeface="Arial" charset="0"/>
                <a:ea typeface="ＭＳ Ｐゴシック" charset="0"/>
                <a:sym typeface="Symbol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}</a:t>
            </a:r>
            <a:r>
              <a:rPr lang="de-DE" sz="2000" dirty="0">
                <a:latin typeface="Symbol" charset="0"/>
                <a:ea typeface="ＭＳ Ｐゴシック" charset="0"/>
              </a:rPr>
              <a:t>) </a:t>
            </a:r>
            <a:r>
              <a:rPr lang="de-DE" sz="2000" dirty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ea typeface="ＭＳ Ｐゴシック" charset="0"/>
              </a:rPr>
              <a:t> </a:t>
            </a:r>
            <a:r>
              <a:rPr lang="de-DE" sz="2000" dirty="0">
                <a:ea typeface="ＭＳ Ｐゴシック" charset="0"/>
              </a:rPr>
              <a:t>gilt nicht</a:t>
            </a:r>
            <a:endParaRPr lang="de-DE" sz="2000" dirty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Notation </a:t>
            </a:r>
            <a:r>
              <a:rPr lang="de-DE" sz="2000" dirty="0">
                <a:latin typeface="Arial" charset="0"/>
                <a:ea typeface="ＭＳ Ｐゴシック" charset="0"/>
              </a:rPr>
              <a:t>für volle funktionale Abhängigkeit: </a:t>
            </a: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6000" b="1" baseline="30000" dirty="0" smtClean="0">
                <a:latin typeface="Symbol" charset="0"/>
                <a:ea typeface="ＭＳ Ｐゴシック" charset="0"/>
                <a:sym typeface="Symbol" charset="0"/>
              </a:rPr>
              <a:t>.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Symbol" charset="0"/>
                <a:ea typeface="ＭＳ Ｐゴシック" charset="0"/>
              </a:rPr>
              <a:t>b </a:t>
            </a: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endParaRPr lang="de-DE" sz="2000" dirty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10000"/>
              </a:lnSpc>
              <a:buFontTx/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>
                <a:latin typeface="Arial" charset="0"/>
                <a:ea typeface="ＭＳ Ｐゴシック" charset="0"/>
              </a:rPr>
              <a:t>ist ein </a:t>
            </a:r>
            <a:r>
              <a:rPr lang="de-DE" sz="2000" b="1" dirty="0">
                <a:latin typeface="Arial" charset="0"/>
                <a:ea typeface="ＭＳ Ｐゴシック" charset="0"/>
              </a:rPr>
              <a:t>Kandidaten-Schlüssel</a:t>
            </a:r>
            <a:r>
              <a:rPr lang="de-DE" sz="2000" dirty="0">
                <a:latin typeface="Arial" charset="0"/>
                <a:ea typeface="ＭＳ Ｐゴシック" charset="0"/>
              </a:rPr>
              <a:t>, falls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Folgendes gilt: </a:t>
            </a: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6000" b="1" baseline="30000" dirty="0">
                <a:latin typeface="Symbol" charset="0"/>
                <a:ea typeface="ＭＳ Ｐゴシック" charset="0"/>
                <a:sym typeface="Symbol" charset="0"/>
              </a:rPr>
              <a:t>.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endParaRPr lang="de-DE" sz="2000" dirty="0">
              <a:latin typeface="Lucida Handwriting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Schlüsselbestimmung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3865563"/>
            <a:ext cx="8439150" cy="245903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0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Kandidaten-Schlüssel 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von </a:t>
            </a:r>
            <a:r>
              <a:rPr lang="de-DE" sz="2000" i="1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Städte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:</a:t>
            </a:r>
          </a:p>
          <a:p>
            <a:pPr lvl="1">
              <a:lnSpc>
                <a:spcPct val="80000"/>
              </a:lnSpc>
              <a:defRPr/>
            </a:pP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Name,BLand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  <a:defRPr/>
            </a:pP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Name,Vorwahl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  <a:defRPr/>
            </a:pPr>
            <a:endParaRPr lang="de-DE" sz="20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endParaRPr lang="de-DE" sz="20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Beachte, dass 2 kleinere Städte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dieselbe </a:t>
            </a:r>
            <a:r>
              <a:rPr lang="de-DE" sz="2000" dirty="0">
                <a:latin typeface="Arial" charset="0"/>
                <a:ea typeface="ＭＳ Ｐゴシック" charset="0"/>
              </a:rPr>
              <a:t>Vorwahl  haben können</a:t>
            </a:r>
            <a:endParaRPr lang="de-DE" sz="2000" dirty="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75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342912"/>
              </p:ext>
            </p:extLst>
          </p:nvPr>
        </p:nvGraphicFramePr>
        <p:xfrm>
          <a:off x="1763713" y="1268413"/>
          <a:ext cx="5724525" cy="2346792"/>
        </p:xfrm>
        <a:graphic>
          <a:graphicData uri="http://schemas.openxmlformats.org/drawingml/2006/table">
            <a:tbl>
              <a:tblPr/>
              <a:tblGrid>
                <a:gridCol w="1297032"/>
                <a:gridCol w="1700064"/>
                <a:gridCol w="1297031"/>
                <a:gridCol w="1430398"/>
              </a:tblGrid>
              <a:tr h="335189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Städte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  <a:endParaRPr kumimoji="1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Vorwahl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EW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069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0335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84000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München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089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1200000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Passau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0851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  <p:sp>
        <p:nvSpPr>
          <p:cNvPr id="2" name="TextBox 1"/>
          <p:cNvSpPr txBox="1"/>
          <p:nvPr/>
        </p:nvSpPr>
        <p:spPr>
          <a:xfrm>
            <a:off x="9585064" y="52604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 sz="2800">
                <a:latin typeface="Arial" charset="0"/>
                <a:ea typeface="ＭＳ Ｐゴシック" charset="0"/>
              </a:rPr>
              <a:t>Bestimmung funktionaler Abhängigkeiten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Professoren: {[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, 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</a:rPr>
              <a:t>]}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{EW, Vorwahl}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{PLZ} ⟶ {Bland, Ort, EW}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{Bland, Ort, Straße} ⟶ {PLZ}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{Bland} ⟶ {Landesregierung}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{Raum}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Zusätzliche Abhängigkeiten, die aus obigen abgeleitet werden können: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{Raum}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{PLZ} ⟶ {Landesregierung}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515226" y="1988840"/>
            <a:ext cx="1182687" cy="3667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dirty="0"/>
              <a:t>bevorzugt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Entwurf relationaler Schemata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7596188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Zwei alternative Methoden:</a:t>
            </a:r>
          </a:p>
          <a:p>
            <a:pPr lvl="1">
              <a:defRPr/>
            </a:pPr>
            <a:endParaRPr lang="de-DE" sz="1800" dirty="0" smtClean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Entwickle </a:t>
            </a:r>
            <a:r>
              <a:rPr lang="de-DE" sz="1800" dirty="0">
                <a:latin typeface="Arial" charset="0"/>
                <a:ea typeface="ＭＳ Ｐゴシック" charset="0"/>
              </a:rPr>
              <a:t>zunächst ein ER-Diagramm, leite daraus ein relationales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Schema </a:t>
            </a:r>
            <a:r>
              <a:rPr lang="de-DE" sz="1800" dirty="0">
                <a:latin typeface="Arial" charset="0"/>
                <a:ea typeface="ＭＳ Ｐゴシック" charset="0"/>
              </a:rPr>
              <a:t>mit Entitäten- und Beziehungstabellen ab                                                     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Arial" charset="0"/>
                <a:ea typeface="ＭＳ Ｐゴシック" charset="0"/>
              </a:rPr>
              <a:t>vgl. </a:t>
            </a:r>
            <a:r>
              <a:rPr lang="de-DE" sz="1800" dirty="0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C. </a:t>
            </a:r>
            <a:r>
              <a:rPr lang="de-DE" sz="1800" dirty="0" err="1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Batini</a:t>
            </a:r>
            <a:r>
              <a:rPr lang="de-DE" sz="1800" dirty="0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, S. </a:t>
            </a:r>
            <a:r>
              <a:rPr lang="de-DE" sz="1800" dirty="0" err="1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Ceri</a:t>
            </a:r>
            <a:r>
              <a:rPr lang="de-DE" sz="1800" dirty="0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, S.B. </a:t>
            </a:r>
            <a:r>
              <a:rPr lang="de-DE" sz="1800" dirty="0" err="1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Navathe</a:t>
            </a:r>
            <a:r>
              <a:rPr lang="de-DE" sz="1800" dirty="0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. </a:t>
            </a:r>
            <a:r>
              <a:rPr lang="de-DE" sz="1800" dirty="0" err="1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Conceptual</a:t>
            </a:r>
            <a:r>
              <a:rPr lang="de-DE" sz="1800" dirty="0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 Database Design - An Entity </a:t>
            </a:r>
            <a:r>
              <a:rPr lang="de-DE" sz="1800" dirty="0" err="1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Relationship</a:t>
            </a:r>
            <a:r>
              <a:rPr lang="de-DE" sz="1800" dirty="0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 Approach, Benjamin/Cummings, Redwood City, Kalifornien, 1992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).</a:t>
            </a:r>
          </a:p>
          <a:p>
            <a:pPr lvl="1">
              <a:defRPr/>
            </a:pPr>
            <a:endParaRPr lang="de-DE" sz="1800" dirty="0" smtClean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Sammle funktionale Abhängigkeiten aus der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Anforderungsdefinition und </a:t>
            </a:r>
            <a:r>
              <a:rPr lang="de-DE" sz="1800" dirty="0">
                <a:latin typeface="Arial" charset="0"/>
                <a:ea typeface="ＭＳ Ｐゴシック" charset="0"/>
              </a:rPr>
              <a:t>erzeuge daraus ein relationales Schema in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Normalform </a:t>
            </a:r>
            <a:r>
              <a:rPr lang="de-DE" sz="1800" dirty="0">
                <a:latin typeface="Arial" charset="0"/>
                <a:ea typeface="ＭＳ Ｐゴシック" charset="0"/>
              </a:rPr>
              <a:t>(Im Trend 1970...80). </a:t>
            </a:r>
            <a:br>
              <a:rPr lang="de-DE" sz="1800" dirty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Ausführlich </a:t>
            </a:r>
            <a:r>
              <a:rPr lang="de-DE" sz="1800" dirty="0">
                <a:latin typeface="Arial" charset="0"/>
                <a:ea typeface="ＭＳ Ｐゴシック" charset="0"/>
              </a:rPr>
              <a:t>in der Literatur beschrieben 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     (</a:t>
            </a:r>
            <a:r>
              <a:rPr lang="de-DE" sz="1800" dirty="0">
                <a:latin typeface="Arial" charset="0"/>
                <a:ea typeface="ＭＳ Ｐゴシック" charset="0"/>
              </a:rPr>
              <a:t>vgl. </a:t>
            </a:r>
            <a:r>
              <a:rPr lang="de-DE" sz="1800" dirty="0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S.M. Lang, P.C. </a:t>
            </a:r>
            <a:r>
              <a:rPr lang="de-DE" sz="1800" dirty="0" err="1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Lockemann</a:t>
            </a:r>
            <a:r>
              <a:rPr lang="de-DE" sz="1800" dirty="0">
                <a:solidFill>
                  <a:srgbClr val="0432FF"/>
                </a:solidFill>
                <a:latin typeface="Times New Roman" charset="0"/>
                <a:ea typeface="ＭＳ Ｐゴシック" charset="0"/>
              </a:rPr>
              <a:t>. Datenbankeinsatz. Springer, Berlin u.a., 1995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29724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ChangeArrowheads="1"/>
          </p:cNvSpPr>
          <p:nvPr/>
        </p:nvSpPr>
        <p:spPr bwMode="auto">
          <a:xfrm>
            <a:off x="893763" y="2720975"/>
            <a:ext cx="3203575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917575" y="3397250"/>
            <a:ext cx="3224213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898525" y="3409950"/>
            <a:ext cx="3340659" cy="2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050" i="1" dirty="0" err="1"/>
              <a:t>ANr</a:t>
            </a:r>
            <a:r>
              <a:rPr lang="de-DE" sz="1050" i="1" dirty="0"/>
              <a:t>	</a:t>
            </a:r>
            <a:r>
              <a:rPr lang="de-DE" sz="1050" i="1" dirty="0" err="1"/>
              <a:t>AName</a:t>
            </a:r>
            <a:r>
              <a:rPr lang="de-DE" sz="1050" i="1" dirty="0"/>
              <a:t>		Menge</a:t>
            </a:r>
          </a:p>
        </p:txBody>
      </p:sp>
      <p:sp>
        <p:nvSpPr>
          <p:cNvPr id="75780" name="Line 5"/>
          <p:cNvSpPr>
            <a:spLocks noChangeShapeType="1"/>
          </p:cNvSpPr>
          <p:nvPr/>
        </p:nvSpPr>
        <p:spPr bwMode="auto">
          <a:xfrm>
            <a:off x="923925" y="36957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81" name="Line 6"/>
          <p:cNvSpPr>
            <a:spLocks noChangeShapeType="1"/>
          </p:cNvSpPr>
          <p:nvPr/>
        </p:nvSpPr>
        <p:spPr bwMode="auto">
          <a:xfrm>
            <a:off x="917575" y="40005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2" name="Line 7"/>
          <p:cNvSpPr>
            <a:spLocks noChangeShapeType="1"/>
          </p:cNvSpPr>
          <p:nvPr/>
        </p:nvSpPr>
        <p:spPr bwMode="auto">
          <a:xfrm>
            <a:off x="917575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917575" y="4845050"/>
            <a:ext cx="3224213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84" name="Rectangle 9"/>
          <p:cNvSpPr>
            <a:spLocks noChangeArrowheads="1"/>
          </p:cNvSpPr>
          <p:nvPr/>
        </p:nvSpPr>
        <p:spPr bwMode="auto">
          <a:xfrm>
            <a:off x="898525" y="4857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 smtClean="0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	Menge</a:t>
            </a:r>
            <a:endParaRPr lang="de-DE" sz="1200" i="1" dirty="0"/>
          </a:p>
        </p:txBody>
      </p:sp>
      <p:sp>
        <p:nvSpPr>
          <p:cNvPr id="75785" name="Line 10"/>
          <p:cNvSpPr>
            <a:spLocks noChangeShapeType="1"/>
          </p:cNvSpPr>
          <p:nvPr/>
        </p:nvSpPr>
        <p:spPr bwMode="auto">
          <a:xfrm>
            <a:off x="923925" y="5143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6" name="Line 11"/>
          <p:cNvSpPr>
            <a:spLocks noChangeShapeType="1"/>
          </p:cNvSpPr>
          <p:nvPr/>
        </p:nvSpPr>
        <p:spPr bwMode="auto">
          <a:xfrm>
            <a:off x="917575" y="5448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7" name="Rectangle 12"/>
          <p:cNvSpPr>
            <a:spLocks noChangeArrowheads="1"/>
          </p:cNvSpPr>
          <p:nvPr/>
        </p:nvSpPr>
        <p:spPr bwMode="auto">
          <a:xfrm rot="-5400000">
            <a:off x="84931" y="3810795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5788" name="Rectangle 13"/>
          <p:cNvSpPr>
            <a:spLocks noChangeArrowheads="1"/>
          </p:cNvSpPr>
          <p:nvPr/>
        </p:nvSpPr>
        <p:spPr bwMode="auto">
          <a:xfrm rot="-5400000">
            <a:off x="84932" y="5242718"/>
            <a:ext cx="1206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</a:t>
            </a:r>
            <a:r>
              <a:rPr lang="de-DE" i="1">
                <a:latin typeface="Times New Roman" charset="0"/>
              </a:rPr>
              <a:t> S</a:t>
            </a:r>
          </a:p>
        </p:txBody>
      </p:sp>
      <p:sp>
        <p:nvSpPr>
          <p:cNvPr id="75789" name="Rectangle 14"/>
          <p:cNvSpPr>
            <a:spLocks noChangeArrowheads="1"/>
          </p:cNvSpPr>
          <p:nvPr/>
        </p:nvSpPr>
        <p:spPr bwMode="auto">
          <a:xfrm>
            <a:off x="5540375" y="3275013"/>
            <a:ext cx="240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/>
              <a:t>Ergebnisrelation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 </a:t>
            </a:r>
          </a:p>
        </p:txBody>
      </p:sp>
      <p:sp>
        <p:nvSpPr>
          <p:cNvPr id="241679" name="Rectangle 15"/>
          <p:cNvSpPr>
            <a:spLocks noChangeArrowheads="1"/>
          </p:cNvSpPr>
          <p:nvPr/>
        </p:nvSpPr>
        <p:spPr bwMode="auto">
          <a:xfrm>
            <a:off x="5137150" y="3702050"/>
            <a:ext cx="3224213" cy="2139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91" name="Rectangle 16"/>
          <p:cNvSpPr>
            <a:spLocks noChangeArrowheads="1"/>
          </p:cNvSpPr>
          <p:nvPr/>
        </p:nvSpPr>
        <p:spPr bwMode="auto">
          <a:xfrm>
            <a:off x="5118100" y="3714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5792" name="Rectangle 17"/>
          <p:cNvSpPr>
            <a:spLocks noChangeArrowheads="1"/>
          </p:cNvSpPr>
          <p:nvPr/>
        </p:nvSpPr>
        <p:spPr bwMode="auto">
          <a:xfrm>
            <a:off x="5118100" y="4019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5793" name="Line 18"/>
          <p:cNvSpPr>
            <a:spLocks noChangeShapeType="1"/>
          </p:cNvSpPr>
          <p:nvPr/>
        </p:nvSpPr>
        <p:spPr bwMode="auto">
          <a:xfrm>
            <a:off x="5143500" y="4000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100"/>
          </a:p>
        </p:txBody>
      </p:sp>
      <p:sp>
        <p:nvSpPr>
          <p:cNvPr id="75794" name="Line 19"/>
          <p:cNvSpPr>
            <a:spLocks noChangeShapeType="1"/>
          </p:cNvSpPr>
          <p:nvPr/>
        </p:nvSpPr>
        <p:spPr bwMode="auto">
          <a:xfrm>
            <a:off x="5137150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5" name="Line 20"/>
          <p:cNvSpPr>
            <a:spLocks noChangeShapeType="1"/>
          </p:cNvSpPr>
          <p:nvPr/>
        </p:nvSpPr>
        <p:spPr bwMode="auto">
          <a:xfrm>
            <a:off x="5137150" y="46101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6" name="Rectangle 21"/>
          <p:cNvSpPr>
            <a:spLocks noChangeArrowheads="1"/>
          </p:cNvSpPr>
          <p:nvPr/>
        </p:nvSpPr>
        <p:spPr bwMode="auto">
          <a:xfrm>
            <a:off x="5118100" y="46291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5797" name="Line 22"/>
          <p:cNvSpPr>
            <a:spLocks noChangeShapeType="1"/>
          </p:cNvSpPr>
          <p:nvPr/>
        </p:nvSpPr>
        <p:spPr bwMode="auto">
          <a:xfrm>
            <a:off x="5137150" y="49149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8" name="Line 23"/>
          <p:cNvSpPr>
            <a:spLocks noChangeShapeType="1"/>
          </p:cNvSpPr>
          <p:nvPr/>
        </p:nvSpPr>
        <p:spPr bwMode="auto">
          <a:xfrm>
            <a:off x="5137150" y="52197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9" name="Line 24"/>
          <p:cNvSpPr>
            <a:spLocks noChangeShapeType="1"/>
          </p:cNvSpPr>
          <p:nvPr/>
        </p:nvSpPr>
        <p:spPr bwMode="auto">
          <a:xfrm>
            <a:off x="5137150" y="55245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800" name="Rectangle 25"/>
          <p:cNvSpPr>
            <a:spLocks noChangeArrowheads="1"/>
          </p:cNvSpPr>
          <p:nvPr/>
        </p:nvSpPr>
        <p:spPr bwMode="auto">
          <a:xfrm>
            <a:off x="5118100" y="49339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5801" name="Rectangle 26"/>
          <p:cNvSpPr>
            <a:spLocks noChangeArrowheads="1"/>
          </p:cNvSpPr>
          <p:nvPr/>
        </p:nvSpPr>
        <p:spPr bwMode="auto">
          <a:xfrm>
            <a:off x="5118100" y="55435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5802" name="Line 27"/>
          <p:cNvSpPr>
            <a:spLocks noChangeShapeType="1"/>
          </p:cNvSpPr>
          <p:nvPr/>
        </p:nvSpPr>
        <p:spPr bwMode="auto">
          <a:xfrm>
            <a:off x="4294188" y="3844925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3" name="Line 28"/>
          <p:cNvSpPr>
            <a:spLocks noChangeShapeType="1"/>
          </p:cNvSpPr>
          <p:nvPr/>
        </p:nvSpPr>
        <p:spPr bwMode="auto">
          <a:xfrm>
            <a:off x="4294188" y="4473575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4" name="Line 29"/>
          <p:cNvSpPr>
            <a:spLocks noChangeShapeType="1"/>
          </p:cNvSpPr>
          <p:nvPr/>
        </p:nvSpPr>
        <p:spPr bwMode="auto">
          <a:xfrm>
            <a:off x="4294188" y="4087813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5" name="Line 30"/>
          <p:cNvSpPr>
            <a:spLocks noChangeShapeType="1"/>
          </p:cNvSpPr>
          <p:nvPr/>
        </p:nvSpPr>
        <p:spPr bwMode="auto">
          <a:xfrm>
            <a:off x="4294188" y="4259263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6" name="Rectangle 31"/>
          <p:cNvSpPr>
            <a:spLocks noChangeArrowheads="1"/>
          </p:cNvSpPr>
          <p:nvPr/>
        </p:nvSpPr>
        <p:spPr bwMode="auto">
          <a:xfrm rot="-5400000">
            <a:off x="4459288" y="4178300"/>
            <a:ext cx="2619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07" name="Line 32"/>
          <p:cNvSpPr>
            <a:spLocks noChangeShapeType="1"/>
          </p:cNvSpPr>
          <p:nvPr/>
        </p:nvSpPr>
        <p:spPr bwMode="auto">
          <a:xfrm flipV="1">
            <a:off x="4294188" y="5060950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8" name="Line 33"/>
          <p:cNvSpPr>
            <a:spLocks noChangeShapeType="1"/>
          </p:cNvSpPr>
          <p:nvPr/>
        </p:nvSpPr>
        <p:spPr bwMode="auto">
          <a:xfrm flipV="1">
            <a:off x="4294188" y="5299075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9" name="Line 34"/>
          <p:cNvSpPr>
            <a:spLocks noChangeShapeType="1"/>
          </p:cNvSpPr>
          <p:nvPr/>
        </p:nvSpPr>
        <p:spPr bwMode="auto">
          <a:xfrm flipV="1">
            <a:off x="4294188" y="5484813"/>
            <a:ext cx="782637" cy="255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10" name="Line 35"/>
          <p:cNvSpPr>
            <a:spLocks noChangeShapeType="1"/>
          </p:cNvSpPr>
          <p:nvPr/>
        </p:nvSpPr>
        <p:spPr bwMode="auto">
          <a:xfrm flipV="1">
            <a:off x="4294188" y="5689600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11" name="Rectangle 36"/>
          <p:cNvSpPr>
            <a:spLocks noChangeArrowheads="1"/>
          </p:cNvSpPr>
          <p:nvPr/>
        </p:nvSpPr>
        <p:spPr bwMode="auto">
          <a:xfrm rot="-5400000">
            <a:off x="4460875" y="5435601"/>
            <a:ext cx="2619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12" name="Rectangle 37"/>
          <p:cNvSpPr>
            <a:spLocks noChangeArrowheads="1"/>
          </p:cNvSpPr>
          <p:nvPr/>
        </p:nvSpPr>
        <p:spPr bwMode="auto">
          <a:xfrm rot="-5400000">
            <a:off x="7727581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3" name="Rectangle 38"/>
          <p:cNvSpPr>
            <a:spLocks noChangeArrowheads="1"/>
          </p:cNvSpPr>
          <p:nvPr/>
        </p:nvSpPr>
        <p:spPr bwMode="auto">
          <a:xfrm rot="-5400000">
            <a:off x="6034512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4" name="Rectangle 39"/>
          <p:cNvSpPr>
            <a:spLocks noChangeArrowheads="1"/>
          </p:cNvSpPr>
          <p:nvPr/>
        </p:nvSpPr>
        <p:spPr bwMode="auto">
          <a:xfrm rot="-5400000">
            <a:off x="5182025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5" name="Rectangle 40"/>
          <p:cNvSpPr>
            <a:spLocks noChangeArrowheads="1"/>
          </p:cNvSpPr>
          <p:nvPr/>
        </p:nvSpPr>
        <p:spPr bwMode="auto">
          <a:xfrm rot="-5400000">
            <a:off x="7727581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6" name="Rectangle 41"/>
          <p:cNvSpPr>
            <a:spLocks noChangeArrowheads="1"/>
          </p:cNvSpPr>
          <p:nvPr/>
        </p:nvSpPr>
        <p:spPr bwMode="auto">
          <a:xfrm rot="-5400000">
            <a:off x="6034512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7" name="Rectangle 42"/>
          <p:cNvSpPr>
            <a:spLocks noChangeArrowheads="1"/>
          </p:cNvSpPr>
          <p:nvPr/>
        </p:nvSpPr>
        <p:spPr bwMode="auto">
          <a:xfrm rot="-5400000">
            <a:off x="5182025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8" name="Rectangle 43"/>
          <p:cNvSpPr>
            <a:spLocks noChangeArrowheads="1"/>
          </p:cNvSpPr>
          <p:nvPr/>
        </p:nvSpPr>
        <p:spPr bwMode="auto">
          <a:xfrm>
            <a:off x="968374" y="2779713"/>
            <a:ext cx="33258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/>
              <a:t> </a:t>
            </a:r>
            <a:r>
              <a:rPr lang="de-DE" dirty="0">
                <a:latin typeface="Times New Roman" charset="0"/>
              </a:rPr>
              <a:t>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R </a:t>
            </a:r>
            <a:r>
              <a:rPr lang="de-DE" dirty="0" smtClean="0">
                <a:latin typeface="Symbol" charset="0"/>
              </a:rPr>
              <a:t>∨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75819" name="Rectangle 44"/>
          <p:cNvSpPr>
            <a:spLocks noChangeArrowheads="1"/>
          </p:cNvSpPr>
          <p:nvPr/>
        </p:nvSpPr>
        <p:spPr bwMode="auto">
          <a:xfrm>
            <a:off x="955675" y="37401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0" name="Rectangle 45"/>
          <p:cNvSpPr>
            <a:spLocks noChangeArrowheads="1"/>
          </p:cNvSpPr>
          <p:nvPr/>
        </p:nvSpPr>
        <p:spPr bwMode="auto">
          <a:xfrm>
            <a:off x="898525" y="37147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dirty="0"/>
              <a:t>001	Anlasser	</a:t>
            </a:r>
            <a:r>
              <a:rPr lang="de-DE" sz="1200" dirty="0" smtClean="0"/>
              <a:t>	1.000</a:t>
            </a:r>
            <a:endParaRPr lang="de-DE" sz="1200" dirty="0"/>
          </a:p>
        </p:txBody>
      </p:sp>
      <p:sp>
        <p:nvSpPr>
          <p:cNvPr id="75821" name="Rectangle 46"/>
          <p:cNvSpPr>
            <a:spLocks noChangeArrowheads="1"/>
          </p:cNvSpPr>
          <p:nvPr/>
        </p:nvSpPr>
        <p:spPr bwMode="auto">
          <a:xfrm>
            <a:off x="955675" y="4044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2" name="Rectangle 47"/>
          <p:cNvSpPr>
            <a:spLocks noChangeArrowheads="1"/>
          </p:cNvSpPr>
          <p:nvPr/>
        </p:nvSpPr>
        <p:spPr bwMode="auto">
          <a:xfrm>
            <a:off x="949325" y="43497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3" name="Rectangle 48"/>
          <p:cNvSpPr>
            <a:spLocks noChangeArrowheads="1"/>
          </p:cNvSpPr>
          <p:nvPr/>
        </p:nvSpPr>
        <p:spPr bwMode="auto">
          <a:xfrm rot="-5400000">
            <a:off x="3504407" y="403939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4" name="Rectangle 49"/>
          <p:cNvSpPr>
            <a:spLocks noChangeArrowheads="1"/>
          </p:cNvSpPr>
          <p:nvPr/>
        </p:nvSpPr>
        <p:spPr bwMode="auto">
          <a:xfrm rot="-5400000">
            <a:off x="1804194" y="404574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5" name="Rectangle 50"/>
          <p:cNvSpPr>
            <a:spLocks noChangeArrowheads="1"/>
          </p:cNvSpPr>
          <p:nvPr/>
        </p:nvSpPr>
        <p:spPr bwMode="auto">
          <a:xfrm rot="-5400000">
            <a:off x="951707" y="404574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6" name="Rectangle 51"/>
          <p:cNvSpPr>
            <a:spLocks noChangeArrowheads="1"/>
          </p:cNvSpPr>
          <p:nvPr/>
        </p:nvSpPr>
        <p:spPr bwMode="auto">
          <a:xfrm>
            <a:off x="898525" y="4324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5827" name="Rectangle 52"/>
          <p:cNvSpPr>
            <a:spLocks noChangeArrowheads="1"/>
          </p:cNvSpPr>
          <p:nvPr/>
        </p:nvSpPr>
        <p:spPr bwMode="auto">
          <a:xfrm>
            <a:off x="949325" y="5187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8" name="Rectangle 53"/>
          <p:cNvSpPr>
            <a:spLocks noChangeArrowheads="1"/>
          </p:cNvSpPr>
          <p:nvPr/>
        </p:nvSpPr>
        <p:spPr bwMode="auto">
          <a:xfrm>
            <a:off x="949325" y="548640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9" name="Rectangle 54"/>
          <p:cNvSpPr>
            <a:spLocks noChangeArrowheads="1"/>
          </p:cNvSpPr>
          <p:nvPr/>
        </p:nvSpPr>
        <p:spPr bwMode="auto">
          <a:xfrm>
            <a:off x="949325" y="57975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30" name="Rectangle 55"/>
          <p:cNvSpPr>
            <a:spLocks noChangeArrowheads="1"/>
          </p:cNvSpPr>
          <p:nvPr/>
        </p:nvSpPr>
        <p:spPr bwMode="auto">
          <a:xfrm rot="-5400000">
            <a:off x="3504407" y="548243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1" name="Rectangle 56"/>
          <p:cNvSpPr>
            <a:spLocks noChangeArrowheads="1"/>
          </p:cNvSpPr>
          <p:nvPr/>
        </p:nvSpPr>
        <p:spPr bwMode="auto">
          <a:xfrm rot="-5400000">
            <a:off x="1804194" y="548878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2" name="Rectangle 57"/>
          <p:cNvSpPr>
            <a:spLocks noChangeArrowheads="1"/>
          </p:cNvSpPr>
          <p:nvPr/>
        </p:nvSpPr>
        <p:spPr bwMode="auto">
          <a:xfrm rot="-5400000">
            <a:off x="951707" y="548878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3" name="Rectangle 58"/>
          <p:cNvSpPr>
            <a:spLocks noChangeArrowheads="1"/>
          </p:cNvSpPr>
          <p:nvPr/>
        </p:nvSpPr>
        <p:spPr bwMode="auto">
          <a:xfrm>
            <a:off x="898525" y="5162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5834" name="Line 59"/>
          <p:cNvSpPr>
            <a:spLocks noChangeShapeType="1"/>
          </p:cNvSpPr>
          <p:nvPr/>
        </p:nvSpPr>
        <p:spPr bwMode="auto">
          <a:xfrm>
            <a:off x="917575" y="57531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35" name="Rectangle 60"/>
          <p:cNvSpPr>
            <a:spLocks noChangeArrowheads="1"/>
          </p:cNvSpPr>
          <p:nvPr/>
        </p:nvSpPr>
        <p:spPr bwMode="auto">
          <a:xfrm>
            <a:off x="898525" y="57721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6861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76862" name="Rectangle 62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6002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Vereinigung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∪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Tupel zweier Relationen werden in einer Ergebnisrelation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zusammengefasst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Das Ergebnis enthält keine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Duplikate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6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393301" y="1112877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(NB: R und S vom gleichen Schema )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ChangeArrowheads="1"/>
          </p:cNvSpPr>
          <p:nvPr/>
        </p:nvSpPr>
        <p:spPr bwMode="auto">
          <a:xfrm>
            <a:off x="914400" y="2781300"/>
            <a:ext cx="2509235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3"/>
          <p:cNvSpPr>
            <a:spLocks noChangeArrowheads="1"/>
          </p:cNvSpPr>
          <p:nvPr/>
        </p:nvSpPr>
        <p:spPr bwMode="auto">
          <a:xfrm>
            <a:off x="904875" y="3000375"/>
            <a:ext cx="27432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920750" y="353060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901700" y="3543300"/>
            <a:ext cx="331180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  Menge</a:t>
            </a:r>
            <a:endParaRPr lang="de-DE" sz="1200" i="1" dirty="0"/>
          </a:p>
        </p:txBody>
      </p:sp>
      <p:sp>
        <p:nvSpPr>
          <p:cNvPr id="77829" name="Line 6"/>
          <p:cNvSpPr>
            <a:spLocks noChangeShapeType="1"/>
          </p:cNvSpPr>
          <p:nvPr/>
        </p:nvSpPr>
        <p:spPr bwMode="auto">
          <a:xfrm>
            <a:off x="925513" y="382905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0" name="Line 7"/>
          <p:cNvSpPr>
            <a:spLocks noChangeShapeType="1"/>
          </p:cNvSpPr>
          <p:nvPr/>
        </p:nvSpPr>
        <p:spPr bwMode="auto">
          <a:xfrm>
            <a:off x="920750" y="41338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1" name="Line 8"/>
          <p:cNvSpPr>
            <a:spLocks noChangeShapeType="1"/>
          </p:cNvSpPr>
          <p:nvPr/>
        </p:nvSpPr>
        <p:spPr bwMode="auto">
          <a:xfrm>
            <a:off x="920750" y="44386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920750" y="497840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33" name="Rectangle 10"/>
          <p:cNvSpPr>
            <a:spLocks noChangeArrowheads="1"/>
          </p:cNvSpPr>
          <p:nvPr/>
        </p:nvSpPr>
        <p:spPr bwMode="auto">
          <a:xfrm>
            <a:off x="901700" y="4991100"/>
            <a:ext cx="331180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  Menge</a:t>
            </a:r>
            <a:endParaRPr lang="de-DE" sz="1200" i="1" dirty="0"/>
          </a:p>
        </p:txBody>
      </p:sp>
      <p:sp>
        <p:nvSpPr>
          <p:cNvPr id="77834" name="Line 11"/>
          <p:cNvSpPr>
            <a:spLocks noChangeShapeType="1"/>
          </p:cNvSpPr>
          <p:nvPr/>
        </p:nvSpPr>
        <p:spPr bwMode="auto">
          <a:xfrm>
            <a:off x="925513" y="527685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5" name="Line 12"/>
          <p:cNvSpPr>
            <a:spLocks noChangeShapeType="1"/>
          </p:cNvSpPr>
          <p:nvPr/>
        </p:nvSpPr>
        <p:spPr bwMode="auto">
          <a:xfrm>
            <a:off x="920750" y="55816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6" name="Line 13"/>
          <p:cNvSpPr>
            <a:spLocks noChangeShapeType="1"/>
          </p:cNvSpPr>
          <p:nvPr/>
        </p:nvSpPr>
        <p:spPr bwMode="auto">
          <a:xfrm>
            <a:off x="920750" y="58864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7" name="Rectangle 14"/>
          <p:cNvSpPr>
            <a:spLocks noChangeArrowheads="1"/>
          </p:cNvSpPr>
          <p:nvPr/>
        </p:nvSpPr>
        <p:spPr bwMode="auto">
          <a:xfrm>
            <a:off x="866775" y="52768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7838" name="Rectangle 15"/>
          <p:cNvSpPr>
            <a:spLocks noChangeArrowheads="1"/>
          </p:cNvSpPr>
          <p:nvPr/>
        </p:nvSpPr>
        <p:spPr bwMode="auto">
          <a:xfrm rot="-5400000">
            <a:off x="78581" y="3944145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7839" name="Rectangle 16"/>
          <p:cNvSpPr>
            <a:spLocks noChangeArrowheads="1"/>
          </p:cNvSpPr>
          <p:nvPr/>
        </p:nvSpPr>
        <p:spPr bwMode="auto">
          <a:xfrm rot="-5400000">
            <a:off x="80169" y="5391944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S</a:t>
            </a:r>
          </a:p>
        </p:txBody>
      </p:sp>
      <p:sp>
        <p:nvSpPr>
          <p:cNvPr id="243729" name="Rectangle 17"/>
          <p:cNvSpPr>
            <a:spLocks noChangeArrowheads="1"/>
          </p:cNvSpPr>
          <p:nvPr/>
        </p:nvSpPr>
        <p:spPr bwMode="auto">
          <a:xfrm>
            <a:off x="5157788" y="4464050"/>
            <a:ext cx="3224212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41" name="Rectangle 18"/>
          <p:cNvSpPr>
            <a:spLocks noChangeArrowheads="1"/>
          </p:cNvSpPr>
          <p:nvPr/>
        </p:nvSpPr>
        <p:spPr bwMode="auto">
          <a:xfrm>
            <a:off x="5138738" y="4476750"/>
            <a:ext cx="327974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 Menge</a:t>
            </a:r>
            <a:endParaRPr lang="de-DE" sz="1200" i="1" dirty="0"/>
          </a:p>
        </p:txBody>
      </p:sp>
      <p:sp>
        <p:nvSpPr>
          <p:cNvPr id="77842" name="Line 19"/>
          <p:cNvSpPr>
            <a:spLocks noChangeShapeType="1"/>
          </p:cNvSpPr>
          <p:nvPr/>
        </p:nvSpPr>
        <p:spPr bwMode="auto">
          <a:xfrm>
            <a:off x="5164138" y="4762500"/>
            <a:ext cx="3211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43" name="Line 20"/>
          <p:cNvSpPr>
            <a:spLocks noChangeShapeType="1"/>
          </p:cNvSpPr>
          <p:nvPr/>
        </p:nvSpPr>
        <p:spPr bwMode="auto">
          <a:xfrm>
            <a:off x="5157788" y="5067300"/>
            <a:ext cx="3224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44" name="Rectangle 21"/>
          <p:cNvSpPr>
            <a:spLocks noChangeArrowheads="1"/>
          </p:cNvSpPr>
          <p:nvPr/>
        </p:nvSpPr>
        <p:spPr bwMode="auto">
          <a:xfrm>
            <a:off x="5103813" y="5086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7845" name="Line 22"/>
          <p:cNvSpPr>
            <a:spLocks noChangeShapeType="1"/>
          </p:cNvSpPr>
          <p:nvPr/>
        </p:nvSpPr>
        <p:spPr bwMode="auto">
          <a:xfrm>
            <a:off x="4295775" y="4616450"/>
            <a:ext cx="785813" cy="565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7846" name="Line 23"/>
          <p:cNvSpPr>
            <a:spLocks noChangeShapeType="1"/>
          </p:cNvSpPr>
          <p:nvPr/>
        </p:nvSpPr>
        <p:spPr bwMode="auto">
          <a:xfrm>
            <a:off x="4287838" y="4330700"/>
            <a:ext cx="788987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7847" name="Rectangle 24"/>
          <p:cNvSpPr>
            <a:spLocks noChangeArrowheads="1"/>
          </p:cNvSpPr>
          <p:nvPr/>
        </p:nvSpPr>
        <p:spPr bwMode="auto">
          <a:xfrm>
            <a:off x="1023938" y="2835275"/>
            <a:ext cx="239969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\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:= </a:t>
            </a:r>
            <a:r>
              <a:rPr lang="de-DE" dirty="0" smtClean="0">
                <a:latin typeface="Times New Roman" charset="0"/>
              </a:rPr>
              <a:t>{ </a:t>
            </a:r>
            <a:r>
              <a:rPr lang="de-DE" i="1" dirty="0" err="1" smtClean="0">
                <a:latin typeface="Times New Roman" charset="0"/>
              </a:rPr>
              <a:t>r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dirty="0">
                <a:latin typeface="Symbol" charset="0"/>
              </a:rPr>
              <a:t>∈</a:t>
            </a:r>
            <a:r>
              <a:rPr lang="de-DE" i="1" dirty="0"/>
              <a:t> </a:t>
            </a:r>
            <a:r>
              <a:rPr lang="de-DE" i="1" dirty="0">
                <a:latin typeface="Times New Roman" charset="0"/>
              </a:rPr>
              <a:t>R </a:t>
            </a:r>
            <a:r>
              <a:rPr lang="de-DE" dirty="0">
                <a:latin typeface="Times New Roman" charset="0"/>
              </a:rPr>
              <a:t>|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i="1" dirty="0" err="1" smtClean="0">
                <a:latin typeface="Times New Roman" charset="0"/>
              </a:rPr>
              <a:t>r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∉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77848" name="Rectangle 25"/>
          <p:cNvSpPr>
            <a:spLocks noChangeArrowheads="1"/>
          </p:cNvSpPr>
          <p:nvPr/>
        </p:nvSpPr>
        <p:spPr bwMode="auto">
          <a:xfrm>
            <a:off x="5670550" y="4076700"/>
            <a:ext cx="2303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Ergebnisrelation </a:t>
            </a:r>
            <a:r>
              <a:rPr lang="de-DE" i="1">
                <a:latin typeface="Times New Roman" charset="0"/>
              </a:rPr>
              <a:t>R \ S </a:t>
            </a:r>
          </a:p>
        </p:txBody>
      </p:sp>
      <p:sp>
        <p:nvSpPr>
          <p:cNvPr id="77849" name="Rectangle 26"/>
          <p:cNvSpPr>
            <a:spLocks noChangeArrowheads="1"/>
          </p:cNvSpPr>
          <p:nvPr/>
        </p:nvSpPr>
        <p:spPr bwMode="auto">
          <a:xfrm>
            <a:off x="962025" y="4484688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7850" name="Rectangle 27"/>
          <p:cNvSpPr>
            <a:spLocks noChangeArrowheads="1"/>
          </p:cNvSpPr>
          <p:nvPr/>
        </p:nvSpPr>
        <p:spPr bwMode="auto">
          <a:xfrm>
            <a:off x="901700" y="38481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dirty="0"/>
              <a:t>001	Anlasser		1.000</a:t>
            </a:r>
          </a:p>
        </p:txBody>
      </p:sp>
      <p:sp>
        <p:nvSpPr>
          <p:cNvPr id="77851" name="Rectangle 28"/>
          <p:cNvSpPr>
            <a:spLocks noChangeArrowheads="1"/>
          </p:cNvSpPr>
          <p:nvPr/>
        </p:nvSpPr>
        <p:spPr bwMode="auto">
          <a:xfrm>
            <a:off x="901700" y="44577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7852" name="Rectangle 29"/>
          <p:cNvSpPr>
            <a:spLocks noChangeArrowheads="1"/>
          </p:cNvSpPr>
          <p:nvPr/>
        </p:nvSpPr>
        <p:spPr bwMode="auto">
          <a:xfrm>
            <a:off x="866775" y="5895975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7853" name="Line 30"/>
          <p:cNvSpPr>
            <a:spLocks noChangeShapeType="1"/>
          </p:cNvSpPr>
          <p:nvPr/>
        </p:nvSpPr>
        <p:spPr bwMode="auto">
          <a:xfrm>
            <a:off x="973138" y="5581650"/>
            <a:ext cx="313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54" name="Line 31"/>
          <p:cNvSpPr>
            <a:spLocks noChangeShapeType="1"/>
          </p:cNvSpPr>
          <p:nvPr/>
        </p:nvSpPr>
        <p:spPr bwMode="auto">
          <a:xfrm>
            <a:off x="973138" y="5886450"/>
            <a:ext cx="3165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55" name="Rectangle 32"/>
          <p:cNvSpPr>
            <a:spLocks noChangeArrowheads="1"/>
          </p:cNvSpPr>
          <p:nvPr/>
        </p:nvSpPr>
        <p:spPr bwMode="auto">
          <a:xfrm>
            <a:off x="866775" y="55816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dirty="0"/>
              <a:t>232	Gummiring	</a:t>
            </a:r>
            <a:r>
              <a:rPr lang="de-DE" sz="1200" dirty="0" smtClean="0"/>
              <a:t>	2.000</a:t>
            </a:r>
            <a:endParaRPr lang="de-DE" sz="1200" dirty="0"/>
          </a:p>
        </p:txBody>
      </p:sp>
      <p:sp>
        <p:nvSpPr>
          <p:cNvPr id="77856" name="Rectangle 33"/>
          <p:cNvSpPr>
            <a:spLocks noChangeArrowheads="1"/>
          </p:cNvSpPr>
          <p:nvPr/>
        </p:nvSpPr>
        <p:spPr bwMode="auto">
          <a:xfrm>
            <a:off x="962025" y="4170363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7857" name="Rectangle 34"/>
          <p:cNvSpPr>
            <a:spLocks noChangeArrowheads="1"/>
          </p:cNvSpPr>
          <p:nvPr/>
        </p:nvSpPr>
        <p:spPr bwMode="auto">
          <a:xfrm>
            <a:off x="5113338" y="4781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7858" name="Rectangle 35"/>
          <p:cNvSpPr>
            <a:spLocks noChangeArrowheads="1"/>
          </p:cNvSpPr>
          <p:nvPr/>
        </p:nvSpPr>
        <p:spPr bwMode="auto">
          <a:xfrm>
            <a:off x="884238" y="41529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8884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(2)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78885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600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Differenz R \ 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Tupel zweier Relationen werden miteinander verglichen.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in der ersten, nicht aber in der zweiten Relation befindlichen Tupel werden in die Ergebnisrelation aufgenommen.</a:t>
            </a:r>
          </a:p>
        </p:txBody>
      </p:sp>
      <p:sp>
        <p:nvSpPr>
          <p:cNvPr id="3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5393301" y="1112877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(NB: R und S vom gleichen Schema )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ChangeArrowheads="1"/>
          </p:cNvSpPr>
          <p:nvPr/>
        </p:nvSpPr>
        <p:spPr bwMode="auto">
          <a:xfrm>
            <a:off x="914400" y="2495550"/>
            <a:ext cx="2937520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933748" y="2564904"/>
            <a:ext cx="3149601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i="1" dirty="0"/>
              <a:t> </a:t>
            </a:r>
            <a:r>
              <a:rPr lang="de-DE" dirty="0" smtClean="0">
                <a:latin typeface="Symbol" charset="0"/>
              </a:rPr>
              <a:t>∩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/>
              <a:t>∈</a:t>
            </a:r>
            <a:r>
              <a:rPr lang="de-DE" i="1" dirty="0" smtClean="0">
                <a:latin typeface="Times New Roman" charset="0"/>
              </a:rPr>
              <a:t>R</a:t>
            </a:r>
            <a:r>
              <a:rPr lang="de-DE" dirty="0" smtClean="0"/>
              <a:t> </a:t>
            </a:r>
            <a:r>
              <a:rPr lang="de-DE" dirty="0" smtClean="0">
                <a:latin typeface="Symbol" charset="0"/>
              </a:rPr>
              <a:t>∧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 </a:t>
            </a:r>
            <a:r>
              <a:rPr lang="de-DE" dirty="0">
                <a:latin typeface="Times New Roman" charset="0"/>
              </a:rPr>
              <a:t>}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920750" y="339725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901700" y="3409950"/>
            <a:ext cx="324768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Menge</a:t>
            </a:r>
            <a:endParaRPr lang="de-DE" sz="1200" i="1" dirty="0"/>
          </a:p>
        </p:txBody>
      </p:sp>
      <p:sp>
        <p:nvSpPr>
          <p:cNvPr id="79877" name="Line 6"/>
          <p:cNvSpPr>
            <a:spLocks noChangeShapeType="1"/>
          </p:cNvSpPr>
          <p:nvPr/>
        </p:nvSpPr>
        <p:spPr bwMode="auto">
          <a:xfrm>
            <a:off x="925513" y="369570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78" name="Line 7"/>
          <p:cNvSpPr>
            <a:spLocks noChangeShapeType="1"/>
          </p:cNvSpPr>
          <p:nvPr/>
        </p:nvSpPr>
        <p:spPr bwMode="auto">
          <a:xfrm>
            <a:off x="920750" y="40005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79" name="Line 8"/>
          <p:cNvSpPr>
            <a:spLocks noChangeShapeType="1"/>
          </p:cNvSpPr>
          <p:nvPr/>
        </p:nvSpPr>
        <p:spPr bwMode="auto">
          <a:xfrm>
            <a:off x="920750" y="43053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245769" name="Rectangle 9"/>
          <p:cNvSpPr>
            <a:spLocks noChangeArrowheads="1"/>
          </p:cNvSpPr>
          <p:nvPr/>
        </p:nvSpPr>
        <p:spPr bwMode="auto">
          <a:xfrm>
            <a:off x="920750" y="484505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81" name="Rectangle 10"/>
          <p:cNvSpPr>
            <a:spLocks noChangeArrowheads="1"/>
          </p:cNvSpPr>
          <p:nvPr/>
        </p:nvSpPr>
        <p:spPr bwMode="auto">
          <a:xfrm>
            <a:off x="901700" y="4857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9882" name="Line 11"/>
          <p:cNvSpPr>
            <a:spLocks noChangeShapeType="1"/>
          </p:cNvSpPr>
          <p:nvPr/>
        </p:nvSpPr>
        <p:spPr bwMode="auto">
          <a:xfrm>
            <a:off x="925513" y="514350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3" name="Line 12"/>
          <p:cNvSpPr>
            <a:spLocks noChangeShapeType="1"/>
          </p:cNvSpPr>
          <p:nvPr/>
        </p:nvSpPr>
        <p:spPr bwMode="auto">
          <a:xfrm>
            <a:off x="920750" y="54483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4" name="Line 13"/>
          <p:cNvSpPr>
            <a:spLocks noChangeShapeType="1"/>
          </p:cNvSpPr>
          <p:nvPr/>
        </p:nvSpPr>
        <p:spPr bwMode="auto">
          <a:xfrm>
            <a:off x="920750" y="57531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5" name="Rectangle 14"/>
          <p:cNvSpPr>
            <a:spLocks noChangeArrowheads="1"/>
          </p:cNvSpPr>
          <p:nvPr/>
        </p:nvSpPr>
        <p:spPr bwMode="auto">
          <a:xfrm rot="-5400000">
            <a:off x="74612" y="3810001"/>
            <a:ext cx="1222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9886" name="Rectangle 15"/>
          <p:cNvSpPr>
            <a:spLocks noChangeArrowheads="1"/>
          </p:cNvSpPr>
          <p:nvPr/>
        </p:nvSpPr>
        <p:spPr bwMode="auto">
          <a:xfrm rot="-5400000">
            <a:off x="80169" y="5258594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S</a:t>
            </a:r>
          </a:p>
        </p:txBody>
      </p:sp>
      <p:sp>
        <p:nvSpPr>
          <p:cNvPr id="79887" name="Rectangle 16"/>
          <p:cNvSpPr>
            <a:spLocks noChangeArrowheads="1"/>
          </p:cNvSpPr>
          <p:nvPr/>
        </p:nvSpPr>
        <p:spPr bwMode="auto">
          <a:xfrm>
            <a:off x="5553075" y="3311525"/>
            <a:ext cx="2416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/>
              <a:t>Ergebnisrelation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∩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</a:p>
        </p:txBody>
      </p:sp>
      <p:sp>
        <p:nvSpPr>
          <p:cNvPr id="245777" name="Rectangle 17"/>
          <p:cNvSpPr>
            <a:spLocks noChangeArrowheads="1"/>
          </p:cNvSpPr>
          <p:nvPr/>
        </p:nvSpPr>
        <p:spPr bwMode="auto">
          <a:xfrm>
            <a:off x="5140325" y="3702050"/>
            <a:ext cx="3224213" cy="920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89" name="Rectangle 18"/>
          <p:cNvSpPr>
            <a:spLocks noChangeArrowheads="1"/>
          </p:cNvSpPr>
          <p:nvPr/>
        </p:nvSpPr>
        <p:spPr bwMode="auto">
          <a:xfrm>
            <a:off x="5121275" y="3714750"/>
            <a:ext cx="327974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 Menge</a:t>
            </a:r>
            <a:endParaRPr lang="de-DE" sz="1200" i="1" dirty="0"/>
          </a:p>
        </p:txBody>
      </p:sp>
      <p:sp>
        <p:nvSpPr>
          <p:cNvPr id="79890" name="Rectangle 19"/>
          <p:cNvSpPr>
            <a:spLocks noChangeArrowheads="1"/>
          </p:cNvSpPr>
          <p:nvPr/>
        </p:nvSpPr>
        <p:spPr bwMode="auto">
          <a:xfrm>
            <a:off x="5121275" y="4019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891" name="Line 20"/>
          <p:cNvSpPr>
            <a:spLocks noChangeShapeType="1"/>
          </p:cNvSpPr>
          <p:nvPr/>
        </p:nvSpPr>
        <p:spPr bwMode="auto">
          <a:xfrm>
            <a:off x="5146675" y="4000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92" name="Line 21"/>
          <p:cNvSpPr>
            <a:spLocks noChangeShapeType="1"/>
          </p:cNvSpPr>
          <p:nvPr/>
        </p:nvSpPr>
        <p:spPr bwMode="auto">
          <a:xfrm>
            <a:off x="5140325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93" name="Rectangle 22"/>
          <p:cNvSpPr>
            <a:spLocks noChangeArrowheads="1"/>
          </p:cNvSpPr>
          <p:nvPr/>
        </p:nvSpPr>
        <p:spPr bwMode="auto">
          <a:xfrm>
            <a:off x="5113338" y="4333875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9894" name="Line 23"/>
          <p:cNvSpPr>
            <a:spLocks noChangeShapeType="1"/>
          </p:cNvSpPr>
          <p:nvPr/>
        </p:nvSpPr>
        <p:spPr bwMode="auto">
          <a:xfrm>
            <a:off x="4295775" y="3844925"/>
            <a:ext cx="784225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5" name="Line 24"/>
          <p:cNvSpPr>
            <a:spLocks noChangeShapeType="1"/>
          </p:cNvSpPr>
          <p:nvPr/>
        </p:nvSpPr>
        <p:spPr bwMode="auto">
          <a:xfrm>
            <a:off x="4295775" y="4467225"/>
            <a:ext cx="739775" cy="31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6" name="Line 25"/>
          <p:cNvSpPr>
            <a:spLocks noChangeShapeType="1"/>
          </p:cNvSpPr>
          <p:nvPr/>
        </p:nvSpPr>
        <p:spPr bwMode="auto">
          <a:xfrm flipV="1">
            <a:off x="4295775" y="4156075"/>
            <a:ext cx="762000" cy="1160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7" name="Line 26"/>
          <p:cNvSpPr>
            <a:spLocks noChangeShapeType="1"/>
          </p:cNvSpPr>
          <p:nvPr/>
        </p:nvSpPr>
        <p:spPr bwMode="auto">
          <a:xfrm flipV="1">
            <a:off x="4295775" y="4522788"/>
            <a:ext cx="731838" cy="1031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8" name="Rectangle 27"/>
          <p:cNvSpPr>
            <a:spLocks noChangeArrowheads="1"/>
          </p:cNvSpPr>
          <p:nvPr/>
        </p:nvSpPr>
        <p:spPr bwMode="auto">
          <a:xfrm>
            <a:off x="901700" y="57721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9899" name="Rectangle 28"/>
          <p:cNvSpPr>
            <a:spLocks noChangeArrowheads="1"/>
          </p:cNvSpPr>
          <p:nvPr/>
        </p:nvSpPr>
        <p:spPr bwMode="auto">
          <a:xfrm>
            <a:off x="901700" y="4019550"/>
            <a:ext cx="237565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007	Zündkerze	1.380</a:t>
            </a:r>
          </a:p>
        </p:txBody>
      </p:sp>
      <p:sp>
        <p:nvSpPr>
          <p:cNvPr id="79900" name="Rectangle 29"/>
          <p:cNvSpPr>
            <a:spLocks noChangeArrowheads="1"/>
          </p:cNvSpPr>
          <p:nvPr/>
        </p:nvSpPr>
        <p:spPr bwMode="auto">
          <a:xfrm>
            <a:off x="955675" y="37401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1" name="Rectangle 30"/>
          <p:cNvSpPr>
            <a:spLocks noChangeArrowheads="1"/>
          </p:cNvSpPr>
          <p:nvPr/>
        </p:nvSpPr>
        <p:spPr bwMode="auto">
          <a:xfrm>
            <a:off x="955675" y="4346575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2" name="Rectangle 31"/>
          <p:cNvSpPr>
            <a:spLocks noChangeArrowheads="1"/>
          </p:cNvSpPr>
          <p:nvPr/>
        </p:nvSpPr>
        <p:spPr bwMode="auto">
          <a:xfrm>
            <a:off x="901700" y="4324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9903" name="Rectangle 32"/>
          <p:cNvSpPr>
            <a:spLocks noChangeArrowheads="1"/>
          </p:cNvSpPr>
          <p:nvPr/>
        </p:nvSpPr>
        <p:spPr bwMode="auto">
          <a:xfrm>
            <a:off x="901700" y="37147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904" name="Rectangle 33"/>
          <p:cNvSpPr>
            <a:spLocks noChangeArrowheads="1"/>
          </p:cNvSpPr>
          <p:nvPr/>
        </p:nvSpPr>
        <p:spPr bwMode="auto">
          <a:xfrm>
            <a:off x="955675" y="54927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5" name="Rectangle 34"/>
          <p:cNvSpPr>
            <a:spLocks noChangeArrowheads="1"/>
          </p:cNvSpPr>
          <p:nvPr/>
        </p:nvSpPr>
        <p:spPr bwMode="auto">
          <a:xfrm>
            <a:off x="955675" y="5187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6" name="Rectangle 35"/>
          <p:cNvSpPr>
            <a:spLocks noChangeArrowheads="1"/>
          </p:cNvSpPr>
          <p:nvPr/>
        </p:nvSpPr>
        <p:spPr bwMode="auto">
          <a:xfrm>
            <a:off x="901700" y="5162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907" name="Rectangle 36"/>
          <p:cNvSpPr>
            <a:spLocks noChangeArrowheads="1"/>
          </p:cNvSpPr>
          <p:nvPr/>
        </p:nvSpPr>
        <p:spPr bwMode="auto">
          <a:xfrm>
            <a:off x="892175" y="5467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8093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(3)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80934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371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Durchschnitt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∩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Tupel, die sowohl in der Relationen R als auch in der Relation S enthalten sind, werden in der Ergebnisrelation </a:t>
            </a:r>
            <a:r>
              <a:rPr lang="de-DE" sz="1800" dirty="0" err="1">
                <a:latin typeface="Arial" charset="0"/>
                <a:ea typeface="ＭＳ Ｐゴシック" charset="0"/>
              </a:rPr>
              <a:t>zusammengefaßt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</p:txBody>
      </p:sp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393301" y="1112877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(NB: R und S vom gleichen Schema )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(4)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Kartesisches Produkt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</a:t>
            </a:r>
            <a:r>
              <a:rPr lang="de-DE" sz="1800" dirty="0" err="1">
                <a:latin typeface="Arial" charset="0"/>
                <a:ea typeface="ＭＳ Ｐゴシック" charset="0"/>
              </a:rPr>
              <a:t>Tupel</a:t>
            </a:r>
            <a:r>
              <a:rPr lang="de-DE" sz="1800" dirty="0">
                <a:latin typeface="Arial" charset="0"/>
                <a:ea typeface="ＭＳ Ｐゴシック" charset="0"/>
              </a:rPr>
              <a:t> zweier Relationen R und S werden kombinatorisch miteinander verbunden. Wenn die Relation R </a:t>
            </a: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Spalten und die Relation S m Spalten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umfasst</a:t>
            </a:r>
            <a:r>
              <a:rPr lang="de-DE" sz="1800" dirty="0">
                <a:latin typeface="Arial" charset="0"/>
                <a:ea typeface="ＭＳ Ｐゴシック" charset="0"/>
              </a:rPr>
              <a:t>, dann besitzt R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S genau </a:t>
            </a:r>
            <a:r>
              <a:rPr lang="de-DE" sz="1800" i="1" dirty="0" err="1" smtClean="0">
                <a:latin typeface="Arial" charset="0"/>
                <a:ea typeface="ＭＳ Ｐゴシック" charset="0"/>
              </a:rPr>
              <a:t>n+m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Spalten.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Wenn die Relation R </a:t>
            </a:r>
            <a:r>
              <a:rPr lang="de-DE" sz="1800" dirty="0" err="1">
                <a:latin typeface="Arial" charset="0"/>
                <a:ea typeface="ＭＳ Ｐゴシック" charset="0"/>
              </a:rPr>
              <a:t>k</a:t>
            </a:r>
            <a:r>
              <a:rPr lang="de-DE" sz="1800" dirty="0">
                <a:latin typeface="Arial" charset="0"/>
                <a:ea typeface="ＭＳ Ｐゴシック" charset="0"/>
              </a:rPr>
              <a:t> Zeilen und die Relation S l Zeilen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umfasst</a:t>
            </a:r>
            <a:r>
              <a:rPr lang="de-DE" sz="1800" dirty="0">
                <a:latin typeface="Arial" charset="0"/>
                <a:ea typeface="ＭＳ Ｐゴシック" charset="0"/>
              </a:rPr>
              <a:t>, dann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besitzt    R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genau </a:t>
            </a:r>
            <a:r>
              <a:rPr lang="de-DE" sz="1800" i="1" dirty="0" err="1" smtClean="0">
                <a:latin typeface="Arial" charset="0"/>
                <a:ea typeface="ＭＳ Ｐゴシック" charset="0"/>
              </a:rPr>
              <a:t>k</a:t>
            </a:r>
            <a:r>
              <a:rPr lang="de-DE" sz="1800" i="1" dirty="0" smtClean="0">
                <a:latin typeface="Arial" charset="0"/>
                <a:ea typeface="ＭＳ Ｐゴシック" charset="0"/>
              </a:rPr>
              <a:t>*l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Zeilen.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Um eindeutige Attributbezeichnungen in der Ergebnisrelation zu gewährleisten, müssen Attribute, die in den Relationen R und S gleich bezeichnet sind, vor der Bildung des kartesischen Produkts umbenannt werden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.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endParaRPr lang="de-DE" sz="1800" b="1" dirty="0">
              <a:latin typeface="Arial" charset="0"/>
              <a:ea typeface="ＭＳ Ｐゴシック" charset="0"/>
            </a:endParaRPr>
          </a:p>
          <a:p>
            <a:pPr lvl="2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Projekte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Projektdurchführung (s. nächste Folie)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  <p:sp>
        <p:nvSpPr>
          <p:cNvPr id="81921" name="Rectangle 2"/>
          <p:cNvSpPr>
            <a:spLocks noChangeArrowheads="1"/>
          </p:cNvSpPr>
          <p:nvPr/>
        </p:nvSpPr>
        <p:spPr bwMode="auto">
          <a:xfrm>
            <a:off x="1043608" y="4319634"/>
            <a:ext cx="6483374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1058175" y="4391017"/>
            <a:ext cx="637674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/>
              <a:t>× </a:t>
            </a:r>
            <a:r>
              <a:rPr lang="de-DE" i="1" dirty="0" smtClean="0">
                <a:latin typeface="Times New Roman" charset="0"/>
              </a:rPr>
              <a:t>S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dirty="0">
                <a:latin typeface="Times New Roman" charset="0"/>
              </a:rPr>
              <a:t>:= {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baseline="-25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,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..., </a:t>
            </a:r>
            <a:r>
              <a:rPr lang="de-DE" i="1" dirty="0" err="1">
                <a:latin typeface="Times New Roman" charset="0"/>
              </a:rPr>
              <a:t>s</a:t>
            </a:r>
            <a:r>
              <a:rPr lang="de-DE" i="1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) |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</a:t>
            </a:r>
            <a:r>
              <a:rPr lang="de-DE" i="1" dirty="0">
                <a:latin typeface="Times New Roman" charset="0"/>
              </a:rPr>
              <a:t>,</a:t>
            </a:r>
            <a:r>
              <a:rPr lang="de-DE" dirty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baseline="-25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)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, </a:t>
            </a:r>
            <a:r>
              <a:rPr lang="de-DE" i="1" dirty="0">
                <a:latin typeface="Times New Roman" charset="0"/>
              </a:rPr>
              <a:t>(</a:t>
            </a:r>
            <a:r>
              <a:rPr lang="de-DE" dirty="0">
                <a:latin typeface="Times New Roman" charset="0"/>
              </a:rPr>
              <a:t> s</a:t>
            </a:r>
            <a:r>
              <a:rPr lang="de-DE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</a:t>
            </a:r>
            <a:r>
              <a:rPr lang="de-DE" i="1" dirty="0">
                <a:latin typeface="Times New Roman" charset="0"/>
              </a:rPr>
              <a:t>,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s</a:t>
            </a:r>
            <a:r>
              <a:rPr lang="de-DE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</a:t>
            </a:r>
            <a:r>
              <a:rPr lang="de-DE" i="1" dirty="0"/>
              <a:t>)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1247775" y="1568450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3970" name="Rectangle 3"/>
          <p:cNvSpPr>
            <a:spLocks noChangeArrowheads="1"/>
          </p:cNvSpPr>
          <p:nvPr/>
        </p:nvSpPr>
        <p:spPr bwMode="auto">
          <a:xfrm rot="-5400000">
            <a:off x="558800" y="1962150"/>
            <a:ext cx="977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83971" name="Rectangle 4"/>
          <p:cNvSpPr>
            <a:spLocks noChangeArrowheads="1"/>
          </p:cNvSpPr>
          <p:nvPr/>
        </p:nvSpPr>
        <p:spPr bwMode="auto">
          <a:xfrm>
            <a:off x="1228725" y="1581150"/>
            <a:ext cx="3556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Budget</a:t>
            </a:r>
            <a:endParaRPr lang="de-DE" sz="1600" i="1" dirty="0"/>
          </a:p>
        </p:txBody>
      </p:sp>
      <p:sp>
        <p:nvSpPr>
          <p:cNvPr id="83972" name="Rectangle 5"/>
          <p:cNvSpPr>
            <a:spLocks noChangeArrowheads="1"/>
          </p:cNvSpPr>
          <p:nvPr/>
        </p:nvSpPr>
        <p:spPr bwMode="auto">
          <a:xfrm>
            <a:off x="1220788" y="2190750"/>
            <a:ext cx="3625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100.000</a:t>
            </a:r>
          </a:p>
        </p:txBody>
      </p:sp>
      <p:sp>
        <p:nvSpPr>
          <p:cNvPr id="83973" name="Rectangle 6"/>
          <p:cNvSpPr>
            <a:spLocks noChangeArrowheads="1"/>
          </p:cNvSpPr>
          <p:nvPr/>
        </p:nvSpPr>
        <p:spPr bwMode="auto">
          <a:xfrm>
            <a:off x="1228725" y="2495550"/>
            <a:ext cx="3627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200.000</a:t>
            </a:r>
            <a:endParaRPr lang="de-DE" sz="1600" dirty="0"/>
          </a:p>
        </p:txBody>
      </p:sp>
      <p:sp>
        <p:nvSpPr>
          <p:cNvPr id="83974" name="Line 7"/>
          <p:cNvSpPr>
            <a:spLocks noChangeShapeType="1"/>
          </p:cNvSpPr>
          <p:nvPr/>
        </p:nvSpPr>
        <p:spPr bwMode="auto">
          <a:xfrm>
            <a:off x="1247775" y="2476500"/>
            <a:ext cx="4152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6318250" y="1576388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3976" name="Rectangle 9"/>
          <p:cNvSpPr>
            <a:spLocks noChangeArrowheads="1"/>
          </p:cNvSpPr>
          <p:nvPr/>
        </p:nvSpPr>
        <p:spPr bwMode="auto">
          <a:xfrm>
            <a:off x="6299200" y="1589088"/>
            <a:ext cx="149066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83977" name="Line 10"/>
          <p:cNvSpPr>
            <a:spLocks noChangeShapeType="1"/>
          </p:cNvSpPr>
          <p:nvPr/>
        </p:nvSpPr>
        <p:spPr bwMode="auto">
          <a:xfrm>
            <a:off x="6324600" y="1874838"/>
            <a:ext cx="18938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78" name="Line 11"/>
          <p:cNvSpPr>
            <a:spLocks noChangeShapeType="1"/>
          </p:cNvSpPr>
          <p:nvPr/>
        </p:nvSpPr>
        <p:spPr bwMode="auto">
          <a:xfrm>
            <a:off x="6318250" y="217963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79" name="Line 12"/>
          <p:cNvSpPr>
            <a:spLocks noChangeShapeType="1"/>
          </p:cNvSpPr>
          <p:nvPr/>
        </p:nvSpPr>
        <p:spPr bwMode="auto">
          <a:xfrm>
            <a:off x="6318250" y="248443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80" name="Rectangle 13"/>
          <p:cNvSpPr>
            <a:spLocks noChangeArrowheads="1"/>
          </p:cNvSpPr>
          <p:nvPr/>
        </p:nvSpPr>
        <p:spPr bwMode="auto">
          <a:xfrm>
            <a:off x="6173788" y="973138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49870" name="Rectangle 14"/>
          <p:cNvSpPr>
            <a:spLocks noChangeArrowheads="1"/>
          </p:cNvSpPr>
          <p:nvPr/>
        </p:nvSpPr>
        <p:spPr bwMode="auto">
          <a:xfrm>
            <a:off x="1271588" y="3149600"/>
            <a:ext cx="6951662" cy="303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83982" name="Rectangle 15"/>
          <p:cNvSpPr>
            <a:spLocks noChangeArrowheads="1"/>
          </p:cNvSpPr>
          <p:nvPr/>
        </p:nvSpPr>
        <p:spPr bwMode="auto">
          <a:xfrm>
            <a:off x="1252538" y="3162300"/>
            <a:ext cx="696504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i="1"/>
              <a:t>Nr	Titel			Budget		Nr2	Kurz</a:t>
            </a:r>
          </a:p>
        </p:txBody>
      </p:sp>
      <p:sp>
        <p:nvSpPr>
          <p:cNvPr id="83983" name="Rectangle 16"/>
          <p:cNvSpPr>
            <a:spLocks noChangeArrowheads="1"/>
          </p:cNvSpPr>
          <p:nvPr/>
        </p:nvSpPr>
        <p:spPr bwMode="auto">
          <a:xfrm>
            <a:off x="1244600" y="43815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100	MFSW</a:t>
            </a:r>
          </a:p>
        </p:txBody>
      </p:sp>
      <p:sp>
        <p:nvSpPr>
          <p:cNvPr id="83984" name="Rectangle 17"/>
          <p:cNvSpPr>
            <a:spLocks noChangeArrowheads="1"/>
          </p:cNvSpPr>
          <p:nvPr/>
        </p:nvSpPr>
        <p:spPr bwMode="auto">
          <a:xfrm>
            <a:off x="1252538" y="52959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100	MFSW</a:t>
            </a:r>
          </a:p>
        </p:txBody>
      </p:sp>
      <p:sp>
        <p:nvSpPr>
          <p:cNvPr id="83985" name="Line 18"/>
          <p:cNvSpPr>
            <a:spLocks noChangeShapeType="1"/>
          </p:cNvSpPr>
          <p:nvPr/>
        </p:nvSpPr>
        <p:spPr bwMode="auto">
          <a:xfrm>
            <a:off x="1277938" y="3448050"/>
            <a:ext cx="6940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6" name="Line 19"/>
          <p:cNvSpPr>
            <a:spLocks noChangeShapeType="1"/>
          </p:cNvSpPr>
          <p:nvPr/>
        </p:nvSpPr>
        <p:spPr bwMode="auto">
          <a:xfrm>
            <a:off x="1271588" y="37528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7" name="Line 20"/>
          <p:cNvSpPr>
            <a:spLocks noChangeShapeType="1"/>
          </p:cNvSpPr>
          <p:nvPr/>
        </p:nvSpPr>
        <p:spPr bwMode="auto">
          <a:xfrm>
            <a:off x="1271588" y="40576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8" name="Line 21"/>
          <p:cNvSpPr>
            <a:spLocks noChangeShapeType="1"/>
          </p:cNvSpPr>
          <p:nvPr/>
        </p:nvSpPr>
        <p:spPr bwMode="auto">
          <a:xfrm>
            <a:off x="1271588" y="43624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9" name="Line 22"/>
          <p:cNvSpPr>
            <a:spLocks noChangeShapeType="1"/>
          </p:cNvSpPr>
          <p:nvPr/>
        </p:nvSpPr>
        <p:spPr bwMode="auto">
          <a:xfrm>
            <a:off x="1271588" y="46672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0" name="Line 23"/>
          <p:cNvSpPr>
            <a:spLocks noChangeShapeType="1"/>
          </p:cNvSpPr>
          <p:nvPr/>
        </p:nvSpPr>
        <p:spPr bwMode="auto">
          <a:xfrm>
            <a:off x="1271588" y="49720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1" name="Rectangle 24"/>
          <p:cNvSpPr>
            <a:spLocks noChangeArrowheads="1"/>
          </p:cNvSpPr>
          <p:nvPr/>
        </p:nvSpPr>
        <p:spPr bwMode="auto">
          <a:xfrm>
            <a:off x="1244600" y="46863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200	PERS</a:t>
            </a:r>
          </a:p>
        </p:txBody>
      </p:sp>
      <p:sp>
        <p:nvSpPr>
          <p:cNvPr id="83992" name="Rectangle 25"/>
          <p:cNvSpPr>
            <a:spLocks noChangeArrowheads="1"/>
          </p:cNvSpPr>
          <p:nvPr/>
        </p:nvSpPr>
        <p:spPr bwMode="auto">
          <a:xfrm>
            <a:off x="1244600" y="49911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300	MFSW</a:t>
            </a:r>
          </a:p>
        </p:txBody>
      </p:sp>
      <p:sp>
        <p:nvSpPr>
          <p:cNvPr id="83993" name="Line 26"/>
          <p:cNvSpPr>
            <a:spLocks noChangeShapeType="1"/>
          </p:cNvSpPr>
          <p:nvPr/>
        </p:nvSpPr>
        <p:spPr bwMode="auto">
          <a:xfrm>
            <a:off x="1271588" y="52768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4" name="Line 27"/>
          <p:cNvSpPr>
            <a:spLocks noChangeShapeType="1"/>
          </p:cNvSpPr>
          <p:nvPr/>
        </p:nvSpPr>
        <p:spPr bwMode="auto">
          <a:xfrm>
            <a:off x="1271588" y="55816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5" name="Line 28"/>
          <p:cNvSpPr>
            <a:spLocks noChangeShapeType="1"/>
          </p:cNvSpPr>
          <p:nvPr/>
        </p:nvSpPr>
        <p:spPr bwMode="auto">
          <a:xfrm>
            <a:off x="1271588" y="58864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6" name="Rectangle 29"/>
          <p:cNvSpPr>
            <a:spLocks noChangeArrowheads="1"/>
          </p:cNvSpPr>
          <p:nvPr/>
        </p:nvSpPr>
        <p:spPr bwMode="auto">
          <a:xfrm>
            <a:off x="1252538" y="56007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200	PERS</a:t>
            </a:r>
          </a:p>
        </p:txBody>
      </p:sp>
      <p:sp>
        <p:nvSpPr>
          <p:cNvPr id="83997" name="Rectangle 30"/>
          <p:cNvSpPr>
            <a:spLocks noChangeArrowheads="1"/>
          </p:cNvSpPr>
          <p:nvPr/>
        </p:nvSpPr>
        <p:spPr bwMode="auto">
          <a:xfrm>
            <a:off x="1252538" y="59055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300	MFSW</a:t>
            </a:r>
          </a:p>
        </p:txBody>
      </p:sp>
      <p:sp>
        <p:nvSpPr>
          <p:cNvPr id="83998" name="Rectangle 31"/>
          <p:cNvSpPr>
            <a:spLocks noChangeArrowheads="1"/>
          </p:cNvSpPr>
          <p:nvPr/>
        </p:nvSpPr>
        <p:spPr bwMode="auto">
          <a:xfrm rot="-5400000">
            <a:off x="-760684" y="4323143"/>
            <a:ext cx="3339057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 dirty="0"/>
              <a:t>Ergebnisrelation</a:t>
            </a:r>
          </a:p>
          <a:p>
            <a:pPr algn="ctr"/>
            <a:r>
              <a:rPr lang="de-DE" dirty="0"/>
              <a:t>Projekte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dirty="0"/>
              <a:t>Projektdurchführung</a:t>
            </a:r>
          </a:p>
        </p:txBody>
      </p:sp>
      <p:sp>
        <p:nvSpPr>
          <p:cNvPr id="83999" name="Rectangle 32"/>
          <p:cNvSpPr>
            <a:spLocks noChangeArrowheads="1"/>
          </p:cNvSpPr>
          <p:nvPr/>
        </p:nvSpPr>
        <p:spPr bwMode="auto">
          <a:xfrm>
            <a:off x="409575" y="1006475"/>
            <a:ext cx="438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Beispiel: Projekte </a:t>
            </a:r>
            <a:r>
              <a:rPr lang="de-DE" b="1" dirty="0" smtClean="0">
                <a:latin typeface="Symbol" charset="0"/>
              </a:rPr>
              <a:t>⤫</a:t>
            </a:r>
            <a:r>
              <a:rPr lang="de-DE" b="1" dirty="0" smtClean="0"/>
              <a:t> </a:t>
            </a:r>
            <a:r>
              <a:rPr lang="de-DE" b="1" dirty="0"/>
              <a:t>Projektdurchführung</a:t>
            </a:r>
          </a:p>
        </p:txBody>
      </p:sp>
      <p:sp>
        <p:nvSpPr>
          <p:cNvPr id="84000" name="Rectangle 33"/>
          <p:cNvSpPr>
            <a:spLocks noChangeArrowheads="1"/>
          </p:cNvSpPr>
          <p:nvPr/>
        </p:nvSpPr>
        <p:spPr bwMode="auto">
          <a:xfrm>
            <a:off x="1284288" y="1912938"/>
            <a:ext cx="4084637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1" name="Rectangle 34"/>
          <p:cNvSpPr>
            <a:spLocks noChangeArrowheads="1"/>
          </p:cNvSpPr>
          <p:nvPr/>
        </p:nvSpPr>
        <p:spPr bwMode="auto">
          <a:xfrm>
            <a:off x="1228725" y="1885950"/>
            <a:ext cx="362920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300.000</a:t>
            </a:r>
            <a:endParaRPr lang="de-DE" sz="1600" dirty="0"/>
          </a:p>
        </p:txBody>
      </p:sp>
      <p:sp>
        <p:nvSpPr>
          <p:cNvPr id="84002" name="Line 35"/>
          <p:cNvSpPr>
            <a:spLocks noChangeShapeType="1"/>
          </p:cNvSpPr>
          <p:nvPr/>
        </p:nvSpPr>
        <p:spPr bwMode="auto">
          <a:xfrm>
            <a:off x="1254125" y="1866900"/>
            <a:ext cx="414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03" name="Line 36"/>
          <p:cNvSpPr>
            <a:spLocks noChangeShapeType="1"/>
          </p:cNvSpPr>
          <p:nvPr/>
        </p:nvSpPr>
        <p:spPr bwMode="auto">
          <a:xfrm>
            <a:off x="1247775" y="2171700"/>
            <a:ext cx="4152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04" name="Rectangle 37"/>
          <p:cNvSpPr>
            <a:spLocks noChangeArrowheads="1"/>
          </p:cNvSpPr>
          <p:nvPr/>
        </p:nvSpPr>
        <p:spPr bwMode="auto">
          <a:xfrm>
            <a:off x="6353175" y="1924050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5" name="Rectangle 38"/>
          <p:cNvSpPr>
            <a:spLocks noChangeArrowheads="1"/>
          </p:cNvSpPr>
          <p:nvPr/>
        </p:nvSpPr>
        <p:spPr bwMode="auto">
          <a:xfrm>
            <a:off x="6353175" y="2228850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6" name="Rectangle 39"/>
          <p:cNvSpPr>
            <a:spLocks noChangeArrowheads="1"/>
          </p:cNvSpPr>
          <p:nvPr/>
        </p:nvSpPr>
        <p:spPr bwMode="auto">
          <a:xfrm>
            <a:off x="6353175" y="2525713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7" name="Rectangle 40"/>
          <p:cNvSpPr>
            <a:spLocks noChangeArrowheads="1"/>
          </p:cNvSpPr>
          <p:nvPr/>
        </p:nvSpPr>
        <p:spPr bwMode="auto">
          <a:xfrm>
            <a:off x="6299200" y="1893888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84008" name="Rectangle 41"/>
          <p:cNvSpPr>
            <a:spLocks noChangeArrowheads="1"/>
          </p:cNvSpPr>
          <p:nvPr/>
        </p:nvSpPr>
        <p:spPr bwMode="auto">
          <a:xfrm>
            <a:off x="6299200" y="2198688"/>
            <a:ext cx="1528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84009" name="Rectangle 42"/>
          <p:cNvSpPr>
            <a:spLocks noChangeArrowheads="1"/>
          </p:cNvSpPr>
          <p:nvPr/>
        </p:nvSpPr>
        <p:spPr bwMode="auto">
          <a:xfrm>
            <a:off x="6299200" y="2503488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84010" name="Rectangle 43"/>
          <p:cNvSpPr>
            <a:spLocks noChangeArrowheads="1"/>
          </p:cNvSpPr>
          <p:nvPr/>
        </p:nvSpPr>
        <p:spPr bwMode="auto">
          <a:xfrm>
            <a:off x="1308100" y="34972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1" name="Rectangle 44"/>
          <p:cNvSpPr>
            <a:spLocks noChangeArrowheads="1"/>
          </p:cNvSpPr>
          <p:nvPr/>
        </p:nvSpPr>
        <p:spPr bwMode="auto">
          <a:xfrm>
            <a:off x="1308100" y="38020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2" name="Rectangle 45"/>
          <p:cNvSpPr>
            <a:spLocks noChangeArrowheads="1"/>
          </p:cNvSpPr>
          <p:nvPr/>
        </p:nvSpPr>
        <p:spPr bwMode="auto">
          <a:xfrm>
            <a:off x="1308100" y="41068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3" name="Rectangle 46"/>
          <p:cNvSpPr>
            <a:spLocks noChangeArrowheads="1"/>
          </p:cNvSpPr>
          <p:nvPr/>
        </p:nvSpPr>
        <p:spPr bwMode="auto">
          <a:xfrm>
            <a:off x="1252538" y="34671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</a:t>
            </a:r>
            <a:r>
              <a:rPr lang="de-DE" sz="1400" dirty="0" smtClean="0"/>
              <a:t>100	MFSW</a:t>
            </a:r>
            <a:endParaRPr lang="de-DE" sz="1400" dirty="0"/>
          </a:p>
        </p:txBody>
      </p:sp>
      <p:sp>
        <p:nvSpPr>
          <p:cNvPr id="84014" name="Rectangle 47"/>
          <p:cNvSpPr>
            <a:spLocks noChangeArrowheads="1"/>
          </p:cNvSpPr>
          <p:nvPr/>
        </p:nvSpPr>
        <p:spPr bwMode="auto">
          <a:xfrm>
            <a:off x="1252538" y="37719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200	PERS</a:t>
            </a:r>
          </a:p>
        </p:txBody>
      </p:sp>
      <p:sp>
        <p:nvSpPr>
          <p:cNvPr id="84015" name="Rectangle 48"/>
          <p:cNvSpPr>
            <a:spLocks noChangeArrowheads="1"/>
          </p:cNvSpPr>
          <p:nvPr/>
        </p:nvSpPr>
        <p:spPr bwMode="auto">
          <a:xfrm>
            <a:off x="1252538" y="40767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300	MFSW</a:t>
            </a:r>
          </a:p>
        </p:txBody>
      </p:sp>
      <p:sp>
        <p:nvSpPr>
          <p:cNvPr id="84016" name="Line 49"/>
          <p:cNvSpPr>
            <a:spLocks noChangeShapeType="1"/>
          </p:cNvSpPr>
          <p:nvPr/>
        </p:nvSpPr>
        <p:spPr bwMode="auto">
          <a:xfrm>
            <a:off x="5580063" y="1968500"/>
            <a:ext cx="625475" cy="46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17" name="Line 50"/>
          <p:cNvSpPr>
            <a:spLocks noChangeShapeType="1"/>
          </p:cNvSpPr>
          <p:nvPr/>
        </p:nvSpPr>
        <p:spPr bwMode="auto">
          <a:xfrm>
            <a:off x="5591175" y="2130425"/>
            <a:ext cx="617538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18" name="Line 51"/>
          <p:cNvSpPr>
            <a:spLocks noChangeShapeType="1"/>
          </p:cNvSpPr>
          <p:nvPr/>
        </p:nvSpPr>
        <p:spPr bwMode="auto">
          <a:xfrm>
            <a:off x="5580063" y="2051050"/>
            <a:ext cx="620712" cy="249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044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(5)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5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Überblick über die </a:t>
            </a:r>
            <a:r>
              <a:rPr lang="de-DE" dirty="0" smtClean="0">
                <a:latin typeface="Arial" charset="0"/>
                <a:ea typeface="ＭＳ Ｐゴシック" charset="0"/>
              </a:rPr>
              <a:t>Konzepte (2)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Zahl der </a:t>
            </a:r>
            <a:r>
              <a:rPr lang="de-DE" sz="2000" b="1" dirty="0">
                <a:latin typeface="Arial" charset="0"/>
                <a:ea typeface="ＭＳ Ｐゴシック" charset="0"/>
              </a:rPr>
              <a:t>Spalten</a:t>
            </a:r>
            <a:r>
              <a:rPr lang="de-DE" sz="2000" dirty="0">
                <a:latin typeface="Arial" charset="0"/>
                <a:ea typeface="ＭＳ Ｐゴシック" charset="0"/>
              </a:rPr>
              <a:t> einer Tabelle wird im Schema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festgelegt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Jeder Spalte ist eine </a:t>
            </a:r>
            <a:r>
              <a:rPr lang="de-DE" sz="2000" b="1" dirty="0">
                <a:latin typeface="Arial" charset="0"/>
                <a:ea typeface="ＭＳ Ｐゴシック" charset="0"/>
              </a:rPr>
              <a:t>Domäne</a:t>
            </a:r>
            <a:r>
              <a:rPr lang="de-DE" sz="2000" dirty="0">
                <a:latin typeface="Arial" charset="0"/>
                <a:ea typeface="ＭＳ Ｐゴシック" charset="0"/>
              </a:rPr>
              <a:t> zugeordnet, welche die zulässigen Werte für das Attribut in allen Zeilen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festlegt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 Tabelle besitzt einen </a:t>
            </a:r>
            <a:r>
              <a:rPr lang="de-DE" sz="2000" b="1" dirty="0">
                <a:latin typeface="Arial" charset="0"/>
                <a:ea typeface="ＭＳ Ｐゴシック" charset="0"/>
              </a:rPr>
              <a:t>Primärschlüssel</a:t>
            </a:r>
            <a:r>
              <a:rPr lang="de-DE" sz="2000" dirty="0">
                <a:latin typeface="Arial" charset="0"/>
                <a:ea typeface="ＭＳ Ｐゴシック" charset="0"/>
              </a:rPr>
              <a:t>, der ein einzelnes Attribut oder eine Kombination von Attributen ist,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so dass eine </a:t>
            </a:r>
            <a:r>
              <a:rPr lang="de-DE" sz="2000" dirty="0">
                <a:latin typeface="Arial" charset="0"/>
                <a:ea typeface="ＭＳ Ｐゴシック" charset="0"/>
              </a:rPr>
              <a:t>eindeutige Identifikation jedes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Tupels</a:t>
            </a:r>
            <a:r>
              <a:rPr lang="de-DE" sz="2000" dirty="0">
                <a:latin typeface="Arial" charset="0"/>
                <a:ea typeface="ＭＳ Ｐゴシック" charset="0"/>
              </a:rPr>
              <a:t> innerhalb der Tabelle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ermöglicht wird</a:t>
            </a:r>
          </a:p>
          <a:p>
            <a:pPr lvl="1"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Beziehungen</a:t>
            </a:r>
            <a:r>
              <a:rPr lang="de-DE" sz="2000" dirty="0">
                <a:latin typeface="Arial" charset="0"/>
                <a:ea typeface="ＭＳ Ｐゴシック" charset="0"/>
              </a:rPr>
              <a:t> zwischen Datenobjekten werden durch Identifikation des referenzierten Objektes über seinen Primärschlüssel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repräsentiert (</a:t>
            </a:r>
            <a:r>
              <a:rPr lang="de-DE" sz="2000" dirty="0">
                <a:latin typeface="Monotype Sorts" charset="0"/>
                <a:ea typeface="ＭＳ Ｐゴシック" charset="0"/>
                <a:sym typeface="Monotype Sorts" charset="0"/>
              </a:rPr>
              <a:t></a:t>
            </a:r>
            <a:r>
              <a:rPr lang="de-DE" sz="2000" dirty="0">
                <a:latin typeface="Monotype Sorts" charset="0"/>
                <a:ea typeface="ＭＳ Ｐゴシック" charset="0"/>
              </a:rPr>
              <a:t> </a:t>
            </a:r>
            <a:r>
              <a:rPr lang="de-DE" sz="2000" b="1" dirty="0">
                <a:latin typeface="Arial" charset="0"/>
                <a:ea typeface="ＭＳ Ｐゴシック" charset="0"/>
              </a:rPr>
              <a:t>assoziative Identifikation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)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Einen Schlüssel, der in Relation A zur Identifikation eines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Tupels</a:t>
            </a:r>
            <a:r>
              <a:rPr lang="de-DE" sz="2000" dirty="0">
                <a:latin typeface="Arial" charset="0"/>
                <a:ea typeface="ＭＳ Ｐゴシック" charset="0"/>
              </a:rPr>
              <a:t> in Relation B benutzt wird, bezeichnet man als </a:t>
            </a:r>
            <a:r>
              <a:rPr lang="de-DE" sz="2000" b="1" dirty="0" smtClean="0">
                <a:latin typeface="Arial" charset="0"/>
                <a:ea typeface="ＭＳ Ｐゴシック" charset="0"/>
              </a:rPr>
              <a:t>Fremdschlüssel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b="1" dirty="0">
                <a:latin typeface="Arial" charset="0"/>
                <a:ea typeface="ＭＳ Ｐゴシック" charset="0"/>
              </a:rPr>
              <a:t> (Verbindung) R </a:t>
            </a:r>
            <a:r>
              <a:rPr lang="de-DE" sz="2400" b="1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="1" baseline="-25000" dirty="0" smtClean="0">
                <a:latin typeface="Symbol" charset="0"/>
                <a:ea typeface="ＭＳ Ｐゴシック" charset="0"/>
              </a:rPr>
              <a:t>𝜃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Eine Verbindung zwischen zwei Relationen wird in einer Kombination von kartesischem Produkt und nachfolgender Selektion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Symbol" charset="0"/>
              </a:rPr>
              <a:t>𝜎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)</a:t>
            </a:r>
            <a:r>
              <a:rPr lang="de-DE" sz="14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gemäß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dem  Prädikat 𝜃 hergestellt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Im allgemeinen Fall (</a:t>
            </a:r>
            <a:r>
              <a:rPr lang="de-DE" sz="1800" i="1" dirty="0">
                <a:latin typeface="Arial" charset="0"/>
                <a:ea typeface="ＭＳ Ｐゴシック" charset="0"/>
              </a:rPr>
              <a:t>Theta-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dirty="0">
                <a:latin typeface="Arial" charset="0"/>
                <a:ea typeface="ＭＳ Ｐゴシック" charset="0"/>
              </a:rPr>
              <a:t>) vergleicht ein (beliebiges) Prädikat </a:t>
            </a:r>
            <a:r>
              <a:rPr lang="de-DE" sz="1800" dirty="0" smtClean="0">
                <a:latin typeface="Symbol" charset="0"/>
              </a:rPr>
              <a:t>𝜃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mehrere </a:t>
            </a:r>
            <a:r>
              <a:rPr lang="de-DE" sz="1800" dirty="0">
                <a:latin typeface="Arial" charset="0"/>
                <a:ea typeface="ＭＳ Ｐゴシック" charset="0"/>
              </a:rPr>
              <a:t>Attribute aus den Relationen R und S (Spezialfall: </a:t>
            </a:r>
            <a:r>
              <a:rPr lang="de-DE" sz="1800" dirty="0" err="1">
                <a:latin typeface="Arial" charset="0"/>
                <a:ea typeface="ＭＳ Ｐゴシック" charset="0"/>
              </a:rPr>
              <a:t>Equi-Join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Beispiele:</a:t>
            </a:r>
            <a:r>
              <a:rPr lang="de-DE" sz="1800" dirty="0">
                <a:latin typeface="Arial" charset="0"/>
                <a:ea typeface="ＭＳ Ｐゴシック" charset="0"/>
              </a:rPr>
              <a:t>	</a:t>
            </a:r>
          </a:p>
          <a:p>
            <a:pPr lvl="2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 smtClean="0">
                <a:latin typeface="Symbol" charset="0"/>
                <a:ea typeface="ＭＳ Ｐゴシック" charset="0"/>
              </a:rPr>
              <a:t>≠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)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r>
              <a:rPr lang="de-DE" sz="1800" dirty="0">
                <a:latin typeface="Arial" charset="0"/>
                <a:ea typeface="ＭＳ Ｐゴシック" charset="0"/>
              </a:rPr>
              <a:t> (s. nächste Folie)</a:t>
            </a:r>
          </a:p>
          <a:p>
            <a:pPr lvl="2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Budget &gt; 150000 ) </a:t>
            </a:r>
            <a:r>
              <a:rPr lang="de-DE" sz="1800" baseline="-25000" dirty="0" smtClean="0">
                <a:latin typeface="Symbol" charset="0"/>
                <a:ea typeface="ＭＳ Ｐゴシック" charset="0"/>
              </a:rPr>
              <a:t>∧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Symbol" charset="0"/>
                <a:ea typeface="ＭＳ Ｐゴシック" charset="0"/>
              </a:rPr>
              <a:t>=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)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Ergebnisrelation enthält die Zeilen des kartesischen Produkts der Relationen R und S, die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𝜎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erfüllen.</a:t>
            </a:r>
          </a:p>
        </p:txBody>
      </p:sp>
      <p:sp>
        <p:nvSpPr>
          <p:cNvPr id="86018" name="Rectangle 3"/>
          <p:cNvSpPr>
            <a:spLocks noChangeArrowheads="1"/>
          </p:cNvSpPr>
          <p:nvPr/>
        </p:nvSpPr>
        <p:spPr bwMode="auto">
          <a:xfrm>
            <a:off x="914400" y="3284984"/>
            <a:ext cx="2373313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4"/>
          <p:cNvSpPr>
            <a:spLocks noChangeArrowheads="1"/>
          </p:cNvSpPr>
          <p:nvPr/>
        </p:nvSpPr>
        <p:spPr bwMode="auto">
          <a:xfrm>
            <a:off x="954088" y="3257932"/>
            <a:ext cx="2297112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sz="2400" b="1" dirty="0">
                <a:latin typeface="Symbol" charset="0"/>
              </a:rPr>
              <a:t>⋈</a:t>
            </a:r>
            <a:r>
              <a:rPr lang="de-DE" b="1" baseline="-25000" dirty="0">
                <a:latin typeface="Symbol" charset="0"/>
              </a:rPr>
              <a:t>𝜃 </a:t>
            </a:r>
            <a:r>
              <a:rPr lang="de-DE" i="1" dirty="0" smtClean="0">
                <a:latin typeface="Times New Roman" charset="0"/>
              </a:rPr>
              <a:t>S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dirty="0">
                <a:latin typeface="Times New Roman" charset="0"/>
              </a:rPr>
              <a:t>:=  </a:t>
            </a:r>
            <a:r>
              <a:rPr lang="de-DE" dirty="0" smtClean="0">
                <a:latin typeface="Symbol" charset="0"/>
              </a:rPr>
              <a:t>𝜎</a:t>
            </a:r>
            <a:r>
              <a:rPr lang="de-DE" b="1" baseline="-25000" dirty="0" smtClean="0">
                <a:latin typeface="Symbol" charset="0"/>
              </a:rPr>
              <a:t>𝜃 </a:t>
            </a:r>
            <a:r>
              <a:rPr lang="de-DE" dirty="0" smtClean="0">
                <a:latin typeface="Times New Roman" charset="0"/>
              </a:rPr>
              <a:t>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) 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(6)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1350963" y="1620862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66" name="Rectangle 3"/>
          <p:cNvSpPr>
            <a:spLocks noChangeArrowheads="1"/>
          </p:cNvSpPr>
          <p:nvPr/>
        </p:nvSpPr>
        <p:spPr bwMode="auto">
          <a:xfrm rot="-5400000">
            <a:off x="661194" y="2091556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88067" name="Rectangle 4"/>
          <p:cNvSpPr>
            <a:spLocks noChangeArrowheads="1"/>
          </p:cNvSpPr>
          <p:nvPr/>
        </p:nvSpPr>
        <p:spPr bwMode="auto">
          <a:xfrm>
            <a:off x="1331913" y="1633562"/>
            <a:ext cx="386965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Budget</a:t>
            </a:r>
            <a:endParaRPr lang="de-DE" sz="1600" i="1" dirty="0"/>
          </a:p>
        </p:txBody>
      </p:sp>
      <p:sp>
        <p:nvSpPr>
          <p:cNvPr id="88068" name="Rectangle 5"/>
          <p:cNvSpPr>
            <a:spLocks noChangeArrowheads="1"/>
          </p:cNvSpPr>
          <p:nvPr/>
        </p:nvSpPr>
        <p:spPr bwMode="auto">
          <a:xfrm>
            <a:off x="1331913" y="19383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 300.000</a:t>
            </a:r>
            <a:endParaRPr lang="de-DE" sz="1600" dirty="0"/>
          </a:p>
        </p:txBody>
      </p:sp>
      <p:sp>
        <p:nvSpPr>
          <p:cNvPr id="88069" name="Rectangle 6"/>
          <p:cNvSpPr>
            <a:spLocks noChangeArrowheads="1"/>
          </p:cNvSpPr>
          <p:nvPr/>
        </p:nvSpPr>
        <p:spPr bwMode="auto">
          <a:xfrm>
            <a:off x="1323975" y="22431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         100.000</a:t>
            </a:r>
            <a:endParaRPr lang="de-DE" sz="1600" dirty="0"/>
          </a:p>
        </p:txBody>
      </p:sp>
      <p:sp>
        <p:nvSpPr>
          <p:cNvPr id="88070" name="Rectangle 7"/>
          <p:cNvSpPr>
            <a:spLocks noChangeArrowheads="1"/>
          </p:cNvSpPr>
          <p:nvPr/>
        </p:nvSpPr>
        <p:spPr bwMode="auto">
          <a:xfrm>
            <a:off x="1331913" y="25479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 200.000</a:t>
            </a:r>
            <a:endParaRPr lang="de-DE" sz="1600" dirty="0"/>
          </a:p>
        </p:txBody>
      </p:sp>
      <p:sp>
        <p:nvSpPr>
          <p:cNvPr id="88071" name="Line 8"/>
          <p:cNvSpPr>
            <a:spLocks noChangeShapeType="1"/>
          </p:cNvSpPr>
          <p:nvPr/>
        </p:nvSpPr>
        <p:spPr bwMode="auto">
          <a:xfrm>
            <a:off x="1357313" y="1919312"/>
            <a:ext cx="4138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2" name="Line 9"/>
          <p:cNvSpPr>
            <a:spLocks noChangeShapeType="1"/>
          </p:cNvSpPr>
          <p:nvPr/>
        </p:nvSpPr>
        <p:spPr bwMode="auto">
          <a:xfrm>
            <a:off x="1350963" y="2224112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3" name="Line 10"/>
          <p:cNvSpPr>
            <a:spLocks noChangeShapeType="1"/>
          </p:cNvSpPr>
          <p:nvPr/>
        </p:nvSpPr>
        <p:spPr bwMode="auto">
          <a:xfrm>
            <a:off x="1350963" y="2528912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3963" name="Rectangle 11"/>
          <p:cNvSpPr>
            <a:spLocks noChangeArrowheads="1"/>
          </p:cNvSpPr>
          <p:nvPr/>
        </p:nvSpPr>
        <p:spPr bwMode="auto">
          <a:xfrm>
            <a:off x="6421438" y="1628800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75" name="Rectangle 12"/>
          <p:cNvSpPr>
            <a:spLocks noChangeArrowheads="1"/>
          </p:cNvSpPr>
          <p:nvPr/>
        </p:nvSpPr>
        <p:spPr bwMode="auto">
          <a:xfrm>
            <a:off x="6402388" y="1641500"/>
            <a:ext cx="149066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88076" name="Line 13"/>
          <p:cNvSpPr>
            <a:spLocks noChangeShapeType="1"/>
          </p:cNvSpPr>
          <p:nvPr/>
        </p:nvSpPr>
        <p:spPr bwMode="auto">
          <a:xfrm>
            <a:off x="6427788" y="1927250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7" name="Line 14"/>
          <p:cNvSpPr>
            <a:spLocks noChangeShapeType="1"/>
          </p:cNvSpPr>
          <p:nvPr/>
        </p:nvSpPr>
        <p:spPr bwMode="auto">
          <a:xfrm>
            <a:off x="6421438" y="223205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8" name="Rectangle 15"/>
          <p:cNvSpPr>
            <a:spLocks noChangeArrowheads="1"/>
          </p:cNvSpPr>
          <p:nvPr/>
        </p:nvSpPr>
        <p:spPr bwMode="auto">
          <a:xfrm>
            <a:off x="6402388" y="1946300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88079" name="Line 16"/>
          <p:cNvSpPr>
            <a:spLocks noChangeShapeType="1"/>
          </p:cNvSpPr>
          <p:nvPr/>
        </p:nvSpPr>
        <p:spPr bwMode="auto">
          <a:xfrm>
            <a:off x="6421438" y="253685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0" name="Rectangle 17"/>
          <p:cNvSpPr>
            <a:spLocks noChangeArrowheads="1"/>
          </p:cNvSpPr>
          <p:nvPr/>
        </p:nvSpPr>
        <p:spPr bwMode="auto">
          <a:xfrm>
            <a:off x="6402388" y="2251100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88081" name="Rectangle 18"/>
          <p:cNvSpPr>
            <a:spLocks noChangeArrowheads="1"/>
          </p:cNvSpPr>
          <p:nvPr/>
        </p:nvSpPr>
        <p:spPr bwMode="auto">
          <a:xfrm>
            <a:off x="6402388" y="2555900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88082" name="Rectangle 19"/>
          <p:cNvSpPr>
            <a:spLocks noChangeArrowheads="1"/>
          </p:cNvSpPr>
          <p:nvPr/>
        </p:nvSpPr>
        <p:spPr bwMode="auto">
          <a:xfrm>
            <a:off x="6265863" y="1027137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53972" name="Rectangle 20"/>
          <p:cNvSpPr>
            <a:spLocks noChangeArrowheads="1"/>
          </p:cNvSpPr>
          <p:nvPr/>
        </p:nvSpPr>
        <p:spPr bwMode="auto">
          <a:xfrm>
            <a:off x="1374775" y="3202012"/>
            <a:ext cx="6951663" cy="303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84" name="Rectangle 21"/>
          <p:cNvSpPr>
            <a:spLocks noChangeArrowheads="1"/>
          </p:cNvSpPr>
          <p:nvPr/>
        </p:nvSpPr>
        <p:spPr bwMode="auto">
          <a:xfrm>
            <a:off x="1355725" y="3214712"/>
            <a:ext cx="6107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Titel			Budget		Nr2	Kurz</a:t>
            </a:r>
          </a:p>
        </p:txBody>
      </p:sp>
      <p:sp>
        <p:nvSpPr>
          <p:cNvPr id="88085" name="Line 22"/>
          <p:cNvSpPr>
            <a:spLocks noChangeShapeType="1"/>
          </p:cNvSpPr>
          <p:nvPr/>
        </p:nvSpPr>
        <p:spPr bwMode="auto">
          <a:xfrm>
            <a:off x="1381125" y="3500462"/>
            <a:ext cx="69389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6" name="Line 23"/>
          <p:cNvSpPr>
            <a:spLocks noChangeShapeType="1"/>
          </p:cNvSpPr>
          <p:nvPr/>
        </p:nvSpPr>
        <p:spPr bwMode="auto">
          <a:xfrm>
            <a:off x="1374775" y="38052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7" name="Line 24"/>
          <p:cNvSpPr>
            <a:spLocks noChangeShapeType="1"/>
          </p:cNvSpPr>
          <p:nvPr/>
        </p:nvSpPr>
        <p:spPr bwMode="auto">
          <a:xfrm>
            <a:off x="1374775" y="41100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8" name="Line 25"/>
          <p:cNvSpPr>
            <a:spLocks noChangeShapeType="1"/>
          </p:cNvSpPr>
          <p:nvPr/>
        </p:nvSpPr>
        <p:spPr bwMode="auto">
          <a:xfrm>
            <a:off x="1374775" y="44148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9" name="Line 26"/>
          <p:cNvSpPr>
            <a:spLocks noChangeShapeType="1"/>
          </p:cNvSpPr>
          <p:nvPr/>
        </p:nvSpPr>
        <p:spPr bwMode="auto">
          <a:xfrm>
            <a:off x="1374775" y="47196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0" name="Line 27"/>
          <p:cNvSpPr>
            <a:spLocks noChangeShapeType="1"/>
          </p:cNvSpPr>
          <p:nvPr/>
        </p:nvSpPr>
        <p:spPr bwMode="auto">
          <a:xfrm>
            <a:off x="1374775" y="50244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1" name="Line 28"/>
          <p:cNvSpPr>
            <a:spLocks noChangeShapeType="1"/>
          </p:cNvSpPr>
          <p:nvPr/>
        </p:nvSpPr>
        <p:spPr bwMode="auto">
          <a:xfrm>
            <a:off x="1374775" y="53292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2" name="Line 29"/>
          <p:cNvSpPr>
            <a:spLocks noChangeShapeType="1"/>
          </p:cNvSpPr>
          <p:nvPr/>
        </p:nvSpPr>
        <p:spPr bwMode="auto">
          <a:xfrm>
            <a:off x="1374775" y="56340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3" name="Line 30"/>
          <p:cNvSpPr>
            <a:spLocks noChangeShapeType="1"/>
          </p:cNvSpPr>
          <p:nvPr/>
        </p:nvSpPr>
        <p:spPr bwMode="auto">
          <a:xfrm>
            <a:off x="1374775" y="59388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4" name="Rectangle 31"/>
          <p:cNvSpPr>
            <a:spLocks noChangeArrowheads="1"/>
          </p:cNvSpPr>
          <p:nvPr/>
        </p:nvSpPr>
        <p:spPr bwMode="auto">
          <a:xfrm rot="-5400000">
            <a:off x="283369" y="4564881"/>
            <a:ext cx="1757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Ergebnisrelation</a:t>
            </a:r>
          </a:p>
        </p:txBody>
      </p:sp>
      <p:sp>
        <p:nvSpPr>
          <p:cNvPr id="88095" name="Rectangle 32"/>
          <p:cNvSpPr>
            <a:spLocks noChangeArrowheads="1"/>
          </p:cNvSpPr>
          <p:nvPr/>
        </p:nvSpPr>
        <p:spPr bwMode="auto">
          <a:xfrm>
            <a:off x="423863" y="1058887"/>
            <a:ext cx="53419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Beispiel: Projekte </a:t>
            </a:r>
            <a:r>
              <a:rPr lang="de-DE" b="1" dirty="0" smtClean="0">
                <a:latin typeface="Symbol" charset="0"/>
              </a:rPr>
              <a:t>⋈</a:t>
            </a:r>
            <a:r>
              <a:rPr lang="de-DE" baseline="-25000" dirty="0" smtClean="0"/>
              <a:t>( </a:t>
            </a:r>
            <a:r>
              <a:rPr lang="de-DE" i="1" baseline="-25000" dirty="0" err="1"/>
              <a:t>Nr</a:t>
            </a:r>
            <a:r>
              <a:rPr lang="de-DE" baseline="-25000" dirty="0"/>
              <a:t> </a:t>
            </a:r>
            <a:r>
              <a:rPr lang="de-DE" baseline="-25000" dirty="0" smtClean="0">
                <a:latin typeface="Symbol" charset="0"/>
              </a:rPr>
              <a:t>≠</a:t>
            </a:r>
            <a:r>
              <a:rPr lang="de-DE" i="1" baseline="-25000" dirty="0" smtClean="0"/>
              <a:t> </a:t>
            </a:r>
            <a:r>
              <a:rPr lang="de-DE" i="1" baseline="-25000" dirty="0" err="1"/>
              <a:t>Nr</a:t>
            </a:r>
            <a:r>
              <a:rPr lang="de-DE" i="1" baseline="-25000" dirty="0"/>
              <a:t> </a:t>
            </a:r>
            <a:r>
              <a:rPr lang="de-DE" baseline="-25000" dirty="0"/>
              <a:t>)</a:t>
            </a:r>
            <a:r>
              <a:rPr lang="de-DE" b="1" dirty="0"/>
              <a:t> Projektdurchführung</a:t>
            </a:r>
          </a:p>
        </p:txBody>
      </p:sp>
      <p:sp>
        <p:nvSpPr>
          <p:cNvPr id="88096" name="Rectangle 33" descr="Diagonal dunkel nach oben"/>
          <p:cNvSpPr>
            <a:spLocks noChangeArrowheads="1"/>
          </p:cNvSpPr>
          <p:nvPr/>
        </p:nvSpPr>
        <p:spPr bwMode="auto">
          <a:xfrm>
            <a:off x="1411288" y="3549675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7" name="Rectangle 34" descr="Diagonal dunkel nach oben"/>
          <p:cNvSpPr>
            <a:spLocks noChangeArrowheads="1"/>
          </p:cNvSpPr>
          <p:nvPr/>
        </p:nvSpPr>
        <p:spPr bwMode="auto">
          <a:xfrm>
            <a:off x="1412875" y="4767287"/>
            <a:ext cx="6875463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8" name="Rectangle 35" descr="Diagonal dunkel nach oben"/>
          <p:cNvSpPr>
            <a:spLocks noChangeArrowheads="1"/>
          </p:cNvSpPr>
          <p:nvPr/>
        </p:nvSpPr>
        <p:spPr bwMode="auto">
          <a:xfrm>
            <a:off x="1414463" y="5981725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9" name="Rectangle 36"/>
          <p:cNvSpPr>
            <a:spLocks noChangeArrowheads="1"/>
          </p:cNvSpPr>
          <p:nvPr/>
        </p:nvSpPr>
        <p:spPr bwMode="auto">
          <a:xfrm>
            <a:off x="1341438" y="3843362"/>
            <a:ext cx="706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DB Fahrpläne		300.000		200	PERS</a:t>
            </a:r>
          </a:p>
        </p:txBody>
      </p:sp>
      <p:sp>
        <p:nvSpPr>
          <p:cNvPr id="88100" name="Rectangle 37"/>
          <p:cNvSpPr>
            <a:spLocks noChangeArrowheads="1"/>
          </p:cNvSpPr>
          <p:nvPr/>
        </p:nvSpPr>
        <p:spPr bwMode="auto">
          <a:xfrm>
            <a:off x="1341438" y="4129112"/>
            <a:ext cx="7196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DB Fahrpläne		300.000		300	MFSW</a:t>
            </a:r>
          </a:p>
        </p:txBody>
      </p:sp>
      <p:sp>
        <p:nvSpPr>
          <p:cNvPr id="88101" name="Rectangle 38"/>
          <p:cNvSpPr>
            <a:spLocks noChangeArrowheads="1"/>
          </p:cNvSpPr>
          <p:nvPr/>
        </p:nvSpPr>
        <p:spPr bwMode="auto">
          <a:xfrm>
            <a:off x="1349375" y="4433912"/>
            <a:ext cx="718466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100	MFSW</a:t>
            </a:r>
          </a:p>
        </p:txBody>
      </p:sp>
      <p:sp>
        <p:nvSpPr>
          <p:cNvPr id="88102" name="Rectangle 39"/>
          <p:cNvSpPr>
            <a:spLocks noChangeArrowheads="1"/>
          </p:cNvSpPr>
          <p:nvPr/>
        </p:nvSpPr>
        <p:spPr bwMode="auto">
          <a:xfrm>
            <a:off x="1349375" y="5062562"/>
            <a:ext cx="718466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300	MFSW</a:t>
            </a:r>
          </a:p>
        </p:txBody>
      </p:sp>
      <p:sp>
        <p:nvSpPr>
          <p:cNvPr id="88103" name="Rectangle 40"/>
          <p:cNvSpPr>
            <a:spLocks noChangeArrowheads="1"/>
          </p:cNvSpPr>
          <p:nvPr/>
        </p:nvSpPr>
        <p:spPr bwMode="auto">
          <a:xfrm>
            <a:off x="1341438" y="5367362"/>
            <a:ext cx="627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Telekom Statistik		200.000		100	MFSW</a:t>
            </a:r>
          </a:p>
        </p:txBody>
      </p:sp>
      <p:sp>
        <p:nvSpPr>
          <p:cNvPr id="88104" name="Rectangle 41"/>
          <p:cNvSpPr>
            <a:spLocks noChangeArrowheads="1"/>
          </p:cNvSpPr>
          <p:nvPr/>
        </p:nvSpPr>
        <p:spPr bwMode="auto">
          <a:xfrm>
            <a:off x="1341438" y="5653112"/>
            <a:ext cx="614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Telekom Statistik		200.000		200	PERS</a:t>
            </a:r>
          </a:p>
        </p:txBody>
      </p:sp>
      <p:sp>
        <p:nvSpPr>
          <p:cNvPr id="8913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(7)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4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(8)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b="1" dirty="0">
                <a:latin typeface="Arial" charset="0"/>
                <a:ea typeface="ＭＳ Ｐゴシック" charset="0"/>
              </a:rPr>
              <a:t> (Verbindung): Fortsetzung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Von besonderer Bedeutung im RDM ist der </a:t>
            </a:r>
            <a:r>
              <a:rPr lang="de-DE" sz="1800" i="1" dirty="0">
                <a:latin typeface="Arial" charset="0"/>
                <a:ea typeface="ＭＳ Ｐゴシック" charset="0"/>
              </a:rPr>
              <a:t>Natural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dirty="0">
                <a:latin typeface="Arial" charset="0"/>
                <a:ea typeface="ＭＳ Ｐゴシック" charset="0"/>
              </a:rPr>
              <a:t>, da er eine Verknüpfung von Tabellen über ihre Fremdschlüsselwerte erlaubt.</a:t>
            </a:r>
          </a:p>
          <a:p>
            <a:pPr lvl="2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3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 :=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=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3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In diesem Fall </a:t>
            </a:r>
            <a:r>
              <a:rPr lang="de-DE" sz="1800">
                <a:latin typeface="Arial" charset="0"/>
                <a:ea typeface="ＭＳ Ｐゴシック" charset="0"/>
              </a:rPr>
              <a:t>betrachtet </a:t>
            </a:r>
            <a:r>
              <a:rPr lang="de-DE" sz="1800">
                <a:latin typeface="Symbol" charset="0"/>
                <a:ea typeface="ＭＳ Ｐゴシック" charset="0"/>
              </a:rPr>
              <a:t>⋈</a:t>
            </a:r>
            <a:r>
              <a:rPr lang="de-DE" sz="180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nur die Gleichheit zwischen Fremdschlüssel und Primärschlüssel, die den gleichen Attributnamen 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Nr</a:t>
            </a:r>
            <a:r>
              <a:rPr lang="de-DE" sz="1800" dirty="0">
                <a:latin typeface="Arial" charset="0"/>
                <a:ea typeface="ＭＳ Ｐゴシック" charset="0"/>
              </a:rPr>
              <a:t>) besitzen.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Weitere abgeleitete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Joinoperationen</a:t>
            </a:r>
            <a:r>
              <a:rPr lang="de-DE" sz="1800" dirty="0">
                <a:latin typeface="Arial" charset="0"/>
                <a:ea typeface="ＭＳ Ｐゴシック" charset="0"/>
              </a:rPr>
              <a:t> (</a:t>
            </a:r>
            <a:r>
              <a:rPr lang="de-DE" sz="1800" i="1" dirty="0">
                <a:latin typeface="Arial" charset="0"/>
                <a:ea typeface="ＭＳ Ｐゴシック" charset="0"/>
              </a:rPr>
              <a:t>Semi-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i="1" dirty="0">
                <a:latin typeface="Arial" charset="0"/>
                <a:ea typeface="ＭＳ Ｐゴシック" charset="0"/>
              </a:rPr>
              <a:t>,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Outer-Join</a:t>
            </a:r>
            <a:r>
              <a:rPr lang="de-DE" sz="1800" dirty="0">
                <a:latin typeface="Arial" charset="0"/>
                <a:ea typeface="ＭＳ Ｐゴシック" charset="0"/>
              </a:rPr>
              <a:t>, ...)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und </a:t>
            </a:r>
            <a:r>
              <a:rPr lang="de-DE" sz="1800" dirty="0">
                <a:latin typeface="Arial" charset="0"/>
                <a:ea typeface="ＭＳ Ｐゴシック" charset="0"/>
              </a:rPr>
              <a:t>die Division zweier Relationen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kommen später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1350963" y="1726406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62" name="Rectangle 3"/>
          <p:cNvSpPr>
            <a:spLocks noChangeArrowheads="1"/>
          </p:cNvSpPr>
          <p:nvPr/>
        </p:nvSpPr>
        <p:spPr bwMode="auto">
          <a:xfrm rot="-5400000">
            <a:off x="661194" y="2197100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92163" name="Rectangle 4"/>
          <p:cNvSpPr>
            <a:spLocks noChangeArrowheads="1"/>
          </p:cNvSpPr>
          <p:nvPr/>
        </p:nvSpPr>
        <p:spPr bwMode="auto">
          <a:xfrm>
            <a:off x="1331913" y="1739106"/>
            <a:ext cx="386965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Budget</a:t>
            </a:r>
            <a:endParaRPr lang="de-DE" sz="1600" i="1" dirty="0"/>
          </a:p>
        </p:txBody>
      </p:sp>
      <p:sp>
        <p:nvSpPr>
          <p:cNvPr id="92164" name="Rectangle 5"/>
          <p:cNvSpPr>
            <a:spLocks noChangeArrowheads="1"/>
          </p:cNvSpPr>
          <p:nvPr/>
        </p:nvSpPr>
        <p:spPr bwMode="auto">
          <a:xfrm>
            <a:off x="1331913" y="2043906"/>
            <a:ext cx="397544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300.000</a:t>
            </a:r>
            <a:endParaRPr lang="de-DE" sz="1600" dirty="0"/>
          </a:p>
        </p:txBody>
      </p:sp>
      <p:sp>
        <p:nvSpPr>
          <p:cNvPr id="92165" name="Rectangle 6"/>
          <p:cNvSpPr>
            <a:spLocks noChangeArrowheads="1"/>
          </p:cNvSpPr>
          <p:nvPr/>
        </p:nvSpPr>
        <p:spPr bwMode="auto">
          <a:xfrm>
            <a:off x="1323975" y="2348706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 </a:t>
            </a:r>
            <a:r>
              <a:rPr lang="de-DE" sz="1600" dirty="0" smtClean="0"/>
              <a:t>       100.000</a:t>
            </a:r>
            <a:endParaRPr lang="de-DE" sz="1600" dirty="0"/>
          </a:p>
        </p:txBody>
      </p:sp>
      <p:sp>
        <p:nvSpPr>
          <p:cNvPr id="92166" name="Rectangle 7"/>
          <p:cNvSpPr>
            <a:spLocks noChangeArrowheads="1"/>
          </p:cNvSpPr>
          <p:nvPr/>
        </p:nvSpPr>
        <p:spPr bwMode="auto">
          <a:xfrm>
            <a:off x="1331913" y="2653506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200.000</a:t>
            </a:r>
            <a:endParaRPr lang="de-DE" sz="1600" dirty="0"/>
          </a:p>
        </p:txBody>
      </p:sp>
      <p:sp>
        <p:nvSpPr>
          <p:cNvPr id="92167" name="Line 8"/>
          <p:cNvSpPr>
            <a:spLocks noChangeShapeType="1"/>
          </p:cNvSpPr>
          <p:nvPr/>
        </p:nvSpPr>
        <p:spPr bwMode="auto">
          <a:xfrm>
            <a:off x="1357313" y="2024856"/>
            <a:ext cx="4138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68" name="Line 9"/>
          <p:cNvSpPr>
            <a:spLocks noChangeShapeType="1"/>
          </p:cNvSpPr>
          <p:nvPr/>
        </p:nvSpPr>
        <p:spPr bwMode="auto">
          <a:xfrm>
            <a:off x="1350963" y="2329656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69" name="Line 10"/>
          <p:cNvSpPr>
            <a:spLocks noChangeShapeType="1"/>
          </p:cNvSpPr>
          <p:nvPr/>
        </p:nvSpPr>
        <p:spPr bwMode="auto">
          <a:xfrm>
            <a:off x="1350963" y="2634456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11" name="Rectangle 11"/>
          <p:cNvSpPr>
            <a:spLocks noChangeArrowheads="1"/>
          </p:cNvSpPr>
          <p:nvPr/>
        </p:nvSpPr>
        <p:spPr bwMode="auto">
          <a:xfrm>
            <a:off x="6421438" y="1734344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71" name="Rectangle 12"/>
          <p:cNvSpPr>
            <a:spLocks noChangeArrowheads="1"/>
          </p:cNvSpPr>
          <p:nvPr/>
        </p:nvSpPr>
        <p:spPr bwMode="auto">
          <a:xfrm>
            <a:off x="6402388" y="1747044"/>
            <a:ext cx="149066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92172" name="Line 13"/>
          <p:cNvSpPr>
            <a:spLocks noChangeShapeType="1"/>
          </p:cNvSpPr>
          <p:nvPr/>
        </p:nvSpPr>
        <p:spPr bwMode="auto">
          <a:xfrm>
            <a:off x="6427788" y="2032794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3" name="Line 14"/>
          <p:cNvSpPr>
            <a:spLocks noChangeShapeType="1"/>
          </p:cNvSpPr>
          <p:nvPr/>
        </p:nvSpPr>
        <p:spPr bwMode="auto">
          <a:xfrm>
            <a:off x="6421438" y="2337594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4" name="Rectangle 15"/>
          <p:cNvSpPr>
            <a:spLocks noChangeArrowheads="1"/>
          </p:cNvSpPr>
          <p:nvPr/>
        </p:nvSpPr>
        <p:spPr bwMode="auto">
          <a:xfrm>
            <a:off x="6402388" y="2051844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92175" name="Line 16"/>
          <p:cNvSpPr>
            <a:spLocks noChangeShapeType="1"/>
          </p:cNvSpPr>
          <p:nvPr/>
        </p:nvSpPr>
        <p:spPr bwMode="auto">
          <a:xfrm>
            <a:off x="6421438" y="2642394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6" name="Rectangle 17"/>
          <p:cNvSpPr>
            <a:spLocks noChangeArrowheads="1"/>
          </p:cNvSpPr>
          <p:nvPr/>
        </p:nvSpPr>
        <p:spPr bwMode="auto">
          <a:xfrm>
            <a:off x="6402388" y="2356644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92177" name="Rectangle 18"/>
          <p:cNvSpPr>
            <a:spLocks noChangeArrowheads="1"/>
          </p:cNvSpPr>
          <p:nvPr/>
        </p:nvSpPr>
        <p:spPr bwMode="auto">
          <a:xfrm>
            <a:off x="6402388" y="2661444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92178" name="Rectangle 19"/>
          <p:cNvSpPr>
            <a:spLocks noChangeArrowheads="1"/>
          </p:cNvSpPr>
          <p:nvPr/>
        </p:nvSpPr>
        <p:spPr bwMode="auto">
          <a:xfrm>
            <a:off x="6265863" y="1132681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56020" name="Rectangle 20"/>
          <p:cNvSpPr>
            <a:spLocks noChangeArrowheads="1"/>
          </p:cNvSpPr>
          <p:nvPr/>
        </p:nvSpPr>
        <p:spPr bwMode="auto">
          <a:xfrm>
            <a:off x="1370013" y="3888581"/>
            <a:ext cx="6951662" cy="184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80" name="Rectangle 21"/>
          <p:cNvSpPr>
            <a:spLocks noChangeArrowheads="1"/>
          </p:cNvSpPr>
          <p:nvPr/>
        </p:nvSpPr>
        <p:spPr bwMode="auto">
          <a:xfrm>
            <a:off x="1350963" y="3901281"/>
            <a:ext cx="61071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Titel			Budget		Nr2	Kurz</a:t>
            </a:r>
          </a:p>
        </p:txBody>
      </p:sp>
      <p:sp>
        <p:nvSpPr>
          <p:cNvPr id="92181" name="Line 22"/>
          <p:cNvSpPr>
            <a:spLocks noChangeShapeType="1"/>
          </p:cNvSpPr>
          <p:nvPr/>
        </p:nvSpPr>
        <p:spPr bwMode="auto">
          <a:xfrm>
            <a:off x="1376363" y="4187031"/>
            <a:ext cx="6938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2" name="Line 23"/>
          <p:cNvSpPr>
            <a:spLocks noChangeShapeType="1"/>
          </p:cNvSpPr>
          <p:nvPr/>
        </p:nvSpPr>
        <p:spPr bwMode="auto">
          <a:xfrm>
            <a:off x="1370013" y="44918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3" name="Line 24"/>
          <p:cNvSpPr>
            <a:spLocks noChangeShapeType="1"/>
          </p:cNvSpPr>
          <p:nvPr/>
        </p:nvSpPr>
        <p:spPr bwMode="auto">
          <a:xfrm>
            <a:off x="1370013" y="47966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4" name="Line 25"/>
          <p:cNvSpPr>
            <a:spLocks noChangeShapeType="1"/>
          </p:cNvSpPr>
          <p:nvPr/>
        </p:nvSpPr>
        <p:spPr bwMode="auto">
          <a:xfrm>
            <a:off x="1370013" y="51014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5" name="Line 26"/>
          <p:cNvSpPr>
            <a:spLocks noChangeShapeType="1"/>
          </p:cNvSpPr>
          <p:nvPr/>
        </p:nvSpPr>
        <p:spPr bwMode="auto">
          <a:xfrm>
            <a:off x="1370013" y="54062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6" name="Rectangle 27"/>
          <p:cNvSpPr>
            <a:spLocks noChangeArrowheads="1"/>
          </p:cNvSpPr>
          <p:nvPr/>
        </p:nvSpPr>
        <p:spPr bwMode="auto">
          <a:xfrm rot="-5400000">
            <a:off x="283369" y="4670425"/>
            <a:ext cx="1757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Ergebnisrelation</a:t>
            </a:r>
          </a:p>
        </p:txBody>
      </p:sp>
      <p:sp>
        <p:nvSpPr>
          <p:cNvPr id="92187" name="Rectangle 28"/>
          <p:cNvSpPr>
            <a:spLocks noChangeArrowheads="1"/>
          </p:cNvSpPr>
          <p:nvPr/>
        </p:nvSpPr>
        <p:spPr bwMode="auto">
          <a:xfrm>
            <a:off x="423863" y="1164431"/>
            <a:ext cx="56959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Natural </a:t>
            </a:r>
            <a:r>
              <a:rPr lang="de-DE" b="1" dirty="0" err="1"/>
              <a:t>Join</a:t>
            </a:r>
            <a:r>
              <a:rPr lang="de-DE" b="1" dirty="0"/>
              <a:t>: Projekte </a:t>
            </a:r>
            <a:r>
              <a:rPr lang="de-DE" dirty="0" smtClean="0">
                <a:latin typeface="Symbol" charset="0"/>
              </a:rPr>
              <a:t>⋈</a:t>
            </a:r>
            <a:r>
              <a:rPr lang="de-DE" baseline="-25000" dirty="0" smtClean="0"/>
              <a:t>( </a:t>
            </a:r>
            <a:r>
              <a:rPr lang="de-DE" i="1" baseline="-25000" dirty="0" err="1"/>
              <a:t>Nr</a:t>
            </a:r>
            <a:r>
              <a:rPr lang="de-DE" baseline="-25000" dirty="0"/>
              <a:t> </a:t>
            </a:r>
            <a:r>
              <a:rPr lang="de-DE" baseline="-25000" dirty="0">
                <a:latin typeface="Symbol" charset="0"/>
              </a:rPr>
              <a:t>=</a:t>
            </a:r>
            <a:r>
              <a:rPr lang="de-DE" i="1" baseline="-25000" dirty="0"/>
              <a:t> </a:t>
            </a:r>
            <a:r>
              <a:rPr lang="de-DE" i="1" baseline="-25000" dirty="0" err="1"/>
              <a:t>Nr</a:t>
            </a:r>
            <a:r>
              <a:rPr lang="de-DE" i="1" baseline="-25000" dirty="0"/>
              <a:t> </a:t>
            </a:r>
            <a:r>
              <a:rPr lang="de-DE" baseline="-25000" dirty="0"/>
              <a:t>)</a:t>
            </a:r>
            <a:r>
              <a:rPr lang="de-DE" dirty="0"/>
              <a:t> </a:t>
            </a:r>
            <a:r>
              <a:rPr lang="de-DE" b="1" dirty="0"/>
              <a:t>Projektdurchführung</a:t>
            </a:r>
          </a:p>
        </p:txBody>
      </p:sp>
      <p:sp>
        <p:nvSpPr>
          <p:cNvPr id="92188" name="Rectangle 29" descr="Diagonal dunkel nach oben"/>
          <p:cNvSpPr>
            <a:spLocks noChangeArrowheads="1"/>
          </p:cNvSpPr>
          <p:nvPr/>
        </p:nvSpPr>
        <p:spPr bwMode="auto">
          <a:xfrm>
            <a:off x="1406525" y="4236244"/>
            <a:ext cx="6875463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9" name="Rectangle 30" descr="Diagonal dunkel nach oben"/>
          <p:cNvSpPr>
            <a:spLocks noChangeArrowheads="1"/>
          </p:cNvSpPr>
          <p:nvPr/>
        </p:nvSpPr>
        <p:spPr bwMode="auto">
          <a:xfrm>
            <a:off x="1408113" y="5453856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0" name="Rectangle 31"/>
          <p:cNvSpPr>
            <a:spLocks noChangeArrowheads="1"/>
          </p:cNvSpPr>
          <p:nvPr/>
        </p:nvSpPr>
        <p:spPr bwMode="auto">
          <a:xfrm>
            <a:off x="1336675" y="4529931"/>
            <a:ext cx="709809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	300.000		</a:t>
            </a:r>
            <a:r>
              <a:rPr lang="de-DE" sz="1600" dirty="0" smtClean="0"/>
              <a:t>100            MFSW</a:t>
            </a:r>
            <a:endParaRPr lang="de-DE" sz="1600" dirty="0"/>
          </a:p>
        </p:txBody>
      </p:sp>
      <p:sp>
        <p:nvSpPr>
          <p:cNvPr id="92191" name="Rectangle 32"/>
          <p:cNvSpPr>
            <a:spLocks noChangeArrowheads="1"/>
          </p:cNvSpPr>
          <p:nvPr/>
        </p:nvSpPr>
        <p:spPr bwMode="auto">
          <a:xfrm>
            <a:off x="1331913" y="4815681"/>
            <a:ext cx="6981079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</a:t>
            </a:r>
            <a:r>
              <a:rPr lang="de-DE" sz="1600" dirty="0" smtClean="0"/>
              <a:t>200            PERS</a:t>
            </a:r>
            <a:endParaRPr lang="de-DE" sz="1600" dirty="0"/>
          </a:p>
        </p:txBody>
      </p:sp>
      <p:sp>
        <p:nvSpPr>
          <p:cNvPr id="92192" name="Rectangle 33"/>
          <p:cNvSpPr>
            <a:spLocks noChangeArrowheads="1"/>
          </p:cNvSpPr>
          <p:nvPr/>
        </p:nvSpPr>
        <p:spPr bwMode="auto">
          <a:xfrm>
            <a:off x="1331913" y="5107781"/>
            <a:ext cx="709809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	200.000		</a:t>
            </a:r>
            <a:r>
              <a:rPr lang="de-DE" sz="1600" dirty="0" smtClean="0"/>
              <a:t>300            MFSW</a:t>
            </a:r>
            <a:endParaRPr lang="de-DE" sz="1600" dirty="0"/>
          </a:p>
        </p:txBody>
      </p:sp>
      <p:sp>
        <p:nvSpPr>
          <p:cNvPr id="9321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(9)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3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30" name="Rectangle 6"/>
          <p:cNvSpPr>
            <a:spLocks noChangeArrowheads="1"/>
          </p:cNvSpPr>
          <p:nvPr/>
        </p:nvSpPr>
        <p:spPr bwMode="auto">
          <a:xfrm>
            <a:off x="6283325" y="4730750"/>
            <a:ext cx="1658938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4216" name="Line 9"/>
          <p:cNvSpPr>
            <a:spLocks noChangeShapeType="1"/>
          </p:cNvSpPr>
          <p:nvPr/>
        </p:nvSpPr>
        <p:spPr bwMode="auto">
          <a:xfrm>
            <a:off x="6283325" y="5334000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17" name="Line 10"/>
          <p:cNvSpPr>
            <a:spLocks noChangeShapeType="1"/>
          </p:cNvSpPr>
          <p:nvPr/>
        </p:nvSpPr>
        <p:spPr bwMode="auto">
          <a:xfrm>
            <a:off x="6283325" y="5638800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18" name="Rectangle 11"/>
          <p:cNvSpPr>
            <a:spLocks noChangeArrowheads="1"/>
          </p:cNvSpPr>
          <p:nvPr/>
        </p:nvSpPr>
        <p:spPr bwMode="auto">
          <a:xfrm>
            <a:off x="6264275" y="5657850"/>
            <a:ext cx="177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200.000</a:t>
            </a:r>
          </a:p>
        </p:txBody>
      </p:sp>
      <p:sp>
        <p:nvSpPr>
          <p:cNvPr id="94219" name="Rectangle 12"/>
          <p:cNvSpPr>
            <a:spLocks noChangeArrowheads="1"/>
          </p:cNvSpPr>
          <p:nvPr/>
        </p:nvSpPr>
        <p:spPr bwMode="auto">
          <a:xfrm>
            <a:off x="6264275" y="5048250"/>
            <a:ext cx="177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300.000</a:t>
            </a:r>
          </a:p>
        </p:txBody>
      </p:sp>
      <p:sp>
        <p:nvSpPr>
          <p:cNvPr id="94220" name="Rectangle 13"/>
          <p:cNvSpPr>
            <a:spLocks noChangeArrowheads="1"/>
          </p:cNvSpPr>
          <p:nvPr/>
        </p:nvSpPr>
        <p:spPr bwMode="auto">
          <a:xfrm>
            <a:off x="6256338" y="5353050"/>
            <a:ext cx="1779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100.000</a:t>
            </a:r>
          </a:p>
        </p:txBody>
      </p:sp>
      <p:sp>
        <p:nvSpPr>
          <p:cNvPr id="9525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(10)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5258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Projektion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𝜋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r</a:t>
            </a:r>
            <a:r>
              <a:rPr lang="de-DE" sz="1200" baseline="-50000" dirty="0">
                <a:latin typeface="Arial" charset="0"/>
                <a:ea typeface="ＭＳ Ｐゴシック" charset="0"/>
              </a:rPr>
              <a:t>f</a:t>
            </a:r>
            <a:r>
              <a:rPr lang="de-DE" sz="1200" baseline="-75000" dirty="0">
                <a:latin typeface="Arial" charset="0"/>
                <a:ea typeface="ＭＳ Ｐゴシック" charset="0"/>
              </a:rPr>
              <a:t>1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, ...,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r</a:t>
            </a:r>
            <a:r>
              <a:rPr lang="de-DE" sz="1200" baseline="-50000" dirty="0" err="1">
                <a:latin typeface="Arial" charset="0"/>
                <a:ea typeface="ＭＳ Ｐゴシック" charset="0"/>
              </a:rPr>
              <a:t>f</a:t>
            </a:r>
            <a:r>
              <a:rPr lang="de-DE" sz="1200" baseline="-750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)</a:t>
            </a:r>
            <a:r>
              <a:rPr lang="de-DE" sz="1800" dirty="0">
                <a:latin typeface="Arial" charset="0"/>
                <a:ea typeface="ＭＳ Ｐゴシック" charset="0"/>
              </a:rPr>
              <a:t> (R):</a:t>
            </a:r>
          </a:p>
          <a:p>
            <a:pPr lvl="1">
              <a:defRPr/>
            </a:pP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Spalten einer m-stelligen Relation R werden über ihren Namen ausgewählt.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Dadurch entsteht eine </a:t>
            </a: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-stellige Relation </a:t>
            </a:r>
            <a:r>
              <a:rPr lang="de-DE" sz="1800" i="1" dirty="0">
                <a:latin typeface="Arial" charset="0"/>
                <a:ea typeface="ＭＳ Ｐゴシック" charset="0"/>
              </a:rPr>
              <a:t>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n</a:t>
            </a:r>
            <a:r>
              <a:rPr lang="de-DE" sz="1800" i="1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Symbol" charset="0"/>
                <a:ea typeface="ＭＳ Ｐゴシック" charset="0"/>
              </a:rPr>
              <a:t>≤</a:t>
            </a:r>
            <a:r>
              <a:rPr lang="de-DE" sz="18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m).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Reihenfolge der Spalten in der Ergebnisrelation kann definiert werden.</a:t>
            </a:r>
          </a:p>
          <a:p>
            <a:pPr lvl="1">
              <a:defRPr/>
            </a:pPr>
            <a:r>
              <a:rPr lang="de-DE" sz="1800" dirty="0" err="1">
                <a:latin typeface="Arial" charset="0"/>
                <a:ea typeface="ＭＳ Ｐゴシック" charset="0"/>
              </a:rPr>
              <a:t>Duplikatelimination</a:t>
            </a:r>
            <a:r>
              <a:rPr lang="de-DE" sz="1800" dirty="0">
                <a:latin typeface="Arial" charset="0"/>
                <a:ea typeface="ＭＳ Ｐゴシック" charset="0"/>
              </a:rPr>
              <a:t> in der Ergebnisrelation.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𝜋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, Budget)</a:t>
            </a:r>
            <a:r>
              <a:rPr lang="de-DE" sz="1800" dirty="0">
                <a:latin typeface="Arial" charset="0"/>
                <a:ea typeface="ＭＳ Ｐゴシック" charset="0"/>
              </a:rPr>
              <a:t> (Projekte) 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  <p:sp>
        <p:nvSpPr>
          <p:cNvPr id="94209" name="Rectangle 2"/>
          <p:cNvSpPr>
            <a:spLocks noChangeArrowheads="1"/>
          </p:cNvSpPr>
          <p:nvPr/>
        </p:nvSpPr>
        <p:spPr bwMode="auto">
          <a:xfrm>
            <a:off x="904875" y="3419475"/>
            <a:ext cx="4921250" cy="4667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0" name="Rectangle 3"/>
          <p:cNvSpPr>
            <a:spLocks noChangeArrowheads="1"/>
          </p:cNvSpPr>
          <p:nvPr/>
        </p:nvSpPr>
        <p:spPr bwMode="auto">
          <a:xfrm>
            <a:off x="942975" y="3444875"/>
            <a:ext cx="488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Symbol" charset="0"/>
              </a:rPr>
              <a:t>𝜋</a:t>
            </a:r>
            <a:r>
              <a:rPr lang="de-DE" baseline="-25000" dirty="0" smtClean="0">
                <a:latin typeface="Times New Roman" charset="0"/>
              </a:rPr>
              <a:t>(</a:t>
            </a:r>
            <a:r>
              <a:rPr lang="de-DE" i="1" baseline="-25000" dirty="0">
                <a:latin typeface="Times New Roman" charset="0"/>
              </a:rPr>
              <a:t>r</a:t>
            </a:r>
            <a:r>
              <a:rPr lang="de-DE" baseline="-50000" dirty="0">
                <a:latin typeface="Times New Roman" charset="0"/>
              </a:rPr>
              <a:t>f</a:t>
            </a:r>
            <a:r>
              <a:rPr lang="de-DE" baseline="-75000" dirty="0">
                <a:latin typeface="Times New Roman" charset="0"/>
              </a:rPr>
              <a:t>1</a:t>
            </a:r>
            <a:r>
              <a:rPr lang="de-DE" baseline="-25000" dirty="0">
                <a:latin typeface="Times New Roman" charset="0"/>
              </a:rPr>
              <a:t>, ..., </a:t>
            </a:r>
            <a:r>
              <a:rPr lang="de-DE" i="1" baseline="-25000" dirty="0" err="1">
                <a:latin typeface="Times New Roman" charset="0"/>
              </a:rPr>
              <a:t>r</a:t>
            </a:r>
            <a:r>
              <a:rPr lang="de-DE" baseline="-50000" dirty="0" err="1">
                <a:latin typeface="Times New Roman" charset="0"/>
              </a:rPr>
              <a:t>f</a:t>
            </a:r>
            <a:r>
              <a:rPr lang="de-DE" baseline="-75000" dirty="0" err="1">
                <a:latin typeface="Times New Roman" charset="0"/>
              </a:rPr>
              <a:t>n</a:t>
            </a:r>
            <a:r>
              <a:rPr lang="de-DE" baseline="-25000" dirty="0">
                <a:latin typeface="Times New Roman" charset="0"/>
              </a:rPr>
              <a:t>)</a:t>
            </a:r>
            <a:r>
              <a:rPr lang="de-DE" dirty="0">
                <a:latin typeface="Times New Roman" charset="0"/>
              </a:rPr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):= {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baseline="-25000" dirty="0">
                <a:latin typeface="Times New Roman" charset="0"/>
              </a:rPr>
              <a:t>f</a:t>
            </a:r>
            <a:r>
              <a:rPr lang="de-DE" baseline="-50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 , ... 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baseline="-25000" dirty="0" err="1">
                <a:latin typeface="Times New Roman" charset="0"/>
              </a:rPr>
              <a:t>f</a:t>
            </a:r>
            <a:r>
              <a:rPr lang="de-DE" baseline="-50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 ) |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 , ... 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)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94214" name="Rectangle 7"/>
          <p:cNvSpPr>
            <a:spLocks noChangeArrowheads="1"/>
          </p:cNvSpPr>
          <p:nvPr/>
        </p:nvSpPr>
        <p:spPr bwMode="auto">
          <a:xfrm>
            <a:off x="6264275" y="4743450"/>
            <a:ext cx="1709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Budget</a:t>
            </a:r>
          </a:p>
        </p:txBody>
      </p:sp>
      <p:sp>
        <p:nvSpPr>
          <p:cNvPr id="94215" name="Line 8"/>
          <p:cNvSpPr>
            <a:spLocks noChangeShapeType="1"/>
          </p:cNvSpPr>
          <p:nvPr/>
        </p:nvSpPr>
        <p:spPr bwMode="auto">
          <a:xfrm>
            <a:off x="6289675" y="5029200"/>
            <a:ext cx="1646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94231" name="Group 24"/>
          <p:cNvGrpSpPr>
            <a:grpSpLocks/>
          </p:cNvGrpSpPr>
          <p:nvPr/>
        </p:nvGrpSpPr>
        <p:grpSpPr bwMode="auto">
          <a:xfrm>
            <a:off x="6142039" y="4079875"/>
            <a:ext cx="1984254" cy="600075"/>
            <a:chOff x="4191" y="2570"/>
            <a:chExt cx="1354" cy="378"/>
          </a:xfrm>
        </p:grpSpPr>
        <p:sp>
          <p:nvSpPr>
            <p:cNvPr id="94234" name="Rectangle 25"/>
            <p:cNvSpPr>
              <a:spLocks noChangeArrowheads="1"/>
            </p:cNvSpPr>
            <p:nvPr/>
          </p:nvSpPr>
          <p:spPr bwMode="auto">
            <a:xfrm>
              <a:off x="4287" y="2570"/>
              <a:ext cx="1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/>
                <a:t>Ergebnisrelation</a:t>
              </a:r>
            </a:p>
          </p:txBody>
        </p:sp>
        <p:sp>
          <p:nvSpPr>
            <p:cNvPr id="94235" name="Rectangle 26"/>
            <p:cNvSpPr>
              <a:spLocks noChangeArrowheads="1"/>
            </p:cNvSpPr>
            <p:nvPr/>
          </p:nvSpPr>
          <p:spPr bwMode="auto">
            <a:xfrm>
              <a:off x="4191" y="2717"/>
              <a:ext cx="1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dirty="0" smtClean="0">
                  <a:latin typeface="Symbol" charset="0"/>
                </a:rPr>
                <a:t>𝜋</a:t>
              </a:r>
              <a:r>
                <a:rPr lang="de-DE" baseline="-25000" dirty="0" smtClean="0"/>
                <a:t>(</a:t>
              </a:r>
              <a:r>
                <a:rPr lang="de-DE" i="1" baseline="-25000" dirty="0" err="1"/>
                <a:t>Nr</a:t>
              </a:r>
              <a:r>
                <a:rPr lang="de-DE" baseline="-25000" dirty="0"/>
                <a:t>, </a:t>
              </a:r>
              <a:r>
                <a:rPr lang="de-DE" i="1" baseline="-25000" dirty="0"/>
                <a:t>Budget</a:t>
              </a:r>
              <a:r>
                <a:rPr lang="de-DE" baseline="-25000" dirty="0"/>
                <a:t>)</a:t>
              </a:r>
              <a:r>
                <a:rPr lang="de-DE" dirty="0"/>
                <a:t>(Projekte)</a:t>
              </a:r>
            </a:p>
          </p:txBody>
        </p:sp>
      </p:grp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903288" y="4730750"/>
            <a:ext cx="4154487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4212" name="Rectangle 5"/>
          <p:cNvSpPr>
            <a:spLocks noChangeArrowheads="1"/>
          </p:cNvSpPr>
          <p:nvPr/>
        </p:nvSpPr>
        <p:spPr bwMode="auto">
          <a:xfrm rot="-5400000">
            <a:off x="213519" y="5201444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94221" name="AutoShape 14"/>
          <p:cNvSpPr>
            <a:spLocks noChangeArrowheads="1"/>
          </p:cNvSpPr>
          <p:nvPr/>
        </p:nvSpPr>
        <p:spPr bwMode="auto">
          <a:xfrm>
            <a:off x="5386388" y="5264150"/>
            <a:ext cx="639762" cy="234950"/>
          </a:xfrm>
          <a:prstGeom prst="rightArrow">
            <a:avLst>
              <a:gd name="adj1" fmla="val 50000"/>
              <a:gd name="adj2" fmla="val 8771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2" name="Rectangle 15"/>
          <p:cNvSpPr>
            <a:spLocks noChangeArrowheads="1"/>
          </p:cNvSpPr>
          <p:nvPr/>
        </p:nvSpPr>
        <p:spPr bwMode="auto">
          <a:xfrm>
            <a:off x="930275" y="4757738"/>
            <a:ext cx="819150" cy="1152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3" name="Rectangle 16"/>
          <p:cNvSpPr>
            <a:spLocks noChangeArrowheads="1"/>
          </p:cNvSpPr>
          <p:nvPr/>
        </p:nvSpPr>
        <p:spPr bwMode="auto">
          <a:xfrm>
            <a:off x="4308475" y="4757738"/>
            <a:ext cx="720725" cy="1152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4" name="Rectangle 17"/>
          <p:cNvSpPr>
            <a:spLocks noChangeArrowheads="1"/>
          </p:cNvSpPr>
          <p:nvPr/>
        </p:nvSpPr>
        <p:spPr bwMode="auto">
          <a:xfrm>
            <a:off x="884238" y="4743450"/>
            <a:ext cx="4313682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      Budget</a:t>
            </a:r>
            <a:endParaRPr lang="de-DE" sz="1600" i="1" dirty="0"/>
          </a:p>
        </p:txBody>
      </p:sp>
      <p:sp>
        <p:nvSpPr>
          <p:cNvPr id="94225" name="Rectangle 18"/>
          <p:cNvSpPr>
            <a:spLocks noChangeArrowheads="1"/>
          </p:cNvSpPr>
          <p:nvPr/>
        </p:nvSpPr>
        <p:spPr bwMode="auto">
          <a:xfrm>
            <a:off x="884238" y="50482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       300.000</a:t>
            </a:r>
            <a:endParaRPr lang="de-DE" sz="1600" dirty="0"/>
          </a:p>
        </p:txBody>
      </p:sp>
      <p:sp>
        <p:nvSpPr>
          <p:cNvPr id="94226" name="Rectangle 19"/>
          <p:cNvSpPr>
            <a:spLocks noChangeArrowheads="1"/>
          </p:cNvSpPr>
          <p:nvPr/>
        </p:nvSpPr>
        <p:spPr bwMode="auto">
          <a:xfrm>
            <a:off x="874713" y="53530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 </a:t>
            </a:r>
            <a:r>
              <a:rPr lang="de-DE" sz="1600" dirty="0" smtClean="0"/>
              <a:t>              100.000</a:t>
            </a:r>
            <a:endParaRPr lang="de-DE" sz="1600" dirty="0"/>
          </a:p>
        </p:txBody>
      </p:sp>
      <p:sp>
        <p:nvSpPr>
          <p:cNvPr id="94227" name="Rectangle 20"/>
          <p:cNvSpPr>
            <a:spLocks noChangeArrowheads="1"/>
          </p:cNvSpPr>
          <p:nvPr/>
        </p:nvSpPr>
        <p:spPr bwMode="auto">
          <a:xfrm>
            <a:off x="884238" y="56578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       200.000</a:t>
            </a:r>
            <a:endParaRPr lang="de-DE" sz="1600" dirty="0"/>
          </a:p>
        </p:txBody>
      </p:sp>
      <p:sp>
        <p:nvSpPr>
          <p:cNvPr id="94228" name="Line 21"/>
          <p:cNvSpPr>
            <a:spLocks noChangeShapeType="1"/>
          </p:cNvSpPr>
          <p:nvPr/>
        </p:nvSpPr>
        <p:spPr bwMode="auto">
          <a:xfrm>
            <a:off x="908050" y="5029200"/>
            <a:ext cx="414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29" name="Line 22"/>
          <p:cNvSpPr>
            <a:spLocks noChangeShapeType="1"/>
          </p:cNvSpPr>
          <p:nvPr/>
        </p:nvSpPr>
        <p:spPr bwMode="auto">
          <a:xfrm>
            <a:off x="903288" y="5334000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30" name="Line 23"/>
          <p:cNvSpPr>
            <a:spLocks noChangeShapeType="1"/>
          </p:cNvSpPr>
          <p:nvPr/>
        </p:nvSpPr>
        <p:spPr bwMode="auto">
          <a:xfrm>
            <a:off x="903288" y="5638800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0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(11)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7305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Selektion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𝜎</a:t>
            </a:r>
            <a:r>
              <a:rPr lang="de-DE" sz="1800" b="1" baseline="-25000" dirty="0" smtClean="0">
                <a:latin typeface="Symbol" charset="0"/>
                <a:ea typeface="ＭＳ Ｐゴシック" charset="0"/>
              </a:rPr>
              <a:t>𝜃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="1" dirty="0">
                <a:latin typeface="Arial" charset="0"/>
                <a:ea typeface="ＭＳ Ｐゴシック" charset="0"/>
              </a:rPr>
              <a:t>R):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Bestimmte Tupel einer Relation werden ausgewählt und in der Ergebnisrelation vereinigt.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Zur Auswahl der zu übernehmenden Tupel dient das Prädikat</a:t>
            </a:r>
            <a:br>
              <a:rPr lang="de-DE" sz="1800" dirty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Symbol" charset="0"/>
                <a:ea typeface="ＭＳ Ｐゴシック" charset="0"/>
              </a:rPr>
              <a:t>𝜃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: </a:t>
            </a:r>
            <a:r>
              <a:rPr lang="de-DE" sz="1800" dirty="0">
                <a:latin typeface="Arial" charset="0"/>
                <a:ea typeface="ＭＳ Ｐゴシック" charset="0"/>
              </a:rPr>
              <a:t>R </a:t>
            </a:r>
            <a:r>
              <a:rPr lang="de-DE" sz="1800" dirty="0" smtClean="0">
                <a:latin typeface="Monotype Sorts" charset="0"/>
                <a:ea typeface="ＭＳ Ｐゴシック" charset="0"/>
              </a:rPr>
              <a:t>⟶ </a:t>
            </a:r>
            <a:r>
              <a:rPr lang="de-DE" sz="1800" dirty="0">
                <a:latin typeface="Arial" charset="0"/>
                <a:ea typeface="ＭＳ Ｐゴシック" charset="0"/>
              </a:rPr>
              <a:t>{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true</a:t>
            </a:r>
            <a:r>
              <a:rPr lang="de-DE" sz="1800" i="1" dirty="0">
                <a:latin typeface="Courier New" charset="0"/>
                <a:ea typeface="ＭＳ Ｐゴシック" charset="0"/>
              </a:rPr>
              <a:t>,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false</a:t>
            </a:r>
            <a:r>
              <a:rPr lang="de-DE" sz="1800" dirty="0">
                <a:latin typeface="Arial" charset="0"/>
                <a:ea typeface="ＭＳ Ｐゴシック" charset="0"/>
              </a:rPr>
              <a:t> }, in dem die Attributbezeichner als Eingabevariablen dienen.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Anwendung dieses Prädikats auf jedes Tupel der Ausgangsrelation, indem die Werte des Tupels unter den jeweiligen Attributen für die Variablen eingesetzt werden.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In die Ergebnisrelation werden alle Tupel übernommen, für die das Prädikat den Wahrheitswert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true</a:t>
            </a:r>
            <a:r>
              <a:rPr lang="de-DE" sz="1800" dirty="0">
                <a:latin typeface="Arial" charset="0"/>
                <a:ea typeface="ＭＳ Ｐゴシック" charset="0"/>
              </a:rPr>
              <a:t> liefert.</a:t>
            </a:r>
          </a:p>
        </p:txBody>
      </p:sp>
      <p:sp>
        <p:nvSpPr>
          <p:cNvPr id="96257" name="Rectangle 2"/>
          <p:cNvSpPr>
            <a:spLocks noChangeArrowheads="1"/>
          </p:cNvSpPr>
          <p:nvPr/>
        </p:nvSpPr>
        <p:spPr bwMode="auto">
          <a:xfrm>
            <a:off x="914400" y="4929188"/>
            <a:ext cx="2497138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58" name="Rectangle 3"/>
          <p:cNvSpPr>
            <a:spLocks noChangeArrowheads="1"/>
          </p:cNvSpPr>
          <p:nvPr/>
        </p:nvSpPr>
        <p:spPr bwMode="auto">
          <a:xfrm>
            <a:off x="971550" y="4964113"/>
            <a:ext cx="2535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Symbol" charset="0"/>
              </a:rPr>
              <a:t>𝜎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>
                <a:latin typeface="Times New Roman" charset="0"/>
              </a:rPr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) 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dirty="0" smtClean="0">
                <a:latin typeface="Symbol" charset="0"/>
              </a:rPr>
              <a:t>𝜃</a:t>
            </a:r>
            <a:r>
              <a:rPr lang="de-DE" dirty="0" smtClean="0">
                <a:latin typeface="Times New Roman" charset="0"/>
              </a:rPr>
              <a:t>(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) }</a:t>
            </a: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3944938" y="4935538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6260" name="Rectangle 5"/>
          <p:cNvSpPr>
            <a:spLocks noChangeArrowheads="1"/>
          </p:cNvSpPr>
          <p:nvPr/>
        </p:nvSpPr>
        <p:spPr bwMode="auto">
          <a:xfrm>
            <a:off x="3925888" y="4948238"/>
            <a:ext cx="173037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ANr	AName	</a:t>
            </a:r>
          </a:p>
        </p:txBody>
      </p:sp>
      <p:sp>
        <p:nvSpPr>
          <p:cNvPr id="96261" name="Line 6"/>
          <p:cNvSpPr>
            <a:spLocks noChangeShapeType="1"/>
          </p:cNvSpPr>
          <p:nvPr/>
        </p:nvSpPr>
        <p:spPr bwMode="auto">
          <a:xfrm>
            <a:off x="3951288" y="5233988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2" name="Line 7"/>
          <p:cNvSpPr>
            <a:spLocks noChangeShapeType="1"/>
          </p:cNvSpPr>
          <p:nvPr/>
        </p:nvSpPr>
        <p:spPr bwMode="auto">
          <a:xfrm>
            <a:off x="3944938" y="55387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3" name="Rectangle 8"/>
          <p:cNvSpPr>
            <a:spLocks noChangeArrowheads="1"/>
          </p:cNvSpPr>
          <p:nvPr/>
        </p:nvSpPr>
        <p:spPr bwMode="auto">
          <a:xfrm>
            <a:off x="3925888" y="5862638"/>
            <a:ext cx="171132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199	Kolben	</a:t>
            </a:r>
          </a:p>
        </p:txBody>
      </p:sp>
      <p:sp>
        <p:nvSpPr>
          <p:cNvPr id="96264" name="Rectangle 9"/>
          <p:cNvSpPr>
            <a:spLocks noChangeArrowheads="1"/>
          </p:cNvSpPr>
          <p:nvPr/>
        </p:nvSpPr>
        <p:spPr bwMode="auto">
          <a:xfrm rot="-5400000">
            <a:off x="3121819" y="5363369"/>
            <a:ext cx="1222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258058" name="Rectangle 10"/>
          <p:cNvSpPr>
            <a:spLocks noChangeArrowheads="1"/>
          </p:cNvSpPr>
          <p:nvPr/>
        </p:nvSpPr>
        <p:spPr bwMode="auto">
          <a:xfrm>
            <a:off x="6591300" y="5214938"/>
            <a:ext cx="19050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6266" name="Rectangle 11"/>
          <p:cNvSpPr>
            <a:spLocks noChangeArrowheads="1"/>
          </p:cNvSpPr>
          <p:nvPr/>
        </p:nvSpPr>
        <p:spPr bwMode="auto">
          <a:xfrm>
            <a:off x="6572250" y="5227638"/>
            <a:ext cx="173037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ANr	AName	</a:t>
            </a:r>
          </a:p>
        </p:txBody>
      </p:sp>
      <p:sp>
        <p:nvSpPr>
          <p:cNvPr id="96267" name="Line 12"/>
          <p:cNvSpPr>
            <a:spLocks noChangeShapeType="1"/>
          </p:cNvSpPr>
          <p:nvPr/>
        </p:nvSpPr>
        <p:spPr bwMode="auto">
          <a:xfrm>
            <a:off x="6597650" y="5513388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8" name="Line 13"/>
          <p:cNvSpPr>
            <a:spLocks noChangeShapeType="1"/>
          </p:cNvSpPr>
          <p:nvPr/>
        </p:nvSpPr>
        <p:spPr bwMode="auto">
          <a:xfrm>
            <a:off x="6591300" y="58181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9" name="Rectangle 14"/>
          <p:cNvSpPr>
            <a:spLocks noChangeArrowheads="1"/>
          </p:cNvSpPr>
          <p:nvPr/>
        </p:nvSpPr>
        <p:spPr bwMode="auto">
          <a:xfrm>
            <a:off x="6572250" y="5532438"/>
            <a:ext cx="1836738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001	Anlasser	</a:t>
            </a:r>
          </a:p>
        </p:txBody>
      </p:sp>
      <p:sp>
        <p:nvSpPr>
          <p:cNvPr id="96270" name="Rectangle 15"/>
          <p:cNvSpPr>
            <a:spLocks noChangeArrowheads="1"/>
          </p:cNvSpPr>
          <p:nvPr/>
        </p:nvSpPr>
        <p:spPr bwMode="auto">
          <a:xfrm>
            <a:off x="6572250" y="5837238"/>
            <a:ext cx="201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007	Zündkerze</a:t>
            </a:r>
          </a:p>
        </p:txBody>
      </p:sp>
      <p:sp>
        <p:nvSpPr>
          <p:cNvPr id="96271" name="Line 16"/>
          <p:cNvSpPr>
            <a:spLocks noChangeShapeType="1"/>
          </p:cNvSpPr>
          <p:nvPr/>
        </p:nvSpPr>
        <p:spPr bwMode="auto">
          <a:xfrm>
            <a:off x="5984875" y="5383213"/>
            <a:ext cx="523875" cy="273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2" name="Line 17"/>
          <p:cNvSpPr>
            <a:spLocks noChangeShapeType="1"/>
          </p:cNvSpPr>
          <p:nvPr/>
        </p:nvSpPr>
        <p:spPr bwMode="auto">
          <a:xfrm>
            <a:off x="5992813" y="5707063"/>
            <a:ext cx="533400" cy="234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3" name="Rectangle 18"/>
          <p:cNvSpPr>
            <a:spLocks noChangeArrowheads="1"/>
          </p:cNvSpPr>
          <p:nvPr/>
        </p:nvSpPr>
        <p:spPr bwMode="auto">
          <a:xfrm>
            <a:off x="6653213" y="4630738"/>
            <a:ext cx="17589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 dirty="0"/>
              <a:t>Ergebnisrelation</a:t>
            </a:r>
          </a:p>
          <a:p>
            <a:pPr algn="ctr"/>
            <a:r>
              <a:rPr lang="de-DE" dirty="0" smtClean="0">
                <a:latin typeface="Symbol" charset="0"/>
              </a:rPr>
              <a:t>𝜎</a:t>
            </a:r>
            <a:r>
              <a:rPr lang="de-DE" i="1" baseline="-25000" dirty="0" err="1" smtClean="0"/>
              <a:t>ANr</a:t>
            </a:r>
            <a:r>
              <a:rPr lang="de-DE" baseline="-25000" dirty="0" smtClean="0"/>
              <a:t> </a:t>
            </a:r>
            <a:r>
              <a:rPr lang="de-DE" baseline="-25000" dirty="0"/>
              <a:t>&lt; 199</a:t>
            </a:r>
            <a:r>
              <a:rPr lang="de-DE" dirty="0"/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)</a:t>
            </a:r>
          </a:p>
        </p:txBody>
      </p:sp>
      <p:sp>
        <p:nvSpPr>
          <p:cNvPr id="96274" name="Rectangle 19"/>
          <p:cNvSpPr>
            <a:spLocks noChangeArrowheads="1"/>
          </p:cNvSpPr>
          <p:nvPr/>
        </p:nvSpPr>
        <p:spPr bwMode="auto">
          <a:xfrm>
            <a:off x="3975100" y="5281613"/>
            <a:ext cx="184626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5" name="Rectangle 20"/>
          <p:cNvSpPr>
            <a:spLocks noChangeArrowheads="1"/>
          </p:cNvSpPr>
          <p:nvPr/>
        </p:nvSpPr>
        <p:spPr bwMode="auto">
          <a:xfrm>
            <a:off x="3975100" y="5586413"/>
            <a:ext cx="184626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6" name="Rectangle 21"/>
          <p:cNvSpPr>
            <a:spLocks noChangeArrowheads="1"/>
          </p:cNvSpPr>
          <p:nvPr/>
        </p:nvSpPr>
        <p:spPr bwMode="auto">
          <a:xfrm>
            <a:off x="3925888" y="5253038"/>
            <a:ext cx="1836737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001	Anlasser	</a:t>
            </a:r>
          </a:p>
        </p:txBody>
      </p:sp>
      <p:sp>
        <p:nvSpPr>
          <p:cNvPr id="96277" name="Line 22"/>
          <p:cNvSpPr>
            <a:spLocks noChangeShapeType="1"/>
          </p:cNvSpPr>
          <p:nvPr/>
        </p:nvSpPr>
        <p:spPr bwMode="auto">
          <a:xfrm>
            <a:off x="3944938" y="58435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8" name="Rectangle 23"/>
          <p:cNvSpPr>
            <a:spLocks noChangeArrowheads="1"/>
          </p:cNvSpPr>
          <p:nvPr/>
        </p:nvSpPr>
        <p:spPr bwMode="auto">
          <a:xfrm>
            <a:off x="3925888" y="5557838"/>
            <a:ext cx="2017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007	Zündkerze</a:t>
            </a:r>
          </a:p>
        </p:txBody>
      </p:sp>
      <p:sp>
        <p:nvSpPr>
          <p:cNvPr id="2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RDM: Relationale Algebra als Anfragesprache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Vorteil: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Orthogonale Kombination der </a:t>
            </a:r>
            <a:r>
              <a:rPr lang="de-DE" sz="2000" dirty="0" err="1">
                <a:latin typeface="Arial" charset="0"/>
                <a:ea typeface="ＭＳ Ｐゴシック" charset="0"/>
              </a:rPr>
              <a:t>Konstrukte</a:t>
            </a:r>
            <a:endParaRPr lang="de-DE" sz="2000" i="1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Einfache, mathematische Behandlung, </a:t>
            </a:r>
            <a:br>
              <a:rPr lang="de-DE" sz="2000" dirty="0">
                <a:latin typeface="Arial" charset="0"/>
                <a:ea typeface="ＭＳ Ｐゴシック" charset="0"/>
              </a:rPr>
            </a:br>
            <a:r>
              <a:rPr lang="de-DE" sz="2000" dirty="0">
                <a:latin typeface="Arial" charset="0"/>
                <a:ea typeface="ＭＳ Ｐゴシック" charset="0"/>
              </a:rPr>
              <a:t>z.B. </a:t>
            </a:r>
            <a:r>
              <a:rPr lang="de-DE" sz="2000" i="1" dirty="0">
                <a:latin typeface="Arial" charset="0"/>
                <a:ea typeface="ＭＳ Ｐゴシック" charset="0"/>
              </a:rPr>
              <a:t>( R </a:t>
            </a:r>
            <a:r>
              <a:rPr lang="de-DE" sz="2000" i="1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20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S ) </a:t>
            </a:r>
            <a:r>
              <a:rPr lang="de-DE" sz="2000" i="1" dirty="0">
                <a:latin typeface="Symbol" charset="0"/>
                <a:ea typeface="ＭＳ Ｐゴシック" charset="0"/>
              </a:rPr>
              <a:t>⋈</a:t>
            </a:r>
            <a:r>
              <a:rPr lang="de-DE" sz="20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T = R </a:t>
            </a:r>
            <a:r>
              <a:rPr lang="de-DE" sz="2000" i="1" dirty="0">
                <a:latin typeface="Symbol" charset="0"/>
                <a:ea typeface="ＭＳ Ｐゴシック" charset="0"/>
              </a:rPr>
              <a:t>⋈</a:t>
            </a:r>
            <a:r>
              <a:rPr lang="de-DE" sz="20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( S </a:t>
            </a:r>
            <a:r>
              <a:rPr lang="de-DE" sz="2000" i="1" dirty="0">
                <a:latin typeface="Symbol" charset="0"/>
                <a:ea typeface="ＭＳ Ｐゴシック" charset="0"/>
              </a:rPr>
              <a:t>⋈</a:t>
            </a:r>
            <a:r>
              <a:rPr lang="de-DE" sz="20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T )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Einfache (naive) Implementierung möglich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Optimierung möglich</a:t>
            </a:r>
          </a:p>
          <a:p>
            <a:pPr lvl="1"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Nachteile: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Eingeschränkte Ausdrucksmächtigkeit </a:t>
            </a:r>
            <a:br>
              <a:rPr lang="de-DE" sz="2000" dirty="0">
                <a:latin typeface="Arial" charset="0"/>
                <a:ea typeface="ＭＳ Ｐゴシック" charset="0"/>
              </a:rPr>
            </a:br>
            <a:r>
              <a:rPr lang="de-DE" sz="2000" dirty="0">
                <a:latin typeface="Arial" charset="0"/>
                <a:ea typeface="ＭＳ Ｐゴシック" charset="0"/>
              </a:rPr>
              <a:t>auf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Relationenebene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(es fehlt: Summe</a:t>
            </a:r>
            <a:r>
              <a:rPr lang="de-DE" sz="2000" dirty="0">
                <a:latin typeface="Arial" charset="0"/>
                <a:ea typeface="ＭＳ Ｐゴシック" charset="0"/>
              </a:rPr>
              <a:t>, Mittelwert, </a:t>
            </a:r>
            <a:r>
              <a:rPr lang="de-DE" sz="2000" dirty="0" err="1">
                <a:latin typeface="Arial" charset="0"/>
                <a:ea typeface="ＭＳ Ｐゴシック" charset="0"/>
              </a:rPr>
              <a:t>Kardinalität</a:t>
            </a:r>
            <a:r>
              <a:rPr lang="de-DE" sz="2000" dirty="0">
                <a:latin typeface="Arial" charset="0"/>
                <a:ea typeface="ＭＳ Ｐゴシック" charset="0"/>
              </a:rPr>
              <a:t>)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Reine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Anfragesprache  (kein UPDATE, kein DELETE etc.)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Optimierung nicht trivial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B0170-7230-F143-8EE8-CC72CFDDE0A2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1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Aufwachfrage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186" y="2831862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Nein,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weil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andernfalls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die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Forderung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nach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der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Existenz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eines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Primärschlüssels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erfüllt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wäre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.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50405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Sind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gemäß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der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vorhergehenden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Folie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doppelte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Zeilen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in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Tabelle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erlaubt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9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30"/>
          <p:cNvGrpSpPr>
            <a:grpSpLocks/>
          </p:cNvGrpSpPr>
          <p:nvPr/>
        </p:nvGrpSpPr>
        <p:grpSpPr bwMode="auto">
          <a:xfrm>
            <a:off x="549275" y="1377950"/>
            <a:ext cx="3319463" cy="2254250"/>
            <a:chOff x="375" y="868"/>
            <a:chExt cx="2265" cy="1420"/>
          </a:xfrm>
        </p:grpSpPr>
        <p:grpSp>
          <p:nvGrpSpPr>
            <p:cNvPr id="20560" name="Group 11"/>
            <p:cNvGrpSpPr>
              <a:grpSpLocks/>
            </p:cNvGrpSpPr>
            <p:nvPr/>
          </p:nvGrpSpPr>
          <p:grpSpPr bwMode="auto">
            <a:xfrm>
              <a:off x="423" y="916"/>
              <a:ext cx="2217" cy="364"/>
              <a:chOff x="423" y="916"/>
              <a:chExt cx="2217" cy="364"/>
            </a:xfrm>
          </p:grpSpPr>
          <p:sp>
            <p:nvSpPr>
              <p:cNvPr id="20579" name="Rectangle 4"/>
              <p:cNvSpPr>
                <a:spLocks noChangeArrowheads="1"/>
              </p:cNvSpPr>
              <p:nvPr/>
            </p:nvSpPr>
            <p:spPr bwMode="auto">
              <a:xfrm>
                <a:off x="436" y="916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0" name="Rectangle 5"/>
              <p:cNvSpPr>
                <a:spLocks noChangeArrowheads="1"/>
              </p:cNvSpPr>
              <p:nvPr/>
            </p:nvSpPr>
            <p:spPr bwMode="auto">
              <a:xfrm>
                <a:off x="433" y="924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81" name="Rectangle 6"/>
              <p:cNvSpPr>
                <a:spLocks noChangeArrowheads="1"/>
              </p:cNvSpPr>
              <p:nvPr/>
            </p:nvSpPr>
            <p:spPr bwMode="auto">
              <a:xfrm>
                <a:off x="734" y="924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82" name="Rectangle 7"/>
              <p:cNvSpPr>
                <a:spLocks noChangeArrowheads="1"/>
              </p:cNvSpPr>
              <p:nvPr/>
            </p:nvSpPr>
            <p:spPr bwMode="auto">
              <a:xfrm>
                <a:off x="2092" y="924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  <p:sp>
            <p:nvSpPr>
              <p:cNvPr id="20583" name="Rectangle 8"/>
              <p:cNvSpPr>
                <a:spLocks noChangeArrowheads="1"/>
              </p:cNvSpPr>
              <p:nvPr/>
            </p:nvSpPr>
            <p:spPr bwMode="auto">
              <a:xfrm>
                <a:off x="748" y="1068"/>
                <a:ext cx="90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DB Fahrpläne</a:t>
                </a:r>
              </a:p>
            </p:txBody>
          </p:sp>
          <p:sp>
            <p:nvSpPr>
              <p:cNvPr id="20584" name="Rectangle 9"/>
              <p:cNvSpPr>
                <a:spLocks noChangeArrowheads="1"/>
              </p:cNvSpPr>
              <p:nvPr/>
            </p:nvSpPr>
            <p:spPr bwMode="auto">
              <a:xfrm>
                <a:off x="423" y="1068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100</a:t>
                </a:r>
              </a:p>
            </p:txBody>
          </p:sp>
          <p:sp>
            <p:nvSpPr>
              <p:cNvPr id="20585" name="Rectangle 10"/>
              <p:cNvSpPr>
                <a:spLocks noChangeArrowheads="1"/>
              </p:cNvSpPr>
              <p:nvPr/>
            </p:nvSpPr>
            <p:spPr bwMode="auto">
              <a:xfrm>
                <a:off x="2055" y="1068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300.000</a:t>
                </a:r>
              </a:p>
            </p:txBody>
          </p:sp>
        </p:grpSp>
        <p:grpSp>
          <p:nvGrpSpPr>
            <p:cNvPr id="20561" name="Group 19"/>
            <p:cNvGrpSpPr>
              <a:grpSpLocks/>
            </p:cNvGrpSpPr>
            <p:nvPr/>
          </p:nvGrpSpPr>
          <p:grpSpPr bwMode="auto">
            <a:xfrm>
              <a:off x="423" y="1300"/>
              <a:ext cx="2217" cy="364"/>
              <a:chOff x="423" y="1300"/>
              <a:chExt cx="2217" cy="364"/>
            </a:xfrm>
          </p:grpSpPr>
          <p:sp>
            <p:nvSpPr>
              <p:cNvPr id="20572" name="Rectangle 12"/>
              <p:cNvSpPr>
                <a:spLocks noChangeArrowheads="1"/>
              </p:cNvSpPr>
              <p:nvPr/>
            </p:nvSpPr>
            <p:spPr bwMode="auto">
              <a:xfrm>
                <a:off x="727" y="1452"/>
                <a:ext cx="135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ADAC Kundenstamm</a:t>
                </a:r>
              </a:p>
            </p:txBody>
          </p:sp>
          <p:sp>
            <p:nvSpPr>
              <p:cNvPr id="20573" name="Rectangle 13"/>
              <p:cNvSpPr>
                <a:spLocks noChangeArrowheads="1"/>
              </p:cNvSpPr>
              <p:nvPr/>
            </p:nvSpPr>
            <p:spPr bwMode="auto">
              <a:xfrm>
                <a:off x="423" y="1452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200</a:t>
                </a:r>
              </a:p>
            </p:txBody>
          </p:sp>
          <p:sp>
            <p:nvSpPr>
              <p:cNvPr id="20574" name="Rectangle 14"/>
              <p:cNvSpPr>
                <a:spLocks noChangeArrowheads="1"/>
              </p:cNvSpPr>
              <p:nvPr/>
            </p:nvSpPr>
            <p:spPr bwMode="auto">
              <a:xfrm>
                <a:off x="2055" y="1452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100.000</a:t>
                </a:r>
              </a:p>
            </p:txBody>
          </p:sp>
          <p:sp>
            <p:nvSpPr>
              <p:cNvPr id="20575" name="Rectangle 15"/>
              <p:cNvSpPr>
                <a:spLocks noChangeArrowheads="1"/>
              </p:cNvSpPr>
              <p:nvPr/>
            </p:nvSpPr>
            <p:spPr bwMode="auto">
              <a:xfrm>
                <a:off x="436" y="1300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6" name="Rectangle 16"/>
              <p:cNvSpPr>
                <a:spLocks noChangeArrowheads="1"/>
              </p:cNvSpPr>
              <p:nvPr/>
            </p:nvSpPr>
            <p:spPr bwMode="auto">
              <a:xfrm>
                <a:off x="433" y="1308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77" name="Rectangle 17"/>
              <p:cNvSpPr>
                <a:spLocks noChangeArrowheads="1"/>
              </p:cNvSpPr>
              <p:nvPr/>
            </p:nvSpPr>
            <p:spPr bwMode="auto">
              <a:xfrm>
                <a:off x="734" y="1308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78" name="Rectangle 18"/>
              <p:cNvSpPr>
                <a:spLocks noChangeArrowheads="1"/>
              </p:cNvSpPr>
              <p:nvPr/>
            </p:nvSpPr>
            <p:spPr bwMode="auto">
              <a:xfrm>
                <a:off x="2092" y="1308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</p:grpSp>
        <p:grpSp>
          <p:nvGrpSpPr>
            <p:cNvPr id="20562" name="Group 27"/>
            <p:cNvGrpSpPr>
              <a:grpSpLocks/>
            </p:cNvGrpSpPr>
            <p:nvPr/>
          </p:nvGrpSpPr>
          <p:grpSpPr bwMode="auto">
            <a:xfrm>
              <a:off x="423" y="1684"/>
              <a:ext cx="2217" cy="364"/>
              <a:chOff x="423" y="1684"/>
              <a:chExt cx="2217" cy="364"/>
            </a:xfrm>
          </p:grpSpPr>
          <p:sp>
            <p:nvSpPr>
              <p:cNvPr id="20565" name="Rectangle 20"/>
              <p:cNvSpPr>
                <a:spLocks noChangeArrowheads="1"/>
              </p:cNvSpPr>
              <p:nvPr/>
            </p:nvSpPr>
            <p:spPr bwMode="auto">
              <a:xfrm>
                <a:off x="703" y="1836"/>
                <a:ext cx="11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Telekom Statistik</a:t>
                </a:r>
              </a:p>
            </p:txBody>
          </p:sp>
          <p:sp>
            <p:nvSpPr>
              <p:cNvPr id="20566" name="Rectangle 21"/>
              <p:cNvSpPr>
                <a:spLocks noChangeArrowheads="1"/>
              </p:cNvSpPr>
              <p:nvPr/>
            </p:nvSpPr>
            <p:spPr bwMode="auto">
              <a:xfrm>
                <a:off x="423" y="1836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300</a:t>
                </a:r>
              </a:p>
            </p:txBody>
          </p:sp>
          <p:sp>
            <p:nvSpPr>
              <p:cNvPr id="20567" name="Rectangle 22"/>
              <p:cNvSpPr>
                <a:spLocks noChangeArrowheads="1"/>
              </p:cNvSpPr>
              <p:nvPr/>
            </p:nvSpPr>
            <p:spPr bwMode="auto">
              <a:xfrm>
                <a:off x="2055" y="1836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200.000</a:t>
                </a:r>
              </a:p>
            </p:txBody>
          </p:sp>
          <p:sp>
            <p:nvSpPr>
              <p:cNvPr id="20568" name="Rectangle 23"/>
              <p:cNvSpPr>
                <a:spLocks noChangeArrowheads="1"/>
              </p:cNvSpPr>
              <p:nvPr/>
            </p:nvSpPr>
            <p:spPr bwMode="auto">
              <a:xfrm>
                <a:off x="436" y="1684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9" name="Rectangle 24"/>
              <p:cNvSpPr>
                <a:spLocks noChangeArrowheads="1"/>
              </p:cNvSpPr>
              <p:nvPr/>
            </p:nvSpPr>
            <p:spPr bwMode="auto">
              <a:xfrm>
                <a:off x="433" y="1692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70" name="Rectangle 25"/>
              <p:cNvSpPr>
                <a:spLocks noChangeArrowheads="1"/>
              </p:cNvSpPr>
              <p:nvPr/>
            </p:nvSpPr>
            <p:spPr bwMode="auto">
              <a:xfrm>
                <a:off x="734" y="1692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71" name="Rectangle 26"/>
              <p:cNvSpPr>
                <a:spLocks noChangeArrowheads="1"/>
              </p:cNvSpPr>
              <p:nvPr/>
            </p:nvSpPr>
            <p:spPr bwMode="auto">
              <a:xfrm>
                <a:off x="2092" y="1692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</p:grpSp>
        <p:sp>
          <p:nvSpPr>
            <p:cNvPr id="20563" name="AutoShape 28"/>
            <p:cNvSpPr>
              <a:spLocks noChangeArrowheads="1"/>
            </p:cNvSpPr>
            <p:nvPr/>
          </p:nvSpPr>
          <p:spPr bwMode="auto">
            <a:xfrm>
              <a:off x="388" y="868"/>
              <a:ext cx="2248" cy="119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4" name="Rectangle 29"/>
            <p:cNvSpPr>
              <a:spLocks noChangeArrowheads="1"/>
            </p:cNvSpPr>
            <p:nvPr/>
          </p:nvSpPr>
          <p:spPr bwMode="auto">
            <a:xfrm>
              <a:off x="375" y="2076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Projekte</a:t>
              </a:r>
            </a:p>
          </p:txBody>
        </p:sp>
      </p:grpSp>
      <p:sp>
        <p:nvSpPr>
          <p:cNvPr id="20482" name="Rectangle 31"/>
          <p:cNvSpPr>
            <a:spLocks noChangeArrowheads="1"/>
          </p:cNvSpPr>
          <p:nvPr/>
        </p:nvSpPr>
        <p:spPr bwMode="auto">
          <a:xfrm>
            <a:off x="4067175" y="1466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83" name="Rectangle 32"/>
          <p:cNvSpPr>
            <a:spLocks noChangeArrowheads="1"/>
          </p:cNvSpPr>
          <p:nvPr/>
        </p:nvSpPr>
        <p:spPr bwMode="auto">
          <a:xfrm>
            <a:off x="4559300" y="1466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84" name="Rectangle 33"/>
          <p:cNvSpPr>
            <a:spLocks noChangeArrowheads="1"/>
          </p:cNvSpPr>
          <p:nvPr/>
        </p:nvSpPr>
        <p:spPr bwMode="auto">
          <a:xfrm>
            <a:off x="4086225" y="1454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34"/>
          <p:cNvSpPr>
            <a:spLocks noChangeArrowheads="1"/>
          </p:cNvSpPr>
          <p:nvPr/>
        </p:nvSpPr>
        <p:spPr bwMode="auto">
          <a:xfrm>
            <a:off x="3995738" y="1695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86" name="Rectangle 35"/>
          <p:cNvSpPr>
            <a:spLocks noChangeArrowheads="1"/>
          </p:cNvSpPr>
          <p:nvPr/>
        </p:nvSpPr>
        <p:spPr bwMode="auto">
          <a:xfrm>
            <a:off x="4418013" y="1695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0487" name="Rectangle 36"/>
          <p:cNvSpPr>
            <a:spLocks noChangeArrowheads="1"/>
          </p:cNvSpPr>
          <p:nvPr/>
        </p:nvSpPr>
        <p:spPr bwMode="auto">
          <a:xfrm>
            <a:off x="4418013" y="23050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0488" name="Rectangle 37"/>
          <p:cNvSpPr>
            <a:spLocks noChangeArrowheads="1"/>
          </p:cNvSpPr>
          <p:nvPr/>
        </p:nvSpPr>
        <p:spPr bwMode="auto">
          <a:xfrm>
            <a:off x="3995738" y="23050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89" name="Rectangle 38"/>
          <p:cNvSpPr>
            <a:spLocks noChangeArrowheads="1"/>
          </p:cNvSpPr>
          <p:nvPr/>
        </p:nvSpPr>
        <p:spPr bwMode="auto">
          <a:xfrm>
            <a:off x="4067175" y="20764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90" name="Rectangle 39"/>
          <p:cNvSpPr>
            <a:spLocks noChangeArrowheads="1"/>
          </p:cNvSpPr>
          <p:nvPr/>
        </p:nvSpPr>
        <p:spPr bwMode="auto">
          <a:xfrm>
            <a:off x="4559300" y="20764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91" name="Rectangle 40"/>
          <p:cNvSpPr>
            <a:spLocks noChangeArrowheads="1"/>
          </p:cNvSpPr>
          <p:nvPr/>
        </p:nvSpPr>
        <p:spPr bwMode="auto">
          <a:xfrm>
            <a:off x="4086225" y="20637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41"/>
          <p:cNvSpPr>
            <a:spLocks noChangeArrowheads="1"/>
          </p:cNvSpPr>
          <p:nvPr/>
        </p:nvSpPr>
        <p:spPr bwMode="auto">
          <a:xfrm>
            <a:off x="4487863" y="2914650"/>
            <a:ext cx="644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LTSW</a:t>
            </a:r>
          </a:p>
        </p:txBody>
      </p:sp>
      <p:sp>
        <p:nvSpPr>
          <p:cNvPr id="20493" name="Rectangle 42"/>
          <p:cNvSpPr>
            <a:spLocks noChangeArrowheads="1"/>
          </p:cNvSpPr>
          <p:nvPr/>
        </p:nvSpPr>
        <p:spPr bwMode="auto">
          <a:xfrm>
            <a:off x="3995738" y="29146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94" name="Rectangle 43"/>
          <p:cNvSpPr>
            <a:spLocks noChangeArrowheads="1"/>
          </p:cNvSpPr>
          <p:nvPr/>
        </p:nvSpPr>
        <p:spPr bwMode="auto">
          <a:xfrm>
            <a:off x="4067175" y="26860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95" name="Rectangle 44"/>
          <p:cNvSpPr>
            <a:spLocks noChangeArrowheads="1"/>
          </p:cNvSpPr>
          <p:nvPr/>
        </p:nvSpPr>
        <p:spPr bwMode="auto">
          <a:xfrm>
            <a:off x="4559300" y="26860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96" name="Rectangle 45"/>
          <p:cNvSpPr>
            <a:spLocks noChangeArrowheads="1"/>
          </p:cNvSpPr>
          <p:nvPr/>
        </p:nvSpPr>
        <p:spPr bwMode="auto">
          <a:xfrm>
            <a:off x="4086225" y="26733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46"/>
          <p:cNvSpPr>
            <a:spLocks noChangeArrowheads="1"/>
          </p:cNvSpPr>
          <p:nvPr/>
        </p:nvSpPr>
        <p:spPr bwMode="auto">
          <a:xfrm>
            <a:off x="3995738" y="35242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0498" name="Rectangle 47"/>
          <p:cNvSpPr>
            <a:spLocks noChangeArrowheads="1"/>
          </p:cNvSpPr>
          <p:nvPr/>
        </p:nvSpPr>
        <p:spPr bwMode="auto">
          <a:xfrm>
            <a:off x="4418013" y="35242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0499" name="Rectangle 48"/>
          <p:cNvSpPr>
            <a:spLocks noChangeArrowheads="1"/>
          </p:cNvSpPr>
          <p:nvPr/>
        </p:nvSpPr>
        <p:spPr bwMode="auto">
          <a:xfrm>
            <a:off x="4067175" y="32956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00" name="Rectangle 49"/>
          <p:cNvSpPr>
            <a:spLocks noChangeArrowheads="1"/>
          </p:cNvSpPr>
          <p:nvPr/>
        </p:nvSpPr>
        <p:spPr bwMode="auto">
          <a:xfrm>
            <a:off x="4559300" y="32956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01" name="Rectangle 50"/>
          <p:cNvSpPr>
            <a:spLocks noChangeArrowheads="1"/>
          </p:cNvSpPr>
          <p:nvPr/>
        </p:nvSpPr>
        <p:spPr bwMode="auto">
          <a:xfrm>
            <a:off x="4086225" y="32829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Rectangle 51"/>
          <p:cNvSpPr>
            <a:spLocks noChangeArrowheads="1"/>
          </p:cNvSpPr>
          <p:nvPr/>
        </p:nvSpPr>
        <p:spPr bwMode="auto">
          <a:xfrm>
            <a:off x="4487863" y="4133850"/>
            <a:ext cx="604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PERS</a:t>
            </a:r>
          </a:p>
        </p:txBody>
      </p:sp>
      <p:sp>
        <p:nvSpPr>
          <p:cNvPr id="20503" name="Rectangle 52"/>
          <p:cNvSpPr>
            <a:spLocks noChangeArrowheads="1"/>
          </p:cNvSpPr>
          <p:nvPr/>
        </p:nvSpPr>
        <p:spPr bwMode="auto">
          <a:xfrm>
            <a:off x="3995738" y="41338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0504" name="Rectangle 53"/>
          <p:cNvSpPr>
            <a:spLocks noChangeArrowheads="1"/>
          </p:cNvSpPr>
          <p:nvPr/>
        </p:nvSpPr>
        <p:spPr bwMode="auto">
          <a:xfrm>
            <a:off x="4067175" y="39052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05" name="Rectangle 54"/>
          <p:cNvSpPr>
            <a:spLocks noChangeArrowheads="1"/>
          </p:cNvSpPr>
          <p:nvPr/>
        </p:nvSpPr>
        <p:spPr bwMode="auto">
          <a:xfrm>
            <a:off x="4559300" y="39052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06" name="Rectangle 55"/>
          <p:cNvSpPr>
            <a:spLocks noChangeArrowheads="1"/>
          </p:cNvSpPr>
          <p:nvPr/>
        </p:nvSpPr>
        <p:spPr bwMode="auto">
          <a:xfrm>
            <a:off x="4086225" y="38925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Rectangle 56"/>
          <p:cNvSpPr>
            <a:spLocks noChangeArrowheads="1"/>
          </p:cNvSpPr>
          <p:nvPr/>
        </p:nvSpPr>
        <p:spPr bwMode="auto">
          <a:xfrm>
            <a:off x="3995738" y="4743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</a:t>
            </a:r>
          </a:p>
        </p:txBody>
      </p:sp>
      <p:sp>
        <p:nvSpPr>
          <p:cNvPr id="20508" name="Rectangle 57"/>
          <p:cNvSpPr>
            <a:spLocks noChangeArrowheads="1"/>
          </p:cNvSpPr>
          <p:nvPr/>
        </p:nvSpPr>
        <p:spPr bwMode="auto">
          <a:xfrm>
            <a:off x="4418013" y="4743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0509" name="Rectangle 58"/>
          <p:cNvSpPr>
            <a:spLocks noChangeArrowheads="1"/>
          </p:cNvSpPr>
          <p:nvPr/>
        </p:nvSpPr>
        <p:spPr bwMode="auto">
          <a:xfrm>
            <a:off x="4067175" y="4514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10" name="Rectangle 59"/>
          <p:cNvSpPr>
            <a:spLocks noChangeArrowheads="1"/>
          </p:cNvSpPr>
          <p:nvPr/>
        </p:nvSpPr>
        <p:spPr bwMode="auto">
          <a:xfrm>
            <a:off x="4559300" y="4514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11" name="Rectangle 60"/>
          <p:cNvSpPr>
            <a:spLocks noChangeArrowheads="1"/>
          </p:cNvSpPr>
          <p:nvPr/>
        </p:nvSpPr>
        <p:spPr bwMode="auto">
          <a:xfrm>
            <a:off x="4086225" y="4502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AutoShape 61"/>
          <p:cNvSpPr>
            <a:spLocks noChangeArrowheads="1"/>
          </p:cNvSpPr>
          <p:nvPr/>
        </p:nvSpPr>
        <p:spPr bwMode="auto">
          <a:xfrm>
            <a:off x="4014788" y="1377950"/>
            <a:ext cx="1184275" cy="37211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62"/>
          <p:cNvSpPr>
            <a:spLocks noChangeArrowheads="1"/>
          </p:cNvSpPr>
          <p:nvPr/>
        </p:nvSpPr>
        <p:spPr bwMode="auto">
          <a:xfrm>
            <a:off x="3657600" y="5124450"/>
            <a:ext cx="1901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Projektdurchführung</a:t>
            </a:r>
          </a:p>
        </p:txBody>
      </p:sp>
      <p:grpSp>
        <p:nvGrpSpPr>
          <p:cNvPr id="20514" name="Group 105"/>
          <p:cNvGrpSpPr>
            <a:grpSpLocks/>
          </p:cNvGrpSpPr>
          <p:nvPr/>
        </p:nvGrpSpPr>
        <p:grpSpPr bwMode="auto">
          <a:xfrm>
            <a:off x="5421313" y="1377950"/>
            <a:ext cx="3294062" cy="3473450"/>
            <a:chOff x="3700" y="868"/>
            <a:chExt cx="2248" cy="2188"/>
          </a:xfrm>
        </p:grpSpPr>
        <p:grpSp>
          <p:nvGrpSpPr>
            <p:cNvPr id="20518" name="Group 70"/>
            <p:cNvGrpSpPr>
              <a:grpSpLocks/>
            </p:cNvGrpSpPr>
            <p:nvPr/>
          </p:nvGrpSpPr>
          <p:grpSpPr bwMode="auto">
            <a:xfrm>
              <a:off x="3783" y="916"/>
              <a:ext cx="2085" cy="364"/>
              <a:chOff x="3783" y="916"/>
              <a:chExt cx="2085" cy="364"/>
            </a:xfrm>
          </p:grpSpPr>
          <p:sp>
            <p:nvSpPr>
              <p:cNvPr id="20553" name="Rectangle 63"/>
              <p:cNvSpPr>
                <a:spLocks noChangeArrowheads="1"/>
              </p:cNvSpPr>
              <p:nvPr/>
            </p:nvSpPr>
            <p:spPr bwMode="auto">
              <a:xfrm>
                <a:off x="3783" y="924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54" name="Rectangle 64"/>
              <p:cNvSpPr>
                <a:spLocks noChangeArrowheads="1"/>
              </p:cNvSpPr>
              <p:nvPr/>
            </p:nvSpPr>
            <p:spPr bwMode="auto">
              <a:xfrm>
                <a:off x="4311" y="924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55" name="Rectangle 65"/>
              <p:cNvSpPr>
                <a:spLocks noChangeArrowheads="1"/>
              </p:cNvSpPr>
              <p:nvPr/>
            </p:nvSpPr>
            <p:spPr bwMode="auto">
              <a:xfrm>
                <a:off x="5271" y="924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56" name="Rectangle 66"/>
              <p:cNvSpPr>
                <a:spLocks noChangeArrowheads="1"/>
              </p:cNvSpPr>
              <p:nvPr/>
            </p:nvSpPr>
            <p:spPr bwMode="auto">
              <a:xfrm>
                <a:off x="3796" y="916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7" name="Rectangle 67"/>
              <p:cNvSpPr>
                <a:spLocks noChangeArrowheads="1"/>
              </p:cNvSpPr>
              <p:nvPr/>
            </p:nvSpPr>
            <p:spPr bwMode="auto">
              <a:xfrm>
                <a:off x="3783" y="1068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MFSW</a:t>
                </a:r>
              </a:p>
            </p:txBody>
          </p:sp>
          <p:sp>
            <p:nvSpPr>
              <p:cNvPr id="20558" name="Rectangle 68"/>
              <p:cNvSpPr>
                <a:spLocks noChangeArrowheads="1"/>
              </p:cNvSpPr>
              <p:nvPr/>
            </p:nvSpPr>
            <p:spPr bwMode="auto">
              <a:xfrm>
                <a:off x="4311" y="1068"/>
                <a:ext cx="97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Mainframe SW</a:t>
                </a:r>
              </a:p>
            </p:txBody>
          </p:sp>
          <p:sp>
            <p:nvSpPr>
              <p:cNvPr id="20559" name="Rectangle 69"/>
              <p:cNvSpPr>
                <a:spLocks noChangeArrowheads="1"/>
              </p:cNvSpPr>
              <p:nvPr/>
            </p:nvSpPr>
            <p:spPr bwMode="auto">
              <a:xfrm>
                <a:off x="5319" y="1068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</p:grpSp>
        <p:grpSp>
          <p:nvGrpSpPr>
            <p:cNvPr id="20519" name="Group 78"/>
            <p:cNvGrpSpPr>
              <a:grpSpLocks/>
            </p:cNvGrpSpPr>
            <p:nvPr/>
          </p:nvGrpSpPr>
          <p:grpSpPr bwMode="auto">
            <a:xfrm>
              <a:off x="3783" y="1300"/>
              <a:ext cx="2085" cy="364"/>
              <a:chOff x="3783" y="1300"/>
              <a:chExt cx="2085" cy="364"/>
            </a:xfrm>
          </p:grpSpPr>
          <p:sp>
            <p:nvSpPr>
              <p:cNvPr id="20546" name="Rectangle 71"/>
              <p:cNvSpPr>
                <a:spLocks noChangeArrowheads="1"/>
              </p:cNvSpPr>
              <p:nvPr/>
            </p:nvSpPr>
            <p:spPr bwMode="auto">
              <a:xfrm>
                <a:off x="3783" y="1452"/>
                <a:ext cx="4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UXSW</a:t>
                </a:r>
              </a:p>
            </p:txBody>
          </p:sp>
          <p:sp>
            <p:nvSpPr>
              <p:cNvPr id="20547" name="Rectangle 72"/>
              <p:cNvSpPr>
                <a:spLocks noChangeArrowheads="1"/>
              </p:cNvSpPr>
              <p:nvPr/>
            </p:nvSpPr>
            <p:spPr bwMode="auto">
              <a:xfrm>
                <a:off x="4311" y="1452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Unix SW</a:t>
                </a:r>
              </a:p>
            </p:txBody>
          </p:sp>
          <p:sp>
            <p:nvSpPr>
              <p:cNvPr id="20548" name="Rectangle 73"/>
              <p:cNvSpPr>
                <a:spLocks noChangeArrowheads="1"/>
              </p:cNvSpPr>
              <p:nvPr/>
            </p:nvSpPr>
            <p:spPr bwMode="auto">
              <a:xfrm>
                <a:off x="5319" y="1452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49" name="Rectangle 74"/>
              <p:cNvSpPr>
                <a:spLocks noChangeArrowheads="1"/>
              </p:cNvSpPr>
              <p:nvPr/>
            </p:nvSpPr>
            <p:spPr bwMode="auto">
              <a:xfrm>
                <a:off x="3783" y="1308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50" name="Rectangle 75"/>
              <p:cNvSpPr>
                <a:spLocks noChangeArrowheads="1"/>
              </p:cNvSpPr>
              <p:nvPr/>
            </p:nvSpPr>
            <p:spPr bwMode="auto">
              <a:xfrm>
                <a:off x="4311" y="1308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51" name="Rectangle 76"/>
              <p:cNvSpPr>
                <a:spLocks noChangeArrowheads="1"/>
              </p:cNvSpPr>
              <p:nvPr/>
            </p:nvSpPr>
            <p:spPr bwMode="auto">
              <a:xfrm>
                <a:off x="5271" y="1308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52" name="Rectangle 77"/>
              <p:cNvSpPr>
                <a:spLocks noChangeArrowheads="1"/>
              </p:cNvSpPr>
              <p:nvPr/>
            </p:nvSpPr>
            <p:spPr bwMode="auto">
              <a:xfrm>
                <a:off x="3796" y="1300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0" name="Group 86"/>
            <p:cNvGrpSpPr>
              <a:grpSpLocks/>
            </p:cNvGrpSpPr>
            <p:nvPr/>
          </p:nvGrpSpPr>
          <p:grpSpPr bwMode="auto">
            <a:xfrm>
              <a:off x="3783" y="1684"/>
              <a:ext cx="2085" cy="364"/>
              <a:chOff x="3783" y="1684"/>
              <a:chExt cx="2085" cy="364"/>
            </a:xfrm>
          </p:grpSpPr>
          <p:sp>
            <p:nvSpPr>
              <p:cNvPr id="20539" name="Rectangle 79"/>
              <p:cNvSpPr>
                <a:spLocks noChangeArrowheads="1"/>
              </p:cNvSpPr>
              <p:nvPr/>
            </p:nvSpPr>
            <p:spPr bwMode="auto">
              <a:xfrm>
                <a:off x="3783" y="1836"/>
                <a:ext cx="47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PCSW</a:t>
                </a:r>
              </a:p>
            </p:txBody>
          </p:sp>
          <p:sp>
            <p:nvSpPr>
              <p:cNvPr id="20540" name="Rectangle 80"/>
              <p:cNvSpPr>
                <a:spLocks noChangeArrowheads="1"/>
              </p:cNvSpPr>
              <p:nvPr/>
            </p:nvSpPr>
            <p:spPr bwMode="auto">
              <a:xfrm>
                <a:off x="4311" y="1836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 SW</a:t>
                </a:r>
              </a:p>
            </p:txBody>
          </p:sp>
          <p:sp>
            <p:nvSpPr>
              <p:cNvPr id="20541" name="Rectangle 81"/>
              <p:cNvSpPr>
                <a:spLocks noChangeArrowheads="1"/>
              </p:cNvSpPr>
              <p:nvPr/>
            </p:nvSpPr>
            <p:spPr bwMode="auto">
              <a:xfrm>
                <a:off x="5319" y="1836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42" name="Rectangle 82"/>
              <p:cNvSpPr>
                <a:spLocks noChangeArrowheads="1"/>
              </p:cNvSpPr>
              <p:nvPr/>
            </p:nvSpPr>
            <p:spPr bwMode="auto">
              <a:xfrm>
                <a:off x="3783" y="1692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43" name="Rectangle 83"/>
              <p:cNvSpPr>
                <a:spLocks noChangeArrowheads="1"/>
              </p:cNvSpPr>
              <p:nvPr/>
            </p:nvSpPr>
            <p:spPr bwMode="auto">
              <a:xfrm>
                <a:off x="4311" y="1692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44" name="Rectangle 84"/>
              <p:cNvSpPr>
                <a:spLocks noChangeArrowheads="1"/>
              </p:cNvSpPr>
              <p:nvPr/>
            </p:nvSpPr>
            <p:spPr bwMode="auto">
              <a:xfrm>
                <a:off x="5271" y="1692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45" name="Rectangle 85"/>
              <p:cNvSpPr>
                <a:spLocks noChangeArrowheads="1"/>
              </p:cNvSpPr>
              <p:nvPr/>
            </p:nvSpPr>
            <p:spPr bwMode="auto">
              <a:xfrm>
                <a:off x="3796" y="1684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1" name="Group 94"/>
            <p:cNvGrpSpPr>
              <a:grpSpLocks/>
            </p:cNvGrpSpPr>
            <p:nvPr/>
          </p:nvGrpSpPr>
          <p:grpSpPr bwMode="auto">
            <a:xfrm>
              <a:off x="3783" y="2068"/>
              <a:ext cx="2085" cy="364"/>
              <a:chOff x="3783" y="2068"/>
              <a:chExt cx="2085" cy="364"/>
            </a:xfrm>
          </p:grpSpPr>
          <p:sp>
            <p:nvSpPr>
              <p:cNvPr id="20532" name="Rectangle 87"/>
              <p:cNvSpPr>
                <a:spLocks noChangeArrowheads="1"/>
              </p:cNvSpPr>
              <p:nvPr/>
            </p:nvSpPr>
            <p:spPr bwMode="auto">
              <a:xfrm>
                <a:off x="3783" y="2220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33" name="Rectangle 88"/>
              <p:cNvSpPr>
                <a:spLocks noChangeArrowheads="1"/>
              </p:cNvSpPr>
              <p:nvPr/>
            </p:nvSpPr>
            <p:spPr bwMode="auto">
              <a:xfrm>
                <a:off x="4311" y="2220"/>
                <a:ext cx="7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Leitung SW</a:t>
                </a:r>
              </a:p>
            </p:txBody>
          </p:sp>
          <p:sp>
            <p:nvSpPr>
              <p:cNvPr id="20534" name="Rectangle 89"/>
              <p:cNvSpPr>
                <a:spLocks noChangeArrowheads="1"/>
              </p:cNvSpPr>
              <p:nvPr/>
            </p:nvSpPr>
            <p:spPr bwMode="auto">
              <a:xfrm>
                <a:off x="5319" y="2220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535" name="Rectangle 90"/>
              <p:cNvSpPr>
                <a:spLocks noChangeArrowheads="1"/>
              </p:cNvSpPr>
              <p:nvPr/>
            </p:nvSpPr>
            <p:spPr bwMode="auto">
              <a:xfrm>
                <a:off x="3783" y="2076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36" name="Rectangle 91"/>
              <p:cNvSpPr>
                <a:spLocks noChangeArrowheads="1"/>
              </p:cNvSpPr>
              <p:nvPr/>
            </p:nvSpPr>
            <p:spPr bwMode="auto">
              <a:xfrm>
                <a:off x="4311" y="2076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37" name="Rectangle 92"/>
              <p:cNvSpPr>
                <a:spLocks noChangeArrowheads="1"/>
              </p:cNvSpPr>
              <p:nvPr/>
            </p:nvSpPr>
            <p:spPr bwMode="auto">
              <a:xfrm>
                <a:off x="5271" y="2076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38" name="Rectangle 93"/>
              <p:cNvSpPr>
                <a:spLocks noChangeArrowheads="1"/>
              </p:cNvSpPr>
              <p:nvPr/>
            </p:nvSpPr>
            <p:spPr bwMode="auto">
              <a:xfrm>
                <a:off x="3796" y="2068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2" name="Group 102"/>
            <p:cNvGrpSpPr>
              <a:grpSpLocks/>
            </p:cNvGrpSpPr>
            <p:nvPr/>
          </p:nvGrpSpPr>
          <p:grpSpPr bwMode="auto">
            <a:xfrm>
              <a:off x="3783" y="2452"/>
              <a:ext cx="2085" cy="364"/>
              <a:chOff x="3783" y="2452"/>
              <a:chExt cx="2085" cy="364"/>
            </a:xfrm>
          </p:grpSpPr>
          <p:sp>
            <p:nvSpPr>
              <p:cNvPr id="20525" name="Rectangle 95"/>
              <p:cNvSpPr>
                <a:spLocks noChangeArrowheads="1"/>
              </p:cNvSpPr>
              <p:nvPr/>
            </p:nvSpPr>
            <p:spPr bwMode="auto">
              <a:xfrm>
                <a:off x="3783" y="2604"/>
                <a:ext cx="41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PERS</a:t>
                </a:r>
              </a:p>
            </p:txBody>
          </p:sp>
          <p:sp>
            <p:nvSpPr>
              <p:cNvPr id="20526" name="Rectangle 96"/>
              <p:cNvSpPr>
                <a:spLocks noChangeArrowheads="1"/>
              </p:cNvSpPr>
              <p:nvPr/>
            </p:nvSpPr>
            <p:spPr bwMode="auto">
              <a:xfrm>
                <a:off x="4311" y="2604"/>
                <a:ext cx="6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Personal</a:t>
                </a:r>
              </a:p>
            </p:txBody>
          </p:sp>
          <p:sp>
            <p:nvSpPr>
              <p:cNvPr id="20527" name="Rectangle 97"/>
              <p:cNvSpPr>
                <a:spLocks noChangeArrowheads="1"/>
              </p:cNvSpPr>
              <p:nvPr/>
            </p:nvSpPr>
            <p:spPr bwMode="auto">
              <a:xfrm>
                <a:off x="5319" y="2604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528" name="Rectangle 98"/>
              <p:cNvSpPr>
                <a:spLocks noChangeArrowheads="1"/>
              </p:cNvSpPr>
              <p:nvPr/>
            </p:nvSpPr>
            <p:spPr bwMode="auto">
              <a:xfrm>
                <a:off x="3783" y="2460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29" name="Rectangle 99"/>
              <p:cNvSpPr>
                <a:spLocks noChangeArrowheads="1"/>
              </p:cNvSpPr>
              <p:nvPr/>
            </p:nvSpPr>
            <p:spPr bwMode="auto">
              <a:xfrm>
                <a:off x="4311" y="2460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30" name="Rectangle 100"/>
              <p:cNvSpPr>
                <a:spLocks noChangeArrowheads="1"/>
              </p:cNvSpPr>
              <p:nvPr/>
            </p:nvSpPr>
            <p:spPr bwMode="auto">
              <a:xfrm>
                <a:off x="5271" y="2460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31" name="Rectangle 101"/>
              <p:cNvSpPr>
                <a:spLocks noChangeArrowheads="1"/>
              </p:cNvSpPr>
              <p:nvPr/>
            </p:nvSpPr>
            <p:spPr bwMode="auto">
              <a:xfrm>
                <a:off x="3796" y="2452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23" name="AutoShape 103"/>
            <p:cNvSpPr>
              <a:spLocks noChangeArrowheads="1"/>
            </p:cNvSpPr>
            <p:nvPr/>
          </p:nvSpPr>
          <p:spPr bwMode="auto">
            <a:xfrm>
              <a:off x="3700" y="868"/>
              <a:ext cx="2248" cy="196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Rectangle 104"/>
            <p:cNvSpPr>
              <a:spLocks noChangeArrowheads="1"/>
            </p:cNvSpPr>
            <p:nvPr/>
          </p:nvSpPr>
          <p:spPr bwMode="auto">
            <a:xfrm>
              <a:off x="3783" y="2844"/>
              <a:ext cx="8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Abteilungen</a:t>
              </a:r>
            </a:p>
          </p:txBody>
        </p:sp>
      </p:grpSp>
      <p:sp>
        <p:nvSpPr>
          <p:cNvPr id="20515" name="Rectangle 106"/>
          <p:cNvSpPr>
            <a:spLocks noChangeArrowheads="1"/>
          </p:cNvSpPr>
          <p:nvPr/>
        </p:nvSpPr>
        <p:spPr bwMode="auto">
          <a:xfrm>
            <a:off x="428625" y="1073150"/>
            <a:ext cx="8428038" cy="471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107"/>
          <p:cNvSpPr>
            <a:spLocks noChangeArrowheads="1"/>
          </p:cNvSpPr>
          <p:nvPr/>
        </p:nvSpPr>
        <p:spPr bwMode="auto">
          <a:xfrm>
            <a:off x="479425" y="5810250"/>
            <a:ext cx="1720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Projektdatenbank</a:t>
            </a:r>
          </a:p>
        </p:txBody>
      </p:sp>
      <p:sp>
        <p:nvSpPr>
          <p:cNvPr id="21542" name="Rectangle 10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Projektdatenbank</a:t>
            </a:r>
          </a:p>
        </p:txBody>
      </p:sp>
      <p:sp>
        <p:nvSpPr>
          <p:cNvPr id="10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Tabellen und </a:t>
            </a:r>
            <a:r>
              <a:rPr lang="de-DE" dirty="0" smtClean="0">
                <a:latin typeface="Arial" charset="0"/>
                <a:ea typeface="ＭＳ Ｐゴシック" charset="0"/>
              </a:rPr>
              <a:t>Schlüssel (1)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Duplikate bzgl. der Schlüsselwerte sind nicht erlaubt, d.h.</a:t>
            </a:r>
          </a:p>
          <a:p>
            <a:pPr marL="0" indent="0"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400" dirty="0">
                <a:latin typeface="Arial" charset="0"/>
                <a:ea typeface="ＭＳ Ｐゴシック" charset="0"/>
              </a:rPr>
              <a:t>Gesamtheit aller Attribute bildet automatisch einen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Schlüsselkandidaten</a:t>
            </a: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buFont typeface="Monotype Sorts" charset="0"/>
              <a:buChar char="à"/>
              <a:defRPr/>
            </a:pP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Oft </a:t>
            </a:r>
            <a:r>
              <a:rPr lang="de-DE" sz="2400" dirty="0">
                <a:latin typeface="Arial" charset="0"/>
                <a:ea typeface="ＭＳ Ｐゴシック" charset="0"/>
              </a:rPr>
              <a:t>ist jedoch die Einführung eines künstlichen Schlüssels z.B. einer eindeutigen Nummer (ID)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sinnvoll</a:t>
            </a: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Eine Relation mit Primärschlüssel repräsentiert eine Funktion von den Primärschlüsselattributen zu den Nicht-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Schlüsselattributen</a:t>
            </a: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Beispiel</a:t>
            </a:r>
            <a:r>
              <a:rPr lang="de-DE" sz="2000" dirty="0">
                <a:latin typeface="Arial" charset="0"/>
                <a:ea typeface="ＭＳ Ｐゴシック" charset="0"/>
              </a:rPr>
              <a:t>: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 </a:t>
            </a:r>
            <a:r>
              <a:rPr lang="de-DE" sz="2000" dirty="0">
                <a:latin typeface="Arial" charset="0"/>
                <a:ea typeface="ＭＳ Ｐゴシック" charset="0"/>
              </a:rPr>
              <a:t>(Name, </a:t>
            </a:r>
            <a:r>
              <a:rPr lang="de-DE" sz="2000" dirty="0" err="1">
                <a:latin typeface="Arial" charset="0"/>
                <a:ea typeface="ＭＳ Ｐゴシック" charset="0"/>
              </a:rPr>
              <a:t>Oberabt</a:t>
            </a:r>
            <a:r>
              <a:rPr lang="de-DE" sz="2000" dirty="0">
                <a:latin typeface="Arial" charset="0"/>
                <a:ea typeface="ＭＳ Ｐゴシック" charset="0"/>
              </a:rPr>
              <a:t>),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</a:t>
            </a:r>
            <a:r>
              <a:rPr lang="de-DE" sz="2000" dirty="0">
                <a:latin typeface="Arial" charset="0"/>
                <a:ea typeface="ＭＳ Ｐゴシック" charset="0"/>
              </a:rPr>
              <a:t>Name,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</a:t>
            </a:r>
            <a:r>
              <a:rPr lang="de-DE" sz="2000" dirty="0" err="1">
                <a:latin typeface="Arial" charset="0"/>
                <a:ea typeface="ＭＳ Ｐゴシック" charset="0"/>
              </a:rPr>
              <a:t>Oberabt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/>
          <p:cNvSpPr>
            <a:spLocks noChangeArrowheads="1"/>
          </p:cNvSpPr>
          <p:nvPr/>
        </p:nvSpPr>
        <p:spPr bwMode="auto">
          <a:xfrm>
            <a:off x="4014788" y="1377950"/>
            <a:ext cx="1184275" cy="37211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AutoShape 3"/>
          <p:cNvSpPr>
            <a:spLocks noChangeArrowheads="1"/>
          </p:cNvSpPr>
          <p:nvPr/>
        </p:nvSpPr>
        <p:spPr bwMode="auto">
          <a:xfrm>
            <a:off x="568325" y="1377950"/>
            <a:ext cx="3294063" cy="18923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5421313" y="1377950"/>
            <a:ext cx="3294062" cy="3111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0" name="Group 14"/>
          <p:cNvGrpSpPr>
            <a:grpSpLocks/>
          </p:cNvGrpSpPr>
          <p:nvPr/>
        </p:nvGrpSpPr>
        <p:grpSpPr bwMode="auto">
          <a:xfrm>
            <a:off x="619125" y="1454150"/>
            <a:ext cx="3249613" cy="577850"/>
            <a:chOff x="423" y="916"/>
            <a:chExt cx="2217" cy="364"/>
          </a:xfrm>
        </p:grpSpPr>
        <p:sp>
          <p:nvSpPr>
            <p:cNvPr id="24678" name="Rectangle 7"/>
            <p:cNvSpPr>
              <a:spLocks noChangeArrowheads="1"/>
            </p:cNvSpPr>
            <p:nvPr/>
          </p:nvSpPr>
          <p:spPr bwMode="auto">
            <a:xfrm>
              <a:off x="436" y="916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9" name="Rectangle 8"/>
            <p:cNvSpPr>
              <a:spLocks noChangeArrowheads="1"/>
            </p:cNvSpPr>
            <p:nvPr/>
          </p:nvSpPr>
          <p:spPr bwMode="auto">
            <a:xfrm>
              <a:off x="433" y="924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80" name="Rectangle 9"/>
            <p:cNvSpPr>
              <a:spLocks noChangeArrowheads="1"/>
            </p:cNvSpPr>
            <p:nvPr/>
          </p:nvSpPr>
          <p:spPr bwMode="auto">
            <a:xfrm>
              <a:off x="734" y="924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81" name="Rectangle 10"/>
            <p:cNvSpPr>
              <a:spLocks noChangeArrowheads="1"/>
            </p:cNvSpPr>
            <p:nvPr/>
          </p:nvSpPr>
          <p:spPr bwMode="auto">
            <a:xfrm>
              <a:off x="2092" y="924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  <p:sp>
          <p:nvSpPr>
            <p:cNvPr id="24682" name="Rectangle 11"/>
            <p:cNvSpPr>
              <a:spLocks noChangeArrowheads="1"/>
            </p:cNvSpPr>
            <p:nvPr/>
          </p:nvSpPr>
          <p:spPr bwMode="auto">
            <a:xfrm>
              <a:off x="748" y="1068"/>
              <a:ext cx="90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DB Fahrpläne</a:t>
              </a:r>
            </a:p>
          </p:txBody>
        </p:sp>
        <p:sp>
          <p:nvSpPr>
            <p:cNvPr id="24683" name="Rectangle 12"/>
            <p:cNvSpPr>
              <a:spLocks noChangeArrowheads="1"/>
            </p:cNvSpPr>
            <p:nvPr/>
          </p:nvSpPr>
          <p:spPr bwMode="auto">
            <a:xfrm>
              <a:off x="423" y="1068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100</a:t>
              </a:r>
            </a:p>
          </p:txBody>
        </p:sp>
        <p:sp>
          <p:nvSpPr>
            <p:cNvPr id="24684" name="Rectangle 13"/>
            <p:cNvSpPr>
              <a:spLocks noChangeArrowheads="1"/>
            </p:cNvSpPr>
            <p:nvPr/>
          </p:nvSpPr>
          <p:spPr bwMode="auto">
            <a:xfrm>
              <a:off x="2055" y="1068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300.000</a:t>
              </a:r>
            </a:p>
          </p:txBody>
        </p:sp>
      </p:grpSp>
      <p:grpSp>
        <p:nvGrpSpPr>
          <p:cNvPr id="24581" name="Group 22"/>
          <p:cNvGrpSpPr>
            <a:grpSpLocks/>
          </p:cNvGrpSpPr>
          <p:nvPr/>
        </p:nvGrpSpPr>
        <p:grpSpPr bwMode="auto">
          <a:xfrm>
            <a:off x="619125" y="2063750"/>
            <a:ext cx="3249613" cy="577850"/>
            <a:chOff x="423" y="1300"/>
            <a:chExt cx="2217" cy="364"/>
          </a:xfrm>
        </p:grpSpPr>
        <p:sp>
          <p:nvSpPr>
            <p:cNvPr id="24671" name="Rectangle 15"/>
            <p:cNvSpPr>
              <a:spLocks noChangeArrowheads="1"/>
            </p:cNvSpPr>
            <p:nvPr/>
          </p:nvSpPr>
          <p:spPr bwMode="auto">
            <a:xfrm>
              <a:off x="727" y="1452"/>
              <a:ext cx="135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ADAC Kundenstamm</a:t>
              </a:r>
            </a:p>
          </p:txBody>
        </p:sp>
        <p:sp>
          <p:nvSpPr>
            <p:cNvPr id="24672" name="Rectangle 16"/>
            <p:cNvSpPr>
              <a:spLocks noChangeArrowheads="1"/>
            </p:cNvSpPr>
            <p:nvPr/>
          </p:nvSpPr>
          <p:spPr bwMode="auto">
            <a:xfrm>
              <a:off x="423" y="1452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200</a:t>
              </a:r>
            </a:p>
          </p:txBody>
        </p:sp>
        <p:sp>
          <p:nvSpPr>
            <p:cNvPr id="24673" name="Rectangle 17"/>
            <p:cNvSpPr>
              <a:spLocks noChangeArrowheads="1"/>
            </p:cNvSpPr>
            <p:nvPr/>
          </p:nvSpPr>
          <p:spPr bwMode="auto">
            <a:xfrm>
              <a:off x="2055" y="1452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100.000</a:t>
              </a:r>
            </a:p>
          </p:txBody>
        </p:sp>
        <p:sp>
          <p:nvSpPr>
            <p:cNvPr id="24674" name="Rectangle 18"/>
            <p:cNvSpPr>
              <a:spLocks noChangeArrowheads="1"/>
            </p:cNvSpPr>
            <p:nvPr/>
          </p:nvSpPr>
          <p:spPr bwMode="auto">
            <a:xfrm>
              <a:off x="436" y="1300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5" name="Rectangle 19"/>
            <p:cNvSpPr>
              <a:spLocks noChangeArrowheads="1"/>
            </p:cNvSpPr>
            <p:nvPr/>
          </p:nvSpPr>
          <p:spPr bwMode="auto">
            <a:xfrm>
              <a:off x="433" y="1308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76" name="Rectangle 20"/>
            <p:cNvSpPr>
              <a:spLocks noChangeArrowheads="1"/>
            </p:cNvSpPr>
            <p:nvPr/>
          </p:nvSpPr>
          <p:spPr bwMode="auto">
            <a:xfrm>
              <a:off x="734" y="1308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77" name="Rectangle 21"/>
            <p:cNvSpPr>
              <a:spLocks noChangeArrowheads="1"/>
            </p:cNvSpPr>
            <p:nvPr/>
          </p:nvSpPr>
          <p:spPr bwMode="auto">
            <a:xfrm>
              <a:off x="2092" y="1308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</p:grpSp>
      <p:grpSp>
        <p:nvGrpSpPr>
          <p:cNvPr id="24582" name="Group 30"/>
          <p:cNvGrpSpPr>
            <a:grpSpLocks/>
          </p:cNvGrpSpPr>
          <p:nvPr/>
        </p:nvGrpSpPr>
        <p:grpSpPr bwMode="auto">
          <a:xfrm>
            <a:off x="619125" y="2673350"/>
            <a:ext cx="3249613" cy="577850"/>
            <a:chOff x="423" y="1684"/>
            <a:chExt cx="2217" cy="364"/>
          </a:xfrm>
        </p:grpSpPr>
        <p:sp>
          <p:nvSpPr>
            <p:cNvPr id="24664" name="Rectangle 23"/>
            <p:cNvSpPr>
              <a:spLocks noChangeArrowheads="1"/>
            </p:cNvSpPr>
            <p:nvPr/>
          </p:nvSpPr>
          <p:spPr bwMode="auto">
            <a:xfrm>
              <a:off x="703" y="1836"/>
              <a:ext cx="1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Telekom Statistik</a:t>
              </a:r>
            </a:p>
          </p:txBody>
        </p:sp>
        <p:sp>
          <p:nvSpPr>
            <p:cNvPr id="24665" name="Rectangle 24"/>
            <p:cNvSpPr>
              <a:spLocks noChangeArrowheads="1"/>
            </p:cNvSpPr>
            <p:nvPr/>
          </p:nvSpPr>
          <p:spPr bwMode="auto">
            <a:xfrm>
              <a:off x="423" y="1836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300</a:t>
              </a:r>
            </a:p>
          </p:txBody>
        </p:sp>
        <p:sp>
          <p:nvSpPr>
            <p:cNvPr id="24666" name="Rectangle 25"/>
            <p:cNvSpPr>
              <a:spLocks noChangeArrowheads="1"/>
            </p:cNvSpPr>
            <p:nvPr/>
          </p:nvSpPr>
          <p:spPr bwMode="auto">
            <a:xfrm>
              <a:off x="2055" y="1836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200.000</a:t>
              </a:r>
            </a:p>
          </p:txBody>
        </p:sp>
        <p:sp>
          <p:nvSpPr>
            <p:cNvPr id="24667" name="Rectangle 26"/>
            <p:cNvSpPr>
              <a:spLocks noChangeArrowheads="1"/>
            </p:cNvSpPr>
            <p:nvPr/>
          </p:nvSpPr>
          <p:spPr bwMode="auto">
            <a:xfrm>
              <a:off x="436" y="1684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8" name="Rectangle 27"/>
            <p:cNvSpPr>
              <a:spLocks noChangeArrowheads="1"/>
            </p:cNvSpPr>
            <p:nvPr/>
          </p:nvSpPr>
          <p:spPr bwMode="auto">
            <a:xfrm>
              <a:off x="433" y="1692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69" name="Rectangle 28"/>
            <p:cNvSpPr>
              <a:spLocks noChangeArrowheads="1"/>
            </p:cNvSpPr>
            <p:nvPr/>
          </p:nvSpPr>
          <p:spPr bwMode="auto">
            <a:xfrm>
              <a:off x="734" y="1692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70" name="Rectangle 29"/>
            <p:cNvSpPr>
              <a:spLocks noChangeArrowheads="1"/>
            </p:cNvSpPr>
            <p:nvPr/>
          </p:nvSpPr>
          <p:spPr bwMode="auto">
            <a:xfrm>
              <a:off x="2092" y="1692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</p:grpSp>
      <p:sp>
        <p:nvSpPr>
          <p:cNvPr id="24583" name="Rectangle 31"/>
          <p:cNvSpPr>
            <a:spLocks noChangeArrowheads="1"/>
          </p:cNvSpPr>
          <p:nvPr/>
        </p:nvSpPr>
        <p:spPr bwMode="auto">
          <a:xfrm>
            <a:off x="549275" y="3295650"/>
            <a:ext cx="844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Projekte</a:t>
            </a:r>
          </a:p>
        </p:txBody>
      </p:sp>
      <p:sp>
        <p:nvSpPr>
          <p:cNvPr id="24584" name="Rectangle 32"/>
          <p:cNvSpPr>
            <a:spLocks noChangeArrowheads="1"/>
          </p:cNvSpPr>
          <p:nvPr/>
        </p:nvSpPr>
        <p:spPr bwMode="auto">
          <a:xfrm>
            <a:off x="4067175" y="1466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85" name="Rectangle 33"/>
          <p:cNvSpPr>
            <a:spLocks noChangeArrowheads="1"/>
          </p:cNvSpPr>
          <p:nvPr/>
        </p:nvSpPr>
        <p:spPr bwMode="auto">
          <a:xfrm>
            <a:off x="4559300" y="1466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86" name="Rectangle 34"/>
          <p:cNvSpPr>
            <a:spLocks noChangeArrowheads="1"/>
          </p:cNvSpPr>
          <p:nvPr/>
        </p:nvSpPr>
        <p:spPr bwMode="auto">
          <a:xfrm>
            <a:off x="4086225" y="1454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35"/>
          <p:cNvSpPr>
            <a:spLocks noChangeArrowheads="1"/>
          </p:cNvSpPr>
          <p:nvPr/>
        </p:nvSpPr>
        <p:spPr bwMode="auto">
          <a:xfrm>
            <a:off x="3995738" y="1695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88" name="Rectangle 36"/>
          <p:cNvSpPr>
            <a:spLocks noChangeArrowheads="1"/>
          </p:cNvSpPr>
          <p:nvPr/>
        </p:nvSpPr>
        <p:spPr bwMode="auto">
          <a:xfrm>
            <a:off x="4418013" y="1695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4589" name="Rectangle 37"/>
          <p:cNvSpPr>
            <a:spLocks noChangeArrowheads="1"/>
          </p:cNvSpPr>
          <p:nvPr/>
        </p:nvSpPr>
        <p:spPr bwMode="auto">
          <a:xfrm>
            <a:off x="4418013" y="23050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4590" name="Rectangle 38"/>
          <p:cNvSpPr>
            <a:spLocks noChangeArrowheads="1"/>
          </p:cNvSpPr>
          <p:nvPr/>
        </p:nvSpPr>
        <p:spPr bwMode="auto">
          <a:xfrm>
            <a:off x="3995738" y="23050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91" name="Rectangle 39"/>
          <p:cNvSpPr>
            <a:spLocks noChangeArrowheads="1"/>
          </p:cNvSpPr>
          <p:nvPr/>
        </p:nvSpPr>
        <p:spPr bwMode="auto">
          <a:xfrm>
            <a:off x="4067175" y="20764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92" name="Rectangle 40"/>
          <p:cNvSpPr>
            <a:spLocks noChangeArrowheads="1"/>
          </p:cNvSpPr>
          <p:nvPr/>
        </p:nvSpPr>
        <p:spPr bwMode="auto">
          <a:xfrm>
            <a:off x="4559300" y="20764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93" name="Rectangle 41"/>
          <p:cNvSpPr>
            <a:spLocks noChangeArrowheads="1"/>
          </p:cNvSpPr>
          <p:nvPr/>
        </p:nvSpPr>
        <p:spPr bwMode="auto">
          <a:xfrm>
            <a:off x="4086225" y="20637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42"/>
          <p:cNvSpPr>
            <a:spLocks noChangeArrowheads="1"/>
          </p:cNvSpPr>
          <p:nvPr/>
        </p:nvSpPr>
        <p:spPr bwMode="auto">
          <a:xfrm>
            <a:off x="4487863" y="2914650"/>
            <a:ext cx="644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LTSW</a:t>
            </a:r>
          </a:p>
        </p:txBody>
      </p:sp>
      <p:sp>
        <p:nvSpPr>
          <p:cNvPr id="24595" name="Rectangle 43"/>
          <p:cNvSpPr>
            <a:spLocks noChangeArrowheads="1"/>
          </p:cNvSpPr>
          <p:nvPr/>
        </p:nvSpPr>
        <p:spPr bwMode="auto">
          <a:xfrm>
            <a:off x="3995738" y="29146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96" name="Rectangle 44"/>
          <p:cNvSpPr>
            <a:spLocks noChangeArrowheads="1"/>
          </p:cNvSpPr>
          <p:nvPr/>
        </p:nvSpPr>
        <p:spPr bwMode="auto">
          <a:xfrm>
            <a:off x="4067175" y="26860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97" name="Rectangle 45"/>
          <p:cNvSpPr>
            <a:spLocks noChangeArrowheads="1"/>
          </p:cNvSpPr>
          <p:nvPr/>
        </p:nvSpPr>
        <p:spPr bwMode="auto">
          <a:xfrm>
            <a:off x="4559300" y="26860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98" name="Rectangle 46"/>
          <p:cNvSpPr>
            <a:spLocks noChangeArrowheads="1"/>
          </p:cNvSpPr>
          <p:nvPr/>
        </p:nvSpPr>
        <p:spPr bwMode="auto">
          <a:xfrm>
            <a:off x="4086225" y="26733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47"/>
          <p:cNvSpPr>
            <a:spLocks noChangeArrowheads="1"/>
          </p:cNvSpPr>
          <p:nvPr/>
        </p:nvSpPr>
        <p:spPr bwMode="auto">
          <a:xfrm>
            <a:off x="3995738" y="35242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4600" name="Rectangle 48"/>
          <p:cNvSpPr>
            <a:spLocks noChangeArrowheads="1"/>
          </p:cNvSpPr>
          <p:nvPr/>
        </p:nvSpPr>
        <p:spPr bwMode="auto">
          <a:xfrm>
            <a:off x="4418013" y="35242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4601" name="Rectangle 49"/>
          <p:cNvSpPr>
            <a:spLocks noChangeArrowheads="1"/>
          </p:cNvSpPr>
          <p:nvPr/>
        </p:nvSpPr>
        <p:spPr bwMode="auto">
          <a:xfrm>
            <a:off x="4067175" y="32956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602" name="Rectangle 50"/>
          <p:cNvSpPr>
            <a:spLocks noChangeArrowheads="1"/>
          </p:cNvSpPr>
          <p:nvPr/>
        </p:nvSpPr>
        <p:spPr bwMode="auto">
          <a:xfrm>
            <a:off x="4559300" y="32956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03" name="Rectangle 51"/>
          <p:cNvSpPr>
            <a:spLocks noChangeArrowheads="1"/>
          </p:cNvSpPr>
          <p:nvPr/>
        </p:nvSpPr>
        <p:spPr bwMode="auto">
          <a:xfrm>
            <a:off x="4086225" y="32829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52"/>
          <p:cNvSpPr>
            <a:spLocks noChangeArrowheads="1"/>
          </p:cNvSpPr>
          <p:nvPr/>
        </p:nvSpPr>
        <p:spPr bwMode="auto">
          <a:xfrm>
            <a:off x="4487863" y="4133850"/>
            <a:ext cx="604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PERS</a:t>
            </a:r>
          </a:p>
        </p:txBody>
      </p:sp>
      <p:sp>
        <p:nvSpPr>
          <p:cNvPr id="24605" name="Rectangle 53"/>
          <p:cNvSpPr>
            <a:spLocks noChangeArrowheads="1"/>
          </p:cNvSpPr>
          <p:nvPr/>
        </p:nvSpPr>
        <p:spPr bwMode="auto">
          <a:xfrm>
            <a:off x="3995738" y="41338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4606" name="Rectangle 54"/>
          <p:cNvSpPr>
            <a:spLocks noChangeArrowheads="1"/>
          </p:cNvSpPr>
          <p:nvPr/>
        </p:nvSpPr>
        <p:spPr bwMode="auto">
          <a:xfrm>
            <a:off x="4067175" y="39052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Nr</a:t>
            </a:r>
          </a:p>
        </p:txBody>
      </p:sp>
      <p:sp>
        <p:nvSpPr>
          <p:cNvPr id="24607" name="Rectangle 55"/>
          <p:cNvSpPr>
            <a:spLocks noChangeArrowheads="1"/>
          </p:cNvSpPr>
          <p:nvPr/>
        </p:nvSpPr>
        <p:spPr bwMode="auto">
          <a:xfrm>
            <a:off x="4559300" y="39052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08" name="Rectangle 56"/>
          <p:cNvSpPr>
            <a:spLocks noChangeArrowheads="1"/>
          </p:cNvSpPr>
          <p:nvPr/>
        </p:nvSpPr>
        <p:spPr bwMode="auto">
          <a:xfrm>
            <a:off x="4086225" y="38925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57"/>
          <p:cNvSpPr>
            <a:spLocks noChangeArrowheads="1"/>
          </p:cNvSpPr>
          <p:nvPr/>
        </p:nvSpPr>
        <p:spPr bwMode="auto">
          <a:xfrm>
            <a:off x="3995738" y="4743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</a:t>
            </a:r>
          </a:p>
        </p:txBody>
      </p:sp>
      <p:sp>
        <p:nvSpPr>
          <p:cNvPr id="24610" name="Rectangle 58"/>
          <p:cNvSpPr>
            <a:spLocks noChangeArrowheads="1"/>
          </p:cNvSpPr>
          <p:nvPr/>
        </p:nvSpPr>
        <p:spPr bwMode="auto">
          <a:xfrm>
            <a:off x="4418013" y="4743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4611" name="Rectangle 59"/>
          <p:cNvSpPr>
            <a:spLocks noChangeArrowheads="1"/>
          </p:cNvSpPr>
          <p:nvPr/>
        </p:nvSpPr>
        <p:spPr bwMode="auto">
          <a:xfrm>
            <a:off x="4067175" y="4514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612" name="Rectangle 60"/>
          <p:cNvSpPr>
            <a:spLocks noChangeArrowheads="1"/>
          </p:cNvSpPr>
          <p:nvPr/>
        </p:nvSpPr>
        <p:spPr bwMode="auto">
          <a:xfrm>
            <a:off x="4559300" y="4514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13" name="Rectangle 61"/>
          <p:cNvSpPr>
            <a:spLocks noChangeArrowheads="1"/>
          </p:cNvSpPr>
          <p:nvPr/>
        </p:nvSpPr>
        <p:spPr bwMode="auto">
          <a:xfrm>
            <a:off x="4086225" y="4502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Rectangle 62"/>
          <p:cNvSpPr>
            <a:spLocks noChangeArrowheads="1"/>
          </p:cNvSpPr>
          <p:nvPr/>
        </p:nvSpPr>
        <p:spPr bwMode="auto">
          <a:xfrm>
            <a:off x="3925888" y="5124450"/>
            <a:ext cx="1901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Projektdurchführung</a:t>
            </a:r>
          </a:p>
        </p:txBody>
      </p:sp>
      <p:grpSp>
        <p:nvGrpSpPr>
          <p:cNvPr id="24615" name="Group 70"/>
          <p:cNvGrpSpPr>
            <a:grpSpLocks/>
          </p:cNvGrpSpPr>
          <p:nvPr/>
        </p:nvGrpSpPr>
        <p:grpSpPr bwMode="auto">
          <a:xfrm>
            <a:off x="5543550" y="1454150"/>
            <a:ext cx="3055938" cy="577850"/>
            <a:chOff x="3783" y="916"/>
            <a:chExt cx="2085" cy="364"/>
          </a:xfrm>
        </p:grpSpPr>
        <p:sp>
          <p:nvSpPr>
            <p:cNvPr id="24657" name="Rectangle 63"/>
            <p:cNvSpPr>
              <a:spLocks noChangeArrowheads="1"/>
            </p:cNvSpPr>
            <p:nvPr/>
          </p:nvSpPr>
          <p:spPr bwMode="auto">
            <a:xfrm>
              <a:off x="3783" y="924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58" name="Rectangle 64"/>
            <p:cNvSpPr>
              <a:spLocks noChangeArrowheads="1"/>
            </p:cNvSpPr>
            <p:nvPr/>
          </p:nvSpPr>
          <p:spPr bwMode="auto">
            <a:xfrm>
              <a:off x="4311" y="924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59" name="Rectangle 65"/>
            <p:cNvSpPr>
              <a:spLocks noChangeArrowheads="1"/>
            </p:cNvSpPr>
            <p:nvPr/>
          </p:nvSpPr>
          <p:spPr bwMode="auto">
            <a:xfrm>
              <a:off x="5271" y="924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60" name="Rectangle 66"/>
            <p:cNvSpPr>
              <a:spLocks noChangeArrowheads="1"/>
            </p:cNvSpPr>
            <p:nvPr/>
          </p:nvSpPr>
          <p:spPr bwMode="auto">
            <a:xfrm>
              <a:off x="3796" y="916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1" name="Rectangle 67"/>
            <p:cNvSpPr>
              <a:spLocks noChangeArrowheads="1"/>
            </p:cNvSpPr>
            <p:nvPr/>
          </p:nvSpPr>
          <p:spPr bwMode="auto">
            <a:xfrm>
              <a:off x="3783" y="1068"/>
              <a:ext cx="5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MFSW</a:t>
              </a:r>
            </a:p>
          </p:txBody>
        </p:sp>
        <p:sp>
          <p:nvSpPr>
            <p:cNvPr id="24662" name="Rectangle 68"/>
            <p:cNvSpPr>
              <a:spLocks noChangeArrowheads="1"/>
            </p:cNvSpPr>
            <p:nvPr/>
          </p:nvSpPr>
          <p:spPr bwMode="auto">
            <a:xfrm>
              <a:off x="4311" y="1068"/>
              <a:ext cx="97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Mainframe SW</a:t>
              </a:r>
            </a:p>
          </p:txBody>
        </p:sp>
        <p:sp>
          <p:nvSpPr>
            <p:cNvPr id="24663" name="Rectangle 69"/>
            <p:cNvSpPr>
              <a:spLocks noChangeArrowheads="1"/>
            </p:cNvSpPr>
            <p:nvPr/>
          </p:nvSpPr>
          <p:spPr bwMode="auto">
            <a:xfrm>
              <a:off x="5319" y="1068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</p:grpSp>
      <p:grpSp>
        <p:nvGrpSpPr>
          <p:cNvPr id="24616" name="Group 78"/>
          <p:cNvGrpSpPr>
            <a:grpSpLocks/>
          </p:cNvGrpSpPr>
          <p:nvPr/>
        </p:nvGrpSpPr>
        <p:grpSpPr bwMode="auto">
          <a:xfrm>
            <a:off x="5543550" y="2063750"/>
            <a:ext cx="3055938" cy="577850"/>
            <a:chOff x="3783" y="1300"/>
            <a:chExt cx="2085" cy="364"/>
          </a:xfrm>
        </p:grpSpPr>
        <p:sp>
          <p:nvSpPr>
            <p:cNvPr id="24650" name="Rectangle 71"/>
            <p:cNvSpPr>
              <a:spLocks noChangeArrowheads="1"/>
            </p:cNvSpPr>
            <p:nvPr/>
          </p:nvSpPr>
          <p:spPr bwMode="auto">
            <a:xfrm>
              <a:off x="3783" y="1452"/>
              <a:ext cx="4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UXSW</a:t>
              </a:r>
            </a:p>
          </p:txBody>
        </p:sp>
        <p:sp>
          <p:nvSpPr>
            <p:cNvPr id="24651" name="Rectangle 72"/>
            <p:cNvSpPr>
              <a:spLocks noChangeArrowheads="1"/>
            </p:cNvSpPr>
            <p:nvPr/>
          </p:nvSpPr>
          <p:spPr bwMode="auto">
            <a:xfrm>
              <a:off x="4311" y="1452"/>
              <a:ext cx="6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Unix SW</a:t>
              </a:r>
            </a:p>
          </p:txBody>
        </p:sp>
        <p:sp>
          <p:nvSpPr>
            <p:cNvPr id="24652" name="Rectangle 73"/>
            <p:cNvSpPr>
              <a:spLocks noChangeArrowheads="1"/>
            </p:cNvSpPr>
            <p:nvPr/>
          </p:nvSpPr>
          <p:spPr bwMode="auto">
            <a:xfrm>
              <a:off x="5319" y="1452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53" name="Rectangle 74"/>
            <p:cNvSpPr>
              <a:spLocks noChangeArrowheads="1"/>
            </p:cNvSpPr>
            <p:nvPr/>
          </p:nvSpPr>
          <p:spPr bwMode="auto">
            <a:xfrm>
              <a:off x="3783" y="1308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54" name="Rectangle 75"/>
            <p:cNvSpPr>
              <a:spLocks noChangeArrowheads="1"/>
            </p:cNvSpPr>
            <p:nvPr/>
          </p:nvSpPr>
          <p:spPr bwMode="auto">
            <a:xfrm>
              <a:off x="4311" y="1308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55" name="Rectangle 76"/>
            <p:cNvSpPr>
              <a:spLocks noChangeArrowheads="1"/>
            </p:cNvSpPr>
            <p:nvPr/>
          </p:nvSpPr>
          <p:spPr bwMode="auto">
            <a:xfrm>
              <a:off x="5271" y="1308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56" name="Rectangle 77"/>
            <p:cNvSpPr>
              <a:spLocks noChangeArrowheads="1"/>
            </p:cNvSpPr>
            <p:nvPr/>
          </p:nvSpPr>
          <p:spPr bwMode="auto">
            <a:xfrm>
              <a:off x="3796" y="1300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7" name="Group 86"/>
          <p:cNvGrpSpPr>
            <a:grpSpLocks/>
          </p:cNvGrpSpPr>
          <p:nvPr/>
        </p:nvGrpSpPr>
        <p:grpSpPr bwMode="auto">
          <a:xfrm>
            <a:off x="5543550" y="2673350"/>
            <a:ext cx="3055938" cy="577850"/>
            <a:chOff x="3783" y="1684"/>
            <a:chExt cx="2085" cy="364"/>
          </a:xfrm>
        </p:grpSpPr>
        <p:sp>
          <p:nvSpPr>
            <p:cNvPr id="24643" name="Rectangle 79"/>
            <p:cNvSpPr>
              <a:spLocks noChangeArrowheads="1"/>
            </p:cNvSpPr>
            <p:nvPr/>
          </p:nvSpPr>
          <p:spPr bwMode="auto">
            <a:xfrm>
              <a:off x="3783" y="1836"/>
              <a:ext cx="47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PCSW</a:t>
              </a:r>
            </a:p>
          </p:txBody>
        </p:sp>
        <p:sp>
          <p:nvSpPr>
            <p:cNvPr id="24644" name="Rectangle 80"/>
            <p:cNvSpPr>
              <a:spLocks noChangeArrowheads="1"/>
            </p:cNvSpPr>
            <p:nvPr/>
          </p:nvSpPr>
          <p:spPr bwMode="auto">
            <a:xfrm>
              <a:off x="4311" y="1836"/>
              <a:ext cx="5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PC SW</a:t>
              </a:r>
            </a:p>
          </p:txBody>
        </p:sp>
        <p:sp>
          <p:nvSpPr>
            <p:cNvPr id="24645" name="Rectangle 81"/>
            <p:cNvSpPr>
              <a:spLocks noChangeArrowheads="1"/>
            </p:cNvSpPr>
            <p:nvPr/>
          </p:nvSpPr>
          <p:spPr bwMode="auto">
            <a:xfrm>
              <a:off x="5319" y="1836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46" name="Rectangle 82"/>
            <p:cNvSpPr>
              <a:spLocks noChangeArrowheads="1"/>
            </p:cNvSpPr>
            <p:nvPr/>
          </p:nvSpPr>
          <p:spPr bwMode="auto">
            <a:xfrm>
              <a:off x="3783" y="1692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47" name="Rectangle 83"/>
            <p:cNvSpPr>
              <a:spLocks noChangeArrowheads="1"/>
            </p:cNvSpPr>
            <p:nvPr/>
          </p:nvSpPr>
          <p:spPr bwMode="auto">
            <a:xfrm>
              <a:off x="4311" y="1692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48" name="Rectangle 84"/>
            <p:cNvSpPr>
              <a:spLocks noChangeArrowheads="1"/>
            </p:cNvSpPr>
            <p:nvPr/>
          </p:nvSpPr>
          <p:spPr bwMode="auto">
            <a:xfrm>
              <a:off x="5271" y="1692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49" name="Rectangle 85"/>
            <p:cNvSpPr>
              <a:spLocks noChangeArrowheads="1"/>
            </p:cNvSpPr>
            <p:nvPr/>
          </p:nvSpPr>
          <p:spPr bwMode="auto">
            <a:xfrm>
              <a:off x="3796" y="1684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8" name="Group 94"/>
          <p:cNvGrpSpPr>
            <a:grpSpLocks/>
          </p:cNvGrpSpPr>
          <p:nvPr/>
        </p:nvGrpSpPr>
        <p:grpSpPr bwMode="auto">
          <a:xfrm>
            <a:off x="5543550" y="3282950"/>
            <a:ext cx="3055938" cy="577850"/>
            <a:chOff x="3783" y="2068"/>
            <a:chExt cx="2085" cy="364"/>
          </a:xfrm>
        </p:grpSpPr>
        <p:sp>
          <p:nvSpPr>
            <p:cNvPr id="24636" name="Rectangle 87"/>
            <p:cNvSpPr>
              <a:spLocks noChangeArrowheads="1"/>
            </p:cNvSpPr>
            <p:nvPr/>
          </p:nvSpPr>
          <p:spPr bwMode="auto">
            <a:xfrm>
              <a:off x="3783" y="2220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37" name="Rectangle 88"/>
            <p:cNvSpPr>
              <a:spLocks noChangeArrowheads="1"/>
            </p:cNvSpPr>
            <p:nvPr/>
          </p:nvSpPr>
          <p:spPr bwMode="auto">
            <a:xfrm>
              <a:off x="4311" y="2220"/>
              <a:ext cx="7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Leitung SW</a:t>
              </a:r>
            </a:p>
          </p:txBody>
        </p:sp>
        <p:sp>
          <p:nvSpPr>
            <p:cNvPr id="24638" name="Rectangle 89"/>
            <p:cNvSpPr>
              <a:spLocks noChangeArrowheads="1"/>
            </p:cNvSpPr>
            <p:nvPr/>
          </p:nvSpPr>
          <p:spPr bwMode="auto">
            <a:xfrm>
              <a:off x="5319" y="2220"/>
              <a:ext cx="46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b="1"/>
                <a:t>NULL</a:t>
              </a:r>
            </a:p>
          </p:txBody>
        </p:sp>
        <p:sp>
          <p:nvSpPr>
            <p:cNvPr id="24639" name="Rectangle 90"/>
            <p:cNvSpPr>
              <a:spLocks noChangeArrowheads="1"/>
            </p:cNvSpPr>
            <p:nvPr/>
          </p:nvSpPr>
          <p:spPr bwMode="auto">
            <a:xfrm>
              <a:off x="3783" y="2076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40" name="Rectangle 91"/>
            <p:cNvSpPr>
              <a:spLocks noChangeArrowheads="1"/>
            </p:cNvSpPr>
            <p:nvPr/>
          </p:nvSpPr>
          <p:spPr bwMode="auto">
            <a:xfrm>
              <a:off x="4311" y="2076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41" name="Rectangle 92"/>
            <p:cNvSpPr>
              <a:spLocks noChangeArrowheads="1"/>
            </p:cNvSpPr>
            <p:nvPr/>
          </p:nvSpPr>
          <p:spPr bwMode="auto">
            <a:xfrm>
              <a:off x="5271" y="2076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42" name="Rectangle 93"/>
            <p:cNvSpPr>
              <a:spLocks noChangeArrowheads="1"/>
            </p:cNvSpPr>
            <p:nvPr/>
          </p:nvSpPr>
          <p:spPr bwMode="auto">
            <a:xfrm>
              <a:off x="3796" y="2068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9" name="Group 102"/>
          <p:cNvGrpSpPr>
            <a:grpSpLocks/>
          </p:cNvGrpSpPr>
          <p:nvPr/>
        </p:nvGrpSpPr>
        <p:grpSpPr bwMode="auto">
          <a:xfrm>
            <a:off x="5543550" y="3892550"/>
            <a:ext cx="3055938" cy="577850"/>
            <a:chOff x="3783" y="2452"/>
            <a:chExt cx="2085" cy="364"/>
          </a:xfrm>
        </p:grpSpPr>
        <p:sp>
          <p:nvSpPr>
            <p:cNvPr id="24629" name="Rectangle 95"/>
            <p:cNvSpPr>
              <a:spLocks noChangeArrowheads="1"/>
            </p:cNvSpPr>
            <p:nvPr/>
          </p:nvSpPr>
          <p:spPr bwMode="auto">
            <a:xfrm>
              <a:off x="3783" y="2604"/>
              <a:ext cx="4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PERS</a:t>
              </a:r>
            </a:p>
          </p:txBody>
        </p:sp>
        <p:sp>
          <p:nvSpPr>
            <p:cNvPr id="24630" name="Rectangle 96"/>
            <p:cNvSpPr>
              <a:spLocks noChangeArrowheads="1"/>
            </p:cNvSpPr>
            <p:nvPr/>
          </p:nvSpPr>
          <p:spPr bwMode="auto">
            <a:xfrm>
              <a:off x="4311" y="2604"/>
              <a:ext cx="6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Personal</a:t>
              </a:r>
            </a:p>
          </p:txBody>
        </p:sp>
        <p:sp>
          <p:nvSpPr>
            <p:cNvPr id="24631" name="Rectangle 97"/>
            <p:cNvSpPr>
              <a:spLocks noChangeArrowheads="1"/>
            </p:cNvSpPr>
            <p:nvPr/>
          </p:nvSpPr>
          <p:spPr bwMode="auto">
            <a:xfrm>
              <a:off x="5319" y="2604"/>
              <a:ext cx="46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b="1"/>
                <a:t>NULL</a:t>
              </a:r>
            </a:p>
          </p:txBody>
        </p:sp>
        <p:sp>
          <p:nvSpPr>
            <p:cNvPr id="24632" name="Rectangle 98"/>
            <p:cNvSpPr>
              <a:spLocks noChangeArrowheads="1"/>
            </p:cNvSpPr>
            <p:nvPr/>
          </p:nvSpPr>
          <p:spPr bwMode="auto">
            <a:xfrm>
              <a:off x="3783" y="2460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33" name="Rectangle 99"/>
            <p:cNvSpPr>
              <a:spLocks noChangeArrowheads="1"/>
            </p:cNvSpPr>
            <p:nvPr/>
          </p:nvSpPr>
          <p:spPr bwMode="auto">
            <a:xfrm>
              <a:off x="4311" y="2460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34" name="Rectangle 100"/>
            <p:cNvSpPr>
              <a:spLocks noChangeArrowheads="1"/>
            </p:cNvSpPr>
            <p:nvPr/>
          </p:nvSpPr>
          <p:spPr bwMode="auto">
            <a:xfrm>
              <a:off x="5271" y="2460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35" name="Rectangle 101"/>
            <p:cNvSpPr>
              <a:spLocks noChangeArrowheads="1"/>
            </p:cNvSpPr>
            <p:nvPr/>
          </p:nvSpPr>
          <p:spPr bwMode="auto">
            <a:xfrm>
              <a:off x="3796" y="2452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0" name="Rectangle 103"/>
          <p:cNvSpPr>
            <a:spLocks noChangeArrowheads="1"/>
          </p:cNvSpPr>
          <p:nvPr/>
        </p:nvSpPr>
        <p:spPr bwMode="auto">
          <a:xfrm>
            <a:off x="5543550" y="4514850"/>
            <a:ext cx="1196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Abteilungen</a:t>
            </a:r>
          </a:p>
        </p:txBody>
      </p:sp>
      <p:sp>
        <p:nvSpPr>
          <p:cNvPr id="24621" name="Rectangle 104"/>
          <p:cNvSpPr>
            <a:spLocks noChangeArrowheads="1"/>
          </p:cNvSpPr>
          <p:nvPr/>
        </p:nvSpPr>
        <p:spPr bwMode="auto">
          <a:xfrm>
            <a:off x="428625" y="1073150"/>
            <a:ext cx="8428038" cy="471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Rectangle 105"/>
          <p:cNvSpPr>
            <a:spLocks noChangeArrowheads="1"/>
          </p:cNvSpPr>
          <p:nvPr/>
        </p:nvSpPr>
        <p:spPr bwMode="auto">
          <a:xfrm>
            <a:off x="479425" y="5810250"/>
            <a:ext cx="1720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Projektdatenbank</a:t>
            </a:r>
          </a:p>
        </p:txBody>
      </p:sp>
      <p:sp>
        <p:nvSpPr>
          <p:cNvPr id="24623" name="AutoShape 106"/>
          <p:cNvSpPr>
            <a:spLocks noChangeArrowheads="1"/>
          </p:cNvSpPr>
          <p:nvPr/>
        </p:nvSpPr>
        <p:spPr bwMode="auto">
          <a:xfrm>
            <a:off x="4467225" y="1409700"/>
            <a:ext cx="773113" cy="3657600"/>
          </a:xfrm>
          <a:prstGeom prst="roundRect">
            <a:avLst>
              <a:gd name="adj" fmla="val 12495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AutoShape 107"/>
          <p:cNvSpPr>
            <a:spLocks noChangeArrowheads="1"/>
          </p:cNvSpPr>
          <p:nvPr/>
        </p:nvSpPr>
        <p:spPr bwMode="auto">
          <a:xfrm>
            <a:off x="5521325" y="1409700"/>
            <a:ext cx="774700" cy="3048000"/>
          </a:xfrm>
          <a:prstGeom prst="roundRect">
            <a:avLst>
              <a:gd name="adj" fmla="val 12495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Line 108"/>
          <p:cNvSpPr>
            <a:spLocks noChangeShapeType="1"/>
          </p:cNvSpPr>
          <p:nvPr/>
        </p:nvSpPr>
        <p:spPr bwMode="auto">
          <a:xfrm flipH="1">
            <a:off x="4887913" y="2971800"/>
            <a:ext cx="8445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5" name="Rectangle 109"/>
          <p:cNvSpPr>
            <a:spLocks noChangeArrowheads="1"/>
          </p:cNvSpPr>
          <p:nvPr/>
        </p:nvSpPr>
        <p:spPr bwMode="auto">
          <a:xfrm>
            <a:off x="3140075" y="3719513"/>
            <a:ext cx="1658938" cy="3667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Fremdschlüssel</a:t>
            </a:r>
          </a:p>
        </p:txBody>
      </p:sp>
      <p:sp>
        <p:nvSpPr>
          <p:cNvPr id="9326" name="Rectangle 110"/>
          <p:cNvSpPr>
            <a:spLocks noChangeArrowheads="1"/>
          </p:cNvSpPr>
          <p:nvPr/>
        </p:nvSpPr>
        <p:spPr bwMode="auto">
          <a:xfrm>
            <a:off x="6024563" y="3338513"/>
            <a:ext cx="1668462" cy="3667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Primärschlüssel</a:t>
            </a:r>
          </a:p>
        </p:txBody>
      </p:sp>
      <p:sp>
        <p:nvSpPr>
          <p:cNvPr id="25653" name="Rectangle 1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Tabellen und </a:t>
            </a:r>
            <a:r>
              <a:rPr lang="de-DE" dirty="0" smtClean="0">
                <a:latin typeface="Arial" charset="0"/>
                <a:ea typeface="ＭＳ Ｐゴシック" charset="0"/>
              </a:rPr>
              <a:t>Schlüssel (2)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59313" y="1752600"/>
            <a:ext cx="3940175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09588" y="3962400"/>
            <a:ext cx="3938587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09588" y="1752600"/>
            <a:ext cx="3938587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4168775" y="1828800"/>
            <a:ext cx="4465638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571500" lvl="1">
              <a:spcBef>
                <a:spcPct val="50000"/>
              </a:spcBef>
            </a:pPr>
            <a:r>
              <a:rPr lang="de-DE" sz="1600" b="1">
                <a:latin typeface="Courier New" charset="0"/>
              </a:rPr>
              <a:t>create table </a:t>
            </a:r>
            <a:r>
              <a:rPr lang="de-DE" sz="1600">
                <a:latin typeface="Courier New" charset="0"/>
              </a:rPr>
              <a:t>Projektdurchfuehrung</a:t>
            </a:r>
          </a:p>
          <a:p>
            <a:pPr marL="571500" lvl="1">
              <a:spcBef>
                <a:spcPct val="50000"/>
              </a:spcBef>
            </a:pPr>
            <a:r>
              <a:rPr lang="de-DE" sz="1600">
                <a:latin typeface="Courier New" charset="0"/>
              </a:rPr>
              <a:t>( Nr </a:t>
            </a:r>
            <a:r>
              <a:rPr lang="de-DE" sz="1600" b="1">
                <a:latin typeface="Courier New" charset="0"/>
              </a:rPr>
              <a:t>integer not null,</a:t>
            </a:r>
          </a:p>
          <a:p>
            <a:pPr marL="571500" lvl="1">
              <a:spcBef>
                <a:spcPct val="50000"/>
              </a:spcBef>
            </a:pPr>
            <a:r>
              <a:rPr lang="de-DE" sz="1600" b="1">
                <a:latin typeface="Courier New" charset="0"/>
              </a:rPr>
              <a:t>  </a:t>
            </a:r>
            <a:r>
              <a:rPr lang="de-DE" sz="1600">
                <a:latin typeface="Courier New" charset="0"/>
              </a:rPr>
              <a:t>Kurz </a:t>
            </a:r>
            <a:r>
              <a:rPr lang="de-DE" sz="1600" b="1">
                <a:latin typeface="Courier New" charset="0"/>
              </a:rPr>
              <a:t>char</a:t>
            </a:r>
            <a:r>
              <a:rPr lang="de-DE" sz="1600">
                <a:latin typeface="Courier New" charset="0"/>
              </a:rPr>
              <a:t>(4) </a:t>
            </a:r>
            <a:r>
              <a:rPr lang="de-DE" sz="1600" b="1">
                <a:latin typeface="Courier New" charset="0"/>
              </a:rPr>
              <a:t>not null</a:t>
            </a:r>
            <a:r>
              <a:rPr lang="de-DE" sz="1600">
                <a:latin typeface="Courier New" charset="0"/>
              </a:rPr>
              <a:t>,</a:t>
            </a:r>
          </a:p>
          <a:p>
            <a:pPr marL="571500" lvl="1">
              <a:spcBef>
                <a:spcPct val="50000"/>
              </a:spcBef>
            </a:pPr>
            <a:r>
              <a:rPr lang="de-DE" sz="1600">
                <a:latin typeface="Courier New" charset="0"/>
              </a:rPr>
              <a:t>  </a:t>
            </a:r>
            <a:r>
              <a:rPr lang="de-DE" sz="1600" b="1">
                <a:latin typeface="Courier New" charset="0"/>
              </a:rPr>
              <a:t>primary key</a:t>
            </a:r>
            <a:r>
              <a:rPr lang="de-DE" sz="1600">
                <a:latin typeface="Courier New" charset="0"/>
              </a:rPr>
              <a:t>(Nr, Kurz) );</a:t>
            </a:r>
          </a:p>
        </p:txBody>
      </p:sp>
      <p:sp>
        <p:nvSpPr>
          <p:cNvPr id="2765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Datendefinition</a:t>
            </a:r>
          </a:p>
        </p:txBody>
      </p:sp>
      <p:sp>
        <p:nvSpPr>
          <p:cNvPr id="2765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5496" y="1196975"/>
            <a:ext cx="8229600" cy="49688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600" b="1" dirty="0">
                <a:latin typeface="Arial" charset="0"/>
                <a:ea typeface="ＭＳ Ｐゴシック" charset="0"/>
              </a:rPr>
              <a:t>Schemadefinition der Projektdatenbank: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600" dirty="0">
              <a:latin typeface="Arial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r>
              <a:rPr lang="de-DE" sz="1600" b="1" dirty="0" err="1">
                <a:latin typeface="Courier New" charset="0"/>
                <a:ea typeface="ＭＳ Ｐゴシック" charset="0"/>
              </a:rPr>
              <a:t>create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table</a:t>
            </a:r>
            <a:r>
              <a:rPr lang="de-DE" sz="1600" dirty="0">
                <a:latin typeface="Courier New" charset="0"/>
                <a:ea typeface="ＭＳ Ｐゴシック" charset="0"/>
              </a:rPr>
              <a:t> Projekte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( 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Nr</a:t>
            </a:r>
            <a:r>
              <a:rPr lang="de-DE" sz="1600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integer 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Titel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(30)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Budget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decimal</a:t>
            </a:r>
            <a:r>
              <a:rPr lang="de-DE" sz="1600" dirty="0">
                <a:latin typeface="Courier New" charset="0"/>
                <a:ea typeface="ＭＳ Ｐゴシック" charset="0"/>
              </a:rPr>
              <a:t>(10,2)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primary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key</a:t>
            </a:r>
            <a:r>
              <a:rPr lang="de-DE" sz="1600" dirty="0">
                <a:latin typeface="Courier New" charset="0"/>
                <a:ea typeface="ＭＳ Ｐゴシック" charset="0"/>
              </a:rPr>
              <a:t>(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Nr</a:t>
            </a:r>
            <a:r>
              <a:rPr lang="de-DE" sz="1600" dirty="0">
                <a:latin typeface="Courier New" charset="0"/>
                <a:ea typeface="ＭＳ Ｐゴシック" charset="0"/>
              </a:rPr>
              <a:t>) );</a:t>
            </a:r>
          </a:p>
          <a:p>
            <a:pPr lvl="1">
              <a:buFont typeface="Monotype Sorts" charset="0"/>
              <a:buNone/>
              <a:defRPr/>
            </a:pPr>
            <a:endParaRPr lang="de-DE" sz="1600" dirty="0" smtClean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endParaRPr lang="de-DE" sz="1600" dirty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endParaRPr lang="de-DE" sz="1600" dirty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r>
              <a:rPr lang="de-DE" sz="1600" b="1" dirty="0" err="1">
                <a:latin typeface="Courier New" charset="0"/>
                <a:ea typeface="ＭＳ Ｐゴシック" charset="0"/>
              </a:rPr>
              <a:t>create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table</a:t>
            </a:r>
            <a:r>
              <a:rPr lang="de-DE" sz="1600" dirty="0">
                <a:latin typeface="Courier New" charset="0"/>
                <a:ea typeface="ＭＳ Ｐゴシック" charset="0"/>
              </a:rPr>
              <a:t> Abteilungen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( Kurz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(4)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Name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(30)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Oberabt</a:t>
            </a:r>
            <a:r>
              <a:rPr lang="de-DE" sz="1600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(4),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primary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key</a:t>
            </a:r>
            <a:r>
              <a:rPr lang="de-DE" sz="1600" dirty="0">
                <a:latin typeface="Courier New" charset="0"/>
                <a:ea typeface="ＭＳ Ｐゴシック" charset="0"/>
              </a:rPr>
              <a:t>(Kurz) );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3051</Words>
  <Application>Microsoft Macintosh PowerPoint</Application>
  <PresentationFormat>Bildschirmpräsentation (4:3)</PresentationFormat>
  <Paragraphs>1160</Paragraphs>
  <Slides>46</Slides>
  <Notes>40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46</vt:i4>
      </vt:variant>
    </vt:vector>
  </HeadingPairs>
  <TitlesOfParts>
    <vt:vector size="64" baseType="lpstr">
      <vt:lpstr>Apple Chancery</vt:lpstr>
      <vt:lpstr>Arial Hebrew</vt:lpstr>
      <vt:lpstr>Calibri</vt:lpstr>
      <vt:lpstr>Chalkduster</vt:lpstr>
      <vt:lpstr>Comic Sans MS</vt:lpstr>
      <vt:lpstr>Courier New</vt:lpstr>
      <vt:lpstr>Lucida Handwriting</vt:lpstr>
      <vt:lpstr>Monotype Sorts</vt:lpstr>
      <vt:lpstr>ＭＳ Ｐゴシック</vt:lpstr>
      <vt:lpstr>Myriad Pro</vt:lpstr>
      <vt:lpstr>Symbol</vt:lpstr>
      <vt:lpstr>Tahoma</vt:lpstr>
      <vt:lpstr>Times New Roman</vt:lpstr>
      <vt:lpstr>Wingdings</vt:lpstr>
      <vt:lpstr>Arial</vt:lpstr>
      <vt:lpstr>7_Standarddesign</vt:lpstr>
      <vt:lpstr>ABC FlowCharter</vt:lpstr>
      <vt:lpstr>Formel</vt:lpstr>
      <vt:lpstr>Datenbanken Das Relationale Datenmodell</vt:lpstr>
      <vt:lpstr>Modelle und Abstraktion</vt:lpstr>
      <vt:lpstr>RDM: Überblick über die Konzepte (1)</vt:lpstr>
      <vt:lpstr>RDM: Überblick über die Konzepte (2)</vt:lpstr>
      <vt:lpstr>Aufwachfrage:  </vt:lpstr>
      <vt:lpstr>RDM: Projektdatenbank</vt:lpstr>
      <vt:lpstr>RDM: Tabellen und Schlüssel (1)</vt:lpstr>
      <vt:lpstr>RDM: Tabellen und Schlüssel (2)</vt:lpstr>
      <vt:lpstr>RDM: Datendefinition</vt:lpstr>
      <vt:lpstr>RDM: Referentielle Integrität</vt:lpstr>
      <vt:lpstr>Referentielle Integrität</vt:lpstr>
      <vt:lpstr>Acknowledgments / Skript zur Vorlesung</vt:lpstr>
      <vt:lpstr>PowerPoint-Präsentation</vt:lpstr>
      <vt:lpstr>Relationale Darstellung von Entitätstypen</vt:lpstr>
      <vt:lpstr>Relationale Darstellung von Beziehungen</vt:lpstr>
      <vt:lpstr>PowerPoint-Präsentation</vt:lpstr>
      <vt:lpstr>Beziehungen unseres Beispiel-Schemas</vt:lpstr>
      <vt:lpstr>Schlüssel der Relationen</vt:lpstr>
      <vt:lpstr>Ausprägung der Beziehung hören</vt:lpstr>
      <vt:lpstr>Notation für Relationenschemata</vt:lpstr>
      <vt:lpstr>Verfeinerung des relationalen Schemas</vt:lpstr>
      <vt:lpstr>Verfeinerung des relationalen Schemas</vt:lpstr>
      <vt:lpstr>Aufwachfrage:  </vt:lpstr>
      <vt:lpstr>Ausprägung von Professoren und Vorlesung</vt:lpstr>
      <vt:lpstr>Vorsicht: So geht es NICHT</vt:lpstr>
      <vt:lpstr>Anomalien</vt:lpstr>
      <vt:lpstr>Relationale Modellierung der Generalisierung</vt:lpstr>
      <vt:lpstr>Vereinbarung zur Notation</vt:lpstr>
      <vt:lpstr>Funktionale Abhängigkeiten</vt:lpstr>
      <vt:lpstr>Beispiel</vt:lpstr>
      <vt:lpstr>Schlüssel</vt:lpstr>
      <vt:lpstr>Schlüsselbestimmung</vt:lpstr>
      <vt:lpstr>Bestimmung funktionaler Abhängigkeiten</vt:lpstr>
      <vt:lpstr>RDM: Entwurf relationaler Schemata</vt:lpstr>
      <vt:lpstr>RDM: Relationale Algebra – Operatoren (1)</vt:lpstr>
      <vt:lpstr>RDM: Relationale Algebra – Operatoren (2)</vt:lpstr>
      <vt:lpstr>RDM: Relationale Algebra – Operatoren (3)</vt:lpstr>
      <vt:lpstr>RDM: Relationale Algebra – Operatoren (4)</vt:lpstr>
      <vt:lpstr>RDM: Relationale Algebra – Operatoren (5)</vt:lpstr>
      <vt:lpstr>RDM: Relationale Algebra – Operatoren (6)</vt:lpstr>
      <vt:lpstr>RDM: Relationale Algebra – Operatoren (7)</vt:lpstr>
      <vt:lpstr>RDM: Relationale Algebra – Operatoren (8)</vt:lpstr>
      <vt:lpstr>RDM: Relationale Algebra – Operatoren (9)</vt:lpstr>
      <vt:lpstr>RDM: Relationale Algebra – Operatoren (10)</vt:lpstr>
      <vt:lpstr>RDM: Relationale Algebra – Operatoren (11)</vt:lpstr>
      <vt:lpstr>RDM: Relationale Algebra als Anfragesprache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307</cp:revision>
  <cp:lastPrinted>2018-04-16T09:01:15Z</cp:lastPrinted>
  <dcterms:created xsi:type="dcterms:W3CDTF">2010-04-27T12:26:40Z</dcterms:created>
  <dcterms:modified xsi:type="dcterms:W3CDTF">2020-04-07T12:25:58Z</dcterms:modified>
</cp:coreProperties>
</file>