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9"/>
  </p:notesMasterIdLst>
  <p:handoutMasterIdLst>
    <p:handoutMasterId r:id="rId60"/>
  </p:handoutMasterIdLst>
  <p:sldIdLst>
    <p:sldId id="273" r:id="rId2"/>
    <p:sldId id="275" r:id="rId3"/>
    <p:sldId id="408" r:id="rId4"/>
    <p:sldId id="375" r:id="rId5"/>
    <p:sldId id="279" r:id="rId6"/>
    <p:sldId id="281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9" r:id="rId21"/>
    <p:sldId id="301" r:id="rId22"/>
    <p:sldId id="302" r:id="rId23"/>
    <p:sldId id="303" r:id="rId24"/>
    <p:sldId id="304" r:id="rId25"/>
    <p:sldId id="380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77" r:id="rId35"/>
    <p:sldId id="315" r:id="rId36"/>
    <p:sldId id="388" r:id="rId37"/>
    <p:sldId id="389" r:id="rId38"/>
    <p:sldId id="396" r:id="rId39"/>
    <p:sldId id="386" r:id="rId40"/>
    <p:sldId id="385" r:id="rId41"/>
    <p:sldId id="316" r:id="rId42"/>
    <p:sldId id="387" r:id="rId43"/>
    <p:sldId id="390" r:id="rId44"/>
    <p:sldId id="317" r:id="rId45"/>
    <p:sldId id="318" r:id="rId46"/>
    <p:sldId id="361" r:id="rId47"/>
    <p:sldId id="394" r:id="rId48"/>
    <p:sldId id="393" r:id="rId49"/>
    <p:sldId id="403" r:id="rId50"/>
    <p:sldId id="404" r:id="rId51"/>
    <p:sldId id="405" r:id="rId52"/>
    <p:sldId id="334" r:id="rId53"/>
    <p:sldId id="335" r:id="rId54"/>
    <p:sldId id="339" r:id="rId55"/>
    <p:sldId id="340" r:id="rId56"/>
    <p:sldId id="401" r:id="rId57"/>
    <p:sldId id="347" r:id="rId5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C93"/>
    <a:srgbClr val="004B5A"/>
    <a:srgbClr val="032EF0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12" autoAdjust="0"/>
    <p:restoredTop sz="93435"/>
  </p:normalViewPr>
  <p:slideViewPr>
    <p:cSldViewPr>
      <p:cViewPr varScale="1">
        <p:scale>
          <a:sx n="93" d="100"/>
          <a:sy n="93" d="100"/>
        </p:scale>
        <p:origin x="106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524F4DD-39E2-074C-A821-79AE4EECD5C9}" type="datetimeFigureOut">
              <a:rPr lang="de-DE"/>
              <a:pPr>
                <a:defRPr/>
              </a:pPr>
              <a:t>14.04.20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ACD63D-AFCC-1640-81EA-D2C5D9BD401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04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C162694-7365-914B-8B69-558832A77470}" type="datetimeFigureOut">
              <a:rPr lang="de-DE"/>
              <a:pPr>
                <a:defRPr/>
              </a:pPr>
              <a:t>14.04.20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5DDC4CD-3502-7B49-8D09-DDBB7A84A63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406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83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47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70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958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21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60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53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34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2933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672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18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747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84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322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00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833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378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471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0640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6026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7228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02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89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222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	B	C	D</a:t>
            </a:r>
          </a:p>
          <a:p>
            <a:r>
              <a:rPr lang="en-US" dirty="0" smtClean="0"/>
              <a:t>1	2	4	5</a:t>
            </a:r>
            <a:br>
              <a:rPr lang="en-US" dirty="0" smtClean="0"/>
            </a:br>
            <a:r>
              <a:rPr lang="en-US" dirty="0" smtClean="0"/>
              <a:t>1	3	5	6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DDC4CD-3502-7B49-8D09-DDBB7A84A63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144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922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116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9163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2277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77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472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6511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49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770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9742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1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155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92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7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74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95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31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74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8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C8C2-DE1C-8642-9E22-5B37A83749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21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BC40-0EA7-3B43-8A5A-DEAD0F10D5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41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9D00-4579-CD4B-B22F-8C012024BB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7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64AD2-5FB6-FB45-933B-235C7588DE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68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51C9-7839-C041-ABB8-39E89BE594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13FDC-EBB7-A241-A6EF-2E02EE734C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4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B9C6-6715-2D4A-8969-EA7C2FA5AF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26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459A-6064-5546-BD20-CFDE646274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959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8EE9E-C217-3D4B-A1BB-8CC67CCB34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65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EF29-B124-2849-A4BE-FE5AE0C1F7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99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C98C8-BE0A-C748-B1FE-022729FA52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34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62731CA1-5B61-B842-B00F-36E90BD694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cecs.pdx.edu/~maier/TheoryBook/TRD.html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 smtClean="0">
                <a:cs typeface="+mj-cs"/>
              </a:rPr>
              <a:t>Datenbanken</a:t>
            </a:r>
            <a:r>
              <a:rPr lang="de-DE" dirty="0" smtClean="0">
                <a:cs typeface="+mj-cs"/>
              </a:rPr>
              <a:t/>
            </a:r>
            <a:br>
              <a:rPr lang="de-DE" dirty="0" smtClean="0">
                <a:cs typeface="+mj-cs"/>
              </a:rPr>
            </a:br>
            <a:r>
              <a:rPr lang="de-DE" dirty="0" smtClean="0">
                <a:cs typeface="+mj-cs"/>
              </a:rPr>
              <a:t>Relationale Entwurfstheorie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76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/>
              <a:t>Dr. Özgür </a:t>
            </a:r>
            <a:r>
              <a:rPr lang="de-DE" sz="2400" dirty="0" err="1" smtClean="0"/>
              <a:t>Özçep</a:t>
            </a:r>
            <a:endParaRPr lang="de-DE" sz="2400" dirty="0"/>
          </a:p>
          <a:p>
            <a:pPr eaLnBrk="1" hangingPunct="1">
              <a:defRPr/>
            </a:pPr>
            <a:r>
              <a:rPr lang="de-DE" sz="2400" b="1" dirty="0" smtClean="0"/>
              <a:t>Universität </a:t>
            </a:r>
            <a:r>
              <a:rPr lang="de-DE" sz="2400" b="1" dirty="0"/>
              <a:t>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Bestimmung der Hülle einer </a:t>
            </a:r>
            <a:r>
              <a:rPr lang="de-DE" sz="2800" b="1">
                <a:latin typeface="Arial" charset="0"/>
                <a:ea typeface="ＭＳ Ｐゴシック" charset="0"/>
                <a:cs typeface="ＭＳ Ｐゴシック" charset="0"/>
              </a:rPr>
              <a:t>Attribut</a:t>
            </a:r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menge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 der Schlüsselbestimmung ist man nicht an der gesamten Hülle einer Menge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FDs interessiert, sondern nur an der Menge von Attributen, die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gemäß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funktional bestimmt werden (sog. Attributhülle).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Eingabe: eine Menge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FDs und eine Menge von Attributen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Ausgabe: die vollständige Menge von Attributen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, für die gilt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AttrHülle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F,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457200" lvl="1" indent="0">
              <a:buNone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:=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;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:= ∅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while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≠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do</a:t>
            </a:r>
          </a:p>
          <a:p>
            <a:pPr marL="914400" lvl="2" indent="0">
              <a:buNone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:=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914400" lvl="2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foreach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∈ F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do</a:t>
            </a:r>
          </a:p>
          <a:p>
            <a:pPr marL="1371600" lvl="3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if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</a:rPr>
              <a:t>then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endParaRPr lang="de-DE" sz="1800" dirty="0" smtClean="0">
              <a:latin typeface="Arial" charset="0"/>
              <a:ea typeface="ＭＳ Ｐゴシック" charset="0"/>
            </a:endParaRPr>
          </a:p>
          <a:p>
            <a:pPr marL="1371600" lvl="3" indent="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:=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return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  </a:t>
            </a:r>
            <a:r>
              <a:rPr lang="de-DE" sz="18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// Attributhülle </a:t>
            </a:r>
            <a:r>
              <a:rPr lang="de-DE" sz="2000" dirty="0">
                <a:solidFill>
                  <a:srgbClr val="FF0000"/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baseline="30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+</a:t>
            </a:r>
            <a:r>
              <a:rPr lang="de-DE" sz="18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endParaRPr lang="de-DE" sz="1800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47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Nutzen der Attributhülle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Bestimmung,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ob 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Menge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von Attributen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einen Superschlüssel </a:t>
            </a:r>
            <a:r>
              <a:rPr lang="de-DE" sz="2800" dirty="0">
                <a:latin typeface="Arial" charset="0"/>
                <a:ea typeface="ＭＳ Ｐゴシック" charset="0"/>
              </a:rPr>
              <a:t>für </a:t>
            </a:r>
            <a:r>
              <a:rPr lang="de-DE" sz="28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800" dirty="0">
                <a:latin typeface="Arial" charset="0"/>
                <a:ea typeface="ＭＳ Ｐゴシック" charset="0"/>
              </a:rPr>
              <a:t>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 darstellt: </a:t>
            </a:r>
          </a:p>
          <a:p>
            <a:pPr lvl="2">
              <a:defRPr/>
            </a:pP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Bestimme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und prüfe ob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endParaRPr lang="de-DE" sz="2000" i="1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Kandidatenschlüssel für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bestimmen:</a:t>
            </a:r>
          </a:p>
          <a:p>
            <a:pPr lvl="2">
              <a:defRPr/>
            </a:pP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Bestimme alle bzgl. Mengeninklusion minimalen Mengen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,</a:t>
            </a:r>
            <a:b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so dass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, und damit </a:t>
            </a:r>
            <a:r>
              <a:rPr lang="de-DE" sz="2000" dirty="0" smtClean="0">
                <a:solidFill>
                  <a:srgbClr val="3C8C93"/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⟶</a:t>
            </a:r>
            <a:r>
              <a:rPr lang="de-DE" sz="2800" b="1" baseline="30000" dirty="0">
                <a:solidFill>
                  <a:srgbClr val="3C8C93"/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 </a:t>
            </a:r>
            <a:endParaRPr lang="de-DE" sz="20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05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Herleitung von Relationenschemata aus FDs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1693" y="1268760"/>
            <a:ext cx="8440615" cy="4897090"/>
          </a:xfrm>
        </p:spPr>
        <p:txBody>
          <a:bodyPr/>
          <a:lstStyle/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Name, Rang, Raum, Ort, Straße, PLZ, Vorwahl, </a:t>
            </a:r>
            <a:b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</a:b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                    Bland, EW, Landesregierung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 ⟶ {EW, Vorwahl}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 ⟶ {Bland, Ort, EW}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{Bland, Ort, Straße}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{Bland}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{Landesregierung}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{Raum}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marL="0" indent="0">
              <a:buFontTx/>
              <a:buNone/>
              <a:defRPr/>
            </a:pPr>
            <a:endParaRPr lang="en-US" sz="2000" dirty="0" smtClean="0"/>
          </a:p>
          <a:p>
            <a:pPr marL="0" indent="0">
              <a:buFontTx/>
              <a:buNone/>
              <a:defRPr/>
            </a:pPr>
            <a:r>
              <a:rPr lang="de-DE" sz="2000" dirty="0" smtClean="0"/>
              <a:t>Welche </a:t>
            </a:r>
            <a:r>
              <a:rPr lang="de-DE" sz="2000" dirty="0" err="1" smtClean="0"/>
              <a:t>Relationenschemata</a:t>
            </a:r>
            <a:r>
              <a:rPr lang="de-DE" sz="2000" dirty="0" smtClean="0"/>
              <a:t> sollen verwendet werden, </a:t>
            </a:r>
            <a:br>
              <a:rPr lang="de-DE" sz="2000" dirty="0" smtClean="0"/>
            </a:br>
            <a:r>
              <a:rPr lang="de-DE" sz="2000" dirty="0" smtClean="0"/>
              <a:t>so dass FDs durch Schlüsselbedingung geprüft werden können</a:t>
            </a:r>
            <a:r>
              <a:rPr lang="en-US" sz="2000" dirty="0" smtClean="0"/>
              <a:t>?</a:t>
            </a:r>
          </a:p>
          <a:p>
            <a:pPr>
              <a:defRPr/>
            </a:pPr>
            <a:endParaRPr lang="de-DE" sz="18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Professoren: {[</a:t>
            </a:r>
            <a:r>
              <a:rPr lang="de-DE" sz="18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, Name, Rang, Raum, Ort, Straße, PLZ, Vorwahl, </a:t>
            </a:r>
            <a:b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</a:b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                       Bland, EW, Landesregierung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]} ???</a:t>
            </a:r>
          </a:p>
          <a:p>
            <a:pPr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Für jede FD ein Schema???</a:t>
            </a:r>
            <a:endParaRPr lang="en-US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107" y="2420888"/>
            <a:ext cx="1417443" cy="14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5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Vermeidung von Redundanz</a:t>
            </a:r>
          </a:p>
        </p:txBody>
      </p:sp>
      <p:sp>
        <p:nvSpPr>
          <p:cNvPr id="3277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der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Modellierung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Sind </a:t>
            </a:r>
            <a:r>
              <a:rPr lang="en-US" dirty="0" err="1">
                <a:latin typeface="Arial" charset="0"/>
                <a:ea typeface="ＭＳ Ｐゴシック" charset="0"/>
              </a:rPr>
              <a:t>einige</a:t>
            </a:r>
            <a:r>
              <a:rPr lang="en-US" dirty="0">
                <a:latin typeface="Arial" charset="0"/>
                <a:ea typeface="ＭＳ Ｐゴシック" charset="0"/>
              </a:rPr>
              <a:t> der </a:t>
            </a:r>
            <a:r>
              <a:rPr lang="en-US" dirty="0" err="1">
                <a:latin typeface="Arial" charset="0"/>
                <a:ea typeface="ＭＳ Ｐゴシック" charset="0"/>
              </a:rPr>
              <a:t>aufgeschriebenen</a:t>
            </a:r>
            <a:r>
              <a:rPr lang="en-US" dirty="0">
                <a:latin typeface="Arial" charset="0"/>
                <a:ea typeface="ＭＳ Ｐゴシック" charset="0"/>
              </a:rPr>
              <a:t> FDs </a:t>
            </a:r>
            <a:r>
              <a:rPr lang="en-US" dirty="0" err="1">
                <a:latin typeface="Arial" charset="0"/>
                <a:ea typeface="ＭＳ Ｐゴシック" charset="0"/>
              </a:rPr>
              <a:t>überflüssig</a:t>
            </a:r>
            <a:r>
              <a:rPr lang="en-US" dirty="0" smtClean="0">
                <a:latin typeface="Arial" charset="0"/>
                <a:ea typeface="ＭＳ Ｐゴシック" charset="0"/>
              </a:rPr>
              <a:t>?</a:t>
            </a:r>
          </a:p>
          <a:p>
            <a:r>
              <a:rPr lang="en-US" sz="2800" dirty="0">
                <a:latin typeface="Arial" charset="0"/>
                <a:ea typeface="ＭＳ Ｐゴシック" charset="0"/>
              </a:rPr>
              <a:t>In den </a:t>
            </a:r>
            <a:r>
              <a:rPr lang="en-US" sz="2800" dirty="0" err="1">
                <a:latin typeface="Arial" charset="0"/>
                <a:ea typeface="ＭＳ Ｐゴシック" charset="0"/>
              </a:rPr>
              <a:t>Daten</a:t>
            </a:r>
            <a:r>
              <a:rPr lang="en-US" sz="2800" dirty="0">
                <a:latin typeface="Arial" charset="0"/>
                <a:ea typeface="ＭＳ Ｐゴシック" charset="0"/>
              </a:rPr>
              <a:t>:</a:t>
            </a:r>
          </a:p>
          <a:p>
            <a:pPr lvl="1"/>
            <a:r>
              <a:rPr lang="en-US" dirty="0" err="1">
                <a:latin typeface="Arial" charset="0"/>
                <a:ea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wir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doppelt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repräsentierte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Daten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vermeiden</a:t>
            </a:r>
            <a:r>
              <a:rPr lang="en-US" dirty="0" smtClean="0">
                <a:latin typeface="Arial" charset="0"/>
                <a:ea typeface="ＭＳ Ｐゴシック" charset="0"/>
              </a:rPr>
              <a:t>?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25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511175"/>
          </a:xfrm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Redundanzfreie Darstellung von FDs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 defTabSz="914400">
              <a:buNone/>
              <a:defRPr/>
            </a:pP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heißt </a:t>
            </a:r>
            <a:r>
              <a:rPr lang="de-DE" sz="2400" dirty="0">
                <a:solidFill>
                  <a:srgbClr val="0070C0"/>
                </a:solidFill>
                <a:latin typeface="Arial" charset="0"/>
                <a:ea typeface="ＭＳ Ｐゴシック" charset="0"/>
                <a:cs typeface="ＭＳ Ｐゴシック" charset="0"/>
              </a:rPr>
              <a:t>kanonische Überdeckung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von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, wenn die 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folgenden Kriterien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erfüllt sind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  <a:endParaRPr lang="de-DE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defTabSz="914400">
              <a:buFont typeface="Arial" charset="0"/>
              <a:buChar char="•"/>
              <a:defRPr/>
            </a:pP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≣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F, d.h.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= F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In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 existieren keine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FDs, 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die überflüssige Attribute enthalten.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D.h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.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für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∈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muss gelten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:</a:t>
            </a:r>
          </a:p>
          <a:p>
            <a:pPr lvl="2" defTabSz="914400">
              <a:buFont typeface="Arial" charset="0"/>
              <a:buChar char="•"/>
              <a:defRPr/>
            </a:pPr>
            <a:endParaRPr lang="de-DE" sz="1800" dirty="0" smtClean="0">
              <a:latin typeface="Arial" charset="0"/>
              <a:ea typeface="ＭＳ Ｐゴシック" charset="0"/>
              <a:sym typeface="Symbol" charset="0"/>
            </a:endParaRPr>
          </a:p>
          <a:p>
            <a:pPr lvl="2" defTabSz="914400">
              <a:buFont typeface="Arial" charset="0"/>
              <a:buChar char="•"/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a: 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A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≢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lvl="2" defTabSz="914400">
              <a:buFont typeface="Arial" charset="0"/>
              <a:buChar char="•"/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b: 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(b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≢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Jede linke Seite einer funktionalen Abhängigkeit in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ist einzigartig.</a:t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(Erreichbar durch sukzessive Anwendung der Vereinigungsregel auf FDs der Art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und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, so dass beide FDs durch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ersetzt werden.)</a:t>
            </a:r>
          </a:p>
          <a:p>
            <a:pPr marL="1295400" lvl="2" indent="-381000" defTabSz="914400">
              <a:defRPr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013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Berechnung der kanonischen Überdeckung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Führe für jede FD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die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Linksreduktion</a:t>
            </a: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durch, also:</a:t>
            </a:r>
          </a:p>
          <a:p>
            <a:pPr marL="457200" lvl="1" indent="0" defTabSz="91440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Überprüfe für 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</a:rPr>
              <a:t>, ob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</a:rPr>
              <a:t> überflüssig ist, d.h., ob </a:t>
            </a:r>
          </a:p>
          <a:p>
            <a:pPr marL="914400" lvl="2" indent="0" defTabSz="91440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AttrHülle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(F,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{A})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</a:t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2000" dirty="0">
                <a:latin typeface="Arial" charset="0"/>
                <a:ea typeface="ＭＳ Ｐゴシック" charset="0"/>
              </a:rPr>
              <a:t>dies der Fall ist, ersetze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durch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\{A})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endParaRPr lang="de-DE" sz="2000" dirty="0">
              <a:latin typeface="Arial" charset="0"/>
              <a:ea typeface="ＭＳ Ｐゴシック" charset="0"/>
              <a:sym typeface="Wingdings" charset="0"/>
            </a:endParaRPr>
          </a:p>
          <a:p>
            <a:r>
              <a:rPr lang="de-DE" sz="2000" dirty="0">
                <a:latin typeface="Arial" charset="0"/>
                <a:ea typeface="ＭＳ Ｐゴシック" charset="0"/>
              </a:rPr>
              <a:t>Führe für jede (verbliebene) FD die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Rechtsreduktion </a:t>
            </a:r>
            <a:r>
              <a:rPr lang="de-DE" sz="2000" dirty="0">
                <a:latin typeface="Arial" charset="0"/>
                <a:ea typeface="ＭＳ Ｐゴシック" charset="0"/>
              </a:rPr>
              <a:t>durch, also:</a:t>
            </a:r>
          </a:p>
          <a:p>
            <a:pPr marL="457200" lvl="1" indent="0" defTabSz="91440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Überprüfe für 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latin typeface="Arial" charset="0"/>
                <a:ea typeface="ＭＳ Ｐゴシック" charset="0"/>
              </a:rPr>
              <a:t>, ob</a:t>
            </a:r>
          </a:p>
          <a:p>
            <a:pPr marL="914400" lvl="2" indent="0" defTabSz="914400"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AttrHülle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 (F \ {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\{B})},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</a:t>
            </a:r>
          </a:p>
          <a:p>
            <a:pPr marL="1295400" lvl="2" indent="-3810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2000" dirty="0">
                <a:latin typeface="Arial" charset="0"/>
                <a:ea typeface="ＭＳ Ｐゴシック" charset="0"/>
              </a:rPr>
              <a:t>dies der Fall ist, ist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auf der rechten Seite überflüssig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und</a:t>
            </a:r>
          </a:p>
          <a:p>
            <a:pPr marL="1295400" lvl="2" indent="-3810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Kann eliminiert </a:t>
            </a:r>
            <a:r>
              <a:rPr lang="de-DE" sz="2000" dirty="0">
                <a:latin typeface="Arial" charset="0"/>
                <a:ea typeface="ＭＳ Ｐゴシック" charset="0"/>
              </a:rPr>
              <a:t>werden, d.h. ersetze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durch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\{B})</a:t>
            </a:r>
            <a:endParaRPr lang="de-DE" sz="2000" dirty="0">
              <a:latin typeface="Arial" charset="0"/>
              <a:ea typeface="ＭＳ Ｐゴシック" charset="0"/>
              <a:sym typeface="Wingdings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Entferne </a:t>
            </a:r>
            <a:r>
              <a:rPr lang="de-DE" sz="2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FDs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der Form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, </a:t>
            </a:r>
            <a:r>
              <a:rPr lang="de-DE" sz="2000" dirty="0">
                <a:latin typeface="Arial" charset="0"/>
                <a:ea typeface="ＭＳ Ｐゴシック" charset="0"/>
              </a:rPr>
              <a:t>die im 2. Schritt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möglicherweise </a:t>
            </a:r>
            <a:r>
              <a:rPr lang="de-DE" sz="2000" dirty="0">
                <a:latin typeface="Arial" charset="0"/>
                <a:ea typeface="ＭＳ Ｐゴシック" charset="0"/>
              </a:rPr>
              <a:t>entstanden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sind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Fasse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FDs </a:t>
            </a:r>
            <a:r>
              <a:rPr lang="de-DE" sz="2000" dirty="0">
                <a:latin typeface="Arial" charset="0"/>
                <a:ea typeface="ＭＳ Ｐゴシック" charset="0"/>
              </a:rPr>
              <a:t>der Form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, ..., 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zusammen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so </a:t>
            </a:r>
            <a:r>
              <a:rPr lang="de-DE" sz="2000" dirty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...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verbleibt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1941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Nutzung der kanonischen Überdeckung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Naiver</a:t>
            </a:r>
            <a:r>
              <a:rPr lang="en-US" dirty="0" smtClean="0"/>
              <a:t> </a:t>
            </a:r>
            <a:r>
              <a:rPr lang="en-US" dirty="0" err="1" smtClean="0"/>
              <a:t>Ansatz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err="1" smtClean="0"/>
              <a:t>Bilde</a:t>
            </a:r>
            <a:r>
              <a:rPr lang="en-US" dirty="0" smtClean="0"/>
              <a:t> </a:t>
            </a:r>
            <a:r>
              <a:rPr lang="en-US" dirty="0" err="1" smtClean="0"/>
              <a:t>relationales</a:t>
            </a:r>
            <a:r>
              <a:rPr lang="en-US" dirty="0" smtClean="0"/>
              <a:t> Schema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jede</a:t>
            </a:r>
            <a:r>
              <a:rPr lang="en-US" dirty="0" smtClean="0"/>
              <a:t> FD der </a:t>
            </a:r>
            <a:r>
              <a:rPr lang="en-US" dirty="0" err="1" smtClean="0"/>
              <a:t>kanonischen</a:t>
            </a:r>
            <a:r>
              <a:rPr lang="en-US" dirty="0" smtClean="0"/>
              <a:t> </a:t>
            </a:r>
            <a:r>
              <a:rPr lang="en-US" dirty="0" err="1" smtClean="0"/>
              <a:t>Überdeckung</a:t>
            </a:r>
            <a:endParaRPr lang="en-US" dirty="0" smtClean="0"/>
          </a:p>
          <a:p>
            <a:pPr lvl="2">
              <a:defRPr/>
            </a:pPr>
            <a:r>
              <a:rPr lang="en-US" dirty="0" err="1" smtClean="0"/>
              <a:t>Eventuell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Relationen</a:t>
            </a:r>
            <a:endParaRPr lang="en-US" dirty="0" smtClean="0"/>
          </a:p>
          <a:p>
            <a:pPr lvl="2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Beispiel: </a:t>
            </a:r>
          </a:p>
          <a:p>
            <a:pPr lvl="3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FDs = {A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BCD, D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ABC} </a:t>
            </a:r>
          </a:p>
          <a:p>
            <a:pPr lvl="3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Zwei Relationen?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Mehrere</a:t>
            </a:r>
            <a:r>
              <a:rPr lang="en-US" dirty="0" smtClean="0"/>
              <a:t> FDs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relationalen</a:t>
            </a:r>
            <a:r>
              <a:rPr lang="en-US" dirty="0" smtClean="0"/>
              <a:t> Schema </a:t>
            </a:r>
            <a:r>
              <a:rPr lang="en-US" dirty="0" err="1" smtClean="0"/>
              <a:t>zuordnen</a:t>
            </a:r>
            <a:r>
              <a:rPr lang="en-US" dirty="0" smtClean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39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Vereinbarungen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400" dirty="0">
                <a:latin typeface="Arial" charset="0"/>
                <a:ea typeface="ＭＳ Ｐゴシック" charset="0"/>
              </a:rPr>
              <a:t>FDs, die von jeder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400" dirty="0">
                <a:latin typeface="Arial" charset="0"/>
                <a:ea typeface="ＭＳ Ｐゴシック" charset="0"/>
              </a:rPr>
              <a:t> automatisch immer erfüllt werden,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nennen </a:t>
            </a:r>
            <a:r>
              <a:rPr lang="de-DE" sz="2400" dirty="0">
                <a:latin typeface="Arial" charset="0"/>
                <a:ea typeface="ＭＳ Ｐゴシック" charset="0"/>
              </a:rPr>
              <a:t>wir </a:t>
            </a:r>
            <a:r>
              <a:rPr lang="de-DE" sz="2400" b="1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trivial</a:t>
            </a:r>
            <a:r>
              <a:rPr lang="de-DE" sz="2400" dirty="0">
                <a:latin typeface="Arial" charset="0"/>
                <a:ea typeface="ＭＳ Ｐゴシック" charset="0"/>
              </a:rPr>
              <a:t>. </a:t>
            </a:r>
            <a:br>
              <a:rPr lang="de-DE" sz="2400" dirty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Nur </a:t>
            </a:r>
            <a:r>
              <a:rPr lang="de-DE" sz="2400" dirty="0">
                <a:latin typeface="Arial" charset="0"/>
                <a:ea typeface="ＭＳ Ｐゴシック" charset="0"/>
              </a:rPr>
              <a:t>FDs der Art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⊆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2000" dirty="0">
                <a:latin typeface="Symbol" charset="0"/>
                <a:ea typeface="ＭＳ Ｐゴシック" charset="0"/>
                <a:cs typeface="ＭＳ Ｐゴシック" charset="0"/>
              </a:rPr>
              <a:t>  </a:t>
            </a:r>
            <a:r>
              <a:rPr lang="de-DE" sz="2400" dirty="0">
                <a:latin typeface="Arial" charset="0"/>
                <a:ea typeface="ＭＳ Ｐゴシック" charset="0"/>
              </a:rPr>
              <a:t>sind trivial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</a:t>
            </a:r>
          </a:p>
          <a:p>
            <a:endParaRPr lang="de-DE" sz="2400" dirty="0">
              <a:latin typeface="Arial" charset="0"/>
              <a:ea typeface="ＭＳ Ｐゴシック" charset="0"/>
            </a:endParaRPr>
          </a:p>
          <a:p>
            <a:r>
              <a:rPr lang="de-DE" sz="2400" dirty="0">
                <a:latin typeface="Arial" charset="0"/>
                <a:ea typeface="ＭＳ Ｐゴシック" charset="0"/>
              </a:rPr>
              <a:t>Attribute eines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Kandidatenschlüssels heißen </a:t>
            </a:r>
            <a:r>
              <a:rPr lang="de-DE" sz="2400" b="1" dirty="0" smtClean="0">
                <a:solidFill>
                  <a:srgbClr val="0070C0"/>
                </a:solidFill>
                <a:latin typeface="Arial" charset="0"/>
                <a:ea typeface="ＭＳ Ｐゴシック" charset="0"/>
              </a:rPr>
              <a:t>prim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 </a:t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Alle </a:t>
            </a:r>
            <a:r>
              <a:rPr lang="de-DE" sz="2400" dirty="0">
                <a:latin typeface="Arial" charset="0"/>
                <a:ea typeface="ＭＳ Ｐゴシック" charset="0"/>
              </a:rPr>
              <a:t>anderen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Attribute</a:t>
            </a:r>
            <a:r>
              <a:rPr lang="de-DE" sz="2400" dirty="0"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nennen </a:t>
            </a:r>
            <a:r>
              <a:rPr lang="de-DE" sz="2400" dirty="0">
                <a:latin typeface="Arial" charset="0"/>
                <a:ea typeface="ＭＳ Ｐゴシック" charset="0"/>
              </a:rPr>
              <a:t>wir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nicht prim.</a:t>
            </a:r>
            <a:endParaRPr lang="de-DE" sz="2400" dirty="0">
              <a:latin typeface="Arial" charset="0"/>
              <a:ea typeface="ＭＳ Ｐゴシック" charset="0"/>
            </a:endParaRPr>
          </a:p>
          <a:p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Lucida Handwriting" charset="0"/>
              <a:ea typeface="ＭＳ Ｐゴシック" charset="0"/>
            </a:endParaRPr>
          </a:p>
          <a:p>
            <a:r>
              <a:rPr lang="de-DE" sz="2400" dirty="0" smtClean="0">
                <a:latin typeface="Arial" charset="0"/>
                <a:ea typeface="ＭＳ Ｐゴシック" charset="0"/>
              </a:rPr>
              <a:t>Sei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dann ist</a:t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400" dirty="0">
                <a:latin typeface="Arial" charset="0"/>
                <a:ea typeface="ＭＳ Ｐゴシック" charset="0"/>
              </a:rPr>
              <a:t>zugeordnete Menge von FDs.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Wenn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klar ist, dann wird meist nur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geschrieben.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411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989" y="304801"/>
            <a:ext cx="8440615" cy="511175"/>
          </a:xfrm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Vermeidung von Redundanz in den Daten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{[A, B, C ,D]}, F = {A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B, D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ABCD},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Schlüsselkandidat: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{D}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„Do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not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represent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the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same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fact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twice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Allgemeiner Fall: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Wenn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dann: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Superschlüssel oder FD ist trivial</a:t>
            </a:r>
            <a:endParaRPr lang="de-DE" sz="2400" dirty="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ggf.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Dekomposition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notwendig (verlustfrei und abhängigkeitsbewahrend)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190526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562625"/>
              </p:ext>
            </p:extLst>
          </p:nvPr>
        </p:nvGraphicFramePr>
        <p:xfrm>
          <a:off x="984738" y="2135189"/>
          <a:ext cx="5134708" cy="1370013"/>
        </p:xfrm>
        <a:graphic>
          <a:graphicData uri="http://schemas.openxmlformats.org/drawingml/2006/table">
            <a:tbl>
              <a:tblPr/>
              <a:tblGrid>
                <a:gridCol w="1283677"/>
                <a:gridCol w="1081454"/>
                <a:gridCol w="1696915"/>
                <a:gridCol w="1072662"/>
              </a:tblGrid>
              <a:tr h="3429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4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Zerlegung (Dekomposition) von Relationen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457200" indent="-4572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Korrektheitskriterien </a:t>
            </a:r>
            <a:r>
              <a:rPr lang="de-DE" sz="2000" dirty="0">
                <a:latin typeface="Arial" charset="0"/>
                <a:ea typeface="ＭＳ Ｐゴシック" charset="0"/>
              </a:rPr>
              <a:t>für die Zerlegung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von </a:t>
            </a:r>
            <a:r>
              <a:rPr lang="de-DE" sz="2000" dirty="0" err="1" smtClean="0">
                <a:latin typeface="Arial" charset="0"/>
                <a:ea typeface="ＭＳ Ｐゴシック" charset="0"/>
              </a:rPr>
              <a:t>Relationenschemata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</a:p>
          <a:p>
            <a:pPr marL="457200" indent="-457200" defTabSz="914400">
              <a:buFontTx/>
              <a:buNone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 defTabSz="914400">
              <a:buFont typeface="Arial" charset="0"/>
              <a:buChar char="•"/>
            </a:pP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Verlustlosigkeit</a:t>
            </a:r>
          </a:p>
          <a:p>
            <a:pPr marL="914400" lvl="2" indent="0" defTabSz="914400">
              <a:buNone/>
            </a:pPr>
            <a:r>
              <a:rPr lang="de-DE" sz="2000" dirty="0">
                <a:latin typeface="Arial" charset="0"/>
                <a:ea typeface="ＭＳ Ｐゴシック" charset="0"/>
              </a:rPr>
              <a:t>Die in der ursprünglichen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des Schemas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enthaltenen Informationen müssen aus den Ausprägungen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i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der neuen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Relationenschemata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rekonstruierbar sein.</a:t>
            </a:r>
          </a:p>
          <a:p>
            <a:pPr lvl="1" defTabSz="914400">
              <a:buFont typeface="Arial" charset="0"/>
              <a:buChar char="•"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 defTabSz="914400">
              <a:buFont typeface="Arial" charset="0"/>
              <a:buChar char="•"/>
            </a:pP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Abhängigkeitserhaltung</a:t>
            </a:r>
          </a:p>
          <a:p>
            <a:pPr marL="914400" lvl="2" indent="0" defTabSz="914400">
              <a:buNone/>
            </a:pPr>
            <a:r>
              <a:rPr lang="de-DE" sz="2000" dirty="0">
                <a:latin typeface="Arial" charset="0"/>
                <a:ea typeface="ＭＳ Ｐゴシック" charset="0"/>
              </a:rPr>
              <a:t>Die für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geltenden funktionalen Anhängigkeiten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müssen </a:t>
            </a:r>
            <a:r>
              <a:rPr lang="de-DE" sz="2000" dirty="0">
                <a:latin typeface="Arial" charset="0"/>
                <a:ea typeface="ＭＳ Ｐゴシック" charset="0"/>
              </a:rPr>
              <a:t>auf die Schemata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übertragbar sein.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9652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1940169" y="21590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5281246" y="21590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53897" y="2227263"/>
            <a:ext cx="125996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Relationale</a:t>
            </a:r>
          </a:p>
          <a:p>
            <a:pPr algn="ctr"/>
            <a:r>
              <a:rPr lang="de-DE"/>
              <a:t>Algebra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5526645" y="2227263"/>
            <a:ext cx="1349729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Relationales</a:t>
            </a:r>
          </a:p>
          <a:p>
            <a:pPr algn="ctr"/>
            <a:r>
              <a:rPr lang="de-DE"/>
              <a:t>Kalkül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882162" y="3090863"/>
            <a:ext cx="2931894" cy="2859757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/>
              <a:t>Binäre Operationen:</a:t>
            </a:r>
          </a:p>
          <a:p>
            <a:pPr>
              <a:buFontTx/>
              <a:buChar char="•"/>
              <a:defRPr/>
            </a:pPr>
            <a:r>
              <a:rPr lang="de-DE" dirty="0"/>
              <a:t> Vereinigung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∪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Differenz  </a:t>
            </a:r>
            <a:r>
              <a:rPr lang="de-DE" i="1" dirty="0">
                <a:latin typeface="Times New Roman" charset="0"/>
              </a:rPr>
              <a:t>R \ 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Durchschnitt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∩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Kartesisches Produkt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</a:t>
            </a:r>
            <a:r>
              <a:rPr lang="de-DE" dirty="0" err="1"/>
              <a:t>Join</a:t>
            </a:r>
            <a:r>
              <a:rPr lang="de-DE" dirty="0"/>
              <a:t> (Verbindung)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⋈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b="1" dirty="0"/>
              <a:t>Unäre Operationen:</a:t>
            </a:r>
          </a:p>
          <a:p>
            <a:pPr>
              <a:buFontTx/>
              <a:buChar char="•"/>
              <a:defRPr/>
            </a:pPr>
            <a:r>
              <a:rPr lang="de-DE" dirty="0"/>
              <a:t> Projektion </a:t>
            </a:r>
            <a:r>
              <a:rPr lang="de-DE" dirty="0" smtClean="0">
                <a:latin typeface="Symbol" charset="0"/>
              </a:rPr>
              <a:t>𝜋</a:t>
            </a:r>
            <a:r>
              <a:rPr lang="de-DE" baseline="-25000" dirty="0" smtClean="0"/>
              <a:t>x</a:t>
            </a:r>
            <a:r>
              <a:rPr lang="de-DE" i="1" dirty="0" smtClean="0">
                <a:latin typeface="Times New Roman" charset="0"/>
              </a:rPr>
              <a:t>(R</a:t>
            </a:r>
            <a:r>
              <a:rPr lang="de-DE" dirty="0"/>
              <a:t>)</a:t>
            </a:r>
          </a:p>
          <a:p>
            <a:pPr>
              <a:buFontTx/>
              <a:buChar char="•"/>
              <a:defRPr/>
            </a:pPr>
            <a:r>
              <a:rPr lang="de-DE" dirty="0"/>
              <a:t> Selektion </a:t>
            </a:r>
            <a:r>
              <a:rPr lang="de-DE" dirty="0" smtClean="0">
                <a:latin typeface="Symbol" charset="0"/>
              </a:rPr>
              <a:t>𝜎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/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)	</a:t>
            </a: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4103077" y="37973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4119182" y="3865563"/>
            <a:ext cx="1786334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Tupelkalkül,</a:t>
            </a:r>
          </a:p>
          <a:p>
            <a:pPr algn="ctr"/>
            <a:r>
              <a:rPr lang="de-DE"/>
              <a:t>Relationenkalkül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6477000" y="37973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6832974" y="3865563"/>
            <a:ext cx="1210639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Domänen-</a:t>
            </a:r>
          </a:p>
          <a:p>
            <a:pPr algn="ctr"/>
            <a:r>
              <a:rPr lang="de-DE"/>
              <a:t>kalkül</a:t>
            </a:r>
          </a:p>
        </p:txBody>
      </p:sp>
      <p:sp>
        <p:nvSpPr>
          <p:cNvPr id="6154" name="Oval 11"/>
          <p:cNvSpPr>
            <a:spLocks noChangeArrowheads="1"/>
          </p:cNvSpPr>
          <p:nvPr/>
        </p:nvSpPr>
        <p:spPr bwMode="auto">
          <a:xfrm>
            <a:off x="4635012" y="1778000"/>
            <a:ext cx="146538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Freeform 12"/>
          <p:cNvSpPr>
            <a:spLocks/>
          </p:cNvSpPr>
          <p:nvPr/>
        </p:nvSpPr>
        <p:spPr bwMode="auto">
          <a:xfrm>
            <a:off x="2853105" y="1866900"/>
            <a:ext cx="3373315" cy="268288"/>
          </a:xfrm>
          <a:custGeom>
            <a:avLst/>
            <a:gdLst>
              <a:gd name="T0" fmla="*/ 0 w 2302"/>
              <a:gd name="T1" fmla="*/ 2147483647 h 169"/>
              <a:gd name="T2" fmla="*/ 0 w 2302"/>
              <a:gd name="T3" fmla="*/ 0 h 169"/>
              <a:gd name="T4" fmla="*/ 2147483647 w 2302"/>
              <a:gd name="T5" fmla="*/ 0 h 169"/>
              <a:gd name="T6" fmla="*/ 2147483647 w 2302"/>
              <a:gd name="T7" fmla="*/ 2147483647 h 169"/>
              <a:gd name="T8" fmla="*/ 0 60000 65536"/>
              <a:gd name="T9" fmla="*/ 0 60000 65536"/>
              <a:gd name="T10" fmla="*/ 0 60000 65536"/>
              <a:gd name="T11" fmla="*/ 0 60000 65536"/>
              <a:gd name="T12" fmla="*/ 0 w 2302"/>
              <a:gd name="T13" fmla="*/ 0 h 169"/>
              <a:gd name="T14" fmla="*/ 2302 w 2302"/>
              <a:gd name="T15" fmla="*/ 169 h 1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2" h="169">
                <a:moveTo>
                  <a:pt x="0" y="168"/>
                </a:moveTo>
                <a:lnTo>
                  <a:pt x="0" y="0"/>
                </a:lnTo>
                <a:lnTo>
                  <a:pt x="2301" y="0"/>
                </a:lnTo>
                <a:lnTo>
                  <a:pt x="2301" y="168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6" name="Freeform 13"/>
          <p:cNvSpPr>
            <a:spLocks/>
          </p:cNvSpPr>
          <p:nvPr/>
        </p:nvSpPr>
        <p:spPr bwMode="auto">
          <a:xfrm>
            <a:off x="5099538" y="3162300"/>
            <a:ext cx="2252297" cy="554038"/>
          </a:xfrm>
          <a:custGeom>
            <a:avLst/>
            <a:gdLst>
              <a:gd name="T0" fmla="*/ 0 w 1537"/>
              <a:gd name="T1" fmla="*/ 2147483647 h 349"/>
              <a:gd name="T2" fmla="*/ 0 w 1537"/>
              <a:gd name="T3" fmla="*/ 0 h 349"/>
              <a:gd name="T4" fmla="*/ 2147483647 w 1537"/>
              <a:gd name="T5" fmla="*/ 0 h 349"/>
              <a:gd name="T6" fmla="*/ 2147483647 w 1537"/>
              <a:gd name="T7" fmla="*/ 2147483647 h 349"/>
              <a:gd name="T8" fmla="*/ 0 60000 65536"/>
              <a:gd name="T9" fmla="*/ 0 60000 65536"/>
              <a:gd name="T10" fmla="*/ 0 60000 65536"/>
              <a:gd name="T11" fmla="*/ 0 60000 65536"/>
              <a:gd name="T12" fmla="*/ 0 w 1537"/>
              <a:gd name="T13" fmla="*/ 0 h 349"/>
              <a:gd name="T14" fmla="*/ 1537 w 1537"/>
              <a:gd name="T15" fmla="*/ 349 h 3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7" h="349">
                <a:moveTo>
                  <a:pt x="0" y="348"/>
                </a:moveTo>
                <a:lnTo>
                  <a:pt x="0" y="0"/>
                </a:lnTo>
                <a:lnTo>
                  <a:pt x="1536" y="0"/>
                </a:lnTo>
                <a:lnTo>
                  <a:pt x="1536" y="348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7" name="Oval 14"/>
          <p:cNvSpPr>
            <a:spLocks noChangeArrowheads="1"/>
          </p:cNvSpPr>
          <p:nvPr/>
        </p:nvSpPr>
        <p:spPr bwMode="auto">
          <a:xfrm>
            <a:off x="6147289" y="3111500"/>
            <a:ext cx="146538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4868008" y="5124450"/>
            <a:ext cx="2491293" cy="119776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	</a:t>
            </a:r>
            <a:r>
              <a:rPr lang="de-DE" b="1">
                <a:latin typeface="Courier New" charset="0"/>
              </a:rPr>
              <a:t>select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</a:t>
            </a:r>
            <a:r>
              <a:rPr lang="de-DE" b="1">
                <a:latin typeface="Courier New" charset="0"/>
              </a:rPr>
              <a:t>from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</a:t>
            </a:r>
            <a:r>
              <a:rPr lang="de-DE" b="1">
                <a:latin typeface="Courier New" charset="0"/>
              </a:rPr>
              <a:t>where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...</a:t>
            </a: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6223489" y="2981325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>
            <a:off x="4705350" y="1631950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344954" y="2268539"/>
            <a:ext cx="158056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de-DE" sz="1400"/>
              <a:t>geschachtelte</a:t>
            </a:r>
          </a:p>
          <a:p>
            <a:pPr algn="r"/>
            <a:r>
              <a:rPr lang="de-DE" sz="1400"/>
              <a:t>Mengenausdrücke</a:t>
            </a:r>
          </a:p>
        </p:txBody>
      </p:sp>
      <p:sp>
        <p:nvSpPr>
          <p:cNvPr id="6162" name="Rectangle 19"/>
          <p:cNvSpPr>
            <a:spLocks noChangeArrowheads="1"/>
          </p:cNvSpPr>
          <p:nvPr/>
        </p:nvSpPr>
        <p:spPr bwMode="auto">
          <a:xfrm>
            <a:off x="7178920" y="2211388"/>
            <a:ext cx="1644682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mengenorientierte,</a:t>
            </a:r>
          </a:p>
          <a:p>
            <a:r>
              <a:rPr lang="de-DE" sz="1400"/>
              <a:t>deklarative, quanti-</a:t>
            </a:r>
          </a:p>
          <a:p>
            <a:r>
              <a:rPr lang="de-DE" sz="1400"/>
              <a:t>fizierte Ausdrücke</a:t>
            </a:r>
          </a:p>
        </p:txBody>
      </p:sp>
      <p:sp>
        <p:nvSpPr>
          <p:cNvPr id="6163" name="AutoShape 20"/>
          <p:cNvSpPr>
            <a:spLocks noChangeArrowheads="1"/>
          </p:cNvSpPr>
          <p:nvPr/>
        </p:nvSpPr>
        <p:spPr bwMode="auto">
          <a:xfrm rot="16200000" flipH="1">
            <a:off x="5404094" y="4741985"/>
            <a:ext cx="387350" cy="193431"/>
          </a:xfrm>
          <a:prstGeom prst="rightArrow">
            <a:avLst>
              <a:gd name="adj1" fmla="val 50000"/>
              <a:gd name="adj2" fmla="val 6392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2"/>
          <p:cNvSpPr>
            <a:spLocks noChangeArrowheads="1"/>
          </p:cNvSpPr>
          <p:nvPr/>
        </p:nvSpPr>
        <p:spPr bwMode="auto">
          <a:xfrm>
            <a:off x="846993" y="5845176"/>
            <a:ext cx="135401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3"/>
          <p:cNvSpPr>
            <a:spLocks noChangeArrowheads="1"/>
          </p:cNvSpPr>
          <p:nvPr/>
        </p:nvSpPr>
        <p:spPr bwMode="auto">
          <a:xfrm rot="-5400000">
            <a:off x="4847293" y="5356249"/>
            <a:ext cx="823945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2800" b="1"/>
              <a:t>SQL</a:t>
            </a:r>
          </a:p>
        </p:txBody>
      </p:sp>
      <p:sp>
        <p:nvSpPr>
          <p:cNvPr id="6167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RDM: Anfragen</a:t>
            </a:r>
          </a:p>
        </p:txBody>
      </p:sp>
      <p:sp>
        <p:nvSpPr>
          <p:cNvPr id="6168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351693" y="1066800"/>
            <a:ext cx="8440615" cy="533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b="1">
                <a:latin typeface="Arial" charset="0"/>
                <a:ea typeface="ＭＳ Ｐゴシック" charset="0"/>
                <a:cs typeface="ＭＳ Ｐゴシック" charset="0"/>
              </a:rPr>
              <a:t>Relationale Anfragesprachen im Überblick:</a:t>
            </a:r>
          </a:p>
        </p:txBody>
      </p:sp>
      <p:sp>
        <p:nvSpPr>
          <p:cNvPr id="2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 rot="12836972" flipH="1">
            <a:off x="3996557" y="5018968"/>
            <a:ext cx="597294" cy="199152"/>
          </a:xfrm>
          <a:prstGeom prst="rightArrow">
            <a:avLst>
              <a:gd name="adj1" fmla="val 50000"/>
              <a:gd name="adj2" fmla="val 6392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82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Biertrinker-Beispiel</a:t>
            </a:r>
          </a:p>
        </p:txBody>
      </p:sp>
      <p:graphicFrame>
        <p:nvGraphicFramePr>
          <p:cNvPr id="1228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39240"/>
              </p:ext>
            </p:extLst>
          </p:nvPr>
        </p:nvGraphicFramePr>
        <p:xfrm>
          <a:off x="1332035" y="1557339"/>
          <a:ext cx="6047642" cy="2992435"/>
        </p:xfrm>
        <a:graphic>
          <a:graphicData uri="http://schemas.openxmlformats.org/drawingml/2006/table">
            <a:tbl>
              <a:tblPr/>
              <a:tblGrid>
                <a:gridCol w="1799492"/>
                <a:gridCol w="2161442"/>
                <a:gridCol w="2086708"/>
              </a:tblGrid>
              <a:tr h="719137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Biertrinker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83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5113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10"/>
          <p:cNvSpPr>
            <a:spLocks noChangeArrowheads="1"/>
          </p:cNvSpPr>
          <p:nvPr/>
        </p:nvSpPr>
        <p:spPr bwMode="auto">
          <a:xfrm>
            <a:off x="0" y="6858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493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694042"/>
              </p:ext>
            </p:extLst>
          </p:nvPr>
        </p:nvGraphicFramePr>
        <p:xfrm>
          <a:off x="1975339" y="76201"/>
          <a:ext cx="5040923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  <a:gridCol w="1739411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Biertrinker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035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674467"/>
              </p:ext>
            </p:extLst>
          </p:nvPr>
        </p:nvGraphicFramePr>
        <p:xfrm>
          <a:off x="140677" y="2209800"/>
          <a:ext cx="3168162" cy="1758950"/>
        </p:xfrm>
        <a:graphic>
          <a:graphicData uri="http://schemas.openxmlformats.org/drawingml/2006/table">
            <a:tbl>
              <a:tblPr/>
              <a:tblGrid>
                <a:gridCol w="1439008"/>
                <a:gridCol w="1729154"/>
              </a:tblGrid>
              <a:tr h="41131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Besucht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4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034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99345"/>
              </p:ext>
            </p:extLst>
          </p:nvPr>
        </p:nvGraphicFramePr>
        <p:xfrm>
          <a:off x="5360377" y="2209800"/>
          <a:ext cx="3253154" cy="1706660"/>
        </p:xfrm>
        <a:graphic>
          <a:graphicData uri="http://schemas.openxmlformats.org/drawingml/2006/table">
            <a:tbl>
              <a:tblPr/>
              <a:tblGrid>
                <a:gridCol w="1654420"/>
                <a:gridCol w="1598734"/>
              </a:tblGrid>
              <a:tr h="36569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Trinkt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4992" name="AutoShape 64"/>
          <p:cNvCxnSpPr>
            <a:cxnSpLocks noChangeShapeType="1"/>
          </p:cNvCxnSpPr>
          <p:nvPr/>
        </p:nvCxnSpPr>
        <p:spPr bwMode="auto">
          <a:xfrm flipH="1">
            <a:off x="3308838" y="2095500"/>
            <a:ext cx="1068266" cy="10350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4993" name="AutoShape 65"/>
          <p:cNvCxnSpPr>
            <a:cxnSpLocks noChangeShapeType="1"/>
          </p:cNvCxnSpPr>
          <p:nvPr/>
        </p:nvCxnSpPr>
        <p:spPr bwMode="auto">
          <a:xfrm>
            <a:off x="4377104" y="2095501"/>
            <a:ext cx="983273" cy="982663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24994" name="Text Box 66"/>
          <p:cNvSpPr txBox="1">
            <a:spLocks noChangeArrowheads="1"/>
          </p:cNvSpPr>
          <p:nvPr/>
        </p:nvSpPr>
        <p:spPr bwMode="auto">
          <a:xfrm>
            <a:off x="4169886" y="2352675"/>
            <a:ext cx="6591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....</a:t>
            </a:r>
            <a:endParaRPr lang="de-DE" baseline="-25000" dirty="0"/>
          </a:p>
        </p:txBody>
      </p:sp>
      <p:sp>
        <p:nvSpPr>
          <p:cNvPr id="51267" name="Rectangle 108"/>
          <p:cNvSpPr>
            <a:spLocks noChangeArrowheads="1"/>
          </p:cNvSpPr>
          <p:nvPr/>
        </p:nvSpPr>
        <p:spPr bwMode="auto">
          <a:xfrm>
            <a:off x="0" y="62484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5033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15665"/>
              </p:ext>
            </p:extLst>
          </p:nvPr>
        </p:nvGraphicFramePr>
        <p:xfrm>
          <a:off x="2120412" y="4321176"/>
          <a:ext cx="5040923" cy="2470151"/>
        </p:xfrm>
        <a:graphic>
          <a:graphicData uri="http://schemas.openxmlformats.org/drawingml/2006/table">
            <a:tbl>
              <a:tblPr/>
              <a:tblGrid>
                <a:gridCol w="1500554"/>
                <a:gridCol w="1800957"/>
                <a:gridCol w="1739412"/>
              </a:tblGrid>
              <a:tr h="36576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Besucht </a:t>
                      </a: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JoinFont" charset="0"/>
                          <a:ea typeface="ＭＳ Ｐゴシック" charset="0"/>
                          <a:cs typeface="ＭＳ Ｐゴシック" charset="0"/>
                        </a:rPr>
                        <a:t>A </a:t>
                      </a: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Trinkt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5027" name="AutoShape 99"/>
          <p:cNvCxnSpPr>
            <a:cxnSpLocks noChangeShapeType="1"/>
          </p:cNvCxnSpPr>
          <p:nvPr/>
        </p:nvCxnSpPr>
        <p:spPr bwMode="auto">
          <a:xfrm>
            <a:off x="3308839" y="3130551"/>
            <a:ext cx="1332035" cy="119062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5028" name="AutoShape 100"/>
          <p:cNvCxnSpPr>
            <a:cxnSpLocks noChangeShapeType="1"/>
          </p:cNvCxnSpPr>
          <p:nvPr/>
        </p:nvCxnSpPr>
        <p:spPr bwMode="auto">
          <a:xfrm flipH="1">
            <a:off x="4640874" y="3078163"/>
            <a:ext cx="719503" cy="1243012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25029" name="Text Box 101"/>
          <p:cNvSpPr txBox="1">
            <a:spLocks noChangeArrowheads="1"/>
          </p:cNvSpPr>
          <p:nvPr/>
        </p:nvSpPr>
        <p:spPr bwMode="auto">
          <a:xfrm>
            <a:off x="4351427" y="3501008"/>
            <a:ext cx="4411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4000" b="1" dirty="0" smtClean="0"/>
              <a:t>⋈</a:t>
            </a:r>
            <a:endParaRPr lang="de-DE" sz="4000" b="1" dirty="0"/>
          </a:p>
        </p:txBody>
      </p:sp>
      <p:sp>
        <p:nvSpPr>
          <p:cNvPr id="125030" name="Text Box 102"/>
          <p:cNvSpPr txBox="1">
            <a:spLocks noChangeArrowheads="1"/>
          </p:cNvSpPr>
          <p:nvPr/>
        </p:nvSpPr>
        <p:spPr bwMode="auto">
          <a:xfrm>
            <a:off x="8766874" y="2995614"/>
            <a:ext cx="40988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>
                <a:latin typeface="Times New Roman" charset="0"/>
                <a:cs typeface="Times New Roman" charset="0"/>
              </a:rPr>
              <a:t>≠</a:t>
            </a:r>
          </a:p>
        </p:txBody>
      </p:sp>
      <p:cxnSp>
        <p:nvCxnSpPr>
          <p:cNvPr id="125031" name="AutoShape 103"/>
          <p:cNvCxnSpPr>
            <a:cxnSpLocks noChangeShapeType="1"/>
            <a:endCxn id="125030" idx="2"/>
          </p:cNvCxnSpPr>
          <p:nvPr/>
        </p:nvCxnSpPr>
        <p:spPr bwMode="auto">
          <a:xfrm rot="5400000" flipH="1" flipV="1">
            <a:off x="6911958" y="3829768"/>
            <a:ext cx="2309237" cy="181048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5032" name="AutoShape 104"/>
          <p:cNvCxnSpPr>
            <a:cxnSpLocks noChangeShapeType="1"/>
            <a:endCxn id="125030" idx="0"/>
          </p:cNvCxnSpPr>
          <p:nvPr/>
        </p:nvCxnSpPr>
        <p:spPr bwMode="auto">
          <a:xfrm>
            <a:off x="7016262" y="1177925"/>
            <a:ext cx="1955556" cy="1817689"/>
          </a:xfrm>
          <a:prstGeom prst="bentConnector2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87818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5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2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94" grpId="0" autoUpdateAnimBg="0"/>
      <p:bldP spid="125029" grpId="0" autoUpdateAnimBg="0"/>
      <p:bldP spid="12503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Erläuterung des Biertrinker-Beispiels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40768"/>
            <a:ext cx="8439150" cy="498383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Unser Biertrinker-Beispiel war eine „verlustige</a:t>
            </a:r>
            <a:r>
              <a:rPr lang="ja-JP" altLang="de-DE" sz="18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de-DE" altLang="ja-JP" sz="1800" dirty="0">
                <a:latin typeface="Arial" charset="0"/>
                <a:ea typeface="ＭＳ Ｐゴシック" charset="0"/>
                <a:cs typeface="ＭＳ Ｐゴシック" charset="0"/>
              </a:rPr>
              <a:t> Zerlegung und dementsprechend war die hinreichende </a:t>
            </a:r>
            <a:r>
              <a:rPr lang="de-DE" altLang="ja-JP" sz="1800" dirty="0" smtClean="0">
                <a:latin typeface="Arial" charset="0"/>
                <a:ea typeface="ＭＳ Ｐゴシック" charset="0"/>
                <a:cs typeface="ＭＳ Ｐゴシック" charset="0"/>
              </a:rPr>
              <a:t>Bedingung (s. nächste Folien) </a:t>
            </a:r>
            <a:r>
              <a:rPr lang="de-DE" altLang="ja-JP" sz="1800" dirty="0">
                <a:latin typeface="Arial" charset="0"/>
                <a:ea typeface="ＭＳ Ｐゴシック" charset="0"/>
                <a:cs typeface="ＭＳ Ｐゴシック" charset="0"/>
              </a:rPr>
              <a:t>verletzt. Es gilt nämlich nur die eine nicht-triviale funktionale Abhängigkeit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{Kneipe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Gast}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Bier}</a:t>
            </a:r>
          </a:p>
          <a:p>
            <a:pPr lvl="1">
              <a:lnSpc>
                <a:spcPct val="80000"/>
              </a:lnSpc>
              <a:buFont typeface="Monotype Sorts" charset="0"/>
              <a:buNone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Wohingegen keine der zwei möglichen, die Verlustlosigkeit garantierenden FDs gelten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{Gast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Bier}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{Gast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Kneipe}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Das liegt daran, dass die Leute (insbes. Kemper) in unterschiedlichen Kneipen unterschiedliches Bier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trinken, in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derselben Kneipe aber immer das gleiche Bier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Arial" charset="0"/>
                <a:ea typeface="ＭＳ Ｐゴシック" charset="0"/>
              </a:rPr>
              <a:t>damit sich die </a:t>
            </a:r>
            <a:r>
              <a:rPr lang="de-DE" sz="1800" dirty="0" err="1">
                <a:latin typeface="Arial" charset="0"/>
                <a:ea typeface="ＭＳ Ｐゴシック" charset="0"/>
              </a:rPr>
              <a:t>KellnerInnen</a:t>
            </a:r>
            <a:r>
              <a:rPr lang="de-DE" sz="1800" dirty="0">
                <a:latin typeface="Arial" charset="0"/>
                <a:ea typeface="ＭＳ Ｐゴシック" charset="0"/>
              </a:rPr>
              <a:t> darauf einstellen können?)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724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9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Verlustfreie Zerlegung</a:t>
            </a:r>
          </a:p>
        </p:txBody>
      </p:sp>
      <p:graphicFrame>
        <p:nvGraphicFramePr>
          <p:cNvPr id="127048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044849"/>
              </p:ext>
            </p:extLst>
          </p:nvPr>
        </p:nvGraphicFramePr>
        <p:xfrm>
          <a:off x="1834662" y="1275480"/>
          <a:ext cx="5040923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  <a:gridCol w="1739411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047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919425"/>
              </p:ext>
            </p:extLst>
          </p:nvPr>
        </p:nvGraphicFramePr>
        <p:xfrm>
          <a:off x="178777" y="4506043"/>
          <a:ext cx="3301512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Väter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04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443892"/>
              </p:ext>
            </p:extLst>
          </p:nvPr>
        </p:nvGraphicFramePr>
        <p:xfrm>
          <a:off x="5077558" y="4434605"/>
          <a:ext cx="3538903" cy="2019301"/>
        </p:xfrm>
        <a:graphic>
          <a:graphicData uri="http://schemas.openxmlformats.org/drawingml/2006/table">
            <a:tbl>
              <a:tblPr/>
              <a:tblGrid>
                <a:gridCol w="1799492"/>
                <a:gridCol w="1739411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Mütter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5361" name="AutoShape 65"/>
          <p:cNvCxnSpPr>
            <a:cxnSpLocks noChangeShapeType="1"/>
          </p:cNvCxnSpPr>
          <p:nvPr/>
        </p:nvCxnSpPr>
        <p:spPr bwMode="auto">
          <a:xfrm flipH="1">
            <a:off x="2154115" y="3294779"/>
            <a:ext cx="2082312" cy="1250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62" name="AutoShape 66"/>
          <p:cNvCxnSpPr>
            <a:cxnSpLocks noChangeShapeType="1"/>
          </p:cNvCxnSpPr>
          <p:nvPr/>
        </p:nvCxnSpPr>
        <p:spPr bwMode="auto">
          <a:xfrm>
            <a:off x="4415205" y="3282080"/>
            <a:ext cx="2432538" cy="1152525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63" name="Text Box 67"/>
          <p:cNvSpPr txBox="1">
            <a:spLocks noChangeArrowheads="1"/>
          </p:cNvSpPr>
          <p:nvPr/>
        </p:nvSpPr>
        <p:spPr bwMode="auto">
          <a:xfrm>
            <a:off x="5419369" y="3353518"/>
            <a:ext cx="1524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Mutter</a:t>
            </a:r>
            <a:r>
              <a:rPr lang="de-DE" baseline="-25000" dirty="0"/>
              <a:t>, Kind</a:t>
            </a:r>
          </a:p>
        </p:txBody>
      </p:sp>
      <p:sp>
        <p:nvSpPr>
          <p:cNvPr id="55364" name="Text Box 68"/>
          <p:cNvSpPr txBox="1">
            <a:spLocks noChangeArrowheads="1"/>
          </p:cNvSpPr>
          <p:nvPr/>
        </p:nvSpPr>
        <p:spPr bwMode="auto">
          <a:xfrm>
            <a:off x="1397487" y="3426543"/>
            <a:ext cx="14165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Vater</a:t>
            </a:r>
            <a:r>
              <a:rPr lang="de-DE" baseline="-25000" dirty="0"/>
              <a:t>, Kind</a:t>
            </a: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271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0"/>
            <a:ext cx="8439150" cy="387350"/>
          </a:xfrm>
        </p:spPr>
        <p:txBody>
          <a:bodyPr/>
          <a:lstStyle/>
          <a:p>
            <a:r>
              <a:rPr lang="de-DE" sz="2400">
                <a:latin typeface="Arial" charset="0"/>
                <a:ea typeface="ＭＳ Ｐゴシック" charset="0"/>
                <a:cs typeface="ＭＳ Ｐゴシック" charset="0"/>
              </a:rPr>
              <a:t>Erläuterung der verlustfreien Zerlegung der Eltern-Relation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196752"/>
            <a:ext cx="8439150" cy="5127848"/>
          </a:xfrm>
        </p:spPr>
        <p:txBody>
          <a:bodyPr/>
          <a:lstStyle/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Eltern: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{[Vater, Mutter,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Väter: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{[Vater,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Mütter: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{[Mutter,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Verlustlosigkeit ist garantiert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Es gilt nicht nur eine der hinreichenden FDs, sondern gleich beide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{Kind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Mutter}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742950" lvl="1" indent="-285750" defTabSz="914400">
              <a:lnSpc>
                <a:spcPct val="8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{Kind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Vater}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Also ist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{Kind}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natürlich auch der Schlüssel der Relation Eltern</a:t>
            </a:r>
          </a:p>
          <a:p>
            <a:pPr marL="742950" lvl="1" indent="-285750" defTabSz="914400">
              <a:lnSpc>
                <a:spcPct val="80000"/>
              </a:lnSpc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Die Zerlegung von Eltern ist zwar verlustlos, aber auch ziemlich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unnötig, da die Relation in sehr gutem Zustand ist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(s. Normalform)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4931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Kriterien für die Verlustlosigkeit einer Zerlegung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181600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R1 := </a:t>
            </a:r>
            <a:r>
              <a:rPr lang="el-GR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P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(R)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R2 := </a:t>
            </a:r>
            <a:r>
              <a:rPr lang="el-GR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P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(R)</a:t>
            </a:r>
          </a:p>
          <a:p>
            <a:pPr marL="1143000" lvl="2" indent="-228600" defTabSz="914400">
              <a:lnSpc>
                <a:spcPct val="8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Eine Zerlegung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ist verlustlos, </a:t>
            </a:r>
          </a:p>
          <a:p>
            <a:pPr defTabSz="91440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falls für jede mögliche (gültige) Ausprägung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gilt: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 = R1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JoinFont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R2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Hinreichende Bedingung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für die Verlustlosigkeit einer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Zerlegung:</a:t>
            </a:r>
          </a:p>
          <a:p>
            <a:pPr defTabSz="91440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Es muss eine FD der Form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∩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>
                <a:latin typeface="Arial" charset="0"/>
                <a:ea typeface="ＭＳ Ｐゴシック" charset="0"/>
              </a:rPr>
              <a:t>oder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∩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endParaRPr lang="de-DE" sz="2200" dirty="0">
              <a:latin typeface="Arial" charset="0"/>
              <a:ea typeface="ＭＳ Ｐゴシック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gelten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79227" y="4495801"/>
            <a:ext cx="5185996" cy="1844675"/>
            <a:chOff x="2381" y="3158"/>
            <a:chExt cx="3266" cy="1162"/>
          </a:xfrm>
        </p:grpSpPr>
        <p:sp>
          <p:nvSpPr>
            <p:cNvPr id="45060" name="AutoShape 5"/>
            <p:cNvSpPr>
              <a:spLocks noChangeArrowheads="1"/>
            </p:cNvSpPr>
            <p:nvPr/>
          </p:nvSpPr>
          <p:spPr bwMode="auto">
            <a:xfrm>
              <a:off x="2381" y="3158"/>
              <a:ext cx="3266" cy="318"/>
            </a:xfrm>
            <a:prstGeom prst="leftRightArrow">
              <a:avLst>
                <a:gd name="adj1" fmla="val 74213"/>
                <a:gd name="adj2" fmla="val 205361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R</a:t>
              </a:r>
            </a:p>
          </p:txBody>
        </p:sp>
        <p:sp>
          <p:nvSpPr>
            <p:cNvPr id="45061" name="Oval 6"/>
            <p:cNvSpPr>
              <a:spLocks noChangeArrowheads="1"/>
            </p:cNvSpPr>
            <p:nvPr/>
          </p:nvSpPr>
          <p:spPr bwMode="auto">
            <a:xfrm>
              <a:off x="2427" y="3594"/>
              <a:ext cx="1905" cy="72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R</a:t>
              </a:r>
              <a:r>
                <a:rPr kumimoji="1" lang="de-DE" sz="2400">
                  <a:latin typeface="Tahoma" charset="0"/>
                </a:rPr>
                <a:t>1</a:t>
              </a:r>
            </a:p>
            <a:p>
              <a:pPr algn="ctr">
                <a:lnSpc>
                  <a:spcPct val="100000"/>
                </a:lnSpc>
              </a:pPr>
              <a:endParaRPr kumimoji="1" lang="de-DE" sz="2400">
                <a:latin typeface="Tahoma" charset="0"/>
              </a:endParaRP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Symbol" charset="0"/>
                </a:rPr>
                <a:t>a                  b </a:t>
              </a: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Symbol" charset="0"/>
                </a:rPr>
                <a:t> </a:t>
              </a: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Tahoma" charset="0"/>
                </a:rPr>
                <a:t> </a:t>
              </a:r>
            </a:p>
          </p:txBody>
        </p:sp>
        <p:sp>
          <p:nvSpPr>
            <p:cNvPr id="45062" name="Oval 7"/>
            <p:cNvSpPr>
              <a:spLocks noChangeArrowheads="1"/>
            </p:cNvSpPr>
            <p:nvPr/>
          </p:nvSpPr>
          <p:spPr bwMode="auto">
            <a:xfrm>
              <a:off x="3561" y="3593"/>
              <a:ext cx="2086" cy="727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    R</a:t>
              </a:r>
              <a:r>
                <a:rPr kumimoji="1" lang="de-DE" sz="2400">
                  <a:latin typeface="Tahoma" charset="0"/>
                </a:rPr>
                <a:t>2</a:t>
              </a:r>
            </a:p>
            <a:p>
              <a:pPr algn="ctr">
                <a:lnSpc>
                  <a:spcPct val="100000"/>
                </a:lnSpc>
              </a:pPr>
              <a:endParaRPr kumimoji="1" lang="de-DE" sz="2400">
                <a:latin typeface="Tahoma" charset="0"/>
              </a:endParaRP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r>
                <a:rPr kumimoji="1" lang="de-DE" sz="2400">
                  <a:latin typeface="Symbol" charset="0"/>
                </a:rPr>
                <a:t>       g</a:t>
              </a: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endParaRPr kumimoji="1" lang="de-DE" sz="2400">
                <a:latin typeface="Symbol" charset="0"/>
              </a:endParaRP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endParaRPr kumimoji="1" lang="de-DE" sz="2400">
                <a:latin typeface="Symbol" charset="0"/>
              </a:endParaRPr>
            </a:p>
          </p:txBody>
        </p:sp>
        <p:sp>
          <p:nvSpPr>
            <p:cNvPr id="45063" name="Line 8"/>
            <p:cNvSpPr>
              <a:spLocks noChangeShapeType="1"/>
            </p:cNvSpPr>
            <p:nvPr/>
          </p:nvSpPr>
          <p:spPr bwMode="auto">
            <a:xfrm flipH="1">
              <a:off x="3062" y="3974"/>
              <a:ext cx="635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64" name="Line 9"/>
            <p:cNvSpPr>
              <a:spLocks noChangeShapeType="1"/>
            </p:cNvSpPr>
            <p:nvPr/>
          </p:nvSpPr>
          <p:spPr bwMode="auto">
            <a:xfrm>
              <a:off x="3969" y="3974"/>
              <a:ext cx="72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75255" y="5232726"/>
            <a:ext cx="262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NB: Keine notwendige Bedingung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158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ChangeArrowheads="1"/>
          </p:cNvSpPr>
          <p:nvPr/>
        </p:nvSpPr>
        <p:spPr bwMode="auto">
          <a:xfrm>
            <a:off x="0" y="6093296"/>
            <a:ext cx="9144000" cy="7647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83502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Abhängigkeitserhaltung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2" y="1071736"/>
            <a:ext cx="8370277" cy="5741640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ist zerlegt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defTabSz="914400">
              <a:buFontTx/>
              <a:buNone/>
            </a:pPr>
            <a:r>
              <a:rPr lang="de-DE" sz="2000" b="1" dirty="0" smtClean="0">
                <a:latin typeface="Arial" charset="0"/>
                <a:ea typeface="ＭＳ Ｐゴシック" charset="0"/>
              </a:rPr>
              <a:t>Ziel:      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≣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...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, d.h.: 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= 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...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</a:t>
            </a:r>
          </a:p>
          <a:p>
            <a:pPr defTabSz="914400">
              <a:buFontTx/>
              <a:buNone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Beispiel </a:t>
            </a:r>
            <a:r>
              <a:rPr lang="de-DE" sz="2000" dirty="0">
                <a:latin typeface="Arial" charset="0"/>
                <a:ea typeface="ＭＳ Ｐゴシック" charset="0"/>
              </a:rPr>
              <a:t>für Abhängigkeitsverlust</a:t>
            </a:r>
          </a:p>
          <a:p>
            <a:pPr marL="742950" lvl="1" indent="-285750" defTabSz="914400"/>
            <a:r>
              <a:rPr lang="de-DE" sz="2000" dirty="0">
                <a:latin typeface="Arial" charset="0"/>
                <a:ea typeface="ＭＳ Ｐゴシック" charset="0"/>
              </a:rPr>
              <a:t>Geg. Schema </a:t>
            </a:r>
            <a:r>
              <a:rPr lang="de-DE" sz="2000" dirty="0" err="1">
                <a:latin typeface="Arial" charset="0"/>
                <a:ea typeface="ＭＳ Ｐゴシック" charset="0"/>
              </a:rPr>
              <a:t>PLZverzeichnis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{[Straße, Ort, Bland, PLZ]}</a:t>
            </a: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Zugeordnete </a:t>
            </a:r>
            <a:r>
              <a:rPr lang="de-DE" sz="2000" dirty="0">
                <a:latin typeface="Arial" charset="0"/>
                <a:ea typeface="ＭＳ Ｐゴシック" charset="0"/>
              </a:rPr>
              <a:t>FDs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{PLZ}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{Ort,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{Straße, Ort,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BLand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</a:t>
            </a:r>
          </a:p>
          <a:p>
            <a:pPr defTabSz="914400">
              <a:buFontTx/>
              <a:buNone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Betrachte </a:t>
            </a:r>
            <a:r>
              <a:rPr lang="de-DE" sz="2000" dirty="0">
                <a:latin typeface="Arial" charset="0"/>
                <a:ea typeface="ＭＳ Ｐゴシック" charset="0"/>
              </a:rPr>
              <a:t>die Zerlegung</a:t>
            </a:r>
          </a:p>
          <a:p>
            <a:pPr marL="742950" lvl="1" indent="-285750" defTabSz="914400"/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Straßen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{[PLZ, Straße]}</a:t>
            </a:r>
          </a:p>
          <a:p>
            <a:pPr marL="742950" lvl="1" indent="-285750" defTabSz="914400"/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Orte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{[PLZ, Ort,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BLand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]}</a:t>
            </a:r>
          </a:p>
          <a:p>
            <a:pPr marL="57150" indent="0">
              <a:buNone/>
            </a:pPr>
            <a:endParaRPr lang="de-DE" sz="22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57150" indent="0"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FD 2 kann weder direkt über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Straßen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noch über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Orte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geprüft werden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8939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83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Zerlegung der Relation PLZverzeichnis</a:t>
            </a:r>
          </a:p>
        </p:txBody>
      </p:sp>
      <p:graphicFrame>
        <p:nvGraphicFramePr>
          <p:cNvPr id="130130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292895"/>
              </p:ext>
            </p:extLst>
          </p:nvPr>
        </p:nvGraphicFramePr>
        <p:xfrm>
          <a:off x="1406770" y="900114"/>
          <a:ext cx="7067551" cy="20193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7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0129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7799"/>
              </p:ext>
            </p:extLst>
          </p:nvPr>
        </p:nvGraphicFramePr>
        <p:xfrm>
          <a:off x="109904" y="3924301"/>
          <a:ext cx="3745523" cy="2019301"/>
        </p:xfrm>
        <a:graphic>
          <a:graphicData uri="http://schemas.openxmlformats.org/drawingml/2006/table">
            <a:tbl>
              <a:tblPr/>
              <a:tblGrid>
                <a:gridCol w="1513742"/>
                <a:gridCol w="2231781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012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74560"/>
              </p:ext>
            </p:extLst>
          </p:nvPr>
        </p:nvGraphicFramePr>
        <p:xfrm>
          <a:off x="4179277" y="3924301"/>
          <a:ext cx="4824046" cy="20193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1515" name="AutoShape 75"/>
          <p:cNvCxnSpPr>
            <a:cxnSpLocks noChangeShapeType="1"/>
          </p:cNvCxnSpPr>
          <p:nvPr/>
        </p:nvCxnSpPr>
        <p:spPr bwMode="auto">
          <a:xfrm flipH="1">
            <a:off x="1982666" y="2919414"/>
            <a:ext cx="2045677" cy="10048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1516" name="AutoShape 76"/>
          <p:cNvCxnSpPr>
            <a:cxnSpLocks noChangeShapeType="1"/>
          </p:cNvCxnSpPr>
          <p:nvPr/>
        </p:nvCxnSpPr>
        <p:spPr bwMode="auto">
          <a:xfrm>
            <a:off x="4028343" y="2919414"/>
            <a:ext cx="2562957" cy="10048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1517" name="Text Box 77"/>
          <p:cNvSpPr txBox="1">
            <a:spLocks noChangeArrowheads="1"/>
          </p:cNvSpPr>
          <p:nvPr/>
        </p:nvSpPr>
        <p:spPr bwMode="auto">
          <a:xfrm>
            <a:off x="5697813" y="3136900"/>
            <a:ext cx="17283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Ort,Bland,PLZ</a:t>
            </a:r>
            <a:endParaRPr lang="de-DE" baseline="-25000" dirty="0"/>
          </a:p>
        </p:txBody>
      </p:sp>
      <p:sp>
        <p:nvSpPr>
          <p:cNvPr id="61518" name="Text Box 78"/>
          <p:cNvSpPr txBox="1">
            <a:spLocks noChangeArrowheads="1"/>
          </p:cNvSpPr>
          <p:nvPr/>
        </p:nvSpPr>
        <p:spPr bwMode="auto">
          <a:xfrm>
            <a:off x="1226005" y="3106739"/>
            <a:ext cx="14766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PLZ,Straße</a:t>
            </a:r>
            <a:endParaRPr lang="de-DE" baseline="-25000" dirty="0"/>
          </a:p>
        </p:txBody>
      </p:sp>
      <p:sp>
        <p:nvSpPr>
          <p:cNvPr id="61519" name="Text Box 79"/>
          <p:cNvSpPr txBox="1">
            <a:spLocks noChangeArrowheads="1"/>
          </p:cNvSpPr>
          <p:nvPr/>
        </p:nvSpPr>
        <p:spPr bwMode="auto">
          <a:xfrm>
            <a:off x="0" y="6021388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de-DE" dirty="0">
                <a:solidFill>
                  <a:srgbClr val="0000FF"/>
                </a:solidFill>
              </a:rPr>
              <a:t>Die FD </a:t>
            </a:r>
            <a:r>
              <a:rPr kumimoji="1" lang="de-DE" dirty="0">
                <a:solidFill>
                  <a:srgbClr val="0000FF"/>
                </a:solidFill>
              </a:rPr>
              <a:t>{Straße, Ort, </a:t>
            </a:r>
            <a:r>
              <a:rPr kumimoji="1" lang="de-DE" dirty="0" err="1">
                <a:solidFill>
                  <a:srgbClr val="0000FF"/>
                </a:solidFill>
              </a:rPr>
              <a:t>BLand</a:t>
            </a:r>
            <a:r>
              <a:rPr kumimoji="1" lang="de-DE" dirty="0">
                <a:solidFill>
                  <a:srgbClr val="0000FF"/>
                </a:solidFill>
              </a:rPr>
              <a:t>} </a:t>
            </a:r>
            <a:r>
              <a:rPr kumimoji="1" lang="de-DE" dirty="0" smtClean="0">
                <a:solidFill>
                  <a:srgbClr val="0000FF"/>
                </a:solidFill>
                <a:sym typeface="Wingdings" charset="0"/>
              </a:rPr>
              <a:t>⟶ </a:t>
            </a:r>
            <a:r>
              <a:rPr kumimoji="1" lang="de-DE" dirty="0">
                <a:solidFill>
                  <a:srgbClr val="0000FF"/>
                </a:solidFill>
                <a:sym typeface="Wingdings" charset="0"/>
              </a:rPr>
              <a:t>{PLZ} ist im zerlegten Schema nicht mehr enthalten </a:t>
            </a:r>
            <a:r>
              <a:rPr kumimoji="1" lang="de-DE" dirty="0" smtClean="0">
                <a:solidFill>
                  <a:srgbClr val="0000FF"/>
                </a:solidFill>
                <a:sym typeface="Wingdings" charset="0"/>
              </a:rPr>
              <a:t>⟶ </a:t>
            </a:r>
            <a:r>
              <a:rPr kumimoji="1" lang="de-DE" dirty="0">
                <a:sym typeface="Wingdings" charset="0"/>
              </a:rPr>
              <a:t>Einfügen inkonsistenter Tupel möglich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endParaRPr lang="de-DE" dirty="0"/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551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86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87350"/>
            <a:ext cx="8439150" cy="331788"/>
          </a:xfrm>
        </p:spPr>
        <p:txBody>
          <a:bodyPr/>
          <a:lstStyle/>
          <a:p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Einfügen zweier Tupel, die die FD </a:t>
            </a:r>
            <a:r>
              <a:rPr lang="de-DE" sz="20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Ort,Bland,Straße</a:t>
            </a:r>
            <a:r>
              <a:rPr lang="de-DE" sz="20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⟶PLZ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verletzen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1161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09418"/>
              </p:ext>
            </p:extLst>
          </p:nvPr>
        </p:nvGraphicFramePr>
        <p:xfrm>
          <a:off x="1547447" y="1124744"/>
          <a:ext cx="7067551" cy="20193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7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160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21137"/>
              </p:ext>
            </p:extLst>
          </p:nvPr>
        </p:nvGraphicFramePr>
        <p:xfrm>
          <a:off x="178777" y="4293394"/>
          <a:ext cx="3745523" cy="2438401"/>
        </p:xfrm>
        <a:graphic>
          <a:graphicData uri="http://schemas.openxmlformats.org/drawingml/2006/table">
            <a:tbl>
              <a:tblPr/>
              <a:tblGrid>
                <a:gridCol w="1513743"/>
                <a:gridCol w="2231780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  <a:endParaRPr kumimoji="1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159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187014"/>
              </p:ext>
            </p:extLst>
          </p:nvPr>
        </p:nvGraphicFramePr>
        <p:xfrm>
          <a:off x="4220308" y="4293394"/>
          <a:ext cx="4824046" cy="24384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3570" name="AutoShape 82"/>
          <p:cNvCxnSpPr>
            <a:cxnSpLocks noChangeShapeType="1"/>
          </p:cNvCxnSpPr>
          <p:nvPr/>
        </p:nvCxnSpPr>
        <p:spPr bwMode="auto">
          <a:xfrm flipH="1">
            <a:off x="2051539" y="3144043"/>
            <a:ext cx="2117481" cy="11493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3571" name="AutoShape 83"/>
          <p:cNvCxnSpPr>
            <a:cxnSpLocks noChangeShapeType="1"/>
          </p:cNvCxnSpPr>
          <p:nvPr/>
        </p:nvCxnSpPr>
        <p:spPr bwMode="auto">
          <a:xfrm>
            <a:off x="4169020" y="3144043"/>
            <a:ext cx="2527788" cy="11493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3572" name="Text Box 84"/>
          <p:cNvSpPr txBox="1">
            <a:spLocks noChangeArrowheads="1"/>
          </p:cNvSpPr>
          <p:nvPr/>
        </p:nvSpPr>
        <p:spPr bwMode="auto">
          <a:xfrm>
            <a:off x="6075652" y="3645694"/>
            <a:ext cx="199405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Stadt,Bland,PLZ</a:t>
            </a:r>
            <a:endParaRPr lang="de-DE" baseline="-25000" dirty="0"/>
          </a:p>
        </p:txBody>
      </p:sp>
      <p:sp>
        <p:nvSpPr>
          <p:cNvPr id="63573" name="Text Box 85"/>
          <p:cNvSpPr txBox="1">
            <a:spLocks noChangeArrowheads="1"/>
          </p:cNvSpPr>
          <p:nvPr/>
        </p:nvSpPr>
        <p:spPr bwMode="auto">
          <a:xfrm>
            <a:off x="1287551" y="3572669"/>
            <a:ext cx="14766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PLZ,Straße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599788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95"/>
          <p:cNvSpPr>
            <a:spLocks noChangeArrowheads="1"/>
          </p:cNvSpPr>
          <p:nvPr/>
        </p:nvSpPr>
        <p:spPr bwMode="auto">
          <a:xfrm>
            <a:off x="0" y="6423992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87350"/>
            <a:ext cx="8439150" cy="331788"/>
          </a:xfrm>
        </p:spPr>
        <p:txBody>
          <a:bodyPr/>
          <a:lstStyle/>
          <a:p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Einfügen zweier Tupel, die die FD </a:t>
            </a:r>
            <a:r>
              <a:rPr lang="de-DE" sz="20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Ort,Bland,Straße</a:t>
            </a:r>
            <a:r>
              <a:rPr kumimoji="1" lang="de-DE" sz="2000" dirty="0">
                <a:solidFill>
                  <a:srgbClr val="0000FF"/>
                </a:solidFill>
                <a:sym typeface="Wingdings" charset="0"/>
              </a:rPr>
              <a:t> ⟶ </a:t>
            </a:r>
            <a:r>
              <a:rPr lang="de-DE" sz="20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PLZ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verletzen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219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321230"/>
              </p:ext>
            </p:extLst>
          </p:nvPr>
        </p:nvGraphicFramePr>
        <p:xfrm>
          <a:off x="1332035" y="1151906"/>
          <a:ext cx="7067550" cy="24384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6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2189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27305"/>
              </p:ext>
            </p:extLst>
          </p:nvPr>
        </p:nvGraphicFramePr>
        <p:xfrm>
          <a:off x="178777" y="4320556"/>
          <a:ext cx="3745523" cy="2438401"/>
        </p:xfrm>
        <a:graphic>
          <a:graphicData uri="http://schemas.openxmlformats.org/drawingml/2006/table">
            <a:tbl>
              <a:tblPr/>
              <a:tblGrid>
                <a:gridCol w="1513743"/>
                <a:gridCol w="2231780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  <a:endParaRPr kumimoji="1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2188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440889"/>
              </p:ext>
            </p:extLst>
          </p:nvPr>
        </p:nvGraphicFramePr>
        <p:xfrm>
          <a:off x="4220308" y="4320556"/>
          <a:ext cx="4824046" cy="24384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5623" name="AutoShape 87"/>
          <p:cNvCxnSpPr>
            <a:cxnSpLocks noChangeShapeType="1"/>
          </p:cNvCxnSpPr>
          <p:nvPr/>
        </p:nvCxnSpPr>
        <p:spPr bwMode="auto">
          <a:xfrm flipH="1">
            <a:off x="2051539" y="3590305"/>
            <a:ext cx="2867758" cy="730250"/>
          </a:xfrm>
          <a:prstGeom prst="straightConnector1">
            <a:avLst/>
          </a:prstGeom>
          <a:noFill/>
          <a:ln w="57150">
            <a:solidFill>
              <a:schemeClr val="accent1">
                <a:lumMod val="75000"/>
              </a:schemeClr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624" name="AutoShape 88"/>
          <p:cNvCxnSpPr>
            <a:cxnSpLocks noChangeShapeType="1"/>
          </p:cNvCxnSpPr>
          <p:nvPr/>
        </p:nvCxnSpPr>
        <p:spPr bwMode="auto">
          <a:xfrm flipH="1" flipV="1">
            <a:off x="4919297" y="3590305"/>
            <a:ext cx="1777511" cy="730250"/>
          </a:xfrm>
          <a:prstGeom prst="straightConnector1">
            <a:avLst/>
          </a:prstGeom>
          <a:noFill/>
          <a:ln w="571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32187" name="Text Box 91"/>
          <p:cNvSpPr txBox="1">
            <a:spLocks noChangeArrowheads="1"/>
          </p:cNvSpPr>
          <p:nvPr/>
        </p:nvSpPr>
        <p:spPr bwMode="auto">
          <a:xfrm>
            <a:off x="4706917" y="3657218"/>
            <a:ext cx="4411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4000" dirty="0" smtClean="0"/>
              <a:t>⋈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518272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8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Relationale</a:t>
            </a:r>
            <a:r>
              <a:rPr lang="en-US" dirty="0" smtClean="0"/>
              <a:t> Algebra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Projektion</a:t>
            </a:r>
            <a:endParaRPr lang="en-US" sz="2000" dirty="0"/>
          </a:p>
          <a:p>
            <a:pPr lvl="1"/>
            <a:r>
              <a:rPr lang="en-US" sz="1800" dirty="0">
                <a:solidFill>
                  <a:srgbClr val="032EF0"/>
                </a:solidFill>
              </a:rPr>
              <a:t>SELECT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i="1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i="1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mr-IN" sz="1800" dirty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              //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oder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* für alle Attribute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rgbClr val="032EF0"/>
                </a:solidFill>
              </a:rPr>
              <a:t>FROM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tab </a:t>
            </a:r>
          </a:p>
          <a:p>
            <a:r>
              <a:rPr lang="en-US" sz="2000" dirty="0" err="1" smtClean="0"/>
              <a:t>Selektion</a:t>
            </a:r>
            <a:endParaRPr lang="en-US" sz="2000" dirty="0"/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FROM ...</a:t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>
                <a:solidFill>
                  <a:srgbClr val="032EF0"/>
                </a:solidFill>
              </a:rPr>
              <a:t>WHERE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accent1">
                    <a:lumMod val="50000"/>
                  </a:schemeClr>
                </a:solidFill>
              </a:rPr>
              <a:t>cond</a:t>
            </a:r>
            <a:endParaRPr lang="de-DE" sz="1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err="1" smtClean="0"/>
              <a:t>Verbund</a:t>
            </a:r>
            <a:r>
              <a:rPr lang="en-US" sz="2000" dirty="0" smtClean="0"/>
              <a:t>/Join</a:t>
            </a:r>
            <a:endParaRPr lang="en-US" sz="2000" dirty="0"/>
          </a:p>
          <a:p>
            <a:pPr lvl="1"/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SELELCT * </a:t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en-US" sz="1800" i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rgbClr val="032EF0"/>
                </a:solidFill>
              </a:rPr>
              <a:t>JOIN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en-US" sz="1800" i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n-US" sz="1800" dirty="0" smtClean="0">
                <a:solidFill>
                  <a:srgbClr val="032EF0"/>
                </a:solidFill>
              </a:rPr>
              <a:t>ON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col1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col2</a:t>
            </a:r>
            <a:endParaRPr lang="de-DE" sz="1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err="1"/>
              <a:t>Umbenennung</a:t>
            </a:r>
            <a:r>
              <a:rPr lang="en-US" sz="2000" dirty="0"/>
              <a:t>/Renaming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rgbClr val="032EF0"/>
                </a:solidFill>
              </a:rPr>
              <a:t>AS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err="1">
                <a:solidFill>
                  <a:schemeClr val="accent1">
                    <a:lumMod val="50000"/>
                  </a:schemeClr>
                </a:solidFill>
              </a:rPr>
              <a:t>new_col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 , </a:t>
            </a:r>
            <a:r>
              <a:rPr lang="mr-IN" sz="1800" i="1" dirty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mr-IN" sz="18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endParaRPr lang="de-DE" sz="2000" dirty="0"/>
          </a:p>
          <a:p>
            <a:pPr lvl="1"/>
            <a:endParaRPr lang="de-DE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32784" y="1194718"/>
            <a:ext cx="4411216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2000" kern="0" dirty="0" smtClean="0"/>
              <a:t>Sonstige</a:t>
            </a: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UNION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1800" kern="0" baseline="-25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EXCEPT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1800" kern="0" baseline="-25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INTERSECT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pPr lvl="1"/>
            <a:endParaRPr lang="de-DE" sz="1800" i="1" kern="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kern="0" dirty="0" smtClean="0"/>
          </a:p>
          <a:p>
            <a:endParaRPr lang="en-US" sz="2000" kern="0" dirty="0"/>
          </a:p>
          <a:p>
            <a:r>
              <a:rPr lang="en-US" sz="2000" kern="0" dirty="0" err="1" smtClean="0"/>
              <a:t>Kreuzprodukt</a:t>
            </a:r>
            <a:endParaRPr lang="en-US" sz="2000" kern="0" dirty="0"/>
          </a:p>
          <a:p>
            <a:pPr lvl="1"/>
            <a:r>
              <a:rPr lang="en-US" sz="1800" kern="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*</a:t>
            </a:r>
            <a:b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kern="0" dirty="0" smtClean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, ..., </a:t>
            </a:r>
            <a:r>
              <a:rPr lang="de-DE" sz="1800" i="1" kern="0" dirty="0" err="1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de-DE" sz="1800" i="1" kern="0" baseline="-25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Gütekriterien für Relationenschemata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Redundanzfreiheit</a:t>
            </a:r>
            <a:r>
              <a:rPr lang="en-US" dirty="0" smtClean="0"/>
              <a:t> in den </a:t>
            </a:r>
            <a:r>
              <a:rPr lang="en-US" dirty="0" err="1" smtClean="0"/>
              <a:t>Daten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Prüfung</a:t>
            </a:r>
            <a:r>
              <a:rPr lang="en-US" dirty="0" smtClean="0"/>
              <a:t> der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Relationenschema</a:t>
            </a:r>
            <a:r>
              <a:rPr lang="en-US" dirty="0" smtClean="0"/>
              <a:t> </a:t>
            </a:r>
            <a:r>
              <a:rPr lang="en-US" dirty="0" err="1" smtClean="0"/>
              <a:t>zugeordneten</a:t>
            </a:r>
            <a:r>
              <a:rPr lang="en-US" dirty="0" smtClean="0"/>
              <a:t> FDs </a:t>
            </a:r>
            <a:r>
              <a:rPr lang="en-US" dirty="0" err="1" smtClean="0"/>
              <a:t>möglichst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Schlüsselbedingung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(und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aufwendige</a:t>
            </a:r>
            <a:r>
              <a:rPr lang="en-US" dirty="0" smtClean="0"/>
              <a:t> </a:t>
            </a:r>
            <a:r>
              <a:rPr lang="en-US" dirty="0" err="1" smtClean="0"/>
              <a:t>Berechnung</a:t>
            </a:r>
            <a:r>
              <a:rPr lang="en-US" dirty="0" smtClean="0"/>
              <a:t> von Joins)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Normalformen</a:t>
            </a:r>
            <a:r>
              <a:rPr lang="en-US" dirty="0" smtClean="0">
                <a:sym typeface="Wingdings"/>
              </a:rPr>
              <a:t>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90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Erste Normalform: nur „einfache“ Domänen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892480" cy="536064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1 NF</a:t>
            </a:r>
          </a:p>
        </p:txBody>
      </p:sp>
      <p:graphicFrame>
        <p:nvGraphicFramePr>
          <p:cNvPr id="134205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978065"/>
              </p:ext>
            </p:extLst>
          </p:nvPr>
        </p:nvGraphicFramePr>
        <p:xfrm>
          <a:off x="1688123" y="1333501"/>
          <a:ext cx="5904035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9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{Else, Lucie}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{Theo, Josef}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{Cleo}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20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53797"/>
              </p:ext>
            </p:extLst>
          </p:nvPr>
        </p:nvGraphicFramePr>
        <p:xfrm>
          <a:off x="1692520" y="3505201"/>
          <a:ext cx="5904034" cy="2857501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8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Lucie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Josef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548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Exkurs: NF</a:t>
            </a:r>
            <a:r>
              <a:rPr lang="de-DE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-Relationen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Non-First Normal-Form-Relationen</a:t>
            </a: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Geschachtelte Relationen</a:t>
            </a: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Nachteil: Anfragesprache erheblich komplizierter </a:t>
            </a: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(zusätzlich Schachtelungs- und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Entschachtelungsoperator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nötig)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520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97376"/>
              </p:ext>
            </p:extLst>
          </p:nvPr>
        </p:nvGraphicFramePr>
        <p:xfrm>
          <a:off x="683840" y="2815107"/>
          <a:ext cx="7848600" cy="3278189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8"/>
                <a:gridCol w="1944566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KName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KAlter</a:t>
                      </a:r>
                      <a:endParaRPr kumimoji="1" lang="de-DE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68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Lucie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366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Josef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3728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59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Zweite Normalform</a:t>
            </a:r>
            <a:b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124744"/>
            <a:ext cx="8721969" cy="5733256"/>
          </a:xfrm>
        </p:spPr>
        <p:txBody>
          <a:bodyPr/>
          <a:lstStyle/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Eine Relation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mit zugehörigen FDs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ist in zweiter Normalform,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falls jedes Nichtschlüssel-Attribut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 smtClean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voll funktional abhängig ist von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jedem Kandidatenschlüssel der Relation.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 smtClean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 smtClean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Studentenbelegung mit Schlüssel 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VorlNr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} ist nicht in zweiter NF 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{Name}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{Semester}</a:t>
            </a: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sym typeface="Symbol" charset="0"/>
            </a:endParaRPr>
          </a:p>
        </p:txBody>
      </p:sp>
      <p:graphicFrame>
        <p:nvGraphicFramePr>
          <p:cNvPr id="136252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542853"/>
              </p:ext>
            </p:extLst>
          </p:nvPr>
        </p:nvGraphicFramePr>
        <p:xfrm>
          <a:off x="2267744" y="2132856"/>
          <a:ext cx="4765431" cy="3352800"/>
        </p:xfrm>
        <a:graphic>
          <a:graphicData uri="http://schemas.openxmlformats.org/drawingml/2006/table">
            <a:tbl>
              <a:tblPr/>
              <a:tblGrid>
                <a:gridCol w="1191358"/>
                <a:gridCol w="1003788"/>
                <a:gridCol w="1575289"/>
                <a:gridCol w="994996"/>
              </a:tblGrid>
              <a:tr h="33528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StudentenBelegung</a:t>
                      </a:r>
                      <a:endParaRPr kumimoji="1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  <a:endParaRPr kumimoji="1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Semester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Fichte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Schopenhauer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Schopenhauer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  <p:sp>
        <p:nvSpPr>
          <p:cNvPr id="2" name="Oval 1"/>
          <p:cNvSpPr/>
          <p:nvPr/>
        </p:nvSpPr>
        <p:spPr>
          <a:xfrm>
            <a:off x="2411760" y="3068960"/>
            <a:ext cx="936104" cy="792088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2411760" y="3789040"/>
            <a:ext cx="936104" cy="136815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835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989" y="304801"/>
            <a:ext cx="8440615" cy="511175"/>
          </a:xfrm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Vermeidung von Redundanz in den Daten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{[A, B, C ,D]}, F = {A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B, D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ABCD},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Schlüsselkandidat: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{D}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„Do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not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represent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the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same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fact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twice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!“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Allgemeiner Fall: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dann: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Superschlüssel oder FD ist trivial</a:t>
            </a:r>
            <a:endParaRPr lang="de-DE" sz="2400" dirty="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ggf.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Dekomposition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notwendig (verlustfrei und abhängigkeitsbewahrend)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190526" name="Group 62"/>
          <p:cNvGraphicFramePr>
            <a:graphicFrameLocks noGrp="1"/>
          </p:cNvGraphicFramePr>
          <p:nvPr>
            <p:extLst/>
          </p:nvPr>
        </p:nvGraphicFramePr>
        <p:xfrm>
          <a:off x="984738" y="2135189"/>
          <a:ext cx="5134708" cy="1370013"/>
        </p:xfrm>
        <a:graphic>
          <a:graphicData uri="http://schemas.openxmlformats.org/drawingml/2006/table">
            <a:tbl>
              <a:tblPr/>
              <a:tblGrid>
                <a:gridCol w="1283677"/>
                <a:gridCol w="1081454"/>
                <a:gridCol w="1696915"/>
                <a:gridCol w="1072662"/>
              </a:tblGrid>
              <a:tr h="3429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16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dirty="0" err="1">
                <a:latin typeface="Arial" charset="0"/>
                <a:ea typeface="ＭＳ Ｐゴシック" charset="0"/>
                <a:cs typeface="ＭＳ Ｐゴシック" charset="0"/>
              </a:rPr>
              <a:t>Boyce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de-DE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-Normalform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Die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Boyce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-Normalform (BCNF) stellt nochmals eine Verschärfung der zweiten Normalform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dar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(und kann als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3,5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. NF angesehen werden)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Relationenschema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mit FDs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ist in BCNF,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wenn </a:t>
            </a:r>
            <a:endParaRPr lang="de-DE" sz="1800" dirty="0" smtClean="0">
              <a:solidFill>
                <a:srgbClr val="032EF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für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jede für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geltende funktionale Abhängigkeit der Form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mindestens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eine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der folgenden zwei Bedingungen gilt:</a:t>
            </a:r>
          </a:p>
          <a:p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a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, </a:t>
            </a:r>
            <a:r>
              <a:rPr lang="de-DE" sz="2000" dirty="0">
                <a:latin typeface="Arial" charset="0"/>
                <a:ea typeface="ＭＳ Ｐゴシック" charset="0"/>
              </a:rPr>
              <a:t>d.h., die Abhängigkeit ist trivial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oder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ist Superschlüssel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67544" y="4653136"/>
            <a:ext cx="2478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NB: Aus BCNF folgt 2NF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6680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2. NF?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2757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65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2. NF? Ja</a:t>
            </a: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BCNF? </a:t>
            </a: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342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r>
              <a:rPr lang="de-DE" sz="2400" dirty="0" smtClean="0">
                <a:latin typeface="Arial" charset="0"/>
                <a:sym typeface="Wingdings" charset="0"/>
              </a:rPr>
              <a:t>Kandidatenschlüssel: {{Ministerpräsident/in, Ort}</a:t>
            </a:r>
          </a:p>
          <a:p>
            <a:pPr lvl="1" indent="-457200">
              <a:lnSpc>
                <a:spcPct val="90000"/>
              </a:lnSpc>
            </a:pPr>
            <a:r>
              <a:rPr lang="de-DE" sz="2400" dirty="0">
                <a:latin typeface="Arial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sym typeface="Wingdings" charset="0"/>
              </a:rPr>
              <a:t>                                   {</a:t>
            </a:r>
            <a:r>
              <a:rPr lang="de-DE" sz="2400" dirty="0" err="1" smtClean="0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, Ort}}</a:t>
            </a: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2. NF?</a:t>
            </a:r>
          </a:p>
        </p:txBody>
      </p:sp>
    </p:spTree>
    <p:extLst>
      <p:ext uri="{BB962C8B-B14F-4D97-AF65-F5344CB8AC3E}">
        <p14:creationId xmlns:p14="http://schemas.microsoft.com/office/powerpoint/2010/main" val="389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2. NF? Ja</a:t>
            </a: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BCNF? 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Nein,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daher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Zerlegung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nötig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!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342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r>
              <a:rPr lang="de-DE" sz="2400" dirty="0" smtClean="0">
                <a:latin typeface="Arial" charset="0"/>
                <a:sym typeface="Wingdings" charset="0"/>
              </a:rPr>
              <a:t>Kandidatenschlüssel: {{Ministerpräsident/in, Ort}</a:t>
            </a:r>
          </a:p>
          <a:p>
            <a:pPr lvl="1" indent="-457200">
              <a:lnSpc>
                <a:spcPct val="90000"/>
              </a:lnSpc>
            </a:pPr>
            <a:r>
              <a:rPr lang="de-DE" sz="2400" dirty="0">
                <a:latin typeface="Arial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sym typeface="Wingdings" charset="0"/>
              </a:rPr>
              <a:t>                                   {</a:t>
            </a:r>
            <a:r>
              <a:rPr lang="de-DE" sz="2400" dirty="0" err="1" smtClean="0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, Ort}}</a:t>
            </a: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5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98" y="260648"/>
            <a:ext cx="8439150" cy="49847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Beispiel: Dekomposition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der Relation 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Städte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66800"/>
            <a:ext cx="8856984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Städte: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{[Ort,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Geltende FDs: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{Ministerpräsident/in}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i1: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   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latin typeface="Arial" charset="0"/>
                <a:ea typeface="ＭＳ Ｐゴシック" charset="0"/>
              </a:rPr>
              <a:t>Regierungen:</a:t>
            </a:r>
            <a:r>
              <a:rPr lang="de-DE" sz="1800" dirty="0">
                <a:latin typeface="Arial" charset="0"/>
                <a:ea typeface="ＭＳ Ｐゴシック" charset="0"/>
              </a:rPr>
              <a:t> {[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, Ministerpräsident/in]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</a:rPr>
              <a:t>FDs: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},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  <a:sym typeface="Wingdings" charset="0"/>
              </a:rPr>
              <a:t>Kandidatenschlüssel: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  <a:sym typeface="Wingdings" charset="0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= 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 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i2: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   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latin typeface="Arial" charset="0"/>
                <a:ea typeface="ＭＳ Ｐゴシック" charset="0"/>
              </a:rPr>
              <a:t>Städte:</a:t>
            </a:r>
            <a:r>
              <a:rPr lang="de-DE" sz="1800" dirty="0">
                <a:latin typeface="Arial" charset="0"/>
                <a:ea typeface="ＭＳ Ｐゴシック" charset="0"/>
              </a:rPr>
              <a:t> {[Ort,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, EW]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</a:rPr>
              <a:t>FDs: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 {</a:t>
            </a:r>
            <a:r>
              <a:rPr lang="de-DE" sz="1800" dirty="0">
                <a:latin typeface="Arial" charset="0"/>
                <a:ea typeface="ＭＳ Ｐゴシック" charset="0"/>
              </a:rPr>
              <a:t>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{EW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  <a:sym typeface="Wingdings" charset="0"/>
              </a:rPr>
              <a:t>Kandidatenschlüssel: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err="1">
                <a:latin typeface="Symbol" charset="2"/>
                <a:ea typeface="ＭＳ Ｐゴシック" charset="0"/>
                <a:cs typeface="Symbol" charset="2"/>
                <a:sym typeface="Wingdings" charset="0"/>
              </a:rPr>
              <a:t>k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 =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 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38561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Kandidatenschlüssel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Sei</a:t>
            </a:r>
            <a:r>
              <a:rPr lang="en-US" dirty="0" smtClean="0"/>
              <a:t> die </a:t>
            </a:r>
            <a:r>
              <a:rPr lang="en-US" dirty="0" err="1" smtClean="0"/>
              <a:t>Menge</a:t>
            </a:r>
            <a:r>
              <a:rPr lang="en-US" dirty="0" smtClean="0"/>
              <a:t> der </a:t>
            </a:r>
            <a:r>
              <a:rPr lang="en-US" dirty="0" err="1" smtClean="0"/>
              <a:t>Kandidatenschlüssel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/>
              <a:t>gegeben</a:t>
            </a:r>
            <a:endParaRPr lang="en-US" dirty="0" smtClean="0"/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= { {A, B}, {B, C} }</a:t>
            </a:r>
          </a:p>
          <a:p>
            <a:pPr lvl="1"/>
            <a:r>
              <a:rPr lang="en-US" dirty="0" err="1" smtClean="0"/>
              <a:t>Wähle</a:t>
            </a:r>
            <a:r>
              <a:rPr lang="en-US" dirty="0" smtClean="0"/>
              <a:t> </a:t>
            </a:r>
            <a:r>
              <a:rPr lang="en-US" dirty="0" err="1" smtClean="0"/>
              <a:t>Primärschlüssel</a:t>
            </a:r>
            <a:r>
              <a:rPr lang="en-US" dirty="0" smtClean="0"/>
              <a:t>, 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{A, B}</a:t>
            </a:r>
          </a:p>
          <a:p>
            <a:pPr lvl="1"/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Nullwerte</a:t>
            </a:r>
            <a:r>
              <a:rPr lang="en-US" dirty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Primärschlüsselwerte</a:t>
            </a:r>
            <a:endParaRPr lang="en-US" dirty="0"/>
          </a:p>
          <a:p>
            <a:r>
              <a:rPr lang="en-US" dirty="0" err="1" smtClean="0"/>
              <a:t>Deklariere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259632" y="3789040"/>
            <a:ext cx="2545570" cy="159787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R</a:t>
            </a:r>
            <a:br>
              <a:rPr lang="de-DE" sz="1400" dirty="0" smtClean="0">
                <a:latin typeface="Courier New" charset="0"/>
              </a:rPr>
            </a:br>
            <a:r>
              <a:rPr lang="de-DE" sz="1400" dirty="0" smtClean="0">
                <a:latin typeface="Courier New" charset="0"/>
              </a:rPr>
              <a:t> (A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B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C ...,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...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primary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key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(A, B), 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unique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(B, C)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)</a:t>
            </a:r>
            <a:endParaRPr lang="de-DE" sz="1400" dirty="0">
              <a:latin typeface="Courier New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277900" y="3275870"/>
            <a:ext cx="2030404" cy="612648"/>
          </a:xfrm>
          <a:prstGeom prst="wedgeRoundRectCallout">
            <a:avLst>
              <a:gd name="adj1" fmla="val -191244"/>
              <a:gd name="adj2" fmla="val 21476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Schlüssel</a:t>
            </a:r>
            <a:r>
              <a:rPr lang="en-US" dirty="0" smtClean="0">
                <a:solidFill>
                  <a:schemeClr val="tx1"/>
                </a:solidFill>
              </a:rPr>
              <a:t> {A,B}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288306" y="5553202"/>
            <a:ext cx="2596061" cy="612648"/>
          </a:xfrm>
          <a:prstGeom prst="wedgeRoundRectCallout">
            <a:avLst>
              <a:gd name="adj1" fmla="val -164565"/>
              <a:gd name="adj2" fmla="val -852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Eindeutigkeit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für</a:t>
            </a:r>
            <a:r>
              <a:rPr lang="en-US" dirty="0" smtClean="0">
                <a:solidFill>
                  <a:schemeClr val="tx1"/>
                </a:solidFill>
              </a:rPr>
              <a:t> {B, C}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60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94221"/>
            <a:ext cx="8439150" cy="49847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Dekompositionsalgorithmus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268760"/>
            <a:ext cx="8439150" cy="505584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000" b="1" dirty="0">
                <a:latin typeface="Arial" charset="0"/>
                <a:ea typeface="ＭＳ Ｐゴシック" charset="0"/>
              </a:rPr>
              <a:t>Starte</a:t>
            </a:r>
            <a:r>
              <a:rPr lang="de-DE" sz="2000" dirty="0">
                <a:latin typeface="Arial" charset="0"/>
                <a:ea typeface="ＭＳ Ｐゴシック" charset="0"/>
              </a:rPr>
              <a:t>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 = 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000" b="1" dirty="0">
                <a:latin typeface="Arial" charset="0"/>
                <a:ea typeface="ＭＳ Ｐゴシック" charset="0"/>
              </a:rPr>
              <a:t>Solange</a:t>
            </a:r>
            <a:r>
              <a:rPr lang="de-DE" sz="2000" dirty="0">
                <a:latin typeface="Arial" charset="0"/>
                <a:ea typeface="ＭＳ Ｐゴシック" charset="0"/>
              </a:rPr>
              <a:t> es noch ein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</a:t>
            </a:r>
            <a:r>
              <a:rPr lang="de-DE" sz="2000" dirty="0">
                <a:latin typeface="Arial" charset="0"/>
                <a:ea typeface="ＭＳ Ｐゴシック" charset="0"/>
              </a:rPr>
              <a:t> gibt, das nicht in BCNF ist,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mache Folgendes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Es gibt also eine für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b="1" dirty="0">
                <a:latin typeface="Arial" charset="0"/>
                <a:ea typeface="ＭＳ Ｐゴシック" charset="0"/>
              </a:rPr>
              <a:t>geltende</a:t>
            </a:r>
            <a:r>
              <a:rPr lang="de-DE" sz="2000" dirty="0">
                <a:latin typeface="Arial" charset="0"/>
                <a:ea typeface="ＭＳ Ｐゴシック" charset="0"/>
              </a:rPr>
              <a:t> nicht-triviale funktionale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Abhängigkeit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mit </a:t>
            </a: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∩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∅</a:t>
            </a:r>
            <a:r>
              <a:rPr lang="de-DE" sz="2000" dirty="0" smtClean="0">
                <a:latin typeface="Arial" charset="0"/>
                <a:ea typeface="ＭＳ Ｐゴシック" charset="0"/>
                <a:sym typeface="Symbol" charset="0"/>
              </a:rPr>
              <a:t>  und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nicht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Finde</a:t>
            </a:r>
            <a:r>
              <a:rPr lang="de-DE" sz="2000" dirty="0">
                <a:latin typeface="Arial" charset="0"/>
                <a:ea typeface="ＭＳ Ｐゴシック" charset="0"/>
              </a:rPr>
              <a:t> eine solche FD</a:t>
            </a: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Man sollte sie so wählen, dass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Arial" charset="0"/>
                <a:ea typeface="ＭＳ Ｐゴシック" charset="0"/>
              </a:rPr>
              <a:t> alle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funktional abhängigen Attribute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\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dirty="0">
                <a:latin typeface="Arial" charset="0"/>
                <a:ea typeface="ＭＳ Ｐゴシック" charset="0"/>
              </a:rPr>
              <a:t> enthält, damit der Dekompositionsalgorithmus möglichst schnell terminiert.</a:t>
            </a: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Zerlege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und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Entferne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aus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</a:t>
            </a:r>
            <a:r>
              <a:rPr lang="de-DE" sz="2000" dirty="0">
                <a:latin typeface="Arial" charset="0"/>
                <a:ea typeface="ＭＳ Ｐゴシック" charset="0"/>
              </a:rPr>
              <a:t> und füge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latin typeface="Arial" charset="0"/>
                <a:ea typeface="ＭＳ Ｐゴシック" charset="0"/>
              </a:rPr>
              <a:t> und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latin typeface="Arial" charset="0"/>
                <a:ea typeface="ＭＳ Ｐゴシック" charset="0"/>
              </a:rPr>
              <a:t> ein, also 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 := (Z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7054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Beispiel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699592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: {[Straße, Ort, Bland, PLZ]}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Funktionale Abhängigkeiten:</a:t>
            </a:r>
          </a:p>
          <a:p>
            <a:pPr lvl="1"/>
            <a:r>
              <a:rPr lang="de-DE" sz="1600" dirty="0">
                <a:ea typeface="ＭＳ Ｐゴシック" charset="0"/>
              </a:rPr>
              <a:t>{PLZ} </a:t>
            </a:r>
            <a:r>
              <a:rPr lang="de-DE" sz="1600" dirty="0">
                <a:ea typeface="ＭＳ Ｐゴシック" charset="0"/>
                <a:sym typeface="Wingdings" charset="0"/>
              </a:rPr>
              <a:t>⟶ {Ort, </a:t>
            </a:r>
            <a:r>
              <a:rPr lang="de-DE" sz="1600" dirty="0" err="1">
                <a:ea typeface="ＭＳ Ｐゴシック" charset="0"/>
                <a:sym typeface="Wingdings" charset="0"/>
              </a:rPr>
              <a:t>BLand</a:t>
            </a:r>
            <a:r>
              <a:rPr lang="de-DE" sz="1600" dirty="0">
                <a:ea typeface="ＭＳ Ｐゴシック" charset="0"/>
                <a:sym typeface="Wingdings" charset="0"/>
              </a:rPr>
              <a:t>}</a:t>
            </a:r>
          </a:p>
          <a:p>
            <a:pPr lvl="1"/>
            <a:r>
              <a:rPr lang="de-DE" sz="1600" dirty="0">
                <a:ea typeface="ＭＳ Ｐゴシック" charset="0"/>
              </a:rPr>
              <a:t>{Straße, Ort, </a:t>
            </a:r>
            <a:r>
              <a:rPr lang="de-DE" sz="1600" dirty="0" err="1">
                <a:ea typeface="ＭＳ Ｐゴシック" charset="0"/>
              </a:rPr>
              <a:t>BLand</a:t>
            </a:r>
            <a:r>
              <a:rPr lang="de-DE" sz="1600" dirty="0">
                <a:ea typeface="ＭＳ Ｐゴシック" charset="0"/>
              </a:rPr>
              <a:t>} </a:t>
            </a:r>
            <a:r>
              <a:rPr lang="de-DE" sz="1600" dirty="0">
                <a:ea typeface="ＭＳ Ｐゴシック" charset="0"/>
                <a:sym typeface="Wingdings" charset="0"/>
              </a:rPr>
              <a:t>⟶ {PLZ}</a:t>
            </a: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Betrachte die Zerlegung</a:t>
            </a:r>
          </a:p>
          <a:p>
            <a:pPr lvl="1"/>
            <a:r>
              <a:rPr lang="de-DE" sz="1600" dirty="0">
                <a:ea typeface="ＭＳ Ｐゴシック" charset="0"/>
              </a:rPr>
              <a:t>Straßen: {[PLZ, Straße]}</a:t>
            </a:r>
          </a:p>
          <a:p>
            <a:pPr lvl="1"/>
            <a:r>
              <a:rPr lang="de-DE" sz="1600" dirty="0">
                <a:ea typeface="ＭＳ Ｐゴシック" charset="0"/>
              </a:rPr>
              <a:t>Orte: {[PLZ, Ort, </a:t>
            </a:r>
            <a:r>
              <a:rPr lang="de-DE" sz="1600" dirty="0" err="1">
                <a:ea typeface="ＭＳ Ｐゴシック" charset="0"/>
              </a:rPr>
              <a:t>BLand</a:t>
            </a:r>
            <a:r>
              <a:rPr lang="de-DE" sz="1600" dirty="0">
                <a:ea typeface="ＭＳ Ｐゴシック" charset="0"/>
              </a:rPr>
              <a:t>]}</a:t>
            </a: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Diese Zerlegung </a:t>
            </a:r>
          </a:p>
          <a:p>
            <a:pPr lvl="1"/>
            <a:r>
              <a:rPr lang="de-DE" sz="1600" dirty="0">
                <a:ea typeface="ＭＳ Ｐゴシック" charset="0"/>
              </a:rPr>
              <a:t>ist </a:t>
            </a:r>
            <a:r>
              <a:rPr lang="de-DE" sz="1600" dirty="0" smtClean="0">
                <a:ea typeface="ＭＳ Ｐゴシック" charset="0"/>
              </a:rPr>
              <a:t>verlustlos, aber</a:t>
            </a:r>
            <a:endParaRPr lang="de-DE" sz="1600" dirty="0">
              <a:ea typeface="ＭＳ Ｐゴシック" charset="0"/>
            </a:endParaRPr>
          </a:p>
          <a:p>
            <a:pPr lvl="1"/>
            <a:r>
              <a:rPr lang="de-DE" sz="1600" dirty="0">
                <a:ea typeface="ＭＳ Ｐゴシック" charset="0"/>
              </a:rPr>
              <a:t>n</a:t>
            </a:r>
            <a:r>
              <a:rPr lang="de-DE" sz="1600" dirty="0" smtClean="0">
                <a:ea typeface="ＭＳ Ｐゴシック" charset="0"/>
              </a:rPr>
              <a:t>icht </a:t>
            </a:r>
            <a:r>
              <a:rPr lang="de-DE" sz="1600" dirty="0">
                <a:ea typeface="ＭＳ Ｐゴシック" charset="0"/>
              </a:rPr>
              <a:t>abhängigkeitserhaltend (die zweite FD kann keiner Subrelation zugeordnet </a:t>
            </a:r>
            <a:r>
              <a:rPr lang="de-DE" sz="1600" dirty="0" smtClean="0">
                <a:ea typeface="ＭＳ Ｐゴシック" charset="0"/>
              </a:rPr>
              <a:t>werden)</a:t>
            </a:r>
            <a:endParaRPr lang="de-DE" sz="1600" dirty="0">
              <a:ea typeface="ＭＳ Ｐゴシック" charset="0"/>
            </a:endParaRPr>
          </a:p>
        </p:txBody>
      </p:sp>
      <p:sp>
        <p:nvSpPr>
          <p:cNvPr id="80899" name="Freeform 4"/>
          <p:cNvSpPr>
            <a:spLocks/>
          </p:cNvSpPr>
          <p:nvPr/>
        </p:nvSpPr>
        <p:spPr bwMode="auto">
          <a:xfrm>
            <a:off x="3205336" y="2100883"/>
            <a:ext cx="2590800" cy="576262"/>
          </a:xfrm>
          <a:custGeom>
            <a:avLst/>
            <a:gdLst>
              <a:gd name="T0" fmla="*/ 0 w 1632"/>
              <a:gd name="T1" fmla="*/ 2147483647 h 363"/>
              <a:gd name="T2" fmla="*/ 0 w 1632"/>
              <a:gd name="T3" fmla="*/ 2147483647 h 363"/>
              <a:gd name="T4" fmla="*/ 2147483647 w 1632"/>
              <a:gd name="T5" fmla="*/ 2147483647 h 363"/>
              <a:gd name="T6" fmla="*/ 2147483647 w 1632"/>
              <a:gd name="T7" fmla="*/ 2147483647 h 363"/>
              <a:gd name="T8" fmla="*/ 2147483647 w 1632"/>
              <a:gd name="T9" fmla="*/ 2147483647 h 363"/>
              <a:gd name="T10" fmla="*/ 2147483647 w 1632"/>
              <a:gd name="T11" fmla="*/ 2147483647 h 363"/>
              <a:gd name="T12" fmla="*/ 2147483647 w 1632"/>
              <a:gd name="T13" fmla="*/ 0 h 363"/>
              <a:gd name="T14" fmla="*/ 2147483647 w 1632"/>
              <a:gd name="T15" fmla="*/ 2147483647 h 363"/>
              <a:gd name="T16" fmla="*/ 2147483647 w 1632"/>
              <a:gd name="T17" fmla="*/ 2147483647 h 363"/>
              <a:gd name="T18" fmla="*/ 2147483647 w 1632"/>
              <a:gd name="T19" fmla="*/ 2147483647 h 3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32"/>
              <a:gd name="T31" fmla="*/ 0 h 363"/>
              <a:gd name="T32" fmla="*/ 1632 w 1632"/>
              <a:gd name="T33" fmla="*/ 363 h 36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32" h="363">
                <a:moveTo>
                  <a:pt x="0" y="45"/>
                </a:moveTo>
                <a:lnTo>
                  <a:pt x="0" y="363"/>
                </a:lnTo>
                <a:lnTo>
                  <a:pt x="589" y="363"/>
                </a:lnTo>
                <a:lnTo>
                  <a:pt x="589" y="45"/>
                </a:lnTo>
                <a:lnTo>
                  <a:pt x="589" y="363"/>
                </a:lnTo>
                <a:lnTo>
                  <a:pt x="1088" y="363"/>
                </a:lnTo>
                <a:lnTo>
                  <a:pt x="1088" y="0"/>
                </a:lnTo>
                <a:lnTo>
                  <a:pt x="1088" y="363"/>
                </a:lnTo>
                <a:lnTo>
                  <a:pt x="1632" y="363"/>
                </a:lnTo>
                <a:lnTo>
                  <a:pt x="1632" y="45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0" name="Freeform 5"/>
          <p:cNvSpPr>
            <a:spLocks/>
          </p:cNvSpPr>
          <p:nvPr/>
        </p:nvSpPr>
        <p:spPr bwMode="auto">
          <a:xfrm>
            <a:off x="4140456" y="1308720"/>
            <a:ext cx="1727688" cy="503238"/>
          </a:xfrm>
          <a:custGeom>
            <a:avLst/>
            <a:gdLst>
              <a:gd name="T0" fmla="*/ 2147483647 w 1088"/>
              <a:gd name="T1" fmla="*/ 2147483647 h 317"/>
              <a:gd name="T2" fmla="*/ 2147483647 w 1088"/>
              <a:gd name="T3" fmla="*/ 0 h 317"/>
              <a:gd name="T4" fmla="*/ 0 w 1088"/>
              <a:gd name="T5" fmla="*/ 0 h 317"/>
              <a:gd name="T6" fmla="*/ 0 w 1088"/>
              <a:gd name="T7" fmla="*/ 2147483647 h 317"/>
              <a:gd name="T8" fmla="*/ 0 60000 65536"/>
              <a:gd name="T9" fmla="*/ 0 60000 65536"/>
              <a:gd name="T10" fmla="*/ 0 60000 65536"/>
              <a:gd name="T11" fmla="*/ 0 60000 65536"/>
              <a:gd name="T12" fmla="*/ 0 w 1088"/>
              <a:gd name="T13" fmla="*/ 0 h 317"/>
              <a:gd name="T14" fmla="*/ 1088 w 1088"/>
              <a:gd name="T15" fmla="*/ 317 h 3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8" h="317">
                <a:moveTo>
                  <a:pt x="1088" y="272"/>
                </a:moveTo>
                <a:lnTo>
                  <a:pt x="1088" y="0"/>
                </a:lnTo>
                <a:lnTo>
                  <a:pt x="0" y="0"/>
                </a:lnTo>
                <a:lnTo>
                  <a:pt x="0" y="317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1" name="Line 6"/>
          <p:cNvSpPr>
            <a:spLocks noChangeShapeType="1"/>
          </p:cNvSpPr>
          <p:nvPr/>
        </p:nvSpPr>
        <p:spPr bwMode="auto">
          <a:xfrm>
            <a:off x="4969936" y="1308720"/>
            <a:ext cx="0" cy="5032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2" name="Textfeld 1"/>
          <p:cNvSpPr txBox="1">
            <a:spLocks noChangeArrowheads="1"/>
          </p:cNvSpPr>
          <p:nvPr/>
        </p:nvSpPr>
        <p:spPr bwMode="auto">
          <a:xfrm>
            <a:off x="4283968" y="5477470"/>
            <a:ext cx="38651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/>
              <a:t>Prüfung</a:t>
            </a:r>
            <a:r>
              <a:rPr lang="en-US" sz="1800" dirty="0"/>
              <a:t> der </a:t>
            </a:r>
            <a:r>
              <a:rPr lang="en-US" sz="1800" dirty="0" err="1" smtClean="0"/>
              <a:t>zweiten</a:t>
            </a:r>
            <a:r>
              <a:rPr lang="en-US" sz="1800" dirty="0" smtClean="0"/>
              <a:t> FD </a:t>
            </a:r>
            <a:r>
              <a:rPr lang="en-US" sz="1800" dirty="0" err="1" smtClean="0"/>
              <a:t>wäre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err="1" smtClean="0"/>
              <a:t>bei</a:t>
            </a:r>
            <a:r>
              <a:rPr lang="en-US" sz="1800" dirty="0" smtClean="0"/>
              <a:t> </a:t>
            </a:r>
            <a:r>
              <a:rPr lang="en-US" sz="1800" dirty="0" err="1" smtClean="0"/>
              <a:t>Zerlegung</a:t>
            </a:r>
            <a:r>
              <a:rPr lang="en-US" sz="1800" dirty="0" smtClean="0"/>
              <a:t> </a:t>
            </a:r>
            <a:r>
              <a:rPr lang="en-US" sz="1800" dirty="0" err="1" smtClean="0"/>
              <a:t>nur</a:t>
            </a:r>
            <a:r>
              <a:rPr lang="en-US" sz="1800" dirty="0" smtClean="0"/>
              <a:t> </a:t>
            </a:r>
            <a:r>
              <a:rPr lang="en-US" sz="1800" dirty="0" err="1" smtClean="0"/>
              <a:t>über</a:t>
            </a:r>
            <a:r>
              <a:rPr lang="en-US" sz="1800" dirty="0" smtClean="0"/>
              <a:t> Join </a:t>
            </a:r>
            <a:r>
              <a:rPr lang="en-US" sz="1800" dirty="0" err="1" smtClean="0"/>
              <a:t>möglich</a:t>
            </a:r>
            <a:endParaRPr lang="en-US" sz="1800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6062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Warum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</a:t>
            </a:r>
            <a:r>
              <a:rPr lang="en-US" dirty="0" err="1" smtClean="0"/>
              <a:t>ein</a:t>
            </a:r>
            <a:r>
              <a:rPr lang="en-US" dirty="0" smtClean="0"/>
              <a:t>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Prüfung</a:t>
            </a:r>
            <a:r>
              <a:rPr lang="en-US" dirty="0" smtClean="0"/>
              <a:t> von </a:t>
            </a:r>
            <a:r>
              <a:rPr lang="de-DE" dirty="0">
                <a:ea typeface="ＭＳ Ｐゴシック" charset="0"/>
              </a:rPr>
              <a:t>{Straße, Ort, </a:t>
            </a:r>
            <a:r>
              <a:rPr lang="de-DE" dirty="0" err="1">
                <a:ea typeface="ＭＳ Ｐゴシック" charset="0"/>
              </a:rPr>
              <a:t>BLand</a:t>
            </a:r>
            <a:r>
              <a:rPr lang="de-DE" dirty="0">
                <a:ea typeface="ＭＳ Ｐゴシック" charset="0"/>
              </a:rPr>
              <a:t>} </a:t>
            </a:r>
            <a:r>
              <a:rPr lang="de-DE" dirty="0">
                <a:ea typeface="ＭＳ Ｐゴシック" charset="0"/>
                <a:sym typeface="Wingdings" charset="0"/>
              </a:rPr>
              <a:t>⟶ {PLZ</a:t>
            </a:r>
            <a:r>
              <a:rPr lang="de-DE" dirty="0" smtClean="0">
                <a:ea typeface="ＭＳ Ｐゴシック" charset="0"/>
                <a:sym typeface="Wingdings" charset="0"/>
              </a:rPr>
              <a:t>} muss explizit erfolgen</a:t>
            </a:r>
          </a:p>
          <a:p>
            <a:r>
              <a:rPr lang="en-US" dirty="0" err="1" smtClean="0"/>
              <a:t>Hierzu</a:t>
            </a:r>
            <a:r>
              <a:rPr lang="en-US" dirty="0" smtClean="0"/>
              <a:t> </a:t>
            </a:r>
            <a:r>
              <a:rPr lang="en-US" dirty="0" err="1" smtClean="0"/>
              <a:t>müsste</a:t>
            </a:r>
            <a:r>
              <a:rPr lang="en-US" dirty="0" smtClean="0"/>
              <a:t> die Relation </a:t>
            </a:r>
            <a:r>
              <a:rPr lang="en-US" dirty="0" err="1" smtClean="0"/>
              <a:t>Straßen</a:t>
            </a:r>
            <a:r>
              <a:rPr lang="en-US" dirty="0" smtClean="0"/>
              <a:t> </a:t>
            </a:r>
            <a:r>
              <a:rPr lang="en-US" sz="3600" dirty="0" smtClean="0"/>
              <a:t>⋈</a:t>
            </a:r>
            <a:r>
              <a:rPr lang="en-US" dirty="0" smtClean="0"/>
              <a:t> </a:t>
            </a:r>
            <a:r>
              <a:rPr lang="en-US" dirty="0" err="1" smtClean="0"/>
              <a:t>Orte</a:t>
            </a:r>
            <a:r>
              <a:rPr lang="en-US" dirty="0" smtClean="0"/>
              <a:t> </a:t>
            </a:r>
            <a:r>
              <a:rPr lang="en-US" dirty="0" err="1" smtClean="0"/>
              <a:t>berechnet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Prüfung</a:t>
            </a:r>
            <a:r>
              <a:rPr lang="en-US" dirty="0" smtClean="0"/>
              <a:t> muss </a:t>
            </a: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jeder</a:t>
            </a:r>
            <a:r>
              <a:rPr lang="en-US" dirty="0" smtClean="0"/>
              <a:t> </a:t>
            </a:r>
            <a:r>
              <a:rPr lang="en-US" dirty="0" err="1" smtClean="0"/>
              <a:t>Änderung</a:t>
            </a:r>
            <a:r>
              <a:rPr lang="en-US" dirty="0" smtClean="0"/>
              <a:t> von </a:t>
            </a:r>
            <a:r>
              <a:rPr lang="en-US" dirty="0" err="1" smtClean="0"/>
              <a:t>Straßen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Orte</a:t>
            </a:r>
            <a:r>
              <a:rPr lang="en-US" dirty="0" smtClean="0"/>
              <a:t> </a:t>
            </a:r>
            <a:r>
              <a:rPr lang="en-US" dirty="0" err="1" smtClean="0"/>
              <a:t>erfolgen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Extrem</a:t>
            </a:r>
            <a:r>
              <a:rPr lang="en-US" dirty="0" smtClean="0"/>
              <a:t> </a:t>
            </a:r>
            <a:r>
              <a:rPr lang="en-US" dirty="0" err="1" smtClean="0"/>
              <a:t>aufwendig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dirty="0" err="1">
                <a:latin typeface="Arial" charset="0"/>
                <a:ea typeface="ＭＳ Ｐゴシック" charset="0"/>
                <a:cs typeface="ＭＳ Ｐゴシック" charset="0"/>
              </a:rPr>
              <a:t>Boyce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de-DE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-Normalform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457200" lvl="1" indent="0">
              <a:buNone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Man kann jede Relation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verlustlos</a:t>
            </a:r>
            <a:r>
              <a:rPr lang="de-DE" sz="2400" dirty="0">
                <a:latin typeface="Arial" charset="0"/>
                <a:ea typeface="ＭＳ Ｐゴシック" charset="0"/>
              </a:rPr>
              <a:t> in BCNF-Relationen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zerlegen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Manchmal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lässt </a:t>
            </a:r>
            <a:r>
              <a:rPr lang="de-DE" sz="2400" dirty="0">
                <a:latin typeface="Arial" charset="0"/>
                <a:ea typeface="ＭＳ Ｐゴシック" charset="0"/>
              </a:rPr>
              <a:t>sich dabei die </a:t>
            </a:r>
            <a:r>
              <a:rPr lang="de-DE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Abhängigkeitserhaltung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aber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nicht</a:t>
            </a:r>
            <a:r>
              <a:rPr lang="de-DE" sz="2400" dirty="0">
                <a:latin typeface="Arial" charset="0"/>
                <a:ea typeface="ＭＳ Ｐゴシック" charset="0"/>
              </a:rPr>
              <a:t> erzielen 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lvl="1"/>
            <a:endParaRPr lang="de-DE" sz="2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1559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el 1"/>
          <p:cNvSpPr>
            <a:spLocks noGrp="1"/>
          </p:cNvSpPr>
          <p:nvPr>
            <p:ph type="title"/>
          </p:nvPr>
        </p:nvSpPr>
        <p:spPr>
          <a:xfrm>
            <a:off x="184639" y="333375"/>
            <a:ext cx="8774723" cy="935038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Was,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wenn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Boyce-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Normalform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nicht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möglich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8294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{[A, B, C ,D]}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de-DE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8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{A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D, CD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AB} </a:t>
            </a:r>
            <a:endParaRPr lang="de-DE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Schlüsselkandidaten: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{{A,C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},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{C,D}}</a:t>
            </a:r>
            <a:endParaRPr lang="de-DE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71: 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Schema „ganz gut“, wenn es keine „transitiven Abhängigkeiten“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gibt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FD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D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zugeordnet zu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wäre vielleicht tolerierbar (keine „Transitivität“)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Zwar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Redundanz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vorhanden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aber unvermeidbar</a:t>
            </a:r>
          </a:p>
          <a:p>
            <a:pPr lvl="1"/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Zusätzliche Prüfung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D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(neben Eindeutigkeitstest von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AC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CD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) nötig, aber lokal mögl. (kein </a:t>
            </a:r>
            <a:r>
              <a:rPr lang="de-DE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Join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erforderlich)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076056" y="148709"/>
            <a:ext cx="2618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(abhängigkeitserhaltend)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07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511175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Dritte Normalform (formuliert nach </a:t>
            </a:r>
            <a:r>
              <a:rPr lang="de-DE" sz="2800" dirty="0" err="1">
                <a:latin typeface="Arial" charset="0"/>
                <a:ea typeface="ＭＳ Ｐゴシック" charset="0"/>
                <a:cs typeface="ＭＳ Ｐゴシック" charset="0"/>
              </a:rPr>
              <a:t>Zaniolo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 82)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40768"/>
            <a:ext cx="8439150" cy="498383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 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ist in dritter Normalform, wenn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für </a:t>
            </a:r>
            <a:r>
              <a:rPr lang="de-DE" sz="2400" b="1" dirty="0">
                <a:latin typeface="Arial" charset="0"/>
                <a:ea typeface="ＭＳ Ｐゴシック" charset="0"/>
              </a:rPr>
              <a:t>jede für 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="1" dirty="0">
                <a:latin typeface="Lucida Handwriting" charset="0"/>
                <a:ea typeface="ＭＳ Ｐゴシック" charset="0"/>
              </a:rPr>
              <a:t> </a:t>
            </a:r>
            <a:r>
              <a:rPr lang="de-DE" sz="2400" b="1" dirty="0">
                <a:latin typeface="Arial" charset="0"/>
                <a:ea typeface="ＭＳ Ｐゴシック" charset="0"/>
              </a:rPr>
              <a:t>geltende </a:t>
            </a:r>
            <a:r>
              <a:rPr lang="de-DE" sz="2400" dirty="0">
                <a:latin typeface="Arial" charset="0"/>
                <a:ea typeface="ＭＳ Ｐゴシック" charset="0"/>
              </a:rPr>
              <a:t>funktionale Abhängigkeit der Form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mit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⊆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und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/>
            </a:r>
            <a:b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mindestens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eine</a:t>
            </a:r>
            <a:r>
              <a:rPr lang="de-DE" sz="2400" dirty="0">
                <a:latin typeface="Arial" charset="0"/>
                <a:ea typeface="ＭＳ Ｐゴシック" charset="0"/>
              </a:rPr>
              <a:t> von drei Bedingungen gilt:</a:t>
            </a: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200" dirty="0">
                <a:latin typeface="Arial" charset="0"/>
                <a:ea typeface="ＭＳ Ｐゴシック" charset="0"/>
              </a:rPr>
              <a:t>, d.h., die FD ist trivial</a:t>
            </a: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200" dirty="0">
                <a:latin typeface="Symbol" charset="0"/>
                <a:ea typeface="ＭＳ Ｐゴシック" charset="0"/>
              </a:rPr>
              <a:t> </a:t>
            </a:r>
            <a:r>
              <a:rPr lang="de-DE" sz="2200" dirty="0">
                <a:latin typeface="Arial" charset="0"/>
                <a:ea typeface="ＭＳ Ｐゴシック" charset="0"/>
              </a:rPr>
              <a:t>ist Superschlüssel von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200" dirty="0">
                <a:latin typeface="Lucida Handwriting" charset="0"/>
                <a:ea typeface="ＭＳ Ｐゴシック" charset="0"/>
              </a:rPr>
              <a:t> </a:t>
            </a:r>
            <a:endParaRPr lang="de-DE" sz="22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Das Attribut B ist in einem Kandidatenschlüssel </a:t>
            </a: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/>
            </a:r>
            <a:b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</a:b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>von </a:t>
            </a:r>
            <a:r>
              <a:rPr lang="de-DE" sz="2200" dirty="0">
                <a:solidFill>
                  <a:srgbClr val="00B050"/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>enthalten (B </a:t>
            </a:r>
            <a:r>
              <a:rPr lang="de-DE" sz="220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ist prim)</a:t>
            </a:r>
          </a:p>
        </p:txBody>
      </p:sp>
      <p:sp>
        <p:nvSpPr>
          <p:cNvPr id="83971" name="Rechteck 1"/>
          <p:cNvSpPr>
            <a:spLocks noChangeArrowheads="1"/>
          </p:cNvSpPr>
          <p:nvPr/>
        </p:nvSpPr>
        <p:spPr bwMode="auto">
          <a:xfrm>
            <a:off x="395536" y="5099700"/>
            <a:ext cx="60885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Man </a:t>
            </a:r>
            <a:r>
              <a:rPr lang="en-US" sz="2400" dirty="0" err="1"/>
              <a:t>beachte</a:t>
            </a:r>
            <a:r>
              <a:rPr lang="en-US" sz="2400" dirty="0"/>
              <a:t>: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wird</a:t>
            </a:r>
            <a:r>
              <a:rPr lang="en-US" sz="2400" dirty="0"/>
              <a:t> </a:t>
            </a:r>
            <a:r>
              <a:rPr lang="de-DE" sz="2400" b="1" dirty="0"/>
              <a:t>jede für 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</a:rPr>
              <a:t>R</a:t>
            </a:r>
            <a:r>
              <a:rPr lang="de-DE" sz="2400" b="1" dirty="0">
                <a:latin typeface="Lucida Handwriting" charset="0"/>
              </a:rPr>
              <a:t> </a:t>
            </a:r>
            <a:r>
              <a:rPr lang="de-DE" sz="2400" b="1" dirty="0"/>
              <a:t>geltende</a:t>
            </a:r>
            <a:r>
              <a:rPr lang="de-DE" sz="2400" dirty="0"/>
              <a:t> </a:t>
            </a:r>
            <a:r>
              <a:rPr lang="de-DE" sz="2400" dirty="0" smtClean="0"/>
              <a:t>FD</a:t>
            </a:r>
            <a:br>
              <a:rPr lang="de-DE" sz="2400" dirty="0" smtClean="0"/>
            </a:br>
            <a:r>
              <a:rPr lang="de-DE" sz="2400" dirty="0" smtClean="0"/>
              <a:t>betrachtet </a:t>
            </a:r>
            <a:r>
              <a:rPr lang="de-DE" sz="2400" dirty="0" smtClean="0">
                <a:sym typeface="Wingdings" charset="0"/>
              </a:rPr>
              <a:t> </a:t>
            </a:r>
            <a:r>
              <a:rPr lang="de-DE" sz="2400" dirty="0">
                <a:sym typeface="Wingdings" charset="0"/>
              </a:rPr>
              <a:t>FD-Hülle</a:t>
            </a:r>
            <a:r>
              <a:rPr lang="de-DE" sz="2400" dirty="0" smtClean="0">
                <a:sym typeface="Wingdings" charset="0"/>
              </a:rPr>
              <a:t>!</a:t>
            </a:r>
            <a:endParaRPr lang="en-US" sz="2400" dirty="0"/>
          </a:p>
          <a:p>
            <a:r>
              <a:rPr lang="en-US" sz="2400" dirty="0" err="1"/>
              <a:t>Warum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Zaniolos</a:t>
            </a:r>
            <a:r>
              <a:rPr lang="en-US" sz="2400" dirty="0"/>
              <a:t> </a:t>
            </a:r>
            <a:r>
              <a:rPr lang="en-US" sz="2400" dirty="0" err="1"/>
              <a:t>Formulierung</a:t>
            </a:r>
            <a:r>
              <a:rPr lang="en-US" sz="2400" dirty="0"/>
              <a:t> </a:t>
            </a:r>
            <a:r>
              <a:rPr lang="en-US" sz="2400" dirty="0" err="1"/>
              <a:t>interessant</a:t>
            </a:r>
            <a:r>
              <a:rPr lang="en-US" sz="2400" dirty="0"/>
              <a:t>?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6485924" y="4293096"/>
            <a:ext cx="2478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NB: Aus BCNF folgt 3NF </a:t>
            </a:r>
          </a:p>
          <a:p>
            <a:r>
              <a:rPr lang="de-DE" dirty="0"/>
              <a:t> </a:t>
            </a:r>
            <a:r>
              <a:rPr lang="de-DE" dirty="0" smtClean="0"/>
              <a:t>      Aus 3NF   folgt  2NF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0029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Frage</a:t>
            </a:r>
          </a:p>
        </p:txBody>
      </p:sp>
      <p:sp>
        <p:nvSpPr>
          <p:cNvPr id="8601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wir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relationale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Schemata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finden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so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dass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alle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FDs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einem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Schema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zugeordnet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werden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Abhängigkeitserhaltung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) und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wenigstens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dritte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Normalform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gegeben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</a:rPr>
              <a:t>und </a:t>
            </a:r>
            <a:r>
              <a:rPr lang="en-US" dirty="0" err="1" smtClean="0">
                <a:latin typeface="Arial" charset="0"/>
                <a:ea typeface="ＭＳ Ｐゴシック" charset="0"/>
              </a:rPr>
              <a:t>eine</a:t>
            </a:r>
            <a:r>
              <a:rPr 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b="1" dirty="0" err="1" smtClean="0">
                <a:latin typeface="Arial" charset="0"/>
                <a:ea typeface="ＭＳ Ｐゴシック" charset="0"/>
              </a:rPr>
              <a:t>lokale</a:t>
            </a:r>
            <a:r>
              <a:rPr lang="en-US" b="1" dirty="0" smtClean="0">
                <a:latin typeface="Arial" charset="0"/>
                <a:ea typeface="ＭＳ Ｐゴシック" charset="0"/>
              </a:rPr>
              <a:t> </a:t>
            </a:r>
            <a:r>
              <a:rPr lang="en-US" b="1" dirty="0" err="1" smtClean="0">
                <a:latin typeface="Arial" charset="0"/>
                <a:ea typeface="ＭＳ Ｐゴシック" charset="0"/>
              </a:rPr>
              <a:t>Prüfung</a:t>
            </a:r>
            <a:r>
              <a:rPr lang="en-US" b="1" dirty="0" smtClean="0">
                <a:latin typeface="Arial" charset="0"/>
                <a:ea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</a:rPr>
              <a:t>der FDs </a:t>
            </a:r>
            <a:r>
              <a:rPr lang="en-US" dirty="0" err="1" smtClean="0">
                <a:latin typeface="Arial" charset="0"/>
                <a:ea typeface="ＭＳ Ｐゴシック" charset="0"/>
              </a:rPr>
              <a:t>möglich</a:t>
            </a:r>
            <a:r>
              <a:rPr 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</a:rPr>
              <a:t>ist</a:t>
            </a:r>
            <a:r>
              <a:rPr lang="en-US" dirty="0" smtClean="0">
                <a:latin typeface="Arial" charset="0"/>
                <a:ea typeface="ＭＳ Ｐゴシック" charset="0"/>
              </a:rPr>
              <a:t>?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Ja!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645024"/>
            <a:ext cx="1417443" cy="14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3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</a:rPr>
              <a:t>Redundanz unvermeidbar, Zusätzliche Prüfung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699592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: {[Straße, Ort, Bland, PLZ]}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 smtClean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ea typeface="ＭＳ Ｐゴシック" charset="0"/>
              </a:rPr>
              <a:t>Funktionale </a:t>
            </a:r>
            <a:r>
              <a:rPr lang="de-DE" sz="1800" dirty="0">
                <a:ea typeface="ＭＳ Ｐゴシック" charset="0"/>
              </a:rPr>
              <a:t>Abhängigkeiten:</a:t>
            </a:r>
          </a:p>
          <a:p>
            <a:r>
              <a:rPr lang="de-DE" sz="1800" dirty="0">
                <a:ea typeface="ＭＳ Ｐゴシック" charset="0"/>
              </a:rPr>
              <a:t>{PLZ} </a:t>
            </a:r>
            <a:r>
              <a:rPr lang="de-DE" sz="1800" dirty="0">
                <a:ea typeface="ＭＳ Ｐゴシック" charset="0"/>
                <a:sym typeface="Wingdings" charset="0"/>
              </a:rPr>
              <a:t>⟶ {Ort, </a:t>
            </a:r>
            <a:r>
              <a:rPr lang="de-DE" sz="1800" dirty="0" err="1"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ea typeface="ＭＳ Ｐゴシック" charset="0"/>
                <a:sym typeface="Wingdings" charset="0"/>
              </a:rPr>
              <a:t>}</a:t>
            </a:r>
          </a:p>
          <a:p>
            <a:r>
              <a:rPr lang="de-DE" sz="1800" dirty="0">
                <a:ea typeface="ＭＳ Ｐゴシック" charset="0"/>
              </a:rPr>
              <a:t>{Straße, Ort, </a:t>
            </a:r>
            <a:r>
              <a:rPr lang="de-DE" sz="1800" dirty="0" err="1">
                <a:ea typeface="ＭＳ Ｐゴシック" charset="0"/>
              </a:rPr>
              <a:t>BLand</a:t>
            </a:r>
            <a:r>
              <a:rPr lang="de-DE" sz="1800" dirty="0">
                <a:ea typeface="ＭＳ Ｐゴシック" charset="0"/>
              </a:rPr>
              <a:t>} </a:t>
            </a:r>
            <a:r>
              <a:rPr lang="de-DE" sz="1800" dirty="0">
                <a:ea typeface="ＭＳ Ｐゴシック" charset="0"/>
                <a:sym typeface="Wingdings" charset="0"/>
              </a:rPr>
              <a:t>⟶ {PLZ</a:t>
            </a:r>
            <a:r>
              <a:rPr lang="de-DE" sz="1800" dirty="0" smtClean="0">
                <a:ea typeface="ＭＳ Ｐゴシック" charset="0"/>
                <a:sym typeface="Wingdings" charset="0"/>
              </a:rPr>
              <a:t>}</a:t>
            </a:r>
          </a:p>
          <a:p>
            <a:pPr marL="0" indent="0">
              <a:buNone/>
            </a:pPr>
            <a:endParaRPr lang="de-DE" sz="1800" dirty="0" smtClean="0">
              <a:ea typeface="ＭＳ Ｐゴシック" charset="0"/>
              <a:sym typeface="Wingdings" charset="0"/>
            </a:endParaRPr>
          </a:p>
          <a:p>
            <a:pPr marL="0" indent="0">
              <a:buNone/>
            </a:pPr>
            <a:r>
              <a:rPr lang="de-DE" sz="1800" dirty="0" smtClean="0">
                <a:ea typeface="ＭＳ Ｐゴシック" charset="0"/>
                <a:sym typeface="Wingdings" charset="0"/>
              </a:rPr>
              <a:t>Kandidatenschlüssel</a:t>
            </a:r>
          </a:p>
          <a:p>
            <a:r>
              <a:rPr lang="de-DE" sz="1800" dirty="0" smtClean="0">
                <a:ea typeface="ＭＳ Ｐゴシック" charset="0"/>
                <a:sym typeface="Wingdings" charset="0"/>
              </a:rPr>
              <a:t>{  {Straße, Ort, </a:t>
            </a:r>
            <a:r>
              <a:rPr lang="de-DE" sz="1800" dirty="0" err="1" smtClean="0"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ea typeface="ＭＳ Ｐゴシック" charset="0"/>
                <a:sym typeface="Wingdings" charset="0"/>
              </a:rPr>
              <a:t>},  {Straße, PLZ}  }</a:t>
            </a:r>
          </a:p>
          <a:p>
            <a:pPr marL="0" indent="0">
              <a:buNone/>
            </a:pPr>
            <a:endParaRPr lang="de-DE" sz="1800" dirty="0" smtClean="0">
              <a:ea typeface="ＭＳ Ｐゴシック" charset="0"/>
              <a:sym typeface="Wingdings" charset="0"/>
            </a:endParaRPr>
          </a:p>
          <a:p>
            <a:pPr marL="0" indent="0">
              <a:buNone/>
            </a:pPr>
            <a:r>
              <a:rPr lang="de-DE" sz="1800" dirty="0" smtClean="0">
                <a:ea typeface="ＭＳ Ｐゴシック" charset="0"/>
                <a:sym typeface="Wingdings" charset="0"/>
              </a:rPr>
              <a:t>3. Normalform gegeben: </a:t>
            </a:r>
          </a:p>
          <a:p>
            <a:r>
              <a:rPr lang="de-DE" sz="1800" dirty="0" smtClean="0">
                <a:ea typeface="ＭＳ Ｐゴシック" charset="0"/>
                <a:sym typeface="Wingdings" charset="0"/>
              </a:rPr>
              <a:t>Ort, Bland und PLZ sind in einem </a:t>
            </a:r>
            <a:br>
              <a:rPr lang="de-DE" sz="1800" dirty="0" smtClean="0">
                <a:ea typeface="ＭＳ Ｐゴシック" charset="0"/>
                <a:sym typeface="Wingdings" charset="0"/>
              </a:rPr>
            </a:br>
            <a:r>
              <a:rPr lang="de-DE" sz="1800" dirty="0" smtClean="0">
                <a:ea typeface="ＭＳ Ｐゴシック" charset="0"/>
                <a:sym typeface="Wingdings" charset="0"/>
              </a:rPr>
              <a:t>Kandidatenschlüssel enthalten</a:t>
            </a:r>
          </a:p>
        </p:txBody>
      </p:sp>
      <p:sp>
        <p:nvSpPr>
          <p:cNvPr id="80899" name="Freeform 4"/>
          <p:cNvSpPr>
            <a:spLocks/>
          </p:cNvSpPr>
          <p:nvPr/>
        </p:nvSpPr>
        <p:spPr bwMode="auto">
          <a:xfrm>
            <a:off x="3205336" y="2100883"/>
            <a:ext cx="2590800" cy="576262"/>
          </a:xfrm>
          <a:custGeom>
            <a:avLst/>
            <a:gdLst>
              <a:gd name="T0" fmla="*/ 0 w 1632"/>
              <a:gd name="T1" fmla="*/ 2147483647 h 363"/>
              <a:gd name="T2" fmla="*/ 0 w 1632"/>
              <a:gd name="T3" fmla="*/ 2147483647 h 363"/>
              <a:gd name="T4" fmla="*/ 2147483647 w 1632"/>
              <a:gd name="T5" fmla="*/ 2147483647 h 363"/>
              <a:gd name="T6" fmla="*/ 2147483647 w 1632"/>
              <a:gd name="T7" fmla="*/ 2147483647 h 363"/>
              <a:gd name="T8" fmla="*/ 2147483647 w 1632"/>
              <a:gd name="T9" fmla="*/ 2147483647 h 363"/>
              <a:gd name="T10" fmla="*/ 2147483647 w 1632"/>
              <a:gd name="T11" fmla="*/ 2147483647 h 363"/>
              <a:gd name="T12" fmla="*/ 2147483647 w 1632"/>
              <a:gd name="T13" fmla="*/ 0 h 363"/>
              <a:gd name="T14" fmla="*/ 2147483647 w 1632"/>
              <a:gd name="T15" fmla="*/ 2147483647 h 363"/>
              <a:gd name="T16" fmla="*/ 2147483647 w 1632"/>
              <a:gd name="T17" fmla="*/ 2147483647 h 363"/>
              <a:gd name="T18" fmla="*/ 2147483647 w 1632"/>
              <a:gd name="T19" fmla="*/ 2147483647 h 3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32"/>
              <a:gd name="T31" fmla="*/ 0 h 363"/>
              <a:gd name="T32" fmla="*/ 1632 w 1632"/>
              <a:gd name="T33" fmla="*/ 363 h 36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32" h="363">
                <a:moveTo>
                  <a:pt x="0" y="45"/>
                </a:moveTo>
                <a:lnTo>
                  <a:pt x="0" y="363"/>
                </a:lnTo>
                <a:lnTo>
                  <a:pt x="589" y="363"/>
                </a:lnTo>
                <a:lnTo>
                  <a:pt x="589" y="45"/>
                </a:lnTo>
                <a:lnTo>
                  <a:pt x="589" y="363"/>
                </a:lnTo>
                <a:lnTo>
                  <a:pt x="1088" y="363"/>
                </a:lnTo>
                <a:lnTo>
                  <a:pt x="1088" y="0"/>
                </a:lnTo>
                <a:lnTo>
                  <a:pt x="1088" y="363"/>
                </a:lnTo>
                <a:lnTo>
                  <a:pt x="1632" y="363"/>
                </a:lnTo>
                <a:lnTo>
                  <a:pt x="1632" y="45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0" name="Freeform 5"/>
          <p:cNvSpPr>
            <a:spLocks/>
          </p:cNvSpPr>
          <p:nvPr/>
        </p:nvSpPr>
        <p:spPr bwMode="auto">
          <a:xfrm>
            <a:off x="4140456" y="1308720"/>
            <a:ext cx="1727688" cy="503238"/>
          </a:xfrm>
          <a:custGeom>
            <a:avLst/>
            <a:gdLst>
              <a:gd name="T0" fmla="*/ 2147483647 w 1088"/>
              <a:gd name="T1" fmla="*/ 2147483647 h 317"/>
              <a:gd name="T2" fmla="*/ 2147483647 w 1088"/>
              <a:gd name="T3" fmla="*/ 0 h 317"/>
              <a:gd name="T4" fmla="*/ 0 w 1088"/>
              <a:gd name="T5" fmla="*/ 0 h 317"/>
              <a:gd name="T6" fmla="*/ 0 w 1088"/>
              <a:gd name="T7" fmla="*/ 2147483647 h 317"/>
              <a:gd name="T8" fmla="*/ 0 60000 65536"/>
              <a:gd name="T9" fmla="*/ 0 60000 65536"/>
              <a:gd name="T10" fmla="*/ 0 60000 65536"/>
              <a:gd name="T11" fmla="*/ 0 60000 65536"/>
              <a:gd name="T12" fmla="*/ 0 w 1088"/>
              <a:gd name="T13" fmla="*/ 0 h 317"/>
              <a:gd name="T14" fmla="*/ 1088 w 1088"/>
              <a:gd name="T15" fmla="*/ 317 h 3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8" h="317">
                <a:moveTo>
                  <a:pt x="1088" y="272"/>
                </a:moveTo>
                <a:lnTo>
                  <a:pt x="1088" y="0"/>
                </a:lnTo>
                <a:lnTo>
                  <a:pt x="0" y="0"/>
                </a:lnTo>
                <a:lnTo>
                  <a:pt x="0" y="317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1" name="Line 6"/>
          <p:cNvSpPr>
            <a:spLocks noChangeShapeType="1"/>
          </p:cNvSpPr>
          <p:nvPr/>
        </p:nvSpPr>
        <p:spPr bwMode="auto">
          <a:xfrm>
            <a:off x="4969936" y="1308720"/>
            <a:ext cx="0" cy="5032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355976" y="3078436"/>
            <a:ext cx="4553242" cy="2459648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PLZverzeichnis</a:t>
            </a:r>
            <a:r>
              <a:rPr lang="de-DE" sz="1400" dirty="0" smtClean="0">
                <a:latin typeface="Courier New" charset="0"/>
              </a:rPr>
              <a:t/>
            </a:r>
            <a:br>
              <a:rPr lang="de-DE" sz="1400" dirty="0" smtClean="0">
                <a:latin typeface="Courier New" charset="0"/>
              </a:rPr>
            </a:br>
            <a:r>
              <a:rPr lang="de-DE" sz="1400" dirty="0" smtClean="0">
                <a:latin typeface="Courier New" charset="0"/>
              </a:rPr>
              <a:t> (Straße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Ort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BLand</a:t>
            </a:r>
            <a:r>
              <a:rPr lang="de-DE" sz="1400" dirty="0" smtClean="0">
                <a:latin typeface="Courier New" charset="0"/>
              </a:rPr>
              <a:t> ...,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PLZ ...,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primary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key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(Straße, PLZ), 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unique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(Straße, Ort, </a:t>
            </a:r>
            <a:r>
              <a:rPr lang="de-DE" sz="1400" dirty="0" err="1" smtClean="0">
                <a:latin typeface="Courier New" charset="0"/>
              </a:rPr>
              <a:t>BLand</a:t>
            </a:r>
            <a:r>
              <a:rPr lang="de-DE" sz="1400" dirty="0" smtClean="0">
                <a:latin typeface="Courier New" charset="0"/>
              </a:rPr>
              <a:t>),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</a:t>
            </a:r>
            <a:r>
              <a:rPr lang="de-DE" sz="1400" b="1" dirty="0" smtClean="0">
                <a:latin typeface="Courier New" charset="0"/>
              </a:rPr>
              <a:t>check</a:t>
            </a:r>
            <a:r>
              <a:rPr lang="de-DE" sz="1400" dirty="0" smtClean="0">
                <a:latin typeface="Courier New" charset="0"/>
              </a:rPr>
              <a:t>(</a:t>
            </a:r>
            <a:r>
              <a:rPr lang="de-DE" sz="1400" b="1" dirty="0" smtClean="0">
                <a:latin typeface="Courier New" charset="0"/>
              </a:rPr>
              <a:t>all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x, </a:t>
            </a:r>
            <a:r>
              <a:rPr lang="de-DE" sz="1400" b="1" dirty="0">
                <a:latin typeface="Courier New" charset="0"/>
              </a:rPr>
              <a:t>all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err="1">
                <a:latin typeface="Courier New" charset="0"/>
              </a:rPr>
              <a:t>y</a:t>
            </a:r>
            <a:r>
              <a:rPr lang="de-DE" sz="1400" dirty="0">
                <a:latin typeface="Courier New" charset="0"/>
              </a:rPr>
              <a:t>: 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      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x.PLZ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&lt;&gt; </a:t>
            </a:r>
            <a:r>
              <a:rPr lang="de-DE" sz="1400" dirty="0" err="1" smtClean="0">
                <a:latin typeface="Courier New" charset="0"/>
              </a:rPr>
              <a:t>y.PLZ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or</a:t>
            </a:r>
            <a:r>
              <a:rPr lang="de-DE" sz="1400" dirty="0">
                <a:latin typeface="Courier New" charset="0"/>
              </a:rPr>
              <a:t> </a:t>
            </a:r>
            <a:endParaRPr lang="de-DE" sz="1400" dirty="0" smtClean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          (</a:t>
            </a:r>
            <a:r>
              <a:rPr lang="de-DE" sz="1400" dirty="0" err="1" smtClean="0">
                <a:latin typeface="Courier New" charset="0"/>
              </a:rPr>
              <a:t>x.Ort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= </a:t>
            </a:r>
            <a:r>
              <a:rPr lang="de-DE" sz="1400" dirty="0" err="1" smtClean="0">
                <a:latin typeface="Courier New" charset="0"/>
              </a:rPr>
              <a:t>y.Ort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and</a:t>
            </a:r>
            <a:endParaRPr lang="de-DE" sz="1400" b="1" dirty="0" smtClean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           </a:t>
            </a:r>
            <a:r>
              <a:rPr lang="de-DE" sz="1400" dirty="0" err="1" smtClean="0">
                <a:latin typeface="Courier New" charset="0"/>
              </a:rPr>
              <a:t>x.BLand</a:t>
            </a:r>
            <a:r>
              <a:rPr lang="de-DE" sz="1400" dirty="0" smtClean="0">
                <a:latin typeface="Courier New" charset="0"/>
              </a:rPr>
              <a:t> = </a:t>
            </a:r>
            <a:r>
              <a:rPr lang="de-DE" sz="1400" dirty="0" err="1" smtClean="0">
                <a:latin typeface="Courier New" charset="0"/>
              </a:rPr>
              <a:t>y.BLand</a:t>
            </a:r>
            <a:r>
              <a:rPr lang="de-DE" sz="1400" dirty="0" smtClean="0">
                <a:latin typeface="Courier New" charset="0"/>
              </a:rPr>
              <a:t>)))</a:t>
            </a:r>
            <a:endParaRPr lang="de-DE" sz="1400" dirty="0">
              <a:latin typeface="Courier New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140456" y="5898543"/>
            <a:ext cx="2596061" cy="612648"/>
          </a:xfrm>
          <a:prstGeom prst="wedgeRoundRectCallout">
            <a:avLst>
              <a:gd name="adj1" fmla="val -17913"/>
              <a:gd name="adj2" fmla="val -22728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Zusätzlicher</a:t>
            </a:r>
            <a:r>
              <a:rPr lang="en-US" dirty="0" smtClean="0">
                <a:solidFill>
                  <a:schemeClr val="tx1"/>
                </a:solidFill>
              </a:rPr>
              <a:t> Test </a:t>
            </a:r>
            <a:r>
              <a:rPr lang="en-US" dirty="0" err="1" smtClean="0">
                <a:solidFill>
                  <a:schemeClr val="tx1"/>
                </a:solidFill>
              </a:rPr>
              <a:t>nötig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flipH="1">
            <a:off x="6752808" y="5743202"/>
            <a:ext cx="240748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Oh Logiker, erinnere:</a:t>
            </a:r>
          </a:p>
          <a:p>
            <a:r>
              <a:rPr lang="de-DE" dirty="0" smtClean="0"/>
              <a:t> A </a:t>
            </a:r>
            <a:r>
              <a:rPr lang="de-DE" dirty="0">
                <a:sym typeface="Wingdings" charset="0"/>
              </a:rPr>
              <a:t>⟶</a:t>
            </a:r>
            <a:r>
              <a:rPr lang="de-DE" dirty="0" smtClean="0"/>
              <a:t> B  äquivalent zu not A  </a:t>
            </a:r>
            <a:r>
              <a:rPr lang="de-DE" dirty="0" err="1" smtClean="0"/>
              <a:t>or</a:t>
            </a:r>
            <a:r>
              <a:rPr lang="de-DE" dirty="0" smtClean="0"/>
              <a:t> 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379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Synthese von </a:t>
            </a:r>
            <a:r>
              <a:rPr lang="de-DE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Relationenschemata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674568"/>
          </a:xfrm>
        </p:spPr>
        <p:txBody>
          <a:bodyPr/>
          <a:lstStyle/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ProfessorenAdr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: {[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PersNr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, Name, Rang, Raum, Ort, Straße, PLZ, Vorwahl, 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, EW, Landesregierung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c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:</a:t>
            </a:r>
            <a:endParaRPr lang="de-DE" sz="1800" baseline="-250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F1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F2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Raum}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F3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Ort} ⟶ {PLZ}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F4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{EW, Vorwahl}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F5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{Landesregierung} 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F6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PLZ}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Ort}</a:t>
            </a:r>
          </a:p>
          <a:p>
            <a:pPr marL="914400" lvl="1" indent="-457200" defTabSz="914400">
              <a:lnSpc>
                <a:spcPct val="90000"/>
              </a:lnSpc>
              <a:buFont typeface="Webdings" charset="0"/>
              <a:buAutoNum type="arabicPeriod"/>
            </a:pPr>
            <a:endParaRPr lang="de-DE" sz="1800" dirty="0">
              <a:latin typeface="Arial" charset="0"/>
              <a:ea typeface="ＭＳ Ｐゴシック" charset="0"/>
              <a:sym typeface="Wingdings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Professoren: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PersNr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, Name, Rang, Raum, Ort, Straße,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 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F1, F2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= {{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{Raum}}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BLand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, Ort, PLZ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zug</a:t>
            </a:r>
            <a:r>
              <a:rPr lang="de-DE" sz="1800" dirty="0">
                <a:latin typeface="Arial" charset="0"/>
                <a:ea typeface="ＭＳ Ｐゴシック" charset="0"/>
              </a:rPr>
              <a:t>.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F3, F6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= {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latin typeface="Arial" charset="0"/>
                <a:ea typeface="ＭＳ Ｐゴシック" charset="0"/>
              </a:rPr>
              <a:t>,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{Straße, PLZ}}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OrteVerzeichnis</a:t>
            </a: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Ort,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BLand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, EW, Vorwahl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  <a:endParaRPr lang="de-DE" sz="1800" dirty="0" smtClean="0">
              <a:latin typeface="Arial" charset="0"/>
              <a:ea typeface="ＭＳ Ｐゴシック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F4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= {{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}} 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Regierungen: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Bland, Landesregierung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                      </a:t>
            </a:r>
            <a:r>
              <a:rPr lang="de-DE" sz="1800" dirty="0">
                <a:latin typeface="Arial" charset="0"/>
                <a:ea typeface="ＭＳ Ｐゴシック" charset="0"/>
              </a:rPr>
              <a:t>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F5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= {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678" y="2316357"/>
            <a:ext cx="1417443" cy="14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33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Synthesealgorithmus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Wir geben jetzt einen sogenannten Synthesealgorithmus an, mit dem zu einem gegebenen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Relationenschema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mit funktionalen Anhängigkeiten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eine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Darstellung in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ermittelt wird, die alle drei folgenden Kriterien erfüllt.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ist eine verlustlose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Relationendarstellung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de-DE" sz="1800" dirty="0">
                <a:latin typeface="Arial" charset="0"/>
                <a:ea typeface="ＭＳ Ｐゴシック" charset="0"/>
              </a:rPr>
              <a:t>Die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Relationendarstellung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ist abhängigkeitserhaltend. 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de-DE" sz="1800" dirty="0">
                <a:latin typeface="Arial" charset="0"/>
                <a:ea typeface="ＭＳ Ｐゴシック" charset="0"/>
              </a:rPr>
              <a:t>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sind in dritter Normalform.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1489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Schlüsselbestimmung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3865564"/>
            <a:ext cx="8439150" cy="245903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Kandidatenschlüssel von </a:t>
            </a:r>
            <a:r>
              <a:rPr lang="de-DE" sz="1800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Städte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Name,BLand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Name,Vorwahl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de-DE" sz="1400" dirty="0">
                <a:ea typeface="ＭＳ Ｐゴシック" charset="0"/>
                <a:cs typeface="ＭＳ Ｐゴシック" charset="0"/>
              </a:rPr>
              <a:t>Beachte, dass 2 kleinere Städte  dieselbe Vorwahl  haben können</a:t>
            </a:r>
            <a:endParaRPr lang="de-DE" sz="1400" dirty="0">
              <a:solidFill>
                <a:schemeClr val="accent1"/>
              </a:solidFill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6010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809106"/>
              </p:ext>
            </p:extLst>
          </p:nvPr>
        </p:nvGraphicFramePr>
        <p:xfrm>
          <a:off x="1764324" y="1268413"/>
          <a:ext cx="5723792" cy="2346498"/>
        </p:xfrm>
        <a:graphic>
          <a:graphicData uri="http://schemas.openxmlformats.org/drawingml/2006/table">
            <a:tbl>
              <a:tblPr/>
              <a:tblGrid>
                <a:gridCol w="1296866"/>
                <a:gridCol w="1699846"/>
                <a:gridCol w="1296865"/>
                <a:gridCol w="1430215"/>
              </a:tblGrid>
              <a:tr h="335189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Städte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Vorwahl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EW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069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0335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84000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München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089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1200000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Passau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0851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8" name="Rechteck 4"/>
          <p:cNvSpPr>
            <a:spLocks noChangeArrowheads="1"/>
          </p:cNvSpPr>
          <p:nvPr/>
        </p:nvSpPr>
        <p:spPr bwMode="auto">
          <a:xfrm>
            <a:off x="3938954" y="3860800"/>
            <a:ext cx="4572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/>
              <a:t>Kandidatenschlüssel</a:t>
            </a:r>
            <a:r>
              <a:rPr lang="en-US" dirty="0"/>
              <a:t> </a:t>
            </a:r>
            <a:r>
              <a:rPr lang="en-US" dirty="0" err="1"/>
              <a:t>lassen</a:t>
            </a:r>
            <a:endParaRPr lang="en-US" dirty="0"/>
          </a:p>
          <a:p>
            <a:r>
              <a:rPr lang="en-US" dirty="0" err="1"/>
              <a:t>sich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Beispielen</a:t>
            </a:r>
            <a:r>
              <a:rPr lang="en-US" dirty="0"/>
              <a:t> </a:t>
            </a:r>
          </a:p>
          <a:p>
            <a:r>
              <a:rPr lang="en-US" dirty="0" err="1"/>
              <a:t>bestimmen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 err="1"/>
              <a:t>Funktionale</a:t>
            </a:r>
            <a:r>
              <a:rPr lang="en-US" dirty="0"/>
              <a:t> </a:t>
            </a:r>
            <a:r>
              <a:rPr lang="en-US" dirty="0" err="1"/>
              <a:t>Abhängigkeiten</a:t>
            </a:r>
            <a:r>
              <a:rPr lang="en-US" dirty="0"/>
              <a:t> </a:t>
            </a:r>
            <a:r>
              <a:rPr lang="en-US" dirty="0" err="1"/>
              <a:t>zählen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Schlüssel</a:t>
            </a:r>
            <a:r>
              <a:rPr lang="en-US" dirty="0"/>
              <a:t> </a:t>
            </a:r>
            <a:r>
              <a:rPr lang="en-US" dirty="0" err="1"/>
              <a:t>sollen</a:t>
            </a:r>
            <a:r>
              <a:rPr lang="en-US" dirty="0"/>
              <a:t> FDs </a:t>
            </a:r>
            <a:r>
              <a:rPr lang="en-US" dirty="0" err="1"/>
              <a:t>umsetzen</a:t>
            </a:r>
            <a:r>
              <a:rPr lang="en-US" dirty="0"/>
              <a:t>!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572733" y="135963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NB: </a:t>
            </a:r>
            <a:r>
              <a:rPr lang="de-DE" sz="1600" dirty="0" smtClean="0"/>
              <a:t>Funktionale Abhängigkeiten </a:t>
            </a:r>
            <a:r>
              <a:rPr lang="de-DE" sz="1600" dirty="0" smtClean="0"/>
              <a:t>verstanden als eigenständige Entitäten– unabhängig von einer konkreten Relation (von einem Relationsschema) </a:t>
            </a:r>
            <a:endParaRPr lang="de-DE" sz="1600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170" y="1196752"/>
            <a:ext cx="1417443" cy="14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947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Synthesealgorithmus</a:t>
            </a:r>
            <a:br>
              <a:rPr lang="de-DE" sz="280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Bestimme die </a:t>
            </a:r>
            <a:r>
              <a:rPr lang="de-DE" sz="2000" b="1" dirty="0">
                <a:latin typeface="Arial" charset="0"/>
                <a:ea typeface="ＭＳ Ｐゴシック" charset="0"/>
                <a:cs typeface="ＭＳ Ｐゴシック" charset="0"/>
              </a:rPr>
              <a:t>kanonische Überdeckung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zu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. Wiederholung: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Linksreduktion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Rechtsreduktion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Entfernung von FDs der Form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 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  <a:sym typeface="Symbol" charset="0"/>
            </a:endParaRP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Zusammenfassung gleicher linker Seiten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sz="2000" dirty="0">
                <a:latin typeface="Arial" charset="0"/>
                <a:ea typeface="ＭＳ Ｐゴシック" charset="0"/>
              </a:rPr>
              <a:t>Für jede funktionale Abhängigkeit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: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Kreiere ein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Ordne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latin typeface="Arial" charset="0"/>
                <a:ea typeface="ＭＳ Ｐゴシック" charset="0"/>
              </a:rPr>
              <a:t>die FDs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|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>
                <a:latin typeface="Arial" charset="0"/>
                <a:ea typeface="ＭＳ Ｐゴシック" charset="0"/>
              </a:rPr>
              <a:t>zu.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sz="2000" dirty="0">
                <a:latin typeface="Arial" charset="0"/>
                <a:ea typeface="ＭＳ Ｐゴシック" charset="0"/>
              </a:rPr>
              <a:t>Falls eines der in Schritt 2. erzeugten Schemata einen Kandidatenschlüssel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bzgl.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2000" dirty="0">
                <a:latin typeface="Arial" charset="0"/>
                <a:ea typeface="ＭＳ Ｐゴシック" charset="0"/>
              </a:rPr>
              <a:t> enthält, sind wir fertig. Sonst wähle einen Kandidatenschlüssel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aus und definiere folgendes Schema: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:=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:=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 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sz="2000" dirty="0">
                <a:latin typeface="Arial" charset="0"/>
                <a:ea typeface="ＭＳ Ｐゴシック" charset="0"/>
              </a:rPr>
              <a:t>Eliminiere diejenigen Schemata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Symbol" charset="0"/>
                <a:ea typeface="ＭＳ Ｐゴシック" charset="0"/>
              </a:rPr>
              <a:t>, </a:t>
            </a:r>
            <a:r>
              <a:rPr lang="de-DE" sz="2000" dirty="0">
                <a:latin typeface="Arial" charset="0"/>
                <a:ea typeface="ＭＳ Ｐゴシック" charset="0"/>
              </a:rPr>
              <a:t>die in einem anderen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>
                <a:latin typeface="Arial" charset="0"/>
                <a:ea typeface="ＭＳ Ｐゴシック" charset="0"/>
              </a:rPr>
              <a:t> enthalten sind, d.h.,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6014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0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Synthesealgorithmus erzeugt Rel. in 3. NF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Siehe</a:t>
            </a:r>
            <a:r>
              <a:rPr lang="en-US" dirty="0" smtClean="0"/>
              <a:t> David Maier, The Theory of Relational Databases, Computer Science Press, 1983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http://web.cecs.pdx.edu/~</a:t>
            </a:r>
            <a:r>
              <a:rPr lang="en-US" dirty="0" smtClean="0">
                <a:hlinkClick r:id="rId2"/>
              </a:rPr>
              <a:t>maier/TheoryBook/TRD.html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Argumente</a:t>
            </a:r>
            <a:r>
              <a:rPr lang="en-US" dirty="0" smtClean="0"/>
              <a:t> in </a:t>
            </a:r>
            <a:r>
              <a:rPr lang="en-US" dirty="0" err="1" smtClean="0"/>
              <a:t>Kurzform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Jedes</a:t>
            </a:r>
            <a:r>
              <a:rPr lang="en-US" dirty="0" smtClean="0"/>
              <a:t> </a:t>
            </a:r>
            <a:r>
              <a:rPr lang="en-US" dirty="0" err="1" smtClean="0"/>
              <a:t>erzeugte</a:t>
            </a:r>
            <a:r>
              <a:rPr lang="en-US" dirty="0" smtClean="0"/>
              <a:t>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FD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8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dirty="0" err="1" smtClean="0"/>
              <a:t>erzeugt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Nehmen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an,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gäbe</a:t>
            </a:r>
            <a:r>
              <a:rPr lang="en-US" dirty="0" smtClean="0"/>
              <a:t>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4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von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,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so dass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nicht prim und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kein Schlüssel ist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</a:p>
          <a:p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Es muss gelten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∈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. Da aber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und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⊆ 𝛼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\{B}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gilt, wäre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überflüssig in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und damit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∉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59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itel 1"/>
          <p:cNvSpPr>
            <a:spLocks noGrp="1"/>
          </p:cNvSpPr>
          <p:nvPr>
            <p:ph type="title"/>
          </p:nvPr>
        </p:nvSpPr>
        <p:spPr>
          <a:xfrm>
            <a:off x="351693" y="260351"/>
            <a:ext cx="8440615" cy="568325"/>
          </a:xfrm>
        </p:spPr>
        <p:txBody>
          <a:bodyPr/>
          <a:lstStyle/>
          <a:p>
            <a:r>
              <a:rPr lang="en-US" sz="3600" dirty="0" err="1">
                <a:latin typeface="+mn-lt"/>
                <a:ea typeface="ＭＳ Ｐゴシック" charset="0"/>
                <a:cs typeface="ＭＳ Ｐゴシック" charset="0"/>
              </a:rPr>
              <a:t>Weitere</a:t>
            </a:r>
            <a:r>
              <a:rPr lang="en-US" sz="36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Einschränkungen</a:t>
            </a:r>
            <a:r>
              <a:rPr lang="en-US" sz="3600" dirty="0" smtClean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im</a:t>
            </a:r>
            <a:r>
              <a:rPr lang="en-US" sz="3600" dirty="0" smtClean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Datenmodell</a:t>
            </a:r>
            <a:endParaRPr lang="en-US" sz="36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Spezialisierung</a:t>
            </a:r>
            <a:r>
              <a:rPr lang="en-US" sz="2400" dirty="0" smtClean="0"/>
              <a:t> / </a:t>
            </a:r>
            <a:r>
              <a:rPr lang="en-US" sz="2400" dirty="0" err="1" smtClean="0"/>
              <a:t>Generalisierung</a:t>
            </a:r>
            <a:r>
              <a:rPr lang="en-US" sz="2400" dirty="0" smtClean="0"/>
              <a:t> von </a:t>
            </a:r>
            <a:r>
              <a:rPr lang="en-US" sz="2400" dirty="0" err="1" smtClean="0"/>
              <a:t>Entitätstypen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ISA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000" dirty="0" err="1" smtClean="0">
                <a:solidFill>
                  <a:srgbClr val="FF0000"/>
                </a:solidFill>
              </a:rPr>
              <a:t>Fremdschlüssel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(in SQL)</a:t>
            </a:r>
          </a:p>
          <a:p>
            <a:pPr>
              <a:defRPr/>
            </a:pPr>
            <a:r>
              <a:rPr lang="en-US" sz="2400" dirty="0" err="1" smtClean="0"/>
              <a:t>Enthaltensein-Einschränkungen</a:t>
            </a:r>
            <a:r>
              <a:rPr lang="en-US" sz="2400" dirty="0" smtClean="0"/>
              <a:t> von </a:t>
            </a:r>
            <a:r>
              <a:rPr lang="en-US" sz="2400" dirty="0" err="1" smtClean="0"/>
              <a:t>Relationen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inclusion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000" dirty="0" err="1" smtClean="0"/>
              <a:t>Beispiel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hat-kind</a:t>
            </a:r>
            <a:r>
              <a:rPr lang="en-US" sz="2000" dirty="0" smtClean="0"/>
              <a:t> vs.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hat-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nachfahre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FF0000"/>
                </a:solidFill>
              </a:rPr>
              <a:t>Multidimensionale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Fremdschlüssel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(in SQL)</a:t>
            </a:r>
          </a:p>
          <a:p>
            <a:pPr>
              <a:defRPr/>
            </a:pPr>
            <a:r>
              <a:rPr lang="en-US" sz="2400" dirty="0" err="1" smtClean="0"/>
              <a:t>Mehrwertige</a:t>
            </a:r>
            <a:r>
              <a:rPr lang="en-US" sz="2400" dirty="0" smtClean="0"/>
              <a:t> </a:t>
            </a:r>
            <a:r>
              <a:rPr lang="en-US" sz="2400" dirty="0" err="1" smtClean="0"/>
              <a:t>Abhängigkeiten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multiple value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200" dirty="0" smtClean="0"/>
              <a:t>(</a:t>
            </a:r>
            <a:r>
              <a:rPr lang="en-US" sz="2200" dirty="0" err="1" smtClean="0"/>
              <a:t>Weitere</a:t>
            </a:r>
            <a:r>
              <a:rPr lang="en-US" sz="2200" dirty="0" smtClean="0"/>
              <a:t>) </a:t>
            </a:r>
            <a:r>
              <a:rPr lang="en-US" sz="2200" dirty="0" err="1" smtClean="0">
                <a:solidFill>
                  <a:srgbClr val="FF0000"/>
                </a:solidFill>
              </a:rPr>
              <a:t>Zerlegung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400" dirty="0" err="1" smtClean="0"/>
              <a:t>Tupel-generierende</a:t>
            </a:r>
            <a:r>
              <a:rPr lang="en-US" sz="2400" dirty="0" smtClean="0"/>
              <a:t> </a:t>
            </a:r>
            <a:r>
              <a:rPr lang="en-US" sz="2400" dirty="0" err="1" smtClean="0"/>
              <a:t>Abhängigkeiten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tuple generating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200" dirty="0" err="1" smtClean="0"/>
              <a:t>Wichtig</a:t>
            </a:r>
            <a:r>
              <a:rPr lang="en-US" sz="2200" dirty="0" smtClean="0"/>
              <a:t> </a:t>
            </a:r>
            <a:r>
              <a:rPr lang="en-US" sz="2200" dirty="0" err="1" smtClean="0"/>
              <a:t>für</a:t>
            </a:r>
            <a:r>
              <a:rPr lang="en-US" sz="2200" dirty="0" smtClean="0"/>
              <a:t> </a:t>
            </a:r>
            <a:r>
              <a:rPr lang="en-US" sz="2200" dirty="0" err="1" smtClean="0"/>
              <a:t>Datenaustausch</a:t>
            </a:r>
            <a:r>
              <a:rPr lang="en-US" sz="2200" dirty="0" smtClean="0"/>
              <a:t> und </a:t>
            </a:r>
            <a:r>
              <a:rPr lang="mr-IN" sz="2200" dirty="0" smtClean="0"/>
              <a:t>–</a:t>
            </a:r>
            <a:r>
              <a:rPr lang="en-US" sz="2200" dirty="0" smtClean="0"/>
              <a:t>integration</a:t>
            </a:r>
          </a:p>
          <a:p>
            <a:pPr lvl="1">
              <a:defRPr/>
            </a:pPr>
            <a:r>
              <a:rPr lang="en-US" sz="2200" dirty="0" err="1" smtClean="0"/>
              <a:t>Kommt</a:t>
            </a:r>
            <a:r>
              <a:rPr lang="en-US" sz="2200" dirty="0" smtClean="0"/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später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80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589" y="1196752"/>
            <a:ext cx="8439150" cy="1905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600" dirty="0" smtClean="0">
                <a:latin typeface="Arial" charset="0"/>
                <a:ea typeface="ＭＳ Ｐゴシック" charset="0"/>
              </a:rPr>
              <a:t>Notation mehrwertige </a:t>
            </a:r>
            <a:r>
              <a:rPr lang="de-DE" sz="1600" dirty="0">
                <a:latin typeface="Arial" charset="0"/>
                <a:ea typeface="ＭＳ Ｐゴシック" charset="0"/>
              </a:rPr>
              <a:t>Abhängigkeiten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/>
            </a:r>
            <a:br>
              <a:rPr lang="de-DE" sz="1600" dirty="0" smtClean="0">
                <a:latin typeface="Arial" charset="0"/>
                <a:ea typeface="ＭＳ Ｐゴシック" charset="0"/>
              </a:rPr>
            </a:br>
            <a:r>
              <a:rPr lang="de-DE" sz="1600" dirty="0" smtClean="0">
                <a:latin typeface="Arial" charset="0"/>
                <a:ea typeface="ＭＳ Ｐゴシック" charset="0"/>
              </a:rPr>
              <a:t>dieser </a:t>
            </a:r>
            <a:r>
              <a:rPr lang="de-DE" sz="1600" dirty="0">
                <a:latin typeface="Arial" charset="0"/>
                <a:ea typeface="ＭＳ Ｐゴシック" charset="0"/>
              </a:rPr>
              <a:t>Relation:</a:t>
            </a:r>
          </a:p>
          <a:p>
            <a:pPr>
              <a:lnSpc>
                <a:spcPct val="90000"/>
              </a:lnSpc>
            </a:pPr>
            <a:r>
              <a:rPr lang="de-DE" sz="1400" dirty="0">
                <a:latin typeface="Arial" charset="0"/>
                <a:ea typeface="ＭＳ Ｐゴシック" charset="0"/>
              </a:rPr>
              <a:t>{</a:t>
            </a:r>
            <a:r>
              <a:rPr lang="de-DE" sz="14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4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Wingdings" charset="0"/>
              </a:rPr>
              <a:t>↠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400" dirty="0">
                <a:latin typeface="Arial" charset="0"/>
                <a:ea typeface="ＭＳ Ｐゴシック" charset="0"/>
                <a:sym typeface="Wingdings" charset="0"/>
              </a:rPr>
              <a:t>Sprache}  und</a:t>
            </a:r>
          </a:p>
          <a:p>
            <a:pPr>
              <a:lnSpc>
                <a:spcPct val="90000"/>
              </a:lnSpc>
            </a:pPr>
            <a:r>
              <a:rPr lang="de-DE" sz="1400" dirty="0">
                <a:latin typeface="Arial" charset="0"/>
                <a:ea typeface="ＭＳ Ｐゴシック" charset="0"/>
              </a:rPr>
              <a:t>{</a:t>
            </a:r>
            <a:r>
              <a:rPr lang="de-DE" sz="14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4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↠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400" dirty="0" err="1">
                <a:latin typeface="Arial" charset="0"/>
                <a:ea typeface="ＭＳ Ｐゴシック" charset="0"/>
                <a:sym typeface="Wingdings" charset="0"/>
              </a:rPr>
              <a:t>ProgSprache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1600" dirty="0" smtClean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600" dirty="0" smtClean="0">
                <a:latin typeface="Arial" charset="0"/>
                <a:ea typeface="ＭＳ Ｐゴシック" charset="0"/>
              </a:rPr>
              <a:t>MVDs </a:t>
            </a:r>
            <a:r>
              <a:rPr lang="de-DE" sz="1600" dirty="0">
                <a:latin typeface="Arial" charset="0"/>
                <a:ea typeface="ＭＳ Ｐゴシック" charset="0"/>
              </a:rPr>
              <a:t>führen zu Redundanz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/>
            </a:r>
            <a:br>
              <a:rPr lang="de-DE" sz="1600" dirty="0" smtClean="0">
                <a:latin typeface="Arial" charset="0"/>
                <a:ea typeface="ＭＳ Ｐゴシック" charset="0"/>
              </a:rPr>
            </a:br>
            <a:r>
              <a:rPr lang="de-DE" sz="1600" dirty="0" smtClean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latin typeface="Arial" charset="0"/>
                <a:ea typeface="ＭＳ Ｐゴシック" charset="0"/>
              </a:rPr>
              <a:t>Anomalien </a:t>
            </a:r>
          </a:p>
        </p:txBody>
      </p:sp>
      <p:graphicFrame>
        <p:nvGraphicFramePr>
          <p:cNvPr id="191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483583"/>
              </p:ext>
            </p:extLst>
          </p:nvPr>
        </p:nvGraphicFramePr>
        <p:xfrm>
          <a:off x="3995645" y="1208236"/>
          <a:ext cx="4824827" cy="2396427"/>
        </p:xfrm>
        <a:graphic>
          <a:graphicData uri="http://schemas.openxmlformats.org/drawingml/2006/table">
            <a:tbl>
              <a:tblPr/>
              <a:tblGrid>
                <a:gridCol w="1458170"/>
                <a:gridCol w="1459298"/>
                <a:gridCol w="1907359"/>
              </a:tblGrid>
              <a:tr h="412039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40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5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9809" y="3525738"/>
            <a:ext cx="8684804" cy="2495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 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Wingdings" charset="0"/>
              </a:rPr>
              <a:t>↠ 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𝛽 gilt genau dann wenn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es zu zwei Tupel t1 und t2 mit gleichen 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a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–Werten</a:t>
            </a:r>
          </a:p>
          <a:p>
            <a:pPr lvl="1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auch zwei Tupel t3 und t4 gibt mit</a:t>
            </a: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t4.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t1.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t2.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t2.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 , 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t4.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t1.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 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t4.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t2.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 , 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t1.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 </a:t>
            </a:r>
            <a:r>
              <a:rPr lang="de-DE" sz="1600" kern="0" dirty="0">
                <a:latin typeface="Symbol" charset="0"/>
                <a:ea typeface="ＭＳ Ｐゴシック" charset="0"/>
              </a:rPr>
              <a:t/>
            </a:r>
            <a:br>
              <a:rPr lang="de-DE" sz="1600" kern="0" dirty="0">
                <a:latin typeface="Symbol" charset="0"/>
                <a:ea typeface="ＭＳ Ｐゴシック" charset="0"/>
              </a:rPr>
            </a:br>
            <a:r>
              <a:rPr lang="de-DE" sz="1600" kern="0" dirty="0" smtClean="0"/>
              <a:t>wobei </a:t>
            </a:r>
            <a:r>
              <a:rPr lang="de-DE" sz="1600" kern="0" dirty="0" err="1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 = </a:t>
            </a:r>
            <a:r>
              <a:rPr lang="de-DE" sz="1600" dirty="0" smtClean="0">
                <a:latin typeface="Lucida Handwriting" charset="0"/>
                <a:ea typeface="ＭＳ Ｐゴシック" charset="0"/>
              </a:rPr>
              <a:t>R</a:t>
            </a:r>
            <a:r>
              <a:rPr lang="de-DE" sz="1600" dirty="0" smtClean="0">
                <a:ea typeface="ＭＳ Ｐゴシック" charset="0"/>
              </a:rPr>
              <a:t> \ (𝛼∪𝛽 )</a:t>
            </a:r>
            <a:endParaRPr lang="de-DE" sz="1600" kern="0" dirty="0" smtClean="0">
              <a:latin typeface="Symbol" charset="0"/>
              <a:ea typeface="ＭＳ Ｐゴシック" charset="0"/>
            </a:endParaRPr>
          </a:p>
        </p:txBody>
      </p:sp>
      <p:sp>
        <p:nvSpPr>
          <p:cNvPr id="7" name="Rectangle 43"/>
          <p:cNvSpPr>
            <a:spLocks noChangeArrowheads="1"/>
          </p:cNvSpPr>
          <p:nvPr/>
        </p:nvSpPr>
        <p:spPr bwMode="auto">
          <a:xfrm>
            <a:off x="5074511" y="4221088"/>
            <a:ext cx="3546911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1600" dirty="0"/>
              <a:t>"Zu zwei </a:t>
            </a:r>
            <a:r>
              <a:rPr lang="de-DE" sz="1600" dirty="0" err="1"/>
              <a:t>Tupeln</a:t>
            </a:r>
            <a:r>
              <a:rPr lang="de-DE" sz="1600" dirty="0"/>
              <a:t> mit gleichem </a:t>
            </a:r>
            <a:r>
              <a:rPr lang="de-DE" sz="1600" dirty="0" smtClean="0">
                <a:sym typeface="Symbol" charset="0"/>
              </a:rPr>
              <a:t>𝛼</a:t>
            </a:r>
            <a:r>
              <a:rPr lang="de-DE" sz="1600" dirty="0" smtClean="0"/>
              <a:t> </a:t>
            </a:r>
            <a:r>
              <a:rPr lang="de-DE" sz="1600" dirty="0"/>
              <a:t>-Wert kann man die </a:t>
            </a:r>
            <a:r>
              <a:rPr lang="de-DE" sz="1600" dirty="0">
                <a:latin typeface="Symbol" charset="0"/>
              </a:rPr>
              <a:t>b</a:t>
            </a:r>
            <a:r>
              <a:rPr lang="de-DE" sz="1600" dirty="0"/>
              <a:t> -Werte vertauschen, und die Tupel </a:t>
            </a:r>
            <a:r>
              <a:rPr lang="de-DE" sz="1600" dirty="0" smtClean="0"/>
              <a:t>müssen bei gleichem</a:t>
            </a:r>
            <a:br>
              <a:rPr lang="de-DE" sz="1600" dirty="0" smtClean="0"/>
            </a:br>
            <a:r>
              <a:rPr lang="de-DE" sz="1600" dirty="0" smtClean="0"/>
              <a:t>𝛾 </a:t>
            </a:r>
            <a:r>
              <a:rPr lang="de-DE" sz="1600" dirty="0"/>
              <a:t>auch in der Relation sein"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9982" y="5013176"/>
            <a:ext cx="8439150" cy="13540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600" kern="0" dirty="0" err="1" smtClean="0">
                <a:latin typeface="Arial" charset="0"/>
                <a:ea typeface="ＭＳ Ｐゴシック" charset="0"/>
              </a:rPr>
              <a:t>Tuple-generating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</a:t>
            </a:r>
            <a:r>
              <a:rPr lang="de-DE" sz="1600" kern="0" dirty="0" err="1" smtClean="0">
                <a:latin typeface="Arial" charset="0"/>
                <a:ea typeface="ＭＳ Ｐゴシック" charset="0"/>
              </a:rPr>
              <a:t>dependencies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1"/>
            <a:r>
              <a:rPr lang="de-DE" sz="1400" kern="0" dirty="0" smtClean="0">
                <a:latin typeface="Arial" charset="0"/>
                <a:ea typeface="ＭＳ Ｐゴシック" charset="0"/>
              </a:rPr>
              <a:t>Man kann eine Relation MVD-konform machen, </a:t>
            </a:r>
            <a:br>
              <a:rPr lang="de-DE" sz="1400" kern="0" dirty="0" smtClean="0">
                <a:latin typeface="Arial" charset="0"/>
                <a:ea typeface="ＭＳ Ｐゴシック" charset="0"/>
              </a:rPr>
            </a:br>
            <a:r>
              <a:rPr lang="de-DE" sz="1400" kern="0" dirty="0" smtClean="0">
                <a:latin typeface="Arial" charset="0"/>
                <a:ea typeface="ＭＳ Ｐゴシック" charset="0"/>
              </a:rPr>
              <a:t>indem man zusätzliche Tupel einfügt</a:t>
            </a:r>
          </a:p>
          <a:p>
            <a:pPr lvl="1"/>
            <a:r>
              <a:rPr lang="de-DE" sz="1400" kern="0" dirty="0" smtClean="0">
                <a:latin typeface="Arial" charset="0"/>
                <a:ea typeface="ＭＳ Ｐゴシック" charset="0"/>
              </a:rPr>
              <a:t>Bei FDs geht das nicht!!</a:t>
            </a:r>
          </a:p>
          <a:p>
            <a:pPr lvl="1"/>
            <a:endParaRPr lang="de-DE" sz="1600" kern="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701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7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16632"/>
            <a:ext cx="8439150" cy="442913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graphicFrame>
        <p:nvGraphicFramePr>
          <p:cNvPr id="15462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858052"/>
              </p:ext>
            </p:extLst>
          </p:nvPr>
        </p:nvGraphicFramePr>
        <p:xfrm>
          <a:off x="2340220" y="765175"/>
          <a:ext cx="6264519" cy="3111502"/>
        </p:xfrm>
        <a:graphic>
          <a:graphicData uri="http://schemas.openxmlformats.org/drawingml/2006/table">
            <a:tbl>
              <a:tblPr/>
              <a:tblGrid>
                <a:gridCol w="1893277"/>
                <a:gridCol w="1894742"/>
                <a:gridCol w="2476500"/>
              </a:tblGrid>
              <a:tr h="53498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4703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50162"/>
              </p:ext>
            </p:extLst>
          </p:nvPr>
        </p:nvGraphicFramePr>
        <p:xfrm>
          <a:off x="1" y="4602163"/>
          <a:ext cx="3779227" cy="2127252"/>
        </p:xfrm>
        <a:graphic>
          <a:graphicData uri="http://schemas.openxmlformats.org/drawingml/2006/table">
            <a:tbl>
              <a:tblPr/>
              <a:tblGrid>
                <a:gridCol w="1890346"/>
                <a:gridCol w="1888881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griechsich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4702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02998"/>
              </p:ext>
            </p:extLst>
          </p:nvPr>
        </p:nvGraphicFramePr>
        <p:xfrm>
          <a:off x="5219700" y="4602163"/>
          <a:ext cx="3924300" cy="2127252"/>
        </p:xfrm>
        <a:graphic>
          <a:graphicData uri="http://schemas.openxmlformats.org/drawingml/2006/table">
            <a:tbl>
              <a:tblPr/>
              <a:tblGrid>
                <a:gridCol w="1440474"/>
                <a:gridCol w="2483826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ProgSprachen</a:t>
                      </a:r>
                      <a:endParaRPr kumimoji="1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1929" name="AutoShape 73"/>
          <p:cNvCxnSpPr>
            <a:cxnSpLocks noChangeShapeType="1"/>
          </p:cNvCxnSpPr>
          <p:nvPr/>
        </p:nvCxnSpPr>
        <p:spPr bwMode="auto">
          <a:xfrm flipV="1">
            <a:off x="1890347" y="3876675"/>
            <a:ext cx="3291254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1930" name="AutoShape 74"/>
          <p:cNvCxnSpPr>
            <a:cxnSpLocks noChangeShapeType="1"/>
          </p:cNvCxnSpPr>
          <p:nvPr/>
        </p:nvCxnSpPr>
        <p:spPr bwMode="auto">
          <a:xfrm flipH="1" flipV="1">
            <a:off x="5181600" y="3876675"/>
            <a:ext cx="2000250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54699" name="Text Box 75"/>
          <p:cNvSpPr txBox="1">
            <a:spLocks noChangeArrowheads="1"/>
          </p:cNvSpPr>
          <p:nvPr/>
        </p:nvSpPr>
        <p:spPr bwMode="auto">
          <a:xfrm>
            <a:off x="1118390" y="3789363"/>
            <a:ext cx="17988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dirty="0" smtClean="0">
                <a:latin typeface="+mn-lt"/>
                <a:sym typeface="Symbol" charset="0"/>
              </a:rPr>
              <a:t>𝜋</a:t>
            </a:r>
            <a:r>
              <a:rPr lang="de-DE" baseline="-25000" dirty="0" err="1" smtClean="0">
                <a:latin typeface="+mn-lt"/>
                <a:sym typeface="Symbol" charset="0"/>
              </a:rPr>
              <a:t>PersNr</a:t>
            </a:r>
            <a:r>
              <a:rPr lang="de-DE" baseline="-25000" dirty="0">
                <a:latin typeface="+mn-lt"/>
                <a:sym typeface="Symbol" charset="0"/>
              </a:rPr>
              <a:t>, Sprache</a:t>
            </a:r>
            <a:endParaRPr lang="de-DE" sz="3600" baseline="-25000" dirty="0">
              <a:latin typeface="+mn-lt"/>
              <a:sym typeface="Symbol" charset="0"/>
            </a:endParaRPr>
          </a:p>
        </p:txBody>
      </p:sp>
      <p:sp>
        <p:nvSpPr>
          <p:cNvPr id="154700" name="Text Box 76"/>
          <p:cNvSpPr txBox="1">
            <a:spLocks noChangeArrowheads="1"/>
          </p:cNvSpPr>
          <p:nvPr/>
        </p:nvSpPr>
        <p:spPr bwMode="auto">
          <a:xfrm>
            <a:off x="6336868" y="3789363"/>
            <a:ext cx="22028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dirty="0" smtClean="0">
                <a:latin typeface="+mn-lt"/>
                <a:sym typeface="Symbol" charset="0"/>
              </a:rPr>
              <a:t>𝜋</a:t>
            </a:r>
            <a:r>
              <a:rPr lang="de-DE" baseline="-25000" dirty="0" err="1" smtClean="0">
                <a:latin typeface="+mn-lt"/>
                <a:sym typeface="Symbol" charset="0"/>
              </a:rPr>
              <a:t>PersNr</a:t>
            </a:r>
            <a:r>
              <a:rPr lang="de-DE" baseline="-25000" dirty="0">
                <a:latin typeface="+mn-lt"/>
                <a:sym typeface="Symbol" charset="0"/>
              </a:rPr>
              <a:t>, </a:t>
            </a:r>
            <a:r>
              <a:rPr lang="de-DE" baseline="-25000" dirty="0" err="1">
                <a:latin typeface="+mn-lt"/>
                <a:sym typeface="Symbol" charset="0"/>
              </a:rPr>
              <a:t>ProgSprache</a:t>
            </a:r>
            <a:endParaRPr lang="de-DE" sz="3600" baseline="-25000" dirty="0">
              <a:latin typeface="+mn-lt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548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99" grpId="0" autoUpdateAnimBg="0"/>
      <p:bldP spid="154700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16632"/>
            <a:ext cx="8439150" cy="442913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sp>
        <p:nvSpPr>
          <p:cNvPr id="123906" name="Rectangle 76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565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05623"/>
              </p:ext>
            </p:extLst>
          </p:nvPr>
        </p:nvGraphicFramePr>
        <p:xfrm>
          <a:off x="2340220" y="765175"/>
          <a:ext cx="6264519" cy="3111502"/>
        </p:xfrm>
        <a:graphic>
          <a:graphicData uri="http://schemas.openxmlformats.org/drawingml/2006/table">
            <a:tbl>
              <a:tblPr/>
              <a:tblGrid>
                <a:gridCol w="1893277"/>
                <a:gridCol w="1894742"/>
                <a:gridCol w="2476500"/>
              </a:tblGrid>
              <a:tr h="53498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5726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576166"/>
              </p:ext>
            </p:extLst>
          </p:nvPr>
        </p:nvGraphicFramePr>
        <p:xfrm>
          <a:off x="1" y="4602163"/>
          <a:ext cx="3779227" cy="2127252"/>
        </p:xfrm>
        <a:graphic>
          <a:graphicData uri="http://schemas.openxmlformats.org/drawingml/2006/table">
            <a:tbl>
              <a:tblPr/>
              <a:tblGrid>
                <a:gridCol w="1890346"/>
                <a:gridCol w="1888881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  <a:endParaRPr kumimoji="1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5725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94858"/>
              </p:ext>
            </p:extLst>
          </p:nvPr>
        </p:nvGraphicFramePr>
        <p:xfrm>
          <a:off x="5219700" y="4602163"/>
          <a:ext cx="3924300" cy="2127252"/>
        </p:xfrm>
        <a:graphic>
          <a:graphicData uri="http://schemas.openxmlformats.org/drawingml/2006/table">
            <a:tbl>
              <a:tblPr/>
              <a:tblGrid>
                <a:gridCol w="1440474"/>
                <a:gridCol w="2483826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ProgSprachen</a:t>
                      </a:r>
                      <a:endParaRPr kumimoji="1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3977" name="AutoShape 73"/>
          <p:cNvCxnSpPr>
            <a:cxnSpLocks noChangeShapeType="1"/>
          </p:cNvCxnSpPr>
          <p:nvPr/>
        </p:nvCxnSpPr>
        <p:spPr bwMode="auto">
          <a:xfrm flipV="1">
            <a:off x="1890347" y="3876675"/>
            <a:ext cx="3291254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3978" name="AutoShape 74"/>
          <p:cNvCxnSpPr>
            <a:cxnSpLocks noChangeShapeType="1"/>
          </p:cNvCxnSpPr>
          <p:nvPr/>
        </p:nvCxnSpPr>
        <p:spPr bwMode="auto">
          <a:xfrm flipH="1" flipV="1">
            <a:off x="5181600" y="3876675"/>
            <a:ext cx="2000250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55723" name="Text Box 75"/>
          <p:cNvSpPr txBox="1">
            <a:spLocks noChangeArrowheads="1"/>
          </p:cNvSpPr>
          <p:nvPr/>
        </p:nvSpPr>
        <p:spPr bwMode="auto">
          <a:xfrm>
            <a:off x="4982644" y="3860800"/>
            <a:ext cx="41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b="1" dirty="0" smtClean="0">
                <a:latin typeface="JoinFont" charset="0"/>
              </a:rPr>
              <a:t>⋈</a:t>
            </a:r>
            <a:endParaRPr lang="de-DE" sz="3600" b="1" dirty="0">
              <a:latin typeface="JoinFo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096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23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Vierte Normalform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000" dirty="0">
                <a:ea typeface="ＭＳ Ｐゴシック" charset="0"/>
              </a:rPr>
              <a:t>Eine MVD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sz="4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↠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2400" dirty="0">
                <a:ea typeface="ＭＳ Ｐゴシック" charset="0"/>
                <a:sym typeface="Symbol" charset="0"/>
              </a:rPr>
              <a:t>ist trivial genau dann wenn </a:t>
            </a:r>
          </a:p>
          <a:p>
            <a:pPr lvl="1">
              <a:buFont typeface="Times" charset="0"/>
              <a:buChar char="•"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⊆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dirty="0">
                <a:ea typeface="ＭＳ Ｐゴシック" charset="0"/>
                <a:sym typeface="Symbol" charset="0"/>
              </a:rPr>
              <a:t>oder</a:t>
            </a:r>
          </a:p>
          <a:p>
            <a:pPr lvl="1">
              <a:buFont typeface="Times" charset="0"/>
              <a:buChar char="•"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=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cs typeface="ＭＳ Ｐゴシック" charset="0"/>
              </a:rPr>
              <a:t>R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 </a:t>
            </a:r>
            <a:r>
              <a:rPr lang="de-DE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\ </a:t>
            </a:r>
            <a:r>
              <a:rPr lang="de-DE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</a:t>
            </a:r>
            <a:endParaRPr lang="de-DE" dirty="0">
              <a:solidFill>
                <a:schemeClr val="accent1">
                  <a:lumMod val="50000"/>
                </a:schemeClr>
              </a:solidFill>
              <a:ea typeface="ＭＳ Ｐゴシック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2000" dirty="0" smtClean="0">
                <a:ea typeface="ＭＳ Ｐゴシック" charset="0"/>
              </a:rPr>
              <a:t>Eine </a:t>
            </a:r>
            <a:r>
              <a:rPr lang="de-DE" sz="2000" dirty="0">
                <a:ea typeface="ＭＳ Ｐゴシック" charset="0"/>
              </a:rPr>
              <a:t>Relation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R </a:t>
            </a:r>
            <a:r>
              <a:rPr lang="de-DE" sz="2000" dirty="0">
                <a:ea typeface="ＭＳ Ｐゴシック" charset="0"/>
              </a:rPr>
              <a:t>ist in 4 NF wenn für jede MVD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↠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2000" dirty="0" smtClean="0">
                <a:ea typeface="ＭＳ Ｐゴシック" charset="0"/>
                <a:sym typeface="Symbol" charset="0"/>
              </a:rPr>
              <a:t/>
            </a:r>
            <a:br>
              <a:rPr lang="de-DE" sz="2000" dirty="0" smtClean="0">
                <a:ea typeface="ＭＳ Ｐゴシック" charset="0"/>
                <a:sym typeface="Symbol" charset="0"/>
              </a:rPr>
            </a:br>
            <a:r>
              <a:rPr lang="de-DE" sz="2000" dirty="0" smtClean="0">
                <a:ea typeface="ＭＳ Ｐゴシック" charset="0"/>
                <a:sym typeface="Symbol" charset="0"/>
              </a:rPr>
              <a:t>eine </a:t>
            </a:r>
            <a:r>
              <a:rPr lang="de-DE" sz="2000" dirty="0">
                <a:ea typeface="ＭＳ Ｐゴシック" charset="0"/>
                <a:sym typeface="Symbol" charset="0"/>
              </a:rPr>
              <a:t>der folgenden Bedingungen gilt:</a:t>
            </a:r>
          </a:p>
          <a:p>
            <a:pPr lvl="1">
              <a:buFont typeface="Times" charset="0"/>
              <a:buChar char="•"/>
            </a:pPr>
            <a:r>
              <a:rPr lang="de-DE" sz="2000" dirty="0">
                <a:ea typeface="ＭＳ Ｐゴシック" charset="0"/>
                <a:sym typeface="Symbol" charset="0"/>
              </a:rPr>
              <a:t>Die MVD ist trivial </a:t>
            </a:r>
            <a:r>
              <a:rPr lang="de-DE" sz="2000" b="1" dirty="0">
                <a:ea typeface="ＭＳ Ｐゴシック" charset="0"/>
                <a:sym typeface="Symbol" charset="0"/>
              </a:rPr>
              <a:t>oder</a:t>
            </a:r>
          </a:p>
          <a:p>
            <a:pPr lvl="1">
              <a:buFont typeface="Times" charset="0"/>
              <a:buChar char="•"/>
            </a:pP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</a:t>
            </a:r>
            <a:r>
              <a:rPr lang="de-DE" sz="2000" dirty="0" smtClean="0">
                <a:ea typeface="ＭＳ Ｐゴシック" charset="0"/>
                <a:sym typeface="Symbol" charset="0"/>
              </a:rPr>
              <a:t> </a:t>
            </a:r>
            <a:r>
              <a:rPr lang="de-DE" sz="2000" dirty="0">
                <a:ea typeface="ＭＳ Ｐゴシック" charset="0"/>
                <a:sym typeface="Symbol" charset="0"/>
              </a:rPr>
              <a:t>ist Superschlüssel von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R</a:t>
            </a:r>
            <a:endParaRPr lang="de-DE" sz="2000" dirty="0" smtClean="0">
              <a:ea typeface="ＭＳ Ｐゴシック" charset="0"/>
            </a:endParaRPr>
          </a:p>
          <a:p>
            <a:pPr lvl="1">
              <a:buFont typeface="Times" charset="0"/>
              <a:buChar char="•"/>
            </a:pPr>
            <a:endParaRPr lang="de-DE" sz="2000" dirty="0">
              <a:ea typeface="ＭＳ Ｐゴシック" charset="0"/>
              <a:sym typeface="Symbol" charset="0"/>
            </a:endParaRPr>
          </a:p>
          <a:p>
            <a:pPr marL="0" indent="0">
              <a:buNone/>
            </a:pPr>
            <a:r>
              <a:rPr lang="de-DE" sz="2200" dirty="0" smtClean="0">
                <a:solidFill>
                  <a:srgbClr val="032EF0"/>
                </a:solidFill>
                <a:ea typeface="ＭＳ Ｐゴシック" charset="0"/>
                <a:sym typeface="Symbol" charset="0"/>
              </a:rPr>
              <a:t>Zerlegung</a:t>
            </a:r>
            <a:r>
              <a:rPr lang="de-DE" sz="2200" dirty="0" smtClean="0">
                <a:ea typeface="ＭＳ Ｐゴシック" charset="0"/>
                <a:sym typeface="Symbol" charset="0"/>
              </a:rPr>
              <a:t> einer Relation in 3. Normalform, so dass </a:t>
            </a:r>
            <a:r>
              <a:rPr lang="de-DE" sz="2200" dirty="0">
                <a:ea typeface="ＭＳ Ｐゴシック" charset="0"/>
                <a:sym typeface="Symbol" charset="0"/>
              </a:rPr>
              <a:t/>
            </a:r>
            <a:br>
              <a:rPr lang="de-DE" sz="2200" dirty="0">
                <a:ea typeface="ＭＳ Ｐゴシック" charset="0"/>
                <a:sym typeface="Symbol" charset="0"/>
              </a:rPr>
            </a:br>
            <a:r>
              <a:rPr lang="de-DE" sz="2200" dirty="0" smtClean="0">
                <a:ea typeface="ＭＳ Ｐゴシック" charset="0"/>
                <a:sym typeface="Symbol" charset="0"/>
              </a:rPr>
              <a:t>nur triviale MVDs vorkommen </a:t>
            </a:r>
            <a:r>
              <a:rPr lang="de-DE" sz="2200" dirty="0" smtClean="0">
                <a:solidFill>
                  <a:srgbClr val="032EF0"/>
                </a:solidFill>
                <a:ea typeface="ＭＳ Ｐゴシック" charset="0"/>
                <a:sym typeface="Symbol" charset="0"/>
              </a:rPr>
              <a:t>verlustlos möglich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4030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5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+mn-lt"/>
                <a:ea typeface="ＭＳ Ｐゴシック" charset="0"/>
                <a:cs typeface="ＭＳ Ｐゴシック" charset="0"/>
              </a:rPr>
              <a:t>Zusammenfassung</a:t>
            </a:r>
            <a:br>
              <a:rPr lang="de-DE" sz="2800">
                <a:latin typeface="+mn-lt"/>
                <a:ea typeface="ＭＳ Ｐゴシック" charset="0"/>
                <a:cs typeface="ＭＳ Ｐゴシック" charset="0"/>
              </a:rPr>
            </a:br>
            <a:endParaRPr lang="de-DE" sz="28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520" y="1124719"/>
            <a:ext cx="9144000" cy="18002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Die Verlustlosigkeit ist für alle Zerlegungsalgorithmen in alle Normalformen garantiert</a:t>
            </a: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Die Abhängigkeitserhaltung kann nur bis zur dritten Normalform garantiert werden</a:t>
            </a:r>
          </a:p>
        </p:txBody>
      </p:sp>
      <p:pic>
        <p:nvPicPr>
          <p:cNvPr id="138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26367" r="7178" b="7683"/>
          <a:stretch>
            <a:fillRect/>
          </a:stretch>
        </p:blipFill>
        <p:spPr bwMode="auto">
          <a:xfrm>
            <a:off x="323528" y="1916832"/>
            <a:ext cx="8209085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493464"/>
              </p:ext>
            </p:extLst>
          </p:nvPr>
        </p:nvGraphicFramePr>
        <p:xfrm>
          <a:off x="6300192" y="4653136"/>
          <a:ext cx="1004733" cy="1929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3" name="Clip" r:id="rId5" imgW="2221595" imgH="3937487" progId="MS_ClipArt_Gallery.2">
                  <p:embed/>
                </p:oleObj>
              </mc:Choice>
              <mc:Fallback>
                <p:oleObj name="Clip" r:id="rId5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653136"/>
                        <a:ext cx="1004733" cy="19290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8973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Hülle Funktionaler Abhängigkeiten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Sei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eine Menge von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funktionalen </a:t>
            </a:r>
            <a:r>
              <a:rPr lang="de-DE" sz="2400" dirty="0">
                <a:latin typeface="Arial" charset="0"/>
                <a:ea typeface="ＭＳ Ｐゴシック" charset="0"/>
              </a:rPr>
              <a:t>Abhängigkeiten (FDs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)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</a:t>
            </a:r>
            <a:r>
              <a:rPr lang="de-DE" sz="2400" dirty="0">
                <a:latin typeface="Arial" charset="0"/>
                <a:ea typeface="ＭＳ Ｐゴシック" charset="0"/>
              </a:rPr>
              <a:t> bezeichnet die Menge aller aus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ableitbaren FDs und wird </a:t>
            </a:r>
            <a:r>
              <a:rPr lang="de-DE" sz="24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Hülle </a:t>
            </a:r>
            <a:r>
              <a:rPr lang="de-DE" sz="2400" dirty="0">
                <a:latin typeface="Arial" charset="0"/>
                <a:ea typeface="ＭＳ Ｐゴシック" charset="0"/>
              </a:rPr>
              <a:t>genannt.</a:t>
            </a:r>
          </a:p>
          <a:p>
            <a:pPr marL="0" indent="0">
              <a:buFontTx/>
              <a:buNone/>
            </a:pP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 smtClean="0">
                <a:latin typeface="Arial" charset="0"/>
                <a:ea typeface="ＭＳ Ｐゴシック" charset="0"/>
              </a:rPr>
              <a:t>Im </a:t>
            </a:r>
            <a:r>
              <a:rPr lang="de-DE" sz="2400" dirty="0">
                <a:latin typeface="Arial" charset="0"/>
                <a:ea typeface="ＭＳ Ｐゴシック" charset="0"/>
              </a:rPr>
              <a:t>A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llgemeinen </a:t>
            </a:r>
            <a:r>
              <a:rPr lang="de-DE" sz="2400" dirty="0">
                <a:latin typeface="Arial" charset="0"/>
                <a:ea typeface="ＭＳ Ｐゴシック" charset="0"/>
              </a:rPr>
              <a:t>gibt es unterschiedliche Mengen von FDs, deren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Hüllen </a:t>
            </a:r>
            <a:r>
              <a:rPr lang="de-DE" sz="2400" dirty="0">
                <a:latin typeface="Arial" charset="0"/>
                <a:ea typeface="ＭＳ Ｐゴシック" charset="0"/>
              </a:rPr>
              <a:t>gleich sind. </a:t>
            </a: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 smtClean="0">
                <a:latin typeface="Arial" charset="0"/>
                <a:ea typeface="ＭＳ Ｐゴシック" charset="0"/>
              </a:rPr>
              <a:t>In </a:t>
            </a:r>
            <a:r>
              <a:rPr lang="de-DE" sz="2400" dirty="0">
                <a:latin typeface="Arial" charset="0"/>
                <a:ea typeface="ＭＳ Ｐゴシック" charset="0"/>
              </a:rPr>
              <a:t>diesem Fall schreiben wir: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≣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2400" dirty="0"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400" dirty="0">
                <a:latin typeface="Arial" charset="0"/>
                <a:ea typeface="ＭＳ Ｐゴシック" charset="0"/>
              </a:rPr>
              <a:t> und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2400" dirty="0">
                <a:latin typeface="Arial" charset="0"/>
                <a:ea typeface="ＭＳ Ｐゴシック" charset="0"/>
              </a:rPr>
              <a:t> sind äquivalent)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08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0"/>
            <a:ext cx="8439150" cy="387350"/>
          </a:xfrm>
        </p:spPr>
        <p:txBody>
          <a:bodyPr/>
          <a:lstStyle/>
          <a:p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Herleitung 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von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Armstrong-Axiome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196752"/>
            <a:ext cx="8721969" cy="5454874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1600" i="1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Reflexivität</a:t>
            </a:r>
          </a:p>
          <a:p>
            <a:pPr lvl="1"/>
            <a:r>
              <a:rPr lang="de-DE" sz="16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eine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Teilmenge von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ist (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a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), dann gilt immer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. </a:t>
            </a:r>
            <a:br>
              <a:rPr lang="de-DE" sz="1600" dirty="0" smtClean="0">
                <a:latin typeface="Arial" charset="0"/>
                <a:ea typeface="ＭＳ Ｐゴシック" charset="0"/>
              </a:rPr>
            </a:br>
            <a:r>
              <a:rPr lang="de-DE" sz="1600" dirty="0" smtClean="0">
                <a:latin typeface="Arial" charset="0"/>
                <a:ea typeface="ＭＳ Ｐゴシック" charset="0"/>
              </a:rPr>
              <a:t>Insbesondere gilt immer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a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 . </a:t>
            </a:r>
          </a:p>
          <a:p>
            <a:pPr defTabSz="914400">
              <a:buFontTx/>
              <a:buNone/>
            </a:pPr>
            <a:r>
              <a:rPr lang="de-DE" sz="1600" i="1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Verstärkung</a:t>
            </a:r>
          </a:p>
          <a:p>
            <a:pPr marL="742950" lvl="1" indent="-285750" defTabSz="914400"/>
            <a:r>
              <a:rPr lang="de-DE" sz="16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latin typeface="Arial" charset="0"/>
                <a:ea typeface="ＭＳ Ｐゴシック" charset="0"/>
              </a:rPr>
              <a:t> gilt, dann gilt auch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600" dirty="0">
                <a:latin typeface="Symbol" charset="0"/>
                <a:ea typeface="ＭＳ Ｐゴシック" charset="0"/>
              </a:rPr>
              <a:t>. </a:t>
            </a:r>
            <a:r>
              <a:rPr lang="de-DE" sz="1600" dirty="0">
                <a:latin typeface="Arial" charset="0"/>
                <a:ea typeface="ＭＳ Ｐゴシック" charset="0"/>
              </a:rPr>
              <a:t>Hierbei stehe z.B.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rgbClr val="0000FF"/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für</a:t>
            </a:r>
            <a:r>
              <a:rPr lang="de-DE" sz="16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rgbClr val="0000FF"/>
                </a:solidFill>
                <a:latin typeface="Symbol" charset="0"/>
                <a:ea typeface="ＭＳ Ｐゴシック" charset="0"/>
              </a:rPr>
              <a:t>.</a:t>
            </a:r>
            <a:r>
              <a:rPr lang="de-DE" sz="1600" dirty="0">
                <a:latin typeface="Symbol" charset="0"/>
                <a:ea typeface="ＭＳ Ｐゴシック" charset="0"/>
              </a:rPr>
              <a:t> </a:t>
            </a:r>
          </a:p>
          <a:p>
            <a:pPr defTabSz="914400">
              <a:buFontTx/>
              <a:buNone/>
            </a:pPr>
            <a:r>
              <a:rPr lang="de-DE" sz="1600" i="1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Transitivität</a:t>
            </a:r>
          </a:p>
          <a:p>
            <a:pPr marL="742950" lvl="1" indent="-285750" defTabSz="914400"/>
            <a:r>
              <a:rPr lang="de-DE" sz="16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gilt, dann gilt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latin typeface="Arial" charset="0"/>
                <a:ea typeface="ＭＳ Ｐゴシック" charset="0"/>
              </a:rPr>
              <a:t>.</a:t>
            </a:r>
          </a:p>
          <a:p>
            <a:pPr marL="742950" lvl="1" indent="-285750" defTabSz="914400">
              <a:lnSpc>
                <a:spcPct val="60000"/>
              </a:lnSpc>
            </a:pPr>
            <a:endParaRPr lang="de-DE" sz="16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r>
              <a:rPr lang="de-DE" sz="1600" dirty="0">
                <a:latin typeface="Arial" charset="0"/>
                <a:ea typeface="ＭＳ Ｐゴシック" charset="0"/>
                <a:cs typeface="ＭＳ Ｐゴシック" charset="0"/>
              </a:rPr>
              <a:t>Diese drei Axiome sind 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ausreichend zur Herleitung sämtlicher FDs</a:t>
            </a:r>
          </a:p>
          <a:p>
            <a:pPr defTabSz="914400">
              <a:lnSpc>
                <a:spcPct val="50000"/>
              </a:lnSpc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endParaRPr lang="de-DE" sz="16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Zusätzliche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  <a:cs typeface="ＭＳ Ｐゴシック" charset="0"/>
              </a:rPr>
              <a:t>Axiome erleichtern die 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Herleitung von FDs:</a:t>
            </a: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42950" lvl="1" indent="-285750" defTabSz="914400"/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Vereinigung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>
                <a:latin typeface="Arial" charset="0"/>
                <a:ea typeface="ＭＳ Ｐゴシック" charset="0"/>
              </a:rPr>
              <a:t>Wenn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gelten, dann gilt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</a:endParaRPr>
          </a:p>
          <a:p>
            <a:pPr marL="742950" lvl="1" indent="-285750" defTabSz="914400"/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Dekomposition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>
                <a:latin typeface="Arial" charset="0"/>
                <a:ea typeface="ＭＳ Ｐゴシック" charset="0"/>
              </a:rPr>
              <a:t>Wenn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gilt, dann gelten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742950" lvl="1" indent="-285750" defTabSz="914400"/>
            <a:r>
              <a:rPr lang="de-DE" sz="1600" dirty="0" err="1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Pseudotransitivität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 smtClean="0">
                <a:latin typeface="Arial" charset="0"/>
                <a:ea typeface="ＭＳ Ｐゴシック" charset="0"/>
              </a:rPr>
              <a:t>Wenn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d</a:t>
            </a:r>
            <a:r>
              <a:rPr lang="de-DE" sz="1600" dirty="0">
                <a:latin typeface="Arial" charset="0"/>
                <a:ea typeface="ＭＳ Ｐゴシック" charset="0"/>
              </a:rPr>
              <a:t>, dann gilt auch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d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5" name="Rechteck 3"/>
          <p:cNvSpPr>
            <a:spLocks noChangeArrowheads="1"/>
          </p:cNvSpPr>
          <p:nvPr/>
        </p:nvSpPr>
        <p:spPr bwMode="auto">
          <a:xfrm>
            <a:off x="2520280" y="6207695"/>
            <a:ext cx="4283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William W. </a:t>
            </a:r>
            <a:r>
              <a:rPr lang="en-US" sz="1200" dirty="0" smtClean="0">
                <a:solidFill>
                  <a:srgbClr val="0000FF"/>
                </a:solidFill>
              </a:rPr>
              <a:t>Armstrong, Dependency </a:t>
            </a:r>
            <a:r>
              <a:rPr lang="en-US" sz="1200" dirty="0">
                <a:solidFill>
                  <a:srgbClr val="0000FF"/>
                </a:solidFill>
              </a:rPr>
              <a:t>Structures of Data Base </a:t>
            </a:r>
            <a:r>
              <a:rPr lang="en-US" sz="1200" dirty="0" smtClean="0">
                <a:solidFill>
                  <a:srgbClr val="0000FF"/>
                </a:solidFill>
              </a:rPr>
              <a:t>Relationships, </a:t>
            </a:r>
            <a:r>
              <a:rPr lang="de-DE" sz="1200" dirty="0">
                <a:solidFill>
                  <a:srgbClr val="0000FF"/>
                </a:solidFill>
              </a:rPr>
              <a:t>IFIP </a:t>
            </a:r>
            <a:r>
              <a:rPr lang="de-DE" sz="1200" dirty="0" err="1" smtClean="0">
                <a:solidFill>
                  <a:srgbClr val="0000FF"/>
                </a:solidFill>
              </a:rPr>
              <a:t>Congress</a:t>
            </a:r>
            <a:r>
              <a:rPr lang="de-DE" sz="1200" dirty="0" smtClean="0">
                <a:solidFill>
                  <a:srgbClr val="0000FF"/>
                </a:solidFill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1974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35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Armstrong Axiome</a:t>
            </a: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Kalkül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der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sich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durch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sättigende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Anwendung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der Armstrong-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Axiome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ergibt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ist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korrekt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vollständig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Korrektheit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Bedeutet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hier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Höchstens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geltende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FDs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werden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abgeleitet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2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Beweis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m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eist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einfach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Vollständigkeit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Bedeutet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hier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Mindestens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alle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geltenden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FDs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werden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abgeleitet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Beweis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meist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 b="1" dirty="0" err="1" smtClean="0">
                <a:latin typeface="Arial" charset="0"/>
                <a:ea typeface="ＭＳ Ｐゴシック" charset="0"/>
                <a:cs typeface="ＭＳ Ｐゴシック" charset="0"/>
              </a:rPr>
              <a:t>nicht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einfach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5" name="Rechteck 3"/>
          <p:cNvSpPr>
            <a:spLocks noChangeArrowheads="1"/>
          </p:cNvSpPr>
          <p:nvPr/>
        </p:nvSpPr>
        <p:spPr bwMode="auto">
          <a:xfrm>
            <a:off x="432048" y="5736775"/>
            <a:ext cx="4283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William W. </a:t>
            </a:r>
            <a:r>
              <a:rPr lang="en-US" sz="1200" dirty="0" smtClean="0">
                <a:solidFill>
                  <a:srgbClr val="0000FF"/>
                </a:solidFill>
              </a:rPr>
              <a:t>Armstrong, </a:t>
            </a:r>
            <a:r>
              <a:rPr lang="en-US" sz="1200" dirty="0" err="1" smtClean="0">
                <a:solidFill>
                  <a:srgbClr val="0000FF"/>
                </a:solidFill>
              </a:rPr>
              <a:t>Dependencse</a:t>
            </a:r>
            <a:r>
              <a:rPr lang="en-US" sz="1200" dirty="0" smtClean="0">
                <a:solidFill>
                  <a:srgbClr val="0000FF"/>
                </a:solidFill>
              </a:rPr>
              <a:t> Relationships, </a:t>
            </a:r>
            <a:r>
              <a:rPr lang="de-DE" sz="1200" dirty="0">
                <a:solidFill>
                  <a:srgbClr val="0000FF"/>
                </a:solidFill>
              </a:rPr>
              <a:t>IFIP </a:t>
            </a:r>
            <a:r>
              <a:rPr lang="de-DE" sz="1200" dirty="0" err="1" smtClean="0">
                <a:solidFill>
                  <a:srgbClr val="0000FF"/>
                </a:solidFill>
              </a:rPr>
              <a:t>Congress</a:t>
            </a:r>
            <a:r>
              <a:rPr lang="de-DE" sz="1200" dirty="0" smtClean="0">
                <a:solidFill>
                  <a:srgbClr val="0000FF"/>
                </a:solidFill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1974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6" name="Rechteck 3"/>
          <p:cNvSpPr/>
          <p:nvPr/>
        </p:nvSpPr>
        <p:spPr>
          <a:xfrm>
            <a:off x="4694448" y="5736775"/>
            <a:ext cx="4427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rgbClr val="0000FF"/>
                </a:solidFill>
              </a:rPr>
              <a:t>C. </a:t>
            </a:r>
            <a:r>
              <a:rPr lang="de-DE" sz="1200" dirty="0" err="1" smtClean="0">
                <a:solidFill>
                  <a:srgbClr val="0000FF"/>
                </a:solidFill>
              </a:rPr>
              <a:t>Beeri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M. </a:t>
            </a:r>
            <a:r>
              <a:rPr lang="de-DE" sz="1200" dirty="0" err="1">
                <a:solidFill>
                  <a:srgbClr val="0000FF"/>
                </a:solidFill>
              </a:rPr>
              <a:t>Dowd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R. </a:t>
            </a:r>
            <a:r>
              <a:rPr lang="de-DE" sz="1200" dirty="0" err="1" smtClean="0">
                <a:solidFill>
                  <a:srgbClr val="0000FF"/>
                </a:solidFill>
              </a:rPr>
              <a:t>Fagin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R. </a:t>
            </a:r>
            <a:r>
              <a:rPr lang="de-DE" sz="1200" dirty="0" err="1" smtClean="0">
                <a:solidFill>
                  <a:srgbClr val="0000FF"/>
                </a:solidFill>
              </a:rPr>
              <a:t>Statman</a:t>
            </a:r>
            <a:r>
              <a:rPr lang="de-DE" sz="1200" dirty="0" smtClean="0">
                <a:solidFill>
                  <a:srgbClr val="0000FF"/>
                </a:solidFill>
              </a:rPr>
              <a:t>. On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Structure</a:t>
            </a:r>
            <a:r>
              <a:rPr lang="de-DE" sz="1200" dirty="0">
                <a:solidFill>
                  <a:srgbClr val="0000FF"/>
                </a:solidFill>
              </a:rPr>
              <a:t> of Armstrong Relations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Functional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 smtClean="0">
                <a:solidFill>
                  <a:srgbClr val="0000FF"/>
                </a:solidFill>
              </a:rPr>
              <a:t>Dependencies</a:t>
            </a:r>
            <a:r>
              <a:rPr lang="de-DE" sz="1200" dirty="0">
                <a:solidFill>
                  <a:srgbClr val="0000FF"/>
                </a:solidFill>
              </a:rPr>
              <a:t>,</a:t>
            </a:r>
            <a:r>
              <a:rPr lang="de-DE" sz="1200" dirty="0" smtClean="0">
                <a:solidFill>
                  <a:srgbClr val="0000FF"/>
                </a:solidFill>
              </a:rPr>
              <a:t> </a:t>
            </a:r>
            <a:br>
              <a:rPr lang="de-DE" sz="1200" dirty="0" smtClean="0">
                <a:solidFill>
                  <a:srgbClr val="0000FF"/>
                </a:solidFill>
              </a:rPr>
            </a:br>
            <a:r>
              <a:rPr lang="de-DE" sz="1200" dirty="0" smtClean="0">
                <a:solidFill>
                  <a:srgbClr val="0000FF"/>
                </a:solidFill>
              </a:rPr>
              <a:t>Journal </a:t>
            </a:r>
            <a:r>
              <a:rPr lang="de-DE" sz="1200" dirty="0">
                <a:solidFill>
                  <a:srgbClr val="0000FF"/>
                </a:solidFill>
              </a:rPr>
              <a:t>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 </a:t>
            </a:r>
            <a:r>
              <a:rPr lang="de-DE" sz="1200" dirty="0" smtClean="0">
                <a:solidFill>
                  <a:srgbClr val="0000FF"/>
                </a:solidFill>
              </a:rPr>
              <a:t>31, pp. 30</a:t>
            </a:r>
            <a:r>
              <a:rPr lang="de-DE" sz="1200" dirty="0">
                <a:solidFill>
                  <a:srgbClr val="0000FF"/>
                </a:solidFill>
              </a:rPr>
              <a:t>–</a:t>
            </a:r>
            <a:r>
              <a:rPr lang="de-DE" sz="1200" dirty="0" smtClean="0">
                <a:solidFill>
                  <a:srgbClr val="0000FF"/>
                </a:solidFill>
              </a:rPr>
              <a:t>46, </a:t>
            </a:r>
            <a:r>
              <a:rPr lang="de-DE" sz="1200" b="1" dirty="0">
                <a:solidFill>
                  <a:srgbClr val="FF0000"/>
                </a:solidFill>
              </a:rPr>
              <a:t>1984</a:t>
            </a:r>
          </a:p>
        </p:txBody>
      </p:sp>
    </p:spTree>
    <p:extLst>
      <p:ext uri="{BB962C8B-B14F-4D97-AF65-F5344CB8AC3E}">
        <p14:creationId xmlns:p14="http://schemas.microsoft.com/office/powerpoint/2010/main" val="219503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Schlüsselbestimmung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Manuelle</a:t>
            </a:r>
            <a:r>
              <a:rPr lang="en-US" dirty="0" smtClean="0"/>
              <a:t> </a:t>
            </a:r>
            <a:r>
              <a:rPr lang="en-US" dirty="0" err="1" smtClean="0"/>
              <a:t>Bestimmung</a:t>
            </a:r>
            <a:r>
              <a:rPr lang="en-US" dirty="0" smtClean="0"/>
              <a:t> der </a:t>
            </a:r>
            <a:r>
              <a:rPr lang="en-US" dirty="0" err="1" smtClean="0"/>
              <a:t>Kandidatenschlüssel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aufwendig</a:t>
            </a:r>
            <a:r>
              <a:rPr lang="en-US" dirty="0" smtClean="0"/>
              <a:t> und</a:t>
            </a:r>
          </a:p>
          <a:p>
            <a:pPr>
              <a:defRPr/>
            </a:pP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vielen</a:t>
            </a:r>
            <a:r>
              <a:rPr lang="en-US" dirty="0" smtClean="0"/>
              <a:t> FDs </a:t>
            </a:r>
            <a:r>
              <a:rPr lang="en-US" dirty="0" err="1" smtClean="0"/>
              <a:t>fehleranfällig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Automatisierbar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84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3411</Words>
  <Application>Microsoft Macintosh PowerPoint</Application>
  <PresentationFormat>Bildschirmpräsentation (4:3)</PresentationFormat>
  <Paragraphs>1129</Paragraphs>
  <Slides>57</Slides>
  <Notes>41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57</vt:i4>
      </vt:variant>
    </vt:vector>
  </HeadingPairs>
  <TitlesOfParts>
    <vt:vector size="74" baseType="lpstr">
      <vt:lpstr>Calibri</vt:lpstr>
      <vt:lpstr>Chalkduster</vt:lpstr>
      <vt:lpstr>Courier New</vt:lpstr>
      <vt:lpstr>JoinFont</vt:lpstr>
      <vt:lpstr>Lucida Handwriting</vt:lpstr>
      <vt:lpstr>Monotype Sorts</vt:lpstr>
      <vt:lpstr>ＭＳ Ｐゴシック</vt:lpstr>
      <vt:lpstr>Myriad Pro</vt:lpstr>
      <vt:lpstr>Symbol</vt:lpstr>
      <vt:lpstr>Tahoma</vt:lpstr>
      <vt:lpstr>Times</vt:lpstr>
      <vt:lpstr>Times New Roman</vt:lpstr>
      <vt:lpstr>Webdings</vt:lpstr>
      <vt:lpstr>Wingdings</vt:lpstr>
      <vt:lpstr>Arial</vt:lpstr>
      <vt:lpstr>7_Standarddesign</vt:lpstr>
      <vt:lpstr>Clip</vt:lpstr>
      <vt:lpstr>Datenbanken Relationale Entwurfstheorie</vt:lpstr>
      <vt:lpstr>RDM: Anfragen</vt:lpstr>
      <vt:lpstr>Relationale Algebra in SQL</vt:lpstr>
      <vt:lpstr>Kandidatenschlüssel</vt:lpstr>
      <vt:lpstr>Schlüsselbestimmung</vt:lpstr>
      <vt:lpstr>Hülle Funktionaler Abhängigkeiten</vt:lpstr>
      <vt:lpstr>Herleitung von F+: Armstrong-Axiome</vt:lpstr>
      <vt:lpstr>Armstrong Axiome</vt:lpstr>
      <vt:lpstr>Schlüsselbestimmung</vt:lpstr>
      <vt:lpstr>Bestimmung der Hülle einer Attributmenge</vt:lpstr>
      <vt:lpstr>Nutzen der Attributhülle</vt:lpstr>
      <vt:lpstr>Herleitung von Relationenschemata aus FDs</vt:lpstr>
      <vt:lpstr>Vermeidung von Redundanz</vt:lpstr>
      <vt:lpstr>Redundanzfreie Darstellung von FDs</vt:lpstr>
      <vt:lpstr>Berechnung der kanonischen Überdeckung</vt:lpstr>
      <vt:lpstr>Nutzung der kanonischen Überdeckung</vt:lpstr>
      <vt:lpstr>Vereinbarungen</vt:lpstr>
      <vt:lpstr>Vermeidung von Redundanz in den Daten</vt:lpstr>
      <vt:lpstr>Zerlegung (Dekomposition) von Relationen</vt:lpstr>
      <vt:lpstr>Biertrinker-Beispiel</vt:lpstr>
      <vt:lpstr>PowerPoint-Präsentation</vt:lpstr>
      <vt:lpstr>Erläuterung des Biertrinker-Beispiels</vt:lpstr>
      <vt:lpstr>Verlustfreie Zerlegung</vt:lpstr>
      <vt:lpstr>Erläuterung der verlustfreien Zerlegung der Eltern-Relation</vt:lpstr>
      <vt:lpstr>Kriterien für die Verlustlosigkeit einer Zerlegung</vt:lpstr>
      <vt:lpstr>Abhängigkeitserhaltung </vt:lpstr>
      <vt:lpstr>Zerlegung der Relation PLZverzeichnis</vt:lpstr>
      <vt:lpstr>Einfügen zweier Tupel, die die FD Ort,Bland,Straße⟶PLZ verletzen</vt:lpstr>
      <vt:lpstr>Einfügen zweier Tupel, die die FD Ort,Bland,Straße ⟶ PLZ verletzen</vt:lpstr>
      <vt:lpstr>Gütekriterien für Relationenschemata</vt:lpstr>
      <vt:lpstr>Erste Normalform: nur „einfache“ Domänen</vt:lpstr>
      <vt:lpstr>Exkurs: NF2-Relationen</vt:lpstr>
      <vt:lpstr>Zweite Normalform </vt:lpstr>
      <vt:lpstr>Vermeidung von Redundanz in den Daten</vt:lpstr>
      <vt:lpstr>Boyce-Codd-Normalform</vt:lpstr>
      <vt:lpstr>Beispiel:  </vt:lpstr>
      <vt:lpstr>Beispiel:  </vt:lpstr>
      <vt:lpstr>Beispiel:  </vt:lpstr>
      <vt:lpstr>Beispiel: Dekomposition der Relation Städte</vt:lpstr>
      <vt:lpstr>Dekompositionsalgorithmus</vt:lpstr>
      <vt:lpstr>Beispiel</vt:lpstr>
      <vt:lpstr>Warum ist das ein Problem?</vt:lpstr>
      <vt:lpstr>Boyce-Codd-Normalform</vt:lpstr>
      <vt:lpstr>Was, wenn Boyce-Codd-Normalform nicht möglich?</vt:lpstr>
      <vt:lpstr>Dritte Normalform (formuliert nach Zaniolo 82)</vt:lpstr>
      <vt:lpstr>Frage</vt:lpstr>
      <vt:lpstr>Redundanz unvermeidbar, Zusätzliche Prüfung</vt:lpstr>
      <vt:lpstr>Synthese von Relationenschemata</vt:lpstr>
      <vt:lpstr>Synthesealgorithmus</vt:lpstr>
      <vt:lpstr>Synthesealgorithmus </vt:lpstr>
      <vt:lpstr>Synthesealgorithmus erzeugt Rel. in 3. NF</vt:lpstr>
      <vt:lpstr>Weitere Einschränkungen im Datenmodell</vt:lpstr>
      <vt:lpstr>Mehrwertige Abhängigkeiten: ein Beispiel</vt:lpstr>
      <vt:lpstr>Mehrwertige Abhängigkeiten: ein Beispiel</vt:lpstr>
      <vt:lpstr>Mehrwertige Abhängigkeiten: ein Beispiel</vt:lpstr>
      <vt:lpstr>Vierte Normalform</vt:lpstr>
      <vt:lpstr>Zusammenfassung 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712</cp:revision>
  <dcterms:created xsi:type="dcterms:W3CDTF">2010-04-27T12:26:40Z</dcterms:created>
  <dcterms:modified xsi:type="dcterms:W3CDTF">2020-04-14T15:19:35Z</dcterms:modified>
</cp:coreProperties>
</file>