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519" r:id="rId2"/>
    <p:sldId id="471" r:id="rId3"/>
    <p:sldId id="466" r:id="rId4"/>
    <p:sldId id="335" r:id="rId5"/>
    <p:sldId id="336" r:id="rId6"/>
    <p:sldId id="452" r:id="rId7"/>
    <p:sldId id="521" r:id="rId8"/>
    <p:sldId id="520" r:id="rId9"/>
    <p:sldId id="339" r:id="rId10"/>
    <p:sldId id="500" r:id="rId11"/>
    <p:sldId id="522" r:id="rId12"/>
    <p:sldId id="343" r:id="rId13"/>
    <p:sldId id="344" r:id="rId14"/>
    <p:sldId id="345" r:id="rId15"/>
    <p:sldId id="347" r:id="rId16"/>
    <p:sldId id="349" r:id="rId17"/>
    <p:sldId id="350" r:id="rId18"/>
    <p:sldId id="351" r:id="rId19"/>
    <p:sldId id="352" r:id="rId20"/>
    <p:sldId id="362" r:id="rId21"/>
    <p:sldId id="484" r:id="rId22"/>
    <p:sldId id="485" r:id="rId23"/>
    <p:sldId id="486" r:id="rId24"/>
    <p:sldId id="487" r:id="rId25"/>
    <p:sldId id="491" r:id="rId26"/>
    <p:sldId id="355" r:id="rId27"/>
    <p:sldId id="475" r:id="rId28"/>
    <p:sldId id="554" r:id="rId29"/>
    <p:sldId id="492" r:id="rId30"/>
    <p:sldId id="477" r:id="rId31"/>
    <p:sldId id="459" r:id="rId32"/>
    <p:sldId id="555" r:id="rId33"/>
    <p:sldId id="460" r:id="rId34"/>
    <p:sldId id="499" r:id="rId35"/>
    <p:sldId id="391" r:id="rId36"/>
    <p:sldId id="393" r:id="rId37"/>
    <p:sldId id="392" r:id="rId38"/>
    <p:sldId id="395" r:id="rId39"/>
    <p:sldId id="396" r:id="rId40"/>
    <p:sldId id="397" r:id="rId41"/>
    <p:sldId id="398" r:id="rId42"/>
    <p:sldId id="501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2EF0"/>
    <a:srgbClr val="0833FF"/>
    <a:srgbClr val="063A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/>
    <p:restoredTop sz="92981"/>
  </p:normalViewPr>
  <p:slideViewPr>
    <p:cSldViewPr>
      <p:cViewPr>
        <p:scale>
          <a:sx n="66" d="100"/>
          <a:sy n="66" d="100"/>
        </p:scale>
        <p:origin x="992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57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0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21.04.20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21.04.20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3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0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5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4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2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21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smtClean="0">
                <a:cs typeface="+mj-cs"/>
              </a:rPr>
              <a:t/>
            </a:r>
            <a:br>
              <a:rPr lang="de-DE" smtClean="0">
                <a:cs typeface="+mj-cs"/>
              </a:rPr>
            </a:br>
            <a:r>
              <a:rPr lang="de-DE" smtClean="0">
                <a:cs typeface="+mj-cs"/>
              </a:rPr>
              <a:t>SQL (Teil 1)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57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Ausdrücke</a:t>
            </a:r>
            <a:r>
              <a:rPr lang="en-US" dirty="0" smtClean="0"/>
              <a:t> in der </a:t>
            </a:r>
            <a:r>
              <a:rPr lang="en-US" dirty="0" err="1" smtClean="0"/>
              <a:t>Projektionsliste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Beispiel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selbstdefinierte</a:t>
            </a:r>
            <a:r>
              <a:rPr lang="en-US" sz="2400" dirty="0" smtClean="0"/>
              <a:t> </a:t>
            </a:r>
            <a:r>
              <a:rPr lang="en-US" sz="2400" dirty="0" err="1" smtClean="0"/>
              <a:t>Funktionen</a:t>
            </a:r>
            <a:r>
              <a:rPr lang="en-US" sz="2400" dirty="0" smtClean="0"/>
              <a:t> </a:t>
            </a:r>
            <a:r>
              <a:rPr lang="en-US" sz="2400" dirty="0" smtClean="0"/>
              <a:t>(user defined functions, UDFs) </a:t>
            </a:r>
            <a:r>
              <a:rPr lang="en-US" sz="2400" dirty="0" err="1" smtClean="0"/>
              <a:t>verwendbar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hier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näher</a:t>
            </a:r>
            <a:r>
              <a:rPr lang="en-US" sz="2400" dirty="0" smtClean="0"/>
              <a:t> </a:t>
            </a:r>
            <a:r>
              <a:rPr lang="en-US" sz="2400" dirty="0" err="1" smtClean="0"/>
              <a:t>behandelt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1988840"/>
            <a:ext cx="2545570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+ 100000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Projekte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&gt; 200000;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6684" y="1266826"/>
            <a:ext cx="8131420" cy="397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000" dirty="0" smtClean="0">
                <a:latin typeface="+mn-lt"/>
              </a:rPr>
              <a:t>Große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Anzahl </a:t>
            </a:r>
            <a:r>
              <a:rPr lang="de-DE" sz="2000" dirty="0">
                <a:latin typeface="+mn-lt"/>
              </a:rPr>
              <a:t>optionaler Klauseln und schlüsselwortbasierter </a:t>
            </a:r>
            <a:r>
              <a:rPr lang="de-DE" sz="2000" dirty="0" smtClean="0">
                <a:latin typeface="+mn-lt"/>
              </a:rPr>
              <a:t>Operatoren</a:t>
            </a:r>
            <a:endParaRPr lang="de-DE" sz="2000" dirty="0">
              <a:latin typeface="+mn-lt"/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Lexikalische und syntaktische Regeln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403299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</a:rPr>
              <a:t>SQL-Quelltext von Syntaxanalyse </a:t>
            </a:r>
            <a:r>
              <a:rPr lang="de-DE" sz="2000" dirty="0">
                <a:ea typeface="ＭＳ Ｐゴシック" charset="0"/>
              </a:rPr>
              <a:t>in </a:t>
            </a:r>
            <a:r>
              <a:rPr lang="de-DE" sz="2000" dirty="0" smtClean="0">
                <a:ea typeface="ＭＳ Ｐゴシック" charset="0"/>
              </a:rPr>
              <a:t>Folge </a:t>
            </a:r>
            <a:r>
              <a:rPr lang="de-DE" sz="2000" dirty="0">
                <a:ea typeface="ＭＳ Ｐゴシック" charset="0"/>
              </a:rPr>
              <a:t>von </a:t>
            </a:r>
            <a:r>
              <a:rPr lang="de-DE" sz="2000" dirty="0" smtClean="0">
                <a:ea typeface="ＭＳ Ｐゴシック" charset="0"/>
              </a:rPr>
              <a:t>Symbolen zerlegt</a:t>
            </a:r>
            <a:br>
              <a:rPr lang="de-DE" sz="2000" dirty="0" smtClean="0">
                <a:ea typeface="ＭＳ Ｐゴシック" charset="0"/>
              </a:rPr>
            </a:br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Nicht-druckbare </a:t>
            </a:r>
            <a:r>
              <a:rPr lang="de-DE" sz="2000" dirty="0">
                <a:ea typeface="ＭＳ Ｐゴシック" charset="0"/>
              </a:rPr>
              <a:t>Steuerzeichen (z.B. Zeilenvorschub) und Kommentare </a:t>
            </a:r>
            <a:r>
              <a:rPr lang="de-DE" sz="2000" dirty="0" smtClean="0">
                <a:ea typeface="ＭＳ Ｐゴシック" charset="0"/>
              </a:rPr>
              <a:t>wie </a:t>
            </a:r>
            <a:r>
              <a:rPr lang="de-DE" sz="2000" dirty="0">
                <a:ea typeface="ＭＳ Ｐゴシック" charset="0"/>
              </a:rPr>
              <a:t>Leerzeichen </a:t>
            </a:r>
            <a:r>
              <a:rPr lang="de-DE" sz="2000" dirty="0" smtClean="0">
                <a:ea typeface="ＭＳ Ｐゴシック" charset="0"/>
              </a:rPr>
              <a:t>behandelt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>
                <a:ea typeface="ＭＳ Ｐゴシック" charset="0"/>
              </a:rPr>
              <a:t>Kommentare beginnen mit </a:t>
            </a:r>
            <a:r>
              <a:rPr lang="de-DE" sz="2000" dirty="0" smtClean="0">
                <a:ea typeface="ＭＳ Ｐゴシック" charset="0"/>
              </a:rPr>
              <a:t>--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und </a:t>
            </a:r>
            <a:r>
              <a:rPr lang="de-DE" sz="2000" dirty="0">
                <a:ea typeface="ＭＳ Ｐゴシック" charset="0"/>
              </a:rPr>
              <a:t>reichen bis zum </a:t>
            </a:r>
            <a:r>
              <a:rPr lang="de-DE" sz="2000" dirty="0" smtClean="0">
                <a:ea typeface="ＭＳ Ｐゴシック" charset="0"/>
              </a:rPr>
              <a:t>Zeilenende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Kleinbuchstaben in </a:t>
            </a:r>
            <a:r>
              <a:rPr lang="de-DE" sz="2000" dirty="0">
                <a:ea typeface="ＭＳ Ｐゴシック" charset="0"/>
              </a:rPr>
              <a:t>Großbuchstaben umgewandelt, </a:t>
            </a:r>
            <a:r>
              <a:rPr lang="de-DE" sz="2000" dirty="0" smtClean="0">
                <a:ea typeface="ＭＳ Ｐゴシック" charset="0"/>
              </a:rPr>
              <a:t/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falls </a:t>
            </a:r>
            <a:r>
              <a:rPr lang="de-DE" sz="2000" dirty="0">
                <a:ea typeface="ＭＳ Ｐゴシック" charset="0"/>
              </a:rPr>
              <a:t>sie nicht in Zeichenketten-Konstanten </a:t>
            </a:r>
            <a:r>
              <a:rPr lang="de-DE" sz="2000" dirty="0" smtClean="0">
                <a:ea typeface="ＭＳ Ｐゴシック" charset="0"/>
              </a:rPr>
              <a:t>auftreten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7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Lexikalische und syntaktische Regeln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066800"/>
            <a:ext cx="5837340" cy="5257800"/>
          </a:xfrm>
          <a:noFill/>
        </p:spPr>
        <p:txBody>
          <a:bodyPr/>
          <a:lstStyle/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smtClean="0">
                <a:ea typeface="ＭＳ Ｐゴシック" charset="0"/>
              </a:rPr>
              <a:t>Reguläre </a:t>
            </a:r>
            <a:r>
              <a:rPr lang="de-DE" sz="1800" b="1" dirty="0">
                <a:ea typeface="ＭＳ Ｐゴシック" charset="0"/>
              </a:rPr>
              <a:t>Namen </a:t>
            </a:r>
            <a:r>
              <a:rPr lang="de-DE" sz="1800" dirty="0">
                <a:ea typeface="ＭＳ Ｐゴシック" charset="0"/>
              </a:rPr>
              <a:t>beginnen mit einem Buchstaben gefolgt von evtl. weiteren Buchstaben,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Ziffern </a:t>
            </a:r>
            <a:r>
              <a:rPr lang="de-DE" sz="1800" dirty="0">
                <a:ea typeface="ＭＳ Ｐゴシック" charset="0"/>
              </a:rPr>
              <a:t>und </a:t>
            </a:r>
            <a:r>
              <a:rPr lang="de-DE" sz="1800" dirty="0" smtClean="0">
                <a:ea typeface="ＭＳ Ｐゴシック" charset="0"/>
              </a:rPr>
              <a:t>_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 smtClean="0">
                <a:ea typeface="ＭＳ Ｐゴシック" charset="0"/>
              </a:rPr>
              <a:t>Schlüsselwörter</a:t>
            </a:r>
            <a:r>
              <a:rPr lang="de-DE" sz="1800" dirty="0" smtClean="0">
                <a:ea typeface="ＭＳ Ｐゴシック" charset="0"/>
              </a:rPr>
              <a:t>: </a:t>
            </a:r>
            <a:r>
              <a:rPr lang="de-DE" sz="1800" dirty="0">
                <a:ea typeface="ＭＳ Ｐゴシック" charset="0"/>
              </a:rPr>
              <a:t>SQL definiert über 210 Namen als </a:t>
            </a:r>
            <a:r>
              <a:rPr lang="de-DE" sz="1800" dirty="0" smtClean="0">
                <a:ea typeface="ＭＳ Ｐゴシック" charset="0"/>
              </a:rPr>
              <a:t>Schlüsselwörter, </a:t>
            </a:r>
            <a:r>
              <a:rPr lang="de-DE" sz="1800" dirty="0">
                <a:ea typeface="ＭＳ Ｐゴシック" charset="0"/>
              </a:rPr>
              <a:t>die nicht kontextsensitiv </a:t>
            </a:r>
            <a:r>
              <a:rPr lang="de-DE" sz="1800" dirty="0" smtClean="0">
                <a:ea typeface="ＭＳ Ｐゴシック" charset="0"/>
              </a:rPr>
              <a:t>sind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Begrenzte </a:t>
            </a:r>
            <a:r>
              <a:rPr lang="de-DE" sz="1800" b="1" dirty="0" smtClean="0">
                <a:ea typeface="ＭＳ Ｐゴシック" charset="0"/>
              </a:rPr>
              <a:t>Namen</a:t>
            </a:r>
            <a:r>
              <a:rPr lang="de-DE" sz="1800" dirty="0" smtClean="0">
                <a:ea typeface="ＭＳ Ｐゴシック" charset="0"/>
              </a:rPr>
              <a:t>:</a:t>
            </a:r>
            <a:r>
              <a:rPr lang="de-DE" sz="1800" b="1" dirty="0" smtClean="0">
                <a:ea typeface="ＭＳ Ｐゴシック" charset="0"/>
              </a:rPr>
              <a:t> </a:t>
            </a:r>
            <a:br>
              <a:rPr lang="de-DE" sz="1800" b="1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Zeichenketten </a:t>
            </a:r>
            <a:r>
              <a:rPr lang="de-DE" sz="1800" dirty="0">
                <a:ea typeface="ＭＳ Ｐゴシック" charset="0"/>
              </a:rPr>
              <a:t>in doppelten </a:t>
            </a:r>
            <a:r>
              <a:rPr lang="de-DE" sz="1800" dirty="0" smtClean="0">
                <a:ea typeface="ＭＳ Ｐゴシック" charset="0"/>
              </a:rPr>
              <a:t>Anführungszeichen </a:t>
            </a:r>
            <a:r>
              <a:rPr lang="de-DE" sz="1800" dirty="0" smtClean="0">
                <a:ea typeface="ＭＳ Ｐゴシック" charset="0"/>
              </a:rPr>
              <a:t>(nützlich zur Verwendung </a:t>
            </a:r>
            <a:r>
              <a:rPr lang="de-DE" sz="1800" dirty="0" smtClean="0">
                <a:ea typeface="ＭＳ Ｐゴシック" charset="0"/>
              </a:rPr>
              <a:t>von Schlüsselwörtern als Namen)</a:t>
            </a:r>
          </a:p>
          <a:p>
            <a:pPr lvl="1"/>
            <a:r>
              <a:rPr lang="de-DE" sz="1800" b="1" dirty="0" err="1" smtClean="0">
                <a:ea typeface="ＭＳ Ｐゴシック" charset="0"/>
              </a:rPr>
              <a:t>Literale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dienen zur Benennung von Werten der SQL-Basistypen</a:t>
            </a:r>
          </a:p>
          <a:p>
            <a:pPr lvl="1"/>
            <a:r>
              <a:rPr lang="de-DE" sz="1800" dirty="0">
                <a:ea typeface="ＭＳ Ｐゴシック" charset="0"/>
              </a:rPr>
              <a:t>weitere Symbole (Operatoren etc.)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995084" y="2305051"/>
            <a:ext cx="1691094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de-DE" sz="1400" b="1">
                <a:latin typeface="Courier New" charset="0"/>
              </a:rPr>
              <a:t>create, select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82649" y="3789040"/>
            <a:ext cx="2660748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'abc'      </a:t>
            </a:r>
            <a:r>
              <a:rPr lang="de-DE" sz="1400" b="1">
                <a:latin typeface="Courier New" charset="0"/>
              </a:rPr>
              <a:t>character</a:t>
            </a:r>
            <a:r>
              <a:rPr lang="de-DE" sz="1400">
                <a:latin typeface="Courier New" charset="0"/>
              </a:rPr>
              <a:t>(3)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123        </a:t>
            </a:r>
            <a:r>
              <a:rPr lang="de-DE" sz="1400" b="1">
                <a:latin typeface="Courier New" charset="0"/>
              </a:rPr>
              <a:t>smallint</a:t>
            </a:r>
            <a:endParaRPr lang="de-DE" sz="1400">
              <a:latin typeface="Courier New" charset="0"/>
            </a:endParaRPr>
          </a:p>
          <a:p>
            <a:pPr>
              <a:defRPr/>
            </a:pPr>
            <a:r>
              <a:rPr lang="de-DE" sz="1400">
                <a:latin typeface="Courier New" charset="0"/>
              </a:rPr>
              <a:t>B'101010'  </a:t>
            </a:r>
            <a:r>
              <a:rPr lang="de-DE" sz="1400" b="1">
                <a:latin typeface="Courier New" charset="0"/>
              </a:rPr>
              <a:t>bit</a:t>
            </a:r>
            <a:r>
              <a:rPr lang="de-DE" sz="1400">
                <a:latin typeface="Courier New" charset="0"/>
              </a:rPr>
              <a:t>(6)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940152" y="2990851"/>
            <a:ext cx="2445269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dirty="0">
                <a:latin typeface="Courier New" charset="0"/>
              </a:rPr>
              <a:t>"</a:t>
            </a:r>
            <a:r>
              <a:rPr lang="de-DE" sz="1400" dirty="0" err="1">
                <a:latin typeface="Courier New" charset="0"/>
              </a:rPr>
              <a:t>intersect</a:t>
            </a:r>
            <a:r>
              <a:rPr lang="de-DE" sz="1400" dirty="0">
                <a:latin typeface="Courier New" charset="0"/>
              </a:rPr>
              <a:t>", "</a:t>
            </a:r>
            <a:r>
              <a:rPr lang="de-DE" sz="1400" dirty="0" err="1">
                <a:latin typeface="Courier New" charset="0"/>
              </a:rPr>
              <a:t>create</a:t>
            </a:r>
            <a:r>
              <a:rPr lang="de-DE" sz="1400" dirty="0">
                <a:latin typeface="Courier New" charset="0"/>
              </a:rPr>
              <a:t>"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982649" y="1619251"/>
            <a:ext cx="158335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Peter, mary33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82649" y="4703441"/>
            <a:ext cx="233753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&lt;, &gt;, =, %, &amp;, (, ), 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*, +,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74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  <a:noFill/>
        </p:spPr>
        <p:txBody>
          <a:bodyPr/>
          <a:lstStyle/>
          <a:p>
            <a:r>
              <a:rPr lang="de-DE" sz="2000" dirty="0" smtClean="0">
                <a:ea typeface="ＭＳ Ｐゴシック" charset="0"/>
              </a:rPr>
              <a:t>SQL-Schema </a:t>
            </a:r>
            <a:r>
              <a:rPr lang="de-DE" sz="2000" dirty="0">
                <a:ea typeface="ＭＳ Ｐゴシック" charset="0"/>
              </a:rPr>
              <a:t>ist </a:t>
            </a:r>
            <a:r>
              <a:rPr lang="de-DE" sz="2000" i="1" dirty="0" smtClean="0">
                <a:ea typeface="ＭＳ Ｐゴシック" charset="0"/>
              </a:rPr>
              <a:t>dynamischer </a:t>
            </a:r>
            <a:r>
              <a:rPr lang="de-DE" sz="2000" i="1" dirty="0">
                <a:ea typeface="ＭＳ Ｐゴシック" charset="0"/>
              </a:rPr>
              <a:t>Sichtbarkeitsbereich </a:t>
            </a:r>
            <a:r>
              <a:rPr lang="de-DE" sz="2000" dirty="0">
                <a:ea typeface="ＭＳ Ｐゴシック" charset="0"/>
              </a:rPr>
              <a:t>für </a:t>
            </a:r>
            <a:r>
              <a:rPr lang="de-DE" sz="2000" dirty="0" smtClean="0">
                <a:ea typeface="ＭＳ Ｐゴシック" charset="0"/>
              </a:rPr>
              <a:t>Namen 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geschachtelter </a:t>
            </a:r>
            <a:r>
              <a:rPr lang="de-DE" sz="2000" dirty="0">
                <a:ea typeface="ＭＳ Ｐゴシック" charset="0"/>
              </a:rPr>
              <a:t>(lokaler) SQL-Objekte (Tabellen, Sichten, Regeln ...)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r>
              <a:rPr lang="de-DE" sz="2000" dirty="0" smtClean="0">
                <a:ea typeface="ＭＳ Ｐゴシック" charset="0"/>
              </a:rPr>
              <a:t>Schemata werden persistent gespeichert (zugreifbar über SQL)</a:t>
            </a:r>
          </a:p>
          <a:p>
            <a:r>
              <a:rPr lang="de-DE" sz="2000" dirty="0" smtClean="0">
                <a:ea typeface="ＭＳ Ｐゴシック" charset="0"/>
              </a:rPr>
              <a:t>Multiple Schemata nötig für: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Integration </a:t>
            </a:r>
            <a:r>
              <a:rPr lang="de-DE" sz="1800" dirty="0">
                <a:ea typeface="ＭＳ Ｐゴシック" charset="0"/>
              </a:rPr>
              <a:t>separat entwickelter </a:t>
            </a:r>
            <a:r>
              <a:rPr lang="de-DE" sz="1800" dirty="0" smtClean="0">
                <a:ea typeface="ＭＳ Ｐゴシック" charset="0"/>
              </a:rPr>
              <a:t>Datenbanken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Arbeit </a:t>
            </a:r>
            <a:r>
              <a:rPr lang="de-DE" sz="1800" dirty="0">
                <a:ea typeface="ＭＳ Ｐゴシック" charset="0"/>
              </a:rPr>
              <a:t>in verteilten und föderativen </a:t>
            </a:r>
            <a:r>
              <a:rPr lang="de-DE" sz="1800" dirty="0" smtClean="0">
                <a:ea typeface="ＭＳ Ｐゴシック" charset="0"/>
              </a:rPr>
              <a:t>Datenbanken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63688" y="1978044"/>
            <a:ext cx="3522663" cy="267509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</a:t>
            </a:r>
            <a:r>
              <a:rPr lang="de-DE" sz="1400" dirty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Mitarbeiter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Produkte ... 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ProjektDB</a:t>
            </a:r>
            <a:r>
              <a:rPr lang="de-DE" sz="1400" dirty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Mitarbeiter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view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Leiter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Test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drop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Test;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drop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</a:t>
            </a:r>
            <a:r>
              <a:rPr lang="de-DE" sz="1400" dirty="0">
                <a:latin typeface="Courier New" charset="0"/>
              </a:rPr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41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79584" y="1758950"/>
            <a:ext cx="2520462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79585" y="1758950"/>
            <a:ext cx="973015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678723" y="1758950"/>
            <a:ext cx="621323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64323" y="1758950"/>
            <a:ext cx="902677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60536" y="1847850"/>
            <a:ext cx="924946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Name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FirmenDB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ProjektDB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TextDB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787770" y="1847850"/>
            <a:ext cx="875241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Benutzer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matthes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matthes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schmidt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779584" y="21336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830874" y="1466851"/>
            <a:ext cx="133913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Schemakatalog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155831" y="1758950"/>
            <a:ext cx="35052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4136782" y="1466851"/>
            <a:ext cx="9231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FirmenDB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4207120" y="1847851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5613889" y="1847851"/>
            <a:ext cx="86354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Produkte</a:t>
            </a:r>
          </a:p>
        </p:txBody>
      </p:sp>
      <p:grpSp>
        <p:nvGrpSpPr>
          <p:cNvPr id="20494" name="Group 23"/>
          <p:cNvGrpSpPr>
            <a:grpSpLocks/>
          </p:cNvGrpSpPr>
          <p:nvPr/>
        </p:nvGrpSpPr>
        <p:grpSpPr bwMode="auto">
          <a:xfrm>
            <a:off x="4296508" y="2139950"/>
            <a:ext cx="832338" cy="673100"/>
            <a:chOff x="2932" y="1348"/>
            <a:chExt cx="568" cy="424"/>
          </a:xfrm>
        </p:grpSpPr>
        <p:sp>
          <p:nvSpPr>
            <p:cNvPr id="20537" name="Rectangle 16"/>
            <p:cNvSpPr>
              <a:spLocks noChangeArrowheads="1"/>
            </p:cNvSpPr>
            <p:nvPr/>
          </p:nvSpPr>
          <p:spPr bwMode="auto">
            <a:xfrm>
              <a:off x="293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8" name="Rectangle 17"/>
            <p:cNvSpPr>
              <a:spLocks noChangeArrowheads="1"/>
            </p:cNvSpPr>
            <p:nvPr/>
          </p:nvSpPr>
          <p:spPr bwMode="auto">
            <a:xfrm>
              <a:off x="3028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9" name="Rectangle 18"/>
            <p:cNvSpPr>
              <a:spLocks noChangeArrowheads="1"/>
            </p:cNvSpPr>
            <p:nvPr/>
          </p:nvSpPr>
          <p:spPr bwMode="auto">
            <a:xfrm>
              <a:off x="3124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0" name="Rectangle 19"/>
            <p:cNvSpPr>
              <a:spLocks noChangeArrowheads="1"/>
            </p:cNvSpPr>
            <p:nvPr/>
          </p:nvSpPr>
          <p:spPr bwMode="auto">
            <a:xfrm>
              <a:off x="3220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1" name="Rectangle 20"/>
            <p:cNvSpPr>
              <a:spLocks noChangeArrowheads="1"/>
            </p:cNvSpPr>
            <p:nvPr/>
          </p:nvSpPr>
          <p:spPr bwMode="auto">
            <a:xfrm>
              <a:off x="3316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2" name="Rectangle 21"/>
            <p:cNvSpPr>
              <a:spLocks noChangeArrowheads="1"/>
            </p:cNvSpPr>
            <p:nvPr/>
          </p:nvSpPr>
          <p:spPr bwMode="auto">
            <a:xfrm>
              <a:off x="341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3" name="Line 22"/>
            <p:cNvSpPr>
              <a:spLocks noChangeShapeType="1"/>
            </p:cNvSpPr>
            <p:nvPr/>
          </p:nvSpPr>
          <p:spPr bwMode="auto">
            <a:xfrm>
              <a:off x="2932" y="14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495" name="Group 31"/>
          <p:cNvGrpSpPr>
            <a:grpSpLocks/>
          </p:cNvGrpSpPr>
          <p:nvPr/>
        </p:nvGrpSpPr>
        <p:grpSpPr bwMode="auto">
          <a:xfrm>
            <a:off x="5703277" y="2139950"/>
            <a:ext cx="832338" cy="673100"/>
            <a:chOff x="3892" y="1348"/>
            <a:chExt cx="568" cy="424"/>
          </a:xfrm>
        </p:grpSpPr>
        <p:sp>
          <p:nvSpPr>
            <p:cNvPr id="20530" name="Rectangle 24"/>
            <p:cNvSpPr>
              <a:spLocks noChangeArrowheads="1"/>
            </p:cNvSpPr>
            <p:nvPr/>
          </p:nvSpPr>
          <p:spPr bwMode="auto">
            <a:xfrm>
              <a:off x="389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1" name="Rectangle 25"/>
            <p:cNvSpPr>
              <a:spLocks noChangeArrowheads="1"/>
            </p:cNvSpPr>
            <p:nvPr/>
          </p:nvSpPr>
          <p:spPr bwMode="auto">
            <a:xfrm>
              <a:off x="3988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2" name="Rectangle 26"/>
            <p:cNvSpPr>
              <a:spLocks noChangeArrowheads="1"/>
            </p:cNvSpPr>
            <p:nvPr/>
          </p:nvSpPr>
          <p:spPr bwMode="auto">
            <a:xfrm>
              <a:off x="4084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3" name="Rectangle 27"/>
            <p:cNvSpPr>
              <a:spLocks noChangeArrowheads="1"/>
            </p:cNvSpPr>
            <p:nvPr/>
          </p:nvSpPr>
          <p:spPr bwMode="auto">
            <a:xfrm>
              <a:off x="4180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4" name="Rectangle 28"/>
            <p:cNvSpPr>
              <a:spLocks noChangeArrowheads="1"/>
            </p:cNvSpPr>
            <p:nvPr/>
          </p:nvSpPr>
          <p:spPr bwMode="auto">
            <a:xfrm>
              <a:off x="4276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5" name="Rectangle 29"/>
            <p:cNvSpPr>
              <a:spLocks noChangeArrowheads="1"/>
            </p:cNvSpPr>
            <p:nvPr/>
          </p:nvSpPr>
          <p:spPr bwMode="auto">
            <a:xfrm>
              <a:off x="437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6" name="Line 30"/>
            <p:cNvSpPr>
              <a:spLocks noChangeShapeType="1"/>
            </p:cNvSpPr>
            <p:nvPr/>
          </p:nvSpPr>
          <p:spPr bwMode="auto">
            <a:xfrm>
              <a:off x="3892" y="14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0496" name="Rectangle 32"/>
          <p:cNvSpPr>
            <a:spLocks noChangeArrowheads="1"/>
          </p:cNvSpPr>
          <p:nvPr/>
        </p:nvSpPr>
        <p:spPr bwMode="auto">
          <a:xfrm>
            <a:off x="6739305" y="2381251"/>
            <a:ext cx="32278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...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155831" y="3663950"/>
            <a:ext cx="35052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98" name="Rectangle 34"/>
          <p:cNvSpPr>
            <a:spLocks noChangeArrowheads="1"/>
          </p:cNvSpPr>
          <p:nvPr/>
        </p:nvSpPr>
        <p:spPr bwMode="auto">
          <a:xfrm>
            <a:off x="4136782" y="3371851"/>
            <a:ext cx="92494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ProjektDB</a:t>
            </a:r>
          </a:p>
        </p:txBody>
      </p:sp>
      <p:sp>
        <p:nvSpPr>
          <p:cNvPr id="20499" name="Rectangle 35"/>
          <p:cNvSpPr>
            <a:spLocks noChangeArrowheads="1"/>
          </p:cNvSpPr>
          <p:nvPr/>
        </p:nvSpPr>
        <p:spPr bwMode="auto">
          <a:xfrm>
            <a:off x="4207120" y="3752850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grpSp>
        <p:nvGrpSpPr>
          <p:cNvPr id="20500" name="Group 43"/>
          <p:cNvGrpSpPr>
            <a:grpSpLocks/>
          </p:cNvGrpSpPr>
          <p:nvPr/>
        </p:nvGrpSpPr>
        <p:grpSpPr bwMode="auto">
          <a:xfrm>
            <a:off x="4296508" y="4044950"/>
            <a:ext cx="832338" cy="673100"/>
            <a:chOff x="2932" y="2548"/>
            <a:chExt cx="568" cy="424"/>
          </a:xfrm>
        </p:grpSpPr>
        <p:sp>
          <p:nvSpPr>
            <p:cNvPr id="20523" name="Rectangle 36"/>
            <p:cNvSpPr>
              <a:spLocks noChangeArrowheads="1"/>
            </p:cNvSpPr>
            <p:nvPr/>
          </p:nvSpPr>
          <p:spPr bwMode="auto">
            <a:xfrm>
              <a:off x="293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4" name="Rectangle 37"/>
            <p:cNvSpPr>
              <a:spLocks noChangeArrowheads="1"/>
            </p:cNvSpPr>
            <p:nvPr/>
          </p:nvSpPr>
          <p:spPr bwMode="auto">
            <a:xfrm>
              <a:off x="302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5" name="Rectangle 38"/>
            <p:cNvSpPr>
              <a:spLocks noChangeArrowheads="1"/>
            </p:cNvSpPr>
            <p:nvPr/>
          </p:nvSpPr>
          <p:spPr bwMode="auto">
            <a:xfrm>
              <a:off x="312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6" name="Rectangle 39"/>
            <p:cNvSpPr>
              <a:spLocks noChangeArrowheads="1"/>
            </p:cNvSpPr>
            <p:nvPr/>
          </p:nvSpPr>
          <p:spPr bwMode="auto">
            <a:xfrm>
              <a:off x="322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7" name="Rectangle 40"/>
            <p:cNvSpPr>
              <a:spLocks noChangeArrowheads="1"/>
            </p:cNvSpPr>
            <p:nvPr/>
          </p:nvSpPr>
          <p:spPr bwMode="auto">
            <a:xfrm>
              <a:off x="331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8" name="Rectangle 41"/>
            <p:cNvSpPr>
              <a:spLocks noChangeArrowheads="1"/>
            </p:cNvSpPr>
            <p:nvPr/>
          </p:nvSpPr>
          <p:spPr bwMode="auto">
            <a:xfrm>
              <a:off x="341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9" name="Line 42"/>
            <p:cNvSpPr>
              <a:spLocks noChangeShapeType="1"/>
            </p:cNvSpPr>
            <p:nvPr/>
          </p:nvSpPr>
          <p:spPr bwMode="auto">
            <a:xfrm>
              <a:off x="2932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501" name="Group 51"/>
          <p:cNvGrpSpPr>
            <a:grpSpLocks/>
          </p:cNvGrpSpPr>
          <p:nvPr/>
        </p:nvGrpSpPr>
        <p:grpSpPr bwMode="auto">
          <a:xfrm>
            <a:off x="5492262" y="4044950"/>
            <a:ext cx="832338" cy="673100"/>
            <a:chOff x="3748" y="2548"/>
            <a:chExt cx="568" cy="424"/>
          </a:xfrm>
        </p:grpSpPr>
        <p:sp>
          <p:nvSpPr>
            <p:cNvPr id="20516" name="Rectangle 44"/>
            <p:cNvSpPr>
              <a:spLocks noChangeArrowheads="1"/>
            </p:cNvSpPr>
            <p:nvPr/>
          </p:nvSpPr>
          <p:spPr bwMode="auto">
            <a:xfrm>
              <a:off x="374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7" name="Rectangle 45"/>
            <p:cNvSpPr>
              <a:spLocks noChangeArrowheads="1"/>
            </p:cNvSpPr>
            <p:nvPr/>
          </p:nvSpPr>
          <p:spPr bwMode="auto">
            <a:xfrm>
              <a:off x="384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8" name="Rectangle 46"/>
            <p:cNvSpPr>
              <a:spLocks noChangeArrowheads="1"/>
            </p:cNvSpPr>
            <p:nvPr/>
          </p:nvSpPr>
          <p:spPr bwMode="auto">
            <a:xfrm>
              <a:off x="394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9" name="Rectangle 47"/>
            <p:cNvSpPr>
              <a:spLocks noChangeArrowheads="1"/>
            </p:cNvSpPr>
            <p:nvPr/>
          </p:nvSpPr>
          <p:spPr bwMode="auto">
            <a:xfrm>
              <a:off x="403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0" name="Rectangle 48"/>
            <p:cNvSpPr>
              <a:spLocks noChangeArrowheads="1"/>
            </p:cNvSpPr>
            <p:nvPr/>
          </p:nvSpPr>
          <p:spPr bwMode="auto">
            <a:xfrm>
              <a:off x="413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1" name="Rectangle 49"/>
            <p:cNvSpPr>
              <a:spLocks noChangeArrowheads="1"/>
            </p:cNvSpPr>
            <p:nvPr/>
          </p:nvSpPr>
          <p:spPr bwMode="auto">
            <a:xfrm>
              <a:off x="422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2" name="Line 50"/>
            <p:cNvSpPr>
              <a:spLocks noChangeShapeType="1"/>
            </p:cNvSpPr>
            <p:nvPr/>
          </p:nvSpPr>
          <p:spPr bwMode="auto">
            <a:xfrm>
              <a:off x="3748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502" name="Group 59"/>
          <p:cNvGrpSpPr>
            <a:grpSpLocks/>
          </p:cNvGrpSpPr>
          <p:nvPr/>
        </p:nvGrpSpPr>
        <p:grpSpPr bwMode="auto">
          <a:xfrm>
            <a:off x="6617677" y="4044950"/>
            <a:ext cx="832338" cy="673100"/>
            <a:chOff x="4516" y="2548"/>
            <a:chExt cx="568" cy="424"/>
          </a:xfrm>
        </p:grpSpPr>
        <p:sp>
          <p:nvSpPr>
            <p:cNvPr id="20509" name="Rectangle 52"/>
            <p:cNvSpPr>
              <a:spLocks noChangeArrowheads="1"/>
            </p:cNvSpPr>
            <p:nvPr/>
          </p:nvSpPr>
          <p:spPr bwMode="auto">
            <a:xfrm>
              <a:off x="451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0" name="Rectangle 53"/>
            <p:cNvSpPr>
              <a:spLocks noChangeArrowheads="1"/>
            </p:cNvSpPr>
            <p:nvPr/>
          </p:nvSpPr>
          <p:spPr bwMode="auto">
            <a:xfrm>
              <a:off x="461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1" name="Rectangle 54"/>
            <p:cNvSpPr>
              <a:spLocks noChangeArrowheads="1"/>
            </p:cNvSpPr>
            <p:nvPr/>
          </p:nvSpPr>
          <p:spPr bwMode="auto">
            <a:xfrm>
              <a:off x="470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2" name="Rectangle 55"/>
            <p:cNvSpPr>
              <a:spLocks noChangeArrowheads="1"/>
            </p:cNvSpPr>
            <p:nvPr/>
          </p:nvSpPr>
          <p:spPr bwMode="auto">
            <a:xfrm>
              <a:off x="480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3" name="Rectangle 56"/>
            <p:cNvSpPr>
              <a:spLocks noChangeArrowheads="1"/>
            </p:cNvSpPr>
            <p:nvPr/>
          </p:nvSpPr>
          <p:spPr bwMode="auto">
            <a:xfrm>
              <a:off x="490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4" name="Rectangle 57"/>
            <p:cNvSpPr>
              <a:spLocks noChangeArrowheads="1"/>
            </p:cNvSpPr>
            <p:nvPr/>
          </p:nvSpPr>
          <p:spPr bwMode="auto">
            <a:xfrm>
              <a:off x="499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5" name="Line 58"/>
            <p:cNvSpPr>
              <a:spLocks noChangeShapeType="1"/>
            </p:cNvSpPr>
            <p:nvPr/>
          </p:nvSpPr>
          <p:spPr bwMode="auto">
            <a:xfrm>
              <a:off x="4516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0503" name="Rectangle 60"/>
          <p:cNvSpPr>
            <a:spLocks noChangeArrowheads="1"/>
          </p:cNvSpPr>
          <p:nvPr/>
        </p:nvSpPr>
        <p:spPr bwMode="auto">
          <a:xfrm>
            <a:off x="5402874" y="3752850"/>
            <a:ext cx="618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Leiter</a:t>
            </a:r>
          </a:p>
        </p:txBody>
      </p:sp>
      <p:sp>
        <p:nvSpPr>
          <p:cNvPr id="20504" name="Rectangle 61"/>
          <p:cNvSpPr>
            <a:spLocks noChangeArrowheads="1"/>
          </p:cNvSpPr>
          <p:nvPr/>
        </p:nvSpPr>
        <p:spPr bwMode="auto">
          <a:xfrm>
            <a:off x="6528289" y="3752850"/>
            <a:ext cx="7982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Projekte</a:t>
            </a:r>
          </a:p>
        </p:txBody>
      </p:sp>
      <p:sp>
        <p:nvSpPr>
          <p:cNvPr id="20505" name="Rectangle 62"/>
          <p:cNvSpPr>
            <a:spLocks noChangeArrowheads="1"/>
          </p:cNvSpPr>
          <p:nvPr/>
        </p:nvSpPr>
        <p:spPr bwMode="auto">
          <a:xfrm>
            <a:off x="5684228" y="4972050"/>
            <a:ext cx="246863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+mn-lt"/>
              </a:rPr>
              <a:t>.</a:t>
            </a:r>
          </a:p>
          <a:p>
            <a:r>
              <a:rPr lang="de-DE" b="1">
                <a:latin typeface="+mn-lt"/>
              </a:rPr>
              <a:t>.</a:t>
            </a:r>
          </a:p>
          <a:p>
            <a:r>
              <a:rPr lang="de-DE" b="1">
                <a:latin typeface="+mn-lt"/>
              </a:rPr>
              <a:t>.</a:t>
            </a:r>
          </a:p>
        </p:txBody>
      </p:sp>
      <p:sp>
        <p:nvSpPr>
          <p:cNvPr id="20506" name="Bogen 63"/>
          <p:cNvSpPr>
            <a:spLocks/>
          </p:cNvSpPr>
          <p:nvPr/>
        </p:nvSpPr>
        <p:spPr bwMode="auto">
          <a:xfrm rot="10800000">
            <a:off x="5440974" y="3311525"/>
            <a:ext cx="679938" cy="7000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507" name="Bogen 64"/>
          <p:cNvSpPr>
            <a:spLocks/>
          </p:cNvSpPr>
          <p:nvPr/>
        </p:nvSpPr>
        <p:spPr bwMode="auto">
          <a:xfrm>
            <a:off x="4667250" y="2881313"/>
            <a:ext cx="750277" cy="4318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508" name="Rectangle 65"/>
          <p:cNvSpPr>
            <a:spLocks noChangeArrowheads="1"/>
          </p:cNvSpPr>
          <p:nvPr/>
        </p:nvSpPr>
        <p:spPr bwMode="auto">
          <a:xfrm>
            <a:off x="5965582" y="3067050"/>
            <a:ext cx="197415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Schemaübergeifende </a:t>
            </a:r>
            <a:br>
              <a:rPr lang="de-DE" sz="1400">
                <a:latin typeface="+mn-lt"/>
              </a:rPr>
            </a:br>
            <a:r>
              <a:rPr lang="de-DE" sz="1400">
                <a:latin typeface="+mn-lt"/>
              </a:rPr>
              <a:t>Referenzierung möglich</a:t>
            </a:r>
          </a:p>
          <a:p>
            <a:endParaRPr lang="de-DE" sz="1400">
              <a:latin typeface="+mn-lt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045156" y="4529985"/>
            <a:ext cx="2445269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dirty="0" err="1">
                <a:latin typeface="Courier New" charset="0"/>
              </a:rPr>
              <a:t>FirmenDB.Mitarbeiter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>
                <a:latin typeface="Courier New" charset="0"/>
              </a:rPr>
              <a:t>ProjektDB.Mitarbeiter</a:t>
            </a:r>
            <a:endParaRPr lang="de-DE" sz="14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9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0308" y="1828800"/>
            <a:ext cx="406135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view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ProjektDB.Leiter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as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b="1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FirmenDB.Mitarbeiter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...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34708" y="3505201"/>
            <a:ext cx="319944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drop schema </a:t>
            </a:r>
            <a:r>
              <a:rPr lang="de-DE" sz="1400">
                <a:latin typeface="Courier New" charset="0"/>
              </a:rPr>
              <a:t>FirmenDB </a:t>
            </a:r>
            <a:r>
              <a:rPr lang="de-DE" sz="1400" b="1">
                <a:latin typeface="Courier New" charset="0"/>
              </a:rPr>
              <a:t>cascade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 dirty="0" smtClean="0">
                <a:latin typeface="+mn-lt"/>
                <a:ea typeface="ＭＳ Ｐゴシック" charset="0"/>
                <a:cs typeface="ＭＳ Ｐゴシック" charset="0"/>
              </a:rPr>
              <a:t>(3)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496" y="1196975"/>
            <a:ext cx="8229600" cy="4968875"/>
          </a:xfrm>
        </p:spPr>
        <p:txBody>
          <a:bodyPr/>
          <a:lstStyle/>
          <a:p>
            <a:pPr lvl="1"/>
            <a:r>
              <a:rPr lang="de-DE" sz="1800" i="1" dirty="0">
                <a:ea typeface="ＭＳ Ｐゴシック" charset="0"/>
              </a:rPr>
              <a:t>Schemaabhängigkeiten</a:t>
            </a:r>
            <a:r>
              <a:rPr lang="de-DE" sz="1800" dirty="0">
                <a:ea typeface="ＭＳ Ｐゴシック" charset="0"/>
              </a:rPr>
              <a:t> entstehen durch Referenzen von SQL-Objekten eines Schemas in ein anderes Schema.                                                                             </a:t>
            </a: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Schemaabhängigkeiten müssen beim Löschen eines Schemas berücksichtigt werden.  </a:t>
            </a:r>
            <a:r>
              <a:rPr lang="de-DE" sz="1800" b="1" dirty="0" err="1">
                <a:ea typeface="ＭＳ Ｐゴシック" charset="0"/>
              </a:rPr>
              <a:t>cascade</a:t>
            </a:r>
            <a:r>
              <a:rPr lang="de-DE" sz="1800" dirty="0">
                <a:ea typeface="ＭＳ Ｐゴシック" charset="0"/>
              </a:rPr>
              <a:t> erzwingt das transitive                                                                 Löschen der abhängigen SQL-Objekte</a:t>
            </a:r>
            <a:br>
              <a:rPr lang="de-DE" sz="1800" dirty="0">
                <a:ea typeface="ＭＳ Ｐゴシック" charset="0"/>
              </a:rPr>
            </a:br>
            <a:endParaRPr lang="de-DE" sz="1800" dirty="0" smtClean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Schemata </a:t>
            </a:r>
            <a:r>
              <a:rPr lang="de-DE" sz="1800" dirty="0">
                <a:ea typeface="ＭＳ Ｐゴシック" charset="0"/>
              </a:rPr>
              <a:t>sind wiederum in Sichtbarkeitsbereichen enthalten, den </a:t>
            </a:r>
            <a:r>
              <a:rPr lang="de-DE" sz="1800" b="1" dirty="0" smtClean="0">
                <a:ea typeface="ＭＳ Ｐゴシック" charset="0"/>
              </a:rPr>
              <a:t>Katalogen</a:t>
            </a:r>
            <a:r>
              <a:rPr lang="de-DE" sz="1800" dirty="0" smtClean="0">
                <a:ea typeface="ＭＳ Ｐゴシック" charset="0"/>
              </a:rPr>
              <a:t> (Kataloge können geschachtelt werden)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Kataloge </a:t>
            </a:r>
            <a:r>
              <a:rPr lang="de-DE" sz="1600" dirty="0">
                <a:ea typeface="ＭＳ Ｐゴシック" charset="0"/>
              </a:rPr>
              <a:t>enthalten weitere Information wie z.B. </a:t>
            </a:r>
            <a:r>
              <a:rPr lang="de-DE" sz="1600" dirty="0" smtClean="0">
                <a:ea typeface="ＭＳ Ｐゴシック" charset="0"/>
              </a:rPr>
              <a:t/>
            </a:r>
            <a:br>
              <a:rPr lang="de-DE" sz="1600" dirty="0" smtClean="0">
                <a:ea typeface="ＭＳ Ｐゴシック" charset="0"/>
              </a:rPr>
            </a:br>
            <a:r>
              <a:rPr lang="de-DE" sz="1600" dirty="0" smtClean="0">
                <a:ea typeface="ＭＳ Ｐゴシック" charset="0"/>
              </a:rPr>
              <a:t>Zugriffsrechte</a:t>
            </a:r>
            <a:r>
              <a:rPr lang="de-DE" sz="1600" dirty="0">
                <a:ea typeface="ＭＳ Ｐゴシック" charset="0"/>
              </a:rPr>
              <a:t>, Speichermedium, Datum des letzten Backup,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5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975"/>
            <a:ext cx="8229600" cy="4968875"/>
          </a:xfrm>
          <a:noFill/>
        </p:spPr>
        <p:txBody>
          <a:bodyPr/>
          <a:lstStyle/>
          <a:p>
            <a:pPr lvl="1"/>
            <a:r>
              <a:rPr lang="de-DE" sz="2000" dirty="0" smtClean="0">
                <a:ea typeface="ＭＳ Ｐゴシック" charset="0"/>
              </a:rPr>
              <a:t>Formale </a:t>
            </a:r>
            <a:r>
              <a:rPr lang="de-DE" sz="2000" dirty="0">
                <a:ea typeface="ＭＳ Ｐゴシック" charset="0"/>
              </a:rPr>
              <a:t>Definition des relationalen Datenmodells basiert auf einer Menge von Domänen, der die atomaren Werte der Attribute </a:t>
            </a:r>
            <a:r>
              <a:rPr lang="de-DE" sz="2000" dirty="0" smtClean="0">
                <a:ea typeface="ＭＳ Ｐゴシック" charset="0"/>
              </a:rPr>
              <a:t>entstammen</a:t>
            </a:r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Anforderungen </a:t>
            </a:r>
            <a:r>
              <a:rPr lang="de-DE" sz="2000" dirty="0">
                <a:ea typeface="ＭＳ Ｐゴシック" charset="0"/>
              </a:rPr>
              <a:t>an die algebraische Struktur einer Domäne </a:t>
            </a:r>
            <a:r>
              <a:rPr lang="de-DE" sz="2000" i="1" dirty="0">
                <a:ea typeface="ＭＳ Ｐゴシック" charset="0"/>
              </a:rPr>
              <a:t>D</a:t>
            </a:r>
            <a:r>
              <a:rPr lang="de-DE" sz="2000" dirty="0">
                <a:ea typeface="ＭＳ Ｐゴシック" charset="0"/>
              </a:rPr>
              <a:t>:</a:t>
            </a: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Existenz </a:t>
            </a:r>
            <a:r>
              <a:rPr lang="de-DE" sz="1800" dirty="0">
                <a:ea typeface="ＭＳ Ｐゴシック" charset="0"/>
              </a:rPr>
              <a:t>einer Äquivalenzrelation auf </a:t>
            </a:r>
            <a:r>
              <a:rPr lang="de-DE" sz="1800" i="1" dirty="0">
                <a:ea typeface="ＭＳ Ｐゴシック" charset="0"/>
              </a:rPr>
              <a:t>D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 zur </a:t>
            </a:r>
            <a:r>
              <a:rPr lang="de-DE" sz="1800" dirty="0">
                <a:ea typeface="ＭＳ Ｐゴシック" charset="0"/>
              </a:rPr>
              <a:t>Definition der </a:t>
            </a:r>
            <a:r>
              <a:rPr lang="de-DE" sz="1800" dirty="0" err="1">
                <a:ea typeface="ＭＳ Ｐゴシック" charset="0"/>
              </a:rPr>
              <a:t>Relationensemantik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(⟶ </a:t>
            </a:r>
            <a:r>
              <a:rPr lang="de-DE" sz="1800" i="1" dirty="0" err="1">
                <a:ea typeface="ＭＳ Ｐゴシック" charset="0"/>
              </a:rPr>
              <a:t>Duplikatelimination</a:t>
            </a:r>
            <a:r>
              <a:rPr lang="de-DE" sz="1800" dirty="0">
                <a:ea typeface="ＭＳ Ｐゴシック" charset="0"/>
              </a:rPr>
              <a:t>) und des Begriffs der funktionalen </a:t>
            </a:r>
            <a:r>
              <a:rPr lang="de-DE" sz="1800" dirty="0" smtClean="0">
                <a:ea typeface="ＭＳ Ｐゴシック" charset="0"/>
              </a:rPr>
              <a:t>Abhängigkeit</a:t>
            </a:r>
            <a:endParaRPr lang="de-DE" sz="1800" dirty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Existenz </a:t>
            </a:r>
            <a:r>
              <a:rPr lang="de-DE" sz="1800" dirty="0">
                <a:ea typeface="ＭＳ Ｐゴシック" charset="0"/>
              </a:rPr>
              <a:t>weiterer Boolescher Prädikate (&gt;, &lt;, &gt;=, </a:t>
            </a:r>
            <a:r>
              <a:rPr lang="de-DE" sz="1800" dirty="0" err="1">
                <a:ea typeface="ＭＳ Ｐゴシック" charset="0"/>
              </a:rPr>
              <a:t>substring</a:t>
            </a:r>
            <a:r>
              <a:rPr lang="de-DE" sz="1800" dirty="0">
                <a:ea typeface="ＭＳ Ｐゴシック" charset="0"/>
              </a:rPr>
              <a:t>, </a:t>
            </a:r>
            <a:r>
              <a:rPr lang="de-DE" sz="1800" dirty="0" err="1">
                <a:ea typeface="ＭＳ Ｐゴシック" charset="0"/>
              </a:rPr>
              <a:t>odd</a:t>
            </a:r>
            <a:r>
              <a:rPr lang="de-DE" sz="1800" dirty="0">
                <a:ea typeface="ＭＳ Ｐゴシック" charset="0"/>
              </a:rPr>
              <a:t>, ...) auf </a:t>
            </a:r>
            <a:r>
              <a:rPr lang="de-DE" sz="1800" i="1" dirty="0">
                <a:ea typeface="ＭＳ Ｐゴシック" charset="0"/>
              </a:rPr>
              <a:t>D</a:t>
            </a:r>
            <a:r>
              <a:rPr lang="de-DE" sz="1800" dirty="0">
                <a:ea typeface="ＭＳ Ｐゴシック" charset="0"/>
              </a:rPr>
              <a:t> zur Formulierung von Selektions- und </a:t>
            </a:r>
            <a:r>
              <a:rPr lang="de-DE" sz="1800" dirty="0" err="1">
                <a:ea typeface="ＭＳ Ｐゴシック" charset="0"/>
              </a:rPr>
              <a:t>Joinausdrücken</a:t>
            </a:r>
            <a:r>
              <a:rPr lang="de-DE" sz="1800" dirty="0">
                <a:ea typeface="ＭＳ Ｐゴシック" charset="0"/>
              </a:rPr>
              <a:t> über Attribute </a:t>
            </a:r>
            <a:endParaRPr lang="de-DE" sz="1800" dirty="0" smtClean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Moderne </a:t>
            </a:r>
            <a:r>
              <a:rPr lang="de-DE" sz="1800" dirty="0">
                <a:ea typeface="ＭＳ Ｐゴシック" charset="0"/>
              </a:rPr>
              <a:t>erweiterbare Datenbankmodelle unterstützen auch benutzerdefinierte </a:t>
            </a:r>
            <a:r>
              <a:rPr lang="de-DE" sz="1800" dirty="0" smtClean="0">
                <a:ea typeface="ＭＳ Ｐゴシック" charset="0"/>
              </a:rPr>
              <a:t>Domänen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76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65689" y="5249863"/>
            <a:ext cx="6856795" cy="643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SQL bietet zahlreiche standardisierte Operatoren auf Basisdatentypen </a:t>
            </a:r>
          </a:p>
          <a:p>
            <a:pPr>
              <a:defRPr/>
            </a:pPr>
            <a:r>
              <a:rPr lang="de-DE" sz="1800">
                <a:latin typeface="+mn-lt"/>
              </a:rPr>
              <a:t>und erhöht damit die Portabilität der Programme.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SQL hält den Datenbankzustand und die Semantik von Anfragen unabhängig von speziellen Programmen und Hardwareumgebungen.  </a:t>
            </a: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Festes </a:t>
            </a:r>
            <a:r>
              <a:rPr lang="de-DE" sz="1800" dirty="0">
                <a:ea typeface="ＭＳ Ｐゴシック" charset="0"/>
              </a:rPr>
              <a:t>Repertoire an anwendungsorientierten </a:t>
            </a:r>
            <a:r>
              <a:rPr lang="de-DE" sz="1800" i="1" dirty="0">
                <a:ea typeface="ＭＳ Ｐゴシック" charset="0"/>
              </a:rPr>
              <a:t>vordefinierten </a:t>
            </a:r>
            <a:r>
              <a:rPr lang="de-DE" sz="1800" i="1" dirty="0" smtClean="0">
                <a:ea typeface="ＭＳ Ｐゴシック" charset="0"/>
              </a:rPr>
              <a:t>Basisdatentypen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Lexikalische Regeln </a:t>
            </a:r>
            <a:r>
              <a:rPr lang="de-DE" sz="1800" dirty="0">
                <a:ea typeface="ＭＳ Ｐゴシック" charset="0"/>
              </a:rPr>
              <a:t>für </a:t>
            </a:r>
            <a:r>
              <a:rPr lang="de-DE" sz="1800" dirty="0" err="1">
                <a:ea typeface="ＭＳ Ｐゴシック" charset="0"/>
              </a:rPr>
              <a:t>Literale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Evaluationsregeln</a:t>
            </a:r>
            <a:r>
              <a:rPr lang="de-DE" sz="1800" dirty="0">
                <a:ea typeface="ＭＳ Ｐゴシック" charset="0"/>
              </a:rPr>
              <a:t> für unäre, binäre und </a:t>
            </a:r>
            <a:r>
              <a:rPr lang="de-DE" sz="1800" dirty="0" err="1">
                <a:ea typeface="ＭＳ Ｐゴシック" charset="0"/>
              </a:rPr>
              <a:t>n-äre</a:t>
            </a:r>
            <a:r>
              <a:rPr lang="de-DE" sz="1800" dirty="0">
                <a:ea typeface="ＭＳ Ｐゴシック" charset="0"/>
              </a:rPr>
              <a:t> Operatoren (Wertebereich, Ausnahmebehandlung, Behandlung von Nullwerten)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Typkompatibilitätsregeln</a:t>
            </a:r>
            <a:r>
              <a:rPr lang="de-DE" sz="1800" dirty="0">
                <a:ea typeface="ＭＳ Ｐゴシック" charset="0"/>
              </a:rPr>
              <a:t> für gemischte Ausdrücke</a:t>
            </a:r>
          </a:p>
          <a:p>
            <a:pPr lvl="1"/>
            <a:r>
              <a:rPr lang="de-DE" sz="1800" b="1" dirty="0">
                <a:ea typeface="ＭＳ Ｐゴシック" charset="0"/>
              </a:rPr>
              <a:t>Wertkonvertierungsregeln </a:t>
            </a:r>
            <a:r>
              <a:rPr lang="de-DE" sz="1800" dirty="0">
                <a:ea typeface="ＭＳ Ｐゴシック" charset="0"/>
              </a:rPr>
              <a:t>für den bidirektionalen Datenaustausch mit typisierten Programmiersprachenvariablen bei der Gastspracheneinbettung.</a:t>
            </a:r>
          </a:p>
          <a:p>
            <a:pPr lvl="1"/>
            <a:r>
              <a:rPr lang="de-DE" sz="1800" dirty="0">
                <a:ea typeface="ＭＳ Ｐゴシック" charset="0"/>
              </a:rPr>
              <a:t>Spezifikation des </a:t>
            </a:r>
            <a:r>
              <a:rPr lang="de-DE" sz="1800" b="1" dirty="0">
                <a:ea typeface="ＭＳ Ｐゴシック" charset="0"/>
              </a:rPr>
              <a:t>Speicherbedarfs</a:t>
            </a:r>
            <a:r>
              <a:rPr lang="de-DE" sz="1800" dirty="0">
                <a:ea typeface="ＭＳ Ｐゴシック" charset="0"/>
              </a:rPr>
              <a:t> (minimal, maximal) für Werte eines Typs.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53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71139" y="1676400"/>
            <a:ext cx="2122051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integer, smallint,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numeric</a:t>
            </a:r>
            <a:r>
              <a:rPr lang="de-DE" sz="1400">
                <a:latin typeface="Courier New" charset="0"/>
              </a:rPr>
              <a:t>(p,s),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decimal</a:t>
            </a:r>
            <a:r>
              <a:rPr lang="de-DE" sz="1400">
                <a:latin typeface="Courier New" charset="0"/>
              </a:rPr>
              <a:t>(p,s)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471139" y="2743200"/>
            <a:ext cx="201431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real, 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double precision, 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float</a:t>
            </a:r>
            <a:r>
              <a:rPr lang="de-DE" sz="1400">
                <a:latin typeface="Courier New" charset="0"/>
              </a:rPr>
              <a:t>(p)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260123" y="4038601"/>
            <a:ext cx="233753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character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),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character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varying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611815" y="5105401"/>
            <a:ext cx="1691094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bit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),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bit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varying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(3)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6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1692" y="1066800"/>
            <a:ext cx="5908431" cy="5257800"/>
          </a:xfrm>
        </p:spPr>
        <p:txBody>
          <a:bodyPr/>
          <a:lstStyle/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Exact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numerics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bieten exakte Arithmetik und gestatten </a:t>
            </a:r>
            <a:r>
              <a:rPr lang="de-DE" sz="1800" dirty="0" smtClean="0">
                <a:ea typeface="ＭＳ Ｐゴシック" charset="0"/>
              </a:rPr>
              <a:t>die </a:t>
            </a:r>
            <a:r>
              <a:rPr lang="de-DE" sz="1800" dirty="0">
                <a:ea typeface="ＭＳ Ｐゴシック" charset="0"/>
              </a:rPr>
              <a:t>Angabe einer Gesamtlänge und der Nachkommastellenzahl.</a:t>
            </a:r>
          </a:p>
          <a:p>
            <a:pPr lvl="1"/>
            <a:r>
              <a:rPr lang="de-DE" sz="1800" b="1" dirty="0" err="1">
                <a:ea typeface="ＭＳ Ｐゴシック" charset="0"/>
              </a:rPr>
              <a:t>Approximate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numerics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bieten aufgrund ihrer Fließkommadarstellung einen flexiblen Wertebereich, sind jedoch wegen der Rundungsproblematik nicht für kaufmännische Anwendungen geeignet.</a:t>
            </a:r>
          </a:p>
          <a:p>
            <a:pPr lvl="1"/>
            <a:r>
              <a:rPr lang="de-DE" sz="1800" b="1" dirty="0" err="1">
                <a:ea typeface="ＭＳ Ｐゴシック" charset="0"/>
              </a:rPr>
              <a:t>Character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strings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beschreiben mit Leerzeichen    aufgefüllte Zeichenketten fester Länge oder variabel </a:t>
            </a:r>
            <a:r>
              <a:rPr lang="de-DE" sz="1800" dirty="0" smtClean="0">
                <a:ea typeface="ＭＳ Ｐゴシック" charset="0"/>
              </a:rPr>
              <a:t>lange </a:t>
            </a:r>
            <a:r>
              <a:rPr lang="de-DE" sz="1800" dirty="0">
                <a:ea typeface="ＭＳ Ｐゴシック" charset="0"/>
              </a:rPr>
              <a:t>Zeichenketten mit fester </a:t>
            </a:r>
            <a:r>
              <a:rPr lang="de-DE" sz="1800" dirty="0" smtClean="0">
                <a:ea typeface="ＭＳ Ｐゴシック" charset="0"/>
              </a:rPr>
              <a:t>Maximallänge (auch: </a:t>
            </a:r>
            <a:r>
              <a:rPr lang="de-DE" sz="1800" b="1" dirty="0" err="1" smtClean="0">
                <a:ea typeface="ＭＳ Ｐゴシック" charset="0"/>
              </a:rPr>
              <a:t>char</a:t>
            </a:r>
            <a:r>
              <a:rPr lang="de-DE" sz="1800" dirty="0" smtClean="0">
                <a:ea typeface="ＭＳ Ｐゴシック" charset="0"/>
              </a:rPr>
              <a:t> oder </a:t>
            </a:r>
            <a:r>
              <a:rPr lang="de-DE" sz="1800" b="1" dirty="0" err="1" smtClean="0">
                <a:ea typeface="ＭＳ Ｐゴシック" charset="0"/>
              </a:rPr>
              <a:t>varchar</a:t>
            </a:r>
            <a:r>
              <a:rPr lang="de-DE" sz="1800" dirty="0" smtClean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Bit </a:t>
            </a:r>
            <a:r>
              <a:rPr lang="de-DE" sz="1800" b="1" dirty="0" err="1">
                <a:ea typeface="ＭＳ Ｐゴシック" charset="0"/>
              </a:rPr>
              <a:t>strings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beschreiben mit Null aufgefüllte Bitmuster fester Länge oder variabel lange Bitfelder mit fester Maximallänge.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72237" y="1238251"/>
            <a:ext cx="2876227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date, time</a:t>
            </a:r>
            <a:r>
              <a:rPr lang="de-DE" sz="1400">
                <a:latin typeface="Courier New" charset="0"/>
              </a:rPr>
              <a:t>(p),</a:t>
            </a:r>
            <a:r>
              <a:rPr lang="de-DE" sz="1400" b="1">
                <a:latin typeface="Courier New" charset="0"/>
              </a:rPr>
              <a:t> timestamp,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time</a:t>
            </a:r>
            <a:r>
              <a:rPr lang="de-DE" sz="1400">
                <a:latin typeface="Courier New" charset="0"/>
              </a:rPr>
              <a:t>(p)</a:t>
            </a:r>
            <a:r>
              <a:rPr lang="de-DE" sz="1400" b="1">
                <a:latin typeface="Courier New" charset="0"/>
              </a:rPr>
              <a:t> with time zone</a:t>
            </a:r>
            <a:r>
              <a:rPr lang="de-DE" sz="1400">
                <a:latin typeface="Courier New" charset="0"/>
              </a:rPr>
              <a:t>,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72237" y="2000251"/>
            <a:ext cx="2876227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interval year</a:t>
            </a:r>
            <a:r>
              <a:rPr lang="de-DE" sz="1400">
                <a:latin typeface="Courier New" charset="0"/>
              </a:rPr>
              <a:t>(2)</a:t>
            </a:r>
            <a:r>
              <a:rPr lang="de-DE" sz="1400" b="1">
                <a:latin typeface="Courier New" charset="0"/>
              </a:rPr>
              <a:t> to month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(4)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800" b="1">
                <a:ea typeface="ＭＳ Ｐゴシック" charset="0"/>
              </a:rPr>
              <a:t>Datetime </a:t>
            </a:r>
            <a:r>
              <a:rPr lang="de-DE" sz="1800">
                <a:ea typeface="ＭＳ Ｐゴシック" charset="0"/>
              </a:rPr>
              <a:t>Basistypen beschreiben                                                      Zeit(punkt)werte vorgegebener Granularität.</a:t>
            </a:r>
          </a:p>
          <a:p>
            <a:pPr lvl="1"/>
            <a:r>
              <a:rPr lang="de-DE" sz="1800" b="1">
                <a:ea typeface="ＭＳ Ｐゴシック" charset="0"/>
              </a:rPr>
              <a:t>Time intervals </a:t>
            </a:r>
            <a:r>
              <a:rPr lang="de-DE" sz="1800">
                <a:ea typeface="ＭＳ Ｐゴシック" charset="0"/>
              </a:rPr>
              <a:t>beschreiben Zeitintervalle                                                     vorgegebener Dimension und Granularität.</a:t>
            </a:r>
          </a:p>
          <a:p>
            <a:pPr marL="0" indent="0">
              <a:buFontTx/>
              <a:buNone/>
            </a:pPr>
            <a:r>
              <a:rPr lang="de-DE" sz="1800">
                <a:ea typeface="ＭＳ Ｐゴシック" charset="0"/>
              </a:rPr>
              <a:t>SQL unterstützt sowohl die implizite Typanpassung (</a:t>
            </a:r>
            <a:r>
              <a:rPr lang="de-DE" sz="1800" i="1">
                <a:ea typeface="ＭＳ Ｐゴシック" charset="0"/>
              </a:rPr>
              <a:t>coercion</a:t>
            </a:r>
            <a:r>
              <a:rPr lang="de-DE" sz="1800">
                <a:ea typeface="ＭＳ Ｐゴシック" charset="0"/>
              </a:rPr>
              <a:t>), als auch die explizite Typanpassung (</a:t>
            </a:r>
            <a:r>
              <a:rPr lang="de-DE" sz="1800" i="1">
                <a:ea typeface="ＭＳ Ｐゴシック" charset="0"/>
              </a:rPr>
              <a:t>casting</a:t>
            </a:r>
            <a:r>
              <a:rPr lang="de-DE" sz="1800">
                <a:ea typeface="ＭＳ Ｐゴシック" charset="0"/>
              </a:rPr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30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55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Standardwerte für Spalten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Beim Einfügen von Reihen in eine Tabelle können einzelne Spalten </a:t>
            </a:r>
            <a:r>
              <a:rPr lang="de-DE" sz="1800" dirty="0" err="1">
                <a:ea typeface="ＭＳ Ｐゴシック" charset="0"/>
              </a:rPr>
              <a:t>unspezifiziert</a:t>
            </a:r>
            <a:r>
              <a:rPr lang="de-DE" sz="1800" dirty="0">
                <a:ea typeface="ＭＳ Ｐゴシック" charset="0"/>
              </a:rPr>
              <a:t> bleiben.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Fehlende </a:t>
            </a:r>
            <a:r>
              <a:rPr lang="de-DE" sz="1800" dirty="0">
                <a:ea typeface="ＭＳ Ｐゴシック" charset="0"/>
              </a:rPr>
              <a:t>Werte werden mit </a:t>
            </a:r>
            <a:r>
              <a:rPr lang="de-DE" sz="1800" b="1" dirty="0">
                <a:ea typeface="ＭＳ Ｐゴシック" charset="0"/>
              </a:rPr>
              <a:t>null</a:t>
            </a:r>
            <a:r>
              <a:rPr lang="de-DE" sz="1800" dirty="0">
                <a:ea typeface="ＭＳ Ｐゴシック" charset="0"/>
              </a:rPr>
              <a:t> oder mit bei der Tabellenerzeugung angegebenen Standardwerten belegt.</a:t>
            </a:r>
          </a:p>
          <a:p>
            <a:pPr lvl="1"/>
            <a:r>
              <a:rPr lang="de-DE" sz="1800" dirty="0">
                <a:ea typeface="ＭＳ Ｐゴシック" charset="0"/>
              </a:rPr>
              <a:t>Standardwerte können </a:t>
            </a:r>
            <a:r>
              <a:rPr lang="de-DE" sz="1800" dirty="0" err="1">
                <a:ea typeface="ＭＳ Ｐゴシック" charset="0"/>
              </a:rPr>
              <a:t>Literale</a:t>
            </a:r>
            <a:r>
              <a:rPr lang="de-DE" sz="1800" dirty="0">
                <a:ea typeface="ＭＳ Ｐゴシック" charset="0"/>
              </a:rPr>
              <a:t> eines Basisdatentyps sein.</a:t>
            </a:r>
          </a:p>
          <a:p>
            <a:pPr lvl="1"/>
            <a:r>
              <a:rPr lang="de-DE" sz="1800" dirty="0">
                <a:ea typeface="ＭＳ Ｐゴシック" charset="0"/>
              </a:rPr>
              <a:t>Standardwerte können eine parameterlose SQL-Funktion sein, die zum </a:t>
            </a:r>
            <a:r>
              <a:rPr lang="de-DE" sz="1800" dirty="0" err="1">
                <a:ea typeface="ＭＳ Ｐゴシック" charset="0"/>
              </a:rPr>
              <a:t>Einfügezeitpunkt</a:t>
            </a:r>
            <a:r>
              <a:rPr lang="de-DE" sz="1800" dirty="0">
                <a:ea typeface="ＭＳ Ｐゴシック" charset="0"/>
              </a:rPr>
              <a:t> ausgewertet wird.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i="1" smtClean="0">
                <a:ea typeface="ＭＳ Ｐゴシック" charset="0"/>
              </a:rPr>
              <a:t>Datenunabhängigkeit</a:t>
            </a:r>
            <a:r>
              <a:rPr lang="de-DE" sz="1800" smtClean="0">
                <a:ea typeface="ＭＳ Ｐゴシック" charset="0"/>
              </a:rPr>
              <a:t> und </a:t>
            </a:r>
            <a:r>
              <a:rPr lang="de-DE" sz="1800" i="1" smtClean="0">
                <a:ea typeface="ＭＳ Ｐゴシック" charset="0"/>
              </a:rPr>
              <a:t>Schemaevolution</a:t>
            </a:r>
            <a:r>
              <a:rPr lang="de-DE" sz="1800" smtClean="0">
                <a:ea typeface="ＭＳ Ｐゴシック" charset="0"/>
              </a:rPr>
              <a:t>:</a:t>
            </a:r>
          </a:p>
          <a:p>
            <a:pPr lvl="1"/>
            <a:r>
              <a:rPr lang="de-DE" sz="1800" smtClean="0">
                <a:ea typeface="ＭＳ Ｐゴシック" charset="0"/>
              </a:rPr>
              <a:t>Existierende Anwendungsprogramme können auch nach dem Erweitern einer Relation konsistent mit neu erstellten Anwendungen interagieren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71600" y="1993146"/>
            <a:ext cx="3587262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200" b="1" dirty="0" err="1">
                <a:latin typeface="Courier New" charset="0"/>
              </a:rPr>
              <a:t>insert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b="1" dirty="0" err="1">
                <a:latin typeface="Courier New" charset="0"/>
              </a:rPr>
              <a:t>into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>
                <a:latin typeface="Courier New" charset="0"/>
              </a:rPr>
              <a:t>Mitarbeiter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  (Name, Gehalt, Urlaub)</a:t>
            </a:r>
          </a:p>
          <a:p>
            <a:pPr>
              <a:defRPr/>
            </a:pPr>
            <a:r>
              <a:rPr lang="de-DE" sz="1200" b="1" dirty="0" err="1">
                <a:latin typeface="Courier New" charset="0"/>
              </a:rPr>
              <a:t>values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 smtClean="0">
                <a:latin typeface="Courier New" charset="0"/>
              </a:rPr>
              <a:t>('Peter', </a:t>
            </a:r>
            <a:r>
              <a:rPr lang="de-DE" sz="1200" dirty="0">
                <a:latin typeface="Courier New" charset="0"/>
              </a:rPr>
              <a:t>3000, null)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910554" y="1993146"/>
            <a:ext cx="3587262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200" b="1" dirty="0" err="1">
                <a:latin typeface="Courier New" charset="0"/>
              </a:rPr>
              <a:t>insert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b="1" dirty="0" err="1">
                <a:latin typeface="Courier New" charset="0"/>
              </a:rPr>
              <a:t>into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>
                <a:latin typeface="Courier New" charset="0"/>
              </a:rPr>
              <a:t>Mitarbeiter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  (Name, Gehalt)</a:t>
            </a:r>
          </a:p>
          <a:p>
            <a:pPr>
              <a:defRPr/>
            </a:pPr>
            <a:r>
              <a:rPr lang="de-DE" sz="1200" b="1" dirty="0" err="1">
                <a:latin typeface="Courier New" charset="0"/>
              </a:rPr>
              <a:t>values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 smtClean="0">
                <a:latin typeface="Courier New" charset="0"/>
              </a:rPr>
              <a:t>('Peter</a:t>
            </a:r>
            <a:r>
              <a:rPr lang="de-DE" sz="1200" dirty="0">
                <a:latin typeface="Courier New" charset="0"/>
              </a:rPr>
              <a:t>'</a:t>
            </a:r>
            <a:r>
              <a:rPr lang="de-DE" sz="1200" dirty="0" smtClean="0">
                <a:latin typeface="Courier New" charset="0"/>
              </a:rPr>
              <a:t>, </a:t>
            </a:r>
            <a:r>
              <a:rPr lang="de-DE" sz="1200" dirty="0">
                <a:latin typeface="Courier New" charset="0"/>
              </a:rPr>
              <a:t>3000)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40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Annahmen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6071"/>
            <a:ext cx="8229600" cy="4530683"/>
          </a:xfrm>
        </p:spPr>
      </p:pic>
    </p:spTree>
    <p:extLst>
      <p:ext uri="{BB962C8B-B14F-4D97-AF65-F5344CB8AC3E}">
        <p14:creationId xmlns:p14="http://schemas.microsoft.com/office/powerpoint/2010/main" val="9956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Unvollständigkeit</a:t>
            </a:r>
            <a:r>
              <a:rPr lang="en-US" dirty="0" smtClean="0"/>
              <a:t> in den </a:t>
            </a:r>
            <a:r>
              <a:rPr lang="en-US" dirty="0" err="1" smtClean="0"/>
              <a:t>Daten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0836"/>
            <a:ext cx="8229600" cy="4541152"/>
          </a:xfrm>
        </p:spPr>
      </p:pic>
    </p:spTree>
    <p:extLst>
      <p:ext uri="{BB962C8B-B14F-4D97-AF65-F5344CB8AC3E}">
        <p14:creationId xmlns:p14="http://schemas.microsoft.com/office/powerpoint/2010/main" val="9509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123"/>
            <a:ext cx="8229600" cy="49145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anwendbar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0" y="1196975"/>
            <a:ext cx="668249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Null-Werte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87208" cy="4968875"/>
          </a:xfrm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Jeder SQL-Basisdatentyp </a:t>
            </a:r>
            <a:r>
              <a:rPr lang="de-DE" sz="2000" dirty="0" smtClean="0">
                <a:ea typeface="ＭＳ Ｐゴシック" charset="0"/>
              </a:rPr>
              <a:t>wird um </a:t>
            </a:r>
            <a:r>
              <a:rPr lang="de-DE" sz="2000" dirty="0">
                <a:ea typeface="ＭＳ Ｐゴシック" charset="0"/>
              </a:rPr>
              <a:t>den ausgezeichneten Wert </a:t>
            </a:r>
            <a:r>
              <a:rPr lang="de-DE" sz="2000" b="1" dirty="0">
                <a:ea typeface="ＭＳ Ｐゴシック" charset="0"/>
              </a:rPr>
              <a:t>null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erweitert (verschieden von </a:t>
            </a:r>
            <a:r>
              <a:rPr lang="de-DE" sz="2000" dirty="0">
                <a:ea typeface="ＭＳ Ｐゴシック" charset="0"/>
              </a:rPr>
              <a:t>jedem anderen </a:t>
            </a:r>
            <a:r>
              <a:rPr lang="de-DE" sz="2000" dirty="0" smtClean="0">
                <a:ea typeface="ＭＳ Ｐゴシック" charset="0"/>
              </a:rPr>
              <a:t>Wert)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NULL ≠ NULL (z.B. beim Verbund)</a:t>
            </a:r>
          </a:p>
          <a:p>
            <a:r>
              <a:rPr lang="de-DE" sz="2000" dirty="0" smtClean="0">
                <a:ea typeface="ＭＳ Ｐゴシック" charset="0"/>
              </a:rPr>
              <a:t>Null ist Default-Wert sofern möglich bzw. nicht speziell definiert</a:t>
            </a:r>
            <a:endParaRPr lang="de-DE" sz="2000" dirty="0">
              <a:ea typeface="ＭＳ Ｐゴシック" charset="0"/>
            </a:endParaRPr>
          </a:p>
          <a:p>
            <a:r>
              <a:rPr lang="de-DE" sz="2000" dirty="0">
                <a:ea typeface="ＭＳ Ｐゴシック" charset="0"/>
              </a:rPr>
              <a:t>Das Auftreten von Nullwerten in Attributen oder Variablen </a:t>
            </a:r>
            <a:r>
              <a:rPr lang="de-DE" sz="2000" dirty="0" smtClean="0">
                <a:ea typeface="ＭＳ Ｐゴシック" charset="0"/>
              </a:rPr>
              <a:t>kann </a:t>
            </a:r>
            <a:r>
              <a:rPr lang="de-DE" sz="2000" dirty="0">
                <a:ea typeface="ＭＳ Ｐゴシック" charset="0"/>
              </a:rPr>
              <a:t>verboten </a:t>
            </a:r>
            <a:r>
              <a:rPr lang="de-DE" sz="2000" dirty="0" smtClean="0">
                <a:ea typeface="ＭＳ Ｐゴシック" charset="0"/>
              </a:rPr>
              <a:t>werden (dann typspezifischer Default-Wert)</a:t>
            </a:r>
            <a:endParaRPr lang="de-DE" sz="2000" dirty="0">
              <a:ea typeface="ＭＳ Ｐゴシック" charset="0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25</a:t>
            </a:fld>
            <a:endParaRPr lang="de-DE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3789040"/>
            <a:ext cx="4763641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TABLE </a:t>
            </a:r>
            <a:r>
              <a:rPr lang="de-DE" sz="1400" dirty="0" err="1">
                <a:latin typeface="Courier New" charset="0"/>
              </a:rPr>
              <a:t>Persons</a:t>
            </a:r>
            <a:r>
              <a:rPr lang="de-DE" sz="1400" dirty="0">
                <a:latin typeface="Courier New" charset="0"/>
              </a:rPr>
              <a:t> (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ID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 NOT </a:t>
            </a:r>
            <a:r>
              <a:rPr lang="de-DE" sz="1400" dirty="0" smtClean="0">
                <a:latin typeface="Courier New" charset="0"/>
              </a:rPr>
              <a:t>NULL,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</a:t>
            </a:r>
            <a:r>
              <a:rPr lang="de-DE" sz="1400" dirty="0" err="1" smtClean="0">
                <a:latin typeface="Courier New" charset="0"/>
              </a:rPr>
              <a:t>LastName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NOT NULL</a:t>
            </a:r>
            <a:r>
              <a:rPr lang="de-DE" sz="1400" dirty="0" smtClean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</a:t>
            </a:r>
            <a:r>
              <a:rPr lang="de-DE" sz="1400" dirty="0" err="1" smtClean="0">
                <a:latin typeface="Courier New" charset="0"/>
              </a:rPr>
              <a:t>FirstName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Age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City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DEFAULT</a:t>
            </a:r>
            <a:r>
              <a:rPr lang="de-DE" sz="1400" dirty="0">
                <a:latin typeface="Courier New" charset="0"/>
              </a:rPr>
              <a:t> '</a:t>
            </a:r>
            <a:r>
              <a:rPr lang="de-DE" sz="1400" dirty="0" err="1">
                <a:latin typeface="Courier New" charset="0"/>
              </a:rPr>
              <a:t>Sandnes</a:t>
            </a:r>
            <a:r>
              <a:rPr lang="de-DE" sz="1400" dirty="0">
                <a:latin typeface="Courier New" charset="0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521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Nullwerte und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Wahrheitswerte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Wahrheitstabellen der dreiwertigen SQL-Logik: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Schwierigkeiten </a:t>
            </a:r>
            <a:r>
              <a:rPr lang="de-DE" sz="1800" dirty="0">
                <a:ea typeface="ＭＳ Ｐゴシック" charset="0"/>
              </a:rPr>
              <a:t>bei der konsistenten Erweiterung einer Domäne um Nullwerte werden bereits am einfachen Beispiel der Booleschen Werte und der grundlegenden logischen Äquivalenz </a:t>
            </a:r>
            <a:r>
              <a:rPr lang="de-DE" sz="1800" b="1" dirty="0">
                <a:ea typeface="ＭＳ Ｐゴシック" charset="0"/>
              </a:rPr>
              <a:t>x </a:t>
            </a:r>
            <a:r>
              <a:rPr lang="de-DE" sz="1800" b="1" dirty="0" err="1">
                <a:ea typeface="ＭＳ Ｐゴシック" charset="0"/>
              </a:rPr>
              <a:t>and</a:t>
            </a:r>
            <a:r>
              <a:rPr lang="de-DE" sz="1800" b="1" dirty="0">
                <a:ea typeface="ＭＳ Ｐゴシック" charset="0"/>
              </a:rPr>
              <a:t> not x = </a:t>
            </a:r>
            <a:r>
              <a:rPr lang="de-DE" sz="1800" b="1" dirty="0" err="1">
                <a:ea typeface="ＭＳ Ｐゴシック" charset="0"/>
              </a:rPr>
              <a:t>false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deutlich, die bei der Erweiterung der Domäne um Nullwerte verletzt wird (</a:t>
            </a:r>
            <a:r>
              <a:rPr lang="de-DE" sz="1800" b="1" dirty="0">
                <a:ea typeface="ＭＳ Ｐゴシック" charset="0"/>
              </a:rPr>
              <a:t>null </a:t>
            </a:r>
            <a:r>
              <a:rPr lang="de-DE" sz="1800" b="1" dirty="0" err="1">
                <a:ea typeface="ＭＳ Ｐゴシック" charset="0"/>
              </a:rPr>
              <a:t>and</a:t>
            </a:r>
            <a:r>
              <a:rPr lang="de-DE" sz="1800" b="1" dirty="0">
                <a:ea typeface="ＭＳ Ｐゴシック" charset="0"/>
              </a:rPr>
              <a:t> not null = null</a:t>
            </a:r>
            <a:r>
              <a:rPr lang="de-DE" sz="1800" dirty="0">
                <a:ea typeface="ＭＳ Ｐゴシック" charset="0"/>
              </a:rPr>
              <a:t>)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1342292" y="1835150"/>
            <a:ext cx="2379785" cy="1206500"/>
            <a:chOff x="916" y="1156"/>
            <a:chExt cx="1624" cy="760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916" y="1156"/>
              <a:ext cx="1624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41" name="Rectangle 5"/>
            <p:cNvSpPr>
              <a:spLocks noChangeArrowheads="1"/>
            </p:cNvSpPr>
            <p:nvPr/>
          </p:nvSpPr>
          <p:spPr bwMode="auto">
            <a:xfrm>
              <a:off x="95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OR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42" name="Rectangle 6"/>
            <p:cNvSpPr>
              <a:spLocks noChangeArrowheads="1"/>
            </p:cNvSpPr>
            <p:nvPr/>
          </p:nvSpPr>
          <p:spPr bwMode="auto">
            <a:xfrm>
              <a:off x="1384" y="1164"/>
              <a:ext cx="335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true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</p:txBody>
        </p:sp>
        <p:sp>
          <p:nvSpPr>
            <p:cNvPr id="30743" name="Rectangle 7"/>
            <p:cNvSpPr>
              <a:spLocks noChangeArrowheads="1"/>
            </p:cNvSpPr>
            <p:nvPr/>
          </p:nvSpPr>
          <p:spPr bwMode="auto">
            <a:xfrm>
              <a:off x="173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false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44" name="Rectangle 8"/>
            <p:cNvSpPr>
              <a:spLocks noChangeArrowheads="1"/>
            </p:cNvSpPr>
            <p:nvPr/>
          </p:nvSpPr>
          <p:spPr bwMode="auto">
            <a:xfrm>
              <a:off x="2106" y="1164"/>
              <a:ext cx="32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45" name="Line 9"/>
            <p:cNvSpPr>
              <a:spLocks noChangeShapeType="1"/>
            </p:cNvSpPr>
            <p:nvPr/>
          </p:nvSpPr>
          <p:spPr bwMode="auto">
            <a:xfrm>
              <a:off x="916" y="1392"/>
              <a:ext cx="1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46" name="Line 10"/>
            <p:cNvSpPr>
              <a:spLocks noChangeShapeType="1"/>
            </p:cNvSpPr>
            <p:nvPr/>
          </p:nvSpPr>
          <p:spPr bwMode="auto">
            <a:xfrm>
              <a:off x="1296" y="115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30724" name="Group 19"/>
          <p:cNvGrpSpPr>
            <a:grpSpLocks/>
          </p:cNvGrpSpPr>
          <p:nvPr/>
        </p:nvGrpSpPr>
        <p:grpSpPr bwMode="auto">
          <a:xfrm>
            <a:off x="4507523" y="1835150"/>
            <a:ext cx="2450123" cy="1206500"/>
            <a:chOff x="3076" y="1156"/>
            <a:chExt cx="1672" cy="760"/>
          </a:xfrm>
        </p:grpSpPr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3076" y="1156"/>
              <a:ext cx="1672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3111" y="1164"/>
              <a:ext cx="362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AND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3603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true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3987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false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437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>
              <a:off x="3504" y="115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>
              <a:off x="3076" y="1392"/>
              <a:ext cx="1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30725" name="Group 27"/>
          <p:cNvGrpSpPr>
            <a:grpSpLocks/>
          </p:cNvGrpSpPr>
          <p:nvPr/>
        </p:nvGrpSpPr>
        <p:grpSpPr bwMode="auto">
          <a:xfrm>
            <a:off x="1342292" y="3359150"/>
            <a:ext cx="3434862" cy="1206500"/>
            <a:chOff x="916" y="2116"/>
            <a:chExt cx="2344" cy="760"/>
          </a:xfrm>
        </p:grpSpPr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916" y="2116"/>
              <a:ext cx="2344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27" name="Rectangle 21"/>
            <p:cNvSpPr>
              <a:spLocks noChangeArrowheads="1"/>
            </p:cNvSpPr>
            <p:nvPr/>
          </p:nvSpPr>
          <p:spPr bwMode="auto">
            <a:xfrm>
              <a:off x="951" y="212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x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28" name="Rectangle 22"/>
            <p:cNvSpPr>
              <a:spLocks noChangeArrowheads="1"/>
            </p:cNvSpPr>
            <p:nvPr/>
          </p:nvSpPr>
          <p:spPr bwMode="auto">
            <a:xfrm>
              <a:off x="1485" y="2124"/>
              <a:ext cx="387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not x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29" name="Rectangle 23"/>
            <p:cNvSpPr>
              <a:spLocks noChangeArrowheads="1"/>
            </p:cNvSpPr>
            <p:nvPr/>
          </p:nvSpPr>
          <p:spPr bwMode="auto">
            <a:xfrm>
              <a:off x="1929" y="2124"/>
              <a:ext cx="504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x is 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</p:txBody>
        </p:sp>
        <p:sp>
          <p:nvSpPr>
            <p:cNvPr id="30730" name="Rectangle 24"/>
            <p:cNvSpPr>
              <a:spLocks noChangeArrowheads="1"/>
            </p:cNvSpPr>
            <p:nvPr/>
          </p:nvSpPr>
          <p:spPr bwMode="auto">
            <a:xfrm>
              <a:off x="2465" y="2124"/>
              <a:ext cx="70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x is not 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</p:txBody>
        </p:sp>
        <p:sp>
          <p:nvSpPr>
            <p:cNvPr id="30731" name="Line 25"/>
            <p:cNvSpPr>
              <a:spLocks noChangeShapeType="1"/>
            </p:cNvSpPr>
            <p:nvPr/>
          </p:nvSpPr>
          <p:spPr bwMode="auto">
            <a:xfrm>
              <a:off x="1344" y="211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32" name="Line 26"/>
            <p:cNvSpPr>
              <a:spLocks noChangeShapeType="1"/>
            </p:cNvSpPr>
            <p:nvPr/>
          </p:nvSpPr>
          <p:spPr bwMode="auto">
            <a:xfrm>
              <a:off x="916" y="2352"/>
              <a:ext cx="2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92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Nullwerte und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Wahrheitswerte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b="1" dirty="0">
                <a:ea typeface="ＭＳ Ｐゴシック" charset="0"/>
              </a:rPr>
              <a:t>Vorteile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dirty="0">
                <a:ea typeface="ＭＳ Ｐゴシック" charset="0"/>
              </a:rPr>
              <a:t>Explizite und konsistente Behandlung von Nullwerten durch alle </a:t>
            </a:r>
            <a:r>
              <a:rPr lang="de-DE" sz="1800" dirty="0" smtClean="0">
                <a:ea typeface="ＭＳ Ｐゴシック" charset="0"/>
              </a:rPr>
              <a:t>Applikationen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Im </a:t>
            </a:r>
            <a:r>
              <a:rPr lang="de-DE" sz="1600" dirty="0">
                <a:ea typeface="ＭＳ Ｐゴシック" charset="0"/>
              </a:rPr>
              <a:t>Gegensatz zu ad hoc Lösungen, bei denen z.B. der Wert -1, -</a:t>
            </a:r>
            <a:r>
              <a:rPr lang="de-DE" sz="1600" i="1" dirty="0" err="1">
                <a:ea typeface="ＭＳ Ｐゴシック" charset="0"/>
              </a:rPr>
              <a:t>MaxInt</a:t>
            </a:r>
            <a:r>
              <a:rPr lang="de-DE" sz="1600" dirty="0">
                <a:ea typeface="ＭＳ Ｐゴシック" charset="0"/>
              </a:rPr>
              <a:t> oder die leere Zeichenkette als </a:t>
            </a:r>
            <a:r>
              <a:rPr lang="de-DE" sz="1600" dirty="0" smtClean="0">
                <a:ea typeface="ＭＳ Ｐゴシック" charset="0"/>
              </a:rPr>
              <a:t>Null-Wert </a:t>
            </a:r>
            <a:r>
              <a:rPr lang="de-DE" sz="1600" dirty="0">
                <a:ea typeface="ＭＳ Ｐゴシック" charset="0"/>
              </a:rPr>
              <a:t>eingesetzt </a:t>
            </a:r>
            <a:r>
              <a:rPr lang="de-DE" sz="1600" dirty="0" smtClean="0">
                <a:ea typeface="ＭＳ Ｐゴシック" charset="0"/>
              </a:rPr>
              <a:t>wird</a:t>
            </a:r>
            <a:endParaRPr lang="de-DE" sz="1600" dirty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Definition </a:t>
            </a:r>
            <a:r>
              <a:rPr lang="de-DE" sz="1800" dirty="0">
                <a:ea typeface="ＭＳ Ｐゴシック" charset="0"/>
              </a:rPr>
              <a:t>der Semantik von Datenbankoperatoren bzgl. </a:t>
            </a:r>
            <a:r>
              <a:rPr lang="de-DE" sz="1800" dirty="0" smtClean="0">
                <a:ea typeface="ＭＳ Ｐゴシック" charset="0"/>
              </a:rPr>
              <a:t>Null-Werten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(Vergleich</a:t>
            </a:r>
            <a:r>
              <a:rPr lang="de-DE" sz="1800" dirty="0">
                <a:ea typeface="ＭＳ Ｐゴシック" charset="0"/>
              </a:rPr>
              <a:t>, Arithmetik</a:t>
            </a:r>
            <a:r>
              <a:rPr lang="de-DE" sz="1800" dirty="0" smtClean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>
                <a:ea typeface="ＭＳ Ｐゴシック" charset="0"/>
              </a:rPr>
              <a:t>Nachteile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i="1" dirty="0" smtClean="0">
                <a:ea typeface="ＭＳ Ｐゴシック" charset="0"/>
              </a:rPr>
              <a:t>Konflikt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mit den algebraischen Eigenschaften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(Existenz </a:t>
            </a:r>
            <a:r>
              <a:rPr lang="de-DE" sz="1800" dirty="0">
                <a:ea typeface="ＭＳ Ｐゴシック" charset="0"/>
              </a:rPr>
              <a:t>von Nullelementen, </a:t>
            </a:r>
            <a:r>
              <a:rPr lang="de-DE" sz="1800" dirty="0" err="1">
                <a:ea typeface="ＭＳ Ｐゴシック" charset="0"/>
              </a:rPr>
              <a:t>Assoziativität</a:t>
            </a:r>
            <a:r>
              <a:rPr lang="de-DE" sz="1800" dirty="0">
                <a:ea typeface="ＭＳ Ｐゴシック" charset="0"/>
              </a:rPr>
              <a:t>, </a:t>
            </a:r>
            <a:r>
              <a:rPr lang="de-DE" sz="1800" dirty="0" err="1">
                <a:ea typeface="ＭＳ Ｐゴシック" charset="0"/>
              </a:rPr>
              <a:t>Kommutativität</a:t>
            </a:r>
            <a:r>
              <a:rPr lang="de-DE" sz="1800" dirty="0">
                <a:ea typeface="ＭＳ Ｐゴシック" charset="0"/>
              </a:rPr>
              <a:t>, Ordnung, </a:t>
            </a:r>
            <a:r>
              <a:rPr lang="de-DE" sz="1800" dirty="0" smtClean="0">
                <a:ea typeface="ＭＳ Ｐゴシック" charset="0"/>
              </a:rPr>
              <a:t>...)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(... </a:t>
            </a:r>
            <a:r>
              <a:rPr lang="de-DE" sz="1600" dirty="0">
                <a:ea typeface="ＭＳ Ｐゴシック" charset="0"/>
              </a:rPr>
              <a:t>-2 &lt; -1 &lt; 0 &lt; </a:t>
            </a:r>
            <a:r>
              <a:rPr lang="de-DE" sz="1600" b="1" dirty="0" smtClean="0">
                <a:ea typeface="ＭＳ Ｐゴシック" charset="0"/>
              </a:rPr>
              <a:t>Null</a:t>
            </a:r>
            <a:r>
              <a:rPr lang="de-DE" sz="1600" dirty="0" smtClean="0">
                <a:ea typeface="ＭＳ Ｐゴシック" charset="0"/>
              </a:rPr>
              <a:t> </a:t>
            </a:r>
            <a:r>
              <a:rPr lang="de-DE" sz="1600" dirty="0">
                <a:ea typeface="ＭＳ Ｐゴシック" charset="0"/>
              </a:rPr>
              <a:t>&lt; 1 &lt; 2 &lt; ... ?)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Null-Werte </a:t>
            </a:r>
            <a:r>
              <a:rPr lang="de-DE" sz="1800" i="1" dirty="0" smtClean="0">
                <a:ea typeface="ＭＳ Ｐゴシック" charset="0"/>
              </a:rPr>
              <a:t>verhindern</a:t>
            </a:r>
            <a:r>
              <a:rPr lang="de-DE" sz="1800" dirty="0" smtClean="0">
                <a:ea typeface="ＭＳ Ｐゴシック" charset="0"/>
              </a:rPr>
              <a:t> häufig </a:t>
            </a:r>
            <a:r>
              <a:rPr lang="de-DE" sz="1800" i="1" dirty="0" smtClean="0">
                <a:ea typeface="ＭＳ Ｐゴシック" charset="0"/>
              </a:rPr>
              <a:t>Anfrageoptimierung</a:t>
            </a:r>
          </a:p>
          <a:p>
            <a:pPr lvl="1"/>
            <a:r>
              <a:rPr lang="de-DE" sz="1800" dirty="0">
                <a:ea typeface="ＭＳ Ｐゴシック" charset="0"/>
              </a:rPr>
              <a:t>Semantik trotzdem anwendungsabhängig (unbekannter Wert, </a:t>
            </a:r>
            <a:r>
              <a:rPr lang="de-DE" sz="1800" dirty="0" err="1">
                <a:ea typeface="ＭＳ Ｐゴシック" charset="0"/>
              </a:rPr>
              <a:t>n</a:t>
            </a:r>
            <a:r>
              <a:rPr lang="de-DE" sz="1800" dirty="0">
                <a:ea typeface="ＭＳ Ｐゴシック" charset="0"/>
              </a:rPr>
              <a:t>/a, </a:t>
            </a:r>
            <a:r>
              <a:rPr lang="de-DE" sz="1800" dirty="0" smtClean="0">
                <a:ea typeface="ＭＳ Ｐゴシック" charset="0"/>
              </a:rPr>
              <a:t>...)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Semantik nicht vereinbar mit „</a:t>
            </a:r>
            <a:r>
              <a:rPr lang="de-DE" sz="1800" dirty="0" err="1" smtClean="0">
                <a:ea typeface="ＭＳ Ｐゴシック" charset="0"/>
              </a:rPr>
              <a:t>Certain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 err="1" smtClean="0">
                <a:ea typeface="ＭＳ Ｐゴシック" charset="0"/>
              </a:rPr>
              <a:t>Answer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 err="1" smtClean="0">
                <a:ea typeface="ＭＳ Ｐゴシック" charset="0"/>
              </a:rPr>
              <a:t>Semantics</a:t>
            </a:r>
            <a:r>
              <a:rPr lang="de-DE" sz="1800" dirty="0" smtClean="0">
                <a:ea typeface="ＭＳ Ｐゴシック" charset="0"/>
              </a:rPr>
              <a:t>“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83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3464" y="2420888"/>
            <a:ext cx="8261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ea typeface="Myriad Pro" charset="0"/>
                <a:cs typeface="Myriad Pro" charset="0"/>
              </a:rPr>
              <a:t>„Multiple </a:t>
            </a:r>
            <a:r>
              <a:rPr lang="de-DE" dirty="0" err="1">
                <a:ea typeface="Myriad Pro" charset="0"/>
                <a:cs typeface="Myriad Pro" charset="0"/>
              </a:rPr>
              <a:t>issues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with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SQL’s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handling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of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nulls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have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been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well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documented</a:t>
            </a:r>
            <a:r>
              <a:rPr lang="de-DE" dirty="0">
                <a:ea typeface="Myriad Pro" charset="0"/>
                <a:cs typeface="Myriad Pro" charset="0"/>
              </a:rPr>
              <a:t>. </a:t>
            </a:r>
            <a:r>
              <a:rPr lang="de-DE" dirty="0" err="1">
                <a:ea typeface="Myriad Pro" charset="0"/>
                <a:cs typeface="Myriad Pro" charset="0"/>
              </a:rPr>
              <a:t>Having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efficiency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as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its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key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goal</a:t>
            </a:r>
            <a:r>
              <a:rPr lang="de-DE" dirty="0">
                <a:ea typeface="Myriad Pro" charset="0"/>
                <a:cs typeface="Myriad Pro" charset="0"/>
              </a:rPr>
              <a:t>, </a:t>
            </a:r>
            <a:r>
              <a:rPr lang="de-DE" dirty="0" err="1">
                <a:ea typeface="Myriad Pro" charset="0"/>
                <a:cs typeface="Myriad Pro" charset="0"/>
              </a:rPr>
              <a:t>evaluation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of</a:t>
            </a:r>
            <a:r>
              <a:rPr lang="de-DE" dirty="0">
                <a:ea typeface="Myriad Pro" charset="0"/>
                <a:cs typeface="Myriad Pro" charset="0"/>
              </a:rPr>
              <a:t> SQL </a:t>
            </a:r>
            <a:r>
              <a:rPr lang="de-DE" dirty="0" err="1">
                <a:ea typeface="Myriad Pro" charset="0"/>
                <a:cs typeface="Myriad Pro" charset="0"/>
              </a:rPr>
              <a:t>queries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disregards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the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standard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notion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of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 smtClean="0">
                <a:ea typeface="Myriad Pro" charset="0"/>
                <a:cs typeface="Myriad Pro" charset="0"/>
              </a:rPr>
              <a:t>correctness</a:t>
            </a:r>
            <a:r>
              <a:rPr lang="de-DE" dirty="0" smtClean="0">
                <a:ea typeface="Myriad Pro" charset="0"/>
                <a:cs typeface="Myriad Pro" charset="0"/>
              </a:rPr>
              <a:t> </a:t>
            </a:r>
            <a:r>
              <a:rPr lang="de-DE" dirty="0">
                <a:ea typeface="Myriad Pro" charset="0"/>
                <a:cs typeface="Myriad Pro" charset="0"/>
              </a:rPr>
              <a:t>on </a:t>
            </a:r>
            <a:r>
              <a:rPr lang="de-DE" dirty="0" err="1">
                <a:ea typeface="Myriad Pro" charset="0"/>
                <a:cs typeface="Myriad Pro" charset="0"/>
              </a:rPr>
              <a:t>incomplete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databases</a:t>
            </a:r>
            <a:r>
              <a:rPr lang="de-DE" dirty="0">
                <a:ea typeface="Myriad Pro" charset="0"/>
                <a:cs typeface="Myriad Pro" charset="0"/>
              </a:rPr>
              <a:t> – </a:t>
            </a:r>
            <a:r>
              <a:rPr lang="de-DE" dirty="0" err="1">
                <a:ea typeface="Myriad Pro" charset="0"/>
                <a:cs typeface="Myriad Pro" charset="0"/>
              </a:rPr>
              <a:t>certain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answers</a:t>
            </a:r>
            <a:r>
              <a:rPr lang="de-DE" dirty="0">
                <a:ea typeface="Myriad Pro" charset="0"/>
                <a:cs typeface="Myriad Pro" charset="0"/>
              </a:rPr>
              <a:t> – due </a:t>
            </a:r>
            <a:r>
              <a:rPr lang="de-DE" dirty="0" err="1">
                <a:ea typeface="Myriad Pro" charset="0"/>
                <a:cs typeface="Myriad Pro" charset="0"/>
              </a:rPr>
              <a:t>to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its</a:t>
            </a:r>
            <a:r>
              <a:rPr lang="de-DE" dirty="0">
                <a:ea typeface="Myriad Pro" charset="0"/>
                <a:cs typeface="Myriad Pro" charset="0"/>
              </a:rPr>
              <a:t> high </a:t>
            </a:r>
            <a:r>
              <a:rPr lang="de-DE" dirty="0" err="1">
                <a:ea typeface="Myriad Pro" charset="0"/>
                <a:cs typeface="Myriad Pro" charset="0"/>
              </a:rPr>
              <a:t>complexity</a:t>
            </a:r>
            <a:r>
              <a:rPr lang="de-DE" dirty="0">
                <a:ea typeface="Myriad Pro" charset="0"/>
                <a:cs typeface="Myriad Pro" charset="0"/>
              </a:rPr>
              <a:t>. As a </a:t>
            </a:r>
            <a:r>
              <a:rPr lang="de-DE" dirty="0" err="1">
                <a:ea typeface="Myriad Pro" charset="0"/>
                <a:cs typeface="Myriad Pro" charset="0"/>
              </a:rPr>
              <a:t>result</a:t>
            </a:r>
            <a:r>
              <a:rPr lang="de-DE" dirty="0">
                <a:ea typeface="Myriad Pro" charset="0"/>
                <a:cs typeface="Myriad Pro" charset="0"/>
              </a:rPr>
              <a:t>, </a:t>
            </a:r>
            <a:r>
              <a:rPr lang="de-DE" dirty="0" err="1">
                <a:ea typeface="Myriad Pro" charset="0"/>
                <a:cs typeface="Myriad Pro" charset="0"/>
              </a:rPr>
              <a:t>it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may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produce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answers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that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>
                <a:ea typeface="Myriad Pro" charset="0"/>
                <a:cs typeface="Myriad Pro" charset="0"/>
              </a:rPr>
              <a:t>are</a:t>
            </a:r>
            <a:r>
              <a:rPr lang="de-DE" dirty="0">
                <a:ea typeface="Myriad Pro" charset="0"/>
                <a:cs typeface="Myriad Pro" charset="0"/>
              </a:rPr>
              <a:t> just </a:t>
            </a:r>
            <a:r>
              <a:rPr lang="de-DE" dirty="0" err="1">
                <a:ea typeface="Myriad Pro" charset="0"/>
                <a:cs typeface="Myriad Pro" charset="0"/>
              </a:rPr>
              <a:t>plain</a:t>
            </a:r>
            <a:r>
              <a:rPr lang="de-DE" dirty="0">
                <a:ea typeface="Myriad Pro" charset="0"/>
                <a:cs typeface="Myriad Pro" charset="0"/>
              </a:rPr>
              <a:t> </a:t>
            </a:r>
            <a:r>
              <a:rPr lang="de-DE" dirty="0" err="1" smtClean="0">
                <a:ea typeface="Myriad Pro" charset="0"/>
                <a:cs typeface="Myriad Pro" charset="0"/>
              </a:rPr>
              <a:t>wrong</a:t>
            </a:r>
            <a:r>
              <a:rPr lang="de-DE" dirty="0" smtClean="0">
                <a:ea typeface="Myriad Pro" charset="0"/>
                <a:cs typeface="Myriad Pro" charset="0"/>
              </a:rPr>
              <a:t>“  </a:t>
            </a:r>
          </a:p>
          <a:p>
            <a:endParaRPr lang="de-DE" dirty="0">
              <a:ea typeface="Myriad Pro" charset="0"/>
              <a:cs typeface="Myriad Pro" charset="0"/>
            </a:endParaRPr>
          </a:p>
          <a:p>
            <a:endParaRPr lang="de-DE" dirty="0" smtClean="0">
              <a:ea typeface="Myriad Pro" charset="0"/>
              <a:cs typeface="Myriad Pro" charset="0"/>
            </a:endParaRPr>
          </a:p>
          <a:p>
            <a:r>
              <a:rPr lang="de-DE" dirty="0" err="1" smtClean="0">
                <a:solidFill>
                  <a:srgbClr val="032EF0"/>
                </a:solidFill>
                <a:ea typeface="Myriad Pro" charset="0"/>
                <a:cs typeface="Myriad Pro" charset="0"/>
              </a:rPr>
              <a:t>Guagliardo</a:t>
            </a:r>
            <a:r>
              <a:rPr lang="de-DE" dirty="0" smtClean="0">
                <a:solidFill>
                  <a:srgbClr val="032EF0"/>
                </a:solidFill>
                <a:ea typeface="Myriad Pro" charset="0"/>
                <a:cs typeface="Myriad Pro" charset="0"/>
              </a:rPr>
              <a:t>/</a:t>
            </a:r>
            <a:r>
              <a:rPr lang="de-DE" dirty="0" err="1" smtClean="0">
                <a:solidFill>
                  <a:srgbClr val="032EF0"/>
                </a:solidFill>
                <a:ea typeface="Myriad Pro" charset="0"/>
                <a:cs typeface="Myriad Pro" charset="0"/>
              </a:rPr>
              <a:t>Libkin</a:t>
            </a:r>
            <a:r>
              <a:rPr lang="de-DE" dirty="0" smtClean="0">
                <a:solidFill>
                  <a:srgbClr val="032EF0"/>
                </a:solidFill>
                <a:ea typeface="Myriad Pro" charset="0"/>
                <a:cs typeface="Myriad Pro" charset="0"/>
              </a:rPr>
              <a:t>: </a:t>
            </a:r>
            <a:r>
              <a:rPr lang="de-DE" b="1" dirty="0">
                <a:solidFill>
                  <a:srgbClr val="032EF0"/>
                </a:solidFill>
                <a:ea typeface="Myriad Pro" charset="0"/>
                <a:cs typeface="Myriad Pro" charset="0"/>
              </a:rPr>
              <a:t>Correctness </a:t>
            </a:r>
            <a:r>
              <a:rPr lang="de-DE" b="1" dirty="0" err="1">
                <a:solidFill>
                  <a:srgbClr val="032EF0"/>
                </a:solidFill>
                <a:ea typeface="Myriad Pro" charset="0"/>
                <a:cs typeface="Myriad Pro" charset="0"/>
              </a:rPr>
              <a:t>of</a:t>
            </a:r>
            <a:r>
              <a:rPr lang="de-DE" b="1" dirty="0">
                <a:solidFill>
                  <a:srgbClr val="032EF0"/>
                </a:solidFill>
                <a:ea typeface="Myriad Pro" charset="0"/>
                <a:cs typeface="Myriad Pro" charset="0"/>
              </a:rPr>
              <a:t> SQL </a:t>
            </a:r>
            <a:r>
              <a:rPr lang="de-DE" b="1" dirty="0" err="1">
                <a:solidFill>
                  <a:srgbClr val="032EF0"/>
                </a:solidFill>
                <a:ea typeface="Myriad Pro" charset="0"/>
                <a:cs typeface="Myriad Pro" charset="0"/>
              </a:rPr>
              <a:t>Queries</a:t>
            </a:r>
            <a:r>
              <a:rPr lang="de-DE" b="1" dirty="0">
                <a:solidFill>
                  <a:srgbClr val="032EF0"/>
                </a:solidFill>
                <a:ea typeface="Myriad Pro" charset="0"/>
                <a:cs typeface="Myriad Pro" charset="0"/>
              </a:rPr>
              <a:t> on Databases </a:t>
            </a:r>
            <a:r>
              <a:rPr lang="de-DE" b="1" dirty="0" err="1">
                <a:solidFill>
                  <a:srgbClr val="032EF0"/>
                </a:solidFill>
                <a:ea typeface="Myriad Pro" charset="0"/>
                <a:cs typeface="Myriad Pro" charset="0"/>
              </a:rPr>
              <a:t>with</a:t>
            </a:r>
            <a:r>
              <a:rPr lang="de-DE" b="1" dirty="0">
                <a:solidFill>
                  <a:srgbClr val="032EF0"/>
                </a:solidFill>
                <a:ea typeface="Myriad Pro" charset="0"/>
                <a:cs typeface="Myriad Pro" charset="0"/>
              </a:rPr>
              <a:t> </a:t>
            </a:r>
            <a:r>
              <a:rPr lang="de-DE" b="1" dirty="0" err="1" smtClean="0">
                <a:solidFill>
                  <a:srgbClr val="032EF0"/>
                </a:solidFill>
                <a:ea typeface="Myriad Pro" charset="0"/>
                <a:cs typeface="Myriad Pro" charset="0"/>
              </a:rPr>
              <a:t>Nulls</a:t>
            </a:r>
            <a:r>
              <a:rPr lang="de-DE" b="1" dirty="0" smtClean="0">
                <a:solidFill>
                  <a:srgbClr val="032EF0"/>
                </a:solidFill>
                <a:ea typeface="Myriad Pro" charset="0"/>
                <a:cs typeface="Myriad Pro" charset="0"/>
              </a:rPr>
              <a:t>, PODS 2016.</a:t>
            </a:r>
            <a:endParaRPr lang="de-DE" b="1" dirty="0">
              <a:solidFill>
                <a:srgbClr val="032EF0"/>
              </a:solidFill>
              <a:ea typeface="Myriad Pro" charset="0"/>
              <a:cs typeface="Myriad Pro" charset="0"/>
            </a:endParaRPr>
          </a:p>
          <a:p>
            <a:r>
              <a:rPr lang="de-DE" dirty="0" smtClean="0">
                <a:latin typeface="CMR9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78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</a:rPr>
              <a:t>SQL: Einfache Anfragen (ohne Variable)</a:t>
            </a:r>
            <a:endParaRPr lang="de-DE" sz="1800" dirty="0">
              <a:latin typeface="+mn-lt"/>
              <a:ea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ea typeface="ＭＳ Ｐゴシック" charset="0"/>
              </a:rPr>
              <a:t>Projektion und Selektion: </a:t>
            </a:r>
            <a:r>
              <a:rPr lang="de-DE" sz="1800" dirty="0" smtClean="0">
                <a:ea typeface="ＭＳ Ｐゴシック" charset="0"/>
              </a:rPr>
              <a:t>SQL-Anfrage </a:t>
            </a:r>
            <a:r>
              <a:rPr lang="de-DE" sz="1800" dirty="0">
                <a:ea typeface="ＭＳ Ｐゴシック" charset="0"/>
              </a:rPr>
              <a:t>zur Bestimmung der Namen und des Kürzels aller Abteilungen, die der Abteilung </a:t>
            </a:r>
            <a:r>
              <a:rPr lang="de-DE" sz="1800" dirty="0" smtClean="0">
                <a:ea typeface="ＭＳ Ｐゴシック" charset="0"/>
              </a:rPr>
              <a:t>'Leitung Software' </a:t>
            </a:r>
            <a:r>
              <a:rPr lang="de-DE" sz="1800" dirty="0">
                <a:ea typeface="ＭＳ Ｐゴシック" charset="0"/>
              </a:rPr>
              <a:t>mit dem Kürzel </a:t>
            </a:r>
            <a:r>
              <a:rPr lang="de-DE" sz="1800" i="1" dirty="0">
                <a:ea typeface="ＭＳ Ｐゴシック" charset="0"/>
              </a:rPr>
              <a:t>LTSW</a:t>
            </a:r>
            <a:r>
              <a:rPr lang="de-DE" sz="1800" dirty="0">
                <a:ea typeface="ＭＳ Ｐゴシック" charset="0"/>
              </a:rPr>
              <a:t> untergeordnet sind</a:t>
            </a:r>
          </a:p>
          <a:p>
            <a:pPr marL="0" indent="0">
              <a:buFontTx/>
              <a:buNone/>
            </a:pPr>
            <a:endParaRPr lang="de-DE" sz="1600" b="1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6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ea typeface="ＭＳ Ｐゴシック" charset="0"/>
              </a:rPr>
              <a:t>Selektion (ohne Projektion): </a:t>
            </a:r>
            <a:r>
              <a:rPr lang="de-DE" sz="1800" dirty="0" smtClean="0">
                <a:ea typeface="ＭＳ Ｐゴシック" charset="0"/>
              </a:rPr>
              <a:t>Aufzählung </a:t>
            </a:r>
            <a:r>
              <a:rPr lang="de-DE" sz="1800" i="1" dirty="0">
                <a:ea typeface="ＭＳ Ｐゴシック" charset="0"/>
              </a:rPr>
              <a:t>aller</a:t>
            </a:r>
            <a:r>
              <a:rPr lang="de-DE" sz="1800" dirty="0">
                <a:ea typeface="ＭＳ Ｐゴシック" charset="0"/>
              </a:rPr>
              <a:t> Spalten (durch * in der </a:t>
            </a:r>
            <a:r>
              <a:rPr lang="de-DE" sz="1800" i="1" dirty="0">
                <a:ea typeface="ＭＳ Ｐゴシック" charset="0"/>
              </a:rPr>
              <a:t>Projektionsliste</a:t>
            </a:r>
            <a:r>
              <a:rPr lang="de-DE" sz="1800" dirty="0">
                <a:ea typeface="ＭＳ Ｐゴシック" charset="0"/>
              </a:rPr>
              <a:t>) der Bereichstabelle unter Beibehaltung der Spaltenreihenfolge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01213" y="2548885"/>
            <a:ext cx="267357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Name, Kurz</a:t>
            </a:r>
            <a:endParaRPr lang="de-DE" sz="1400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Abteilungen</a:t>
            </a:r>
            <a:endParaRPr lang="de-DE" sz="1400" i="1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Oberabt</a:t>
            </a:r>
            <a:r>
              <a:rPr lang="de-DE" sz="1400" dirty="0">
                <a:latin typeface="Courier New" charset="0"/>
              </a:rPr>
              <a:t> = 'LTSW';</a:t>
            </a: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4695092" y="28575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019800" y="2330450"/>
            <a:ext cx="243253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+mn-lt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6000750" y="2348879"/>
            <a:ext cx="245968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i="1" dirty="0">
                <a:latin typeface="+mn-lt"/>
              </a:rPr>
              <a:t>Name	</a:t>
            </a:r>
            <a:r>
              <a:rPr lang="de-DE" sz="1200" i="1" dirty="0" smtClean="0">
                <a:latin typeface="+mn-lt"/>
              </a:rPr>
              <a:t>	Kurz</a:t>
            </a:r>
            <a:endParaRPr lang="de-DE" sz="1200" i="1" dirty="0">
              <a:latin typeface="+mn-lt"/>
            </a:endParaRP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6025662" y="2628900"/>
            <a:ext cx="24208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6019800" y="2933700"/>
            <a:ext cx="243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6019800" y="3238500"/>
            <a:ext cx="243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6000751" y="3212976"/>
            <a:ext cx="245968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PC SW		</a:t>
            </a:r>
            <a:r>
              <a:rPr lang="de-DE" sz="1200" dirty="0" smtClean="0">
                <a:latin typeface="+mn-lt"/>
              </a:rPr>
              <a:t>PCSW</a:t>
            </a:r>
            <a:endParaRPr lang="de-DE" sz="1200" dirty="0">
              <a:latin typeface="+mn-lt"/>
            </a:endParaRP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6000751" y="2647951"/>
            <a:ext cx="243412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Mainframe SW	MFSW</a:t>
            </a:r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5991958" y="2924944"/>
            <a:ext cx="24684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Unix SW	</a:t>
            </a:r>
            <a:r>
              <a:rPr lang="de-DE" sz="1200" dirty="0" smtClean="0">
                <a:latin typeface="+mn-lt"/>
              </a:rPr>
              <a:t>	UXSW</a:t>
            </a:r>
            <a:endParaRPr lang="de-DE" sz="1200" dirty="0">
              <a:latin typeface="+mn-lt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6457951" y="1954213"/>
            <a:ext cx="119584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>
                <a:latin typeface="+mn-lt"/>
              </a:rPr>
              <a:t>Ergebnistabelle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901212" y="4989513"/>
            <a:ext cx="2027136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</a:t>
            </a:r>
            <a:endParaRPr lang="de-DE" sz="1400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Abteilungen</a:t>
            </a:r>
            <a:endParaRPr lang="de-DE" sz="1400" i="1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Oberabt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    = 'LTSW';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736123" y="4921250"/>
            <a:ext cx="383930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+mn-lt"/>
            </a:endParaRPr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4717074" y="4941167"/>
            <a:ext cx="38873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i="1" dirty="0">
                <a:latin typeface="+mn-lt"/>
              </a:rPr>
              <a:t>Kurz	</a:t>
            </a:r>
            <a:r>
              <a:rPr lang="de-DE" sz="1200" i="1" dirty="0" smtClean="0">
                <a:latin typeface="+mn-lt"/>
              </a:rPr>
              <a:t>Name		</a:t>
            </a:r>
            <a:r>
              <a:rPr lang="de-DE" sz="1200" i="1" dirty="0" err="1" smtClean="0">
                <a:latin typeface="+mn-lt"/>
              </a:rPr>
              <a:t>Oberabt</a:t>
            </a:r>
            <a:endParaRPr lang="de-DE" sz="1200" i="1" dirty="0">
              <a:latin typeface="+mn-lt"/>
            </a:endParaRPr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4741984" y="521970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4736123" y="552450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736123" y="582930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6" name="Rectangle 21"/>
          <p:cNvSpPr>
            <a:spLocks noChangeArrowheads="1"/>
          </p:cNvSpPr>
          <p:nvPr/>
        </p:nvSpPr>
        <p:spPr bwMode="auto">
          <a:xfrm>
            <a:off x="4717074" y="5851871"/>
            <a:ext cx="38873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PCSW	PC SW		</a:t>
            </a:r>
            <a:r>
              <a:rPr lang="de-DE" sz="1200" dirty="0" smtClean="0">
                <a:latin typeface="+mn-lt"/>
              </a:rPr>
              <a:t>LTSW</a:t>
            </a:r>
            <a:endParaRPr lang="de-DE" sz="1200" dirty="0">
              <a:latin typeface="+mn-lt"/>
            </a:endParaRPr>
          </a:p>
        </p:txBody>
      </p:sp>
      <p:sp>
        <p:nvSpPr>
          <p:cNvPr id="45077" name="Rectangle 22"/>
          <p:cNvSpPr>
            <a:spLocks noChangeArrowheads="1"/>
          </p:cNvSpPr>
          <p:nvPr/>
        </p:nvSpPr>
        <p:spPr bwMode="auto">
          <a:xfrm>
            <a:off x="4717073" y="5238751"/>
            <a:ext cx="3852495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MFSW	Mainframe SW	LTSW</a:t>
            </a:r>
          </a:p>
        </p:txBody>
      </p:sp>
      <p:sp>
        <p:nvSpPr>
          <p:cNvPr id="45078" name="Rectangle 23"/>
          <p:cNvSpPr>
            <a:spLocks noChangeArrowheads="1"/>
          </p:cNvSpPr>
          <p:nvPr/>
        </p:nvSpPr>
        <p:spPr bwMode="auto">
          <a:xfrm>
            <a:off x="4708281" y="5555332"/>
            <a:ext cx="382415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UXSW	Unix SW		</a:t>
            </a:r>
            <a:r>
              <a:rPr lang="de-DE" sz="1200" dirty="0" smtClean="0">
                <a:latin typeface="+mn-lt"/>
              </a:rPr>
              <a:t>LTSW</a:t>
            </a:r>
            <a:endParaRPr lang="de-DE" sz="1200" dirty="0">
              <a:latin typeface="+mn-lt"/>
            </a:endParaRPr>
          </a:p>
        </p:txBody>
      </p:sp>
      <p:sp>
        <p:nvSpPr>
          <p:cNvPr id="45079" name="Rectangle 24"/>
          <p:cNvSpPr>
            <a:spLocks noChangeArrowheads="1"/>
          </p:cNvSpPr>
          <p:nvPr/>
        </p:nvSpPr>
        <p:spPr bwMode="auto">
          <a:xfrm>
            <a:off x="6035920" y="4556125"/>
            <a:ext cx="119584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>
                <a:latin typeface="+mn-lt"/>
              </a:rPr>
              <a:t>Ergebnistabelle</a:t>
            </a:r>
          </a:p>
        </p:txBody>
      </p:sp>
      <p:sp>
        <p:nvSpPr>
          <p:cNvPr id="45080" name="AutoShape 25"/>
          <p:cNvSpPr>
            <a:spLocks noChangeArrowheads="1"/>
          </p:cNvSpPr>
          <p:nvPr/>
        </p:nvSpPr>
        <p:spPr bwMode="auto">
          <a:xfrm>
            <a:off x="3786554" y="54356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45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Duplikatelimination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Elimination von Duplikaten im Anfrageergebnis mit dem Schlüsselwort </a:t>
            </a:r>
            <a:r>
              <a:rPr lang="de-DE" sz="1800" dirty="0" err="1">
                <a:ea typeface="ＭＳ Ｐゴシック" charset="0"/>
              </a:rPr>
              <a:t>distinct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marL="446088" lvl="1" indent="-434975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Hier: Umwandlung einer Ergebnistabelle in </a:t>
            </a:r>
            <a:r>
              <a:rPr lang="de-DE" sz="1800" i="1" dirty="0" smtClean="0">
                <a:ea typeface="ＭＳ Ｐゴシック" charset="0"/>
              </a:rPr>
              <a:t>Ergebnismenge</a:t>
            </a:r>
          </a:p>
          <a:p>
            <a:pPr marL="446088" lvl="1" indent="-434975">
              <a:buFont typeface="Monotype Sorts" charset="0"/>
              <a:buNone/>
            </a:pPr>
            <a:r>
              <a:rPr lang="de-DE" sz="1800" i="1" dirty="0" smtClean="0">
                <a:ea typeface="ＭＳ Ｐゴシック" charset="0"/>
              </a:rPr>
              <a:t>Man beachte die Behandlung von Null-Werten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Erkennung </a:t>
            </a:r>
            <a:r>
              <a:rPr lang="de-DE" sz="1800" dirty="0">
                <a:ea typeface="ＭＳ Ｐゴシック" charset="0"/>
              </a:rPr>
              <a:t>und Vermeidung von Nullwerten in Spalten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durch </a:t>
            </a:r>
            <a:r>
              <a:rPr lang="de-DE" sz="1800" dirty="0">
                <a:ea typeface="ＭＳ Ｐゴシック" charset="0"/>
              </a:rPr>
              <a:t>das </a:t>
            </a:r>
            <a:r>
              <a:rPr lang="de-DE" sz="1800" dirty="0" smtClean="0">
                <a:ea typeface="ＭＳ Ｐゴシック" charset="0"/>
              </a:rPr>
              <a:t>Prädikat </a:t>
            </a:r>
            <a:r>
              <a:rPr lang="de-DE" sz="1800" b="1" dirty="0" err="1" smtClean="0">
                <a:ea typeface="ＭＳ Ｐゴシック" charset="0"/>
              </a:rPr>
              <a:t>is</a:t>
            </a:r>
            <a:r>
              <a:rPr lang="de-DE" sz="1800" b="1" dirty="0" smtClean="0">
                <a:ea typeface="ＭＳ Ｐゴシック" charset="0"/>
              </a:rPr>
              <a:t> null </a:t>
            </a:r>
            <a:r>
              <a:rPr lang="de-DE" sz="1800" dirty="0" smtClean="0">
                <a:ea typeface="ＭＳ Ｐゴシック" charset="0"/>
              </a:rPr>
              <a:t>oder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is</a:t>
            </a:r>
            <a:r>
              <a:rPr lang="de-DE" sz="1800" b="1" dirty="0" smtClean="0">
                <a:ea typeface="ＭＳ Ｐゴシック" charset="0"/>
              </a:rPr>
              <a:t> not null</a:t>
            </a:r>
            <a:endParaRPr lang="de-DE" sz="1800" b="1" dirty="0">
              <a:ea typeface="ＭＳ Ｐゴシック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66043" y="1860129"/>
            <a:ext cx="3368749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Courier New" charset="0"/>
              </a:rPr>
              <a:t>select</a:t>
            </a:r>
            <a:r>
              <a:rPr lang="de-DE" sz="1800">
                <a:latin typeface="Courier New" charset="0"/>
              </a:rPr>
              <a:t> </a:t>
            </a:r>
            <a:r>
              <a:rPr lang="de-DE" sz="1800" b="1">
                <a:latin typeface="Courier New" charset="0"/>
              </a:rPr>
              <a:t>distinct </a:t>
            </a:r>
            <a:r>
              <a:rPr lang="de-DE" sz="1800">
                <a:latin typeface="Courier New" charset="0"/>
              </a:rPr>
              <a:t>Oberabt</a:t>
            </a:r>
            <a:endParaRPr lang="de-DE" sz="1800"/>
          </a:p>
          <a:p>
            <a:pPr>
              <a:defRPr/>
            </a:pPr>
            <a:r>
              <a:rPr lang="de-DE" sz="1800" b="1">
                <a:latin typeface="Courier New" charset="0"/>
              </a:rPr>
              <a:t>from</a:t>
            </a:r>
            <a:r>
              <a:rPr lang="de-DE" sz="1800">
                <a:latin typeface="Courier New" charset="0"/>
              </a:rPr>
              <a:t> Abteilungen;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4753708" y="2096666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5873261" y="2222080"/>
            <a:ext cx="691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52039" y="1772816"/>
            <a:ext cx="1890346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6032990" y="1785517"/>
            <a:ext cx="8752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Oberabt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6032989" y="2090317"/>
            <a:ext cx="6556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LTSW</a:t>
            </a:r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6057900" y="2071266"/>
            <a:ext cx="18771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6052039" y="2376066"/>
            <a:ext cx="188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6032989" y="2395117"/>
            <a:ext cx="682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b="1">
                <a:latin typeface="+mn-lt"/>
              </a:rPr>
              <a:t>NULL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760535" y="4797152"/>
            <a:ext cx="3784315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Courier New" charset="0"/>
              </a:rPr>
              <a:t>select</a:t>
            </a:r>
            <a:r>
              <a:rPr lang="de-DE" sz="1800">
                <a:latin typeface="Courier New" charset="0"/>
              </a:rPr>
              <a:t> </a:t>
            </a:r>
            <a:r>
              <a:rPr lang="de-DE" sz="1800" b="1">
                <a:latin typeface="Courier New" charset="0"/>
              </a:rPr>
              <a:t>distinct </a:t>
            </a:r>
            <a:r>
              <a:rPr lang="de-DE" sz="1800">
                <a:latin typeface="Courier New" charset="0"/>
              </a:rPr>
              <a:t>Oberabt</a:t>
            </a:r>
            <a:endParaRPr lang="de-DE" sz="1800"/>
          </a:p>
          <a:p>
            <a:pPr>
              <a:defRPr/>
            </a:pPr>
            <a:r>
              <a:rPr lang="de-DE" sz="1800" b="1">
                <a:latin typeface="Courier New" charset="0"/>
              </a:rPr>
              <a:t>from</a:t>
            </a:r>
            <a:r>
              <a:rPr lang="de-DE" sz="1800">
                <a:latin typeface="Courier New" charset="0"/>
              </a:rPr>
              <a:t> Abteilungen</a:t>
            </a:r>
          </a:p>
          <a:p>
            <a:pPr>
              <a:defRPr/>
            </a:pPr>
            <a:r>
              <a:rPr lang="de-DE" sz="1800" b="1">
                <a:latin typeface="Courier New" charset="0"/>
              </a:rPr>
              <a:t>where </a:t>
            </a:r>
            <a:r>
              <a:rPr lang="de-DE" sz="1800">
                <a:latin typeface="Courier New" charset="0"/>
              </a:rPr>
              <a:t>Oberabt </a:t>
            </a:r>
            <a:r>
              <a:rPr lang="de-DE" sz="1800" b="1">
                <a:latin typeface="Courier New" charset="0"/>
              </a:rPr>
              <a:t>is not null</a:t>
            </a:r>
            <a:r>
              <a:rPr lang="de-DE" sz="1800">
                <a:latin typeface="Courier New" charset="0"/>
              </a:rPr>
              <a:t>;</a:t>
            </a:r>
          </a:p>
        </p:txBody>
      </p:sp>
      <p:sp>
        <p:nvSpPr>
          <p:cNvPr id="72717" name="AutoShape 14"/>
          <p:cNvSpPr>
            <a:spLocks noChangeArrowheads="1"/>
          </p:cNvSpPr>
          <p:nvPr/>
        </p:nvSpPr>
        <p:spPr bwMode="auto">
          <a:xfrm>
            <a:off x="4894384" y="5109889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5943600" y="5406753"/>
            <a:ext cx="691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6122377" y="4957489"/>
            <a:ext cx="1890346" cy="59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2720" name="Rectangle 17"/>
          <p:cNvSpPr>
            <a:spLocks noChangeArrowheads="1"/>
          </p:cNvSpPr>
          <p:nvPr/>
        </p:nvSpPr>
        <p:spPr bwMode="auto">
          <a:xfrm>
            <a:off x="6103328" y="4970190"/>
            <a:ext cx="8752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Oberabt</a:t>
            </a:r>
          </a:p>
        </p:txBody>
      </p:sp>
      <p:sp>
        <p:nvSpPr>
          <p:cNvPr id="72721" name="Rectangle 18"/>
          <p:cNvSpPr>
            <a:spLocks noChangeArrowheads="1"/>
          </p:cNvSpPr>
          <p:nvPr/>
        </p:nvSpPr>
        <p:spPr bwMode="auto">
          <a:xfrm>
            <a:off x="6103328" y="5274990"/>
            <a:ext cx="6556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LTSW</a:t>
            </a:r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6128239" y="5255939"/>
            <a:ext cx="18771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23" name="Rectangle 20"/>
          <p:cNvSpPr>
            <a:spLocks noChangeArrowheads="1"/>
          </p:cNvSpPr>
          <p:nvPr/>
        </p:nvSpPr>
        <p:spPr bwMode="auto">
          <a:xfrm>
            <a:off x="7430966" y="63500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22" name="Oval Callout 21"/>
          <p:cNvSpPr/>
          <p:nvPr/>
        </p:nvSpPr>
        <p:spPr>
          <a:xfrm>
            <a:off x="6032989" y="3158039"/>
            <a:ext cx="2931624" cy="1080418"/>
          </a:xfrm>
          <a:prstGeom prst="wedgeEllipseCallout">
            <a:avLst>
              <a:gd name="adj1" fmla="val -33498"/>
              <a:gd name="adj2" fmla="val -85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de-DE" dirty="0" smtClean="0">
                <a:solidFill>
                  <a:srgbClr val="FF0000"/>
                </a:solidFill>
              </a:rPr>
              <a:t> und wenn null für verschiedene Werte steht?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Sortierordnung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b="1">
                <a:ea typeface="ＭＳ Ｐゴシック" charset="0"/>
              </a:rPr>
              <a:t>Sortierte Darstellung der Anfrageergebnisse über die order by-Klausel mit den Optionen asc (</a:t>
            </a:r>
            <a:r>
              <a:rPr lang="de-DE" sz="1800" b="1" i="1">
                <a:ea typeface="ＭＳ Ｐゴシック" charset="0"/>
              </a:rPr>
              <a:t>ascending, aufsteigend</a:t>
            </a:r>
            <a:r>
              <a:rPr lang="de-DE" sz="1800" b="1">
                <a:ea typeface="ＭＳ Ｐゴシック" charset="0"/>
              </a:rPr>
              <a:t>) und desc (descending, absteigend):</a:t>
            </a:r>
            <a:endParaRPr lang="de-DE" sz="180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>
              <a:ea typeface="ＭＳ Ｐゴシック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68314" y="2312988"/>
            <a:ext cx="3069628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 smtClean="0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'LTSW'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order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by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Kurz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asc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489938" y="2349500"/>
            <a:ext cx="383930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470889" y="2362201"/>
            <a:ext cx="36356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Kurz	Name		Oberabt</a:t>
            </a:r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4495800" y="264795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4489938" y="29527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4489938" y="32575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61" name="Rectangle 10"/>
          <p:cNvSpPr>
            <a:spLocks noChangeArrowheads="1"/>
          </p:cNvSpPr>
          <p:nvPr/>
        </p:nvSpPr>
        <p:spPr bwMode="auto">
          <a:xfrm>
            <a:off x="4470889" y="3276601"/>
            <a:ext cx="34256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UXSW	Unix SW		LTSW</a:t>
            </a:r>
          </a:p>
        </p:txBody>
      </p:sp>
      <p:sp>
        <p:nvSpPr>
          <p:cNvPr id="74762" name="Rectangle 11"/>
          <p:cNvSpPr>
            <a:spLocks noChangeArrowheads="1"/>
          </p:cNvSpPr>
          <p:nvPr/>
        </p:nvSpPr>
        <p:spPr bwMode="auto">
          <a:xfrm>
            <a:off x="4470890" y="2667001"/>
            <a:ext cx="34143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MFSW	Mainframe SW	LTSW</a:t>
            </a:r>
          </a:p>
        </p:txBody>
      </p:sp>
      <p:sp>
        <p:nvSpPr>
          <p:cNvPr id="74763" name="Rectangle 12"/>
          <p:cNvSpPr>
            <a:spLocks noChangeArrowheads="1"/>
          </p:cNvSpPr>
          <p:nvPr/>
        </p:nvSpPr>
        <p:spPr bwMode="auto">
          <a:xfrm>
            <a:off x="4479681" y="2971801"/>
            <a:ext cx="34256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PCSW	PC SW		LTSW</a:t>
            </a:r>
          </a:p>
        </p:txBody>
      </p:sp>
      <p:sp>
        <p:nvSpPr>
          <p:cNvPr id="74764" name="Rectangle 13"/>
          <p:cNvSpPr>
            <a:spLocks noChangeArrowheads="1"/>
          </p:cNvSpPr>
          <p:nvPr/>
        </p:nvSpPr>
        <p:spPr bwMode="auto">
          <a:xfrm>
            <a:off x="5789735" y="1984375"/>
            <a:ext cx="168315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Ergebnistabelle</a:t>
            </a:r>
          </a:p>
        </p:txBody>
      </p:sp>
      <p:sp>
        <p:nvSpPr>
          <p:cNvPr id="74765" name="AutoShape 14"/>
          <p:cNvSpPr>
            <a:spLocks noChangeArrowheads="1"/>
          </p:cNvSpPr>
          <p:nvPr/>
        </p:nvSpPr>
        <p:spPr bwMode="auto">
          <a:xfrm>
            <a:off x="3557954" y="28448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554750" y="4752096"/>
            <a:ext cx="2774800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order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by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asc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>
              <a:defRPr/>
            </a:pP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        Kurz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desc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74767" name="Rectangle 16"/>
          <p:cNvSpPr>
            <a:spLocks noChangeArrowheads="1"/>
          </p:cNvSpPr>
          <p:nvPr/>
        </p:nvSpPr>
        <p:spPr bwMode="auto">
          <a:xfrm>
            <a:off x="370743" y="4413542"/>
            <a:ext cx="5097550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b="1" dirty="0">
                <a:latin typeface="+mn-lt"/>
              </a:rPr>
              <a:t>Die Sortierung kann mehrere Spalten umfassen:</a:t>
            </a:r>
          </a:p>
          <a:p>
            <a:endParaRPr lang="de-DE" sz="1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dirty="0" smtClean="0">
                <a:latin typeface="+mn-lt"/>
              </a:rPr>
              <a:t>Aufsteigende </a:t>
            </a:r>
            <a:r>
              <a:rPr lang="de-DE" sz="1800" dirty="0">
                <a:latin typeface="+mn-lt"/>
              </a:rPr>
              <a:t>Sortierung aller </a:t>
            </a:r>
            <a:r>
              <a:rPr lang="de-DE" sz="1800" dirty="0" smtClean="0">
                <a:latin typeface="+mn-lt"/>
              </a:rPr>
              <a:t>Abteilungen 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gemäß Namen der Oberabteilung</a:t>
            </a:r>
            <a:endParaRPr lang="de-DE" sz="1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dirty="0" smtClean="0">
                <a:latin typeface="+mn-lt"/>
              </a:rPr>
              <a:t>Anschließend </a:t>
            </a:r>
            <a:r>
              <a:rPr lang="de-DE" dirty="0"/>
              <a:t>für gleiche </a:t>
            </a:r>
            <a:r>
              <a:rPr lang="de-DE" sz="1800" dirty="0" smtClean="0">
                <a:latin typeface="+mn-lt"/>
              </a:rPr>
              <a:t>Oberabteilungen 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 smtClean="0">
                <a:latin typeface="+mn-lt"/>
              </a:rPr>
              <a:t>Sortierung </a:t>
            </a:r>
            <a:r>
              <a:rPr lang="de-DE" sz="1800" dirty="0" smtClean="0">
                <a:latin typeface="+mn-lt"/>
              </a:rPr>
              <a:t>absteigend nach Kurz</a:t>
            </a:r>
            <a:endParaRPr lang="de-DE" sz="1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683568" y="3861048"/>
            <a:ext cx="751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heraus</a:t>
            </a:r>
            <a:r>
              <a:rPr lang="en-US" dirty="0" smtClean="0"/>
              <a:t>, was </a:t>
            </a:r>
            <a:r>
              <a:rPr lang="en-US" dirty="0" err="1" smtClean="0"/>
              <a:t>bei</a:t>
            </a:r>
            <a:r>
              <a:rPr lang="en-US" dirty="0" smtClean="0"/>
              <a:t> Null-</a:t>
            </a:r>
            <a:r>
              <a:rPr lang="en-US" dirty="0" err="1" smtClean="0"/>
              <a:t>Werten</a:t>
            </a:r>
            <a:r>
              <a:rPr lang="en-US" dirty="0" smtClean="0"/>
              <a:t> </a:t>
            </a:r>
            <a:r>
              <a:rPr lang="en-US" dirty="0" err="1" smtClean="0"/>
              <a:t>passiert</a:t>
            </a:r>
            <a:r>
              <a:rPr lang="en-US" dirty="0"/>
              <a:t>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wie</a:t>
            </a:r>
            <a:r>
              <a:rPr lang="en-US" dirty="0" smtClean="0"/>
              <a:t> man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umgeht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animBg="1"/>
      <p:bldP spid="747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1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118820"/>
            <a:ext cx="8229600" cy="4968875"/>
          </a:xfrm>
        </p:spPr>
        <p:txBody>
          <a:bodyPr/>
          <a:lstStyle/>
          <a:p>
            <a:pPr lvl="1"/>
            <a:r>
              <a:rPr lang="de-DE" sz="1800" dirty="0">
                <a:ea typeface="ＭＳ Ｐゴシック" charset="0"/>
              </a:rPr>
              <a:t>Nutzung in der </a:t>
            </a:r>
            <a:r>
              <a:rPr lang="de-DE" sz="1800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-Klausel einer SQL-Anwendung</a:t>
            </a:r>
          </a:p>
          <a:p>
            <a:pPr lvl="1"/>
            <a:r>
              <a:rPr lang="de-DE" sz="1800" dirty="0">
                <a:ea typeface="ＭＳ Ｐゴシック" charset="0"/>
              </a:rPr>
              <a:t>Berechnung aggregierter Werte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</a:t>
            </a:r>
            <a:r>
              <a:rPr lang="de-DE" sz="1800" dirty="0">
                <a:ea typeface="ＭＳ Ｐゴシック" charset="0"/>
              </a:rPr>
              <a:t>z.B. Summe über alle Werte einer Spalte einer Tabelle)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Beispiel</a:t>
            </a:r>
            <a:r>
              <a:rPr lang="de-DE" sz="1800" dirty="0">
                <a:ea typeface="ＭＳ Ｐゴシック" charset="0"/>
              </a:rPr>
              <a:t>: Summe und Maximum der Budgets aller Projekte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Auch: Minimum </a:t>
            </a:r>
            <a:r>
              <a:rPr lang="de-DE" sz="1800" dirty="0">
                <a:ea typeface="ＭＳ Ｐゴシック" charset="0"/>
              </a:rPr>
              <a:t>(</a:t>
            </a:r>
            <a:r>
              <a:rPr lang="de-DE" sz="1800" b="1" dirty="0">
                <a:solidFill>
                  <a:srgbClr val="032EF0"/>
                </a:solidFill>
                <a:ea typeface="ＭＳ Ｐゴシック" charset="0"/>
              </a:rPr>
              <a:t>min</a:t>
            </a:r>
            <a:r>
              <a:rPr lang="de-DE" sz="1800" dirty="0">
                <a:ea typeface="ＭＳ Ｐゴシック" charset="0"/>
              </a:rPr>
              <a:t>), Durchschnitt (</a:t>
            </a:r>
            <a:r>
              <a:rPr lang="de-DE" sz="1800" b="1" dirty="0" err="1" smtClean="0">
                <a:solidFill>
                  <a:srgbClr val="032EF0"/>
                </a:solidFill>
                <a:ea typeface="ＭＳ Ｐゴシック" charset="0"/>
              </a:rPr>
              <a:t>avg</a:t>
            </a:r>
            <a:r>
              <a:rPr lang="de-DE" sz="1800" dirty="0" smtClean="0">
                <a:ea typeface="ＭＳ Ｐゴシック" charset="0"/>
              </a:rPr>
              <a:t>),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Zählen </a:t>
            </a:r>
            <a:r>
              <a:rPr lang="de-DE" sz="1800" dirty="0">
                <a:ea typeface="ＭＳ Ｐゴシック" charset="0"/>
              </a:rPr>
              <a:t>der Tabellenwerte einer Spalte (</a:t>
            </a:r>
            <a:r>
              <a:rPr lang="de-DE" sz="1800" b="1" dirty="0" err="1">
                <a:solidFill>
                  <a:srgbClr val="032EF0"/>
                </a:solidFill>
                <a:ea typeface="ＭＳ Ｐゴシック" charset="0"/>
              </a:rPr>
              <a:t>count</a:t>
            </a:r>
            <a:r>
              <a:rPr lang="de-DE" sz="1800" dirty="0">
                <a:ea typeface="ＭＳ Ｐゴシック" charset="0"/>
              </a:rPr>
              <a:t>)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bzw</a:t>
            </a:r>
            <a:r>
              <a:rPr lang="de-DE" sz="1800" dirty="0">
                <a:ea typeface="ＭＳ Ｐゴシック" charset="0"/>
              </a:rPr>
              <a:t>. der Anzahl der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 (</a:t>
            </a:r>
            <a:r>
              <a:rPr lang="de-DE" sz="1800" b="1" dirty="0" err="1">
                <a:solidFill>
                  <a:srgbClr val="032EF0"/>
                </a:solidFill>
                <a:ea typeface="ＭＳ Ｐゴシック" charset="0"/>
              </a:rPr>
              <a:t>count</a:t>
            </a:r>
            <a:r>
              <a:rPr lang="de-DE" sz="1800" dirty="0">
                <a:solidFill>
                  <a:srgbClr val="032EF0"/>
                </a:solidFill>
                <a:ea typeface="ＭＳ Ｐゴシック" charset="0"/>
              </a:rPr>
              <a:t>(*)</a:t>
            </a:r>
            <a:r>
              <a:rPr lang="de-DE" sz="1800" dirty="0">
                <a:ea typeface="ＭＳ Ｐゴシック" charset="0"/>
              </a:rPr>
              <a:t>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Beispiel</a:t>
            </a:r>
            <a:r>
              <a:rPr lang="de-DE" sz="1800" dirty="0">
                <a:ea typeface="ＭＳ Ｐゴシック" charset="0"/>
              </a:rPr>
              <a:t>: Anzahl der Tupel in der Relation </a:t>
            </a:r>
            <a:r>
              <a:rPr lang="de-DE" sz="1800" dirty="0" smtClean="0">
                <a:ea typeface="ＭＳ Ｐゴシック" charset="0"/>
              </a:rPr>
              <a:t>Abteilungen (inkl. Nullwerte und Duplikate)</a:t>
            </a: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marL="450850" lvl="1" indent="6350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Einmaliges Zählen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von Werten möglich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(nur Nicht-Nullwerte)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41585" y="2461225"/>
            <a:ext cx="2774800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solidFill>
                  <a:srgbClr val="032EF0"/>
                </a:solidFill>
                <a:latin typeface="Courier" charset="0"/>
                <a:ea typeface="Courier" charset="0"/>
                <a:cs typeface="Courier" charset="0"/>
              </a:rPr>
              <a:t>sum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),</a:t>
            </a:r>
          </a:p>
          <a:p>
            <a:pPr>
              <a:defRPr/>
            </a:pP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de-DE" sz="1600" b="1" dirty="0" err="1">
                <a:solidFill>
                  <a:srgbClr val="032EF0"/>
                </a:solidFill>
                <a:latin typeface="Courier" charset="0"/>
                <a:ea typeface="Courier" charset="0"/>
                <a:cs typeface="Courier" charset="0"/>
              </a:rPr>
              <a:t>max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Projekte p;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06949" y="4784858"/>
            <a:ext cx="2281075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(*)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Abteilungen;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305551" y="2631089"/>
            <a:ext cx="1679331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6286500" y="2635851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sum	max</a:t>
            </a: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6298224" y="2940651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600.000	300.000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>
            <a:off x="6311412" y="2920013"/>
            <a:ext cx="1667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693878" y="2270725"/>
            <a:ext cx="10291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i="1">
                <a:latin typeface="+mn-lt"/>
              </a:rPr>
              <a:t>p.Budget</a:t>
            </a:r>
          </a:p>
        </p:txBody>
      </p:sp>
      <p:sp>
        <p:nvSpPr>
          <p:cNvPr id="76809" name="AutoShape 11"/>
          <p:cNvSpPr>
            <a:spLocks noChangeArrowheads="1"/>
          </p:cNvSpPr>
          <p:nvPr/>
        </p:nvSpPr>
        <p:spPr bwMode="auto">
          <a:xfrm>
            <a:off x="5018943" y="2775551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6561957" y="4761985"/>
            <a:ext cx="846992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6811" name="Rectangle 13"/>
          <p:cNvSpPr>
            <a:spLocks noChangeArrowheads="1"/>
          </p:cNvSpPr>
          <p:nvPr/>
        </p:nvSpPr>
        <p:spPr bwMode="auto">
          <a:xfrm>
            <a:off x="6542907" y="4766747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count(*)</a:t>
            </a:r>
          </a:p>
        </p:txBody>
      </p:sp>
      <p:sp>
        <p:nvSpPr>
          <p:cNvPr id="76812" name="Rectangle 14"/>
          <p:cNvSpPr>
            <a:spLocks noChangeArrowheads="1"/>
          </p:cNvSpPr>
          <p:nvPr/>
        </p:nvSpPr>
        <p:spPr bwMode="auto">
          <a:xfrm>
            <a:off x="6554630" y="5067276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5</a:t>
            </a:r>
          </a:p>
        </p:txBody>
      </p:sp>
      <p:sp>
        <p:nvSpPr>
          <p:cNvPr id="76813" name="Line 15"/>
          <p:cNvSpPr>
            <a:spLocks noChangeShapeType="1"/>
          </p:cNvSpPr>
          <p:nvPr/>
        </p:nvSpPr>
        <p:spPr bwMode="auto">
          <a:xfrm>
            <a:off x="6567818" y="5050909"/>
            <a:ext cx="8352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6814" name="AutoShape 16"/>
          <p:cNvSpPr>
            <a:spLocks noChangeArrowheads="1"/>
          </p:cNvSpPr>
          <p:nvPr/>
        </p:nvSpPr>
        <p:spPr bwMode="auto">
          <a:xfrm>
            <a:off x="5508104" y="4944547"/>
            <a:ext cx="638908" cy="233362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681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Aggregatfunktionen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275856" y="5655101"/>
            <a:ext cx="341802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de-DE" sz="1600" b="1" dirty="0" err="1" smtClean="0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b="1" dirty="0" err="1" smtClean="0">
                <a:latin typeface="Courier" charset="0"/>
                <a:ea typeface="Courier" charset="0"/>
                <a:cs typeface="Courier" charset="0"/>
              </a:rPr>
              <a:t>distinct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 smtClean="0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de-DE" sz="16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Abteilungen;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071339" y="5623386"/>
            <a:ext cx="846992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052289" y="5628148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count(*)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064012" y="5928677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 smtClean="0">
                <a:latin typeface="+mn-lt"/>
              </a:rPr>
              <a:t>1</a:t>
            </a:r>
            <a:endParaRPr lang="de-DE" sz="1600" dirty="0">
              <a:latin typeface="+mn-lt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8077200" y="5912310"/>
            <a:ext cx="8352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017486" y="5805948"/>
            <a:ext cx="638908" cy="233362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5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Ausdrücke</a:t>
            </a:r>
            <a:r>
              <a:rPr lang="en-US" dirty="0" smtClean="0"/>
              <a:t> in der </a:t>
            </a:r>
            <a:r>
              <a:rPr lang="en-US" dirty="0" err="1" smtClean="0"/>
              <a:t>Projektionsliste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1628800"/>
            <a:ext cx="2545570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+ 100000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Projekte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&gt; 200000;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2960608"/>
            <a:ext cx="340477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sum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) + 100000,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max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Projekte p;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076056" y="3274934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87195" y="3143489"/>
            <a:ext cx="1679331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68144" y="3148251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sum	max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79868" y="3453051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>
                <a:latin typeface="+mn-lt"/>
              </a:rPr>
              <a:t>7</a:t>
            </a:r>
            <a:r>
              <a:rPr lang="de-DE" sz="1600" dirty="0" smtClean="0">
                <a:latin typeface="+mn-lt"/>
              </a:rPr>
              <a:t>00.000</a:t>
            </a:r>
            <a:r>
              <a:rPr lang="de-DE" sz="1600" dirty="0">
                <a:latin typeface="+mn-lt"/>
              </a:rPr>
              <a:t>	300.000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893056" y="3432413"/>
            <a:ext cx="1667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275522" y="2783125"/>
            <a:ext cx="10291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i="1">
                <a:latin typeface="+mn-lt"/>
              </a:rPr>
              <a:t>p.Budget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1213" y="4349085"/>
            <a:ext cx="3082576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Name || '</a:t>
            </a:r>
            <a:r>
              <a:rPr lang="de-DE" sz="1400" dirty="0" err="1" smtClean="0">
                <a:latin typeface="Courier" charset="0"/>
                <a:ea typeface="Courier" charset="0"/>
                <a:cs typeface="Courier" charset="0"/>
              </a:rPr>
              <a:t>Temp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Kurz</a:t>
            </a: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Abteilungen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= 'LTSW';</a:t>
            </a:r>
          </a:p>
        </p:txBody>
      </p:sp>
    </p:spTree>
    <p:extLst>
      <p:ext uri="{BB962C8B-B14F-4D97-AF65-F5344CB8AC3E}">
        <p14:creationId xmlns:p14="http://schemas.microsoft.com/office/powerpoint/2010/main" val="20594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79584" y="4140200"/>
            <a:ext cx="3839308" cy="181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760534" y="4149081"/>
            <a:ext cx="3883473" cy="3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i="1" dirty="0"/>
              <a:t>Kurz	Name	</a:t>
            </a:r>
            <a:r>
              <a:rPr lang="de-DE" sz="1600" i="1" dirty="0" smtClean="0"/>
              <a:t>	</a:t>
            </a:r>
            <a:r>
              <a:rPr lang="de-DE" sz="1600" i="1" dirty="0" err="1" smtClean="0"/>
              <a:t>Oberabt</a:t>
            </a:r>
            <a:endParaRPr lang="de-DE" sz="1600" i="1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78120" y="2004179"/>
            <a:ext cx="4138246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800" b="1" dirty="0" err="1">
                <a:latin typeface="Courier New" charset="0"/>
              </a:rPr>
              <a:t>select</a:t>
            </a:r>
            <a:r>
              <a:rPr lang="de-DE" sz="1800" dirty="0">
                <a:latin typeface="Courier New" charset="0"/>
              </a:rPr>
              <a:t> </a:t>
            </a:r>
            <a:r>
              <a:rPr lang="de-DE" sz="1800" dirty="0" err="1" smtClean="0">
                <a:latin typeface="Courier New" charset="0"/>
              </a:rPr>
              <a:t>Oberabt</a:t>
            </a:r>
            <a:r>
              <a:rPr lang="de-DE" sz="1800" dirty="0" smtClean="0">
                <a:latin typeface="Courier New" charset="0"/>
              </a:rPr>
              <a:t>, </a:t>
            </a:r>
            <a:r>
              <a:rPr lang="de-DE" sz="1800" b="1" dirty="0" err="1" smtClean="0">
                <a:latin typeface="Courier New" charset="0"/>
              </a:rPr>
              <a:t>count</a:t>
            </a:r>
            <a:r>
              <a:rPr lang="de-DE" sz="1800" dirty="0" smtClean="0">
                <a:latin typeface="Courier New" charset="0"/>
              </a:rPr>
              <a:t>(Kurz</a:t>
            </a:r>
            <a:r>
              <a:rPr lang="de-DE" sz="18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from</a:t>
            </a:r>
            <a:r>
              <a:rPr lang="de-DE" sz="1800" dirty="0">
                <a:latin typeface="Courier New" charset="0"/>
              </a:rPr>
              <a:t> Abteilungen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group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by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 err="1">
                <a:latin typeface="Courier New" charset="0"/>
              </a:rPr>
              <a:t>Oberabt</a:t>
            </a:r>
            <a:r>
              <a:rPr lang="de-DE" sz="1800" dirty="0">
                <a:latin typeface="Courier New" charset="0"/>
              </a:rPr>
              <a:t>;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156176" y="4365104"/>
            <a:ext cx="19673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800" dirty="0"/>
              <a:t>Ergebnistabelle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770685" y="4797425"/>
            <a:ext cx="2804746" cy="88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5751635" y="4802188"/>
            <a:ext cx="28252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 dirty="0" err="1" smtClean="0"/>
              <a:t>Oberabt</a:t>
            </a:r>
            <a:r>
              <a:rPr lang="de-DE" sz="1600" i="1" dirty="0"/>
              <a:t>	</a:t>
            </a:r>
            <a:r>
              <a:rPr lang="de-DE" sz="1600" i="1" dirty="0" smtClean="0"/>
              <a:t>             </a:t>
            </a:r>
            <a:r>
              <a:rPr lang="de-DE" sz="1600" i="1" dirty="0" err="1" smtClean="0"/>
              <a:t>count</a:t>
            </a:r>
            <a:r>
              <a:rPr lang="de-DE" sz="1600" i="1" dirty="0" smtClean="0"/>
              <a:t>(Kurz</a:t>
            </a:r>
            <a:r>
              <a:rPr lang="de-DE" sz="1600" i="1" dirty="0"/>
              <a:t>)</a:t>
            </a: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5751635" y="5067608"/>
            <a:ext cx="19592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/>
              <a:t>LTSW	 </a:t>
            </a:r>
            <a:r>
              <a:rPr lang="de-DE" sz="1600" dirty="0" smtClean="0"/>
              <a:t>                3</a:t>
            </a:r>
            <a:endParaRPr lang="de-DE" sz="1600" dirty="0"/>
          </a:p>
        </p:txBody>
      </p:sp>
      <p:sp>
        <p:nvSpPr>
          <p:cNvPr id="80904" name="Line 10"/>
          <p:cNvSpPr>
            <a:spLocks noChangeShapeType="1"/>
          </p:cNvSpPr>
          <p:nvPr/>
        </p:nvSpPr>
        <p:spPr bwMode="auto">
          <a:xfrm>
            <a:off x="5776547" y="5086350"/>
            <a:ext cx="27930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5" name="AutoShape 11"/>
          <p:cNvSpPr>
            <a:spLocks noChangeArrowheads="1"/>
          </p:cNvSpPr>
          <p:nvPr/>
        </p:nvSpPr>
        <p:spPr bwMode="auto">
          <a:xfrm rot="16200000" flipH="1">
            <a:off x="2124564" y="3445852"/>
            <a:ext cx="692150" cy="213946"/>
          </a:xfrm>
          <a:prstGeom prst="rightArrow">
            <a:avLst>
              <a:gd name="adj1" fmla="val 50000"/>
              <a:gd name="adj2" fmla="val 88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3"/>
          <p:cNvSpPr>
            <a:spLocks noChangeArrowheads="1"/>
          </p:cNvSpPr>
          <p:nvPr/>
        </p:nvSpPr>
        <p:spPr bwMode="auto">
          <a:xfrm>
            <a:off x="827584" y="4505326"/>
            <a:ext cx="3744416" cy="790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0907" name="Line 14"/>
          <p:cNvSpPr>
            <a:spLocks noChangeShapeType="1"/>
          </p:cNvSpPr>
          <p:nvPr/>
        </p:nvSpPr>
        <p:spPr bwMode="auto">
          <a:xfrm>
            <a:off x="785446" y="443865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8" name="Line 15"/>
          <p:cNvSpPr>
            <a:spLocks noChangeShapeType="1"/>
          </p:cNvSpPr>
          <p:nvPr/>
        </p:nvSpPr>
        <p:spPr bwMode="auto">
          <a:xfrm>
            <a:off x="779584" y="47434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9" name="Line 16"/>
          <p:cNvSpPr>
            <a:spLocks noChangeShapeType="1"/>
          </p:cNvSpPr>
          <p:nvPr/>
        </p:nvSpPr>
        <p:spPr bwMode="auto">
          <a:xfrm>
            <a:off x="779584" y="50482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0" name="Rectangle 17"/>
          <p:cNvSpPr>
            <a:spLocks noChangeArrowheads="1"/>
          </p:cNvSpPr>
          <p:nvPr/>
        </p:nvSpPr>
        <p:spPr bwMode="auto">
          <a:xfrm>
            <a:off x="760534" y="5067301"/>
            <a:ext cx="38834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PCSW	PC SW	</a:t>
            </a:r>
            <a:r>
              <a:rPr lang="de-DE" sz="1600" dirty="0" smtClean="0"/>
              <a:t>	LTSW</a:t>
            </a:r>
            <a:endParaRPr lang="de-DE" sz="1600" dirty="0"/>
          </a:p>
        </p:txBody>
      </p:sp>
      <p:sp>
        <p:nvSpPr>
          <p:cNvPr id="80911" name="Rectangle 18"/>
          <p:cNvSpPr>
            <a:spLocks noChangeArrowheads="1"/>
          </p:cNvSpPr>
          <p:nvPr/>
        </p:nvSpPr>
        <p:spPr bwMode="auto">
          <a:xfrm>
            <a:off x="760536" y="4457701"/>
            <a:ext cx="34143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	Mainframe SW	LTSW</a:t>
            </a:r>
          </a:p>
        </p:txBody>
      </p:sp>
      <p:sp>
        <p:nvSpPr>
          <p:cNvPr id="80912" name="Rectangle 19"/>
          <p:cNvSpPr>
            <a:spLocks noChangeArrowheads="1"/>
          </p:cNvSpPr>
          <p:nvPr/>
        </p:nvSpPr>
        <p:spPr bwMode="auto">
          <a:xfrm>
            <a:off x="751742" y="4762501"/>
            <a:ext cx="389226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UXSW	Unix SW	</a:t>
            </a:r>
            <a:r>
              <a:rPr lang="de-DE" sz="1600" dirty="0" smtClean="0"/>
              <a:t>	LTSW</a:t>
            </a:r>
            <a:endParaRPr lang="de-DE" sz="1600" dirty="0"/>
          </a:p>
        </p:txBody>
      </p:sp>
      <p:sp>
        <p:nvSpPr>
          <p:cNvPr id="80913" name="Rectangle 20"/>
          <p:cNvSpPr>
            <a:spLocks noChangeArrowheads="1"/>
          </p:cNvSpPr>
          <p:nvPr/>
        </p:nvSpPr>
        <p:spPr bwMode="auto">
          <a:xfrm>
            <a:off x="827584" y="5410200"/>
            <a:ext cx="3744416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0914" name="Line 21"/>
          <p:cNvSpPr>
            <a:spLocks noChangeShapeType="1"/>
          </p:cNvSpPr>
          <p:nvPr/>
        </p:nvSpPr>
        <p:spPr bwMode="auto">
          <a:xfrm>
            <a:off x="783982" y="5657850"/>
            <a:ext cx="3830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5" name="Rectangle 22"/>
          <p:cNvSpPr>
            <a:spLocks noChangeArrowheads="1"/>
          </p:cNvSpPr>
          <p:nvPr/>
        </p:nvSpPr>
        <p:spPr bwMode="auto">
          <a:xfrm>
            <a:off x="760535" y="5362577"/>
            <a:ext cx="381146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LTSW	Leitung SW	</a:t>
            </a:r>
            <a:r>
              <a:rPr lang="de-DE" sz="1600" b="1" dirty="0"/>
              <a:t>NULL</a:t>
            </a:r>
          </a:p>
        </p:txBody>
      </p:sp>
      <p:sp>
        <p:nvSpPr>
          <p:cNvPr id="80916" name="Rectangle 23"/>
          <p:cNvSpPr>
            <a:spLocks noChangeArrowheads="1"/>
          </p:cNvSpPr>
          <p:nvPr/>
        </p:nvSpPr>
        <p:spPr bwMode="auto">
          <a:xfrm>
            <a:off x="760534" y="5657851"/>
            <a:ext cx="38834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PERS	Personal	</a:t>
            </a:r>
            <a:r>
              <a:rPr lang="de-DE" sz="1600" dirty="0" smtClean="0"/>
              <a:t>	</a:t>
            </a:r>
            <a:r>
              <a:rPr lang="de-DE" sz="1600" b="1" dirty="0" smtClean="0"/>
              <a:t>NULL</a:t>
            </a:r>
            <a:endParaRPr lang="de-DE" sz="1600" b="1" dirty="0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783982" y="5353050"/>
            <a:ext cx="3830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8" name="AutoShape 25"/>
          <p:cNvSpPr>
            <a:spLocks noChangeArrowheads="1"/>
          </p:cNvSpPr>
          <p:nvPr/>
        </p:nvSpPr>
        <p:spPr bwMode="auto">
          <a:xfrm>
            <a:off x="4916366" y="5118101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5776547" y="5387975"/>
            <a:ext cx="2793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20" name="Rectangle 27"/>
          <p:cNvSpPr>
            <a:spLocks noChangeArrowheads="1"/>
          </p:cNvSpPr>
          <p:nvPr/>
        </p:nvSpPr>
        <p:spPr bwMode="auto">
          <a:xfrm>
            <a:off x="5751598" y="5363371"/>
            <a:ext cx="19592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b="1" dirty="0"/>
              <a:t>NULL</a:t>
            </a:r>
            <a:r>
              <a:rPr lang="de-DE" sz="1600" dirty="0"/>
              <a:t>	</a:t>
            </a:r>
            <a:r>
              <a:rPr lang="de-DE" sz="1600" dirty="0" smtClean="0"/>
              <a:t>                 2</a:t>
            </a:r>
            <a:endParaRPr lang="de-DE" sz="1600" dirty="0"/>
          </a:p>
        </p:txBody>
      </p:sp>
      <p:sp>
        <p:nvSpPr>
          <p:cNvPr id="8092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Gruppierung: Beispiel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17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mtClean="0">
                <a:latin typeface="+mn-lt"/>
              </a:rPr>
              <a:t>Gib </a:t>
            </a:r>
            <a:r>
              <a:rPr lang="de-DE" dirty="0">
                <a:latin typeface="+mn-lt"/>
              </a:rPr>
              <a:t>zu jeder Oberabteilung die Anzahl der Unterabteilungen an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4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6684" name="Group 316"/>
          <p:cNvGraphicFramePr>
            <a:graphicFrameLocks noGrp="1"/>
          </p:cNvGraphicFramePr>
          <p:nvPr/>
        </p:nvGraphicFramePr>
        <p:xfrm>
          <a:off x="0" y="0"/>
          <a:ext cx="2590800" cy="227330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7435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8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Kopernikus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310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Popper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3" name="Group 315"/>
          <p:cNvGraphicFramePr>
            <a:graphicFrameLocks noGrp="1"/>
          </p:cNvGraphicFramePr>
          <p:nvPr/>
        </p:nvGraphicFramePr>
        <p:xfrm>
          <a:off x="2667000" y="1"/>
          <a:ext cx="2743200" cy="2566985"/>
        </p:xfrm>
        <a:graphic>
          <a:graphicData uri="http://schemas.openxmlformats.org/drawingml/2006/table">
            <a:tbl>
              <a:tblPr/>
              <a:tblGrid>
                <a:gridCol w="677008"/>
                <a:gridCol w="1151792"/>
                <a:gridCol w="914400"/>
              </a:tblGrid>
              <a:tr h="3048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Studenten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Semester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24002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Xenokrates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Jonas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Fichte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26830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Aristoxenos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Schopenhauer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Carnap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Theophrastos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Feuerbach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2" name="Group 314"/>
          <p:cNvGraphicFramePr>
            <a:graphicFrameLocks noGrp="1"/>
          </p:cNvGraphicFramePr>
          <p:nvPr/>
        </p:nvGraphicFramePr>
        <p:xfrm>
          <a:off x="5486400" y="1"/>
          <a:ext cx="3657600" cy="3032127"/>
        </p:xfrm>
        <a:graphic>
          <a:graphicData uri="http://schemas.openxmlformats.org/drawingml/2006/table">
            <a:tbl>
              <a:tblPr/>
              <a:tblGrid>
                <a:gridCol w="700454"/>
                <a:gridCol w="1673469"/>
                <a:gridCol w="479181"/>
                <a:gridCol w="804496"/>
              </a:tblGrid>
              <a:tr h="27429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gelesenVon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1" name="Group 313"/>
          <p:cNvGraphicFramePr>
            <a:graphicFrameLocks noGrp="1"/>
          </p:cNvGraphicFramePr>
          <p:nvPr/>
        </p:nvGraphicFramePr>
        <p:xfrm>
          <a:off x="228600" y="2667001"/>
          <a:ext cx="2133600" cy="2265377"/>
        </p:xfrm>
        <a:graphic>
          <a:graphicData uri="http://schemas.openxmlformats.org/drawingml/2006/table">
            <a:tbl>
              <a:tblPr/>
              <a:tblGrid>
                <a:gridCol w="1024304"/>
                <a:gridCol w="1109296"/>
              </a:tblGrid>
              <a:tr h="27427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voraussetzen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Vorgänger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Nachfolger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2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0" name="Group 312"/>
          <p:cNvGraphicFramePr>
            <a:graphicFrameLocks noGrp="1"/>
          </p:cNvGraphicFramePr>
          <p:nvPr/>
        </p:nvGraphicFramePr>
        <p:xfrm>
          <a:off x="2895600" y="2873375"/>
          <a:ext cx="1905000" cy="354330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74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hören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9" name="Group 311"/>
          <p:cNvGraphicFramePr>
            <a:graphicFrameLocks noGrp="1"/>
          </p:cNvGraphicFramePr>
          <p:nvPr/>
        </p:nvGraphicFramePr>
        <p:xfrm>
          <a:off x="4876800" y="4267201"/>
          <a:ext cx="4267200" cy="2005015"/>
        </p:xfrm>
        <a:graphic>
          <a:graphicData uri="http://schemas.openxmlformats.org/drawingml/2006/table">
            <a:tbl>
              <a:tblPr/>
              <a:tblGrid>
                <a:gridCol w="685800"/>
                <a:gridCol w="1119554"/>
                <a:gridCol w="1776046"/>
                <a:gridCol w="685800"/>
              </a:tblGrid>
              <a:tr h="2743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Assistenten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PerslNr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Fachgebiet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Boss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3002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Ideenlehre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3003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Aristoteles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Syllogistik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3004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Wittgenstein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Sprachtheorie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3005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Rhetikus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Planetenbewegung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3006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Keplersche Gesetze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3007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Spinoza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Gott und Natur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8" name="Group 310"/>
          <p:cNvGraphicFramePr>
            <a:graphicFrameLocks noGrp="1"/>
          </p:cNvGraphicFramePr>
          <p:nvPr/>
        </p:nvGraphicFramePr>
        <p:xfrm>
          <a:off x="0" y="5399089"/>
          <a:ext cx="2743200" cy="1314451"/>
        </p:xfrm>
        <a:graphic>
          <a:graphicData uri="http://schemas.openxmlformats.org/drawingml/2006/table">
            <a:tbl>
              <a:tblPr/>
              <a:tblGrid>
                <a:gridCol w="677008"/>
                <a:gridCol w="770792"/>
                <a:gridCol w="609600"/>
                <a:gridCol w="68580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152401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Aggregatfunktion und Gruppierung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268760"/>
            <a:ext cx="8159261" cy="55892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Aggregatfunktionen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avg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max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min,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count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</a:t>
            </a:r>
            <a:r>
              <a:rPr lang="de-DE" sz="1800" b="1" dirty="0" err="1" smtClean="0">
                <a:ea typeface="ＭＳ Ｐゴシック" charset="0"/>
                <a:cs typeface="ＭＳ Ｐゴシック" charset="0"/>
              </a:rPr>
              <a:t>sum</a:t>
            </a:r>
            <a:endParaRPr lang="de-DE" sz="1800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120" y="1779017"/>
            <a:ext cx="7178430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 smtClean="0">
                <a:latin typeface="Courier New" charset="0"/>
              </a:rPr>
              <a:t>avg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Semester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Studenten</a:t>
            </a:r>
            <a:r>
              <a:rPr lang="de-DE" b="1" dirty="0" smtClean="0">
                <a:latin typeface="Courier New" charset="0"/>
              </a:rPr>
              <a:t>;</a:t>
            </a:r>
            <a:endParaRPr lang="de-DE" b="1" dirty="0">
              <a:latin typeface="Courier New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8120" y="2852936"/>
            <a:ext cx="7178430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b="1" dirty="0" err="1" smtClean="0">
                <a:latin typeface="Courier New" charset="0"/>
              </a:rPr>
              <a:t>sum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group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 smtClean="0">
                <a:latin typeface="Courier New" charset="0"/>
              </a:rPr>
              <a:t>;</a:t>
            </a:r>
            <a:endParaRPr lang="de-DE" b="1" dirty="0">
              <a:latin typeface="Courier New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8120" y="4186485"/>
            <a:ext cx="7178430" cy="147476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Name</a:t>
            </a:r>
            <a:r>
              <a:rPr lang="de-DE" b="1" dirty="0">
                <a:latin typeface="Courier New" charset="0"/>
              </a:rPr>
              <a:t>, </a:t>
            </a:r>
            <a:r>
              <a:rPr lang="de-DE" b="1" dirty="0" err="1" smtClean="0">
                <a:latin typeface="Courier New" charset="0"/>
              </a:rPr>
              <a:t>sum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Professoren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where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 = </a:t>
            </a:r>
            <a:r>
              <a:rPr lang="de-DE" dirty="0" err="1">
                <a:latin typeface="Courier New" charset="0"/>
              </a:rPr>
              <a:t>PersNr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and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Rang</a:t>
            </a:r>
            <a:r>
              <a:rPr lang="de-DE" b="1" dirty="0">
                <a:latin typeface="Courier New" charset="0"/>
              </a:rPr>
              <a:t> = '</a:t>
            </a:r>
            <a:r>
              <a:rPr lang="de-DE" dirty="0">
                <a:latin typeface="Courier New" charset="0"/>
              </a:rPr>
              <a:t>C4</a:t>
            </a:r>
            <a:r>
              <a:rPr lang="de-DE" b="1" dirty="0">
                <a:latin typeface="Courier New" charset="0"/>
              </a:rPr>
              <a:t>'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group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having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avg</a:t>
            </a:r>
            <a:r>
              <a:rPr lang="de-DE" b="1" dirty="0">
                <a:latin typeface="Courier New" charset="0"/>
              </a:rPr>
              <a:t> (</a:t>
            </a:r>
            <a:r>
              <a:rPr lang="de-DE" dirty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 &gt;= </a:t>
            </a:r>
            <a:r>
              <a:rPr lang="de-DE" dirty="0">
                <a:latin typeface="Courier New" charset="0"/>
              </a:rPr>
              <a:t>3</a:t>
            </a:r>
            <a:r>
              <a:rPr lang="de-DE" b="1" dirty="0">
                <a:latin typeface="Courier New" charset="0"/>
              </a:rPr>
              <a:t>;</a:t>
            </a:r>
            <a:endParaRPr lang="de-DE" sz="1800" dirty="0">
              <a:latin typeface="Courier New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355976" y="5517232"/>
            <a:ext cx="4392488" cy="1080418"/>
          </a:xfrm>
          <a:prstGeom prst="wedgeEllipseCallout">
            <a:avLst>
              <a:gd name="adj1" fmla="val -50059"/>
              <a:gd name="adj2" fmla="val -821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Attribut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”Name” - da </a:t>
            </a:r>
            <a:r>
              <a:rPr lang="en-US" dirty="0" err="1" smtClean="0">
                <a:solidFill>
                  <a:srgbClr val="FF0000"/>
                </a:solidFill>
              </a:rPr>
              <a:t>mit</a:t>
            </a:r>
            <a:r>
              <a:rPr lang="en-US" dirty="0" smtClean="0">
                <a:solidFill>
                  <a:srgbClr val="FF0000"/>
                </a:solidFill>
              </a:rPr>
              <a:t> select </a:t>
            </a:r>
            <a:r>
              <a:rPr lang="en-US" dirty="0" err="1" smtClean="0">
                <a:solidFill>
                  <a:srgbClr val="FF0000"/>
                </a:solidFill>
              </a:rPr>
              <a:t>ausgegeben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 muss in “group by” </a:t>
            </a:r>
            <a:r>
              <a:rPr lang="en-US" dirty="0" err="1" smtClean="0">
                <a:solidFill>
                  <a:srgbClr val="FF0000"/>
                </a:solidFill>
              </a:rPr>
              <a:t>vorkommen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986205" y="304801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Ausführen einer Anfrage mit group by</a:t>
            </a:r>
          </a:p>
        </p:txBody>
      </p:sp>
      <p:graphicFrame>
        <p:nvGraphicFramePr>
          <p:cNvPr id="1884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799"/>
              </p:ext>
            </p:extLst>
          </p:nvPr>
        </p:nvGraphicFramePr>
        <p:xfrm>
          <a:off x="0" y="1371601"/>
          <a:ext cx="9067801" cy="3048001"/>
        </p:xfrm>
        <a:graphic>
          <a:graphicData uri="http://schemas.openxmlformats.org/drawingml/2006/table">
            <a:tbl>
              <a:tblPr/>
              <a:tblGrid>
                <a:gridCol w="709246"/>
                <a:gridCol w="2050074"/>
                <a:gridCol w="788377"/>
                <a:gridCol w="1578219"/>
                <a:gridCol w="970085"/>
                <a:gridCol w="1315915"/>
                <a:gridCol w="789843"/>
                <a:gridCol w="866042"/>
              </a:tblGrid>
              <a:tr h="44926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 x 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00" name="Text Box 61"/>
          <p:cNvSpPr txBox="1">
            <a:spLocks noChangeArrowheads="1"/>
          </p:cNvSpPr>
          <p:nvPr/>
        </p:nvSpPr>
        <p:spPr bwMode="auto">
          <a:xfrm>
            <a:off x="3429000" y="4876800"/>
            <a:ext cx="28355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400" b="1">
                <a:latin typeface="+mn-lt"/>
              </a:rPr>
              <a:t>where</a:t>
            </a:r>
            <a:r>
              <a:rPr lang="de-DE" sz="2400">
                <a:latin typeface="+mn-lt"/>
              </a:rPr>
              <a:t>-Bedingung</a:t>
            </a:r>
          </a:p>
        </p:txBody>
      </p:sp>
      <p:sp>
        <p:nvSpPr>
          <p:cNvPr id="87101" name="Line 62"/>
          <p:cNvSpPr>
            <a:spLocks noChangeShapeType="1"/>
          </p:cNvSpPr>
          <p:nvPr/>
        </p:nvSpPr>
        <p:spPr bwMode="auto">
          <a:xfrm>
            <a:off x="3200400" y="49530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1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Group 2"/>
          <p:cNvGraphicFramePr>
            <a:graphicFrameLocks noGrp="1"/>
          </p:cNvGraphicFramePr>
          <p:nvPr/>
        </p:nvGraphicFramePr>
        <p:xfrm>
          <a:off x="76200" y="381001"/>
          <a:ext cx="8915400" cy="3841013"/>
        </p:xfrm>
        <a:graphic>
          <a:graphicData uri="http://schemas.openxmlformats.org/drawingml/2006/table">
            <a:tbl>
              <a:tblPr/>
              <a:tblGrid>
                <a:gridCol w="990600"/>
                <a:gridCol w="2133600"/>
                <a:gridCol w="762000"/>
                <a:gridCol w="1219200"/>
                <a:gridCol w="838200"/>
                <a:gridCol w="1371600"/>
                <a:gridCol w="762000"/>
                <a:gridCol w="838200"/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7" name="Text Box 94"/>
          <p:cNvSpPr txBox="1">
            <a:spLocks noChangeArrowheads="1"/>
          </p:cNvSpPr>
          <p:nvPr/>
        </p:nvSpPr>
        <p:spPr bwMode="auto">
          <a:xfrm>
            <a:off x="3048000" y="5105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Tahoma" charset="0"/>
              </a:rPr>
              <a:t>Gruppierung</a:t>
            </a:r>
          </a:p>
        </p:txBody>
      </p:sp>
      <p:sp>
        <p:nvSpPr>
          <p:cNvPr id="88158" name="Line 95"/>
          <p:cNvSpPr>
            <a:spLocks noChangeShapeType="1"/>
          </p:cNvSpPr>
          <p:nvPr/>
        </p:nvSpPr>
        <p:spPr bwMode="auto">
          <a:xfrm>
            <a:off x="3429000" y="51816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2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5052120" y="1625724"/>
            <a:ext cx="3812196" cy="374749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739994" y="2654424"/>
            <a:ext cx="3643226" cy="25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p.Titel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 p,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dirty="0">
                <a:latin typeface="Courier New" charset="0"/>
              </a:rPr>
              <a:t>  </a:t>
            </a:r>
            <a:r>
              <a:rPr lang="de-DE" sz="1600" dirty="0" err="1">
                <a:latin typeface="Courier New" charset="0"/>
              </a:rPr>
              <a:t>Projektdurchfuehrung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pd</a:t>
            </a:r>
            <a:r>
              <a:rPr lang="de-DE" sz="1600" dirty="0">
                <a:latin typeface="Courier New" charset="0"/>
              </a:rPr>
              <a:t>,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dirty="0">
                <a:latin typeface="Courier New" charset="0"/>
              </a:rPr>
              <a:t>  Abteilungen a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p.Nr</a:t>
            </a:r>
            <a:r>
              <a:rPr lang="de-DE" sz="1600" dirty="0">
                <a:latin typeface="Courier New" charset="0"/>
              </a:rPr>
              <a:t> = </a:t>
            </a:r>
            <a:r>
              <a:rPr lang="de-DE" sz="1600" dirty="0" err="1">
                <a:latin typeface="Courier New" charset="0"/>
              </a:rPr>
              <a:t>pd.Nr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and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a.Kurz</a:t>
            </a:r>
            <a:r>
              <a:rPr lang="de-DE" sz="1600" dirty="0">
                <a:latin typeface="Courier New" charset="0"/>
              </a:rPr>
              <a:t> = </a:t>
            </a:r>
            <a:r>
              <a:rPr lang="de-DE" sz="1600" dirty="0" err="1">
                <a:latin typeface="Courier New" charset="0"/>
              </a:rPr>
              <a:t>pd.Kurz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and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a.Name</a:t>
            </a:r>
            <a:r>
              <a:rPr lang="de-DE" sz="1600" dirty="0">
                <a:latin typeface="Courier New" charset="0"/>
              </a:rPr>
              <a:t> = 'Mainframe SW';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162025" y="1662237"/>
            <a:ext cx="3545046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/>
              <a:t>Bestimmung der Projekttitel, an</a:t>
            </a:r>
          </a:p>
          <a:p>
            <a:r>
              <a:rPr lang="de-DE" sz="1800"/>
              <a:t>denen die Abteilung für </a:t>
            </a:r>
            <a:r>
              <a:rPr lang="de-DE" sz="1800" i="1"/>
              <a:t>Mainframe</a:t>
            </a:r>
          </a:p>
          <a:p>
            <a:r>
              <a:rPr lang="de-DE" sz="1800" i="1"/>
              <a:t>Software </a:t>
            </a:r>
            <a:r>
              <a:rPr lang="de-DE" sz="1800"/>
              <a:t>arbeitet: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SQL: Komplexere Anfrage (mit Variablen)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1282824"/>
            <a:ext cx="4712677" cy="445043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Iterationsabstraktion </a:t>
            </a:r>
            <a:r>
              <a:rPr lang="de-DE" sz="1800" dirty="0">
                <a:ea typeface="ＭＳ Ｐゴシック" charset="0"/>
              </a:rPr>
              <a:t>mit Hilfe des </a:t>
            </a:r>
            <a:r>
              <a:rPr lang="de-DE" sz="1800" b="1" dirty="0" err="1">
                <a:ea typeface="ＭＳ Ｐゴシック" charset="0"/>
              </a:rPr>
              <a:t>select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from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where</a:t>
            </a:r>
            <a:r>
              <a:rPr lang="de-DE" sz="1800" dirty="0">
                <a:ea typeface="ＭＳ Ｐゴシック" charset="0"/>
              </a:rPr>
              <a:t>-Konstrukts:</a:t>
            </a: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select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Spezifikation der Projektionsliste für die Ergebnistabelle</a:t>
            </a: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from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Festlegung der angefragten Tabellen, Definition und Bindung der </a:t>
            </a:r>
            <a:r>
              <a:rPr lang="de-DE" sz="1800" dirty="0" err="1">
                <a:ea typeface="ＭＳ Ｐゴシック" charset="0"/>
              </a:rPr>
              <a:t>Tupelvariablen</a:t>
            </a:r>
            <a:endParaRPr lang="de-DE" sz="1800" dirty="0">
              <a:ea typeface="ＭＳ Ｐゴシック" charset="0"/>
            </a:endParaRP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where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Selektionsprädikat, mit dessen Hilfe die </a:t>
            </a:r>
            <a:r>
              <a:rPr lang="de-DE" sz="1800" dirty="0" err="1">
                <a:ea typeface="ＭＳ Ｐゴシック" charset="0"/>
              </a:rPr>
              <a:t>Ergebnistupel</a:t>
            </a:r>
            <a:r>
              <a:rPr lang="de-DE" sz="1800" dirty="0">
                <a:ea typeface="ＭＳ Ｐゴシック" charset="0"/>
              </a:rPr>
              <a:t> aus dem kartesischen Produkt der beteiligten Tabellen selektiert werden</a:t>
            </a: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722635" y="6392361"/>
            <a:ext cx="3720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1200" smtClean="0"/>
              <a:t>SQL </a:t>
            </a:r>
            <a:r>
              <a:rPr lang="de-DE" altLang="ja-JP" sz="1200">
                <a:sym typeface="Wingdings" charset="0"/>
              </a:rPr>
              <a:t> </a:t>
            </a:r>
            <a:r>
              <a:rPr lang="de-DE" altLang="ja-JP" sz="1200"/>
              <a:t>SEQUEL = Structured English Query </a:t>
            </a:r>
            <a:r>
              <a:rPr lang="de-DE" altLang="ja-JP" sz="1200" smtClean="0"/>
              <a:t>Language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67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40386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 b="1">
                <a:latin typeface="+mn-lt"/>
              </a:rPr>
              <a:t>having</a:t>
            </a:r>
            <a:r>
              <a:rPr lang="de-DE" sz="2400">
                <a:latin typeface="+mn-lt"/>
              </a:rPr>
              <a:t>-Bedingung</a:t>
            </a:r>
            <a:endParaRPr lang="de-DE" sz="2400" b="1">
              <a:latin typeface="+mn-lt"/>
            </a:endParaRPr>
          </a:p>
        </p:txBody>
      </p:sp>
      <p:sp>
        <p:nvSpPr>
          <p:cNvPr id="90114" name="Line 3"/>
          <p:cNvSpPr>
            <a:spLocks noChangeShapeType="1"/>
          </p:cNvSpPr>
          <p:nvPr/>
        </p:nvSpPr>
        <p:spPr bwMode="auto">
          <a:xfrm>
            <a:off x="3810000" y="35814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8283820" y="15970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8283820" y="196215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8283820" y="232727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8283820" y="123190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226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8283820" y="50165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226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8283820" y="86677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226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8283820" y="30575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7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283820" y="269240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7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8283820" y="1365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Raum</a:t>
            </a:r>
          </a:p>
        </p:txBody>
      </p:sp>
      <p:sp>
        <p:nvSpPr>
          <p:cNvPr id="90124" name="Line 13"/>
          <p:cNvSpPr>
            <a:spLocks noChangeShapeType="1"/>
          </p:cNvSpPr>
          <p:nvPr/>
        </p:nvSpPr>
        <p:spPr bwMode="auto">
          <a:xfrm>
            <a:off x="152400" y="3422650"/>
            <a:ext cx="8991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25" name="Line 14"/>
          <p:cNvSpPr>
            <a:spLocks noChangeShapeType="1"/>
          </p:cNvSpPr>
          <p:nvPr/>
        </p:nvSpPr>
        <p:spPr bwMode="auto">
          <a:xfrm>
            <a:off x="152400" y="136525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7502769" y="15970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27" name="Rectangle 16"/>
          <p:cNvSpPr>
            <a:spLocks noChangeArrowheads="1"/>
          </p:cNvSpPr>
          <p:nvPr/>
        </p:nvSpPr>
        <p:spPr bwMode="auto">
          <a:xfrm>
            <a:off x="6094536" y="15970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5234354" y="15970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749920" y="15970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0" name="Rectangle 19"/>
          <p:cNvSpPr>
            <a:spLocks noChangeArrowheads="1"/>
          </p:cNvSpPr>
          <p:nvPr/>
        </p:nvSpPr>
        <p:spPr bwMode="auto">
          <a:xfrm>
            <a:off x="3124200" y="15970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3</a:t>
            </a:r>
          </a:p>
        </p:txBody>
      </p:sp>
      <p:sp>
        <p:nvSpPr>
          <p:cNvPr id="90131" name="Rectangle 20"/>
          <p:cNvSpPr>
            <a:spLocks noChangeArrowheads="1"/>
          </p:cNvSpPr>
          <p:nvPr/>
        </p:nvSpPr>
        <p:spPr bwMode="auto">
          <a:xfrm>
            <a:off x="855785" y="15970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Erkenntnistheorie</a:t>
            </a:r>
          </a:p>
        </p:txBody>
      </p:sp>
      <p:sp>
        <p:nvSpPr>
          <p:cNvPr id="90132" name="Rectangle 21"/>
          <p:cNvSpPr>
            <a:spLocks noChangeArrowheads="1"/>
          </p:cNvSpPr>
          <p:nvPr/>
        </p:nvSpPr>
        <p:spPr bwMode="auto">
          <a:xfrm>
            <a:off x="152400" y="15970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5043</a:t>
            </a:r>
          </a:p>
        </p:txBody>
      </p:sp>
      <p:sp>
        <p:nvSpPr>
          <p:cNvPr id="90133" name="Rectangle 22"/>
          <p:cNvSpPr>
            <a:spLocks noChangeArrowheads="1"/>
          </p:cNvSpPr>
          <p:nvPr/>
        </p:nvSpPr>
        <p:spPr bwMode="auto">
          <a:xfrm>
            <a:off x="7502769" y="196215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34" name="Rectangle 23"/>
          <p:cNvSpPr>
            <a:spLocks noChangeArrowheads="1"/>
          </p:cNvSpPr>
          <p:nvPr/>
        </p:nvSpPr>
        <p:spPr bwMode="auto">
          <a:xfrm>
            <a:off x="6094536" y="196215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35" name="Rectangle 24"/>
          <p:cNvSpPr>
            <a:spLocks noChangeArrowheads="1"/>
          </p:cNvSpPr>
          <p:nvPr/>
        </p:nvSpPr>
        <p:spPr bwMode="auto">
          <a:xfrm>
            <a:off x="5234354" y="196215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6" name="Rectangle 25"/>
          <p:cNvSpPr>
            <a:spLocks noChangeArrowheads="1"/>
          </p:cNvSpPr>
          <p:nvPr/>
        </p:nvSpPr>
        <p:spPr bwMode="auto">
          <a:xfrm>
            <a:off x="3749920" y="196215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7" name="Rectangle 26"/>
          <p:cNvSpPr>
            <a:spLocks noChangeArrowheads="1"/>
          </p:cNvSpPr>
          <p:nvPr/>
        </p:nvSpPr>
        <p:spPr bwMode="auto">
          <a:xfrm>
            <a:off x="3124200" y="196215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3</a:t>
            </a:r>
          </a:p>
        </p:txBody>
      </p:sp>
      <p:sp>
        <p:nvSpPr>
          <p:cNvPr id="90138" name="Rectangle 27"/>
          <p:cNvSpPr>
            <a:spLocks noChangeArrowheads="1"/>
          </p:cNvSpPr>
          <p:nvPr/>
        </p:nvSpPr>
        <p:spPr bwMode="auto">
          <a:xfrm>
            <a:off x="855785" y="196215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Wissenschaftstheo.</a:t>
            </a:r>
          </a:p>
        </p:txBody>
      </p:sp>
      <p:sp>
        <p:nvSpPr>
          <p:cNvPr id="90139" name="Rectangle 28"/>
          <p:cNvSpPr>
            <a:spLocks noChangeArrowheads="1"/>
          </p:cNvSpPr>
          <p:nvPr/>
        </p:nvSpPr>
        <p:spPr bwMode="auto">
          <a:xfrm>
            <a:off x="152400" y="196215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5052</a:t>
            </a:r>
          </a:p>
        </p:txBody>
      </p:sp>
      <p:sp>
        <p:nvSpPr>
          <p:cNvPr id="90140" name="Rectangle 29"/>
          <p:cNvSpPr>
            <a:spLocks noChangeArrowheads="1"/>
          </p:cNvSpPr>
          <p:nvPr/>
        </p:nvSpPr>
        <p:spPr bwMode="auto">
          <a:xfrm>
            <a:off x="7502769" y="232727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41" name="Rectangle 30"/>
          <p:cNvSpPr>
            <a:spLocks noChangeArrowheads="1"/>
          </p:cNvSpPr>
          <p:nvPr/>
        </p:nvSpPr>
        <p:spPr bwMode="auto">
          <a:xfrm>
            <a:off x="6094536" y="232727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42" name="Rectangle 31"/>
          <p:cNvSpPr>
            <a:spLocks noChangeArrowheads="1"/>
          </p:cNvSpPr>
          <p:nvPr/>
        </p:nvSpPr>
        <p:spPr bwMode="auto">
          <a:xfrm>
            <a:off x="5234354" y="232727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43" name="Rectangle 32"/>
          <p:cNvSpPr>
            <a:spLocks noChangeArrowheads="1"/>
          </p:cNvSpPr>
          <p:nvPr/>
        </p:nvSpPr>
        <p:spPr bwMode="auto">
          <a:xfrm>
            <a:off x="3749920" y="232727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44" name="Rectangle 33"/>
          <p:cNvSpPr>
            <a:spLocks noChangeArrowheads="1"/>
          </p:cNvSpPr>
          <p:nvPr/>
        </p:nvSpPr>
        <p:spPr bwMode="auto">
          <a:xfrm>
            <a:off x="3124200" y="232727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</a:t>
            </a:r>
          </a:p>
        </p:txBody>
      </p:sp>
      <p:sp>
        <p:nvSpPr>
          <p:cNvPr id="90145" name="Rectangle 34"/>
          <p:cNvSpPr>
            <a:spLocks noChangeArrowheads="1"/>
          </p:cNvSpPr>
          <p:nvPr/>
        </p:nvSpPr>
        <p:spPr bwMode="auto">
          <a:xfrm>
            <a:off x="855785" y="232727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Bioethik</a:t>
            </a:r>
          </a:p>
        </p:txBody>
      </p:sp>
      <p:sp>
        <p:nvSpPr>
          <p:cNvPr id="90146" name="Rectangle 35"/>
          <p:cNvSpPr>
            <a:spLocks noChangeArrowheads="1"/>
          </p:cNvSpPr>
          <p:nvPr/>
        </p:nvSpPr>
        <p:spPr bwMode="auto">
          <a:xfrm>
            <a:off x="152400" y="232727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5216</a:t>
            </a:r>
          </a:p>
        </p:txBody>
      </p:sp>
      <p:sp>
        <p:nvSpPr>
          <p:cNvPr id="90147" name="Rectangle 36"/>
          <p:cNvSpPr>
            <a:spLocks noChangeArrowheads="1"/>
          </p:cNvSpPr>
          <p:nvPr/>
        </p:nvSpPr>
        <p:spPr bwMode="auto">
          <a:xfrm>
            <a:off x="7502769" y="123190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48" name="Rectangle 37"/>
          <p:cNvSpPr>
            <a:spLocks noChangeArrowheads="1"/>
          </p:cNvSpPr>
          <p:nvPr/>
        </p:nvSpPr>
        <p:spPr bwMode="auto">
          <a:xfrm>
            <a:off x="6094536" y="123190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Sokrates</a:t>
            </a:r>
          </a:p>
        </p:txBody>
      </p:sp>
      <p:sp>
        <p:nvSpPr>
          <p:cNvPr id="90149" name="Rectangle 38"/>
          <p:cNvSpPr>
            <a:spLocks noChangeArrowheads="1"/>
          </p:cNvSpPr>
          <p:nvPr/>
        </p:nvSpPr>
        <p:spPr bwMode="auto">
          <a:xfrm>
            <a:off x="5234354" y="123190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0" name="Rectangle 39"/>
          <p:cNvSpPr>
            <a:spLocks noChangeArrowheads="1"/>
          </p:cNvSpPr>
          <p:nvPr/>
        </p:nvSpPr>
        <p:spPr bwMode="auto">
          <a:xfrm>
            <a:off x="3749920" y="123190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1" name="Rectangle 40"/>
          <p:cNvSpPr>
            <a:spLocks noChangeArrowheads="1"/>
          </p:cNvSpPr>
          <p:nvPr/>
        </p:nvSpPr>
        <p:spPr bwMode="auto">
          <a:xfrm>
            <a:off x="3124200" y="123190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52" name="Rectangle 41"/>
          <p:cNvSpPr>
            <a:spLocks noChangeArrowheads="1"/>
          </p:cNvSpPr>
          <p:nvPr/>
        </p:nvSpPr>
        <p:spPr bwMode="auto">
          <a:xfrm>
            <a:off x="855785" y="123190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Logik</a:t>
            </a:r>
          </a:p>
        </p:txBody>
      </p:sp>
      <p:sp>
        <p:nvSpPr>
          <p:cNvPr id="90153" name="Rectangle 42"/>
          <p:cNvSpPr>
            <a:spLocks noChangeArrowheads="1"/>
          </p:cNvSpPr>
          <p:nvPr/>
        </p:nvSpPr>
        <p:spPr bwMode="auto">
          <a:xfrm>
            <a:off x="152400" y="123190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4052</a:t>
            </a:r>
          </a:p>
        </p:txBody>
      </p:sp>
      <p:sp>
        <p:nvSpPr>
          <p:cNvPr id="90154" name="Rectangle 43"/>
          <p:cNvSpPr>
            <a:spLocks noChangeArrowheads="1"/>
          </p:cNvSpPr>
          <p:nvPr/>
        </p:nvSpPr>
        <p:spPr bwMode="auto">
          <a:xfrm>
            <a:off x="7502769" y="50165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55" name="Rectangle 44"/>
          <p:cNvSpPr>
            <a:spLocks noChangeArrowheads="1"/>
          </p:cNvSpPr>
          <p:nvPr/>
        </p:nvSpPr>
        <p:spPr bwMode="auto">
          <a:xfrm>
            <a:off x="6094536" y="50165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Sokrates</a:t>
            </a:r>
          </a:p>
        </p:txBody>
      </p:sp>
      <p:sp>
        <p:nvSpPr>
          <p:cNvPr id="90156" name="Rectangle 45"/>
          <p:cNvSpPr>
            <a:spLocks noChangeArrowheads="1"/>
          </p:cNvSpPr>
          <p:nvPr/>
        </p:nvSpPr>
        <p:spPr bwMode="auto">
          <a:xfrm>
            <a:off x="5234354" y="50165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7" name="Rectangle 46"/>
          <p:cNvSpPr>
            <a:spLocks noChangeArrowheads="1"/>
          </p:cNvSpPr>
          <p:nvPr/>
        </p:nvSpPr>
        <p:spPr bwMode="auto">
          <a:xfrm>
            <a:off x="3749920" y="50165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8" name="Rectangle 47"/>
          <p:cNvSpPr>
            <a:spLocks noChangeArrowheads="1"/>
          </p:cNvSpPr>
          <p:nvPr/>
        </p:nvSpPr>
        <p:spPr bwMode="auto">
          <a:xfrm>
            <a:off x="3124200" y="50165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59" name="Rectangle 48"/>
          <p:cNvSpPr>
            <a:spLocks noChangeArrowheads="1"/>
          </p:cNvSpPr>
          <p:nvPr/>
        </p:nvSpPr>
        <p:spPr bwMode="auto">
          <a:xfrm>
            <a:off x="855785" y="50165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Ethik</a:t>
            </a:r>
          </a:p>
        </p:txBody>
      </p:sp>
      <p:sp>
        <p:nvSpPr>
          <p:cNvPr id="90160" name="Rectangle 49"/>
          <p:cNvSpPr>
            <a:spLocks noChangeArrowheads="1"/>
          </p:cNvSpPr>
          <p:nvPr/>
        </p:nvSpPr>
        <p:spPr bwMode="auto">
          <a:xfrm>
            <a:off x="152400" y="50165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5041</a:t>
            </a:r>
          </a:p>
        </p:txBody>
      </p:sp>
      <p:sp>
        <p:nvSpPr>
          <p:cNvPr id="90161" name="Rectangle 50"/>
          <p:cNvSpPr>
            <a:spLocks noChangeArrowheads="1"/>
          </p:cNvSpPr>
          <p:nvPr/>
        </p:nvSpPr>
        <p:spPr bwMode="auto">
          <a:xfrm>
            <a:off x="7502769" y="86677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C4</a:t>
            </a:r>
          </a:p>
        </p:txBody>
      </p:sp>
      <p:sp>
        <p:nvSpPr>
          <p:cNvPr id="90162" name="Rectangle 51"/>
          <p:cNvSpPr>
            <a:spLocks noChangeArrowheads="1"/>
          </p:cNvSpPr>
          <p:nvPr/>
        </p:nvSpPr>
        <p:spPr bwMode="auto">
          <a:xfrm>
            <a:off x="6094536" y="86677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Sokrates</a:t>
            </a:r>
          </a:p>
        </p:txBody>
      </p:sp>
      <p:sp>
        <p:nvSpPr>
          <p:cNvPr id="90163" name="Rectangle 52"/>
          <p:cNvSpPr>
            <a:spLocks noChangeArrowheads="1"/>
          </p:cNvSpPr>
          <p:nvPr/>
        </p:nvSpPr>
        <p:spPr bwMode="auto">
          <a:xfrm>
            <a:off x="5234354" y="86677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2125</a:t>
            </a:r>
          </a:p>
        </p:txBody>
      </p:sp>
      <p:sp>
        <p:nvSpPr>
          <p:cNvPr id="90164" name="Rectangle 53"/>
          <p:cNvSpPr>
            <a:spLocks noChangeArrowheads="1"/>
          </p:cNvSpPr>
          <p:nvPr/>
        </p:nvSpPr>
        <p:spPr bwMode="auto">
          <a:xfrm>
            <a:off x="3749920" y="86677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2125</a:t>
            </a:r>
          </a:p>
        </p:txBody>
      </p:sp>
      <p:sp>
        <p:nvSpPr>
          <p:cNvPr id="90165" name="Rectangle 54"/>
          <p:cNvSpPr>
            <a:spLocks noChangeArrowheads="1"/>
          </p:cNvSpPr>
          <p:nvPr/>
        </p:nvSpPr>
        <p:spPr bwMode="auto">
          <a:xfrm>
            <a:off x="3124200" y="86677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90166" name="Rectangle 55"/>
          <p:cNvSpPr>
            <a:spLocks noChangeArrowheads="1"/>
          </p:cNvSpPr>
          <p:nvPr/>
        </p:nvSpPr>
        <p:spPr bwMode="auto">
          <a:xfrm>
            <a:off x="855785" y="86677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Mäeutik</a:t>
            </a:r>
          </a:p>
        </p:txBody>
      </p:sp>
      <p:sp>
        <p:nvSpPr>
          <p:cNvPr id="90167" name="Rectangle 56"/>
          <p:cNvSpPr>
            <a:spLocks noChangeArrowheads="1"/>
          </p:cNvSpPr>
          <p:nvPr/>
        </p:nvSpPr>
        <p:spPr bwMode="auto">
          <a:xfrm>
            <a:off x="152400" y="86677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5049</a:t>
            </a:r>
          </a:p>
        </p:txBody>
      </p:sp>
      <p:sp>
        <p:nvSpPr>
          <p:cNvPr id="90168" name="Rectangle 57"/>
          <p:cNvSpPr>
            <a:spLocks noChangeArrowheads="1"/>
          </p:cNvSpPr>
          <p:nvPr/>
        </p:nvSpPr>
        <p:spPr bwMode="auto">
          <a:xfrm>
            <a:off x="7502769" y="30575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69" name="Rectangle 58"/>
          <p:cNvSpPr>
            <a:spLocks noChangeArrowheads="1"/>
          </p:cNvSpPr>
          <p:nvPr/>
        </p:nvSpPr>
        <p:spPr bwMode="auto">
          <a:xfrm>
            <a:off x="6094536" y="30575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Kant</a:t>
            </a:r>
          </a:p>
        </p:txBody>
      </p:sp>
      <p:sp>
        <p:nvSpPr>
          <p:cNvPr id="90170" name="Rectangle 59"/>
          <p:cNvSpPr>
            <a:spLocks noChangeArrowheads="1"/>
          </p:cNvSpPr>
          <p:nvPr/>
        </p:nvSpPr>
        <p:spPr bwMode="auto">
          <a:xfrm>
            <a:off x="5234354" y="30575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71" name="Rectangle 60"/>
          <p:cNvSpPr>
            <a:spLocks noChangeArrowheads="1"/>
          </p:cNvSpPr>
          <p:nvPr/>
        </p:nvSpPr>
        <p:spPr bwMode="auto">
          <a:xfrm>
            <a:off x="3749920" y="30575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72" name="Rectangle 61"/>
          <p:cNvSpPr>
            <a:spLocks noChangeArrowheads="1"/>
          </p:cNvSpPr>
          <p:nvPr/>
        </p:nvSpPr>
        <p:spPr bwMode="auto">
          <a:xfrm>
            <a:off x="3124200" y="30575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73" name="Rectangle 62"/>
          <p:cNvSpPr>
            <a:spLocks noChangeArrowheads="1"/>
          </p:cNvSpPr>
          <p:nvPr/>
        </p:nvSpPr>
        <p:spPr bwMode="auto">
          <a:xfrm>
            <a:off x="855785" y="30575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Die 3 Kritiken</a:t>
            </a:r>
          </a:p>
        </p:txBody>
      </p:sp>
      <p:sp>
        <p:nvSpPr>
          <p:cNvPr id="90174" name="Rectangle 63"/>
          <p:cNvSpPr>
            <a:spLocks noChangeArrowheads="1"/>
          </p:cNvSpPr>
          <p:nvPr/>
        </p:nvSpPr>
        <p:spPr bwMode="auto">
          <a:xfrm>
            <a:off x="152400" y="30575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4630</a:t>
            </a:r>
          </a:p>
        </p:txBody>
      </p:sp>
      <p:sp>
        <p:nvSpPr>
          <p:cNvPr id="90175" name="Rectangle 64"/>
          <p:cNvSpPr>
            <a:spLocks noChangeArrowheads="1"/>
          </p:cNvSpPr>
          <p:nvPr/>
        </p:nvSpPr>
        <p:spPr bwMode="auto">
          <a:xfrm>
            <a:off x="7502769" y="269240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76" name="Rectangle 65"/>
          <p:cNvSpPr>
            <a:spLocks noChangeArrowheads="1"/>
          </p:cNvSpPr>
          <p:nvPr/>
        </p:nvSpPr>
        <p:spPr bwMode="auto">
          <a:xfrm>
            <a:off x="7502769" y="1365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Rang</a:t>
            </a:r>
          </a:p>
        </p:txBody>
      </p:sp>
      <p:sp>
        <p:nvSpPr>
          <p:cNvPr id="90177" name="Rectangle 66"/>
          <p:cNvSpPr>
            <a:spLocks noChangeArrowheads="1"/>
          </p:cNvSpPr>
          <p:nvPr/>
        </p:nvSpPr>
        <p:spPr bwMode="auto">
          <a:xfrm>
            <a:off x="3124200" y="269240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78" name="Rectangle 67"/>
          <p:cNvSpPr>
            <a:spLocks noChangeArrowheads="1"/>
          </p:cNvSpPr>
          <p:nvPr/>
        </p:nvSpPr>
        <p:spPr bwMode="auto">
          <a:xfrm>
            <a:off x="3124200" y="1365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SWS</a:t>
            </a:r>
          </a:p>
        </p:txBody>
      </p:sp>
      <p:sp>
        <p:nvSpPr>
          <p:cNvPr id="90179" name="Rectangle 68"/>
          <p:cNvSpPr>
            <a:spLocks noChangeArrowheads="1"/>
          </p:cNvSpPr>
          <p:nvPr/>
        </p:nvSpPr>
        <p:spPr bwMode="auto">
          <a:xfrm>
            <a:off x="855785" y="269240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Grundzüge</a:t>
            </a:r>
          </a:p>
        </p:txBody>
      </p:sp>
      <p:sp>
        <p:nvSpPr>
          <p:cNvPr id="90180" name="Rectangle 69"/>
          <p:cNvSpPr>
            <a:spLocks noChangeArrowheads="1"/>
          </p:cNvSpPr>
          <p:nvPr/>
        </p:nvSpPr>
        <p:spPr bwMode="auto">
          <a:xfrm>
            <a:off x="855785" y="1365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Titel</a:t>
            </a:r>
          </a:p>
        </p:txBody>
      </p:sp>
      <p:sp>
        <p:nvSpPr>
          <p:cNvPr id="90181" name="Rectangle 70"/>
          <p:cNvSpPr>
            <a:spLocks noChangeArrowheads="1"/>
          </p:cNvSpPr>
          <p:nvPr/>
        </p:nvSpPr>
        <p:spPr bwMode="auto">
          <a:xfrm>
            <a:off x="6094536" y="1365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Name</a:t>
            </a:r>
          </a:p>
        </p:txBody>
      </p:sp>
      <p:sp>
        <p:nvSpPr>
          <p:cNvPr id="90182" name="Rectangle 71"/>
          <p:cNvSpPr>
            <a:spLocks noChangeArrowheads="1"/>
          </p:cNvSpPr>
          <p:nvPr/>
        </p:nvSpPr>
        <p:spPr bwMode="auto">
          <a:xfrm>
            <a:off x="5234354" y="1365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PersNr</a:t>
            </a:r>
          </a:p>
        </p:txBody>
      </p:sp>
      <p:sp>
        <p:nvSpPr>
          <p:cNvPr id="90183" name="Rectangle 72"/>
          <p:cNvSpPr>
            <a:spLocks noChangeArrowheads="1"/>
          </p:cNvSpPr>
          <p:nvPr/>
        </p:nvSpPr>
        <p:spPr bwMode="auto">
          <a:xfrm>
            <a:off x="3749920" y="1365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gelesenVon</a:t>
            </a:r>
          </a:p>
        </p:txBody>
      </p:sp>
      <p:sp>
        <p:nvSpPr>
          <p:cNvPr id="90184" name="Rectangle 73"/>
          <p:cNvSpPr>
            <a:spLocks noChangeArrowheads="1"/>
          </p:cNvSpPr>
          <p:nvPr/>
        </p:nvSpPr>
        <p:spPr bwMode="auto">
          <a:xfrm>
            <a:off x="152400" y="1365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VorlNr</a:t>
            </a:r>
          </a:p>
        </p:txBody>
      </p:sp>
      <p:sp>
        <p:nvSpPr>
          <p:cNvPr id="90185" name="Rectangle 74"/>
          <p:cNvSpPr>
            <a:spLocks noChangeArrowheads="1"/>
          </p:cNvSpPr>
          <p:nvPr/>
        </p:nvSpPr>
        <p:spPr bwMode="auto">
          <a:xfrm>
            <a:off x="6094536" y="269240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Kant</a:t>
            </a:r>
          </a:p>
        </p:txBody>
      </p:sp>
      <p:sp>
        <p:nvSpPr>
          <p:cNvPr id="90186" name="Rectangle 75"/>
          <p:cNvSpPr>
            <a:spLocks noChangeArrowheads="1"/>
          </p:cNvSpPr>
          <p:nvPr/>
        </p:nvSpPr>
        <p:spPr bwMode="auto">
          <a:xfrm>
            <a:off x="5234354" y="269240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87" name="Rectangle 76"/>
          <p:cNvSpPr>
            <a:spLocks noChangeArrowheads="1"/>
          </p:cNvSpPr>
          <p:nvPr/>
        </p:nvSpPr>
        <p:spPr bwMode="auto">
          <a:xfrm>
            <a:off x="3749920" y="269240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88" name="Rectangle 77"/>
          <p:cNvSpPr>
            <a:spLocks noChangeArrowheads="1"/>
          </p:cNvSpPr>
          <p:nvPr/>
        </p:nvSpPr>
        <p:spPr bwMode="auto">
          <a:xfrm>
            <a:off x="152400" y="269240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5001</a:t>
            </a:r>
          </a:p>
        </p:txBody>
      </p:sp>
      <p:sp>
        <p:nvSpPr>
          <p:cNvPr id="90189" name="Line 78"/>
          <p:cNvSpPr>
            <a:spLocks noChangeShapeType="1"/>
          </p:cNvSpPr>
          <p:nvPr/>
        </p:nvSpPr>
        <p:spPr bwMode="auto">
          <a:xfrm>
            <a:off x="855785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0" name="Line 79"/>
          <p:cNvSpPr>
            <a:spLocks noChangeShapeType="1"/>
          </p:cNvSpPr>
          <p:nvPr/>
        </p:nvSpPr>
        <p:spPr bwMode="auto">
          <a:xfrm>
            <a:off x="32004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1" name="Line 80"/>
          <p:cNvSpPr>
            <a:spLocks noChangeShapeType="1"/>
          </p:cNvSpPr>
          <p:nvPr/>
        </p:nvSpPr>
        <p:spPr bwMode="auto">
          <a:xfrm>
            <a:off x="38100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2" name="Line 81"/>
          <p:cNvSpPr>
            <a:spLocks noChangeShapeType="1"/>
          </p:cNvSpPr>
          <p:nvPr/>
        </p:nvSpPr>
        <p:spPr bwMode="auto">
          <a:xfrm>
            <a:off x="62484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3" name="Line 82"/>
          <p:cNvSpPr>
            <a:spLocks noChangeShapeType="1"/>
          </p:cNvSpPr>
          <p:nvPr/>
        </p:nvSpPr>
        <p:spPr bwMode="auto">
          <a:xfrm>
            <a:off x="7543800" y="14287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4" name="Line 83"/>
          <p:cNvSpPr>
            <a:spLocks noChangeShapeType="1"/>
          </p:cNvSpPr>
          <p:nvPr/>
        </p:nvSpPr>
        <p:spPr bwMode="auto">
          <a:xfrm>
            <a:off x="828382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5" name="Line 84"/>
          <p:cNvSpPr>
            <a:spLocks noChangeShapeType="1"/>
          </p:cNvSpPr>
          <p:nvPr/>
        </p:nvSpPr>
        <p:spPr bwMode="auto">
          <a:xfrm>
            <a:off x="53340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6" name="Line 85"/>
          <p:cNvSpPr>
            <a:spLocks noChangeShapeType="1"/>
          </p:cNvSpPr>
          <p:nvPr/>
        </p:nvSpPr>
        <p:spPr bwMode="auto">
          <a:xfrm>
            <a:off x="9144000" y="136526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7" name="Line 86"/>
          <p:cNvSpPr>
            <a:spLocks noChangeShapeType="1"/>
          </p:cNvSpPr>
          <p:nvPr/>
        </p:nvSpPr>
        <p:spPr bwMode="auto">
          <a:xfrm>
            <a:off x="9144000" y="1231900"/>
            <a:ext cx="0" cy="21907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8" name="Line 87"/>
          <p:cNvSpPr>
            <a:spLocks noChangeShapeType="1"/>
          </p:cNvSpPr>
          <p:nvPr/>
        </p:nvSpPr>
        <p:spPr bwMode="auto">
          <a:xfrm>
            <a:off x="152400" y="501650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9" name="Line 88"/>
          <p:cNvSpPr>
            <a:spLocks noChangeShapeType="1"/>
          </p:cNvSpPr>
          <p:nvPr/>
        </p:nvSpPr>
        <p:spPr bwMode="auto">
          <a:xfrm>
            <a:off x="152400" y="1597025"/>
            <a:ext cx="899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200" name="Line 89"/>
          <p:cNvSpPr>
            <a:spLocks noChangeShapeType="1"/>
          </p:cNvSpPr>
          <p:nvPr/>
        </p:nvSpPr>
        <p:spPr bwMode="auto">
          <a:xfrm>
            <a:off x="152400" y="2692400"/>
            <a:ext cx="899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201" name="Line 90"/>
          <p:cNvSpPr>
            <a:spLocks noChangeShapeType="1"/>
          </p:cNvSpPr>
          <p:nvPr/>
        </p:nvSpPr>
        <p:spPr bwMode="auto">
          <a:xfrm>
            <a:off x="152400" y="152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grpSp>
        <p:nvGrpSpPr>
          <p:cNvPr id="90202" name="Group 91"/>
          <p:cNvGrpSpPr>
            <a:grpSpLocks/>
          </p:cNvGrpSpPr>
          <p:nvPr/>
        </p:nvGrpSpPr>
        <p:grpSpPr bwMode="auto">
          <a:xfrm>
            <a:off x="228600" y="3962400"/>
            <a:ext cx="8763000" cy="2184400"/>
            <a:chOff x="144" y="2556"/>
            <a:chExt cx="5520" cy="1376"/>
          </a:xfrm>
        </p:grpSpPr>
        <p:sp>
          <p:nvSpPr>
            <p:cNvPr id="90205" name="Rectangle 92"/>
            <p:cNvSpPr>
              <a:spLocks noChangeArrowheads="1"/>
            </p:cNvSpPr>
            <p:nvPr/>
          </p:nvSpPr>
          <p:spPr bwMode="auto">
            <a:xfrm>
              <a:off x="5136" y="255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Raum</a:t>
              </a:r>
            </a:p>
          </p:txBody>
        </p:sp>
        <p:sp>
          <p:nvSpPr>
            <p:cNvPr id="90206" name="Rectangle 93"/>
            <p:cNvSpPr>
              <a:spLocks noChangeArrowheads="1"/>
            </p:cNvSpPr>
            <p:nvPr/>
          </p:nvSpPr>
          <p:spPr bwMode="auto">
            <a:xfrm>
              <a:off x="4656" y="2556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Rang</a:t>
              </a:r>
            </a:p>
          </p:txBody>
        </p:sp>
        <p:sp>
          <p:nvSpPr>
            <p:cNvPr id="90207" name="Rectangle 94"/>
            <p:cNvSpPr>
              <a:spLocks noChangeArrowheads="1"/>
            </p:cNvSpPr>
            <p:nvPr/>
          </p:nvSpPr>
          <p:spPr bwMode="auto">
            <a:xfrm>
              <a:off x="3792" y="2556"/>
              <a:ext cx="8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Name</a:t>
              </a:r>
            </a:p>
          </p:txBody>
        </p:sp>
        <p:sp>
          <p:nvSpPr>
            <p:cNvPr id="90208" name="Rectangle 95"/>
            <p:cNvSpPr>
              <a:spLocks noChangeArrowheads="1"/>
            </p:cNvSpPr>
            <p:nvPr/>
          </p:nvSpPr>
          <p:spPr bwMode="auto">
            <a:xfrm>
              <a:off x="3264" y="255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PersNr</a:t>
              </a:r>
            </a:p>
          </p:txBody>
        </p:sp>
        <p:sp>
          <p:nvSpPr>
            <p:cNvPr id="90209" name="Rectangle 96"/>
            <p:cNvSpPr>
              <a:spLocks noChangeArrowheads="1"/>
            </p:cNvSpPr>
            <p:nvPr/>
          </p:nvSpPr>
          <p:spPr bwMode="auto">
            <a:xfrm>
              <a:off x="2304" y="2556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gelesenVon</a:t>
              </a:r>
            </a:p>
          </p:txBody>
        </p:sp>
        <p:sp>
          <p:nvSpPr>
            <p:cNvPr id="90210" name="Rectangle 97"/>
            <p:cNvSpPr>
              <a:spLocks noChangeArrowheads="1"/>
            </p:cNvSpPr>
            <p:nvPr/>
          </p:nvSpPr>
          <p:spPr bwMode="auto">
            <a:xfrm>
              <a:off x="1824" y="2556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SWS</a:t>
              </a:r>
            </a:p>
          </p:txBody>
        </p:sp>
        <p:sp>
          <p:nvSpPr>
            <p:cNvPr id="90211" name="Rectangle 98"/>
            <p:cNvSpPr>
              <a:spLocks noChangeArrowheads="1"/>
            </p:cNvSpPr>
            <p:nvPr/>
          </p:nvSpPr>
          <p:spPr bwMode="auto">
            <a:xfrm>
              <a:off x="576" y="2556"/>
              <a:ext cx="12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Titel</a:t>
              </a:r>
            </a:p>
          </p:txBody>
        </p:sp>
        <p:sp>
          <p:nvSpPr>
            <p:cNvPr id="90212" name="Rectangle 99"/>
            <p:cNvSpPr>
              <a:spLocks noChangeArrowheads="1"/>
            </p:cNvSpPr>
            <p:nvPr/>
          </p:nvSpPr>
          <p:spPr bwMode="auto">
            <a:xfrm>
              <a:off x="144" y="2556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VorlNr</a:t>
              </a:r>
            </a:p>
          </p:txBody>
        </p:sp>
        <p:sp>
          <p:nvSpPr>
            <p:cNvPr id="90213" name="Rectangle 100"/>
            <p:cNvSpPr>
              <a:spLocks noChangeArrowheads="1"/>
            </p:cNvSpPr>
            <p:nvPr/>
          </p:nvSpPr>
          <p:spPr bwMode="auto">
            <a:xfrm>
              <a:off x="5136" y="3494"/>
              <a:ext cx="52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7</a:t>
              </a:r>
            </a:p>
          </p:txBody>
        </p:sp>
        <p:sp>
          <p:nvSpPr>
            <p:cNvPr id="90214" name="Rectangle 101"/>
            <p:cNvSpPr>
              <a:spLocks noChangeArrowheads="1"/>
            </p:cNvSpPr>
            <p:nvPr/>
          </p:nvSpPr>
          <p:spPr bwMode="auto">
            <a:xfrm>
              <a:off x="4656" y="3494"/>
              <a:ext cx="4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</p:txBody>
        </p:sp>
        <p:sp>
          <p:nvSpPr>
            <p:cNvPr id="90215" name="Rectangle 102"/>
            <p:cNvSpPr>
              <a:spLocks noChangeArrowheads="1"/>
            </p:cNvSpPr>
            <p:nvPr/>
          </p:nvSpPr>
          <p:spPr bwMode="auto">
            <a:xfrm>
              <a:off x="3792" y="3494"/>
              <a:ext cx="86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Kant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Kant</a:t>
              </a:r>
            </a:p>
          </p:txBody>
        </p:sp>
        <p:sp>
          <p:nvSpPr>
            <p:cNvPr id="90216" name="Rectangle 103"/>
            <p:cNvSpPr>
              <a:spLocks noChangeArrowheads="1"/>
            </p:cNvSpPr>
            <p:nvPr/>
          </p:nvSpPr>
          <p:spPr bwMode="auto">
            <a:xfrm>
              <a:off x="3264" y="3494"/>
              <a:ext cx="52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</p:txBody>
        </p:sp>
        <p:sp>
          <p:nvSpPr>
            <p:cNvPr id="90217" name="Rectangle 104"/>
            <p:cNvSpPr>
              <a:spLocks noChangeArrowheads="1"/>
            </p:cNvSpPr>
            <p:nvPr/>
          </p:nvSpPr>
          <p:spPr bwMode="auto">
            <a:xfrm>
              <a:off x="2304" y="3494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</p:txBody>
        </p:sp>
        <p:sp>
          <p:nvSpPr>
            <p:cNvPr id="90218" name="Rectangle 105"/>
            <p:cNvSpPr>
              <a:spLocks noChangeArrowheads="1"/>
            </p:cNvSpPr>
            <p:nvPr/>
          </p:nvSpPr>
          <p:spPr bwMode="auto">
            <a:xfrm>
              <a:off x="1824" y="3494"/>
              <a:ext cx="4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</p:txBody>
        </p:sp>
        <p:sp>
          <p:nvSpPr>
            <p:cNvPr id="90219" name="Rectangle 106"/>
            <p:cNvSpPr>
              <a:spLocks noChangeArrowheads="1"/>
            </p:cNvSpPr>
            <p:nvPr/>
          </p:nvSpPr>
          <p:spPr bwMode="auto">
            <a:xfrm>
              <a:off x="576" y="3494"/>
              <a:ext cx="124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Grundzüge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Die 3 Kritiken</a:t>
              </a:r>
            </a:p>
          </p:txBody>
        </p:sp>
        <p:sp>
          <p:nvSpPr>
            <p:cNvPr id="90220" name="Rectangle 107"/>
            <p:cNvSpPr>
              <a:spLocks noChangeArrowheads="1"/>
            </p:cNvSpPr>
            <p:nvPr/>
          </p:nvSpPr>
          <p:spPr bwMode="auto">
            <a:xfrm>
              <a:off x="144" y="3494"/>
              <a:ext cx="43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5001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4630</a:t>
              </a:r>
            </a:p>
          </p:txBody>
        </p:sp>
        <p:sp>
          <p:nvSpPr>
            <p:cNvPr id="90221" name="Rectangle 108"/>
            <p:cNvSpPr>
              <a:spLocks noChangeArrowheads="1"/>
            </p:cNvSpPr>
            <p:nvPr/>
          </p:nvSpPr>
          <p:spPr bwMode="auto">
            <a:xfrm>
              <a:off x="4656" y="2786"/>
              <a:ext cx="48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</p:txBody>
        </p:sp>
        <p:sp>
          <p:nvSpPr>
            <p:cNvPr id="90222" name="Rectangle 109"/>
            <p:cNvSpPr>
              <a:spLocks noChangeArrowheads="1"/>
            </p:cNvSpPr>
            <p:nvPr/>
          </p:nvSpPr>
          <p:spPr bwMode="auto">
            <a:xfrm>
              <a:off x="5136" y="2786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</p:txBody>
        </p:sp>
        <p:sp>
          <p:nvSpPr>
            <p:cNvPr id="90223" name="Rectangle 110"/>
            <p:cNvSpPr>
              <a:spLocks noChangeArrowheads="1"/>
            </p:cNvSpPr>
            <p:nvPr/>
          </p:nvSpPr>
          <p:spPr bwMode="auto">
            <a:xfrm>
              <a:off x="1824" y="2786"/>
              <a:ext cx="48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</p:txBody>
        </p:sp>
        <p:sp>
          <p:nvSpPr>
            <p:cNvPr id="90224" name="Rectangle 111"/>
            <p:cNvSpPr>
              <a:spLocks noChangeArrowheads="1"/>
            </p:cNvSpPr>
            <p:nvPr/>
          </p:nvSpPr>
          <p:spPr bwMode="auto">
            <a:xfrm>
              <a:off x="576" y="2786"/>
              <a:ext cx="124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Ethik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Mäeutik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Logik</a:t>
              </a:r>
            </a:p>
          </p:txBody>
        </p:sp>
        <p:sp>
          <p:nvSpPr>
            <p:cNvPr id="90225" name="Rectangle 112"/>
            <p:cNvSpPr>
              <a:spLocks noChangeArrowheads="1"/>
            </p:cNvSpPr>
            <p:nvPr/>
          </p:nvSpPr>
          <p:spPr bwMode="auto">
            <a:xfrm>
              <a:off x="3792" y="2786"/>
              <a:ext cx="864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</p:txBody>
        </p:sp>
        <p:sp>
          <p:nvSpPr>
            <p:cNvPr id="90226" name="Rectangle 113"/>
            <p:cNvSpPr>
              <a:spLocks noChangeArrowheads="1"/>
            </p:cNvSpPr>
            <p:nvPr/>
          </p:nvSpPr>
          <p:spPr bwMode="auto">
            <a:xfrm>
              <a:off x="3264" y="2786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</p:txBody>
        </p:sp>
        <p:sp>
          <p:nvSpPr>
            <p:cNvPr id="90227" name="Rectangle 114"/>
            <p:cNvSpPr>
              <a:spLocks noChangeArrowheads="1"/>
            </p:cNvSpPr>
            <p:nvPr/>
          </p:nvSpPr>
          <p:spPr bwMode="auto">
            <a:xfrm>
              <a:off x="2304" y="2786"/>
              <a:ext cx="96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</p:txBody>
        </p:sp>
        <p:sp>
          <p:nvSpPr>
            <p:cNvPr id="90228" name="Rectangle 115"/>
            <p:cNvSpPr>
              <a:spLocks noChangeArrowheads="1"/>
            </p:cNvSpPr>
            <p:nvPr/>
          </p:nvSpPr>
          <p:spPr bwMode="auto">
            <a:xfrm>
              <a:off x="144" y="2786"/>
              <a:ext cx="432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5041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5049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4052</a:t>
              </a:r>
            </a:p>
          </p:txBody>
        </p:sp>
        <p:sp>
          <p:nvSpPr>
            <p:cNvPr id="90229" name="Line 116"/>
            <p:cNvSpPr>
              <a:spLocks noChangeShapeType="1"/>
            </p:cNvSpPr>
            <p:nvPr/>
          </p:nvSpPr>
          <p:spPr bwMode="auto">
            <a:xfrm>
              <a:off x="144" y="2556"/>
              <a:ext cx="55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0" name="Line 117"/>
            <p:cNvSpPr>
              <a:spLocks noChangeShapeType="1"/>
            </p:cNvSpPr>
            <p:nvPr/>
          </p:nvSpPr>
          <p:spPr bwMode="auto">
            <a:xfrm>
              <a:off x="144" y="3932"/>
              <a:ext cx="55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1" name="Line 118"/>
            <p:cNvSpPr>
              <a:spLocks noChangeShapeType="1"/>
            </p:cNvSpPr>
            <p:nvPr/>
          </p:nvSpPr>
          <p:spPr bwMode="auto">
            <a:xfrm>
              <a:off x="144" y="2556"/>
              <a:ext cx="0" cy="13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2" name="Line 119"/>
            <p:cNvSpPr>
              <a:spLocks noChangeShapeType="1"/>
            </p:cNvSpPr>
            <p:nvPr/>
          </p:nvSpPr>
          <p:spPr bwMode="auto">
            <a:xfrm>
              <a:off x="5664" y="2556"/>
              <a:ext cx="0" cy="13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3" name="Line 120"/>
            <p:cNvSpPr>
              <a:spLocks noChangeShapeType="1"/>
            </p:cNvSpPr>
            <p:nvPr/>
          </p:nvSpPr>
          <p:spPr bwMode="auto">
            <a:xfrm>
              <a:off x="57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4" name="Line 121"/>
            <p:cNvSpPr>
              <a:spLocks noChangeShapeType="1"/>
            </p:cNvSpPr>
            <p:nvPr/>
          </p:nvSpPr>
          <p:spPr bwMode="auto">
            <a:xfrm>
              <a:off x="182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5" name="Line 122"/>
            <p:cNvSpPr>
              <a:spLocks noChangeShapeType="1"/>
            </p:cNvSpPr>
            <p:nvPr/>
          </p:nvSpPr>
          <p:spPr bwMode="auto">
            <a:xfrm>
              <a:off x="230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6" name="Line 123"/>
            <p:cNvSpPr>
              <a:spLocks noChangeShapeType="1"/>
            </p:cNvSpPr>
            <p:nvPr/>
          </p:nvSpPr>
          <p:spPr bwMode="auto">
            <a:xfrm>
              <a:off x="3792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7" name="Line 124"/>
            <p:cNvSpPr>
              <a:spLocks noChangeShapeType="1"/>
            </p:cNvSpPr>
            <p:nvPr/>
          </p:nvSpPr>
          <p:spPr bwMode="auto">
            <a:xfrm>
              <a:off x="465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8" name="Line 125"/>
            <p:cNvSpPr>
              <a:spLocks noChangeShapeType="1"/>
            </p:cNvSpPr>
            <p:nvPr/>
          </p:nvSpPr>
          <p:spPr bwMode="auto">
            <a:xfrm>
              <a:off x="513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9" name="Line 126"/>
            <p:cNvSpPr>
              <a:spLocks noChangeShapeType="1"/>
            </p:cNvSpPr>
            <p:nvPr/>
          </p:nvSpPr>
          <p:spPr bwMode="auto">
            <a:xfrm>
              <a:off x="326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40" name="Line 127"/>
            <p:cNvSpPr>
              <a:spLocks noChangeShapeType="1"/>
            </p:cNvSpPr>
            <p:nvPr/>
          </p:nvSpPr>
          <p:spPr bwMode="auto">
            <a:xfrm>
              <a:off x="144" y="3494"/>
              <a:ext cx="552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41" name="Line 128"/>
            <p:cNvSpPr>
              <a:spLocks noChangeShapeType="1"/>
            </p:cNvSpPr>
            <p:nvPr/>
          </p:nvSpPr>
          <p:spPr bwMode="auto">
            <a:xfrm>
              <a:off x="144" y="2786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90203" name="Text Box 129"/>
          <p:cNvSpPr txBox="1">
            <a:spLocks noChangeArrowheads="1"/>
          </p:cNvSpPr>
          <p:nvPr/>
        </p:nvSpPr>
        <p:spPr bwMode="auto">
          <a:xfrm>
            <a:off x="4267200" y="6248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Aggregation (</a:t>
            </a:r>
            <a:r>
              <a:rPr lang="de-DE" sz="2400" b="1">
                <a:latin typeface="+mn-lt"/>
              </a:rPr>
              <a:t>sum</a:t>
            </a:r>
            <a:r>
              <a:rPr lang="de-DE" sz="2400">
                <a:latin typeface="+mn-lt"/>
              </a:rPr>
              <a:t>) und Projektion </a:t>
            </a:r>
          </a:p>
        </p:txBody>
      </p:sp>
      <p:sp>
        <p:nvSpPr>
          <p:cNvPr id="90204" name="Line 130"/>
          <p:cNvSpPr>
            <a:spLocks noChangeShapeType="1"/>
          </p:cNvSpPr>
          <p:nvPr/>
        </p:nvSpPr>
        <p:spPr bwMode="auto">
          <a:xfrm>
            <a:off x="4038600" y="63246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9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56065"/>
              </p:ext>
            </p:extLst>
          </p:nvPr>
        </p:nvGraphicFramePr>
        <p:xfrm>
          <a:off x="562708" y="1447801"/>
          <a:ext cx="6781800" cy="1917701"/>
        </p:xfrm>
        <a:graphic>
          <a:graphicData uri="http://schemas.openxmlformats.org/drawingml/2006/table">
            <a:tbl>
              <a:tblPr/>
              <a:tblGrid>
                <a:gridCol w="2315308"/>
                <a:gridCol w="2332892"/>
                <a:gridCol w="2133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gelesenVon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sum </a:t>
                      </a: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(SWS)</a:t>
                      </a:r>
                      <a:endParaRPr kumimoji="1" 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179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Ergebnis</a:t>
            </a:r>
          </a:p>
        </p:txBody>
      </p:sp>
    </p:spTree>
    <p:extLst>
      <p:ext uri="{BB962C8B-B14F-4D97-AF65-F5344CB8AC3E}">
        <p14:creationId xmlns:p14="http://schemas.microsoft.com/office/powerpoint/2010/main" val="18433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Gruppierung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Zusammenfassung von Zeilen einer Tabelle in Abhängigkeit von Werten in bestimmten Spalten, den </a:t>
            </a:r>
            <a:r>
              <a:rPr lang="de-DE" sz="2000" i="1" dirty="0" smtClean="0">
                <a:ea typeface="ＭＳ Ｐゴシック" charset="0"/>
              </a:rPr>
              <a:t>Gruppierungsspalten</a:t>
            </a:r>
          </a:p>
          <a:p>
            <a:pPr lvl="1">
              <a:lnSpc>
                <a:spcPct val="110000"/>
              </a:lnSpc>
            </a:pPr>
            <a:r>
              <a:rPr lang="de-DE" sz="1800" dirty="0">
                <a:ea typeface="ＭＳ Ｐゴシック" charset="0"/>
              </a:rPr>
              <a:t>Alle Zeilen einer Gruppe enthalten in dieser Spalte bzw.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diesen </a:t>
            </a:r>
            <a:r>
              <a:rPr lang="de-DE" sz="1800" dirty="0">
                <a:ea typeface="ＭＳ Ｐゴシック" charset="0"/>
              </a:rPr>
              <a:t>Spalten den gleichen Wert</a:t>
            </a:r>
          </a:p>
          <a:p>
            <a:pPr lvl="1">
              <a:lnSpc>
                <a:spcPct val="110000"/>
              </a:lnSpc>
            </a:pPr>
            <a:r>
              <a:rPr lang="de-DE" sz="1800" dirty="0" smtClean="0">
                <a:ea typeface="ＭＳ Ｐゴシック" charset="0"/>
              </a:rPr>
              <a:t>Pro Gruppe ein </a:t>
            </a:r>
            <a:r>
              <a:rPr lang="de-DE" sz="1800" dirty="0" err="1" smtClean="0">
                <a:ea typeface="ＭＳ Ｐゴシック" charset="0"/>
              </a:rPr>
              <a:t>Ergebnistupel</a:t>
            </a:r>
            <a:endParaRPr lang="de-DE" sz="1800" dirty="0" smtClean="0"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de-DE" sz="1800" dirty="0" smtClean="0">
                <a:ea typeface="ＭＳ Ｐゴシック" charset="0"/>
              </a:rPr>
              <a:t>Alle </a:t>
            </a:r>
            <a:r>
              <a:rPr lang="de-DE" sz="1800" dirty="0">
                <a:ea typeface="ＭＳ Ｐゴシック" charset="0"/>
              </a:rPr>
              <a:t>in der </a:t>
            </a:r>
            <a:r>
              <a:rPr lang="de-DE" sz="1800" b="1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-Klausel aufgeführten </a:t>
            </a:r>
            <a:r>
              <a:rPr lang="de-DE" sz="1800" dirty="0" smtClean="0">
                <a:ea typeface="ＭＳ Ｐゴシック" charset="0"/>
              </a:rPr>
              <a:t>Attributnamen müssen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</a:t>
            </a:r>
            <a:r>
              <a:rPr lang="de-DE" sz="1800" dirty="0">
                <a:ea typeface="ＭＳ Ｐゴシック" charset="0"/>
              </a:rPr>
              <a:t>der </a:t>
            </a:r>
            <a:r>
              <a:rPr lang="de-DE" sz="1800" b="1" dirty="0" err="1">
                <a:ea typeface="ＭＳ Ｐゴシック" charset="0"/>
              </a:rPr>
              <a:t>group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by</a:t>
            </a:r>
            <a:r>
              <a:rPr lang="de-DE" sz="1800" dirty="0">
                <a:ea typeface="ＭＳ Ｐゴシック" charset="0"/>
              </a:rPr>
              <a:t>-Klausel aufgeführt </a:t>
            </a:r>
            <a:r>
              <a:rPr lang="de-DE" sz="1800" dirty="0" smtClean="0">
                <a:ea typeface="ＭＳ Ｐゴシック" charset="0"/>
              </a:rPr>
              <a:t>werden</a:t>
            </a:r>
            <a:endParaRPr lang="de-DE" sz="1800" dirty="0">
              <a:ea typeface="ＭＳ Ｐゴシック" charset="0"/>
            </a:endParaRPr>
          </a:p>
          <a:p>
            <a:pPr lvl="2">
              <a:lnSpc>
                <a:spcPct val="110000"/>
              </a:lnSpc>
            </a:pPr>
            <a:r>
              <a:rPr lang="de-DE" sz="1600" dirty="0">
                <a:ea typeface="ＭＳ Ｐゴシック" charset="0"/>
              </a:rPr>
              <a:t>Nur so </a:t>
            </a:r>
            <a:r>
              <a:rPr lang="de-DE" sz="1600" dirty="0" smtClean="0">
                <a:ea typeface="ＭＳ Ｐゴシック" charset="0"/>
              </a:rPr>
              <a:t>gewährleistet, </a:t>
            </a:r>
            <a:r>
              <a:rPr lang="de-DE" sz="1600" dirty="0">
                <a:ea typeface="ＭＳ Ｐゴシック" charset="0"/>
              </a:rPr>
              <a:t>dass </a:t>
            </a:r>
            <a:r>
              <a:rPr lang="de-DE" sz="1600" dirty="0" smtClean="0">
                <a:ea typeface="ＭＳ Ｐゴシック" charset="0"/>
              </a:rPr>
              <a:t>Attributwerte innerhalb </a:t>
            </a:r>
            <a:r>
              <a:rPr lang="de-DE" sz="1600" dirty="0">
                <a:ea typeface="ＭＳ Ｐゴシック" charset="0"/>
              </a:rPr>
              <a:t>der </a:t>
            </a:r>
            <a:r>
              <a:rPr lang="de-DE" sz="1600" dirty="0" smtClean="0">
                <a:ea typeface="ＭＳ Ｐゴシック" charset="0"/>
              </a:rPr>
              <a:t>Gruppe gleich</a:t>
            </a:r>
            <a:endParaRPr lang="de-DE" sz="1600" dirty="0">
              <a:ea typeface="ＭＳ Ｐゴシック" charset="0"/>
            </a:endParaRPr>
          </a:p>
          <a:p>
            <a:endParaRPr lang="de-DE" sz="2000" dirty="0" smtClean="0">
              <a:ea typeface="ＭＳ Ｐゴシック" charset="0"/>
            </a:endParaRPr>
          </a:p>
          <a:p>
            <a:r>
              <a:rPr lang="de-DE" sz="2000" dirty="0" smtClean="0">
                <a:ea typeface="ＭＳ Ｐゴシック" charset="0"/>
              </a:rPr>
              <a:t>Man erhält Tabelle </a:t>
            </a:r>
            <a:r>
              <a:rPr lang="de-DE" sz="2000" dirty="0">
                <a:ea typeface="ＭＳ Ｐゴシック" charset="0"/>
              </a:rPr>
              <a:t>von Gruppen, </a:t>
            </a:r>
            <a:r>
              <a:rPr lang="de-DE" sz="2000" dirty="0" smtClean="0">
                <a:ea typeface="ＭＳ Ｐゴシック" charset="0"/>
              </a:rPr>
              <a:t/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für </a:t>
            </a:r>
            <a:r>
              <a:rPr lang="de-DE" sz="2000" dirty="0">
                <a:ea typeface="ＭＳ Ｐゴシック" charset="0"/>
              </a:rPr>
              <a:t>die die Projektionsliste ausgewertet </a:t>
            </a:r>
            <a:r>
              <a:rPr lang="de-DE" sz="2000" dirty="0" smtClean="0">
                <a:ea typeface="ＭＳ Ｐゴシック" charset="0"/>
              </a:rPr>
              <a:t>wird</a:t>
            </a:r>
          </a:p>
          <a:p>
            <a:pPr lvl="1"/>
            <a:r>
              <a:rPr lang="de-DE" sz="1800" dirty="0">
                <a:ea typeface="ＭＳ Ｐゴシック" charset="0"/>
              </a:rPr>
              <a:t>Pro Gruppe ein </a:t>
            </a:r>
            <a:r>
              <a:rPr lang="de-DE" sz="1800" dirty="0" err="1" smtClean="0">
                <a:ea typeface="ＭＳ Ｐゴシック" charset="0"/>
              </a:rPr>
              <a:t>Ergebnistupel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3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22925" y="1547019"/>
            <a:ext cx="4155831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33737" y="1234282"/>
            <a:ext cx="7982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03875" y="1559720"/>
            <a:ext cx="410849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 dirty="0" err="1">
                <a:latin typeface="+mn-lt"/>
              </a:rPr>
              <a:t>Nr</a:t>
            </a:r>
            <a:r>
              <a:rPr lang="de-DE" sz="1400" i="1" dirty="0">
                <a:latin typeface="+mn-lt"/>
              </a:rPr>
              <a:t>	Titel		</a:t>
            </a:r>
            <a:r>
              <a:rPr lang="de-DE" sz="1400" i="1" dirty="0" smtClean="0">
                <a:latin typeface="+mn-lt"/>
              </a:rPr>
              <a:t>                    Budget</a:t>
            </a:r>
            <a:endParaRPr lang="de-DE" sz="1400" i="1" dirty="0">
              <a:latin typeface="+mn-lt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1028786" y="1845469"/>
            <a:ext cx="41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022925" y="2150269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1022925" y="2455069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33832" y="1726407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214783" y="1739107"/>
            <a:ext cx="202940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Nr	Kurz	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6239694" y="2024857"/>
            <a:ext cx="18932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6233832" y="2329657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6233832" y="2634457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6303346" y="1124744"/>
            <a:ext cx="17527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 sz="1400">
                <a:latin typeface="+mn-lt"/>
              </a:rPr>
              <a:t>Projektdurchführung</a:t>
            </a:r>
          </a:p>
          <a:p>
            <a:pPr algn="ctr"/>
            <a:r>
              <a:rPr lang="de-DE" sz="1400">
                <a:latin typeface="+mn-lt"/>
              </a:rPr>
              <a:t>(Ausschnitt)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058094" y="3821907"/>
            <a:ext cx="4155831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1039045" y="3834607"/>
            <a:ext cx="40010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Kurz	Name		Oberabteilung</a:t>
            </a: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1030252" y="4444207"/>
            <a:ext cx="336791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UXSW	Unix SW		LTSW</a:t>
            </a: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1063955" y="4120357"/>
            <a:ext cx="41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1058094" y="4425157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1058094" y="4729957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2032575" y="3509169"/>
            <a:ext cx="204291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Abteilungen (Ausschnitt)</a:t>
            </a:r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467544" y="1558132"/>
            <a:ext cx="29048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p</a:t>
            </a: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625806" y="1558132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 smtClean="0">
                <a:latin typeface="+mn-lt"/>
              </a:rPr>
              <a:t>⟶</a:t>
            </a:r>
            <a:endParaRPr lang="de-DE" sz="1400" dirty="0">
              <a:latin typeface="+mn-lt"/>
            </a:endParaRPr>
          </a:p>
        </p:txBody>
      </p:sp>
      <p:sp>
        <p:nvSpPr>
          <p:cNvPr id="11286" name="Rectangle 23"/>
          <p:cNvSpPr>
            <a:spLocks noChangeArrowheads="1"/>
          </p:cNvSpPr>
          <p:nvPr/>
        </p:nvSpPr>
        <p:spPr bwMode="auto">
          <a:xfrm>
            <a:off x="5567083" y="1710532"/>
            <a:ext cx="39822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pd</a:t>
            </a:r>
          </a:p>
        </p:txBody>
      </p:sp>
      <p:sp>
        <p:nvSpPr>
          <p:cNvPr id="11287" name="Rectangle 24"/>
          <p:cNvSpPr>
            <a:spLocks noChangeArrowheads="1"/>
          </p:cNvSpPr>
          <p:nvPr/>
        </p:nvSpPr>
        <p:spPr bwMode="auto">
          <a:xfrm>
            <a:off x="5848437" y="1710532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/>
              <a:t>⟶</a:t>
            </a:r>
          </a:p>
        </p:txBody>
      </p:sp>
      <p:sp>
        <p:nvSpPr>
          <p:cNvPr id="11288" name="Rectangle 25"/>
          <p:cNvSpPr>
            <a:spLocks noChangeArrowheads="1"/>
          </p:cNvSpPr>
          <p:nvPr/>
        </p:nvSpPr>
        <p:spPr bwMode="auto">
          <a:xfrm>
            <a:off x="520298" y="3833019"/>
            <a:ext cx="27732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a</a:t>
            </a:r>
          </a:p>
        </p:txBody>
      </p:sp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678560" y="3833019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/>
              <a:t>⟶</a:t>
            </a:r>
          </a:p>
        </p:txBody>
      </p:sp>
      <p:sp>
        <p:nvSpPr>
          <p:cNvPr id="11290" name="Rectangle 27"/>
          <p:cNvSpPr>
            <a:spLocks noChangeArrowheads="1"/>
          </p:cNvSpPr>
          <p:nvPr/>
        </p:nvSpPr>
        <p:spPr bwMode="auto">
          <a:xfrm>
            <a:off x="1039045" y="4139407"/>
            <a:ext cx="33502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MFSW	Mainframe SW	LTSW</a:t>
            </a: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1039044" y="4749007"/>
            <a:ext cx="338073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PERS	Personal		</a:t>
            </a:r>
            <a:r>
              <a:rPr lang="de-DE" sz="1400" b="1">
                <a:latin typeface="+mn-lt"/>
              </a:rPr>
              <a:t>NULL</a:t>
            </a:r>
          </a:p>
        </p:txBody>
      </p:sp>
      <p:sp>
        <p:nvSpPr>
          <p:cNvPr id="11292" name="Rectangle 29"/>
          <p:cNvSpPr>
            <a:spLocks noChangeArrowheads="1"/>
          </p:cNvSpPr>
          <p:nvPr/>
        </p:nvSpPr>
        <p:spPr bwMode="auto">
          <a:xfrm>
            <a:off x="6214783" y="2043907"/>
            <a:ext cx="202940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100	MFSW	</a:t>
            </a:r>
          </a:p>
        </p:txBody>
      </p:sp>
      <p:sp>
        <p:nvSpPr>
          <p:cNvPr id="11293" name="Rectangle 30"/>
          <p:cNvSpPr>
            <a:spLocks noChangeArrowheads="1"/>
          </p:cNvSpPr>
          <p:nvPr/>
        </p:nvSpPr>
        <p:spPr bwMode="auto">
          <a:xfrm>
            <a:off x="6214783" y="2653507"/>
            <a:ext cx="158056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300	MFSW</a:t>
            </a:r>
          </a:p>
        </p:txBody>
      </p:sp>
      <p:sp>
        <p:nvSpPr>
          <p:cNvPr id="11294" name="Rectangle 31"/>
          <p:cNvSpPr>
            <a:spLocks noChangeArrowheads="1"/>
          </p:cNvSpPr>
          <p:nvPr/>
        </p:nvSpPr>
        <p:spPr bwMode="auto">
          <a:xfrm>
            <a:off x="6214783" y="2348707"/>
            <a:ext cx="149079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200	PERS</a:t>
            </a:r>
          </a:p>
        </p:txBody>
      </p:sp>
      <p:sp>
        <p:nvSpPr>
          <p:cNvPr id="11295" name="Rectangle 32"/>
          <p:cNvSpPr>
            <a:spLocks noChangeArrowheads="1"/>
          </p:cNvSpPr>
          <p:nvPr/>
        </p:nvSpPr>
        <p:spPr bwMode="auto">
          <a:xfrm>
            <a:off x="1003875" y="1864520"/>
            <a:ext cx="411491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100	DB Fahrpläne	</a:t>
            </a:r>
            <a:r>
              <a:rPr lang="de-DE" sz="1400" dirty="0" smtClean="0">
                <a:latin typeface="+mn-lt"/>
              </a:rPr>
              <a:t>                300.000</a:t>
            </a:r>
            <a:endParaRPr lang="de-DE" sz="1400" dirty="0">
              <a:latin typeface="+mn-lt"/>
            </a:endParaRPr>
          </a:p>
        </p:txBody>
      </p:sp>
      <p:sp>
        <p:nvSpPr>
          <p:cNvPr id="11296" name="Rectangle 33"/>
          <p:cNvSpPr>
            <a:spLocks noChangeArrowheads="1"/>
          </p:cNvSpPr>
          <p:nvPr/>
        </p:nvSpPr>
        <p:spPr bwMode="auto">
          <a:xfrm>
            <a:off x="1003875" y="2474120"/>
            <a:ext cx="41918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300	Telekom Statistik	</a:t>
            </a:r>
            <a:r>
              <a:rPr lang="de-DE" sz="1400" dirty="0" smtClean="0">
                <a:latin typeface="+mn-lt"/>
              </a:rPr>
              <a:t>                200.000</a:t>
            </a:r>
            <a:endParaRPr lang="de-DE" sz="1400" dirty="0">
              <a:latin typeface="+mn-lt"/>
            </a:endParaRPr>
          </a:p>
        </p:txBody>
      </p:sp>
      <p:sp>
        <p:nvSpPr>
          <p:cNvPr id="11297" name="Rectangle 34"/>
          <p:cNvSpPr>
            <a:spLocks noChangeArrowheads="1"/>
          </p:cNvSpPr>
          <p:nvPr/>
        </p:nvSpPr>
        <p:spPr bwMode="auto">
          <a:xfrm>
            <a:off x="995083" y="2169320"/>
            <a:ext cx="41918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200	ADAC Kundenstamm	</a:t>
            </a:r>
            <a:r>
              <a:rPr lang="de-DE" sz="1400" dirty="0" smtClean="0">
                <a:latin typeface="+mn-lt"/>
              </a:rPr>
              <a:t>                 100.000</a:t>
            </a:r>
            <a:endParaRPr lang="de-DE" sz="1400" dirty="0">
              <a:latin typeface="+mn-lt"/>
            </a:endParaRPr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6368648" y="5337969"/>
            <a:ext cx="1518138" cy="958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99" name="Rectangle 36"/>
          <p:cNvSpPr>
            <a:spLocks noChangeArrowheads="1"/>
          </p:cNvSpPr>
          <p:nvPr/>
        </p:nvSpPr>
        <p:spPr bwMode="auto">
          <a:xfrm>
            <a:off x="5477694" y="5996783"/>
            <a:ext cx="279742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6368648" y="5984082"/>
            <a:ext cx="1518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6374509" y="5636419"/>
            <a:ext cx="1506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302" name="Rectangle 39"/>
          <p:cNvSpPr>
            <a:spLocks noChangeArrowheads="1"/>
          </p:cNvSpPr>
          <p:nvPr/>
        </p:nvSpPr>
        <p:spPr bwMode="auto">
          <a:xfrm>
            <a:off x="5483556" y="5355432"/>
            <a:ext cx="14138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	Titel</a:t>
            </a:r>
          </a:p>
        </p:txBody>
      </p:sp>
      <p:sp>
        <p:nvSpPr>
          <p:cNvPr id="11303" name="Rectangle 40"/>
          <p:cNvSpPr>
            <a:spLocks noChangeArrowheads="1"/>
          </p:cNvSpPr>
          <p:nvPr/>
        </p:nvSpPr>
        <p:spPr bwMode="auto">
          <a:xfrm>
            <a:off x="5487952" y="5693570"/>
            <a:ext cx="210662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	DB Fahrpläne</a:t>
            </a:r>
          </a:p>
        </p:txBody>
      </p:sp>
      <p:sp>
        <p:nvSpPr>
          <p:cNvPr id="11304" name="Rectangle 41"/>
          <p:cNvSpPr>
            <a:spLocks noChangeArrowheads="1"/>
          </p:cNvSpPr>
          <p:nvPr/>
        </p:nvSpPr>
        <p:spPr bwMode="auto">
          <a:xfrm>
            <a:off x="5487952" y="6017420"/>
            <a:ext cx="23830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	Telekom Statistik</a:t>
            </a:r>
          </a:p>
        </p:txBody>
      </p:sp>
      <p:sp>
        <p:nvSpPr>
          <p:cNvPr id="11305" name="Rectangle 42"/>
          <p:cNvSpPr>
            <a:spLocks noChangeArrowheads="1"/>
          </p:cNvSpPr>
          <p:nvPr/>
        </p:nvSpPr>
        <p:spPr bwMode="auto">
          <a:xfrm>
            <a:off x="5953944" y="4968082"/>
            <a:ext cx="191078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Ergebnisrelation p.Titel</a:t>
            </a:r>
          </a:p>
        </p:txBody>
      </p:sp>
      <p:sp>
        <p:nvSpPr>
          <p:cNvPr id="11306" name="Freeform 43"/>
          <p:cNvSpPr>
            <a:spLocks/>
          </p:cNvSpPr>
          <p:nvPr/>
        </p:nvSpPr>
        <p:spPr bwMode="auto">
          <a:xfrm>
            <a:off x="1219286" y="2950369"/>
            <a:ext cx="5224097" cy="363538"/>
          </a:xfrm>
          <a:custGeom>
            <a:avLst/>
            <a:gdLst>
              <a:gd name="T0" fmla="*/ 2147483647 w 3565"/>
              <a:gd name="T1" fmla="*/ 2147483647 h 229"/>
              <a:gd name="T2" fmla="*/ 2147483647 w 3565"/>
              <a:gd name="T3" fmla="*/ 2147483647 h 229"/>
              <a:gd name="T4" fmla="*/ 0 w 3565"/>
              <a:gd name="T5" fmla="*/ 2147483647 h 229"/>
              <a:gd name="T6" fmla="*/ 0 w 3565"/>
              <a:gd name="T7" fmla="*/ 0 h 229"/>
              <a:gd name="T8" fmla="*/ 0 60000 65536"/>
              <a:gd name="T9" fmla="*/ 0 60000 65536"/>
              <a:gd name="T10" fmla="*/ 0 60000 65536"/>
              <a:gd name="T11" fmla="*/ 0 60000 65536"/>
              <a:gd name="T12" fmla="*/ 0 w 3565"/>
              <a:gd name="T13" fmla="*/ 0 h 229"/>
              <a:gd name="T14" fmla="*/ 3565 w 3565"/>
              <a:gd name="T15" fmla="*/ 229 h 2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5" h="229">
                <a:moveTo>
                  <a:pt x="3564" y="76"/>
                </a:moveTo>
                <a:lnTo>
                  <a:pt x="3564" y="228"/>
                </a:lnTo>
                <a:lnTo>
                  <a:pt x="0" y="22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400">
              <a:latin typeface="+mn-lt"/>
            </a:endParaRPr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1289625" y="3102769"/>
            <a:ext cx="6156081" cy="2382838"/>
          </a:xfrm>
          <a:custGeom>
            <a:avLst/>
            <a:gdLst>
              <a:gd name="T0" fmla="*/ 2147483647 w 4201"/>
              <a:gd name="T1" fmla="*/ 0 h 1501"/>
              <a:gd name="T2" fmla="*/ 2147483647 w 4201"/>
              <a:gd name="T3" fmla="*/ 2147483647 h 1501"/>
              <a:gd name="T4" fmla="*/ 2147483647 w 4201"/>
              <a:gd name="T5" fmla="*/ 2147483647 h 1501"/>
              <a:gd name="T6" fmla="*/ 0 w 4201"/>
              <a:gd name="T7" fmla="*/ 2147483647 h 1501"/>
              <a:gd name="T8" fmla="*/ 0 w 4201"/>
              <a:gd name="T9" fmla="*/ 2147483647 h 1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1"/>
              <a:gd name="T16" fmla="*/ 0 h 1501"/>
              <a:gd name="T17" fmla="*/ 4201 w 4201"/>
              <a:gd name="T18" fmla="*/ 1501 h 15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1" h="1501">
                <a:moveTo>
                  <a:pt x="4200" y="0"/>
                </a:moveTo>
                <a:lnTo>
                  <a:pt x="4200" y="135"/>
                </a:lnTo>
                <a:lnTo>
                  <a:pt x="2664" y="1500"/>
                </a:lnTo>
                <a:lnTo>
                  <a:pt x="0" y="1500"/>
                </a:lnTo>
                <a:lnTo>
                  <a:pt x="0" y="135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400">
              <a:latin typeface="+mn-lt"/>
            </a:endParaRPr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6301240" y="4093369"/>
            <a:ext cx="316523" cy="3048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309" name="Rectangle 46"/>
          <p:cNvSpPr>
            <a:spLocks noChangeArrowheads="1"/>
          </p:cNvSpPr>
          <p:nvPr/>
        </p:nvSpPr>
        <p:spPr bwMode="auto">
          <a:xfrm>
            <a:off x="6312964" y="4098132"/>
            <a:ext cx="298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=</a:t>
            </a:r>
          </a:p>
        </p:txBody>
      </p:sp>
      <p:sp>
        <p:nvSpPr>
          <p:cNvPr id="160815" name="Oval 47"/>
          <p:cNvSpPr>
            <a:spLocks noChangeArrowheads="1"/>
          </p:cNvSpPr>
          <p:nvPr/>
        </p:nvSpPr>
        <p:spPr bwMode="auto">
          <a:xfrm>
            <a:off x="5281332" y="3159919"/>
            <a:ext cx="316523" cy="3048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311" name="Rectangle 48"/>
          <p:cNvSpPr>
            <a:spLocks noChangeArrowheads="1"/>
          </p:cNvSpPr>
          <p:nvPr/>
        </p:nvSpPr>
        <p:spPr bwMode="auto">
          <a:xfrm>
            <a:off x="5293056" y="3164682"/>
            <a:ext cx="298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=</a:t>
            </a:r>
          </a:p>
        </p:txBody>
      </p:sp>
      <p:sp>
        <p:nvSpPr>
          <p:cNvPr id="11312" name="AutoShape 49"/>
          <p:cNvSpPr>
            <a:spLocks noChangeArrowheads="1"/>
          </p:cNvSpPr>
          <p:nvPr/>
        </p:nvSpPr>
        <p:spPr bwMode="auto">
          <a:xfrm>
            <a:off x="1869917" y="4160044"/>
            <a:ext cx="1447800" cy="23177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1313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Join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im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-Teil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Vermeidung</a:t>
            </a:r>
            <a:r>
              <a:rPr lang="en-US" dirty="0" smtClean="0"/>
              <a:t> von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600" y="1484784"/>
            <a:ext cx="7128792" cy="20162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4807" y="1544197"/>
            <a:ext cx="7200800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dirty="0" smtClean="0">
                <a:latin typeface="Courier New" charset="0"/>
              </a:rPr>
              <a:t> Titel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Projekte </a:t>
            </a:r>
            <a:endParaRPr lang="de-DE" sz="1600" dirty="0" smtClean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b="1" dirty="0" err="1" smtClean="0">
                <a:latin typeface="Courier New" charset="0"/>
              </a:rPr>
              <a:t>natural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join</a:t>
            </a:r>
            <a:r>
              <a:rPr lang="de-DE" sz="1600" b="1" dirty="0" smtClean="0">
                <a:latin typeface="Courier New" charset="0"/>
              </a:rPr>
              <a:t>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latin typeface="Courier New" charset="0"/>
              </a:rPr>
              <a:t> </a:t>
            </a:r>
            <a:r>
              <a:rPr lang="de-DE" sz="1600" dirty="0" smtClean="0">
                <a:latin typeface="Courier New" charset="0"/>
              </a:rPr>
              <a:t>    </a:t>
            </a:r>
            <a:r>
              <a:rPr lang="de-DE" sz="1600" dirty="0" err="1" smtClean="0">
                <a:latin typeface="Courier New" charset="0"/>
              </a:rPr>
              <a:t>Projektdurchfuehrung</a:t>
            </a:r>
            <a:r>
              <a:rPr lang="de-DE" sz="1600" dirty="0" smtClean="0">
                <a:latin typeface="Courier New" charset="0"/>
              </a:rPr>
              <a:t>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b="1" dirty="0" err="1" smtClean="0">
                <a:latin typeface="Courier New" charset="0"/>
              </a:rPr>
              <a:t>natural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join</a:t>
            </a:r>
            <a:r>
              <a:rPr lang="de-DE" sz="1600" b="1" dirty="0">
                <a:latin typeface="Courier New" charset="0"/>
              </a:rPr>
              <a:t> </a:t>
            </a:r>
            <a:endParaRPr lang="de-DE" sz="1600" b="1" dirty="0" smtClean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dirty="0" smtClean="0">
                <a:latin typeface="Courier New" charset="0"/>
              </a:rPr>
              <a:t>Abteilungen 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smtClean="0">
                <a:latin typeface="Courier New" charset="0"/>
              </a:rPr>
              <a:t>Name </a:t>
            </a:r>
            <a:r>
              <a:rPr lang="de-DE" sz="1600" dirty="0">
                <a:latin typeface="Courier New" charset="0"/>
              </a:rPr>
              <a:t>= 'Mainframe SW';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6378" y="3891902"/>
            <a:ext cx="8229600" cy="20167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Monotype Sorts" charset="0"/>
              <a:buNone/>
            </a:pPr>
            <a:r>
              <a:rPr lang="de-DE" sz="1600" b="1" kern="0" dirty="0" err="1" smtClean="0">
                <a:latin typeface="Arial" charset="0"/>
                <a:ea typeface="ＭＳ Ｐゴシック" charset="0"/>
              </a:rPr>
              <a:t>Join</a:t>
            </a:r>
            <a:r>
              <a:rPr lang="de-DE" sz="1600" b="1" kern="0" dirty="0" smtClean="0">
                <a:latin typeface="Arial" charset="0"/>
                <a:ea typeface="ＭＳ Ｐゴシック" charset="0"/>
              </a:rPr>
              <a:t>-Operatoren:</a:t>
            </a:r>
          </a:p>
          <a:p>
            <a:pPr lvl="1"/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CROSS JOIN </a:t>
            </a:r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  			(Kreuzprodukt)</a:t>
            </a:r>
          </a:p>
          <a:p>
            <a:pPr lvl="1"/>
            <a:r>
              <a:rPr lang="de-DE" sz="1600" kern="0" dirty="0" smtClean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NATURAL JOIN </a:t>
            </a:r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                               </a:t>
            </a:r>
          </a:p>
          <a:p>
            <a:pPr lvl="1"/>
            <a:r>
              <a:rPr lang="de-DE" sz="1600" kern="0" dirty="0" smtClean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[INNER] JOIN 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[ON 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cond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&gt;]            </a:t>
            </a:r>
          </a:p>
          <a:p>
            <a:pPr lvl="1"/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(LEFT | RIGHT | FULL) [OUTER</a:t>
            </a:r>
            <a:r>
              <a:rPr lang="de-DE" sz="1600" kern="0" dirty="0">
                <a:latin typeface="Arial" charset="0"/>
                <a:ea typeface="ＭＳ Ｐゴシック" charset="0"/>
              </a:rPr>
              <a:t>] JOIN 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[ON 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cond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&gt;]</a:t>
            </a:r>
            <a:endParaRPr lang="de-DE" sz="1600" kern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769122" cy="8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Zum Verständnis der Namensgebung...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195745" cy="5661248"/>
          </a:xfrm>
          <a:prstGeom prst="rect">
            <a:avLst/>
          </a:prstGeom>
        </p:spPr>
      </p:pic>
      <p:sp>
        <p:nvSpPr>
          <p:cNvPr id="4" name="Freihandform 3"/>
          <p:cNvSpPr/>
          <p:nvPr/>
        </p:nvSpPr>
        <p:spPr>
          <a:xfrm>
            <a:off x="291830" y="1050587"/>
            <a:ext cx="8015591" cy="5564222"/>
          </a:xfrm>
          <a:custGeom>
            <a:avLst/>
            <a:gdLst>
              <a:gd name="connsiteX0" fmla="*/ 875489 w 8015591"/>
              <a:gd name="connsiteY0" fmla="*/ 2237362 h 5564222"/>
              <a:gd name="connsiteX1" fmla="*/ 875489 w 8015591"/>
              <a:gd name="connsiteY1" fmla="*/ 2237362 h 5564222"/>
              <a:gd name="connsiteX2" fmla="*/ 2276272 w 8015591"/>
              <a:gd name="connsiteY2" fmla="*/ 2276273 h 5564222"/>
              <a:gd name="connsiteX3" fmla="*/ 2470825 w 8015591"/>
              <a:gd name="connsiteY3" fmla="*/ 2295728 h 5564222"/>
              <a:gd name="connsiteX4" fmla="*/ 2626468 w 8015591"/>
              <a:gd name="connsiteY4" fmla="*/ 2334639 h 5564222"/>
              <a:gd name="connsiteX5" fmla="*/ 2704289 w 8015591"/>
              <a:gd name="connsiteY5" fmla="*/ 2451370 h 5564222"/>
              <a:gd name="connsiteX6" fmla="*/ 2723744 w 8015591"/>
              <a:gd name="connsiteY6" fmla="*/ 2568102 h 5564222"/>
              <a:gd name="connsiteX7" fmla="*/ 2684834 w 8015591"/>
              <a:gd name="connsiteY7" fmla="*/ 3171217 h 5564222"/>
              <a:gd name="connsiteX8" fmla="*/ 2665379 w 8015591"/>
              <a:gd name="connsiteY8" fmla="*/ 3385226 h 5564222"/>
              <a:gd name="connsiteX9" fmla="*/ 2645923 w 8015591"/>
              <a:gd name="connsiteY9" fmla="*/ 3463047 h 5564222"/>
              <a:gd name="connsiteX10" fmla="*/ 2626468 w 8015591"/>
              <a:gd name="connsiteY10" fmla="*/ 3579779 h 5564222"/>
              <a:gd name="connsiteX11" fmla="*/ 2607013 w 8015591"/>
              <a:gd name="connsiteY11" fmla="*/ 3657600 h 5564222"/>
              <a:gd name="connsiteX12" fmla="*/ 2529191 w 8015591"/>
              <a:gd name="connsiteY12" fmla="*/ 3677056 h 5564222"/>
              <a:gd name="connsiteX13" fmla="*/ 2412459 w 8015591"/>
              <a:gd name="connsiteY13" fmla="*/ 3715966 h 5564222"/>
              <a:gd name="connsiteX14" fmla="*/ 2354093 w 8015591"/>
              <a:gd name="connsiteY14" fmla="*/ 3735422 h 5564222"/>
              <a:gd name="connsiteX15" fmla="*/ 2315183 w 8015591"/>
              <a:gd name="connsiteY15" fmla="*/ 3793787 h 5564222"/>
              <a:gd name="connsiteX16" fmla="*/ 2198451 w 8015591"/>
              <a:gd name="connsiteY16" fmla="*/ 3852153 h 5564222"/>
              <a:gd name="connsiteX17" fmla="*/ 2081719 w 8015591"/>
              <a:gd name="connsiteY17" fmla="*/ 3968885 h 5564222"/>
              <a:gd name="connsiteX18" fmla="*/ 1945532 w 8015591"/>
              <a:gd name="connsiteY18" fmla="*/ 4143983 h 5564222"/>
              <a:gd name="connsiteX19" fmla="*/ 1926076 w 8015591"/>
              <a:gd name="connsiteY19" fmla="*/ 4202349 h 5564222"/>
              <a:gd name="connsiteX20" fmla="*/ 1906621 w 8015591"/>
              <a:gd name="connsiteY20" fmla="*/ 4357992 h 5564222"/>
              <a:gd name="connsiteX21" fmla="*/ 1926076 w 8015591"/>
              <a:gd name="connsiteY21" fmla="*/ 4416358 h 5564222"/>
              <a:gd name="connsiteX22" fmla="*/ 1945532 w 8015591"/>
              <a:gd name="connsiteY22" fmla="*/ 4533090 h 5564222"/>
              <a:gd name="connsiteX23" fmla="*/ 2003898 w 8015591"/>
              <a:gd name="connsiteY23" fmla="*/ 4727643 h 5564222"/>
              <a:gd name="connsiteX24" fmla="*/ 2023353 w 8015591"/>
              <a:gd name="connsiteY24" fmla="*/ 4786009 h 5564222"/>
              <a:gd name="connsiteX25" fmla="*/ 2062264 w 8015591"/>
              <a:gd name="connsiteY25" fmla="*/ 4844375 h 5564222"/>
              <a:gd name="connsiteX26" fmla="*/ 2120630 w 8015591"/>
              <a:gd name="connsiteY26" fmla="*/ 4961107 h 5564222"/>
              <a:gd name="connsiteX27" fmla="*/ 2217906 w 8015591"/>
              <a:gd name="connsiteY27" fmla="*/ 5136204 h 5564222"/>
              <a:gd name="connsiteX28" fmla="*/ 2354093 w 8015591"/>
              <a:gd name="connsiteY28" fmla="*/ 5233481 h 5564222"/>
              <a:gd name="connsiteX29" fmla="*/ 2470825 w 8015591"/>
              <a:gd name="connsiteY29" fmla="*/ 5311302 h 5564222"/>
              <a:gd name="connsiteX30" fmla="*/ 2587557 w 8015591"/>
              <a:gd name="connsiteY30" fmla="*/ 5350213 h 5564222"/>
              <a:gd name="connsiteX31" fmla="*/ 2762655 w 8015591"/>
              <a:gd name="connsiteY31" fmla="*/ 5428034 h 5564222"/>
              <a:gd name="connsiteX32" fmla="*/ 2821021 w 8015591"/>
              <a:gd name="connsiteY32" fmla="*/ 5447490 h 5564222"/>
              <a:gd name="connsiteX33" fmla="*/ 2879387 w 8015591"/>
              <a:gd name="connsiteY33" fmla="*/ 5486400 h 5564222"/>
              <a:gd name="connsiteX34" fmla="*/ 3035030 w 8015591"/>
              <a:gd name="connsiteY34" fmla="*/ 5525311 h 5564222"/>
              <a:gd name="connsiteX35" fmla="*/ 3249038 w 8015591"/>
              <a:gd name="connsiteY35" fmla="*/ 5564222 h 5564222"/>
              <a:gd name="connsiteX36" fmla="*/ 3540868 w 8015591"/>
              <a:gd name="connsiteY36" fmla="*/ 5544766 h 5564222"/>
              <a:gd name="connsiteX37" fmla="*/ 3657600 w 8015591"/>
              <a:gd name="connsiteY37" fmla="*/ 5525311 h 5564222"/>
              <a:gd name="connsiteX38" fmla="*/ 3813242 w 8015591"/>
              <a:gd name="connsiteY38" fmla="*/ 5505856 h 5564222"/>
              <a:gd name="connsiteX39" fmla="*/ 3910519 w 8015591"/>
              <a:gd name="connsiteY39" fmla="*/ 5486400 h 5564222"/>
              <a:gd name="connsiteX40" fmla="*/ 4027251 w 8015591"/>
              <a:gd name="connsiteY40" fmla="*/ 5447490 h 5564222"/>
              <a:gd name="connsiteX41" fmla="*/ 4085617 w 8015591"/>
              <a:gd name="connsiteY41" fmla="*/ 5408579 h 5564222"/>
              <a:gd name="connsiteX42" fmla="*/ 4202349 w 8015591"/>
              <a:gd name="connsiteY42" fmla="*/ 5350213 h 5564222"/>
              <a:gd name="connsiteX43" fmla="*/ 4260715 w 8015591"/>
              <a:gd name="connsiteY43" fmla="*/ 5233481 h 5564222"/>
              <a:gd name="connsiteX44" fmla="*/ 4299625 w 8015591"/>
              <a:gd name="connsiteY44" fmla="*/ 5077839 h 5564222"/>
              <a:gd name="connsiteX45" fmla="*/ 4319081 w 8015591"/>
              <a:gd name="connsiteY45" fmla="*/ 5019473 h 5564222"/>
              <a:gd name="connsiteX46" fmla="*/ 4338536 w 8015591"/>
              <a:gd name="connsiteY46" fmla="*/ 4805464 h 5564222"/>
              <a:gd name="connsiteX47" fmla="*/ 4357991 w 8015591"/>
              <a:gd name="connsiteY47" fmla="*/ 4163439 h 5564222"/>
              <a:gd name="connsiteX48" fmla="*/ 4396902 w 8015591"/>
              <a:gd name="connsiteY48" fmla="*/ 3949430 h 5564222"/>
              <a:gd name="connsiteX49" fmla="*/ 4435813 w 8015591"/>
              <a:gd name="connsiteY49" fmla="*/ 3715966 h 5564222"/>
              <a:gd name="connsiteX50" fmla="*/ 4474723 w 8015591"/>
              <a:gd name="connsiteY50" fmla="*/ 3501958 h 5564222"/>
              <a:gd name="connsiteX51" fmla="*/ 4533089 w 8015591"/>
              <a:gd name="connsiteY51" fmla="*/ 3385226 h 5564222"/>
              <a:gd name="connsiteX52" fmla="*/ 4669276 w 8015591"/>
              <a:gd name="connsiteY52" fmla="*/ 3326860 h 5564222"/>
              <a:gd name="connsiteX53" fmla="*/ 4844374 w 8015591"/>
              <a:gd name="connsiteY53" fmla="*/ 3210128 h 5564222"/>
              <a:gd name="connsiteX54" fmla="*/ 4902740 w 8015591"/>
              <a:gd name="connsiteY54" fmla="*/ 3171217 h 5564222"/>
              <a:gd name="connsiteX55" fmla="*/ 5019472 w 8015591"/>
              <a:gd name="connsiteY55" fmla="*/ 3054485 h 5564222"/>
              <a:gd name="connsiteX56" fmla="*/ 5077838 w 8015591"/>
              <a:gd name="connsiteY56" fmla="*/ 2996119 h 5564222"/>
              <a:gd name="connsiteX57" fmla="*/ 5155659 w 8015591"/>
              <a:gd name="connsiteY57" fmla="*/ 2937753 h 5564222"/>
              <a:gd name="connsiteX58" fmla="*/ 5233481 w 8015591"/>
              <a:gd name="connsiteY58" fmla="*/ 2821022 h 5564222"/>
              <a:gd name="connsiteX59" fmla="*/ 5291847 w 8015591"/>
              <a:gd name="connsiteY59" fmla="*/ 2762656 h 5564222"/>
              <a:gd name="connsiteX60" fmla="*/ 5389123 w 8015591"/>
              <a:gd name="connsiteY60" fmla="*/ 2626468 h 5564222"/>
              <a:gd name="connsiteX61" fmla="*/ 5505855 w 8015591"/>
              <a:gd name="connsiteY61" fmla="*/ 2509736 h 5564222"/>
              <a:gd name="connsiteX62" fmla="*/ 5544766 w 8015591"/>
              <a:gd name="connsiteY62" fmla="*/ 2451370 h 5564222"/>
              <a:gd name="connsiteX63" fmla="*/ 5719864 w 8015591"/>
              <a:gd name="connsiteY63" fmla="*/ 2354094 h 5564222"/>
              <a:gd name="connsiteX64" fmla="*/ 5778230 w 8015591"/>
              <a:gd name="connsiteY64" fmla="*/ 2315183 h 5564222"/>
              <a:gd name="connsiteX65" fmla="*/ 5972783 w 8015591"/>
              <a:gd name="connsiteY65" fmla="*/ 2276273 h 5564222"/>
              <a:gd name="connsiteX66" fmla="*/ 6031149 w 8015591"/>
              <a:gd name="connsiteY66" fmla="*/ 2256817 h 5564222"/>
              <a:gd name="connsiteX67" fmla="*/ 6303523 w 8015591"/>
              <a:gd name="connsiteY67" fmla="*/ 2217907 h 5564222"/>
              <a:gd name="connsiteX68" fmla="*/ 6400800 w 8015591"/>
              <a:gd name="connsiteY68" fmla="*/ 2198451 h 5564222"/>
              <a:gd name="connsiteX69" fmla="*/ 6459166 w 8015591"/>
              <a:gd name="connsiteY69" fmla="*/ 2178996 h 5564222"/>
              <a:gd name="connsiteX70" fmla="*/ 6595353 w 8015591"/>
              <a:gd name="connsiteY70" fmla="*/ 2159541 h 5564222"/>
              <a:gd name="connsiteX71" fmla="*/ 6731540 w 8015591"/>
              <a:gd name="connsiteY71" fmla="*/ 2120630 h 5564222"/>
              <a:gd name="connsiteX72" fmla="*/ 6828817 w 8015591"/>
              <a:gd name="connsiteY72" fmla="*/ 2101175 h 5564222"/>
              <a:gd name="connsiteX73" fmla="*/ 6887183 w 8015591"/>
              <a:gd name="connsiteY73" fmla="*/ 2081719 h 5564222"/>
              <a:gd name="connsiteX74" fmla="*/ 7081736 w 8015591"/>
              <a:gd name="connsiteY74" fmla="*/ 2042809 h 5564222"/>
              <a:gd name="connsiteX75" fmla="*/ 7295744 w 8015591"/>
              <a:gd name="connsiteY75" fmla="*/ 2003898 h 5564222"/>
              <a:gd name="connsiteX76" fmla="*/ 7470842 w 8015591"/>
              <a:gd name="connsiteY76" fmla="*/ 1945532 h 5564222"/>
              <a:gd name="connsiteX77" fmla="*/ 7529208 w 8015591"/>
              <a:gd name="connsiteY77" fmla="*/ 1926077 h 5564222"/>
              <a:gd name="connsiteX78" fmla="*/ 7607030 w 8015591"/>
              <a:gd name="connsiteY78" fmla="*/ 1867711 h 5564222"/>
              <a:gd name="connsiteX79" fmla="*/ 7665396 w 8015591"/>
              <a:gd name="connsiteY79" fmla="*/ 1828800 h 5564222"/>
              <a:gd name="connsiteX80" fmla="*/ 7743217 w 8015591"/>
              <a:gd name="connsiteY80" fmla="*/ 1712068 h 5564222"/>
              <a:gd name="connsiteX81" fmla="*/ 7801583 w 8015591"/>
              <a:gd name="connsiteY81" fmla="*/ 1653702 h 5564222"/>
              <a:gd name="connsiteX82" fmla="*/ 7840493 w 8015591"/>
              <a:gd name="connsiteY82" fmla="*/ 1575881 h 5564222"/>
              <a:gd name="connsiteX83" fmla="*/ 7859949 w 8015591"/>
              <a:gd name="connsiteY83" fmla="*/ 1517515 h 5564222"/>
              <a:gd name="connsiteX84" fmla="*/ 7937770 w 8015591"/>
              <a:gd name="connsiteY84" fmla="*/ 1361873 h 5564222"/>
              <a:gd name="connsiteX85" fmla="*/ 7976681 w 8015591"/>
              <a:gd name="connsiteY85" fmla="*/ 1284051 h 5564222"/>
              <a:gd name="connsiteX86" fmla="*/ 8015591 w 8015591"/>
              <a:gd name="connsiteY86" fmla="*/ 1050587 h 5564222"/>
              <a:gd name="connsiteX87" fmla="*/ 7996136 w 8015591"/>
              <a:gd name="connsiteY87" fmla="*/ 953311 h 5564222"/>
              <a:gd name="connsiteX88" fmla="*/ 7976681 w 8015591"/>
              <a:gd name="connsiteY88" fmla="*/ 797668 h 5564222"/>
              <a:gd name="connsiteX89" fmla="*/ 7918315 w 8015591"/>
              <a:gd name="connsiteY89" fmla="*/ 661481 h 5564222"/>
              <a:gd name="connsiteX90" fmla="*/ 7898859 w 8015591"/>
              <a:gd name="connsiteY90" fmla="*/ 583660 h 5564222"/>
              <a:gd name="connsiteX91" fmla="*/ 7801583 w 8015591"/>
              <a:gd name="connsiteY91" fmla="*/ 466928 h 5564222"/>
              <a:gd name="connsiteX92" fmla="*/ 7723761 w 8015591"/>
              <a:gd name="connsiteY92" fmla="*/ 350196 h 5564222"/>
              <a:gd name="connsiteX93" fmla="*/ 7665396 w 8015591"/>
              <a:gd name="connsiteY93" fmla="*/ 330741 h 5564222"/>
              <a:gd name="connsiteX94" fmla="*/ 7587574 w 8015591"/>
              <a:gd name="connsiteY94" fmla="*/ 272375 h 5564222"/>
              <a:gd name="connsiteX95" fmla="*/ 7470842 w 8015591"/>
              <a:gd name="connsiteY95" fmla="*/ 194553 h 5564222"/>
              <a:gd name="connsiteX96" fmla="*/ 7412476 w 8015591"/>
              <a:gd name="connsiteY96" fmla="*/ 136187 h 5564222"/>
              <a:gd name="connsiteX97" fmla="*/ 7295744 w 8015591"/>
              <a:gd name="connsiteY97" fmla="*/ 116732 h 5564222"/>
              <a:gd name="connsiteX98" fmla="*/ 7179013 w 8015591"/>
              <a:gd name="connsiteY98" fmla="*/ 77822 h 5564222"/>
              <a:gd name="connsiteX99" fmla="*/ 6926093 w 8015591"/>
              <a:gd name="connsiteY99" fmla="*/ 38911 h 5564222"/>
              <a:gd name="connsiteX100" fmla="*/ 6517532 w 8015591"/>
              <a:gd name="connsiteY100" fmla="*/ 58366 h 5564222"/>
              <a:gd name="connsiteX101" fmla="*/ 6361889 w 8015591"/>
              <a:gd name="connsiteY101" fmla="*/ 97277 h 5564222"/>
              <a:gd name="connsiteX102" fmla="*/ 6225702 w 8015591"/>
              <a:gd name="connsiteY102" fmla="*/ 175098 h 5564222"/>
              <a:gd name="connsiteX103" fmla="*/ 6108970 w 8015591"/>
              <a:gd name="connsiteY103" fmla="*/ 252919 h 5564222"/>
              <a:gd name="connsiteX104" fmla="*/ 6050604 w 8015591"/>
              <a:gd name="connsiteY104" fmla="*/ 291830 h 5564222"/>
              <a:gd name="connsiteX105" fmla="*/ 5992238 w 8015591"/>
              <a:gd name="connsiteY105" fmla="*/ 350196 h 5564222"/>
              <a:gd name="connsiteX106" fmla="*/ 5836596 w 8015591"/>
              <a:gd name="connsiteY106" fmla="*/ 428017 h 5564222"/>
              <a:gd name="connsiteX107" fmla="*/ 5719864 w 8015591"/>
              <a:gd name="connsiteY107" fmla="*/ 505839 h 5564222"/>
              <a:gd name="connsiteX108" fmla="*/ 5544766 w 8015591"/>
              <a:gd name="connsiteY108" fmla="*/ 564204 h 5564222"/>
              <a:gd name="connsiteX109" fmla="*/ 5486400 w 8015591"/>
              <a:gd name="connsiteY109" fmla="*/ 603115 h 5564222"/>
              <a:gd name="connsiteX110" fmla="*/ 5350213 w 8015591"/>
              <a:gd name="connsiteY110" fmla="*/ 642026 h 5564222"/>
              <a:gd name="connsiteX111" fmla="*/ 5214025 w 8015591"/>
              <a:gd name="connsiteY111" fmla="*/ 719847 h 5564222"/>
              <a:gd name="connsiteX112" fmla="*/ 5097293 w 8015591"/>
              <a:gd name="connsiteY112" fmla="*/ 758758 h 5564222"/>
              <a:gd name="connsiteX113" fmla="*/ 4922196 w 8015591"/>
              <a:gd name="connsiteY113" fmla="*/ 836579 h 5564222"/>
              <a:gd name="connsiteX114" fmla="*/ 4474723 w 8015591"/>
              <a:gd name="connsiteY114" fmla="*/ 894945 h 5564222"/>
              <a:gd name="connsiteX115" fmla="*/ 4202349 w 8015591"/>
              <a:gd name="connsiteY115" fmla="*/ 933856 h 5564222"/>
              <a:gd name="connsiteX116" fmla="*/ 3949430 w 8015591"/>
              <a:gd name="connsiteY116" fmla="*/ 972766 h 5564222"/>
              <a:gd name="connsiteX117" fmla="*/ 3677055 w 8015591"/>
              <a:gd name="connsiteY117" fmla="*/ 933856 h 5564222"/>
              <a:gd name="connsiteX118" fmla="*/ 3560323 w 8015591"/>
              <a:gd name="connsiteY118" fmla="*/ 875490 h 5564222"/>
              <a:gd name="connsiteX119" fmla="*/ 3482502 w 8015591"/>
              <a:gd name="connsiteY119" fmla="*/ 856034 h 5564222"/>
              <a:gd name="connsiteX120" fmla="*/ 3424136 w 8015591"/>
              <a:gd name="connsiteY120" fmla="*/ 817124 h 5564222"/>
              <a:gd name="connsiteX121" fmla="*/ 3326859 w 8015591"/>
              <a:gd name="connsiteY121" fmla="*/ 719847 h 5564222"/>
              <a:gd name="connsiteX122" fmla="*/ 3229583 w 8015591"/>
              <a:gd name="connsiteY122" fmla="*/ 603115 h 5564222"/>
              <a:gd name="connsiteX123" fmla="*/ 3112851 w 8015591"/>
              <a:gd name="connsiteY123" fmla="*/ 525294 h 5564222"/>
              <a:gd name="connsiteX124" fmla="*/ 3054485 w 8015591"/>
              <a:gd name="connsiteY124" fmla="*/ 486383 h 5564222"/>
              <a:gd name="connsiteX125" fmla="*/ 2937753 w 8015591"/>
              <a:gd name="connsiteY125" fmla="*/ 408562 h 5564222"/>
              <a:gd name="connsiteX126" fmla="*/ 2762655 w 8015591"/>
              <a:gd name="connsiteY126" fmla="*/ 272375 h 5564222"/>
              <a:gd name="connsiteX127" fmla="*/ 2587557 w 8015591"/>
              <a:gd name="connsiteY127" fmla="*/ 214009 h 5564222"/>
              <a:gd name="connsiteX128" fmla="*/ 2529191 w 8015591"/>
              <a:gd name="connsiteY128" fmla="*/ 194553 h 5564222"/>
              <a:gd name="connsiteX129" fmla="*/ 2470825 w 8015591"/>
              <a:gd name="connsiteY129" fmla="*/ 155643 h 5564222"/>
              <a:gd name="connsiteX130" fmla="*/ 2412459 w 8015591"/>
              <a:gd name="connsiteY130" fmla="*/ 136187 h 5564222"/>
              <a:gd name="connsiteX131" fmla="*/ 2101174 w 8015591"/>
              <a:gd name="connsiteY131" fmla="*/ 77822 h 5564222"/>
              <a:gd name="connsiteX132" fmla="*/ 1906621 w 8015591"/>
              <a:gd name="connsiteY132" fmla="*/ 38911 h 5564222"/>
              <a:gd name="connsiteX133" fmla="*/ 1809344 w 8015591"/>
              <a:gd name="connsiteY133" fmla="*/ 19456 h 5564222"/>
              <a:gd name="connsiteX134" fmla="*/ 1634247 w 8015591"/>
              <a:gd name="connsiteY134" fmla="*/ 0 h 5564222"/>
              <a:gd name="connsiteX135" fmla="*/ 1108953 w 8015591"/>
              <a:gd name="connsiteY135" fmla="*/ 19456 h 5564222"/>
              <a:gd name="connsiteX136" fmla="*/ 758757 w 8015591"/>
              <a:gd name="connsiteY136" fmla="*/ 58366 h 5564222"/>
              <a:gd name="connsiteX137" fmla="*/ 583659 w 8015591"/>
              <a:gd name="connsiteY137" fmla="*/ 97277 h 5564222"/>
              <a:gd name="connsiteX138" fmla="*/ 389106 w 8015591"/>
              <a:gd name="connsiteY138" fmla="*/ 136187 h 5564222"/>
              <a:gd name="connsiteX139" fmla="*/ 330740 w 8015591"/>
              <a:gd name="connsiteY139" fmla="*/ 175098 h 5564222"/>
              <a:gd name="connsiteX140" fmla="*/ 214008 w 8015591"/>
              <a:gd name="connsiteY140" fmla="*/ 214009 h 5564222"/>
              <a:gd name="connsiteX141" fmla="*/ 155642 w 8015591"/>
              <a:gd name="connsiteY141" fmla="*/ 272375 h 5564222"/>
              <a:gd name="connsiteX142" fmla="*/ 116732 w 8015591"/>
              <a:gd name="connsiteY142" fmla="*/ 408562 h 5564222"/>
              <a:gd name="connsiteX143" fmla="*/ 77821 w 8015591"/>
              <a:gd name="connsiteY143" fmla="*/ 466928 h 5564222"/>
              <a:gd name="connsiteX144" fmla="*/ 58366 w 8015591"/>
              <a:gd name="connsiteY144" fmla="*/ 544749 h 5564222"/>
              <a:gd name="connsiteX145" fmla="*/ 38910 w 8015591"/>
              <a:gd name="connsiteY145" fmla="*/ 642026 h 5564222"/>
              <a:gd name="connsiteX146" fmla="*/ 19455 w 8015591"/>
              <a:gd name="connsiteY146" fmla="*/ 700392 h 5564222"/>
              <a:gd name="connsiteX147" fmla="*/ 0 w 8015591"/>
              <a:gd name="connsiteY147" fmla="*/ 817124 h 5564222"/>
              <a:gd name="connsiteX148" fmla="*/ 38910 w 8015591"/>
              <a:gd name="connsiteY148" fmla="*/ 1225685 h 5564222"/>
              <a:gd name="connsiteX149" fmla="*/ 77821 w 8015591"/>
              <a:gd name="connsiteY149" fmla="*/ 1342417 h 5564222"/>
              <a:gd name="connsiteX150" fmla="*/ 97276 w 8015591"/>
              <a:gd name="connsiteY150" fmla="*/ 1400783 h 5564222"/>
              <a:gd name="connsiteX151" fmla="*/ 116732 w 8015591"/>
              <a:gd name="connsiteY151" fmla="*/ 1459149 h 5564222"/>
              <a:gd name="connsiteX152" fmla="*/ 136187 w 8015591"/>
              <a:gd name="connsiteY152" fmla="*/ 1517515 h 5564222"/>
              <a:gd name="connsiteX153" fmla="*/ 175098 w 8015591"/>
              <a:gd name="connsiteY153" fmla="*/ 1575881 h 5564222"/>
              <a:gd name="connsiteX154" fmla="*/ 214008 w 8015591"/>
              <a:gd name="connsiteY154" fmla="*/ 1712068 h 5564222"/>
              <a:gd name="connsiteX155" fmla="*/ 291830 w 8015591"/>
              <a:gd name="connsiteY155" fmla="*/ 1828800 h 5564222"/>
              <a:gd name="connsiteX156" fmla="*/ 369651 w 8015591"/>
              <a:gd name="connsiteY156" fmla="*/ 1867711 h 5564222"/>
              <a:gd name="connsiteX157" fmla="*/ 428017 w 8015591"/>
              <a:gd name="connsiteY157" fmla="*/ 1926077 h 5564222"/>
              <a:gd name="connsiteX158" fmla="*/ 486383 w 8015591"/>
              <a:gd name="connsiteY158" fmla="*/ 1964987 h 5564222"/>
              <a:gd name="connsiteX159" fmla="*/ 622570 w 8015591"/>
              <a:gd name="connsiteY159" fmla="*/ 2120630 h 5564222"/>
              <a:gd name="connsiteX160" fmla="*/ 758757 w 8015591"/>
              <a:gd name="connsiteY160" fmla="*/ 2276273 h 5564222"/>
              <a:gd name="connsiteX161" fmla="*/ 875489 w 8015591"/>
              <a:gd name="connsiteY161" fmla="*/ 2237362 h 556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8015591" h="5564222">
                <a:moveTo>
                  <a:pt x="875489" y="2237362"/>
                </a:moveTo>
                <a:lnTo>
                  <a:pt x="875489" y="2237362"/>
                </a:lnTo>
                <a:cubicBezTo>
                  <a:pt x="1503411" y="2300153"/>
                  <a:pt x="799812" y="2235260"/>
                  <a:pt x="2276272" y="2276273"/>
                </a:cubicBezTo>
                <a:cubicBezTo>
                  <a:pt x="2341421" y="2278083"/>
                  <a:pt x="2405974" y="2289243"/>
                  <a:pt x="2470825" y="2295728"/>
                </a:cubicBezTo>
                <a:cubicBezTo>
                  <a:pt x="2522706" y="2308698"/>
                  <a:pt x="2596804" y="2290143"/>
                  <a:pt x="2626468" y="2334639"/>
                </a:cubicBezTo>
                <a:lnTo>
                  <a:pt x="2704289" y="2451370"/>
                </a:lnTo>
                <a:cubicBezTo>
                  <a:pt x="2710774" y="2490281"/>
                  <a:pt x="2723744" y="2528655"/>
                  <a:pt x="2723744" y="2568102"/>
                </a:cubicBezTo>
                <a:cubicBezTo>
                  <a:pt x="2723744" y="3072784"/>
                  <a:pt x="2759468" y="2947312"/>
                  <a:pt x="2684834" y="3171217"/>
                </a:cubicBezTo>
                <a:cubicBezTo>
                  <a:pt x="2678349" y="3242553"/>
                  <a:pt x="2674846" y="3314224"/>
                  <a:pt x="2665379" y="3385226"/>
                </a:cubicBezTo>
                <a:cubicBezTo>
                  <a:pt x="2661845" y="3411730"/>
                  <a:pt x="2651167" y="3436828"/>
                  <a:pt x="2645923" y="3463047"/>
                </a:cubicBezTo>
                <a:cubicBezTo>
                  <a:pt x="2638187" y="3501728"/>
                  <a:pt x="2634204" y="3541098"/>
                  <a:pt x="2626468" y="3579779"/>
                </a:cubicBezTo>
                <a:cubicBezTo>
                  <a:pt x="2621224" y="3605998"/>
                  <a:pt x="2625920" y="3638693"/>
                  <a:pt x="2607013" y="3657600"/>
                </a:cubicBezTo>
                <a:cubicBezTo>
                  <a:pt x="2588106" y="3676507"/>
                  <a:pt x="2554802" y="3669373"/>
                  <a:pt x="2529191" y="3677056"/>
                </a:cubicBezTo>
                <a:cubicBezTo>
                  <a:pt x="2489905" y="3688842"/>
                  <a:pt x="2451370" y="3702996"/>
                  <a:pt x="2412459" y="3715966"/>
                </a:cubicBezTo>
                <a:lnTo>
                  <a:pt x="2354093" y="3735422"/>
                </a:lnTo>
                <a:cubicBezTo>
                  <a:pt x="2341123" y="3754877"/>
                  <a:pt x="2331717" y="3777253"/>
                  <a:pt x="2315183" y="3793787"/>
                </a:cubicBezTo>
                <a:cubicBezTo>
                  <a:pt x="2277467" y="3831503"/>
                  <a:pt x="2245923" y="3836329"/>
                  <a:pt x="2198451" y="3852153"/>
                </a:cubicBezTo>
                <a:lnTo>
                  <a:pt x="2081719" y="3968885"/>
                </a:lnTo>
                <a:cubicBezTo>
                  <a:pt x="2031358" y="4019246"/>
                  <a:pt x="1968804" y="4074169"/>
                  <a:pt x="1945532" y="4143983"/>
                </a:cubicBezTo>
                <a:lnTo>
                  <a:pt x="1926076" y="4202349"/>
                </a:lnTo>
                <a:cubicBezTo>
                  <a:pt x="1919591" y="4254230"/>
                  <a:pt x="1906621" y="4305707"/>
                  <a:pt x="1906621" y="4357992"/>
                </a:cubicBezTo>
                <a:cubicBezTo>
                  <a:pt x="1906621" y="4378500"/>
                  <a:pt x="1921627" y="4396339"/>
                  <a:pt x="1926076" y="4416358"/>
                </a:cubicBezTo>
                <a:cubicBezTo>
                  <a:pt x="1934633" y="4454866"/>
                  <a:pt x="1937796" y="4494409"/>
                  <a:pt x="1945532" y="4533090"/>
                </a:cubicBezTo>
                <a:cubicBezTo>
                  <a:pt x="1960235" y="4606603"/>
                  <a:pt x="1979080" y="4653189"/>
                  <a:pt x="2003898" y="4727643"/>
                </a:cubicBezTo>
                <a:cubicBezTo>
                  <a:pt x="2010383" y="4747098"/>
                  <a:pt x="2011977" y="4768946"/>
                  <a:pt x="2023353" y="4786009"/>
                </a:cubicBezTo>
                <a:lnTo>
                  <a:pt x="2062264" y="4844375"/>
                </a:lnTo>
                <a:cubicBezTo>
                  <a:pt x="2111165" y="4991079"/>
                  <a:pt x="2045201" y="4810248"/>
                  <a:pt x="2120630" y="4961107"/>
                </a:cubicBezTo>
                <a:cubicBezTo>
                  <a:pt x="2156110" y="5032066"/>
                  <a:pt x="2125889" y="5074859"/>
                  <a:pt x="2217906" y="5136204"/>
                </a:cubicBezTo>
                <a:cubicBezTo>
                  <a:pt x="2407689" y="5262727"/>
                  <a:pt x="2112738" y="5064532"/>
                  <a:pt x="2354093" y="5233481"/>
                </a:cubicBezTo>
                <a:cubicBezTo>
                  <a:pt x="2392404" y="5260299"/>
                  <a:pt x="2426460" y="5296514"/>
                  <a:pt x="2470825" y="5311302"/>
                </a:cubicBezTo>
                <a:lnTo>
                  <a:pt x="2587557" y="5350213"/>
                </a:lnTo>
                <a:cubicBezTo>
                  <a:pt x="2680051" y="5411876"/>
                  <a:pt x="2623738" y="5381728"/>
                  <a:pt x="2762655" y="5428034"/>
                </a:cubicBezTo>
                <a:cubicBezTo>
                  <a:pt x="2782110" y="5434519"/>
                  <a:pt x="2803957" y="5436114"/>
                  <a:pt x="2821021" y="5447490"/>
                </a:cubicBezTo>
                <a:cubicBezTo>
                  <a:pt x="2840476" y="5460460"/>
                  <a:pt x="2858473" y="5475943"/>
                  <a:pt x="2879387" y="5486400"/>
                </a:cubicBezTo>
                <a:cubicBezTo>
                  <a:pt x="2921110" y="5507262"/>
                  <a:pt x="2995063" y="5516430"/>
                  <a:pt x="3035030" y="5525311"/>
                </a:cubicBezTo>
                <a:cubicBezTo>
                  <a:pt x="3200152" y="5562004"/>
                  <a:pt x="3012956" y="5530495"/>
                  <a:pt x="3249038" y="5564222"/>
                </a:cubicBezTo>
                <a:cubicBezTo>
                  <a:pt x="3346315" y="5557737"/>
                  <a:pt x="3443815" y="5554009"/>
                  <a:pt x="3540868" y="5544766"/>
                </a:cubicBezTo>
                <a:cubicBezTo>
                  <a:pt x="3580138" y="5541026"/>
                  <a:pt x="3618549" y="5530890"/>
                  <a:pt x="3657600" y="5525311"/>
                </a:cubicBezTo>
                <a:cubicBezTo>
                  <a:pt x="3709359" y="5517917"/>
                  <a:pt x="3761566" y="5513806"/>
                  <a:pt x="3813242" y="5505856"/>
                </a:cubicBezTo>
                <a:cubicBezTo>
                  <a:pt x="3845925" y="5500828"/>
                  <a:pt x="3878616" y="5495101"/>
                  <a:pt x="3910519" y="5486400"/>
                </a:cubicBezTo>
                <a:cubicBezTo>
                  <a:pt x="3950089" y="5475608"/>
                  <a:pt x="4027251" y="5447490"/>
                  <a:pt x="4027251" y="5447490"/>
                </a:cubicBezTo>
                <a:cubicBezTo>
                  <a:pt x="4046706" y="5434520"/>
                  <a:pt x="4064703" y="5419036"/>
                  <a:pt x="4085617" y="5408579"/>
                </a:cubicBezTo>
                <a:cubicBezTo>
                  <a:pt x="4246714" y="5328030"/>
                  <a:pt x="4035080" y="5461727"/>
                  <a:pt x="4202349" y="5350213"/>
                </a:cubicBezTo>
                <a:cubicBezTo>
                  <a:pt x="4251250" y="5203509"/>
                  <a:pt x="4185286" y="5384340"/>
                  <a:pt x="4260715" y="5233481"/>
                </a:cubicBezTo>
                <a:cubicBezTo>
                  <a:pt x="4282951" y="5189010"/>
                  <a:pt x="4288526" y="5122236"/>
                  <a:pt x="4299625" y="5077839"/>
                </a:cubicBezTo>
                <a:cubicBezTo>
                  <a:pt x="4304599" y="5057944"/>
                  <a:pt x="4312596" y="5038928"/>
                  <a:pt x="4319081" y="5019473"/>
                </a:cubicBezTo>
                <a:cubicBezTo>
                  <a:pt x="4325566" y="4948137"/>
                  <a:pt x="4335283" y="4877021"/>
                  <a:pt x="4338536" y="4805464"/>
                </a:cubicBezTo>
                <a:cubicBezTo>
                  <a:pt x="4348258" y="4591578"/>
                  <a:pt x="4347299" y="4377278"/>
                  <a:pt x="4357991" y="4163439"/>
                </a:cubicBezTo>
                <a:cubicBezTo>
                  <a:pt x="4365398" y="4015292"/>
                  <a:pt x="4375556" y="4063278"/>
                  <a:pt x="4396902" y="3949430"/>
                </a:cubicBezTo>
                <a:cubicBezTo>
                  <a:pt x="4411441" y="3871886"/>
                  <a:pt x="4424656" y="3794068"/>
                  <a:pt x="4435813" y="3715966"/>
                </a:cubicBezTo>
                <a:cubicBezTo>
                  <a:pt x="4451557" y="3605756"/>
                  <a:pt x="4448515" y="3593685"/>
                  <a:pt x="4474723" y="3501958"/>
                </a:cubicBezTo>
                <a:cubicBezTo>
                  <a:pt x="4485512" y="3464198"/>
                  <a:pt x="4501116" y="3411870"/>
                  <a:pt x="4533089" y="3385226"/>
                </a:cubicBezTo>
                <a:cubicBezTo>
                  <a:pt x="4565145" y="3358512"/>
                  <a:pt x="4628727" y="3340376"/>
                  <a:pt x="4669276" y="3326860"/>
                </a:cubicBezTo>
                <a:lnTo>
                  <a:pt x="4844374" y="3210128"/>
                </a:lnTo>
                <a:cubicBezTo>
                  <a:pt x="4863829" y="3197158"/>
                  <a:pt x="4886206" y="3187751"/>
                  <a:pt x="4902740" y="3171217"/>
                </a:cubicBezTo>
                <a:lnTo>
                  <a:pt x="5019472" y="3054485"/>
                </a:lnTo>
                <a:cubicBezTo>
                  <a:pt x="5038927" y="3035030"/>
                  <a:pt x="5055827" y="3012627"/>
                  <a:pt x="5077838" y="2996119"/>
                </a:cubicBezTo>
                <a:cubicBezTo>
                  <a:pt x="5103778" y="2976664"/>
                  <a:pt x="5134117" y="2961988"/>
                  <a:pt x="5155659" y="2937753"/>
                </a:cubicBezTo>
                <a:cubicBezTo>
                  <a:pt x="5186728" y="2902801"/>
                  <a:pt x="5200413" y="2854090"/>
                  <a:pt x="5233481" y="2821022"/>
                </a:cubicBezTo>
                <a:cubicBezTo>
                  <a:pt x="5252936" y="2801567"/>
                  <a:pt x="5274233" y="2783793"/>
                  <a:pt x="5291847" y="2762656"/>
                </a:cubicBezTo>
                <a:cubicBezTo>
                  <a:pt x="5410261" y="2620558"/>
                  <a:pt x="5231417" y="2801697"/>
                  <a:pt x="5389123" y="2626468"/>
                </a:cubicBezTo>
                <a:cubicBezTo>
                  <a:pt x="5425935" y="2585566"/>
                  <a:pt x="5475331" y="2555522"/>
                  <a:pt x="5505855" y="2509736"/>
                </a:cubicBezTo>
                <a:cubicBezTo>
                  <a:pt x="5518825" y="2490281"/>
                  <a:pt x="5527169" y="2466767"/>
                  <a:pt x="5544766" y="2451370"/>
                </a:cubicBezTo>
                <a:cubicBezTo>
                  <a:pt x="5627102" y="2379326"/>
                  <a:pt x="5639699" y="2380815"/>
                  <a:pt x="5719864" y="2354094"/>
                </a:cubicBezTo>
                <a:cubicBezTo>
                  <a:pt x="5739319" y="2341124"/>
                  <a:pt x="5757316" y="2325640"/>
                  <a:pt x="5778230" y="2315183"/>
                </a:cubicBezTo>
                <a:cubicBezTo>
                  <a:pt x="5832559" y="2288019"/>
                  <a:pt x="5922598" y="2283442"/>
                  <a:pt x="5972783" y="2276273"/>
                </a:cubicBezTo>
                <a:cubicBezTo>
                  <a:pt x="5992238" y="2269788"/>
                  <a:pt x="6011130" y="2261266"/>
                  <a:pt x="6031149" y="2256817"/>
                </a:cubicBezTo>
                <a:cubicBezTo>
                  <a:pt x="6124701" y="2236028"/>
                  <a:pt x="6207818" y="2232631"/>
                  <a:pt x="6303523" y="2217907"/>
                </a:cubicBezTo>
                <a:cubicBezTo>
                  <a:pt x="6336206" y="2212879"/>
                  <a:pt x="6368719" y="2206471"/>
                  <a:pt x="6400800" y="2198451"/>
                </a:cubicBezTo>
                <a:cubicBezTo>
                  <a:pt x="6420695" y="2193477"/>
                  <a:pt x="6439057" y="2183018"/>
                  <a:pt x="6459166" y="2178996"/>
                </a:cubicBezTo>
                <a:cubicBezTo>
                  <a:pt x="6504132" y="2170003"/>
                  <a:pt x="6550236" y="2167744"/>
                  <a:pt x="6595353" y="2159541"/>
                </a:cubicBezTo>
                <a:cubicBezTo>
                  <a:pt x="6728779" y="2135281"/>
                  <a:pt x="6620419" y="2148410"/>
                  <a:pt x="6731540" y="2120630"/>
                </a:cubicBezTo>
                <a:cubicBezTo>
                  <a:pt x="6763621" y="2112610"/>
                  <a:pt x="6796737" y="2109195"/>
                  <a:pt x="6828817" y="2101175"/>
                </a:cubicBezTo>
                <a:cubicBezTo>
                  <a:pt x="6848712" y="2096201"/>
                  <a:pt x="6867200" y="2086330"/>
                  <a:pt x="6887183" y="2081719"/>
                </a:cubicBezTo>
                <a:cubicBezTo>
                  <a:pt x="6951625" y="2066848"/>
                  <a:pt x="7017576" y="2058850"/>
                  <a:pt x="7081736" y="2042809"/>
                </a:cubicBezTo>
                <a:cubicBezTo>
                  <a:pt x="7204044" y="2012231"/>
                  <a:pt x="7133087" y="2027134"/>
                  <a:pt x="7295744" y="2003898"/>
                </a:cubicBezTo>
                <a:lnTo>
                  <a:pt x="7470842" y="1945532"/>
                </a:lnTo>
                <a:lnTo>
                  <a:pt x="7529208" y="1926077"/>
                </a:lnTo>
                <a:cubicBezTo>
                  <a:pt x="7555149" y="1906622"/>
                  <a:pt x="7580644" y="1886558"/>
                  <a:pt x="7607030" y="1867711"/>
                </a:cubicBezTo>
                <a:cubicBezTo>
                  <a:pt x="7626057" y="1854120"/>
                  <a:pt x="7649999" y="1846397"/>
                  <a:pt x="7665396" y="1828800"/>
                </a:cubicBezTo>
                <a:cubicBezTo>
                  <a:pt x="7696191" y="1793606"/>
                  <a:pt x="7717277" y="1750979"/>
                  <a:pt x="7743217" y="1712068"/>
                </a:cubicBezTo>
                <a:cubicBezTo>
                  <a:pt x="7758479" y="1689175"/>
                  <a:pt x="7782128" y="1673157"/>
                  <a:pt x="7801583" y="1653702"/>
                </a:cubicBezTo>
                <a:cubicBezTo>
                  <a:pt x="7814553" y="1627762"/>
                  <a:pt x="7829068" y="1602538"/>
                  <a:pt x="7840493" y="1575881"/>
                </a:cubicBezTo>
                <a:cubicBezTo>
                  <a:pt x="7848571" y="1557031"/>
                  <a:pt x="7851463" y="1536185"/>
                  <a:pt x="7859949" y="1517515"/>
                </a:cubicBezTo>
                <a:cubicBezTo>
                  <a:pt x="7883952" y="1464710"/>
                  <a:pt x="7911830" y="1413754"/>
                  <a:pt x="7937770" y="1361873"/>
                </a:cubicBezTo>
                <a:lnTo>
                  <a:pt x="7976681" y="1284051"/>
                </a:lnTo>
                <a:cubicBezTo>
                  <a:pt x="7987728" y="1228815"/>
                  <a:pt x="8015591" y="1098852"/>
                  <a:pt x="8015591" y="1050587"/>
                </a:cubicBezTo>
                <a:cubicBezTo>
                  <a:pt x="8015591" y="1017520"/>
                  <a:pt x="8001164" y="985994"/>
                  <a:pt x="7996136" y="953311"/>
                </a:cubicBezTo>
                <a:cubicBezTo>
                  <a:pt x="7988186" y="901634"/>
                  <a:pt x="7986034" y="849109"/>
                  <a:pt x="7976681" y="797668"/>
                </a:cubicBezTo>
                <a:cubicBezTo>
                  <a:pt x="7965315" y="735153"/>
                  <a:pt x="7941986" y="724602"/>
                  <a:pt x="7918315" y="661481"/>
                </a:cubicBezTo>
                <a:cubicBezTo>
                  <a:pt x="7908926" y="636445"/>
                  <a:pt x="7909392" y="608237"/>
                  <a:pt x="7898859" y="583660"/>
                </a:cubicBezTo>
                <a:cubicBezTo>
                  <a:pt x="7878543" y="536257"/>
                  <a:pt x="7836644" y="501989"/>
                  <a:pt x="7801583" y="466928"/>
                </a:cubicBezTo>
                <a:cubicBezTo>
                  <a:pt x="7781185" y="405737"/>
                  <a:pt x="7786218" y="391834"/>
                  <a:pt x="7723761" y="350196"/>
                </a:cubicBezTo>
                <a:cubicBezTo>
                  <a:pt x="7706698" y="338821"/>
                  <a:pt x="7684851" y="337226"/>
                  <a:pt x="7665396" y="330741"/>
                </a:cubicBezTo>
                <a:cubicBezTo>
                  <a:pt x="7639455" y="311286"/>
                  <a:pt x="7614138" y="290970"/>
                  <a:pt x="7587574" y="272375"/>
                </a:cubicBezTo>
                <a:cubicBezTo>
                  <a:pt x="7549263" y="245557"/>
                  <a:pt x="7503910" y="227621"/>
                  <a:pt x="7470842" y="194553"/>
                </a:cubicBezTo>
                <a:cubicBezTo>
                  <a:pt x="7451387" y="175098"/>
                  <a:pt x="7437619" y="147361"/>
                  <a:pt x="7412476" y="136187"/>
                </a:cubicBezTo>
                <a:cubicBezTo>
                  <a:pt x="7376429" y="120166"/>
                  <a:pt x="7334655" y="123217"/>
                  <a:pt x="7295744" y="116732"/>
                </a:cubicBezTo>
                <a:cubicBezTo>
                  <a:pt x="7256834" y="103762"/>
                  <a:pt x="7219616" y="83623"/>
                  <a:pt x="7179013" y="77822"/>
                </a:cubicBezTo>
                <a:cubicBezTo>
                  <a:pt x="7003774" y="52787"/>
                  <a:pt x="7088058" y="65905"/>
                  <a:pt x="6926093" y="38911"/>
                </a:cubicBezTo>
                <a:cubicBezTo>
                  <a:pt x="6789906" y="45396"/>
                  <a:pt x="6653150" y="44337"/>
                  <a:pt x="6517532" y="58366"/>
                </a:cubicBezTo>
                <a:cubicBezTo>
                  <a:pt x="6464338" y="63869"/>
                  <a:pt x="6361889" y="97277"/>
                  <a:pt x="6361889" y="97277"/>
                </a:cubicBezTo>
                <a:cubicBezTo>
                  <a:pt x="6159972" y="231886"/>
                  <a:pt x="6472558" y="26984"/>
                  <a:pt x="6225702" y="175098"/>
                </a:cubicBezTo>
                <a:cubicBezTo>
                  <a:pt x="6185602" y="199158"/>
                  <a:pt x="6147881" y="226979"/>
                  <a:pt x="6108970" y="252919"/>
                </a:cubicBezTo>
                <a:cubicBezTo>
                  <a:pt x="6089515" y="265889"/>
                  <a:pt x="6067138" y="275296"/>
                  <a:pt x="6050604" y="291830"/>
                </a:cubicBezTo>
                <a:cubicBezTo>
                  <a:pt x="6031149" y="311285"/>
                  <a:pt x="6015450" y="335424"/>
                  <a:pt x="5992238" y="350196"/>
                </a:cubicBezTo>
                <a:cubicBezTo>
                  <a:pt x="5943302" y="381337"/>
                  <a:pt x="5836596" y="428017"/>
                  <a:pt x="5836596" y="428017"/>
                </a:cubicBezTo>
                <a:cubicBezTo>
                  <a:pt x="5778601" y="515009"/>
                  <a:pt x="5825232" y="473418"/>
                  <a:pt x="5719864" y="505839"/>
                </a:cubicBezTo>
                <a:cubicBezTo>
                  <a:pt x="5661062" y="523932"/>
                  <a:pt x="5544766" y="564204"/>
                  <a:pt x="5544766" y="564204"/>
                </a:cubicBezTo>
                <a:cubicBezTo>
                  <a:pt x="5525311" y="577174"/>
                  <a:pt x="5507314" y="592658"/>
                  <a:pt x="5486400" y="603115"/>
                </a:cubicBezTo>
                <a:cubicBezTo>
                  <a:pt x="5439376" y="626627"/>
                  <a:pt x="5400068" y="623331"/>
                  <a:pt x="5350213" y="642026"/>
                </a:cubicBezTo>
                <a:cubicBezTo>
                  <a:pt x="5101750" y="735199"/>
                  <a:pt x="5417236" y="629530"/>
                  <a:pt x="5214025" y="719847"/>
                </a:cubicBezTo>
                <a:cubicBezTo>
                  <a:pt x="5176545" y="736505"/>
                  <a:pt x="5131420" y="736007"/>
                  <a:pt x="5097293" y="758758"/>
                </a:cubicBezTo>
                <a:cubicBezTo>
                  <a:pt x="5036479" y="799300"/>
                  <a:pt x="5005541" y="827319"/>
                  <a:pt x="4922196" y="836579"/>
                </a:cubicBezTo>
                <a:cubicBezTo>
                  <a:pt x="4655938" y="866163"/>
                  <a:pt x="4805244" y="847728"/>
                  <a:pt x="4474723" y="894945"/>
                </a:cubicBezTo>
                <a:cubicBezTo>
                  <a:pt x="4474699" y="894948"/>
                  <a:pt x="4202372" y="933851"/>
                  <a:pt x="4202349" y="933856"/>
                </a:cubicBezTo>
                <a:cubicBezTo>
                  <a:pt x="4053803" y="963565"/>
                  <a:pt x="4137884" y="949209"/>
                  <a:pt x="3949430" y="972766"/>
                </a:cubicBezTo>
                <a:cubicBezTo>
                  <a:pt x="3840482" y="960661"/>
                  <a:pt x="3776162" y="958633"/>
                  <a:pt x="3677055" y="933856"/>
                </a:cubicBezTo>
                <a:cubicBezTo>
                  <a:pt x="3545896" y="901066"/>
                  <a:pt x="3693457" y="932548"/>
                  <a:pt x="3560323" y="875490"/>
                </a:cubicBezTo>
                <a:cubicBezTo>
                  <a:pt x="3535746" y="864957"/>
                  <a:pt x="3508442" y="862519"/>
                  <a:pt x="3482502" y="856034"/>
                </a:cubicBezTo>
                <a:cubicBezTo>
                  <a:pt x="3463047" y="843064"/>
                  <a:pt x="3440670" y="833658"/>
                  <a:pt x="3424136" y="817124"/>
                </a:cubicBezTo>
                <a:cubicBezTo>
                  <a:pt x="3294429" y="687419"/>
                  <a:pt x="3482506" y="823612"/>
                  <a:pt x="3326859" y="719847"/>
                </a:cubicBezTo>
                <a:cubicBezTo>
                  <a:pt x="3292272" y="667965"/>
                  <a:pt x="3281437" y="643446"/>
                  <a:pt x="3229583" y="603115"/>
                </a:cubicBezTo>
                <a:cubicBezTo>
                  <a:pt x="3192669" y="574404"/>
                  <a:pt x="3151762" y="551234"/>
                  <a:pt x="3112851" y="525294"/>
                </a:cubicBezTo>
                <a:cubicBezTo>
                  <a:pt x="3093396" y="512324"/>
                  <a:pt x="3071019" y="502917"/>
                  <a:pt x="3054485" y="486383"/>
                </a:cubicBezTo>
                <a:cubicBezTo>
                  <a:pt x="2981618" y="413516"/>
                  <a:pt x="3022221" y="436718"/>
                  <a:pt x="2937753" y="408562"/>
                </a:cubicBezTo>
                <a:cubicBezTo>
                  <a:pt x="2887393" y="358202"/>
                  <a:pt x="2832468" y="295646"/>
                  <a:pt x="2762655" y="272375"/>
                </a:cubicBezTo>
                <a:lnTo>
                  <a:pt x="2587557" y="214009"/>
                </a:lnTo>
                <a:cubicBezTo>
                  <a:pt x="2568102" y="207524"/>
                  <a:pt x="2546255" y="205929"/>
                  <a:pt x="2529191" y="194553"/>
                </a:cubicBezTo>
                <a:cubicBezTo>
                  <a:pt x="2509736" y="181583"/>
                  <a:pt x="2491739" y="166100"/>
                  <a:pt x="2470825" y="155643"/>
                </a:cubicBezTo>
                <a:cubicBezTo>
                  <a:pt x="2452482" y="146472"/>
                  <a:pt x="2432244" y="141583"/>
                  <a:pt x="2412459" y="136187"/>
                </a:cubicBezTo>
                <a:cubicBezTo>
                  <a:pt x="2237847" y="88565"/>
                  <a:pt x="2278836" y="100029"/>
                  <a:pt x="2101174" y="77822"/>
                </a:cubicBezTo>
                <a:cubicBezTo>
                  <a:pt x="1963532" y="43410"/>
                  <a:pt x="2081522" y="70711"/>
                  <a:pt x="1906621" y="38911"/>
                </a:cubicBezTo>
                <a:cubicBezTo>
                  <a:pt x="1874087" y="32996"/>
                  <a:pt x="1842079" y="24133"/>
                  <a:pt x="1809344" y="19456"/>
                </a:cubicBezTo>
                <a:cubicBezTo>
                  <a:pt x="1751209" y="11151"/>
                  <a:pt x="1692613" y="6485"/>
                  <a:pt x="1634247" y="0"/>
                </a:cubicBezTo>
                <a:lnTo>
                  <a:pt x="1108953" y="19456"/>
                </a:lnTo>
                <a:cubicBezTo>
                  <a:pt x="1003989" y="24980"/>
                  <a:pt x="866810" y="40357"/>
                  <a:pt x="758757" y="58366"/>
                </a:cubicBezTo>
                <a:cubicBezTo>
                  <a:pt x="619794" y="81527"/>
                  <a:pt x="706069" y="71047"/>
                  <a:pt x="583659" y="97277"/>
                </a:cubicBezTo>
                <a:cubicBezTo>
                  <a:pt x="518992" y="111134"/>
                  <a:pt x="389106" y="136187"/>
                  <a:pt x="389106" y="136187"/>
                </a:cubicBezTo>
                <a:cubicBezTo>
                  <a:pt x="369651" y="149157"/>
                  <a:pt x="352107" y="165601"/>
                  <a:pt x="330740" y="175098"/>
                </a:cubicBezTo>
                <a:cubicBezTo>
                  <a:pt x="293260" y="191756"/>
                  <a:pt x="214008" y="214009"/>
                  <a:pt x="214008" y="214009"/>
                </a:cubicBezTo>
                <a:cubicBezTo>
                  <a:pt x="194553" y="233464"/>
                  <a:pt x="170904" y="249482"/>
                  <a:pt x="155642" y="272375"/>
                </a:cubicBezTo>
                <a:cubicBezTo>
                  <a:pt x="140499" y="295090"/>
                  <a:pt x="124515" y="390402"/>
                  <a:pt x="116732" y="408562"/>
                </a:cubicBezTo>
                <a:cubicBezTo>
                  <a:pt x="107521" y="430054"/>
                  <a:pt x="90791" y="447473"/>
                  <a:pt x="77821" y="466928"/>
                </a:cubicBezTo>
                <a:cubicBezTo>
                  <a:pt x="71336" y="492868"/>
                  <a:pt x="64166" y="518647"/>
                  <a:pt x="58366" y="544749"/>
                </a:cubicBezTo>
                <a:cubicBezTo>
                  <a:pt x="51193" y="577029"/>
                  <a:pt x="46930" y="609945"/>
                  <a:pt x="38910" y="642026"/>
                </a:cubicBezTo>
                <a:cubicBezTo>
                  <a:pt x="33936" y="661921"/>
                  <a:pt x="23904" y="680373"/>
                  <a:pt x="19455" y="700392"/>
                </a:cubicBezTo>
                <a:cubicBezTo>
                  <a:pt x="10898" y="738900"/>
                  <a:pt x="6485" y="778213"/>
                  <a:pt x="0" y="817124"/>
                </a:cubicBezTo>
                <a:cubicBezTo>
                  <a:pt x="6134" y="909139"/>
                  <a:pt x="9879" y="1109562"/>
                  <a:pt x="38910" y="1225685"/>
                </a:cubicBezTo>
                <a:cubicBezTo>
                  <a:pt x="48858" y="1265476"/>
                  <a:pt x="64851" y="1303506"/>
                  <a:pt x="77821" y="1342417"/>
                </a:cubicBezTo>
                <a:lnTo>
                  <a:pt x="97276" y="1400783"/>
                </a:lnTo>
                <a:lnTo>
                  <a:pt x="116732" y="1459149"/>
                </a:lnTo>
                <a:cubicBezTo>
                  <a:pt x="123217" y="1478604"/>
                  <a:pt x="124811" y="1500452"/>
                  <a:pt x="136187" y="1517515"/>
                </a:cubicBezTo>
                <a:lnTo>
                  <a:pt x="175098" y="1575881"/>
                </a:lnTo>
                <a:cubicBezTo>
                  <a:pt x="179677" y="1594197"/>
                  <a:pt x="201322" y="1689233"/>
                  <a:pt x="214008" y="1712068"/>
                </a:cubicBezTo>
                <a:cubicBezTo>
                  <a:pt x="236719" y="1752948"/>
                  <a:pt x="250002" y="1807886"/>
                  <a:pt x="291830" y="1828800"/>
                </a:cubicBezTo>
                <a:cubicBezTo>
                  <a:pt x="317770" y="1841770"/>
                  <a:pt x="346051" y="1850854"/>
                  <a:pt x="369651" y="1867711"/>
                </a:cubicBezTo>
                <a:cubicBezTo>
                  <a:pt x="392040" y="1883703"/>
                  <a:pt x="406880" y="1908463"/>
                  <a:pt x="428017" y="1926077"/>
                </a:cubicBezTo>
                <a:cubicBezTo>
                  <a:pt x="445980" y="1941046"/>
                  <a:pt x="466928" y="1952017"/>
                  <a:pt x="486383" y="1964987"/>
                </a:cubicBezTo>
                <a:cubicBezTo>
                  <a:pt x="577174" y="2101174"/>
                  <a:pt x="525293" y="2055778"/>
                  <a:pt x="622570" y="2120630"/>
                </a:cubicBezTo>
                <a:cubicBezTo>
                  <a:pt x="713361" y="2256817"/>
                  <a:pt x="661480" y="2211421"/>
                  <a:pt x="758757" y="2276273"/>
                </a:cubicBezTo>
                <a:lnTo>
                  <a:pt x="875489" y="223736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8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366846" y="2227734"/>
            <a:ext cx="4207120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insert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into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dirty="0">
                <a:latin typeface="Courier New" charset="0"/>
              </a:rPr>
              <a:t>, Kurz)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p.Nr</a:t>
            </a:r>
            <a:r>
              <a:rPr lang="de-DE" sz="1400" dirty="0">
                <a:latin typeface="Courier New" charset="0"/>
              </a:rPr>
              <a:t>, </a:t>
            </a:r>
            <a:r>
              <a:rPr lang="de-DE" sz="1400" dirty="0" err="1">
                <a:latin typeface="Courier New" charset="0"/>
              </a:rPr>
              <a:t>a.Kurz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Projekte p, Abteilungen a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p.Titel</a:t>
            </a:r>
            <a:r>
              <a:rPr lang="de-DE" sz="1400" dirty="0">
                <a:latin typeface="Courier New" charset="0"/>
              </a:rPr>
              <a:t> = 'Telekom Statistik'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  </a:t>
            </a:r>
            <a:r>
              <a:rPr lang="de-DE" sz="1400" b="1" dirty="0" err="1">
                <a:latin typeface="Courier New" charset="0"/>
              </a:rPr>
              <a:t>and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a.Name</a:t>
            </a:r>
            <a:r>
              <a:rPr lang="de-DE" sz="1400" dirty="0">
                <a:latin typeface="Courier New" charset="0"/>
              </a:rPr>
              <a:t> = 'Unix SW'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377104" y="1484784"/>
            <a:ext cx="417195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insert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into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values</a:t>
            </a:r>
            <a:r>
              <a:rPr lang="de-DE" sz="1400" dirty="0">
                <a:latin typeface="Courier New" charset="0"/>
              </a:rPr>
              <a:t> (400, 'XYZA')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355124" y="4225408"/>
            <a:ext cx="4224704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update</a:t>
            </a:r>
            <a:r>
              <a:rPr lang="de-DE" sz="1400" dirty="0">
                <a:latin typeface="Courier New" charset="0"/>
              </a:rPr>
              <a:t> Projekte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set</a:t>
            </a:r>
            <a:r>
              <a:rPr lang="de-DE" sz="1400" dirty="0">
                <a:latin typeface="Courier New" charset="0"/>
              </a:rPr>
              <a:t> Budget = Budget * 1.5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Budget &gt; 150000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RDM: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Aktualisierungsoperationen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1692" y="1066800"/>
            <a:ext cx="3938954" cy="5257800"/>
          </a:xfrm>
        </p:spPr>
        <p:txBody>
          <a:bodyPr/>
          <a:lstStyle/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Änderungsoperationen </a:t>
            </a:r>
            <a:r>
              <a:rPr lang="de-DE" sz="1800" dirty="0">
                <a:ea typeface="ＭＳ Ｐゴシック" charset="0"/>
              </a:rPr>
              <a:t>beziehen sich auf Relationen oder Teilrelationen (</a:t>
            </a:r>
            <a:r>
              <a:rPr lang="de-DE" sz="1800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 …):</a:t>
            </a:r>
          </a:p>
          <a:p>
            <a:r>
              <a:rPr lang="de-DE" sz="1800" b="1" dirty="0" err="1">
                <a:ea typeface="ＭＳ Ｐゴシック" charset="0"/>
              </a:rPr>
              <a:t>insert</a:t>
            </a:r>
            <a:r>
              <a:rPr lang="de-DE" sz="1800" b="1" dirty="0">
                <a:ea typeface="ＭＳ Ｐゴシック" charset="0"/>
              </a:rPr>
              <a:t>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Fügt ein einziges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 ein, dessen Attributwerte als Parameter übergeben werden.</a:t>
            </a:r>
          </a:p>
          <a:p>
            <a:pPr lvl="1"/>
            <a:r>
              <a:rPr lang="de-DE" sz="1800" dirty="0">
                <a:ea typeface="ＭＳ Ｐゴシック" charset="0"/>
              </a:rPr>
              <a:t>Fügt eine Ergebnistabelle ein</a:t>
            </a:r>
            <a:r>
              <a:rPr lang="de-DE" sz="1800" dirty="0" smtClean="0">
                <a:ea typeface="ＭＳ Ｐゴシック" charset="0"/>
              </a:rPr>
              <a:t>.</a:t>
            </a:r>
            <a:endParaRPr lang="de-DE" sz="1800" dirty="0">
              <a:ea typeface="ＭＳ Ｐゴシック" charset="0"/>
              <a:cs typeface="ＭＳ Ｐゴシック" charset="0"/>
            </a:endParaRPr>
          </a:p>
          <a:p>
            <a:r>
              <a:rPr lang="de-DE" sz="1800" b="1" dirty="0">
                <a:ea typeface="ＭＳ Ｐゴシック" charset="0"/>
              </a:rPr>
              <a:t>update-Statement: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Selektion (des) der betreffenden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(s)</a:t>
            </a:r>
          </a:p>
          <a:p>
            <a:pPr lvl="1"/>
            <a:r>
              <a:rPr lang="de-DE" sz="1800" dirty="0">
                <a:ea typeface="ＭＳ Ｐゴシック" charset="0"/>
              </a:rPr>
              <a:t>Neue Werte oder Formeln für zu ändernde </a:t>
            </a:r>
            <a:r>
              <a:rPr lang="de-DE" sz="1800" dirty="0" smtClean="0">
                <a:ea typeface="ＭＳ Ｐゴシック" charset="0"/>
              </a:rPr>
              <a:t>Attribute</a:t>
            </a:r>
          </a:p>
          <a:p>
            <a:r>
              <a:rPr lang="de-DE" sz="1800" b="1" dirty="0" err="1">
                <a:ea typeface="ＭＳ Ｐゴシック" charset="0"/>
              </a:rPr>
              <a:t>delete</a:t>
            </a:r>
            <a:r>
              <a:rPr lang="de-DE" sz="1800" b="1" dirty="0">
                <a:ea typeface="ＭＳ Ｐゴシック" charset="0"/>
              </a:rPr>
              <a:t>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Selektion (des) der betreffenden Tupel(s)</a:t>
            </a:r>
          </a:p>
          <a:p>
            <a:pPr lvl="1"/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1766" y="5501213"/>
            <a:ext cx="2867774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delete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Kurz = 'MFSW';</a:t>
            </a:r>
          </a:p>
        </p:txBody>
      </p:sp>
    </p:spTree>
    <p:extLst>
      <p:ext uri="{BB962C8B-B14F-4D97-AF65-F5344CB8AC3E}">
        <p14:creationId xmlns:p14="http://schemas.microsoft.com/office/powerpoint/2010/main" val="108727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  <p:bldP spid="8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2535</Words>
  <Application>Microsoft Macintosh PowerPoint</Application>
  <PresentationFormat>Bildschirmpräsentation (4:3)</PresentationFormat>
  <Paragraphs>1211</Paragraphs>
  <Slides>42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3" baseType="lpstr">
      <vt:lpstr>Calibri</vt:lpstr>
      <vt:lpstr>CMR9</vt:lpstr>
      <vt:lpstr>Courier</vt:lpstr>
      <vt:lpstr>Courier New</vt:lpstr>
      <vt:lpstr>Monotype Sorts</vt:lpstr>
      <vt:lpstr>ＭＳ Ｐゴシック</vt:lpstr>
      <vt:lpstr>Myriad Pro</vt:lpstr>
      <vt:lpstr>Tahoma</vt:lpstr>
      <vt:lpstr>Wingdings</vt:lpstr>
      <vt:lpstr>Arial</vt:lpstr>
      <vt:lpstr>7_Standarddesign</vt:lpstr>
      <vt:lpstr>Datenbanken SQL (Teil 1)</vt:lpstr>
      <vt:lpstr>RDM: Projektdatenbank</vt:lpstr>
      <vt:lpstr>SQL: Einfache Anfragen (ohne Variable)</vt:lpstr>
      <vt:lpstr>SQL: Komplexere Anfrage (mit Variablen)</vt:lpstr>
      <vt:lpstr>Join im Where-Teil</vt:lpstr>
      <vt:lpstr>Vermeidung von Variablen</vt:lpstr>
      <vt:lpstr>PowerPoint-Präsentation</vt:lpstr>
      <vt:lpstr>Zum Verständnis der Namensgebung...</vt:lpstr>
      <vt:lpstr>RDM: Aktualisierungsoperationen</vt:lpstr>
      <vt:lpstr>Ausdrücke in der Projektionsliste</vt:lpstr>
      <vt:lpstr>Lexikalische und syntaktische Regeln (1)</vt:lpstr>
      <vt:lpstr>Lexikalische und syntaktische Regeln (2)</vt:lpstr>
      <vt:lpstr>Schemata und Kataloge (1)</vt:lpstr>
      <vt:lpstr>Schemata und Kataloge (2)</vt:lpstr>
      <vt:lpstr>Schemata und Kataloge (3)</vt:lpstr>
      <vt:lpstr>Basisdatentypen und Typkompatibilität (1)</vt:lpstr>
      <vt:lpstr>Basisdatentypen und Typkompatibilität (2)</vt:lpstr>
      <vt:lpstr>Basisdatentypen und Typkompatibilität (3)</vt:lpstr>
      <vt:lpstr>Basisdatentypen und Typkompatibilität (4)</vt:lpstr>
      <vt:lpstr>Standardwerte für Spalten</vt:lpstr>
      <vt:lpstr>Annahmen</vt:lpstr>
      <vt:lpstr>Unvollständigkeit in den Daten</vt:lpstr>
      <vt:lpstr>NULL für nicht bekannt</vt:lpstr>
      <vt:lpstr>Nicht bekannt oder nicht anwendbar?</vt:lpstr>
      <vt:lpstr>Null-Werte</vt:lpstr>
      <vt:lpstr>Nullwerte und Wahrheitswerte</vt:lpstr>
      <vt:lpstr>Nullwerte und Wahrheitswerte</vt:lpstr>
      <vt:lpstr> </vt:lpstr>
      <vt:lpstr>RDM: Projektdatenbank</vt:lpstr>
      <vt:lpstr>Duplikatelimination</vt:lpstr>
      <vt:lpstr>Sortierordnung</vt:lpstr>
      <vt:lpstr>RDM: Projektdatenbank</vt:lpstr>
      <vt:lpstr>Aggregatfunktionen</vt:lpstr>
      <vt:lpstr>Ausdrücke in der Projektionsliste</vt:lpstr>
      <vt:lpstr>Gruppierung: Beispiel</vt:lpstr>
      <vt:lpstr>PowerPoint-Präsentation</vt:lpstr>
      <vt:lpstr>Aggregatfunktion und Gruppierung</vt:lpstr>
      <vt:lpstr>Ausführen einer Anfrage mit group by</vt:lpstr>
      <vt:lpstr>PowerPoint-Präsentation</vt:lpstr>
      <vt:lpstr>PowerPoint-Präsentation</vt:lpstr>
      <vt:lpstr>Ergebnis</vt:lpstr>
      <vt:lpstr>Gruppierung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1085</cp:revision>
  <cp:lastPrinted>2018-05-08T07:35:07Z</cp:lastPrinted>
  <dcterms:created xsi:type="dcterms:W3CDTF">2010-04-27T12:26:40Z</dcterms:created>
  <dcterms:modified xsi:type="dcterms:W3CDTF">2020-04-21T09:59:07Z</dcterms:modified>
</cp:coreProperties>
</file>