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9"/>
  </p:notesMasterIdLst>
  <p:handoutMasterIdLst>
    <p:handoutMasterId r:id="rId50"/>
  </p:handoutMasterIdLst>
  <p:sldIdLst>
    <p:sldId id="519" r:id="rId2"/>
    <p:sldId id="399" r:id="rId3"/>
    <p:sldId id="400" r:id="rId4"/>
    <p:sldId id="401" r:id="rId5"/>
    <p:sldId id="470" r:id="rId6"/>
    <p:sldId id="547" r:id="rId7"/>
    <p:sldId id="405" r:id="rId8"/>
    <p:sldId id="406" r:id="rId9"/>
    <p:sldId id="407" r:id="rId10"/>
    <p:sldId id="408" r:id="rId11"/>
    <p:sldId id="498" r:id="rId12"/>
    <p:sldId id="505" r:id="rId13"/>
    <p:sldId id="533" r:id="rId14"/>
    <p:sldId id="527" r:id="rId15"/>
    <p:sldId id="528" r:id="rId16"/>
    <p:sldId id="534" r:id="rId17"/>
    <p:sldId id="535" r:id="rId18"/>
    <p:sldId id="536" r:id="rId19"/>
    <p:sldId id="549" r:id="rId20"/>
    <p:sldId id="532" r:id="rId21"/>
    <p:sldId id="538" r:id="rId22"/>
    <p:sldId id="539" r:id="rId23"/>
    <p:sldId id="550" r:id="rId24"/>
    <p:sldId id="540" r:id="rId25"/>
    <p:sldId id="541" r:id="rId26"/>
    <p:sldId id="417" r:id="rId27"/>
    <p:sldId id="506" r:id="rId28"/>
    <p:sldId id="507" r:id="rId29"/>
    <p:sldId id="418" r:id="rId30"/>
    <p:sldId id="556" r:id="rId31"/>
    <p:sldId id="508" r:id="rId32"/>
    <p:sldId id="509" r:id="rId33"/>
    <p:sldId id="510" r:id="rId34"/>
    <p:sldId id="511" r:id="rId35"/>
    <p:sldId id="512" r:id="rId36"/>
    <p:sldId id="513" r:id="rId37"/>
    <p:sldId id="514" r:id="rId38"/>
    <p:sldId id="557" r:id="rId39"/>
    <p:sldId id="515" r:id="rId40"/>
    <p:sldId id="516" r:id="rId41"/>
    <p:sldId id="517" r:id="rId42"/>
    <p:sldId id="518" r:id="rId43"/>
    <p:sldId id="359" r:id="rId44"/>
    <p:sldId id="558" r:id="rId45"/>
    <p:sldId id="489" r:id="rId46"/>
    <p:sldId id="559" r:id="rId47"/>
    <p:sldId id="560" r:id="rId4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32EF0"/>
    <a:srgbClr val="0833FF"/>
    <a:srgbClr val="06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42"/>
    <p:restoredTop sz="92942"/>
  </p:normalViewPr>
  <p:slideViewPr>
    <p:cSldViewPr>
      <p:cViewPr>
        <p:scale>
          <a:sx n="66" d="100"/>
          <a:sy n="66" d="100"/>
        </p:scale>
        <p:origin x="1960" y="6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571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064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30.04.20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30.04.20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82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A53F32-5594-7247-A305-A2CBBFA96F70}" type="slidenum">
              <a:rPr lang="de-DE" sz="1200">
                <a:latin typeface="Times New Roman" charset="0"/>
              </a:rPr>
              <a:pPr/>
              <a:t>18</a:t>
            </a:fld>
            <a:endParaRPr lang="de-DE" sz="1200">
              <a:latin typeface="Times New Roman" charset="0"/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65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716B8F6-B1A1-9545-97DE-9E732CD6060A}" type="slidenum">
              <a:rPr lang="de-DE" sz="1200">
                <a:latin typeface="Times New Roman" charset="0"/>
              </a:rPr>
              <a:pPr/>
              <a:t>20</a:t>
            </a:fld>
            <a:endParaRPr lang="de-DE" sz="1200">
              <a:latin typeface="Times New Roman" charset="0"/>
            </a:endParaRPr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499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9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60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259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595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11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5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3320" y="4357122"/>
            <a:ext cx="5079091" cy="408480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33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716B8F6-B1A1-9545-97DE-9E732CD6060A}" type="slidenum">
              <a:rPr lang="de-DE" sz="1200">
                <a:latin typeface="Times New Roman" charset="0"/>
              </a:rPr>
              <a:pPr/>
              <a:t>13</a:t>
            </a:fld>
            <a:endParaRPr lang="de-DE" sz="1200">
              <a:latin typeface="Times New Roman" charset="0"/>
            </a:endParaRPr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9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2222F8-1E84-0B49-878A-689904C6902B}" type="slidenum">
              <a:rPr lang="de-DE" sz="1200">
                <a:latin typeface="Times New Roman" charset="0"/>
              </a:rPr>
              <a:pPr/>
              <a:t>14</a:t>
            </a:fld>
            <a:endParaRPr lang="de-DE" sz="1200">
              <a:latin typeface="Times New Roman" charset="0"/>
            </a:endParaRPr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428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A53F32-5594-7247-A305-A2CBBFA96F70}" type="slidenum">
              <a:rPr lang="de-DE" sz="1200">
                <a:latin typeface="Times New Roman" charset="0"/>
              </a:rPr>
              <a:pPr/>
              <a:t>15</a:t>
            </a:fld>
            <a:endParaRPr lang="de-DE" sz="1200">
              <a:latin typeface="Times New Roman" charset="0"/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8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A53F32-5594-7247-A305-A2CBBFA96F70}" type="slidenum">
              <a:rPr lang="de-DE" sz="1200">
                <a:latin typeface="Times New Roman" charset="0"/>
              </a:rPr>
              <a:pPr/>
              <a:t>16</a:t>
            </a:fld>
            <a:endParaRPr lang="de-DE" sz="1200">
              <a:latin typeface="Times New Roman" charset="0"/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434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8A53F32-5594-7247-A305-A2CBBFA96F70}" type="slidenum">
              <a:rPr lang="de-DE" sz="1200">
                <a:latin typeface="Times New Roman" charset="0"/>
              </a:rPr>
              <a:pPr/>
              <a:t>17</a:t>
            </a:fld>
            <a:endParaRPr lang="de-DE" sz="1200">
              <a:latin typeface="Times New Roman" charset="0"/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5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25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521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r>
              <a:rPr lang="de-DE" dirty="0" smtClean="0">
                <a:cs typeface="+mj-cs"/>
              </a:rPr>
              <a:t>SQL (Teil 2)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Dr. Özgür </a:t>
            </a:r>
            <a:r>
              <a:rPr lang="de-DE" sz="2400" dirty="0" err="1" smtClean="0"/>
              <a:t>Özçep</a:t>
            </a:r>
            <a:endParaRPr lang="de-DE" sz="2400" dirty="0"/>
          </a:p>
          <a:p>
            <a:pPr eaLnBrk="1" hangingPunct="1">
              <a:defRPr/>
            </a:pPr>
            <a:r>
              <a:rPr lang="de-DE" sz="2400" b="1" dirty="0" smtClean="0"/>
              <a:t>Universität </a:t>
            </a:r>
            <a:r>
              <a:rPr lang="de-DE" sz="2400" b="1" dirty="0"/>
              <a:t>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5763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422031" y="228601"/>
            <a:ext cx="7946781" cy="498475"/>
          </a:xfrm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Allquantifizierung durch count-Aggregation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143000"/>
            <a:ext cx="843915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400" dirty="0">
                <a:ea typeface="ＭＳ Ｐゴシック" charset="0"/>
                <a:cs typeface="ＭＳ Ｐゴシック" charset="0"/>
              </a:rPr>
              <a:t>Allquantifizierung kann </a:t>
            </a:r>
            <a:r>
              <a:rPr lang="de-DE" sz="2400" dirty="0" smtClean="0">
                <a:ea typeface="ＭＳ Ｐゴシック" charset="0"/>
                <a:cs typeface="ＭＳ Ｐゴシック" charset="0"/>
              </a:rPr>
              <a:t>auch </a:t>
            </a:r>
            <a:r>
              <a:rPr lang="de-DE" sz="2400" dirty="0">
                <a:ea typeface="ＭＳ Ｐゴシック" charset="0"/>
                <a:cs typeface="ＭＳ Ｐゴシック" charset="0"/>
              </a:rPr>
              <a:t>durch eine </a:t>
            </a:r>
            <a:r>
              <a:rPr lang="de-DE" sz="2400" b="1" dirty="0">
                <a:ea typeface="ＭＳ Ｐゴシック" charset="0"/>
                <a:cs typeface="ＭＳ Ｐゴシック" charset="0"/>
              </a:rPr>
              <a:t>count-</a:t>
            </a:r>
            <a:r>
              <a:rPr lang="de-DE" sz="2400" dirty="0">
                <a:ea typeface="ＭＳ Ｐゴシック" charset="0"/>
                <a:cs typeface="ＭＳ Ｐゴシック" charset="0"/>
              </a:rPr>
              <a:t>Aggregation ausgedrückt werden </a:t>
            </a:r>
          </a:p>
          <a:p>
            <a:pPr marL="0" indent="0">
              <a:buFontTx/>
              <a:buNone/>
            </a:pPr>
            <a:r>
              <a:rPr lang="de-DE" sz="2400" dirty="0">
                <a:ea typeface="ＭＳ Ｐゴシック" charset="0"/>
                <a:cs typeface="ＭＳ Ｐゴシック" charset="0"/>
              </a:rPr>
              <a:t>Wir betrachten dazu eine etwas einfachere Anfrage, in der wir die </a:t>
            </a:r>
            <a:r>
              <a:rPr lang="de-DE" sz="2400" i="1" dirty="0">
                <a:ea typeface="ＭＳ Ｐゴシック" charset="0"/>
                <a:cs typeface="ＭＳ Ｐゴシック" charset="0"/>
              </a:rPr>
              <a:t>(</a:t>
            </a:r>
            <a:r>
              <a:rPr lang="de-DE" sz="2400" i="1" dirty="0" err="1">
                <a:ea typeface="ＭＳ Ｐゴシック" charset="0"/>
                <a:cs typeface="ＭＳ Ｐゴシック" charset="0"/>
              </a:rPr>
              <a:t>MatrNr</a:t>
            </a:r>
            <a:r>
              <a:rPr lang="de-DE" sz="2400" i="1" dirty="0">
                <a:ea typeface="ＭＳ Ｐゴシック" charset="0"/>
                <a:cs typeface="ＭＳ Ｐゴシック" charset="0"/>
              </a:rPr>
              <a:t> </a:t>
            </a:r>
            <a:r>
              <a:rPr lang="de-DE" sz="2400" dirty="0">
                <a:ea typeface="ＭＳ Ｐゴシック" charset="0"/>
                <a:cs typeface="ＭＳ Ｐゴシック" charset="0"/>
              </a:rPr>
              <a:t>der) Studenten ermitteln wollen, die </a:t>
            </a:r>
            <a:r>
              <a:rPr lang="de-DE" sz="2400" i="1" dirty="0">
                <a:ea typeface="ＭＳ Ｐゴシック" charset="0"/>
                <a:cs typeface="ＭＳ Ｐゴシック" charset="0"/>
              </a:rPr>
              <a:t>alle</a:t>
            </a:r>
            <a:r>
              <a:rPr lang="de-DE" sz="2400" dirty="0">
                <a:ea typeface="ＭＳ Ｐゴシック" charset="0"/>
                <a:cs typeface="ＭＳ Ｐゴシック" charset="0"/>
              </a:rPr>
              <a:t> Vorlesungen  hören:</a:t>
            </a:r>
            <a:endParaRPr lang="de-DE" sz="2400" i="1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1469" y="3599388"/>
            <a:ext cx="7764947" cy="119776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 err="1">
                <a:latin typeface="Courier New" charset="0"/>
              </a:rPr>
              <a:t>select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h.MatrNr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b="1" dirty="0" err="1">
                <a:latin typeface="Courier New" charset="0"/>
              </a:rPr>
              <a:t>from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>
                <a:latin typeface="Courier New" charset="0"/>
              </a:rPr>
              <a:t>hören h</a:t>
            </a:r>
          </a:p>
          <a:p>
            <a:pPr>
              <a:defRPr/>
            </a:pPr>
            <a:r>
              <a:rPr lang="de-DE" b="1" dirty="0" err="1">
                <a:latin typeface="Courier New" charset="0"/>
              </a:rPr>
              <a:t>group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by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h.MatrNr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b="1" dirty="0" err="1" smtClean="0">
                <a:latin typeface="Courier New" charset="0"/>
              </a:rPr>
              <a:t>having</a:t>
            </a:r>
            <a:r>
              <a:rPr lang="de-DE" b="1" dirty="0" smtClean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count</a:t>
            </a:r>
            <a:r>
              <a:rPr lang="de-DE" b="1" dirty="0">
                <a:latin typeface="Courier New" charset="0"/>
              </a:rPr>
              <a:t> (*) = (</a:t>
            </a:r>
            <a:r>
              <a:rPr lang="de-DE" b="1" dirty="0" err="1">
                <a:latin typeface="Courier New" charset="0"/>
              </a:rPr>
              <a:t>select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count</a:t>
            </a:r>
            <a:r>
              <a:rPr lang="de-DE" b="1" dirty="0">
                <a:latin typeface="Courier New" charset="0"/>
              </a:rPr>
              <a:t> (*) </a:t>
            </a:r>
            <a:r>
              <a:rPr lang="de-DE" b="1" dirty="0" err="1">
                <a:latin typeface="Courier New" charset="0"/>
              </a:rPr>
              <a:t>from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>
                <a:latin typeface="Courier New" charset="0"/>
              </a:rPr>
              <a:t>Vorlesungen</a:t>
            </a:r>
            <a:r>
              <a:rPr lang="de-DE" b="1" dirty="0">
                <a:latin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16036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Weiterverwendung von Anfragen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123528"/>
            <a:ext cx="8540262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de-DE" sz="2000" dirty="0">
                <a:ea typeface="ＭＳ Ｐゴシック" charset="0"/>
              </a:rPr>
              <a:t>Definition einer Sicht (View</a:t>
            </a:r>
            <a:r>
              <a:rPr lang="de-DE" sz="2000" dirty="0" smtClean="0">
                <a:ea typeface="ＭＳ Ｐゴシック" charset="0"/>
              </a:rPr>
              <a:t>) am Beispiel</a:t>
            </a:r>
            <a:r>
              <a:rPr lang="de-DE" sz="2000" dirty="0">
                <a:ea typeface="ＭＳ Ｐゴシック" charset="0"/>
              </a:rPr>
              <a:t/>
            </a:r>
            <a:br>
              <a:rPr lang="de-DE" sz="2000" dirty="0">
                <a:ea typeface="ＭＳ Ｐゴシック" charset="0"/>
              </a:rPr>
            </a:br>
            <a:r>
              <a:rPr lang="de-DE" sz="2000" dirty="0">
                <a:ea typeface="ＭＳ Ｐゴシック" charset="0"/>
              </a:rPr>
              <a:t>	</a:t>
            </a:r>
            <a:endParaRPr lang="de-DE" sz="2000" dirty="0">
              <a:solidFill>
                <a:schemeClr val="accent1">
                  <a:lumMod val="50000"/>
                </a:schemeClr>
              </a:solidFill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endParaRPr lang="de-DE" sz="1800" dirty="0" smtClean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de-DE" sz="2200" dirty="0" smtClean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de-DE" sz="2000" dirty="0" smtClean="0">
                <a:ea typeface="ＭＳ Ｐゴシック" charset="0"/>
              </a:rPr>
              <a:t>Nicht </a:t>
            </a:r>
            <a:r>
              <a:rPr lang="de-DE" sz="2000" dirty="0">
                <a:ea typeface="ＭＳ Ｐゴシック" charset="0"/>
              </a:rPr>
              <a:t>das Ergebnis, sondern die Anfrage wird benannt.</a:t>
            </a:r>
          </a:p>
          <a:p>
            <a:pPr>
              <a:lnSpc>
                <a:spcPct val="90000"/>
              </a:lnSpc>
            </a:pPr>
            <a:r>
              <a:rPr lang="de-DE" sz="2000" dirty="0">
                <a:ea typeface="ＭＳ Ｐゴシック" charset="0"/>
              </a:rPr>
              <a:t>Bei jeder Verwendung wird die Basisanfrage über dem aktuellen Datenbestand </a:t>
            </a:r>
            <a:r>
              <a:rPr lang="de-DE" sz="2000" dirty="0" smtClean="0">
                <a:ea typeface="ＭＳ Ｐゴシック" charset="0"/>
              </a:rPr>
              <a:t>ausgewertet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1800" dirty="0">
                <a:ea typeface="ＭＳ Ｐゴシック" charset="0"/>
              </a:rPr>
              <a:t>	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	</a:t>
            </a:r>
            <a:r>
              <a:rPr lang="de-DE" sz="1800" dirty="0" err="1" smtClean="0">
                <a:ea typeface="ＭＳ Ｐゴシック" charset="0"/>
              </a:rPr>
              <a:t>SWUnterabteilungen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wird wie eine </a:t>
            </a:r>
            <a:r>
              <a:rPr lang="de-DE" sz="1800" dirty="0" smtClean="0">
                <a:ea typeface="ＭＳ Ｐゴシック" charset="0"/>
              </a:rPr>
              <a:t>gewöhnliche </a:t>
            </a:r>
            <a:r>
              <a:rPr lang="de-DE" sz="1800" dirty="0">
                <a:ea typeface="ＭＳ Ｐゴシック" charset="0"/>
              </a:rPr>
              <a:t>Basistabelle verwendet.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sz="2000" dirty="0">
                <a:ea typeface="ＭＳ Ｐゴシック" charset="0"/>
              </a:rPr>
              <a:t>Direkte Verwendung eines Anfrageergebnisses als Bereichsrelation einer komplexen </a:t>
            </a:r>
            <a:r>
              <a:rPr lang="de-DE" sz="2000" dirty="0" smtClean="0">
                <a:ea typeface="ＭＳ Ｐゴシック" charset="0"/>
              </a:rPr>
              <a:t>Anfrage</a:t>
            </a:r>
            <a:endParaRPr lang="de-DE" sz="2000" dirty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1800" dirty="0">
                <a:ea typeface="ＭＳ Ｐゴシック" charset="0"/>
              </a:rPr>
              <a:t>	</a:t>
            </a:r>
            <a:endParaRPr lang="de-DE" sz="1800" dirty="0">
              <a:solidFill>
                <a:schemeClr val="accent1">
                  <a:lumMod val="50000"/>
                </a:schemeClr>
              </a:solidFill>
              <a:ea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29089" y="1665112"/>
            <a:ext cx="3910046" cy="588366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7938" lvl="1">
              <a:lnSpc>
                <a:spcPct val="90000"/>
              </a:lnSpc>
            </a:pP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create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view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SWUnterabteilungen</a:t>
            </a:r>
            <a:r>
              <a:rPr lang="de-DE" sz="1200" b="1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as</a:t>
            </a:r>
            <a:r>
              <a:rPr lang="de-DE" sz="1200" b="1" dirty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de-DE" sz="1200" b="1" dirty="0">
                <a:latin typeface="Courier" charset="0"/>
                <a:ea typeface="Courier" charset="0"/>
                <a:cs typeface="Courier" charset="0"/>
              </a:rPr>
            </a:br>
            <a:r>
              <a:rPr lang="de-DE" sz="1200" dirty="0" err="1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select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Name, Kurz   </a:t>
            </a:r>
            <a:endParaRPr lang="de-DE" sz="1200" dirty="0" smtClean="0">
              <a:solidFill>
                <a:srgbClr val="063A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7938" lvl="1">
              <a:lnSpc>
                <a:spcPct val="90000"/>
              </a:lnSpc>
            </a:pPr>
            <a:r>
              <a:rPr lang="de-DE" sz="1200" dirty="0" err="1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Abteilungen</a:t>
            </a:r>
            <a:r>
              <a:rPr lang="de-DE" sz="1200" i="1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where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Oberabt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= 'LTSW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';</a:t>
            </a:r>
            <a:endParaRPr lang="de-DE" sz="1200" dirty="0">
              <a:solidFill>
                <a:srgbClr val="063A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93960" y="3429749"/>
            <a:ext cx="2980304" cy="754566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7938" lvl="1">
              <a:lnSpc>
                <a:spcPct val="90000"/>
              </a:lnSpc>
            </a:pPr>
            <a:r>
              <a:rPr lang="de-DE" sz="1200" b="1" dirty="0" err="1" smtClean="0">
                <a:latin typeface="Courier" charset="0"/>
                <a:ea typeface="Courier" charset="0"/>
                <a:cs typeface="Courier" charset="0"/>
              </a:rPr>
              <a:t>select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u.name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p.nr</a:t>
            </a:r>
            <a:endParaRPr lang="de-DE" sz="1200" dirty="0">
              <a:latin typeface="Courier" charset="0"/>
              <a:ea typeface="Courier" charset="0"/>
              <a:cs typeface="Courier" charset="0"/>
            </a:endParaRPr>
          </a:p>
          <a:p>
            <a:pPr marL="7938" lvl="1">
              <a:lnSpc>
                <a:spcPct val="90000"/>
              </a:lnSpc>
            </a:pPr>
            <a:r>
              <a:rPr lang="de-DE" sz="1200" b="1" dirty="0" err="1" smtClean="0"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SWUnterabteilungen</a:t>
            </a:r>
            <a:r>
              <a:rPr lang="de-DE" sz="12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u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, </a:t>
            </a:r>
            <a:endParaRPr lang="de-DE" sz="1200" dirty="0" smtClean="0">
              <a:latin typeface="Courier" charset="0"/>
              <a:ea typeface="Courier" charset="0"/>
              <a:cs typeface="Courier" charset="0"/>
            </a:endParaRPr>
          </a:p>
          <a:p>
            <a:pPr marL="7938" lvl="1">
              <a:lnSpc>
                <a:spcPct val="90000"/>
              </a:lnSpc>
            </a:pP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de-DE" sz="1200" dirty="0" err="1" smtClean="0">
                <a:latin typeface="Courier" charset="0"/>
                <a:ea typeface="Courier" charset="0"/>
                <a:cs typeface="Courier" charset="0"/>
              </a:rPr>
              <a:t>Projektdurchfuehrungen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p</a:t>
            </a:r>
          </a:p>
          <a:p>
            <a:pPr marL="7938" lvl="1">
              <a:lnSpc>
                <a:spcPct val="90000"/>
              </a:lnSpc>
            </a:pPr>
            <a:r>
              <a:rPr lang="de-DE" sz="1200" b="1" dirty="0" err="1" smtClean="0">
                <a:latin typeface="Courier" charset="0"/>
                <a:ea typeface="Courier" charset="0"/>
                <a:cs typeface="Courier" charset="0"/>
              </a:rPr>
              <a:t>where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u.kurz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p.kurz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36023" y="5294364"/>
            <a:ext cx="3352201" cy="108696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marL="7938" lvl="1">
              <a:lnSpc>
                <a:spcPct val="90000"/>
              </a:lnSpc>
            </a:pPr>
            <a:r>
              <a:rPr lang="de-DE" sz="1200" b="1" dirty="0" err="1">
                <a:latin typeface="Courier" charset="0"/>
                <a:ea typeface="Courier" charset="0"/>
                <a:cs typeface="Courier" charset="0"/>
              </a:rPr>
              <a:t>select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u.Name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p.Nr</a:t>
            </a:r>
            <a:endParaRPr lang="de-DE" sz="1200" dirty="0">
              <a:latin typeface="Courier" charset="0"/>
              <a:ea typeface="Courier" charset="0"/>
              <a:cs typeface="Courier" charset="0"/>
            </a:endParaRPr>
          </a:p>
          <a:p>
            <a:pPr marL="7938" lvl="1">
              <a:lnSpc>
                <a:spcPct val="90000"/>
              </a:lnSpc>
            </a:pPr>
            <a:r>
              <a:rPr lang="de-DE" sz="1200" b="1" dirty="0" err="1" smtClean="0"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de-DE" sz="1200" dirty="0" err="1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select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Name, Kurz </a:t>
            </a:r>
            <a:endParaRPr lang="de-DE" sz="1200" dirty="0" smtClean="0">
              <a:solidFill>
                <a:srgbClr val="063A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7938" lvl="1">
              <a:lnSpc>
                <a:spcPct val="90000"/>
              </a:lnSpc>
            </a:pP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de-DE" sz="1200" dirty="0" err="1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Abteilungen </a:t>
            </a:r>
            <a:endParaRPr lang="de-DE" sz="1200" dirty="0" smtClean="0">
              <a:solidFill>
                <a:srgbClr val="063A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7938" lvl="1">
              <a:lnSpc>
                <a:spcPct val="90000"/>
              </a:lnSpc>
            </a:pP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de-DE" sz="1200" dirty="0" err="1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where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Oberabt</a:t>
            </a:r>
            <a:r>
              <a:rPr lang="de-DE" sz="1200" dirty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 = 'LTSW</a:t>
            </a:r>
            <a:r>
              <a:rPr lang="de-DE" sz="1200" dirty="0" smtClean="0">
                <a:solidFill>
                  <a:srgbClr val="063AFF"/>
                </a:solidFill>
                <a:latin typeface="Courier" charset="0"/>
                <a:ea typeface="Courier" charset="0"/>
                <a:cs typeface="Courier" charset="0"/>
              </a:rPr>
              <a:t>‘)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u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,</a:t>
            </a:r>
            <a:br>
              <a:rPr lang="de-DE" sz="1200" dirty="0">
                <a:latin typeface="Courier" charset="0"/>
                <a:ea typeface="Courier" charset="0"/>
                <a:cs typeface="Courier" charset="0"/>
              </a:rPr>
            </a:b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de-DE" sz="1200" dirty="0" err="1" smtClean="0">
                <a:latin typeface="Courier" charset="0"/>
                <a:ea typeface="Courier" charset="0"/>
                <a:cs typeface="Courier" charset="0"/>
              </a:rPr>
              <a:t>Projektdurchfuehrungen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p</a:t>
            </a:r>
          </a:p>
          <a:p>
            <a:pPr marL="7938" lvl="1">
              <a:lnSpc>
                <a:spcPct val="90000"/>
              </a:lnSpc>
            </a:pPr>
            <a:r>
              <a:rPr lang="de-DE" sz="1200" b="1" dirty="0" err="1" smtClean="0">
                <a:latin typeface="Courier" charset="0"/>
                <a:ea typeface="Courier" charset="0"/>
                <a:cs typeface="Courier" charset="0"/>
              </a:rPr>
              <a:t>where</a:t>
            </a:r>
            <a:r>
              <a:rPr lang="de-DE" sz="12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u.Kurz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de-DE" sz="1200" dirty="0" err="1">
                <a:latin typeface="Courier" charset="0"/>
                <a:ea typeface="Courier" charset="0"/>
                <a:cs typeface="Courier" charset="0"/>
              </a:rPr>
              <a:t>p.Kurz</a:t>
            </a:r>
            <a:r>
              <a:rPr lang="de-DE" sz="1200" dirty="0">
                <a:latin typeface="Courier" charset="0"/>
                <a:ea typeface="Courier" charset="0"/>
                <a:cs typeface="Courier" charset="0"/>
              </a:rPr>
              <a:t>;</a:t>
            </a:r>
            <a:endParaRPr lang="de-DE" sz="1200" dirty="0" smtClean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4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47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584939" y="2593976"/>
          <a:ext cx="1863969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5" name="ABC FlowCharter" r:id="rId3" imgW="1143000" imgH="838200" progId="ABCFlow">
                  <p:embed/>
                </p:oleObj>
              </mc:Choice>
              <mc:Fallback>
                <p:oleObj name="ABC FlowCharter" r:id="rId3" imgW="1143000" imgH="838200" progId="ABCFlow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939" y="2593976"/>
                        <a:ext cx="1863969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blurRad="63500" dist="107763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4" name="Line 5"/>
          <p:cNvSpPr>
            <a:spLocks noChangeShapeType="1"/>
          </p:cNvSpPr>
          <p:nvPr/>
        </p:nvSpPr>
        <p:spPr bwMode="auto">
          <a:xfrm flipH="1">
            <a:off x="3985846" y="1949450"/>
            <a:ext cx="1049215" cy="1225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105475" name="Line 6"/>
          <p:cNvSpPr>
            <a:spLocks noChangeShapeType="1"/>
          </p:cNvSpPr>
          <p:nvPr/>
        </p:nvSpPr>
        <p:spPr bwMode="auto">
          <a:xfrm>
            <a:off x="1834662" y="1930400"/>
            <a:ext cx="1242646" cy="1238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929054" y="2159000"/>
            <a:ext cx="5175738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208943" y="1497013"/>
            <a:ext cx="1541653" cy="366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>
                <a:latin typeface="+mn-lt"/>
              </a:rPr>
              <a:t>Anwendung 1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4356589" y="1501775"/>
            <a:ext cx="1551348" cy="3667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>
                <a:latin typeface="+mn-lt"/>
              </a:rPr>
              <a:t>Anwendung n</a:t>
            </a:r>
          </a:p>
        </p:txBody>
      </p:sp>
      <p:sp>
        <p:nvSpPr>
          <p:cNvPr id="105479" name="Rectangle 10"/>
          <p:cNvSpPr>
            <a:spLocks noChangeArrowheads="1"/>
          </p:cNvSpPr>
          <p:nvPr/>
        </p:nvSpPr>
        <p:spPr bwMode="auto">
          <a:xfrm>
            <a:off x="3286859" y="1508125"/>
            <a:ext cx="464872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800" b="1">
                <a:latin typeface="+mn-lt"/>
              </a:rPr>
              <a:t>. . .</a:t>
            </a:r>
          </a:p>
        </p:txBody>
      </p:sp>
      <p:sp>
        <p:nvSpPr>
          <p:cNvPr id="105480" name="Rectangle 11"/>
          <p:cNvSpPr>
            <a:spLocks noChangeArrowheads="1"/>
          </p:cNvSpPr>
          <p:nvPr/>
        </p:nvSpPr>
        <p:spPr bwMode="auto">
          <a:xfrm>
            <a:off x="3090497" y="2208213"/>
            <a:ext cx="899939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800">
                <a:latin typeface="+mn-lt"/>
              </a:rPr>
              <a:t>Sichten</a:t>
            </a:r>
          </a:p>
        </p:txBody>
      </p:sp>
      <p:sp>
        <p:nvSpPr>
          <p:cNvPr id="105481" name="Rectangle 12"/>
          <p:cNvSpPr>
            <a:spLocks noChangeArrowheads="1"/>
          </p:cNvSpPr>
          <p:nvPr/>
        </p:nvSpPr>
        <p:spPr bwMode="auto">
          <a:xfrm>
            <a:off x="2694843" y="3903663"/>
            <a:ext cx="1901162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800">
                <a:latin typeface="+mn-lt"/>
              </a:rPr>
              <a:t>Projektdatenbank</a:t>
            </a:r>
          </a:p>
        </p:txBody>
      </p:sp>
      <p:sp>
        <p:nvSpPr>
          <p:cNvPr id="105482" name="Rectangle 13"/>
          <p:cNvSpPr>
            <a:spLocks noChangeArrowheads="1"/>
          </p:cNvSpPr>
          <p:nvPr/>
        </p:nvSpPr>
        <p:spPr bwMode="auto">
          <a:xfrm>
            <a:off x="2899997" y="3216275"/>
            <a:ext cx="1254369" cy="279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05483" name="AutoShape 14"/>
          <p:cNvSpPr>
            <a:spLocks noChangeArrowheads="1"/>
          </p:cNvSpPr>
          <p:nvPr/>
        </p:nvSpPr>
        <p:spPr bwMode="auto">
          <a:xfrm>
            <a:off x="2993781" y="3262313"/>
            <a:ext cx="339969" cy="1778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05484" name="AutoShape 15"/>
          <p:cNvSpPr>
            <a:spLocks noChangeArrowheads="1"/>
          </p:cNvSpPr>
          <p:nvPr/>
        </p:nvSpPr>
        <p:spPr bwMode="auto">
          <a:xfrm>
            <a:off x="3727939" y="3257550"/>
            <a:ext cx="338504" cy="1778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05485" name="Rectangle 16"/>
          <p:cNvSpPr>
            <a:spLocks noChangeArrowheads="1"/>
          </p:cNvSpPr>
          <p:nvPr/>
        </p:nvSpPr>
        <p:spPr bwMode="auto">
          <a:xfrm>
            <a:off x="3368920" y="3173413"/>
            <a:ext cx="32609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800">
                <a:latin typeface="+mn-lt"/>
              </a:rPr>
              <a:t>...</a:t>
            </a:r>
          </a:p>
        </p:txBody>
      </p:sp>
      <p:sp>
        <p:nvSpPr>
          <p:cNvPr id="105486" name="Rectangle 17"/>
          <p:cNvSpPr>
            <a:spLocks noChangeArrowheads="1"/>
          </p:cNvSpPr>
          <p:nvPr/>
        </p:nvSpPr>
        <p:spPr bwMode="auto">
          <a:xfrm rot="-5400000">
            <a:off x="3311382" y="3474218"/>
            <a:ext cx="32609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800">
                <a:latin typeface="+mn-lt"/>
              </a:rPr>
              <a:t>...</a:t>
            </a:r>
          </a:p>
        </p:txBody>
      </p:sp>
      <p:sp>
        <p:nvSpPr>
          <p:cNvPr id="105487" name="Rectangle 18"/>
          <p:cNvSpPr>
            <a:spLocks noChangeArrowheads="1"/>
          </p:cNvSpPr>
          <p:nvPr/>
        </p:nvSpPr>
        <p:spPr bwMode="auto">
          <a:xfrm>
            <a:off x="1235320" y="1123951"/>
            <a:ext cx="156796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b="1">
                <a:latin typeface="Courier New" charset="0"/>
              </a:rPr>
              <a:t>select</a:t>
            </a:r>
            <a:r>
              <a:rPr lang="de-DE">
                <a:latin typeface="Courier New" charset="0"/>
              </a:rPr>
              <a:t> ...</a:t>
            </a:r>
          </a:p>
        </p:txBody>
      </p:sp>
      <p:sp>
        <p:nvSpPr>
          <p:cNvPr id="105488" name="Rectangle 19"/>
          <p:cNvSpPr>
            <a:spLocks noChangeArrowheads="1"/>
          </p:cNvSpPr>
          <p:nvPr/>
        </p:nvSpPr>
        <p:spPr bwMode="auto">
          <a:xfrm>
            <a:off x="4488474" y="1123951"/>
            <a:ext cx="156796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b="1">
                <a:latin typeface="Courier New" charset="0"/>
              </a:rPr>
              <a:t>select</a:t>
            </a:r>
            <a:r>
              <a:rPr lang="de-DE">
                <a:latin typeface="Courier New" charset="0"/>
              </a:rPr>
              <a:t> ...</a:t>
            </a:r>
          </a:p>
        </p:txBody>
      </p:sp>
      <p:sp>
        <p:nvSpPr>
          <p:cNvPr id="105489" name="Rectangle 20"/>
          <p:cNvSpPr>
            <a:spLocks noChangeArrowheads="1"/>
          </p:cNvSpPr>
          <p:nvPr/>
        </p:nvSpPr>
        <p:spPr bwMode="auto">
          <a:xfrm>
            <a:off x="6109032" y="1144589"/>
            <a:ext cx="2734724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buFontTx/>
              <a:buChar char="•"/>
            </a:pPr>
            <a:r>
              <a:rPr lang="de-DE" sz="1400">
                <a:latin typeface="+mn-lt"/>
              </a:rPr>
              <a:t> SQL-Anfragen in der Anwendung</a:t>
            </a:r>
          </a:p>
        </p:txBody>
      </p:sp>
      <p:sp>
        <p:nvSpPr>
          <p:cNvPr id="105490" name="Rectangle 21"/>
          <p:cNvSpPr>
            <a:spLocks noChangeArrowheads="1"/>
          </p:cNvSpPr>
          <p:nvPr/>
        </p:nvSpPr>
        <p:spPr bwMode="auto">
          <a:xfrm>
            <a:off x="6226419" y="2211389"/>
            <a:ext cx="2234587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de-DE" sz="1400">
                <a:latin typeface="+mn-lt"/>
              </a:rPr>
              <a:t> SQL-View als externe Sicht</a:t>
            </a:r>
          </a:p>
        </p:txBody>
      </p:sp>
      <p:sp>
        <p:nvSpPr>
          <p:cNvPr id="105491" name="Rectangle 22"/>
          <p:cNvSpPr>
            <a:spLocks noChangeArrowheads="1"/>
          </p:cNvSpPr>
          <p:nvPr/>
        </p:nvSpPr>
        <p:spPr bwMode="auto">
          <a:xfrm>
            <a:off x="4664320" y="3201989"/>
            <a:ext cx="319638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de-DE" sz="1400">
                <a:latin typeface="+mn-lt"/>
              </a:rPr>
              <a:t> SQL-Tabellen als konzeptuelles Schema</a:t>
            </a:r>
          </a:p>
        </p:txBody>
      </p:sp>
      <p:sp>
        <p:nvSpPr>
          <p:cNvPr id="105492" name="Rectangle 23"/>
          <p:cNvSpPr>
            <a:spLocks noChangeArrowheads="1"/>
          </p:cNvSpPr>
          <p:nvPr/>
        </p:nvSpPr>
        <p:spPr bwMode="auto">
          <a:xfrm>
            <a:off x="5895791" y="3886201"/>
            <a:ext cx="188192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>
                <a:latin typeface="+mn-lt"/>
              </a:rPr>
              <a:t>(vgl. ANSI/SPARC)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4963258" y="4875213"/>
            <a:ext cx="3784315" cy="119776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 b="1" dirty="0" err="1">
                <a:latin typeface="Courier New" charset="0"/>
              </a:rPr>
              <a:t>create</a:t>
            </a:r>
            <a:r>
              <a:rPr lang="de-DE" sz="1800" b="1" dirty="0">
                <a:latin typeface="Courier New" charset="0"/>
              </a:rPr>
              <a:t> </a:t>
            </a:r>
            <a:r>
              <a:rPr lang="de-DE" sz="1800" b="1" dirty="0" err="1">
                <a:latin typeface="Courier New" charset="0"/>
              </a:rPr>
              <a:t>view</a:t>
            </a:r>
            <a:r>
              <a:rPr lang="de-DE" sz="1800" b="1" dirty="0">
                <a:latin typeface="Courier New" charset="0"/>
              </a:rPr>
              <a:t> </a:t>
            </a:r>
            <a:r>
              <a:rPr lang="de-DE" sz="1800" dirty="0" err="1">
                <a:latin typeface="Courier New" charset="0"/>
              </a:rPr>
              <a:t>ReicheProjekte</a:t>
            </a:r>
            <a:endParaRPr lang="de-DE" sz="1800" dirty="0">
              <a:latin typeface="Courier New" charset="0"/>
            </a:endParaRPr>
          </a:p>
          <a:p>
            <a:pPr>
              <a:defRPr/>
            </a:pPr>
            <a:r>
              <a:rPr lang="de-DE" sz="1800" b="1" dirty="0" err="1">
                <a:latin typeface="Courier New" charset="0"/>
              </a:rPr>
              <a:t>as</a:t>
            </a:r>
            <a:r>
              <a:rPr lang="de-DE" sz="1800" b="1" dirty="0">
                <a:latin typeface="Courier New" charset="0"/>
              </a:rPr>
              <a:t> </a:t>
            </a:r>
            <a:r>
              <a:rPr lang="de-DE" sz="1800" b="1" dirty="0" err="1">
                <a:latin typeface="Courier New" charset="0"/>
              </a:rPr>
              <a:t>select</a:t>
            </a:r>
            <a:r>
              <a:rPr lang="de-DE" sz="1800" b="1" dirty="0">
                <a:latin typeface="Courier New" charset="0"/>
              </a:rPr>
              <a:t> </a:t>
            </a:r>
            <a:r>
              <a:rPr lang="de-DE" sz="1800" dirty="0">
                <a:latin typeface="Courier New" charset="0"/>
              </a:rPr>
              <a:t>*</a:t>
            </a:r>
          </a:p>
          <a:p>
            <a:pPr>
              <a:defRPr/>
            </a:pPr>
            <a:r>
              <a:rPr lang="de-DE" sz="1800" b="1" dirty="0" err="1">
                <a:latin typeface="Courier New" charset="0"/>
              </a:rPr>
              <a:t>from</a:t>
            </a:r>
            <a:r>
              <a:rPr lang="de-DE" sz="1800" b="1" dirty="0">
                <a:latin typeface="Courier New" charset="0"/>
              </a:rPr>
              <a:t> </a:t>
            </a:r>
            <a:r>
              <a:rPr lang="de-DE" sz="1800" dirty="0">
                <a:latin typeface="Courier New" charset="0"/>
              </a:rPr>
              <a:t>Projekte</a:t>
            </a:r>
          </a:p>
          <a:p>
            <a:pPr>
              <a:defRPr/>
            </a:pPr>
            <a:r>
              <a:rPr lang="de-DE" sz="1800" b="1" dirty="0" err="1">
                <a:latin typeface="Courier New" charset="0"/>
              </a:rPr>
              <a:t>where</a:t>
            </a:r>
            <a:r>
              <a:rPr lang="de-DE" sz="1800" dirty="0">
                <a:latin typeface="Courier New" charset="0"/>
              </a:rPr>
              <a:t> Budget </a:t>
            </a:r>
            <a:r>
              <a:rPr lang="de-DE" sz="1800" dirty="0" smtClean="0">
                <a:latin typeface="Symbol" charset="0"/>
              </a:rPr>
              <a:t>&gt;</a:t>
            </a:r>
            <a:r>
              <a:rPr lang="de-DE" sz="1800" dirty="0" smtClean="0">
                <a:latin typeface="Courier New" charset="0"/>
              </a:rPr>
              <a:t> </a:t>
            </a:r>
            <a:r>
              <a:rPr lang="de-DE" sz="1800" dirty="0">
                <a:latin typeface="Courier New" charset="0"/>
              </a:rPr>
              <a:t>200000;</a:t>
            </a:r>
          </a:p>
        </p:txBody>
      </p:sp>
      <p:sp>
        <p:nvSpPr>
          <p:cNvPr id="105494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Sichten </a:t>
            </a:r>
            <a:r>
              <a:rPr lang="de-DE" sz="1800" dirty="0">
                <a:latin typeface="+mn-lt"/>
                <a:ea typeface="ＭＳ Ｐゴシック" charset="0"/>
                <a:cs typeface="ＭＳ Ｐゴシック" charset="0"/>
              </a:rPr>
              <a:t>(1)</a:t>
            </a:r>
            <a:endParaRPr lang="de-DE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05495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b="1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b="1" dirty="0" smtClean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b="1" dirty="0" smtClean="0">
                <a:ea typeface="ＭＳ Ｐゴシック" charset="0"/>
              </a:rPr>
              <a:t>Ziel</a:t>
            </a:r>
            <a:r>
              <a:rPr lang="de-DE" sz="1800" b="1" dirty="0">
                <a:ea typeface="ＭＳ Ｐゴシック" charset="0"/>
              </a:rPr>
              <a:t>: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Kapselung der Anwendung</a:t>
            </a:r>
          </a:p>
          <a:p>
            <a:pPr lvl="1"/>
            <a:r>
              <a:rPr lang="de-DE" sz="1800" dirty="0">
                <a:ea typeface="ＭＳ Ｐゴシック" charset="0"/>
              </a:rPr>
              <a:t>Entkopplung ... (Schemaevolution)</a:t>
            </a:r>
          </a:p>
          <a:p>
            <a:pPr lvl="2"/>
            <a:r>
              <a:rPr lang="de-DE" sz="1800" dirty="0">
                <a:ea typeface="ＭＳ Ｐゴシック" charset="0"/>
              </a:rPr>
              <a:t>Anwendung: Externe Sicht</a:t>
            </a:r>
          </a:p>
          <a:p>
            <a:pPr lvl="2"/>
            <a:r>
              <a:rPr lang="de-DE" sz="1800" dirty="0">
                <a:ea typeface="ＭＳ Ｐゴシック" charset="0"/>
              </a:rPr>
              <a:t>DB: Konzeptuelle Sicht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561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30250"/>
          </a:xfrm>
        </p:spPr>
        <p:txBody>
          <a:bodyPr/>
          <a:lstStyle/>
          <a:p>
            <a:r>
              <a:rPr lang="de-DE" dirty="0">
                <a:latin typeface="Myriad Pro" charset="0"/>
                <a:ea typeface="Myriad Pro" charset="0"/>
                <a:cs typeface="Myriad Pro" charset="0"/>
              </a:rPr>
              <a:t>Sichten </a:t>
            </a:r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für Vereinfachung</a:t>
            </a:r>
            <a:endParaRPr lang="de-DE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49088" y="1124744"/>
            <a:ext cx="8915400" cy="190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30000"/>
              </a:spcBef>
            </a:pPr>
            <a:endParaRPr lang="de-DE" dirty="0">
              <a:latin typeface="Tahoma" charset="0"/>
            </a:endParaRPr>
          </a:p>
          <a:p>
            <a:pPr algn="l" eaLnBrk="1" hangingPunct="1">
              <a:spcBef>
                <a:spcPct val="30000"/>
              </a:spcBef>
            </a:pPr>
            <a:endParaRPr lang="de-DE" dirty="0">
              <a:latin typeface="Tahoma" charset="0"/>
            </a:endParaRPr>
          </a:p>
          <a:p>
            <a:pPr algn="l" eaLnBrk="1" hangingPunct="1">
              <a:spcBef>
                <a:spcPct val="30000"/>
              </a:spcBef>
            </a:pPr>
            <a:r>
              <a:rPr lang="de-DE" dirty="0">
                <a:latin typeface="Tahoma" charset="0"/>
              </a:rPr>
              <a:t>		</a:t>
            </a:r>
          </a:p>
          <a:p>
            <a:pPr algn="l" eaLnBrk="1" hangingPunct="1">
              <a:spcBef>
                <a:spcPct val="30000"/>
              </a:spcBef>
            </a:pPr>
            <a:endParaRPr lang="de-DE" b="1" dirty="0">
              <a:latin typeface="Tahoma" charset="0"/>
            </a:endParaRP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276211" y="1837394"/>
            <a:ext cx="8688277" cy="147476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 err="1">
                <a:latin typeface="Courier New" charset="0"/>
              </a:rPr>
              <a:t>create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view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StudProf</a:t>
            </a:r>
            <a:r>
              <a:rPr lang="de-DE" dirty="0">
                <a:latin typeface="Courier New" charset="0"/>
              </a:rPr>
              <a:t> (</a:t>
            </a:r>
            <a:r>
              <a:rPr lang="de-DE" dirty="0" err="1">
                <a:latin typeface="Courier New" charset="0"/>
              </a:rPr>
              <a:t>Sname</a:t>
            </a:r>
            <a:r>
              <a:rPr lang="de-DE" dirty="0">
                <a:latin typeface="Courier New" charset="0"/>
              </a:rPr>
              <a:t>, Semester, Titel, </a:t>
            </a:r>
            <a:r>
              <a:rPr lang="de-DE" dirty="0" err="1">
                <a:latin typeface="Courier New" charset="0"/>
              </a:rPr>
              <a:t>Pname</a:t>
            </a:r>
            <a:r>
              <a:rPr lang="de-DE" dirty="0">
                <a:latin typeface="Courier New" charset="0"/>
              </a:rPr>
              <a:t>) </a:t>
            </a:r>
            <a:r>
              <a:rPr lang="de-DE" b="1" dirty="0" err="1">
                <a:latin typeface="Courier New" charset="0"/>
              </a:rPr>
              <a:t>as</a:t>
            </a:r>
            <a:endParaRPr lang="de-DE" b="1" dirty="0">
              <a:latin typeface="Courier New" charset="0"/>
            </a:endParaRP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select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s.Name</a:t>
            </a:r>
            <a:r>
              <a:rPr lang="de-DE" dirty="0">
                <a:latin typeface="Courier New" charset="0"/>
              </a:rPr>
              <a:t>, </a:t>
            </a:r>
            <a:r>
              <a:rPr lang="de-DE" dirty="0" err="1">
                <a:latin typeface="Courier New" charset="0"/>
              </a:rPr>
              <a:t>s.Semester</a:t>
            </a:r>
            <a:r>
              <a:rPr lang="de-DE" dirty="0">
                <a:latin typeface="Courier New" charset="0"/>
              </a:rPr>
              <a:t>, </a:t>
            </a:r>
            <a:r>
              <a:rPr lang="de-DE" dirty="0" err="1">
                <a:latin typeface="Courier New" charset="0"/>
              </a:rPr>
              <a:t>v.Titel</a:t>
            </a:r>
            <a:r>
              <a:rPr lang="de-DE" dirty="0">
                <a:latin typeface="Courier New" charset="0"/>
              </a:rPr>
              <a:t>, </a:t>
            </a:r>
            <a:r>
              <a:rPr lang="de-DE" dirty="0" err="1">
                <a:latin typeface="Courier New" charset="0"/>
              </a:rPr>
              <a:t>p.Name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from</a:t>
            </a:r>
            <a:r>
              <a:rPr lang="de-DE" dirty="0">
                <a:latin typeface="Courier New" charset="0"/>
              </a:rPr>
              <a:t> Studenten s, hören h, Vorlesungen v, Professoren p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where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s.Matr.Nr</a:t>
            </a:r>
            <a:r>
              <a:rPr lang="de-DE" dirty="0">
                <a:latin typeface="Courier New" charset="0"/>
              </a:rPr>
              <a:t>=</a:t>
            </a:r>
            <a:r>
              <a:rPr lang="de-DE" dirty="0" err="1">
                <a:latin typeface="Courier New" charset="0"/>
              </a:rPr>
              <a:t>h.MatrNr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and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h.VorlNr</a:t>
            </a:r>
            <a:r>
              <a:rPr lang="de-DE" dirty="0">
                <a:latin typeface="Courier New" charset="0"/>
              </a:rPr>
              <a:t>=</a:t>
            </a:r>
            <a:r>
              <a:rPr lang="de-DE" dirty="0" err="1">
                <a:latin typeface="Courier New" charset="0"/>
              </a:rPr>
              <a:t>v.VorlNr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and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dirty="0">
                <a:latin typeface="Courier New" charset="0"/>
              </a:rPr>
              <a:t>               </a:t>
            </a:r>
            <a:r>
              <a:rPr lang="de-DE" dirty="0" err="1">
                <a:latin typeface="Courier New" charset="0"/>
              </a:rPr>
              <a:t>v.gelesenVon</a:t>
            </a:r>
            <a:r>
              <a:rPr lang="de-DE" dirty="0">
                <a:latin typeface="Courier New" charset="0"/>
              </a:rPr>
              <a:t> = </a:t>
            </a:r>
            <a:r>
              <a:rPr lang="de-DE" dirty="0" err="1">
                <a:latin typeface="Courier New" charset="0"/>
              </a:rPr>
              <a:t>p.PersNr</a:t>
            </a:r>
            <a:endParaRPr lang="de-DE" dirty="0">
              <a:latin typeface="Courier New" charset="0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749020" y="4077072"/>
            <a:ext cx="3491341" cy="92076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 err="1">
                <a:latin typeface="Courier New" charset="0"/>
              </a:rPr>
              <a:t>select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distinct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>
                <a:latin typeface="Courier New" charset="0"/>
              </a:rPr>
              <a:t>Semester</a:t>
            </a:r>
          </a:p>
          <a:p>
            <a:pPr>
              <a:defRPr/>
            </a:pPr>
            <a:r>
              <a:rPr lang="de-DE" b="1" dirty="0" err="1">
                <a:latin typeface="Courier New" charset="0"/>
              </a:rPr>
              <a:t>from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StudProf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b="1" dirty="0" err="1">
                <a:latin typeface="Courier New" charset="0"/>
              </a:rPr>
              <a:t>where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PName</a:t>
            </a:r>
            <a:r>
              <a:rPr lang="de-DE" dirty="0">
                <a:latin typeface="Courier New" charset="0"/>
              </a:rPr>
              <a:t>=`Sokrates‘</a:t>
            </a:r>
            <a:r>
              <a:rPr lang="de-DE" b="1" dirty="0">
                <a:latin typeface="Courier New" charset="0"/>
              </a:rPr>
              <a:t>;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76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9144000" cy="723900"/>
          </a:xfrm>
        </p:spPr>
        <p:txBody>
          <a:bodyPr/>
          <a:lstStyle/>
          <a:p>
            <a:r>
              <a:rPr lang="de-DE" dirty="0">
                <a:latin typeface="Myriad Pro" charset="0"/>
                <a:ea typeface="Myriad Pro" charset="0"/>
                <a:cs typeface="Myriad Pro" charset="0"/>
              </a:rPr>
              <a:t>Relationale Modellierung der Generalisierung</a:t>
            </a:r>
          </a:p>
        </p:txBody>
      </p:sp>
      <p:sp>
        <p:nvSpPr>
          <p:cNvPr id="108547" name="Oval 3"/>
          <p:cNvSpPr>
            <a:spLocks noChangeArrowheads="1"/>
          </p:cNvSpPr>
          <p:nvPr/>
        </p:nvSpPr>
        <p:spPr bwMode="auto">
          <a:xfrm>
            <a:off x="762000" y="12954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Fachgebiet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685800" y="2438400"/>
            <a:ext cx="1752600" cy="457200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Assistenten</a:t>
            </a:r>
          </a:p>
        </p:txBody>
      </p:sp>
      <p:cxnSp>
        <p:nvCxnSpPr>
          <p:cNvPr id="108549" name="AutoShape 5"/>
          <p:cNvCxnSpPr>
            <a:cxnSpLocks noChangeShapeType="1"/>
            <a:stCxn id="108547" idx="4"/>
            <a:endCxn id="108548" idx="0"/>
          </p:cNvCxnSpPr>
          <p:nvPr/>
        </p:nvCxnSpPr>
        <p:spPr bwMode="auto">
          <a:xfrm flipH="1">
            <a:off x="1562100" y="1905000"/>
            <a:ext cx="381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1143000" y="3657600"/>
            <a:ext cx="1752600" cy="457200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Professoren</a:t>
            </a:r>
          </a:p>
        </p:txBody>
      </p:sp>
      <p:sp>
        <p:nvSpPr>
          <p:cNvPr id="108551" name="Oval 7"/>
          <p:cNvSpPr>
            <a:spLocks noChangeArrowheads="1"/>
          </p:cNvSpPr>
          <p:nvPr/>
        </p:nvSpPr>
        <p:spPr bwMode="auto">
          <a:xfrm>
            <a:off x="228600" y="4419600"/>
            <a:ext cx="1091991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Raum</a:t>
            </a:r>
          </a:p>
        </p:txBody>
      </p:sp>
      <p:sp>
        <p:nvSpPr>
          <p:cNvPr id="108552" name="Oval 8"/>
          <p:cNvSpPr>
            <a:spLocks noChangeArrowheads="1"/>
          </p:cNvSpPr>
          <p:nvPr/>
        </p:nvSpPr>
        <p:spPr bwMode="auto">
          <a:xfrm>
            <a:off x="2057400" y="4419600"/>
            <a:ext cx="952501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Rang</a:t>
            </a:r>
          </a:p>
        </p:txBody>
      </p:sp>
      <p:cxnSp>
        <p:nvCxnSpPr>
          <p:cNvPr id="108553" name="AutoShape 9"/>
          <p:cNvCxnSpPr>
            <a:cxnSpLocks noChangeShapeType="1"/>
            <a:stCxn id="108550" idx="2"/>
            <a:endCxn id="108551" idx="7"/>
          </p:cNvCxnSpPr>
          <p:nvPr/>
        </p:nvCxnSpPr>
        <p:spPr bwMode="auto">
          <a:xfrm flipH="1">
            <a:off x="1160673" y="4114800"/>
            <a:ext cx="858627" cy="3940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8554" name="AutoShape 10"/>
          <p:cNvCxnSpPr>
            <a:cxnSpLocks noChangeShapeType="1"/>
            <a:stCxn id="108550" idx="2"/>
            <a:endCxn id="108552" idx="1"/>
          </p:cNvCxnSpPr>
          <p:nvPr/>
        </p:nvCxnSpPr>
        <p:spPr bwMode="auto">
          <a:xfrm>
            <a:off x="2019300" y="4114800"/>
            <a:ext cx="177591" cy="3940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8555" name="AutoShape 11"/>
          <p:cNvSpPr>
            <a:spLocks noChangeArrowheads="1"/>
          </p:cNvSpPr>
          <p:nvPr/>
        </p:nvSpPr>
        <p:spPr bwMode="auto">
          <a:xfrm>
            <a:off x="3962400" y="3048000"/>
            <a:ext cx="1143000" cy="533400"/>
          </a:xfrm>
          <a:prstGeom prst="hexagon">
            <a:avLst>
              <a:gd name="adj" fmla="val 53571"/>
              <a:gd name="vf" fmla="val 115470"/>
            </a:avLst>
          </a:prstGeom>
          <a:solidFill>
            <a:srgbClr val="FF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b="1">
                <a:latin typeface="Times New Roman" charset="0"/>
              </a:rPr>
              <a:t>is_a</a:t>
            </a:r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6019800" y="3048000"/>
            <a:ext cx="1752600" cy="457200"/>
          </a:xfrm>
          <a:prstGeom prst="rect">
            <a:avLst/>
          </a:prstGeom>
          <a:solidFill>
            <a:srgbClr val="FFC0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Angestellte</a:t>
            </a:r>
          </a:p>
        </p:txBody>
      </p:sp>
      <p:sp>
        <p:nvSpPr>
          <p:cNvPr id="108557" name="Oval 13"/>
          <p:cNvSpPr>
            <a:spLocks noChangeArrowheads="1"/>
          </p:cNvSpPr>
          <p:nvPr/>
        </p:nvSpPr>
        <p:spPr bwMode="auto">
          <a:xfrm>
            <a:off x="5105400" y="3810000"/>
            <a:ext cx="1236663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u="sng">
                <a:latin typeface="Times New Roman" charset="0"/>
              </a:rPr>
              <a:t>PersNr</a:t>
            </a:r>
          </a:p>
        </p:txBody>
      </p:sp>
      <p:sp>
        <p:nvSpPr>
          <p:cNvPr id="108558" name="Oval 14"/>
          <p:cNvSpPr>
            <a:spLocks noChangeArrowheads="1"/>
          </p:cNvSpPr>
          <p:nvPr/>
        </p:nvSpPr>
        <p:spPr bwMode="auto">
          <a:xfrm>
            <a:off x="6934200" y="3810000"/>
            <a:ext cx="12192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Name</a:t>
            </a:r>
          </a:p>
        </p:txBody>
      </p:sp>
      <p:cxnSp>
        <p:nvCxnSpPr>
          <p:cNvPr id="108559" name="AutoShape 15"/>
          <p:cNvCxnSpPr>
            <a:cxnSpLocks noChangeShapeType="1"/>
            <a:stCxn id="108556" idx="2"/>
            <a:endCxn id="108557" idx="7"/>
          </p:cNvCxnSpPr>
          <p:nvPr/>
        </p:nvCxnSpPr>
        <p:spPr bwMode="auto">
          <a:xfrm flipH="1">
            <a:off x="6160958" y="3505200"/>
            <a:ext cx="735142" cy="3940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8560" name="AutoShape 16"/>
          <p:cNvCxnSpPr>
            <a:cxnSpLocks noChangeShapeType="1"/>
            <a:stCxn id="108556" idx="2"/>
            <a:endCxn id="108558" idx="1"/>
          </p:cNvCxnSpPr>
          <p:nvPr/>
        </p:nvCxnSpPr>
        <p:spPr bwMode="auto">
          <a:xfrm>
            <a:off x="6896100" y="3505200"/>
            <a:ext cx="216648" cy="3940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8561" name="AutoShape 17"/>
          <p:cNvCxnSpPr>
            <a:cxnSpLocks noChangeShapeType="1"/>
            <a:stCxn id="108548" idx="3"/>
            <a:endCxn id="108555" idx="2"/>
          </p:cNvCxnSpPr>
          <p:nvPr/>
        </p:nvCxnSpPr>
        <p:spPr bwMode="auto">
          <a:xfrm>
            <a:off x="2438400" y="2667000"/>
            <a:ext cx="1524000" cy="647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8562" name="AutoShape 18"/>
          <p:cNvCxnSpPr>
            <a:cxnSpLocks noChangeShapeType="1"/>
            <a:stCxn id="108550" idx="3"/>
            <a:endCxn id="108555" idx="2"/>
          </p:cNvCxnSpPr>
          <p:nvPr/>
        </p:nvCxnSpPr>
        <p:spPr bwMode="auto">
          <a:xfrm flipV="1">
            <a:off x="2895600" y="3314700"/>
            <a:ext cx="1066800" cy="5715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8563" name="AutoShape 19"/>
          <p:cNvCxnSpPr>
            <a:cxnSpLocks noChangeShapeType="1"/>
            <a:stCxn id="108555" idx="2"/>
            <a:endCxn id="108556" idx="1"/>
          </p:cNvCxnSpPr>
          <p:nvPr/>
        </p:nvCxnSpPr>
        <p:spPr bwMode="auto">
          <a:xfrm flipV="1">
            <a:off x="5105400" y="3276600"/>
            <a:ext cx="914400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3602038" y="4953000"/>
            <a:ext cx="52904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de-DE" dirty="0">
                <a:latin typeface="Tahoma" charset="0"/>
              </a:rPr>
              <a:t>Angestellte: {[</a:t>
            </a:r>
            <a:r>
              <a:rPr lang="de-DE" i="1" u="sng" dirty="0" err="1">
                <a:latin typeface="Tahoma" charset="0"/>
              </a:rPr>
              <a:t>PersNr</a:t>
            </a:r>
            <a:r>
              <a:rPr lang="de-DE" i="1" dirty="0">
                <a:latin typeface="Tahoma" charset="0"/>
              </a:rPr>
              <a:t>, Name</a:t>
            </a:r>
            <a:r>
              <a:rPr lang="de-DE" dirty="0">
                <a:latin typeface="Tahoma" charset="0"/>
              </a:rPr>
              <a:t>]}</a:t>
            </a:r>
          </a:p>
          <a:p>
            <a:pPr algn="l">
              <a:spcBef>
                <a:spcPct val="50000"/>
              </a:spcBef>
            </a:pPr>
            <a:r>
              <a:rPr lang="de-DE" dirty="0">
                <a:latin typeface="Tahoma" charset="0"/>
              </a:rPr>
              <a:t>Professoren: {[</a:t>
            </a:r>
            <a:r>
              <a:rPr lang="de-DE" i="1" u="sng" dirty="0" err="1">
                <a:latin typeface="Tahoma" charset="0"/>
              </a:rPr>
              <a:t>PersNr</a:t>
            </a:r>
            <a:r>
              <a:rPr lang="de-DE" i="1" dirty="0">
                <a:latin typeface="Tahoma" charset="0"/>
              </a:rPr>
              <a:t>, Rang, Raum</a:t>
            </a:r>
            <a:r>
              <a:rPr lang="de-DE" dirty="0">
                <a:latin typeface="Tahoma" charset="0"/>
              </a:rPr>
              <a:t>]}</a:t>
            </a:r>
          </a:p>
          <a:p>
            <a:pPr algn="l">
              <a:spcBef>
                <a:spcPct val="50000"/>
              </a:spcBef>
            </a:pPr>
            <a:r>
              <a:rPr lang="de-DE" dirty="0">
                <a:latin typeface="Tahoma" charset="0"/>
              </a:rPr>
              <a:t>Assistenten: {[</a:t>
            </a:r>
            <a:r>
              <a:rPr lang="de-DE" i="1" u="sng" dirty="0" err="1">
                <a:latin typeface="Tahoma" charset="0"/>
              </a:rPr>
              <a:t>PersNr</a:t>
            </a:r>
            <a:r>
              <a:rPr lang="de-DE" i="1" dirty="0">
                <a:latin typeface="Tahoma" charset="0"/>
              </a:rPr>
              <a:t>, Fachgebiet</a:t>
            </a:r>
            <a:r>
              <a:rPr lang="de-DE" dirty="0" smtClean="0">
                <a:latin typeface="Tahoma" charset="0"/>
              </a:rPr>
              <a:t>]}</a:t>
            </a:r>
            <a:endParaRPr lang="de-DE" dirty="0">
              <a:latin typeface="Tahoma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591455" y="1731523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Problem: Vererbung </a:t>
            </a:r>
            <a:r>
              <a:rPr lang="de-DE" smtClean="0"/>
              <a:t>von Attribut</a:t>
            </a:r>
            <a:endParaRPr lang="de-DE" dirty="0" smtClean="0"/>
          </a:p>
          <a:p>
            <a:r>
              <a:rPr lang="de-DE" dirty="0"/>
              <a:t> </a:t>
            </a:r>
            <a:r>
              <a:rPr lang="de-DE" dirty="0" smtClean="0"/>
              <a:t>               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47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692174" y="1856250"/>
            <a:ext cx="5296323" cy="369075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 err="1">
                <a:latin typeface="Courier New" charset="0"/>
              </a:rPr>
              <a:t>create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table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>
                <a:latin typeface="Courier New" charset="0"/>
              </a:rPr>
              <a:t>Angestellte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(</a:t>
            </a:r>
            <a:r>
              <a:rPr lang="de-DE" dirty="0" err="1">
                <a:latin typeface="Courier New" charset="0"/>
              </a:rPr>
              <a:t>PersNr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>
                <a:latin typeface="Courier New" charset="0"/>
              </a:rPr>
              <a:t>integer not null</a:t>
            </a:r>
            <a:r>
              <a:rPr lang="de-DE" dirty="0">
                <a:latin typeface="Courier New" charset="0"/>
              </a:rPr>
              <a:t>,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dirty="0" smtClean="0">
                <a:latin typeface="Courier New" charset="0"/>
              </a:rPr>
              <a:t> Name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varchar</a:t>
            </a:r>
            <a:r>
              <a:rPr lang="de-DE" b="1" dirty="0">
                <a:latin typeface="Courier New" charset="0"/>
              </a:rPr>
              <a:t> (30) not null</a:t>
            </a:r>
            <a:r>
              <a:rPr lang="de-DE" dirty="0">
                <a:latin typeface="Courier New" charset="0"/>
              </a:rPr>
              <a:t>);</a:t>
            </a:r>
          </a:p>
          <a:p>
            <a:pPr>
              <a:defRPr/>
            </a:pPr>
            <a:endParaRPr lang="de-DE" b="1" dirty="0" smtClean="0">
              <a:latin typeface="Courier New" charset="0"/>
            </a:endParaRPr>
          </a:p>
          <a:p>
            <a:pPr>
              <a:defRPr/>
            </a:pPr>
            <a:r>
              <a:rPr lang="de-DE" b="1" dirty="0" err="1" smtClean="0">
                <a:latin typeface="Courier New" charset="0"/>
              </a:rPr>
              <a:t>create</a:t>
            </a:r>
            <a:r>
              <a:rPr lang="de-DE" b="1" dirty="0" smtClean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table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ProfDaten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dirty="0">
                <a:latin typeface="Courier New" charset="0"/>
              </a:rPr>
              <a:t>	(</a:t>
            </a:r>
            <a:r>
              <a:rPr lang="de-DE" dirty="0" err="1">
                <a:latin typeface="Courier New" charset="0"/>
              </a:rPr>
              <a:t>PersNr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>
                <a:latin typeface="Courier New" charset="0"/>
              </a:rPr>
              <a:t>integer not null</a:t>
            </a:r>
            <a:r>
              <a:rPr lang="de-DE" dirty="0">
                <a:latin typeface="Courier New" charset="0"/>
              </a:rPr>
              <a:t>,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dirty="0" smtClean="0">
                <a:latin typeface="Courier New" charset="0"/>
              </a:rPr>
              <a:t> Rang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character</a:t>
            </a:r>
            <a:r>
              <a:rPr lang="de-DE" b="1" dirty="0">
                <a:latin typeface="Courier New" charset="0"/>
              </a:rPr>
              <a:t>(2)</a:t>
            </a:r>
            <a:r>
              <a:rPr lang="de-DE" dirty="0">
                <a:latin typeface="Courier New" charset="0"/>
              </a:rPr>
              <a:t>,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dirty="0" smtClean="0">
                <a:latin typeface="Courier New" charset="0"/>
              </a:rPr>
              <a:t> Raum 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>
                <a:latin typeface="Courier New" charset="0"/>
              </a:rPr>
              <a:t>integer</a:t>
            </a:r>
            <a:r>
              <a:rPr lang="de-DE" dirty="0">
                <a:latin typeface="Courier New" charset="0"/>
              </a:rPr>
              <a:t>);</a:t>
            </a:r>
          </a:p>
          <a:p>
            <a:pPr>
              <a:defRPr/>
            </a:pPr>
            <a:endParaRPr lang="de-DE" b="1" dirty="0" smtClean="0">
              <a:latin typeface="Courier New" charset="0"/>
            </a:endParaRPr>
          </a:p>
          <a:p>
            <a:pPr>
              <a:defRPr/>
            </a:pPr>
            <a:r>
              <a:rPr lang="de-DE" b="1" dirty="0" err="1" smtClean="0">
                <a:latin typeface="Courier New" charset="0"/>
              </a:rPr>
              <a:t>create</a:t>
            </a:r>
            <a:r>
              <a:rPr lang="de-DE" b="1" dirty="0" smtClean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table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AssiDaten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dirty="0">
                <a:latin typeface="Courier New" charset="0"/>
              </a:rPr>
              <a:t>	(</a:t>
            </a:r>
            <a:r>
              <a:rPr lang="de-DE" dirty="0" err="1">
                <a:latin typeface="Courier New" charset="0"/>
              </a:rPr>
              <a:t>PersNr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 smtClean="0">
                <a:latin typeface="Courier New" charset="0"/>
              </a:rPr>
              <a:t>integer </a:t>
            </a:r>
            <a:r>
              <a:rPr lang="de-DE" b="1" dirty="0">
                <a:latin typeface="Courier New" charset="0"/>
              </a:rPr>
              <a:t>not null</a:t>
            </a:r>
            <a:r>
              <a:rPr lang="de-DE" dirty="0">
                <a:latin typeface="Courier New" charset="0"/>
              </a:rPr>
              <a:t>,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dirty="0" smtClean="0">
                <a:latin typeface="Courier New" charset="0"/>
              </a:rPr>
              <a:t> Fachgebiet</a:t>
            </a:r>
            <a:r>
              <a:rPr lang="de-DE" dirty="0">
                <a:latin typeface="Courier New" charset="0"/>
              </a:rPr>
              <a:t>	</a:t>
            </a:r>
            <a:r>
              <a:rPr lang="de-DE" b="1" dirty="0" err="1" smtClean="0">
                <a:latin typeface="Courier New" charset="0"/>
              </a:rPr>
              <a:t>varchar</a:t>
            </a:r>
            <a:r>
              <a:rPr lang="de-DE" b="1" dirty="0" smtClean="0">
                <a:latin typeface="Courier New" charset="0"/>
              </a:rPr>
              <a:t>(30)</a:t>
            </a:r>
            <a:r>
              <a:rPr lang="de-DE" dirty="0" smtClean="0">
                <a:latin typeface="Courier New" charset="0"/>
              </a:rPr>
              <a:t>,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  <a:r>
              <a:rPr lang="de-DE" dirty="0" smtClean="0">
                <a:latin typeface="Courier New" charset="0"/>
              </a:rPr>
              <a:t> Boss</a:t>
            </a:r>
            <a:r>
              <a:rPr lang="de-DE" dirty="0">
                <a:latin typeface="Courier New" charset="0"/>
              </a:rPr>
              <a:t>		</a:t>
            </a:r>
            <a:r>
              <a:rPr lang="de-DE" b="1" dirty="0" smtClean="0">
                <a:latin typeface="Courier New" charset="0"/>
              </a:rPr>
              <a:t>integer</a:t>
            </a:r>
            <a:r>
              <a:rPr lang="de-DE" dirty="0">
                <a:latin typeface="Courier New" charset="0"/>
              </a:rPr>
              <a:t>);	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260648"/>
            <a:ext cx="9144000" cy="723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endParaRPr lang="de-DE" kern="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latin typeface="Myriad Pro" charset="0"/>
                <a:ea typeface="Myriad Pro" charset="0"/>
                <a:cs typeface="Myriad Pro" charset="0"/>
              </a:rPr>
              <a:t>Untertyp</a:t>
            </a:r>
            <a:r>
              <a:rPr lang="de-DE" dirty="0">
                <a:latin typeface="Myriad Pro" charset="0"/>
                <a:ea typeface="Myriad Pro" charset="0"/>
                <a:cs typeface="Myriad Pro" charset="0"/>
              </a:rPr>
              <a:t> als </a:t>
            </a:r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Sicht 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8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692174" y="1856250"/>
            <a:ext cx="5379679" cy="352455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view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Professoren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as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select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*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Angestellte a,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ProfDaten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d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where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a.PersNr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d.PersNr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spcBef>
                <a:spcPct val="30000"/>
              </a:spcBef>
            </a:pPr>
            <a:endParaRPr lang="de-DE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spcBef>
                <a:spcPct val="30000"/>
              </a:spcBef>
            </a:pP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view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Assistenten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as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select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*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Angestellte a,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AssiDaten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d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where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a.PersNr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d.PersNr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>
              <a:defRPr/>
            </a:pPr>
            <a:r>
              <a:rPr lang="de-DE" dirty="0">
                <a:latin typeface="Courier New" charset="0"/>
              </a:rPr>
              <a:t>	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260648"/>
            <a:ext cx="9144000" cy="723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endParaRPr lang="de-DE" kern="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Myriad Pro" charset="0"/>
                <a:ea typeface="Myriad Pro" charset="0"/>
                <a:cs typeface="Myriad Pro" charset="0"/>
              </a:rPr>
              <a:t>Untertyp</a:t>
            </a:r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 als Sicht (Forts.)</a:t>
            </a:r>
            <a:r>
              <a:rPr lang="de-DE" dirty="0">
                <a:latin typeface="Myriad Pro" charset="0"/>
                <a:ea typeface="Myriad Pro" charset="0"/>
                <a:cs typeface="Myriad Pro" charset="0"/>
              </a:rPr>
              <a:t/>
            </a:r>
            <a:br>
              <a:rPr lang="de-DE" dirty="0">
                <a:latin typeface="Myriad Pro" charset="0"/>
                <a:ea typeface="Myriad Pro" charset="0"/>
                <a:cs typeface="Myriad Pro" charset="0"/>
              </a:rPr>
            </a:b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1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1256840" y="1333338"/>
            <a:ext cx="6123472" cy="46879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table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Professoren 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(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integer not null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Name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varchar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(30) 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not null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Rang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character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(2),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Raum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spcBef>
                <a:spcPct val="30000"/>
              </a:spcBef>
            </a:pP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table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Assistenten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(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integer not null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Name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varchar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(30) 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not null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Fachgebiet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varchar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(30),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Boss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integer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pPr>
              <a:spcBef>
                <a:spcPct val="30000"/>
              </a:spcBef>
            </a:pP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table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AndereAngestellte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(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integer not null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Name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	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varchar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(30) 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not null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de-DE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260648"/>
            <a:ext cx="9144000" cy="723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endParaRPr lang="de-DE" kern="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Myriad Pro" charset="0"/>
                <a:ea typeface="Myriad Pro" charset="0"/>
                <a:cs typeface="Myriad Pro" charset="0"/>
              </a:rPr>
              <a:t>Obertyp</a:t>
            </a:r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 als Sicht 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92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1256840" y="1333338"/>
            <a:ext cx="4414671" cy="330295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create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view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Angestellte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as</a:t>
            </a:r>
            <a:endParaRPr lang="de-DE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spcBef>
                <a:spcPct val="30000"/>
              </a:spcBef>
            </a:pP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     (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select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 Name</a:t>
            </a:r>
          </a:p>
          <a:p>
            <a:pPr>
              <a:spcBef>
                <a:spcPct val="30000"/>
              </a:spcBef>
            </a:pP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Professoren)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union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</a:p>
          <a:p>
            <a:pPr>
              <a:spcBef>
                <a:spcPct val="30000"/>
              </a:spcBef>
            </a:pP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     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select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 Name</a:t>
            </a:r>
          </a:p>
          <a:p>
            <a:pPr>
              <a:spcBef>
                <a:spcPct val="30000"/>
              </a:spcBef>
            </a:pP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Assistenten)</a:t>
            </a: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union</a:t>
            </a:r>
            <a:endParaRPr lang="de-DE" dirty="0" smtClean="0">
              <a:latin typeface="Courier New" charset="0"/>
              <a:ea typeface="Courier New" charset="0"/>
              <a:cs typeface="Courier New" charset="0"/>
            </a:endParaRPr>
          </a:p>
          <a:p>
            <a:pPr>
              <a:spcBef>
                <a:spcPct val="30000"/>
              </a:spcBef>
            </a:pP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     (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select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PersNr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de-DE" dirty="0" smtClean="0">
                <a:latin typeface="Courier New" charset="0"/>
                <a:ea typeface="Courier New" charset="0"/>
                <a:cs typeface="Courier New" charset="0"/>
              </a:rPr>
              <a:t>Name</a:t>
            </a:r>
            <a:endParaRPr lang="de-DE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spcBef>
                <a:spcPct val="50000"/>
              </a:spcBef>
            </a:pP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de-DE" b="1" dirty="0" err="1" smtClean="0">
                <a:latin typeface="Courier New" charset="0"/>
                <a:ea typeface="Courier New" charset="0"/>
                <a:cs typeface="Courier New" charset="0"/>
              </a:rPr>
              <a:t>from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dirty="0" err="1">
                <a:latin typeface="Courier New" charset="0"/>
                <a:ea typeface="Courier New" charset="0"/>
                <a:cs typeface="Courier New" charset="0"/>
              </a:rPr>
              <a:t>AndereAngestellte</a:t>
            </a:r>
            <a:r>
              <a:rPr lang="de-DE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9512" y="260648"/>
            <a:ext cx="9144000" cy="7239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endParaRPr lang="de-DE" kern="0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latin typeface="Myriad Pro" charset="0"/>
                <a:ea typeface="Myriad Pro" charset="0"/>
                <a:cs typeface="Myriad Pro" charset="0"/>
              </a:rPr>
              <a:t>Obertyp</a:t>
            </a:r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 als Sicht (Forts.)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237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Frage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Welche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Modellierung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ist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zu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präferieren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? 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75928" y="2061666"/>
            <a:ext cx="8820471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Antwort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Hängt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von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Anwendung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ab. </a:t>
            </a:r>
          </a:p>
          <a:p>
            <a:pPr marL="457200" indent="-457200" eaLnBrk="1" hangingPunct="1">
              <a:buFont typeface="Arial" charset="0"/>
              <a:buChar char="•"/>
              <a:defRPr/>
            </a:pP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Erste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Modellierung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bevorzugt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Zugriff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auf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Obertyp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(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Angestellte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), da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für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die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Untertypen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Join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nötig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. </a:t>
            </a:r>
          </a:p>
          <a:p>
            <a:pPr marL="457200" indent="-457200" eaLnBrk="1" hangingPunct="1">
              <a:buFont typeface="Arial" charset="0"/>
              <a:buChar char="•"/>
              <a:defRPr/>
            </a:pP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2.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Modellierung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benötigt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zwar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keinen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Join (“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nur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” Union), hat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aber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dafür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Redundanz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bzgl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. der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gemeinsamen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Attribute.</a:t>
            </a:r>
          </a:p>
        </p:txBody>
      </p:sp>
    </p:spTree>
    <p:extLst>
      <p:ext uri="{BB962C8B-B14F-4D97-AF65-F5344CB8AC3E}">
        <p14:creationId xmlns:p14="http://schemas.microsoft.com/office/powerpoint/2010/main" val="151423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Elementtest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Beispiel für einen Elementtest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Elementtest mit geschachtelter Anfrage häufig ersetzbar durch nichtgeschachtelte Anfrage mit </a:t>
            </a:r>
            <a:r>
              <a:rPr lang="de-DE" sz="1800" dirty="0" err="1">
                <a:ea typeface="ＭＳ Ｐゴシック" charset="0"/>
                <a:cs typeface="ＭＳ Ｐゴシック" charset="0"/>
              </a:rPr>
              <a:t>Join</a:t>
            </a:r>
            <a:endParaRPr lang="de-DE" sz="1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336431" y="1757378"/>
            <a:ext cx="5092212" cy="107465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Name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Professoren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where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PersNr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b="1" dirty="0">
                <a:latin typeface="Courier New" charset="0"/>
              </a:rPr>
              <a:t>in (</a:t>
            </a: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gelesenVon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                 </a:t>
            </a: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Vorlesungen</a:t>
            </a:r>
            <a:r>
              <a:rPr lang="de-DE" sz="1600" b="1" dirty="0">
                <a:latin typeface="Courier New" charset="0"/>
              </a:rPr>
              <a:t>)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351996" y="3429000"/>
            <a:ext cx="5092212" cy="107465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Name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Professoren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where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PersNr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b="1" dirty="0">
                <a:latin typeface="Courier New" charset="0"/>
              </a:rPr>
              <a:t>not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b="1" dirty="0">
                <a:latin typeface="Courier New" charset="0"/>
              </a:rPr>
              <a:t>in (</a:t>
            </a: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gelesenVon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                    </a:t>
            </a:r>
            <a:r>
              <a:rPr lang="de-DE" sz="1600" dirty="0" smtClean="0">
                <a:latin typeface="Courier New" charset="0"/>
              </a:rPr>
              <a:t> </a:t>
            </a:r>
            <a:r>
              <a:rPr lang="de-DE" sz="1600" b="1" dirty="0" err="1" smtClean="0">
                <a:latin typeface="Courier New" charset="0"/>
              </a:rPr>
              <a:t>from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Vorlesungen</a:t>
            </a:r>
            <a:r>
              <a:rPr lang="de-DE" sz="1600" b="1" dirty="0">
                <a:latin typeface="Courier New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9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30250"/>
          </a:xfrm>
        </p:spPr>
        <p:txBody>
          <a:bodyPr/>
          <a:lstStyle/>
          <a:p>
            <a:r>
              <a:rPr lang="de-DE" dirty="0">
                <a:latin typeface="Myriad Pro" charset="0"/>
                <a:ea typeface="Myriad Pro" charset="0"/>
                <a:cs typeface="Myriad Pro" charset="0"/>
              </a:rPr>
              <a:t>Sichten </a:t>
            </a:r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für den Datenschutz</a:t>
            </a:r>
            <a:endParaRPr lang="de-DE" dirty="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49088" y="1124744"/>
            <a:ext cx="8915400" cy="190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82600"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10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30000"/>
              </a:spcBef>
            </a:pPr>
            <a:endParaRPr lang="de-DE" dirty="0">
              <a:latin typeface="Tahoma" charset="0"/>
            </a:endParaRPr>
          </a:p>
          <a:p>
            <a:pPr algn="l" eaLnBrk="1" hangingPunct="1">
              <a:spcBef>
                <a:spcPct val="30000"/>
              </a:spcBef>
            </a:pPr>
            <a:endParaRPr lang="de-DE" dirty="0">
              <a:latin typeface="Tahoma" charset="0"/>
            </a:endParaRPr>
          </a:p>
          <a:p>
            <a:pPr algn="l" eaLnBrk="1" hangingPunct="1">
              <a:spcBef>
                <a:spcPct val="30000"/>
              </a:spcBef>
            </a:pPr>
            <a:r>
              <a:rPr lang="de-DE" dirty="0">
                <a:latin typeface="Tahoma" charset="0"/>
              </a:rPr>
              <a:t>		</a:t>
            </a:r>
          </a:p>
          <a:p>
            <a:pPr algn="l" eaLnBrk="1" hangingPunct="1">
              <a:spcBef>
                <a:spcPct val="30000"/>
              </a:spcBef>
            </a:pPr>
            <a:endParaRPr lang="de-DE" b="1" dirty="0">
              <a:latin typeface="Tahoma" charset="0"/>
            </a:endParaRP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692174" y="1856250"/>
            <a:ext cx="5103962" cy="92076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 err="1">
                <a:latin typeface="Courier New" charset="0"/>
              </a:rPr>
              <a:t>create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view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prüfenSicht</a:t>
            </a:r>
            <a:r>
              <a:rPr lang="de-DE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as</a:t>
            </a:r>
            <a:endParaRPr lang="de-DE" b="1" dirty="0">
              <a:latin typeface="Courier New" charset="0"/>
            </a:endParaRPr>
          </a:p>
          <a:p>
            <a:pPr>
              <a:defRPr/>
            </a:pPr>
            <a:r>
              <a:rPr lang="de-DE" b="1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select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MatrNr</a:t>
            </a:r>
            <a:r>
              <a:rPr lang="de-DE" dirty="0">
                <a:latin typeface="Courier New" charset="0"/>
              </a:rPr>
              <a:t>, </a:t>
            </a:r>
            <a:r>
              <a:rPr lang="de-DE" dirty="0" err="1">
                <a:latin typeface="Courier New" charset="0"/>
              </a:rPr>
              <a:t>VorlNr</a:t>
            </a:r>
            <a:r>
              <a:rPr lang="de-DE" dirty="0">
                <a:latin typeface="Courier New" charset="0"/>
              </a:rPr>
              <a:t>, </a:t>
            </a:r>
            <a:r>
              <a:rPr lang="de-DE" dirty="0" err="1">
                <a:latin typeface="Courier New" charset="0"/>
              </a:rPr>
              <a:t>PersNr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b="1" dirty="0">
                <a:latin typeface="Courier New" charset="0"/>
              </a:rPr>
              <a:t>	</a:t>
            </a:r>
            <a:r>
              <a:rPr lang="de-DE" b="1" dirty="0" err="1">
                <a:latin typeface="Courier New" charset="0"/>
              </a:rPr>
              <a:t>from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smtClean="0">
                <a:latin typeface="Courier New" charset="0"/>
              </a:rPr>
              <a:t>  </a:t>
            </a:r>
            <a:r>
              <a:rPr lang="de-DE" dirty="0" smtClean="0">
                <a:latin typeface="Courier New" charset="0"/>
              </a:rPr>
              <a:t>prüfen</a:t>
            </a:r>
            <a:endParaRPr lang="de-DE" dirty="0">
              <a:latin typeface="Courier New" charset="0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749020" y="4077072"/>
            <a:ext cx="7351372" cy="175176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b="1" dirty="0" err="1">
                <a:latin typeface="Courier New" charset="0"/>
              </a:rPr>
              <a:t>create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view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PruefGuete</a:t>
            </a:r>
            <a:r>
              <a:rPr lang="de-DE" dirty="0">
                <a:latin typeface="Courier New" charset="0"/>
              </a:rPr>
              <a:t>(Name, </a:t>
            </a:r>
            <a:r>
              <a:rPr lang="de-DE" dirty="0" err="1">
                <a:latin typeface="Courier New" charset="0"/>
              </a:rPr>
              <a:t>GueteGrad</a:t>
            </a:r>
            <a:r>
              <a:rPr lang="de-DE" dirty="0">
                <a:latin typeface="Courier New" charset="0"/>
              </a:rPr>
              <a:t>)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as</a:t>
            </a:r>
            <a:endParaRPr lang="de-DE" b="1" dirty="0">
              <a:latin typeface="Courier New" charset="0"/>
            </a:endParaRPr>
          </a:p>
          <a:p>
            <a:pPr>
              <a:defRPr/>
            </a:pPr>
            <a:r>
              <a:rPr lang="de-DE" b="1" dirty="0">
                <a:latin typeface="Courier New" charset="0"/>
              </a:rPr>
              <a:t>       (</a:t>
            </a:r>
            <a:r>
              <a:rPr lang="de-DE" b="1" dirty="0" err="1">
                <a:latin typeface="Courier New" charset="0"/>
              </a:rPr>
              <a:t>select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prof.Name</a:t>
            </a:r>
            <a:r>
              <a:rPr lang="de-DE" dirty="0">
                <a:latin typeface="Courier New" charset="0"/>
              </a:rPr>
              <a:t>, </a:t>
            </a:r>
            <a:r>
              <a:rPr lang="de-DE" b="1" dirty="0" err="1">
                <a:latin typeface="Courier New" charset="0"/>
              </a:rPr>
              <a:t>avg</a:t>
            </a:r>
            <a:r>
              <a:rPr lang="de-DE" dirty="0">
                <a:latin typeface="Courier New" charset="0"/>
              </a:rPr>
              <a:t>(</a:t>
            </a:r>
            <a:r>
              <a:rPr lang="de-DE" dirty="0" err="1">
                <a:latin typeface="Courier New" charset="0"/>
              </a:rPr>
              <a:t>pruef.Note</a:t>
            </a:r>
            <a:r>
              <a:rPr lang="de-DE" dirty="0">
                <a:latin typeface="Courier New" charset="0"/>
              </a:rPr>
              <a:t>)</a:t>
            </a:r>
          </a:p>
          <a:p>
            <a:pPr>
              <a:defRPr/>
            </a:pPr>
            <a:r>
              <a:rPr lang="de-DE" b="1" dirty="0">
                <a:latin typeface="Courier New" charset="0"/>
              </a:rPr>
              <a:t>        </a:t>
            </a:r>
            <a:r>
              <a:rPr lang="de-DE" b="1" dirty="0" err="1">
                <a:latin typeface="Courier New" charset="0"/>
              </a:rPr>
              <a:t>from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>
                <a:latin typeface="Courier New" charset="0"/>
              </a:rPr>
              <a:t>Professoren </a:t>
            </a:r>
            <a:r>
              <a:rPr lang="de-DE" dirty="0" err="1">
                <a:latin typeface="Courier New" charset="0"/>
              </a:rPr>
              <a:t>prof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join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pruefen</a:t>
            </a:r>
            <a:r>
              <a:rPr lang="de-DE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pruef</a:t>
            </a:r>
            <a:r>
              <a:rPr lang="de-DE" b="1" dirty="0">
                <a:latin typeface="Courier New" charset="0"/>
              </a:rPr>
              <a:t> on </a:t>
            </a:r>
          </a:p>
          <a:p>
            <a:pPr>
              <a:defRPr/>
            </a:pPr>
            <a:r>
              <a:rPr lang="de-DE" b="1" dirty="0">
                <a:latin typeface="Courier New" charset="0"/>
              </a:rPr>
              <a:t>                         </a:t>
            </a:r>
            <a:r>
              <a:rPr lang="de-DE" dirty="0" err="1">
                <a:latin typeface="Courier New" charset="0"/>
              </a:rPr>
              <a:t>prof.PersNr</a:t>
            </a:r>
            <a:r>
              <a:rPr lang="de-DE" dirty="0">
                <a:latin typeface="Courier New" charset="0"/>
              </a:rPr>
              <a:t> = </a:t>
            </a:r>
            <a:r>
              <a:rPr lang="de-DE" dirty="0" err="1">
                <a:latin typeface="Courier New" charset="0"/>
              </a:rPr>
              <a:t>pruef.PersNr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b="1" dirty="0">
                <a:latin typeface="Courier New" charset="0"/>
              </a:rPr>
              <a:t>        </a:t>
            </a:r>
            <a:r>
              <a:rPr lang="de-DE" b="1" dirty="0" err="1">
                <a:latin typeface="Courier New" charset="0"/>
              </a:rPr>
              <a:t>group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by</a:t>
            </a:r>
            <a:r>
              <a:rPr lang="de-DE" b="1" dirty="0">
                <a:latin typeface="Courier New" charset="0"/>
              </a:rPr>
              <a:t> </a:t>
            </a:r>
            <a:r>
              <a:rPr lang="de-DE" dirty="0" err="1">
                <a:latin typeface="Courier New" charset="0"/>
              </a:rPr>
              <a:t>prof.Name</a:t>
            </a:r>
            <a:r>
              <a:rPr lang="de-DE" dirty="0">
                <a:latin typeface="Courier New" charset="0"/>
              </a:rPr>
              <a:t>, </a:t>
            </a:r>
            <a:r>
              <a:rPr lang="de-DE" dirty="0" err="1">
                <a:latin typeface="Courier New" charset="0"/>
              </a:rPr>
              <a:t>prof.PersNr</a:t>
            </a:r>
            <a:endParaRPr lang="de-DE" dirty="0">
              <a:latin typeface="Courier New" charset="0"/>
            </a:endParaRPr>
          </a:p>
          <a:p>
            <a:pPr>
              <a:defRPr/>
            </a:pPr>
            <a:r>
              <a:rPr lang="de-DE" b="1" dirty="0">
                <a:latin typeface="Courier New" charset="0"/>
              </a:rPr>
              <a:t>        </a:t>
            </a:r>
            <a:r>
              <a:rPr lang="de-DE" b="1" dirty="0" err="1">
                <a:latin typeface="Courier New" charset="0"/>
              </a:rPr>
              <a:t>having</a:t>
            </a:r>
            <a:r>
              <a:rPr lang="de-DE" b="1" dirty="0">
                <a:latin typeface="Courier New" charset="0"/>
              </a:rPr>
              <a:t> </a:t>
            </a:r>
            <a:r>
              <a:rPr lang="de-DE" b="1" dirty="0" err="1">
                <a:latin typeface="Courier New" charset="0"/>
              </a:rPr>
              <a:t>count</a:t>
            </a:r>
            <a:r>
              <a:rPr lang="de-DE" b="1" dirty="0">
                <a:latin typeface="Courier New" charset="0"/>
              </a:rPr>
              <a:t>(*) &gt; </a:t>
            </a:r>
            <a:r>
              <a:rPr lang="de-DE" dirty="0">
                <a:latin typeface="Courier New" charset="0"/>
              </a:rPr>
              <a:t>50)</a:t>
            </a:r>
          </a:p>
        </p:txBody>
      </p:sp>
      <p:sp>
        <p:nvSpPr>
          <p:cNvPr id="7" name="Wolkenförmige Legende 6"/>
          <p:cNvSpPr/>
          <p:nvPr/>
        </p:nvSpPr>
        <p:spPr bwMode="auto">
          <a:xfrm>
            <a:off x="5436096" y="5795135"/>
            <a:ext cx="3384376" cy="720080"/>
          </a:xfrm>
          <a:prstGeom prst="cloudCallout">
            <a:avLst>
              <a:gd name="adj1" fmla="val -65252"/>
              <a:gd name="adj2" fmla="val -53483"/>
            </a:avLst>
          </a:prstGeom>
          <a:solidFill>
            <a:srgbClr val="FFFF00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yriad Pro" charset="0"/>
                <a:cs typeface="Myriad Pro" charset="0"/>
              </a:rPr>
              <a:t>k</a:t>
            </a:r>
            <a:r>
              <a:rPr lang="de-DE" dirty="0" smtClean="0">
                <a:ea typeface="Myriad Pro" charset="0"/>
                <a:cs typeface="Myriad Pro" charset="0"/>
              </a:rPr>
              <a:t>-Anonymität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yriad Pro" charset="0"/>
                <a:cs typeface="Myriad Pro" charset="0"/>
              </a:rPr>
              <a:t>(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Myriad Pro" charset="0"/>
                <a:cs typeface="Myriad Pro" charset="0"/>
              </a:rPr>
              <a:t>k</a:t>
            </a: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yriad Pro" charset="0"/>
                <a:cs typeface="Myriad Pro" charset="0"/>
              </a:rPr>
              <a:t> hier 50)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6258916" y="1993466"/>
            <a:ext cx="173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Note  </a:t>
            </a:r>
            <a:r>
              <a:rPr lang="de-DE" smtClean="0"/>
              <a:t>nicht herausgegeben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6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Vorsicht mit Sichten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556792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Doch Vorsicht ist geboten: </a:t>
            </a:r>
          </a:p>
          <a:p>
            <a:r>
              <a:rPr lang="de-DE" dirty="0" smtClean="0"/>
              <a:t>Manchmal sind verschiedene Sichten zusammen genommen ausreichend, um eine Anfrage zu modellieren. 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53979" y="3112168"/>
            <a:ext cx="7778461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b="1" dirty="0" err="1" smtClean="0"/>
              <a:t>Sichtenbasiertes</a:t>
            </a:r>
            <a:r>
              <a:rPr lang="de-DE" b="1" dirty="0" smtClean="0"/>
              <a:t> Umschreiben einer Anfrage (View-</a:t>
            </a:r>
            <a:r>
              <a:rPr lang="de-DE" b="1" dirty="0" err="1" smtClean="0"/>
              <a:t>Based</a:t>
            </a:r>
            <a:r>
              <a:rPr lang="de-DE" b="1" dirty="0" smtClean="0"/>
              <a:t> </a:t>
            </a:r>
            <a:r>
              <a:rPr lang="de-DE" b="1" dirty="0"/>
              <a:t>Query </a:t>
            </a:r>
            <a:r>
              <a:rPr lang="de-DE" b="1" dirty="0" err="1" smtClean="0"/>
              <a:t>Reformulation</a:t>
            </a:r>
            <a:r>
              <a:rPr lang="de-DE" b="1" dirty="0" smtClean="0"/>
              <a:t>)  </a:t>
            </a:r>
            <a:endParaRPr lang="de-DE" b="1" dirty="0"/>
          </a:p>
          <a:p>
            <a:endParaRPr lang="de-DE" dirty="0" smtClean="0"/>
          </a:p>
          <a:p>
            <a:r>
              <a:rPr lang="de-DE" dirty="0" smtClean="0"/>
              <a:t>Kann man Anfrage Q umschreiben unter Nutzung von Sichten V</a:t>
            </a:r>
            <a:r>
              <a:rPr lang="de-DE" baseline="-25000" dirty="0" smtClean="0"/>
              <a:t>1</a:t>
            </a:r>
            <a:r>
              <a:rPr lang="de-DE" dirty="0"/>
              <a:t>, ..., </a:t>
            </a:r>
            <a:r>
              <a:rPr lang="de-DE" dirty="0" err="1"/>
              <a:t>V</a:t>
            </a:r>
            <a:r>
              <a:rPr lang="de-DE" baseline="-25000" dirty="0" err="1"/>
              <a:t>n</a:t>
            </a:r>
            <a:r>
              <a:rPr lang="de-DE" dirty="0"/>
              <a:t> </a:t>
            </a:r>
            <a:r>
              <a:rPr lang="de-DE" dirty="0" smtClean="0"/>
              <a:t>?!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Sprich: Ist Q äquivalent </a:t>
            </a:r>
            <a:r>
              <a:rPr lang="de-DE" dirty="0"/>
              <a:t>(</a:t>
            </a:r>
            <a:r>
              <a:rPr lang="de-DE" dirty="0" smtClean="0"/>
              <a:t>relativ zu einer Theorie, die nur aus den Sichtdefinitionen besteht) zu einer Anfrage, die nur die Symbole V</a:t>
            </a:r>
            <a:r>
              <a:rPr lang="de-DE" baseline="-25000" dirty="0" smtClean="0"/>
              <a:t>1</a:t>
            </a:r>
            <a:r>
              <a:rPr lang="de-DE" dirty="0"/>
              <a:t>, ..., </a:t>
            </a:r>
            <a:r>
              <a:rPr lang="de-DE" dirty="0" err="1" smtClean="0"/>
              <a:t>V</a:t>
            </a:r>
            <a:r>
              <a:rPr lang="de-DE" baseline="-25000" dirty="0" err="1" smtClean="0"/>
              <a:t>n</a:t>
            </a:r>
            <a:r>
              <a:rPr lang="de-DE" dirty="0" smtClean="0"/>
              <a:t> enthält? </a:t>
            </a:r>
          </a:p>
          <a:p>
            <a:r>
              <a:rPr lang="de-DE" dirty="0" smtClean="0"/>
              <a:t>Beantwortung hängt auch davon ab, wie (in welcher Sprache) man die </a:t>
            </a:r>
            <a:r>
              <a:rPr lang="de-DE" dirty="0" err="1" smtClean="0"/>
              <a:t>V</a:t>
            </a:r>
            <a:r>
              <a:rPr lang="de-DE" baseline="-25000" dirty="0" err="1" smtClean="0"/>
              <a:t>i</a:t>
            </a:r>
            <a:r>
              <a:rPr lang="de-DE" dirty="0" smtClean="0"/>
              <a:t> kombinieren darf. </a:t>
            </a:r>
            <a:endParaRPr lang="de-DE" dirty="0"/>
          </a:p>
          <a:p>
            <a:r>
              <a:rPr lang="de-DE" dirty="0"/>
              <a:t/>
            </a:r>
            <a:br>
              <a:rPr lang="de-DE" dirty="0"/>
            </a:br>
            <a:endParaRPr lang="de-DE" dirty="0">
              <a:effectLst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04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Vorsicht mit Sichten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556792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b="1" dirty="0" smtClean="0"/>
              <a:t>DB </a:t>
            </a:r>
            <a:r>
              <a:rPr lang="de-DE" dirty="0" smtClean="0"/>
              <a:t>Straßennetzwerk mit </a:t>
            </a:r>
            <a:r>
              <a:rPr lang="de-DE" b="1" dirty="0" smtClean="0"/>
              <a:t>2-steliger Tabelle </a:t>
            </a:r>
            <a:r>
              <a:rPr lang="de-DE" dirty="0" smtClean="0"/>
              <a:t>: Straße(</a:t>
            </a:r>
            <a:r>
              <a:rPr lang="de-DE" dirty="0" err="1" smtClean="0"/>
              <a:t>x,y</a:t>
            </a:r>
            <a:r>
              <a:rPr lang="de-DE" dirty="0"/>
              <a:t>)! </a:t>
            </a:r>
            <a:endParaRPr lang="de-DE" dirty="0" smtClean="0"/>
          </a:p>
          <a:p>
            <a:endParaRPr lang="de-DE" b="1" dirty="0"/>
          </a:p>
          <a:p>
            <a:pPr marL="285750" indent="-285750">
              <a:buFont typeface="Arial" charset="0"/>
              <a:buChar char="•"/>
            </a:pPr>
            <a:r>
              <a:rPr lang="de-DE" b="1" dirty="0" smtClean="0"/>
              <a:t>Sichten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 smtClean="0"/>
              <a:t>       V</a:t>
            </a:r>
            <a:r>
              <a:rPr lang="de-DE" baseline="-25000" dirty="0" smtClean="0"/>
              <a:t>2</a:t>
            </a:r>
            <a:r>
              <a:rPr lang="de-DE" dirty="0" smtClean="0"/>
              <a:t>(</a:t>
            </a:r>
            <a:r>
              <a:rPr lang="de-DE" dirty="0" err="1" smtClean="0"/>
              <a:t>x,y</a:t>
            </a:r>
            <a:r>
              <a:rPr lang="de-DE" dirty="0"/>
              <a:t>) = </a:t>
            </a:r>
            <a:r>
              <a:rPr lang="de-DE" dirty="0" smtClean="0"/>
              <a:t> “Es </a:t>
            </a:r>
            <a:r>
              <a:rPr lang="de-DE" dirty="0"/>
              <a:t>g</a:t>
            </a:r>
            <a:r>
              <a:rPr lang="de-DE" dirty="0" smtClean="0"/>
              <a:t>ibt einen Pfad der Länge 2 von x nach  </a:t>
            </a:r>
            <a:r>
              <a:rPr lang="de-DE" dirty="0" err="1"/>
              <a:t>y</a:t>
            </a:r>
            <a:r>
              <a:rPr lang="de-DE" dirty="0"/>
              <a:t>” </a:t>
            </a:r>
            <a:r>
              <a:rPr lang="de-DE" dirty="0" smtClean="0"/>
              <a:t>=</a:t>
            </a:r>
          </a:p>
          <a:p>
            <a:r>
              <a:rPr lang="de-DE" dirty="0"/>
              <a:t> </a:t>
            </a:r>
            <a:r>
              <a:rPr lang="de-DE" dirty="0" smtClean="0"/>
              <a:t>                    =   </a:t>
            </a:r>
            <a:r>
              <a:rPr lang="de-DE" dirty="0"/>
              <a:t>∃</a:t>
            </a:r>
            <a:r>
              <a:rPr lang="de-DE" dirty="0" err="1"/>
              <a:t>u</a:t>
            </a:r>
            <a:r>
              <a:rPr lang="de-DE" dirty="0"/>
              <a:t> </a:t>
            </a:r>
            <a:r>
              <a:rPr lang="de-DE" dirty="0" smtClean="0"/>
              <a:t>Straße(</a:t>
            </a:r>
            <a:r>
              <a:rPr lang="de-DE" dirty="0" err="1" smtClean="0"/>
              <a:t>x,u</a:t>
            </a:r>
            <a:r>
              <a:rPr lang="de-DE" dirty="0"/>
              <a:t>) ∧ </a:t>
            </a:r>
            <a:r>
              <a:rPr lang="de-DE" dirty="0" smtClean="0"/>
              <a:t>Straße(</a:t>
            </a:r>
            <a:r>
              <a:rPr lang="de-DE" dirty="0" err="1" smtClean="0"/>
              <a:t>u,y</a:t>
            </a:r>
            <a:r>
              <a:rPr lang="de-DE" dirty="0"/>
              <a:t>)!</a:t>
            </a:r>
            <a:br>
              <a:rPr lang="de-DE" dirty="0"/>
            </a:br>
            <a:r>
              <a:rPr lang="de-DE" dirty="0"/>
              <a:t> </a:t>
            </a:r>
            <a:r>
              <a:rPr lang="de-DE" dirty="0" smtClean="0"/>
              <a:t>      V</a:t>
            </a:r>
            <a:r>
              <a:rPr lang="de-DE" baseline="-25000" dirty="0" smtClean="0"/>
              <a:t>3</a:t>
            </a:r>
            <a:r>
              <a:rPr lang="de-DE" dirty="0" smtClean="0"/>
              <a:t>(</a:t>
            </a:r>
            <a:r>
              <a:rPr lang="de-DE" dirty="0" err="1" smtClean="0"/>
              <a:t>x,y</a:t>
            </a:r>
            <a:r>
              <a:rPr lang="de-DE" dirty="0"/>
              <a:t>) =  “Es g</a:t>
            </a:r>
            <a:r>
              <a:rPr lang="de-DE" dirty="0" smtClean="0"/>
              <a:t>ibt einen Pfad </a:t>
            </a:r>
            <a:r>
              <a:rPr lang="de-DE" dirty="0"/>
              <a:t>der Länge </a:t>
            </a:r>
            <a:r>
              <a:rPr lang="de-DE" dirty="0" smtClean="0"/>
              <a:t>3 </a:t>
            </a:r>
            <a:r>
              <a:rPr lang="de-DE" dirty="0"/>
              <a:t>von x nach  </a:t>
            </a:r>
            <a:r>
              <a:rPr lang="de-DE" dirty="0" err="1"/>
              <a:t>y</a:t>
            </a:r>
            <a:r>
              <a:rPr lang="de-DE" dirty="0"/>
              <a:t>” =</a:t>
            </a:r>
          </a:p>
          <a:p>
            <a:r>
              <a:rPr lang="de-DE" dirty="0" smtClean="0"/>
              <a:t>                    = </a:t>
            </a:r>
            <a:r>
              <a:rPr lang="de-DE" dirty="0"/>
              <a:t>∃</a:t>
            </a:r>
            <a:r>
              <a:rPr lang="de-DE" dirty="0" err="1"/>
              <a:t>u,v</a:t>
            </a:r>
            <a:r>
              <a:rPr lang="de-DE" dirty="0"/>
              <a:t> </a:t>
            </a:r>
            <a:r>
              <a:rPr lang="de-DE" dirty="0" smtClean="0"/>
              <a:t>Straße(</a:t>
            </a:r>
            <a:r>
              <a:rPr lang="de-DE" dirty="0" err="1" smtClean="0"/>
              <a:t>x,u</a:t>
            </a:r>
            <a:r>
              <a:rPr lang="de-DE" dirty="0"/>
              <a:t>) ∧ </a:t>
            </a:r>
            <a:r>
              <a:rPr lang="de-DE" dirty="0" smtClean="0"/>
              <a:t>Straße(</a:t>
            </a:r>
            <a:r>
              <a:rPr lang="de-DE" dirty="0" err="1" smtClean="0"/>
              <a:t>u,v</a:t>
            </a:r>
            <a:r>
              <a:rPr lang="de-DE" dirty="0"/>
              <a:t>) ∧ </a:t>
            </a:r>
            <a:r>
              <a:rPr lang="de-DE" dirty="0" smtClean="0"/>
              <a:t>Straße(</a:t>
            </a:r>
            <a:r>
              <a:rPr lang="de-DE" dirty="0" err="1" smtClean="0"/>
              <a:t>v,y</a:t>
            </a:r>
            <a:r>
              <a:rPr lang="de-DE" dirty="0" smtClean="0"/>
              <a:t>)!</a:t>
            </a:r>
            <a:endParaRPr lang="de-DE" dirty="0"/>
          </a:p>
          <a:p>
            <a:r>
              <a:rPr lang="de-DE" dirty="0" smtClean="0"/>
              <a:t>                     ...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b="1" dirty="0" smtClean="0"/>
              <a:t>Beobachtung</a:t>
            </a:r>
            <a:r>
              <a:rPr lang="de-DE" dirty="0" smtClean="0"/>
              <a:t>: </a:t>
            </a:r>
            <a:r>
              <a:rPr lang="de-DE" dirty="0"/>
              <a:t>V</a:t>
            </a:r>
            <a:r>
              <a:rPr lang="de-DE" baseline="-25000" dirty="0"/>
              <a:t>4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smtClean="0"/>
              <a:t>durch V</a:t>
            </a:r>
            <a:r>
              <a:rPr lang="de-DE" baseline="-25000" dirty="0" smtClean="0"/>
              <a:t>2</a:t>
            </a:r>
            <a:r>
              <a:rPr lang="de-DE" dirty="0" smtClean="0"/>
              <a:t> ausgedrückt werden. (Wake-</a:t>
            </a:r>
            <a:r>
              <a:rPr lang="de-DE" dirty="0" err="1" smtClean="0"/>
              <a:t>Up</a:t>
            </a:r>
            <a:r>
              <a:rPr lang="de-DE" dirty="0" smtClean="0"/>
              <a:t>-Frage)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b="1" dirty="0" smtClean="0"/>
              <a:t>Problem </a:t>
            </a:r>
            <a:r>
              <a:rPr lang="de-DE" dirty="0" smtClean="0"/>
              <a:t>(Afrati’07</a:t>
            </a:r>
            <a:r>
              <a:rPr lang="de-DE" dirty="0"/>
              <a:t>): </a:t>
            </a:r>
            <a:r>
              <a:rPr lang="de-DE" dirty="0" smtClean="0"/>
              <a:t>Kann </a:t>
            </a:r>
            <a:r>
              <a:rPr lang="de-DE" dirty="0"/>
              <a:t>V</a:t>
            </a:r>
            <a:r>
              <a:rPr lang="de-DE" baseline="-25000" dirty="0"/>
              <a:t>5</a:t>
            </a:r>
            <a:r>
              <a:rPr lang="de-DE" dirty="0"/>
              <a:t> </a:t>
            </a:r>
            <a:r>
              <a:rPr lang="de-DE" dirty="0" smtClean="0"/>
              <a:t> (</a:t>
            </a:r>
            <a:r>
              <a:rPr lang="de-DE" dirty="0"/>
              <a:t>in </a:t>
            </a:r>
            <a:r>
              <a:rPr lang="de-DE" dirty="0" smtClean="0"/>
              <a:t>Logik erster Stufe) mittels V</a:t>
            </a:r>
            <a:r>
              <a:rPr lang="de-DE" baseline="-25000" dirty="0" smtClean="0"/>
              <a:t>3</a:t>
            </a:r>
            <a:r>
              <a:rPr lang="de-DE" dirty="0" smtClean="0"/>
              <a:t> ausgedrückt werden? </a:t>
            </a:r>
            <a:endParaRPr lang="de-DE" dirty="0">
              <a:effectLst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29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220559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/>
              <a:t>V</a:t>
            </a:r>
            <a:r>
              <a:rPr lang="de-DE" baseline="-25000" dirty="0"/>
              <a:t>5</a:t>
            </a:r>
            <a:r>
              <a:rPr lang="de-DE" dirty="0"/>
              <a:t>(</a:t>
            </a:r>
            <a:r>
              <a:rPr lang="de-DE" dirty="0" err="1"/>
              <a:t>x,y</a:t>
            </a:r>
            <a:r>
              <a:rPr lang="de-DE" dirty="0"/>
              <a:t>) ⇔ ∃</a:t>
            </a:r>
            <a:r>
              <a:rPr lang="de-DE" dirty="0" err="1"/>
              <a:t>u</a:t>
            </a:r>
            <a:r>
              <a:rPr lang="de-DE" dirty="0"/>
              <a:t> ( V</a:t>
            </a:r>
            <a:r>
              <a:rPr lang="de-DE" baseline="-25000" dirty="0"/>
              <a:t>4</a:t>
            </a:r>
            <a:r>
              <a:rPr lang="de-DE" dirty="0"/>
              <a:t>(</a:t>
            </a:r>
            <a:r>
              <a:rPr lang="de-DE" dirty="0" err="1"/>
              <a:t>x,u</a:t>
            </a:r>
            <a:r>
              <a:rPr lang="de-DE" dirty="0"/>
              <a:t>) ∧ ∀v ( V</a:t>
            </a:r>
            <a:r>
              <a:rPr lang="de-DE" baseline="-25000" dirty="0"/>
              <a:t>3</a:t>
            </a:r>
            <a:r>
              <a:rPr lang="de-DE" dirty="0"/>
              <a:t>(</a:t>
            </a:r>
            <a:r>
              <a:rPr lang="de-DE" dirty="0" err="1"/>
              <a:t>v,u</a:t>
            </a:r>
            <a:r>
              <a:rPr lang="de-DE" dirty="0"/>
              <a:t>) → V</a:t>
            </a:r>
            <a:r>
              <a:rPr lang="de-DE" baseline="-25000" dirty="0"/>
              <a:t>4</a:t>
            </a:r>
            <a:r>
              <a:rPr lang="de-DE" dirty="0"/>
              <a:t>(</a:t>
            </a:r>
            <a:r>
              <a:rPr lang="de-DE" dirty="0" err="1"/>
              <a:t>v,y</a:t>
            </a:r>
            <a:r>
              <a:rPr lang="de-DE" dirty="0"/>
              <a:t>) ) </a:t>
            </a:r>
            <a:r>
              <a:rPr lang="de-DE" dirty="0" smtClean="0"/>
              <a:t>)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82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556792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/>
              <a:t>V</a:t>
            </a:r>
            <a:r>
              <a:rPr lang="de-DE" baseline="-25000" dirty="0"/>
              <a:t>5</a:t>
            </a:r>
            <a:r>
              <a:rPr lang="de-DE" dirty="0"/>
              <a:t>(</a:t>
            </a:r>
            <a:r>
              <a:rPr lang="de-DE" dirty="0" err="1"/>
              <a:t>x,y</a:t>
            </a:r>
            <a:r>
              <a:rPr lang="de-DE" dirty="0"/>
              <a:t>) ⇔ ∃</a:t>
            </a:r>
            <a:r>
              <a:rPr lang="de-DE" dirty="0" err="1"/>
              <a:t>u</a:t>
            </a:r>
            <a:r>
              <a:rPr lang="de-DE" dirty="0"/>
              <a:t> ( V</a:t>
            </a:r>
            <a:r>
              <a:rPr lang="de-DE" baseline="-25000" dirty="0"/>
              <a:t>4</a:t>
            </a:r>
            <a:r>
              <a:rPr lang="de-DE" dirty="0"/>
              <a:t>(</a:t>
            </a:r>
            <a:r>
              <a:rPr lang="de-DE" dirty="0" err="1"/>
              <a:t>x,u</a:t>
            </a:r>
            <a:r>
              <a:rPr lang="de-DE" dirty="0"/>
              <a:t>) ∧ ∀v ( V</a:t>
            </a:r>
            <a:r>
              <a:rPr lang="de-DE" baseline="-25000" dirty="0"/>
              <a:t>3</a:t>
            </a:r>
            <a:r>
              <a:rPr lang="de-DE" dirty="0"/>
              <a:t>(</a:t>
            </a:r>
            <a:r>
              <a:rPr lang="de-DE" dirty="0" err="1"/>
              <a:t>v,u</a:t>
            </a:r>
            <a:r>
              <a:rPr lang="de-DE" dirty="0"/>
              <a:t>) → V</a:t>
            </a:r>
            <a:r>
              <a:rPr lang="de-DE" baseline="-25000" dirty="0"/>
              <a:t>4</a:t>
            </a:r>
            <a:r>
              <a:rPr lang="de-DE" dirty="0"/>
              <a:t>(</a:t>
            </a:r>
            <a:r>
              <a:rPr lang="de-DE" dirty="0" err="1"/>
              <a:t>v,y</a:t>
            </a:r>
            <a:r>
              <a:rPr lang="de-DE" dirty="0"/>
              <a:t>) ) </a:t>
            </a:r>
            <a:r>
              <a:rPr lang="de-DE" dirty="0" smtClean="0"/>
              <a:t>) </a:t>
            </a:r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Beweis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dirty="0" smtClean="0"/>
              <a:t>Richtung von links nach rechts: </a:t>
            </a:r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742950" lvl="1" indent="-285750">
              <a:buFont typeface="Arial" charset="0"/>
              <a:buChar char="•"/>
            </a:pPr>
            <a:r>
              <a:rPr lang="de-DE" dirty="0" smtClean="0"/>
              <a:t>Richtung von rechts nach links</a:t>
            </a:r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V</a:t>
            </a:r>
            <a:r>
              <a:rPr lang="de-DE" baseline="-25000" dirty="0" smtClean="0"/>
              <a:t>3</a:t>
            </a:r>
            <a:r>
              <a:rPr lang="de-DE" dirty="0" smtClean="0"/>
              <a:t>,V</a:t>
            </a:r>
            <a:r>
              <a:rPr lang="de-DE" baseline="-25000" dirty="0" smtClean="0"/>
              <a:t>4</a:t>
            </a:r>
            <a:r>
              <a:rPr lang="de-DE" dirty="0" smtClean="0"/>
              <a:t>,V</a:t>
            </a:r>
            <a:r>
              <a:rPr lang="de-DE" baseline="-25000" dirty="0" smtClean="0"/>
              <a:t>5</a:t>
            </a:r>
            <a:r>
              <a:rPr lang="de-DE" dirty="0" smtClean="0"/>
              <a:t> definierbar über CQs (SPJ-Fragment von SQL) über Straßentabelle</a:t>
            </a:r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Aber V</a:t>
            </a:r>
            <a:r>
              <a:rPr lang="de-DE" baseline="-25000" dirty="0" smtClean="0"/>
              <a:t>5</a:t>
            </a:r>
            <a:r>
              <a:rPr lang="de-DE" dirty="0" smtClean="0"/>
              <a:t> nicht als CQ von V</a:t>
            </a:r>
            <a:r>
              <a:rPr lang="de-DE" baseline="-25000" dirty="0" smtClean="0"/>
              <a:t>4</a:t>
            </a:r>
            <a:r>
              <a:rPr lang="de-DE" dirty="0" smtClean="0"/>
              <a:t> und V</a:t>
            </a:r>
            <a:r>
              <a:rPr lang="de-DE" baseline="-25000" dirty="0" smtClean="0"/>
              <a:t>5</a:t>
            </a:r>
            <a:r>
              <a:rPr lang="de-DE" dirty="0" smtClean="0"/>
              <a:t> definierbar (</a:t>
            </a:r>
            <a:r>
              <a:rPr lang="de-DE" dirty="0" err="1" smtClean="0"/>
              <a:t>Allquantor</a:t>
            </a:r>
            <a:r>
              <a:rPr lang="de-DE" dirty="0" smtClean="0"/>
              <a:t>)</a:t>
            </a:r>
            <a:endParaRPr lang="de-DE" dirty="0"/>
          </a:p>
          <a:p>
            <a:endParaRPr lang="de-DE" b="1" dirty="0"/>
          </a:p>
        </p:txBody>
      </p:sp>
      <p:cxnSp>
        <p:nvCxnSpPr>
          <p:cNvPr id="5" name="Gerade Verbindung mit Pfeil 4"/>
          <p:cNvCxnSpPr>
            <a:stCxn id="7" idx="6"/>
            <a:endCxn id="6" idx="2"/>
          </p:cNvCxnSpPr>
          <p:nvPr/>
        </p:nvCxnSpPr>
        <p:spPr>
          <a:xfrm>
            <a:off x="1836668" y="3222260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262947" y="3150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1692652" y="3150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 Verbindung mit Pfeil 7"/>
          <p:cNvCxnSpPr>
            <a:stCxn id="9" idx="6"/>
            <a:endCxn id="7" idx="2"/>
          </p:cNvCxnSpPr>
          <p:nvPr/>
        </p:nvCxnSpPr>
        <p:spPr>
          <a:xfrm>
            <a:off x="1266373" y="3222260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122357" y="3150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Oval 13"/>
          <p:cNvSpPr/>
          <p:nvPr/>
        </p:nvSpPr>
        <p:spPr>
          <a:xfrm>
            <a:off x="2833242" y="3150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Oval 14"/>
          <p:cNvSpPr/>
          <p:nvPr/>
        </p:nvSpPr>
        <p:spPr>
          <a:xfrm>
            <a:off x="3403537" y="3150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3973832" y="31502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6" idx="6"/>
            <a:endCxn id="14" idx="2"/>
          </p:cNvCxnSpPr>
          <p:nvPr/>
        </p:nvCxnSpPr>
        <p:spPr>
          <a:xfrm>
            <a:off x="2406963" y="3222260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5" idx="6"/>
            <a:endCxn id="16" idx="2"/>
          </p:cNvCxnSpPr>
          <p:nvPr/>
        </p:nvCxnSpPr>
        <p:spPr>
          <a:xfrm>
            <a:off x="3547553" y="3222260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14" idx="6"/>
            <a:endCxn id="15" idx="2"/>
          </p:cNvCxnSpPr>
          <p:nvPr/>
        </p:nvCxnSpPr>
        <p:spPr>
          <a:xfrm>
            <a:off x="2977258" y="3222260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971600" y="2796053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1605191" y="278092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289455" y="278092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909447" y="2780928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y</a:t>
            </a:r>
            <a:endParaRPr lang="de-DE" dirty="0"/>
          </a:p>
        </p:txBody>
      </p:sp>
      <p:cxnSp>
        <p:nvCxnSpPr>
          <p:cNvPr id="40" name="Gerade Verbindung mit Pfeil 39"/>
          <p:cNvCxnSpPr>
            <a:stCxn id="45" idx="6"/>
          </p:cNvCxnSpPr>
          <p:nvPr/>
        </p:nvCxnSpPr>
        <p:spPr>
          <a:xfrm>
            <a:off x="1275085" y="4509128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701364" y="44371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1131069" y="44371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2271659" y="44371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2841954" y="44371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3412249" y="44371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8" name="Gerade Verbindung mit Pfeil 47"/>
          <p:cNvCxnSpPr>
            <a:endCxn id="52" idx="2"/>
          </p:cNvCxnSpPr>
          <p:nvPr/>
        </p:nvCxnSpPr>
        <p:spPr>
          <a:xfrm>
            <a:off x="1845380" y="4509128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>
            <a:off x="2985970" y="4509128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>
            <a:stCxn id="52" idx="6"/>
          </p:cNvCxnSpPr>
          <p:nvPr/>
        </p:nvCxnSpPr>
        <p:spPr>
          <a:xfrm>
            <a:off x="2415675" y="4509128"/>
            <a:ext cx="426279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1043608" y="406779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55" name="Oval 54"/>
          <p:cNvSpPr/>
          <p:nvPr/>
        </p:nvSpPr>
        <p:spPr>
          <a:xfrm>
            <a:off x="2299532" y="4005064"/>
            <a:ext cx="144016" cy="144000"/>
          </a:xfrm>
          <a:prstGeom prst="ellipse">
            <a:avLst/>
          </a:prstGeom>
          <a:solidFill>
            <a:schemeClr val="tx1">
              <a:alpha val="45000"/>
            </a:schemeClr>
          </a:solidFill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Oval 55"/>
          <p:cNvSpPr/>
          <p:nvPr/>
        </p:nvSpPr>
        <p:spPr>
          <a:xfrm>
            <a:off x="2869827" y="4005064"/>
            <a:ext cx="144016" cy="144000"/>
          </a:xfrm>
          <a:prstGeom prst="ellipse">
            <a:avLst/>
          </a:prstGeom>
          <a:solidFill>
            <a:schemeClr val="tx1">
              <a:alpha val="45000"/>
            </a:schemeClr>
          </a:solidFill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3440122" y="4005064"/>
            <a:ext cx="144016" cy="144000"/>
          </a:xfrm>
          <a:prstGeom prst="ellipse">
            <a:avLst/>
          </a:prstGeom>
          <a:solidFill>
            <a:schemeClr val="tx1">
              <a:alpha val="45000"/>
            </a:schemeClr>
          </a:solidFill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3995805" y="4437128"/>
            <a:ext cx="144016" cy="144000"/>
          </a:xfrm>
          <a:prstGeom prst="ellipse">
            <a:avLst/>
          </a:prstGeom>
          <a:solidFill>
            <a:schemeClr val="tx1">
              <a:alpha val="45000"/>
            </a:schemeClr>
          </a:solidFill>
          <a:ln>
            <a:solidFill>
              <a:schemeClr val="tx1">
                <a:alpha val="3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/>
          <p:nvPr/>
        </p:nvCxnSpPr>
        <p:spPr>
          <a:xfrm>
            <a:off x="2443548" y="4077064"/>
            <a:ext cx="426279" cy="0"/>
          </a:xfrm>
          <a:prstGeom prst="straightConnector1">
            <a:avLst/>
          </a:prstGeom>
          <a:ln>
            <a:solidFill>
              <a:schemeClr val="tx1">
                <a:alpha val="38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endCxn id="58" idx="2"/>
          </p:cNvCxnSpPr>
          <p:nvPr/>
        </p:nvCxnSpPr>
        <p:spPr>
          <a:xfrm>
            <a:off x="3584138" y="4077064"/>
            <a:ext cx="411667" cy="432064"/>
          </a:xfrm>
          <a:prstGeom prst="straightConnector1">
            <a:avLst/>
          </a:prstGeom>
          <a:ln>
            <a:solidFill>
              <a:schemeClr val="tx1">
                <a:alpha val="38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>
            <a:off x="3013843" y="4077064"/>
            <a:ext cx="426279" cy="0"/>
          </a:xfrm>
          <a:prstGeom prst="straightConnector1">
            <a:avLst/>
          </a:prstGeom>
          <a:ln>
            <a:solidFill>
              <a:schemeClr val="tx1">
                <a:alpha val="38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41" idx="7"/>
            <a:endCxn id="55" idx="3"/>
          </p:cNvCxnSpPr>
          <p:nvPr/>
        </p:nvCxnSpPr>
        <p:spPr>
          <a:xfrm flipV="1">
            <a:off x="1824289" y="4127976"/>
            <a:ext cx="496334" cy="330240"/>
          </a:xfrm>
          <a:prstGeom prst="straightConnector1">
            <a:avLst/>
          </a:prstGeom>
          <a:ln>
            <a:solidFill>
              <a:schemeClr val="tx1">
                <a:alpha val="38000"/>
              </a:schemeClr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feld 71"/>
          <p:cNvSpPr txBox="1"/>
          <p:nvPr/>
        </p:nvSpPr>
        <p:spPr>
          <a:xfrm>
            <a:off x="3347733" y="450912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4139821" y="4293096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y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80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Umschreiben von Sichten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556792"/>
            <a:ext cx="51125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de-DE" dirty="0" smtClean="0"/>
              <a:t>Stark erforschtes Thema</a:t>
            </a:r>
          </a:p>
          <a:p>
            <a:pPr marL="285750" indent="-285750">
              <a:buFont typeface="Arial" charset="0"/>
              <a:buChar char="•"/>
            </a:pPr>
            <a:r>
              <a:rPr lang="de-DE" b="1" dirty="0"/>
              <a:t>Relevant auch für Datenintegration</a:t>
            </a:r>
          </a:p>
          <a:p>
            <a:pPr marL="285750" indent="-285750">
              <a:buFont typeface="Arial" charset="0"/>
              <a:buChar char="•"/>
            </a:pPr>
            <a:endParaRPr lang="de-DE" dirty="0" smtClean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Jüngst: Erweiterung auf allgemeine Zugriffsmethoden (Relational Access </a:t>
            </a:r>
            <a:r>
              <a:rPr lang="de-DE" dirty="0" err="1" smtClean="0"/>
              <a:t>Restrictions</a:t>
            </a:r>
            <a:r>
              <a:rPr lang="de-DE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 smtClean="0"/>
              <a:t>Nutzt </a:t>
            </a:r>
            <a:r>
              <a:rPr lang="de-DE" dirty="0" err="1" smtClean="0"/>
              <a:t>Craig‘s</a:t>
            </a:r>
            <a:r>
              <a:rPr lang="de-DE" dirty="0" smtClean="0"/>
              <a:t> Interpolationstheorem für Logik erster Stufe: </a:t>
            </a:r>
          </a:p>
          <a:p>
            <a:r>
              <a:rPr lang="de-DE" dirty="0"/>
              <a:t>	</a:t>
            </a:r>
            <a:r>
              <a:rPr lang="de-DE" dirty="0" smtClean="0"/>
              <a:t>Wenn Formel G aus Formel F folgt, </a:t>
            </a:r>
          </a:p>
          <a:p>
            <a:r>
              <a:rPr lang="de-DE" dirty="0"/>
              <a:t> </a:t>
            </a:r>
            <a:r>
              <a:rPr lang="de-DE" dirty="0" smtClean="0"/>
              <a:t>                 dann gibt es interpolierende Formel H</a:t>
            </a:r>
          </a:p>
          <a:p>
            <a:r>
              <a:rPr lang="de-DE" dirty="0"/>
              <a:t>	</a:t>
            </a:r>
            <a:r>
              <a:rPr lang="de-DE" dirty="0" smtClean="0"/>
              <a:t>d.h.: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dirty="0" smtClean="0"/>
              <a:t>H folgt aus F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dirty="0" smtClean="0"/>
              <a:t>G folgt aus H 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dirty="0" smtClean="0"/>
              <a:t>H enthält nur gemeinsame Symbole von F und G </a:t>
            </a:r>
          </a:p>
          <a:p>
            <a:pPr marL="285750" indent="-285750">
              <a:buFont typeface="Arial" charset="0"/>
              <a:buChar char="•"/>
            </a:pPr>
            <a:endParaRPr lang="de-DE" b="1" dirty="0"/>
          </a:p>
          <a:p>
            <a:pPr marL="285750" indent="-285750">
              <a:buFont typeface="Arial" charset="0"/>
              <a:buChar char="•"/>
            </a:pPr>
            <a:endParaRPr lang="de-DE" b="1" dirty="0" smtClean="0"/>
          </a:p>
          <a:p>
            <a:pPr marL="285750" indent="-285750">
              <a:buFont typeface="Arial" charset="0"/>
              <a:buChar char="•"/>
            </a:pPr>
            <a:endParaRPr lang="de-DE" b="1" dirty="0" smtClean="0"/>
          </a:p>
          <a:p>
            <a:pPr marL="285750" indent="-285750">
              <a:buFont typeface="Arial" charset="0"/>
              <a:buChar char="•"/>
            </a:pPr>
            <a:endParaRPr lang="de-DE" b="1" dirty="0"/>
          </a:p>
        </p:txBody>
      </p:sp>
      <p:sp>
        <p:nvSpPr>
          <p:cNvPr id="75" name="Textfeld 74"/>
          <p:cNvSpPr txBox="1"/>
          <p:nvPr/>
        </p:nvSpPr>
        <p:spPr>
          <a:xfrm>
            <a:off x="1031132" y="56809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dirty="0"/>
          </a:p>
        </p:txBody>
      </p:sp>
      <p:pic>
        <p:nvPicPr>
          <p:cNvPr id="3" name="Bild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205" y="1772816"/>
            <a:ext cx="3433795" cy="3433795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171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3526"/>
            <a:ext cx="7171592" cy="498475"/>
          </a:xfrm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Änderbarkeit von Sichten</a:t>
            </a: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539552" y="3345060"/>
            <a:ext cx="4502837" cy="58221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insert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into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VorlesungenSicht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values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b="1" dirty="0">
                <a:latin typeface="Courier New" charset="0"/>
              </a:rPr>
              <a:t>('</a:t>
            </a:r>
            <a:r>
              <a:rPr lang="de-DE" sz="1600" dirty="0">
                <a:latin typeface="Courier New" charset="0"/>
              </a:rPr>
              <a:t>Nihilismus</a:t>
            </a:r>
            <a:r>
              <a:rPr lang="de-DE" sz="1600" b="1" dirty="0">
                <a:latin typeface="Courier New" charset="0"/>
              </a:rPr>
              <a:t>', </a:t>
            </a:r>
            <a:r>
              <a:rPr lang="de-DE" sz="1600" dirty="0">
                <a:latin typeface="Courier New" charset="0"/>
              </a:rPr>
              <a:t>2</a:t>
            </a:r>
            <a:r>
              <a:rPr lang="de-DE" sz="1600" b="1" dirty="0">
                <a:latin typeface="Courier New" charset="0"/>
              </a:rPr>
              <a:t>, '</a:t>
            </a:r>
            <a:r>
              <a:rPr lang="de-DE" sz="1600" dirty="0">
                <a:latin typeface="Courier New" charset="0"/>
              </a:rPr>
              <a:t>Nobody</a:t>
            </a:r>
            <a:r>
              <a:rPr lang="de-DE" sz="1600" b="1" dirty="0">
                <a:latin typeface="Courier New" charset="0"/>
              </a:rPr>
              <a:t>');</a:t>
            </a: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539552" y="1916832"/>
            <a:ext cx="4009112" cy="107465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create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view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VorlesungenSicht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as</a:t>
            </a:r>
            <a:endParaRPr lang="de-DE" sz="1600" b="1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select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Titel, SWS, Name</a:t>
            </a: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from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Vorlesungen, </a:t>
            </a:r>
            <a:r>
              <a:rPr lang="de-DE" sz="1600" dirty="0" smtClean="0">
                <a:latin typeface="Courier New" charset="0"/>
              </a:rPr>
              <a:t>Professoren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where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 err="1" smtClean="0">
                <a:latin typeface="Courier New" charset="0"/>
              </a:rPr>
              <a:t>gelesen_von</a:t>
            </a:r>
            <a:r>
              <a:rPr lang="de-DE" sz="1600" dirty="0" smtClean="0">
                <a:latin typeface="Courier New" charset="0"/>
              </a:rPr>
              <a:t>=</a:t>
            </a:r>
            <a:r>
              <a:rPr lang="de-DE" sz="1600" dirty="0" err="1" smtClean="0">
                <a:latin typeface="Courier New" charset="0"/>
              </a:rPr>
              <a:t>PersNr</a:t>
            </a:r>
            <a:r>
              <a:rPr lang="de-DE" sz="1600" b="1" dirty="0">
                <a:latin typeface="Courier New" charset="0"/>
              </a:rPr>
              <a:t>;</a:t>
            </a:r>
          </a:p>
        </p:txBody>
      </p:sp>
      <p:sp>
        <p:nvSpPr>
          <p:cNvPr id="2" name="Lightning Bolt 1"/>
          <p:cNvSpPr/>
          <p:nvPr/>
        </p:nvSpPr>
        <p:spPr>
          <a:xfrm>
            <a:off x="5364088" y="3135183"/>
            <a:ext cx="648072" cy="1296144"/>
          </a:xfrm>
          <a:prstGeom prst="lightningBol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285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30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6684" name="Group 316"/>
          <p:cNvGraphicFramePr>
            <a:graphicFrameLocks noGrp="1"/>
          </p:cNvGraphicFramePr>
          <p:nvPr/>
        </p:nvGraphicFramePr>
        <p:xfrm>
          <a:off x="0" y="0"/>
          <a:ext cx="2590800" cy="2273300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533400"/>
                <a:gridCol w="533400"/>
              </a:tblGrid>
              <a:tr h="274358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8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6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Russel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232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2127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Kopernikus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310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Popper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Kant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0" marR="0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683" name="Group 315"/>
          <p:cNvGraphicFramePr>
            <a:graphicFrameLocks noGrp="1"/>
          </p:cNvGraphicFramePr>
          <p:nvPr/>
        </p:nvGraphicFramePr>
        <p:xfrm>
          <a:off x="2667000" y="1"/>
          <a:ext cx="2743200" cy="2566985"/>
        </p:xfrm>
        <a:graphic>
          <a:graphicData uri="http://schemas.openxmlformats.org/drawingml/2006/table">
            <a:tbl>
              <a:tblPr/>
              <a:tblGrid>
                <a:gridCol w="677008"/>
                <a:gridCol w="1151792"/>
                <a:gridCol w="914400"/>
              </a:tblGrid>
              <a:tr h="304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Semester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2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24002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Xenokrates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25403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Jonas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Fichte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26830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Aristoxenos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Schopenhauer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Carnap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Theophrastos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Feuerbach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682" name="Group 314"/>
          <p:cNvGraphicFramePr>
            <a:graphicFrameLocks noGrp="1"/>
          </p:cNvGraphicFramePr>
          <p:nvPr/>
        </p:nvGraphicFramePr>
        <p:xfrm>
          <a:off x="5486400" y="1"/>
          <a:ext cx="3657600" cy="3032127"/>
        </p:xfrm>
        <a:graphic>
          <a:graphicData uri="http://schemas.openxmlformats.org/drawingml/2006/table">
            <a:tbl>
              <a:tblPr/>
              <a:tblGrid>
                <a:gridCol w="700454"/>
                <a:gridCol w="1673469"/>
                <a:gridCol w="479181"/>
                <a:gridCol w="804496"/>
              </a:tblGrid>
              <a:tr h="27429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gelesenVon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681" name="Group 313"/>
          <p:cNvGraphicFramePr>
            <a:graphicFrameLocks noGrp="1"/>
          </p:cNvGraphicFramePr>
          <p:nvPr/>
        </p:nvGraphicFramePr>
        <p:xfrm>
          <a:off x="228600" y="2667001"/>
          <a:ext cx="2133600" cy="2265377"/>
        </p:xfrm>
        <a:graphic>
          <a:graphicData uri="http://schemas.openxmlformats.org/drawingml/2006/table">
            <a:tbl>
              <a:tblPr/>
              <a:tblGrid>
                <a:gridCol w="1024304"/>
                <a:gridCol w="1109296"/>
              </a:tblGrid>
              <a:tr h="27427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voraussetzen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7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Vorgänger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Nachfolger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0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2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680" name="Group 312"/>
          <p:cNvGraphicFramePr>
            <a:graphicFrameLocks noGrp="1"/>
          </p:cNvGraphicFramePr>
          <p:nvPr/>
        </p:nvGraphicFramePr>
        <p:xfrm>
          <a:off x="2895600" y="2873375"/>
          <a:ext cx="1905000" cy="3543302"/>
        </p:xfrm>
        <a:graphic>
          <a:graphicData uri="http://schemas.openxmlformats.org/drawingml/2006/table">
            <a:tbl>
              <a:tblPr/>
              <a:tblGrid>
                <a:gridCol w="914400"/>
                <a:gridCol w="990600"/>
              </a:tblGrid>
              <a:tr h="27429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hören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761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25403</a:t>
                      </a:r>
                    </a:p>
                  </a:txBody>
                  <a:tcPr marL="0" marR="0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679" name="Group 311"/>
          <p:cNvGraphicFramePr>
            <a:graphicFrameLocks noGrp="1"/>
          </p:cNvGraphicFramePr>
          <p:nvPr/>
        </p:nvGraphicFramePr>
        <p:xfrm>
          <a:off x="4876800" y="4267201"/>
          <a:ext cx="4267200" cy="2005015"/>
        </p:xfrm>
        <a:graphic>
          <a:graphicData uri="http://schemas.openxmlformats.org/drawingml/2006/table">
            <a:tbl>
              <a:tblPr/>
              <a:tblGrid>
                <a:gridCol w="685800"/>
                <a:gridCol w="1119554"/>
                <a:gridCol w="1776046"/>
                <a:gridCol w="685800"/>
              </a:tblGrid>
              <a:tr h="27436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Assistenten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PerslNr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Fachgebiet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Boss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265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3002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Platon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Ideenlehre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3003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Aristoteles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Syllogistik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3004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Wittgenstein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Sprachtheorie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3005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Rhetikus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Planetenbewegung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2127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3006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Newton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Keplersche Gesetze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2127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3007</a:t>
                      </a:r>
                    </a:p>
                  </a:txBody>
                  <a:tcPr marL="0" marR="0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Spinoza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Gott und Natur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6678" name="Group 310"/>
          <p:cNvGraphicFramePr>
            <a:graphicFrameLocks noGrp="1"/>
          </p:cNvGraphicFramePr>
          <p:nvPr/>
        </p:nvGraphicFramePr>
        <p:xfrm>
          <a:off x="0" y="5399089"/>
          <a:ext cx="2743200" cy="1314451"/>
        </p:xfrm>
        <a:graphic>
          <a:graphicData uri="http://schemas.openxmlformats.org/drawingml/2006/table">
            <a:tbl>
              <a:tblPr/>
              <a:tblGrid>
                <a:gridCol w="677008"/>
                <a:gridCol w="770792"/>
                <a:gridCol w="609600"/>
                <a:gridCol w="685800"/>
              </a:tblGrid>
              <a:tr h="27432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prüfen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Note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8832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3526"/>
            <a:ext cx="7171592" cy="498475"/>
          </a:xfrm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Änderbarkeit von Sichten</a:t>
            </a:r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539552" y="3345060"/>
            <a:ext cx="4502837" cy="58221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insert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into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VorlesungenSicht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values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b="1" dirty="0">
                <a:latin typeface="Courier New" charset="0"/>
              </a:rPr>
              <a:t>('</a:t>
            </a:r>
            <a:r>
              <a:rPr lang="de-DE" sz="1600" dirty="0">
                <a:latin typeface="Courier New" charset="0"/>
              </a:rPr>
              <a:t>Nihilismus</a:t>
            </a:r>
            <a:r>
              <a:rPr lang="de-DE" sz="1600" b="1" dirty="0">
                <a:latin typeface="Courier New" charset="0"/>
              </a:rPr>
              <a:t>', </a:t>
            </a:r>
            <a:r>
              <a:rPr lang="de-DE" sz="1600" dirty="0">
                <a:latin typeface="Courier New" charset="0"/>
              </a:rPr>
              <a:t>2</a:t>
            </a:r>
            <a:r>
              <a:rPr lang="de-DE" sz="1600" b="1" dirty="0">
                <a:latin typeface="Courier New" charset="0"/>
              </a:rPr>
              <a:t>, '</a:t>
            </a:r>
            <a:r>
              <a:rPr lang="de-DE" sz="1600" dirty="0">
                <a:latin typeface="Courier New" charset="0"/>
              </a:rPr>
              <a:t>Nobody</a:t>
            </a:r>
            <a:r>
              <a:rPr lang="de-DE" sz="1600" b="1" dirty="0">
                <a:latin typeface="Courier New" charset="0"/>
              </a:rPr>
              <a:t>');</a:t>
            </a: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auto">
          <a:xfrm>
            <a:off x="539552" y="1916832"/>
            <a:ext cx="4009112" cy="107465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create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view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VorlesungenSicht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as</a:t>
            </a:r>
            <a:endParaRPr lang="de-DE" sz="1600" b="1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select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Titel, SWS, Name</a:t>
            </a: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from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Vorlesungen, </a:t>
            </a:r>
            <a:r>
              <a:rPr lang="de-DE" sz="1600" dirty="0" smtClean="0">
                <a:latin typeface="Courier New" charset="0"/>
              </a:rPr>
              <a:t>Professoren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where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 err="1" smtClean="0">
                <a:latin typeface="Courier New" charset="0"/>
              </a:rPr>
              <a:t>gelesen_von</a:t>
            </a:r>
            <a:r>
              <a:rPr lang="de-DE" sz="1600" dirty="0" smtClean="0">
                <a:latin typeface="Courier New" charset="0"/>
              </a:rPr>
              <a:t>=</a:t>
            </a:r>
            <a:r>
              <a:rPr lang="de-DE" sz="1600" dirty="0" err="1" smtClean="0">
                <a:latin typeface="Courier New" charset="0"/>
              </a:rPr>
              <a:t>PersNr</a:t>
            </a:r>
            <a:r>
              <a:rPr lang="de-DE" sz="1600" b="1" dirty="0">
                <a:latin typeface="Courier New" charset="0"/>
              </a:rPr>
              <a:t>;</a:t>
            </a: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539552" y="4689174"/>
            <a:ext cx="7465186" cy="107465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create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view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WieHartAlsPrüfer</a:t>
            </a:r>
            <a:r>
              <a:rPr lang="de-DE" sz="1600" b="1" dirty="0">
                <a:latin typeface="Courier New" charset="0"/>
              </a:rPr>
              <a:t> (</a:t>
            </a:r>
            <a:r>
              <a:rPr lang="de-DE" sz="1600" dirty="0" err="1">
                <a:latin typeface="Courier New" charset="0"/>
              </a:rPr>
              <a:t>PersNr</a:t>
            </a:r>
            <a:r>
              <a:rPr lang="de-DE" sz="1600" dirty="0">
                <a:latin typeface="Courier New" charset="0"/>
              </a:rPr>
              <a:t>, Durchschnittsnote</a:t>
            </a:r>
            <a:r>
              <a:rPr lang="de-DE" sz="1600" b="1" dirty="0">
                <a:latin typeface="Courier New" charset="0"/>
              </a:rPr>
              <a:t>) </a:t>
            </a:r>
            <a:r>
              <a:rPr lang="de-DE" sz="1600" b="1" dirty="0" err="1">
                <a:latin typeface="Courier New" charset="0"/>
              </a:rPr>
              <a:t>as</a:t>
            </a:r>
            <a:endParaRPr lang="de-DE" sz="1600" b="1" dirty="0">
              <a:latin typeface="Courier New" charset="0"/>
            </a:endParaRP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select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PersNr</a:t>
            </a:r>
            <a:r>
              <a:rPr lang="de-DE" sz="1600" b="1" dirty="0">
                <a:latin typeface="Courier New" charset="0"/>
              </a:rPr>
              <a:t>, </a:t>
            </a:r>
            <a:r>
              <a:rPr lang="de-DE" sz="1600" b="1" dirty="0" err="1">
                <a:latin typeface="Courier New" charset="0"/>
              </a:rPr>
              <a:t>avg</a:t>
            </a:r>
            <a:r>
              <a:rPr lang="de-DE" sz="1600" b="1" dirty="0">
                <a:latin typeface="Courier New" charset="0"/>
              </a:rPr>
              <a:t>(</a:t>
            </a:r>
            <a:r>
              <a:rPr lang="de-DE" sz="1600" dirty="0">
                <a:latin typeface="Courier New" charset="0"/>
              </a:rPr>
              <a:t>Note</a:t>
            </a:r>
            <a:r>
              <a:rPr lang="de-DE" sz="1600" b="1" dirty="0">
                <a:latin typeface="Courier New" charset="0"/>
              </a:rPr>
              <a:t>)</a:t>
            </a: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from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prüfen</a:t>
            </a:r>
          </a:p>
          <a:p>
            <a:pPr>
              <a:defRPr/>
            </a:pPr>
            <a:r>
              <a:rPr lang="de-DE" sz="1600" b="1" dirty="0" err="1" smtClean="0">
                <a:latin typeface="Courier New" charset="0"/>
              </a:rPr>
              <a:t>group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b="1" dirty="0" err="1">
                <a:latin typeface="Courier New" charset="0"/>
              </a:rPr>
              <a:t>by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PersNr</a:t>
            </a:r>
            <a:r>
              <a:rPr lang="de-DE" sz="1600" b="1" dirty="0">
                <a:latin typeface="Courier New" charset="0"/>
              </a:rPr>
              <a:t>;</a:t>
            </a:r>
          </a:p>
        </p:txBody>
      </p:sp>
      <p:sp>
        <p:nvSpPr>
          <p:cNvPr id="2" name="Lightning Bolt 1"/>
          <p:cNvSpPr/>
          <p:nvPr/>
        </p:nvSpPr>
        <p:spPr>
          <a:xfrm>
            <a:off x="5364088" y="3135183"/>
            <a:ext cx="648072" cy="1296144"/>
          </a:xfrm>
          <a:prstGeom prst="lightningBol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2160" y="2859925"/>
            <a:ext cx="2941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Zentrales</a:t>
            </a:r>
            <a:r>
              <a:rPr lang="en-US" dirty="0" smtClean="0"/>
              <a:t> Problem </a:t>
            </a:r>
            <a:r>
              <a:rPr lang="en-US" dirty="0" err="1" smtClean="0"/>
              <a:t>beim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Datenaustausch</a:t>
            </a:r>
            <a:r>
              <a:rPr lang="en-US" dirty="0"/>
              <a:t> </a:t>
            </a:r>
            <a:r>
              <a:rPr lang="en-US" dirty="0" smtClean="0"/>
              <a:t>und </a:t>
            </a:r>
            <a:r>
              <a:rPr lang="en-US" dirty="0" err="1" smtClean="0"/>
              <a:t>bei</a:t>
            </a:r>
            <a:r>
              <a:rPr lang="en-US" dirty="0" smtClean="0"/>
              <a:t> der </a:t>
            </a:r>
            <a:br>
              <a:rPr lang="en-US" dirty="0" smtClean="0"/>
            </a:br>
            <a:r>
              <a:rPr lang="en-US" dirty="0" err="1" smtClean="0"/>
              <a:t>Datenintegration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7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158" y="304801"/>
            <a:ext cx="8439150" cy="498475"/>
          </a:xfrm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Änderbarkeit von Sichten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1692" y="1066800"/>
            <a:ext cx="7772400" cy="2362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in SQL</a:t>
            </a:r>
          </a:p>
          <a:p>
            <a:pPr lvl="1"/>
            <a:r>
              <a:rPr lang="de-DE" sz="1800" dirty="0">
                <a:ea typeface="ＭＳ Ｐゴシック" charset="0"/>
              </a:rPr>
              <a:t>nur eine Basisrelation</a:t>
            </a:r>
          </a:p>
          <a:p>
            <a:pPr lvl="1"/>
            <a:r>
              <a:rPr lang="de-DE" sz="1800" dirty="0">
                <a:ea typeface="ＭＳ Ｐゴシック" charset="0"/>
              </a:rPr>
              <a:t>Schlüssel muss vorhanden sein</a:t>
            </a:r>
          </a:p>
          <a:p>
            <a:pPr lvl="1"/>
            <a:r>
              <a:rPr lang="de-DE" sz="1800" dirty="0">
                <a:ea typeface="ＭＳ Ｐゴシック" charset="0"/>
              </a:rPr>
              <a:t>keine Aggregatfunktionen, Gruppierung und </a:t>
            </a:r>
            <a:r>
              <a:rPr lang="de-DE" sz="1800" dirty="0" err="1">
                <a:ea typeface="ＭＳ Ｐゴシック" charset="0"/>
              </a:rPr>
              <a:t>Duplikateliminierung</a:t>
            </a:r>
            <a:endParaRPr lang="de-DE" sz="1800" dirty="0">
              <a:ea typeface="ＭＳ Ｐゴシック" charset="0"/>
            </a:endParaRPr>
          </a:p>
        </p:txBody>
      </p:sp>
      <p:sp>
        <p:nvSpPr>
          <p:cNvPr id="117763" name="Line 4"/>
          <p:cNvSpPr>
            <a:spLocks noChangeShapeType="1"/>
          </p:cNvSpPr>
          <p:nvPr/>
        </p:nvSpPr>
        <p:spPr bwMode="auto">
          <a:xfrm>
            <a:off x="2395518" y="2420888"/>
            <a:ext cx="46247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64" name="Line 5"/>
          <p:cNvSpPr>
            <a:spLocks noChangeShapeType="1"/>
          </p:cNvSpPr>
          <p:nvPr/>
        </p:nvSpPr>
        <p:spPr bwMode="auto">
          <a:xfrm>
            <a:off x="7020272" y="2420888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65" name="Line 6"/>
          <p:cNvSpPr>
            <a:spLocks noChangeShapeType="1"/>
          </p:cNvSpPr>
          <p:nvPr/>
        </p:nvSpPr>
        <p:spPr bwMode="auto">
          <a:xfrm flipH="1">
            <a:off x="1610072" y="554508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66" name="Line 7"/>
          <p:cNvSpPr>
            <a:spLocks noChangeShapeType="1"/>
          </p:cNvSpPr>
          <p:nvPr/>
        </p:nvSpPr>
        <p:spPr bwMode="auto">
          <a:xfrm flipV="1">
            <a:off x="1610072" y="2420888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67" name="Line 8"/>
          <p:cNvSpPr>
            <a:spLocks noChangeShapeType="1"/>
          </p:cNvSpPr>
          <p:nvPr/>
        </p:nvSpPr>
        <p:spPr bwMode="auto">
          <a:xfrm>
            <a:off x="1610073" y="2420888"/>
            <a:ext cx="95982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68" name="Text Box 9"/>
          <p:cNvSpPr txBox="1">
            <a:spLocks noChangeArrowheads="1"/>
          </p:cNvSpPr>
          <p:nvPr/>
        </p:nvSpPr>
        <p:spPr bwMode="auto">
          <a:xfrm>
            <a:off x="2309061" y="2497088"/>
            <a:ext cx="375138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sz="2400">
                <a:latin typeface="+mn-lt"/>
              </a:rPr>
              <a:t>alle Sichten</a:t>
            </a:r>
          </a:p>
        </p:txBody>
      </p:sp>
      <p:sp>
        <p:nvSpPr>
          <p:cNvPr id="117769" name="Line 10"/>
          <p:cNvSpPr>
            <a:spLocks noChangeShapeType="1"/>
          </p:cNvSpPr>
          <p:nvPr/>
        </p:nvSpPr>
        <p:spPr bwMode="auto">
          <a:xfrm>
            <a:off x="2134680" y="3030488"/>
            <a:ext cx="41866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0" name="Line 11"/>
          <p:cNvSpPr>
            <a:spLocks noChangeShapeType="1"/>
          </p:cNvSpPr>
          <p:nvPr/>
        </p:nvSpPr>
        <p:spPr bwMode="auto">
          <a:xfrm>
            <a:off x="6321284" y="3030488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1" name="Line 12"/>
          <p:cNvSpPr>
            <a:spLocks noChangeShapeType="1"/>
          </p:cNvSpPr>
          <p:nvPr/>
        </p:nvSpPr>
        <p:spPr bwMode="auto">
          <a:xfrm flipH="1">
            <a:off x="2309061" y="5164088"/>
            <a:ext cx="40122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2" name="Line 13"/>
          <p:cNvSpPr>
            <a:spLocks noChangeShapeType="1"/>
          </p:cNvSpPr>
          <p:nvPr/>
        </p:nvSpPr>
        <p:spPr bwMode="auto">
          <a:xfrm>
            <a:off x="2134680" y="3030488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3" name="Line 14"/>
          <p:cNvSpPr>
            <a:spLocks noChangeShapeType="1"/>
          </p:cNvSpPr>
          <p:nvPr/>
        </p:nvSpPr>
        <p:spPr bwMode="auto">
          <a:xfrm>
            <a:off x="2134680" y="5164088"/>
            <a:ext cx="260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4" name="Text Box 15"/>
          <p:cNvSpPr txBox="1">
            <a:spLocks noChangeArrowheads="1"/>
          </p:cNvSpPr>
          <p:nvPr/>
        </p:nvSpPr>
        <p:spPr bwMode="auto">
          <a:xfrm>
            <a:off x="2221138" y="3182888"/>
            <a:ext cx="445037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sz="2400">
                <a:latin typeface="+mn-lt"/>
              </a:rPr>
              <a:t>theoretisch änderbare Sichten</a:t>
            </a:r>
          </a:p>
        </p:txBody>
      </p:sp>
      <p:sp>
        <p:nvSpPr>
          <p:cNvPr id="117775" name="Line 16"/>
          <p:cNvSpPr>
            <a:spLocks noChangeShapeType="1"/>
          </p:cNvSpPr>
          <p:nvPr/>
        </p:nvSpPr>
        <p:spPr bwMode="auto">
          <a:xfrm>
            <a:off x="2372072" y="3716288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6" name="Line 17"/>
          <p:cNvSpPr>
            <a:spLocks noChangeShapeType="1"/>
          </p:cNvSpPr>
          <p:nvPr/>
        </p:nvSpPr>
        <p:spPr bwMode="auto">
          <a:xfrm>
            <a:off x="6029672" y="3716288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7" name="Line 18"/>
          <p:cNvSpPr>
            <a:spLocks noChangeShapeType="1"/>
          </p:cNvSpPr>
          <p:nvPr/>
        </p:nvSpPr>
        <p:spPr bwMode="auto">
          <a:xfrm flipH="1">
            <a:off x="2448272" y="4935488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8" name="Line 19"/>
          <p:cNvSpPr>
            <a:spLocks noChangeShapeType="1"/>
          </p:cNvSpPr>
          <p:nvPr/>
        </p:nvSpPr>
        <p:spPr bwMode="auto">
          <a:xfrm>
            <a:off x="2372072" y="3716288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79" name="Line 20"/>
          <p:cNvSpPr>
            <a:spLocks noChangeShapeType="1"/>
          </p:cNvSpPr>
          <p:nvPr/>
        </p:nvSpPr>
        <p:spPr bwMode="auto">
          <a:xfrm>
            <a:off x="2372072" y="4935488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>
              <a:latin typeface="+mn-lt"/>
            </a:endParaRPr>
          </a:p>
        </p:txBody>
      </p:sp>
      <p:sp>
        <p:nvSpPr>
          <p:cNvPr id="117780" name="Text Box 21"/>
          <p:cNvSpPr txBox="1">
            <a:spLocks noChangeArrowheads="1"/>
          </p:cNvSpPr>
          <p:nvPr/>
        </p:nvSpPr>
        <p:spPr bwMode="auto">
          <a:xfrm>
            <a:off x="2493700" y="4021088"/>
            <a:ext cx="445037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de-DE" sz="2400">
                <a:latin typeface="+mn-lt"/>
              </a:rPr>
              <a:t>in SQL änderbare Sichten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467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sz="2800" dirty="0" smtClean="0">
                <a:latin typeface="+mn-lt"/>
                <a:ea typeface="ＭＳ Ｐゴシック" charset="0"/>
                <a:cs typeface="ＭＳ Ｐゴシック" charset="0"/>
              </a:rPr>
              <a:t>Quantifizierung </a:t>
            </a:r>
            <a:r>
              <a:rPr lang="de-DE" sz="2800" dirty="0">
                <a:latin typeface="+mn-lt"/>
                <a:ea typeface="ＭＳ Ｐゴシック" charset="0"/>
                <a:cs typeface="ＭＳ Ｐゴシック" charset="0"/>
              </a:rPr>
              <a:t>(eingeschränkte Form)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39552"/>
            <a:ext cx="3880338" cy="4681736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ea typeface="ＭＳ Ｐゴシック" charset="0"/>
              </a:rPr>
              <a:t>Universelle Quantifizierung: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{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∈ </a:t>
            </a:r>
            <a:r>
              <a:rPr lang="de-DE" sz="1800" i="1" dirty="0">
                <a:ea typeface="ＭＳ Ｐゴシック" charset="0"/>
              </a:rPr>
              <a:t>R</a:t>
            </a:r>
            <a:r>
              <a:rPr lang="de-DE" sz="1800" dirty="0">
                <a:ea typeface="ＭＳ Ｐゴシック" charset="0"/>
              </a:rPr>
              <a:t> | </a:t>
            </a:r>
            <a:r>
              <a:rPr lang="de-DE" sz="1800" b="1" dirty="0" smtClean="0">
                <a:solidFill>
                  <a:srgbClr val="FF0000"/>
                </a:solidFill>
                <a:ea typeface="ＭＳ Ｐゴシック" charset="0"/>
              </a:rPr>
              <a:t>∀</a:t>
            </a:r>
            <a:r>
              <a:rPr lang="de-DE" sz="1800" i="1" dirty="0" smtClean="0">
                <a:ea typeface="ＭＳ Ｐゴシック" charset="0"/>
              </a:rPr>
              <a:t>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i="1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∈ </a:t>
            </a:r>
            <a:r>
              <a:rPr lang="de-DE" sz="1800" i="1" dirty="0">
                <a:ea typeface="ＭＳ Ｐゴシック" charset="0"/>
              </a:rPr>
              <a:t>S</a:t>
            </a:r>
            <a:r>
              <a:rPr lang="de-DE" sz="1800" dirty="0">
                <a:ea typeface="ＭＳ Ｐゴシック" charset="0"/>
              </a:rPr>
              <a:t> :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&gt;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dirty="0">
                <a:ea typeface="ＭＳ Ｐゴシック" charset="0"/>
              </a:rPr>
              <a:t> 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Hier: Tabelle aller Projekte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,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die ein höheres Budget als </a:t>
            </a:r>
            <a:br>
              <a:rPr lang="de-DE" sz="1800" dirty="0">
                <a:ea typeface="ＭＳ Ｐゴシック" charset="0"/>
              </a:rPr>
            </a:br>
            <a:r>
              <a:rPr lang="de-DE" sz="1800" i="1" dirty="0">
                <a:ea typeface="ＭＳ Ｐゴシック" charset="0"/>
              </a:rPr>
              <a:t>alle</a:t>
            </a:r>
            <a:r>
              <a:rPr lang="de-DE" sz="1800" dirty="0">
                <a:ea typeface="ＭＳ Ｐゴシック" charset="0"/>
              </a:rPr>
              <a:t> externen Projekte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dirty="0">
                <a:ea typeface="ＭＳ Ｐゴシック" charset="0"/>
              </a:rPr>
              <a:t> haben</a:t>
            </a:r>
          </a:p>
          <a:p>
            <a:pPr lvl="1">
              <a:lnSpc>
                <a:spcPct val="90000"/>
              </a:lnSpc>
            </a:pPr>
            <a:endParaRPr lang="de-DE" sz="1800" dirty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DE" sz="1800" b="1" dirty="0">
                <a:ea typeface="ＭＳ Ｐゴシック" charset="0"/>
              </a:rPr>
              <a:t>Existentielle Quantifizierung: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{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∈ </a:t>
            </a:r>
            <a:r>
              <a:rPr lang="de-DE" sz="1800" i="1" dirty="0">
                <a:ea typeface="ＭＳ Ｐゴシック" charset="0"/>
              </a:rPr>
              <a:t>R</a:t>
            </a:r>
            <a:r>
              <a:rPr lang="de-DE" sz="1800" dirty="0">
                <a:ea typeface="ＭＳ Ｐゴシック" charset="0"/>
              </a:rPr>
              <a:t> | </a:t>
            </a:r>
            <a:r>
              <a:rPr lang="de-DE" sz="1800" b="1" dirty="0" smtClean="0">
                <a:solidFill>
                  <a:srgbClr val="FF0000"/>
                </a:solidFill>
                <a:ea typeface="ＭＳ Ｐゴシック" charset="0"/>
              </a:rPr>
              <a:t>∃</a:t>
            </a:r>
            <a:r>
              <a:rPr lang="de-DE" sz="1800" i="1" dirty="0" smtClean="0">
                <a:ea typeface="ＭＳ Ｐゴシック" charset="0"/>
              </a:rPr>
              <a:t>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i="1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∈ </a:t>
            </a:r>
            <a:r>
              <a:rPr lang="de-DE" sz="1800" i="1" dirty="0">
                <a:ea typeface="ＭＳ Ｐゴシック" charset="0"/>
              </a:rPr>
              <a:t>S</a:t>
            </a:r>
            <a:r>
              <a:rPr lang="de-DE" sz="1800" dirty="0">
                <a:ea typeface="ＭＳ Ｐゴシック" charset="0"/>
              </a:rPr>
              <a:t> :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&gt;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de-DE" sz="1800" dirty="0">
                <a:ea typeface="ＭＳ Ｐゴシック" charset="0"/>
              </a:rPr>
              <a:t>Hier: Tabelle aller Projekte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,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die ein höheres Budget als </a:t>
            </a:r>
            <a:br>
              <a:rPr lang="de-DE" sz="1800" dirty="0">
                <a:ea typeface="ＭＳ Ｐゴシック" charset="0"/>
              </a:rPr>
            </a:br>
            <a:r>
              <a:rPr lang="de-DE" sz="1800" i="1" dirty="0" smtClean="0">
                <a:ea typeface="ＭＳ Ｐゴシック" charset="0"/>
              </a:rPr>
              <a:t>mindestens ein </a:t>
            </a:r>
            <a:r>
              <a:rPr lang="de-DE" sz="1800" dirty="0" smtClean="0">
                <a:ea typeface="ＭＳ Ｐゴシック" charset="0"/>
              </a:rPr>
              <a:t>externes Projekt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dirty="0">
                <a:ea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</a:rPr>
              <a:t>haben</a:t>
            </a:r>
          </a:p>
          <a:p>
            <a:pPr lvl="1">
              <a:lnSpc>
                <a:spcPct val="90000"/>
              </a:lnSpc>
            </a:pPr>
            <a:r>
              <a:rPr lang="de-DE" sz="1800" dirty="0" smtClean="0">
                <a:ea typeface="ＭＳ Ｐゴシック" charset="0"/>
              </a:rPr>
              <a:t>Hier</a:t>
            </a:r>
            <a:r>
              <a:rPr lang="de-DE" sz="1800" dirty="0">
                <a:ea typeface="ＭＳ Ｐゴシック" charset="0"/>
              </a:rPr>
              <a:t>: Tabelle aller Projekte </a:t>
            </a:r>
            <a:r>
              <a:rPr lang="de-DE" sz="1800" i="1" dirty="0">
                <a:ea typeface="ＭＳ Ｐゴシック" charset="0"/>
              </a:rPr>
              <a:t>x</a:t>
            </a:r>
            <a:r>
              <a:rPr lang="de-DE" sz="1800" dirty="0">
                <a:ea typeface="ＭＳ Ｐゴシック" charset="0"/>
              </a:rPr>
              <a:t>,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die mindestens an </a:t>
            </a:r>
            <a:r>
              <a:rPr lang="de-DE" sz="1800" i="1" dirty="0">
                <a:ea typeface="ＭＳ Ｐゴシック" charset="0"/>
              </a:rPr>
              <a:t>einer</a:t>
            </a:r>
            <a:r>
              <a:rPr lang="de-DE" sz="1800" u="sng" dirty="0">
                <a:ea typeface="ＭＳ Ｐゴシック" charset="0"/>
              </a:rPr>
              <a:t/>
            </a:r>
            <a:br>
              <a:rPr lang="de-DE" sz="1800" u="sng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Projektdurchführung </a:t>
            </a:r>
            <a:r>
              <a:rPr lang="de-DE" sz="1800" i="1" dirty="0" err="1">
                <a:ea typeface="ＭＳ Ｐゴシック" charset="0"/>
              </a:rPr>
              <a:t>y</a:t>
            </a:r>
            <a:r>
              <a:rPr lang="de-DE" sz="1800" dirty="0">
                <a:ea typeface="ＭＳ Ｐゴシック" charset="0"/>
              </a:rPr>
              <a:t/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beteiligt </a:t>
            </a:r>
            <a:r>
              <a:rPr lang="de-DE" sz="1800" dirty="0" smtClean="0">
                <a:ea typeface="ＭＳ Ｐゴシック" charset="0"/>
              </a:rPr>
              <a:t>sind</a:t>
            </a:r>
            <a:endParaRPr lang="de-DE" sz="1800" b="1" dirty="0" smtClean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de-DE" sz="1800" b="1" dirty="0" smtClean="0">
                <a:ea typeface="ＭＳ Ｐゴシック" charset="0"/>
              </a:rPr>
              <a:t>= </a:t>
            </a:r>
            <a:r>
              <a:rPr lang="de-DE" sz="1800" b="1" dirty="0" err="1">
                <a:ea typeface="ＭＳ Ｐゴシック" charset="0"/>
              </a:rPr>
              <a:t>any</a:t>
            </a:r>
            <a:r>
              <a:rPr lang="de-DE" sz="1800" dirty="0">
                <a:ea typeface="ＭＳ Ｐゴシック" charset="0"/>
              </a:rPr>
              <a:t> synonym zu </a:t>
            </a:r>
            <a:r>
              <a:rPr lang="de-DE" sz="1800" b="1" dirty="0">
                <a:ea typeface="ＭＳ Ｐゴシック" charset="0"/>
              </a:rPr>
              <a:t>in</a:t>
            </a:r>
            <a:r>
              <a:rPr lang="de-DE" sz="1800" dirty="0">
                <a:ea typeface="ＭＳ Ｐゴシック" charset="0"/>
              </a:rPr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de-DE" sz="1800" dirty="0">
              <a:ea typeface="ＭＳ Ｐゴシック" charset="0"/>
            </a:endParaRP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4414350" y="1320890"/>
            <a:ext cx="4191854" cy="132087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dirty="0">
                <a:latin typeface="Courier New" charset="0"/>
              </a:rPr>
              <a:t> *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Projekte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x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where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x.Budget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b="1" dirty="0" smtClean="0">
                <a:latin typeface="Symbol" charset="0"/>
              </a:rPr>
              <a:t>&gt;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b="1" dirty="0">
                <a:solidFill>
                  <a:srgbClr val="FF0000"/>
                </a:solidFill>
                <a:latin typeface="Courier New" charset="0"/>
              </a:rPr>
              <a:t>all</a:t>
            </a:r>
            <a:endParaRPr lang="de-DE" sz="1600" dirty="0">
              <a:solidFill>
                <a:srgbClr val="FF0000"/>
              </a:solidFill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	(</a:t>
            </a: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y.Budget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	 </a:t>
            </a: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ExterneProjekte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y</a:t>
            </a:r>
            <a:r>
              <a:rPr lang="de-DE" sz="1600" dirty="0">
                <a:latin typeface="Courier New" charset="0"/>
              </a:rPr>
              <a:t>);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3980624" y="4725144"/>
            <a:ext cx="5055872" cy="132087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dirty="0">
                <a:latin typeface="Courier New" charset="0"/>
              </a:rPr>
              <a:t> *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Projekte </a:t>
            </a:r>
            <a:r>
              <a:rPr lang="de-DE" sz="1600" b="1" dirty="0" err="1">
                <a:latin typeface="Courier New" charset="0"/>
              </a:rPr>
              <a:t>as</a:t>
            </a:r>
            <a:r>
              <a:rPr lang="de-DE" sz="1600" dirty="0">
                <a:latin typeface="Courier New" charset="0"/>
              </a:rPr>
              <a:t> x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where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x.Nr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b="1" dirty="0">
                <a:solidFill>
                  <a:srgbClr val="FF0000"/>
                </a:solidFill>
                <a:latin typeface="Courier New" charset="0"/>
              </a:rPr>
              <a:t>= </a:t>
            </a:r>
            <a:r>
              <a:rPr lang="de-DE" sz="1600" b="1" dirty="0" err="1">
                <a:solidFill>
                  <a:srgbClr val="FF0000"/>
                </a:solidFill>
                <a:latin typeface="Courier New" charset="0"/>
              </a:rPr>
              <a:t>any</a:t>
            </a:r>
            <a:endParaRPr lang="de-DE" sz="1600" dirty="0">
              <a:solidFill>
                <a:srgbClr val="FF0000"/>
              </a:solidFill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	(</a:t>
            </a: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y.Nr</a:t>
            </a:r>
            <a:r>
              <a:rPr lang="de-DE" sz="1600" dirty="0">
                <a:latin typeface="Courier New" charset="0"/>
              </a:rPr>
              <a:t/>
            </a:r>
            <a:br>
              <a:rPr lang="de-DE" sz="1600" dirty="0">
                <a:latin typeface="Courier New" charset="0"/>
              </a:rPr>
            </a:br>
            <a:r>
              <a:rPr lang="de-DE" sz="1600" dirty="0">
                <a:latin typeface="Courier New" charset="0"/>
              </a:rPr>
              <a:t>	 </a:t>
            </a: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Projektdurchfuehrungen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y</a:t>
            </a:r>
            <a:r>
              <a:rPr lang="de-DE" sz="1600" dirty="0">
                <a:latin typeface="Courier New" charset="0"/>
              </a:rPr>
              <a:t>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427984" y="2924944"/>
            <a:ext cx="4191854" cy="132087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dirty="0">
                <a:latin typeface="Courier New" charset="0"/>
              </a:rPr>
              <a:t> *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Projekte</a:t>
            </a:r>
            <a:r>
              <a:rPr lang="de-DE" sz="1600" b="1" dirty="0">
                <a:latin typeface="Courier New" charset="0"/>
              </a:rPr>
              <a:t> </a:t>
            </a:r>
            <a:r>
              <a:rPr lang="de-DE" sz="1600" dirty="0">
                <a:latin typeface="Courier New" charset="0"/>
              </a:rPr>
              <a:t>x</a:t>
            </a:r>
          </a:p>
          <a:p>
            <a:pPr>
              <a:defRPr/>
            </a:pPr>
            <a:r>
              <a:rPr lang="de-DE" sz="1600" b="1" dirty="0" err="1">
                <a:latin typeface="Courier New" charset="0"/>
              </a:rPr>
              <a:t>where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x.Budget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b="1" dirty="0" smtClean="0">
                <a:latin typeface="Symbol" charset="0"/>
              </a:rPr>
              <a:t>&gt;</a:t>
            </a:r>
            <a:r>
              <a:rPr lang="de-DE" sz="1600" b="1" dirty="0" smtClean="0">
                <a:latin typeface="Courier New" charset="0"/>
              </a:rPr>
              <a:t> </a:t>
            </a:r>
            <a:r>
              <a:rPr lang="de-DE" sz="1600" b="1" dirty="0" err="1" smtClean="0">
                <a:solidFill>
                  <a:srgbClr val="FF0000"/>
                </a:solidFill>
                <a:latin typeface="Courier New" charset="0"/>
              </a:rPr>
              <a:t>any</a:t>
            </a:r>
            <a:endParaRPr lang="de-DE" sz="1600" dirty="0">
              <a:solidFill>
                <a:srgbClr val="FF0000"/>
              </a:solidFill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	(</a:t>
            </a:r>
            <a:r>
              <a:rPr lang="de-DE" sz="1600" b="1" dirty="0" err="1">
                <a:latin typeface="Courier New" charset="0"/>
              </a:rPr>
              <a:t>select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y.Budget</a:t>
            </a: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	 </a:t>
            </a:r>
            <a:r>
              <a:rPr lang="de-DE" sz="1600" b="1" dirty="0" err="1">
                <a:latin typeface="Courier New" charset="0"/>
              </a:rPr>
              <a:t>from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ExterneProjekte</a:t>
            </a:r>
            <a:r>
              <a:rPr lang="de-DE" sz="1600" dirty="0">
                <a:latin typeface="Courier New" charset="0"/>
              </a:rPr>
              <a:t> </a:t>
            </a:r>
            <a:r>
              <a:rPr lang="de-DE" sz="1600" dirty="0" err="1">
                <a:latin typeface="Courier New" charset="0"/>
              </a:rPr>
              <a:t>y</a:t>
            </a:r>
            <a:r>
              <a:rPr lang="de-DE" sz="1600" dirty="0">
                <a:latin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035882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Aufwach-Frage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Warum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ist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die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Menge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der in SQL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änderbaren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Sichten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eine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(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echte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)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Teilmenge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der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theoretisch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halkduster"/>
                <a:cs typeface="+mj-cs"/>
              </a:rPr>
              <a:t>änderbaren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Sichten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?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7" y="2483490"/>
            <a:ext cx="8820471" cy="264095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Antwort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Es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kann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Anfragen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geben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, die das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syntaktische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Kriterium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nicht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erfüllen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,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aber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äquivalent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sind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zu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einer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Anfrage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, die den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syntaktichen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Kriterien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genügt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.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Leider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ist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die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Äquivalenz</a:t>
            </a:r>
            <a:r>
              <a:rPr lang="en-US" sz="2800" kern="0" dirty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für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volles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SQL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nicht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entscheidbar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06982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Integritätssicherung in SQL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(1)</a:t>
            </a:r>
          </a:p>
        </p:txBody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2000" i="1" dirty="0" smtClean="0">
                <a:ea typeface="ＭＳ Ｐゴシック" charset="0"/>
              </a:rPr>
              <a:t>SQL-inhärente </a:t>
            </a:r>
            <a:r>
              <a:rPr lang="de-DE" sz="2000" i="1" dirty="0">
                <a:ea typeface="ＭＳ Ｐゴシック" charset="0"/>
              </a:rPr>
              <a:t>Integritätsbedingungen </a:t>
            </a:r>
            <a:r>
              <a:rPr lang="de-DE" sz="2000" dirty="0" smtClean="0">
                <a:ea typeface="ＭＳ Ｐゴシック" charset="0"/>
              </a:rPr>
              <a:t>(⟶ </a:t>
            </a:r>
            <a:r>
              <a:rPr lang="de-DE" sz="2000" i="1" dirty="0">
                <a:ea typeface="ＭＳ Ｐゴシック" charset="0"/>
              </a:rPr>
              <a:t>statische </a:t>
            </a:r>
            <a:r>
              <a:rPr lang="de-DE" sz="2000" i="1" dirty="0" smtClean="0">
                <a:ea typeface="ＭＳ Ｐゴシック" charset="0"/>
              </a:rPr>
              <a:t>Typisierung</a:t>
            </a:r>
            <a:r>
              <a:rPr lang="de-DE" sz="2000" dirty="0" smtClean="0">
                <a:ea typeface="ＭＳ Ｐゴシック" charset="0"/>
              </a:rPr>
              <a:t>):</a:t>
            </a:r>
            <a:endParaRPr lang="de-DE" sz="2000" dirty="0">
              <a:ea typeface="ＭＳ Ｐゴシック" charset="0"/>
            </a:endParaRPr>
          </a:p>
          <a:p>
            <a:pPr lvl="1"/>
            <a:r>
              <a:rPr lang="de-DE" sz="2000" dirty="0">
                <a:solidFill>
                  <a:srgbClr val="032EF0"/>
                </a:solidFill>
                <a:ea typeface="ＭＳ Ｐゴシック" charset="0"/>
              </a:rPr>
              <a:t>Typisierung</a:t>
            </a:r>
            <a:r>
              <a:rPr lang="de-DE" sz="2000" dirty="0">
                <a:ea typeface="ＭＳ Ｐゴシック" charset="0"/>
              </a:rPr>
              <a:t> der Spalten: </a:t>
            </a:r>
            <a:r>
              <a:rPr lang="de-DE" sz="2000" dirty="0" smtClean="0">
                <a:ea typeface="ＭＳ Ｐゴシック" charset="0"/>
              </a:rPr>
              <a:t>nur </a:t>
            </a:r>
            <a:r>
              <a:rPr lang="de-DE" sz="2000" dirty="0">
                <a:ea typeface="ＭＳ Ｐゴシック" charset="0"/>
              </a:rPr>
              <a:t>typkompatible </a:t>
            </a:r>
            <a:r>
              <a:rPr lang="de-DE" sz="2000" dirty="0" smtClean="0">
                <a:ea typeface="ＭＳ Ｐゴシック" charset="0"/>
              </a:rPr>
              <a:t>Werte</a:t>
            </a:r>
            <a:endParaRPr lang="de-DE" sz="2000" dirty="0">
              <a:ea typeface="ＭＳ Ｐゴシック" charset="0"/>
            </a:endParaRPr>
          </a:p>
          <a:p>
            <a:pPr lvl="1"/>
            <a:r>
              <a:rPr lang="de-DE" sz="2000" dirty="0" smtClean="0">
                <a:ea typeface="ＭＳ Ｐゴシック" charset="0"/>
              </a:rPr>
              <a:t>Tupel haben identische </a:t>
            </a:r>
            <a: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  <a:t>Spaltenstruktur</a:t>
            </a:r>
          </a:p>
          <a:p>
            <a:pPr lvl="1"/>
            <a:endParaRPr lang="de-DE" sz="2000" dirty="0" smtClean="0">
              <a:ea typeface="ＭＳ Ｐゴシック" charset="0"/>
            </a:endParaRPr>
          </a:p>
          <a:p>
            <a:pPr lvl="1"/>
            <a:endParaRPr lang="de-DE" sz="2000" dirty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000" i="1" dirty="0" smtClean="0">
                <a:ea typeface="ＭＳ Ｐゴシック" charset="0"/>
              </a:rPr>
              <a:t>Applikationsspezifische Integritätsbedingungen</a:t>
            </a:r>
            <a:endParaRPr lang="de-DE" sz="2000" dirty="0">
              <a:ea typeface="ＭＳ Ｐゴシック" charset="0"/>
            </a:endParaRPr>
          </a:p>
          <a:p>
            <a:pPr lvl="1"/>
            <a:r>
              <a:rPr lang="de-DE" sz="2000" dirty="0" smtClean="0">
                <a:ea typeface="ＭＳ Ｐゴシック" charset="0"/>
              </a:rPr>
              <a:t>Selbstdefinierte </a:t>
            </a:r>
            <a: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  <a:t>SQL-Domänen </a:t>
            </a:r>
            <a:r>
              <a:rPr lang="de-DE" sz="2000" dirty="0">
                <a:ea typeface="ＭＳ Ｐゴシック" charset="0"/>
              </a:rPr>
              <a:t>im aktuellen </a:t>
            </a:r>
            <a:r>
              <a:rPr lang="de-DE" sz="2000" dirty="0" smtClean="0">
                <a:ea typeface="ＭＳ Ｐゴシック" charset="0"/>
              </a:rPr>
              <a:t>Schema</a:t>
            </a:r>
          </a:p>
          <a:p>
            <a:pPr lvl="1"/>
            <a:endParaRPr lang="de-DE" sz="2000" dirty="0">
              <a:ea typeface="ＭＳ Ｐゴシック" charset="0"/>
            </a:endParaRPr>
          </a:p>
          <a:p>
            <a:pPr lvl="1"/>
            <a:endParaRPr lang="de-DE" sz="2000" dirty="0" smtClean="0">
              <a:ea typeface="ＭＳ Ｐゴシック" charset="0"/>
            </a:endParaRPr>
          </a:p>
          <a:p>
            <a:pPr lvl="1"/>
            <a:endParaRPr lang="de-DE" sz="2000" dirty="0">
              <a:ea typeface="ＭＳ Ｐゴシック" charset="0"/>
            </a:endParaRPr>
          </a:p>
          <a:p>
            <a:pPr lvl="1"/>
            <a:endParaRPr lang="de-DE" sz="2000" dirty="0" smtClean="0">
              <a:ea typeface="ＭＳ Ｐゴシック" charset="0"/>
            </a:endParaRPr>
          </a:p>
          <a:p>
            <a:pPr lvl="1"/>
            <a: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  <a:t>Zusicherungen</a:t>
            </a:r>
            <a:r>
              <a:rPr lang="de-DE" sz="2000" dirty="0" smtClean="0">
                <a:ea typeface="ＭＳ Ｐゴシック" charset="0"/>
              </a:rPr>
              <a:t> für Tabellen und Schemata</a:t>
            </a:r>
            <a:endParaRPr lang="de-DE" sz="2000" dirty="0">
              <a:ea typeface="ＭＳ Ｐゴシック" charset="0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331640" y="3933056"/>
            <a:ext cx="6626815" cy="736099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domain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Schulnote </a:t>
            </a:r>
            <a:r>
              <a:rPr lang="de-DE" sz="1400" b="1" dirty="0">
                <a:latin typeface="Courier New" charset="0"/>
              </a:rPr>
              <a:t>integer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constraint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NoteDefiniert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 err="1">
                <a:latin typeface="Courier New" charset="0"/>
              </a:rPr>
              <a:t>value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is</a:t>
            </a:r>
            <a:r>
              <a:rPr lang="de-DE" sz="1400" b="1" dirty="0">
                <a:latin typeface="Courier New" charset="0"/>
              </a:rPr>
              <a:t> not null</a:t>
            </a:r>
            <a:r>
              <a:rPr lang="de-DE" sz="1400" dirty="0">
                <a:latin typeface="Courier New" charset="0"/>
              </a:rPr>
              <a:t>)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constraint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NoteZwischen1und6 </a:t>
            </a: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 err="1">
                <a:latin typeface="Courier New" charset="0"/>
              </a:rPr>
              <a:t>value</a:t>
            </a:r>
            <a:r>
              <a:rPr lang="de-DE" sz="1400" b="1" dirty="0">
                <a:latin typeface="Courier New" charset="0"/>
              </a:rPr>
              <a:t> in</a:t>
            </a:r>
            <a:r>
              <a:rPr lang="de-DE" sz="1400" dirty="0">
                <a:latin typeface="Courier New" charset="0"/>
              </a:rPr>
              <a:t>(1,2,3,4,5,6));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029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010104" y="3771816"/>
            <a:ext cx="3738141" cy="52065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assertion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Zusicherungsname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(Prädikat);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331640" y="4957500"/>
            <a:ext cx="6083243" cy="9207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square" lIns="90488" tIns="44450" rIns="90488" bIns="4445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de-DE" sz="1800" dirty="0">
                <a:latin typeface="+mn-lt"/>
              </a:rPr>
              <a:t>Ein </a:t>
            </a:r>
            <a:r>
              <a:rPr lang="de-DE" sz="1800" b="1" dirty="0">
                <a:latin typeface="+mn-lt"/>
              </a:rPr>
              <a:t>Datenbankzustand</a:t>
            </a:r>
            <a:r>
              <a:rPr lang="de-DE" sz="1800" dirty="0">
                <a:latin typeface="+mn-lt"/>
              </a:rPr>
              <a:t> heißt </a:t>
            </a:r>
            <a:r>
              <a:rPr lang="de-DE" sz="1800" b="1" dirty="0">
                <a:latin typeface="+mn-lt"/>
              </a:rPr>
              <a:t>konsistent</a:t>
            </a:r>
            <a:r>
              <a:rPr lang="de-DE" sz="1800" dirty="0">
                <a:latin typeface="+mn-lt"/>
              </a:rPr>
              <a:t>, wenn </a:t>
            </a:r>
            <a:r>
              <a:rPr lang="de-DE" sz="1800" dirty="0" smtClean="0">
                <a:latin typeface="+mn-lt"/>
              </a:rPr>
              <a:t>alle </a:t>
            </a:r>
            <a:br>
              <a:rPr lang="de-DE" sz="1800" dirty="0" smtClean="0">
                <a:latin typeface="+mn-lt"/>
              </a:rPr>
            </a:br>
            <a:r>
              <a:rPr lang="de-DE" sz="1800" dirty="0" smtClean="0">
                <a:latin typeface="+mn-lt"/>
              </a:rPr>
              <a:t>im </a:t>
            </a:r>
            <a:r>
              <a:rPr lang="de-DE" sz="1800" dirty="0">
                <a:latin typeface="+mn-lt"/>
              </a:rPr>
              <a:t>Schema deklarierten </a:t>
            </a:r>
            <a:r>
              <a:rPr lang="de-DE" sz="1800" dirty="0" smtClean="0">
                <a:latin typeface="+mn-lt"/>
              </a:rPr>
              <a:t>Zusicherungen erfüllt sind</a:t>
            </a:r>
            <a:br>
              <a:rPr lang="de-DE" sz="1800" dirty="0" smtClean="0">
                <a:latin typeface="+mn-lt"/>
              </a:rPr>
            </a:br>
            <a:r>
              <a:rPr lang="de-DE" sz="1800" dirty="0" smtClean="0">
                <a:latin typeface="+mn-lt"/>
              </a:rPr>
              <a:t>(Tabellen- </a:t>
            </a:r>
            <a:r>
              <a:rPr lang="de-DE" sz="1800" dirty="0">
                <a:latin typeface="+mn-lt"/>
              </a:rPr>
              <a:t>und </a:t>
            </a:r>
            <a:r>
              <a:rPr lang="de-DE" sz="1800" dirty="0" smtClean="0">
                <a:latin typeface="+mn-lt"/>
              </a:rPr>
              <a:t>Schemazusicherungen </a:t>
            </a:r>
            <a:r>
              <a:rPr lang="de-DE" sz="1800" dirty="0">
                <a:latin typeface="+mn-lt"/>
              </a:rPr>
              <a:t>konjunktiv </a:t>
            </a:r>
            <a:r>
              <a:rPr lang="de-DE" sz="1800" dirty="0" smtClean="0">
                <a:latin typeface="+mn-lt"/>
              </a:rPr>
              <a:t>verknüpft)</a:t>
            </a:r>
            <a:endParaRPr lang="de-DE" sz="1800" dirty="0">
              <a:latin typeface="+mn-lt"/>
            </a:endParaRPr>
          </a:p>
        </p:txBody>
      </p:sp>
      <p:sp>
        <p:nvSpPr>
          <p:cNvPr id="11981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Integritätssicherung in SQL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(2)</a:t>
            </a:r>
            <a:endParaRPr lang="de-DE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11981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9512" y="1267544"/>
            <a:ext cx="4642338" cy="3241576"/>
          </a:xfrm>
        </p:spPr>
        <p:txBody>
          <a:bodyPr/>
          <a:lstStyle/>
          <a:p>
            <a:pPr lvl="1"/>
            <a: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  <a:t>Tabellenzusicherungen</a:t>
            </a:r>
            <a:b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</a:br>
            <a:r>
              <a:rPr lang="de-DE" sz="2000" dirty="0" smtClean="0">
                <a:ea typeface="ＭＳ Ｐゴシック" charset="0"/>
              </a:rPr>
              <a:t>(</a:t>
            </a:r>
            <a:r>
              <a:rPr lang="de-DE" sz="2000" dirty="0" err="1" smtClean="0">
                <a:ea typeface="ＭＳ Ｐゴシック" charset="0"/>
              </a:rPr>
              <a:t>Constraints</a:t>
            </a:r>
            <a:r>
              <a:rPr lang="de-DE" sz="2000" dirty="0" smtClean="0">
                <a:ea typeface="ＭＳ Ｐゴシック" charset="0"/>
              </a:rPr>
              <a:t>) </a:t>
            </a:r>
          </a:p>
          <a:p>
            <a:pPr lvl="1"/>
            <a:endParaRPr lang="de-DE" sz="2000" dirty="0" smtClean="0">
              <a:solidFill>
                <a:srgbClr val="032EF0"/>
              </a:solidFill>
              <a:ea typeface="ＭＳ Ｐゴシック" charset="0"/>
            </a:endParaRPr>
          </a:p>
          <a:p>
            <a:pPr lvl="1"/>
            <a:endParaRPr lang="de-DE" sz="2000" dirty="0">
              <a:solidFill>
                <a:srgbClr val="032EF0"/>
              </a:solidFill>
              <a:ea typeface="ＭＳ Ｐゴシック" charset="0"/>
            </a:endParaRPr>
          </a:p>
          <a:p>
            <a:pPr lvl="1"/>
            <a:endParaRPr lang="de-DE" sz="2000" dirty="0" smtClean="0">
              <a:solidFill>
                <a:srgbClr val="032EF0"/>
              </a:solidFill>
              <a:ea typeface="ＭＳ Ｐゴシック" charset="0"/>
            </a:endParaRPr>
          </a:p>
          <a:p>
            <a:pPr lvl="1"/>
            <a:endParaRPr lang="de-DE" sz="2000" dirty="0">
              <a:solidFill>
                <a:srgbClr val="032EF0"/>
              </a:solidFill>
              <a:ea typeface="ＭＳ Ｐゴシック" charset="0"/>
            </a:endParaRPr>
          </a:p>
          <a:p>
            <a:pPr lvl="1"/>
            <a:endParaRPr lang="de-DE" sz="2000" dirty="0" smtClean="0">
              <a:solidFill>
                <a:srgbClr val="032EF0"/>
              </a:solidFill>
              <a:ea typeface="ＭＳ Ｐゴシック" charset="0"/>
            </a:endParaRPr>
          </a:p>
          <a:p>
            <a:pPr lvl="1"/>
            <a: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  <a:t>Schemazusicherungen</a:t>
            </a:r>
            <a:b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</a:br>
            <a:r>
              <a:rPr lang="de-DE" sz="2000" dirty="0" smtClean="0">
                <a:ea typeface="ＭＳ Ｐゴシック" charset="0"/>
              </a:rPr>
              <a:t>(</a:t>
            </a:r>
            <a:r>
              <a:rPr lang="de-DE" sz="2000" dirty="0" err="1" smtClean="0">
                <a:ea typeface="ＭＳ Ｐゴシック" charset="0"/>
              </a:rPr>
              <a:t>Assertions</a:t>
            </a:r>
            <a:r>
              <a:rPr lang="de-DE" sz="2000" dirty="0" smtClean="0">
                <a:ea typeface="ＭＳ Ｐゴシック" charset="0"/>
              </a:rPr>
              <a:t>,   </a:t>
            </a:r>
          </a:p>
          <a:p>
            <a:pPr marL="457200" lvl="1" indent="0">
              <a:buNone/>
            </a:pPr>
            <a:r>
              <a:rPr lang="de-DE" sz="2000" dirty="0">
                <a:ea typeface="ＭＳ Ｐゴシック" charset="0"/>
              </a:rPr>
              <a:t> </a:t>
            </a:r>
            <a:r>
              <a:rPr lang="de-DE" sz="2000" dirty="0" smtClean="0">
                <a:ea typeface="ＭＳ Ｐゴシック" charset="0"/>
              </a:rPr>
              <a:t>      tabellenübergreifend)</a:t>
            </a:r>
          </a:p>
          <a:p>
            <a:pPr lvl="1">
              <a:buFont typeface="Monotype Sorts" charset="0"/>
              <a:buNone/>
            </a:pPr>
            <a:endParaRPr lang="de-DE" sz="1800" dirty="0">
              <a:ea typeface="ＭＳ Ｐゴシック" charset="0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4010104" y="1508915"/>
            <a:ext cx="3404779" cy="159787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Tabellenname (...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constraint</a:t>
            </a:r>
            <a:r>
              <a:rPr lang="de-DE" sz="1400" dirty="0">
                <a:latin typeface="Courier New" charset="0"/>
              </a:rPr>
              <a:t> Zusicherungsname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</a:t>
            </a: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 (Prädikat)) ;</a:t>
            </a:r>
          </a:p>
          <a:p>
            <a:pPr>
              <a:defRPr/>
            </a:pP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alter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add</a:t>
            </a:r>
            <a:endParaRPr lang="de-DE" sz="1400" b="1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constraint</a:t>
            </a:r>
            <a:r>
              <a:rPr lang="de-DE" sz="1400" dirty="0">
                <a:latin typeface="Courier New" charset="0"/>
              </a:rPr>
              <a:t> Zusicherungsname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</a:t>
            </a: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 (Prädikat</a:t>
            </a:r>
            <a:r>
              <a:rPr lang="de-DE" sz="1400" dirty="0" smtClean="0">
                <a:latin typeface="Courier New" charset="0"/>
              </a:rPr>
              <a:t>);</a:t>
            </a:r>
            <a:endParaRPr lang="de-DE" sz="1400" b="1" dirty="0">
              <a:latin typeface="Courier New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962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Spaltenwertintegrität</a:t>
            </a:r>
          </a:p>
        </p:txBody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</a:rPr>
              <a:t>Tabellenzusicherung</a:t>
            </a:r>
            <a:r>
              <a:rPr lang="de-DE" sz="2000" dirty="0">
                <a:ea typeface="ＭＳ Ｐゴシック" charset="0"/>
              </a:rPr>
              <a:t>, </a:t>
            </a:r>
            <a:r>
              <a:rPr lang="de-DE" sz="2000" dirty="0" smtClean="0">
                <a:ea typeface="ＭＳ Ｐゴシック" charset="0"/>
              </a:rPr>
              <a:t>bezogen auf Spaltennamen: </a:t>
            </a:r>
            <a:r>
              <a:rPr lang="de-DE" sz="2000" dirty="0" smtClean="0">
                <a:solidFill>
                  <a:srgbClr val="032EF0"/>
                </a:solidFill>
                <a:ea typeface="ＭＳ Ｐゴシック" charset="0"/>
              </a:rPr>
              <a:t>Spaltenintegrität 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I</a:t>
            </a:r>
            <a:r>
              <a:rPr lang="de-DE" sz="1800" dirty="0" smtClean="0">
                <a:ea typeface="ＭＳ Ｐゴシック" charset="0"/>
              </a:rPr>
              <a:t>n </a:t>
            </a:r>
            <a:r>
              <a:rPr lang="de-DE" sz="1800" dirty="0">
                <a:ea typeface="ＭＳ Ｐゴシック" charset="0"/>
              </a:rPr>
              <a:t>folgenden </a:t>
            </a:r>
            <a:r>
              <a:rPr lang="de-DE" sz="1800" dirty="0" smtClean="0">
                <a:ea typeface="ＭＳ Ｐゴシック" charset="0"/>
              </a:rPr>
              <a:t>Modellierungssituationen </a:t>
            </a:r>
            <a:r>
              <a:rPr lang="de-DE" sz="1800" dirty="0">
                <a:ea typeface="ＭＳ Ｐゴシック" charset="0"/>
              </a:rPr>
              <a:t>eingesetzt</a:t>
            </a:r>
            <a:r>
              <a:rPr lang="de-DE" sz="1800" dirty="0" smtClean="0">
                <a:ea typeface="ＭＳ Ｐゴシック" charset="0"/>
              </a:rPr>
              <a:t>: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Vermeidung von Nullwerten</a:t>
            </a:r>
          </a:p>
          <a:p>
            <a:pPr lvl="1"/>
            <a:r>
              <a:rPr lang="de-DE" sz="1800" dirty="0">
                <a:ea typeface="ＭＳ Ｐゴシック" charset="0"/>
              </a:rPr>
              <a:t>Definition von Unterbereichstypen</a:t>
            </a:r>
          </a:p>
          <a:p>
            <a:pPr lvl="1"/>
            <a:r>
              <a:rPr lang="de-DE" sz="1800" dirty="0">
                <a:ea typeface="ＭＳ Ｐゴシック" charset="0"/>
              </a:rPr>
              <a:t>Definition von Formatinformationen</a:t>
            </a:r>
            <a:br>
              <a:rPr lang="de-DE" sz="1800" dirty="0">
                <a:ea typeface="ＭＳ Ｐゴシック" charset="0"/>
              </a:rPr>
            </a:br>
            <a:r>
              <a:rPr lang="de-DE" sz="1800" dirty="0">
                <a:ea typeface="ＭＳ Ｐゴシック" charset="0"/>
              </a:rPr>
              <a:t>durch </a:t>
            </a:r>
            <a:r>
              <a:rPr lang="de-DE" sz="1800" dirty="0" err="1">
                <a:ea typeface="ＭＳ Ｐゴシック" charset="0"/>
              </a:rPr>
              <a:t>Stringvergleiche</a:t>
            </a:r>
            <a:endParaRPr lang="de-DE" sz="1800" dirty="0">
              <a:ea typeface="ＭＳ Ｐゴシック" charset="0"/>
            </a:endParaRPr>
          </a:p>
          <a:p>
            <a:pPr lvl="1"/>
            <a:r>
              <a:rPr lang="de-DE" sz="1800" dirty="0">
                <a:ea typeface="ＭＳ Ｐゴシック" charset="0"/>
              </a:rPr>
              <a:t>Definition von Aufzählungstypen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5046600" y="2492896"/>
            <a:ext cx="2768487" cy="30521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(Alter </a:t>
            </a:r>
            <a:r>
              <a:rPr lang="de-DE" sz="1400" b="1" dirty="0" err="1">
                <a:latin typeface="Courier New" charset="0"/>
              </a:rPr>
              <a:t>is</a:t>
            </a:r>
            <a:r>
              <a:rPr lang="de-DE" sz="1400" b="1" dirty="0">
                <a:latin typeface="Courier New" charset="0"/>
              </a:rPr>
              <a:t> not null</a:t>
            </a:r>
            <a:r>
              <a:rPr lang="de-DE" sz="1400" dirty="0">
                <a:latin typeface="Courier New" charset="0"/>
              </a:rPr>
              <a:t>)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5046600" y="2950096"/>
            <a:ext cx="3630402" cy="30521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check</a:t>
            </a:r>
            <a:r>
              <a:rPr lang="de-DE" sz="1400">
                <a:latin typeface="Courier New" charset="0"/>
              </a:rPr>
              <a:t>(Alter &gt;=0 </a:t>
            </a:r>
            <a:r>
              <a:rPr lang="de-DE" sz="1400" b="1">
                <a:latin typeface="Courier New" charset="0"/>
              </a:rPr>
              <a:t>and</a:t>
            </a:r>
            <a:r>
              <a:rPr lang="de-DE" sz="1400">
                <a:latin typeface="Courier New" charset="0"/>
              </a:rPr>
              <a:t> Alter &lt;=150)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5046600" y="3407296"/>
            <a:ext cx="3845880" cy="30521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check</a:t>
            </a:r>
            <a:r>
              <a:rPr lang="de-DE" sz="1400">
                <a:latin typeface="Courier New" charset="0"/>
              </a:rPr>
              <a:t>(Postleitzahl </a:t>
            </a:r>
            <a:r>
              <a:rPr lang="de-DE" sz="1400" b="1">
                <a:latin typeface="Courier New" charset="0"/>
              </a:rPr>
              <a:t>like </a:t>
            </a:r>
            <a:r>
              <a:rPr lang="de-DE" sz="1400">
                <a:latin typeface="Courier New" charset="0"/>
              </a:rPr>
              <a:t>'D-_____')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5046600" y="3880586"/>
            <a:ext cx="3199445" cy="30521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check</a:t>
            </a:r>
            <a:r>
              <a:rPr lang="de-DE" sz="1400">
                <a:latin typeface="Courier New" charset="0"/>
              </a:rPr>
              <a:t>(Note </a:t>
            </a:r>
            <a:r>
              <a:rPr lang="de-DE" sz="1400" b="1">
                <a:latin typeface="Courier New" charset="0"/>
              </a:rPr>
              <a:t>in</a:t>
            </a:r>
            <a:r>
              <a:rPr lang="de-DE" sz="1400">
                <a:latin typeface="Courier New" charset="0"/>
              </a:rPr>
              <a:t> (1,2,3,4,5,6))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792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Reihenintegrität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  <a:cs typeface="ＭＳ Ｐゴシック" charset="0"/>
              </a:rPr>
              <a:t>Tabellenzusicherung bezogen auf Spaltennamen:</a:t>
            </a:r>
            <a:br>
              <a:rPr lang="de-DE" sz="2000" dirty="0" smtClean="0">
                <a:ea typeface="ＭＳ Ｐゴシック" charset="0"/>
                <a:cs typeface="ＭＳ Ｐゴシック" charset="0"/>
              </a:rPr>
            </a:br>
            <a:r>
              <a:rPr lang="de-DE" sz="2000" dirty="0" err="1" smtClean="0">
                <a:solidFill>
                  <a:srgbClr val="032EF0"/>
                </a:solidFill>
                <a:ea typeface="ＭＳ Ｐゴシック" charset="0"/>
                <a:cs typeface="ＭＳ Ｐゴシック" charset="0"/>
              </a:rPr>
              <a:t>Zeilenenintegritätsbeziehung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 (von 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jeder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Zeile einer 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Tabelle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zu erfüllen)</a:t>
            </a:r>
            <a:endParaRPr lang="de-DE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534259" y="2469326"/>
            <a:ext cx="5490287" cy="1567096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600" b="1" dirty="0">
                <a:latin typeface="Courier New" charset="0"/>
              </a:rPr>
              <a:t>check</a:t>
            </a:r>
            <a:r>
              <a:rPr lang="de-DE" sz="1600" dirty="0">
                <a:latin typeface="Courier New" charset="0"/>
              </a:rPr>
              <a:t>(Ausgaben &lt;= Einnahmen)</a:t>
            </a:r>
          </a:p>
          <a:p>
            <a:pPr>
              <a:defRPr/>
            </a:pPr>
            <a:endParaRPr lang="de-DE" sz="1600" dirty="0">
              <a:latin typeface="Courier New" charset="0"/>
            </a:endParaRPr>
          </a:p>
          <a:p>
            <a:pPr>
              <a:defRPr/>
            </a:pPr>
            <a:r>
              <a:rPr lang="de-DE" sz="1600" b="1" dirty="0">
                <a:latin typeface="Courier New" charset="0"/>
              </a:rPr>
              <a:t>check</a:t>
            </a:r>
            <a:r>
              <a:rPr lang="de-DE" sz="1600" dirty="0">
                <a:latin typeface="Courier New" charset="0"/>
              </a:rPr>
              <a:t>((</a:t>
            </a:r>
            <a:r>
              <a:rPr lang="de-DE" sz="1600" dirty="0" err="1">
                <a:latin typeface="Courier New" charset="0"/>
              </a:rPr>
              <a:t>HatVordiplom</a:t>
            </a:r>
            <a:r>
              <a:rPr lang="de-DE" sz="1600" dirty="0">
                <a:latin typeface="Courier New" charset="0"/>
              </a:rPr>
              <a:t>, </a:t>
            </a:r>
            <a:r>
              <a:rPr lang="de-DE" sz="1600" dirty="0" err="1">
                <a:latin typeface="Courier New" charset="0"/>
              </a:rPr>
              <a:t>HatDiplom</a:t>
            </a:r>
            <a:r>
              <a:rPr lang="de-DE" sz="1600" dirty="0">
                <a:latin typeface="Courier New" charset="0"/>
              </a:rPr>
              <a:t>) </a:t>
            </a:r>
            <a:r>
              <a:rPr lang="de-DE" sz="1600" b="1" dirty="0">
                <a:latin typeface="Courier New" charset="0"/>
              </a:rPr>
              <a:t>in </a:t>
            </a:r>
            <a:r>
              <a:rPr lang="de-DE" sz="1600" b="1" dirty="0" err="1">
                <a:latin typeface="Courier New" charset="0"/>
              </a:rPr>
              <a:t>values</a:t>
            </a:r>
            <a:r>
              <a:rPr lang="de-DE" sz="1600" dirty="0">
                <a:latin typeface="Courier New" charset="0"/>
              </a:rPr>
              <a:t>( </a:t>
            </a: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  ('nein', 'nein')</a:t>
            </a: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  ('ja',   'nein')</a:t>
            </a:r>
          </a:p>
          <a:p>
            <a:pPr>
              <a:defRPr/>
            </a:pPr>
            <a:r>
              <a:rPr lang="de-DE" sz="1600" dirty="0">
                <a:latin typeface="Courier New" charset="0"/>
              </a:rPr>
              <a:t>  ('ja',   'ja')))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840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Tabellenintegrität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(1)</a:t>
            </a:r>
          </a:p>
        </p:txBody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  <a:cs typeface="ＭＳ Ｐゴシック" charset="0"/>
              </a:rPr>
              <a:t>Überprüfung durch komplette mengenorientierte Anfrage:</a:t>
            </a: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2000" dirty="0" smtClean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000" dirty="0" smtClean="0">
                <a:ea typeface="ＭＳ Ｐゴシック" charset="0"/>
                <a:cs typeface="ＭＳ Ｐゴシック" charset="0"/>
              </a:rPr>
              <a:t>Beschleunigung durch </a:t>
            </a:r>
            <a:r>
              <a:rPr lang="de-DE" sz="2000" i="1" dirty="0" smtClean="0">
                <a:ea typeface="ＭＳ Ｐゴシック" charset="0"/>
                <a:cs typeface="ＭＳ Ｐゴシック" charset="0"/>
              </a:rPr>
              <a:t>Indexstrukturen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(z.B. B-Bäume, Hash-Tabelle) </a:t>
            </a:r>
            <a:endParaRPr lang="de-DE" sz="2000" dirty="0" smtClean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2000" dirty="0">
                <a:ea typeface="ＭＳ Ｐゴシック" charset="0"/>
              </a:rPr>
              <a:t>⟶</a:t>
            </a:r>
            <a:r>
              <a:rPr lang="de-DE" sz="2000" i="1" dirty="0" smtClean="0">
                <a:ea typeface="ＭＳ Ｐゴシック" charset="0"/>
                <a:cs typeface="ＭＳ Ｐゴシック" charset="0"/>
                <a:sym typeface="Wingdings"/>
              </a:rPr>
              <a:t> </a:t>
            </a:r>
            <a:r>
              <a:rPr lang="de-DE" sz="2000" i="1" dirty="0" smtClean="0">
                <a:ea typeface="ＭＳ Ｐゴシック" charset="0"/>
                <a:cs typeface="ＭＳ Ｐゴシック" charset="0"/>
              </a:rPr>
              <a:t>Effizienzgewinn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de-DE" sz="2000" dirty="0">
                <a:ea typeface="ＭＳ Ｐゴシック" charset="0"/>
                <a:cs typeface="ＭＳ Ｐゴシック" charset="0"/>
              </a:rPr>
              <a:t>bei Anfragen und </a:t>
            </a:r>
            <a:r>
              <a:rPr lang="de-DE" sz="2000" dirty="0" smtClean="0">
                <a:ea typeface="ＭＳ Ｐゴシック" charset="0"/>
                <a:cs typeface="ＭＳ Ｐゴシック" charset="0"/>
              </a:rPr>
              <a:t>Änderungsoperationen</a:t>
            </a:r>
            <a:endParaRPr lang="de-DE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187624" y="1772816"/>
            <a:ext cx="5123198" cy="951543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((</a:t>
            </a:r>
            <a:r>
              <a:rPr lang="de-DE" sz="1400" b="1" dirty="0" err="1">
                <a:latin typeface="Courier New" charset="0"/>
              </a:rPr>
              <a:t>select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sum</a:t>
            </a:r>
            <a:r>
              <a:rPr lang="de-DE" sz="1400" dirty="0">
                <a:latin typeface="Courier New" charset="0"/>
              </a:rPr>
              <a:t>(Budget) </a:t>
            </a:r>
            <a:r>
              <a:rPr lang="de-DE" sz="1400" b="1" dirty="0" err="1">
                <a:latin typeface="Courier New" charset="0"/>
              </a:rPr>
              <a:t>from</a:t>
            </a:r>
            <a:r>
              <a:rPr lang="de-DE" sz="1400" dirty="0">
                <a:latin typeface="Courier New" charset="0"/>
              </a:rPr>
              <a:t> Projekte) &gt;= 0)</a:t>
            </a:r>
          </a:p>
          <a:p>
            <a:pPr>
              <a:defRPr/>
            </a:pP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 err="1">
                <a:latin typeface="Courier New" charset="0"/>
              </a:rPr>
              <a:t>exists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 err="1">
                <a:latin typeface="Courier New" charset="0"/>
              </a:rPr>
              <a:t>select</a:t>
            </a:r>
            <a:r>
              <a:rPr lang="de-DE" sz="1400" dirty="0">
                <a:latin typeface="Courier New" charset="0"/>
              </a:rPr>
              <a:t> * </a:t>
            </a:r>
            <a:r>
              <a:rPr lang="de-DE" sz="1400" b="1" dirty="0" err="1">
                <a:latin typeface="Courier New" charset="0"/>
              </a:rPr>
              <a:t>from</a:t>
            </a:r>
            <a:r>
              <a:rPr lang="de-DE" sz="1400" dirty="0">
                <a:latin typeface="Courier New" charset="0"/>
              </a:rPr>
              <a:t> Abteilung 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            </a:t>
            </a:r>
            <a:r>
              <a:rPr lang="de-DE" sz="1400" b="1" dirty="0" err="1">
                <a:latin typeface="Courier New" charset="0"/>
              </a:rPr>
              <a:t>where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Oberabt</a:t>
            </a:r>
            <a:r>
              <a:rPr lang="de-DE" sz="1400" dirty="0">
                <a:latin typeface="Courier New" charset="0"/>
              </a:rPr>
              <a:t> = 'LTSW'))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325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Tabellenintegrität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(2)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421"/>
            <a:ext cx="8229600" cy="4968875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</a:rPr>
              <a:t>Spezielle </a:t>
            </a:r>
            <a:r>
              <a:rPr lang="de-DE" sz="1800" dirty="0">
                <a:ea typeface="ＭＳ Ｐゴシック" charset="0"/>
              </a:rPr>
              <a:t>Konstrukte f</a:t>
            </a:r>
            <a:r>
              <a:rPr lang="de-DE" sz="1800" dirty="0" smtClean="0">
                <a:ea typeface="ＭＳ Ｐゴシック" charset="0"/>
              </a:rPr>
              <a:t>ür </a:t>
            </a:r>
            <a:r>
              <a:rPr lang="de-DE" sz="1800" dirty="0">
                <a:ea typeface="ＭＳ Ｐゴシック" charset="0"/>
              </a:rPr>
              <a:t>häufig auftretende Muster von </a:t>
            </a:r>
            <a:r>
              <a:rPr lang="de-DE" sz="1800" dirty="0" smtClean="0">
                <a:ea typeface="ＭＳ Ｐゴシック" charset="0"/>
              </a:rPr>
              <a:t>Zusicherungen:</a:t>
            </a:r>
          </a:p>
          <a:p>
            <a:pPr marL="7938" lvl="1" indent="0">
              <a:buFont typeface="Monotype Sorts" charset="0"/>
              <a:buNone/>
            </a:pPr>
            <a:r>
              <a:rPr lang="de-DE" sz="1800" dirty="0" smtClean="0">
                <a:ea typeface="ＭＳ Ｐゴシック" charset="0"/>
              </a:rPr>
              <a:t>Eindeutigkeit </a:t>
            </a:r>
            <a:r>
              <a:rPr lang="de-DE" sz="1800" dirty="0">
                <a:ea typeface="ＭＳ Ｐゴシック" charset="0"/>
              </a:rPr>
              <a:t>von Spaltenwertkombinationen in einer Tabelle </a:t>
            </a:r>
            <a:r>
              <a:rPr lang="de-DE" sz="1800" dirty="0" smtClean="0">
                <a:ea typeface="ＭＳ Ｐゴシック" charset="0"/>
              </a:rPr>
              <a:t/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(⟶ </a:t>
            </a:r>
            <a:r>
              <a:rPr lang="de-DE" sz="1800" i="1" dirty="0">
                <a:ea typeface="ＭＳ Ｐゴシック" charset="0"/>
              </a:rPr>
              <a:t>Schlüsselkandidat</a:t>
            </a:r>
            <a:r>
              <a:rPr lang="de-DE" sz="1800" dirty="0">
                <a:ea typeface="ＭＳ Ｐゴシック" charset="0"/>
              </a:rPr>
              <a:t>).</a:t>
            </a:r>
          </a:p>
          <a:p>
            <a:pPr lvl="1">
              <a:buFont typeface="Monotype Sorts" charset="0"/>
              <a:buNone/>
            </a:pPr>
            <a:endParaRPr lang="de-DE" sz="1800" dirty="0" smtClean="0">
              <a:ea typeface="ＭＳ Ｐゴシック" charset="0"/>
            </a:endParaRPr>
          </a:p>
          <a:p>
            <a:pPr lvl="1">
              <a:buFont typeface="Monotype Sorts" charset="0"/>
              <a:buNone/>
            </a:pPr>
            <a:endParaRPr lang="de-DE" sz="1800" dirty="0">
              <a:ea typeface="ＭＳ Ｐゴシック" charset="0"/>
            </a:endParaRPr>
          </a:p>
          <a:p>
            <a:pPr lvl="1">
              <a:buFont typeface="Monotype Sorts" charset="0"/>
              <a:buNone/>
            </a:pPr>
            <a:endParaRPr lang="de-DE" sz="1800" dirty="0">
              <a:ea typeface="ＭＳ Ｐゴシック" charset="0"/>
            </a:endParaRPr>
          </a:p>
          <a:p>
            <a:pPr lvl="1">
              <a:buFont typeface="Monotype Sorts" charset="0"/>
              <a:buNone/>
            </a:pPr>
            <a:endParaRPr lang="de-DE" sz="1800" dirty="0" smtClean="0">
              <a:ea typeface="ＭＳ Ｐゴシック" charset="0"/>
            </a:endParaRPr>
          </a:p>
          <a:p>
            <a:pPr lvl="1">
              <a:buFont typeface="Monotype Sorts" charset="0"/>
              <a:buNone/>
            </a:pPr>
            <a:r>
              <a:rPr lang="de-DE" sz="1800" dirty="0">
                <a:ea typeface="ＭＳ Ｐゴシック" charset="0"/>
              </a:rPr>
              <a:t>					 (</a:t>
            </a:r>
            <a:r>
              <a:rPr lang="de-DE" sz="1800" dirty="0" err="1">
                <a:ea typeface="ＭＳ Ｐゴシック" charset="0"/>
              </a:rPr>
              <a:t>x.Name</a:t>
            </a:r>
            <a:r>
              <a:rPr lang="de-DE" sz="1800" dirty="0">
                <a:ea typeface="ＭＳ Ｐゴシック" charset="0"/>
              </a:rPr>
              <a:t> = </a:t>
            </a:r>
            <a:r>
              <a:rPr lang="de-DE" sz="1800" dirty="0" err="1">
                <a:ea typeface="ＭＳ Ｐゴシック" charset="0"/>
              </a:rPr>
              <a:t>y.Name</a:t>
            </a:r>
            <a:r>
              <a:rPr lang="de-DE" sz="1800" dirty="0">
                <a:ea typeface="ＭＳ Ｐゴシック" charset="0"/>
              </a:rPr>
              <a:t>) </a:t>
            </a:r>
            <a:r>
              <a:rPr lang="de-DE" sz="1800" dirty="0" smtClean="0">
                <a:ea typeface="ＭＳ Ｐゴシック" charset="0"/>
                <a:sym typeface="Wingdings" charset="0"/>
              </a:rPr>
              <a:t>⟶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(x = </a:t>
            </a:r>
            <a:r>
              <a:rPr lang="de-DE" sz="1800" dirty="0" err="1">
                <a:ea typeface="ＭＳ Ｐゴシック" charset="0"/>
              </a:rPr>
              <a:t>y</a:t>
            </a:r>
            <a:r>
              <a:rPr lang="de-DE" sz="1800" dirty="0">
                <a:ea typeface="ＭＳ Ｐゴシック" charset="0"/>
              </a:rPr>
              <a:t>)</a:t>
            </a:r>
          </a:p>
          <a:p>
            <a:pPr marL="0" indent="0"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</a:rPr>
              <a:t>Mehrere </a:t>
            </a:r>
            <a:r>
              <a:rPr lang="de-DE" sz="1800" dirty="0">
                <a:ea typeface="ＭＳ Ｐゴシック" charset="0"/>
              </a:rPr>
              <a:t>Schlüsselkandidaten </a:t>
            </a:r>
            <a:r>
              <a:rPr lang="de-DE" sz="1800" dirty="0" smtClean="0">
                <a:ea typeface="ＭＳ Ｐゴシック" charset="0"/>
              </a:rPr>
              <a:t>⟶ separate </a:t>
            </a:r>
            <a:r>
              <a:rPr lang="de-DE" sz="1800" dirty="0" err="1" smtClean="0">
                <a:ea typeface="ＭＳ Ｐゴシック" charset="0"/>
              </a:rPr>
              <a:t>unique</a:t>
            </a:r>
            <a:r>
              <a:rPr lang="de-DE" sz="1800" dirty="0" smtClean="0">
                <a:ea typeface="ＭＳ Ｐゴシック" charset="0"/>
              </a:rPr>
              <a:t>-Klauseln</a:t>
            </a:r>
          </a:p>
          <a:p>
            <a:pPr marL="0" indent="0">
              <a:buFontTx/>
              <a:buNone/>
            </a:pPr>
            <a:endParaRPr lang="de-DE" sz="1800" dirty="0" smtClean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</a:rPr>
              <a:t>Primärschlüssel: keine Nullwerte</a:t>
            </a:r>
            <a:endParaRPr lang="de-DE" sz="1800" dirty="0">
              <a:ea typeface="ＭＳ Ｐゴシック" charset="0"/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690197" y="2151905"/>
            <a:ext cx="2876227" cy="52065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Projekte(...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unique</a:t>
            </a:r>
            <a:r>
              <a:rPr lang="de-DE" sz="1400" dirty="0">
                <a:latin typeface="Courier New" charset="0"/>
              </a:rPr>
              <a:t>(Name))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149969" y="2132856"/>
            <a:ext cx="4431323" cy="1166986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Projekte(... </a:t>
            </a:r>
          </a:p>
          <a:p>
            <a:pPr>
              <a:defRPr/>
            </a:pPr>
            <a:r>
              <a:rPr lang="de-DE" sz="1400" b="1" dirty="0">
                <a:latin typeface="Courier New" charset="0"/>
              </a:rPr>
              <a:t>  check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>
                <a:latin typeface="Courier New" charset="0"/>
              </a:rPr>
              <a:t>all</a:t>
            </a:r>
            <a:r>
              <a:rPr lang="de-DE" sz="1400" dirty="0">
                <a:latin typeface="Courier New" charset="0"/>
              </a:rPr>
              <a:t> x, </a:t>
            </a:r>
            <a:r>
              <a:rPr lang="de-DE" sz="1400" b="1" dirty="0">
                <a:latin typeface="Courier New" charset="0"/>
              </a:rPr>
              <a:t>all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y</a:t>
            </a:r>
            <a:r>
              <a:rPr lang="de-DE" sz="1400" dirty="0">
                <a:latin typeface="Courier New" charset="0"/>
              </a:rPr>
              <a:t>: ...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dirty="0" smtClean="0">
                <a:latin typeface="Courier New" charset="0"/>
              </a:rPr>
              <a:t>       (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</a:t>
            </a:r>
            <a:r>
              <a:rPr lang="de-DE" sz="1400" dirty="0" smtClean="0">
                <a:latin typeface="Courier New" charset="0"/>
              </a:rPr>
              <a:t>       (</a:t>
            </a:r>
            <a:r>
              <a:rPr lang="de-DE" sz="1400" dirty="0" err="1">
                <a:latin typeface="Courier New" charset="0"/>
              </a:rPr>
              <a:t>x.Name</a:t>
            </a:r>
            <a:r>
              <a:rPr lang="de-DE" sz="1400" dirty="0">
                <a:latin typeface="Courier New" charset="0"/>
              </a:rPr>
              <a:t> &lt;&gt; </a:t>
            </a:r>
            <a:r>
              <a:rPr lang="de-DE" sz="1400" dirty="0" err="1">
                <a:latin typeface="Courier New" charset="0"/>
              </a:rPr>
              <a:t>y.Name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or</a:t>
            </a:r>
            <a:r>
              <a:rPr lang="de-DE" sz="1400" dirty="0">
                <a:latin typeface="Courier New" charset="0"/>
              </a:rPr>
              <a:t> x = </a:t>
            </a:r>
            <a:r>
              <a:rPr lang="de-DE" sz="1400" dirty="0" err="1">
                <a:latin typeface="Courier New" charset="0"/>
              </a:rPr>
              <a:t>y</a:t>
            </a:r>
            <a:r>
              <a:rPr lang="de-DE" sz="1400" dirty="0">
                <a:latin typeface="Courier New" charset="0"/>
              </a:rPr>
              <a:t>)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dirty="0" smtClean="0">
                <a:latin typeface="Courier New" charset="0"/>
              </a:rPr>
              <a:t>        ) ) 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56376" y="6400502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443" y="5229201"/>
            <a:ext cx="2983966" cy="52065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>
                <a:latin typeface="Courier New" charset="0"/>
              </a:rPr>
              <a:t>Projekte (...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 err="1">
                <a:latin typeface="Courier New" charset="0"/>
              </a:rPr>
              <a:t>primary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key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dirty="0" err="1">
                <a:latin typeface="Courier New" charset="0"/>
              </a:rPr>
              <a:t>Nr</a:t>
            </a:r>
            <a:r>
              <a:rPr lang="de-DE" sz="1400" dirty="0">
                <a:latin typeface="Courier New" charset="0"/>
              </a:rPr>
              <a:t>))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059689" y="5229200"/>
            <a:ext cx="2876227" cy="736099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create table </a:t>
            </a:r>
            <a:r>
              <a:rPr lang="de-DE" sz="1400">
                <a:latin typeface="Courier New" charset="0"/>
              </a:rPr>
              <a:t>Projekte(...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</a:t>
            </a:r>
            <a:r>
              <a:rPr lang="de-DE" sz="1400" b="1">
                <a:latin typeface="Courier New" charset="0"/>
              </a:rPr>
              <a:t>unique</a:t>
            </a:r>
            <a:r>
              <a:rPr lang="de-DE" sz="1400">
                <a:latin typeface="Courier New" charset="0"/>
              </a:rPr>
              <a:t> Nr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</a:t>
            </a:r>
            <a:r>
              <a:rPr lang="de-DE" sz="1400" b="1">
                <a:latin typeface="Courier New" charset="0"/>
              </a:rPr>
              <a:t>check</a:t>
            </a:r>
            <a:r>
              <a:rPr lang="de-DE" sz="1400">
                <a:latin typeface="Courier New" charset="0"/>
              </a:rPr>
              <a:t>(Nr </a:t>
            </a:r>
            <a:r>
              <a:rPr lang="de-DE" sz="1400" b="1">
                <a:latin typeface="Courier New" charset="0"/>
              </a:rPr>
              <a:t>is not null</a:t>
            </a:r>
            <a:r>
              <a:rPr lang="de-DE" sz="1400">
                <a:latin typeface="Courier New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73306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>
                <a:latin typeface="+mn-lt"/>
                <a:ea typeface="ＭＳ Ｐゴシック" charset="0"/>
                <a:cs typeface="ＭＳ Ｐゴシック" charset="0"/>
              </a:rPr>
              <a:t>Referentielle Integrität </a:t>
            </a:r>
            <a:r>
              <a:rPr lang="de-DE" sz="1800" dirty="0">
                <a:latin typeface="+mn-lt"/>
                <a:ea typeface="ＭＳ Ｐゴシック" charset="0"/>
                <a:cs typeface="ＭＳ Ｐゴシック" charset="0"/>
              </a:rPr>
              <a:t>(1)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1713326"/>
            <a:ext cx="5486400" cy="4611274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 smtClean="0">
                <a:ea typeface="ＭＳ Ｐゴシック" charset="0"/>
                <a:cs typeface="ＭＳ Ｐゴシック" charset="0"/>
              </a:rPr>
              <a:t>Zu jeder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Reihe in Tabelle </a:t>
            </a:r>
            <a:r>
              <a:rPr lang="de-DE" sz="1800" i="1" dirty="0">
                <a:ea typeface="ＭＳ Ｐゴシック" charset="0"/>
                <a:cs typeface="ＭＳ Ｐゴシック" charset="0"/>
              </a:rPr>
              <a:t>T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existiert zugehörige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Reihe in Tabelle </a:t>
            </a:r>
            <a:r>
              <a:rPr lang="de-DE" sz="1800" i="1" dirty="0" smtClean="0">
                <a:ea typeface="ＭＳ Ｐゴシック" charset="0"/>
                <a:cs typeface="ＭＳ Ｐゴシック" charset="0"/>
              </a:rPr>
              <a:t>S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die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Fremdschlüsselwert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von </a:t>
            </a:r>
            <a:r>
              <a:rPr lang="de-DE" sz="1800" i="1" dirty="0">
                <a:ea typeface="ＭＳ Ｐゴシック" charset="0"/>
                <a:cs typeface="ＭＳ Ｐゴシック" charset="0"/>
              </a:rPr>
              <a:t>T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 als Wert ihres Schlüsselkandidaten besitzt.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08810" y="3220888"/>
            <a:ext cx="3953620" cy="9515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table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dirty="0" smtClean="0">
                <a:latin typeface="Courier New" charset="0"/>
              </a:rPr>
              <a:t>Mitarbeiter (</a:t>
            </a:r>
            <a:r>
              <a:rPr lang="de-DE" sz="1400" dirty="0">
                <a:latin typeface="Courier New" charset="0"/>
              </a:rPr>
              <a:t>...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constraint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MitarbeiterHatAbteilung</a:t>
            </a:r>
            <a:r>
              <a:rPr lang="de-DE" sz="1400" dirty="0">
                <a:latin typeface="Courier New" charset="0"/>
              </a:rPr>
              <a:t>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</a:t>
            </a:r>
            <a:r>
              <a:rPr lang="de-DE" sz="1400" b="1" dirty="0" err="1">
                <a:latin typeface="Courier New" charset="0"/>
              </a:rPr>
              <a:t>foreign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>
                <a:latin typeface="Courier New" charset="0"/>
              </a:rPr>
              <a:t>key</a:t>
            </a:r>
            <a:r>
              <a:rPr lang="de-DE" sz="1400" dirty="0">
                <a:latin typeface="Courier New" charset="0"/>
              </a:rPr>
              <a:t>(Abteilung) </a:t>
            </a: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 </a:t>
            </a:r>
            <a:r>
              <a:rPr lang="de-DE" sz="1400" b="1" dirty="0" err="1">
                <a:latin typeface="Courier New" charset="0"/>
              </a:rPr>
              <a:t>references</a:t>
            </a:r>
            <a:r>
              <a:rPr lang="de-DE" sz="1400" dirty="0">
                <a:latin typeface="Courier New" charset="0"/>
              </a:rPr>
              <a:t> Abteilung(</a:t>
            </a:r>
            <a:r>
              <a:rPr lang="de-DE" sz="1400" dirty="0" err="1">
                <a:latin typeface="Courier New" charset="0"/>
              </a:rPr>
              <a:t>Nr</a:t>
            </a:r>
            <a:r>
              <a:rPr lang="de-DE" sz="1400" smtClean="0">
                <a:latin typeface="Courier New" charset="0"/>
              </a:rPr>
              <a:t>) ...)</a:t>
            </a:r>
            <a:endParaRPr lang="de-DE" sz="1400" dirty="0">
              <a:latin typeface="Courier New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402699" y="5180539"/>
            <a:ext cx="7915629" cy="736099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 dirty="0" err="1">
                <a:latin typeface="Courier New" charset="0"/>
              </a:rPr>
              <a:t>create</a:t>
            </a:r>
            <a:r>
              <a:rPr lang="de-DE" sz="1400" b="1" dirty="0">
                <a:latin typeface="Courier New" charset="0"/>
              </a:rPr>
              <a:t> </a:t>
            </a:r>
            <a:r>
              <a:rPr lang="de-DE" sz="1400" b="1" dirty="0" err="1" smtClean="0">
                <a:latin typeface="Courier New" charset="0"/>
              </a:rPr>
              <a:t>assertion</a:t>
            </a:r>
            <a:r>
              <a:rPr lang="de-DE" sz="1400" b="1" dirty="0" smtClean="0">
                <a:latin typeface="Courier New" charset="0"/>
              </a:rPr>
              <a:t> </a:t>
            </a:r>
            <a:r>
              <a:rPr lang="de-DE" sz="1400" dirty="0" err="1" smtClean="0">
                <a:latin typeface="Courier New" charset="0"/>
              </a:rPr>
              <a:t>MitarbeiterHatAbteilung</a:t>
            </a:r>
            <a:r>
              <a:rPr lang="de-DE" sz="1400" dirty="0" smtClean="0">
                <a:latin typeface="Courier New" charset="0"/>
              </a:rPr>
              <a:t> 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</a:t>
            </a:r>
            <a:r>
              <a:rPr lang="de-DE" sz="1400" b="1" dirty="0">
                <a:latin typeface="Courier New" charset="0"/>
              </a:rPr>
              <a:t>check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>
                <a:latin typeface="Courier New" charset="0"/>
              </a:rPr>
              <a:t>not </a:t>
            </a:r>
            <a:r>
              <a:rPr lang="de-DE" sz="1400" b="1" dirty="0" err="1">
                <a:latin typeface="Courier New" charset="0"/>
              </a:rPr>
              <a:t>exists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 err="1">
                <a:latin typeface="Courier New" charset="0"/>
              </a:rPr>
              <a:t>select</a:t>
            </a:r>
            <a:r>
              <a:rPr lang="de-DE" sz="1400" dirty="0">
                <a:latin typeface="Courier New" charset="0"/>
              </a:rPr>
              <a:t> * </a:t>
            </a:r>
            <a:r>
              <a:rPr lang="de-DE" sz="1400" b="1" dirty="0" err="1">
                <a:latin typeface="Courier New" charset="0"/>
              </a:rPr>
              <a:t>from</a:t>
            </a:r>
            <a:r>
              <a:rPr lang="de-DE" sz="1400" dirty="0">
                <a:latin typeface="Courier New" charset="0"/>
              </a:rPr>
              <a:t> Mitarbeiter m </a:t>
            </a:r>
            <a:r>
              <a:rPr lang="de-DE" sz="1400" b="1" dirty="0" err="1">
                <a:latin typeface="Courier New" charset="0"/>
              </a:rPr>
              <a:t>where</a:t>
            </a:r>
            <a:endParaRPr lang="de-DE" sz="1400" dirty="0">
              <a:latin typeface="Courier New" charset="0"/>
            </a:endParaRPr>
          </a:p>
          <a:p>
            <a:pPr>
              <a:defRPr/>
            </a:pPr>
            <a:r>
              <a:rPr lang="de-DE" sz="1400" dirty="0">
                <a:latin typeface="Courier New" charset="0"/>
              </a:rPr>
              <a:t>       </a:t>
            </a:r>
            <a:r>
              <a:rPr lang="de-DE" sz="1400" b="1" dirty="0">
                <a:latin typeface="Courier New" charset="0"/>
              </a:rPr>
              <a:t>not </a:t>
            </a:r>
            <a:r>
              <a:rPr lang="de-DE" sz="1400" b="1" dirty="0" err="1">
                <a:latin typeface="Courier New" charset="0"/>
              </a:rPr>
              <a:t>exists</a:t>
            </a:r>
            <a:r>
              <a:rPr lang="de-DE" sz="1400" dirty="0">
                <a:latin typeface="Courier New" charset="0"/>
              </a:rPr>
              <a:t>(</a:t>
            </a:r>
            <a:r>
              <a:rPr lang="de-DE" sz="1400" b="1" dirty="0" err="1">
                <a:latin typeface="Courier New" charset="0"/>
              </a:rPr>
              <a:t>select</a:t>
            </a:r>
            <a:r>
              <a:rPr lang="de-DE" sz="1400" dirty="0">
                <a:latin typeface="Courier New" charset="0"/>
              </a:rPr>
              <a:t> * </a:t>
            </a:r>
            <a:r>
              <a:rPr lang="de-DE" sz="1400" b="1" dirty="0" err="1">
                <a:latin typeface="Courier New" charset="0"/>
              </a:rPr>
              <a:t>from</a:t>
            </a:r>
            <a:r>
              <a:rPr lang="de-DE" sz="1400" dirty="0">
                <a:latin typeface="Courier New" charset="0"/>
              </a:rPr>
              <a:t> Abteilung a </a:t>
            </a:r>
            <a:r>
              <a:rPr lang="de-DE" sz="1400" b="1" dirty="0" err="1">
                <a:latin typeface="Courier New" charset="0"/>
              </a:rPr>
              <a:t>where</a:t>
            </a:r>
            <a:r>
              <a:rPr lang="de-DE" sz="1400" dirty="0">
                <a:latin typeface="Courier New" charset="0"/>
              </a:rPr>
              <a:t> </a:t>
            </a:r>
            <a:r>
              <a:rPr lang="de-DE" sz="1400" dirty="0" err="1">
                <a:latin typeface="Courier New" charset="0"/>
              </a:rPr>
              <a:t>m.Abteilung</a:t>
            </a:r>
            <a:r>
              <a:rPr lang="de-DE" sz="1400" dirty="0">
                <a:latin typeface="Courier New" charset="0"/>
              </a:rPr>
              <a:t> = </a:t>
            </a:r>
            <a:r>
              <a:rPr lang="de-DE" sz="1400" dirty="0" err="1">
                <a:latin typeface="Courier New" charset="0"/>
              </a:rPr>
              <a:t>a.Nr</a:t>
            </a:r>
            <a:r>
              <a:rPr lang="de-DE" sz="1400" dirty="0">
                <a:latin typeface="Courier New" charset="0"/>
              </a:rPr>
              <a:t>))) </a:t>
            </a:r>
          </a:p>
        </p:txBody>
      </p:sp>
      <p:grpSp>
        <p:nvGrpSpPr>
          <p:cNvPr id="125957" name="Group 11"/>
          <p:cNvGrpSpPr>
            <a:grpSpLocks/>
          </p:cNvGrpSpPr>
          <p:nvPr/>
        </p:nvGrpSpPr>
        <p:grpSpPr bwMode="auto">
          <a:xfrm>
            <a:off x="5914292" y="1225550"/>
            <a:ext cx="550985" cy="1282700"/>
            <a:chOff x="4036" y="772"/>
            <a:chExt cx="376" cy="808"/>
          </a:xfrm>
        </p:grpSpPr>
        <p:sp>
          <p:nvSpPr>
            <p:cNvPr id="125985" name="Rectangle 6"/>
            <p:cNvSpPr>
              <a:spLocks noChangeArrowheads="1"/>
            </p:cNvSpPr>
            <p:nvPr/>
          </p:nvSpPr>
          <p:spPr bwMode="auto">
            <a:xfrm>
              <a:off x="4036" y="772"/>
              <a:ext cx="88" cy="8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6" name="Rectangle 7"/>
            <p:cNvSpPr>
              <a:spLocks noChangeArrowheads="1"/>
            </p:cNvSpPr>
            <p:nvPr/>
          </p:nvSpPr>
          <p:spPr bwMode="auto">
            <a:xfrm>
              <a:off x="4132" y="772"/>
              <a:ext cx="88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7" name="Rectangle 8"/>
            <p:cNvSpPr>
              <a:spLocks noChangeArrowheads="1"/>
            </p:cNvSpPr>
            <p:nvPr/>
          </p:nvSpPr>
          <p:spPr bwMode="auto">
            <a:xfrm>
              <a:off x="4228" y="772"/>
              <a:ext cx="88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8" name="Rectangle 9"/>
            <p:cNvSpPr>
              <a:spLocks noChangeArrowheads="1"/>
            </p:cNvSpPr>
            <p:nvPr/>
          </p:nvSpPr>
          <p:spPr bwMode="auto">
            <a:xfrm>
              <a:off x="4324" y="772"/>
              <a:ext cx="88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9" name="Line 10"/>
            <p:cNvSpPr>
              <a:spLocks noChangeShapeType="1"/>
            </p:cNvSpPr>
            <p:nvPr/>
          </p:nvSpPr>
          <p:spPr bwMode="auto">
            <a:xfrm>
              <a:off x="4036" y="864"/>
              <a:ext cx="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 sz="1400">
                <a:latin typeface="+mn-lt"/>
              </a:endParaRPr>
            </a:p>
          </p:txBody>
        </p:sp>
      </p:grpSp>
      <p:grpSp>
        <p:nvGrpSpPr>
          <p:cNvPr id="125958" name="Group 16"/>
          <p:cNvGrpSpPr>
            <a:grpSpLocks/>
          </p:cNvGrpSpPr>
          <p:nvPr/>
        </p:nvGrpSpPr>
        <p:grpSpPr bwMode="auto">
          <a:xfrm>
            <a:off x="7321061" y="1225550"/>
            <a:ext cx="550985" cy="1282700"/>
            <a:chOff x="4996" y="772"/>
            <a:chExt cx="376" cy="808"/>
          </a:xfrm>
        </p:grpSpPr>
        <p:sp>
          <p:nvSpPr>
            <p:cNvPr id="125981" name="Rectangle 12"/>
            <p:cNvSpPr>
              <a:spLocks noChangeArrowheads="1"/>
            </p:cNvSpPr>
            <p:nvPr/>
          </p:nvSpPr>
          <p:spPr bwMode="auto">
            <a:xfrm>
              <a:off x="4996" y="772"/>
              <a:ext cx="88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2" name="Rectangle 13"/>
            <p:cNvSpPr>
              <a:spLocks noChangeArrowheads="1"/>
            </p:cNvSpPr>
            <p:nvPr/>
          </p:nvSpPr>
          <p:spPr bwMode="auto">
            <a:xfrm>
              <a:off x="5092" y="772"/>
              <a:ext cx="88" cy="80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3" name="Rectangle 14"/>
            <p:cNvSpPr>
              <a:spLocks noChangeArrowheads="1"/>
            </p:cNvSpPr>
            <p:nvPr/>
          </p:nvSpPr>
          <p:spPr bwMode="auto">
            <a:xfrm>
              <a:off x="5188" y="772"/>
              <a:ext cx="184" cy="8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5984" name="Line 15"/>
            <p:cNvSpPr>
              <a:spLocks noChangeShapeType="1"/>
            </p:cNvSpPr>
            <p:nvPr/>
          </p:nvSpPr>
          <p:spPr bwMode="auto">
            <a:xfrm>
              <a:off x="4996" y="864"/>
              <a:ext cx="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 sz="1400">
                <a:latin typeface="+mn-lt"/>
              </a:endParaRPr>
            </a:p>
          </p:txBody>
        </p:sp>
      </p:grpSp>
      <p:sp>
        <p:nvSpPr>
          <p:cNvPr id="125959" name="Rectangle 17"/>
          <p:cNvSpPr>
            <a:spLocks noChangeArrowheads="1"/>
          </p:cNvSpPr>
          <p:nvPr/>
        </p:nvSpPr>
        <p:spPr bwMode="auto">
          <a:xfrm>
            <a:off x="5684227" y="1085851"/>
            <a:ext cx="27090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S</a:t>
            </a:r>
          </a:p>
        </p:txBody>
      </p:sp>
      <p:sp>
        <p:nvSpPr>
          <p:cNvPr id="125960" name="Rectangle 18"/>
          <p:cNvSpPr>
            <a:spLocks noChangeArrowheads="1"/>
          </p:cNvSpPr>
          <p:nvPr/>
        </p:nvSpPr>
        <p:spPr bwMode="auto">
          <a:xfrm>
            <a:off x="7090997" y="1085851"/>
            <a:ext cx="27251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T</a:t>
            </a:r>
          </a:p>
        </p:txBody>
      </p:sp>
      <p:sp>
        <p:nvSpPr>
          <p:cNvPr id="125961" name="Line 19"/>
          <p:cNvSpPr>
            <a:spLocks noChangeShapeType="1"/>
          </p:cNvSpPr>
          <p:nvPr/>
        </p:nvSpPr>
        <p:spPr bwMode="auto">
          <a:xfrm>
            <a:off x="5990492" y="16002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>
              <a:latin typeface="+mn-lt"/>
            </a:endParaRPr>
          </a:p>
        </p:txBody>
      </p:sp>
      <p:sp>
        <p:nvSpPr>
          <p:cNvPr id="125962" name="Rectangle 20"/>
          <p:cNvSpPr>
            <a:spLocks noChangeArrowheads="1"/>
          </p:cNvSpPr>
          <p:nvPr/>
        </p:nvSpPr>
        <p:spPr bwMode="auto">
          <a:xfrm>
            <a:off x="6995115" y="2533651"/>
            <a:ext cx="84972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sz="1400">
                <a:latin typeface="+mn-lt"/>
              </a:rPr>
              <a:t>Fremd-</a:t>
            </a:r>
          </a:p>
          <a:p>
            <a:pPr algn="ctr"/>
            <a:r>
              <a:rPr lang="de-DE" sz="1400">
                <a:latin typeface="+mn-lt"/>
              </a:rPr>
              <a:t>schlüssel</a:t>
            </a:r>
          </a:p>
        </p:txBody>
      </p:sp>
      <p:sp>
        <p:nvSpPr>
          <p:cNvPr id="125963" name="Rectangle 21"/>
          <p:cNvSpPr>
            <a:spLocks noChangeArrowheads="1"/>
          </p:cNvSpPr>
          <p:nvPr/>
        </p:nvSpPr>
        <p:spPr bwMode="auto">
          <a:xfrm>
            <a:off x="5880515" y="3514452"/>
            <a:ext cx="269631" cy="1282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64" name="Rectangle 22"/>
          <p:cNvSpPr>
            <a:spLocks noChangeArrowheads="1"/>
          </p:cNvSpPr>
          <p:nvPr/>
        </p:nvSpPr>
        <p:spPr bwMode="auto">
          <a:xfrm>
            <a:off x="6161868" y="3514452"/>
            <a:ext cx="128954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65" name="Rectangle 23"/>
          <p:cNvSpPr>
            <a:spLocks noChangeArrowheads="1"/>
          </p:cNvSpPr>
          <p:nvPr/>
        </p:nvSpPr>
        <p:spPr bwMode="auto">
          <a:xfrm>
            <a:off x="6302545" y="3514452"/>
            <a:ext cx="128954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66" name="Line 24"/>
          <p:cNvSpPr>
            <a:spLocks noChangeShapeType="1"/>
          </p:cNvSpPr>
          <p:nvPr/>
        </p:nvSpPr>
        <p:spPr bwMode="auto">
          <a:xfrm>
            <a:off x="5880514" y="3812902"/>
            <a:ext cx="55098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>
              <a:latin typeface="+mn-lt"/>
            </a:endParaRPr>
          </a:p>
        </p:txBody>
      </p:sp>
      <p:sp>
        <p:nvSpPr>
          <p:cNvPr id="125967" name="Rectangle 25"/>
          <p:cNvSpPr>
            <a:spLocks noChangeArrowheads="1"/>
          </p:cNvSpPr>
          <p:nvPr/>
        </p:nvSpPr>
        <p:spPr bwMode="auto">
          <a:xfrm>
            <a:off x="5838020" y="3527153"/>
            <a:ext cx="360677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Nr</a:t>
            </a:r>
          </a:p>
        </p:txBody>
      </p:sp>
      <p:sp>
        <p:nvSpPr>
          <p:cNvPr id="125968" name="Rectangle 26"/>
          <p:cNvSpPr>
            <a:spLocks noChangeArrowheads="1"/>
          </p:cNvSpPr>
          <p:nvPr/>
        </p:nvSpPr>
        <p:spPr bwMode="auto">
          <a:xfrm>
            <a:off x="5580112" y="3222353"/>
            <a:ext cx="925843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Abteilung</a:t>
            </a:r>
          </a:p>
        </p:txBody>
      </p:sp>
      <p:sp>
        <p:nvSpPr>
          <p:cNvPr id="125969" name="Rectangle 27"/>
          <p:cNvSpPr>
            <a:spLocks noChangeArrowheads="1"/>
          </p:cNvSpPr>
          <p:nvPr/>
        </p:nvSpPr>
        <p:spPr bwMode="auto">
          <a:xfrm>
            <a:off x="5880514" y="4124052"/>
            <a:ext cx="550985" cy="13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70" name="Rectangle 28"/>
          <p:cNvSpPr>
            <a:spLocks noChangeArrowheads="1"/>
          </p:cNvSpPr>
          <p:nvPr/>
        </p:nvSpPr>
        <p:spPr bwMode="auto">
          <a:xfrm>
            <a:off x="5580112" y="4060553"/>
            <a:ext cx="27251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a</a:t>
            </a:r>
          </a:p>
        </p:txBody>
      </p:sp>
      <p:sp>
        <p:nvSpPr>
          <p:cNvPr id="125971" name="Rectangle 29"/>
          <p:cNvSpPr>
            <a:spLocks noChangeArrowheads="1"/>
          </p:cNvSpPr>
          <p:nvPr/>
        </p:nvSpPr>
        <p:spPr bwMode="auto">
          <a:xfrm>
            <a:off x="7146607" y="3514452"/>
            <a:ext cx="128954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72" name="Rectangle 30"/>
          <p:cNvSpPr>
            <a:spLocks noChangeArrowheads="1"/>
          </p:cNvSpPr>
          <p:nvPr/>
        </p:nvSpPr>
        <p:spPr bwMode="auto">
          <a:xfrm>
            <a:off x="7287284" y="3514452"/>
            <a:ext cx="832338" cy="1282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73" name="Rectangle 31"/>
          <p:cNvSpPr>
            <a:spLocks noChangeArrowheads="1"/>
          </p:cNvSpPr>
          <p:nvPr/>
        </p:nvSpPr>
        <p:spPr bwMode="auto">
          <a:xfrm>
            <a:off x="8131345" y="3514452"/>
            <a:ext cx="269631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74" name="Line 32"/>
          <p:cNvSpPr>
            <a:spLocks noChangeShapeType="1"/>
          </p:cNvSpPr>
          <p:nvPr/>
        </p:nvSpPr>
        <p:spPr bwMode="auto">
          <a:xfrm>
            <a:off x="7146607" y="3812902"/>
            <a:ext cx="12543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>
              <a:latin typeface="+mn-lt"/>
            </a:endParaRPr>
          </a:p>
        </p:txBody>
      </p:sp>
      <p:sp>
        <p:nvSpPr>
          <p:cNvPr id="125975" name="Rectangle 33"/>
          <p:cNvSpPr>
            <a:spLocks noChangeArrowheads="1"/>
          </p:cNvSpPr>
          <p:nvPr/>
        </p:nvSpPr>
        <p:spPr bwMode="auto">
          <a:xfrm>
            <a:off x="6986881" y="3222353"/>
            <a:ext cx="1041953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Mitarbeiter</a:t>
            </a:r>
          </a:p>
        </p:txBody>
      </p:sp>
      <p:sp>
        <p:nvSpPr>
          <p:cNvPr id="125976" name="Rectangle 34"/>
          <p:cNvSpPr>
            <a:spLocks noChangeArrowheads="1"/>
          </p:cNvSpPr>
          <p:nvPr/>
        </p:nvSpPr>
        <p:spPr bwMode="auto">
          <a:xfrm>
            <a:off x="7197897" y="3527153"/>
            <a:ext cx="925843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Abteilung</a:t>
            </a:r>
          </a:p>
        </p:txBody>
      </p:sp>
      <p:sp>
        <p:nvSpPr>
          <p:cNvPr id="125977" name="Rectangle 35"/>
          <p:cNvSpPr>
            <a:spLocks noChangeArrowheads="1"/>
          </p:cNvSpPr>
          <p:nvPr/>
        </p:nvSpPr>
        <p:spPr bwMode="auto">
          <a:xfrm>
            <a:off x="7146607" y="4352652"/>
            <a:ext cx="1254369" cy="13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400">
              <a:latin typeface="+mn-lt"/>
            </a:endParaRPr>
          </a:p>
        </p:txBody>
      </p:sp>
      <p:sp>
        <p:nvSpPr>
          <p:cNvPr id="125978" name="Rectangle 36"/>
          <p:cNvSpPr>
            <a:spLocks noChangeArrowheads="1"/>
          </p:cNvSpPr>
          <p:nvPr/>
        </p:nvSpPr>
        <p:spPr bwMode="auto">
          <a:xfrm>
            <a:off x="6846204" y="4289153"/>
            <a:ext cx="332477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m</a:t>
            </a:r>
          </a:p>
        </p:txBody>
      </p:sp>
      <p:sp>
        <p:nvSpPr>
          <p:cNvPr id="125979" name="Line 37"/>
          <p:cNvSpPr>
            <a:spLocks noChangeShapeType="1"/>
          </p:cNvSpPr>
          <p:nvPr/>
        </p:nvSpPr>
        <p:spPr bwMode="auto">
          <a:xfrm flipH="1">
            <a:off x="6079807" y="3965302"/>
            <a:ext cx="12778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>
              <a:latin typeface="+mn-lt"/>
            </a:endParaRPr>
          </a:p>
        </p:txBody>
      </p:sp>
      <p:sp>
        <p:nvSpPr>
          <p:cNvPr id="125980" name="Text Box 38"/>
          <p:cNvSpPr txBox="1">
            <a:spLocks noChangeArrowheads="1"/>
          </p:cNvSpPr>
          <p:nvPr/>
        </p:nvSpPr>
        <p:spPr bwMode="auto">
          <a:xfrm>
            <a:off x="2094036" y="6081714"/>
            <a:ext cx="5168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dirty="0" smtClean="0">
                <a:latin typeface="+mn-lt"/>
                <a:sym typeface="Symbol" charset="0"/>
              </a:rPr>
              <a:t>∀</a:t>
            </a:r>
            <a:r>
              <a:rPr lang="de-DE" dirty="0" smtClean="0">
                <a:latin typeface="+mn-lt"/>
              </a:rPr>
              <a:t> </a:t>
            </a:r>
            <a:r>
              <a:rPr lang="de-DE" dirty="0">
                <a:latin typeface="+mn-lt"/>
              </a:rPr>
              <a:t>m </a:t>
            </a:r>
            <a:r>
              <a:rPr lang="de-DE" dirty="0" smtClean="0">
                <a:latin typeface="+mn-lt"/>
                <a:sym typeface="Symbol" charset="0"/>
              </a:rPr>
              <a:t>∈</a:t>
            </a:r>
            <a:r>
              <a:rPr lang="de-DE" dirty="0" smtClean="0">
                <a:latin typeface="+mn-lt"/>
              </a:rPr>
              <a:t> </a:t>
            </a:r>
            <a:r>
              <a:rPr lang="de-DE" dirty="0">
                <a:latin typeface="+mn-lt"/>
              </a:rPr>
              <a:t>Mitarbeiter : </a:t>
            </a:r>
            <a:r>
              <a:rPr lang="de-DE" dirty="0" smtClean="0">
                <a:latin typeface="+mn-lt"/>
                <a:sym typeface="Symbol" charset="0"/>
              </a:rPr>
              <a:t>∃</a:t>
            </a:r>
            <a:r>
              <a:rPr lang="de-DE" dirty="0" smtClean="0">
                <a:latin typeface="+mn-lt"/>
              </a:rPr>
              <a:t> </a:t>
            </a:r>
            <a:r>
              <a:rPr lang="de-DE" dirty="0">
                <a:latin typeface="+mn-lt"/>
              </a:rPr>
              <a:t>a </a:t>
            </a:r>
            <a:r>
              <a:rPr lang="de-DE" dirty="0" smtClean="0">
                <a:latin typeface="+mn-lt"/>
                <a:sym typeface="Symbol" charset="0"/>
              </a:rPr>
              <a:t>∈ </a:t>
            </a:r>
            <a:r>
              <a:rPr lang="de-DE" dirty="0">
                <a:latin typeface="+mn-lt"/>
              </a:rPr>
              <a:t>Abteilung: </a:t>
            </a:r>
            <a:r>
              <a:rPr lang="de-DE" dirty="0" err="1" smtClean="0">
                <a:latin typeface="+mn-lt"/>
              </a:rPr>
              <a:t>m.Abteilung</a:t>
            </a:r>
            <a:r>
              <a:rPr lang="de-DE" dirty="0" smtClean="0">
                <a:latin typeface="+mn-lt"/>
              </a:rPr>
              <a:t> = </a:t>
            </a:r>
            <a:r>
              <a:rPr lang="de-DE" dirty="0" err="1" smtClean="0">
                <a:latin typeface="+mn-lt"/>
              </a:rPr>
              <a:t>a.Nr</a:t>
            </a:r>
            <a:endParaRPr lang="de-DE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089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Aufwache-Frage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Ist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die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zweite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Formulierung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 (assertion </a:t>
            </a:r>
            <a:r>
              <a:rPr lang="mr-IN" sz="2800" dirty="0" smtClean="0">
                <a:solidFill>
                  <a:schemeClr val="bg1"/>
                </a:solidFill>
                <a:latin typeface="Chalkduster"/>
                <a:cs typeface="+mj-cs"/>
              </a:rPr>
              <a:t>…</a:t>
            </a:r>
            <a:r>
              <a:rPr lang="de-DE" sz="2800" dirty="0" smtClean="0">
                <a:solidFill>
                  <a:schemeClr val="bg1"/>
                </a:solidFill>
                <a:latin typeface="Chalkduster"/>
                <a:cs typeface="+mj-cs"/>
              </a:rPr>
              <a:t>) äquivalent zu der Fremdschlüssel-Formulierung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?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7" y="2483491"/>
            <a:ext cx="8820471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Antwort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: Nein, die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Bedingung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für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Fremdschlüssel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fordert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,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dass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das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referenzierte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Attribut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ein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Schlüssel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in der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referenzierten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Tabelle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 </a:t>
            </a:r>
            <a:r>
              <a:rPr lang="en-US" sz="2800" kern="0" dirty="0" err="1" smtClean="0">
                <a:solidFill>
                  <a:schemeClr val="bg1"/>
                </a:solidFill>
                <a:latin typeface="Chalkduster"/>
                <a:cs typeface="+mj-cs"/>
              </a:rPr>
              <a:t>ist</a:t>
            </a:r>
            <a:r>
              <a:rPr lang="en-US" sz="2800" kern="0" dirty="0" smtClean="0">
                <a:solidFill>
                  <a:schemeClr val="bg1"/>
                </a:solidFill>
                <a:latin typeface="Chalkduster"/>
                <a:cs typeface="+mj-cs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46495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Referentielle Integrität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(2)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Im allgemeinen besteht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Fremdschlüssel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einer Tabelle</a:t>
            </a:r>
            <a:r>
              <a:rPr lang="de-DE" sz="1800" i="1" dirty="0"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T</a:t>
            </a:r>
            <a:r>
              <a:rPr lang="de-DE" sz="1800" i="1" dirty="0">
                <a:ea typeface="ＭＳ Ｐゴシック" charset="0"/>
                <a:cs typeface="ＭＳ Ｐゴシック" charset="0"/>
              </a:rPr>
              <a:t>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aus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Liste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von Spalten,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/>
            </a:r>
            <a:br>
              <a:rPr lang="de-DE" sz="1800" dirty="0" smtClean="0">
                <a:ea typeface="ＭＳ Ｐゴシック" charset="0"/>
                <a:cs typeface="ＭＳ Ｐゴシック" charset="0"/>
              </a:rPr>
            </a:br>
            <a:r>
              <a:rPr lang="de-DE" sz="1800" dirty="0" smtClean="0">
                <a:ea typeface="ＭＳ Ｐゴシック" charset="0"/>
                <a:cs typeface="ＭＳ Ｐゴシック" charset="0"/>
              </a:rPr>
              <a:t>der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eine typkompatible Liste von Spalten in S entspricht: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Sind B</a:t>
            </a:r>
            <a:r>
              <a:rPr lang="de-DE" sz="1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, B</a:t>
            </a:r>
            <a:r>
              <a:rPr lang="de-DE" sz="18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, ...,</a:t>
            </a:r>
            <a:r>
              <a:rPr lang="de-DE" sz="1800" dirty="0" err="1">
                <a:ea typeface="ＭＳ Ｐゴシック" charset="0"/>
                <a:cs typeface="ＭＳ Ｐゴシック" charset="0"/>
              </a:rPr>
              <a:t>B</a:t>
            </a:r>
            <a:r>
              <a:rPr lang="de-DE" sz="18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 die Primärschlüsselspalten von S, kann ihre Angabe entfallen.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90197" y="1924050"/>
            <a:ext cx="6970321" cy="9515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create table </a:t>
            </a:r>
            <a:r>
              <a:rPr lang="de-DE" sz="1400">
                <a:latin typeface="Courier New" charset="0"/>
              </a:rPr>
              <a:t>T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(...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</a:t>
            </a:r>
            <a:r>
              <a:rPr lang="de-DE" sz="1400" b="1">
                <a:latin typeface="Courier New" charset="0"/>
              </a:rPr>
              <a:t>constraint</a:t>
            </a:r>
            <a:r>
              <a:rPr lang="de-DE" sz="1400">
                <a:latin typeface="Courier New" charset="0"/>
              </a:rPr>
              <a:t> Name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  </a:t>
            </a:r>
            <a:r>
              <a:rPr lang="de-DE" sz="1400" b="1">
                <a:latin typeface="Courier New" charset="0"/>
              </a:rPr>
              <a:t>foreign key</a:t>
            </a:r>
            <a:r>
              <a:rPr lang="de-DE" sz="1400">
                <a:latin typeface="Courier New" charset="0"/>
              </a:rPr>
              <a:t>(A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A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A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 </a:t>
            </a:r>
            <a:r>
              <a:rPr lang="de-DE" sz="1400" b="1">
                <a:latin typeface="Courier New" charset="0"/>
              </a:rPr>
              <a:t>references</a:t>
            </a:r>
            <a:r>
              <a:rPr lang="de-DE" sz="1400">
                <a:latin typeface="Courier New" charset="0"/>
              </a:rPr>
              <a:t> (S(B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B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B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))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1336431" y="4191000"/>
            <a:ext cx="6402395" cy="6437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 b="1">
                <a:latin typeface="+mn-lt"/>
              </a:rPr>
              <a:t>Beachte</a:t>
            </a:r>
            <a:r>
              <a:rPr lang="de-DE" sz="1800">
                <a:latin typeface="+mn-lt"/>
              </a:rPr>
              <a:t>: Rekursive Beziehungen (z.B. Abteilung : Oberabteilung)</a:t>
            </a:r>
          </a:p>
          <a:p>
            <a:pPr>
              <a:defRPr/>
            </a:pPr>
            <a:r>
              <a:rPr lang="de-DE" sz="1800">
                <a:latin typeface="+mn-lt"/>
              </a:rPr>
              <a:t>führen zu reflexiven Fremdschlüsseldeklarationen (S = T).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932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281354" y="196850"/>
            <a:ext cx="8862646" cy="498475"/>
          </a:xfrm>
        </p:spPr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Quantifizierung mit </a:t>
            </a:r>
            <a:r>
              <a:rPr lang="de-DE" b="1" dirty="0" err="1" smtClean="0">
                <a:latin typeface="+mn-lt"/>
                <a:ea typeface="ＭＳ Ｐゴシック" charset="0"/>
                <a:cs typeface="ＭＳ Ｐゴシック" charset="0"/>
              </a:rPr>
              <a:t>exists</a:t>
            </a:r>
            <a:endParaRPr lang="de-DE" b="1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1692" y="1239143"/>
            <a:ext cx="7994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FontTx/>
              <a:buNone/>
            </a:pPr>
            <a:r>
              <a:rPr lang="de-DE" sz="2400" dirty="0" smtClean="0">
                <a:latin typeface="+mn-lt"/>
              </a:rPr>
              <a:t>Beispiel: Liefere alle Professoren, die eine Vorlesung anbieten</a:t>
            </a:r>
            <a:endParaRPr lang="de-DE" sz="2400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98237" y="2736453"/>
            <a:ext cx="7261604" cy="162865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p.Name</a:t>
            </a:r>
            <a:endParaRPr lang="de-DE" sz="2000" dirty="0">
              <a:latin typeface="Courier New" charset="0"/>
            </a:endParaRP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from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Professoren p</a:t>
            </a: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where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b="1" dirty="0" err="1" smtClean="0">
                <a:solidFill>
                  <a:srgbClr val="FF0000"/>
                </a:solidFill>
                <a:latin typeface="Courier New" charset="0"/>
              </a:rPr>
              <a:t>exists</a:t>
            </a:r>
            <a:r>
              <a:rPr lang="de-DE" sz="2000" b="1" dirty="0" smtClean="0">
                <a:latin typeface="Courier New" charset="0"/>
              </a:rPr>
              <a:t>( </a:t>
            </a: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* 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              </a:t>
            </a:r>
            <a:r>
              <a:rPr lang="de-DE" sz="2000" b="1" dirty="0" err="1" smtClean="0">
                <a:latin typeface="Courier New" charset="0"/>
              </a:rPr>
              <a:t>from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Vorlesungen v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     </a:t>
            </a:r>
            <a:r>
              <a:rPr lang="de-DE" sz="2000" b="1" dirty="0" smtClean="0">
                <a:latin typeface="Courier New" charset="0"/>
              </a:rPr>
              <a:t>   </a:t>
            </a:r>
            <a:r>
              <a:rPr lang="de-DE" sz="2000" b="1" dirty="0" err="1" smtClean="0">
                <a:latin typeface="Courier New" charset="0"/>
              </a:rPr>
              <a:t>where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v.gelesenVon</a:t>
            </a:r>
            <a:r>
              <a:rPr lang="de-DE" sz="2000" dirty="0">
                <a:latin typeface="Courier New" charset="0"/>
              </a:rPr>
              <a:t> = </a:t>
            </a:r>
            <a:r>
              <a:rPr lang="de-DE" sz="2000" dirty="0" err="1">
                <a:latin typeface="Courier New" charset="0"/>
              </a:rPr>
              <a:t>p.PersNr</a:t>
            </a:r>
            <a:r>
              <a:rPr lang="de-DE" sz="2000" b="1" dirty="0">
                <a:latin typeface="Courier New" charset="0"/>
              </a:rPr>
              <a:t> );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 rot="11578471">
            <a:off x="3295518" y="2054776"/>
            <a:ext cx="4941000" cy="1395730"/>
          </a:xfrm>
          <a:prstGeom prst="curvedUpArrow">
            <a:avLst>
              <a:gd name="adj1" fmla="val 24350"/>
              <a:gd name="adj2" fmla="val 136016"/>
              <a:gd name="adj3" fmla="val 32555"/>
            </a:avLst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CC0099"/>
                </a:solidFill>
                <a:latin typeface="+mn-lt"/>
              </a:rPr>
              <a:t>Korrelation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565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Behandlung von Integritätsverletzungen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(1)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sz="2400" dirty="0" smtClean="0">
                <a:ea typeface="ＭＳ Ｐゴシック" charset="0"/>
              </a:rPr>
              <a:t>Annahme: Fremdschlüsselreferenz von T nach S</a:t>
            </a:r>
          </a:p>
          <a:p>
            <a:r>
              <a:rPr lang="de-DE" sz="2400" dirty="0" smtClean="0">
                <a:ea typeface="ＭＳ Ｐゴシック" charset="0"/>
              </a:rPr>
              <a:t>Fremdschlüsselintegrität durch </a:t>
            </a:r>
            <a:r>
              <a:rPr lang="de-DE" sz="2400" dirty="0">
                <a:ea typeface="ＭＳ Ｐゴシック" charset="0"/>
              </a:rPr>
              <a:t>vier Operationen </a:t>
            </a:r>
            <a:r>
              <a:rPr lang="de-DE" sz="2400" dirty="0" smtClean="0">
                <a:ea typeface="ＭＳ Ｐゴシック" charset="0"/>
              </a:rPr>
              <a:t>verletzbar:</a:t>
            </a:r>
            <a:br>
              <a:rPr lang="de-DE" sz="2400" dirty="0" smtClean="0">
                <a:ea typeface="ＭＳ Ｐゴシック" charset="0"/>
              </a:rPr>
            </a:br>
            <a:endParaRPr lang="de-DE" sz="2400" dirty="0">
              <a:ea typeface="ＭＳ Ｐゴシック" charset="0"/>
            </a:endParaRPr>
          </a:p>
          <a:p>
            <a:pPr lvl="3"/>
            <a:r>
              <a:rPr lang="de-DE" sz="1800" b="1" dirty="0" err="1" smtClean="0">
                <a:ea typeface="ＭＳ Ｐゴシック" charset="0"/>
              </a:rPr>
              <a:t>insert</a:t>
            </a:r>
            <a:r>
              <a:rPr lang="de-DE" sz="1800" b="1" dirty="0" smtClean="0">
                <a:ea typeface="ＭＳ Ｐゴシック" charset="0"/>
              </a:rPr>
              <a:t> </a:t>
            </a:r>
            <a:r>
              <a:rPr lang="de-DE" sz="1800" b="1" dirty="0" err="1">
                <a:ea typeface="ＭＳ Ｐゴシック" charset="0"/>
              </a:rPr>
              <a:t>into</a:t>
            </a:r>
            <a:r>
              <a:rPr lang="de-DE" sz="1800" b="1" dirty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T</a:t>
            </a:r>
          </a:p>
          <a:p>
            <a:pPr lvl="3"/>
            <a:r>
              <a:rPr lang="de-DE" sz="1800" b="1" dirty="0" smtClean="0">
                <a:ea typeface="ＭＳ Ｐゴシック" charset="0"/>
              </a:rPr>
              <a:t>update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T </a:t>
            </a:r>
            <a:r>
              <a:rPr lang="de-DE" sz="1800" b="1" dirty="0" err="1">
                <a:ea typeface="ＭＳ Ｐゴシック" charset="0"/>
              </a:rPr>
              <a:t>set</a:t>
            </a:r>
            <a:r>
              <a:rPr lang="de-DE" sz="1800" dirty="0">
                <a:ea typeface="ＭＳ Ｐゴシック" charset="0"/>
              </a:rPr>
              <a:t> ...</a:t>
            </a:r>
          </a:p>
          <a:p>
            <a:pPr lvl="3"/>
            <a:r>
              <a:rPr lang="de-DE" sz="1800" b="1" dirty="0" err="1" smtClean="0">
                <a:ea typeface="ＭＳ Ｐゴシック" charset="0"/>
              </a:rPr>
              <a:t>delete</a:t>
            </a:r>
            <a:r>
              <a:rPr lang="de-DE" sz="1800" b="1" dirty="0" smtClean="0">
                <a:ea typeface="ＭＳ Ｐゴシック" charset="0"/>
              </a:rPr>
              <a:t> </a:t>
            </a:r>
            <a:r>
              <a:rPr lang="de-DE" sz="1800" b="1" dirty="0" err="1">
                <a:ea typeface="ＭＳ Ｐゴシック" charset="0"/>
              </a:rPr>
              <a:t>from</a:t>
            </a:r>
            <a:r>
              <a:rPr lang="de-DE" sz="1800" b="1" dirty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S</a:t>
            </a:r>
          </a:p>
          <a:p>
            <a:pPr lvl="3"/>
            <a:r>
              <a:rPr lang="de-DE" sz="1800" b="1" dirty="0" smtClean="0">
                <a:ea typeface="ＭＳ Ｐゴシック" charset="0"/>
              </a:rPr>
              <a:t>update</a:t>
            </a:r>
            <a:r>
              <a:rPr lang="de-DE" sz="1800" dirty="0" smtClean="0">
                <a:ea typeface="ＭＳ Ｐゴシック" charset="0"/>
              </a:rPr>
              <a:t> </a:t>
            </a:r>
            <a:r>
              <a:rPr lang="de-DE" sz="1800" dirty="0">
                <a:ea typeface="ＭＳ Ｐゴシック" charset="0"/>
              </a:rPr>
              <a:t>S </a:t>
            </a:r>
            <a:r>
              <a:rPr lang="de-DE" sz="1800" b="1" dirty="0" err="1">
                <a:ea typeface="ＭＳ Ｐゴシック" charset="0"/>
              </a:rPr>
              <a:t>set</a:t>
            </a:r>
            <a:r>
              <a:rPr lang="de-DE" sz="1800" dirty="0">
                <a:ea typeface="ＭＳ Ｐゴシック" charset="0"/>
              </a:rPr>
              <a:t> 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08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Behandlung von Integritätsverletzungen </a:t>
            </a:r>
            <a:r>
              <a:rPr lang="de-DE" sz="1800">
                <a:latin typeface="+mn-lt"/>
                <a:ea typeface="ＭＳ Ｐゴシック" charset="0"/>
                <a:cs typeface="ＭＳ Ｐゴシック" charset="0"/>
              </a:rPr>
              <a:t>(2)</a:t>
            </a:r>
          </a:p>
        </p:txBody>
      </p:sp>
      <p:sp>
        <p:nvSpPr>
          <p:cNvPr id="1290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sz="2400" dirty="0" smtClean="0">
                <a:ea typeface="ＭＳ Ｐゴシック" charset="0"/>
              </a:rPr>
              <a:t>Fall </a:t>
            </a:r>
            <a:r>
              <a:rPr lang="de-DE" sz="2400" dirty="0">
                <a:ea typeface="ＭＳ Ｐゴシック" charset="0"/>
              </a:rPr>
              <a:t>1 und </a:t>
            </a:r>
            <a:r>
              <a:rPr lang="de-DE" sz="2400" dirty="0" smtClean="0">
                <a:ea typeface="ＭＳ Ｐゴシック" charset="0"/>
              </a:rPr>
              <a:t>2:  </a:t>
            </a:r>
          </a:p>
          <a:p>
            <a:pPr lvl="1"/>
            <a:r>
              <a:rPr lang="de-DE" sz="2000" dirty="0" smtClean="0">
                <a:ea typeface="ＭＳ Ｐゴシック" charset="0"/>
              </a:rPr>
              <a:t>Fremdschlüsselreferenz in S evtl. nicht definiert (</a:t>
            </a:r>
            <a:r>
              <a:rPr lang="de-DE" sz="2000" dirty="0" smtClean="0">
                <a:ea typeface="ＭＳ Ｐゴシック" charset="0"/>
                <a:sym typeface="Wingdings"/>
              </a:rPr>
              <a:t> </a:t>
            </a:r>
            <a:r>
              <a:rPr lang="de-DE" sz="2000" dirty="0" smtClean="0">
                <a:ea typeface="ＭＳ Ｐゴシック" charset="0"/>
              </a:rPr>
              <a:t>Fehler)</a:t>
            </a:r>
          </a:p>
          <a:p>
            <a:r>
              <a:rPr lang="de-DE" sz="2400" dirty="0" smtClean="0">
                <a:ea typeface="ＭＳ Ｐゴシック" charset="0"/>
              </a:rPr>
              <a:t>Fall </a:t>
            </a:r>
            <a:r>
              <a:rPr lang="de-DE" sz="2400" dirty="0">
                <a:ea typeface="ＭＳ Ｐゴシック" charset="0"/>
              </a:rPr>
              <a:t>3 oder </a:t>
            </a:r>
            <a:r>
              <a:rPr lang="de-DE" sz="2400" dirty="0" smtClean="0">
                <a:ea typeface="ＭＳ Ｐゴシック" charset="0"/>
              </a:rPr>
              <a:t>4:</a:t>
            </a:r>
          </a:p>
          <a:p>
            <a:pPr lvl="1"/>
            <a:r>
              <a:rPr lang="de-DE" sz="2000" dirty="0" smtClean="0">
                <a:ea typeface="ＭＳ Ｐゴシック" charset="0"/>
              </a:rPr>
              <a:t>Tupel in S gelöscht, auf das Fremdschlüsselreferenz zeigt </a:t>
            </a:r>
            <a:r>
              <a:rPr lang="de-DE" sz="2000" dirty="0">
                <a:ea typeface="ＭＳ Ｐゴシック" charset="0"/>
              </a:rPr>
              <a:t>(</a:t>
            </a:r>
            <a:r>
              <a:rPr lang="de-DE" sz="2000" dirty="0">
                <a:ea typeface="ＭＳ Ｐゴシック" charset="0"/>
                <a:sym typeface="Wingdings"/>
              </a:rPr>
              <a:t> </a:t>
            </a:r>
            <a:r>
              <a:rPr lang="de-DE" sz="2000" dirty="0">
                <a:ea typeface="ＭＳ Ｐゴシック" charset="0"/>
              </a:rPr>
              <a:t>Fehler</a:t>
            </a:r>
            <a:r>
              <a:rPr lang="de-DE" sz="2000" dirty="0" smtClean="0">
                <a:ea typeface="ＭＳ Ｐゴシック" charset="0"/>
              </a:rPr>
              <a:t>)</a:t>
            </a:r>
          </a:p>
          <a:p>
            <a:pPr lvl="1"/>
            <a:r>
              <a:rPr lang="de-DE" sz="2000" dirty="0" smtClean="0">
                <a:ea typeface="ＭＳ Ｐゴシック" charset="0"/>
              </a:rPr>
              <a:t>Fehlerbehandlung kann angegeben werden</a:t>
            </a:r>
          </a:p>
          <a:p>
            <a:pPr lvl="2"/>
            <a:r>
              <a:rPr lang="de-DE" sz="1800" b="1" dirty="0" err="1" smtClean="0">
                <a:ea typeface="ＭＳ Ｐゴシック" charset="0"/>
              </a:rPr>
              <a:t>set</a:t>
            </a:r>
            <a:r>
              <a:rPr lang="de-DE" sz="1800" b="1" dirty="0" smtClean="0">
                <a:ea typeface="ＭＳ Ｐゴシック" charset="0"/>
              </a:rPr>
              <a:t> null</a:t>
            </a:r>
            <a:r>
              <a:rPr lang="de-DE" sz="1800" dirty="0" smtClean="0">
                <a:ea typeface="ＭＳ Ｐゴシック" charset="0"/>
              </a:rPr>
              <a:t>: Der Fremdschlüsselwert aller betroffener Reihen </a:t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in T durch </a:t>
            </a:r>
            <a:r>
              <a:rPr lang="de-DE" sz="1800" b="1" dirty="0" smtClean="0">
                <a:ea typeface="ＭＳ Ｐゴシック" charset="0"/>
              </a:rPr>
              <a:t>null</a:t>
            </a:r>
            <a:r>
              <a:rPr lang="de-DE" sz="1800" dirty="0" smtClean="0">
                <a:ea typeface="ＭＳ Ｐゴシック" charset="0"/>
              </a:rPr>
              <a:t> ersetzt</a:t>
            </a:r>
          </a:p>
          <a:p>
            <a:pPr lvl="2"/>
            <a:r>
              <a:rPr lang="de-DE" sz="1800" b="1" dirty="0" err="1" smtClean="0">
                <a:ea typeface="ＭＳ Ｐゴシック" charset="0"/>
              </a:rPr>
              <a:t>set</a:t>
            </a:r>
            <a:r>
              <a:rPr lang="de-DE" sz="1800" b="1" dirty="0" smtClean="0">
                <a:ea typeface="ＭＳ Ｐゴシック" charset="0"/>
              </a:rPr>
              <a:t> </a:t>
            </a:r>
            <a:r>
              <a:rPr lang="de-DE" sz="1800" b="1" dirty="0" err="1" smtClean="0">
                <a:ea typeface="ＭＳ Ｐゴシック" charset="0"/>
              </a:rPr>
              <a:t>default</a:t>
            </a:r>
            <a:r>
              <a:rPr lang="de-DE" sz="1800" dirty="0" smtClean="0">
                <a:ea typeface="ＭＳ Ｐゴシック" charset="0"/>
              </a:rPr>
              <a:t>: Der Fremdschlüsselwert aller betroffener Reihen </a:t>
            </a:r>
            <a:br>
              <a:rPr lang="de-DE" sz="1800" dirty="0" smtClean="0">
                <a:ea typeface="ＭＳ Ｐゴシック" charset="0"/>
              </a:rPr>
            </a:br>
            <a:r>
              <a:rPr lang="de-DE" sz="1800" dirty="0" smtClean="0">
                <a:ea typeface="ＭＳ Ｐゴシック" charset="0"/>
              </a:rPr>
              <a:t>in T durch Standardwert der Fremdschlüsselspalte ersetzt</a:t>
            </a:r>
          </a:p>
          <a:p>
            <a:pPr lvl="2"/>
            <a:r>
              <a:rPr lang="de-DE" sz="1800" b="1" dirty="0" err="1" smtClean="0">
                <a:ea typeface="ＭＳ Ｐゴシック" charset="0"/>
              </a:rPr>
              <a:t>cascade</a:t>
            </a:r>
            <a:r>
              <a:rPr lang="de-DE" sz="1800" dirty="0" smtClean="0">
                <a:ea typeface="ＭＳ Ｐゴシック" charset="0"/>
              </a:rPr>
              <a:t>: </a:t>
            </a:r>
          </a:p>
          <a:p>
            <a:pPr lvl="3"/>
            <a:r>
              <a:rPr lang="de-DE" sz="1600" dirty="0" smtClean="0">
                <a:ea typeface="ＭＳ Ｐゴシック" charset="0"/>
              </a:rPr>
              <a:t>Im Fall 3 (</a:t>
            </a:r>
            <a:r>
              <a:rPr lang="de-DE" sz="1600" b="1" dirty="0" err="1" smtClean="0">
                <a:ea typeface="ＭＳ Ｐゴシック" charset="0"/>
              </a:rPr>
              <a:t>delete</a:t>
            </a:r>
            <a:r>
              <a:rPr lang="de-DE" sz="1600" dirty="0" smtClean="0">
                <a:ea typeface="ＭＳ Ｐゴシック" charset="0"/>
              </a:rPr>
              <a:t>) betroffene Reihen in T gelöscht </a:t>
            </a:r>
          </a:p>
          <a:p>
            <a:pPr lvl="3"/>
            <a:r>
              <a:rPr lang="de-DE" sz="1600" dirty="0" smtClean="0">
                <a:ea typeface="ＭＳ Ｐゴシック" charset="0"/>
              </a:rPr>
              <a:t>Im Falle 4 (</a:t>
            </a:r>
            <a:r>
              <a:rPr lang="de-DE" sz="1600" b="1" dirty="0" smtClean="0">
                <a:ea typeface="ＭＳ Ｐゴシック" charset="0"/>
              </a:rPr>
              <a:t>update</a:t>
            </a:r>
            <a:r>
              <a:rPr lang="de-DE" sz="1600" dirty="0" smtClean="0">
                <a:ea typeface="ＭＳ Ｐゴシック" charset="0"/>
              </a:rPr>
              <a:t>) Fremdschlüsselwerte aller betroffenen Reihen in T durch die </a:t>
            </a:r>
            <a:r>
              <a:rPr lang="de-DE" sz="1600" b="1" dirty="0" smtClean="0">
                <a:ea typeface="ＭＳ Ｐゴシック" charset="0"/>
              </a:rPr>
              <a:t>neuen</a:t>
            </a:r>
            <a:r>
              <a:rPr lang="de-DE" sz="1600" dirty="0" smtClean="0">
                <a:ea typeface="ＭＳ Ｐゴシック" charset="0"/>
              </a:rPr>
              <a:t> Schlüsselwerte der korrespondierenden Reihen ersetzt</a:t>
            </a:r>
          </a:p>
          <a:p>
            <a:pPr lvl="2"/>
            <a:r>
              <a:rPr lang="de-DE" sz="1800" b="1" dirty="0" err="1" smtClean="0">
                <a:ea typeface="ＭＳ Ｐゴシック" charset="0"/>
              </a:rPr>
              <a:t>no</a:t>
            </a:r>
            <a:r>
              <a:rPr lang="de-DE" sz="1800" b="1" dirty="0" smtClean="0">
                <a:ea typeface="ＭＳ Ｐゴシック" charset="0"/>
              </a:rPr>
              <a:t> </a:t>
            </a:r>
            <a:r>
              <a:rPr lang="de-DE" sz="1800" b="1" dirty="0" err="1" smtClean="0">
                <a:ea typeface="ＭＳ Ｐゴシック" charset="0"/>
              </a:rPr>
              <a:t>action</a:t>
            </a:r>
            <a:r>
              <a:rPr lang="de-DE" sz="1800" dirty="0" smtClean="0">
                <a:ea typeface="ＭＳ Ｐゴシック" charset="0"/>
              </a:rPr>
              <a:t>: Anweisung zur Änderung von S wird ignoriert</a:t>
            </a:r>
            <a:endParaRPr lang="de-DE" sz="2000" dirty="0">
              <a:ea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879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Zeitpunkt der Integritätsprüfung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sz="2000" dirty="0" smtClean="0">
                <a:ea typeface="ＭＳ Ｐゴシック" charset="0"/>
              </a:rPr>
              <a:t>Transaktionsende (</a:t>
            </a:r>
            <a:r>
              <a:rPr lang="de-DE" sz="2000" dirty="0" err="1" smtClean="0">
                <a:ea typeface="ＭＳ Ｐゴシック" charset="0"/>
              </a:rPr>
              <a:t>deferrable</a:t>
            </a:r>
            <a:r>
              <a:rPr lang="de-DE" sz="2000" dirty="0" smtClean="0">
                <a:ea typeface="ＭＳ Ｐゴシック" charset="0"/>
              </a:rPr>
              <a:t>)</a:t>
            </a:r>
          </a:p>
          <a:p>
            <a:r>
              <a:rPr lang="de-DE" sz="2000" dirty="0" smtClean="0">
                <a:ea typeface="ＭＳ Ｐゴシック" charset="0"/>
              </a:rPr>
              <a:t>Nach jeder SQL-Anweisung (not </a:t>
            </a:r>
            <a:r>
              <a:rPr lang="de-DE" sz="2000" dirty="0" err="1" smtClean="0">
                <a:ea typeface="ＭＳ Ｐゴシック" charset="0"/>
              </a:rPr>
              <a:t>deferrable</a:t>
            </a:r>
            <a:r>
              <a:rPr lang="de-DE" sz="2000" dirty="0" smtClean="0">
                <a:ea typeface="ＭＳ Ｐゴシック" charset="0"/>
              </a:rPr>
              <a:t>)</a:t>
            </a:r>
            <a:endParaRPr lang="de-DE" sz="2000" dirty="0">
              <a:ea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11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7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389769"/>
              </p:ext>
            </p:extLst>
          </p:nvPr>
        </p:nvGraphicFramePr>
        <p:xfrm>
          <a:off x="1863969" y="4448176"/>
          <a:ext cx="397412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3" name="ABC FlowCharter" r:id="rId3" imgW="1143000" imgH="838200" progId="ABCFlow">
                  <p:embed/>
                </p:oleObj>
              </mc:Choice>
              <mc:Fallback>
                <p:oleObj name="ABC FlowCharter" r:id="rId3" imgW="1143000" imgH="838200" progId="ABCFlow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969" y="4448176"/>
                        <a:ext cx="397412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blurRad="63500" dist="107763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8" name="Line 5"/>
          <p:cNvSpPr>
            <a:spLocks noChangeShapeType="1"/>
          </p:cNvSpPr>
          <p:nvPr/>
        </p:nvSpPr>
        <p:spPr bwMode="auto">
          <a:xfrm flipH="1">
            <a:off x="4917831" y="2368550"/>
            <a:ext cx="293077" cy="257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34819" name="Line 6"/>
          <p:cNvSpPr>
            <a:spLocks noChangeShapeType="1"/>
          </p:cNvSpPr>
          <p:nvPr/>
        </p:nvSpPr>
        <p:spPr bwMode="auto">
          <a:xfrm>
            <a:off x="920261" y="2362200"/>
            <a:ext cx="2520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grpSp>
        <p:nvGrpSpPr>
          <p:cNvPr id="34820" name="Group 10"/>
          <p:cNvGrpSpPr>
            <a:grpSpLocks/>
          </p:cNvGrpSpPr>
          <p:nvPr/>
        </p:nvGrpSpPr>
        <p:grpSpPr bwMode="auto">
          <a:xfrm>
            <a:off x="1055077" y="2292350"/>
            <a:ext cx="422031" cy="139700"/>
            <a:chOff x="720" y="1444"/>
            <a:chExt cx="288" cy="88"/>
          </a:xfrm>
        </p:grpSpPr>
        <p:sp>
          <p:nvSpPr>
            <p:cNvPr id="34880" name="Line 7"/>
            <p:cNvSpPr>
              <a:spLocks noChangeShapeType="1"/>
            </p:cNvSpPr>
            <p:nvPr/>
          </p:nvSpPr>
          <p:spPr bwMode="auto">
            <a:xfrm>
              <a:off x="720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81" name="Line 8"/>
            <p:cNvSpPr>
              <a:spLocks noChangeShapeType="1"/>
            </p:cNvSpPr>
            <p:nvPr/>
          </p:nvSpPr>
          <p:spPr bwMode="auto">
            <a:xfrm>
              <a:off x="1008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82" name="Line 9"/>
            <p:cNvSpPr>
              <a:spLocks noChangeShapeType="1"/>
            </p:cNvSpPr>
            <p:nvPr/>
          </p:nvSpPr>
          <p:spPr bwMode="auto">
            <a:xfrm>
              <a:off x="736" y="1488"/>
              <a:ext cx="2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grpSp>
        <p:nvGrpSpPr>
          <p:cNvPr id="34821" name="Group 14"/>
          <p:cNvGrpSpPr>
            <a:grpSpLocks/>
          </p:cNvGrpSpPr>
          <p:nvPr/>
        </p:nvGrpSpPr>
        <p:grpSpPr bwMode="auto">
          <a:xfrm>
            <a:off x="2321169" y="2292350"/>
            <a:ext cx="422031" cy="139700"/>
            <a:chOff x="1584" y="1444"/>
            <a:chExt cx="288" cy="88"/>
          </a:xfrm>
        </p:grpSpPr>
        <p:sp>
          <p:nvSpPr>
            <p:cNvPr id="34877" name="Line 11"/>
            <p:cNvSpPr>
              <a:spLocks noChangeShapeType="1"/>
            </p:cNvSpPr>
            <p:nvPr/>
          </p:nvSpPr>
          <p:spPr bwMode="auto">
            <a:xfrm>
              <a:off x="1584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8" name="Line 12"/>
            <p:cNvSpPr>
              <a:spLocks noChangeShapeType="1"/>
            </p:cNvSpPr>
            <p:nvPr/>
          </p:nvSpPr>
          <p:spPr bwMode="auto">
            <a:xfrm>
              <a:off x="1872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9" name="Line 13"/>
            <p:cNvSpPr>
              <a:spLocks noChangeShapeType="1"/>
            </p:cNvSpPr>
            <p:nvPr/>
          </p:nvSpPr>
          <p:spPr bwMode="auto">
            <a:xfrm>
              <a:off x="1600" y="1488"/>
              <a:ext cx="2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34822" name="Line 15"/>
          <p:cNvSpPr>
            <a:spLocks noChangeShapeType="1"/>
          </p:cNvSpPr>
          <p:nvPr/>
        </p:nvSpPr>
        <p:spPr bwMode="auto">
          <a:xfrm>
            <a:off x="4788877" y="2362200"/>
            <a:ext cx="2520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grpSp>
        <p:nvGrpSpPr>
          <p:cNvPr id="34823" name="Group 19"/>
          <p:cNvGrpSpPr>
            <a:grpSpLocks/>
          </p:cNvGrpSpPr>
          <p:nvPr/>
        </p:nvGrpSpPr>
        <p:grpSpPr bwMode="auto">
          <a:xfrm>
            <a:off x="4923692" y="2292350"/>
            <a:ext cx="422031" cy="139700"/>
            <a:chOff x="3360" y="1444"/>
            <a:chExt cx="288" cy="88"/>
          </a:xfrm>
        </p:grpSpPr>
        <p:sp>
          <p:nvSpPr>
            <p:cNvPr id="34874" name="Line 16"/>
            <p:cNvSpPr>
              <a:spLocks noChangeShapeType="1"/>
            </p:cNvSpPr>
            <p:nvPr/>
          </p:nvSpPr>
          <p:spPr bwMode="auto">
            <a:xfrm>
              <a:off x="3360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5" name="Line 17"/>
            <p:cNvSpPr>
              <a:spLocks noChangeShapeType="1"/>
            </p:cNvSpPr>
            <p:nvPr/>
          </p:nvSpPr>
          <p:spPr bwMode="auto">
            <a:xfrm>
              <a:off x="3648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6" name="Line 18"/>
            <p:cNvSpPr>
              <a:spLocks noChangeShapeType="1"/>
            </p:cNvSpPr>
            <p:nvPr/>
          </p:nvSpPr>
          <p:spPr bwMode="auto">
            <a:xfrm>
              <a:off x="3376" y="1488"/>
              <a:ext cx="2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grpSp>
        <p:nvGrpSpPr>
          <p:cNvPr id="34824" name="Group 23"/>
          <p:cNvGrpSpPr>
            <a:grpSpLocks/>
          </p:cNvGrpSpPr>
          <p:nvPr/>
        </p:nvGrpSpPr>
        <p:grpSpPr bwMode="auto">
          <a:xfrm>
            <a:off x="6189785" y="2292350"/>
            <a:ext cx="422031" cy="139700"/>
            <a:chOff x="4224" y="1444"/>
            <a:chExt cx="288" cy="88"/>
          </a:xfrm>
        </p:grpSpPr>
        <p:sp>
          <p:nvSpPr>
            <p:cNvPr id="34871" name="Line 20"/>
            <p:cNvSpPr>
              <a:spLocks noChangeShapeType="1"/>
            </p:cNvSpPr>
            <p:nvPr/>
          </p:nvSpPr>
          <p:spPr bwMode="auto">
            <a:xfrm>
              <a:off x="4224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2" name="Line 21"/>
            <p:cNvSpPr>
              <a:spLocks noChangeShapeType="1"/>
            </p:cNvSpPr>
            <p:nvPr/>
          </p:nvSpPr>
          <p:spPr bwMode="auto">
            <a:xfrm>
              <a:off x="4512" y="1444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3" name="Line 22"/>
            <p:cNvSpPr>
              <a:spLocks noChangeShapeType="1"/>
            </p:cNvSpPr>
            <p:nvPr/>
          </p:nvSpPr>
          <p:spPr bwMode="auto">
            <a:xfrm>
              <a:off x="4240" y="1488"/>
              <a:ext cx="2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34825" name="Line 24"/>
          <p:cNvSpPr>
            <a:spLocks noChangeShapeType="1"/>
          </p:cNvSpPr>
          <p:nvPr/>
        </p:nvSpPr>
        <p:spPr bwMode="auto">
          <a:xfrm>
            <a:off x="920261" y="3429000"/>
            <a:ext cx="2520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grpSp>
        <p:nvGrpSpPr>
          <p:cNvPr id="34826" name="Group 28"/>
          <p:cNvGrpSpPr>
            <a:grpSpLocks/>
          </p:cNvGrpSpPr>
          <p:nvPr/>
        </p:nvGrpSpPr>
        <p:grpSpPr bwMode="auto">
          <a:xfrm>
            <a:off x="1055077" y="3359150"/>
            <a:ext cx="422031" cy="139700"/>
            <a:chOff x="720" y="2116"/>
            <a:chExt cx="288" cy="88"/>
          </a:xfrm>
        </p:grpSpPr>
        <p:sp>
          <p:nvSpPr>
            <p:cNvPr id="34868" name="Line 25"/>
            <p:cNvSpPr>
              <a:spLocks noChangeShapeType="1"/>
            </p:cNvSpPr>
            <p:nvPr/>
          </p:nvSpPr>
          <p:spPr bwMode="auto">
            <a:xfrm>
              <a:off x="720" y="21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69" name="Line 26"/>
            <p:cNvSpPr>
              <a:spLocks noChangeShapeType="1"/>
            </p:cNvSpPr>
            <p:nvPr/>
          </p:nvSpPr>
          <p:spPr bwMode="auto">
            <a:xfrm>
              <a:off x="1008" y="21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70" name="Line 27"/>
            <p:cNvSpPr>
              <a:spLocks noChangeShapeType="1"/>
            </p:cNvSpPr>
            <p:nvPr/>
          </p:nvSpPr>
          <p:spPr bwMode="auto">
            <a:xfrm>
              <a:off x="736" y="2160"/>
              <a:ext cx="2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grpSp>
        <p:nvGrpSpPr>
          <p:cNvPr id="34827" name="Group 32"/>
          <p:cNvGrpSpPr>
            <a:grpSpLocks/>
          </p:cNvGrpSpPr>
          <p:nvPr/>
        </p:nvGrpSpPr>
        <p:grpSpPr bwMode="auto">
          <a:xfrm>
            <a:off x="2321169" y="3359150"/>
            <a:ext cx="422031" cy="139700"/>
            <a:chOff x="1584" y="2116"/>
            <a:chExt cx="288" cy="88"/>
          </a:xfrm>
        </p:grpSpPr>
        <p:sp>
          <p:nvSpPr>
            <p:cNvPr id="34865" name="Line 29"/>
            <p:cNvSpPr>
              <a:spLocks noChangeShapeType="1"/>
            </p:cNvSpPr>
            <p:nvPr/>
          </p:nvSpPr>
          <p:spPr bwMode="auto">
            <a:xfrm>
              <a:off x="1584" y="21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66" name="Line 30"/>
            <p:cNvSpPr>
              <a:spLocks noChangeShapeType="1"/>
            </p:cNvSpPr>
            <p:nvPr/>
          </p:nvSpPr>
          <p:spPr bwMode="auto">
            <a:xfrm>
              <a:off x="1872" y="2116"/>
              <a:ext cx="0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  <p:sp>
          <p:nvSpPr>
            <p:cNvPr id="34867" name="Line 31"/>
            <p:cNvSpPr>
              <a:spLocks noChangeShapeType="1"/>
            </p:cNvSpPr>
            <p:nvPr/>
          </p:nvSpPr>
          <p:spPr bwMode="auto">
            <a:xfrm>
              <a:off x="1600" y="2160"/>
              <a:ext cx="25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>
                <a:latin typeface="+mn-lt"/>
              </a:endParaRPr>
            </a:p>
          </p:txBody>
        </p:sp>
      </p:grpSp>
      <p:sp>
        <p:nvSpPr>
          <p:cNvPr id="34828" name="Rectangle 33"/>
          <p:cNvSpPr>
            <a:spLocks noChangeArrowheads="1"/>
          </p:cNvSpPr>
          <p:nvPr/>
        </p:nvSpPr>
        <p:spPr bwMode="auto">
          <a:xfrm>
            <a:off x="830874" y="1924051"/>
            <a:ext cx="107401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 smtClean="0">
                <a:latin typeface="+mn-lt"/>
              </a:rPr>
              <a:t>Prozess </a:t>
            </a:r>
            <a:r>
              <a:rPr lang="de-DE" dirty="0">
                <a:latin typeface="+mn-lt"/>
              </a:rPr>
              <a:t>1</a:t>
            </a:r>
          </a:p>
        </p:txBody>
      </p:sp>
      <p:sp>
        <p:nvSpPr>
          <p:cNvPr id="34829" name="Rectangle 34"/>
          <p:cNvSpPr>
            <a:spLocks noChangeArrowheads="1"/>
          </p:cNvSpPr>
          <p:nvPr/>
        </p:nvSpPr>
        <p:spPr bwMode="auto">
          <a:xfrm>
            <a:off x="830874" y="3067051"/>
            <a:ext cx="107401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 smtClean="0">
                <a:latin typeface="+mn-lt"/>
              </a:rPr>
              <a:t>Prozess </a:t>
            </a:r>
            <a:r>
              <a:rPr lang="de-DE" dirty="0">
                <a:latin typeface="+mn-lt"/>
              </a:rPr>
              <a:t>2</a:t>
            </a:r>
          </a:p>
        </p:txBody>
      </p:sp>
      <p:sp>
        <p:nvSpPr>
          <p:cNvPr id="34830" name="Rectangle 35"/>
          <p:cNvSpPr>
            <a:spLocks noChangeArrowheads="1"/>
          </p:cNvSpPr>
          <p:nvPr/>
        </p:nvSpPr>
        <p:spPr bwMode="auto">
          <a:xfrm>
            <a:off x="4840166" y="2000251"/>
            <a:ext cx="107401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 smtClean="0">
                <a:latin typeface="+mn-lt"/>
              </a:rPr>
              <a:t>Prozess </a:t>
            </a:r>
            <a:r>
              <a:rPr lang="de-DE" dirty="0">
                <a:latin typeface="+mn-lt"/>
              </a:rPr>
              <a:t>3</a:t>
            </a:r>
          </a:p>
        </p:txBody>
      </p:sp>
      <p:sp>
        <p:nvSpPr>
          <p:cNvPr id="34831" name="Oval 36"/>
          <p:cNvSpPr>
            <a:spLocks noChangeArrowheads="1"/>
          </p:cNvSpPr>
          <p:nvPr/>
        </p:nvSpPr>
        <p:spPr bwMode="auto">
          <a:xfrm>
            <a:off x="4788877" y="4959350"/>
            <a:ext cx="269631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4832" name="Oval 37"/>
          <p:cNvSpPr>
            <a:spLocks noChangeArrowheads="1"/>
          </p:cNvSpPr>
          <p:nvPr/>
        </p:nvSpPr>
        <p:spPr bwMode="auto">
          <a:xfrm>
            <a:off x="3030415" y="5111750"/>
            <a:ext cx="269631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4833" name="Oval 38"/>
          <p:cNvSpPr>
            <a:spLocks noChangeArrowheads="1"/>
          </p:cNvSpPr>
          <p:nvPr/>
        </p:nvSpPr>
        <p:spPr bwMode="auto">
          <a:xfrm>
            <a:off x="2467708" y="4959350"/>
            <a:ext cx="269631" cy="292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4834" name="Oval 39"/>
          <p:cNvSpPr>
            <a:spLocks noChangeArrowheads="1"/>
          </p:cNvSpPr>
          <p:nvPr/>
        </p:nvSpPr>
        <p:spPr bwMode="auto">
          <a:xfrm>
            <a:off x="3944815" y="5035550"/>
            <a:ext cx="269631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34835" name="Line 40"/>
          <p:cNvSpPr>
            <a:spLocks noChangeShapeType="1"/>
          </p:cNvSpPr>
          <p:nvPr/>
        </p:nvSpPr>
        <p:spPr bwMode="auto">
          <a:xfrm>
            <a:off x="1271954" y="3435350"/>
            <a:ext cx="1254369" cy="158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34836" name="Line 41"/>
          <p:cNvSpPr>
            <a:spLocks noChangeShapeType="1"/>
          </p:cNvSpPr>
          <p:nvPr/>
        </p:nvSpPr>
        <p:spPr bwMode="auto">
          <a:xfrm>
            <a:off x="1271954" y="2368550"/>
            <a:ext cx="1817077" cy="273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34837" name="Line 42"/>
          <p:cNvSpPr>
            <a:spLocks noChangeShapeType="1"/>
          </p:cNvSpPr>
          <p:nvPr/>
        </p:nvSpPr>
        <p:spPr bwMode="auto">
          <a:xfrm>
            <a:off x="2538046" y="3435350"/>
            <a:ext cx="1395046" cy="166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34838" name="Line 43"/>
          <p:cNvSpPr>
            <a:spLocks noChangeShapeType="1"/>
          </p:cNvSpPr>
          <p:nvPr/>
        </p:nvSpPr>
        <p:spPr bwMode="auto">
          <a:xfrm>
            <a:off x="2538046" y="2368550"/>
            <a:ext cx="1535723" cy="265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34839" name="Line 44"/>
          <p:cNvSpPr>
            <a:spLocks noChangeShapeType="1"/>
          </p:cNvSpPr>
          <p:nvPr/>
        </p:nvSpPr>
        <p:spPr bwMode="auto">
          <a:xfrm flipH="1">
            <a:off x="4144108" y="2368550"/>
            <a:ext cx="1066800" cy="265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34840" name="Line 45"/>
          <p:cNvSpPr>
            <a:spLocks noChangeShapeType="1"/>
          </p:cNvSpPr>
          <p:nvPr/>
        </p:nvSpPr>
        <p:spPr bwMode="auto">
          <a:xfrm flipH="1">
            <a:off x="4988169" y="2368550"/>
            <a:ext cx="1418492" cy="2654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grpSp>
        <p:nvGrpSpPr>
          <p:cNvPr id="34841" name="Group 58"/>
          <p:cNvGrpSpPr>
            <a:grpSpLocks/>
          </p:cNvGrpSpPr>
          <p:nvPr/>
        </p:nvGrpSpPr>
        <p:grpSpPr bwMode="auto">
          <a:xfrm>
            <a:off x="6265985" y="4425950"/>
            <a:ext cx="2590800" cy="1587500"/>
            <a:chOff x="4276" y="2788"/>
            <a:chExt cx="1768" cy="1000"/>
          </a:xfrm>
        </p:grpSpPr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4276" y="2788"/>
              <a:ext cx="1768" cy="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1400">
                <a:latin typeface="+mn-lt"/>
              </a:endParaRPr>
            </a:p>
          </p:txBody>
        </p:sp>
        <p:grpSp>
          <p:nvGrpSpPr>
            <p:cNvPr id="34854" name="Group 50"/>
            <p:cNvGrpSpPr>
              <a:grpSpLocks/>
            </p:cNvGrpSpPr>
            <p:nvPr/>
          </p:nvGrpSpPr>
          <p:grpSpPr bwMode="auto">
            <a:xfrm>
              <a:off x="4416" y="3028"/>
              <a:ext cx="288" cy="88"/>
              <a:chOff x="4416" y="3028"/>
              <a:chExt cx="288" cy="88"/>
            </a:xfrm>
          </p:grpSpPr>
          <p:sp>
            <p:nvSpPr>
              <p:cNvPr id="34862" name="Line 47"/>
              <p:cNvSpPr>
                <a:spLocks noChangeShapeType="1"/>
              </p:cNvSpPr>
              <p:nvPr/>
            </p:nvSpPr>
            <p:spPr bwMode="auto">
              <a:xfrm>
                <a:off x="4416" y="302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 sz="1400">
                  <a:latin typeface="+mn-lt"/>
                </a:endParaRPr>
              </a:p>
            </p:txBody>
          </p:sp>
          <p:sp>
            <p:nvSpPr>
              <p:cNvPr id="34863" name="Line 48"/>
              <p:cNvSpPr>
                <a:spLocks noChangeShapeType="1"/>
              </p:cNvSpPr>
              <p:nvPr/>
            </p:nvSpPr>
            <p:spPr bwMode="auto">
              <a:xfrm>
                <a:off x="4704" y="3028"/>
                <a:ext cx="0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 sz="1400">
                  <a:latin typeface="+mn-lt"/>
                </a:endParaRPr>
              </a:p>
            </p:txBody>
          </p:sp>
          <p:sp>
            <p:nvSpPr>
              <p:cNvPr id="34864" name="Line 49"/>
              <p:cNvSpPr>
                <a:spLocks noChangeShapeType="1"/>
              </p:cNvSpPr>
              <p:nvPr/>
            </p:nvSpPr>
            <p:spPr bwMode="auto">
              <a:xfrm>
                <a:off x="4432" y="3072"/>
                <a:ext cx="256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e-DE" sz="1400">
                  <a:latin typeface="+mn-lt"/>
                </a:endParaRPr>
              </a:p>
            </p:txBody>
          </p:sp>
        </p:grpSp>
        <p:sp>
          <p:nvSpPr>
            <p:cNvPr id="34855" name="Line 51"/>
            <p:cNvSpPr>
              <a:spLocks noChangeShapeType="1"/>
            </p:cNvSpPr>
            <p:nvPr/>
          </p:nvSpPr>
          <p:spPr bwMode="auto">
            <a:xfrm>
              <a:off x="4420" y="2880"/>
              <a:ext cx="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 sz="1400">
                <a:latin typeface="+mn-lt"/>
              </a:endParaRPr>
            </a:p>
          </p:txBody>
        </p:sp>
        <p:sp>
          <p:nvSpPr>
            <p:cNvPr id="34856" name="Oval 52"/>
            <p:cNvSpPr>
              <a:spLocks noChangeArrowheads="1"/>
            </p:cNvSpPr>
            <p:nvPr/>
          </p:nvSpPr>
          <p:spPr bwMode="auto">
            <a:xfrm>
              <a:off x="4468" y="3220"/>
              <a:ext cx="184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34857" name="Oval 53"/>
            <p:cNvSpPr>
              <a:spLocks noChangeArrowheads="1"/>
            </p:cNvSpPr>
            <p:nvPr/>
          </p:nvSpPr>
          <p:spPr bwMode="auto">
            <a:xfrm>
              <a:off x="4468" y="3508"/>
              <a:ext cx="184" cy="184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34858" name="Rectangle 54"/>
            <p:cNvSpPr>
              <a:spLocks noChangeArrowheads="1"/>
            </p:cNvSpPr>
            <p:nvPr/>
          </p:nvSpPr>
          <p:spPr bwMode="auto">
            <a:xfrm>
              <a:off x="4791" y="2796"/>
              <a:ext cx="5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400" dirty="0" smtClean="0">
                  <a:latin typeface="+mn-lt"/>
                </a:rPr>
                <a:t>Prozess</a:t>
              </a:r>
              <a:endParaRPr lang="de-DE" sz="1400" dirty="0">
                <a:latin typeface="+mn-lt"/>
              </a:endParaRPr>
            </a:p>
          </p:txBody>
        </p:sp>
        <p:sp>
          <p:nvSpPr>
            <p:cNvPr id="34859" name="Rectangle 55"/>
            <p:cNvSpPr>
              <a:spLocks noChangeArrowheads="1"/>
            </p:cNvSpPr>
            <p:nvPr/>
          </p:nvSpPr>
          <p:spPr bwMode="auto">
            <a:xfrm>
              <a:off x="4791" y="2988"/>
              <a:ext cx="7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400" dirty="0">
                  <a:latin typeface="+mn-lt"/>
                </a:rPr>
                <a:t>Transaktion</a:t>
              </a:r>
            </a:p>
          </p:txBody>
        </p:sp>
        <p:sp>
          <p:nvSpPr>
            <p:cNvPr id="34860" name="Rectangle 56"/>
            <p:cNvSpPr>
              <a:spLocks noChangeArrowheads="1"/>
            </p:cNvSpPr>
            <p:nvPr/>
          </p:nvSpPr>
          <p:spPr bwMode="auto">
            <a:xfrm>
              <a:off x="4791" y="3228"/>
              <a:ext cx="10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400">
                  <a:latin typeface="+mn-lt"/>
                </a:rPr>
                <a:t>flüchtiges Objekt</a:t>
              </a:r>
            </a:p>
          </p:txBody>
        </p:sp>
        <p:sp>
          <p:nvSpPr>
            <p:cNvPr id="34861" name="Rectangle 57"/>
            <p:cNvSpPr>
              <a:spLocks noChangeArrowheads="1"/>
            </p:cNvSpPr>
            <p:nvPr/>
          </p:nvSpPr>
          <p:spPr bwMode="auto">
            <a:xfrm>
              <a:off x="4791" y="3516"/>
              <a:ext cx="11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400">
                  <a:latin typeface="+mn-lt"/>
                </a:rPr>
                <a:t>persistentes Objekt</a:t>
              </a:r>
            </a:p>
          </p:txBody>
        </p:sp>
      </p:grpSp>
      <p:sp>
        <p:nvSpPr>
          <p:cNvPr id="34842" name="Rectangle 59"/>
          <p:cNvSpPr>
            <a:spLocks noChangeArrowheads="1"/>
          </p:cNvSpPr>
          <p:nvPr/>
        </p:nvSpPr>
        <p:spPr bwMode="auto">
          <a:xfrm>
            <a:off x="549520" y="3524251"/>
            <a:ext cx="1601207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Ergebnistabelle</a:t>
            </a:r>
          </a:p>
        </p:txBody>
      </p:sp>
      <p:sp>
        <p:nvSpPr>
          <p:cNvPr id="34843" name="Rectangle 60"/>
          <p:cNvSpPr>
            <a:spLocks noChangeArrowheads="1"/>
          </p:cNvSpPr>
          <p:nvPr/>
        </p:nvSpPr>
        <p:spPr bwMode="auto">
          <a:xfrm>
            <a:off x="2237643" y="3524251"/>
            <a:ext cx="1234313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Mitarbeiter</a:t>
            </a:r>
          </a:p>
        </p:txBody>
      </p:sp>
      <p:sp>
        <p:nvSpPr>
          <p:cNvPr id="34844" name="Rectangle 61"/>
          <p:cNvSpPr>
            <a:spLocks noChangeArrowheads="1"/>
          </p:cNvSpPr>
          <p:nvPr/>
        </p:nvSpPr>
        <p:spPr bwMode="auto">
          <a:xfrm>
            <a:off x="1182567" y="4972051"/>
            <a:ext cx="102912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>
                <a:latin typeface="+mn-lt"/>
              </a:rPr>
              <a:t>Datenbank</a:t>
            </a:r>
          </a:p>
        </p:txBody>
      </p:sp>
      <p:sp>
        <p:nvSpPr>
          <p:cNvPr id="34845" name="Rectangle 62"/>
          <p:cNvSpPr>
            <a:spLocks noChangeArrowheads="1"/>
          </p:cNvSpPr>
          <p:nvPr/>
        </p:nvSpPr>
        <p:spPr bwMode="auto">
          <a:xfrm>
            <a:off x="830874" y="2457451"/>
            <a:ext cx="1601207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Ergebnistabelle</a:t>
            </a:r>
          </a:p>
        </p:txBody>
      </p:sp>
      <p:sp>
        <p:nvSpPr>
          <p:cNvPr id="34846" name="Rectangle 63"/>
          <p:cNvSpPr>
            <a:spLocks noChangeArrowheads="1"/>
          </p:cNvSpPr>
          <p:nvPr/>
        </p:nvSpPr>
        <p:spPr bwMode="auto">
          <a:xfrm>
            <a:off x="2518997" y="2457451"/>
            <a:ext cx="1234313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Mitarbeiter</a:t>
            </a:r>
          </a:p>
        </p:txBody>
      </p:sp>
      <p:sp>
        <p:nvSpPr>
          <p:cNvPr id="34847" name="Rectangle 64"/>
          <p:cNvSpPr>
            <a:spLocks noChangeArrowheads="1"/>
          </p:cNvSpPr>
          <p:nvPr/>
        </p:nvSpPr>
        <p:spPr bwMode="auto">
          <a:xfrm>
            <a:off x="4699489" y="2457451"/>
            <a:ext cx="1234313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Mitarbeiter</a:t>
            </a:r>
          </a:p>
        </p:txBody>
      </p:sp>
      <p:sp>
        <p:nvSpPr>
          <p:cNvPr id="34848" name="Rectangle 65"/>
          <p:cNvSpPr>
            <a:spLocks noChangeArrowheads="1"/>
          </p:cNvSpPr>
          <p:nvPr/>
        </p:nvSpPr>
        <p:spPr bwMode="auto">
          <a:xfrm>
            <a:off x="4558812" y="3676651"/>
            <a:ext cx="1461785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Bewerbungen</a:t>
            </a:r>
          </a:p>
        </p:txBody>
      </p:sp>
      <p:sp>
        <p:nvSpPr>
          <p:cNvPr id="34849" name="Rectangle 66"/>
          <p:cNvSpPr>
            <a:spLocks noChangeArrowheads="1"/>
          </p:cNvSpPr>
          <p:nvPr/>
        </p:nvSpPr>
        <p:spPr bwMode="auto">
          <a:xfrm>
            <a:off x="5543550" y="2914651"/>
            <a:ext cx="1461785" cy="3667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i="1">
                <a:latin typeface="+mn-lt"/>
              </a:rPr>
              <a:t>Bewerbungen</a:t>
            </a:r>
          </a:p>
        </p:txBody>
      </p:sp>
      <p:sp>
        <p:nvSpPr>
          <p:cNvPr id="34850" name="Rectangle 67"/>
          <p:cNvSpPr>
            <a:spLocks noChangeArrowheads="1"/>
          </p:cNvSpPr>
          <p:nvPr/>
        </p:nvSpPr>
        <p:spPr bwMode="auto">
          <a:xfrm>
            <a:off x="573498" y="5798537"/>
            <a:ext cx="441467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800" dirty="0">
                <a:solidFill>
                  <a:srgbClr val="063AFF"/>
                </a:solidFill>
                <a:latin typeface="+mn-lt"/>
              </a:rPr>
              <a:t>Transaktionen</a:t>
            </a:r>
            <a:r>
              <a:rPr lang="de-DE" sz="1800" dirty="0">
                <a:latin typeface="+mn-lt"/>
              </a:rPr>
              <a:t> schützen simultanen </a:t>
            </a:r>
            <a:r>
              <a:rPr lang="de-DE" sz="1800" dirty="0" smtClean="0">
                <a:latin typeface="+mn-lt"/>
              </a:rPr>
              <a:t>Zugriff</a:t>
            </a:r>
            <a:endParaRPr lang="de-DE" sz="1800" dirty="0">
              <a:latin typeface="+mn-lt"/>
            </a:endParaRPr>
          </a:p>
        </p:txBody>
      </p:sp>
      <p:sp>
        <p:nvSpPr>
          <p:cNvPr id="34851" name="Rectangle 68"/>
          <p:cNvSpPr>
            <a:spLocks noGrp="1" noChangeArrowheads="1"/>
          </p:cNvSpPr>
          <p:nvPr>
            <p:ph type="title"/>
          </p:nvPr>
        </p:nvSpPr>
        <p:spPr>
          <a:xfrm>
            <a:off x="351692" y="304801"/>
            <a:ext cx="8792308" cy="498475"/>
          </a:xfrm>
        </p:spPr>
        <p:txBody>
          <a:bodyPr/>
          <a:lstStyle/>
          <a:p>
            <a:r>
              <a:rPr lang="de-DE" sz="2800" dirty="0">
                <a:latin typeface="+mn-lt"/>
                <a:ea typeface="ＭＳ Ｐゴシック" charset="0"/>
                <a:cs typeface="ＭＳ Ｐゴシック" charset="0"/>
              </a:rPr>
              <a:t>Lebensdauer, Sichtbarkeit, gemeinsame Nutzung </a:t>
            </a:r>
            <a:r>
              <a:rPr lang="de-DE" sz="1600" dirty="0">
                <a:latin typeface="+mn-lt"/>
                <a:ea typeface="ＭＳ Ｐゴシック" charset="0"/>
                <a:cs typeface="ＭＳ Ｐゴシック" charset="0"/>
              </a:rPr>
              <a:t>(1)</a:t>
            </a:r>
            <a:endParaRPr lang="de-DE" sz="28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4852" name="Rectangle 6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Die gleiche Datenbank kann von verschiedenen informationsverarbeitenden Prozessen simultan oder sequentiell nacheinander benutzt werden.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081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7BDEFC-5E65-CC4D-83A5-C494DA6AE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SQL-Standard </a:t>
            </a:r>
            <a:r>
              <a:rPr lang="de-DE" dirty="0"/>
              <a:t>– </a:t>
            </a:r>
            <a:r>
              <a:rPr lang="de-DE" dirty="0" smtClean="0"/>
              <a:t>Kurzer Historischer Überblick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2AB42A-D3BF-3B46-A3F6-F2395584A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SO/IEC 9075 </a:t>
            </a:r>
            <a:r>
              <a:rPr lang="de-DE" dirty="0" smtClean="0"/>
              <a:t>Datenbanksprache SQL</a:t>
            </a:r>
            <a:endParaRPr lang="de-DE" dirty="0"/>
          </a:p>
          <a:p>
            <a:pPr lvl="1"/>
            <a:r>
              <a:rPr lang="de-DE" dirty="0"/>
              <a:t>SQL-86 – </a:t>
            </a:r>
            <a:r>
              <a:rPr lang="de-DE" dirty="0" smtClean="0"/>
              <a:t>Transaktionen, </a:t>
            </a:r>
            <a:r>
              <a:rPr lang="de-DE" dirty="0"/>
              <a:t>Create, Read, Update, Delete </a:t>
            </a:r>
          </a:p>
          <a:p>
            <a:pPr lvl="1"/>
            <a:r>
              <a:rPr lang="de-DE" dirty="0"/>
              <a:t>SQL-89 – </a:t>
            </a:r>
            <a:r>
              <a:rPr lang="de-DE" dirty="0" smtClean="0"/>
              <a:t>Referentielle Integrität</a:t>
            </a:r>
            <a:endParaRPr lang="de-DE" dirty="0"/>
          </a:p>
          <a:p>
            <a:pPr lvl="1"/>
            <a:r>
              <a:rPr lang="de-DE" dirty="0"/>
              <a:t>SQL-92 – </a:t>
            </a:r>
            <a:r>
              <a:rPr lang="de-DE" dirty="0" smtClean="0"/>
              <a:t>ISO-Standardisierung</a:t>
            </a:r>
          </a:p>
          <a:p>
            <a:pPr lvl="1"/>
            <a:r>
              <a:rPr lang="de-DE" dirty="0" smtClean="0"/>
              <a:t>SQL:1999 </a:t>
            </a:r>
            <a:r>
              <a:rPr lang="de-DE" dirty="0"/>
              <a:t>– </a:t>
            </a:r>
            <a:r>
              <a:rPr lang="de-DE" dirty="0" smtClean="0"/>
              <a:t>Benutzerdefinierte Typen, Trigger, Rekursion</a:t>
            </a:r>
            <a:endParaRPr lang="de-DE" dirty="0"/>
          </a:p>
          <a:p>
            <a:pPr lvl="1"/>
            <a:r>
              <a:rPr lang="de-DE" dirty="0"/>
              <a:t>SQL:2003 – </a:t>
            </a:r>
            <a:r>
              <a:rPr lang="de-DE" dirty="0" smtClean="0"/>
              <a:t>XML, Fensteroperator, Sequenzen</a:t>
            </a:r>
            <a:endParaRPr lang="de-DE" dirty="0"/>
          </a:p>
          <a:p>
            <a:pPr lvl="1"/>
            <a:r>
              <a:rPr lang="de-DE" dirty="0"/>
              <a:t>SQL:2008 – </a:t>
            </a:r>
            <a:r>
              <a:rPr lang="de-DE" dirty="0" smtClean="0"/>
              <a:t>Erweiterungen und Korrekturen</a:t>
            </a:r>
          </a:p>
          <a:p>
            <a:pPr lvl="1"/>
            <a:r>
              <a:rPr lang="de-DE" dirty="0" smtClean="0"/>
              <a:t> SQL:2011 </a:t>
            </a:r>
            <a:r>
              <a:rPr lang="de-DE" dirty="0"/>
              <a:t>– </a:t>
            </a:r>
            <a:r>
              <a:rPr lang="de-DE" dirty="0" smtClean="0"/>
              <a:t>Temporale Konstrukte</a:t>
            </a:r>
            <a:endParaRPr lang="de-DE" dirty="0"/>
          </a:p>
          <a:p>
            <a:pPr lvl="1"/>
            <a:r>
              <a:rPr lang="de-DE" dirty="0"/>
              <a:t>SQL:2016 – JSON, PTFs, RPR</a:t>
            </a:r>
          </a:p>
          <a:p>
            <a:pPr lvl="1"/>
            <a:r>
              <a:rPr lang="de-DE" dirty="0"/>
              <a:t>SQL:2019 – </a:t>
            </a:r>
            <a:r>
              <a:rPr lang="de-DE" dirty="0" smtClean="0"/>
              <a:t>mehrdimensionale Felder (MDA) </a:t>
            </a:r>
            <a:endParaRPr lang="de-DE" dirty="0"/>
          </a:p>
          <a:p>
            <a:r>
              <a:rPr lang="de-DE" dirty="0" smtClean="0"/>
              <a:t>30</a:t>
            </a:r>
            <a:r>
              <a:rPr lang="de-DE" dirty="0"/>
              <a:t>+ </a:t>
            </a:r>
            <a:r>
              <a:rPr lang="de-DE" dirty="0" smtClean="0"/>
              <a:t>Jahre an Support und Entwicklung des Standards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2A3AB6C-A35E-0646-9AAC-69ADC8FDF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9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ISO-</a:t>
            </a:r>
            <a:r>
              <a:rPr lang="en-US" dirty="0" err="1" smtClean="0"/>
              <a:t>Dokumente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SQL-2016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03" y="1196975"/>
            <a:ext cx="7789794" cy="49688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6" name="Rectangle 5"/>
          <p:cNvSpPr/>
          <p:nvPr/>
        </p:nvSpPr>
        <p:spPr>
          <a:xfrm>
            <a:off x="4118615" y="6361583"/>
            <a:ext cx="10294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32EF0"/>
                </a:solidFill>
              </a:rPr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18926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SQL:2016 </a:t>
            </a:r>
            <a:r>
              <a:rPr lang="en-US" dirty="0" err="1" smtClean="0">
                <a:cs typeface="+mj-cs"/>
              </a:rPr>
              <a:t>Erneuerungen</a:t>
            </a:r>
            <a:endParaRPr lang="en-US" dirty="0">
              <a:cs typeface="+mj-cs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435975" cy="5256213"/>
          </a:xfrm>
        </p:spPr>
        <p:txBody>
          <a:bodyPr/>
          <a:lstStyle/>
          <a:p>
            <a:r>
              <a:rPr lang="en-US" dirty="0"/>
              <a:t>Support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B0FFF"/>
                </a:solidFill>
              </a:rPr>
              <a:t>Java </a:t>
            </a:r>
            <a:r>
              <a:rPr lang="en-US" dirty="0">
                <a:solidFill>
                  <a:srgbClr val="0B0FFF"/>
                </a:solidFill>
              </a:rPr>
              <a:t>Script Object Notation </a:t>
            </a:r>
            <a:r>
              <a:rPr lang="en-US" dirty="0"/>
              <a:t>(JSON) </a:t>
            </a:r>
          </a:p>
          <a:p>
            <a:pPr lvl="1"/>
            <a:r>
              <a:rPr lang="en-US" dirty="0" err="1" smtClean="0"/>
              <a:t>Speichern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anfragen</a:t>
            </a:r>
            <a:r>
              <a:rPr lang="en-US" dirty="0" smtClean="0"/>
              <a:t> und </a:t>
            </a:r>
            <a:r>
              <a:rPr lang="en-US" dirty="0" err="1" smtClean="0"/>
              <a:t>abrufen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B0FFF"/>
                </a:solidFill>
              </a:rPr>
              <a:t>Polymorphic </a:t>
            </a:r>
            <a:r>
              <a:rPr lang="en-US" dirty="0">
                <a:solidFill>
                  <a:srgbClr val="0B0FFF"/>
                </a:solidFill>
              </a:rPr>
              <a:t>table </a:t>
            </a:r>
            <a:r>
              <a:rPr lang="en-US" dirty="0" smtClean="0">
                <a:solidFill>
                  <a:srgbClr val="0B0FFF"/>
                </a:solidFill>
              </a:rPr>
              <a:t>functions (PTF)</a:t>
            </a:r>
            <a:endParaRPr lang="en-US" dirty="0">
              <a:solidFill>
                <a:srgbClr val="0B0FFF"/>
              </a:solidFill>
            </a:endParaRPr>
          </a:p>
          <a:p>
            <a:pPr lvl="1"/>
            <a:r>
              <a:rPr lang="en-US" dirty="0" smtClean="0"/>
              <a:t>Parameter and </a:t>
            </a:r>
            <a:r>
              <a:rPr lang="en-US" dirty="0" err="1" smtClean="0"/>
              <a:t>Funktionsausgaben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Tabellen</a:t>
            </a:r>
            <a:r>
              <a:rPr lang="en-US" dirty="0" smtClean="0"/>
              <a:t> sein, </a:t>
            </a:r>
            <a:r>
              <a:rPr lang="en-US" dirty="0" err="1" smtClean="0"/>
              <a:t>deren</a:t>
            </a:r>
            <a:r>
              <a:rPr lang="en-US" dirty="0" smtClean="0"/>
              <a:t> Schema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Anfragezeit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.</a:t>
            </a:r>
            <a:endParaRPr lang="en-US" sz="1800" dirty="0"/>
          </a:p>
          <a:p>
            <a:r>
              <a:rPr lang="en-US" dirty="0">
                <a:solidFill>
                  <a:srgbClr val="0B0FFF"/>
                </a:solidFill>
              </a:rPr>
              <a:t>Row pattern </a:t>
            </a:r>
            <a:r>
              <a:rPr lang="en-US" dirty="0" smtClean="0">
                <a:solidFill>
                  <a:srgbClr val="0B0FFF"/>
                </a:solidFill>
              </a:rPr>
              <a:t>recognition (RPR)</a:t>
            </a:r>
            <a:endParaRPr lang="en-US" dirty="0">
              <a:solidFill>
                <a:srgbClr val="0B0FFF"/>
              </a:solidFill>
            </a:endParaRPr>
          </a:p>
          <a:p>
            <a:pPr lvl="1"/>
            <a:r>
              <a:rPr lang="en-US" dirty="0" err="1" smtClean="0"/>
              <a:t>Reguläre</a:t>
            </a:r>
            <a:r>
              <a:rPr lang="en-US" dirty="0" smtClean="0"/>
              <a:t>  </a:t>
            </a:r>
            <a:r>
              <a:rPr lang="en-US" dirty="0" err="1" smtClean="0"/>
              <a:t>Ausdrücke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</a:t>
            </a:r>
            <a:r>
              <a:rPr lang="en-US" dirty="0" err="1" smtClean="0"/>
              <a:t>Folgen</a:t>
            </a:r>
            <a:r>
              <a:rPr lang="en-US" dirty="0" smtClean="0"/>
              <a:t> von </a:t>
            </a:r>
            <a:r>
              <a:rPr lang="en-US" dirty="0" err="1" smtClean="0"/>
              <a:t>Tabellenzeilen</a:t>
            </a:r>
            <a:endParaRPr lang="en-US" sz="1800" dirty="0"/>
          </a:p>
          <a:p>
            <a:r>
              <a:rPr lang="en-US" dirty="0" err="1" smtClean="0">
                <a:solidFill>
                  <a:srgbClr val="0B0FFF"/>
                </a:solidFill>
              </a:rPr>
              <a:t>Zusätzliche</a:t>
            </a:r>
            <a:r>
              <a:rPr lang="en-US" dirty="0" smtClean="0">
                <a:solidFill>
                  <a:srgbClr val="0B0FFF"/>
                </a:solidFill>
              </a:rPr>
              <a:t> </a:t>
            </a:r>
            <a:r>
              <a:rPr lang="en-US" dirty="0" err="1" smtClean="0">
                <a:solidFill>
                  <a:srgbClr val="0B0FFF"/>
                </a:solidFill>
              </a:rPr>
              <a:t>Funktionen</a:t>
            </a:r>
            <a:r>
              <a:rPr lang="en-US" dirty="0" smtClean="0">
                <a:solidFill>
                  <a:srgbClr val="0B0FFF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z.B</a:t>
            </a:r>
            <a:r>
              <a:rPr lang="en-US" dirty="0" smtClean="0"/>
              <a:t>.,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statistische</a:t>
            </a:r>
            <a:r>
              <a:rPr lang="en-US" dirty="0" smtClean="0"/>
              <a:t> </a:t>
            </a:r>
            <a:r>
              <a:rPr lang="en-US" dirty="0" err="1" smtClean="0"/>
              <a:t>Analysen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err="1" smtClean="0"/>
              <a:t>Trigonometrische</a:t>
            </a:r>
            <a:r>
              <a:rPr lang="en-US" dirty="0" smtClean="0"/>
              <a:t> und </a:t>
            </a:r>
            <a:r>
              <a:rPr lang="en-US" dirty="0" err="1" smtClean="0"/>
              <a:t>logarithmische</a:t>
            </a:r>
            <a:r>
              <a:rPr lang="en-US" dirty="0" smtClean="0"/>
              <a:t> </a:t>
            </a:r>
            <a:r>
              <a:rPr lang="en-US" dirty="0" err="1" smtClean="0"/>
              <a:t>Funktionen</a:t>
            </a:r>
            <a:endParaRPr lang="en-US" dirty="0"/>
          </a:p>
          <a:p>
            <a:pPr lvl="1"/>
            <a:r>
              <a:rPr lang="en-US" dirty="0" err="1" smtClean="0"/>
              <a:t>Konkatenation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</a:t>
            </a:r>
            <a:r>
              <a:rPr lang="en-US" dirty="0" err="1" smtClean="0"/>
              <a:t>Gruppen</a:t>
            </a:r>
            <a:r>
              <a:rPr lang="en-US" dirty="0" smtClean="0"/>
              <a:t> von </a:t>
            </a:r>
            <a:r>
              <a:rPr lang="en-US" dirty="0" err="1" smtClean="0"/>
              <a:t>Zeilen</a:t>
            </a:r>
            <a:endParaRPr lang="en-US" dirty="0"/>
          </a:p>
          <a:p>
            <a:r>
              <a:rPr lang="en-US" dirty="0" smtClean="0">
                <a:solidFill>
                  <a:srgbClr val="0B0FFF"/>
                </a:solidFill>
              </a:rPr>
              <a:t>Default-</a:t>
            </a:r>
            <a:r>
              <a:rPr lang="en-US" dirty="0" err="1" smtClean="0">
                <a:solidFill>
                  <a:srgbClr val="0B0FFF"/>
                </a:solidFill>
              </a:rPr>
              <a:t>Werte</a:t>
            </a:r>
            <a:r>
              <a:rPr lang="en-US" dirty="0" smtClean="0">
                <a:solidFill>
                  <a:srgbClr val="0B0FFF"/>
                </a:solidFill>
              </a:rPr>
              <a:t> und </a:t>
            </a:r>
            <a:r>
              <a:rPr lang="mr-IN" dirty="0" smtClean="0">
                <a:solidFill>
                  <a:srgbClr val="0B0FFF"/>
                </a:solidFill>
              </a:rPr>
              <a:t>–</a:t>
            </a:r>
            <a:r>
              <a:rPr lang="en-US" dirty="0" err="1" smtClean="0">
                <a:solidFill>
                  <a:srgbClr val="0B0FFF"/>
                </a:solidFill>
              </a:rPr>
              <a:t>Namen</a:t>
            </a:r>
            <a:r>
              <a:rPr lang="en-US" dirty="0" smtClean="0">
                <a:solidFill>
                  <a:srgbClr val="0B0FFF"/>
                </a:solidFill>
              </a:rPr>
              <a:t> </a:t>
            </a:r>
            <a:r>
              <a:rPr lang="en-US" dirty="0" err="1" smtClean="0">
                <a:solidFill>
                  <a:srgbClr val="0B0FFF"/>
                </a:solidFill>
              </a:rPr>
              <a:t>für</a:t>
            </a:r>
            <a:r>
              <a:rPr lang="en-US" dirty="0" smtClean="0">
                <a:solidFill>
                  <a:srgbClr val="0B0FFF"/>
                </a:solidFill>
              </a:rPr>
              <a:t> </a:t>
            </a:r>
            <a:r>
              <a:rPr lang="en-US" smtClean="0">
                <a:solidFill>
                  <a:srgbClr val="0B0FFF"/>
                </a:solidFill>
              </a:rPr>
              <a:t>Argumente</a:t>
            </a:r>
            <a:r>
              <a:rPr lang="en-US" dirty="0" smtClean="0">
                <a:solidFill>
                  <a:srgbClr val="0B0FFF"/>
                </a:solidFill>
              </a:rPr>
              <a:t> von SQL- </a:t>
            </a:r>
            <a:r>
              <a:rPr lang="en-US" dirty="0" err="1" smtClean="0">
                <a:solidFill>
                  <a:srgbClr val="0B0FFF"/>
                </a:solidFill>
              </a:rPr>
              <a:t>Funktionen</a:t>
            </a:r>
            <a:endParaRPr lang="en-US" dirty="0">
              <a:solidFill>
                <a:srgbClr val="0B0FFF"/>
              </a:solidFill>
            </a:endParaRPr>
          </a:p>
          <a:p>
            <a:pPr>
              <a:defRPr/>
            </a:pPr>
            <a:endParaRPr lang="en-US" sz="2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6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7F0F4-1AA1-4640-943A-153EBE870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noch kommt 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86EBA1-470D-D143-9973-8A978927D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r>
              <a:rPr lang="de-DE" sz="2000" dirty="0"/>
              <a:t>SQL:2019: </a:t>
            </a:r>
            <a:r>
              <a:rPr lang="de-DE" sz="2000" dirty="0" smtClean="0"/>
              <a:t> Mehrdimensionale Felder/Multi </a:t>
            </a:r>
            <a:r>
              <a:rPr lang="de-DE" sz="2000" dirty="0"/>
              <a:t>Dimensional Arrays – SQL/MDA</a:t>
            </a:r>
          </a:p>
          <a:p>
            <a:pPr lvl="1"/>
            <a:r>
              <a:rPr lang="de-DE" sz="1800" dirty="0" smtClean="0"/>
              <a:t>Anwendungen in Naturwissenschaften (</a:t>
            </a:r>
            <a:r>
              <a:rPr lang="de-DE" sz="1800" dirty="0" err="1"/>
              <a:t>heat</a:t>
            </a:r>
            <a:r>
              <a:rPr lang="de-DE" sz="1800" dirty="0"/>
              <a:t> </a:t>
            </a:r>
            <a:r>
              <a:rPr lang="de-DE" sz="1800" dirty="0" err="1"/>
              <a:t>maps</a:t>
            </a:r>
            <a:r>
              <a:rPr lang="de-DE" sz="1800" dirty="0"/>
              <a:t>), </a:t>
            </a:r>
            <a:br>
              <a:rPr lang="de-DE" sz="1800" dirty="0"/>
            </a:br>
            <a:r>
              <a:rPr lang="de-DE" sz="1800" dirty="0" smtClean="0"/>
              <a:t>Geoanwendungen (z.B. Bildverarbeitung)</a:t>
            </a:r>
            <a:endParaRPr lang="de-DE" sz="1800" dirty="0"/>
          </a:p>
          <a:p>
            <a:pPr lvl="1"/>
            <a:r>
              <a:rPr lang="de-DE" sz="1800" dirty="0" smtClean="0"/>
              <a:t>1D-Felder schon in </a:t>
            </a:r>
            <a:r>
              <a:rPr lang="de-DE" sz="1800" dirty="0"/>
              <a:t>SQL:1999 </a:t>
            </a:r>
            <a:r>
              <a:rPr lang="de-DE" sz="1800" dirty="0" smtClean="0"/>
              <a:t>(allerdings sehr eingeschränkte Operatoren zum Anfragen und Ändern der Felder)</a:t>
            </a:r>
          </a:p>
          <a:p>
            <a:pPr lvl="1"/>
            <a:r>
              <a:rPr lang="de-DE" sz="1800" dirty="0" smtClean="0"/>
              <a:t>Mehrdimensionale Felder schon seit &gt; 20Jahren  in der Diskussion</a:t>
            </a:r>
            <a:endParaRPr lang="de-DE" sz="1800" dirty="0"/>
          </a:p>
          <a:p>
            <a:pPr lvl="1"/>
            <a:r>
              <a:rPr lang="de-DE" sz="1800" dirty="0" smtClean="0"/>
              <a:t>Prominentes Beispiel sind die Feld-Datenbanken:</a:t>
            </a:r>
            <a:endParaRPr lang="de-DE" sz="1800" dirty="0"/>
          </a:p>
          <a:p>
            <a:pPr lvl="2"/>
            <a:r>
              <a:rPr lang="de-DE" sz="1800" dirty="0" err="1"/>
              <a:t>Rasdaman</a:t>
            </a:r>
            <a:r>
              <a:rPr lang="de-DE" sz="1800" dirty="0"/>
              <a:t> (Peter Baumann)</a:t>
            </a:r>
          </a:p>
          <a:p>
            <a:pPr lvl="2"/>
            <a:r>
              <a:rPr lang="de-DE" sz="1800" dirty="0" err="1"/>
              <a:t>SciDB</a:t>
            </a:r>
            <a:r>
              <a:rPr lang="de-DE" sz="1800" dirty="0"/>
              <a:t> (Michael </a:t>
            </a:r>
            <a:r>
              <a:rPr lang="de-DE" sz="1800" dirty="0" err="1"/>
              <a:t>Stonebraker</a:t>
            </a:r>
            <a:r>
              <a:rPr lang="de-DE" sz="1800" dirty="0"/>
              <a:t>)</a:t>
            </a:r>
          </a:p>
          <a:p>
            <a:r>
              <a:rPr lang="de-DE" sz="2000" dirty="0"/>
              <a:t>SQL:2020+: </a:t>
            </a:r>
            <a:r>
              <a:rPr lang="de-DE" sz="2000" dirty="0" smtClean="0"/>
              <a:t>Eigenschaftsgraphen </a:t>
            </a:r>
            <a:endParaRPr lang="de-DE" sz="2000" dirty="0"/>
          </a:p>
          <a:p>
            <a:pPr lvl="1"/>
            <a:r>
              <a:rPr lang="de-DE" sz="1800" dirty="0" smtClean="0"/>
              <a:t>Auch seit &gt; 20J </a:t>
            </a:r>
            <a:r>
              <a:rPr lang="de-DE" sz="1800" dirty="0" err="1" smtClean="0"/>
              <a:t>ahren</a:t>
            </a:r>
            <a:r>
              <a:rPr lang="de-DE" sz="1800" dirty="0" smtClean="0"/>
              <a:t> diskutiert</a:t>
            </a:r>
            <a:endParaRPr lang="de-DE" sz="1800" dirty="0"/>
          </a:p>
          <a:p>
            <a:pPr lvl="2"/>
            <a:r>
              <a:rPr lang="de-DE" sz="1800" dirty="0"/>
              <a:t>Neo4j </a:t>
            </a:r>
            <a:r>
              <a:rPr lang="de-DE" sz="1800" dirty="0" err="1"/>
              <a:t>graph</a:t>
            </a:r>
            <a:r>
              <a:rPr lang="de-DE" sz="1800" dirty="0"/>
              <a:t> </a:t>
            </a:r>
            <a:r>
              <a:rPr lang="de-DE" sz="1800" dirty="0" err="1"/>
              <a:t>database</a:t>
            </a:r>
            <a:r>
              <a:rPr lang="de-DE" sz="1800" dirty="0"/>
              <a:t> (</a:t>
            </a:r>
            <a:r>
              <a:rPr lang="de-DE" sz="1800" dirty="0" err="1"/>
              <a:t>Cypher</a:t>
            </a:r>
            <a:r>
              <a:rPr lang="de-DE" sz="1800" dirty="0"/>
              <a:t>)</a:t>
            </a:r>
          </a:p>
          <a:p>
            <a:pPr lvl="2"/>
            <a:r>
              <a:rPr lang="de-DE" sz="1800" dirty="0"/>
              <a:t>RDF (SPARQL)</a:t>
            </a:r>
          </a:p>
          <a:p>
            <a:r>
              <a:rPr lang="de-DE" sz="2000" dirty="0"/>
              <a:t>In </a:t>
            </a:r>
            <a:r>
              <a:rPr lang="de-DE" sz="2000" dirty="0" smtClean="0"/>
              <a:t>der Mache: Stromverarbeitung mit SQL</a:t>
            </a:r>
            <a:endParaRPr lang="de-DE" sz="2000" dirty="0"/>
          </a:p>
          <a:p>
            <a:r>
              <a:rPr lang="de-DE" sz="2000" dirty="0" err="1" smtClean="0"/>
              <a:t>Probabilistische</a:t>
            </a:r>
            <a:r>
              <a:rPr lang="de-DE" sz="2000" dirty="0" smtClean="0"/>
              <a:t> Modelle in </a:t>
            </a:r>
            <a:r>
              <a:rPr lang="de-DE" sz="2000" dirty="0"/>
              <a:t>SQL:2030?</a:t>
            </a:r>
          </a:p>
          <a:p>
            <a:endParaRPr lang="de-D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98286D0-9C66-3C46-9220-1ED5A655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xmlns="" id="{5B7BED02-12A7-934B-B0E1-B14107CAC381}"/>
              </a:ext>
            </a:extLst>
          </p:cNvPr>
          <p:cNvSpPr/>
          <p:nvPr/>
        </p:nvSpPr>
        <p:spPr>
          <a:xfrm>
            <a:off x="5149917" y="4293096"/>
            <a:ext cx="3967732" cy="1584176"/>
          </a:xfrm>
          <a:prstGeom prst="cloudCallout">
            <a:avLst>
              <a:gd name="adj1" fmla="val -54228"/>
              <a:gd name="adj2" fmla="val 585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rgbClr val="0B0FFF"/>
                </a:solidFill>
              </a:rPr>
              <a:t>Es braucht </a:t>
            </a:r>
          </a:p>
          <a:p>
            <a:pPr algn="ctr"/>
            <a:r>
              <a:rPr lang="de-DE" dirty="0" smtClean="0">
                <a:solidFill>
                  <a:srgbClr val="0B0FFF"/>
                </a:solidFill>
              </a:rPr>
              <a:t>ca. 20-30 Jahre </a:t>
            </a:r>
          </a:p>
          <a:p>
            <a:pPr algn="ctr"/>
            <a:r>
              <a:rPr lang="de-DE" dirty="0">
                <a:solidFill>
                  <a:srgbClr val="0B0FFF"/>
                </a:solidFill>
              </a:rPr>
              <a:t>b</a:t>
            </a:r>
            <a:r>
              <a:rPr lang="de-DE" dirty="0" smtClean="0">
                <a:solidFill>
                  <a:srgbClr val="0B0FFF"/>
                </a:solidFill>
              </a:rPr>
              <a:t>is zum Standard</a:t>
            </a:r>
            <a:endParaRPr lang="de-DE" dirty="0">
              <a:solidFill>
                <a:srgbClr val="0B0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281354" y="196850"/>
            <a:ext cx="8862646" cy="498475"/>
          </a:xfrm>
        </p:spPr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  <a:cs typeface="ＭＳ Ｐゴシック" charset="0"/>
              </a:rPr>
              <a:t>Negierter </a:t>
            </a:r>
            <a:r>
              <a:rPr lang="de-DE" dirty="0" err="1" smtClean="0">
                <a:latin typeface="+mn-lt"/>
                <a:ea typeface="ＭＳ Ｐゴシック" charset="0"/>
                <a:cs typeface="ＭＳ Ｐゴシック" charset="0"/>
              </a:rPr>
              <a:t>Existenzquantor</a:t>
            </a:r>
            <a:endParaRPr lang="de-DE" b="1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1646" y="2736453"/>
            <a:ext cx="8031046" cy="1628651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p.Name</a:t>
            </a:r>
            <a:endParaRPr lang="de-DE" sz="2000" dirty="0">
              <a:latin typeface="Courier New" charset="0"/>
            </a:endParaRP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from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Professoren p</a:t>
            </a: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where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b="1" dirty="0">
                <a:solidFill>
                  <a:srgbClr val="FF0000"/>
                </a:solidFill>
                <a:latin typeface="Courier New" charset="0"/>
              </a:rPr>
              <a:t>not </a:t>
            </a:r>
            <a:r>
              <a:rPr lang="de-DE" sz="2000" b="1" dirty="0" err="1" smtClean="0">
                <a:solidFill>
                  <a:srgbClr val="FF0000"/>
                </a:solidFill>
                <a:latin typeface="Courier New" charset="0"/>
              </a:rPr>
              <a:t>exists</a:t>
            </a:r>
            <a:r>
              <a:rPr lang="de-DE" sz="2000" b="1" dirty="0" smtClean="0">
                <a:latin typeface="Courier New" charset="0"/>
              </a:rPr>
              <a:t>( </a:t>
            </a: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*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          </a:t>
            </a:r>
            <a:r>
              <a:rPr lang="de-DE" sz="2000" b="1" dirty="0" smtClean="0">
                <a:latin typeface="Courier New" charset="0"/>
              </a:rPr>
              <a:t>  </a:t>
            </a:r>
            <a:r>
              <a:rPr lang="de-DE" sz="2000" b="1" dirty="0" err="1" smtClean="0">
                <a:latin typeface="Courier New" charset="0"/>
              </a:rPr>
              <a:t>from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Vorlesungen v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          </a:t>
            </a:r>
            <a:r>
              <a:rPr lang="de-DE" sz="2000" b="1" dirty="0" smtClean="0">
                <a:latin typeface="Courier New" charset="0"/>
              </a:rPr>
              <a:t>  </a:t>
            </a:r>
            <a:r>
              <a:rPr lang="de-DE" sz="2000" b="1" dirty="0" err="1" smtClean="0">
                <a:latin typeface="Courier New" charset="0"/>
              </a:rPr>
              <a:t>where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v.gelesenVon</a:t>
            </a:r>
            <a:r>
              <a:rPr lang="de-DE" sz="2000" dirty="0">
                <a:latin typeface="Courier New" charset="0"/>
              </a:rPr>
              <a:t> = </a:t>
            </a:r>
            <a:r>
              <a:rPr lang="de-DE" sz="2000" dirty="0" err="1">
                <a:latin typeface="Courier New" charset="0"/>
              </a:rPr>
              <a:t>p.PersNr</a:t>
            </a:r>
            <a:r>
              <a:rPr lang="de-DE" sz="2000" dirty="0">
                <a:latin typeface="Courier New" charset="0"/>
              </a:rPr>
              <a:t> </a:t>
            </a:r>
            <a:r>
              <a:rPr lang="de-DE" sz="2000" b="1" dirty="0">
                <a:latin typeface="Courier New" charset="0"/>
              </a:rPr>
              <a:t>);</a:t>
            </a:r>
            <a:endParaRPr lang="de-DE" sz="2000" b="1" dirty="0" smtClean="0">
              <a:latin typeface="Courier New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 rot="11578471">
            <a:off x="2540675" y="1968943"/>
            <a:ext cx="5705603" cy="1395730"/>
          </a:xfrm>
          <a:prstGeom prst="curvedUpArrow">
            <a:avLst>
              <a:gd name="adj1" fmla="val 24350"/>
              <a:gd name="adj2" fmla="val 136016"/>
              <a:gd name="adj3" fmla="val 32555"/>
            </a:avLst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CC0099"/>
                </a:solidFill>
                <a:latin typeface="+mn-lt"/>
              </a:rPr>
              <a:t>Korrelation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0333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187326"/>
            <a:ext cx="8439150" cy="498475"/>
          </a:xfrm>
        </p:spPr>
        <p:txBody>
          <a:bodyPr/>
          <a:lstStyle/>
          <a:p>
            <a:r>
              <a:rPr lang="de-DE">
                <a:latin typeface="+mn-lt"/>
                <a:ea typeface="ＭＳ Ｐゴシック" charset="0"/>
                <a:cs typeface="ＭＳ Ｐゴシック" charset="0"/>
              </a:rPr>
              <a:t>Realisierung als Mengenvergleich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2365109"/>
            <a:ext cx="6492163" cy="1320874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Name</a:t>
            </a: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from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Professoren</a:t>
            </a: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where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PersNr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b="1" dirty="0">
                <a:solidFill>
                  <a:srgbClr val="FF0000"/>
                </a:solidFill>
                <a:latin typeface="Courier New" charset="0"/>
              </a:rPr>
              <a:t>not in </a:t>
            </a:r>
            <a:r>
              <a:rPr lang="de-DE" sz="2000" b="1" dirty="0">
                <a:latin typeface="Courier New" charset="0"/>
              </a:rPr>
              <a:t>( </a:t>
            </a: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gelesenVon</a:t>
            </a:r>
            <a:endParaRPr lang="de-DE" sz="2000" dirty="0">
              <a:latin typeface="Courier New" charset="0"/>
            </a:endParaRP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	          </a:t>
            </a:r>
            <a:r>
              <a:rPr lang="de-DE" sz="2000" b="1" dirty="0" err="1" smtClean="0">
                <a:latin typeface="Courier New" charset="0"/>
              </a:rPr>
              <a:t>from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Vorlesungen</a:t>
            </a:r>
            <a:r>
              <a:rPr lang="de-DE" sz="2000" b="1" dirty="0">
                <a:latin typeface="Courier New" charset="0"/>
              </a:rPr>
              <a:t> );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00147" y="4200467"/>
            <a:ext cx="6062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Was ist das Besondere im Unterschied zu vorheriger Anfrage?</a:t>
            </a:r>
          </a:p>
          <a:p>
            <a:endParaRPr lang="de-DE" dirty="0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257800" y="731522"/>
            <a:ext cx="3886200" cy="1752600"/>
          </a:xfrm>
          <a:prstGeom prst="wedgeEllipseCallout">
            <a:avLst>
              <a:gd name="adj1" fmla="val -50025"/>
              <a:gd name="adj2" fmla="val 72628"/>
            </a:avLst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de-DE" sz="2400" dirty="0" err="1">
                <a:latin typeface="+mn-lt"/>
              </a:rPr>
              <a:t>Unkorrelierte</a:t>
            </a:r>
            <a:r>
              <a:rPr lang="de-DE" sz="2400" dirty="0">
                <a:latin typeface="+mn-lt"/>
              </a:rPr>
              <a:t> Unteranfrage: meist effizienter, wird nur einmal ausgewertet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1483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ChangeArrowheads="1"/>
          </p:cNvSpPr>
          <p:nvPr/>
        </p:nvSpPr>
        <p:spPr bwMode="auto">
          <a:xfrm>
            <a:off x="281354" y="2708920"/>
            <a:ext cx="7675196" cy="1224136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title"/>
          </p:nvPr>
        </p:nvSpPr>
        <p:spPr>
          <a:xfrm>
            <a:off x="351693" y="228601"/>
            <a:ext cx="7171592" cy="498475"/>
          </a:xfrm>
        </p:spPr>
        <p:txBody>
          <a:bodyPr/>
          <a:lstStyle/>
          <a:p>
            <a:r>
              <a:rPr lang="de-DE">
                <a:ea typeface="ＭＳ Ｐゴシック" charset="0"/>
                <a:cs typeface="ＭＳ Ｐゴシック" charset="0"/>
              </a:rPr>
              <a:t>Allquantifizierung</a:t>
            </a:r>
          </a:p>
        </p:txBody>
      </p:sp>
      <p:sp>
        <p:nvSpPr>
          <p:cNvPr id="1003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1354" y="1196752"/>
            <a:ext cx="8035061" cy="535644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SQL-92 hat keinen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(generellen) </a:t>
            </a:r>
            <a:r>
              <a:rPr lang="de-DE" sz="1800" dirty="0" err="1" smtClean="0">
                <a:ea typeface="ＭＳ Ｐゴシック" charset="0"/>
                <a:cs typeface="ＭＳ Ｐゴシック" charset="0"/>
              </a:rPr>
              <a:t>Allquantor</a:t>
            </a: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Allquantifizierung 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muss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also durch eine äquivalente Anfrage mit Existenzquantifizierung ausgedrückt werden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ＭＳ Ｐゴシック" charset="0"/>
              </a:rPr>
              <a:t>Logische Formulierung der Anfrage: Wer hat </a:t>
            </a:r>
            <a:r>
              <a:rPr lang="de-DE" sz="1800" b="1" dirty="0">
                <a:ea typeface="ＭＳ Ｐゴシック" charset="0"/>
                <a:cs typeface="ＭＳ Ｐゴシック" charset="0"/>
              </a:rPr>
              <a:t>alle </a:t>
            </a:r>
            <a:r>
              <a:rPr lang="de-DE" sz="1800" dirty="0">
                <a:ea typeface="ＭＳ Ｐゴシック" charset="0"/>
                <a:cs typeface="ＭＳ Ｐゴシック" charset="0"/>
              </a:rPr>
              <a:t>vierstündigen Vorlesungen gehört</a:t>
            </a:r>
            <a:r>
              <a:rPr lang="de-DE" sz="1800" dirty="0" smtClean="0">
                <a:ea typeface="ＭＳ Ｐゴシック" charset="0"/>
                <a:cs typeface="ＭＳ Ｐゴシック" charset="0"/>
              </a:rPr>
              <a:t>?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{s </a:t>
            </a:r>
            <a:r>
              <a:rPr lang="de-DE" sz="1800" dirty="0">
                <a:ea typeface="ＭＳ Ｐゴシック" charset="0"/>
                <a:cs typeface="Times New Roman" charset="0"/>
              </a:rPr>
              <a:t>| s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Studenten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∧ ∀v 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Vorlesungen  (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v.SWS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4 ⟶ ∃h 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hören 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	                                     (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h.VorlNr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v.VorlNr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∧ 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h.MatrNr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s.MatrNr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))}</a:t>
            </a: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Elimination von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∀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und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⟶</a:t>
            </a:r>
            <a:endParaRPr lang="de-DE" sz="1800" dirty="0">
              <a:ea typeface="ＭＳ Ｐゴシック" charset="0"/>
              <a:cs typeface="Times New Roman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Dazu sind folgende </a:t>
            </a:r>
            <a:r>
              <a:rPr lang="de-DE" sz="1800" dirty="0" err="1">
                <a:ea typeface="ＭＳ Ｐゴシック" charset="0"/>
                <a:cs typeface="Times New Roman" charset="0"/>
                <a:sym typeface="Symbol" charset="0"/>
              </a:rPr>
              <a:t>Äquivalenzen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 anzuwenden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Times New Roman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			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∀</a:t>
            </a:r>
            <a:r>
              <a:rPr lang="de-DE" sz="1800" i="1" dirty="0" smtClean="0">
                <a:ea typeface="ＭＳ Ｐゴシック" charset="0"/>
              </a:rPr>
              <a:t>t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∈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R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P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t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))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≣</a:t>
            </a:r>
            <a:r>
              <a:rPr lang="de-DE" sz="1800" i="1" dirty="0" smtClean="0">
                <a:ea typeface="ＭＳ Ｐゴシック" charset="0"/>
                <a:cs typeface="Times New Roman" charset="0"/>
                <a:sym typeface="Symbol" charset="0"/>
              </a:rPr>
              <a:t> ¬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(∃</a:t>
            </a:r>
            <a:r>
              <a:rPr lang="de-DE" sz="1800" i="1" dirty="0" smtClean="0">
                <a:ea typeface="ＭＳ Ｐゴシック" charset="0"/>
                <a:cs typeface="Times New Roman" charset="0"/>
                <a:sym typeface="Symbol" charset="0"/>
              </a:rPr>
              <a:t>t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∈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R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¬ P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t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)))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				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R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⟶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T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≣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¬R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V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T</a:t>
            </a:r>
            <a:endParaRPr lang="de-DE" sz="1800" i="1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72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263769" y="187326"/>
            <a:ext cx="8528538" cy="498475"/>
          </a:xfrm>
        </p:spPr>
        <p:txBody>
          <a:bodyPr/>
          <a:lstStyle/>
          <a:p>
            <a:r>
              <a:rPr lang="de-DE">
                <a:latin typeface="Arial" charset="0"/>
                <a:ea typeface="ＭＳ Ｐゴシック" charset="0"/>
                <a:cs typeface="ＭＳ Ｐゴシック" charset="0"/>
              </a:rPr>
              <a:t>Umformung des Kalkül-Ausdrucks ...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967" y="2780928"/>
            <a:ext cx="8440615" cy="333096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Wir erhalten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{s </a:t>
            </a:r>
            <a:r>
              <a:rPr lang="de-DE" sz="1800" dirty="0">
                <a:ea typeface="ＭＳ Ｐゴシック" charset="0"/>
                <a:cs typeface="Times New Roman" charset="0"/>
              </a:rPr>
              <a:t>| s </a:t>
            </a:r>
            <a:r>
              <a:rPr lang="de-DE" sz="1800" dirty="0" smtClean="0">
                <a:ea typeface="ＭＳ Ｐゴシック" charset="0"/>
                <a:cs typeface="Times New Roman" charset="0"/>
              </a:rPr>
              <a:t>∈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Studenten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∧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¬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(∃v 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Vorlesungen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¬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¬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dirty="0" err="1">
                <a:ea typeface="ＭＳ Ｐゴシック" charset="0"/>
                <a:cs typeface="Times New Roman" charset="0"/>
                <a:sym typeface="Symbol" charset="0"/>
              </a:rPr>
              <a:t>v.SWS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=4)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∨ </a:t>
            </a:r>
            <a:endParaRPr lang="de-DE" sz="1800" dirty="0">
              <a:ea typeface="ＭＳ Ｐゴシック" charset="0"/>
              <a:cs typeface="Times New Roman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          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∃h 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hören (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h.VorlNr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v.VorlNr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∧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h.MatrNr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s.MatrNr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))}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	</a:t>
            </a: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Anwendung </a:t>
            </a:r>
            <a:r>
              <a:rPr lang="de-DE" sz="1800" dirty="0" smtClean="0">
                <a:ea typeface="ＭＳ Ｐゴシック" charset="0"/>
              </a:rPr>
              <a:t>der </a:t>
            </a:r>
            <a:r>
              <a:rPr lang="de-DE" sz="1800" dirty="0" err="1" smtClean="0">
                <a:ea typeface="ＭＳ Ｐゴシック" charset="0"/>
              </a:rPr>
              <a:t>DeMorgan</a:t>
            </a:r>
            <a:r>
              <a:rPr lang="de-DE" sz="1800" dirty="0" smtClean="0">
                <a:ea typeface="ＭＳ Ｐゴシック" charset="0"/>
              </a:rPr>
              <a:t>-Regel </a:t>
            </a:r>
            <a:r>
              <a:rPr lang="de-DE" sz="1800" dirty="0">
                <a:ea typeface="ＭＳ Ｐゴシック" charset="0"/>
              </a:rPr>
              <a:t>ergibt schließlich: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 dirty="0">
                <a:ea typeface="ＭＳ Ｐゴシック" charset="0"/>
              </a:rPr>
              <a:t>{s </a:t>
            </a:r>
            <a:r>
              <a:rPr lang="de-DE" sz="1800" dirty="0">
                <a:ea typeface="ＭＳ Ｐゴシック" charset="0"/>
                <a:cs typeface="Times New Roman" charset="0"/>
              </a:rPr>
              <a:t>| s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Studenten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∧ </a:t>
            </a: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¬ 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(∃v ∈Vorlesungen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(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v.SWS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4 ∧</a:t>
            </a:r>
            <a:endParaRPr lang="de-DE" sz="1800" dirty="0">
              <a:ea typeface="ＭＳ Ｐゴシック" charset="0"/>
              <a:cs typeface="Times New Roman" charset="0"/>
              <a:sym typeface="Symbol" charset="0"/>
            </a:endParaRPr>
          </a:p>
          <a:p>
            <a:pPr marL="0" indent="0">
              <a:buFontTx/>
              <a:buNone/>
            </a:pPr>
            <a:r>
              <a:rPr lang="de-DE" sz="1800" i="1" dirty="0">
                <a:ea typeface="ＭＳ Ｐゴシック" charset="0"/>
                <a:cs typeface="Times New Roman" charset="0"/>
                <a:sym typeface="Symbol" charset="0"/>
              </a:rPr>
              <a:t>  </a:t>
            </a:r>
            <a:r>
              <a:rPr lang="de-DE" sz="1800" i="1" dirty="0" smtClean="0">
                <a:ea typeface="ＭＳ Ｐゴシック" charset="0"/>
                <a:cs typeface="Times New Roman" charset="0"/>
                <a:sym typeface="Symbol" charset="0"/>
              </a:rPr>
              <a:t>¬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(∃h ∈ 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hören (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h.VorlNr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v.VorlNr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∧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h.MatrNr</a:t>
            </a:r>
            <a:r>
              <a:rPr lang="de-DE" sz="1800" dirty="0" smtClean="0">
                <a:ea typeface="ＭＳ Ｐゴシック" charset="0"/>
                <a:cs typeface="Times New Roman" charset="0"/>
                <a:sym typeface="Symbol" charset="0"/>
              </a:rPr>
              <a:t> = </a:t>
            </a:r>
            <a:r>
              <a:rPr lang="de-DE" sz="1800" dirty="0" err="1" smtClean="0">
                <a:ea typeface="ＭＳ Ｐゴシック" charset="0"/>
                <a:cs typeface="Times New Roman" charset="0"/>
                <a:sym typeface="Symbol" charset="0"/>
              </a:rPr>
              <a:t>s.MatrNr</a:t>
            </a:r>
            <a:r>
              <a:rPr lang="de-DE" sz="1800" dirty="0">
                <a:ea typeface="ＭＳ Ｐゴシック" charset="0"/>
                <a:cs typeface="Times New Roman" charset="0"/>
                <a:sym typeface="Symbol" charset="0"/>
              </a:rPr>
              <a:t>))))}</a:t>
            </a: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</a:endParaRPr>
          </a:p>
          <a:p>
            <a:pPr marL="0" indent="0">
              <a:buFontTx/>
              <a:buNone/>
            </a:pPr>
            <a:endParaRPr lang="de-DE" sz="1800" dirty="0">
              <a:ea typeface="ＭＳ Ｐゴシック" charset="0"/>
              <a:cs typeface="Times New Roman" charset="0"/>
              <a:sym typeface="Symbo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19967" y="1267889"/>
            <a:ext cx="7675196" cy="1224136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+mn-lt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19967" y="1519722"/>
            <a:ext cx="727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de-DE" dirty="0"/>
              <a:t>{s </a:t>
            </a:r>
            <a:r>
              <a:rPr lang="de-DE" dirty="0">
                <a:cs typeface="Times New Roman" charset="0"/>
              </a:rPr>
              <a:t>| s </a:t>
            </a:r>
            <a:r>
              <a:rPr lang="de-DE" dirty="0">
                <a:cs typeface="Times New Roman" charset="0"/>
                <a:sym typeface="Symbol" charset="0"/>
              </a:rPr>
              <a:t>∈ Studenten ∧ ∀v ∈ Vorlesungen  (</a:t>
            </a:r>
            <a:r>
              <a:rPr lang="de-DE" dirty="0" err="1">
                <a:cs typeface="Times New Roman" charset="0"/>
                <a:sym typeface="Symbol" charset="0"/>
              </a:rPr>
              <a:t>v.SWS</a:t>
            </a:r>
            <a:r>
              <a:rPr lang="de-DE" dirty="0">
                <a:cs typeface="Times New Roman" charset="0"/>
                <a:sym typeface="Symbol" charset="0"/>
              </a:rPr>
              <a:t> = 4 ⟶ ∃h ∈ hören </a:t>
            </a:r>
          </a:p>
          <a:p>
            <a:pPr marL="0" indent="0">
              <a:buFontTx/>
              <a:buNone/>
            </a:pPr>
            <a:r>
              <a:rPr lang="de-DE" dirty="0">
                <a:cs typeface="Times New Roman" charset="0"/>
                <a:sym typeface="Symbol" charset="0"/>
              </a:rPr>
              <a:t>	                                     (</a:t>
            </a:r>
            <a:r>
              <a:rPr lang="de-DE" dirty="0" err="1">
                <a:cs typeface="Times New Roman" charset="0"/>
                <a:sym typeface="Symbol" charset="0"/>
              </a:rPr>
              <a:t>h.VorlNr</a:t>
            </a:r>
            <a:r>
              <a:rPr lang="de-DE" dirty="0">
                <a:cs typeface="Times New Roman" charset="0"/>
                <a:sym typeface="Symbol" charset="0"/>
              </a:rPr>
              <a:t> = </a:t>
            </a:r>
            <a:r>
              <a:rPr lang="de-DE" dirty="0" err="1">
                <a:cs typeface="Times New Roman" charset="0"/>
                <a:sym typeface="Symbol" charset="0"/>
              </a:rPr>
              <a:t>v.VorlNr</a:t>
            </a:r>
            <a:r>
              <a:rPr lang="de-DE" dirty="0">
                <a:cs typeface="Times New Roman" charset="0"/>
                <a:sym typeface="Symbol" charset="0"/>
              </a:rPr>
              <a:t> ∧  </a:t>
            </a:r>
            <a:r>
              <a:rPr lang="de-DE" dirty="0" err="1">
                <a:cs typeface="Times New Roman" charset="0"/>
                <a:sym typeface="Symbol" charset="0"/>
              </a:rPr>
              <a:t>h.MatrNr</a:t>
            </a:r>
            <a:r>
              <a:rPr lang="de-DE" dirty="0">
                <a:cs typeface="Times New Roman" charset="0"/>
                <a:sym typeface="Symbol" charset="0"/>
              </a:rPr>
              <a:t> = </a:t>
            </a:r>
            <a:r>
              <a:rPr lang="de-DE" dirty="0" err="1">
                <a:cs typeface="Times New Roman" charset="0"/>
                <a:sym typeface="Symbol" charset="0"/>
              </a:rPr>
              <a:t>s.MatrNr</a:t>
            </a:r>
            <a:r>
              <a:rPr lang="de-DE" dirty="0">
                <a:cs typeface="Times New Roman" charset="0"/>
                <a:sym typeface="Symbol" charset="0"/>
              </a:rPr>
              <a:t>))}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117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ChangeArrowheads="1"/>
          </p:cNvSpPr>
          <p:nvPr/>
        </p:nvSpPr>
        <p:spPr bwMode="auto">
          <a:xfrm>
            <a:off x="323850" y="228600"/>
            <a:ext cx="50225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20000"/>
              </a:spcBef>
              <a:buClr>
                <a:srgbClr val="FFFF00"/>
              </a:buClr>
              <a:buFont typeface="Webdings" charset="0"/>
              <a:buNone/>
            </a:pPr>
            <a:r>
              <a:rPr lang="de-DE" sz="3200">
                <a:latin typeface="+mn-lt"/>
              </a:rPr>
              <a:t>SQL-Umsetzung folgt direkt: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576" y="1412776"/>
            <a:ext cx="6492163" cy="347531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s.</a:t>
            </a:r>
            <a:r>
              <a:rPr lang="de-DE" sz="2000" b="1" dirty="0">
                <a:latin typeface="Courier New" charset="0"/>
              </a:rPr>
              <a:t>*</a:t>
            </a: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from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Studenten s</a:t>
            </a:r>
          </a:p>
          <a:p>
            <a:pPr>
              <a:defRPr/>
            </a:pPr>
            <a:r>
              <a:rPr lang="de-DE" sz="2000" b="1" dirty="0" err="1">
                <a:latin typeface="Courier New" charset="0"/>
              </a:rPr>
              <a:t>where</a:t>
            </a:r>
            <a:r>
              <a:rPr lang="de-DE" sz="2000" b="1" dirty="0">
                <a:latin typeface="Courier New" charset="0"/>
              </a:rPr>
              <a:t> not </a:t>
            </a:r>
            <a:r>
              <a:rPr lang="de-DE" sz="2000" b="1" dirty="0" err="1">
                <a:latin typeface="Courier New" charset="0"/>
              </a:rPr>
              <a:t>exists</a:t>
            </a:r>
            <a:endParaRPr lang="de-DE" sz="2000" b="1" dirty="0">
              <a:latin typeface="Courier New" charset="0"/>
            </a:endParaRP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    (</a:t>
            </a: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*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      </a:t>
            </a:r>
            <a:r>
              <a:rPr lang="de-DE" sz="2000" b="1" dirty="0" err="1">
                <a:latin typeface="Courier New" charset="0"/>
              </a:rPr>
              <a:t>from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Vorlesungen v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      </a:t>
            </a:r>
            <a:r>
              <a:rPr lang="de-DE" sz="2000" b="1" dirty="0" err="1">
                <a:latin typeface="Courier New" charset="0"/>
              </a:rPr>
              <a:t>where</a:t>
            </a:r>
            <a:r>
              <a:rPr lang="de-DE" sz="2000" b="1" dirty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v.SWS</a:t>
            </a:r>
            <a:r>
              <a:rPr lang="de-DE" sz="2000" dirty="0">
                <a:latin typeface="Courier New" charset="0"/>
              </a:rPr>
              <a:t> = 4 </a:t>
            </a:r>
            <a:endParaRPr lang="de-DE" sz="2000" dirty="0" smtClean="0">
              <a:latin typeface="Courier New" charset="0"/>
            </a:endParaRP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 </a:t>
            </a:r>
            <a:r>
              <a:rPr lang="de-DE" sz="2000" b="1" dirty="0" smtClean="0">
                <a:latin typeface="Courier New" charset="0"/>
              </a:rPr>
              <a:t>       </a:t>
            </a:r>
            <a:r>
              <a:rPr lang="de-DE" sz="2000" b="1" dirty="0" err="1" smtClean="0">
                <a:latin typeface="Courier New" charset="0"/>
              </a:rPr>
              <a:t>and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b="1" dirty="0">
                <a:latin typeface="Courier New" charset="0"/>
              </a:rPr>
              <a:t>not </a:t>
            </a:r>
            <a:r>
              <a:rPr lang="de-DE" sz="2000" b="1" dirty="0" err="1">
                <a:latin typeface="Courier New" charset="0"/>
              </a:rPr>
              <a:t>exists</a:t>
            </a:r>
            <a:endParaRPr lang="de-DE" sz="2000" b="1" dirty="0">
              <a:latin typeface="Courier New" charset="0"/>
            </a:endParaRP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</a:t>
            </a:r>
            <a:r>
              <a:rPr lang="de-DE" sz="2000" b="1" dirty="0" smtClean="0">
                <a:latin typeface="Courier New" charset="0"/>
              </a:rPr>
              <a:t>       (</a:t>
            </a:r>
            <a:r>
              <a:rPr lang="de-DE" sz="2000" b="1" dirty="0" err="1">
                <a:latin typeface="Courier New" charset="0"/>
              </a:rPr>
              <a:t>select</a:t>
            </a:r>
            <a:r>
              <a:rPr lang="de-DE" sz="2000" b="1" dirty="0">
                <a:latin typeface="Courier New" charset="0"/>
              </a:rPr>
              <a:t> *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 </a:t>
            </a:r>
            <a:r>
              <a:rPr lang="de-DE" sz="2000" b="1" dirty="0" smtClean="0">
                <a:latin typeface="Courier New" charset="0"/>
              </a:rPr>
              <a:t>       </a:t>
            </a:r>
            <a:r>
              <a:rPr lang="de-DE" sz="2000" b="1" dirty="0" err="1" smtClean="0">
                <a:latin typeface="Courier New" charset="0"/>
              </a:rPr>
              <a:t>from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>
                <a:latin typeface="Courier New" charset="0"/>
              </a:rPr>
              <a:t>hören h</a:t>
            </a: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	 </a:t>
            </a:r>
            <a:r>
              <a:rPr lang="de-DE" sz="2000" b="1" dirty="0" smtClean="0">
                <a:latin typeface="Courier New" charset="0"/>
              </a:rPr>
              <a:t>       </a:t>
            </a:r>
            <a:r>
              <a:rPr lang="de-DE" sz="2000" b="1" dirty="0" err="1" smtClean="0">
                <a:latin typeface="Courier New" charset="0"/>
              </a:rPr>
              <a:t>where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h.VorlNr</a:t>
            </a:r>
            <a:r>
              <a:rPr lang="de-DE" sz="2000" dirty="0">
                <a:latin typeface="Courier New" charset="0"/>
              </a:rPr>
              <a:t> = </a:t>
            </a:r>
            <a:r>
              <a:rPr lang="de-DE" sz="2000" dirty="0" err="1">
                <a:latin typeface="Courier New" charset="0"/>
              </a:rPr>
              <a:t>v.VorlNr</a:t>
            </a:r>
            <a:r>
              <a:rPr lang="de-DE" sz="2000" dirty="0">
                <a:latin typeface="Courier New" charset="0"/>
              </a:rPr>
              <a:t> </a:t>
            </a:r>
            <a:endParaRPr lang="de-DE" sz="2000" dirty="0" smtClean="0">
              <a:latin typeface="Courier New" charset="0"/>
            </a:endParaRPr>
          </a:p>
          <a:p>
            <a:pPr>
              <a:defRPr/>
            </a:pPr>
            <a:r>
              <a:rPr lang="de-DE" sz="2000" b="1" dirty="0">
                <a:latin typeface="Courier New" charset="0"/>
              </a:rPr>
              <a:t> </a:t>
            </a:r>
            <a:r>
              <a:rPr lang="de-DE" sz="2000" b="1" dirty="0" smtClean="0">
                <a:latin typeface="Courier New" charset="0"/>
              </a:rPr>
              <a:t>              </a:t>
            </a:r>
            <a:r>
              <a:rPr lang="de-DE" sz="2000" b="1" dirty="0" err="1" smtClean="0">
                <a:latin typeface="Courier New" charset="0"/>
              </a:rPr>
              <a:t>and</a:t>
            </a:r>
            <a:r>
              <a:rPr lang="de-DE" sz="2000" b="1" dirty="0" smtClean="0">
                <a:latin typeface="Courier New" charset="0"/>
              </a:rPr>
              <a:t> </a:t>
            </a:r>
            <a:r>
              <a:rPr lang="de-DE" sz="2000" dirty="0" err="1">
                <a:latin typeface="Courier New" charset="0"/>
              </a:rPr>
              <a:t>h.MatrNr</a:t>
            </a:r>
            <a:r>
              <a:rPr lang="de-DE" sz="2000" dirty="0">
                <a:latin typeface="Courier New" charset="0"/>
              </a:rPr>
              <a:t>=</a:t>
            </a:r>
            <a:r>
              <a:rPr lang="de-DE" sz="2000" dirty="0" err="1">
                <a:latin typeface="Courier New" charset="0"/>
              </a:rPr>
              <a:t>s.MatrNr</a:t>
            </a:r>
            <a:r>
              <a:rPr lang="de-DE" sz="2000" dirty="0">
                <a:latin typeface="Courier New" charset="0"/>
              </a:rPr>
              <a:t> </a:t>
            </a:r>
            <a:r>
              <a:rPr lang="de-DE" sz="2000" b="1" dirty="0">
                <a:latin typeface="Courier New" charset="0"/>
              </a:rPr>
              <a:t>) );</a:t>
            </a:r>
          </a:p>
        </p:txBody>
      </p:sp>
      <p:sp>
        <p:nvSpPr>
          <p:cNvPr id="2" name="Rechteck 1"/>
          <p:cNvSpPr/>
          <p:nvPr/>
        </p:nvSpPr>
        <p:spPr>
          <a:xfrm>
            <a:off x="751312" y="5157192"/>
            <a:ext cx="7205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de-DE" dirty="0"/>
              <a:t>{s </a:t>
            </a:r>
            <a:r>
              <a:rPr lang="de-DE" dirty="0">
                <a:cs typeface="Times New Roman" charset="0"/>
              </a:rPr>
              <a:t>| s </a:t>
            </a:r>
            <a:r>
              <a:rPr lang="de-DE" dirty="0">
                <a:cs typeface="Times New Roman" charset="0"/>
                <a:sym typeface="Symbol" charset="0"/>
              </a:rPr>
              <a:t>∈ Studenten ∧ </a:t>
            </a:r>
            <a:r>
              <a:rPr lang="de-DE" i="1" dirty="0">
                <a:cs typeface="Times New Roman" charset="0"/>
                <a:sym typeface="Symbol" charset="0"/>
              </a:rPr>
              <a:t>¬ </a:t>
            </a:r>
            <a:r>
              <a:rPr lang="de-DE" dirty="0">
                <a:cs typeface="Times New Roman" charset="0"/>
                <a:sym typeface="Symbol" charset="0"/>
              </a:rPr>
              <a:t>(∃v ∈Vorlesungen (</a:t>
            </a:r>
            <a:r>
              <a:rPr lang="de-DE" dirty="0" err="1">
                <a:cs typeface="Times New Roman" charset="0"/>
                <a:sym typeface="Symbol" charset="0"/>
              </a:rPr>
              <a:t>v.SWS</a:t>
            </a:r>
            <a:r>
              <a:rPr lang="de-DE" dirty="0">
                <a:cs typeface="Times New Roman" charset="0"/>
                <a:sym typeface="Symbol" charset="0"/>
              </a:rPr>
              <a:t> = 4 ∧</a:t>
            </a:r>
          </a:p>
          <a:p>
            <a:pPr marL="0" indent="0">
              <a:buFontTx/>
              <a:buNone/>
            </a:pPr>
            <a:r>
              <a:rPr lang="de-DE" i="1" dirty="0">
                <a:cs typeface="Times New Roman" charset="0"/>
                <a:sym typeface="Symbol" charset="0"/>
              </a:rPr>
              <a:t>  ¬</a:t>
            </a:r>
            <a:r>
              <a:rPr lang="de-DE" dirty="0">
                <a:cs typeface="Times New Roman" charset="0"/>
                <a:sym typeface="Symbol" charset="0"/>
              </a:rPr>
              <a:t>(∃h ∈ hören (</a:t>
            </a:r>
            <a:r>
              <a:rPr lang="de-DE" dirty="0" err="1">
                <a:cs typeface="Times New Roman" charset="0"/>
                <a:sym typeface="Symbol" charset="0"/>
              </a:rPr>
              <a:t>h.VorlNr</a:t>
            </a:r>
            <a:r>
              <a:rPr lang="de-DE" dirty="0">
                <a:cs typeface="Times New Roman" charset="0"/>
                <a:sym typeface="Symbol" charset="0"/>
              </a:rPr>
              <a:t> = </a:t>
            </a:r>
            <a:r>
              <a:rPr lang="de-DE" dirty="0" err="1">
                <a:cs typeface="Times New Roman" charset="0"/>
                <a:sym typeface="Symbol" charset="0"/>
              </a:rPr>
              <a:t>v.VorlNr</a:t>
            </a:r>
            <a:r>
              <a:rPr lang="de-DE" dirty="0">
                <a:cs typeface="Times New Roman" charset="0"/>
                <a:sym typeface="Symbol" charset="0"/>
              </a:rPr>
              <a:t> ∧ </a:t>
            </a:r>
            <a:r>
              <a:rPr lang="de-DE" dirty="0" err="1">
                <a:cs typeface="Times New Roman" charset="0"/>
                <a:sym typeface="Symbol" charset="0"/>
              </a:rPr>
              <a:t>h.MatrNr</a:t>
            </a:r>
            <a:r>
              <a:rPr lang="de-DE" dirty="0">
                <a:cs typeface="Times New Roman" charset="0"/>
                <a:sym typeface="Symbol" charset="0"/>
              </a:rPr>
              <a:t> = </a:t>
            </a:r>
            <a:r>
              <a:rPr lang="de-DE" dirty="0" err="1">
                <a:cs typeface="Times New Roman" charset="0"/>
                <a:sym typeface="Symbol" charset="0"/>
              </a:rPr>
              <a:t>s.MatrNr</a:t>
            </a:r>
            <a:r>
              <a:rPr lang="de-DE" dirty="0">
                <a:cs typeface="Times New Roman" charset="0"/>
                <a:sym typeface="Symbol" charset="0"/>
              </a:rPr>
              <a:t>))))}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1C38A0-67D8-0242-BF64-2E51696E2079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956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2182</Words>
  <Application>Microsoft Macintosh PowerPoint</Application>
  <PresentationFormat>Bildschirmpräsentation (4:3)</PresentationFormat>
  <Paragraphs>826</Paragraphs>
  <Slides>47</Slides>
  <Notes>16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47</vt:i4>
      </vt:variant>
    </vt:vector>
  </HeadingPairs>
  <TitlesOfParts>
    <vt:vector size="62" baseType="lpstr">
      <vt:lpstr>Calibri</vt:lpstr>
      <vt:lpstr>Chalkduster</vt:lpstr>
      <vt:lpstr>Courier</vt:lpstr>
      <vt:lpstr>Courier New</vt:lpstr>
      <vt:lpstr>Monotype Sorts</vt:lpstr>
      <vt:lpstr>ＭＳ Ｐゴシック</vt:lpstr>
      <vt:lpstr>Myriad Pro</vt:lpstr>
      <vt:lpstr>Symbol</vt:lpstr>
      <vt:lpstr>Tahoma</vt:lpstr>
      <vt:lpstr>Times New Roman</vt:lpstr>
      <vt:lpstr>Webdings</vt:lpstr>
      <vt:lpstr>Wingdings</vt:lpstr>
      <vt:lpstr>Arial</vt:lpstr>
      <vt:lpstr>7_Standarddesign</vt:lpstr>
      <vt:lpstr>ABC FlowCharter</vt:lpstr>
      <vt:lpstr>Datenbanken SQL (Teil 2)</vt:lpstr>
      <vt:lpstr>Elementtest</vt:lpstr>
      <vt:lpstr>Quantifizierung (eingeschränkte Form)</vt:lpstr>
      <vt:lpstr>Quantifizierung mit exists</vt:lpstr>
      <vt:lpstr>Negierter Existenzquantor</vt:lpstr>
      <vt:lpstr>Realisierung als Mengenvergleich</vt:lpstr>
      <vt:lpstr>Allquantifizierung</vt:lpstr>
      <vt:lpstr>Umformung des Kalkül-Ausdrucks ...</vt:lpstr>
      <vt:lpstr>PowerPoint-Präsentation</vt:lpstr>
      <vt:lpstr>Allquantifizierung durch count-Aggregation</vt:lpstr>
      <vt:lpstr>Weiterverwendung von Anfragen</vt:lpstr>
      <vt:lpstr>Sichten (1)</vt:lpstr>
      <vt:lpstr>Sichten für Vereinfachung</vt:lpstr>
      <vt:lpstr>Relationale Modellierung der Generalisierung</vt:lpstr>
      <vt:lpstr>Untertyp als Sicht </vt:lpstr>
      <vt:lpstr>Untertyp als Sicht (Forts.) </vt:lpstr>
      <vt:lpstr>Obertyp als Sicht </vt:lpstr>
      <vt:lpstr>Obertyp als Sicht (Forts.)</vt:lpstr>
      <vt:lpstr>Frage: Welche Modellierung ist zu präferieren? </vt:lpstr>
      <vt:lpstr>Sichten für den Datenschutz</vt:lpstr>
      <vt:lpstr>Vorsicht mit Sichten</vt:lpstr>
      <vt:lpstr>Vorsicht mit Sichten</vt:lpstr>
      <vt:lpstr>Lösung </vt:lpstr>
      <vt:lpstr>Lösung </vt:lpstr>
      <vt:lpstr>Umschreiben von Sichten</vt:lpstr>
      <vt:lpstr>Änderbarkeit von Sichten</vt:lpstr>
      <vt:lpstr>PowerPoint-Präsentation</vt:lpstr>
      <vt:lpstr>Änderbarkeit von Sichten</vt:lpstr>
      <vt:lpstr>Änderbarkeit von Sichten</vt:lpstr>
      <vt:lpstr>Aufwach-Frage: Warum ist die Menge der in SQL änderbaren Sichten  eine (echte) Teilmenge der theoretisch änderbaren Sichten? </vt:lpstr>
      <vt:lpstr>Integritätssicherung in SQL (1)</vt:lpstr>
      <vt:lpstr>Integritätssicherung in SQL (2)</vt:lpstr>
      <vt:lpstr>Spaltenwertintegrität</vt:lpstr>
      <vt:lpstr>Reihenintegrität</vt:lpstr>
      <vt:lpstr>Tabellenintegrität (1)</vt:lpstr>
      <vt:lpstr>Tabellenintegrität (2)</vt:lpstr>
      <vt:lpstr>Referentielle Integrität (1)</vt:lpstr>
      <vt:lpstr>Aufwache-Frage: Ist die zweite Formulierung (assertion …) äquivalent zu der Fremdschlüssel-Formulierung? </vt:lpstr>
      <vt:lpstr>Referentielle Integrität (2)</vt:lpstr>
      <vt:lpstr>Behandlung von Integritätsverletzungen (1)</vt:lpstr>
      <vt:lpstr>Behandlung von Integritätsverletzungen (2)</vt:lpstr>
      <vt:lpstr>Zeitpunkt der Integritätsprüfung</vt:lpstr>
      <vt:lpstr>Lebensdauer, Sichtbarkeit, gemeinsame Nutzung (1)</vt:lpstr>
      <vt:lpstr>SQL-Standard – Kurzer Historischer Überblick</vt:lpstr>
      <vt:lpstr>ISO-Dokumente zum SQL-2016</vt:lpstr>
      <vt:lpstr>SQL:2016 Erneuerungen</vt:lpstr>
      <vt:lpstr>Was noch kommt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1120</cp:revision>
  <cp:lastPrinted>2020-04-28T09:39:16Z</cp:lastPrinted>
  <dcterms:created xsi:type="dcterms:W3CDTF">2010-04-27T12:26:40Z</dcterms:created>
  <dcterms:modified xsi:type="dcterms:W3CDTF">2020-04-30T08:16:52Z</dcterms:modified>
</cp:coreProperties>
</file>