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449" r:id="rId2"/>
    <p:sldId id="421" r:id="rId3"/>
    <p:sldId id="397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88" r:id="rId17"/>
    <p:sldId id="422" r:id="rId18"/>
    <p:sldId id="390" r:id="rId19"/>
    <p:sldId id="391" r:id="rId20"/>
    <p:sldId id="392" r:id="rId21"/>
    <p:sldId id="393" r:id="rId22"/>
    <p:sldId id="394" r:id="rId23"/>
    <p:sldId id="399" r:id="rId24"/>
    <p:sldId id="400" r:id="rId25"/>
    <p:sldId id="401" r:id="rId26"/>
    <p:sldId id="402" r:id="rId27"/>
    <p:sldId id="403" r:id="rId28"/>
    <p:sldId id="404" r:id="rId29"/>
    <p:sldId id="411" r:id="rId30"/>
    <p:sldId id="406" r:id="rId31"/>
    <p:sldId id="407" r:id="rId32"/>
    <p:sldId id="408" r:id="rId33"/>
    <p:sldId id="409" r:id="rId34"/>
    <p:sldId id="410" r:id="rId35"/>
    <p:sldId id="412" r:id="rId36"/>
    <p:sldId id="413" r:id="rId37"/>
    <p:sldId id="405" r:id="rId38"/>
    <p:sldId id="414" r:id="rId39"/>
    <p:sldId id="448" r:id="rId40"/>
    <p:sldId id="415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330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0000C8"/>
    <a:srgbClr val="0644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1" autoAdjust="0"/>
    <p:restoredTop sz="92962" autoAdjust="0"/>
  </p:normalViewPr>
  <p:slideViewPr>
    <p:cSldViewPr>
      <p:cViewPr>
        <p:scale>
          <a:sx n="90" d="100"/>
          <a:sy n="90" d="100"/>
        </p:scale>
        <p:origin x="19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3C10A-ED39-9B41-81BE-CFE4CDD85E32}" type="slidenum">
              <a:rPr lang="de-DE" altLang="x-none" sz="1100"/>
              <a:pPr/>
              <a:t>49</a:t>
            </a:fld>
            <a:endParaRPr lang="de-DE" altLang="x-none" sz="110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457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96969-BEEC-EC4E-8603-6C18EE4FEA5F}" type="slidenum">
              <a:rPr lang="de-DE" altLang="x-none" sz="1100"/>
              <a:pPr/>
              <a:t>50</a:t>
            </a:fld>
            <a:endParaRPr lang="de-DE" altLang="x-none" sz="11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557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51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6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9ECF1A-AC06-DE48-94EE-4CE17C07F1F7}" type="slidenum">
              <a:rPr lang="de-DE" altLang="x-none" sz="1100"/>
              <a:pPr/>
              <a:t>41</a:t>
            </a:fld>
            <a:endParaRPr lang="de-DE" altLang="x-none" sz="110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415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DC18FA-7476-4D48-870B-640CD77538F3}" type="slidenum">
              <a:rPr lang="de-DE" altLang="x-none" sz="1100"/>
              <a:pPr/>
              <a:t>42</a:t>
            </a:fld>
            <a:endParaRPr lang="de-DE" altLang="x-none" sz="110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839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DC423-E5C8-C643-B953-9BE0FC36D58F}" type="slidenum">
              <a:rPr lang="de-DE" altLang="x-none" sz="1100"/>
              <a:pPr/>
              <a:t>43</a:t>
            </a:fld>
            <a:endParaRPr lang="de-DE" altLang="x-none" sz="110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507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22420-3720-EF42-B477-398416D88CF7}" type="slidenum">
              <a:rPr lang="de-DE" altLang="x-none" sz="1100"/>
              <a:pPr/>
              <a:t>44</a:t>
            </a:fld>
            <a:endParaRPr lang="de-DE" altLang="x-none" sz="110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1598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834C30-E69A-CB4C-8250-001858522A5A}" type="slidenum">
              <a:rPr lang="de-DE" altLang="x-none" sz="1100"/>
              <a:pPr/>
              <a:t>45</a:t>
            </a:fld>
            <a:endParaRPr lang="de-DE" altLang="x-none" sz="1100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2331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A5E771-D480-7D4A-B42B-FC17F56090AD}" type="slidenum">
              <a:rPr lang="de-DE" altLang="x-none" sz="1100"/>
              <a:pPr/>
              <a:t>46</a:t>
            </a:fld>
            <a:endParaRPr lang="de-DE" altLang="x-none" sz="110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9501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64B9AB-7E61-5544-A0D0-155BDC00A51E}" type="slidenum">
              <a:rPr lang="de-DE" altLang="x-none" sz="1100"/>
              <a:pPr/>
              <a:t>47</a:t>
            </a:fld>
            <a:endParaRPr lang="de-DE" altLang="x-none" sz="110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8662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68E5B8-4D60-BD47-B290-08E687D0AA7C}" type="slidenum">
              <a:rPr lang="de-DE" altLang="x-none" sz="1100"/>
              <a:pPr/>
              <a:t>48</a:t>
            </a:fld>
            <a:endParaRPr lang="de-DE" altLang="x-none" sz="110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3951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358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DE9D-F1F7-FF46-A0B7-3CC14D95AD2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20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Indexierung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39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ähnlich zu ISAM-Index, wobei</a:t>
            </a:r>
          </a:p>
          <a:p>
            <a:r>
              <a:rPr lang="de-DE" dirty="0" smtClean="0"/>
              <a:t>Blattknoten üblicherweise nicht in seq. Ordnung</a:t>
            </a:r>
          </a:p>
          <a:p>
            <a:r>
              <a:rPr lang="de-DE" dirty="0" smtClean="0"/>
              <a:t>Blätter zu doppelt verketteter Liste verbunden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Blätter enthalten tatsächliche Daten (wie ISAM-Index) oder Referenzen (</a:t>
            </a:r>
            <a:r>
              <a:rPr lang="de-DE" dirty="0" err="1" smtClean="0"/>
              <a:t>Rids</a:t>
            </a:r>
            <a:r>
              <a:rPr lang="de-DE" dirty="0" smtClean="0"/>
              <a:t>) auf Datenseiten</a:t>
            </a:r>
          </a:p>
          <a:p>
            <a:pPr lvl="1"/>
            <a:r>
              <a:rPr lang="de-DE" dirty="0" smtClean="0"/>
              <a:t>Wir nehmen im Folgenden Letzteres an</a:t>
            </a:r>
          </a:p>
          <a:p>
            <a:r>
              <a:rPr lang="de-DE" dirty="0" smtClean="0"/>
              <a:t>Jeder Knoten enthält zwischen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2d</a:t>
            </a:r>
            <a:r>
              <a:rPr lang="de-DE" dirty="0" smtClean="0"/>
              <a:t> Einträge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d</a:t>
            </a:r>
            <a:r>
              <a:rPr lang="de-DE" dirty="0" smtClean="0"/>
              <a:t> heißt Ordnung des Baumes, Wurzel ist Ausnahme)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6-Index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2564904"/>
            <a:ext cx="5178137" cy="15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</a:t>
            </a: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5976" y="1196975"/>
            <a:ext cx="4330824" cy="2160017"/>
          </a:xfrm>
        </p:spPr>
        <p:txBody>
          <a:bodyPr/>
          <a:lstStyle/>
          <a:p>
            <a:r>
              <a:rPr lang="de-DE" dirty="0" smtClean="0"/>
              <a:t>Funktionsaufruf </a:t>
            </a:r>
            <a:r>
              <a:rPr lang="de-DE" dirty="0" err="1" smtClean="0">
                <a:solidFill>
                  <a:srgbClr val="3C8C93"/>
                </a:solidFill>
              </a:rPr>
              <a:t>search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bestimmt Blatt, das potentielle Treffer für eine Suche nach Elementen mit Schlüssel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enthält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Pages from 06-Indexing-7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736836" cy="2088232"/>
          </a:xfrm>
          <a:prstGeom prst="rect">
            <a:avLst/>
          </a:prstGeom>
        </p:spPr>
      </p:pic>
      <p:pic>
        <p:nvPicPr>
          <p:cNvPr id="6" name="Bild 5" descr="Pages from 06-Indexing-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23128" cy="41764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03648" y="486916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Rechteck 7"/>
          <p:cNvSpPr/>
          <p:nvPr/>
        </p:nvSpPr>
        <p:spPr>
          <a:xfrm>
            <a:off x="3730357" y="5157192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594928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1 ≤ </a:t>
            </a:r>
            <a:r>
              <a:rPr lang="de-DE" i="1" dirty="0" smtClean="0"/>
              <a:t> i &lt; last ≤ 2d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618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-Baum soll nach Einfügung </a:t>
            </a:r>
            <a:r>
              <a:rPr lang="de-DE" dirty="0" smtClean="0">
                <a:solidFill>
                  <a:srgbClr val="FF0000"/>
                </a:solidFill>
              </a:rPr>
              <a:t>balanciert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bleiben</a:t>
            </a:r>
            <a:endParaRPr lang="de-DE" baseline="30000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Überlauf-Seiten</a:t>
            </a:r>
          </a:p>
          <a:p>
            <a:r>
              <a:rPr lang="de-DE" dirty="0" smtClean="0"/>
              <a:t>Algorithmus 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insert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dirty="0" smtClean="0"/>
              <a:t>für Schlüsselwert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</a:t>
            </a:r>
            <a:r>
              <a:rPr lang="de-DE" smtClean="0"/>
              <a:t>und Datensatz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Finde Blattseite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, in der Eintrag für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000000"/>
                </a:solidFill>
              </a:rPr>
              <a:t> sein kann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Falls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genug Platz hat (höchstens </a:t>
            </a:r>
            <a:r>
              <a:rPr lang="de-DE" dirty="0" smtClean="0">
                <a:solidFill>
                  <a:srgbClr val="3C8C93"/>
                </a:solidFill>
              </a:rPr>
              <a:t>2d-1</a:t>
            </a:r>
            <a:r>
              <a:rPr lang="de-DE" dirty="0" smtClean="0">
                <a:solidFill>
                  <a:srgbClr val="000000"/>
                </a:solidFill>
              </a:rPr>
              <a:t> Einträge),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füge Eintrag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p&gt;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Sonst muss Knoten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aufgeteilt werden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‘</a:t>
            </a:r>
            <a:r>
              <a:rPr lang="de-DE" dirty="0" smtClean="0">
                <a:solidFill>
                  <a:srgbClr val="000000"/>
                </a:solidFill>
              </a:rPr>
              <a:t> –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weiterhin muss ein Separator in den Vater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eingefügt werden</a:t>
            </a: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Die mögliche Aufspaltung erfolgt rekursiv nach oben, eventuell bis zur Wurzel (wodurch sich der Baum erhöht)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Bild 5" descr="Pages from 06-Index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4" y="1412777"/>
            <a:ext cx="7013216" cy="27363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1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6895666" cy="2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3697"/>
            <a:ext cx="6895666" cy="272136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304540" cy="2736304"/>
          </a:xfrm>
          <a:prstGeom prst="rect">
            <a:avLst/>
          </a:prstGeom>
        </p:spPr>
      </p:pic>
      <p:pic>
        <p:nvPicPr>
          <p:cNvPr id="10" name="Bild 9" descr="Pages from 06-Indexing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725144"/>
            <a:ext cx="2604289" cy="151216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503794" y="1772816"/>
            <a:ext cx="2774444" cy="26642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12714"/>
          </a:xfrm>
        </p:spPr>
        <p:txBody>
          <a:bodyPr/>
          <a:lstStyle/>
          <a:p>
            <a:r>
              <a:rPr lang="de-DE" dirty="0" smtClean="0"/>
              <a:t>Einfügung von </a:t>
            </a:r>
            <a:r>
              <a:rPr lang="de-DE" sz="2800" dirty="0" smtClean="0"/>
              <a:t>8180</a:t>
            </a:r>
            <a:r>
              <a:rPr lang="de-DE" sz="2800"/>
              <a:t>, </a:t>
            </a:r>
            <a:r>
              <a:rPr lang="de-DE" sz="2800" smtClean="0"/>
              <a:t>8245...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304540" cy="273630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 smtClean="0"/>
              <a:t>Insert: Beispiele mit Aufspaltung innerer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Nach 8180, 8245, füge 4104 ein</a:t>
            </a:r>
          </a:p>
          <a:p>
            <a:r>
              <a:rPr lang="de-DE" sz="2400" dirty="0" smtClean="0"/>
              <a:t>Aufspaltung von Knoten 3 und 9</a:t>
            </a:r>
          </a:p>
          <a:p>
            <a:r>
              <a:rPr lang="de-DE" sz="2400" dirty="0" smtClean="0"/>
              <a:t>Knoten 1 läuft über </a:t>
            </a:r>
            <a:r>
              <a:rPr lang="de-DE" sz="2400" dirty="0" smtClean="0">
                <a:sym typeface="Wingdings"/>
              </a:rPr>
              <a:t> Aufspaltung</a:t>
            </a:r>
          </a:p>
          <a:p>
            <a:r>
              <a:rPr lang="de-DE" sz="2400" dirty="0" smtClean="0">
                <a:sym typeface="Wingdings"/>
              </a:rPr>
              <a:t>Neuer Separator für Wurzel</a:t>
            </a:r>
          </a:p>
          <a:p>
            <a:pPr marL="0" indent="0">
              <a:buNone/>
            </a:pPr>
            <a:r>
              <a:rPr lang="de-DE" sz="2400" dirty="0" err="1" smtClean="0">
                <a:sym typeface="Wingdings"/>
              </a:rPr>
              <a:t>Separatorschlüssel</a:t>
            </a:r>
            <a:r>
              <a:rPr lang="de-DE" sz="2400" dirty="0" smtClean="0">
                <a:sym typeface="Wingdings"/>
              </a:rPr>
              <a:t> aus inneren Knoten (hier 6423) </a:t>
            </a:r>
            <a:br>
              <a:rPr lang="de-DE" sz="2400" dirty="0" smtClean="0">
                <a:sym typeface="Wingdings"/>
              </a:rPr>
            </a:br>
            <a:r>
              <a:rPr lang="de-DE" sz="2400" dirty="0" smtClean="0">
                <a:sym typeface="Wingdings"/>
              </a:rPr>
              <a:t>werden im Gegensatz zur Aufspaltung von Blattknoten </a:t>
            </a:r>
          </a:p>
          <a:p>
            <a:pPr marL="0" indent="0">
              <a:buNone/>
            </a:pPr>
            <a:r>
              <a:rPr lang="de-DE" sz="2400" dirty="0" smtClean="0">
                <a:sym typeface="Wingdings"/>
              </a:rPr>
              <a:t>verschoben</a:t>
            </a: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6-Index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93665"/>
            <a:ext cx="6912768" cy="2479351"/>
          </a:xfrm>
          <a:prstGeom prst="rect">
            <a:avLst/>
          </a:prstGeom>
        </p:spPr>
      </p:pic>
      <p:grpSp>
        <p:nvGrpSpPr>
          <p:cNvPr id="11" name="Gruppierung 10"/>
          <p:cNvGrpSpPr/>
          <p:nvPr/>
        </p:nvGrpSpPr>
        <p:grpSpPr>
          <a:xfrm>
            <a:off x="5076056" y="3717032"/>
            <a:ext cx="3957263" cy="1656184"/>
            <a:chOff x="5076056" y="3789040"/>
            <a:chExt cx="3957263" cy="1656184"/>
          </a:xfrm>
        </p:grpSpPr>
        <p:pic>
          <p:nvPicPr>
            <p:cNvPr id="7" name="Bild 6" descr="Pages from 06-Indexing-14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789040"/>
              <a:ext cx="3093167" cy="1656184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796136" y="3789040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Neuer Separator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76056" y="4159448"/>
              <a:ext cx="24175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aus Knotenaufspaltung</a:t>
              </a:r>
              <a:endParaRPr lang="de-DE" dirty="0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1087123" y="331844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240532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856361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020618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2695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34137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800099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0923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16484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332217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512296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945949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575472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12950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735786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887673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82650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38017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6063432" y="332937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500934" y="3315893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663701" y="3317966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834763" y="332315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Aufspaltung eines inneren Knotens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Aufspaltung beginnt auf Blattebene und verläuft nach </a:t>
            </a:r>
            <a:r>
              <a:rPr lang="de-DE" dirty="0" smtClean="0"/>
              <a:t>oben, </a:t>
            </a:r>
            <a:r>
              <a:rPr lang="de-DE" dirty="0" smtClean="0"/>
              <a:t>solange Indexknoten vollständig belegt</a:t>
            </a:r>
          </a:p>
          <a:p>
            <a:r>
              <a:rPr lang="de-DE" dirty="0" smtClean="0"/>
              <a:t>Schließlich kann die Wurzel aufgespalten werden</a:t>
            </a:r>
          </a:p>
          <a:p>
            <a:pPr lvl="1"/>
            <a:r>
              <a:rPr lang="de-DE" dirty="0" smtClean="0"/>
              <a:t>Aufspaltung wie bei inneren Knoten</a:t>
            </a:r>
          </a:p>
          <a:p>
            <a:pPr lvl="1"/>
            <a:r>
              <a:rPr lang="de-DE" dirty="0" smtClean="0"/>
              <a:t>Separator für einen neuen Wurzelknoten verwenden</a:t>
            </a:r>
          </a:p>
          <a:p>
            <a:r>
              <a:rPr lang="de-DE" dirty="0" smtClean="0"/>
              <a:t>Neuer Wurzelknoten mit </a:t>
            </a:r>
            <a:r>
              <a:rPr lang="de-DE" dirty="0" err="1" smtClean="0"/>
              <a:t>Füllgrad</a:t>
            </a:r>
            <a:r>
              <a:rPr lang="de-DE" dirty="0" smtClean="0"/>
              <a:t> &lt; 50% möglich</a:t>
            </a:r>
          </a:p>
          <a:p>
            <a:r>
              <a:rPr lang="de-DE" dirty="0" smtClean="0"/>
              <a:t>Erhöhung nur bei Einfügung einer neuen Wurzel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Algorithmus </a:t>
            </a:r>
            <a:r>
              <a:rPr lang="de-DE" dirty="0" err="1" smtClean="0"/>
              <a:t>tree_insert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Pages from 06-Index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8" y="1256394"/>
            <a:ext cx="8132172" cy="50082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79923" y="408831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220072" y="537321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 &lt; last ≤ 2d</a:t>
            </a:r>
            <a:endParaRPr lang="de-DE" i="1" dirty="0"/>
          </a:p>
        </p:txBody>
      </p:sp>
      <p:sp>
        <p:nvSpPr>
          <p:cNvPr id="9" name="Rechteck 8"/>
          <p:cNvSpPr/>
          <p:nvPr/>
        </p:nvSpPr>
        <p:spPr>
          <a:xfrm>
            <a:off x="5364088" y="4331390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</p:spTree>
    <p:extLst>
      <p:ext uri="{BB962C8B-B14F-4D97-AF65-F5344CB8AC3E}">
        <p14:creationId xmlns:p14="http://schemas.microsoft.com/office/powerpoint/2010/main" val="1056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leaf_insert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Bild 2" descr="Pages from index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6" y="1457844"/>
            <a:ext cx="7797116" cy="32403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601138" y="3789040"/>
            <a:ext cx="1096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ptr</a:t>
            </a:r>
            <a:r>
              <a:rPr lang="de-DE" dirty="0" smtClean="0"/>
              <a:t> = </a:t>
            </a:r>
            <a:r>
              <a:rPr lang="de-DE" dirty="0" err="1" smtClean="0"/>
              <a:t>rid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split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3" name="Bild 2" descr="Screen Shot 2015-06-06 at 10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" y="1340768"/>
            <a:ext cx="9144000" cy="4000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4725144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erste Zeiger </a:t>
            </a:r>
            <a:r>
              <a:rPr lang="de-DE" i="1" dirty="0"/>
              <a:t>p</a:t>
            </a:r>
            <a:r>
              <a:rPr lang="de-DE" i="1" baseline="-25000" dirty="0"/>
              <a:t>0</a:t>
            </a:r>
            <a:r>
              <a:rPr lang="de-DE" dirty="0"/>
              <a:t> </a:t>
            </a:r>
            <a:r>
              <a:rPr lang="de-DE" dirty="0" smtClean="0"/>
              <a:t>in der neuen Seite p</a:t>
            </a:r>
            <a:br>
              <a:rPr lang="de-DE" dirty="0" smtClean="0"/>
            </a:br>
            <a:r>
              <a:rPr lang="de-DE" dirty="0" smtClean="0"/>
              <a:t>wird auf </a:t>
            </a:r>
            <a:r>
              <a:rPr lang="de-DE" i="1" dirty="0" smtClean="0"/>
              <a:t>p</a:t>
            </a:r>
            <a:r>
              <a:rPr lang="de-DE" i="1" baseline="30000" dirty="0" smtClean="0"/>
              <a:t>+</a:t>
            </a:r>
            <a:r>
              <a:rPr lang="de-DE" i="1" baseline="-25000" dirty="0" smtClean="0"/>
              <a:t>d+1</a:t>
            </a:r>
            <a:r>
              <a:rPr lang="de-DE" dirty="0" smtClean="0"/>
              <a:t> gesetzt. Dieser Zeiger bildet</a:t>
            </a:r>
            <a:br>
              <a:rPr lang="de-DE" dirty="0" smtClean="0"/>
            </a:br>
            <a:r>
              <a:rPr lang="de-DE" dirty="0" smtClean="0"/>
              <a:t>die Trennstelle, kommt demnach nicht </a:t>
            </a:r>
            <a:br>
              <a:rPr lang="de-DE" dirty="0" smtClean="0"/>
            </a:br>
            <a:r>
              <a:rPr lang="de-DE" dirty="0" smtClean="0"/>
              <a:t>mehr auf der alten Seite </a:t>
            </a:r>
            <a:r>
              <a:rPr lang="de-DE" i="1" dirty="0" err="1" smtClean="0"/>
              <a:t>node</a:t>
            </a:r>
            <a:r>
              <a:rPr lang="de-DE" dirty="0" smtClean="0"/>
              <a:t> vor.</a:t>
            </a:r>
            <a:endParaRPr lang="de-DE" baseline="-250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139952" y="4653136"/>
            <a:ext cx="648072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5364088" y="4077072"/>
            <a:ext cx="2736304" cy="16561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322351" y="3165070"/>
            <a:ext cx="149635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noProof="1" smtClean="0"/>
              <a:t>node p;          </a:t>
            </a:r>
            <a:endParaRPr lang="de-DE" sz="2000" noProof="1"/>
          </a:p>
        </p:txBody>
      </p:sp>
      <p:sp>
        <p:nvSpPr>
          <p:cNvPr id="7" name="Textfeld 6"/>
          <p:cNvSpPr txBox="1"/>
          <p:nvPr/>
        </p:nvSpPr>
        <p:spPr>
          <a:xfrm>
            <a:off x="3355852" y="4535832"/>
            <a:ext cx="693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p</a:t>
            </a:r>
            <a:r>
              <a:rPr lang="de-DE" smtClean="0"/>
              <a:t>  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insert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976" y="4365104"/>
            <a:ext cx="8229600" cy="1800746"/>
          </a:xfrm>
        </p:spPr>
        <p:txBody>
          <a:bodyPr/>
          <a:lstStyle/>
          <a:p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 wird von außen aufgerufen</a:t>
            </a:r>
          </a:p>
          <a:p>
            <a:r>
              <a:rPr lang="de-DE" dirty="0" smtClean="0"/>
              <a:t>Blattknoten enthalten </a:t>
            </a:r>
            <a:r>
              <a:rPr lang="de-DE" dirty="0" err="1" smtClean="0"/>
              <a:t>Rids</a:t>
            </a:r>
            <a:r>
              <a:rPr lang="de-DE" dirty="0" smtClean="0"/>
              <a:t>, innere Knoten enthalten Zeiger auf andere B</a:t>
            </a:r>
            <a:r>
              <a:rPr lang="de-DE" baseline="30000" dirty="0" smtClean="0"/>
              <a:t>+</a:t>
            </a:r>
            <a:r>
              <a:rPr lang="de-DE" dirty="0" smtClean="0"/>
              <a:t>-Baum-Knoten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8" name="Gruppierung 7"/>
          <p:cNvGrpSpPr/>
          <p:nvPr/>
        </p:nvGrpSpPr>
        <p:grpSpPr>
          <a:xfrm>
            <a:off x="467544" y="1340767"/>
            <a:ext cx="7992888" cy="2742777"/>
            <a:chOff x="467544" y="1340767"/>
            <a:chExt cx="7992888" cy="2742777"/>
          </a:xfrm>
        </p:grpSpPr>
        <p:pic>
          <p:nvPicPr>
            <p:cNvPr id="5" name="Bild 4" descr="Pages from 06-Indexing-17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7"/>
              <a:ext cx="4320480" cy="274277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123728" y="2457120"/>
              <a:ext cx="79208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r</a:t>
              </a:r>
              <a:r>
                <a:rPr lang="de-DE" sz="1600" noProof="1" smtClean="0"/>
                <a:t> with</a:t>
              </a:r>
              <a:endParaRPr lang="de-DE" sz="1600" noProof="1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644008" y="1682464"/>
              <a:ext cx="381642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// root contains the root of the index tree </a:t>
              </a:r>
              <a:endParaRPr lang="de-DE" sz="16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41184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Falls Knoten genügend gefüllt (mindestens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d+1</a:t>
            </a:r>
            <a:r>
              <a:rPr lang="de-DE" dirty="0" smtClean="0"/>
              <a:t> Einträge), Eintrag einfach löschen</a:t>
            </a:r>
          </a:p>
          <a:p>
            <a:pPr lvl="1"/>
            <a:r>
              <a:rPr lang="de-DE" dirty="0" smtClean="0"/>
              <a:t>Hinterher können innere Knoten Schlüssel enthalten, die zu Einträgen gehören, die nicht mehr existieren. </a:t>
            </a:r>
            <a:endParaRPr lang="de-DE" dirty="0"/>
          </a:p>
          <a:p>
            <a:pPr lvl="1"/>
            <a:r>
              <a:rPr lang="de-DE" dirty="0" smtClean="0"/>
              <a:t>Das ist OK</a:t>
            </a:r>
          </a:p>
          <a:p>
            <a:r>
              <a:rPr lang="de-DE" dirty="0" smtClean="0"/>
              <a:t>Sonst verschmelze Knoten wegen Unterfüllung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Ziehe Separator in den verschmolzenen Knoten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6-Index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789040"/>
            <a:ext cx="5425603" cy="18002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1368035" y="5405502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1742351" y="5400121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990474" y="5418319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00786" y="5415306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875102" y="5409925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123225" y="5428123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5328126" y="5419038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6198897" y="5413657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7020" y="5431855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951648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704399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667264" y="4715852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3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Leider ist die Situation nicht immer so einfach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Verschmelzung nur, wenn Nachbarknoten zu 50% voll</a:t>
            </a:r>
          </a:p>
          <a:p>
            <a:r>
              <a:rPr lang="de-DE" dirty="0" smtClean="0"/>
              <a:t>Sonst muss Neuverteilung erfolgen</a:t>
            </a:r>
          </a:p>
          <a:p>
            <a:pPr lvl="1"/>
            <a:r>
              <a:rPr lang="de-DE" dirty="0" smtClean="0"/>
              <a:t>Rotiere Eintrag über den Elternknoten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6-Indexing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6016"/>
            <a:ext cx="7046719" cy="1953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1880" y="2915652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Neuverteilung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834249" y="367746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208565" y="3672080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456688" y="3690278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027348" y="3687265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401664" y="3681884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49787" y="3700082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311334" y="3690997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89013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138259" y="3692576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93485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687607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502625" y="366852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512267" y="2339588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741853" y="3682890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59538" y="2492896"/>
            <a:ext cx="933091" cy="1544458"/>
            <a:chOff x="1559538" y="2492896"/>
            <a:chExt cx="933091" cy="1544458"/>
          </a:xfrm>
        </p:grpSpPr>
        <p:sp>
          <p:nvSpPr>
            <p:cNvPr id="7" name="Arc 6"/>
            <p:cNvSpPr/>
            <p:nvPr/>
          </p:nvSpPr>
          <p:spPr>
            <a:xfrm>
              <a:off x="1741852" y="2492896"/>
              <a:ext cx="610515" cy="1510551"/>
            </a:xfrm>
            <a:prstGeom prst="arc">
              <a:avLst>
                <a:gd name="adj1" fmla="val 16200000"/>
                <a:gd name="adj2" fmla="val 21326738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1559538" y="2492896"/>
              <a:ext cx="933091" cy="1544458"/>
            </a:xfrm>
            <a:prstGeom prst="arc">
              <a:avLst>
                <a:gd name="adj1" fmla="val 15748684"/>
                <a:gd name="adj2" fmla="val 2132673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3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in realen Systemen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Implementierungen verzichten auf die Kosten der Verschmelzung und der Neuverteilung und weichen die Regel der Minimumbelegung auf</a:t>
            </a:r>
          </a:p>
          <a:p>
            <a:r>
              <a:rPr lang="de-DE" dirty="0" smtClean="0"/>
              <a:t>Beispiel: </a:t>
            </a:r>
            <a:r>
              <a:rPr lang="de-DE" dirty="0" smtClean="0">
                <a:solidFill>
                  <a:srgbClr val="0000C8"/>
                </a:solidFill>
              </a:rPr>
              <a:t>IBM DB2 UDB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MINPCTUSED</a:t>
            </a:r>
            <a:r>
              <a:rPr lang="de-DE" dirty="0" smtClean="0"/>
              <a:t> als Parameter zur Steuerung der Blattknotenverschmelzung (Online-Indexreorganisation)</a:t>
            </a:r>
          </a:p>
          <a:p>
            <a:pPr lvl="1"/>
            <a:r>
              <a:rPr lang="de-DE" dirty="0" smtClean="0"/>
              <a:t>Innere Knoten werden niemals verschmolzen</a:t>
            </a:r>
            <a:br>
              <a:rPr lang="de-DE" dirty="0" smtClean="0"/>
            </a:br>
            <a:r>
              <a:rPr lang="de-DE" dirty="0" smtClean="0"/>
              <a:t>(nur bei Reorganisation der gesamten Tabelle)</a:t>
            </a:r>
          </a:p>
          <a:p>
            <a:r>
              <a:rPr lang="de-DE" dirty="0" smtClean="0"/>
              <a:t>Zur Verbesserung der Nebenläufigkeit werden evtl. nur Gelöscht-Markierung von Knoten verwendet</a:t>
            </a:r>
            <a:br>
              <a:rPr lang="de-DE" dirty="0" smtClean="0"/>
            </a:br>
            <a:r>
              <a:rPr lang="de-DE" dirty="0" smtClean="0"/>
              <a:t>(keine aufwendige </a:t>
            </a:r>
            <a:r>
              <a:rPr lang="de-DE" dirty="0" err="1" smtClean="0"/>
              <a:t>Neuverzeigerung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30932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PCT = Partition Change Tracking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in den Blättern gespeichert?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Alternativen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Vollständiger Datensatz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(ein solcher Index heißt </a:t>
            </a:r>
            <a:r>
              <a:rPr lang="de-DE" dirty="0" err="1" smtClean="0"/>
              <a:t>geclustert</a:t>
            </a:r>
            <a:r>
              <a:rPr lang="de-DE" dirty="0" smtClean="0"/>
              <a:t>, siehe unten)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&gt;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 smtClean="0"/>
              <a:t> ID) einen Zeiger auf einen Datensatz darstellt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{rid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rid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... }&gt;</a:t>
            </a:r>
            <a:r>
              <a:rPr lang="de-DE" dirty="0" smtClean="0"/>
              <a:t>, wobei alle </a:t>
            </a:r>
            <a:r>
              <a:rPr lang="de-DE" dirty="0" err="1" smtClean="0"/>
              <a:t>Rids</a:t>
            </a:r>
            <a:r>
              <a:rPr lang="de-DE" dirty="0" smtClean="0"/>
              <a:t> den Suchschlüssel 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 smtClean="0"/>
              <a:t> haben</a:t>
            </a:r>
          </a:p>
          <a:p>
            <a:pPr marL="0" indent="0">
              <a:buNone/>
            </a:pPr>
            <a:r>
              <a:rPr lang="de-DE" dirty="0" smtClean="0"/>
              <a:t>Varianten 2. und 3. bedingen, dass </a:t>
            </a:r>
            <a:r>
              <a:rPr lang="de-DE" dirty="0" err="1" smtClean="0"/>
              <a:t>Rids</a:t>
            </a:r>
            <a:r>
              <a:rPr lang="de-DE" dirty="0" smtClean="0"/>
              <a:t> stabil sein </a:t>
            </a:r>
            <a:r>
              <a:rPr lang="de-DE" dirty="0"/>
              <a:t>müssen (siehe Diskussion </a:t>
            </a:r>
            <a:r>
              <a:rPr lang="de-DE" dirty="0" smtClean="0"/>
              <a:t>von letzter Vorlesung)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1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Erzeugung von Indexstrukturen in SQL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Implizite Indexe</a:t>
            </a:r>
          </a:p>
          <a:p>
            <a:pPr marL="0" indent="0">
              <a:buNone/>
            </a:pPr>
            <a:r>
              <a:rPr lang="de-DE" dirty="0"/>
              <a:t>Indexe automatisch erzeugt für Primärschlüssel und Unique-Integritätsbedingungen </a:t>
            </a:r>
            <a:endParaRPr lang="de-DE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Explizite Indexe</a:t>
            </a:r>
          </a:p>
          <a:p>
            <a:r>
              <a:rPr lang="de-DE" dirty="0" smtClean="0"/>
              <a:t>Einfache Indexe:</a:t>
            </a:r>
          </a:p>
          <a:p>
            <a:pPr marL="914400" lvl="2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Zusammengesetzte Indexe (Verbundindexe):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9872" y="3212976"/>
            <a:ext cx="273630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 smtClean="0">
                <a:latin typeface="Courier New" charset="0"/>
              </a:rPr>
              <a:t>table_name</a:t>
            </a:r>
            <a:r>
              <a:rPr lang="de-DE" sz="1400" dirty="0" smtClean="0">
                <a:latin typeface="Courier New" charset="0"/>
              </a:rPr>
              <a:t>(</a:t>
            </a:r>
            <a:r>
              <a:rPr lang="de-DE" sz="1400" dirty="0" err="1" smtClean="0">
                <a:latin typeface="Courier New" charset="0"/>
              </a:rPr>
              <a:t>attr</a:t>
            </a:r>
            <a:r>
              <a:rPr lang="de-DE" sz="1400" dirty="0" smtClean="0">
                <a:latin typeface="Courier New" charset="0"/>
              </a:rPr>
              <a:t>)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6040" y="5597032"/>
            <a:ext cx="468052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table_name</a:t>
            </a:r>
            <a:r>
              <a:rPr lang="de-DE" sz="1400" dirty="0">
                <a:latin typeface="Courier New" charset="0"/>
              </a:rPr>
              <a:t>(attr</a:t>
            </a:r>
            <a:r>
              <a:rPr lang="de-DE" sz="1400" baseline="-25000" dirty="0">
                <a:latin typeface="Courier New" charset="0"/>
              </a:rPr>
              <a:t>1</a:t>
            </a:r>
            <a:r>
              <a:rPr lang="de-DE" sz="1400" dirty="0">
                <a:latin typeface="Courier New" charset="0"/>
              </a:rPr>
              <a:t>, attr</a:t>
            </a:r>
            <a:r>
              <a:rPr lang="de-DE" sz="1400" baseline="-25000" dirty="0">
                <a:latin typeface="Courier New" charset="0"/>
              </a:rPr>
              <a:t>2</a:t>
            </a:r>
            <a:r>
              <a:rPr lang="de-DE" sz="1400" dirty="0">
                <a:latin typeface="Courier New" charset="0"/>
              </a:rPr>
              <a:t>, ..., </a:t>
            </a:r>
            <a:r>
              <a:rPr lang="de-DE" sz="1400" dirty="0" err="1">
                <a:latin typeface="Courier New" charset="0"/>
              </a:rPr>
              <a:t>attr</a:t>
            </a:r>
            <a:r>
              <a:rPr lang="de-DE" sz="1400" baseline="-25000" dirty="0" err="1">
                <a:latin typeface="Courier New" charset="0"/>
              </a:rPr>
              <a:t>n</a:t>
            </a:r>
            <a:r>
              <a:rPr lang="de-DE" sz="1400" dirty="0" smtClean="0">
                <a:latin typeface="Courier New" charset="0"/>
              </a:rPr>
              <a:t>)</a:t>
            </a:r>
            <a:r>
              <a:rPr lang="de-DE" sz="1400" b="1" dirty="0">
                <a:latin typeface="Courier New" charset="0"/>
              </a:rPr>
              <a:t> 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3608" y="4231127"/>
            <a:ext cx="317869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 smtClean="0">
                <a:latin typeface="Courier New" charset="0"/>
              </a:rPr>
              <a:t>ZipcodeIndex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smtClean="0">
                <a:latin typeface="Courier New" charset="0"/>
              </a:rPr>
              <a:t>CUSTOMERS(ZIPCODE)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92688" y="4015288"/>
            <a:ext cx="4158208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SELECT *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FROM </a:t>
            </a:r>
            <a:r>
              <a:rPr lang="de-DE" sz="1400" dirty="0">
                <a:latin typeface="Courier New" charset="0"/>
              </a:rPr>
              <a:t>CUSTOMERS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WHERE </a:t>
            </a:r>
            <a:r>
              <a:rPr lang="de-DE" sz="1400" dirty="0">
                <a:latin typeface="Courier New" charset="0"/>
              </a:rPr>
              <a:t>ZIPCODE</a:t>
            </a:r>
            <a:r>
              <a:rPr lang="de-DE" sz="1400" b="1" dirty="0">
                <a:latin typeface="Courier New" charset="0"/>
              </a:rPr>
              <a:t> BETWEEN </a:t>
            </a:r>
            <a:r>
              <a:rPr lang="de-DE" sz="1400" dirty="0">
                <a:latin typeface="Courier New" charset="0"/>
              </a:rPr>
              <a:t>8800</a:t>
            </a:r>
            <a:r>
              <a:rPr lang="de-DE" sz="1400" b="1" dirty="0">
                <a:latin typeface="Courier New" charset="0"/>
              </a:rPr>
              <a:t> AND </a:t>
            </a:r>
            <a:r>
              <a:rPr lang="de-DE" sz="1400" dirty="0" smtClean="0">
                <a:latin typeface="Courier New" charset="0"/>
              </a:rPr>
              <a:t>8999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386179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Beispiel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Indexe </a:t>
            </a:r>
            <a:r>
              <a:rPr lang="de-DE" dirty="0" smtClean="0"/>
              <a:t>mit zusammengesetzten Schlüsseln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können verwendet werden, um Dinge mit einer definierten </a:t>
            </a:r>
            <a:r>
              <a:rPr lang="de-DE" b="1" dirty="0" smtClean="0"/>
              <a:t>totalen Ordnung </a:t>
            </a:r>
            <a:r>
              <a:rPr lang="de-DE" dirty="0" smtClean="0"/>
              <a:t>zu indizieren (im Prinzip</a:t>
            </a:r>
            <a:r>
              <a:rPr lang="de-DE" baseline="30000" dirty="0" smtClean="0"/>
              <a:t>1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Integer, Zeichenketten, Datumsangaben, ..., </a:t>
            </a:r>
          </a:p>
          <a:p>
            <a:r>
              <a:rPr lang="de-DE" dirty="0" smtClean="0"/>
              <a:t>und auch eine </a:t>
            </a:r>
            <a:r>
              <a:rPr lang="de-DE" dirty="0" err="1" smtClean="0"/>
              <a:t>Hintereinandersetzung</a:t>
            </a:r>
            <a:r>
              <a:rPr lang="de-DE" dirty="0" smtClean="0"/>
              <a:t> davon </a:t>
            </a:r>
            <a:br>
              <a:rPr lang="de-DE" dirty="0" smtClean="0"/>
            </a:br>
            <a:r>
              <a:rPr lang="de-DE" dirty="0" smtClean="0"/>
              <a:t>(basierend auf einer lexikographischen Ordnung)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Beispiel: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Eine weitere Anwendung sind </a:t>
            </a:r>
            <a:r>
              <a:rPr lang="de-DE" b="1" dirty="0" smtClean="0"/>
              <a:t>partitionierte B</a:t>
            </a:r>
            <a:r>
              <a:rPr lang="de-DE" b="1" baseline="30000" dirty="0" smtClean="0"/>
              <a:t>+</a:t>
            </a:r>
            <a:r>
              <a:rPr lang="de-DE" b="1" dirty="0" smtClean="0"/>
              <a:t>-Bäume</a:t>
            </a:r>
          </a:p>
          <a:p>
            <a:r>
              <a:rPr lang="de-DE" dirty="0" smtClean="0"/>
              <a:t>Führende artifizielle Indexattribute partitionieren den B</a:t>
            </a:r>
            <a:r>
              <a:rPr lang="de-DE" baseline="30000" dirty="0" smtClean="0"/>
              <a:t>+</a:t>
            </a:r>
            <a:r>
              <a:rPr lang="de-DE" dirty="0" smtClean="0"/>
              <a:t>-Baum horizontal (z.B. zur verteilten Verarbeitung)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135" y="3609181"/>
            <a:ext cx="410445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 smtClean="0">
                <a:latin typeface="Courier New" charset="0"/>
              </a:rPr>
              <a:t>idx_lastname_firstname</a:t>
            </a:r>
            <a:r>
              <a:rPr lang="de-DE" sz="1400" dirty="0" smtClean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ON </a:t>
            </a:r>
            <a:r>
              <a:rPr lang="de-DE" sz="1400" dirty="0" smtClean="0">
                <a:latin typeface="Courier New" charset="0"/>
              </a:rPr>
              <a:t>CUSTOMERS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>
                <a:latin typeface="Courier New" charset="0"/>
              </a:rPr>
              <a:t>LASTNAME, FIRSTNAME</a:t>
            </a:r>
            <a:r>
              <a:rPr lang="de-DE" sz="1400" b="1" dirty="0">
                <a:latin typeface="Courier New" charset="0"/>
              </a:rPr>
              <a:t>);</a:t>
            </a:r>
            <a:endParaRPr lang="de-DE" sz="1400" b="1" dirty="0" smtClean="0">
              <a:latin typeface="Courier New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3728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G. Graefe: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Indexing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With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Partitioned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CIDR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60240" y="59916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/>
              <a:t>1 </a:t>
            </a:r>
            <a:r>
              <a:rPr lang="de-DE" sz="1200" dirty="0" smtClean="0"/>
              <a:t>In einigen Implementierungen können lange Zeichenketten nicht</a:t>
            </a:r>
            <a:br>
              <a:rPr lang="de-DE" sz="1200" dirty="0" smtClean="0"/>
            </a:br>
            <a:r>
              <a:rPr lang="de-DE" sz="1200" dirty="0" smtClean="0"/>
              <a:t>  als Index verwendet werden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58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wurden mit Zustimmung des Autors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und 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 typische Situation nach Alternative 2 (Speicherung von </a:t>
            </a:r>
            <a:r>
              <a:rPr lang="de-DE" dirty="0">
                <a:solidFill>
                  <a:srgbClr val="3C8C93"/>
                </a:solidFill>
              </a:rPr>
              <a:t>&lt;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&gt;</a:t>
            </a:r>
            <a:r>
              <a:rPr lang="de-DE" dirty="0"/>
              <a:t> </a:t>
            </a:r>
            <a:r>
              <a:rPr lang="de-DE" dirty="0" smtClean="0"/>
              <a:t>in Blättern) sieht so aus: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passiert, wenn man Folgendes ausführt?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6-Indexing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3506"/>
            <a:ext cx="6582378" cy="216024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1640" y="5535394"/>
            <a:ext cx="4680520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SELECT * FROM CUSTOMERS ORDER BY ZIPCODE; </a:t>
            </a:r>
            <a:endParaRPr lang="de-DE" sz="1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Geclusterte</a:t>
            </a:r>
            <a:r>
              <a:rPr lang="de-DE" dirty="0" smtClean="0"/>
              <a:t> B</a:t>
            </a:r>
            <a:r>
              <a:rPr lang="de-DE" baseline="30000" dirty="0" smtClean="0"/>
              <a:t>+</a:t>
            </a:r>
            <a:r>
              <a:rPr lang="de-DE" dirty="0" smtClean="0"/>
              <a:t>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Wenn die Datei mit den Datensätzen sortiert und sequentiell gespeichert ist, erfolgt der Zugriff schneller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Ein so organisierter Index heißt </a:t>
            </a:r>
            <a:r>
              <a:rPr lang="de-DE" dirty="0" err="1" smtClean="0"/>
              <a:t>geclusterter</a:t>
            </a:r>
            <a:r>
              <a:rPr lang="de-DE" dirty="0" smtClean="0"/>
              <a:t> Index</a:t>
            </a:r>
            <a:endParaRPr lang="de-DE" dirty="0"/>
          </a:p>
          <a:p>
            <a:r>
              <a:rPr lang="de-DE" dirty="0" smtClean="0"/>
              <a:t>Sequentieller Zugriff während der Scan-Phase</a:t>
            </a:r>
          </a:p>
          <a:p>
            <a:r>
              <a:rPr lang="de-DE" dirty="0" smtClean="0"/>
              <a:t>Besonders für Bereichsanfragen </a:t>
            </a:r>
            <a:br>
              <a:rPr lang="de-DE" dirty="0" smtClean="0"/>
            </a:br>
            <a:r>
              <a:rPr lang="de-DE" dirty="0" smtClean="0"/>
              <a:t>geeignet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Pages from 06-Indexing-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010"/>
            <a:ext cx="5760640" cy="18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Index-organisierte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Alternative 1 von oben </a:t>
            </a:r>
            <a:r>
              <a:rPr lang="de-DE" dirty="0"/>
              <a:t>(Datensätze in den Blättern) ist </a:t>
            </a:r>
            <a:r>
              <a:rPr lang="de-DE" dirty="0" smtClean="0"/>
              <a:t>ein Spezialfall eines </a:t>
            </a:r>
            <a:r>
              <a:rPr lang="de-DE" dirty="0" err="1" smtClean="0"/>
              <a:t>geclusterten</a:t>
            </a:r>
            <a:r>
              <a:rPr lang="de-DE" dirty="0" smtClean="0"/>
              <a:t> Index</a:t>
            </a:r>
          </a:p>
          <a:p>
            <a:r>
              <a:rPr lang="de-DE" dirty="0" smtClean="0"/>
              <a:t>Indexdatei = Datensatz-Datei</a:t>
            </a:r>
          </a:p>
          <a:p>
            <a:r>
              <a:rPr lang="de-DE" dirty="0" smtClean="0"/>
              <a:t>Eine solche Datei nennt man index-organisiert</a:t>
            </a:r>
          </a:p>
          <a:p>
            <a:pPr marL="0" indent="0">
              <a:buNone/>
            </a:pPr>
            <a:r>
              <a:rPr lang="de-DE" dirty="0" smtClean="0"/>
              <a:t>Oracle: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701594"/>
            <a:ext cx="7020272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</a:t>
            </a:r>
            <a:r>
              <a:rPr lang="de-DE" sz="1400" b="1" dirty="0" smtClean="0">
                <a:latin typeface="Courier New" charset="0"/>
              </a:rPr>
              <a:t>TABLE (...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...,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PRIMARY KEY (...))</a:t>
            </a:r>
          </a:p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ORGANIZATION INDEX;</a:t>
            </a:r>
          </a:p>
        </p:txBody>
      </p:sp>
    </p:spTree>
    <p:extLst>
      <p:ext uri="{BB962C8B-B14F-4D97-AF65-F5344CB8AC3E}">
        <p14:creationId xmlns:p14="http://schemas.microsoft.com/office/powerpoint/2010/main" val="20224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4" y="4581128"/>
            <a:ext cx="6509150" cy="114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-Baum-Verzweigung proportional zur Anzahl der Einträge pro Seite, also umgekehrt proportional zur Schlüsselgröße</a:t>
            </a:r>
          </a:p>
          <a:p>
            <a:r>
              <a:rPr lang="de-DE" sz="2400" dirty="0" smtClean="0"/>
              <a:t>Ziel: Schlüsselgröße verringern </a:t>
            </a:r>
            <a:br>
              <a:rPr lang="de-DE" sz="2400" dirty="0" smtClean="0"/>
            </a:br>
            <a:r>
              <a:rPr lang="de-DE" sz="2400" dirty="0" smtClean="0"/>
              <a:t>(insb. relevant bei Zeichenketten variabler Länge)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Suffix-Abschneidung: Beschränkung der Separatoren auf relevante Präfixe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sz="2400" dirty="0" smtClean="0"/>
              <a:t>Separatoren benötigen Datenwerte nicht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6-Indexing-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708920"/>
            <a:ext cx="69594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Präfixabschneidung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Häufig treten Zeichenketten mit gleichem Präfix auf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Speichere gemeinsamen Präfix nur einmal (z.B. als k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r>
              <a:rPr lang="de-DE" dirty="0" smtClean="0"/>
              <a:t>Schlüssel sind nun stark diskriminierend</a:t>
            </a:r>
          </a:p>
          <a:p>
            <a:pPr marL="0" indent="0">
              <a:buNone/>
            </a:pPr>
            <a:r>
              <a:rPr lang="de-DE" dirty="0" smtClean="0"/>
              <a:t>Außerkraftsetzen der 50%-Füllungsregel kann Effektivität der Präfixabschneidung verbessern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6-Indexing-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135434" cy="11521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48272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R. Bayer, K. </a:t>
            </a:r>
            <a:r>
              <a:rPr lang="de-DE" sz="1200" dirty="0" err="1">
                <a:solidFill>
                  <a:srgbClr val="0000FF"/>
                </a:solidFill>
              </a:rPr>
              <a:t>Unterauer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Prefix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ACM TODS  2(1), </a:t>
            </a:r>
            <a:r>
              <a:rPr lang="de-DE" sz="1200" b="1" dirty="0" smtClean="0">
                <a:solidFill>
                  <a:srgbClr val="FF0000"/>
                </a:solidFill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Bulk-</a:t>
            </a:r>
            <a:r>
              <a:rPr lang="de-DE" dirty="0" err="1" smtClean="0"/>
              <a:t>Loading</a:t>
            </a:r>
            <a:r>
              <a:rPr lang="de-DE" dirty="0" smtClean="0"/>
              <a:t> von B</a:t>
            </a:r>
            <a:r>
              <a:rPr lang="de-DE" baseline="30000" dirty="0" smtClean="0"/>
              <a:t>+</a:t>
            </a:r>
            <a:r>
              <a:rPr lang="de-DE" dirty="0" smtClean="0"/>
              <a:t>-Bäumen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7756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Aufbau eines B</a:t>
            </a:r>
            <a:r>
              <a:rPr lang="de-DE" baseline="30000" dirty="0" smtClean="0"/>
              <a:t>+</a:t>
            </a:r>
            <a:r>
              <a:rPr lang="de-DE" dirty="0" smtClean="0"/>
              <a:t>-Baums ist einfach bei sortierter Eingabe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Aufbau des B</a:t>
            </a:r>
            <a:r>
              <a:rPr lang="de-DE" baseline="30000" dirty="0" smtClean="0"/>
              <a:t>+</a:t>
            </a:r>
            <a:r>
              <a:rPr lang="de-DE" dirty="0" smtClean="0"/>
              <a:t>-Baumes von links nach rechts möglich</a:t>
            </a:r>
          </a:p>
          <a:p>
            <a:pPr lvl="1"/>
            <a:r>
              <a:rPr lang="de-DE" dirty="0" smtClean="0"/>
              <a:t>Idee</a:t>
            </a:r>
          </a:p>
          <a:p>
            <a:pPr lvl="2"/>
            <a:r>
              <a:rPr lang="de-DE" dirty="0" smtClean="0"/>
              <a:t>Betrachte jeweils neue Seite </a:t>
            </a:r>
            <a:r>
              <a:rPr lang="de-DE" dirty="0" smtClean="0"/>
              <a:t>s </a:t>
            </a:r>
            <a:r>
              <a:rPr lang="de-DE" dirty="0" smtClean="0"/>
              <a:t>(Seiten von links nach rechts durchgehend)</a:t>
            </a:r>
          </a:p>
          <a:p>
            <a:pPr lvl="2"/>
            <a:r>
              <a:rPr lang="de-DE" dirty="0" smtClean="0"/>
              <a:t>Betrachte immer rechten Indexknoten und füge dort (von links nach rechts) ein:</a:t>
            </a:r>
          </a:p>
          <a:p>
            <a:pPr lvl="2"/>
            <a:r>
              <a:rPr lang="de-DE" dirty="0" smtClean="0"/>
              <a:t> ⟨minimalen Schlüssel von </a:t>
            </a:r>
            <a:r>
              <a:rPr lang="de-DE" i="1" dirty="0"/>
              <a:t>s</a:t>
            </a:r>
            <a:r>
              <a:rPr lang="de-DE" dirty="0" smtClean="0"/>
              <a:t>, </a:t>
            </a:r>
            <a:r>
              <a:rPr lang="de-DE" dirty="0" smtClean="0"/>
              <a:t>Zeiger auf </a:t>
            </a:r>
            <a:r>
              <a:rPr lang="de-DE" i="1" dirty="0"/>
              <a:t>s</a:t>
            </a:r>
            <a:r>
              <a:rPr lang="de-DE" dirty="0" smtClean="0"/>
              <a:t>⟩ </a:t>
            </a:r>
            <a:endParaRPr lang="de-DE" dirty="0"/>
          </a:p>
          <a:p>
            <a:pPr lvl="1"/>
            <a:r>
              <a:rPr lang="de-DE" dirty="0" smtClean="0"/>
              <a:t>Split kommt immer nur auf äußerem </a:t>
            </a:r>
            <a:r>
              <a:rPr lang="de-DE" dirty="0" smtClean="0"/>
              <a:t>rechten </a:t>
            </a:r>
            <a:r>
              <a:rPr lang="de-DE" dirty="0" smtClean="0"/>
              <a:t>Pfad vor</a:t>
            </a:r>
          </a:p>
          <a:p>
            <a:pPr lvl="1"/>
            <a:r>
              <a:rPr lang="de-DE" dirty="0" smtClean="0"/>
              <a:t>Kein Traversieren von Wurzel zu Knoten nötig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6-Indexing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4896544" cy="11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B, B</a:t>
            </a:r>
            <a:r>
              <a:rPr lang="de-DE" baseline="30000" dirty="0" smtClean="0"/>
              <a:t>+</a:t>
            </a:r>
            <a:r>
              <a:rPr lang="de-DE" dirty="0" smtClean="0"/>
              <a:t>, B</a:t>
            </a:r>
            <a:r>
              <a:rPr lang="de-DE" baseline="30000" dirty="0" smtClean="0"/>
              <a:t>*</a:t>
            </a:r>
            <a:r>
              <a:rPr lang="de-DE" dirty="0" smtClean="0"/>
              <a:t>,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Bisher B</a:t>
            </a:r>
            <a:r>
              <a:rPr lang="de-DE" baseline="30000" dirty="0" smtClean="0"/>
              <a:t>+</a:t>
            </a:r>
            <a:r>
              <a:rPr lang="de-DE" dirty="0" smtClean="0"/>
              <a:t>-Bäume diskutiert</a:t>
            </a:r>
          </a:p>
          <a:p>
            <a:pPr marL="0" indent="0">
              <a:buNone/>
            </a:pPr>
            <a:r>
              <a:rPr lang="de-DE" dirty="0" smtClean="0"/>
              <a:t>Ursprünglicher Vorschlag von Bayer und </a:t>
            </a:r>
            <a:r>
              <a:rPr lang="de-DE" dirty="0" err="1" smtClean="0"/>
              <a:t>McCreight</a:t>
            </a:r>
            <a:r>
              <a:rPr lang="de-DE" dirty="0" smtClean="0"/>
              <a:t> enthielt sog. B-Bäume</a:t>
            </a:r>
          </a:p>
          <a:p>
            <a:r>
              <a:rPr lang="de-DE" dirty="0" smtClean="0"/>
              <a:t>Innere Knoten enthalten auch Datensätze</a:t>
            </a:r>
          </a:p>
          <a:p>
            <a:pPr marL="0" indent="0">
              <a:buNone/>
            </a:pPr>
            <a:r>
              <a:rPr lang="de-DE" dirty="0" smtClean="0"/>
              <a:t>Es gibt auch B*-Bäume</a:t>
            </a:r>
          </a:p>
          <a:p>
            <a:r>
              <a:rPr lang="de-DE" dirty="0" smtClean="0"/>
              <a:t>Fülle innere Knoten zu 2/3 statt nur zur 1/2</a:t>
            </a:r>
          </a:p>
          <a:p>
            <a:r>
              <a:rPr lang="de-DE" dirty="0" smtClean="0"/>
              <a:t>Umverteilung beim Einfügen </a:t>
            </a:r>
            <a:br>
              <a:rPr lang="de-DE" dirty="0" smtClean="0"/>
            </a:br>
            <a:r>
              <a:rPr lang="de-DE" dirty="0" smtClean="0"/>
              <a:t>(bei zwei vollen Knoten auf drei Knoten umverteilen)</a:t>
            </a:r>
          </a:p>
          <a:p>
            <a:pPr marL="0" indent="0">
              <a:buNone/>
            </a:pPr>
            <a:r>
              <a:rPr lang="de-DE" dirty="0" smtClean="0"/>
              <a:t>B-Baum meint irgendeine dieser Formen, meist werden </a:t>
            </a:r>
            <a:br>
              <a:rPr lang="de-DE" dirty="0" smtClean="0"/>
            </a:br>
            <a:r>
              <a:rPr lang="de-DE" dirty="0" smtClean="0"/>
              <a:t>in realen DBs die B</a:t>
            </a:r>
            <a:r>
              <a:rPr lang="de-DE" baseline="30000" dirty="0" smtClean="0"/>
              <a:t>+</a:t>
            </a:r>
            <a:r>
              <a:rPr lang="de-DE" dirty="0" smtClean="0"/>
              <a:t>-Bäume implementiert</a:t>
            </a:r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</a:t>
            </a:r>
            <a:r>
              <a:rPr lang="de-DE" dirty="0" smtClean="0"/>
              <a:t>auch außerhalb von DBs verwendet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Indexe: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dirty="0" smtClean="0"/>
              <a:t>Zugriff auf Daten von O(</a:t>
            </a:r>
            <a:r>
              <a:rPr lang="de-DE" dirty="0" err="1" smtClean="0"/>
              <a:t>n</a:t>
            </a:r>
            <a:r>
              <a:rPr lang="de-DE" dirty="0" smtClean="0"/>
              <a:t>) ungefähr auf O(log 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</a:p>
          <a:p>
            <a:r>
              <a:rPr lang="de-DE" dirty="0" smtClean="0"/>
              <a:t>Kosten der Indexierung aber nicht zu vernachlässigen</a:t>
            </a:r>
          </a:p>
          <a:p>
            <a:pPr lvl="1"/>
            <a:r>
              <a:rPr lang="de-DE" dirty="0" smtClean="0"/>
              <a:t>Nicht bei „kleinen“ Tabellen</a:t>
            </a:r>
          </a:p>
          <a:p>
            <a:pPr lvl="1"/>
            <a:r>
              <a:rPr lang="de-DE" dirty="0" smtClean="0"/>
              <a:t>Nicht bei häufigen Update- oder Insert-Anweisungen</a:t>
            </a:r>
          </a:p>
          <a:p>
            <a:pPr lvl="1"/>
            <a:r>
              <a:rPr lang="de-DE" dirty="0" smtClean="0"/>
              <a:t>Nicht bei Spalten mit vielen Null-Werten</a:t>
            </a:r>
          </a:p>
          <a:p>
            <a:r>
              <a:rPr lang="de-DE" dirty="0" smtClean="0"/>
              <a:t>Standardisierung nicht gegeben</a:t>
            </a:r>
          </a:p>
          <a:p>
            <a:r>
              <a:rPr lang="de-DE" dirty="0" smtClean="0"/>
              <a:t>Beispiel: MYSQL (Ausschnitt)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496003"/>
            <a:ext cx="7020272" cy="181331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[UNIQUE|FULLTEXT|SPATIAL] 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>
                <a:latin typeface="Courier New" charset="0"/>
              </a:rPr>
              <a:t>,...</a:t>
            </a:r>
            <a:r>
              <a:rPr lang="de-DE" sz="1400" b="1" dirty="0" smtClean="0">
                <a:latin typeface="Courier New" charset="0"/>
              </a:rPr>
              <a:t>) </a:t>
            </a:r>
            <a:r>
              <a:rPr lang="de-DE" sz="1400" dirty="0" smtClean="0">
                <a:latin typeface="Courier New" charset="0"/>
              </a:rPr>
              <a:t>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 smtClean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err="1" smtClean="0">
                <a:latin typeface="Courier New" charset="0"/>
              </a:rPr>
              <a:t>index_col_name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dirty="0" err="1">
                <a:latin typeface="Courier New" charset="0"/>
              </a:rPr>
              <a:t>col_name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[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length</a:t>
            </a:r>
            <a:r>
              <a:rPr lang="de-DE" sz="1400" b="1" dirty="0">
                <a:latin typeface="Courier New" charset="0"/>
              </a:rPr>
              <a:t>)</a:t>
            </a:r>
            <a:r>
              <a:rPr lang="de-DE" sz="1400" dirty="0">
                <a:latin typeface="Courier New" charset="0"/>
              </a:rPr>
              <a:t>] [</a:t>
            </a:r>
            <a:r>
              <a:rPr lang="de-DE" sz="1400" b="1" dirty="0">
                <a:latin typeface="Courier New" charset="0"/>
              </a:rPr>
              <a:t>ASC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DESC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USING </a:t>
            </a:r>
            <a:r>
              <a:rPr lang="de-DE" sz="1400" dirty="0">
                <a:latin typeface="Courier New" charset="0"/>
              </a:rPr>
              <a:t>{</a:t>
            </a:r>
            <a:r>
              <a:rPr lang="de-DE" sz="1400" b="1" dirty="0">
                <a:latin typeface="Courier New" charset="0"/>
              </a:rPr>
              <a:t>BTREE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HASH</a:t>
            </a:r>
            <a:r>
              <a:rPr lang="de-DE" sz="14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42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Hash-basierte Indexierung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50403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dominieren in Datenbanken</a:t>
            </a:r>
          </a:p>
          <a:p>
            <a:pPr marL="0" indent="0">
              <a:buNone/>
            </a:pPr>
            <a:r>
              <a:rPr lang="de-DE" dirty="0" smtClean="0"/>
              <a:t>Eine Alternative ist die hash-basierte Indexierung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Hash-Indexe eignen sich nur für Gleichheitsprädikate</a:t>
            </a:r>
          </a:p>
          <a:p>
            <a:r>
              <a:rPr lang="de-DE" dirty="0" smtClean="0"/>
              <a:t>Insbesondere für (lange) Zeichenketten und Verbundindexe</a:t>
            </a:r>
          </a:p>
          <a:p>
            <a:r>
              <a:rPr lang="de-DE" dirty="0" smtClean="0">
                <a:sym typeface="Wingdings"/>
              </a:rPr>
              <a:t>Kollisionsbehandlung: </a:t>
            </a:r>
            <a:r>
              <a:rPr lang="de-DE" b="1" dirty="0" smtClean="0">
                <a:sym typeface="Wingdings"/>
              </a:rPr>
              <a:t>Lineares</a:t>
            </a:r>
            <a:r>
              <a:rPr lang="de-DE" dirty="0" smtClean="0">
                <a:sym typeface="Wingdings"/>
              </a:rPr>
              <a:t> Sondieren, o.a. Techniken</a:t>
            </a:r>
            <a:endParaRPr lang="de-DE" dirty="0">
              <a:sym typeface="Wingding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6-Indexing-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5472608" cy="20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Statisches </a:t>
            </a:r>
            <a:r>
              <a:rPr lang="de-DE" dirty="0" err="1" smtClean="0"/>
              <a:t>Hashing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6" y="1196975"/>
            <a:ext cx="654860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8" y="4365104"/>
            <a:ext cx="7457542" cy="157383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47506" y="5805264"/>
            <a:ext cx="61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C8"/>
                </a:solidFill>
              </a:rPr>
              <a:t>scan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endParaRPr lang="de-DE" dirty="0">
              <a:solidFill>
                <a:srgbClr val="0000C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Effiziente Evaluierung einer Anfrage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Sortierung der Tabelle CUSTOMERS auf der Platte </a:t>
            </a:r>
            <a:br>
              <a:rPr lang="de-DE" dirty="0" smtClean="0"/>
            </a:br>
            <a:r>
              <a:rPr lang="de-DE" dirty="0" smtClean="0"/>
              <a:t>(nach </a:t>
            </a:r>
            <a:r>
              <a:rPr lang="de-DE" dirty="0"/>
              <a:t>ZIPCODE </a:t>
            </a:r>
            <a:r>
              <a:rPr lang="de-DE" dirty="0" smtClean="0"/>
              <a:t>)</a:t>
            </a:r>
          </a:p>
          <a:p>
            <a:r>
              <a:rPr lang="de-DE" dirty="0" smtClean="0"/>
              <a:t>Zur Evaluierung von Anfragen Verwendung von binärer Suche, um erstes </a:t>
            </a:r>
            <a:r>
              <a:rPr lang="de-DE" dirty="0" err="1" smtClean="0"/>
              <a:t>Tupel</a:t>
            </a:r>
            <a:r>
              <a:rPr lang="de-DE" dirty="0" smtClean="0"/>
              <a:t> zu finden, dann Scan solange ZIPCODE &lt; 8999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99479" y="5842797"/>
            <a:ext cx="395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k</a:t>
            </a:r>
            <a:r>
              <a:rPr lang="de-DE" sz="1600" dirty="0" smtClean="0"/>
              <a:t>* </a:t>
            </a:r>
            <a:r>
              <a:rPr lang="de-DE" sz="1600" dirty="0" err="1" smtClean="0"/>
              <a:t>denotiert</a:t>
            </a:r>
            <a:r>
              <a:rPr lang="de-DE" sz="1600" dirty="0" smtClean="0"/>
              <a:t> einen Datensatz mit Schlüssel </a:t>
            </a:r>
            <a:r>
              <a:rPr lang="de-DE" sz="1600" dirty="0" err="1" smtClean="0"/>
              <a:t>k</a:t>
            </a:r>
            <a:endParaRPr lang="de-DE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SELECT *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FROM </a:t>
            </a:r>
            <a:r>
              <a:rPr lang="de-DE" sz="1400" dirty="0">
                <a:latin typeface="Courier New" charset="0"/>
              </a:rPr>
              <a:t>CUSTOMERS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WHERE </a:t>
            </a:r>
            <a:r>
              <a:rPr lang="de-DE" sz="1400" dirty="0">
                <a:latin typeface="Courier New" charset="0"/>
              </a:rPr>
              <a:t>ZIPCODE</a:t>
            </a:r>
            <a:r>
              <a:rPr lang="de-DE" sz="1400" b="1" dirty="0">
                <a:latin typeface="Courier New" charset="0"/>
              </a:rPr>
              <a:t> BETWEEN </a:t>
            </a:r>
            <a:r>
              <a:rPr lang="de-DE" sz="1400" dirty="0">
                <a:latin typeface="Courier New" charset="0"/>
              </a:rPr>
              <a:t>8800</a:t>
            </a:r>
            <a:r>
              <a:rPr lang="de-DE" sz="1400" b="1" dirty="0">
                <a:latin typeface="Courier New" charset="0"/>
              </a:rPr>
              <a:t> AND </a:t>
            </a:r>
            <a:r>
              <a:rPr lang="de-DE" sz="1400" dirty="0">
                <a:latin typeface="Courier New" charset="0"/>
              </a:rPr>
              <a:t>8999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Dynamisches </a:t>
            </a:r>
            <a:r>
              <a:rPr lang="de-DE" dirty="0" err="1" smtClean="0"/>
              <a:t>Hashen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Problem:</a:t>
            </a:r>
            <a:r>
              <a:rPr lang="de-DE" dirty="0" smtClean="0"/>
              <a:t> Wie groß soll die Anzahl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/>
              <a:t> der Hash-Felder sein?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/>
              <a:t> zu groß </a:t>
            </a:r>
            <a:r>
              <a:rPr lang="de-DE" dirty="0" smtClean="0">
                <a:sym typeface="Wingdings"/>
              </a:rPr>
              <a:t> schlechte Platznutzung und –Lokalität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ym typeface="Wingdings"/>
              </a:rPr>
              <a:t> zu klein  Viele Überlaufseiten, lange Listen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Datenbanken verwenden daher </a:t>
            </a:r>
            <a:r>
              <a:rPr lang="de-DE" b="1" dirty="0" smtClean="0">
                <a:sym typeface="Wingdings"/>
              </a:rPr>
              <a:t>dynamisches </a:t>
            </a:r>
            <a:r>
              <a:rPr lang="de-DE" b="1" dirty="0" err="1" smtClean="0">
                <a:sym typeface="Wingdings"/>
              </a:rPr>
              <a:t>Hashen</a:t>
            </a:r>
            <a:r>
              <a:rPr lang="de-DE" b="1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(dynamisch wachsende und schrumpfende Bildbereiche)</a:t>
            </a:r>
          </a:p>
          <a:p>
            <a:r>
              <a:rPr lang="de-DE" b="1" dirty="0" smtClean="0">
                <a:sym typeface="Wingdings"/>
              </a:rPr>
              <a:t>Erweiterbares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Hashen</a:t>
            </a:r>
            <a:r>
              <a:rPr lang="de-DE" dirty="0" smtClean="0">
                <a:sym typeface="Wingdings"/>
              </a:rPr>
              <a:t> (R. </a:t>
            </a:r>
            <a:r>
              <a:rPr lang="de-DE" dirty="0" err="1" smtClean="0">
                <a:sym typeface="Wingdings"/>
              </a:rPr>
              <a:t>Fagin</a:t>
            </a:r>
            <a:r>
              <a:rPr lang="de-DE" dirty="0" smtClean="0">
                <a:sym typeface="Wingdings"/>
              </a:rPr>
              <a:t> et al. 1979)</a:t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(Vermeidung des Umkopierens; im Folgenden betrachtet)</a:t>
            </a:r>
          </a:p>
          <a:p>
            <a:r>
              <a:rPr lang="de-DE" dirty="0" smtClean="0">
                <a:sym typeface="Wingdings"/>
              </a:rPr>
              <a:t>Weiteres dynamisches Verfahren: lineares </a:t>
            </a:r>
            <a:r>
              <a:rPr lang="de-DE" dirty="0" err="1" smtClean="0">
                <a:sym typeface="Wingdings"/>
              </a:rPr>
              <a:t>Hashen</a:t>
            </a:r>
            <a:r>
              <a:rPr lang="de-DE" dirty="0" smtClean="0">
                <a:sym typeface="Wingdings"/>
              </a:rPr>
              <a:t> 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04338" y="60576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Fagin, R.; </a:t>
            </a:r>
            <a:r>
              <a:rPr lang="en-US" sz="1100" dirty="0" err="1">
                <a:solidFill>
                  <a:srgbClr val="0644FF"/>
                </a:solidFill>
                <a:latin typeface="Helvetica" charset="0"/>
              </a:rPr>
              <a:t>Nievergelt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, J.; </a:t>
            </a:r>
            <a:r>
              <a:rPr lang="en-US" sz="1100" dirty="0" err="1">
                <a:solidFill>
                  <a:srgbClr val="0644FF"/>
                </a:solidFill>
                <a:latin typeface="Helvetica" charset="0"/>
              </a:rPr>
              <a:t>Pippenger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, N.; Strong, H.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R., </a:t>
            </a:r>
            <a:br>
              <a:rPr lang="en-US" sz="1100" dirty="0" smtClean="0">
                <a:solidFill>
                  <a:srgbClr val="0644FF"/>
                </a:solidFill>
                <a:latin typeface="Helvetica" charset="0"/>
              </a:rPr>
            </a:b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Extendible 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Hashing - A Fast Access Method for Dynamic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Files, </a:t>
            </a:r>
            <a:br>
              <a:rPr lang="en-US" sz="1100" dirty="0" smtClean="0">
                <a:solidFill>
                  <a:srgbClr val="0644FF"/>
                </a:solidFill>
                <a:latin typeface="Helvetica" charset="0"/>
              </a:rPr>
            </a:br>
            <a:r>
              <a:rPr lang="en-US" sz="1100" i="1" dirty="0" smtClean="0">
                <a:solidFill>
                  <a:srgbClr val="0644FF"/>
                </a:solidFill>
                <a:latin typeface="Helvetica" charset="0"/>
              </a:rPr>
              <a:t>ACM </a:t>
            </a:r>
            <a:r>
              <a:rPr lang="en-US" sz="1100" i="1" dirty="0">
                <a:solidFill>
                  <a:srgbClr val="0644FF"/>
                </a:solidFill>
                <a:latin typeface="Helvetica" charset="0"/>
              </a:rPr>
              <a:t>Transactions on Database Systems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 </a:t>
            </a:r>
            <a:r>
              <a:rPr lang="en-US" sz="1100" b="1" dirty="0">
                <a:solidFill>
                  <a:srgbClr val="0644FF"/>
                </a:solidFill>
                <a:latin typeface="Helvetica" charset="0"/>
              </a:rPr>
              <a:t>4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 (3):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315–344, </a:t>
            </a:r>
            <a:r>
              <a:rPr lang="en-US" sz="1100" b="1" dirty="0" smtClean="0">
                <a:solidFill>
                  <a:srgbClr val="FF0000"/>
                </a:solidFill>
                <a:latin typeface="Helvetica" charset="0"/>
              </a:rPr>
              <a:t>1979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DF8-109A-7747-9496-F8E94F940FCF}" type="slidenum">
              <a:rPr lang="en-US" altLang="x-none" sz="1400"/>
              <a:pPr/>
              <a:t>41</a:t>
            </a:fld>
            <a:endParaRPr lang="en-US" altLang="x-none" sz="14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7200" y="74613"/>
          <a:ext cx="8458200" cy="68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6" name="VISIO" r:id="rId4" imgW="6269040" imgH="5109480" progId="Visio.Drawing.6">
                  <p:embed/>
                </p:oleObj>
              </mc:Choice>
              <mc:Fallback>
                <p:oleObj name="VISIO" r:id="rId4" imgW="626904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4613"/>
                        <a:ext cx="8458200" cy="689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DF762F-38F2-6744-BC2E-C58C333BE851}" type="slidenum">
              <a:rPr lang="en-US" altLang="x-none" sz="1400"/>
              <a:pPr/>
              <a:t>42</a:t>
            </a:fld>
            <a:endParaRPr lang="en-US" altLang="x-none" sz="140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Hashfunktion für erweiterbares Hashing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19200"/>
            <a:ext cx="8675687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dirty="0" smtClean="0"/>
              <a:t>Funktion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altLang="x-none" dirty="0"/>
              <a:t>: Schlüsselmenge </a:t>
            </a:r>
            <a:r>
              <a:rPr lang="de-DE" altLang="x-none" dirty="0" smtClean="0"/>
              <a:t> </a:t>
            </a:r>
            <a:r>
              <a:rPr lang="de-DE" altLang="x-none" dirty="0" smtClean="0">
                <a:sym typeface="Symbol" charset="2"/>
              </a:rPr>
              <a:t> </a:t>
            </a:r>
            <a:r>
              <a:rPr lang="de-DE" altLang="x-none" dirty="0">
                <a:sym typeface="Symbol" charset="2"/>
              </a:rPr>
              <a:t>{0,1}*</a:t>
            </a:r>
          </a:p>
          <a:p>
            <a:pPr>
              <a:lnSpc>
                <a:spcPct val="80000"/>
              </a:lnSpc>
            </a:pPr>
            <a:r>
              <a:rPr lang="de-DE" altLang="x-none" dirty="0" smtClean="0">
                <a:sym typeface="Symbol" charset="2"/>
              </a:rPr>
              <a:t>Anfangs nur </a:t>
            </a:r>
            <a:r>
              <a:rPr lang="de-DE" altLang="x-none" dirty="0">
                <a:sym typeface="Symbol" charset="2"/>
              </a:rPr>
              <a:t>ein (kurzer) Präfix des Hashwertes (</a:t>
            </a:r>
            <a:r>
              <a:rPr lang="de-DE" altLang="x-none" dirty="0" smtClean="0">
                <a:sym typeface="Symbol" charset="2"/>
              </a:rPr>
              <a:t>Bitstring)</a:t>
            </a:r>
            <a:endParaRPr lang="de-DE" altLang="x-none" dirty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sym typeface="Symbol" charset="2"/>
              </a:rPr>
              <a:t>Wenn </a:t>
            </a:r>
            <a:r>
              <a:rPr lang="de-DE" altLang="x-none" dirty="0" smtClean="0">
                <a:sym typeface="Symbol" charset="2"/>
              </a:rPr>
              <a:t>Hashtabelle wächst, sukzessive längerer Präfix</a:t>
            </a:r>
            <a:endParaRPr lang="de-DE" altLang="x-none" dirty="0"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 smtClean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de-DE" altLang="x-none" dirty="0" smtClean="0">
                <a:sym typeface="Symbol" charset="2"/>
              </a:rPr>
              <a:t>Beispiel-Hashfunktion</a:t>
            </a:r>
            <a:r>
              <a:rPr lang="de-DE" altLang="x-none" dirty="0">
                <a:sym typeface="Symbol" charset="2"/>
              </a:rPr>
              <a:t>: gespiegelte binäre </a:t>
            </a:r>
            <a:r>
              <a:rPr lang="de-DE" altLang="x-none" dirty="0" err="1">
                <a:sym typeface="Symbol" charset="2"/>
              </a:rPr>
              <a:t>PersNr</a:t>
            </a:r>
            <a:r>
              <a:rPr lang="de-DE" altLang="x-none" dirty="0">
                <a:sym typeface="Symbol" charset="2"/>
              </a:rPr>
              <a:t> </a:t>
            </a:r>
            <a:r>
              <a:rPr lang="de-DE" altLang="x-none" dirty="0"/>
              <a:t> </a:t>
            </a:r>
            <a:endParaRPr lang="de-DE" altLang="x-none" dirty="0" smtClean="0"/>
          </a:p>
          <a:p>
            <a:pPr>
              <a:lnSpc>
                <a:spcPct val="80000"/>
              </a:lnSpc>
            </a:pPr>
            <a:endParaRPr lang="de-DE" altLang="x-none" dirty="0"/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h(4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001000000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...   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de-DE" altLang="x-none" dirty="0" smtClean="0">
                <a:solidFill>
                  <a:srgbClr val="0000C8"/>
                </a:solidFill>
              </a:rPr>
              <a:t>(4   = 0</a:t>
            </a:r>
            <a:r>
              <a:rPr lang="de-DE" altLang="x-none" dirty="0">
                <a:solidFill>
                  <a:srgbClr val="0000C8"/>
                </a:solidFill>
              </a:rPr>
              <a:t>..0100)</a:t>
            </a:r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h(6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011000000...            </a:t>
            </a:r>
            <a:r>
              <a:rPr lang="de-DE" altLang="x-none" dirty="0">
                <a:solidFill>
                  <a:srgbClr val="0000C8"/>
                </a:solidFill>
              </a:rPr>
              <a:t>(</a:t>
            </a:r>
            <a:r>
              <a:rPr lang="de-DE" altLang="x-none" dirty="0" smtClean="0">
                <a:solidFill>
                  <a:srgbClr val="0000C8"/>
                </a:solidFill>
              </a:rPr>
              <a:t>6   = 0</a:t>
            </a:r>
            <a:r>
              <a:rPr lang="de-DE" altLang="x-none" dirty="0">
                <a:solidFill>
                  <a:srgbClr val="0000C8"/>
                </a:solidFill>
              </a:rPr>
              <a:t>..0110)</a:t>
            </a:r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h(7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111000000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... 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de-DE" altLang="x-none" dirty="0">
                <a:solidFill>
                  <a:srgbClr val="0000C8"/>
                </a:solidFill>
              </a:rPr>
              <a:t>(7 </a:t>
            </a:r>
            <a:r>
              <a:rPr lang="de-DE" altLang="x-none" dirty="0" smtClean="0">
                <a:solidFill>
                  <a:srgbClr val="0000C8"/>
                </a:solidFill>
              </a:rPr>
              <a:t>  = 0</a:t>
            </a:r>
            <a:r>
              <a:rPr lang="de-DE" altLang="x-none" dirty="0">
                <a:solidFill>
                  <a:srgbClr val="0000C8"/>
                </a:solidFill>
              </a:rPr>
              <a:t>..0111)</a:t>
            </a:r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h(13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101100000...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de-DE" altLang="x-none" dirty="0">
                <a:solidFill>
                  <a:srgbClr val="0000C8"/>
                </a:solidFill>
              </a:rPr>
              <a:t>(13 </a:t>
            </a:r>
            <a:r>
              <a:rPr lang="de-DE" altLang="x-none" dirty="0" smtClean="0">
                <a:solidFill>
                  <a:srgbClr val="0000C8"/>
                </a:solidFill>
              </a:rPr>
              <a:t>= 0</a:t>
            </a:r>
            <a:r>
              <a:rPr lang="de-DE" altLang="x-none" dirty="0">
                <a:solidFill>
                  <a:srgbClr val="0000C8"/>
                </a:solidFill>
              </a:rPr>
              <a:t>..01101)</a:t>
            </a:r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h(18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0100100000... 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altLang="x-none" dirty="0" smtClean="0">
                <a:solidFill>
                  <a:srgbClr val="0000C8"/>
                </a:solidFill>
              </a:rPr>
              <a:t>(</a:t>
            </a:r>
            <a:r>
              <a:rPr lang="de-DE" altLang="x-none" dirty="0">
                <a:solidFill>
                  <a:srgbClr val="0000C8"/>
                </a:solidFill>
              </a:rPr>
              <a:t>18 </a:t>
            </a:r>
            <a:r>
              <a:rPr lang="de-DE" altLang="x-none" dirty="0" smtClean="0">
                <a:solidFill>
                  <a:srgbClr val="0000C8"/>
                </a:solidFill>
              </a:rPr>
              <a:t>= 0</a:t>
            </a:r>
            <a:r>
              <a:rPr lang="de-DE" altLang="x-none" dirty="0">
                <a:solidFill>
                  <a:srgbClr val="0000C8"/>
                </a:solidFill>
              </a:rPr>
              <a:t>..010010)</a:t>
            </a:r>
          </a:p>
          <a:p>
            <a:pPr lvl="1">
              <a:lnSpc>
                <a:spcPct val="80000"/>
              </a:lnSpc>
            </a:pP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h(32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000001000...   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altLang="x-none" dirty="0" smtClean="0">
                <a:solidFill>
                  <a:srgbClr val="0000C8"/>
                </a:solidFill>
              </a:rPr>
              <a:t>(</a:t>
            </a:r>
            <a:r>
              <a:rPr lang="de-DE" altLang="x-none" dirty="0">
                <a:solidFill>
                  <a:srgbClr val="0000C8"/>
                </a:solidFill>
              </a:rPr>
              <a:t>32 </a:t>
            </a:r>
            <a:r>
              <a:rPr lang="de-DE" altLang="x-none" dirty="0" smtClean="0">
                <a:solidFill>
                  <a:srgbClr val="0000C8"/>
                </a:solidFill>
              </a:rPr>
              <a:t>= 0</a:t>
            </a:r>
            <a:r>
              <a:rPr lang="de-DE" altLang="x-none" dirty="0">
                <a:solidFill>
                  <a:srgbClr val="0000C8"/>
                </a:solidFill>
              </a:rPr>
              <a:t>..0100000)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(48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) = 000011000...      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de-DE" altLang="x-none" dirty="0" smtClean="0">
                <a:solidFill>
                  <a:srgbClr val="0000C8"/>
                </a:solidFill>
              </a:rPr>
              <a:t>(</a:t>
            </a:r>
            <a:r>
              <a:rPr lang="de-DE" altLang="x-none" dirty="0">
                <a:solidFill>
                  <a:srgbClr val="0000C8"/>
                </a:solidFill>
              </a:rPr>
              <a:t>48 </a:t>
            </a:r>
            <a:r>
              <a:rPr lang="de-DE" altLang="x-none" dirty="0" smtClean="0">
                <a:solidFill>
                  <a:srgbClr val="0000C8"/>
                </a:solidFill>
              </a:rPr>
              <a:t>= 0</a:t>
            </a:r>
            <a:r>
              <a:rPr lang="de-DE" altLang="x-none" dirty="0">
                <a:solidFill>
                  <a:srgbClr val="0000C8"/>
                </a:solidFill>
              </a:rPr>
              <a:t>..0110000)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0E979C-60EE-094E-9557-0C89A82C8F06}" type="slidenum">
              <a:rPr lang="en-US" altLang="x-none" sz="1400"/>
              <a:pPr/>
              <a:t>43</a:t>
            </a:fld>
            <a:endParaRPr lang="en-US" altLang="x-none" sz="140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3400" y="136525"/>
          <a:ext cx="7772400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" name="VISIO" r:id="rId4" imgW="5796360" imgH="5109480" progId="Visio.Drawing.6">
                  <p:embed/>
                </p:oleObj>
              </mc:Choice>
              <mc:Fallback>
                <p:oleObj name="VISIO" r:id="rId4" imgW="579636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6525"/>
                        <a:ext cx="7772400" cy="685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648200" y="541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09800" y="5791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dirty="0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67618" y="110177"/>
            <a:ext cx="382668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Annahme: </a:t>
            </a:r>
          </a:p>
          <a:p>
            <a:r>
              <a:rPr lang="de-DE" dirty="0" err="1" smtClean="0"/>
              <a:t>Bucket</a:t>
            </a:r>
            <a:r>
              <a:rPr lang="de-DE" dirty="0" smtClean="0"/>
              <a:t> kann 2 Datensätze aufnehmen</a:t>
            </a:r>
          </a:p>
        </p:txBody>
      </p:sp>
    </p:spTree>
    <p:extLst>
      <p:ext uri="{BB962C8B-B14F-4D97-AF65-F5344CB8AC3E}">
        <p14:creationId xmlns:p14="http://schemas.microsoft.com/office/powerpoint/2010/main" val="16123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E4CC9-AAEA-4F4C-B095-1D45C67A344F}" type="slidenum">
              <a:rPr lang="en-US" altLang="x-none" sz="1400"/>
              <a:pPr/>
              <a:t>44</a:t>
            </a:fld>
            <a:endParaRPr lang="en-US" altLang="x-none" sz="140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2054"/>
              </p:ext>
            </p:extLst>
          </p:nvPr>
        </p:nvGraphicFramePr>
        <p:xfrm>
          <a:off x="-103658" y="260648"/>
          <a:ext cx="9351315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0" name="VISIO" r:id="rId4" imgW="7246080" imgH="5109480" progId="Visio.Drawing.6">
                  <p:embed/>
                </p:oleObj>
              </mc:Choice>
              <mc:Fallback>
                <p:oleObj name="VISIO" r:id="rId4" imgW="724608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658" y="260648"/>
                        <a:ext cx="9351315" cy="6597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607024" y="5257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425824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dirty="0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806824" y="6096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950368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70E33-D665-DB45-99A9-6DB536EB5E8C}" type="slidenum">
              <a:rPr lang="en-US" altLang="x-none" sz="1400"/>
              <a:pPr/>
              <a:t>45</a:t>
            </a:fld>
            <a:endParaRPr lang="en-US" altLang="x-none" sz="140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6672"/>
              </p:ext>
            </p:extLst>
          </p:nvPr>
        </p:nvGraphicFramePr>
        <p:xfrm>
          <a:off x="0" y="-243408"/>
          <a:ext cx="8856984" cy="1049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8" name="VISIO" r:id="rId4" imgW="7108560" imgH="8424000" progId="Visio.Drawing.6">
                  <p:embed/>
                </p:oleObj>
              </mc:Choice>
              <mc:Fallback>
                <p:oleObj name="VISIO" r:id="rId4" imgW="7108560" imgH="84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43408"/>
                        <a:ext cx="8856984" cy="10491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600196-4B3D-0F42-9B41-7C3AD0EB4EE5}" type="slidenum">
              <a:rPr lang="en-US" altLang="x-none" sz="1400"/>
              <a:pPr/>
              <a:t>46</a:t>
            </a:fld>
            <a:endParaRPr lang="en-US" altLang="x-none" sz="140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-228600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6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71BFDD-2FB0-CC42-AAB5-467919413E79}" type="slidenum">
              <a:rPr lang="en-US" altLang="x-none" sz="1400"/>
              <a:pPr/>
              <a:t>47</a:t>
            </a:fld>
            <a:endParaRPr lang="en-US" altLang="x-none" sz="140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228600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4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4                12                   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781800" y="1219200"/>
            <a:ext cx="2119313" cy="1249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x-none" sz="2800">
                <a:latin typeface="Times New Roman" charset="0"/>
              </a:rPr>
              <a:t>Einfügen: 12 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12=1100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</a:t>
            </a:r>
            <a:r>
              <a:rPr lang="de-DE" altLang="x-none">
                <a:latin typeface="Times New Roman" charset="0"/>
              </a:rPr>
              <a:t>10...</a:t>
            </a:r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5257800" y="1676400"/>
            <a:ext cx="2844800" cy="1282700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1905000" y="1511300"/>
            <a:ext cx="2209800" cy="3594100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B553-ECFF-9A45-9BD6-F55FE9B72BC6}" type="slidenum">
              <a:rPr lang="en-US" altLang="x-none" sz="1400"/>
              <a:pPr/>
              <a:t>48</a:t>
            </a:fld>
            <a:endParaRPr lang="en-US" altLang="x-none" sz="140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43475"/>
              </p:ext>
            </p:extLst>
          </p:nvPr>
        </p:nvGraphicFramePr>
        <p:xfrm>
          <a:off x="-252536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2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4                12                  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781800" y="1219200"/>
            <a:ext cx="2265363" cy="1249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x-none" sz="2800">
                <a:latin typeface="Times New Roman" charset="0"/>
              </a:rPr>
              <a:t>Einfügen: 20 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20=10100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</a:t>
            </a:r>
            <a:r>
              <a:rPr lang="de-DE" altLang="x-none">
                <a:latin typeface="Times New Roman" charset="0"/>
              </a:rPr>
              <a:t>010...</a:t>
            </a:r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5257800" y="1676400"/>
            <a:ext cx="2844800" cy="1282700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1905000" y="1511300"/>
            <a:ext cx="2209800" cy="3594100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0" y="6096000"/>
            <a:ext cx="1981200" cy="573360"/>
          </a:xfrm>
          <a:prstGeom prst="wedgeEllipseCallout">
            <a:avLst>
              <a:gd name="adj1" fmla="val 10018"/>
              <a:gd name="adj2" fmla="val -116875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x-none">
                <a:latin typeface="Times New Roman" charset="0"/>
              </a:rPr>
              <a:t>Overflow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49FA5-7F22-9B45-9CC4-3AB458259FCF}" type="slidenum">
              <a:rPr lang="en-US" altLang="x-none" sz="1400"/>
              <a:pPr/>
              <a:t>49</a:t>
            </a:fld>
            <a:endParaRPr lang="en-US" altLang="x-none" sz="140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3400" y="-165100"/>
          <a:ext cx="8153400" cy="712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0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-165100"/>
                        <a:ext cx="8153400" cy="712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1600200"/>
            <a:ext cx="2667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0011</a:t>
            </a:r>
            <a:r>
              <a:rPr lang="de-DE" altLang="x-none">
                <a:latin typeface="Times New Roman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h(4) 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100..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Geordnete Dateien und binäre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Sequentieller Zugriff während der Scan-Phase</a:t>
            </a:r>
          </a:p>
          <a:p>
            <a:pPr marL="0" indent="0">
              <a:buNone/>
            </a:pPr>
            <a:r>
              <a:rPr lang="de-DE" dirty="0" smtClean="0"/>
              <a:t>Es müssen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(#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Tupel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während der Such-Phase gelesen werden</a:t>
            </a:r>
          </a:p>
          <a:p>
            <a:pPr>
              <a:buClr>
                <a:srgbClr val="FF0000"/>
              </a:buClr>
              <a:buSzPct val="100000"/>
              <a:buFont typeface="STIXGeneral-Regular"/>
              <a:buChar char="✗"/>
            </a:pPr>
            <a:r>
              <a:rPr lang="de-DE" dirty="0" smtClean="0"/>
              <a:t>Für jeden Zugriff eine Seite!</a:t>
            </a:r>
          </a:p>
          <a:p>
            <a:pPr lvl="1"/>
            <a:r>
              <a:rPr lang="de-DE" dirty="0" smtClean="0"/>
              <a:t>Weite Sprünge sind die Idee der binären Suche </a:t>
            </a:r>
          </a:p>
          <a:p>
            <a:pPr lvl="1"/>
            <a:r>
              <a:rPr lang="de-DE" dirty="0" smtClean="0"/>
              <a:t>Kein </a:t>
            </a:r>
            <a:r>
              <a:rPr lang="de-DE" dirty="0" err="1" smtClean="0"/>
              <a:t>Prefetching</a:t>
            </a:r>
            <a:r>
              <a:rPr lang="de-DE" dirty="0" smtClean="0"/>
              <a:t>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5" y="1196752"/>
            <a:ext cx="7697671" cy="1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2FF0E8-E10C-0040-B320-7CA8E04206D5}" type="slidenum">
              <a:rPr lang="en-US" altLang="x-none" sz="1400"/>
              <a:pPr/>
              <a:t>50</a:t>
            </a:fld>
            <a:endParaRPr lang="en-US" altLang="x-none" sz="140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3400" y="-165100"/>
          <a:ext cx="8153400" cy="712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8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-165100"/>
                        <a:ext cx="8153400" cy="712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1600200"/>
            <a:ext cx="2667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0011</a:t>
            </a:r>
            <a:r>
              <a:rPr lang="de-DE" altLang="x-none">
                <a:latin typeface="Times New Roman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h(4) 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100..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7526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4                20                   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4008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12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3125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Index-Sequentielle Zugriffsmethode (ISAM-Index)</a:t>
            </a:r>
          </a:p>
          <a:p>
            <a:pPr lvl="1"/>
            <a:r>
              <a:rPr lang="de-DE" dirty="0" smtClean="0">
                <a:ea typeface="ＭＳ Ｐゴシック" charset="0"/>
              </a:rPr>
              <a:t>Statisch, baum-basierte Indexstruktur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B</a:t>
            </a:r>
            <a:r>
              <a:rPr lang="de-DE" baseline="30000" dirty="0" smtClean="0">
                <a:solidFill>
                  <a:srgbClr val="0000C8"/>
                </a:solidFill>
                <a:ea typeface="ＭＳ Ｐゴシック" charset="0"/>
              </a:rPr>
              <a:t>+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-Bäume</a:t>
            </a:r>
          </a:p>
          <a:p>
            <a:pPr lvl="1"/>
            <a:r>
              <a:rPr lang="de-DE" dirty="0" smtClean="0">
                <a:ea typeface="ＭＳ Ｐゴシック" charset="0"/>
              </a:rPr>
              <a:t>Die Datenbank-Indexstruktur, auf linearer 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Ordnung basierend, dynamisch, kleine</a:t>
            </a:r>
            <a:r>
              <a:rPr lang="de-DE" dirty="0">
                <a:ea typeface="ＭＳ Ｐゴシック" charset="0"/>
              </a:rPr>
              <a:t/>
            </a:r>
            <a:br>
              <a:rPr lang="de-DE" dirty="0">
                <a:ea typeface="ＭＳ Ｐゴシック" charset="0"/>
              </a:rPr>
            </a:br>
            <a:r>
              <a:rPr lang="de-DE" dirty="0" err="1" smtClean="0">
                <a:ea typeface="ＭＳ Ｐゴシック" charset="0"/>
              </a:rPr>
              <a:t>Baumhöhe</a:t>
            </a:r>
            <a:r>
              <a:rPr lang="de-DE" dirty="0" smtClean="0">
                <a:ea typeface="ＭＳ Ｐゴシック" charset="0"/>
              </a:rPr>
              <a:t> für fokussierten Zugriff auf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Bereiche</a:t>
            </a:r>
          </a:p>
          <a:p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Geclusterte</a:t>
            </a:r>
            <a:r>
              <a:rPr lang="de-DE" dirty="0">
                <a:solidFill>
                  <a:srgbClr val="0000C8"/>
                </a:solidFill>
                <a:ea typeface="ＭＳ Ｐゴシック" charset="0"/>
              </a:rPr>
              <a:t> 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vs. </a:t>
            </a:r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ungeclusterte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Sequentieller Zugriff vs. Verwaltungsaufwand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Hash-basierte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Dynamische Anpassung des Index auf die Daten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8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ISAM: </a:t>
            </a:r>
            <a:r>
              <a:rPr lang="de-DE" dirty="0" err="1" smtClean="0"/>
              <a:t>Indexed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Access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Idee: Beschleunige die Suchphase durch sog. Index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Knoten von der Größe einer Seite</a:t>
            </a:r>
          </a:p>
          <a:p>
            <a:pPr lvl="1"/>
            <a:r>
              <a:rPr lang="de-DE" dirty="0" smtClean="0"/>
              <a:t>Hunderte Einträge pro Seite</a:t>
            </a:r>
          </a:p>
          <a:p>
            <a:pPr lvl="1"/>
            <a:r>
              <a:rPr lang="de-DE" dirty="0" smtClean="0"/>
              <a:t>Hohe Verzweigung, kleine Tiefe</a:t>
            </a:r>
          </a:p>
          <a:p>
            <a:r>
              <a:rPr lang="de-DE" dirty="0" smtClean="0"/>
              <a:t>Suchaufwand: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err="1" smtClean="0">
                <a:solidFill>
                  <a:srgbClr val="FF0000"/>
                </a:solidFill>
              </a:rPr>
              <a:t>Verzweigung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(#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Tupel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Pages from 06-Index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488832" cy="2597282"/>
          </a:xfrm>
          <a:prstGeom prst="rect">
            <a:avLst/>
          </a:prstGeom>
        </p:spPr>
      </p:pic>
      <p:pic>
        <p:nvPicPr>
          <p:cNvPr id="6" name="Bild 5" descr="Pages from 06-Indexing-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509120"/>
            <a:ext cx="3428053" cy="158417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87824" y="6392361"/>
            <a:ext cx="3779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Von </a:t>
            </a:r>
            <a:r>
              <a:rPr lang="de-DE" sz="1200" dirty="0">
                <a:solidFill>
                  <a:srgbClr val="0000FF"/>
                </a:solidFill>
              </a:rPr>
              <a:t>IBM </a:t>
            </a:r>
            <a:r>
              <a:rPr lang="de-DE" sz="1200" b="1" dirty="0">
                <a:solidFill>
                  <a:srgbClr val="FF0000"/>
                </a:solidFill>
              </a:rPr>
              <a:t>Ende der 1960er </a:t>
            </a:r>
            <a:r>
              <a:rPr lang="de-DE" sz="1200" dirty="0">
                <a:solidFill>
                  <a:srgbClr val="0000FF"/>
                </a:solidFill>
              </a:rPr>
              <a:t>Jahre </a:t>
            </a:r>
            <a:r>
              <a:rPr lang="de-DE" sz="1200" dirty="0" smtClean="0">
                <a:solidFill>
                  <a:srgbClr val="0000FF"/>
                </a:solidFill>
              </a:rPr>
              <a:t>entwickelt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ISAM-Index: Aktualisierungsoperationen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ISAM-Indexe sind statisch</a:t>
            </a:r>
          </a:p>
          <a:p>
            <a:r>
              <a:rPr lang="de-DE" sz="2400" b="1" dirty="0" smtClean="0"/>
              <a:t>Löschen</a:t>
            </a:r>
            <a:r>
              <a:rPr lang="de-DE" sz="2400" dirty="0" smtClean="0"/>
              <a:t> einfach: Lösche Datensatz von Datenseite</a:t>
            </a:r>
          </a:p>
          <a:p>
            <a:r>
              <a:rPr lang="de-DE" sz="2400" b="1" dirty="0" smtClean="0"/>
              <a:t>Einfügen</a:t>
            </a:r>
            <a:r>
              <a:rPr lang="de-DE" sz="2400" dirty="0" smtClean="0"/>
              <a:t> von Daten aufwendig</a:t>
            </a:r>
          </a:p>
          <a:p>
            <a:pPr lvl="1"/>
            <a:r>
              <a:rPr lang="de-DE" sz="2000" dirty="0" smtClean="0"/>
              <a:t>Falls noch Platz auf </a:t>
            </a:r>
            <a:r>
              <a:rPr lang="de-DE" sz="2000" dirty="0"/>
              <a:t>Blattseite (z.B. nach einer vorherigen Löschung</a:t>
            </a:r>
            <a:r>
              <a:rPr lang="de-DE" sz="2000" dirty="0" smtClean="0"/>
              <a:t>)</a:t>
            </a:r>
            <a:r>
              <a:rPr lang="de-DE" sz="2000" dirty="0" smtClean="0"/>
              <a:t>, </a:t>
            </a:r>
            <a:r>
              <a:rPr lang="de-DE" sz="2000" dirty="0" smtClean="0"/>
              <a:t>füge Datensatz ein </a:t>
            </a:r>
            <a:br>
              <a:rPr lang="de-DE" sz="2000" dirty="0" smtClean="0"/>
            </a:br>
            <a:r>
              <a:rPr lang="de-DE" sz="2000" dirty="0" smtClean="0"/>
              <a:t>Sonst </a:t>
            </a:r>
            <a:r>
              <a:rPr lang="de-DE" sz="2000" dirty="0" smtClean="0"/>
              <a:t>füge </a:t>
            </a:r>
            <a:r>
              <a:rPr lang="de-DE" sz="2000" b="1" dirty="0" smtClean="0"/>
              <a:t>Überlauf-Seite </a:t>
            </a:r>
            <a:r>
              <a:rPr lang="de-DE" sz="2000" dirty="0" smtClean="0"/>
              <a:t>ein (zerstört sequentielle Ordnung)</a:t>
            </a:r>
          </a:p>
          <a:p>
            <a:pPr lvl="1"/>
            <a:r>
              <a:rPr lang="de-DE" sz="2000" dirty="0" smtClean="0"/>
              <a:t>ISAM-Index </a:t>
            </a:r>
            <a:r>
              <a:rPr lang="de-DE" sz="2000" b="1" dirty="0" smtClean="0"/>
              <a:t>degeneriert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6-Index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" y="3933056"/>
            <a:ext cx="7548132" cy="2376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43584" y="5949280"/>
            <a:ext cx="16922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Überlauf-Seiten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5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Anmerkungen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Das Vorsehen von Freiraum bei der Indexerzeugung reduziert das </a:t>
            </a:r>
            <a:r>
              <a:rPr lang="de-DE" dirty="0" err="1" smtClean="0"/>
              <a:t>Einfügeproblem</a:t>
            </a:r>
            <a:r>
              <a:rPr lang="de-DE" dirty="0" smtClean="0"/>
              <a:t> (typisch sind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20%</a:t>
            </a:r>
            <a:r>
              <a:rPr lang="de-DE" dirty="0" smtClean="0"/>
              <a:t> Freiraum)</a:t>
            </a:r>
          </a:p>
          <a:p>
            <a:r>
              <a:rPr lang="de-DE" dirty="0" smtClean="0"/>
              <a:t>Positiv: Da Indexseiten statisch, keine Zugriffskoordination während Indexzugriff nötig</a:t>
            </a:r>
          </a:p>
          <a:p>
            <a:pPr lvl="1"/>
            <a:r>
              <a:rPr lang="de-DE" dirty="0" smtClean="0"/>
              <a:t>Zugriffskoordination (Sperren) bei dynamischen Indizes vermindern gleichzeitigen Zugriff (besonders nahe der Wurzel) für andere Anfragen</a:t>
            </a:r>
          </a:p>
          <a:p>
            <a:r>
              <a:rPr lang="de-DE" dirty="0" smtClean="0"/>
              <a:t>ISAM ist nützlich für (relativ) statische 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Eine dynamische Indexstruktur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von ISAM-Index abgeleitet, sind aber dynamisch</a:t>
            </a:r>
          </a:p>
          <a:p>
            <a:r>
              <a:rPr lang="de-DE" dirty="0" smtClean="0"/>
              <a:t>Keine Überlauf-Ketten</a:t>
            </a:r>
          </a:p>
          <a:p>
            <a:r>
              <a:rPr lang="de-DE" dirty="0" smtClean="0"/>
              <a:t>Balancierung wird aufrechterhalten</a:t>
            </a:r>
          </a:p>
          <a:p>
            <a:r>
              <a:rPr lang="de-DE" dirty="0" smtClean="0"/>
              <a:t>Behandelt </a:t>
            </a:r>
            <a:r>
              <a:rPr lang="de-DE" dirty="0" err="1" smtClean="0"/>
              <a:t>insert</a:t>
            </a:r>
            <a:r>
              <a:rPr lang="de-DE" dirty="0" smtClean="0"/>
              <a:t> und </a:t>
            </a:r>
            <a:r>
              <a:rPr lang="de-DE" dirty="0" err="1" smtClean="0"/>
              <a:t>delete</a:t>
            </a:r>
            <a:r>
              <a:rPr lang="de-DE" dirty="0" smtClean="0"/>
              <a:t> angemessen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Minimale Besetzungsregel für B</a:t>
            </a:r>
            <a:r>
              <a:rPr lang="de-DE" baseline="30000" dirty="0" smtClean="0"/>
              <a:t>+</a:t>
            </a:r>
            <a:r>
              <a:rPr lang="de-DE" dirty="0" smtClean="0"/>
              <a:t>-Baum-Knoten (außer der Wurzel):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50%</a:t>
            </a:r>
            <a:r>
              <a:rPr lang="de-DE" dirty="0" smtClean="0"/>
              <a:t> (durchschnittliche Belegung ist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67%</a:t>
            </a:r>
            <a:r>
              <a:rPr lang="de-DE" dirty="0" smtClean="0"/>
              <a:t>)</a:t>
            </a:r>
          </a:p>
          <a:p>
            <a:r>
              <a:rPr lang="de-DE" dirty="0" smtClean="0"/>
              <a:t>Verzweigung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 smtClean="0"/>
              <a:t> nicht zu klein (Zugriff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934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1860</Words>
  <Application>Microsoft Macintosh PowerPoint</Application>
  <PresentationFormat>Bildschirmpräsentation (4:3)</PresentationFormat>
  <Paragraphs>462</Paragraphs>
  <Slides>51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64" baseType="lpstr">
      <vt:lpstr>Calibri</vt:lpstr>
      <vt:lpstr>Courier New</vt:lpstr>
      <vt:lpstr>Helvetica</vt:lpstr>
      <vt:lpstr>ＭＳ Ｐゴシック</vt:lpstr>
      <vt:lpstr>Myriad Pro</vt:lpstr>
      <vt:lpstr>STIXGeneral-Regular</vt:lpstr>
      <vt:lpstr>Symbol</vt:lpstr>
      <vt:lpstr>Times New Roman</vt:lpstr>
      <vt:lpstr>Wingdings</vt:lpstr>
      <vt:lpstr>Arial</vt:lpstr>
      <vt:lpstr>7_Standarddesign</vt:lpstr>
      <vt:lpstr>VISIO</vt:lpstr>
      <vt:lpstr>Clip</vt:lpstr>
      <vt:lpstr>Datenbanken Indexierung</vt:lpstr>
      <vt:lpstr>Architektur eines DBMS</vt:lpstr>
      <vt:lpstr>Danksagung</vt:lpstr>
      <vt:lpstr>Effiziente Evaluierung einer Anfrage</vt:lpstr>
      <vt:lpstr>Geordnete Dateien und binäre Suche</vt:lpstr>
      <vt:lpstr>ISAM: Indexed Sequential Access Method</vt:lpstr>
      <vt:lpstr>ISAM-Index: Aktualisierungsoperationen</vt:lpstr>
      <vt:lpstr>Anmerkungen</vt:lpstr>
      <vt:lpstr>B+-Bäume: Eine dynamische Indexstruktur</vt:lpstr>
      <vt:lpstr>B+-Bäume: Grundlagen</vt:lpstr>
      <vt:lpstr>Suche im B+-Baum</vt:lpstr>
      <vt:lpstr>Insert: Überblick</vt:lpstr>
      <vt:lpstr>Insert: Beispiel ohne Aufspaltung</vt:lpstr>
      <vt:lpstr>Insert: Beispiel ohne Aufspaltung</vt:lpstr>
      <vt:lpstr>Insert: Beispiel mit Aufspaltung</vt:lpstr>
      <vt:lpstr>Insert: Beispiel mit Aufspaltung</vt:lpstr>
      <vt:lpstr>Insert: Beispiel mit Aufspaltung</vt:lpstr>
      <vt:lpstr>Insert: Beispiele mit Aufspaltung innerer Knoten</vt:lpstr>
      <vt:lpstr>Insert: Aufspaltung eines inneren Knotens</vt:lpstr>
      <vt:lpstr>Zusammenfassung: Algorithmus tree_insert</vt:lpstr>
      <vt:lpstr>Algorithmus leaf_insert</vt:lpstr>
      <vt:lpstr>Algorithmus split</vt:lpstr>
      <vt:lpstr>Algorithmus insert</vt:lpstr>
      <vt:lpstr>Löschung</vt:lpstr>
      <vt:lpstr>Löschung</vt:lpstr>
      <vt:lpstr>B+-Bäume in realen Systemen</vt:lpstr>
      <vt:lpstr>Was wird in den Blättern gespeichert?</vt:lpstr>
      <vt:lpstr>Erzeugung von Indexstrukturen in SQL</vt:lpstr>
      <vt:lpstr>Indexe mit zusammengesetzten Schlüsseln</vt:lpstr>
      <vt:lpstr>B+-Bäume und Sortierung</vt:lpstr>
      <vt:lpstr>Geclusterte B+-Bäume</vt:lpstr>
      <vt:lpstr>Index-organisierte Tabellen</vt:lpstr>
      <vt:lpstr>Suffix-Abschneidung</vt:lpstr>
      <vt:lpstr>Präfixabschneidung</vt:lpstr>
      <vt:lpstr>Bulk-Loading von B+-Bäumen</vt:lpstr>
      <vt:lpstr>B, B+, B*, ...</vt:lpstr>
      <vt:lpstr>Indexe: Zusammenfassung</vt:lpstr>
      <vt:lpstr>Hash-basierte Indexierung</vt:lpstr>
      <vt:lpstr>Statisches Hashing</vt:lpstr>
      <vt:lpstr>Dynamisches Hashen</vt:lpstr>
      <vt:lpstr>PowerPoint-Präsentation</vt:lpstr>
      <vt:lpstr>Hashfunktion für erweiterbares Hashing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846</cp:revision>
  <cp:lastPrinted>2018-06-05T07:27:18Z</cp:lastPrinted>
  <dcterms:created xsi:type="dcterms:W3CDTF">2010-04-27T12:26:40Z</dcterms:created>
  <dcterms:modified xsi:type="dcterms:W3CDTF">2020-05-12T11:14:07Z</dcterms:modified>
</cp:coreProperties>
</file>