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6"/>
  </p:notesMasterIdLst>
  <p:handoutMasterIdLst>
    <p:handoutMasterId r:id="rId47"/>
  </p:handoutMasterIdLst>
  <p:sldIdLst>
    <p:sldId id="500" r:id="rId2"/>
    <p:sldId id="396" r:id="rId3"/>
    <p:sldId id="421" r:id="rId4"/>
    <p:sldId id="397" r:id="rId5"/>
    <p:sldId id="422" r:id="rId6"/>
    <p:sldId id="423" r:id="rId7"/>
    <p:sldId id="425" r:id="rId8"/>
    <p:sldId id="424" r:id="rId9"/>
    <p:sldId id="426" r:id="rId10"/>
    <p:sldId id="427" r:id="rId11"/>
    <p:sldId id="476" r:id="rId12"/>
    <p:sldId id="428" r:id="rId13"/>
    <p:sldId id="430" r:id="rId14"/>
    <p:sldId id="472" r:id="rId15"/>
    <p:sldId id="477" r:id="rId16"/>
    <p:sldId id="480" r:id="rId17"/>
    <p:sldId id="469" r:id="rId18"/>
    <p:sldId id="473" r:id="rId19"/>
    <p:sldId id="432" r:id="rId20"/>
    <p:sldId id="465" r:id="rId21"/>
    <p:sldId id="436" r:id="rId22"/>
    <p:sldId id="474" r:id="rId23"/>
    <p:sldId id="470" r:id="rId24"/>
    <p:sldId id="478" r:id="rId25"/>
    <p:sldId id="544" r:id="rId26"/>
    <p:sldId id="434" r:id="rId27"/>
    <p:sldId id="505" r:id="rId28"/>
    <p:sldId id="506" r:id="rId29"/>
    <p:sldId id="507" r:id="rId30"/>
    <p:sldId id="504" r:id="rId31"/>
    <p:sldId id="508" r:id="rId32"/>
    <p:sldId id="511" r:id="rId33"/>
    <p:sldId id="512" r:id="rId34"/>
    <p:sldId id="514" r:id="rId35"/>
    <p:sldId id="515" r:id="rId36"/>
    <p:sldId id="516" r:id="rId37"/>
    <p:sldId id="518" r:id="rId38"/>
    <p:sldId id="519" r:id="rId39"/>
    <p:sldId id="520" r:id="rId40"/>
    <p:sldId id="521" r:id="rId41"/>
    <p:sldId id="510" r:id="rId42"/>
    <p:sldId id="435" r:id="rId43"/>
    <p:sldId id="545" r:id="rId44"/>
    <p:sldId id="546" r:id="rId4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C8C93"/>
    <a:srgbClr val="1D34FF"/>
    <a:srgbClr val="D0ECD3"/>
    <a:srgbClr val="0000C8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1" autoAdjust="0"/>
    <p:restoredTop sz="92988" autoAdjust="0"/>
  </p:normalViewPr>
  <p:slideViewPr>
    <p:cSldViewPr>
      <p:cViewPr>
        <p:scale>
          <a:sx n="121" d="100"/>
          <a:sy n="121" d="100"/>
        </p:scale>
        <p:origin x="99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19.05.20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19.05.20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8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</a:t>
            </a:r>
            <a:r>
              <a:rPr lang="de-DE" smtClean="0">
                <a:cs typeface="+mj-cs"/>
              </a:rPr>
              <a:t/>
            </a:r>
            <a:br>
              <a:rPr lang="de-DE" smtClean="0">
                <a:cs typeface="+mj-cs"/>
              </a:rPr>
            </a:br>
            <a:r>
              <a:rPr lang="de-DE" smtClean="0">
                <a:cs typeface="+mj-cs"/>
              </a:rPr>
              <a:t>Anfrageverarbeitung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Dr. Özgür </a:t>
            </a:r>
            <a:r>
              <a:rPr lang="de-DE" sz="2400" dirty="0" err="1" smtClean="0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 smtClean="0"/>
              <a:t>Universität </a:t>
            </a:r>
            <a:r>
              <a:rPr lang="de-DE" sz="2400" b="1" dirty="0"/>
              <a:t>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76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963786"/>
            <a:ext cx="7993261" cy="31085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endParaRPr lang="de-DE" sz="2800" dirty="0" smtClean="0"/>
          </a:p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⎡ log</a:t>
            </a:r>
            <a:r>
              <a:rPr lang="de-DE" sz="2800" baseline="-25000" dirty="0">
                <a:solidFill>
                  <a:srgbClr val="3C8C93"/>
                </a:solidFill>
              </a:rPr>
              <a:t>2</a:t>
            </a:r>
            <a:r>
              <a:rPr lang="de-DE" sz="2800" dirty="0">
                <a:solidFill>
                  <a:srgbClr val="3C8C93"/>
                </a:solidFill>
              </a:rPr>
              <a:t> N ⎤</a:t>
            </a:r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Anzahl der I/O-Operationen:</a:t>
            </a:r>
          </a:p>
          <a:p>
            <a:pPr lvl="1"/>
            <a:r>
              <a:rPr lang="de-DE" sz="2800" dirty="0"/>
              <a:t>				</a:t>
            </a:r>
            <a:r>
              <a:rPr lang="de-DE" sz="2800" dirty="0">
                <a:solidFill>
                  <a:srgbClr val="3C8C93"/>
                </a:solidFill>
              </a:rPr>
              <a:t>2 ∙ N ∙ (1 + ⎡ log</a:t>
            </a:r>
            <a:r>
              <a:rPr lang="de-DE" sz="2800" baseline="-25000" dirty="0">
                <a:solidFill>
                  <a:srgbClr val="3C8C93"/>
                </a:solidFill>
              </a:rPr>
              <a:t>2</a:t>
            </a:r>
            <a:r>
              <a:rPr lang="de-DE" sz="2800" dirty="0">
                <a:solidFill>
                  <a:srgbClr val="3C8C93"/>
                </a:solidFill>
              </a:rPr>
              <a:t> N ⎤ </a:t>
            </a:r>
            <a:r>
              <a:rPr lang="de-DE" sz="2800" dirty="0" smtClean="0">
                <a:solidFill>
                  <a:srgbClr val="3C8C93"/>
                </a:solidFill>
              </a:rPr>
              <a:t>)</a:t>
            </a:r>
          </a:p>
          <a:p>
            <a:pPr lvl="1"/>
            <a:endParaRPr lang="de-DE" sz="2800" dirty="0">
              <a:solidFill>
                <a:srgbClr val="3C8C93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4293096"/>
            <a:ext cx="8301360" cy="239318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lange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dauert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Sortierung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halkduster"/>
              </a:rPr>
            </a:b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8GB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Travelstar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7k200?</a:t>
            </a:r>
            <a:endParaRPr lang="de-DE" sz="2000" dirty="0">
              <a:solidFill>
                <a:srgbClr val="92D050"/>
              </a:solidFill>
            </a:endParaRPr>
          </a:p>
          <a:p>
            <a:pPr lvl="1"/>
            <a:r>
              <a:rPr lang="de-DE" sz="2000" dirty="0">
                <a:solidFill>
                  <a:srgbClr val="92D050"/>
                </a:solidFill>
              </a:rPr>
              <a:t>8KB pro </a:t>
            </a:r>
            <a:r>
              <a:rPr lang="de-DE" sz="2000" dirty="0" smtClean="0">
                <a:solidFill>
                  <a:srgbClr val="92D050"/>
                </a:solidFill>
              </a:rPr>
              <a:t>Seite</a:t>
            </a:r>
          </a:p>
          <a:p>
            <a:pPr lvl="1"/>
            <a:r>
              <a:rPr lang="de-DE" sz="2000" dirty="0" smtClean="0">
                <a:solidFill>
                  <a:srgbClr val="92D050"/>
                </a:solidFill>
              </a:rPr>
              <a:t>Suchzeit </a:t>
            </a:r>
            <a:r>
              <a:rPr lang="de-DE" sz="2000" dirty="0" err="1" smtClean="0">
                <a:solidFill>
                  <a:srgbClr val="92D050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92D050"/>
                </a:solidFill>
              </a:rPr>
              <a:t>s</a:t>
            </a:r>
            <a:r>
              <a:rPr lang="de-DE" sz="2000" baseline="-25000" dirty="0" smtClean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= 10 </a:t>
            </a:r>
            <a:r>
              <a:rPr lang="de-DE" sz="2000" dirty="0" err="1" smtClean="0">
                <a:solidFill>
                  <a:srgbClr val="92D050"/>
                </a:solidFill>
              </a:rPr>
              <a:t>ms</a:t>
            </a:r>
            <a:endParaRPr lang="de-DE" sz="2000" dirty="0">
              <a:solidFill>
                <a:srgbClr val="92D050"/>
              </a:solidFill>
            </a:endParaRPr>
          </a:p>
          <a:p>
            <a:pPr lvl="1"/>
            <a:r>
              <a:rPr lang="de-DE" sz="2000" dirty="0" smtClean="0">
                <a:solidFill>
                  <a:srgbClr val="92D050"/>
                </a:solidFill>
              </a:rPr>
              <a:t>Rotationsverzögerung </a:t>
            </a:r>
            <a:r>
              <a:rPr lang="de-DE" sz="2000" dirty="0" err="1" smtClean="0">
                <a:solidFill>
                  <a:srgbClr val="92D050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92D050"/>
                </a:solidFill>
              </a:rPr>
              <a:t>r</a:t>
            </a:r>
            <a:r>
              <a:rPr lang="de-DE" sz="2000" dirty="0" smtClean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= </a:t>
            </a:r>
            <a:r>
              <a:rPr lang="de-DE" sz="2000" dirty="0" smtClean="0">
                <a:solidFill>
                  <a:srgbClr val="92D050"/>
                </a:solidFill>
              </a:rPr>
              <a:t>4,17 </a:t>
            </a:r>
            <a:r>
              <a:rPr lang="de-DE" sz="2000" dirty="0" err="1" smtClean="0">
                <a:solidFill>
                  <a:srgbClr val="92D050"/>
                </a:solidFill>
              </a:rPr>
              <a:t>ms</a:t>
            </a:r>
            <a:endParaRPr lang="de-DE" sz="2000" dirty="0" smtClean="0">
              <a:solidFill>
                <a:srgbClr val="92D050"/>
              </a:solidFill>
            </a:endParaRPr>
          </a:p>
          <a:p>
            <a:pPr lvl="1"/>
            <a:r>
              <a:rPr lang="de-DE" sz="2000" dirty="0" smtClean="0">
                <a:solidFill>
                  <a:srgbClr val="92D050"/>
                </a:solidFill>
              </a:rPr>
              <a:t>Transferzeit </a:t>
            </a:r>
            <a:r>
              <a:rPr lang="de-DE" sz="2000" dirty="0" err="1" smtClean="0">
                <a:solidFill>
                  <a:srgbClr val="92D050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92D050"/>
                </a:solidFill>
              </a:rPr>
              <a:t>tr</a:t>
            </a:r>
            <a:r>
              <a:rPr lang="de-DE" sz="2000" dirty="0" smtClean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= </a:t>
            </a:r>
            <a:r>
              <a:rPr lang="de-DE" sz="2000" dirty="0" smtClean="0">
                <a:solidFill>
                  <a:srgbClr val="92D050"/>
                </a:solidFill>
              </a:rPr>
              <a:t>0,16ms für 8KB-Seite </a:t>
            </a:r>
            <a:endParaRPr lang="en-US" dirty="0">
              <a:solidFill>
                <a:srgbClr val="92D050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Chalkduster"/>
              </a:rPr>
            </a:b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059136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≈ </a:t>
            </a:r>
            <a:r>
              <a:rPr lang="de-DE" dirty="0">
                <a:solidFill>
                  <a:srgbClr val="FF0000"/>
                </a:solidFill>
              </a:rPr>
              <a:t>7</a:t>
            </a:r>
            <a:r>
              <a:rPr lang="de-DE" dirty="0" smtClean="0">
                <a:solidFill>
                  <a:srgbClr val="FF0000"/>
                </a:solidFill>
              </a:rPr>
              <a:t>d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 smtClean="0"/>
              <a:t>Wahlfreier Zugriff mit Zugriffszeit =                                10ms + 4,17ms + 0,16ms                  =   14,33 </a:t>
            </a:r>
            <a:r>
              <a:rPr lang="de-DE" dirty="0" err="1" smtClean="0"/>
              <a:t>ms</a:t>
            </a:r>
            <a:endParaRPr lang="de-DE" dirty="0" smtClean="0"/>
          </a:p>
          <a:p>
            <a:r>
              <a:rPr lang="de-DE" dirty="0" smtClean="0"/>
              <a:t>Anzahl Seiten = 8GB / 8KB = 10</a:t>
            </a:r>
            <a:r>
              <a:rPr lang="de-DE" baseline="30000" dirty="0" smtClean="0"/>
              <a:t>6</a:t>
            </a:r>
          </a:p>
          <a:p>
            <a:r>
              <a:rPr lang="de-DE" dirty="0" smtClean="0"/>
              <a:t>I/O-Operationen </a:t>
            </a:r>
            <a:r>
              <a:rPr lang="de-DE" dirty="0"/>
              <a:t>= 2 ∙ </a:t>
            </a:r>
            <a:r>
              <a:rPr lang="de-DE" dirty="0" smtClean="0"/>
              <a:t>10</a:t>
            </a:r>
            <a:r>
              <a:rPr lang="de-DE" baseline="30000" dirty="0" smtClean="0"/>
              <a:t>6</a:t>
            </a:r>
            <a:r>
              <a:rPr lang="de-DE" dirty="0" smtClean="0"/>
              <a:t>(1 + </a:t>
            </a:r>
            <a:r>
              <a:rPr lang="de-DE" dirty="0">
                <a:solidFill>
                  <a:srgbClr val="3C8C93"/>
                </a:solidFill>
              </a:rPr>
              <a:t>⎡ </a:t>
            </a:r>
            <a:r>
              <a:rPr lang="de-DE" dirty="0" smtClean="0"/>
              <a:t>6 log</a:t>
            </a:r>
            <a:r>
              <a:rPr lang="de-DE" baseline="-25000" dirty="0" smtClean="0"/>
              <a:t>2</a:t>
            </a:r>
            <a:r>
              <a:rPr lang="de-DE" dirty="0" smtClean="0"/>
              <a:t>(10) </a:t>
            </a:r>
            <a:r>
              <a:rPr lang="de-DE" dirty="0">
                <a:solidFill>
                  <a:srgbClr val="3C8C93"/>
                </a:solidFill>
              </a:rPr>
              <a:t>⎤</a:t>
            </a:r>
            <a:r>
              <a:rPr lang="de-DE" dirty="0" smtClean="0"/>
              <a:t>) = 42 * 10</a:t>
            </a:r>
            <a:r>
              <a:rPr lang="de-DE" baseline="30000" dirty="0" smtClean="0"/>
              <a:t>6</a:t>
            </a:r>
            <a:r>
              <a:rPr lang="de-DE" dirty="0" smtClean="0"/>
              <a:t> </a:t>
            </a:r>
          </a:p>
          <a:p>
            <a:r>
              <a:rPr lang="de-DE" dirty="0" smtClean="0"/>
              <a:t>Zeit = 42*10</a:t>
            </a:r>
            <a:r>
              <a:rPr lang="de-DE" baseline="30000" dirty="0" smtClean="0"/>
              <a:t>6</a:t>
            </a:r>
            <a:r>
              <a:rPr lang="de-DE" dirty="0" smtClean="0"/>
              <a:t> * 14,33ms </a:t>
            </a:r>
            <a:r>
              <a:rPr lang="de-DE" dirty="0">
                <a:solidFill>
                  <a:srgbClr val="FF0000"/>
                </a:solidFill>
              </a:rPr>
              <a:t>≈ </a:t>
            </a:r>
            <a:r>
              <a:rPr lang="de-DE" dirty="0" smtClean="0">
                <a:solidFill>
                  <a:srgbClr val="FF0000"/>
                </a:solidFill>
              </a:rPr>
              <a:t>7d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285853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Externes Mischsortieren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Bisher freiwillig nur 3 Seiten verwendet</a:t>
            </a:r>
          </a:p>
          <a:p>
            <a:r>
              <a:rPr lang="de-DE" dirty="0" smtClean="0"/>
              <a:t>Wie kann ein großer Pufferbereich genutzt werden: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 smtClean="0"/>
              <a:t> Seiten auf einmal bearbeiten</a:t>
            </a:r>
          </a:p>
          <a:p>
            <a:r>
              <a:rPr lang="de-DE" dirty="0" smtClean="0"/>
              <a:t>Zwei wesentliche Stellgrößen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Reduktion der initialen Runs </a:t>
            </a:r>
            <a:r>
              <a:rPr lang="de-DE" dirty="0" smtClean="0"/>
              <a:t>durch Verwendung</a:t>
            </a:r>
            <a:br>
              <a:rPr lang="de-DE" dirty="0" smtClean="0"/>
            </a:br>
            <a:r>
              <a:rPr lang="de-DE" dirty="0" smtClean="0"/>
              <a:t>des Pufferspeichers beim Sortieren im Hauptspeicher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Reduktion der Anzahl der Durchgänge</a:t>
            </a:r>
            <a:r>
              <a:rPr lang="de-DE" dirty="0" smtClean="0"/>
              <a:t> durch Mischen</a:t>
            </a:r>
            <a:br>
              <a:rPr lang="de-DE" dirty="0" smtClean="0"/>
            </a:br>
            <a:r>
              <a:rPr lang="de-DE" dirty="0" smtClean="0"/>
              <a:t>von mehr als 2 Seiten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0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der Anzahl der Durchgänge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Mit B Seiten im Puffer können B Seiten eingelesen und im Hauptspeicher sortiert werden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Pass </a:t>
            </a:r>
            <a:r>
              <a:rPr lang="de-DE" dirty="0" err="1" smtClean="0"/>
              <a:t>n</a:t>
            </a:r>
            <a:r>
              <a:rPr lang="de-DE" dirty="0" smtClean="0"/>
              <a:t> </a:t>
            </a:r>
            <a:r>
              <a:rPr lang="de-DE" dirty="0" smtClean="0"/>
              <a:t>&gt; 0 </a:t>
            </a:r>
            <a:r>
              <a:rPr lang="de-DE" dirty="0" smtClean="0"/>
              <a:t>wie gehabt  </a:t>
            </a:r>
          </a:p>
          <a:p>
            <a:r>
              <a:rPr lang="de-DE" dirty="0" smtClean="0"/>
              <a:t>Anzahl der I/O-Operationen:</a:t>
            </a:r>
          </a:p>
          <a:p>
            <a:pPr marL="457200" lvl="1" indent="0">
              <a:buNone/>
            </a:pPr>
            <a:r>
              <a:rPr lang="de-DE" dirty="0" smtClean="0"/>
              <a:t>				</a:t>
            </a:r>
            <a:r>
              <a:rPr lang="de-DE" dirty="0" smtClean="0">
                <a:solidFill>
                  <a:srgbClr val="3C8C93"/>
                </a:solidFill>
              </a:rPr>
              <a:t>2 ∙ N ∙ (1 + </a:t>
            </a:r>
            <a:r>
              <a:rPr lang="de-DE" sz="2000" dirty="0" smtClean="0">
                <a:solidFill>
                  <a:srgbClr val="3C8C93"/>
                </a:solidFill>
              </a:rPr>
              <a:t>⎡</a:t>
            </a:r>
            <a:r>
              <a:rPr lang="de-DE" dirty="0" smtClean="0">
                <a:solidFill>
                  <a:srgbClr val="3C8C93"/>
                </a:solidFill>
              </a:rPr>
              <a:t> log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⎡</a:t>
            </a:r>
            <a:r>
              <a:rPr lang="de-DE" dirty="0" smtClean="0">
                <a:solidFill>
                  <a:srgbClr val="3C8C93"/>
                </a:solidFill>
              </a:rPr>
              <a:t> N/B </a:t>
            </a:r>
            <a:r>
              <a:rPr lang="de-DE" sz="2000" dirty="0" smtClean="0">
                <a:solidFill>
                  <a:srgbClr val="3C8C93"/>
                </a:solidFill>
              </a:rPr>
              <a:t>⎤ ⎤</a:t>
            </a:r>
            <a:r>
              <a:rPr lang="de-DE" dirty="0" smtClean="0">
                <a:solidFill>
                  <a:srgbClr val="3C8C93"/>
                </a:solidFill>
              </a:rPr>
              <a:t> )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Was </a:t>
            </a:r>
            <a:r>
              <a:rPr lang="de-DE" dirty="0"/>
              <a:t>ist das Zugriffsmuster auf diese Ein-Ausgaben</a:t>
            </a:r>
            <a:r>
              <a:rPr lang="de-DE" dirty="0" smtClean="0"/>
              <a:t>?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Antwort: </a:t>
            </a:r>
            <a:r>
              <a:rPr lang="de-DE" dirty="0" err="1" smtClean="0"/>
              <a:t>Chunks</a:t>
            </a:r>
            <a:r>
              <a:rPr lang="de-DE" dirty="0" smtClean="0"/>
              <a:t> von B Seiten sequenziell gelesen/geschrieben!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5" name="Bild 4" descr="Pages from 07-Query-Processing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132856"/>
            <a:ext cx="7416825" cy="18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4149080"/>
            <a:ext cx="8856984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log</a:t>
            </a:r>
            <a:r>
              <a:rPr lang="de-DE" sz="2800" baseline="-25000" dirty="0" smtClean="0">
                <a:solidFill>
                  <a:srgbClr val="3C8C93"/>
                </a:solidFill>
              </a:rPr>
              <a:t>2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N </a:t>
            </a:r>
            <a:r>
              <a:rPr lang="de-DE" sz="2800" dirty="0" smtClean="0">
                <a:solidFill>
                  <a:srgbClr val="3C8C93"/>
                </a:solidFill>
              </a:rPr>
              <a:t>/B</a:t>
            </a:r>
            <a:r>
              <a:rPr lang="de-DE" sz="2000" dirty="0">
                <a:solidFill>
                  <a:srgbClr val="3C8C93"/>
                </a:solidFill>
              </a:rPr>
              <a:t> ⎤ ⎤</a:t>
            </a:r>
            <a:endParaRPr lang="de-DE" sz="2800" dirty="0">
              <a:solidFill>
                <a:srgbClr val="3C8C93"/>
              </a:solidFill>
            </a:endParaRPr>
          </a:p>
          <a:p>
            <a:endParaRPr lang="de-DE" sz="2800" dirty="0"/>
          </a:p>
          <a:p>
            <a:r>
              <a:rPr lang="de-DE" sz="2800" dirty="0"/>
              <a:t>Anzahl der I/O-Operationen:</a:t>
            </a:r>
          </a:p>
          <a:p>
            <a:pPr lvl="1"/>
            <a:r>
              <a:rPr lang="de-DE" sz="2800" dirty="0"/>
              <a:t>			</a:t>
            </a:r>
            <a:r>
              <a:rPr lang="de-DE" sz="2800" dirty="0" smtClean="0">
                <a:solidFill>
                  <a:srgbClr val="3C8C93"/>
                </a:solidFill>
              </a:rPr>
              <a:t>2 </a:t>
            </a:r>
            <a:r>
              <a:rPr lang="de-DE" sz="2800" dirty="0">
                <a:solidFill>
                  <a:srgbClr val="3C8C93"/>
                </a:solidFill>
              </a:rPr>
              <a:t>∙ </a:t>
            </a:r>
            <a:r>
              <a:rPr lang="de-DE" sz="2800" dirty="0" smtClean="0">
                <a:solidFill>
                  <a:srgbClr val="3C8C93"/>
                </a:solidFill>
              </a:rPr>
              <a:t>N </a:t>
            </a:r>
            <a:r>
              <a:rPr lang="de-DE" sz="2800" dirty="0">
                <a:solidFill>
                  <a:srgbClr val="3C8C93"/>
                </a:solidFill>
              </a:rPr>
              <a:t>∙ (1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log </a:t>
            </a:r>
            <a:r>
              <a:rPr lang="de-DE" sz="2800" baseline="-25000" dirty="0" smtClean="0">
                <a:solidFill>
                  <a:srgbClr val="3C8C93"/>
                </a:solidFill>
              </a:rPr>
              <a:t>2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N/B </a:t>
            </a:r>
            <a:r>
              <a:rPr lang="de-DE" sz="2000" dirty="0" smtClean="0">
                <a:solidFill>
                  <a:srgbClr val="3C8C93"/>
                </a:solidFill>
              </a:rPr>
              <a:t>⎤ ⎤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289964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lange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dauert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Sortierung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halkduster"/>
              </a:rPr>
            </a:b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8GB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B=1000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Pufferseiten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je 8KB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Travelstar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7k200?</a:t>
            </a:r>
          </a:p>
          <a:p>
            <a:pPr lvl="1"/>
            <a:endParaRPr lang="de-DE" sz="2000" dirty="0" smtClean="0">
              <a:solidFill>
                <a:srgbClr val="92D050"/>
              </a:solidFill>
            </a:endParaRPr>
          </a:p>
          <a:p>
            <a:pPr lvl="1"/>
            <a:r>
              <a:rPr lang="de-DE" sz="2000" dirty="0">
                <a:solidFill>
                  <a:srgbClr val="92D050"/>
                </a:solidFill>
              </a:rPr>
              <a:t>8KB pro Seite,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s</a:t>
            </a:r>
            <a:r>
              <a:rPr lang="de-DE" sz="2000" baseline="-25000" dirty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= 10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r</a:t>
            </a:r>
            <a:r>
              <a:rPr lang="de-DE" sz="2000" dirty="0">
                <a:solidFill>
                  <a:srgbClr val="92D050"/>
                </a:solidFill>
              </a:rPr>
              <a:t> = 4.17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tr</a:t>
            </a:r>
            <a:r>
              <a:rPr lang="de-DE" sz="2000" dirty="0">
                <a:solidFill>
                  <a:srgbClr val="92D050"/>
                </a:solidFill>
              </a:rPr>
              <a:t> = 0,16ms für 8KB-Seite </a:t>
            </a:r>
            <a:endParaRPr lang="en-US" sz="2000" dirty="0">
              <a:solidFill>
                <a:srgbClr val="92D050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21293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≈ 3d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r>
              <a:rPr lang="de-DE" sz="2000" dirty="0" smtClean="0"/>
              <a:t>Durchgänge = </a:t>
            </a:r>
            <a:r>
              <a:rPr lang="de-DE" sz="2000" dirty="0"/>
              <a:t>1 + ⎡ log</a:t>
            </a:r>
            <a:r>
              <a:rPr lang="de-DE" sz="2000" baseline="-25000" dirty="0"/>
              <a:t>2</a:t>
            </a:r>
            <a:r>
              <a:rPr lang="de-DE" sz="2000" dirty="0"/>
              <a:t> ⎡ N /B ⎤ </a:t>
            </a:r>
            <a:r>
              <a:rPr lang="de-DE" sz="2000" dirty="0" smtClean="0"/>
              <a:t>⎤ =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                      1 + </a:t>
            </a:r>
            <a:r>
              <a:rPr lang="de-DE" sz="2000" dirty="0"/>
              <a:t>⎡ log</a:t>
            </a:r>
            <a:r>
              <a:rPr lang="de-DE" sz="2000" baseline="-25000" dirty="0"/>
              <a:t>2</a:t>
            </a:r>
            <a:r>
              <a:rPr lang="de-DE" sz="2000" dirty="0"/>
              <a:t> ⎡ </a:t>
            </a:r>
            <a:r>
              <a:rPr lang="de-DE" sz="2000" dirty="0" smtClean="0"/>
              <a:t>10</a:t>
            </a:r>
            <a:r>
              <a:rPr lang="de-DE" sz="2000" baseline="30000" dirty="0" smtClean="0"/>
              <a:t>6</a:t>
            </a:r>
            <a:r>
              <a:rPr lang="de-DE" sz="2000" dirty="0" smtClean="0"/>
              <a:t> /10</a:t>
            </a:r>
            <a:r>
              <a:rPr lang="de-DE" sz="2000" baseline="30000" dirty="0" smtClean="0"/>
              <a:t>3</a:t>
            </a:r>
            <a:r>
              <a:rPr lang="de-DE" sz="2000" dirty="0" smtClean="0"/>
              <a:t> </a:t>
            </a:r>
            <a:r>
              <a:rPr lang="de-DE" sz="2000" dirty="0"/>
              <a:t>⎤ ⎤ </a:t>
            </a:r>
            <a:r>
              <a:rPr lang="de-DE" sz="2000" dirty="0" smtClean="0"/>
              <a:t>= 1+ ⎡ </a:t>
            </a:r>
            <a:r>
              <a:rPr lang="de-DE" sz="2000" dirty="0"/>
              <a:t>log</a:t>
            </a:r>
            <a:r>
              <a:rPr lang="de-DE" sz="2000" baseline="-25000" dirty="0"/>
              <a:t>2</a:t>
            </a:r>
            <a:r>
              <a:rPr lang="de-DE" sz="2000" dirty="0"/>
              <a:t> </a:t>
            </a:r>
            <a:r>
              <a:rPr lang="de-DE" sz="2000" dirty="0" smtClean="0"/>
              <a:t>10</a:t>
            </a:r>
            <a:r>
              <a:rPr lang="de-DE" sz="2000" baseline="30000" dirty="0" smtClean="0"/>
              <a:t>3</a:t>
            </a:r>
            <a:r>
              <a:rPr lang="de-DE" sz="2000" dirty="0" smtClean="0"/>
              <a:t> ⎤ = 11 </a:t>
            </a:r>
          </a:p>
          <a:p>
            <a:r>
              <a:rPr lang="de-DE" sz="2000" dirty="0" smtClean="0"/>
              <a:t>Also: </a:t>
            </a:r>
            <a:r>
              <a:rPr lang="de-DE" sz="2000" dirty="0" err="1" smtClean="0"/>
              <a:t>Mergedurchgänge</a:t>
            </a:r>
            <a:r>
              <a:rPr lang="de-DE" sz="2000" dirty="0" smtClean="0"/>
              <a:t> = 10</a:t>
            </a:r>
          </a:p>
          <a:p>
            <a:r>
              <a:rPr lang="de-DE" sz="2000" dirty="0" smtClean="0"/>
              <a:t>Im ersten Durchgang kann </a:t>
            </a:r>
            <a:r>
              <a:rPr lang="de-DE" sz="2000" dirty="0" smtClean="0"/>
              <a:t>Such- und </a:t>
            </a:r>
            <a:r>
              <a:rPr lang="de-DE" sz="2000" dirty="0"/>
              <a:t>R</a:t>
            </a:r>
            <a:r>
              <a:rPr lang="de-DE" sz="2000" dirty="0" smtClean="0"/>
              <a:t>otationszeit vernachlässigt werden</a:t>
            </a:r>
          </a:p>
          <a:p>
            <a:r>
              <a:rPr lang="de-DE" sz="2000" dirty="0" smtClean="0"/>
              <a:t>Damit bleibt nur für die </a:t>
            </a:r>
            <a:r>
              <a:rPr lang="de-DE" sz="2000" dirty="0" err="1" smtClean="0"/>
              <a:t>Mergedurchgänge</a:t>
            </a:r>
            <a:r>
              <a:rPr lang="de-DE" sz="2000" dirty="0" smtClean="0"/>
              <a:t> eine Such- und Rotationszeit von insgesamt 2 * 10</a:t>
            </a:r>
            <a:r>
              <a:rPr lang="de-DE" sz="2000" baseline="30000" dirty="0" smtClean="0"/>
              <a:t>6 </a:t>
            </a:r>
            <a:r>
              <a:rPr lang="de-DE" sz="2000" dirty="0" smtClean="0"/>
              <a:t>* 10 * 14,17ms </a:t>
            </a:r>
            <a:r>
              <a:rPr lang="de-DE" sz="2000" dirty="0"/>
              <a:t>≈ </a:t>
            </a:r>
            <a:r>
              <a:rPr lang="de-DE" sz="2000" dirty="0" smtClean="0"/>
              <a:t>3d</a:t>
            </a:r>
          </a:p>
          <a:p>
            <a:r>
              <a:rPr lang="de-DE" sz="2000" dirty="0" smtClean="0"/>
              <a:t>Gesamte Transferzeit ergibt sich zu </a:t>
            </a:r>
          </a:p>
          <a:p>
            <a:pPr marL="0" indent="0">
              <a:buNone/>
            </a:pPr>
            <a:r>
              <a:rPr lang="de-DE" sz="2000" dirty="0" smtClean="0"/>
              <a:t>       2 </a:t>
            </a:r>
            <a:r>
              <a:rPr lang="de-DE" sz="2000" dirty="0"/>
              <a:t>* 10</a:t>
            </a:r>
            <a:r>
              <a:rPr lang="de-DE" sz="2000" baseline="30000" dirty="0"/>
              <a:t>6 </a:t>
            </a:r>
            <a:r>
              <a:rPr lang="de-DE" sz="2000" dirty="0"/>
              <a:t>* </a:t>
            </a:r>
            <a:r>
              <a:rPr lang="de-DE" sz="2000" dirty="0" smtClean="0"/>
              <a:t>11 </a:t>
            </a:r>
            <a:r>
              <a:rPr lang="de-DE" sz="2000" dirty="0"/>
              <a:t>* </a:t>
            </a:r>
            <a:r>
              <a:rPr lang="de-DE" sz="2000" dirty="0" smtClean="0"/>
              <a:t>0,16ms ≈ 1h</a:t>
            </a:r>
          </a:p>
          <a:p>
            <a:r>
              <a:rPr lang="de-DE" sz="2000" dirty="0" smtClean="0"/>
              <a:t>Zusammen </a:t>
            </a:r>
            <a:r>
              <a:rPr lang="de-DE" sz="1800" dirty="0"/>
              <a:t>≈ </a:t>
            </a:r>
            <a:r>
              <a:rPr lang="de-DE" sz="1800" dirty="0" smtClean="0"/>
              <a:t>3d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425936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der Anzahl der Durchgänge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Mit B Seiten im Puffer können auch B-1 Seiten gemischt werden (eine Seite dient als Schreibpuffer)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(B-1)-Wege-Mischen:</a:t>
            </a:r>
          </a:p>
          <a:p>
            <a:r>
              <a:rPr lang="de-DE" sz="2000" dirty="0" smtClean="0"/>
              <a:t>Anzahl der I/O-Operationen:</a:t>
            </a:r>
          </a:p>
          <a:p>
            <a:pPr marL="457200" lvl="1" indent="0">
              <a:buNone/>
            </a:pPr>
            <a:r>
              <a:rPr lang="de-DE" sz="2000" dirty="0" smtClean="0"/>
              <a:t>				</a:t>
            </a:r>
            <a:r>
              <a:rPr lang="de-DE" sz="2000" dirty="0" smtClean="0">
                <a:solidFill>
                  <a:srgbClr val="3C8C93"/>
                </a:solidFill>
              </a:rPr>
              <a:t>2 ∙ N ∙ (1 + ⎡ log</a:t>
            </a:r>
            <a:r>
              <a:rPr lang="de-DE" sz="2000" baseline="-25000" dirty="0" smtClean="0">
                <a:solidFill>
                  <a:srgbClr val="3C8C93"/>
                </a:solidFill>
              </a:rPr>
              <a:t>B-1</a:t>
            </a:r>
            <a:r>
              <a:rPr lang="de-DE" sz="2000" dirty="0" smtClean="0">
                <a:solidFill>
                  <a:srgbClr val="3C8C93"/>
                </a:solidFill>
              </a:rPr>
              <a:t> ⎡ N/B ⎤⎤ )</a:t>
            </a:r>
          </a:p>
          <a:p>
            <a:pPr>
              <a:lnSpc>
                <a:spcPct val="110000"/>
              </a:lnSpc>
            </a:pPr>
            <a:r>
              <a:rPr lang="de-DE" sz="2000" dirty="0" smtClean="0"/>
              <a:t>Was </a:t>
            </a:r>
            <a:r>
              <a:rPr lang="de-DE" sz="2000" dirty="0"/>
              <a:t>ist das Zugriffsmuster auf diese </a:t>
            </a:r>
            <a:r>
              <a:rPr lang="de-DE" sz="2000" dirty="0" smtClean="0"/>
              <a:t>Ein-Ausgaben?</a:t>
            </a:r>
          </a:p>
          <a:p>
            <a:pPr>
              <a:lnSpc>
                <a:spcPct val="110000"/>
              </a:lnSpc>
            </a:pPr>
            <a:r>
              <a:rPr lang="de-DE" sz="2000" dirty="0" smtClean="0"/>
              <a:t>Antwort: In den </a:t>
            </a:r>
            <a:r>
              <a:rPr lang="de-DE" sz="2000" dirty="0" err="1" smtClean="0"/>
              <a:t>Mergephasen</a:t>
            </a:r>
            <a:r>
              <a:rPr lang="de-DE" sz="2000" dirty="0" smtClean="0"/>
              <a:t> muss ja entschieden werden, welcher der B-1 </a:t>
            </a:r>
            <a:r>
              <a:rPr lang="de-DE" sz="2000" dirty="0" err="1" smtClean="0"/>
              <a:t>runs</a:t>
            </a:r>
            <a:r>
              <a:rPr lang="de-DE" sz="2000" dirty="0" smtClean="0"/>
              <a:t> den nächsten Eintrag liefert. Daher wahlfreier Zugriff.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97130"/>
            <a:ext cx="6768752" cy="18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4133398"/>
            <a:ext cx="8856984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log</a:t>
            </a:r>
            <a:r>
              <a:rPr lang="de-DE" sz="2800" baseline="-25000" dirty="0" smtClean="0">
                <a:solidFill>
                  <a:srgbClr val="3C8C93"/>
                </a:solidFill>
              </a:rPr>
              <a:t>B-1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rgbClr val="3C8C93"/>
                </a:solidFill>
              </a:rPr>
              <a:t>N </a:t>
            </a:r>
            <a:r>
              <a:rPr lang="de-DE" sz="2800" dirty="0" smtClean="0">
                <a:solidFill>
                  <a:srgbClr val="3C8C93"/>
                </a:solidFill>
              </a:rPr>
              <a:t>/B</a:t>
            </a:r>
            <a:r>
              <a:rPr lang="de-DE" sz="2000" dirty="0" smtClean="0">
                <a:solidFill>
                  <a:srgbClr val="3C8C93"/>
                </a:solidFill>
              </a:rPr>
              <a:t>⎤</a:t>
            </a:r>
            <a:endParaRPr lang="de-DE" sz="2800" dirty="0">
              <a:solidFill>
                <a:srgbClr val="3C8C93"/>
              </a:solidFill>
            </a:endParaRPr>
          </a:p>
          <a:p>
            <a:endParaRPr lang="de-DE" sz="2800" dirty="0"/>
          </a:p>
          <a:p>
            <a:r>
              <a:rPr lang="de-DE" sz="2800" dirty="0"/>
              <a:t>Anzahl der I/O-Operationen:</a:t>
            </a:r>
          </a:p>
          <a:p>
            <a:pPr lvl="1"/>
            <a:r>
              <a:rPr lang="de-DE" sz="2800" dirty="0"/>
              <a:t>			</a:t>
            </a:r>
            <a:r>
              <a:rPr lang="de-DE" sz="2800" dirty="0" smtClean="0">
                <a:solidFill>
                  <a:srgbClr val="3C8C93"/>
                </a:solidFill>
              </a:rPr>
              <a:t>2 </a:t>
            </a:r>
            <a:r>
              <a:rPr lang="de-DE" sz="2800" dirty="0">
                <a:solidFill>
                  <a:srgbClr val="3C8C93"/>
                </a:solidFill>
              </a:rPr>
              <a:t>∙ </a:t>
            </a:r>
            <a:r>
              <a:rPr lang="de-DE" sz="2800" dirty="0" smtClean="0">
                <a:solidFill>
                  <a:srgbClr val="3C8C93"/>
                </a:solidFill>
              </a:rPr>
              <a:t>N </a:t>
            </a:r>
            <a:r>
              <a:rPr lang="de-DE" sz="2800" dirty="0">
                <a:solidFill>
                  <a:srgbClr val="3C8C93"/>
                </a:solidFill>
              </a:rPr>
              <a:t>∙ (1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log </a:t>
            </a:r>
            <a:r>
              <a:rPr lang="de-DE" sz="2800" baseline="-25000" dirty="0" smtClean="0">
                <a:solidFill>
                  <a:srgbClr val="3C8C93"/>
                </a:solidFill>
              </a:rPr>
              <a:t>B -1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N/B </a:t>
            </a:r>
            <a:r>
              <a:rPr lang="de-DE" sz="2000" dirty="0" smtClean="0">
                <a:solidFill>
                  <a:srgbClr val="3C8C93"/>
                </a:solidFill>
              </a:rPr>
              <a:t>⎤ ⎤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768904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lange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dauert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Sortierung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halkduster"/>
              </a:rPr>
            </a:b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8GB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B=1000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Pufferseiten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je 8KB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Travelstar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7k200?</a:t>
            </a:r>
          </a:p>
          <a:p>
            <a:pPr lvl="1"/>
            <a:endParaRPr lang="de-DE" sz="2000" dirty="0" smtClean="0">
              <a:solidFill>
                <a:srgbClr val="92D050"/>
              </a:solidFill>
            </a:endParaRPr>
          </a:p>
          <a:p>
            <a:pPr lvl="1"/>
            <a:r>
              <a:rPr lang="de-DE" sz="2000" dirty="0">
                <a:solidFill>
                  <a:srgbClr val="92D050"/>
                </a:solidFill>
              </a:rPr>
              <a:t>8KB pro Seite,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s</a:t>
            </a:r>
            <a:r>
              <a:rPr lang="de-DE" sz="2000" baseline="-25000" dirty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= 10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r</a:t>
            </a:r>
            <a:r>
              <a:rPr lang="de-DE" sz="2000" dirty="0">
                <a:solidFill>
                  <a:srgbClr val="92D050"/>
                </a:solidFill>
              </a:rPr>
              <a:t> = 4.17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tr</a:t>
            </a:r>
            <a:r>
              <a:rPr lang="de-DE" sz="2000" dirty="0">
                <a:solidFill>
                  <a:srgbClr val="92D050"/>
                </a:solidFill>
              </a:rPr>
              <a:t> = 0,16ms für 8KB-Seite </a:t>
            </a:r>
            <a:endParaRPr lang="en-US" sz="2000" dirty="0">
              <a:solidFill>
                <a:srgbClr val="92D050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83693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>
                <a:solidFill>
                  <a:srgbClr val="FF0000"/>
                </a:solidFill>
              </a:rPr>
              <a:t>≈ 16h</a:t>
            </a:r>
            <a:endParaRPr lang="de-DE" sz="2000" dirty="0" smtClean="0"/>
          </a:p>
          <a:p>
            <a:r>
              <a:rPr lang="de-DE" sz="2000" dirty="0" smtClean="0"/>
              <a:t>Durchgänge </a:t>
            </a:r>
            <a:r>
              <a:rPr lang="de-DE" sz="2000" dirty="0"/>
              <a:t>= 1 + ⎡ </a:t>
            </a:r>
            <a:r>
              <a:rPr lang="de-DE" sz="2000" dirty="0" smtClean="0"/>
              <a:t>log</a:t>
            </a:r>
            <a:r>
              <a:rPr lang="de-DE" sz="2000" baseline="-25000" dirty="0" smtClean="0"/>
              <a:t>B-1</a:t>
            </a:r>
            <a:r>
              <a:rPr lang="de-DE" sz="2000" dirty="0" smtClean="0"/>
              <a:t> </a:t>
            </a:r>
            <a:r>
              <a:rPr lang="de-DE" sz="2000" dirty="0"/>
              <a:t>⎡ N /B ⎤ ⎤ =</a:t>
            </a:r>
          </a:p>
          <a:p>
            <a:pPr marL="0" indent="0">
              <a:buNone/>
            </a:pPr>
            <a:r>
              <a:rPr lang="de-DE" sz="2000" dirty="0"/>
              <a:t>                                    1 + ⎡ </a:t>
            </a:r>
            <a:r>
              <a:rPr lang="de-DE" sz="2000" dirty="0" smtClean="0"/>
              <a:t>log</a:t>
            </a:r>
            <a:r>
              <a:rPr lang="de-DE" sz="2000" baseline="-25000" dirty="0" smtClean="0"/>
              <a:t>999</a:t>
            </a:r>
            <a:r>
              <a:rPr lang="de-DE" sz="2000" dirty="0" smtClean="0"/>
              <a:t> </a:t>
            </a:r>
            <a:r>
              <a:rPr lang="de-DE" sz="2000" dirty="0"/>
              <a:t>⎡ 10</a:t>
            </a:r>
            <a:r>
              <a:rPr lang="de-DE" sz="2000" baseline="30000" dirty="0"/>
              <a:t>6</a:t>
            </a:r>
            <a:r>
              <a:rPr lang="de-DE" sz="2000" dirty="0"/>
              <a:t> /10</a:t>
            </a:r>
            <a:r>
              <a:rPr lang="de-DE" sz="2000" baseline="30000" dirty="0"/>
              <a:t>3</a:t>
            </a:r>
            <a:r>
              <a:rPr lang="de-DE" sz="2000" dirty="0"/>
              <a:t> ⎤ ⎤ = 1+ ⎡ </a:t>
            </a:r>
            <a:r>
              <a:rPr lang="de-DE" sz="2000" dirty="0" smtClean="0"/>
              <a:t>log</a:t>
            </a:r>
            <a:r>
              <a:rPr lang="de-DE" sz="2000" baseline="-25000" dirty="0" smtClean="0"/>
              <a:t>999</a:t>
            </a:r>
            <a:r>
              <a:rPr lang="de-DE" sz="2000" dirty="0" smtClean="0"/>
              <a:t> </a:t>
            </a:r>
            <a:r>
              <a:rPr lang="de-DE" sz="2000" dirty="0"/>
              <a:t>10</a:t>
            </a:r>
            <a:r>
              <a:rPr lang="de-DE" sz="2000" baseline="30000" dirty="0"/>
              <a:t>3</a:t>
            </a:r>
            <a:r>
              <a:rPr lang="de-DE" sz="2000" dirty="0"/>
              <a:t> ⎤ = 3</a:t>
            </a:r>
            <a:r>
              <a:rPr lang="de-DE" sz="2000" dirty="0" smtClean="0"/>
              <a:t> </a:t>
            </a:r>
            <a:endParaRPr lang="de-DE" sz="2000" dirty="0"/>
          </a:p>
          <a:p>
            <a:r>
              <a:rPr lang="de-DE" sz="2000" dirty="0" err="1"/>
              <a:t>Mergedurchgänge</a:t>
            </a:r>
            <a:r>
              <a:rPr lang="de-DE" sz="2000" dirty="0"/>
              <a:t> = 2</a:t>
            </a:r>
          </a:p>
          <a:p>
            <a:r>
              <a:rPr lang="de-DE" sz="2000" dirty="0"/>
              <a:t>Im ersten Durchgang kann </a:t>
            </a:r>
            <a:r>
              <a:rPr lang="de-DE" sz="2000" dirty="0" smtClean="0"/>
              <a:t>Such- und </a:t>
            </a:r>
            <a:r>
              <a:rPr lang="de-DE" sz="2000" dirty="0"/>
              <a:t>Rotationszeit vernachlässigt werden</a:t>
            </a:r>
          </a:p>
          <a:p>
            <a:r>
              <a:rPr lang="de-DE" sz="2000" dirty="0"/>
              <a:t>Damit bleibt nur für die </a:t>
            </a:r>
            <a:r>
              <a:rPr lang="de-DE" sz="2000" dirty="0" err="1"/>
              <a:t>Mergedurchgänge</a:t>
            </a:r>
            <a:r>
              <a:rPr lang="de-DE" sz="2000" dirty="0"/>
              <a:t> eine </a:t>
            </a:r>
            <a:r>
              <a:rPr lang="de-DE" sz="2000" dirty="0" smtClean="0"/>
              <a:t>Such- und </a:t>
            </a:r>
            <a:r>
              <a:rPr lang="de-DE" sz="2000" dirty="0"/>
              <a:t>Rotationszeit von insgesamt 2 * 10</a:t>
            </a:r>
            <a:r>
              <a:rPr lang="de-DE" sz="2000" baseline="30000" dirty="0"/>
              <a:t>6 </a:t>
            </a:r>
            <a:r>
              <a:rPr lang="de-DE" sz="2000" dirty="0"/>
              <a:t>* 2</a:t>
            </a:r>
            <a:r>
              <a:rPr lang="de-DE" sz="2000" dirty="0" smtClean="0"/>
              <a:t> </a:t>
            </a:r>
            <a:r>
              <a:rPr lang="de-DE" sz="2000" dirty="0"/>
              <a:t>* 14,17ms ≈ </a:t>
            </a:r>
            <a:r>
              <a:rPr lang="de-DE" sz="2000" dirty="0" smtClean="0"/>
              <a:t>16 h</a:t>
            </a:r>
            <a:endParaRPr lang="de-DE" sz="2000" dirty="0"/>
          </a:p>
          <a:p>
            <a:r>
              <a:rPr lang="de-DE" sz="2000" dirty="0"/>
              <a:t>Gesamte Transferzeit ergibt sich zu </a:t>
            </a:r>
          </a:p>
          <a:p>
            <a:pPr marL="0" indent="0">
              <a:buNone/>
            </a:pPr>
            <a:r>
              <a:rPr lang="de-DE" sz="2000" dirty="0" smtClean="0"/>
              <a:t>       2 </a:t>
            </a:r>
            <a:r>
              <a:rPr lang="de-DE" sz="2000" dirty="0"/>
              <a:t>* 10</a:t>
            </a:r>
            <a:r>
              <a:rPr lang="de-DE" sz="2000" baseline="30000" dirty="0"/>
              <a:t>6 </a:t>
            </a:r>
            <a:r>
              <a:rPr lang="de-DE" sz="2000" dirty="0"/>
              <a:t>* 3</a:t>
            </a:r>
            <a:r>
              <a:rPr lang="de-DE" sz="2000" dirty="0" smtClean="0"/>
              <a:t> </a:t>
            </a:r>
            <a:r>
              <a:rPr lang="de-DE" sz="2000" dirty="0"/>
              <a:t>* 0,16ms ≈ </a:t>
            </a:r>
            <a:r>
              <a:rPr lang="de-DE" sz="2000" dirty="0" smtClean="0"/>
              <a:t>1min</a:t>
            </a:r>
            <a:endParaRPr lang="de-DE" sz="2000" dirty="0"/>
          </a:p>
          <a:p>
            <a:r>
              <a:rPr lang="de-DE" sz="2000" dirty="0" smtClean="0"/>
              <a:t>Zusammen </a:t>
            </a:r>
            <a:r>
              <a:rPr lang="de-DE" sz="2000" dirty="0" smtClean="0"/>
              <a:t>macht </a:t>
            </a:r>
            <a:r>
              <a:rPr lang="de-DE" sz="2000" dirty="0" smtClean="0"/>
              <a:t>das </a:t>
            </a:r>
            <a:r>
              <a:rPr lang="de-DE" sz="2000" dirty="0"/>
              <a:t>≈ 16h </a:t>
            </a:r>
          </a:p>
          <a:p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50125407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Blockweise Ein-Ausgabe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Man kann das I/O-Muster verbessern, in dem man Blöcke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 smtClean="0"/>
              <a:t> Seiten in den Mischphasen verarbeitet</a:t>
            </a:r>
          </a:p>
          <a:p>
            <a:r>
              <a:rPr lang="de-DE" dirty="0" err="1" smtClean="0"/>
              <a:t>Alloziere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b</a:t>
            </a:r>
            <a:r>
              <a:rPr lang="de-DE" dirty="0" smtClean="0"/>
              <a:t> Seiten für jede Eingabe (statt nur eine)</a:t>
            </a:r>
          </a:p>
          <a:p>
            <a:r>
              <a:rPr lang="de-DE" dirty="0" smtClean="0"/>
              <a:t>Reduktion der Ein-Ausgabe um Faktor </a:t>
            </a:r>
            <a:r>
              <a:rPr lang="de-DE" dirty="0" smtClean="0">
                <a:solidFill>
                  <a:srgbClr val="3C8C93"/>
                </a:solidFill>
              </a:rPr>
              <a:t>b </a:t>
            </a:r>
            <a:r>
              <a:rPr lang="de-DE" dirty="0" smtClean="0"/>
              <a:t>pro Seite </a:t>
            </a:r>
          </a:p>
          <a:p>
            <a:r>
              <a:rPr lang="de-DE" dirty="0" smtClean="0"/>
              <a:t>Preis: Reduzierte </a:t>
            </a:r>
            <a:r>
              <a:rPr lang="de-DE" dirty="0" err="1" smtClean="0"/>
              <a:t>Einfächerung</a:t>
            </a:r>
            <a:r>
              <a:rPr lang="de-DE" dirty="0" smtClean="0"/>
              <a:t> (was in mehr Durchgängen und damit in mehr I/O-Operationen resultiert)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9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dieser Teil des Kurses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6228183" y="3573016"/>
            <a:ext cx="1412369" cy="140221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ung 35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7" name="Oval 36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41" name="Oval 40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4560957" y="2852936"/>
            <a:ext cx="2043043" cy="382803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0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4637454"/>
            <a:ext cx="8856984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log</a:t>
            </a:r>
            <a:r>
              <a:rPr lang="de-DE" sz="2000" baseline="-25000" dirty="0">
                <a:solidFill>
                  <a:srgbClr val="3C8C93"/>
                </a:solidFill>
              </a:rPr>
              <a:t> ⎡ </a:t>
            </a:r>
            <a:r>
              <a:rPr lang="de-DE" sz="2800" baseline="-25000" dirty="0">
                <a:solidFill>
                  <a:srgbClr val="3C8C93"/>
                </a:solidFill>
              </a:rPr>
              <a:t>B/b </a:t>
            </a:r>
            <a:r>
              <a:rPr lang="de-DE" sz="2000" baseline="-25000" dirty="0">
                <a:solidFill>
                  <a:srgbClr val="3C8C93"/>
                </a:solidFill>
              </a:rPr>
              <a:t>⎤</a:t>
            </a:r>
            <a:r>
              <a:rPr lang="de-DE" sz="2800" baseline="-25000" dirty="0">
                <a:solidFill>
                  <a:srgbClr val="3C8C93"/>
                </a:solidFill>
              </a:rPr>
              <a:t> -</a:t>
            </a:r>
            <a:r>
              <a:rPr lang="de-DE" sz="2800" baseline="-25000" dirty="0" smtClean="0">
                <a:solidFill>
                  <a:srgbClr val="3C8C93"/>
                </a:solidFill>
              </a:rPr>
              <a:t>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N/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B/b</a:t>
            </a:r>
            <a:r>
              <a:rPr lang="de-DE" sz="2000" dirty="0">
                <a:solidFill>
                  <a:srgbClr val="3C8C93"/>
                </a:solidFill>
              </a:rPr>
              <a:t>⎤ ⎤ ⎤</a:t>
            </a:r>
            <a:endParaRPr lang="de-DE" sz="2800" dirty="0">
              <a:solidFill>
                <a:srgbClr val="3C8C93"/>
              </a:solidFill>
            </a:endParaRPr>
          </a:p>
          <a:p>
            <a:endParaRPr lang="de-DE" sz="2800" dirty="0"/>
          </a:p>
          <a:p>
            <a:r>
              <a:rPr lang="de-DE" sz="2800" dirty="0"/>
              <a:t>Anzahl der I/O-Operationen:</a:t>
            </a:r>
          </a:p>
          <a:p>
            <a:pPr lvl="1"/>
            <a:r>
              <a:rPr lang="de-DE" sz="2800" dirty="0"/>
              <a:t>			</a:t>
            </a:r>
            <a:r>
              <a:rPr lang="de-DE" sz="2800" dirty="0" smtClean="0">
                <a:solidFill>
                  <a:srgbClr val="3C8C93"/>
                </a:solidFill>
              </a:rPr>
              <a:t>2 </a:t>
            </a:r>
            <a:r>
              <a:rPr lang="de-DE" sz="2800" dirty="0">
                <a:solidFill>
                  <a:srgbClr val="3C8C93"/>
                </a:solidFill>
              </a:rPr>
              <a:t>∙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N/b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⎤</a:t>
            </a:r>
            <a:r>
              <a:rPr lang="de-DE" sz="2800" dirty="0" smtClean="0">
                <a:solidFill>
                  <a:srgbClr val="3C8C93"/>
                </a:solidFill>
              </a:rPr>
              <a:t> ∙ </a:t>
            </a:r>
            <a:r>
              <a:rPr lang="de-DE" sz="2800" dirty="0">
                <a:solidFill>
                  <a:srgbClr val="3C8C93"/>
                </a:solidFill>
              </a:rPr>
              <a:t>(1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log </a:t>
            </a:r>
            <a:r>
              <a:rPr lang="de-DE" sz="2000" baseline="-25000" dirty="0">
                <a:solidFill>
                  <a:srgbClr val="3C8C93"/>
                </a:solidFill>
              </a:rPr>
              <a:t>⎡ </a:t>
            </a:r>
            <a:r>
              <a:rPr lang="de-DE" sz="2800" baseline="-25000" dirty="0">
                <a:solidFill>
                  <a:srgbClr val="3C8C93"/>
                </a:solidFill>
              </a:rPr>
              <a:t>B/b </a:t>
            </a:r>
            <a:r>
              <a:rPr lang="de-DE" sz="2000" baseline="-25000" dirty="0">
                <a:solidFill>
                  <a:srgbClr val="3C8C93"/>
                </a:solidFill>
              </a:rPr>
              <a:t>⎤</a:t>
            </a:r>
            <a:r>
              <a:rPr lang="de-DE" sz="2800" baseline="-25000" dirty="0">
                <a:solidFill>
                  <a:srgbClr val="3C8C93"/>
                </a:solidFill>
              </a:rPr>
              <a:t> -</a:t>
            </a:r>
            <a:r>
              <a:rPr lang="de-DE" sz="2800" baseline="-25000" dirty="0" smtClean="0">
                <a:solidFill>
                  <a:srgbClr val="3C8C93"/>
                </a:solidFill>
              </a:rPr>
              <a:t>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N</a:t>
            </a:r>
            <a:r>
              <a:rPr lang="de-DE" sz="2800" dirty="0">
                <a:solidFill>
                  <a:srgbClr val="3C8C93"/>
                </a:solidFill>
              </a:rPr>
              <a:t>/ </a:t>
            </a:r>
            <a:r>
              <a:rPr lang="de-DE" sz="2000" dirty="0" smtClean="0">
                <a:solidFill>
                  <a:srgbClr val="3C8C93"/>
                </a:solidFill>
              </a:rPr>
              <a:t>⎡</a:t>
            </a:r>
            <a:r>
              <a:rPr lang="de-DE" sz="2800" dirty="0" smtClean="0">
                <a:solidFill>
                  <a:srgbClr val="3C8C93"/>
                </a:solidFill>
              </a:rPr>
              <a:t>B/b</a:t>
            </a:r>
            <a:r>
              <a:rPr lang="de-DE" sz="2000" dirty="0" smtClean="0">
                <a:solidFill>
                  <a:srgbClr val="3C8C93"/>
                </a:solidFill>
              </a:rPr>
              <a:t>⎤ </a:t>
            </a:r>
            <a:r>
              <a:rPr lang="de-DE" sz="2000" dirty="0">
                <a:solidFill>
                  <a:srgbClr val="3C8C93"/>
                </a:solidFill>
              </a:rPr>
              <a:t>⎤</a:t>
            </a:r>
            <a:r>
              <a:rPr lang="de-DE" sz="2000" dirty="0" smtClean="0">
                <a:solidFill>
                  <a:srgbClr val="3C8C93"/>
                </a:solidFill>
              </a:rPr>
              <a:t> ⎤ </a:t>
            </a:r>
            <a:r>
              <a:rPr lang="de-DE" sz="28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58417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lange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dauert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Sortierung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Chalkduster"/>
              </a:rPr>
            </a:br>
            <a:r>
              <a:rPr lang="en-US" sz="2400" dirty="0">
                <a:solidFill>
                  <a:schemeClr val="bg1"/>
                </a:solidFill>
                <a:latin typeface="Chalkduster"/>
              </a:rPr>
              <a:t>8GB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B=1000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Pufferseiten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je 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8KB und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blockweisem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IO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b=32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Travelstar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7k200 ?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lvl="1"/>
            <a:r>
              <a:rPr lang="de-DE" sz="2000" dirty="0">
                <a:solidFill>
                  <a:srgbClr val="92D050"/>
                </a:solidFill>
              </a:rPr>
              <a:t>8KB pro Seite,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s</a:t>
            </a:r>
            <a:r>
              <a:rPr lang="de-DE" sz="2000" baseline="-25000" dirty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= 10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r</a:t>
            </a:r>
            <a:r>
              <a:rPr lang="de-DE" sz="2000" dirty="0">
                <a:solidFill>
                  <a:srgbClr val="92D050"/>
                </a:solidFill>
              </a:rPr>
              <a:t> = 4.17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tr</a:t>
            </a:r>
            <a:r>
              <a:rPr lang="de-DE" sz="2000" dirty="0">
                <a:solidFill>
                  <a:srgbClr val="92D050"/>
                </a:solidFill>
              </a:rPr>
              <a:t> = 0,16ms für 8KB-Seite </a:t>
            </a:r>
            <a:endParaRPr lang="en-US" sz="2000" dirty="0">
              <a:solidFill>
                <a:srgbClr val="92D050"/>
              </a:solidFill>
              <a:latin typeface="Chalkduster"/>
            </a:endParaRPr>
          </a:p>
          <a:p>
            <a:pPr lvl="1"/>
            <a:r>
              <a:rPr lang="de-DE" sz="2000" dirty="0" smtClean="0">
                <a:solidFill>
                  <a:srgbClr val="92D050"/>
                </a:solidFill>
              </a:rPr>
              <a:t>63 </a:t>
            </a:r>
            <a:r>
              <a:rPr lang="de-DE" sz="2000" dirty="0">
                <a:solidFill>
                  <a:srgbClr val="92D050"/>
                </a:solidFill>
              </a:rPr>
              <a:t>Sektoren pro Spur, Track-</a:t>
            </a:r>
            <a:r>
              <a:rPr lang="de-DE" sz="2000" dirty="0" err="1">
                <a:solidFill>
                  <a:srgbClr val="92D050"/>
                </a:solidFill>
              </a:rPr>
              <a:t>to</a:t>
            </a:r>
            <a:r>
              <a:rPr lang="de-DE" sz="2000" dirty="0">
                <a:solidFill>
                  <a:srgbClr val="92D050"/>
                </a:solidFill>
              </a:rPr>
              <a:t>-Track-Suchzeit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s,track</a:t>
            </a:r>
            <a:r>
              <a:rPr lang="de-DE" sz="2000" baseline="-25000" dirty="0">
                <a:solidFill>
                  <a:srgbClr val="92D050"/>
                </a:solidFill>
              </a:rPr>
              <a:t>-</a:t>
            </a:r>
            <a:r>
              <a:rPr lang="de-DE" sz="2000" baseline="-25000" dirty="0" err="1">
                <a:solidFill>
                  <a:srgbClr val="92D050"/>
                </a:solidFill>
              </a:rPr>
              <a:t>to</a:t>
            </a:r>
            <a:r>
              <a:rPr lang="de-DE" sz="2000" baseline="-25000" dirty="0">
                <a:solidFill>
                  <a:srgbClr val="92D050"/>
                </a:solidFill>
              </a:rPr>
              <a:t>-track </a:t>
            </a:r>
            <a:r>
              <a:rPr lang="de-DE" sz="2000" dirty="0">
                <a:solidFill>
                  <a:srgbClr val="92D050"/>
                </a:solidFill>
              </a:rPr>
              <a:t>=1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endParaRPr lang="de-DE" sz="2000" dirty="0">
              <a:solidFill>
                <a:srgbClr val="92D050"/>
              </a:solidFill>
            </a:endParaRPr>
          </a:p>
          <a:p>
            <a:pPr lvl="1"/>
            <a:r>
              <a:rPr lang="de-DE" sz="2000" dirty="0">
                <a:solidFill>
                  <a:srgbClr val="92D050"/>
                </a:solidFill>
              </a:rPr>
              <a:t>Ein Block mit 8 KB benötigt 16 </a:t>
            </a:r>
            <a:r>
              <a:rPr lang="de-DE" sz="2000" dirty="0" smtClean="0">
                <a:solidFill>
                  <a:srgbClr val="92D050"/>
                </a:solidFill>
              </a:rPr>
              <a:t>Sektoren</a:t>
            </a:r>
            <a:endParaRPr lang="de-DE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B050"/>
                </a:solidFill>
              </a:rPr>
              <a:t>Mit</a:t>
            </a:r>
            <a:r>
              <a:rPr lang="de-DE" dirty="0" smtClean="0"/>
              <a:t> blockweisem </a:t>
            </a:r>
            <a:r>
              <a:rPr lang="de-DE" dirty="0"/>
              <a:t>I/</a:t>
            </a:r>
            <a:r>
              <a:rPr lang="de-DE" dirty="0" smtClean="0"/>
              <a:t>O (B=1000, Blöcke mit b=</a:t>
            </a:r>
            <a:r>
              <a:rPr lang="de-DE" dirty="0" smtClean="0">
                <a:solidFill>
                  <a:srgbClr val="00B050"/>
                </a:solidFill>
              </a:rPr>
              <a:t>32</a:t>
            </a:r>
            <a:r>
              <a:rPr lang="de-DE" dirty="0" smtClean="0"/>
              <a:t> Seiten): </a:t>
            </a:r>
            <a:br>
              <a:rPr lang="de-DE" dirty="0" smtClean="0"/>
            </a:br>
            <a:r>
              <a:rPr lang="de-DE" dirty="0" smtClean="0"/>
              <a:t>ca. 10 </a:t>
            </a:r>
            <a:r>
              <a:rPr lang="de-DE" dirty="0"/>
              <a:t>∙ </a:t>
            </a:r>
            <a:r>
              <a:rPr lang="de-DE" dirty="0" smtClean="0"/>
              <a:t>31250 Plattenzugriffe mit je 27.42 </a:t>
            </a:r>
            <a:r>
              <a:rPr lang="de-DE" dirty="0" err="1" smtClean="0"/>
              <a:t>ms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≈ </a:t>
            </a:r>
            <a:r>
              <a:rPr lang="de-DE" dirty="0" smtClean="0">
                <a:solidFill>
                  <a:srgbClr val="00B050"/>
                </a:solidFill>
              </a:rPr>
              <a:t>2,38 h</a:t>
            </a:r>
          </a:p>
          <a:p>
            <a:pPr marL="0" indent="0">
              <a:buNone/>
            </a:pPr>
            <a:endParaRPr lang="de-DE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dirty="0"/>
              <a:t>(</a:t>
            </a:r>
            <a:r>
              <a:rPr lang="de-DE" dirty="0" smtClean="0"/>
              <a:t>Herleitung: Hausaufgabe)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0480619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Hauptspeicher als Ressource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In </a:t>
            </a:r>
            <a:r>
              <a:rPr lang="de-DE" dirty="0"/>
              <a:t>der Praxis meist genügend Hauptspeicher vorhanden, so dass Dateien in </a:t>
            </a:r>
            <a:r>
              <a:rPr lang="de-DE" dirty="0" smtClean="0"/>
              <a:t>einem (!) </a:t>
            </a:r>
            <a:r>
              <a:rPr lang="de-DE" dirty="0"/>
              <a:t>Mischdurchgang sortiert werden kann </a:t>
            </a:r>
            <a:r>
              <a:rPr lang="de-DE" dirty="0" smtClean="0"/>
              <a:t>(selbst bei blockweisem </a:t>
            </a:r>
            <a:r>
              <a:rPr lang="de-DE" dirty="0"/>
              <a:t>I/O</a:t>
            </a:r>
            <a:r>
              <a:rPr lang="de-DE" dirty="0" smtClean="0"/>
              <a:t>).</a:t>
            </a:r>
            <a:endParaRPr lang="de-DE" dirty="0"/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2095535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3197294"/>
            <a:ext cx="8856984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log</a:t>
            </a:r>
            <a:r>
              <a:rPr lang="de-DE" sz="2000" baseline="-25000" dirty="0">
                <a:solidFill>
                  <a:srgbClr val="3C8C93"/>
                </a:solidFill>
              </a:rPr>
              <a:t> ⎡ </a:t>
            </a:r>
            <a:r>
              <a:rPr lang="de-DE" sz="2800" baseline="-25000" dirty="0">
                <a:solidFill>
                  <a:srgbClr val="3C8C93"/>
                </a:solidFill>
              </a:rPr>
              <a:t>B/b </a:t>
            </a:r>
            <a:r>
              <a:rPr lang="de-DE" sz="2000" baseline="-25000" dirty="0">
                <a:solidFill>
                  <a:srgbClr val="3C8C93"/>
                </a:solidFill>
              </a:rPr>
              <a:t>⎤</a:t>
            </a:r>
            <a:r>
              <a:rPr lang="de-DE" sz="2800" baseline="-25000" dirty="0">
                <a:solidFill>
                  <a:srgbClr val="3C8C93"/>
                </a:solidFill>
              </a:rPr>
              <a:t> -</a:t>
            </a:r>
            <a:r>
              <a:rPr lang="de-DE" sz="2800" baseline="-25000" dirty="0" smtClean="0">
                <a:solidFill>
                  <a:srgbClr val="3C8C93"/>
                </a:solidFill>
              </a:rPr>
              <a:t>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N/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B/b</a:t>
            </a:r>
            <a:r>
              <a:rPr lang="de-DE" sz="2000" dirty="0">
                <a:solidFill>
                  <a:srgbClr val="3C8C93"/>
                </a:solidFill>
              </a:rPr>
              <a:t>⎤ ⎤ ⎤</a:t>
            </a:r>
            <a:endParaRPr lang="de-DE" sz="2800" dirty="0">
              <a:solidFill>
                <a:srgbClr val="3C8C93"/>
              </a:solidFill>
            </a:endParaRPr>
          </a:p>
          <a:p>
            <a:endParaRPr lang="de-DE" sz="2800" dirty="0"/>
          </a:p>
          <a:p>
            <a:r>
              <a:rPr lang="de-DE" sz="2000" dirty="0" smtClean="0">
                <a:solidFill>
                  <a:srgbClr val="3C8C93"/>
                </a:solidFill>
              </a:rPr>
              <a:t>⎡</a:t>
            </a:r>
            <a:r>
              <a:rPr lang="de-DE" sz="2800" dirty="0" smtClean="0">
                <a:solidFill>
                  <a:srgbClr val="3C8C93"/>
                </a:solidFill>
              </a:rPr>
              <a:t> log </a:t>
            </a:r>
            <a:r>
              <a:rPr lang="de-DE" sz="2000" baseline="-25000" dirty="0">
                <a:solidFill>
                  <a:srgbClr val="3C8C93"/>
                </a:solidFill>
              </a:rPr>
              <a:t>⎡ </a:t>
            </a:r>
            <a:r>
              <a:rPr lang="de-DE" sz="2800" baseline="-25000" dirty="0">
                <a:solidFill>
                  <a:srgbClr val="3C8C93"/>
                </a:solidFill>
              </a:rPr>
              <a:t>B/b </a:t>
            </a:r>
            <a:r>
              <a:rPr lang="de-DE" sz="2000" baseline="-25000" dirty="0">
                <a:solidFill>
                  <a:srgbClr val="3C8C93"/>
                </a:solidFill>
              </a:rPr>
              <a:t>⎤</a:t>
            </a:r>
            <a:r>
              <a:rPr lang="de-DE" sz="2800" baseline="-25000" dirty="0">
                <a:solidFill>
                  <a:srgbClr val="3C8C93"/>
                </a:solidFill>
              </a:rPr>
              <a:t> -</a:t>
            </a:r>
            <a:r>
              <a:rPr lang="de-DE" sz="2800" baseline="-25000" dirty="0" smtClean="0">
                <a:solidFill>
                  <a:srgbClr val="3C8C93"/>
                </a:solidFill>
              </a:rPr>
              <a:t>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1600" dirty="0">
                <a:solidFill>
                  <a:srgbClr val="3C8C93"/>
                </a:solidFill>
              </a:rPr>
              <a:t>⎡</a:t>
            </a:r>
            <a:r>
              <a:rPr lang="de-DE" sz="2000" dirty="0">
                <a:solidFill>
                  <a:srgbClr val="3C8C93"/>
                </a:solidFill>
              </a:rPr>
              <a:t> N/ </a:t>
            </a:r>
            <a:r>
              <a:rPr lang="de-DE" sz="1600" dirty="0">
                <a:solidFill>
                  <a:srgbClr val="3C8C93"/>
                </a:solidFill>
              </a:rPr>
              <a:t>⎡</a:t>
            </a:r>
            <a:r>
              <a:rPr lang="de-DE" sz="2000" dirty="0">
                <a:solidFill>
                  <a:srgbClr val="3C8C93"/>
                </a:solidFill>
              </a:rPr>
              <a:t>B/b</a:t>
            </a:r>
            <a:r>
              <a:rPr lang="de-DE" sz="1600" dirty="0">
                <a:solidFill>
                  <a:srgbClr val="3C8C93"/>
                </a:solidFill>
              </a:rPr>
              <a:t>⎤ ⎤ </a:t>
            </a:r>
            <a:r>
              <a:rPr lang="de-DE" sz="2000" dirty="0" smtClean="0">
                <a:solidFill>
                  <a:srgbClr val="3C8C93"/>
                </a:solidFill>
              </a:rPr>
              <a:t>⎤ </a:t>
            </a:r>
            <a:r>
              <a:rPr lang="de-DE" sz="2800" dirty="0" smtClean="0">
                <a:solidFill>
                  <a:srgbClr val="3C8C93"/>
                </a:solidFill>
              </a:rPr>
              <a:t>= 1</a:t>
            </a:r>
            <a:endParaRPr lang="de-DE" sz="2800" dirty="0">
              <a:solidFill>
                <a:srgbClr val="3C8C93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Wieviel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Hauptspeicher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wird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Pufferseiten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je 8KB und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blockweisem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IO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b=32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benötigt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, so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dass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u="sng" dirty="0" err="1" smtClean="0">
                <a:solidFill>
                  <a:srgbClr val="FFFF00"/>
                </a:solidFill>
                <a:latin typeface="Chalkduster"/>
              </a:rPr>
              <a:t>ein</a:t>
            </a:r>
            <a:r>
              <a:rPr lang="en-US" sz="2400" dirty="0" smtClean="0">
                <a:solidFill>
                  <a:srgbClr val="FFFF00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Mischvorgang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8GB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reicht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</a:t>
            </a:r>
            <a:endParaRPr lang="en-US" sz="2400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649430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Lösung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Platzbedarf: 256MB</a:t>
            </a:r>
          </a:p>
          <a:p>
            <a:pPr marL="0" indent="0">
              <a:buNone/>
            </a:pPr>
            <a:endParaRPr lang="de-DE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dirty="0"/>
              <a:t>(</a:t>
            </a:r>
            <a:r>
              <a:rPr lang="de-DE" dirty="0" smtClean="0"/>
              <a:t>Herleitung:  Hausaufgabe)</a:t>
            </a: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7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 nur I/O-Zeit betrachtet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67" y="1124744"/>
            <a:ext cx="8229600" cy="1799977"/>
          </a:xfrm>
        </p:spPr>
        <p:txBody>
          <a:bodyPr/>
          <a:lstStyle/>
          <a:p>
            <a:r>
              <a:rPr lang="de-DE" dirty="0" smtClean="0"/>
              <a:t>Auswahl des nächsten Datensatzes für den Output unter </a:t>
            </a:r>
            <a:r>
              <a:rPr lang="de-DE" dirty="0" smtClean="0">
                <a:solidFill>
                  <a:srgbClr val="3C8C93"/>
                </a:solidFill>
              </a:rPr>
              <a:t>B-1</a:t>
            </a:r>
            <a:r>
              <a:rPr lang="de-DE" dirty="0" smtClean="0"/>
              <a:t> (oder </a:t>
            </a:r>
            <a:r>
              <a:rPr lang="de-DE" dirty="0" smtClean="0">
                <a:solidFill>
                  <a:srgbClr val="3C8C93"/>
                </a:solidFill>
              </a:rPr>
              <a:t>B/b -1</a:t>
            </a:r>
            <a:r>
              <a:rPr lang="de-DE" dirty="0" smtClean="0"/>
              <a:t>) Eingabeläufen kann </a:t>
            </a:r>
            <a:br>
              <a:rPr lang="de-DE" dirty="0" smtClean="0"/>
            </a:br>
            <a:r>
              <a:rPr lang="de-DE" dirty="0" smtClean="0"/>
              <a:t>CPU-intensiv sein (</a:t>
            </a:r>
            <a:r>
              <a:rPr lang="de-DE" dirty="0" smtClean="0">
                <a:solidFill>
                  <a:srgbClr val="3C8C93"/>
                </a:solidFill>
              </a:rPr>
              <a:t>B-2</a:t>
            </a:r>
            <a:r>
              <a:rPr lang="de-DE" dirty="0" smtClean="0"/>
              <a:t> Vergleiche, wie genau?)</a:t>
            </a:r>
          </a:p>
          <a:p>
            <a:r>
              <a:rPr lang="de-DE" dirty="0" smtClean="0"/>
              <a:t>Beispiel: </a:t>
            </a:r>
            <a:r>
              <a:rPr lang="de-DE" dirty="0"/>
              <a:t> </a:t>
            </a:r>
            <a:r>
              <a:rPr lang="de-DE" dirty="0" smtClean="0"/>
              <a:t> B-1  =  4, &lt; -Ordnung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2560" y="2996952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/>
              <a:t>087 503 504 . . .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/>
              <a:t>1</a:t>
            </a:r>
            <a:r>
              <a:rPr lang="de-DE" sz="1600" dirty="0" smtClean="0"/>
              <a:t>54 </a:t>
            </a:r>
            <a:r>
              <a:rPr lang="de-DE" sz="1600" dirty="0"/>
              <a:t>426 653     ....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               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516370" y="2920007"/>
            <a:ext cx="38322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      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16370" y="4664709"/>
            <a:ext cx="3490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Aktuelles minimales Element m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/>
              <a:t>m</a:t>
            </a:r>
            <a:r>
              <a:rPr lang="de-DE" baseline="-25000" dirty="0" smtClean="0"/>
              <a:t>1</a:t>
            </a:r>
            <a:r>
              <a:rPr lang="de-DE" dirty="0" smtClean="0"/>
              <a:t> = </a:t>
            </a:r>
            <a:r>
              <a:rPr lang="de-DE" dirty="0" err="1" smtClean="0"/>
              <a:t>first</a:t>
            </a:r>
            <a:r>
              <a:rPr lang="de-DE" dirty="0" smtClean="0"/>
              <a:t>(run</a:t>
            </a:r>
            <a:r>
              <a:rPr lang="de-DE" baseline="-25000" dirty="0" smtClean="0"/>
              <a:t>1</a:t>
            </a:r>
            <a:r>
              <a:rPr lang="de-DE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/>
              <a:t>m</a:t>
            </a:r>
            <a:r>
              <a:rPr lang="de-DE" baseline="-25000" dirty="0" smtClean="0"/>
              <a:t>n+1</a:t>
            </a:r>
            <a:r>
              <a:rPr lang="de-DE" dirty="0" smtClean="0"/>
              <a:t> = min{m, </a:t>
            </a:r>
            <a:r>
              <a:rPr lang="de-DE" dirty="0" err="1" smtClean="0"/>
              <a:t>first</a:t>
            </a:r>
            <a:r>
              <a:rPr lang="de-DE" dirty="0" smtClean="0"/>
              <a:t>(run</a:t>
            </a:r>
            <a:r>
              <a:rPr lang="de-DE" baseline="-25000" dirty="0" smtClean="0"/>
              <a:t>n+1</a:t>
            </a:r>
            <a:r>
              <a:rPr lang="de-DE" dirty="0" smtClean="0"/>
              <a:t>)}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02644" y="4543360"/>
            <a:ext cx="2980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m</a:t>
            </a:r>
            <a:r>
              <a:rPr lang="de-DE" baseline="-25000" dirty="0" smtClean="0"/>
              <a:t>1</a:t>
            </a:r>
            <a:r>
              <a:rPr lang="de-DE" dirty="0" smtClean="0"/>
              <a:t> = 087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m</a:t>
            </a:r>
            <a:r>
              <a:rPr lang="de-DE" baseline="-25000" dirty="0"/>
              <a:t>2</a:t>
            </a:r>
            <a:r>
              <a:rPr lang="de-DE" dirty="0" smtClean="0"/>
              <a:t> = min{087, 170} = 087 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/>
              <a:t>m</a:t>
            </a:r>
            <a:r>
              <a:rPr lang="de-DE" baseline="-25000" dirty="0" smtClean="0"/>
              <a:t>3</a:t>
            </a:r>
            <a:r>
              <a:rPr lang="de-DE" dirty="0" smtClean="0"/>
              <a:t> = {087,154} = 087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/>
              <a:t>m</a:t>
            </a:r>
            <a:r>
              <a:rPr lang="de-DE" baseline="-25000" dirty="0" smtClean="0"/>
              <a:t>4</a:t>
            </a:r>
            <a:r>
              <a:rPr lang="de-DE" dirty="0" smtClean="0"/>
              <a:t> = {087, 612} = 087 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(drei Vergleiche)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4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 nur I/O-Zeit betrachtet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67" y="1124744"/>
            <a:ext cx="8229600" cy="1799977"/>
          </a:xfrm>
        </p:spPr>
        <p:txBody>
          <a:bodyPr/>
          <a:lstStyle/>
          <a:p>
            <a:r>
              <a:rPr lang="de-DE" dirty="0" smtClean="0"/>
              <a:t>Auswahl des nächsten Datensatzes für den Output unter </a:t>
            </a:r>
            <a:r>
              <a:rPr lang="de-DE" dirty="0" smtClean="0">
                <a:solidFill>
                  <a:srgbClr val="3C8C93"/>
                </a:solidFill>
              </a:rPr>
              <a:t>B-1</a:t>
            </a:r>
            <a:r>
              <a:rPr lang="de-DE" dirty="0" smtClean="0"/>
              <a:t> (oder </a:t>
            </a:r>
            <a:r>
              <a:rPr lang="de-DE" dirty="0" smtClean="0">
                <a:solidFill>
                  <a:srgbClr val="3C8C93"/>
                </a:solidFill>
              </a:rPr>
              <a:t>B/b -1</a:t>
            </a:r>
            <a:r>
              <a:rPr lang="de-DE" dirty="0" smtClean="0"/>
              <a:t>) Eingabeläufen kann </a:t>
            </a:r>
            <a:br>
              <a:rPr lang="de-DE" dirty="0" smtClean="0"/>
            </a:br>
            <a:r>
              <a:rPr lang="de-DE" dirty="0" smtClean="0"/>
              <a:t>CPU-intensiv sein (</a:t>
            </a:r>
            <a:r>
              <a:rPr lang="de-DE" dirty="0" smtClean="0">
                <a:solidFill>
                  <a:srgbClr val="3C8C93"/>
                </a:solidFill>
              </a:rPr>
              <a:t>B-2</a:t>
            </a:r>
            <a:r>
              <a:rPr lang="de-DE" dirty="0" smtClean="0"/>
              <a:t> Vergleiche, wie genau?)</a:t>
            </a:r>
          </a:p>
          <a:p>
            <a:r>
              <a:rPr lang="de-DE" dirty="0" smtClean="0"/>
              <a:t>Beispiel: </a:t>
            </a:r>
            <a:r>
              <a:rPr lang="de-DE" dirty="0"/>
              <a:t> </a:t>
            </a:r>
            <a:r>
              <a:rPr lang="de-DE" dirty="0" smtClean="0"/>
              <a:t> B-1  =  4, &lt; -Ordnung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2560" y="2996952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>
                <a:solidFill>
                  <a:srgbClr val="FF0000"/>
                </a:solidFill>
              </a:rPr>
              <a:t>087</a:t>
            </a:r>
            <a:r>
              <a:rPr lang="de-DE" sz="1600" dirty="0"/>
              <a:t> 503 504 . . .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/>
              <a:t>1</a:t>
            </a:r>
            <a:r>
              <a:rPr lang="de-DE" sz="1600" dirty="0" smtClean="0"/>
              <a:t>54 </a:t>
            </a:r>
            <a:r>
              <a:rPr lang="de-DE" sz="1600" dirty="0"/>
              <a:t>426 653     ....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               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544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 nur I/O-Zeit betrachtet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67" y="1124744"/>
            <a:ext cx="8229600" cy="1799977"/>
          </a:xfrm>
        </p:spPr>
        <p:txBody>
          <a:bodyPr/>
          <a:lstStyle/>
          <a:p>
            <a:r>
              <a:rPr lang="de-DE" dirty="0" smtClean="0"/>
              <a:t>Auswahl des nächsten Datensatzes für den Output unter </a:t>
            </a:r>
            <a:r>
              <a:rPr lang="de-DE" dirty="0" smtClean="0">
                <a:solidFill>
                  <a:srgbClr val="3C8C93"/>
                </a:solidFill>
              </a:rPr>
              <a:t>B-1</a:t>
            </a:r>
            <a:r>
              <a:rPr lang="de-DE" dirty="0" smtClean="0"/>
              <a:t> (oder </a:t>
            </a:r>
            <a:r>
              <a:rPr lang="de-DE" dirty="0" smtClean="0">
                <a:solidFill>
                  <a:srgbClr val="3C8C93"/>
                </a:solidFill>
              </a:rPr>
              <a:t>B/b -1</a:t>
            </a:r>
            <a:r>
              <a:rPr lang="de-DE" dirty="0" smtClean="0"/>
              <a:t>) Eingabeläufen kann </a:t>
            </a:r>
            <a:br>
              <a:rPr lang="de-DE" dirty="0" smtClean="0"/>
            </a:br>
            <a:r>
              <a:rPr lang="de-DE" dirty="0" smtClean="0"/>
              <a:t>CPU-intensiv sein (</a:t>
            </a:r>
            <a:r>
              <a:rPr lang="de-DE" dirty="0" smtClean="0">
                <a:solidFill>
                  <a:srgbClr val="3C8C93"/>
                </a:solidFill>
              </a:rPr>
              <a:t>B-2</a:t>
            </a:r>
            <a:r>
              <a:rPr lang="de-DE" dirty="0" smtClean="0"/>
              <a:t> Vergleiche)</a:t>
            </a:r>
          </a:p>
          <a:p>
            <a:r>
              <a:rPr lang="de-DE" dirty="0" smtClean="0"/>
              <a:t>Beispiel: </a:t>
            </a:r>
            <a:r>
              <a:rPr lang="de-DE" dirty="0"/>
              <a:t> </a:t>
            </a:r>
            <a:r>
              <a:rPr lang="de-DE" dirty="0" smtClean="0"/>
              <a:t> B-1  =  4, &lt; -Ordnung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2560" y="2996952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>
                <a:solidFill>
                  <a:srgbClr val="FF0000"/>
                </a:solidFill>
              </a:rPr>
              <a:t>087</a:t>
            </a:r>
            <a:r>
              <a:rPr lang="de-DE" sz="1600" dirty="0"/>
              <a:t> 503 504 . . .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/>
              <a:t>1</a:t>
            </a:r>
            <a:r>
              <a:rPr lang="de-DE" sz="1600" dirty="0" smtClean="0"/>
              <a:t>54 </a:t>
            </a:r>
            <a:r>
              <a:rPr lang="de-DE" sz="1600" dirty="0"/>
              <a:t>426 653     ....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               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3923928" y="2996952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 smtClean="0"/>
              <a:t>503 </a:t>
            </a:r>
            <a:r>
              <a:rPr lang="de-DE" sz="1600" dirty="0"/>
              <a:t>504 . . .   </a:t>
            </a:r>
            <a:r>
              <a:rPr lang="de-DE" sz="1600" dirty="0" smtClean="0"/>
              <a:t>        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 smtClean="0">
                <a:solidFill>
                  <a:srgbClr val="FF0000"/>
                </a:solidFill>
              </a:rPr>
              <a:t>154 </a:t>
            </a:r>
            <a:r>
              <a:rPr lang="de-DE" sz="1600" dirty="0" smtClean="0"/>
              <a:t>426 </a:t>
            </a:r>
            <a:r>
              <a:rPr lang="de-DE" sz="1600" dirty="0"/>
              <a:t>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087        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1013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 nur I/O-Zeit betrachtet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67" y="1124744"/>
            <a:ext cx="8229600" cy="1799977"/>
          </a:xfrm>
        </p:spPr>
        <p:txBody>
          <a:bodyPr/>
          <a:lstStyle/>
          <a:p>
            <a:r>
              <a:rPr lang="de-DE" dirty="0" smtClean="0"/>
              <a:t>Auswahl des nächsten Datensatzes für den Output unter </a:t>
            </a:r>
            <a:r>
              <a:rPr lang="de-DE" dirty="0" smtClean="0">
                <a:solidFill>
                  <a:srgbClr val="3C8C93"/>
                </a:solidFill>
              </a:rPr>
              <a:t>B-1</a:t>
            </a:r>
            <a:r>
              <a:rPr lang="de-DE" dirty="0" smtClean="0"/>
              <a:t> (oder </a:t>
            </a:r>
            <a:r>
              <a:rPr lang="de-DE" dirty="0" smtClean="0">
                <a:solidFill>
                  <a:srgbClr val="3C8C93"/>
                </a:solidFill>
              </a:rPr>
              <a:t>B/b -1</a:t>
            </a:r>
            <a:r>
              <a:rPr lang="de-DE" dirty="0" smtClean="0"/>
              <a:t>) Eingabeläufen kann </a:t>
            </a:r>
            <a:br>
              <a:rPr lang="de-DE" dirty="0" smtClean="0"/>
            </a:br>
            <a:r>
              <a:rPr lang="de-DE" dirty="0" smtClean="0"/>
              <a:t>CPU-intensiv sein (</a:t>
            </a:r>
            <a:r>
              <a:rPr lang="de-DE" dirty="0" smtClean="0">
                <a:solidFill>
                  <a:srgbClr val="3C8C93"/>
                </a:solidFill>
              </a:rPr>
              <a:t>B-2</a:t>
            </a:r>
            <a:r>
              <a:rPr lang="de-DE" dirty="0" smtClean="0"/>
              <a:t> Vergleiche)</a:t>
            </a:r>
          </a:p>
          <a:p>
            <a:r>
              <a:rPr lang="de-DE" dirty="0" smtClean="0"/>
              <a:t>Beispiel: </a:t>
            </a:r>
            <a:r>
              <a:rPr lang="de-DE" dirty="0"/>
              <a:t> </a:t>
            </a:r>
            <a:r>
              <a:rPr lang="de-DE" dirty="0" smtClean="0"/>
              <a:t> B-1  =  4, &lt; -Ordnung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2560" y="2996952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/>
              <a:t>087 503 504 . . .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/>
              <a:t>1</a:t>
            </a:r>
            <a:r>
              <a:rPr lang="de-DE" sz="1600" dirty="0" smtClean="0"/>
              <a:t>54 </a:t>
            </a:r>
            <a:r>
              <a:rPr lang="de-DE" sz="1600" dirty="0"/>
              <a:t>426 653     ....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               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3923928" y="2996952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 smtClean="0"/>
              <a:t>503 </a:t>
            </a:r>
            <a:r>
              <a:rPr lang="de-DE" sz="1600" dirty="0"/>
              <a:t>504 . . .   </a:t>
            </a:r>
            <a:r>
              <a:rPr lang="de-DE" sz="1600" dirty="0" smtClean="0"/>
              <a:t>        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 smtClean="0"/>
              <a:t>154 426 </a:t>
            </a:r>
            <a:r>
              <a:rPr lang="de-DE" sz="1600" dirty="0"/>
              <a:t>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087        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6941" y="4395946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 smtClean="0"/>
              <a:t>503 </a:t>
            </a:r>
            <a:r>
              <a:rPr lang="de-DE" sz="1600" dirty="0"/>
              <a:t>504 . . .   </a:t>
            </a:r>
            <a:r>
              <a:rPr lang="de-DE" sz="1600" dirty="0" smtClean="0"/>
              <a:t>        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>
                <a:solidFill>
                  <a:srgbClr val="FF0000"/>
                </a:solidFill>
              </a:rPr>
              <a:t>170</a:t>
            </a:r>
            <a:r>
              <a:rPr lang="de-DE" sz="1600" dirty="0"/>
              <a:t>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 smtClean="0"/>
              <a:t>426 </a:t>
            </a:r>
            <a:r>
              <a:rPr lang="de-DE" sz="1600" dirty="0"/>
              <a:t>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087 154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64823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 nur I/O-Zeit betrachtet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67" y="1124744"/>
            <a:ext cx="8229600" cy="1799977"/>
          </a:xfrm>
        </p:spPr>
        <p:txBody>
          <a:bodyPr/>
          <a:lstStyle/>
          <a:p>
            <a:r>
              <a:rPr lang="de-DE" dirty="0" smtClean="0"/>
              <a:t>Auswahl des nächsten Datensatzes für den Output unter </a:t>
            </a:r>
            <a:r>
              <a:rPr lang="de-DE" dirty="0" smtClean="0">
                <a:solidFill>
                  <a:srgbClr val="3C8C93"/>
                </a:solidFill>
              </a:rPr>
              <a:t>B-1</a:t>
            </a:r>
            <a:r>
              <a:rPr lang="de-DE" dirty="0" smtClean="0"/>
              <a:t> (oder </a:t>
            </a:r>
            <a:r>
              <a:rPr lang="de-DE" dirty="0" smtClean="0">
                <a:solidFill>
                  <a:srgbClr val="3C8C93"/>
                </a:solidFill>
              </a:rPr>
              <a:t>B/b -1</a:t>
            </a:r>
            <a:r>
              <a:rPr lang="de-DE" dirty="0" smtClean="0"/>
              <a:t>) Eingabeläufen kann </a:t>
            </a:r>
            <a:br>
              <a:rPr lang="de-DE" dirty="0" smtClean="0"/>
            </a:br>
            <a:r>
              <a:rPr lang="de-DE" dirty="0" smtClean="0"/>
              <a:t>CPU-intensiv sein (</a:t>
            </a:r>
            <a:r>
              <a:rPr lang="de-DE" dirty="0" smtClean="0">
                <a:solidFill>
                  <a:srgbClr val="3C8C93"/>
                </a:solidFill>
              </a:rPr>
              <a:t>B-2</a:t>
            </a:r>
            <a:r>
              <a:rPr lang="de-DE" dirty="0" smtClean="0"/>
              <a:t> Vergleiche)</a:t>
            </a:r>
          </a:p>
          <a:p>
            <a:r>
              <a:rPr lang="de-DE" dirty="0" smtClean="0"/>
              <a:t>Beispiel: </a:t>
            </a:r>
            <a:r>
              <a:rPr lang="de-DE" dirty="0"/>
              <a:t> </a:t>
            </a:r>
            <a:r>
              <a:rPr lang="de-DE" dirty="0" smtClean="0"/>
              <a:t> B-1  =  4, &lt; -Ordnung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2560" y="2996952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/>
              <a:t>087 503 504 . . .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/>
              <a:t>1</a:t>
            </a:r>
            <a:r>
              <a:rPr lang="de-DE" sz="1600" dirty="0" smtClean="0"/>
              <a:t>54 </a:t>
            </a:r>
            <a:r>
              <a:rPr lang="de-DE" sz="1600" dirty="0"/>
              <a:t>426 653     ....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               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3923928" y="2996952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 smtClean="0"/>
              <a:t>503 </a:t>
            </a:r>
            <a:r>
              <a:rPr lang="de-DE" sz="1600" dirty="0"/>
              <a:t>504 . . .   </a:t>
            </a:r>
            <a:r>
              <a:rPr lang="de-DE" sz="1600" dirty="0" smtClean="0"/>
              <a:t>        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 smtClean="0"/>
              <a:t>154 426 </a:t>
            </a:r>
            <a:r>
              <a:rPr lang="de-DE" sz="1600" dirty="0"/>
              <a:t>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087        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6941" y="4395946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 smtClean="0"/>
              <a:t>503 </a:t>
            </a:r>
            <a:r>
              <a:rPr lang="de-DE" sz="1600" dirty="0"/>
              <a:t>504 . . .   </a:t>
            </a:r>
            <a:r>
              <a:rPr lang="de-DE" sz="1600" dirty="0" smtClean="0"/>
              <a:t>        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 smtClean="0"/>
              <a:t>426 </a:t>
            </a:r>
            <a:r>
              <a:rPr lang="de-DE" sz="1600" dirty="0"/>
              <a:t>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087 154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3923928" y="4340029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 smtClean="0"/>
              <a:t>503 </a:t>
            </a:r>
            <a:r>
              <a:rPr lang="de-DE" sz="1600" dirty="0"/>
              <a:t>504 . . .   </a:t>
            </a:r>
            <a:r>
              <a:rPr lang="de-DE" sz="1600" dirty="0" smtClean="0"/>
              <a:t>        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 smtClean="0"/>
              <a:t>908 </a:t>
            </a:r>
            <a:r>
              <a:rPr lang="de-DE" sz="1600" dirty="0"/>
              <a:t>994 ...     </a:t>
            </a:r>
            <a:r>
              <a:rPr lang="de-DE" sz="1600" dirty="0" smtClean="0"/>
              <a:t>       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 smtClean="0"/>
              <a:t>426 </a:t>
            </a:r>
            <a:r>
              <a:rPr lang="de-DE" sz="1600" dirty="0"/>
              <a:t>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087 </a:t>
            </a:r>
            <a:r>
              <a:rPr lang="de-DE" sz="1600" smtClean="0"/>
              <a:t>154  170                  </a:t>
            </a:r>
            <a:r>
              <a:rPr lang="de-DE" sz="1600" dirty="0" smtClean="0"/>
              <a:t>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4147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Anfragebeantwortung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292550"/>
            <a:ext cx="8229600" cy="216078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 DBMS muss eine Menge von Aufgaben erledigen:</a:t>
            </a:r>
          </a:p>
          <a:p>
            <a:r>
              <a:rPr lang="de-DE" dirty="0" smtClean="0"/>
              <a:t>mit minimalen Ressourcen</a:t>
            </a:r>
          </a:p>
          <a:p>
            <a:r>
              <a:rPr lang="de-DE" dirty="0" smtClean="0"/>
              <a:t>über großen Datenmengen</a:t>
            </a:r>
          </a:p>
          <a:p>
            <a:r>
              <a:rPr lang="de-DE" dirty="0" smtClean="0"/>
              <a:t>und auch noch so schnell wie möglich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810221"/>
            <a:ext cx="7740352" cy="175176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b="1" dirty="0">
                <a:latin typeface="Courier New" charset="0"/>
              </a:rPr>
              <a:t>SELECT </a:t>
            </a:r>
            <a:r>
              <a:rPr lang="de-DE" dirty="0" smtClean="0">
                <a:latin typeface="Courier New" charset="0"/>
              </a:rPr>
              <a:t>C.CUST_ID</a:t>
            </a:r>
            <a:r>
              <a:rPr lang="de-DE" dirty="0">
                <a:latin typeface="Courier New" charset="0"/>
              </a:rPr>
              <a:t>, C.NAME, </a:t>
            </a:r>
            <a:r>
              <a:rPr lang="de-DE" b="1" dirty="0">
                <a:latin typeface="Courier New" charset="0"/>
              </a:rPr>
              <a:t>SUM (</a:t>
            </a:r>
            <a:r>
              <a:rPr lang="de-DE" dirty="0">
                <a:latin typeface="Courier New" charset="0"/>
              </a:rPr>
              <a:t>O.TOTAL</a:t>
            </a:r>
            <a:r>
              <a:rPr lang="de-DE" b="1" dirty="0">
                <a:latin typeface="Courier New" charset="0"/>
              </a:rPr>
              <a:t>) AS </a:t>
            </a:r>
            <a:r>
              <a:rPr lang="de-DE" dirty="0">
                <a:latin typeface="Courier New" charset="0"/>
              </a:rPr>
              <a:t>REVENUE</a:t>
            </a:r>
          </a:p>
          <a:p>
            <a:pPr>
              <a:defRPr/>
            </a:pPr>
            <a:r>
              <a:rPr lang="de-DE" b="1" dirty="0" smtClean="0">
                <a:latin typeface="Courier New" charset="0"/>
              </a:rPr>
              <a:t>FROM </a:t>
            </a:r>
            <a:r>
              <a:rPr lang="de-DE" dirty="0">
                <a:latin typeface="Courier New" charset="0"/>
              </a:rPr>
              <a:t>CUSTOMERS</a:t>
            </a:r>
            <a:r>
              <a:rPr lang="de-DE" b="1" dirty="0">
                <a:latin typeface="Courier New" charset="0"/>
              </a:rPr>
              <a:t> AS </a:t>
            </a:r>
            <a:r>
              <a:rPr lang="de-DE" dirty="0">
                <a:latin typeface="Courier New" charset="0"/>
              </a:rPr>
              <a:t>C, ORDERS </a:t>
            </a:r>
            <a:r>
              <a:rPr lang="de-DE" b="1" dirty="0">
                <a:latin typeface="Courier New" charset="0"/>
              </a:rPr>
              <a:t>AS </a:t>
            </a:r>
            <a:r>
              <a:rPr lang="de-DE" dirty="0">
                <a:latin typeface="Courier New" charset="0"/>
              </a:rPr>
              <a:t>O</a:t>
            </a:r>
            <a:r>
              <a:rPr lang="de-DE" b="1" dirty="0">
                <a:latin typeface="Courier New" charset="0"/>
              </a:rPr>
              <a:t> </a:t>
            </a:r>
            <a:endParaRPr lang="de-DE" b="1" dirty="0" smtClean="0">
              <a:latin typeface="Courier New" charset="0"/>
            </a:endParaRPr>
          </a:p>
          <a:p>
            <a:pPr>
              <a:defRPr/>
            </a:pPr>
            <a:r>
              <a:rPr lang="de-DE" b="1" dirty="0" smtClean="0">
                <a:latin typeface="Courier New" charset="0"/>
              </a:rPr>
              <a:t>WHERE </a:t>
            </a:r>
            <a:r>
              <a:rPr lang="de-DE" dirty="0">
                <a:latin typeface="Courier New" charset="0"/>
              </a:rPr>
              <a:t>C.ZIPCODE </a:t>
            </a:r>
            <a:r>
              <a:rPr lang="de-DE" b="1" dirty="0">
                <a:latin typeface="Courier New" charset="0"/>
              </a:rPr>
              <a:t>BETWEEN </a:t>
            </a:r>
            <a:r>
              <a:rPr lang="de-DE" dirty="0">
                <a:latin typeface="Courier New" charset="0"/>
              </a:rPr>
              <a:t>8000</a:t>
            </a:r>
            <a:r>
              <a:rPr lang="de-DE" b="1" dirty="0">
                <a:latin typeface="Courier New" charset="0"/>
              </a:rPr>
              <a:t> AND </a:t>
            </a:r>
            <a:r>
              <a:rPr lang="de-DE" dirty="0">
                <a:latin typeface="Courier New" charset="0"/>
              </a:rPr>
              <a:t>8999</a:t>
            </a:r>
          </a:p>
          <a:p>
            <a:pPr>
              <a:defRPr/>
            </a:pPr>
            <a:r>
              <a:rPr lang="de-DE" b="1" dirty="0" smtClean="0">
                <a:latin typeface="Courier New" charset="0"/>
              </a:rPr>
              <a:t>      AND </a:t>
            </a:r>
            <a:r>
              <a:rPr lang="de-DE" dirty="0" smtClean="0">
                <a:latin typeface="Courier New" charset="0"/>
              </a:rPr>
              <a:t>C.CUST_ID </a:t>
            </a:r>
            <a:r>
              <a:rPr lang="de-DE" dirty="0">
                <a:latin typeface="Courier New" charset="0"/>
              </a:rPr>
              <a:t>= </a:t>
            </a:r>
            <a:r>
              <a:rPr lang="de-DE" dirty="0" smtClean="0">
                <a:latin typeface="Courier New" charset="0"/>
              </a:rPr>
              <a:t>O.CUST_ID </a:t>
            </a:r>
          </a:p>
          <a:p>
            <a:pPr>
              <a:defRPr/>
            </a:pPr>
            <a:r>
              <a:rPr lang="de-DE" b="1" dirty="0" smtClean="0">
                <a:latin typeface="Courier New" charset="0"/>
              </a:rPr>
              <a:t>GROUP </a:t>
            </a:r>
            <a:r>
              <a:rPr lang="de-DE" b="1" dirty="0">
                <a:latin typeface="Courier New" charset="0"/>
              </a:rPr>
              <a:t>BY </a:t>
            </a:r>
            <a:r>
              <a:rPr lang="de-DE" dirty="0" smtClean="0">
                <a:latin typeface="Courier New" charset="0"/>
              </a:rPr>
              <a:t>C.CUST_ID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b="1" dirty="0">
                <a:latin typeface="Courier New" charset="0"/>
              </a:rPr>
              <a:t>ORDER BY </a:t>
            </a:r>
            <a:r>
              <a:rPr lang="de-DE" dirty="0" smtClean="0">
                <a:latin typeface="Courier New" charset="0"/>
              </a:rPr>
              <a:t>C.CUST_ID</a:t>
            </a:r>
            <a:r>
              <a:rPr lang="de-DE" dirty="0">
                <a:latin typeface="Courier New" charset="0"/>
              </a:rPr>
              <a:t>, C.NAME</a:t>
            </a:r>
            <a:endParaRPr lang="de-DE" dirty="0" smtClean="0">
              <a:latin typeface="Courier New" charset="0"/>
            </a:endParaRPr>
          </a:p>
        </p:txBody>
      </p:sp>
      <p:sp>
        <p:nvSpPr>
          <p:cNvPr id="6" name="Rechteckige Legende 5"/>
          <p:cNvSpPr/>
          <p:nvPr/>
        </p:nvSpPr>
        <p:spPr>
          <a:xfrm>
            <a:off x="4716016" y="1196752"/>
            <a:ext cx="1728192" cy="360040"/>
          </a:xfrm>
          <a:prstGeom prst="wedgeRectCallout">
            <a:avLst>
              <a:gd name="adj1" fmla="val -57842"/>
              <a:gd name="adj2" fmla="val 13572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Aggregation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6948264" y="2204864"/>
            <a:ext cx="1728192" cy="360040"/>
          </a:xfrm>
          <a:prstGeom prst="wedgeRectCallout">
            <a:avLst>
              <a:gd name="adj1" fmla="val -114943"/>
              <a:gd name="adj2" fmla="val 4944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Selektion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6732240" y="2708920"/>
            <a:ext cx="864096" cy="360040"/>
          </a:xfrm>
          <a:prstGeom prst="wedgeRectCallout">
            <a:avLst>
              <a:gd name="adj1" fmla="val -252880"/>
              <a:gd name="adj2" fmla="val -14693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Join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1691680" y="3789040"/>
            <a:ext cx="1728192" cy="360040"/>
          </a:xfrm>
          <a:prstGeom prst="wedgeRectCallout">
            <a:avLst>
              <a:gd name="adj1" fmla="val -66134"/>
              <a:gd name="adj2" fmla="val -12321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Sortierung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4644008" y="2996952"/>
            <a:ext cx="1728192" cy="360040"/>
          </a:xfrm>
          <a:prstGeom prst="wedgeRectCallout">
            <a:avLst>
              <a:gd name="adj1" fmla="val -130545"/>
              <a:gd name="adj2" fmla="val -23451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Gruppierung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hteckige Legende 5"/>
          <p:cNvSpPr/>
          <p:nvPr/>
        </p:nvSpPr>
        <p:spPr>
          <a:xfrm>
            <a:off x="2339752" y="1196752"/>
            <a:ext cx="1728192" cy="360040"/>
          </a:xfrm>
          <a:prstGeom prst="wedgeRectCallout">
            <a:avLst>
              <a:gd name="adj1" fmla="val -57842"/>
              <a:gd name="adj2" fmla="val 13572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Projektion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 nur I/O-Zeit betrachtet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Verwende Auswahlbaum zur Kostenreduktion</a:t>
            </a:r>
            <a:br>
              <a:rPr lang="de-DE" dirty="0" smtClean="0"/>
            </a:br>
            <a:r>
              <a:rPr lang="de-DE" dirty="0" smtClean="0"/>
              <a:t>(„</a:t>
            </a:r>
            <a:r>
              <a:rPr lang="de-DE" dirty="0" err="1" smtClean="0"/>
              <a:t>Tree</a:t>
            </a:r>
            <a:r>
              <a:rPr lang="de-DE" dirty="0" smtClean="0"/>
              <a:t> of </a:t>
            </a:r>
            <a:r>
              <a:rPr lang="de-DE" dirty="0" err="1" smtClean="0"/>
              <a:t>Losers</a:t>
            </a:r>
            <a:r>
              <a:rPr lang="de-DE" dirty="0" smtClean="0"/>
              <a:t>“)</a:t>
            </a:r>
          </a:p>
          <a:p>
            <a:r>
              <a:rPr lang="de-DE" dirty="0" smtClean="0"/>
              <a:t>Reduktion der Vergleiche auf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log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(B-1) </a:t>
            </a:r>
            <a:r>
              <a:rPr lang="de-DE" dirty="0" smtClean="0"/>
              <a:t>bzw</a:t>
            </a:r>
            <a:r>
              <a:rPr lang="de-DE" dirty="0"/>
              <a:t>.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B/b-1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51920" y="6008498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B-1 </a:t>
            </a:r>
            <a:r>
              <a:rPr lang="de-DE" dirty="0" err="1" smtClean="0"/>
              <a:t>runs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Geschweifte Klammer rechts 7"/>
          <p:cNvSpPr/>
          <p:nvPr/>
        </p:nvSpPr>
        <p:spPr>
          <a:xfrm rot="5400000">
            <a:off x="4076657" y="2021479"/>
            <a:ext cx="792088" cy="7290234"/>
          </a:xfrm>
          <a:prstGeom prst="rightBrace">
            <a:avLst>
              <a:gd name="adj1" fmla="val 0"/>
              <a:gd name="adj2" fmla="val 5029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8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493557" cy="396044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97570" y="5317331"/>
            <a:ext cx="82348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https://</a:t>
            </a:r>
            <a:r>
              <a:rPr lang="de-DE" sz="1200" dirty="0" err="1"/>
              <a:t>edition.cnn.com</a:t>
            </a:r>
            <a:r>
              <a:rPr lang="de-DE" sz="1200" dirty="0"/>
              <a:t>/</a:t>
            </a:r>
            <a:r>
              <a:rPr lang="de-DE" sz="1200" dirty="0" err="1"/>
              <a:t>videos</a:t>
            </a:r>
            <a:r>
              <a:rPr lang="de-DE" sz="1200" dirty="0"/>
              <a:t>/</a:t>
            </a:r>
            <a:r>
              <a:rPr lang="de-DE" sz="1200" dirty="0" err="1"/>
              <a:t>cnnmoney</a:t>
            </a:r>
            <a:r>
              <a:rPr lang="de-DE" sz="1200" dirty="0"/>
              <a:t>/2017/12/17/</a:t>
            </a:r>
            <a:r>
              <a:rPr lang="de-DE" sz="1200" dirty="0" err="1"/>
              <a:t>snl</a:t>
            </a:r>
            <a:r>
              <a:rPr lang="de-DE" sz="1200" dirty="0"/>
              <a:t>-</a:t>
            </a:r>
            <a:r>
              <a:rPr lang="de-DE" sz="1200" dirty="0" err="1"/>
              <a:t>trump</a:t>
            </a:r>
            <a:r>
              <a:rPr lang="de-DE" sz="1200" dirty="0"/>
              <a:t>-christmas-</a:t>
            </a:r>
            <a:r>
              <a:rPr lang="de-DE" sz="1200" dirty="0" err="1"/>
              <a:t>tree</a:t>
            </a:r>
            <a:r>
              <a:rPr lang="de-DE" sz="1200" dirty="0"/>
              <a:t>-omarosa-</a:t>
            </a:r>
            <a:r>
              <a:rPr lang="de-DE" sz="1200" dirty="0" err="1"/>
              <a:t>ivanka</a:t>
            </a:r>
            <a:r>
              <a:rPr lang="de-DE" sz="1200" dirty="0"/>
              <a:t>-</a:t>
            </a:r>
            <a:r>
              <a:rPr lang="de-DE" sz="1200" dirty="0" err="1"/>
              <a:t>orig-cws.cnn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496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Losers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hidden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winners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5714" y="43558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Losers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hidden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winners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5714" y="43558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4272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Losers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hidden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winners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5714" y="43558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4272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650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65148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31840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Losers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hidden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winners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5714" y="43558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4272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650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65148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31840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95736" y="36450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Losers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hidden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winners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5714" y="43558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4272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650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65148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31840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95736" y="36450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427984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132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46582" y="43743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18046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127418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278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917304" y="40050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724872" y="40050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44752" y="36972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2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Losers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hidden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winners</a:t>
            </a:r>
            <a:r>
              <a:rPr lang="de-DE" dirty="0" smtClean="0">
                <a:solidFill>
                  <a:srgbClr val="FF0000"/>
                </a:solidFill>
              </a:rPr>
              <a:t> (not </a:t>
            </a:r>
            <a:r>
              <a:rPr lang="de-DE" dirty="0" err="1" smtClean="0">
                <a:solidFill>
                  <a:srgbClr val="FF0000"/>
                </a:solidFill>
              </a:rPr>
              <a:t>stored</a:t>
            </a:r>
            <a:r>
              <a:rPr lang="de-DE" dirty="0" smtClean="0">
                <a:solidFill>
                  <a:srgbClr val="FF0000"/>
                </a:solidFill>
              </a:rPr>
              <a:t>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5714" y="43558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4272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650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65148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31840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95736" y="36450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427984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132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46582" y="43743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18046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127418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278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917304" y="40050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724872" y="40050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44752" y="36972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060576" y="321297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Nächstes Element (80) in Run vom Winner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10800000" flipH="1" flipV="1">
            <a:off x="1363881" y="4777407"/>
            <a:ext cx="399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4272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650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65148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31840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427984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132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46582" y="43743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18046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127418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278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917304" y="40050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724872" y="40050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44752" y="36972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276600" y="2977207"/>
            <a:ext cx="3674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 rot="10800000" flipH="1" flipV="1">
            <a:off x="755576" y="4365104"/>
            <a:ext cx="399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3046" y="1740927"/>
            <a:ext cx="894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Muss nicht </a:t>
            </a:r>
            <a:r>
              <a:rPr lang="de-DE" smtClean="0"/>
              <a:t>die versteckten Gewinner </a:t>
            </a:r>
            <a:r>
              <a:rPr lang="de-DE" dirty="0" smtClean="0"/>
              <a:t>betrachten (2 Referenzschritte: </a:t>
            </a:r>
            <a:r>
              <a:rPr lang="de-DE" dirty="0" err="1" smtClean="0"/>
              <a:t>Self</a:t>
            </a:r>
            <a:r>
              <a:rPr lang="de-DE" dirty="0" smtClean="0"/>
              <a:t>-&gt;</a:t>
            </a:r>
            <a:r>
              <a:rPr lang="de-DE" dirty="0" err="1" smtClean="0"/>
              <a:t>parent</a:t>
            </a:r>
            <a:r>
              <a:rPr lang="de-DE" dirty="0" smtClean="0"/>
              <a:t>-&gt; </a:t>
            </a:r>
            <a:r>
              <a:rPr lang="de-DE" dirty="0" err="1" smtClean="0"/>
              <a:t>sibling</a:t>
            </a:r>
            <a:r>
              <a:rPr lang="de-DE" dirty="0" smtClean="0"/>
              <a:t>) </a:t>
            </a:r>
          </a:p>
          <a:p>
            <a:r>
              <a:rPr lang="de-DE" dirty="0" smtClean="0"/>
              <a:t>Sondern nur Vaterknoten (1 Referenzschritt: </a:t>
            </a:r>
            <a:r>
              <a:rPr lang="de-DE" dirty="0" err="1" smtClean="0"/>
              <a:t>self</a:t>
            </a:r>
            <a:r>
              <a:rPr lang="de-DE" dirty="0" smtClean="0"/>
              <a:t>-&gt; </a:t>
            </a:r>
            <a:r>
              <a:rPr lang="de-DE" dirty="0" err="1" smtClean="0"/>
              <a:t>parent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64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Nächstes Element in Run vom Winner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10800000" flipH="1" flipV="1">
            <a:off x="1363881" y="4777407"/>
            <a:ext cx="399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4272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650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65148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31840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427984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132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46582" y="43743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18046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127418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278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917304" y="40050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724872" y="40050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44752" y="36972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 rot="10800000" flipH="1" flipV="1">
            <a:off x="755576" y="4365104"/>
            <a:ext cx="399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548408" y="3697287"/>
            <a:ext cx="3674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188368" y="362527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3046" y="1740927"/>
            <a:ext cx="894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Muss nicht </a:t>
            </a:r>
            <a:r>
              <a:rPr lang="de-DE" smtClean="0"/>
              <a:t>die versteckten Gewinner </a:t>
            </a:r>
            <a:r>
              <a:rPr lang="de-DE" dirty="0" smtClean="0"/>
              <a:t>betrachten (2 Referenzschritte: </a:t>
            </a:r>
            <a:r>
              <a:rPr lang="de-DE" dirty="0" err="1" smtClean="0"/>
              <a:t>Self</a:t>
            </a:r>
            <a:r>
              <a:rPr lang="de-DE" dirty="0" smtClean="0"/>
              <a:t>-&gt;</a:t>
            </a:r>
            <a:r>
              <a:rPr lang="de-DE" dirty="0" err="1" smtClean="0"/>
              <a:t>parent</a:t>
            </a:r>
            <a:r>
              <a:rPr lang="de-DE" dirty="0" smtClean="0"/>
              <a:t>-&gt; </a:t>
            </a:r>
            <a:r>
              <a:rPr lang="de-DE" dirty="0" err="1" smtClean="0"/>
              <a:t>sibling</a:t>
            </a:r>
            <a:r>
              <a:rPr lang="de-DE" dirty="0" smtClean="0"/>
              <a:t>) </a:t>
            </a:r>
          </a:p>
          <a:p>
            <a:r>
              <a:rPr lang="de-DE" dirty="0" smtClean="0"/>
              <a:t>Sondern nur Vaterknoten (1 Referenzschritt: </a:t>
            </a:r>
            <a:r>
              <a:rPr lang="de-DE" dirty="0" err="1" smtClean="0"/>
              <a:t>self</a:t>
            </a:r>
            <a:r>
              <a:rPr lang="de-DE" dirty="0" smtClean="0"/>
              <a:t>-&gt; </a:t>
            </a:r>
            <a:r>
              <a:rPr lang="de-DE" dirty="0" err="1" smtClean="0"/>
              <a:t>parent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3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Diese </a:t>
            </a:r>
            <a:r>
              <a:rPr lang="de-DE" dirty="0"/>
              <a:t>Vorlesung </a:t>
            </a:r>
            <a:r>
              <a:rPr lang="de-DE" dirty="0" smtClean="0"/>
              <a:t>ist inspiriert von den Präsentationen </a:t>
            </a:r>
            <a:br>
              <a:rPr lang="de-DE" dirty="0" smtClean="0"/>
            </a:br>
            <a:r>
              <a:rPr lang="de-DE" dirty="0" smtClean="0"/>
              <a:t>zu dem Kurs: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Implementation of Database </a:t>
            </a:r>
            <a:r>
              <a:rPr lang="de-DE" dirty="0" smtClean="0"/>
              <a:t>Systems“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/>
              <a:t>Jens </a:t>
            </a:r>
            <a:r>
              <a:rPr lang="de-DE" dirty="0" smtClean="0"/>
              <a:t>Teubner an der </a:t>
            </a:r>
            <a:r>
              <a:rPr lang="de-DE" dirty="0"/>
              <a:t>ETH </a:t>
            </a:r>
            <a:r>
              <a:rPr lang="de-DE" dirty="0" err="1"/>
              <a:t>Zürich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Graphiken und Code-Bestandteile wurden mit Zustimmung des Autors und ggf. kleinen Änderungen aus diesem Kurs übernommen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82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Nächstes Element in Run vom Winner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10800000" flipH="1" flipV="1">
            <a:off x="1363881" y="4777407"/>
            <a:ext cx="399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4272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650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65148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31840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427984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132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46582" y="43743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18046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127418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278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917304" y="40050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724872" y="40050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44752" y="36972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046" y="1740927"/>
            <a:ext cx="894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Muss nicht </a:t>
            </a:r>
            <a:r>
              <a:rPr lang="de-DE" smtClean="0"/>
              <a:t>die versteckten Gewinner </a:t>
            </a:r>
            <a:r>
              <a:rPr lang="de-DE" dirty="0" smtClean="0"/>
              <a:t>betrachten (2 Referenzschritte: </a:t>
            </a:r>
            <a:r>
              <a:rPr lang="de-DE" dirty="0" err="1" smtClean="0"/>
              <a:t>Self</a:t>
            </a:r>
            <a:r>
              <a:rPr lang="de-DE" dirty="0" smtClean="0"/>
              <a:t>-&gt;</a:t>
            </a:r>
            <a:r>
              <a:rPr lang="de-DE" dirty="0" err="1" smtClean="0"/>
              <a:t>parent</a:t>
            </a:r>
            <a:r>
              <a:rPr lang="de-DE" dirty="0" smtClean="0"/>
              <a:t>-&gt; </a:t>
            </a:r>
            <a:r>
              <a:rPr lang="de-DE" dirty="0" err="1" smtClean="0"/>
              <a:t>sibling</a:t>
            </a:r>
            <a:r>
              <a:rPr lang="de-DE" dirty="0" smtClean="0"/>
              <a:t>) </a:t>
            </a:r>
          </a:p>
          <a:p>
            <a:r>
              <a:rPr lang="de-DE" dirty="0" smtClean="0"/>
              <a:t>Sondern nur Vaterknoten (1 Referenzschritt: </a:t>
            </a:r>
            <a:r>
              <a:rPr lang="de-DE" dirty="0" err="1" smtClean="0"/>
              <a:t>self</a:t>
            </a:r>
            <a:r>
              <a:rPr lang="de-DE" dirty="0" smtClean="0"/>
              <a:t>-&gt; </a:t>
            </a:r>
            <a:r>
              <a:rPr lang="de-DE" dirty="0" err="1" smtClean="0"/>
              <a:t>parent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 rot="10800000" flipH="1" flipV="1">
            <a:off x="755576" y="4365104"/>
            <a:ext cx="399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548408" y="3697287"/>
            <a:ext cx="3674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188368" y="362527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916560" y="328498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348608" y="2996952"/>
            <a:ext cx="3674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nicht ein „</a:t>
            </a:r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winners</a:t>
            </a:r>
            <a:r>
              <a:rPr lang="de-DE" dirty="0" smtClean="0"/>
              <a:t>“?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losers</a:t>
            </a:r>
            <a:r>
              <a:rPr lang="de-DE" dirty="0" smtClean="0"/>
              <a:t> lässt sich leicht updaten: Pfad von neuem Element zur Wurzel ohne auf Geschwisterknoten zu schauen.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2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Externes Sortieren: Diskussion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Misch-Schritte können auch </a:t>
            </a:r>
            <a:r>
              <a:rPr lang="de-DE" dirty="0" smtClean="0">
                <a:solidFill>
                  <a:srgbClr val="0000FF"/>
                </a:solidFill>
              </a:rPr>
              <a:t>parallel</a:t>
            </a:r>
            <a:r>
              <a:rPr lang="de-DE" dirty="0" smtClean="0"/>
              <a:t> ausgeführt werden</a:t>
            </a:r>
          </a:p>
          <a:p>
            <a:r>
              <a:rPr lang="de-DE" dirty="0" smtClean="0"/>
              <a:t>Bei ausreichend Speicher </a:t>
            </a:r>
            <a:r>
              <a:rPr lang="de-DE" dirty="0" smtClean="0">
                <a:solidFill>
                  <a:srgbClr val="0000FF"/>
                </a:solidFill>
              </a:rPr>
              <a:t>reichen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zwei Durchgänge (initial + 1 Mischdurchgang) </a:t>
            </a:r>
            <a:r>
              <a:rPr lang="de-DE" dirty="0" smtClean="0"/>
              <a:t>auch für große Dateien</a:t>
            </a:r>
          </a:p>
          <a:p>
            <a:r>
              <a:rPr lang="de-DE" dirty="0" smtClean="0"/>
              <a:t>Mögliche </a:t>
            </a:r>
            <a:r>
              <a:rPr lang="de-DE" dirty="0" smtClean="0">
                <a:solidFill>
                  <a:srgbClr val="0000FF"/>
                </a:solidFill>
              </a:rPr>
              <a:t>Optimierungen: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Doppelpufferung</a:t>
            </a:r>
            <a:r>
              <a:rPr lang="de-DE" dirty="0" smtClean="0">
                <a:solidFill>
                  <a:srgbClr val="FF0000"/>
                </a:solidFill>
              </a:rPr>
              <a:t>: </a:t>
            </a:r>
            <a:r>
              <a:rPr lang="de-DE" dirty="0" smtClean="0"/>
              <a:t>Verschränkung des Seitenladevorgangs und der Verarbeitung, um Latenzzeiten der Festplattenspeicher zu </a:t>
            </a:r>
            <a:r>
              <a:rPr lang="de-DE" dirty="0" smtClean="0"/>
              <a:t>kaschieren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Seitenersetzung während des Sortierens: </a:t>
            </a:r>
            <a:r>
              <a:rPr lang="de-DE" dirty="0"/>
              <a:t>Erneutes Laden neuer Seiten wenn initiale Läufe rausgeschrieben werden (dadurch Erhöhen der initialen Lauflänge -&gt; </a:t>
            </a:r>
            <a:r>
              <a:rPr lang="de-DE" dirty="0" err="1"/>
              <a:t>replacement</a:t>
            </a:r>
            <a:r>
              <a:rPr lang="de-DE" dirty="0"/>
              <a:t> </a:t>
            </a:r>
            <a:r>
              <a:rPr lang="de-DE" dirty="0" err="1"/>
              <a:t>sort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4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Replacement</a:t>
            </a:r>
            <a:r>
              <a:rPr lang="de-DE" dirty="0" smtClean="0"/>
              <a:t> </a:t>
            </a:r>
            <a:r>
              <a:rPr lang="de-DE" dirty="0" err="1" smtClean="0"/>
              <a:t>Sort</a:t>
            </a:r>
            <a:r>
              <a:rPr lang="de-DE" dirty="0" smtClean="0"/>
              <a:t>: Grundidee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</a:t>
            </a:r>
            <a:r>
              <a:rPr lang="de-DE" dirty="0" smtClean="0"/>
              <a:t>uffer mit B Seiten</a:t>
            </a:r>
          </a:p>
          <a:p>
            <a:r>
              <a:rPr lang="de-DE" dirty="0" smtClean="0"/>
              <a:t>Davon einer </a:t>
            </a:r>
            <a:r>
              <a:rPr lang="de-DE" dirty="0" smtClean="0"/>
              <a:t>Input-</a:t>
            </a:r>
            <a:r>
              <a:rPr lang="de-DE" dirty="0" err="1" smtClean="0"/>
              <a:t>Buffer</a:t>
            </a:r>
            <a:r>
              <a:rPr lang="de-DE" dirty="0" smtClean="0"/>
              <a:t> </a:t>
            </a:r>
            <a:r>
              <a:rPr lang="de-DE" dirty="0" smtClean="0"/>
              <a:t>(</a:t>
            </a:r>
            <a:r>
              <a:rPr lang="de-DE" dirty="0" err="1"/>
              <a:t>i</a:t>
            </a:r>
            <a:r>
              <a:rPr lang="de-DE" dirty="0" err="1" smtClean="0"/>
              <a:t>nB</a:t>
            </a:r>
            <a:r>
              <a:rPr lang="de-DE" dirty="0" smtClean="0"/>
              <a:t>)</a:t>
            </a:r>
          </a:p>
          <a:p>
            <a:r>
              <a:rPr lang="de-DE" dirty="0" smtClean="0"/>
              <a:t>Und </a:t>
            </a:r>
            <a:r>
              <a:rPr lang="de-DE" dirty="0"/>
              <a:t>e</a:t>
            </a:r>
            <a:r>
              <a:rPr lang="de-DE" dirty="0" smtClean="0"/>
              <a:t>iner </a:t>
            </a:r>
            <a:r>
              <a:rPr lang="de-DE" dirty="0" smtClean="0"/>
              <a:t>Output-</a:t>
            </a:r>
            <a:r>
              <a:rPr lang="de-DE" dirty="0" err="1" smtClean="0"/>
              <a:t>Buffer</a:t>
            </a:r>
            <a:r>
              <a:rPr lang="de-DE" dirty="0" smtClean="0"/>
              <a:t> </a:t>
            </a:r>
            <a:r>
              <a:rPr lang="de-DE" dirty="0" smtClean="0"/>
              <a:t>(</a:t>
            </a:r>
            <a:r>
              <a:rPr lang="de-DE" dirty="0" err="1"/>
              <a:t>o</a:t>
            </a:r>
            <a:r>
              <a:rPr lang="de-DE" dirty="0" err="1" smtClean="0"/>
              <a:t>utB</a:t>
            </a:r>
            <a:r>
              <a:rPr lang="de-DE" dirty="0" smtClean="0"/>
              <a:t>)</a:t>
            </a:r>
          </a:p>
          <a:p>
            <a:r>
              <a:rPr lang="de-DE" dirty="0" smtClean="0"/>
              <a:t>Rest wird aktuelle Menge (AM) genannt.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5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Replacement</a:t>
            </a:r>
            <a:r>
              <a:rPr lang="de-DE" dirty="0" smtClean="0"/>
              <a:t> </a:t>
            </a:r>
            <a:r>
              <a:rPr lang="de-DE" dirty="0" err="1" smtClean="0"/>
              <a:t>Sort</a:t>
            </a:r>
            <a:r>
              <a:rPr lang="de-DE" dirty="0" smtClean="0"/>
              <a:t>: 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Leeren Lauf zum Schreiben </a:t>
            </a:r>
            <a:r>
              <a:rPr lang="de-DE" dirty="0" smtClean="0"/>
              <a:t>öffnen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inB</a:t>
            </a:r>
            <a:r>
              <a:rPr lang="de-DE" dirty="0"/>
              <a:t> </a:t>
            </a:r>
            <a:r>
              <a:rPr lang="de-DE" dirty="0" smtClean="0"/>
              <a:t>= </a:t>
            </a:r>
            <a:r>
              <a:rPr lang="de-DE" dirty="0" err="1" smtClean="0"/>
              <a:t>nächsteSeite</a:t>
            </a:r>
            <a:r>
              <a:rPr lang="de-DE" dirty="0" smtClean="0"/>
              <a:t>(</a:t>
            </a:r>
            <a:r>
              <a:rPr lang="de-DE" dirty="0" err="1" smtClean="0"/>
              <a:t>InputDatei</a:t>
            </a:r>
            <a:r>
              <a:rPr lang="de-D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Solange Platz in AM, beweg Eintrag aus </a:t>
            </a:r>
            <a:r>
              <a:rPr lang="de-DE" dirty="0" err="1" smtClean="0"/>
              <a:t>inB</a:t>
            </a:r>
            <a:r>
              <a:rPr lang="de-DE" dirty="0" smtClean="0"/>
              <a:t> </a:t>
            </a:r>
            <a:r>
              <a:rPr lang="de-DE" dirty="0" smtClean="0"/>
              <a:t>nach </a:t>
            </a:r>
            <a:r>
              <a:rPr lang="de-DE" dirty="0" smtClean="0"/>
              <a:t>AM          (Wenn </a:t>
            </a:r>
            <a:r>
              <a:rPr lang="de-DE" dirty="0" err="1" smtClean="0"/>
              <a:t>inB</a:t>
            </a:r>
            <a:r>
              <a:rPr lang="de-DE" dirty="0" smtClean="0"/>
              <a:t> </a:t>
            </a:r>
            <a:r>
              <a:rPr lang="de-DE" dirty="0" smtClean="0"/>
              <a:t>leer, dann nachladen)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Finde kleinstes </a:t>
            </a:r>
            <a:r>
              <a:rPr lang="de-DE" dirty="0" err="1" smtClean="0"/>
              <a:t>k</a:t>
            </a:r>
            <a:r>
              <a:rPr lang="de-DE" dirty="0" smtClean="0"/>
              <a:t> größer als Maximum </a:t>
            </a:r>
            <a:r>
              <a:rPr lang="de-DE" dirty="0" err="1" smtClean="0"/>
              <a:t>k</a:t>
            </a:r>
            <a:r>
              <a:rPr lang="de-DE" baseline="-25000" dirty="0" err="1" smtClean="0"/>
              <a:t>out</a:t>
            </a:r>
            <a:r>
              <a:rPr lang="de-DE" dirty="0" smtClean="0"/>
              <a:t> in </a:t>
            </a:r>
            <a:r>
              <a:rPr lang="de-DE" dirty="0" err="1"/>
              <a:t>o</a:t>
            </a:r>
            <a:r>
              <a:rPr lang="de-DE" dirty="0" err="1" smtClean="0"/>
              <a:t>utB</a:t>
            </a:r>
            <a:endParaRPr lang="de-DE" dirty="0" smtClean="0"/>
          </a:p>
          <a:p>
            <a:pPr lvl="1"/>
            <a:r>
              <a:rPr lang="de-DE" dirty="0"/>
              <a:t>u</a:t>
            </a:r>
            <a:r>
              <a:rPr lang="de-DE" dirty="0" smtClean="0"/>
              <a:t>nd schieb </a:t>
            </a:r>
            <a:r>
              <a:rPr lang="de-DE" dirty="0" err="1" smtClean="0"/>
              <a:t>k</a:t>
            </a:r>
            <a:r>
              <a:rPr lang="de-DE" dirty="0" smtClean="0"/>
              <a:t> ans Ende von </a:t>
            </a:r>
            <a:r>
              <a:rPr lang="de-DE" dirty="0" err="1" smtClean="0"/>
              <a:t>OutB</a:t>
            </a:r>
            <a:endParaRPr lang="de-DE" dirty="0" smtClean="0"/>
          </a:p>
          <a:p>
            <a:pPr lvl="1"/>
            <a:r>
              <a:rPr lang="de-DE" dirty="0" smtClean="0"/>
              <a:t>Falls </a:t>
            </a:r>
            <a:r>
              <a:rPr lang="de-DE" dirty="0" err="1" smtClean="0"/>
              <a:t>OutB</a:t>
            </a:r>
            <a:r>
              <a:rPr lang="de-DE" dirty="0" smtClean="0"/>
              <a:t> voll, häng es ans Ende vom aktuellen Lauf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Falls kein solches </a:t>
            </a:r>
            <a:r>
              <a:rPr lang="de-DE" dirty="0" err="1" smtClean="0"/>
              <a:t>k</a:t>
            </a:r>
            <a:r>
              <a:rPr lang="de-DE" dirty="0" smtClean="0"/>
              <a:t> existiert, häng </a:t>
            </a:r>
            <a:r>
              <a:rPr lang="de-DE" dirty="0" err="1" smtClean="0"/>
              <a:t>OutB</a:t>
            </a:r>
            <a:r>
              <a:rPr lang="de-DE" dirty="0" smtClean="0"/>
              <a:t> ans Ende vom aktuellen Lauf und schließe es. Öffne neuen Run.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Falls Input vollständig gelesen, halte. Ansonsten gehe zu 3.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0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Sortierung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Wichtige Datenbankoperation mit vielen Anwendungen</a:t>
            </a:r>
          </a:p>
          <a:p>
            <a:r>
              <a:rPr lang="de-DE" dirty="0" smtClean="0"/>
              <a:t>Eine SQL-Anfrage kann </a:t>
            </a:r>
            <a:r>
              <a:rPr lang="de-DE" dirty="0" smtClean="0">
                <a:solidFill>
                  <a:srgbClr val="FF0000"/>
                </a:solidFill>
              </a:rPr>
              <a:t>Sortierung anfordern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dirty="0" smtClean="0"/>
              <a:t>	</a:t>
            </a:r>
            <a:r>
              <a:rPr lang="de-DE" sz="2000" dirty="0" smtClean="0">
                <a:latin typeface="Courier"/>
                <a:cs typeface="Courier"/>
              </a:rPr>
              <a:t>SELECT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Courier"/>
                <a:cs typeface="Courier"/>
              </a:rPr>
              <a:t>A,B,C </a:t>
            </a:r>
            <a:r>
              <a:rPr lang="de-DE" sz="2000" dirty="0" smtClean="0">
                <a:latin typeface="Courier"/>
                <a:cs typeface="Courier"/>
              </a:rPr>
              <a:t>FROM </a:t>
            </a:r>
            <a:r>
              <a:rPr lang="de-DE" sz="2000" dirty="0" smtClean="0">
                <a:solidFill>
                  <a:srgbClr val="3C8C93"/>
                </a:solidFill>
                <a:latin typeface="Courier"/>
                <a:cs typeface="Courier"/>
              </a:rPr>
              <a:t>R</a:t>
            </a:r>
            <a:r>
              <a:rPr lang="de-DE" sz="2000" dirty="0" smtClean="0">
                <a:latin typeface="Courier"/>
                <a:cs typeface="Courier"/>
              </a:rPr>
              <a:t> </a:t>
            </a:r>
            <a:r>
              <a:rPr lang="de-DE" sz="2000" dirty="0" smtClean="0">
                <a:solidFill>
                  <a:srgbClr val="0000C8"/>
                </a:solidFill>
                <a:latin typeface="Courier"/>
                <a:cs typeface="Courier"/>
              </a:rPr>
              <a:t>ORDER BY </a:t>
            </a:r>
            <a:r>
              <a:rPr lang="de-DE" sz="2000" dirty="0" smtClean="0">
                <a:solidFill>
                  <a:srgbClr val="3C8C93"/>
                </a:solidFill>
                <a:latin typeface="Courier"/>
                <a:cs typeface="Courier"/>
              </a:rPr>
              <a:t>A</a:t>
            </a:r>
            <a:endParaRPr lang="de-DE" sz="2000" dirty="0">
              <a:solidFill>
                <a:srgbClr val="3C8C93"/>
              </a:solidFill>
              <a:latin typeface="Courier"/>
              <a:cs typeface="Courier"/>
            </a:endParaRPr>
          </a:p>
          <a:p>
            <a:pPr>
              <a:lnSpc>
                <a:spcPct val="110000"/>
              </a:lnSpc>
            </a:pPr>
            <a:r>
              <a:rPr lang="de-DE" dirty="0" smtClean="0">
                <a:solidFill>
                  <a:srgbClr val="FF0000"/>
                </a:solidFill>
              </a:rPr>
              <a:t>Bulk-</a:t>
            </a:r>
            <a:r>
              <a:rPr lang="de-DE" dirty="0" err="1" smtClean="0">
                <a:solidFill>
                  <a:srgbClr val="FF0000"/>
                </a:solidFill>
              </a:rPr>
              <a:t>loading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eines B</a:t>
            </a:r>
            <a:r>
              <a:rPr lang="de-DE" baseline="30000" dirty="0" smtClean="0"/>
              <a:t>+</a:t>
            </a:r>
            <a:r>
              <a:rPr lang="de-DE" dirty="0" smtClean="0"/>
              <a:t>-Baumes fußt auf sortierten Daten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Duplikate-Elimination </a:t>
            </a:r>
            <a:r>
              <a:rPr lang="de-DE" dirty="0" smtClean="0"/>
              <a:t>wird besonders einfach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dirty="0" smtClean="0"/>
              <a:t>	</a:t>
            </a:r>
            <a:r>
              <a:rPr lang="de-DE" sz="2000" dirty="0" smtClean="0">
                <a:latin typeface="Courier"/>
                <a:cs typeface="Courier"/>
              </a:rPr>
              <a:t>SELECT </a:t>
            </a:r>
            <a:r>
              <a:rPr lang="de-DE" sz="2000" dirty="0" smtClean="0">
                <a:solidFill>
                  <a:srgbClr val="0000C8"/>
                </a:solidFill>
                <a:latin typeface="Courier"/>
                <a:cs typeface="Courier"/>
              </a:rPr>
              <a:t>DISTINCT</a:t>
            </a:r>
            <a:r>
              <a:rPr lang="de-DE" sz="2000" dirty="0" smtClean="0">
                <a:latin typeface="Courier"/>
                <a:cs typeface="Courier"/>
              </a:rPr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Courier"/>
                <a:cs typeface="Courier"/>
              </a:rPr>
              <a:t>A,B,C </a:t>
            </a:r>
            <a:r>
              <a:rPr lang="de-DE" sz="2000" dirty="0" smtClean="0">
                <a:latin typeface="Courier"/>
                <a:cs typeface="Courier"/>
              </a:rPr>
              <a:t>FROM </a:t>
            </a:r>
            <a:r>
              <a:rPr lang="de-DE" sz="2000" dirty="0" smtClean="0">
                <a:solidFill>
                  <a:srgbClr val="3C8C93"/>
                </a:solidFill>
                <a:latin typeface="Courier"/>
                <a:cs typeface="Courier"/>
              </a:rPr>
              <a:t>R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Einige Datenbankoperatoren setzen </a:t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sortierte Eingabedateien </a:t>
            </a:r>
            <a:r>
              <a:rPr lang="de-DE" dirty="0" smtClean="0"/>
              <a:t>voraus (kommt später)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1187624" y="4941168"/>
            <a:ext cx="7056784" cy="1296144"/>
          </a:xfrm>
          <a:prstGeom prst="cloudCallout">
            <a:avLst>
              <a:gd name="adj1" fmla="val -35424"/>
              <a:gd name="adj2" fmla="val 826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>
                <a:solidFill>
                  <a:schemeClr val="tx1"/>
                </a:solidFill>
              </a:rPr>
              <a:t>Wie können wir eine Datei sortieren, </a:t>
            </a:r>
            <a:r>
              <a:rPr lang="de-DE" sz="1600" i="1" dirty="0" smtClean="0">
                <a:solidFill>
                  <a:schemeClr val="tx1"/>
                </a:solidFill>
              </a:rPr>
              <a:t>die nicht </a:t>
            </a:r>
            <a:r>
              <a:rPr lang="de-DE" sz="1600" i="1" dirty="0">
                <a:solidFill>
                  <a:schemeClr val="tx1"/>
                </a:solidFill>
              </a:rPr>
              <a:t>in den Hauptspeicher passt (und auf keinen Fall in den vom Pufferverwalter bereitgestellten Platz)</a:t>
            </a:r>
            <a:r>
              <a:rPr lang="de-DE" sz="1600" i="1" dirty="0" smtClean="0">
                <a:solidFill>
                  <a:schemeClr val="tx1"/>
                </a:solidFill>
              </a:rPr>
              <a:t>?</a:t>
            </a:r>
            <a:endParaRPr lang="de-DE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Zwei-Wege-Mischsortieren (</a:t>
            </a: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Sort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230403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Sortierung von Dateien beliebiger Größe in nur 3 Seiten des Pufferverwalters</a:t>
            </a:r>
          </a:p>
          <a:p>
            <a:r>
              <a:rPr lang="de-DE" dirty="0" smtClean="0"/>
              <a:t>Sortierung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de-DE" dirty="0" smtClean="0"/>
              <a:t>Seiten in mehreren Durchgängen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19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Bild 4" descr="Pages from 07-Query-Processing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124744"/>
            <a:ext cx="7378051" cy="518457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562849" y="539388"/>
            <a:ext cx="32576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-page </a:t>
            </a:r>
            <a:r>
              <a:rPr lang="de-DE" dirty="0" err="1" smtClean="0"/>
              <a:t>run</a:t>
            </a:r>
            <a:r>
              <a:rPr lang="de-DE" dirty="0" smtClean="0"/>
              <a:t> = Datei aus </a:t>
            </a:r>
            <a:r>
              <a:rPr lang="de-DE" dirty="0" err="1" smtClean="0"/>
              <a:t>n</a:t>
            </a:r>
            <a:r>
              <a:rPr lang="de-DE" dirty="0" smtClean="0"/>
              <a:t> Seiten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68313" y="3645025"/>
            <a:ext cx="8640960" cy="2160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76520" y="5517232"/>
            <a:ext cx="8640960" cy="8908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76520" y="2420888"/>
            <a:ext cx="8640960" cy="1656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6953" y="1628799"/>
            <a:ext cx="8640960" cy="10719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63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Zwei-Wege-Mischsortieren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6" name="Bild 5" descr="Pages from 07-Query-Process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3"/>
            <a:ext cx="7128792" cy="5296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39952" y="6194974"/>
            <a:ext cx="216024" cy="432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I/O-Verhalten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Um eine Datei mit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Seiten zu sortieren, werden in </a:t>
            </a:r>
            <a:br>
              <a:rPr lang="de-DE" dirty="0" smtClean="0"/>
            </a:br>
            <a:r>
              <a:rPr lang="de-DE" dirty="0" smtClean="0"/>
              <a:t>jedem Durchgang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Seiten gelesen und geschrieben</a:t>
            </a:r>
          </a:p>
          <a:p>
            <a:pPr marL="457200" lvl="1" indent="0">
              <a:buNone/>
            </a:pPr>
            <a:r>
              <a:rPr lang="de-DE" dirty="0">
                <a:sym typeface="Wingdings"/>
              </a:rPr>
              <a:t>⟶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>
                <a:solidFill>
                  <a:srgbClr val="3C8C93"/>
                </a:solidFill>
                <a:sym typeface="Wingdings"/>
              </a:rPr>
              <a:t>2∙N</a:t>
            </a:r>
            <a:r>
              <a:rPr lang="de-DE" dirty="0" smtClean="0">
                <a:sym typeface="Wingdings"/>
              </a:rPr>
              <a:t> I/O-Operationen pro Durchgang</a:t>
            </a:r>
          </a:p>
          <a:p>
            <a:pPr marL="457200" lvl="1" indent="0">
              <a:buNone/>
            </a:pPr>
            <a:endParaRPr lang="de-DE" dirty="0" smtClean="0">
              <a:sym typeface="Wingdings"/>
            </a:endParaRPr>
          </a:p>
          <a:p>
            <a:r>
              <a:rPr lang="de-DE" dirty="0" smtClean="0"/>
              <a:t>Anzahl der Durchgänge:  </a:t>
            </a:r>
            <a:r>
              <a:rPr lang="de-DE" dirty="0" smtClean="0">
                <a:solidFill>
                  <a:srgbClr val="3C8C93"/>
                </a:solidFill>
              </a:rPr>
              <a:t>1 + ⎡ log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 N ⎤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Anzahl der I/O-Operationen: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			</a:t>
            </a:r>
            <a:r>
              <a:rPr lang="de-DE" dirty="0" smtClean="0">
                <a:solidFill>
                  <a:srgbClr val="3C8C93"/>
                </a:solidFill>
              </a:rPr>
              <a:t>2 ∙ N </a:t>
            </a:r>
            <a:r>
              <a:rPr lang="de-DE" dirty="0">
                <a:solidFill>
                  <a:srgbClr val="3C8C93"/>
                </a:solidFill>
              </a:rPr>
              <a:t>∙</a:t>
            </a:r>
            <a:r>
              <a:rPr lang="de-DE" dirty="0" smtClean="0">
                <a:solidFill>
                  <a:srgbClr val="3C8C93"/>
                </a:solidFill>
              </a:rPr>
              <a:t> (1 </a:t>
            </a:r>
            <a:r>
              <a:rPr lang="de-DE" dirty="0">
                <a:solidFill>
                  <a:srgbClr val="3C8C93"/>
                </a:solidFill>
              </a:rPr>
              <a:t>+ ⎡ log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r>
              <a:rPr lang="de-DE" dirty="0">
                <a:solidFill>
                  <a:srgbClr val="3C8C93"/>
                </a:solidFill>
              </a:rPr>
              <a:t> N </a:t>
            </a:r>
            <a:r>
              <a:rPr lang="de-DE" dirty="0" smtClean="0">
                <a:solidFill>
                  <a:srgbClr val="3C8C93"/>
                </a:solidFill>
              </a:rPr>
              <a:t>⎤ )</a:t>
            </a:r>
            <a:endParaRPr lang="de-DE" dirty="0">
              <a:solidFill>
                <a:srgbClr val="3C8C93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203848" y="3707740"/>
            <a:ext cx="143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Durchgang 0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004048" y="370774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Durchgänge 1..k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5364088" y="3419708"/>
            <a:ext cx="50405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3921737" y="3419708"/>
            <a:ext cx="506247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9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1938</Words>
  <Application>Microsoft Macintosh PowerPoint</Application>
  <PresentationFormat>Bildschirmpräsentation (4:3)</PresentationFormat>
  <Paragraphs>481</Paragraphs>
  <Slides>44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3" baseType="lpstr">
      <vt:lpstr>Calibri</vt:lpstr>
      <vt:lpstr>Chalkduster</vt:lpstr>
      <vt:lpstr>Courier</vt:lpstr>
      <vt:lpstr>Courier New</vt:lpstr>
      <vt:lpstr>ＭＳ Ｐゴシック</vt:lpstr>
      <vt:lpstr>Myriad Pro</vt:lpstr>
      <vt:lpstr>Wingdings</vt:lpstr>
      <vt:lpstr>Arial</vt:lpstr>
      <vt:lpstr>7_Standarddesign</vt:lpstr>
      <vt:lpstr>Datenbanken Anfrageverarbeitung</vt:lpstr>
      <vt:lpstr>Architektur eines DBMS</vt:lpstr>
      <vt:lpstr>Anfragebeantwortung</vt:lpstr>
      <vt:lpstr>Danksagung</vt:lpstr>
      <vt:lpstr>Sortierung</vt:lpstr>
      <vt:lpstr>Zwei-Wege-Mischsortieren (Merge Sort)</vt:lpstr>
      <vt:lpstr>Beispiel</vt:lpstr>
      <vt:lpstr>Zwei-Wege-Mischsortieren</vt:lpstr>
      <vt:lpstr>I/O-Verhalten</vt:lpstr>
      <vt:lpstr>Aufgabe:  </vt:lpstr>
      <vt:lpstr>Lösung</vt:lpstr>
      <vt:lpstr>Externes Mischsortieren</vt:lpstr>
      <vt:lpstr>Reduktion der Anzahl der Durchgänge</vt:lpstr>
      <vt:lpstr>Aufgabe:  </vt:lpstr>
      <vt:lpstr>Lösung</vt:lpstr>
      <vt:lpstr>Reduktion der Anzahl der Durchgänge</vt:lpstr>
      <vt:lpstr>Aufgabe:  </vt:lpstr>
      <vt:lpstr>Lösung</vt:lpstr>
      <vt:lpstr>Blockweise Ein-Ausgabe</vt:lpstr>
      <vt:lpstr>Aufgabe:  </vt:lpstr>
      <vt:lpstr>Lösung</vt:lpstr>
      <vt:lpstr>Hauptspeicher als Ressource</vt:lpstr>
      <vt:lpstr>Aufgabe:  </vt:lpstr>
      <vt:lpstr>Lösung</vt:lpstr>
      <vt:lpstr>Bisher nur I/O-Zeit betrachtet</vt:lpstr>
      <vt:lpstr>Bisher nur I/O-Zeit betrachtet</vt:lpstr>
      <vt:lpstr>Bisher nur I/O-Zeit betrachtet</vt:lpstr>
      <vt:lpstr>Bisher nur I/O-Zeit betrachtet</vt:lpstr>
      <vt:lpstr>Bisher nur I/O-Zeit betrachtet</vt:lpstr>
      <vt:lpstr>Bisher nur I/O-Zeit betrachtet</vt:lpstr>
      <vt:lpstr>PowerPoint-Präsentation</vt:lpstr>
      <vt:lpstr>Tree of Losers (and hidden winners)</vt:lpstr>
      <vt:lpstr>Tree of Losers (and hidden winners)</vt:lpstr>
      <vt:lpstr>Tree of Losers (and hidden winners)</vt:lpstr>
      <vt:lpstr>Tree of Losers (and hidden winners)</vt:lpstr>
      <vt:lpstr>Tree of Losers (and hidden winners)</vt:lpstr>
      <vt:lpstr>Tree of Losers and hidden winners (not stored) </vt:lpstr>
      <vt:lpstr>Nächstes Element (80) in Run vom Winner</vt:lpstr>
      <vt:lpstr>Nächstes Element in Run vom Winner</vt:lpstr>
      <vt:lpstr>Nächstes Element in Run vom Winner</vt:lpstr>
      <vt:lpstr>Warum nicht ein „tree of winners“?</vt:lpstr>
      <vt:lpstr>Externes Sortieren: Diskussion</vt:lpstr>
      <vt:lpstr>Replacement Sort: Grundidee</vt:lpstr>
      <vt:lpstr>Replacement Sort: Algorithmus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Özgür Özcep</cp:lastModifiedBy>
  <cp:revision>1304</cp:revision>
  <cp:lastPrinted>2018-06-11T13:46:46Z</cp:lastPrinted>
  <dcterms:created xsi:type="dcterms:W3CDTF">2010-04-27T12:26:40Z</dcterms:created>
  <dcterms:modified xsi:type="dcterms:W3CDTF">2020-05-19T10:21:54Z</dcterms:modified>
</cp:coreProperties>
</file>