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527" r:id="rId2"/>
    <p:sldId id="438" r:id="rId3"/>
    <p:sldId id="547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537" r:id="rId12"/>
    <p:sldId id="548" r:id="rId13"/>
    <p:sldId id="549" r:id="rId14"/>
    <p:sldId id="550" r:id="rId15"/>
    <p:sldId id="446" r:id="rId16"/>
    <p:sldId id="536" r:id="rId17"/>
    <p:sldId id="447" r:id="rId18"/>
    <p:sldId id="448" r:id="rId19"/>
    <p:sldId id="449" r:id="rId20"/>
    <p:sldId id="450" r:id="rId21"/>
    <p:sldId id="451" r:id="rId22"/>
    <p:sldId id="551" r:id="rId23"/>
    <p:sldId id="453" r:id="rId24"/>
    <p:sldId id="454" r:id="rId25"/>
    <p:sldId id="455" r:id="rId26"/>
    <p:sldId id="553" r:id="rId27"/>
    <p:sldId id="555" r:id="rId28"/>
    <p:sldId id="456" r:id="rId29"/>
    <p:sldId id="457" r:id="rId30"/>
    <p:sldId id="458" r:id="rId31"/>
    <p:sldId id="459" r:id="rId32"/>
    <p:sldId id="468" r:id="rId33"/>
    <p:sldId id="460" r:id="rId34"/>
    <p:sldId id="461" r:id="rId35"/>
    <p:sldId id="462" r:id="rId36"/>
    <p:sldId id="554" r:id="rId37"/>
    <p:sldId id="463" r:id="rId38"/>
    <p:sldId id="539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1D34FF"/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3" autoAdjust="0"/>
    <p:restoredTop sz="92942" autoAdjust="0"/>
  </p:normalViewPr>
  <p:slideViewPr>
    <p:cSldViewPr>
      <p:cViewPr>
        <p:scale>
          <a:sx n="121" d="100"/>
          <a:sy n="121" d="100"/>
        </p:scale>
        <p:origin x="-296" y="-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9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Anfrageverarbeitung Teil 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608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 </a:t>
            </a:r>
            <a:r>
              <a:rPr lang="de-DE" dirty="0" smtClean="0">
                <a:solidFill>
                  <a:srgbClr val="3C8C93"/>
                </a:solidFill>
              </a:rPr>
              <a:t>R ⋈ 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Verwendung eines vorhandenen Index für die innere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(ggf. innere und äußere vertauschen)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Index muss verträglich mit der Verbundbedingung </a:t>
            </a:r>
            <a:r>
              <a:rPr lang="de-DE" dirty="0" smtClean="0"/>
              <a:t>sein ...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7-Query-Processing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132856"/>
            <a:ext cx="6056195" cy="16561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24722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 </a:t>
            </a:r>
            <a:r>
              <a:rPr lang="de-DE" dirty="0" smtClean="0">
                <a:solidFill>
                  <a:srgbClr val="3C8C93"/>
                </a:solidFill>
              </a:rPr>
              <a:t>R ⋈ 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r>
              <a:rPr lang="de-DE" dirty="0" smtClean="0"/>
              <a:t>Index muss verträglich mit der Verbundbedingung sein</a:t>
            </a:r>
          </a:p>
          <a:p>
            <a:pPr lvl="1"/>
            <a:r>
              <a:rPr lang="de-DE" dirty="0" smtClean="0"/>
              <a:t>Hash-Index (nur für Gleichheitsprädikate)</a:t>
            </a:r>
          </a:p>
          <a:p>
            <a:pPr lvl="1"/>
            <a:r>
              <a:rPr lang="de-DE" dirty="0" smtClean="0"/>
              <a:t>Ein zusammengesetzter Schlüssel kann durch eine Konjunktion von Atomen abgedeckt sein</a:t>
            </a:r>
          </a:p>
          <a:p>
            <a:pPr lvl="1"/>
            <a:r>
              <a:rPr lang="de-DE" dirty="0" smtClean="0"/>
              <a:t>Manchmal auch nur partielle Abdeckung nützlich (wenn z.B. jeweils ein </a:t>
            </a:r>
            <a:r>
              <a:rPr lang="de-DE" dirty="0" err="1" smtClean="0"/>
              <a:t>Konjunkt</a:t>
            </a:r>
            <a:r>
              <a:rPr lang="de-DE" dirty="0" smtClean="0"/>
              <a:t> mit einem jeweils anderen Index verträglich) </a:t>
            </a:r>
          </a:p>
          <a:p>
            <a:r>
              <a:rPr lang="de-DE" dirty="0" smtClean="0"/>
              <a:t>Solche Verbundbedingungen heißen „</a:t>
            </a:r>
            <a:r>
              <a:rPr lang="de-DE" dirty="0" err="1" smtClean="0"/>
              <a:t>sargable</a:t>
            </a:r>
            <a:r>
              <a:rPr lang="de-DE" dirty="0" smtClean="0"/>
              <a:t>“ (SARG=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Beispiel für nicht-</a:t>
            </a:r>
            <a:r>
              <a:rPr lang="de-DE" dirty="0" err="1" smtClean="0"/>
              <a:t>sargable</a:t>
            </a:r>
            <a:r>
              <a:rPr lang="de-DE" dirty="0" smtClean="0"/>
              <a:t> Prädikate z.B. durch Funktionsanwendung auf </a:t>
            </a:r>
            <a:r>
              <a:rPr lang="de-DE" dirty="0" smtClean="0"/>
              <a:t>Variable </a:t>
            </a:r>
            <a:endParaRPr lang="de-DE" dirty="0" smtClean="0"/>
          </a:p>
          <a:p>
            <a:pPr lvl="1"/>
            <a:r>
              <a:rPr lang="de-DE" dirty="0" smtClean="0"/>
              <a:t>... WHERE SUBSTRING(Name,3) = ‚</a:t>
            </a:r>
            <a:r>
              <a:rPr lang="de-DE" dirty="0" err="1" smtClean="0"/>
              <a:t>ups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744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Verträglichkeit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Konjunktive Bedingung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deckt </a:t>
            </a:r>
            <a:r>
              <a:rPr lang="de-DE" dirty="0" err="1" smtClean="0"/>
              <a:t>kompositionalen</a:t>
            </a:r>
            <a:r>
              <a:rPr lang="de-DE" dirty="0" smtClean="0"/>
              <a:t> Hashindex 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 = (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...., A</a:t>
            </a:r>
            <a:r>
              <a:rPr lang="de-DE" baseline="-25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genau dann,  wenn </a:t>
            </a:r>
          </a:p>
          <a:p>
            <a:pPr marL="0" indent="0">
              <a:buNone/>
            </a:pPr>
            <a:r>
              <a:rPr lang="de-DE" dirty="0" smtClean="0"/>
              <a:t>    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 die Form hat 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 = c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 AND .... AND A</a:t>
            </a:r>
            <a:r>
              <a:rPr lang="de-DE" baseline="-25000" dirty="0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 = </a:t>
            </a:r>
            <a:r>
              <a:rPr lang="de-DE" dirty="0" err="1">
                <a:solidFill>
                  <a:srgbClr val="3C8C93"/>
                </a:solidFill>
              </a:rPr>
              <a:t>c</a:t>
            </a:r>
            <a:r>
              <a:rPr lang="de-DE" baseline="-25000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AND p‘.</a:t>
            </a:r>
          </a:p>
          <a:p>
            <a:pPr marL="0" indent="0">
              <a:buNone/>
            </a:pPr>
            <a:r>
              <a:rPr lang="de-DE" dirty="0" smtClean="0"/>
              <a:t>     (</a:t>
            </a:r>
            <a:r>
              <a:rPr lang="de-DE" dirty="0" err="1" smtClean="0"/>
              <a:t>Restbedinung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p‘</a:t>
            </a:r>
            <a:r>
              <a:rPr lang="de-DE" dirty="0" smtClean="0"/>
              <a:t> wird erst nach dem </a:t>
            </a:r>
            <a:r>
              <a:rPr lang="de-DE" dirty="0" err="1" smtClean="0"/>
              <a:t>Indexretrieval</a:t>
            </a:r>
            <a:r>
              <a:rPr lang="de-DE" dirty="0" smtClean="0"/>
              <a:t>        ausgewertet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Konjunktive Bedingung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deckt </a:t>
            </a: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/>
              <a:t>-</a:t>
            </a:r>
            <a:r>
              <a:rPr lang="de-DE" dirty="0" smtClean="0"/>
              <a:t>Index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= (A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, ...., A</a:t>
            </a:r>
            <a:r>
              <a:rPr lang="de-DE" baseline="-25000" dirty="0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</a:t>
            </a:r>
            <a:r>
              <a:rPr lang="de-DE" dirty="0"/>
              <a:t> ab genau dann,  wenn </a:t>
            </a:r>
            <a:r>
              <a:rPr lang="de-DE" dirty="0" smtClean="0"/>
              <a:t>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 die Form hat  </a:t>
            </a:r>
            <a:r>
              <a:rPr lang="de-DE" dirty="0" smtClean="0"/>
              <a:t>                                                                               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𝜃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AND A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𝜃 c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AND .... AND 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  𝜃 </a:t>
            </a:r>
            <a:r>
              <a:rPr lang="de-DE" dirty="0" err="1" smtClean="0">
                <a:solidFill>
                  <a:srgbClr val="3C8C93"/>
                </a:solidFill>
              </a:rPr>
              <a:t>c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AND p‘ </a:t>
            </a:r>
          </a:p>
          <a:p>
            <a:pPr marL="0" indent="0">
              <a:buNone/>
            </a:pPr>
            <a:r>
              <a:rPr lang="de-DE" dirty="0" smtClean="0"/>
              <a:t>     für 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≤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und </a:t>
            </a:r>
            <a:r>
              <a:rPr lang="de-DE" dirty="0">
                <a:solidFill>
                  <a:srgbClr val="3C8C93"/>
                </a:solidFill>
              </a:rPr>
              <a:t>𝜃 </a:t>
            </a:r>
            <a:r>
              <a:rPr lang="de-DE" dirty="0" smtClean="0">
                <a:solidFill>
                  <a:srgbClr val="3C8C93"/>
                </a:solidFill>
              </a:rPr>
              <a:t>∈ {=, &lt;,&gt;, ≤, ≥}</a:t>
            </a: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0348"/>
            <a:ext cx="7849021" cy="5886767"/>
          </a:xfr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563888" y="4752146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563888" y="2885292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63888" y="3264570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575522" y="3658169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535045" y="4037447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563888" y="4384286"/>
            <a:ext cx="3960440" cy="333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0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Match mehrerer Indizes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</a:p>
          <a:p>
            <a:pPr lvl="1"/>
            <a:r>
              <a:rPr lang="de-DE" dirty="0" smtClean="0"/>
              <a:t>Tabelle R mit Indizes I1 und I2</a:t>
            </a:r>
          </a:p>
          <a:p>
            <a:pPr lvl="1"/>
            <a:r>
              <a:rPr lang="de-DE" dirty="0" smtClean="0"/>
              <a:t>Prädikat p = p1 AND p2</a:t>
            </a:r>
          </a:p>
          <a:p>
            <a:pPr lvl="1"/>
            <a:r>
              <a:rPr lang="de-DE" dirty="0" smtClean="0"/>
              <a:t>p1 </a:t>
            </a:r>
            <a:r>
              <a:rPr lang="de-DE" dirty="0" err="1" smtClean="0"/>
              <a:t>matched</a:t>
            </a:r>
            <a:r>
              <a:rPr lang="de-DE" dirty="0" smtClean="0"/>
              <a:t> I2 und p2  </a:t>
            </a:r>
            <a:r>
              <a:rPr lang="de-DE" dirty="0" err="1" smtClean="0"/>
              <a:t>matched</a:t>
            </a:r>
            <a:r>
              <a:rPr lang="de-DE" dirty="0" smtClean="0"/>
              <a:t> I2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Kann jeweils die </a:t>
            </a:r>
            <a:r>
              <a:rPr lang="de-DE" dirty="0" err="1" smtClean="0"/>
              <a:t>Konjunkte</a:t>
            </a:r>
            <a:r>
              <a:rPr lang="de-DE" dirty="0" smtClean="0"/>
              <a:t> auswerten und dann Mengenschnitt bilden.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8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 für Indexbasierten 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Für jeden Datensatz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verwende Index zum Auffinden von korrespondierenden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Tupeln</a:t>
            </a:r>
            <a:r>
              <a:rPr lang="de-DE" dirty="0" smtClean="0"/>
              <a:t>. Für </a:t>
            </a:r>
            <a:r>
              <a:rPr lang="de-DE" dirty="0" smtClean="0">
                <a:solidFill>
                  <a:srgbClr val="FF0000"/>
                </a:solidFill>
              </a:rPr>
              <a:t>jedes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rgbClr val="FF0000"/>
                </a:solidFill>
              </a:rPr>
              <a:t>-</a:t>
            </a:r>
            <a:r>
              <a:rPr lang="de-DE" dirty="0" err="1" smtClean="0">
                <a:solidFill>
                  <a:srgbClr val="FF0000"/>
                </a:solidFill>
              </a:rPr>
              <a:t>Tupel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sind folgende Kosten einzukalkulieren: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Zugriffskosten</a:t>
            </a:r>
            <a:r>
              <a:rPr lang="de-DE" dirty="0" smtClean="0"/>
              <a:t> für den </a:t>
            </a:r>
            <a:r>
              <a:rPr lang="de-DE" dirty="0" smtClean="0">
                <a:solidFill>
                  <a:srgbClr val="0000FF"/>
                </a:solidFill>
              </a:rPr>
              <a:t>Index</a:t>
            </a:r>
            <a:r>
              <a:rPr lang="de-DE" dirty="0" smtClean="0"/>
              <a:t> zum Auffinden des ersten Eintrags: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baseline="-25000" dirty="0" err="1" smtClean="0">
                <a:solidFill>
                  <a:srgbClr val="3C8C93"/>
                </a:solidFill>
              </a:rPr>
              <a:t>idx</a:t>
            </a:r>
            <a:r>
              <a:rPr lang="de-DE" dirty="0" smtClean="0"/>
              <a:t> I/O-Operationen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Entlanglaufen</a:t>
            </a:r>
            <a:r>
              <a:rPr lang="de-DE" dirty="0" smtClean="0"/>
              <a:t> an den Indexwerten (</a:t>
            </a:r>
            <a:r>
              <a:rPr lang="de-DE" dirty="0" smtClean="0">
                <a:solidFill>
                  <a:srgbClr val="0000FF"/>
                </a:solidFill>
              </a:rPr>
              <a:t>Scan</a:t>
            </a:r>
            <a:r>
              <a:rPr lang="de-DE" dirty="0" smtClean="0"/>
              <a:t>), um passende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 err="1" smtClean="0"/>
              <a:t>Rids</a:t>
            </a:r>
            <a:r>
              <a:rPr lang="de-DE" dirty="0" smtClean="0"/>
              <a:t> zu finden (I/O-Kosten vernachlässigbar)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Holen</a:t>
            </a:r>
            <a:r>
              <a:rPr lang="de-DE" dirty="0" smtClean="0"/>
              <a:t> der passenden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</a:t>
            </a:r>
            <a:r>
              <a:rPr lang="de-DE" dirty="0" smtClean="0"/>
              <a:t> aus den Datenseiten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ungeclusterten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I/O-Operationen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smtClean="0">
                <a:solidFill>
                  <a:srgbClr val="3C8C93"/>
                </a:solidFill>
              </a:rPr>
              <a:t>⎡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I/O-Operationen</a:t>
            </a:r>
          </a:p>
          <a:p>
            <a:pPr marL="0" indent="0">
              <a:buNone/>
            </a:pPr>
            <a:r>
              <a:rPr lang="de-DE" dirty="0" smtClean="0"/>
              <a:t>Wegen 2. und 3. Kosten von der Verbundgröße abhängig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Clustering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73608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Nicht </a:t>
            </a:r>
            <a:r>
              <a:rPr lang="de-DE" dirty="0" err="1" smtClean="0"/>
              <a:t>geclustert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Geclustert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Pages from 06-Indexing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1844824"/>
            <a:ext cx="6582378" cy="2160240"/>
          </a:xfrm>
          <a:prstGeom prst="rect">
            <a:avLst/>
          </a:prstGeom>
        </p:spPr>
      </p:pic>
      <p:pic>
        <p:nvPicPr>
          <p:cNvPr id="7" name="Bild 6" descr="Pages from 06-Indexing-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4580905"/>
            <a:ext cx="6438362" cy="18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Zugriffskosten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baseline="-25000" dirty="0" err="1">
                <a:solidFill>
                  <a:srgbClr val="3C8C93"/>
                </a:solidFill>
              </a:rPr>
              <a:t>idx</a:t>
            </a:r>
            <a:r>
              <a:rPr lang="de-DE" dirty="0" smtClean="0"/>
              <a:t> für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30000" dirty="0" smtClean="0">
                <a:solidFill>
                  <a:srgbClr val="0000FF"/>
                </a:solidFill>
              </a:rPr>
              <a:t>+</a:t>
            </a:r>
            <a:r>
              <a:rPr lang="de-DE" dirty="0" smtClean="0">
                <a:solidFill>
                  <a:srgbClr val="0000FF"/>
                </a:solidFill>
              </a:rPr>
              <a:t>-Baum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Einzelner Indexzugriff benötigt Zugriff auf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dirty="0" smtClean="0"/>
              <a:t> Indexseiten</a:t>
            </a:r>
            <a:r>
              <a:rPr lang="de-DE" sz="2400" baseline="30000" dirty="0" smtClean="0"/>
              <a:t>1</a:t>
            </a:r>
          </a:p>
          <a:p>
            <a:r>
              <a:rPr lang="de-DE" sz="2400" dirty="0" smtClean="0"/>
              <a:t>Bei wiederholtem Zugriff sind diese Seiten im Puffer</a:t>
            </a:r>
          </a:p>
          <a:p>
            <a:r>
              <a:rPr lang="de-DE" sz="2400" dirty="0" smtClean="0"/>
              <a:t>Effektiver Wert der I/O-Kosten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baseline="-25000" dirty="0" err="1">
                <a:solidFill>
                  <a:srgbClr val="3C8C93"/>
                </a:solidFill>
              </a:rPr>
              <a:t>idx</a:t>
            </a:r>
            <a:r>
              <a:rPr lang="de-DE" sz="2400" dirty="0" smtClean="0"/>
              <a:t> 1-3 I/O-Operationen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Hash-Index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Caching nicht effektiv (kein lokaler Zugriff auf </a:t>
            </a:r>
            <a:r>
              <a:rPr lang="de-DE" sz="2400" dirty="0" err="1" smtClean="0"/>
              <a:t>Hashfeld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Typischer Wert für </a:t>
            </a:r>
            <a:r>
              <a:rPr lang="de-DE" sz="2400" dirty="0"/>
              <a:t>I/O-</a:t>
            </a:r>
            <a:r>
              <a:rPr lang="de-DE" sz="2400" dirty="0" smtClean="0"/>
              <a:t>Kosten: 1,2 </a:t>
            </a:r>
            <a:r>
              <a:rPr lang="de-DE" sz="2400" dirty="0"/>
              <a:t>I/O-</a:t>
            </a:r>
            <a:r>
              <a:rPr lang="de-DE" sz="2400" dirty="0" smtClean="0"/>
              <a:t>Operationen</a:t>
            </a:r>
            <a:br>
              <a:rPr lang="de-DE" sz="2400" dirty="0" smtClean="0"/>
            </a:br>
            <a:r>
              <a:rPr lang="de-DE" sz="2400" dirty="0" smtClean="0"/>
              <a:t>(unter Berücksichtigung von Überlaufseiten)</a:t>
            </a:r>
          </a:p>
          <a:p>
            <a:pPr marL="0" indent="0">
              <a:buNone/>
            </a:pPr>
            <a:r>
              <a:rPr lang="de-DE" dirty="0" smtClean="0"/>
              <a:t>Index rentiert sich </a:t>
            </a:r>
            <a:r>
              <a:rPr lang="de-DE" dirty="0" smtClean="0"/>
              <a:t>stark (gegenüber blockweisem Verbund etwa), </a:t>
            </a:r>
            <a:r>
              <a:rPr lang="de-DE" dirty="0" smtClean="0"/>
              <a:t>wenn nur einige </a:t>
            </a:r>
            <a:r>
              <a:rPr lang="de-DE" dirty="0" smtClean="0"/>
              <a:t>wenige Tupel </a:t>
            </a:r>
            <a:r>
              <a:rPr lang="de-DE" dirty="0" smtClean="0"/>
              <a:t>aus einer großen Tabelle im Verbund landen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6309320"/>
            <a:ext cx="27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 h = Höhe des B</a:t>
            </a:r>
            <a:r>
              <a:rPr lang="de-DE" baseline="30000" dirty="0" smtClean="0"/>
              <a:t>+</a:t>
            </a:r>
            <a:r>
              <a:rPr lang="de-DE" dirty="0" smtClean="0"/>
              <a:t>-Baumes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7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Sortier-Misch-Verbund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Verbundberechnung wird einfach, wenn Eingaberelationen bzgl. Verbundattribut(en) sortiert</a:t>
            </a:r>
          </a:p>
          <a:p>
            <a:r>
              <a:rPr lang="de-DE" dirty="0" smtClean="0"/>
              <a:t>Misch-Verbund mischt Eingabetabellen ähnlich</a:t>
            </a:r>
            <a:br>
              <a:rPr lang="de-DE" dirty="0" smtClean="0"/>
            </a:br>
            <a:r>
              <a:rPr lang="de-DE" dirty="0" smtClean="0"/>
              <a:t>wie beim Sortieren</a:t>
            </a:r>
          </a:p>
          <a:p>
            <a:r>
              <a:rPr lang="de-DE" dirty="0" smtClean="0"/>
              <a:t>Es gibt aber </a:t>
            </a:r>
            <a:r>
              <a:rPr lang="de-DE" dirty="0" smtClean="0">
                <a:solidFill>
                  <a:srgbClr val="FF0000"/>
                </a:solidFill>
              </a:rPr>
              <a:t>mehrfache </a:t>
            </a:r>
            <a:r>
              <a:rPr lang="de-DE" dirty="0" smtClean="0"/>
              <a:t>Korrespondenzen in der anderen Relation (stört sequenziellen Zugriff)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Misch-Verbund </a:t>
            </a:r>
            <a:r>
              <a:rPr lang="de-DE" dirty="0" smtClean="0">
                <a:solidFill>
                  <a:srgbClr val="FF0000"/>
                </a:solidFill>
              </a:rPr>
              <a:t>nur für </a:t>
            </a:r>
            <a:r>
              <a:rPr lang="de-DE" dirty="0" err="1" smtClean="0">
                <a:solidFill>
                  <a:srgbClr val="FF0000"/>
                </a:solidFill>
              </a:rPr>
              <a:t>Equi</a:t>
            </a:r>
            <a:r>
              <a:rPr lang="de-DE" dirty="0" smtClean="0">
                <a:solidFill>
                  <a:srgbClr val="FF0000"/>
                </a:solidFill>
              </a:rPr>
              <a:t>-Verbünde </a:t>
            </a:r>
            <a:r>
              <a:rPr lang="de-DE" dirty="0" smtClean="0"/>
              <a:t>verwendet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7-Query-Process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34878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Misch-Verbund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Pages from 07-Query-Processing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3" y="1196752"/>
            <a:ext cx="6961609" cy="4896544"/>
          </a:xfrm>
          <a:prstGeom prst="rect">
            <a:avLst/>
          </a:prstGeom>
        </p:spPr>
      </p:pic>
      <p:pic>
        <p:nvPicPr>
          <p:cNvPr id="6" name="Bild 5" descr="Pages from 07-Query-Processing-1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57595"/>
            <a:ext cx="2983857" cy="154005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430000" y="1628800"/>
            <a:ext cx="2520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9648" y="1196975"/>
            <a:ext cx="4546848" cy="4968875"/>
          </a:xfrm>
        </p:spPr>
        <p:txBody>
          <a:bodyPr/>
          <a:lstStyle/>
          <a:p>
            <a:r>
              <a:rPr lang="de-DE" dirty="0" smtClean="0"/>
              <a:t>Externes Sortieren ist eine Instanz eines physikalischen </a:t>
            </a:r>
            <a:r>
              <a:rPr lang="de-DE" dirty="0" smtClean="0">
                <a:solidFill>
                  <a:srgbClr val="0000FF"/>
                </a:solidFill>
              </a:rPr>
              <a:t>Datenbankoperators</a:t>
            </a:r>
          </a:p>
          <a:p>
            <a:r>
              <a:rPr lang="de-DE" dirty="0" smtClean="0"/>
              <a:t>Operatoren können zu </a:t>
            </a:r>
            <a:r>
              <a:rPr lang="de-DE" dirty="0" smtClean="0">
                <a:solidFill>
                  <a:srgbClr val="0000FF"/>
                </a:solidFill>
              </a:rPr>
              <a:t>Ausführungsplänen</a:t>
            </a:r>
            <a:r>
              <a:rPr lang="de-DE" dirty="0" smtClean="0"/>
              <a:t> zusammengesetzt werden</a:t>
            </a:r>
          </a:p>
          <a:p>
            <a:r>
              <a:rPr lang="de-DE" dirty="0" smtClean="0"/>
              <a:t>Jeder Planoperator führt zur </a:t>
            </a:r>
            <a:r>
              <a:rPr lang="de-DE" dirty="0"/>
              <a:t>Verarbeitung einer voll-ständigen </a:t>
            </a:r>
            <a:r>
              <a:rPr lang="de-DE" dirty="0" smtClean="0"/>
              <a:t>Anfrage eine </a:t>
            </a:r>
            <a:r>
              <a:rPr lang="de-DE" dirty="0" smtClean="0">
                <a:solidFill>
                  <a:srgbClr val="0000FF"/>
                </a:solidFill>
              </a:rPr>
              <a:t>Unteraufgabe</a:t>
            </a:r>
            <a:r>
              <a:rPr lang="de-DE" dirty="0" smtClean="0"/>
              <a:t>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7-Query-Process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4176464" cy="29865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7544" y="4551511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Ausführungsplan (Skizze, DB2)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6338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Als nächstes betrachten wir </a:t>
            </a:r>
            <a:r>
              <a:rPr lang="de-DE" sz="2400" dirty="0" smtClean="0">
                <a:solidFill>
                  <a:srgbClr val="FF0000"/>
                </a:solidFill>
              </a:rPr>
              <a:t>Verbundoperatoren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47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beide Eingaben sortiert </a:t>
            </a:r>
            <a:r>
              <a:rPr lang="de-DE" dirty="0" smtClean="0">
                <a:solidFill>
                  <a:srgbClr val="FF0000"/>
                </a:solidFill>
              </a:rPr>
              <a:t>und</a:t>
            </a:r>
            <a:r>
              <a:rPr lang="de-DE" dirty="0" smtClean="0"/>
              <a:t> keine außergewöhnlich langen Sequenzen mit identischen Schlüsselwerten vorhanden, dann ist der I/O-Aufwand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(das ist dann optimal)</a:t>
            </a:r>
          </a:p>
          <a:p>
            <a:r>
              <a:rPr lang="de-DE" dirty="0" smtClean="0"/>
              <a:t>Durch </a:t>
            </a:r>
            <a:r>
              <a:rPr lang="de-DE" dirty="0" smtClean="0">
                <a:solidFill>
                  <a:srgbClr val="0000FF"/>
                </a:solidFill>
              </a:rPr>
              <a:t>blockweises</a:t>
            </a:r>
            <a:r>
              <a:rPr lang="de-DE" dirty="0" smtClean="0"/>
              <a:t> I/O treten fast immer </a:t>
            </a:r>
            <a:r>
              <a:rPr lang="de-DE" dirty="0" smtClean="0">
                <a:solidFill>
                  <a:srgbClr val="0000FF"/>
                </a:solidFill>
              </a:rPr>
              <a:t>sequenzielle</a:t>
            </a:r>
            <a:r>
              <a:rPr lang="de-DE" dirty="0" smtClean="0"/>
              <a:t> Lesevorgänge auf</a:t>
            </a:r>
          </a:p>
          <a:p>
            <a:r>
              <a:rPr lang="de-DE" dirty="0" smtClean="0"/>
              <a:t>Es kann sich für die Verbundberechnung auszahlen, vorher zu sortieren, insbesondere wenn später eine Sortierung der Ausgabe gefordert wird</a:t>
            </a:r>
          </a:p>
          <a:p>
            <a:r>
              <a:rPr lang="de-DE" dirty="0" smtClean="0"/>
              <a:t>Ein (von der SQL-Anfrage erzwungener) abschließender Sortiervorgang kann auch mit einem Misch-Verbund kombiniert werden, um Festplattentransfers einzusparen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Eingaben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tritt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Sortier-Misch-Verbund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Verhalten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auf?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1336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Eingaben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tritt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Sortier-Misch-Verbund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Verhalten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Wenn alle verbundenen Attribute gleiche Werte beinhalten, dann ist das Ergebnis ein Kreuzprodukt.</a:t>
            </a:r>
          </a:p>
          <a:p>
            <a:endParaRPr lang="de-DE" sz="2400" dirty="0" smtClean="0">
              <a:solidFill>
                <a:schemeClr val="bg1"/>
              </a:solidFill>
              <a:latin typeface="Chalkduster" charset="0"/>
              <a:ea typeface="Chalkduster" charset="0"/>
              <a:cs typeface="Chalkduster" charset="0"/>
            </a:endParaRPr>
          </a:p>
          <a:p>
            <a:r>
              <a:rPr lang="de-DE" sz="24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Der Sortier-Misch-Verbund verhält sich dann wie ein geschachtelte-Schleifen-Verbund.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4855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377"/>
          </a:xfrm>
        </p:spPr>
        <p:txBody>
          <a:bodyPr/>
          <a:lstStyle/>
          <a:p>
            <a:r>
              <a:rPr lang="de-DE" dirty="0" smtClean="0"/>
              <a:t>Sortierung bringt korrespondierende </a:t>
            </a:r>
            <a:r>
              <a:rPr lang="de-DE" dirty="0" err="1" smtClean="0"/>
              <a:t>Tupel</a:t>
            </a:r>
            <a:r>
              <a:rPr lang="de-DE" dirty="0" smtClean="0"/>
              <a:t> in eine „räumliche Nähe“, so dass eine effiziente Verarbeitung möglich ist</a:t>
            </a:r>
          </a:p>
          <a:p>
            <a:r>
              <a:rPr lang="de-DE" dirty="0" smtClean="0"/>
              <a:t>Ein ähnlicher Effekt erreichbar mit Hash-Verfahren</a:t>
            </a:r>
          </a:p>
          <a:p>
            <a:r>
              <a:rPr lang="de-DE" dirty="0" smtClean="0"/>
              <a:t>Zerlege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in Teilrelationen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,...,</a:t>
            </a:r>
            <a:r>
              <a:rPr lang="de-DE" dirty="0" err="1" smtClean="0">
                <a:solidFill>
                  <a:srgbClr val="3C8C93"/>
                </a:solidFill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mit der gleichen Hashfunktion (angewendet auf die Verbundattribute)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2400" dirty="0" smtClean="0">
                <a:sym typeface="Symbol" charset="0"/>
              </a:rPr>
              <a:t>für alle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i ≠ </a:t>
            </a:r>
            <a:r>
              <a:rPr lang="de-DE" sz="2400" dirty="0" err="1" smtClean="0">
                <a:solidFill>
                  <a:schemeClr val="hlink"/>
                </a:solidFill>
                <a:sym typeface="Symbol" charset="0"/>
              </a:rPr>
              <a:t>j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Bild 5" descr="Pages from 07-Query-Process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14290"/>
            <a:ext cx="4536504" cy="18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66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Partitionierung werden kleine Relationen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geschaffen</a:t>
            </a:r>
          </a:p>
          <a:p>
            <a:r>
              <a:rPr lang="de-DE" dirty="0" smtClean="0"/>
              <a:t>Korrespondierende Datensätze kommen garantiert in korrespondierende Partitionen der Relationen</a:t>
            </a:r>
          </a:p>
          <a:p>
            <a:r>
              <a:rPr lang="de-DE" dirty="0" smtClean="0"/>
              <a:t>Es muss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(für alle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) berechnet werden (einfacher)</a:t>
            </a:r>
          </a:p>
          <a:p>
            <a:pPr lvl="1"/>
            <a:r>
              <a:rPr lang="de-DE" dirty="0" smtClean="0"/>
              <a:t>Die Anzahl der Partitionen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(d.h. die Hashfunktion) sollte mit Bedacht gewählt werden, so dass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als Hauptspeicher-Verbund berechnet werden kann </a:t>
            </a:r>
            <a:r>
              <a:rPr lang="de-DE" dirty="0" smtClean="0"/>
              <a:t>        (d.h. 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baseline="-25000" dirty="0" err="1" smtClean="0">
                <a:solidFill>
                  <a:srgbClr val="3C8C93"/>
                </a:solidFill>
              </a:rPr>
              <a:t>Ri</a:t>
            </a:r>
            <a:r>
              <a:rPr lang="de-DE" baseline="-25000" dirty="0" smtClean="0"/>
              <a:t> 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&lt; B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; wobei </a:t>
            </a:r>
            <a:r>
              <a:rPr lang="de-DE" dirty="0" smtClean="0">
                <a:solidFill>
                  <a:srgbClr val="3C8C93"/>
                </a:solidFill>
              </a:rPr>
              <a:t>B</a:t>
            </a:r>
            <a:r>
              <a:rPr lang="de-DE" dirty="0" smtClean="0"/>
              <a:t> = Pufferrahmenzahl)</a:t>
            </a:r>
            <a:endParaRPr lang="de-DE" baseline="-25000" dirty="0" smtClean="0"/>
          </a:p>
          <a:p>
            <a:pPr lvl="1"/>
            <a:r>
              <a:rPr lang="de-DE" dirty="0" smtClean="0"/>
              <a:t>Hierzu kann wiederum eine (andere) Hashfunktion verwendet werden (siehe blockweisen Verbund mit Schleifen)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5457553" y="5629737"/>
            <a:ext cx="3240360" cy="864096"/>
          </a:xfrm>
          <a:prstGeom prst="cloudCallout">
            <a:avLst>
              <a:gd name="adj1" fmla="val -91276"/>
              <a:gd name="adj2" fmla="val -24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eine andere Hashfunktion?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7-Query-Process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21800" cy="4320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5551675"/>
            <a:ext cx="82810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I/O-Aufwand wenn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R ⋈ S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sz="2400" dirty="0" smtClean="0"/>
              <a:t> "klein":   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3⋅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(N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1400" dirty="0" smtClean="0"/>
              <a:t>(Lesen und Schreiben beider Relationen für Partitionierung + Lesen beider Relationen für </a:t>
            </a:r>
            <a:r>
              <a:rPr lang="de-DE" sz="1400" dirty="0" err="1" smtClean="0"/>
              <a:t>Join</a:t>
            </a:r>
            <a:r>
              <a:rPr lang="de-DE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zu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fordern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R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höchstens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(B-1)</a:t>
            </a:r>
            <a:r>
              <a:rPr lang="en-US" sz="2400" baseline="30000" dirty="0" smtClean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Seiten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besteht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man die 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Partitionen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Durchgang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erstellt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Bedenke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</a:t>
            </a:r>
            <a:r>
              <a:rPr lang="en-US" sz="2400" baseline="-25000" dirty="0" err="1" smtClean="0">
                <a:solidFill>
                  <a:schemeClr val="bg1"/>
                </a:solidFill>
                <a:latin typeface="Chalkduster"/>
              </a:rPr>
              <a:t>Ri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&lt; B-1)? </a:t>
            </a: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Approximation?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20798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reicht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aus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zu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fordern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R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aus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höchstens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(B-1)</a:t>
            </a:r>
            <a:r>
              <a:rPr lang="en-US" sz="2000" baseline="30000" dirty="0" smtClean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Seiten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besteht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damit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man die n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Partitionen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in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einem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Durchgang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erstellt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Bedenke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dass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N</a:t>
            </a:r>
            <a:r>
              <a:rPr lang="en-US" sz="2000" baseline="-25000" dirty="0" err="1" smtClean="0">
                <a:solidFill>
                  <a:schemeClr val="bg1"/>
                </a:solidFill>
                <a:latin typeface="Chalkduster"/>
              </a:rPr>
              <a:t>Ri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&lt; B-1)?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dies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Approximation?</a:t>
            </a:r>
          </a:p>
          <a:p>
            <a:pPr marL="0" indent="0" eaLnBrk="1" hangingPunct="1"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r>
              <a:rPr lang="de-DE" sz="2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Bei einem Partitionierungsdurchgang können </a:t>
            </a:r>
            <a:r>
              <a:rPr lang="de-DE" sz="2000" dirty="0" err="1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höchtens</a:t>
            </a:r>
            <a:r>
              <a:rPr lang="de-DE" sz="2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B-1 Partitionen rausgeschrieben </a:t>
            </a:r>
            <a:r>
              <a:rPr lang="de-DE" sz="2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werden (eine Seite nötig für Input). </a:t>
            </a:r>
            <a:r>
              <a:rPr lang="de-DE" sz="2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Da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N</a:t>
            </a:r>
            <a:r>
              <a:rPr lang="en-US" sz="2000" baseline="-25000" dirty="0" err="1" smtClean="0">
                <a:solidFill>
                  <a:schemeClr val="bg1"/>
                </a:solidFill>
                <a:latin typeface="Chalkduster"/>
              </a:rPr>
              <a:t>Ri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halkduster"/>
              </a:rPr>
              <a:t>&lt; 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B-1,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sind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also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höchstens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(B-1)*(B-1) Seiten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erlaubt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R.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Das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Hashen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garantiert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keine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gleichmäßige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Verteilung</a:t>
            </a:r>
            <a:r>
              <a:rPr lang="en-US" sz="20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in die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Partitionen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Daher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muss R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tatsächlich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noch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etwas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kleiner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sein. 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Wir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lernen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Größere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Dateien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benötigen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mehrere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Partitionierungsdurchgänge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rekursives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Partitionieren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  <a:ea typeface="Chalkduster" charset="0"/>
                <a:cs typeface="Chalkduster" charset="0"/>
              </a:rPr>
              <a:t>)</a:t>
            </a:r>
            <a:endParaRPr lang="de-DE" sz="2000" dirty="0" smtClean="0">
              <a:solidFill>
                <a:schemeClr val="bg1"/>
              </a:solidFill>
              <a:latin typeface="Chalkduster" charset="0"/>
              <a:ea typeface="Chalkduster" charset="0"/>
              <a:cs typeface="Chalkduster" charset="0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9524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Gruppierung und Duplikate-Elimination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Herausforderung: Finde identische Datensätze in einer Datei</a:t>
            </a:r>
          </a:p>
          <a:p>
            <a:r>
              <a:rPr lang="de-DE" dirty="0" smtClean="0"/>
              <a:t>Ähnlichkeiten zum Eigenverbund (</a:t>
            </a:r>
            <a:r>
              <a:rPr lang="de-DE" dirty="0" err="1" smtClean="0"/>
              <a:t>self-join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basierend auf allen Spalten der Relation</a:t>
            </a:r>
          </a:p>
          <a:p>
            <a:r>
              <a:rPr lang="de-DE" dirty="0"/>
              <a:t>Duplikate-Elimination oder Gruppierung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 smtClean="0">
                <a:solidFill>
                  <a:srgbClr val="1D34FF"/>
                </a:solidFill>
              </a:rPr>
              <a:t>Hash-Verbund </a:t>
            </a:r>
            <a:r>
              <a:rPr lang="de-DE" dirty="0" smtClean="0"/>
              <a:t>oder </a:t>
            </a:r>
            <a:r>
              <a:rPr lang="de-DE" dirty="0" smtClean="0">
                <a:solidFill>
                  <a:srgbClr val="1D34FF"/>
                </a:solidFill>
              </a:rPr>
              <a:t>Sortierung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Anfrage-Operatoren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Projektion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</a:p>
          <a:p>
            <a:r>
              <a:rPr lang="de-DE" dirty="0" smtClean="0"/>
              <a:t>Implementierung durch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Entfernen nicht benötigter Spalten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Eliminierung von Duplikaten</a:t>
            </a:r>
          </a:p>
          <a:p>
            <a:r>
              <a:rPr lang="de-DE" dirty="0" smtClean="0"/>
              <a:t>Die Implementierung von a) bedingt das 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 in der Datei, b) siehe oben</a:t>
            </a:r>
          </a:p>
          <a:p>
            <a:r>
              <a:rPr lang="de-DE" dirty="0" smtClean="0"/>
              <a:t>Systeme vermeiden b) sofern möglich (in SQL muss Duplikate-Eliminierung angefordert werden)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Selektion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</a:p>
          <a:p>
            <a:r>
              <a:rPr lang="de-DE" dirty="0" smtClean="0"/>
              <a:t>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</a:t>
            </a:r>
          </a:p>
          <a:p>
            <a:r>
              <a:rPr lang="de-DE" dirty="0" smtClean="0"/>
              <a:t>Eventuell Sortierung ausnutzen oder Index verwenden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Physikalische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 einem logischen Operator kann es mehr als einen physikalischen Operator geben.                                      (Worin müssten diese sich ähnlich sein?)</a:t>
            </a:r>
          </a:p>
          <a:p>
            <a:r>
              <a:rPr lang="de-DE" dirty="0" smtClean="0"/>
              <a:t>Varianten in Abhängigkeit von</a:t>
            </a:r>
          </a:p>
          <a:p>
            <a:pPr lvl="1"/>
            <a:r>
              <a:rPr lang="de-DE" dirty="0" smtClean="0"/>
              <a:t>Vorhandensein eines Index</a:t>
            </a:r>
          </a:p>
          <a:p>
            <a:pPr lvl="1"/>
            <a:r>
              <a:rPr lang="de-DE" dirty="0" err="1" smtClean="0"/>
              <a:t>Sortiertheit</a:t>
            </a:r>
            <a:r>
              <a:rPr lang="de-DE" dirty="0" smtClean="0"/>
              <a:t> des Inputs</a:t>
            </a:r>
          </a:p>
          <a:p>
            <a:pPr lvl="1"/>
            <a:r>
              <a:rPr lang="de-DE" dirty="0" smtClean="0"/>
              <a:t>Größe des Inputs</a:t>
            </a:r>
          </a:p>
          <a:p>
            <a:pPr lvl="1"/>
            <a:r>
              <a:rPr lang="de-DE" dirty="0" smtClean="0"/>
              <a:t>Verfügbare Pufferrahmen</a:t>
            </a:r>
          </a:p>
          <a:p>
            <a:pPr lvl="1"/>
            <a:r>
              <a:rPr lang="de-DE" dirty="0" smtClean="0"/>
              <a:t>...</a:t>
            </a:r>
          </a:p>
          <a:p>
            <a:r>
              <a:rPr lang="de-DE" dirty="0" smtClean="0"/>
              <a:t>Der Anfrageoptimierer ist für die Auswahl der richtigen Variante(</a:t>
            </a:r>
            <a:r>
              <a:rPr lang="de-DE" dirty="0" err="1" smtClean="0"/>
              <a:t>n</a:t>
            </a:r>
            <a:r>
              <a:rPr lang="de-DE" dirty="0" smtClean="0"/>
              <a:t>) zuständig (kommt später)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der Operator-Evaluierung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gehen wir davon aus, dass Operatoren ganze Dateien verarbeiten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Das erzeugt offensichtlich viel I/O</a:t>
            </a:r>
          </a:p>
          <a:p>
            <a:r>
              <a:rPr lang="de-DE" dirty="0" smtClean="0"/>
              <a:t>Außerdem: lange Antwortzeiten</a:t>
            </a:r>
          </a:p>
          <a:p>
            <a:pPr lvl="1"/>
            <a:r>
              <a:rPr lang="de-DE" dirty="0" smtClean="0"/>
              <a:t>Ein Operator kann nicht </a:t>
            </a:r>
            <a:r>
              <a:rPr lang="de-DE" dirty="0" smtClean="0"/>
              <a:t>anfangen, </a:t>
            </a:r>
            <a:r>
              <a:rPr lang="de-DE" dirty="0" smtClean="0"/>
              <a:t>solange nicht seine Eingaben vollständig bestimmt sind (materialisiert sind)</a:t>
            </a:r>
          </a:p>
          <a:p>
            <a:pPr lvl="1"/>
            <a:r>
              <a:rPr lang="de-DE" dirty="0" smtClean="0"/>
              <a:t>Operatoren werden nacheinander ausgeführt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6" name="Bild 5" descr="Pages from 07-Query-Processing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9229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Pipeline-orientierte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 könnte jeder Operator seine Ergebnisse direkt an den nachfolgenden senden, ohne die Ergebnisse erst auf die Platte zu schreiben</a:t>
            </a:r>
          </a:p>
          <a:p>
            <a:r>
              <a:rPr lang="de-DE" dirty="0" smtClean="0"/>
              <a:t>Ergebnisse werden so früh wie möglich weitergereicht und verarbeitet (Pipeline-Prinzip)</a:t>
            </a:r>
          </a:p>
          <a:p>
            <a:r>
              <a:rPr lang="de-DE" dirty="0" smtClean="0"/>
              <a:t>Granularität ist bedeutsam:</a:t>
            </a:r>
          </a:p>
          <a:p>
            <a:pPr lvl="1"/>
            <a:r>
              <a:rPr lang="de-DE" dirty="0" smtClean="0"/>
              <a:t>Kleinere Brocken reduzieren Antwortzeit des Systems</a:t>
            </a:r>
          </a:p>
          <a:p>
            <a:pPr lvl="1"/>
            <a:r>
              <a:rPr lang="de-DE" dirty="0" smtClean="0"/>
              <a:t>Größere Brocken erhöhen Effektivität von Instruktions-Cachespeichern</a:t>
            </a:r>
          </a:p>
          <a:p>
            <a:pPr lvl="1"/>
            <a:r>
              <a:rPr lang="de-DE" dirty="0" smtClean="0"/>
              <a:t>In der Praxis meist </a:t>
            </a:r>
            <a:r>
              <a:rPr lang="de-DE" dirty="0" err="1" smtClean="0"/>
              <a:t>tupelweises</a:t>
            </a:r>
            <a:r>
              <a:rPr lang="de-DE" dirty="0" smtClean="0"/>
              <a:t> Verarbeiten verwendet</a:t>
            </a:r>
          </a:p>
          <a:p>
            <a:pPr lvl="1"/>
            <a:endParaRPr lang="de-DE" dirty="0"/>
          </a:p>
          <a:p>
            <a:r>
              <a:rPr lang="de-DE" dirty="0" smtClean="0"/>
              <a:t>Siehe auch Gebiet der </a:t>
            </a:r>
            <a:r>
              <a:rPr lang="de-DE" dirty="0" smtClean="0">
                <a:solidFill>
                  <a:srgbClr val="FF0000"/>
                </a:solidFill>
              </a:rPr>
              <a:t>Stromverarbeitung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4330824" cy="3312914"/>
          </a:xfrm>
          <a:solidFill>
            <a:schemeClr val="bg1"/>
          </a:solidFill>
        </p:spPr>
        <p:txBody>
          <a:bodyPr/>
          <a:lstStyle/>
          <a:p>
            <a:r>
              <a:rPr lang="de-DE" dirty="0" err="1" smtClean="0"/>
              <a:t>Tupelweises</a:t>
            </a:r>
            <a:r>
              <a:rPr lang="de-DE" dirty="0" smtClean="0"/>
              <a:t> Verarbeiten der Relation C</a:t>
            </a:r>
          </a:p>
          <a:p>
            <a:r>
              <a:rPr lang="de-DE" dirty="0" smtClean="0"/>
              <a:t>Sofortiges Weiterleiten nach der Selektion</a:t>
            </a:r>
          </a:p>
          <a:p>
            <a:r>
              <a:rPr lang="de-DE" dirty="0" smtClean="0"/>
              <a:t>Kombiniert mit </a:t>
            </a:r>
            <a:r>
              <a:rPr lang="de-DE" dirty="0" err="1" smtClean="0"/>
              <a:t>tupelweisem</a:t>
            </a:r>
            <a:r>
              <a:rPr lang="de-DE" dirty="0" smtClean="0"/>
              <a:t> Verarbeiten</a:t>
            </a:r>
            <a:r>
              <a:rPr lang="de-DE" dirty="0"/>
              <a:t> </a:t>
            </a:r>
            <a:r>
              <a:rPr lang="de-DE" dirty="0" smtClean="0"/>
              <a:t>der Relationen O und L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L.L_ORDERKEY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O.O_ORDERKEY </a:t>
            </a: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702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Volcano</a:t>
            </a:r>
            <a:r>
              <a:rPr lang="de-DE" dirty="0" err="1"/>
              <a:t>-</a:t>
            </a:r>
            <a:r>
              <a:rPr lang="de-DE" dirty="0" err="1" smtClean="0"/>
              <a:t>Iteratormodell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 smtClean="0"/>
              <a:t>Aufrufschnittstelle wie bei Unix-Prozess-Pipelines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Im Datenbankkontext auch Open-Next-Close-Schnittstelle oder </a:t>
            </a:r>
            <a:r>
              <a:rPr lang="de-DE" dirty="0" err="1" smtClean="0"/>
              <a:t>Volcano</a:t>
            </a:r>
            <a:r>
              <a:rPr lang="de-DE" dirty="0" err="1"/>
              <a:t>-</a:t>
            </a:r>
            <a:r>
              <a:rPr lang="de-DE" dirty="0" err="1" smtClean="0"/>
              <a:t>Iteratormodell</a:t>
            </a:r>
            <a:r>
              <a:rPr lang="de-DE" dirty="0" smtClean="0"/>
              <a:t> </a:t>
            </a:r>
            <a:r>
              <a:rPr lang="de-DE" dirty="0" smtClean="0"/>
              <a:t>genannt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Jeder Operator implementiert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open()	Initialisiere den internen Zustand des Operators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next</a:t>
            </a:r>
            <a:r>
              <a:rPr lang="de-DE" dirty="0" smtClean="0"/>
              <a:t>()	Produziere den nächsten Ausgabe-Datensatz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close</a:t>
            </a:r>
            <a:r>
              <a:rPr lang="de-DE" dirty="0" smtClean="0"/>
              <a:t>()	Schließe </a:t>
            </a:r>
            <a:r>
              <a:rPr lang="de-DE" dirty="0" err="1" smtClean="0"/>
              <a:t>allozierte</a:t>
            </a:r>
            <a:r>
              <a:rPr lang="de-DE" dirty="0" smtClean="0"/>
              <a:t> Ressourcen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Zustandsinformation wird Operator-lokal vorgehalten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3768" y="619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Goetz Graefe.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Volcano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—An </a:t>
            </a:r>
            <a:r>
              <a:rPr lang="de-DE" sz="1200" dirty="0" smtClean="0">
                <a:solidFill>
                  <a:srgbClr val="0000FF"/>
                </a:solidFill>
                <a:latin typeface="+mn-lt"/>
              </a:rPr>
              <a:t>Extensible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and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Parallel Query Evaluation</a:t>
            </a:r>
          </a:p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System. Trans.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Knowl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Data Eng. vol. 6,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1,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February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18315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Selektion (</a:t>
            </a:r>
            <a:r>
              <a:rPr lang="de-DE" dirty="0" smtClean="0">
                <a:latin typeface="Symbol" charset="2"/>
                <a:cs typeface="Symbol" charset="2"/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Eingabe: Relation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, Prädikat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7-Query-Processing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103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Geschachtelte-Schleifen-Verbund: </a:t>
            </a:r>
            <a:r>
              <a:rPr lang="de-DE" dirty="0" err="1" smtClean="0"/>
              <a:t>Volcano</a:t>
            </a:r>
            <a:r>
              <a:rPr lang="de-DE" dirty="0" smtClean="0"/>
              <a:t>-Stil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7-Query-Process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3" y="1268760"/>
            <a:ext cx="5808386" cy="4664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22309" y="5146696"/>
            <a:ext cx="178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dirty="0" smtClean="0"/>
              <a:t> ⟵ </a:t>
            </a:r>
            <a:r>
              <a:rPr lang="de-DE" dirty="0" err="1" smtClean="0"/>
              <a:t>R.next</a:t>
            </a:r>
            <a:r>
              <a:rPr lang="de-DE" dirty="0" smtClean="0"/>
              <a:t>();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Evaluierung eines Ausführungsplans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Wurzel.Open</a:t>
            </a:r>
            <a:r>
              <a:rPr lang="de-DE" dirty="0" smtClean="0"/>
              <a:t>() vom </a:t>
            </a:r>
            <a:r>
              <a:rPr lang="de-DE" dirty="0" err="1" smtClean="0"/>
              <a:t>Anfrageevaluierer</a:t>
            </a:r>
            <a:r>
              <a:rPr lang="de-DE" dirty="0" smtClean="0"/>
              <a:t> (AE)</a:t>
            </a:r>
          </a:p>
          <a:p>
            <a:r>
              <a:rPr lang="de-DE" dirty="0" smtClean="0"/>
              <a:t>Open() wird propagiert durch die Operatoren</a:t>
            </a:r>
          </a:p>
          <a:p>
            <a:r>
              <a:rPr lang="de-DE" dirty="0" smtClean="0"/>
              <a:t>Kontrolle zurück an AE</a:t>
            </a:r>
          </a:p>
          <a:p>
            <a:r>
              <a:rPr lang="de-DE" dirty="0" smtClean="0"/>
              <a:t>AE ruft </a:t>
            </a:r>
            <a:r>
              <a:rPr lang="de-DE" dirty="0" err="1" smtClean="0"/>
              <a:t>Wurzel.next</a:t>
            </a:r>
            <a:r>
              <a:rPr lang="de-DE" dirty="0" smtClean="0"/>
              <a:t>() auf</a:t>
            </a:r>
          </a:p>
          <a:p>
            <a:r>
              <a:rPr lang="de-DE" dirty="0" smtClean="0"/>
              <a:t>Next() wird durch die Operatoren so weit propagiert wie nötig. </a:t>
            </a:r>
            <a:r>
              <a:rPr lang="de-DE" dirty="0" smtClean="0">
                <a:solidFill>
                  <a:srgbClr val="FF0000"/>
                </a:solidFill>
              </a:rPr>
              <a:t>Sobald neues Ergebnis-Tupel produziert, geht Kontrolle zurück an AE.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/>
              <a:t>Für welche nämlich nicht?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 smtClean="0"/>
              <a:t>Für welche nämlich nicht?</a:t>
            </a:r>
          </a:p>
          <a:p>
            <a:pPr lvl="1"/>
            <a:r>
              <a:rPr lang="de-DE" dirty="0" smtClean="0"/>
              <a:t>Externe Sortierung</a:t>
            </a:r>
          </a:p>
          <a:p>
            <a:pPr lvl="1"/>
            <a:r>
              <a:rPr lang="de-DE" dirty="0" smtClean="0"/>
              <a:t>Hash-Verbund</a:t>
            </a:r>
          </a:p>
          <a:p>
            <a:pPr lvl="1"/>
            <a:r>
              <a:rPr lang="de-DE" dirty="0" smtClean="0"/>
              <a:t>Gruppierung und Duplikate-Elimination über </a:t>
            </a:r>
            <a:br>
              <a:rPr lang="de-DE" dirty="0" smtClean="0"/>
            </a:br>
            <a:r>
              <a:rPr lang="de-DE" dirty="0" smtClean="0"/>
              <a:t>einer unsortierten Eingabe</a:t>
            </a:r>
          </a:p>
          <a:p>
            <a:r>
              <a:rPr lang="de-DE" dirty="0" smtClean="0"/>
              <a:t>Solche Operatoren nennt man blockierend</a:t>
            </a:r>
          </a:p>
          <a:p>
            <a:r>
              <a:rPr lang="de-DE" dirty="0" smtClean="0"/>
              <a:t>Blockierende Operatoren konsumieren die gesamte Eingabe in einem Rutsch, bevor die Ausgabe erzeugt werden kann (Daten auf Festplatte zwischengespeichert)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Verbundoperator (</a:t>
            </a:r>
            <a:r>
              <a:rPr lang="de-DE" dirty="0" err="1" smtClean="0"/>
              <a:t>Join</a:t>
            </a:r>
            <a:r>
              <a:rPr lang="de-DE" dirty="0" smtClean="0"/>
              <a:t>) </a:t>
            </a:r>
            <a:r>
              <a:rPr lang="de-DE" dirty="0" smtClean="0">
                <a:solidFill>
                  <a:srgbClr val="3C8C93"/>
                </a:solidFill>
              </a:rPr>
              <a:t>R⋈S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Verbundoperator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ist eine Abkürzung für die Zusammensetzung von Kreuzprodukt </a:t>
            </a:r>
            <a:r>
              <a:rPr lang="de-DE" dirty="0" smtClean="0">
                <a:solidFill>
                  <a:srgbClr val="3C8C93"/>
                </a:solidFill>
              </a:rPr>
              <a:t>×</a:t>
            </a:r>
            <a:r>
              <a:rPr lang="de-DE" dirty="0" smtClean="0"/>
              <a:t> und Selektion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Daraus ergibt sich eine einfache Implementierung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>
                <a:solidFill>
                  <a:srgbClr val="0000FF"/>
                </a:solidFill>
              </a:rPr>
              <a:t>Enumeriere</a:t>
            </a:r>
            <a:r>
              <a:rPr lang="de-DE" sz="2400" dirty="0" smtClean="0">
                <a:solidFill>
                  <a:srgbClr val="0000FF"/>
                </a:solidFill>
              </a:rPr>
              <a:t> alle Datensätze aus R × 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>
                <a:solidFill>
                  <a:srgbClr val="0000FF"/>
                </a:solidFill>
              </a:rPr>
              <a:t>Wähle die Datensätze, die p erfüllen</a:t>
            </a:r>
          </a:p>
          <a:p>
            <a:pPr marL="0" indent="0">
              <a:buNone/>
            </a:pPr>
            <a:r>
              <a:rPr lang="de-DE" dirty="0" smtClean="0"/>
              <a:t>Ineffizienz aus Schritt 1 kann überwunden werden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(Größe des Zwischenresultats: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R| </a:t>
            </a:r>
            <a:r>
              <a:rPr lang="de-DE" dirty="0">
                <a:solidFill>
                  <a:srgbClr val="3C8C93"/>
                </a:solidFill>
              </a:rPr>
              <a:t>× </a:t>
            </a:r>
            <a:r>
              <a:rPr lang="de-DE" dirty="0" smtClean="0">
                <a:solidFill>
                  <a:srgbClr val="3C8C93"/>
                </a:solidFill>
              </a:rPr>
              <a:t>|S|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7-Query-Process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18215"/>
            <a:ext cx="3694124" cy="19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Verbund-als-geschachtelte-Schleifen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Einfache Implementierung des Verbundes: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Seitenzahl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sei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Anzahl der Datensätze pro Seite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0" indent="0">
              <a:buNone/>
            </a:pPr>
            <a:r>
              <a:rPr lang="de-DE" dirty="0" smtClean="0"/>
              <a:t>Anzahl der </a:t>
            </a:r>
            <a:r>
              <a:rPr lang="de-DE" dirty="0" smtClean="0">
                <a:solidFill>
                  <a:srgbClr val="0000FF"/>
                </a:solidFill>
              </a:rPr>
              <a:t>Plattenzugriffe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7-Query-Processing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72137"/>
            <a:ext cx="4320481" cy="206091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39488" y="6021288"/>
            <a:ext cx="123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</a:t>
            </a:r>
            <a:r>
              <a:rPr lang="de-DE" dirty="0" err="1" smtClean="0"/>
              <a:t>Tupel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6" name="Geschweifte Klammer links 5"/>
          <p:cNvSpPr/>
          <p:nvPr/>
        </p:nvSpPr>
        <p:spPr>
          <a:xfrm rot="16200000">
            <a:off x="4245505" y="5643245"/>
            <a:ext cx="256947" cy="7560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Verbund-als-geschachtelte-Schleifen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Nur 3 Seiten nötig (zwei Seiten für das Lesen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und </a:t>
            </a:r>
            <a:r>
              <a:rPr lang="de-DE" dirty="0" smtClean="0"/>
              <a:t>eine, um das Ergebnis zu schreiben)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I/O-Verhalten: </a:t>
            </a:r>
            <a:r>
              <a:rPr lang="de-DE" dirty="0" smtClean="0"/>
              <a:t>Leider sehr viele Zugriffe</a:t>
            </a:r>
          </a:p>
          <a:p>
            <a:r>
              <a:rPr lang="de-DE" dirty="0" smtClean="0"/>
              <a:t>Annahme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100,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1000,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500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1000 + 5 ∙ 10</a:t>
            </a:r>
            <a:r>
              <a:rPr lang="de-DE" baseline="30000" dirty="0" smtClean="0">
                <a:solidFill>
                  <a:srgbClr val="3C8C93"/>
                </a:solidFill>
              </a:rPr>
              <a:t>7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Seiten zu lesen</a:t>
            </a:r>
          </a:p>
          <a:p>
            <a:r>
              <a:rPr lang="de-DE" dirty="0" smtClean="0"/>
              <a:t>Mit einer Zugriffszeit von </a:t>
            </a:r>
            <a:r>
              <a:rPr lang="de-DE" dirty="0" smtClean="0">
                <a:solidFill>
                  <a:srgbClr val="3C8C93"/>
                </a:solidFill>
              </a:rPr>
              <a:t>10ms</a:t>
            </a:r>
            <a:r>
              <a:rPr lang="de-DE" dirty="0" smtClean="0"/>
              <a:t> für jede Seite dauert der Vorgang </a:t>
            </a:r>
            <a:r>
              <a:rPr lang="de-DE" dirty="0" smtClean="0">
                <a:solidFill>
                  <a:srgbClr val="3C8C93"/>
                </a:solidFill>
              </a:rPr>
              <a:t>140</a:t>
            </a:r>
            <a:r>
              <a:rPr lang="de-DE" dirty="0" smtClean="0"/>
              <a:t> Stunden</a:t>
            </a:r>
          </a:p>
          <a:p>
            <a:r>
              <a:rPr lang="de-DE" dirty="0" smtClean="0"/>
              <a:t>Vertauschen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(kleinere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nach außen) verbessert die Situation nur marginal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3481" y="5517232"/>
            <a:ext cx="78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Seitenweises Lesen bedingt volle Plattenlatenz, obwohl beide Relationen in</a:t>
            </a:r>
            <a:br>
              <a:rPr lang="de-DE" dirty="0" smtClean="0"/>
            </a:br>
            <a:r>
              <a:rPr lang="de-DE" dirty="0" smtClean="0"/>
              <a:t>sequenzieller Ordnung verarbeitet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Blockweiser Verbund</a:t>
            </a:r>
            <a:r>
              <a:rPr lang="de-DE" dirty="0"/>
              <a:t> </a:t>
            </a:r>
            <a:r>
              <a:rPr lang="de-DE" dirty="0" smtClean="0"/>
              <a:t>mit 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Einsparung von Kosten durch wahlfreien Zugriff durch blockweises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vielen Seiten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wird (einmal) vollständig gelesen, aber mit nur </a:t>
            </a:r>
            <a:r>
              <a:rPr lang="de-DE" dirty="0" smtClean="0">
                <a:solidFill>
                  <a:srgbClr val="3C8C93"/>
                </a:solidFill>
              </a:rPr>
              <a:t>⎡N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Lesezugriffen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nur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mal gelesen, </a:t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∙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Plattenzugriffen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7-Query-Processing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04864"/>
            <a:ext cx="65225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 von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Pufferbereich mit </a:t>
            </a:r>
            <a:r>
              <a:rPr lang="de-DE" dirty="0" smtClean="0">
                <a:solidFill>
                  <a:srgbClr val="3C8C93"/>
                </a:solidFill>
              </a:rPr>
              <a:t>B = 100 </a:t>
            </a:r>
            <a:r>
              <a:rPr lang="de-DE" dirty="0" smtClean="0"/>
              <a:t>Rahmen,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= 1000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= 500</a:t>
            </a:r>
            <a:r>
              <a:rPr lang="de-DE" dirty="0" smtClean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Bild 4" descr="Pages from 07-Query-Process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358861" cy="34563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3916" y="1835532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33916" y="5733256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499987" y="3596166"/>
            <a:ext cx="16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Plattenzugriffe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Performanz des Hauptspeicher-Verbunds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Zeile 4 in </a:t>
            </a:r>
            <a:r>
              <a:rPr lang="de-DE" dirty="0" err="1" smtClean="0">
                <a:solidFill>
                  <a:srgbClr val="3C8C93"/>
                </a:solidFill>
              </a:rPr>
              <a:t>block_nljoin</a:t>
            </a:r>
            <a:r>
              <a:rPr lang="de-DE" dirty="0" smtClean="0">
                <a:solidFill>
                  <a:srgbClr val="3C8C93"/>
                </a:solidFill>
              </a:rPr>
              <a:t>(R, S, p) </a:t>
            </a:r>
            <a:r>
              <a:rPr lang="de-DE" dirty="0" smtClean="0"/>
              <a:t>bedingt einen Hauptspeicherverbund zwischen Blöcken aus </a:t>
            </a:r>
            <a:r>
              <a:rPr lang="de-DE" dirty="0" smtClean="0">
                <a:solidFill>
                  <a:srgbClr val="3C8C93"/>
                </a:solidFill>
              </a:rPr>
              <a:t>R </a:t>
            </a:r>
            <a:r>
              <a:rPr lang="de-DE" dirty="0" smtClean="0"/>
              <a:t>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endParaRPr lang="de-DE" dirty="0" smtClean="0"/>
          </a:p>
          <a:p>
            <a:r>
              <a:rPr lang="de-DE" dirty="0" smtClean="0"/>
              <a:t>Aufbau einer Hashtabelle kann den Verbund erheblich beschleunigen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Funktioniert nur für </a:t>
            </a:r>
            <a:r>
              <a:rPr lang="de-DE" dirty="0" err="1" smtClean="0"/>
              <a:t>Equi</a:t>
            </a:r>
            <a:r>
              <a:rPr lang="de-DE" dirty="0" smtClean="0"/>
              <a:t>-Verbunde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Bild 4" descr="Pages from 07-Query-Process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6" y="3068960"/>
            <a:ext cx="6745594" cy="2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1711</Words>
  <Application>Microsoft Macintosh PowerPoint</Application>
  <PresentationFormat>Bildschirmpräsentation (4:3)</PresentationFormat>
  <Paragraphs>297</Paragraphs>
  <Slides>38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Calibri</vt:lpstr>
      <vt:lpstr>Chalkduster</vt:lpstr>
      <vt:lpstr>Courier</vt:lpstr>
      <vt:lpstr>ＭＳ Ｐゴシック</vt:lpstr>
      <vt:lpstr>Myriad Pro</vt:lpstr>
      <vt:lpstr>Symbol</vt:lpstr>
      <vt:lpstr>7_Standarddesign</vt:lpstr>
      <vt:lpstr>Datenbanken Anfrageverarbeitung Teil 2</vt:lpstr>
      <vt:lpstr>Ausführungspläne</vt:lpstr>
      <vt:lpstr>Physikalische Operatoren</vt:lpstr>
      <vt:lpstr>Verbundoperator (Join) R⋈S</vt:lpstr>
      <vt:lpstr>Verbund-als-geschachtelte-Schleifen</vt:lpstr>
      <vt:lpstr>Verbund-als-geschachtelte-Schleifen</vt:lpstr>
      <vt:lpstr>Blockweiser Verbund mit Schleifen</vt:lpstr>
      <vt:lpstr>Wahl von bR und bS</vt:lpstr>
      <vt:lpstr>Performanz des Hauptspeicher-Verbunds</vt:lpstr>
      <vt:lpstr>Indexbasierte Verbunde R ⋈ S</vt:lpstr>
      <vt:lpstr>Indexbasierte Verbunde R ⋈ S</vt:lpstr>
      <vt:lpstr>Verträglichkeit </vt:lpstr>
      <vt:lpstr>PowerPoint-Präsentation</vt:lpstr>
      <vt:lpstr>Match mehrerer Indizes</vt:lpstr>
      <vt:lpstr>I/O-Verhalten für Indexbasierten Verbund</vt:lpstr>
      <vt:lpstr>Erinnerung: Clustering</vt:lpstr>
      <vt:lpstr>Zugriffskosten Nidx für Index</vt:lpstr>
      <vt:lpstr>Sortier-Misch-Verbund</vt:lpstr>
      <vt:lpstr>Misch-Verbund</vt:lpstr>
      <vt:lpstr>I/O-Verhalten</vt:lpstr>
      <vt:lpstr>Aufgabe:  </vt:lpstr>
      <vt:lpstr>Aufgabe:  </vt:lpstr>
      <vt:lpstr>Hash-Verbund</vt:lpstr>
      <vt:lpstr>Hash-Verbund</vt:lpstr>
      <vt:lpstr>Hash-Verbund-Algorithmus</vt:lpstr>
      <vt:lpstr>Aufgabe:  </vt:lpstr>
      <vt:lpstr>Aufgabe:  </vt:lpstr>
      <vt:lpstr>Gruppierung und Duplikate-Elimination</vt:lpstr>
      <vt:lpstr>Andere Anfrage-Operatoren</vt:lpstr>
      <vt:lpstr>Organisation der Operator-Evaluierung</vt:lpstr>
      <vt:lpstr>Pipeline-orientierte Verarbeitung</vt:lpstr>
      <vt:lpstr>Auswirkungen auf die Performanz</vt:lpstr>
      <vt:lpstr>Volcano-Iteratormodell</vt:lpstr>
      <vt:lpstr>Beispiel: Selektion (s)</vt:lpstr>
      <vt:lpstr>Geschachtelte-Schleifen-Verbund: Volcano-Stil</vt:lpstr>
      <vt:lpstr>Evaluierung eines Ausführungsplans </vt:lpstr>
      <vt:lpstr>Blockierende Operatoren</vt:lpstr>
      <vt:lpstr>Blockierende Operatoren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1314</cp:revision>
  <cp:lastPrinted>2018-06-11T13:46:46Z</cp:lastPrinted>
  <dcterms:created xsi:type="dcterms:W3CDTF">2010-04-27T12:26:40Z</dcterms:created>
  <dcterms:modified xsi:type="dcterms:W3CDTF">2020-05-26T12:11:36Z</dcterms:modified>
</cp:coreProperties>
</file>