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62"/>
  </p:notesMasterIdLst>
  <p:handoutMasterIdLst>
    <p:handoutMasterId r:id="rId63"/>
  </p:handoutMasterIdLst>
  <p:sldIdLst>
    <p:sldId id="500" r:id="rId2"/>
    <p:sldId id="642" r:id="rId3"/>
    <p:sldId id="543" r:id="rId4"/>
    <p:sldId id="645" r:id="rId5"/>
    <p:sldId id="483" r:id="rId6"/>
    <p:sldId id="484" r:id="rId7"/>
    <p:sldId id="526" r:id="rId8"/>
    <p:sldId id="485" r:id="rId9"/>
    <p:sldId id="486" r:id="rId10"/>
    <p:sldId id="487" r:id="rId11"/>
    <p:sldId id="488" r:id="rId12"/>
    <p:sldId id="489" r:id="rId13"/>
    <p:sldId id="490" r:id="rId14"/>
    <p:sldId id="491" r:id="rId15"/>
    <p:sldId id="492" r:id="rId16"/>
    <p:sldId id="493" r:id="rId17"/>
    <p:sldId id="494" r:id="rId18"/>
    <p:sldId id="495" r:id="rId19"/>
    <p:sldId id="496" r:id="rId20"/>
    <p:sldId id="646" r:id="rId21"/>
    <p:sldId id="644" r:id="rId22"/>
    <p:sldId id="643" r:id="rId23"/>
    <p:sldId id="647" r:id="rId24"/>
    <p:sldId id="544" r:id="rId25"/>
    <p:sldId id="545" r:id="rId26"/>
    <p:sldId id="546" r:id="rId27"/>
    <p:sldId id="548" r:id="rId28"/>
    <p:sldId id="550" r:id="rId29"/>
    <p:sldId id="551" r:id="rId30"/>
    <p:sldId id="611" r:id="rId31"/>
    <p:sldId id="612" r:id="rId32"/>
    <p:sldId id="648" r:id="rId33"/>
    <p:sldId id="552" r:id="rId34"/>
    <p:sldId id="553" r:id="rId35"/>
    <p:sldId id="555" r:id="rId36"/>
    <p:sldId id="556" r:id="rId37"/>
    <p:sldId id="557" r:id="rId38"/>
    <p:sldId id="558" r:id="rId39"/>
    <p:sldId id="559" r:id="rId40"/>
    <p:sldId id="560" r:id="rId41"/>
    <p:sldId id="561" r:id="rId42"/>
    <p:sldId id="562" r:id="rId43"/>
    <p:sldId id="563" r:id="rId44"/>
    <p:sldId id="564" r:id="rId45"/>
    <p:sldId id="565" r:id="rId46"/>
    <p:sldId id="566" r:id="rId47"/>
    <p:sldId id="620" r:id="rId48"/>
    <p:sldId id="567" r:id="rId49"/>
    <p:sldId id="568" r:id="rId50"/>
    <p:sldId id="569" r:id="rId51"/>
    <p:sldId id="635" r:id="rId52"/>
    <p:sldId id="570" r:id="rId53"/>
    <p:sldId id="649" r:id="rId54"/>
    <p:sldId id="650" r:id="rId55"/>
    <p:sldId id="651" r:id="rId56"/>
    <p:sldId id="653" r:id="rId57"/>
    <p:sldId id="654" r:id="rId58"/>
    <p:sldId id="655" r:id="rId59"/>
    <p:sldId id="656" r:id="rId60"/>
    <p:sldId id="657" r:id="rId6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8F769"/>
    <a:srgbClr val="1D34FF"/>
    <a:srgbClr val="D0ECD3"/>
    <a:srgbClr val="0000C8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2944" autoAdjust="0"/>
  </p:normalViewPr>
  <p:slideViewPr>
    <p:cSldViewPr>
      <p:cViewPr>
        <p:scale>
          <a:sx n="80" d="100"/>
          <a:sy n="80" d="100"/>
        </p:scale>
        <p:origin x="1520" y="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handoutMaster" Target="handoutMasters/handoutMaster1.xml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02.06.20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02.06.20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31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FACFCF4A-235F-C74E-8B4E-C957F242C84A}" type="slidenum">
              <a:rPr lang="de-DE" altLang="en-US"/>
              <a:pPr>
                <a:lnSpc>
                  <a:spcPct val="90000"/>
                </a:lnSpc>
              </a:pPr>
              <a:t>13</a:t>
            </a:fld>
            <a:endParaRPr lang="de-DE" alt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567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9A48C398-5CC9-8445-9DD4-6AC9BCA922C0}" type="slidenum">
              <a:rPr lang="de-DE" altLang="en-US"/>
              <a:pPr>
                <a:lnSpc>
                  <a:spcPct val="90000"/>
                </a:lnSpc>
              </a:pPr>
              <a:t>14</a:t>
            </a:fld>
            <a:endParaRPr lang="de-DE" alt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144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2D3610B8-31B3-5743-8A6B-56C5C64EA01F}" type="slidenum">
              <a:rPr lang="de-DE" altLang="en-US"/>
              <a:pPr>
                <a:lnSpc>
                  <a:spcPct val="90000"/>
                </a:lnSpc>
              </a:pPr>
              <a:t>15</a:t>
            </a:fld>
            <a:endParaRPr lang="de-DE" alt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027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9001AE71-E0E7-0C4C-8570-8F1BD50F6FD4}" type="slidenum">
              <a:rPr lang="de-DE" altLang="en-US"/>
              <a:pPr>
                <a:lnSpc>
                  <a:spcPct val="90000"/>
                </a:lnSpc>
              </a:pPr>
              <a:t>16</a:t>
            </a:fld>
            <a:endParaRPr lang="de-DE" alt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767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2B63DBA7-8C8E-1449-BFBF-7A74C7B9785A}" type="slidenum">
              <a:rPr lang="de-DE" altLang="en-US"/>
              <a:pPr>
                <a:lnSpc>
                  <a:spcPct val="90000"/>
                </a:lnSpc>
              </a:pPr>
              <a:t>17</a:t>
            </a:fld>
            <a:endParaRPr lang="de-DE" alt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4007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CAE5FAF5-2B7F-E84E-A98E-E2DA07E7D77C}" type="slidenum">
              <a:rPr lang="de-DE" altLang="en-US"/>
              <a:pPr>
                <a:lnSpc>
                  <a:spcPct val="90000"/>
                </a:lnSpc>
              </a:pPr>
              <a:t>18</a:t>
            </a:fld>
            <a:endParaRPr lang="de-DE" alt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1755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15DAEA12-0B75-DF4F-BD21-BA71855C5E66}" type="slidenum">
              <a:rPr lang="de-DE" altLang="en-US"/>
              <a:pPr>
                <a:lnSpc>
                  <a:spcPct val="90000"/>
                </a:lnSpc>
              </a:pPr>
              <a:t>19</a:t>
            </a:fld>
            <a:endParaRPr lang="de-DE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2275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3320" y="4357122"/>
            <a:ext cx="5079091" cy="408480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615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3320" y="4357122"/>
            <a:ext cx="5079091" cy="408480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247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DBD4808-1940-5149-B065-2330024F46A2}" type="slidenum">
              <a:rPr lang="de-DE" altLang="de-DE" sz="1200"/>
              <a:pPr eaLnBrk="1" hangingPunct="1"/>
              <a:t>36</a:t>
            </a:fld>
            <a:endParaRPr lang="de-DE" altLang="de-DE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832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F32B12AB-DD95-DF4A-BFAB-271AD3D9F19D}" type="slidenum">
              <a:rPr lang="de-DE" altLang="en-US"/>
              <a:pPr>
                <a:lnSpc>
                  <a:spcPct val="90000"/>
                </a:lnSpc>
              </a:pPr>
              <a:t>5</a:t>
            </a:fld>
            <a:endParaRPr lang="de-DE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186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C4C5837-A841-7E47-9D62-5102FD87EE0F}" type="slidenum">
              <a:rPr lang="de-DE" altLang="de-DE" sz="1200"/>
              <a:pPr eaLnBrk="1" hangingPunct="1"/>
              <a:t>37</a:t>
            </a:fld>
            <a:endParaRPr lang="de-DE" altLang="de-DE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7244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02981BF-6071-674E-A0DD-E810A45BD23D}" type="slidenum">
              <a:rPr lang="de-DE" altLang="de-DE" sz="1200"/>
              <a:pPr eaLnBrk="1" hangingPunct="1"/>
              <a:t>38</a:t>
            </a:fld>
            <a:endParaRPr lang="de-DE" altLang="de-DE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370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87BDA68-B35D-D14F-9745-98774AF543C8}" type="slidenum">
              <a:rPr lang="de-DE" altLang="de-DE" sz="1200"/>
              <a:pPr eaLnBrk="1" hangingPunct="1"/>
              <a:t>39</a:t>
            </a:fld>
            <a:endParaRPr lang="de-DE" altLang="de-DE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0988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D67496D-E26E-EB47-9B19-5F734BAB0612}" type="slidenum">
              <a:rPr lang="de-DE" altLang="de-DE" sz="1200"/>
              <a:pPr eaLnBrk="1" hangingPunct="1"/>
              <a:t>40</a:t>
            </a:fld>
            <a:endParaRPr lang="de-DE" altLang="de-DE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0933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F18D9AF-BF54-2944-A585-C62AA81FDB5E}" type="slidenum">
              <a:rPr lang="de-DE" altLang="de-DE" sz="1200"/>
              <a:pPr eaLnBrk="1" hangingPunct="1"/>
              <a:t>41</a:t>
            </a:fld>
            <a:endParaRPr lang="de-DE" altLang="de-DE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925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6740635-9D11-AA45-B74F-C7C5E6D30DDF}" type="slidenum">
              <a:rPr lang="de-DE" altLang="de-DE" sz="1200"/>
              <a:pPr eaLnBrk="1" hangingPunct="1"/>
              <a:t>42</a:t>
            </a:fld>
            <a:endParaRPr lang="de-DE" altLang="de-DE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0512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26B3517-E876-2E4F-9C36-F6828F7B043B}" type="slidenum">
              <a:rPr lang="de-DE" altLang="de-DE" sz="1200"/>
              <a:pPr eaLnBrk="1" hangingPunct="1"/>
              <a:t>43</a:t>
            </a:fld>
            <a:endParaRPr lang="de-DE" altLang="de-DE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8589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C923F99-CBFB-FD4B-9DB2-5CB580B29691}" type="slidenum">
              <a:rPr lang="de-DE" altLang="de-DE" sz="1200"/>
              <a:pPr eaLnBrk="1" hangingPunct="1"/>
              <a:t>44</a:t>
            </a:fld>
            <a:endParaRPr lang="de-DE" altLang="de-DE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7479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49E1B6A-18C5-214B-944C-62DD76A73D5A}" type="slidenum">
              <a:rPr lang="de-DE" altLang="de-DE" sz="1200"/>
              <a:pPr eaLnBrk="1" hangingPunct="1"/>
              <a:t>45</a:t>
            </a:fld>
            <a:endParaRPr lang="de-DE" altLang="de-DE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8340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55573FA-F9FC-A14A-BA79-54BA6C57FE19}" type="slidenum">
              <a:rPr lang="de-DE" altLang="de-DE" sz="1200"/>
              <a:pPr eaLnBrk="1" hangingPunct="1"/>
              <a:t>46</a:t>
            </a:fld>
            <a:endParaRPr lang="de-DE" altLang="de-DE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181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64FA042D-5E58-D54A-BC29-BCDAEDBEBDA0}" type="slidenum">
              <a:rPr lang="de-DE" altLang="en-US"/>
              <a:pPr>
                <a:lnSpc>
                  <a:spcPct val="90000"/>
                </a:lnSpc>
              </a:pPr>
              <a:t>6</a:t>
            </a:fld>
            <a:endParaRPr lang="de-DE" alt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4183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64679CF-4D74-0B4E-806E-CE8FD6E11A74}" type="slidenum">
              <a:rPr lang="de-DE" altLang="de-DE" sz="1200"/>
              <a:pPr eaLnBrk="1" hangingPunct="1"/>
              <a:t>48</a:t>
            </a:fld>
            <a:endParaRPr lang="de-DE" altLang="de-DE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4121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F1E7AD7-C267-8249-B4F3-CF5470F423F0}" type="slidenum">
              <a:rPr lang="de-DE" altLang="de-DE" sz="1200"/>
              <a:pPr eaLnBrk="1" hangingPunct="1"/>
              <a:t>49</a:t>
            </a:fld>
            <a:endParaRPr lang="de-DE" altLang="de-DE" sz="12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612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9F4A448-CE3C-5545-9C7E-8D6193B8E120}" type="slidenum">
              <a:rPr lang="de-DE" altLang="de-DE" sz="1200"/>
              <a:pPr eaLnBrk="1" hangingPunct="1"/>
              <a:t>50</a:t>
            </a:fld>
            <a:endParaRPr lang="de-DE" altLang="de-DE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099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9F4A448-CE3C-5545-9C7E-8D6193B8E120}" type="slidenum">
              <a:rPr lang="de-DE" altLang="de-DE" sz="1200"/>
              <a:pPr eaLnBrk="1" hangingPunct="1"/>
              <a:t>51</a:t>
            </a:fld>
            <a:endParaRPr lang="de-DE" altLang="de-DE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76369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727A124-2AEF-504D-81E5-5C8FEC82A91D}" type="slidenum">
              <a:rPr lang="de-DE" altLang="de-DE" sz="1200"/>
              <a:pPr eaLnBrk="1" hangingPunct="1"/>
              <a:t>52</a:t>
            </a:fld>
            <a:endParaRPr lang="de-DE" altLang="de-DE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4459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7125CFC-0FF8-544E-A6CD-784D771D7B1C}" type="slidenum">
              <a:rPr lang="de-DE" altLang="en-US"/>
              <a:pPr/>
              <a:t>54</a:t>
            </a:fld>
            <a:endParaRPr lang="de-DE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627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64FA042D-5E58-D54A-BC29-BCDAEDBEBDA0}" type="slidenum">
              <a:rPr lang="de-DE" altLang="en-US"/>
              <a:pPr>
                <a:lnSpc>
                  <a:spcPct val="90000"/>
                </a:lnSpc>
              </a:pPr>
              <a:t>7</a:t>
            </a:fld>
            <a:endParaRPr lang="de-DE" alt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418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E510E57D-E4AC-384E-9960-ACE8426F1038}" type="slidenum">
              <a:rPr lang="de-DE" altLang="en-US"/>
              <a:pPr>
                <a:lnSpc>
                  <a:spcPct val="90000"/>
                </a:lnSpc>
              </a:pPr>
              <a:t>8</a:t>
            </a:fld>
            <a:endParaRPr lang="de-DE" alt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2096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38007A10-3C6C-9646-8BD8-82A570E6DF80}" type="slidenum">
              <a:rPr lang="de-DE" altLang="en-US"/>
              <a:pPr>
                <a:lnSpc>
                  <a:spcPct val="90000"/>
                </a:lnSpc>
              </a:pPr>
              <a:t>9</a:t>
            </a:fld>
            <a:endParaRPr lang="de-DE" alt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996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9A4C125D-7720-2C4C-B12D-E7E81E6D7C63}" type="slidenum">
              <a:rPr lang="de-DE" altLang="en-US"/>
              <a:pPr>
                <a:lnSpc>
                  <a:spcPct val="90000"/>
                </a:lnSpc>
              </a:pPr>
              <a:t>10</a:t>
            </a:fld>
            <a:endParaRPr lang="de-DE" alt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073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BAB34AFC-023F-CC4F-A67A-7D13D5A9E962}" type="slidenum">
              <a:rPr lang="de-DE" altLang="en-US"/>
              <a:pPr>
                <a:lnSpc>
                  <a:spcPct val="90000"/>
                </a:lnSpc>
              </a:pPr>
              <a:t>11</a:t>
            </a:fld>
            <a:endParaRPr lang="de-DE" alt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730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89D06E4E-80DD-3343-B5E9-8E96A767A5D3}" type="slidenum">
              <a:rPr lang="de-DE" altLang="en-US"/>
              <a:pPr>
                <a:lnSpc>
                  <a:spcPct val="90000"/>
                </a:lnSpc>
              </a:pPr>
              <a:t>12</a:t>
            </a:fld>
            <a:endParaRPr lang="de-DE" alt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571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1188" y="1905000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86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B76101-4C54-0C4B-B52D-72D13EA26E7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750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11188" y="1905000"/>
            <a:ext cx="3884612" cy="4114800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86200" cy="4114800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721A-8C34-6E4E-AAA5-DFB939A979A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5483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de-DE" sz="4400" b="1" dirty="0" smtClean="0">
                <a:cs typeface="+mj-cs"/>
              </a:rPr>
              <a:t>Datenbanken</a:t>
            </a:r>
            <a:r>
              <a:rPr lang="de-DE" dirty="0" smtClean="0">
                <a:cs typeface="+mj-cs"/>
              </a:rPr>
              <a:t/>
            </a:r>
            <a:br>
              <a:rPr lang="de-DE" dirty="0" smtClean="0">
                <a:cs typeface="+mj-cs"/>
              </a:rPr>
            </a:br>
            <a:r>
              <a:rPr lang="de-DE" dirty="0" err="1" smtClean="0">
                <a:cs typeface="+mj-cs"/>
              </a:rPr>
              <a:t>Datalog</a:t>
            </a:r>
            <a:r>
              <a:rPr lang="de-DE" dirty="0" smtClean="0">
                <a:cs typeface="+mj-cs"/>
              </a:rPr>
              <a:t/>
            </a:r>
            <a:br>
              <a:rPr lang="de-DE" dirty="0" smtClean="0">
                <a:cs typeface="+mj-cs"/>
              </a:rPr>
            </a:br>
            <a:endParaRPr lang="de-DE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766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/>
              <a:t>Dr. Özgür </a:t>
            </a:r>
            <a:r>
              <a:rPr lang="de-DE" sz="2400" dirty="0" err="1" smtClean="0"/>
              <a:t>Özçep</a:t>
            </a:r>
            <a:endParaRPr lang="de-DE" sz="2400" dirty="0"/>
          </a:p>
          <a:p>
            <a:pPr eaLnBrk="1" hangingPunct="1">
              <a:defRPr/>
            </a:pPr>
            <a:r>
              <a:rPr lang="de-DE" sz="2400" b="1" dirty="0" smtClean="0"/>
              <a:t>Universität </a:t>
            </a:r>
            <a:r>
              <a:rPr lang="de-DE" sz="2400" b="1" dirty="0"/>
              <a:t>zu Lübeck</a:t>
            </a:r>
          </a:p>
          <a:p>
            <a:pPr eaLnBrk="1" hangingPunct="1">
              <a:defRPr/>
            </a:pPr>
            <a:r>
              <a:rPr lang="de-DE" sz="2400" b="1" dirty="0"/>
              <a:t>Institut für Informationssysteme</a:t>
            </a:r>
          </a:p>
          <a:p>
            <a:pPr eaLnBrk="1" hangingPunct="1">
              <a:defRPr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4760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1,2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</a:t>
            </a:r>
            <a:r>
              <a:rPr lang="de-DE" altLang="en-US" sz="2215"/>
              <a:t> </a:t>
            </a:r>
          </a:p>
        </p:txBody>
      </p:sp>
      <p:sp>
        <p:nvSpPr>
          <p:cNvPr id="12293" name="Freeform 13"/>
          <p:cNvSpPr>
            <a:spLocks/>
          </p:cNvSpPr>
          <p:nvPr/>
        </p:nvSpPr>
        <p:spPr bwMode="auto">
          <a:xfrm>
            <a:off x="5077559" y="3163767"/>
            <a:ext cx="3729403" cy="630115"/>
          </a:xfrm>
          <a:custGeom>
            <a:avLst/>
            <a:gdLst>
              <a:gd name="T0" fmla="*/ 2147483646 w 2350"/>
              <a:gd name="T1" fmla="*/ 2147483646 h 430"/>
              <a:gd name="T2" fmla="*/ 2147483646 w 2350"/>
              <a:gd name="T3" fmla="*/ 2147483646 h 430"/>
              <a:gd name="T4" fmla="*/ 0 w 2350"/>
              <a:gd name="T5" fmla="*/ 2147483646 h 430"/>
              <a:gd name="T6" fmla="*/ 0 60000 65536"/>
              <a:gd name="T7" fmla="*/ 0 60000 65536"/>
              <a:gd name="T8" fmla="*/ 0 60000 65536"/>
              <a:gd name="T9" fmla="*/ 0 w 2350"/>
              <a:gd name="T10" fmla="*/ 0 h 430"/>
              <a:gd name="T11" fmla="*/ 2350 w 2350"/>
              <a:gd name="T12" fmla="*/ 430 h 4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0" h="430">
                <a:moveTo>
                  <a:pt x="2131" y="430"/>
                </a:moveTo>
                <a:cubicBezTo>
                  <a:pt x="2240" y="283"/>
                  <a:pt x="2350" y="136"/>
                  <a:pt x="1995" y="68"/>
                </a:cubicBezTo>
                <a:cubicBezTo>
                  <a:pt x="1640" y="0"/>
                  <a:pt x="820" y="11"/>
                  <a:pt x="0" y="22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Oval 14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2295" name="Text Box 15"/>
          <p:cNvSpPr txBox="1">
            <a:spLocks noChangeArrowheads="1"/>
          </p:cNvSpPr>
          <p:nvPr/>
        </p:nvSpPr>
        <p:spPr bwMode="auto">
          <a:xfrm>
            <a:off x="5147897" y="4891454"/>
            <a:ext cx="3340979" cy="50154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(1) </a:t>
            </a:r>
            <a:r>
              <a:rPr lang="de-DE" altLang="en-US" sz="1477" b="1" dirty="0" smtClean="0"/>
              <a:t>Bilde ab von den DB-Relationen</a:t>
            </a:r>
            <a:r>
              <a:rPr lang="de-DE" altLang="en-US" sz="1477" b="1" dirty="0"/>
              <a:t/>
            </a:r>
            <a:br>
              <a:rPr lang="de-DE" altLang="en-US" sz="1477" b="1" dirty="0"/>
            </a:br>
            <a:r>
              <a:rPr lang="de-DE" altLang="en-US" sz="1477" b="1" dirty="0" smtClean="0"/>
              <a:t>in den Regelrumpf</a:t>
            </a:r>
            <a:endParaRPr lang="de-DE" altLang="en-US" sz="1477" b="1" dirty="0"/>
          </a:p>
        </p:txBody>
      </p:sp>
      <p:grpSp>
        <p:nvGrpSpPr>
          <p:cNvPr id="12296" name="Group 23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sp>
          <p:nvSpPr>
            <p:cNvPr id="12297" name="Text Box 17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12298" name="Text Box 18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12299" name="Text Box 19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12300" name="Line 20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21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Line 22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6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1,2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</a:t>
            </a:r>
            <a:r>
              <a:rPr lang="de-DE" altLang="en-US" sz="2215"/>
              <a:t> </a:t>
            </a:r>
          </a:p>
        </p:txBody>
      </p:sp>
      <p:sp>
        <p:nvSpPr>
          <p:cNvPr id="14341" name="Freeform 13"/>
          <p:cNvSpPr>
            <a:spLocks/>
          </p:cNvSpPr>
          <p:nvPr/>
        </p:nvSpPr>
        <p:spPr bwMode="auto">
          <a:xfrm>
            <a:off x="5077559" y="3163767"/>
            <a:ext cx="3729403" cy="630115"/>
          </a:xfrm>
          <a:custGeom>
            <a:avLst/>
            <a:gdLst>
              <a:gd name="T0" fmla="*/ 2147483646 w 2350"/>
              <a:gd name="T1" fmla="*/ 2147483646 h 430"/>
              <a:gd name="T2" fmla="*/ 2147483646 w 2350"/>
              <a:gd name="T3" fmla="*/ 2147483646 h 430"/>
              <a:gd name="T4" fmla="*/ 0 w 2350"/>
              <a:gd name="T5" fmla="*/ 2147483646 h 430"/>
              <a:gd name="T6" fmla="*/ 0 60000 65536"/>
              <a:gd name="T7" fmla="*/ 0 60000 65536"/>
              <a:gd name="T8" fmla="*/ 0 60000 65536"/>
              <a:gd name="T9" fmla="*/ 0 w 2350"/>
              <a:gd name="T10" fmla="*/ 0 h 430"/>
              <a:gd name="T11" fmla="*/ 2350 w 2350"/>
              <a:gd name="T12" fmla="*/ 430 h 4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0" h="430">
                <a:moveTo>
                  <a:pt x="2131" y="430"/>
                </a:moveTo>
                <a:cubicBezTo>
                  <a:pt x="2240" y="283"/>
                  <a:pt x="2350" y="136"/>
                  <a:pt x="1995" y="68"/>
                </a:cubicBezTo>
                <a:cubicBezTo>
                  <a:pt x="1640" y="0"/>
                  <a:pt x="820" y="11"/>
                  <a:pt x="0" y="22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Oval 14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4343" name="Text Box 15"/>
          <p:cNvSpPr txBox="1">
            <a:spLocks noChangeArrowheads="1"/>
          </p:cNvSpPr>
          <p:nvPr/>
        </p:nvSpPr>
        <p:spPr bwMode="auto">
          <a:xfrm>
            <a:off x="971551" y="5090746"/>
            <a:ext cx="3804247" cy="50154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(2) </a:t>
            </a:r>
            <a:r>
              <a:rPr lang="de-DE" altLang="en-US" sz="1477" b="1" dirty="0" smtClean="0"/>
              <a:t>Propagiere Bindungen auf Regelkopf</a:t>
            </a:r>
            <a:endParaRPr lang="de-DE" altLang="en-US" sz="1477" b="1" dirty="0"/>
          </a:p>
          <a:p>
            <a:pPr>
              <a:lnSpc>
                <a:spcPct val="90000"/>
              </a:lnSpc>
            </a:pPr>
            <a:endParaRPr lang="de-DE" altLang="en-US" sz="1477" b="1" dirty="0"/>
          </a:p>
        </p:txBody>
      </p:sp>
      <p:sp>
        <p:nvSpPr>
          <p:cNvPr id="14344" name="Freeform 18"/>
          <p:cNvSpPr>
            <a:spLocks/>
          </p:cNvSpPr>
          <p:nvPr/>
        </p:nvSpPr>
        <p:spPr bwMode="auto">
          <a:xfrm>
            <a:off x="2340220" y="2797420"/>
            <a:ext cx="2737338" cy="432288"/>
          </a:xfrm>
          <a:custGeom>
            <a:avLst/>
            <a:gdLst>
              <a:gd name="T0" fmla="*/ 2147483646 w 1724"/>
              <a:gd name="T1" fmla="*/ 2147483646 h 295"/>
              <a:gd name="T2" fmla="*/ 2147483646 w 1724"/>
              <a:gd name="T3" fmla="*/ 2147483646 h 295"/>
              <a:gd name="T4" fmla="*/ 2147483646 w 1724"/>
              <a:gd name="T5" fmla="*/ 2147483646 h 295"/>
              <a:gd name="T6" fmla="*/ 2147483646 w 1724"/>
              <a:gd name="T7" fmla="*/ 2147483646 h 295"/>
              <a:gd name="T8" fmla="*/ 0 w 1724"/>
              <a:gd name="T9" fmla="*/ 2147483646 h 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24"/>
              <a:gd name="T16" fmla="*/ 0 h 295"/>
              <a:gd name="T17" fmla="*/ 1724 w 1724"/>
              <a:gd name="T18" fmla="*/ 295 h 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24" h="295">
                <a:moveTo>
                  <a:pt x="1724" y="295"/>
                </a:moveTo>
                <a:cubicBezTo>
                  <a:pt x="1716" y="291"/>
                  <a:pt x="1708" y="288"/>
                  <a:pt x="1633" y="250"/>
                </a:cubicBezTo>
                <a:cubicBezTo>
                  <a:pt x="1558" y="212"/>
                  <a:pt x="1459" y="106"/>
                  <a:pt x="1270" y="68"/>
                </a:cubicBezTo>
                <a:cubicBezTo>
                  <a:pt x="1081" y="30"/>
                  <a:pt x="711" y="0"/>
                  <a:pt x="499" y="23"/>
                </a:cubicBezTo>
                <a:cubicBezTo>
                  <a:pt x="287" y="46"/>
                  <a:pt x="143" y="125"/>
                  <a:pt x="0" y="204"/>
                </a:cubicBezTo>
              </a:path>
            </a:pathLst>
          </a:custGeom>
          <a:noFill/>
          <a:ln w="28575">
            <a:solidFill>
              <a:schemeClr val="accent2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345" name="Group 19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sp>
          <p:nvSpPr>
            <p:cNvPr id="14346" name="Text Box 20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14347" name="Text Box 21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14348" name="Text Box 22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14349" name="Line 23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24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25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15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1,2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</a:t>
            </a:r>
            <a:r>
              <a:rPr lang="de-DE" altLang="en-US" sz="2215"/>
              <a:t> </a:t>
            </a:r>
          </a:p>
        </p:txBody>
      </p:sp>
      <p:sp>
        <p:nvSpPr>
          <p:cNvPr id="16389" name="Freeform 13"/>
          <p:cNvSpPr>
            <a:spLocks/>
          </p:cNvSpPr>
          <p:nvPr/>
        </p:nvSpPr>
        <p:spPr bwMode="auto">
          <a:xfrm>
            <a:off x="5077559" y="3163767"/>
            <a:ext cx="3729403" cy="630115"/>
          </a:xfrm>
          <a:custGeom>
            <a:avLst/>
            <a:gdLst>
              <a:gd name="T0" fmla="*/ 2147483646 w 2350"/>
              <a:gd name="T1" fmla="*/ 2147483646 h 430"/>
              <a:gd name="T2" fmla="*/ 2147483646 w 2350"/>
              <a:gd name="T3" fmla="*/ 2147483646 h 430"/>
              <a:gd name="T4" fmla="*/ 0 w 2350"/>
              <a:gd name="T5" fmla="*/ 2147483646 h 430"/>
              <a:gd name="T6" fmla="*/ 0 60000 65536"/>
              <a:gd name="T7" fmla="*/ 0 60000 65536"/>
              <a:gd name="T8" fmla="*/ 0 60000 65536"/>
              <a:gd name="T9" fmla="*/ 0 w 2350"/>
              <a:gd name="T10" fmla="*/ 0 h 430"/>
              <a:gd name="T11" fmla="*/ 2350 w 2350"/>
              <a:gd name="T12" fmla="*/ 430 h 4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0" h="430">
                <a:moveTo>
                  <a:pt x="2131" y="430"/>
                </a:moveTo>
                <a:cubicBezTo>
                  <a:pt x="2240" y="283"/>
                  <a:pt x="2350" y="136"/>
                  <a:pt x="1995" y="68"/>
                </a:cubicBezTo>
                <a:cubicBezTo>
                  <a:pt x="1640" y="0"/>
                  <a:pt x="820" y="11"/>
                  <a:pt x="0" y="22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Oval 14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6391" name="Text Box 15"/>
          <p:cNvSpPr txBox="1">
            <a:spLocks noChangeArrowheads="1"/>
          </p:cNvSpPr>
          <p:nvPr/>
        </p:nvSpPr>
        <p:spPr bwMode="auto">
          <a:xfrm>
            <a:off x="971551" y="5090746"/>
            <a:ext cx="3804247" cy="29694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(2) Propagiere Bindungen auf Regelkopf</a:t>
            </a:r>
          </a:p>
        </p:txBody>
      </p:sp>
      <p:sp>
        <p:nvSpPr>
          <p:cNvPr id="16392" name="Freeform 16"/>
          <p:cNvSpPr>
            <a:spLocks/>
          </p:cNvSpPr>
          <p:nvPr/>
        </p:nvSpPr>
        <p:spPr bwMode="auto">
          <a:xfrm>
            <a:off x="2340220" y="2797420"/>
            <a:ext cx="2737338" cy="432288"/>
          </a:xfrm>
          <a:custGeom>
            <a:avLst/>
            <a:gdLst>
              <a:gd name="T0" fmla="*/ 2147483646 w 1724"/>
              <a:gd name="T1" fmla="*/ 2147483646 h 295"/>
              <a:gd name="T2" fmla="*/ 2147483646 w 1724"/>
              <a:gd name="T3" fmla="*/ 2147483646 h 295"/>
              <a:gd name="T4" fmla="*/ 2147483646 w 1724"/>
              <a:gd name="T5" fmla="*/ 2147483646 h 295"/>
              <a:gd name="T6" fmla="*/ 2147483646 w 1724"/>
              <a:gd name="T7" fmla="*/ 2147483646 h 295"/>
              <a:gd name="T8" fmla="*/ 0 w 1724"/>
              <a:gd name="T9" fmla="*/ 2147483646 h 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24"/>
              <a:gd name="T16" fmla="*/ 0 h 295"/>
              <a:gd name="T17" fmla="*/ 1724 w 1724"/>
              <a:gd name="T18" fmla="*/ 295 h 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24" h="295">
                <a:moveTo>
                  <a:pt x="1724" y="295"/>
                </a:moveTo>
                <a:cubicBezTo>
                  <a:pt x="1716" y="291"/>
                  <a:pt x="1708" y="288"/>
                  <a:pt x="1633" y="250"/>
                </a:cubicBezTo>
                <a:cubicBezTo>
                  <a:pt x="1558" y="212"/>
                  <a:pt x="1459" y="106"/>
                  <a:pt x="1270" y="68"/>
                </a:cubicBezTo>
                <a:cubicBezTo>
                  <a:pt x="1081" y="30"/>
                  <a:pt x="711" y="0"/>
                  <a:pt x="499" y="23"/>
                </a:cubicBezTo>
                <a:cubicBezTo>
                  <a:pt x="287" y="46"/>
                  <a:pt x="143" y="125"/>
                  <a:pt x="0" y="204"/>
                </a:cubicBezTo>
              </a:path>
            </a:pathLst>
          </a:custGeom>
          <a:noFill/>
          <a:ln w="28575">
            <a:solidFill>
              <a:schemeClr val="accent2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Freeform 17"/>
          <p:cNvSpPr>
            <a:spLocks/>
          </p:cNvSpPr>
          <p:nvPr/>
        </p:nvSpPr>
        <p:spPr bwMode="auto">
          <a:xfrm>
            <a:off x="539261" y="2963008"/>
            <a:ext cx="1729154" cy="687266"/>
          </a:xfrm>
          <a:custGeom>
            <a:avLst/>
            <a:gdLst>
              <a:gd name="T0" fmla="*/ 2147483646 w 1089"/>
              <a:gd name="T1" fmla="*/ 2147483646 h 469"/>
              <a:gd name="T2" fmla="*/ 2147483646 w 1089"/>
              <a:gd name="T3" fmla="*/ 2147483646 h 469"/>
              <a:gd name="T4" fmla="*/ 2147483646 w 1089"/>
              <a:gd name="T5" fmla="*/ 2147483646 h 469"/>
              <a:gd name="T6" fmla="*/ 0 w 1089"/>
              <a:gd name="T7" fmla="*/ 2147483646 h 469"/>
              <a:gd name="T8" fmla="*/ 0 60000 65536"/>
              <a:gd name="T9" fmla="*/ 0 60000 65536"/>
              <a:gd name="T10" fmla="*/ 0 60000 65536"/>
              <a:gd name="T11" fmla="*/ 0 60000 65536"/>
              <a:gd name="T12" fmla="*/ 0 w 1089"/>
              <a:gd name="T13" fmla="*/ 0 h 469"/>
              <a:gd name="T14" fmla="*/ 1089 w 1089"/>
              <a:gd name="T15" fmla="*/ 469 h 4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9" h="469">
                <a:moveTo>
                  <a:pt x="1089" y="106"/>
                </a:moveTo>
                <a:cubicBezTo>
                  <a:pt x="964" y="53"/>
                  <a:pt x="839" y="0"/>
                  <a:pt x="680" y="15"/>
                </a:cubicBezTo>
                <a:cubicBezTo>
                  <a:pt x="521" y="30"/>
                  <a:pt x="249" y="121"/>
                  <a:pt x="136" y="197"/>
                </a:cubicBezTo>
                <a:cubicBezTo>
                  <a:pt x="23" y="273"/>
                  <a:pt x="11" y="371"/>
                  <a:pt x="0" y="469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Oval 18"/>
          <p:cNvSpPr>
            <a:spLocks noChangeArrowheads="1"/>
          </p:cNvSpPr>
          <p:nvPr/>
        </p:nvSpPr>
        <p:spPr bwMode="auto">
          <a:xfrm>
            <a:off x="323851" y="3761643"/>
            <a:ext cx="863111" cy="398585"/>
          </a:xfrm>
          <a:prstGeom prst="ellipse">
            <a:avLst/>
          </a:prstGeom>
          <a:noFill/>
          <a:ln w="28575">
            <a:solidFill>
              <a:srgbClr val="9966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6395" name="Text Box 20"/>
          <p:cNvSpPr txBox="1">
            <a:spLocks noChangeArrowheads="1"/>
          </p:cNvSpPr>
          <p:nvPr/>
        </p:nvSpPr>
        <p:spPr bwMode="auto">
          <a:xfrm>
            <a:off x="6660173" y="2032490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16396" name="Text Box 21"/>
          <p:cNvSpPr txBox="1">
            <a:spLocks noChangeArrowheads="1"/>
          </p:cNvSpPr>
          <p:nvPr/>
        </p:nvSpPr>
        <p:spPr bwMode="auto">
          <a:xfrm>
            <a:off x="7883769" y="209989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16397" name="Text Box 22"/>
          <p:cNvSpPr txBox="1">
            <a:spLocks noChangeArrowheads="1"/>
          </p:cNvSpPr>
          <p:nvPr/>
        </p:nvSpPr>
        <p:spPr bwMode="auto">
          <a:xfrm>
            <a:off x="7090996" y="26977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16398" name="Line 23"/>
          <p:cNvSpPr>
            <a:spLocks noChangeShapeType="1"/>
          </p:cNvSpPr>
          <p:nvPr/>
        </p:nvSpPr>
        <p:spPr bwMode="auto">
          <a:xfrm>
            <a:off x="6967905" y="2214197"/>
            <a:ext cx="864577" cy="6594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24"/>
          <p:cNvSpPr>
            <a:spLocks noChangeShapeType="1"/>
          </p:cNvSpPr>
          <p:nvPr/>
        </p:nvSpPr>
        <p:spPr bwMode="auto">
          <a:xfrm flipH="1">
            <a:off x="7398728" y="2413489"/>
            <a:ext cx="612531" cy="398585"/>
          </a:xfrm>
          <a:prstGeom prst="line">
            <a:avLst/>
          </a:prstGeom>
          <a:noFill/>
          <a:ln w="1905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25"/>
          <p:cNvSpPr>
            <a:spLocks noChangeShapeType="1"/>
          </p:cNvSpPr>
          <p:nvPr/>
        </p:nvSpPr>
        <p:spPr bwMode="auto">
          <a:xfrm flipH="1">
            <a:off x="7451482" y="2498481"/>
            <a:ext cx="611065" cy="398585"/>
          </a:xfrm>
          <a:prstGeom prst="line">
            <a:avLst/>
          </a:prstGeom>
          <a:noFill/>
          <a:ln w="19050">
            <a:solidFill>
              <a:srgbClr val="003366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7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x</a:t>
            </a:r>
            <a:r>
              <a:rPr lang="de-DE" altLang="en-US" b="1" dirty="0" err="1">
                <a:latin typeface="Courier New" charset="0"/>
              </a:rPr>
              <a:t>,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x</a:t>
            </a:r>
            <a:r>
              <a:rPr lang="de-DE" altLang="en-US" b="1" dirty="0" err="1">
                <a:latin typeface="Courier New" charset="0"/>
              </a:rPr>
              <a:t>,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</a:t>
            </a:r>
            <a:r>
              <a:rPr lang="de-DE" altLang="en-US" sz="2215"/>
              <a:t> </a:t>
            </a:r>
          </a:p>
        </p:txBody>
      </p:sp>
      <p:sp>
        <p:nvSpPr>
          <p:cNvPr id="18437" name="Oval 14"/>
          <p:cNvSpPr>
            <a:spLocks noChangeArrowheads="1"/>
          </p:cNvSpPr>
          <p:nvPr/>
        </p:nvSpPr>
        <p:spPr bwMode="auto">
          <a:xfrm>
            <a:off x="7560810" y="3937629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8438" name="Oval 18"/>
          <p:cNvSpPr>
            <a:spLocks noChangeArrowheads="1"/>
          </p:cNvSpPr>
          <p:nvPr/>
        </p:nvSpPr>
        <p:spPr bwMode="auto">
          <a:xfrm>
            <a:off x="323851" y="4094284"/>
            <a:ext cx="863111" cy="398585"/>
          </a:xfrm>
          <a:prstGeom prst="ellipse">
            <a:avLst/>
          </a:prstGeom>
          <a:noFill/>
          <a:ln w="28575">
            <a:solidFill>
              <a:srgbClr val="9966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8439" name="Freeform 20"/>
          <p:cNvSpPr>
            <a:spLocks/>
          </p:cNvSpPr>
          <p:nvPr/>
        </p:nvSpPr>
        <p:spPr bwMode="auto">
          <a:xfrm>
            <a:off x="5167422" y="3195928"/>
            <a:ext cx="2880473" cy="741701"/>
          </a:xfrm>
          <a:custGeom>
            <a:avLst/>
            <a:gdLst>
              <a:gd name="T0" fmla="*/ 2147483646 w 1844"/>
              <a:gd name="T1" fmla="*/ 2147483646 h 544"/>
              <a:gd name="T2" fmla="*/ 2147483646 w 1844"/>
              <a:gd name="T3" fmla="*/ 2147483646 h 544"/>
              <a:gd name="T4" fmla="*/ 0 w 1844"/>
              <a:gd name="T5" fmla="*/ 0 h 544"/>
              <a:gd name="T6" fmla="*/ 0 60000 65536"/>
              <a:gd name="T7" fmla="*/ 0 60000 65536"/>
              <a:gd name="T8" fmla="*/ 0 60000 65536"/>
              <a:gd name="T9" fmla="*/ 0 w 1844"/>
              <a:gd name="T10" fmla="*/ 0 h 544"/>
              <a:gd name="T11" fmla="*/ 1844 w 1844"/>
              <a:gd name="T12" fmla="*/ 544 h 5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4" h="544">
                <a:moveTo>
                  <a:pt x="1815" y="544"/>
                </a:moveTo>
                <a:cubicBezTo>
                  <a:pt x="1829" y="385"/>
                  <a:pt x="1844" y="227"/>
                  <a:pt x="1542" y="136"/>
                </a:cubicBezTo>
                <a:cubicBezTo>
                  <a:pt x="1240" y="45"/>
                  <a:pt x="620" y="22"/>
                  <a:pt x="0" y="0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Freeform 21"/>
          <p:cNvSpPr>
            <a:spLocks/>
          </p:cNvSpPr>
          <p:nvPr/>
        </p:nvSpPr>
        <p:spPr bwMode="auto">
          <a:xfrm>
            <a:off x="287216" y="3217985"/>
            <a:ext cx="1405304" cy="942243"/>
          </a:xfrm>
          <a:custGeom>
            <a:avLst/>
            <a:gdLst>
              <a:gd name="T0" fmla="*/ 2147483646 w 885"/>
              <a:gd name="T1" fmla="*/ 2147483646 h 643"/>
              <a:gd name="T2" fmla="*/ 2147483646 w 885"/>
              <a:gd name="T3" fmla="*/ 2147483646 h 643"/>
              <a:gd name="T4" fmla="*/ 2147483646 w 885"/>
              <a:gd name="T5" fmla="*/ 2147483646 h 643"/>
              <a:gd name="T6" fmla="*/ 2147483646 w 885"/>
              <a:gd name="T7" fmla="*/ 2147483646 h 643"/>
              <a:gd name="T8" fmla="*/ 0 60000 65536"/>
              <a:gd name="T9" fmla="*/ 0 60000 65536"/>
              <a:gd name="T10" fmla="*/ 0 60000 65536"/>
              <a:gd name="T11" fmla="*/ 0 60000 65536"/>
              <a:gd name="T12" fmla="*/ 0 w 885"/>
              <a:gd name="T13" fmla="*/ 0 h 643"/>
              <a:gd name="T14" fmla="*/ 885 w 885"/>
              <a:gd name="T15" fmla="*/ 643 h 6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5" h="643">
                <a:moveTo>
                  <a:pt x="885" y="53"/>
                </a:moveTo>
                <a:cubicBezTo>
                  <a:pt x="726" y="26"/>
                  <a:pt x="567" y="0"/>
                  <a:pt x="431" y="53"/>
                </a:cubicBezTo>
                <a:cubicBezTo>
                  <a:pt x="295" y="106"/>
                  <a:pt x="136" y="273"/>
                  <a:pt x="68" y="371"/>
                </a:cubicBezTo>
                <a:cubicBezTo>
                  <a:pt x="0" y="469"/>
                  <a:pt x="11" y="556"/>
                  <a:pt x="23" y="643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23"/>
          <p:cNvSpPr txBox="1">
            <a:spLocks noChangeArrowheads="1"/>
          </p:cNvSpPr>
          <p:nvPr/>
        </p:nvSpPr>
        <p:spPr bwMode="auto">
          <a:xfrm>
            <a:off x="6660173" y="2032490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18442" name="Text Box 24"/>
          <p:cNvSpPr txBox="1">
            <a:spLocks noChangeArrowheads="1"/>
          </p:cNvSpPr>
          <p:nvPr/>
        </p:nvSpPr>
        <p:spPr bwMode="auto">
          <a:xfrm>
            <a:off x="7883769" y="209989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18443" name="Text Box 25"/>
          <p:cNvSpPr txBox="1">
            <a:spLocks noChangeArrowheads="1"/>
          </p:cNvSpPr>
          <p:nvPr/>
        </p:nvSpPr>
        <p:spPr bwMode="auto">
          <a:xfrm>
            <a:off x="7090996" y="26977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18444" name="Line 26"/>
          <p:cNvSpPr>
            <a:spLocks noChangeShapeType="1"/>
          </p:cNvSpPr>
          <p:nvPr/>
        </p:nvSpPr>
        <p:spPr bwMode="auto">
          <a:xfrm>
            <a:off x="6967905" y="2214197"/>
            <a:ext cx="864577" cy="6594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27"/>
          <p:cNvSpPr>
            <a:spLocks noChangeShapeType="1"/>
          </p:cNvSpPr>
          <p:nvPr/>
        </p:nvSpPr>
        <p:spPr bwMode="auto">
          <a:xfrm flipH="1">
            <a:off x="7398728" y="2413489"/>
            <a:ext cx="612531" cy="39858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8"/>
          <p:cNvSpPr>
            <a:spLocks noChangeShapeType="1"/>
          </p:cNvSpPr>
          <p:nvPr/>
        </p:nvSpPr>
        <p:spPr bwMode="auto">
          <a:xfrm flipH="1">
            <a:off x="7451482" y="2498481"/>
            <a:ext cx="611065" cy="398585"/>
          </a:xfrm>
          <a:prstGeom prst="line">
            <a:avLst/>
          </a:prstGeom>
          <a:noFill/>
          <a:ln w="19050">
            <a:solidFill>
              <a:srgbClr val="003366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1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x</a:t>
            </a:r>
            <a:r>
              <a:rPr lang="de-DE" altLang="en-US" b="1" dirty="0" err="1">
                <a:latin typeface="Courier New" charset="0"/>
              </a:rPr>
              <a:t>,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x</a:t>
            </a:r>
            <a:r>
              <a:rPr lang="de-DE" altLang="en-US" b="1" dirty="0" err="1">
                <a:latin typeface="Courier New" charset="0"/>
              </a:rPr>
              <a:t>,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78777" y="3147646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</a:t>
            </a:r>
            <a:r>
              <a:rPr lang="de-DE" altLang="en-US" sz="2215"/>
              <a:t> </a:t>
            </a:r>
            <a:r>
              <a:rPr lang="de-DE" altLang="en-US" sz="2215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20485" name="Oval 13"/>
          <p:cNvSpPr>
            <a:spLocks noChangeArrowheads="1"/>
          </p:cNvSpPr>
          <p:nvPr/>
        </p:nvSpPr>
        <p:spPr bwMode="auto">
          <a:xfrm>
            <a:off x="7596554" y="4264714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0486" name="Oval 14"/>
          <p:cNvSpPr>
            <a:spLocks noChangeArrowheads="1"/>
          </p:cNvSpPr>
          <p:nvPr/>
        </p:nvSpPr>
        <p:spPr bwMode="auto">
          <a:xfrm>
            <a:off x="323851" y="4437184"/>
            <a:ext cx="863111" cy="398585"/>
          </a:xfrm>
          <a:prstGeom prst="ellipse">
            <a:avLst/>
          </a:prstGeom>
          <a:noFill/>
          <a:ln w="28575">
            <a:solidFill>
              <a:srgbClr val="9966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0487" name="Freeform 15"/>
          <p:cNvSpPr>
            <a:spLocks/>
          </p:cNvSpPr>
          <p:nvPr/>
        </p:nvSpPr>
        <p:spPr bwMode="auto">
          <a:xfrm>
            <a:off x="5219701" y="3068960"/>
            <a:ext cx="2952750" cy="1129812"/>
          </a:xfrm>
          <a:custGeom>
            <a:avLst/>
            <a:gdLst>
              <a:gd name="T0" fmla="*/ 2147483646 w 1844"/>
              <a:gd name="T1" fmla="*/ 2147483646 h 544"/>
              <a:gd name="T2" fmla="*/ 2147483646 w 1844"/>
              <a:gd name="T3" fmla="*/ 2147483646 h 544"/>
              <a:gd name="T4" fmla="*/ 0 w 1844"/>
              <a:gd name="T5" fmla="*/ 0 h 544"/>
              <a:gd name="T6" fmla="*/ 0 60000 65536"/>
              <a:gd name="T7" fmla="*/ 0 60000 65536"/>
              <a:gd name="T8" fmla="*/ 0 60000 65536"/>
              <a:gd name="T9" fmla="*/ 0 w 1844"/>
              <a:gd name="T10" fmla="*/ 0 h 544"/>
              <a:gd name="T11" fmla="*/ 1844 w 1844"/>
              <a:gd name="T12" fmla="*/ 544 h 5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4" h="544">
                <a:moveTo>
                  <a:pt x="1815" y="544"/>
                </a:moveTo>
                <a:cubicBezTo>
                  <a:pt x="1829" y="385"/>
                  <a:pt x="1844" y="227"/>
                  <a:pt x="1542" y="136"/>
                </a:cubicBezTo>
                <a:cubicBezTo>
                  <a:pt x="1240" y="45"/>
                  <a:pt x="620" y="22"/>
                  <a:pt x="0" y="0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Freeform 16"/>
          <p:cNvSpPr>
            <a:spLocks/>
          </p:cNvSpPr>
          <p:nvPr/>
        </p:nvSpPr>
        <p:spPr bwMode="auto">
          <a:xfrm>
            <a:off x="323851" y="3030416"/>
            <a:ext cx="1368669" cy="1528397"/>
          </a:xfrm>
          <a:custGeom>
            <a:avLst/>
            <a:gdLst>
              <a:gd name="T0" fmla="*/ 2147483646 w 885"/>
              <a:gd name="T1" fmla="*/ 2147483646 h 643"/>
              <a:gd name="T2" fmla="*/ 2147483646 w 885"/>
              <a:gd name="T3" fmla="*/ 2147483646 h 643"/>
              <a:gd name="T4" fmla="*/ 2147483646 w 885"/>
              <a:gd name="T5" fmla="*/ 2147483646 h 643"/>
              <a:gd name="T6" fmla="*/ 2147483646 w 885"/>
              <a:gd name="T7" fmla="*/ 2147483646 h 643"/>
              <a:gd name="T8" fmla="*/ 0 60000 65536"/>
              <a:gd name="T9" fmla="*/ 0 60000 65536"/>
              <a:gd name="T10" fmla="*/ 0 60000 65536"/>
              <a:gd name="T11" fmla="*/ 0 60000 65536"/>
              <a:gd name="T12" fmla="*/ 0 w 885"/>
              <a:gd name="T13" fmla="*/ 0 h 643"/>
              <a:gd name="T14" fmla="*/ 885 w 885"/>
              <a:gd name="T15" fmla="*/ 643 h 6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5" h="643">
                <a:moveTo>
                  <a:pt x="885" y="53"/>
                </a:moveTo>
                <a:cubicBezTo>
                  <a:pt x="726" y="26"/>
                  <a:pt x="567" y="0"/>
                  <a:pt x="431" y="53"/>
                </a:cubicBezTo>
                <a:cubicBezTo>
                  <a:pt x="295" y="106"/>
                  <a:pt x="136" y="273"/>
                  <a:pt x="68" y="371"/>
                </a:cubicBezTo>
                <a:cubicBezTo>
                  <a:pt x="0" y="469"/>
                  <a:pt x="11" y="556"/>
                  <a:pt x="23" y="643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Text Box 18"/>
          <p:cNvSpPr txBox="1">
            <a:spLocks noChangeArrowheads="1"/>
          </p:cNvSpPr>
          <p:nvPr/>
        </p:nvSpPr>
        <p:spPr bwMode="auto">
          <a:xfrm>
            <a:off x="6660173" y="2032490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20490" name="Text Box 19"/>
          <p:cNvSpPr txBox="1">
            <a:spLocks noChangeArrowheads="1"/>
          </p:cNvSpPr>
          <p:nvPr/>
        </p:nvSpPr>
        <p:spPr bwMode="auto">
          <a:xfrm>
            <a:off x="7883769" y="209989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20491" name="Text Box 20"/>
          <p:cNvSpPr txBox="1">
            <a:spLocks noChangeArrowheads="1"/>
          </p:cNvSpPr>
          <p:nvPr/>
        </p:nvSpPr>
        <p:spPr bwMode="auto">
          <a:xfrm>
            <a:off x="7090996" y="26977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20492" name="Line 21"/>
          <p:cNvSpPr>
            <a:spLocks noChangeShapeType="1"/>
          </p:cNvSpPr>
          <p:nvPr/>
        </p:nvSpPr>
        <p:spPr bwMode="auto">
          <a:xfrm>
            <a:off x="6967905" y="2214197"/>
            <a:ext cx="864577" cy="6594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22"/>
          <p:cNvSpPr>
            <a:spLocks noChangeShapeType="1"/>
          </p:cNvSpPr>
          <p:nvPr/>
        </p:nvSpPr>
        <p:spPr bwMode="auto">
          <a:xfrm flipH="1">
            <a:off x="7398728" y="2413489"/>
            <a:ext cx="612531" cy="39858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23"/>
          <p:cNvSpPr>
            <a:spLocks noChangeShapeType="1"/>
          </p:cNvSpPr>
          <p:nvPr/>
        </p:nvSpPr>
        <p:spPr bwMode="auto">
          <a:xfrm flipH="1">
            <a:off x="7451482" y="2498481"/>
            <a:ext cx="611065" cy="39858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4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3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</a:t>
            </a:r>
            <a:r>
              <a:rPr lang="de-DE" altLang="en-US" sz="2215"/>
              <a:t> </a:t>
            </a:r>
            <a:r>
              <a:rPr lang="de-DE" altLang="en-US" sz="2215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22533" name="Oval 19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2534" name="Oval 21"/>
          <p:cNvSpPr>
            <a:spLocks noChangeArrowheads="1"/>
          </p:cNvSpPr>
          <p:nvPr/>
        </p:nvSpPr>
        <p:spPr bwMode="auto">
          <a:xfrm>
            <a:off x="323851" y="4094284"/>
            <a:ext cx="863111" cy="39858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2535" name="Freeform 35"/>
          <p:cNvSpPr>
            <a:spLocks/>
          </p:cNvSpPr>
          <p:nvPr/>
        </p:nvSpPr>
        <p:spPr bwMode="auto">
          <a:xfrm>
            <a:off x="4572000" y="3960936"/>
            <a:ext cx="3024554" cy="265234"/>
          </a:xfrm>
          <a:custGeom>
            <a:avLst/>
            <a:gdLst>
              <a:gd name="T0" fmla="*/ 2147483646 w 1905"/>
              <a:gd name="T1" fmla="*/ 0 h 181"/>
              <a:gd name="T2" fmla="*/ 2147483646 w 1905"/>
              <a:gd name="T3" fmla="*/ 2147483646 h 181"/>
              <a:gd name="T4" fmla="*/ 0 w 1905"/>
              <a:gd name="T5" fmla="*/ 0 h 181"/>
              <a:gd name="T6" fmla="*/ 0 60000 65536"/>
              <a:gd name="T7" fmla="*/ 0 60000 65536"/>
              <a:gd name="T8" fmla="*/ 0 60000 65536"/>
              <a:gd name="T9" fmla="*/ 0 w 1905"/>
              <a:gd name="T10" fmla="*/ 0 h 181"/>
              <a:gd name="T11" fmla="*/ 1905 w 1905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05" h="181">
                <a:moveTo>
                  <a:pt x="1905" y="0"/>
                </a:moveTo>
                <a:cubicBezTo>
                  <a:pt x="1768" y="90"/>
                  <a:pt x="1632" y="181"/>
                  <a:pt x="1315" y="181"/>
                </a:cubicBezTo>
                <a:cubicBezTo>
                  <a:pt x="998" y="181"/>
                  <a:pt x="499" y="90"/>
                  <a:pt x="0" y="0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Freeform 36"/>
          <p:cNvSpPr>
            <a:spLocks/>
          </p:cNvSpPr>
          <p:nvPr/>
        </p:nvSpPr>
        <p:spPr bwMode="auto">
          <a:xfrm>
            <a:off x="1186962" y="4094285"/>
            <a:ext cx="4580792" cy="697523"/>
          </a:xfrm>
          <a:custGeom>
            <a:avLst/>
            <a:gdLst>
              <a:gd name="T0" fmla="*/ 0 w 3357"/>
              <a:gd name="T1" fmla="*/ 2147483646 h 567"/>
              <a:gd name="T2" fmla="*/ 2147483646 w 3357"/>
              <a:gd name="T3" fmla="*/ 2147483646 h 567"/>
              <a:gd name="T4" fmla="*/ 2147483646 w 3357"/>
              <a:gd name="T5" fmla="*/ 2147483646 h 567"/>
              <a:gd name="T6" fmla="*/ 2147483646 w 3357"/>
              <a:gd name="T7" fmla="*/ 0 h 567"/>
              <a:gd name="T8" fmla="*/ 0 60000 65536"/>
              <a:gd name="T9" fmla="*/ 0 60000 65536"/>
              <a:gd name="T10" fmla="*/ 0 60000 65536"/>
              <a:gd name="T11" fmla="*/ 0 60000 65536"/>
              <a:gd name="T12" fmla="*/ 0 w 3357"/>
              <a:gd name="T13" fmla="*/ 0 h 567"/>
              <a:gd name="T14" fmla="*/ 3357 w 3357"/>
              <a:gd name="T15" fmla="*/ 567 h 5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57" h="567">
                <a:moveTo>
                  <a:pt x="0" y="272"/>
                </a:moveTo>
                <a:cubicBezTo>
                  <a:pt x="503" y="396"/>
                  <a:pt x="1006" y="521"/>
                  <a:pt x="1497" y="544"/>
                </a:cubicBezTo>
                <a:cubicBezTo>
                  <a:pt x="1988" y="567"/>
                  <a:pt x="2638" y="499"/>
                  <a:pt x="2948" y="408"/>
                </a:cubicBezTo>
                <a:cubicBezTo>
                  <a:pt x="3258" y="317"/>
                  <a:pt x="3307" y="158"/>
                  <a:pt x="3357" y="0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Text Box 37"/>
          <p:cNvSpPr txBox="1">
            <a:spLocks noChangeArrowheads="1"/>
          </p:cNvSpPr>
          <p:nvPr/>
        </p:nvSpPr>
        <p:spPr bwMode="auto">
          <a:xfrm>
            <a:off x="5147897" y="4891454"/>
            <a:ext cx="3298082" cy="50154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(1) </a:t>
            </a:r>
            <a:r>
              <a:rPr lang="de-DE" altLang="en-US" sz="1477" b="1" dirty="0" smtClean="0"/>
              <a:t>Setze Tupel aus den Relationen</a:t>
            </a:r>
            <a:br>
              <a:rPr lang="de-DE" altLang="en-US" sz="1477" b="1" dirty="0" smtClean="0"/>
            </a:br>
            <a:r>
              <a:rPr lang="de-DE" altLang="en-US" sz="1477" b="1" dirty="0" smtClean="0"/>
              <a:t>      in den Regelrumpf ein</a:t>
            </a:r>
            <a:endParaRPr lang="de-DE" altLang="en-US" sz="1477" b="1" dirty="0"/>
          </a:p>
        </p:txBody>
      </p:sp>
      <p:grpSp>
        <p:nvGrpSpPr>
          <p:cNvPr id="22538" name="Group 44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sp>
          <p:nvSpPr>
            <p:cNvPr id="22539" name="Text Box 38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22540" name="Text Box 39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22541" name="Text Box 40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22542" name="Line 41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3" name="Line 42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4" name="Line 43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24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3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3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</a:t>
            </a:r>
            <a:r>
              <a:rPr lang="de-DE" altLang="en-US" sz="2215"/>
              <a:t> </a:t>
            </a:r>
            <a:r>
              <a:rPr lang="de-DE" altLang="en-US" sz="2215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24581" name="Oval 6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4582" name="Oval 7"/>
          <p:cNvSpPr>
            <a:spLocks noChangeArrowheads="1"/>
          </p:cNvSpPr>
          <p:nvPr/>
        </p:nvSpPr>
        <p:spPr bwMode="auto">
          <a:xfrm>
            <a:off x="323851" y="4094284"/>
            <a:ext cx="863111" cy="39858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971551" y="5269523"/>
            <a:ext cx="3982180" cy="29694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(2) </a:t>
            </a:r>
            <a:r>
              <a:rPr lang="de-DE" altLang="en-US" sz="1477" b="1" dirty="0" smtClean="0"/>
              <a:t>Übertrage Bindungen in den Regelkopf</a:t>
            </a:r>
            <a:endParaRPr lang="de-DE" altLang="en-US" sz="1477" b="1" dirty="0"/>
          </a:p>
        </p:txBody>
      </p:sp>
      <p:sp>
        <p:nvSpPr>
          <p:cNvPr id="24584" name="Freeform 9"/>
          <p:cNvSpPr>
            <a:spLocks/>
          </p:cNvSpPr>
          <p:nvPr/>
        </p:nvSpPr>
        <p:spPr bwMode="auto">
          <a:xfrm>
            <a:off x="2208336" y="3894992"/>
            <a:ext cx="2218592" cy="386862"/>
          </a:xfrm>
          <a:custGeom>
            <a:avLst/>
            <a:gdLst>
              <a:gd name="T0" fmla="*/ 2147483646 w 1398"/>
              <a:gd name="T1" fmla="*/ 2147483646 h 264"/>
              <a:gd name="T2" fmla="*/ 2147483646 w 1398"/>
              <a:gd name="T3" fmla="*/ 2147483646 h 264"/>
              <a:gd name="T4" fmla="*/ 2147483646 w 1398"/>
              <a:gd name="T5" fmla="*/ 2147483646 h 264"/>
              <a:gd name="T6" fmla="*/ 2147483646 w 1398"/>
              <a:gd name="T7" fmla="*/ 0 h 264"/>
              <a:gd name="T8" fmla="*/ 0 60000 65536"/>
              <a:gd name="T9" fmla="*/ 0 60000 65536"/>
              <a:gd name="T10" fmla="*/ 0 60000 65536"/>
              <a:gd name="T11" fmla="*/ 0 60000 65536"/>
              <a:gd name="T12" fmla="*/ 0 w 1398"/>
              <a:gd name="T13" fmla="*/ 0 h 264"/>
              <a:gd name="T14" fmla="*/ 1398 w 1398"/>
              <a:gd name="T15" fmla="*/ 264 h 2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8" h="264">
                <a:moveTo>
                  <a:pt x="1398" y="45"/>
                </a:moveTo>
                <a:cubicBezTo>
                  <a:pt x="1341" y="120"/>
                  <a:pt x="1285" y="196"/>
                  <a:pt x="1081" y="226"/>
                </a:cubicBezTo>
                <a:cubicBezTo>
                  <a:pt x="877" y="256"/>
                  <a:pt x="348" y="264"/>
                  <a:pt x="174" y="226"/>
                </a:cubicBezTo>
                <a:cubicBezTo>
                  <a:pt x="0" y="188"/>
                  <a:pt x="19" y="94"/>
                  <a:pt x="38" y="0"/>
                </a:cubicBezTo>
              </a:path>
            </a:pathLst>
          </a:custGeom>
          <a:noFill/>
          <a:ln w="28575">
            <a:solidFill>
              <a:schemeClr val="accent2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Freeform 10"/>
          <p:cNvSpPr>
            <a:spLocks/>
          </p:cNvSpPr>
          <p:nvPr/>
        </p:nvSpPr>
        <p:spPr bwMode="auto">
          <a:xfrm>
            <a:off x="2700704" y="3960936"/>
            <a:ext cx="3399692" cy="763465"/>
          </a:xfrm>
          <a:custGeom>
            <a:avLst/>
            <a:gdLst>
              <a:gd name="T0" fmla="*/ 2147483646 w 2449"/>
              <a:gd name="T1" fmla="*/ 0 h 566"/>
              <a:gd name="T2" fmla="*/ 2147483646 w 2449"/>
              <a:gd name="T3" fmla="*/ 2147483646 h 566"/>
              <a:gd name="T4" fmla="*/ 2147483646 w 2449"/>
              <a:gd name="T5" fmla="*/ 2147483646 h 566"/>
              <a:gd name="T6" fmla="*/ 0 w 2449"/>
              <a:gd name="T7" fmla="*/ 2147483646 h 566"/>
              <a:gd name="T8" fmla="*/ 0 60000 65536"/>
              <a:gd name="T9" fmla="*/ 0 60000 65536"/>
              <a:gd name="T10" fmla="*/ 0 60000 65536"/>
              <a:gd name="T11" fmla="*/ 0 60000 65536"/>
              <a:gd name="T12" fmla="*/ 0 w 2449"/>
              <a:gd name="T13" fmla="*/ 0 h 566"/>
              <a:gd name="T14" fmla="*/ 2449 w 2449"/>
              <a:gd name="T15" fmla="*/ 566 h 5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9" h="566">
                <a:moveTo>
                  <a:pt x="2404" y="0"/>
                </a:moveTo>
                <a:cubicBezTo>
                  <a:pt x="2426" y="185"/>
                  <a:pt x="2449" y="370"/>
                  <a:pt x="2132" y="453"/>
                </a:cubicBezTo>
                <a:cubicBezTo>
                  <a:pt x="1815" y="536"/>
                  <a:pt x="854" y="566"/>
                  <a:pt x="499" y="498"/>
                </a:cubicBezTo>
                <a:cubicBezTo>
                  <a:pt x="144" y="430"/>
                  <a:pt x="72" y="237"/>
                  <a:pt x="0" y="45"/>
                </a:cubicBezTo>
              </a:path>
            </a:pathLst>
          </a:custGeom>
          <a:noFill/>
          <a:ln w="28575">
            <a:solidFill>
              <a:schemeClr val="accent2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586" name="Group 17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sp>
          <p:nvSpPr>
            <p:cNvPr id="24587" name="Text Box 18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24588" name="Text Box 19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24589" name="Text Box 20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24590" name="Line 21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Line 22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Line 23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9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3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3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178777" y="3185747"/>
            <a:ext cx="1173774" cy="193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3</a:t>
            </a:r>
          </a:p>
        </p:txBody>
      </p:sp>
      <p:sp>
        <p:nvSpPr>
          <p:cNvPr id="26629" name="Oval 13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6630" name="Oval 14"/>
          <p:cNvSpPr>
            <a:spLocks noChangeArrowheads="1"/>
          </p:cNvSpPr>
          <p:nvPr/>
        </p:nvSpPr>
        <p:spPr bwMode="auto">
          <a:xfrm>
            <a:off x="323851" y="4094284"/>
            <a:ext cx="863111" cy="39858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6631" name="Text Box 15"/>
          <p:cNvSpPr txBox="1">
            <a:spLocks noChangeArrowheads="1"/>
          </p:cNvSpPr>
          <p:nvPr/>
        </p:nvSpPr>
        <p:spPr bwMode="auto">
          <a:xfrm>
            <a:off x="971551" y="5269523"/>
            <a:ext cx="3982180" cy="29694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(2) Übertrage Bindungen in den Regelkopf</a:t>
            </a:r>
          </a:p>
        </p:txBody>
      </p:sp>
      <p:sp>
        <p:nvSpPr>
          <p:cNvPr id="26632" name="Oval 20"/>
          <p:cNvSpPr>
            <a:spLocks noChangeArrowheads="1"/>
          </p:cNvSpPr>
          <p:nvPr/>
        </p:nvSpPr>
        <p:spPr bwMode="auto">
          <a:xfrm>
            <a:off x="323851" y="4695092"/>
            <a:ext cx="863111" cy="398585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6633" name="Line 18"/>
          <p:cNvSpPr>
            <a:spLocks noChangeShapeType="1"/>
          </p:cNvSpPr>
          <p:nvPr/>
        </p:nvSpPr>
        <p:spPr bwMode="auto">
          <a:xfrm flipH="1">
            <a:off x="1019908" y="3991707"/>
            <a:ext cx="1512277" cy="9964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634" name="Group 35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grpSp>
          <p:nvGrpSpPr>
            <p:cNvPr id="26635" name="Group 36"/>
            <p:cNvGrpSpPr>
              <a:grpSpLocks/>
            </p:cNvGrpSpPr>
            <p:nvPr/>
          </p:nvGrpSpPr>
          <p:grpSpPr bwMode="auto">
            <a:xfrm>
              <a:off x="4195" y="1207"/>
              <a:ext cx="954" cy="657"/>
              <a:chOff x="4195" y="1207"/>
              <a:chExt cx="954" cy="657"/>
            </a:xfrm>
          </p:grpSpPr>
          <p:sp>
            <p:nvSpPr>
              <p:cNvPr id="26637" name="Text Box 37"/>
              <p:cNvSpPr txBox="1">
                <a:spLocks noChangeArrowheads="1"/>
              </p:cNvSpPr>
              <p:nvPr/>
            </p:nvSpPr>
            <p:spPr bwMode="auto">
              <a:xfrm>
                <a:off x="4195" y="1207"/>
                <a:ext cx="183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de-DE" altLang="en-US" sz="1477">
                    <a:solidFill>
                      <a:srgbClr val="003366"/>
                    </a:solidFill>
                  </a:rPr>
                  <a:t>1</a:t>
                </a:r>
              </a:p>
            </p:txBody>
          </p:sp>
          <p:sp>
            <p:nvSpPr>
              <p:cNvPr id="26638" name="Text Box 38"/>
              <p:cNvSpPr txBox="1">
                <a:spLocks noChangeArrowheads="1"/>
              </p:cNvSpPr>
              <p:nvPr/>
            </p:nvSpPr>
            <p:spPr bwMode="auto">
              <a:xfrm>
                <a:off x="4966" y="1253"/>
                <a:ext cx="183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de-DE" altLang="en-US" sz="1477">
                    <a:solidFill>
                      <a:srgbClr val="003366"/>
                    </a:solidFill>
                  </a:rPr>
                  <a:t>2</a:t>
                </a:r>
              </a:p>
            </p:txBody>
          </p:sp>
          <p:sp>
            <p:nvSpPr>
              <p:cNvPr id="26639" name="Text Box 39"/>
              <p:cNvSpPr txBox="1">
                <a:spLocks noChangeArrowheads="1"/>
              </p:cNvSpPr>
              <p:nvPr/>
            </p:nvSpPr>
            <p:spPr bwMode="auto">
              <a:xfrm>
                <a:off x="4467" y="1661"/>
                <a:ext cx="183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de-DE" altLang="en-US" sz="1477">
                    <a:solidFill>
                      <a:srgbClr val="003366"/>
                    </a:solidFill>
                  </a:rPr>
                  <a:t>3</a:t>
                </a:r>
              </a:p>
            </p:txBody>
          </p:sp>
          <p:sp>
            <p:nvSpPr>
              <p:cNvPr id="26640" name="Line 40"/>
              <p:cNvSpPr>
                <a:spLocks noChangeShapeType="1"/>
              </p:cNvSpPr>
              <p:nvPr/>
            </p:nvSpPr>
            <p:spPr bwMode="auto">
              <a:xfrm>
                <a:off x="4389" y="1331"/>
                <a:ext cx="545" cy="45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1" name="Line 41"/>
              <p:cNvSpPr>
                <a:spLocks noChangeShapeType="1"/>
              </p:cNvSpPr>
              <p:nvPr/>
            </p:nvSpPr>
            <p:spPr bwMode="auto">
              <a:xfrm flipH="1">
                <a:off x="4661" y="1467"/>
                <a:ext cx="385" cy="272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2" name="Line 42"/>
              <p:cNvSpPr>
                <a:spLocks noChangeShapeType="1"/>
              </p:cNvSpPr>
              <p:nvPr/>
            </p:nvSpPr>
            <p:spPr bwMode="auto">
              <a:xfrm flipH="1">
                <a:off x="4694" y="1525"/>
                <a:ext cx="385" cy="272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36" name="Line 43"/>
            <p:cNvSpPr>
              <a:spLocks noChangeShapeType="1"/>
            </p:cNvSpPr>
            <p:nvPr/>
          </p:nvSpPr>
          <p:spPr bwMode="auto">
            <a:xfrm>
              <a:off x="4330" y="1389"/>
              <a:ext cx="183" cy="317"/>
            </a:xfrm>
            <a:prstGeom prst="line">
              <a:avLst/>
            </a:prstGeom>
            <a:noFill/>
            <a:ln w="1905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540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/>
              <a:t>Intuition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78777" y="2694843"/>
            <a:ext cx="1173774" cy="254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</a:t>
            </a:r>
            <a:r>
              <a:rPr lang="de-DE" altLang="en-US" sz="2215"/>
              <a:t> </a:t>
            </a:r>
            <a:r>
              <a:rPr lang="de-DE" altLang="en-US" sz="2215">
                <a:solidFill>
                  <a:srgbClr val="003366"/>
                </a:solidFill>
              </a:rPr>
              <a:t>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 3</a:t>
            </a:r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1692520" y="5556739"/>
            <a:ext cx="5832231" cy="29694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en-US" sz="1477" b="1" dirty="0"/>
              <a:t>... </a:t>
            </a:r>
            <a:r>
              <a:rPr lang="de-DE" altLang="en-US" sz="1477" b="1" dirty="0" smtClean="0"/>
              <a:t>Wiederhole bis Fixpunkt erreicht </a:t>
            </a:r>
            <a:endParaRPr lang="de-DE" altLang="en-US" sz="1477" b="1" dirty="0"/>
          </a:p>
        </p:txBody>
      </p:sp>
      <p:grpSp>
        <p:nvGrpSpPr>
          <p:cNvPr id="28678" name="Group 38"/>
          <p:cNvGrpSpPr>
            <a:grpSpLocks/>
          </p:cNvGrpSpPr>
          <p:nvPr/>
        </p:nvGrpSpPr>
        <p:grpSpPr bwMode="auto">
          <a:xfrm>
            <a:off x="6588369" y="1866900"/>
            <a:ext cx="2086708" cy="1396512"/>
            <a:chOff x="4150" y="1094"/>
            <a:chExt cx="1315" cy="953"/>
          </a:xfrm>
        </p:grpSpPr>
        <p:grpSp>
          <p:nvGrpSpPr>
            <p:cNvPr id="28679" name="Group 27"/>
            <p:cNvGrpSpPr>
              <a:grpSpLocks/>
            </p:cNvGrpSpPr>
            <p:nvPr/>
          </p:nvGrpSpPr>
          <p:grpSpPr bwMode="auto">
            <a:xfrm>
              <a:off x="4195" y="1207"/>
              <a:ext cx="954" cy="657"/>
              <a:chOff x="4195" y="1207"/>
              <a:chExt cx="954" cy="657"/>
            </a:xfrm>
          </p:grpSpPr>
          <p:grpSp>
            <p:nvGrpSpPr>
              <p:cNvPr id="28682" name="Group 28"/>
              <p:cNvGrpSpPr>
                <a:grpSpLocks/>
              </p:cNvGrpSpPr>
              <p:nvPr/>
            </p:nvGrpSpPr>
            <p:grpSpPr bwMode="auto">
              <a:xfrm>
                <a:off x="4195" y="1207"/>
                <a:ext cx="954" cy="657"/>
                <a:chOff x="4195" y="1207"/>
                <a:chExt cx="954" cy="657"/>
              </a:xfrm>
            </p:grpSpPr>
            <p:sp>
              <p:nvSpPr>
                <p:cNvPr id="28684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195" y="1207"/>
                  <a:ext cx="183" cy="2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de-DE" altLang="en-US" sz="1477">
                      <a:solidFill>
                        <a:srgbClr val="003366"/>
                      </a:solidFill>
                    </a:rPr>
                    <a:t>1</a:t>
                  </a:r>
                </a:p>
              </p:txBody>
            </p:sp>
            <p:sp>
              <p:nvSpPr>
                <p:cNvPr id="28685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966" y="1253"/>
                  <a:ext cx="183" cy="2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de-DE" altLang="en-US" sz="1477">
                      <a:solidFill>
                        <a:srgbClr val="003366"/>
                      </a:solidFill>
                    </a:rPr>
                    <a:t>2</a:t>
                  </a:r>
                </a:p>
              </p:txBody>
            </p:sp>
            <p:sp>
              <p:nvSpPr>
                <p:cNvPr id="28686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4467" y="1661"/>
                  <a:ext cx="183" cy="2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de-DE" altLang="en-US" sz="1477">
                      <a:solidFill>
                        <a:srgbClr val="003366"/>
                      </a:solidFill>
                    </a:rPr>
                    <a:t>3</a:t>
                  </a:r>
                </a:p>
              </p:txBody>
            </p:sp>
            <p:sp>
              <p:nvSpPr>
                <p:cNvPr id="28687" name="Line 32"/>
                <p:cNvSpPr>
                  <a:spLocks noChangeShapeType="1"/>
                </p:cNvSpPr>
                <p:nvPr/>
              </p:nvSpPr>
              <p:spPr bwMode="auto">
                <a:xfrm>
                  <a:off x="4389" y="1331"/>
                  <a:ext cx="545" cy="45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88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4661" y="1467"/>
                  <a:ext cx="385" cy="272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89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4694" y="1525"/>
                  <a:ext cx="385" cy="272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8683" name="Line 35"/>
              <p:cNvSpPr>
                <a:spLocks noChangeShapeType="1"/>
              </p:cNvSpPr>
              <p:nvPr/>
            </p:nvSpPr>
            <p:spPr bwMode="auto">
              <a:xfrm>
                <a:off x="4330" y="1389"/>
                <a:ext cx="183" cy="317"/>
              </a:xfrm>
              <a:prstGeom prst="line">
                <a:avLst/>
              </a:prstGeom>
              <a:noFill/>
              <a:ln w="19050" cap="rnd">
                <a:solidFill>
                  <a:schemeClr val="accent2"/>
                </a:solidFill>
                <a:prstDash val="sysDot"/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80" name="Freeform 36"/>
            <p:cNvSpPr>
              <a:spLocks/>
            </p:cNvSpPr>
            <p:nvPr/>
          </p:nvSpPr>
          <p:spPr bwMode="auto">
            <a:xfrm>
              <a:off x="4996" y="1094"/>
              <a:ext cx="469" cy="295"/>
            </a:xfrm>
            <a:custGeom>
              <a:avLst/>
              <a:gdLst>
                <a:gd name="T0" fmla="*/ 61 w 469"/>
                <a:gd name="T1" fmla="*/ 204 h 295"/>
                <a:gd name="T2" fmla="*/ 61 w 469"/>
                <a:gd name="T3" fmla="*/ 23 h 295"/>
                <a:gd name="T4" fmla="*/ 424 w 469"/>
                <a:gd name="T5" fmla="*/ 68 h 295"/>
                <a:gd name="T6" fmla="*/ 333 w 469"/>
                <a:gd name="T7" fmla="*/ 250 h 295"/>
                <a:gd name="T8" fmla="*/ 152 w 469"/>
                <a:gd name="T9" fmla="*/ 295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9525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Freeform 37"/>
            <p:cNvSpPr>
              <a:spLocks/>
            </p:cNvSpPr>
            <p:nvPr/>
          </p:nvSpPr>
          <p:spPr bwMode="auto">
            <a:xfrm rot="-9900000">
              <a:off x="4150" y="1752"/>
              <a:ext cx="469" cy="295"/>
            </a:xfrm>
            <a:custGeom>
              <a:avLst/>
              <a:gdLst>
                <a:gd name="T0" fmla="*/ 61 w 469"/>
                <a:gd name="T1" fmla="*/ 204 h 295"/>
                <a:gd name="T2" fmla="*/ 61 w 469"/>
                <a:gd name="T3" fmla="*/ 23 h 295"/>
                <a:gd name="T4" fmla="*/ 424 w 469"/>
                <a:gd name="T5" fmla="*/ 68 h 295"/>
                <a:gd name="T6" fmla="*/ 333 w 469"/>
                <a:gd name="T7" fmla="*/ 250 h 295"/>
                <a:gd name="T8" fmla="*/ 152 w 469"/>
                <a:gd name="T9" fmla="*/ 295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9525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2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2" name="Rectangle 2"/>
          <p:cNvSpPr>
            <a:spLocks noGrp="1" noChangeArrowheads="1"/>
          </p:cNvSpPr>
          <p:nvPr>
            <p:ph type="title"/>
          </p:nvPr>
        </p:nvSpPr>
        <p:spPr>
          <a:xfrm>
            <a:off x="340177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 smtClean="0"/>
              <a:t>Korrektheit</a:t>
            </a:r>
            <a:endParaRPr lang="de-DE" altLang="en-US" dirty="0"/>
          </a:p>
        </p:txBody>
      </p:sp>
      <p:sp>
        <p:nvSpPr>
          <p:cNvPr id="30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3" y="1368464"/>
            <a:ext cx="8440615" cy="4592721"/>
          </a:xfrm>
        </p:spPr>
        <p:txBody>
          <a:bodyPr/>
          <a:lstStyle/>
          <a:p>
            <a:pPr lvl="1" eaLnBrk="1" hangingPunct="1">
              <a:buFont typeface="Wingdings" charset="2"/>
              <a:buNone/>
            </a:pPr>
            <a:r>
              <a:rPr lang="de-DE" altLang="en-US" dirty="0">
                <a:sym typeface="Symbol" charset="2"/>
              </a:rPr>
              <a:t></a:t>
            </a:r>
            <a:r>
              <a:rPr lang="en-US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   (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G(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)</a:t>
            </a:r>
          </a:p>
          <a:p>
            <a:pPr lvl="1" eaLnBrk="1" hangingPunct="1">
              <a:buFont typeface="Monotype Sorts" charset="2"/>
              <a:buNone/>
            </a:pPr>
            <a:r>
              <a:rPr lang="de-DE" altLang="en-US" dirty="0">
                <a:sym typeface="Symbol" charset="2"/>
              </a:rPr>
              <a:t></a:t>
            </a:r>
            <a:r>
              <a:rPr lang="en-US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x,y,z</a:t>
            </a:r>
            <a:r>
              <a:rPr lang="de-DE" altLang="en-US" dirty="0">
                <a:sym typeface="Symbol" charset="2"/>
              </a:rPr>
              <a:t> (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( G(</a:t>
            </a:r>
            <a:r>
              <a:rPr lang="de-DE" altLang="en-US" dirty="0" err="1">
                <a:sym typeface="Symbol" charset="2"/>
              </a:rPr>
              <a:t>x,z</a:t>
            </a:r>
            <a:r>
              <a:rPr lang="de-DE" altLang="en-US" dirty="0">
                <a:sym typeface="Symbol" charset="2"/>
              </a:rPr>
              <a:t>)  T(</a:t>
            </a:r>
            <a:r>
              <a:rPr lang="de-DE" altLang="en-US" dirty="0" err="1">
                <a:sym typeface="Symbol" charset="2"/>
              </a:rPr>
              <a:t>z,y</a:t>
            </a:r>
            <a:r>
              <a:rPr lang="de-DE" altLang="en-US" dirty="0">
                <a:sym typeface="Symbol" charset="2"/>
              </a:rPr>
              <a:t>) ) )</a:t>
            </a:r>
          </a:p>
          <a:p>
            <a:pPr lvl="1" eaLnBrk="1" hangingPunct="1">
              <a:buFont typeface="Monotype Sorts" charset="2"/>
              <a:buNone/>
            </a:pPr>
            <a:r>
              <a:rPr lang="de-DE" altLang="en-US" dirty="0">
                <a:sym typeface="Symbol" charset="2"/>
              </a:rPr>
              <a:t>G( 1,2 ),  G( 2,3 ),  G( 3, 2 )</a:t>
            </a:r>
          </a:p>
          <a:p>
            <a:pPr lvl="1" eaLnBrk="1" hangingPunct="1">
              <a:buFont typeface="Symbol" charset="2"/>
              <a:buChar char="&quot;"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</p:txBody>
      </p:sp>
      <p:sp>
        <p:nvSpPr>
          <p:cNvPr id="30734" name="Text Box 45"/>
          <p:cNvSpPr txBox="1">
            <a:spLocks noChangeArrowheads="1"/>
          </p:cNvSpPr>
          <p:nvPr/>
        </p:nvSpPr>
        <p:spPr bwMode="auto">
          <a:xfrm>
            <a:off x="7359162" y="1735016"/>
            <a:ext cx="385042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G:</a:t>
            </a:r>
          </a:p>
        </p:txBody>
      </p:sp>
      <p:grpSp>
        <p:nvGrpSpPr>
          <p:cNvPr id="30738" name="Group 175"/>
          <p:cNvGrpSpPr>
            <a:grpSpLocks/>
          </p:cNvGrpSpPr>
          <p:nvPr/>
        </p:nvGrpSpPr>
        <p:grpSpPr bwMode="auto">
          <a:xfrm>
            <a:off x="7429499" y="2048609"/>
            <a:ext cx="1514844" cy="962758"/>
            <a:chOff x="4195" y="1207"/>
            <a:chExt cx="954" cy="657"/>
          </a:xfrm>
        </p:grpSpPr>
        <p:sp>
          <p:nvSpPr>
            <p:cNvPr id="30739" name="Text Box 176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30740" name="Text Box 177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30741" name="Text Box 178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30742" name="Line 179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3" name="Line 180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4" name="Line 181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" name="Text Box 42"/>
          <p:cNvSpPr txBox="1">
            <a:spLocks noChangeArrowheads="1"/>
          </p:cNvSpPr>
          <p:nvPr/>
        </p:nvSpPr>
        <p:spPr bwMode="auto">
          <a:xfrm>
            <a:off x="239879" y="3429001"/>
            <a:ext cx="1883849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Mögliche Lösungen:</a:t>
            </a:r>
            <a:endParaRPr lang="de-DE" altLang="en-US" sz="1477" u="sng" dirty="0"/>
          </a:p>
        </p:txBody>
      </p:sp>
      <p:sp>
        <p:nvSpPr>
          <p:cNvPr id="49" name="Text Box 123"/>
          <p:cNvSpPr txBox="1">
            <a:spLocks noChangeArrowheads="1"/>
          </p:cNvSpPr>
          <p:nvPr/>
        </p:nvSpPr>
        <p:spPr bwMode="auto">
          <a:xfrm>
            <a:off x="1043354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50" name="Text Box 124"/>
          <p:cNvSpPr txBox="1">
            <a:spLocks noChangeArrowheads="1"/>
          </p:cNvSpPr>
          <p:nvPr/>
        </p:nvSpPr>
        <p:spPr bwMode="auto">
          <a:xfrm>
            <a:off x="2266950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51" name="Text Box 125"/>
          <p:cNvSpPr txBox="1">
            <a:spLocks noChangeArrowheads="1"/>
          </p:cNvSpPr>
          <p:nvPr/>
        </p:nvSpPr>
        <p:spPr bwMode="auto">
          <a:xfrm>
            <a:off x="1474177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52" name="Text Box 135"/>
          <p:cNvSpPr txBox="1">
            <a:spLocks noChangeArrowheads="1"/>
          </p:cNvSpPr>
          <p:nvPr/>
        </p:nvSpPr>
        <p:spPr bwMode="auto">
          <a:xfrm>
            <a:off x="3922835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53" name="Text Box 136"/>
          <p:cNvSpPr txBox="1">
            <a:spLocks noChangeArrowheads="1"/>
          </p:cNvSpPr>
          <p:nvPr/>
        </p:nvSpPr>
        <p:spPr bwMode="auto">
          <a:xfrm>
            <a:off x="5146431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54" name="Text Box 137"/>
          <p:cNvSpPr txBox="1">
            <a:spLocks noChangeArrowheads="1"/>
          </p:cNvSpPr>
          <p:nvPr/>
        </p:nvSpPr>
        <p:spPr bwMode="auto">
          <a:xfrm>
            <a:off x="4355123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55" name="Text Box 148"/>
          <p:cNvSpPr txBox="1">
            <a:spLocks noChangeArrowheads="1"/>
          </p:cNvSpPr>
          <p:nvPr/>
        </p:nvSpPr>
        <p:spPr bwMode="auto">
          <a:xfrm>
            <a:off x="6875584" y="419246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56" name="Text Box 149"/>
          <p:cNvSpPr txBox="1">
            <a:spLocks noChangeArrowheads="1"/>
          </p:cNvSpPr>
          <p:nvPr/>
        </p:nvSpPr>
        <p:spPr bwMode="auto">
          <a:xfrm>
            <a:off x="8099181" y="42598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57" name="Text Box 150"/>
          <p:cNvSpPr txBox="1">
            <a:spLocks noChangeArrowheads="1"/>
          </p:cNvSpPr>
          <p:nvPr/>
        </p:nvSpPr>
        <p:spPr bwMode="auto">
          <a:xfrm>
            <a:off x="7307873" y="485775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grpSp>
        <p:nvGrpSpPr>
          <p:cNvPr id="58" name="Gruppierung 66"/>
          <p:cNvGrpSpPr>
            <a:grpSpLocks/>
          </p:cNvGrpSpPr>
          <p:nvPr/>
        </p:nvGrpSpPr>
        <p:grpSpPr bwMode="auto">
          <a:xfrm>
            <a:off x="971551" y="3694235"/>
            <a:ext cx="7920403" cy="1729154"/>
            <a:chOff x="1052513" y="3716338"/>
            <a:chExt cx="8580437" cy="1873251"/>
          </a:xfrm>
        </p:grpSpPr>
        <p:sp>
          <p:nvSpPr>
            <p:cNvPr id="59" name="Line 126"/>
            <p:cNvSpPr>
              <a:spLocks noChangeShapeType="1"/>
            </p:cNvSpPr>
            <p:nvPr/>
          </p:nvSpPr>
          <p:spPr bwMode="auto">
            <a:xfrm>
              <a:off x="1463562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127"/>
            <p:cNvSpPr>
              <a:spLocks noChangeShapeType="1"/>
            </p:cNvSpPr>
            <p:nvPr/>
          </p:nvSpPr>
          <p:spPr bwMode="auto">
            <a:xfrm flipH="1">
              <a:off x="1931367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28"/>
            <p:cNvSpPr>
              <a:spLocks noChangeShapeType="1"/>
            </p:cNvSpPr>
            <p:nvPr/>
          </p:nvSpPr>
          <p:spPr bwMode="auto">
            <a:xfrm flipH="1">
              <a:off x="1988123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129"/>
            <p:cNvSpPr>
              <a:spLocks noChangeShapeType="1"/>
            </p:cNvSpPr>
            <p:nvPr/>
          </p:nvSpPr>
          <p:spPr bwMode="auto">
            <a:xfrm>
              <a:off x="1362090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130"/>
            <p:cNvSpPr>
              <a:spLocks/>
            </p:cNvSpPr>
            <p:nvPr/>
          </p:nvSpPr>
          <p:spPr bwMode="auto">
            <a:xfrm>
              <a:off x="2507524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31"/>
            <p:cNvSpPr>
              <a:spLocks/>
            </p:cNvSpPr>
            <p:nvPr/>
          </p:nvSpPr>
          <p:spPr bwMode="auto">
            <a:xfrm rot="-9900000">
              <a:off x="1052513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138"/>
            <p:cNvSpPr>
              <a:spLocks noChangeShapeType="1"/>
            </p:cNvSpPr>
            <p:nvPr/>
          </p:nvSpPr>
          <p:spPr bwMode="auto">
            <a:xfrm>
              <a:off x="4583408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139"/>
            <p:cNvSpPr>
              <a:spLocks noChangeShapeType="1"/>
            </p:cNvSpPr>
            <p:nvPr/>
          </p:nvSpPr>
          <p:spPr bwMode="auto">
            <a:xfrm flipH="1">
              <a:off x="5051213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40"/>
            <p:cNvSpPr>
              <a:spLocks noChangeShapeType="1"/>
            </p:cNvSpPr>
            <p:nvPr/>
          </p:nvSpPr>
          <p:spPr bwMode="auto">
            <a:xfrm flipH="1">
              <a:off x="5107969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141"/>
            <p:cNvSpPr>
              <a:spLocks noChangeShapeType="1"/>
            </p:cNvSpPr>
            <p:nvPr/>
          </p:nvSpPr>
          <p:spPr bwMode="auto">
            <a:xfrm>
              <a:off x="4481936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42"/>
            <p:cNvSpPr>
              <a:spLocks/>
            </p:cNvSpPr>
            <p:nvPr/>
          </p:nvSpPr>
          <p:spPr bwMode="auto">
            <a:xfrm>
              <a:off x="5627370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43"/>
            <p:cNvSpPr>
              <a:spLocks/>
            </p:cNvSpPr>
            <p:nvPr/>
          </p:nvSpPr>
          <p:spPr bwMode="auto">
            <a:xfrm rot="-9900000">
              <a:off x="4172359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44"/>
            <p:cNvSpPr>
              <a:spLocks noChangeShapeType="1"/>
            </p:cNvSpPr>
            <p:nvPr/>
          </p:nvSpPr>
          <p:spPr bwMode="auto">
            <a:xfrm flipH="1" flipV="1">
              <a:off x="4315109" y="4437063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51"/>
            <p:cNvSpPr>
              <a:spLocks noChangeShapeType="1"/>
            </p:cNvSpPr>
            <p:nvPr/>
          </p:nvSpPr>
          <p:spPr bwMode="auto">
            <a:xfrm>
              <a:off x="7782369" y="4452938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152"/>
            <p:cNvSpPr>
              <a:spLocks noChangeShapeType="1"/>
            </p:cNvSpPr>
            <p:nvPr/>
          </p:nvSpPr>
          <p:spPr bwMode="auto">
            <a:xfrm flipH="1">
              <a:off x="8250174" y="4668838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53"/>
            <p:cNvSpPr>
              <a:spLocks noChangeShapeType="1"/>
            </p:cNvSpPr>
            <p:nvPr/>
          </p:nvSpPr>
          <p:spPr bwMode="auto">
            <a:xfrm flipH="1">
              <a:off x="8306930" y="4760913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54"/>
            <p:cNvSpPr>
              <a:spLocks noChangeShapeType="1"/>
            </p:cNvSpPr>
            <p:nvPr/>
          </p:nvSpPr>
          <p:spPr bwMode="auto">
            <a:xfrm>
              <a:off x="7680897" y="4545013"/>
              <a:ext cx="314736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55"/>
            <p:cNvSpPr>
              <a:spLocks/>
            </p:cNvSpPr>
            <p:nvPr/>
          </p:nvSpPr>
          <p:spPr bwMode="auto">
            <a:xfrm>
              <a:off x="8826330" y="4076701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56"/>
            <p:cNvSpPr>
              <a:spLocks/>
            </p:cNvSpPr>
            <p:nvPr/>
          </p:nvSpPr>
          <p:spPr bwMode="auto">
            <a:xfrm rot="-9900000">
              <a:off x="7371319" y="5121276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57"/>
            <p:cNvSpPr>
              <a:spLocks/>
            </p:cNvSpPr>
            <p:nvPr/>
          </p:nvSpPr>
          <p:spPr bwMode="auto">
            <a:xfrm rot="-3600000">
              <a:off x="7018829" y="3834926"/>
              <a:ext cx="744538" cy="507362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158"/>
            <p:cNvSpPr>
              <a:spLocks noChangeShapeType="1"/>
            </p:cNvSpPr>
            <p:nvPr/>
          </p:nvSpPr>
          <p:spPr bwMode="auto">
            <a:xfrm flipH="1" flipV="1">
              <a:off x="7527828" y="4508501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159"/>
            <p:cNvSpPr>
              <a:spLocks noChangeShapeType="1"/>
            </p:cNvSpPr>
            <p:nvPr/>
          </p:nvSpPr>
          <p:spPr bwMode="auto">
            <a:xfrm flipH="1" flipV="1">
              <a:off x="7684336" y="4365626"/>
              <a:ext cx="1062880" cy="71438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" name="Text Box 46"/>
          <p:cNvSpPr txBox="1">
            <a:spLocks noChangeArrowheads="1"/>
          </p:cNvSpPr>
          <p:nvPr/>
        </p:nvSpPr>
        <p:spPr bwMode="auto">
          <a:xfrm>
            <a:off x="611066" y="5669574"/>
            <a:ext cx="7921869" cy="50154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90000"/>
              </a:lnSpc>
              <a:buFont typeface="Wingdings" charset="2"/>
              <a:buChar char="à"/>
            </a:pPr>
            <a:r>
              <a:rPr lang="de-DE" altLang="en-US" sz="1477" b="1" dirty="0">
                <a:sym typeface="Wingdings" charset="2"/>
              </a:rPr>
              <a:t> </a:t>
            </a:r>
            <a:r>
              <a:rPr lang="de-DE" altLang="en-US" sz="1477" b="1" i="1" dirty="0" smtClean="0">
                <a:sym typeface="Wingdings" charset="2"/>
              </a:rPr>
              <a:t>Wähle </a:t>
            </a:r>
            <a:r>
              <a:rPr lang="de-DE" altLang="en-US" sz="1477" b="1" i="1" dirty="0" smtClean="0">
                <a:solidFill>
                  <a:schemeClr val="accent2"/>
                </a:solidFill>
                <a:sym typeface="Wingdings" charset="2"/>
              </a:rPr>
              <a:t>minimales Modell</a:t>
            </a:r>
            <a:r>
              <a:rPr lang="de-DE" altLang="en-US" sz="1477" b="1" i="1" dirty="0" smtClean="0">
                <a:sym typeface="Wingdings" charset="2"/>
              </a:rPr>
              <a:t> </a:t>
            </a:r>
            <a:r>
              <a:rPr lang="de-DE" altLang="en-US" sz="1477" b="1" dirty="0" smtClean="0">
                <a:sym typeface="Wingdings" charset="2"/>
              </a:rPr>
              <a:t> </a:t>
            </a:r>
            <a:r>
              <a:rPr lang="de-DE" altLang="en-US" sz="1477" b="1" dirty="0">
                <a:sym typeface="Wingdings" charset="2"/>
              </a:rPr>
              <a:t></a:t>
            </a:r>
          </a:p>
          <a:p>
            <a:pPr algn="ctr">
              <a:lnSpc>
                <a:spcPct val="90000"/>
              </a:lnSpc>
              <a:buFont typeface="Wingdings" charset="2"/>
              <a:buNone/>
            </a:pPr>
            <a:r>
              <a:rPr lang="de-DE" altLang="en-US" sz="1477" b="1" dirty="0">
                <a:sym typeface="Wingdings" charset="2"/>
              </a:rPr>
              <a:t>T </a:t>
            </a:r>
            <a:r>
              <a:rPr lang="de-DE" altLang="en-US" sz="1477" b="1" dirty="0" smtClean="0">
                <a:sym typeface="Wingdings" charset="2"/>
              </a:rPr>
              <a:t>soll kleinste Menge von Fakten enthalten, so dass Regeln wahr sind</a:t>
            </a:r>
            <a:endParaRPr lang="de-DE" altLang="en-US" sz="1477" b="1" dirty="0"/>
          </a:p>
        </p:txBody>
      </p:sp>
      <p:sp>
        <p:nvSpPr>
          <p:cNvPr id="82" name="Line 92"/>
          <p:cNvSpPr>
            <a:spLocks noChangeShapeType="1"/>
          </p:cNvSpPr>
          <p:nvPr/>
        </p:nvSpPr>
        <p:spPr bwMode="auto">
          <a:xfrm flipV="1">
            <a:off x="3851031" y="3553559"/>
            <a:ext cx="1584081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74"/>
          <p:cNvSpPr>
            <a:spLocks noChangeShapeType="1"/>
          </p:cNvSpPr>
          <p:nvPr/>
        </p:nvSpPr>
        <p:spPr bwMode="auto">
          <a:xfrm flipV="1">
            <a:off x="6731977" y="3620967"/>
            <a:ext cx="1585546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Einordnung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85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Weiteres Beispiel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01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</a:rPr>
              <a:t>Rekursive Anfragen in </a:t>
            </a:r>
            <a:r>
              <a:rPr lang="de-DE" dirty="0" err="1" smtClean="0">
                <a:latin typeface="+mn-lt"/>
                <a:ea typeface="ＭＳ Ｐゴシック" charset="0"/>
              </a:rPr>
              <a:t>Datalog</a:t>
            </a:r>
            <a:r>
              <a:rPr lang="de-DE" dirty="0" smtClean="0">
                <a:latin typeface="+mn-lt"/>
                <a:ea typeface="ＭＳ Ｐゴシック" charset="0"/>
              </a:rPr>
              <a:t> über einer DB</a:t>
            </a:r>
            <a:endParaRPr lang="en-US" dirty="0">
              <a:latin typeface="+mn-lt"/>
              <a:ea typeface="ＭＳ Ｐゴシック" charset="0"/>
            </a:endParaRPr>
          </a:p>
        </p:txBody>
      </p:sp>
      <p:grpSp>
        <p:nvGrpSpPr>
          <p:cNvPr id="9" name="Group 105"/>
          <p:cNvGrpSpPr>
            <a:grpSpLocks/>
          </p:cNvGrpSpPr>
          <p:nvPr/>
        </p:nvGrpSpPr>
        <p:grpSpPr bwMode="auto">
          <a:xfrm>
            <a:off x="971600" y="1179686"/>
            <a:ext cx="3294062" cy="3473450"/>
            <a:chOff x="3700" y="868"/>
            <a:chExt cx="2248" cy="2188"/>
          </a:xfrm>
        </p:grpSpPr>
        <p:grpSp>
          <p:nvGrpSpPr>
            <p:cNvPr id="10" name="Group 70"/>
            <p:cNvGrpSpPr>
              <a:grpSpLocks/>
            </p:cNvGrpSpPr>
            <p:nvPr/>
          </p:nvGrpSpPr>
          <p:grpSpPr bwMode="auto">
            <a:xfrm>
              <a:off x="3783" y="916"/>
              <a:ext cx="2085" cy="364"/>
              <a:chOff x="3783" y="916"/>
              <a:chExt cx="2085" cy="364"/>
            </a:xfrm>
          </p:grpSpPr>
          <p:sp>
            <p:nvSpPr>
              <p:cNvPr id="45" name="Rectangle 63"/>
              <p:cNvSpPr>
                <a:spLocks noChangeArrowheads="1"/>
              </p:cNvSpPr>
              <p:nvPr/>
            </p:nvSpPr>
            <p:spPr bwMode="auto">
              <a:xfrm>
                <a:off x="3783" y="924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46" name="Rectangle 64"/>
              <p:cNvSpPr>
                <a:spLocks noChangeArrowheads="1"/>
              </p:cNvSpPr>
              <p:nvPr/>
            </p:nvSpPr>
            <p:spPr bwMode="auto">
              <a:xfrm>
                <a:off x="4311" y="924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47" name="Rectangle 65"/>
              <p:cNvSpPr>
                <a:spLocks noChangeArrowheads="1"/>
              </p:cNvSpPr>
              <p:nvPr/>
            </p:nvSpPr>
            <p:spPr bwMode="auto">
              <a:xfrm>
                <a:off x="5271" y="924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48" name="Rectangle 66"/>
              <p:cNvSpPr>
                <a:spLocks noChangeArrowheads="1"/>
              </p:cNvSpPr>
              <p:nvPr/>
            </p:nvSpPr>
            <p:spPr bwMode="auto">
              <a:xfrm>
                <a:off x="3796" y="916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7"/>
              <p:cNvSpPr>
                <a:spLocks noChangeArrowheads="1"/>
              </p:cNvSpPr>
              <p:nvPr/>
            </p:nvSpPr>
            <p:spPr bwMode="auto">
              <a:xfrm>
                <a:off x="3783" y="1068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MFSW</a:t>
                </a:r>
              </a:p>
            </p:txBody>
          </p:sp>
          <p:sp>
            <p:nvSpPr>
              <p:cNvPr id="50" name="Rectangle 68"/>
              <p:cNvSpPr>
                <a:spLocks noChangeArrowheads="1"/>
              </p:cNvSpPr>
              <p:nvPr/>
            </p:nvSpPr>
            <p:spPr bwMode="auto">
              <a:xfrm>
                <a:off x="4311" y="1068"/>
                <a:ext cx="97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Mainframe SW</a:t>
                </a:r>
              </a:p>
            </p:txBody>
          </p:sp>
          <p:sp>
            <p:nvSpPr>
              <p:cNvPr id="51" name="Rectangle 69"/>
              <p:cNvSpPr>
                <a:spLocks noChangeArrowheads="1"/>
              </p:cNvSpPr>
              <p:nvPr/>
            </p:nvSpPr>
            <p:spPr bwMode="auto">
              <a:xfrm>
                <a:off x="5319" y="1068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</p:grpSp>
        <p:grpSp>
          <p:nvGrpSpPr>
            <p:cNvPr id="11" name="Group 78"/>
            <p:cNvGrpSpPr>
              <a:grpSpLocks/>
            </p:cNvGrpSpPr>
            <p:nvPr/>
          </p:nvGrpSpPr>
          <p:grpSpPr bwMode="auto">
            <a:xfrm>
              <a:off x="3783" y="1300"/>
              <a:ext cx="2085" cy="364"/>
              <a:chOff x="3783" y="1300"/>
              <a:chExt cx="2085" cy="364"/>
            </a:xfrm>
          </p:grpSpPr>
          <p:sp>
            <p:nvSpPr>
              <p:cNvPr id="38" name="Rectangle 71"/>
              <p:cNvSpPr>
                <a:spLocks noChangeArrowheads="1"/>
              </p:cNvSpPr>
              <p:nvPr/>
            </p:nvSpPr>
            <p:spPr bwMode="auto">
              <a:xfrm>
                <a:off x="3783" y="1452"/>
                <a:ext cx="48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UXSW</a:t>
                </a:r>
              </a:p>
            </p:txBody>
          </p:sp>
          <p:sp>
            <p:nvSpPr>
              <p:cNvPr id="39" name="Rectangle 72"/>
              <p:cNvSpPr>
                <a:spLocks noChangeArrowheads="1"/>
              </p:cNvSpPr>
              <p:nvPr/>
            </p:nvSpPr>
            <p:spPr bwMode="auto">
              <a:xfrm>
                <a:off x="4311" y="1452"/>
                <a:ext cx="61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Unix SW</a:t>
                </a:r>
              </a:p>
            </p:txBody>
          </p:sp>
          <p:sp>
            <p:nvSpPr>
              <p:cNvPr id="40" name="Rectangle 73"/>
              <p:cNvSpPr>
                <a:spLocks noChangeArrowheads="1"/>
              </p:cNvSpPr>
              <p:nvPr/>
            </p:nvSpPr>
            <p:spPr bwMode="auto">
              <a:xfrm>
                <a:off x="5319" y="1452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41" name="Rectangle 74"/>
              <p:cNvSpPr>
                <a:spLocks noChangeArrowheads="1"/>
              </p:cNvSpPr>
              <p:nvPr/>
            </p:nvSpPr>
            <p:spPr bwMode="auto">
              <a:xfrm>
                <a:off x="3783" y="1308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42" name="Rectangle 75"/>
              <p:cNvSpPr>
                <a:spLocks noChangeArrowheads="1"/>
              </p:cNvSpPr>
              <p:nvPr/>
            </p:nvSpPr>
            <p:spPr bwMode="auto">
              <a:xfrm>
                <a:off x="4311" y="1308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43" name="Rectangle 76"/>
              <p:cNvSpPr>
                <a:spLocks noChangeArrowheads="1"/>
              </p:cNvSpPr>
              <p:nvPr/>
            </p:nvSpPr>
            <p:spPr bwMode="auto">
              <a:xfrm>
                <a:off x="5271" y="1308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44" name="Rectangle 77"/>
              <p:cNvSpPr>
                <a:spLocks noChangeArrowheads="1"/>
              </p:cNvSpPr>
              <p:nvPr/>
            </p:nvSpPr>
            <p:spPr bwMode="auto">
              <a:xfrm>
                <a:off x="3796" y="1300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86"/>
            <p:cNvGrpSpPr>
              <a:grpSpLocks/>
            </p:cNvGrpSpPr>
            <p:nvPr/>
          </p:nvGrpSpPr>
          <p:grpSpPr bwMode="auto">
            <a:xfrm>
              <a:off x="3783" y="1684"/>
              <a:ext cx="2085" cy="364"/>
              <a:chOff x="3783" y="1684"/>
              <a:chExt cx="2085" cy="364"/>
            </a:xfrm>
          </p:grpSpPr>
          <p:sp>
            <p:nvSpPr>
              <p:cNvPr id="31" name="Rectangle 79"/>
              <p:cNvSpPr>
                <a:spLocks noChangeArrowheads="1"/>
              </p:cNvSpPr>
              <p:nvPr/>
            </p:nvSpPr>
            <p:spPr bwMode="auto">
              <a:xfrm>
                <a:off x="3783" y="1836"/>
                <a:ext cx="47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PCSW</a:t>
                </a:r>
              </a:p>
            </p:txBody>
          </p:sp>
          <p:sp>
            <p:nvSpPr>
              <p:cNvPr id="32" name="Rectangle 80"/>
              <p:cNvSpPr>
                <a:spLocks noChangeArrowheads="1"/>
              </p:cNvSpPr>
              <p:nvPr/>
            </p:nvSpPr>
            <p:spPr bwMode="auto">
              <a:xfrm>
                <a:off x="4311" y="1836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 SW</a:t>
                </a:r>
              </a:p>
            </p:txBody>
          </p:sp>
          <p:sp>
            <p:nvSpPr>
              <p:cNvPr id="33" name="Rectangle 81"/>
              <p:cNvSpPr>
                <a:spLocks noChangeArrowheads="1"/>
              </p:cNvSpPr>
              <p:nvPr/>
            </p:nvSpPr>
            <p:spPr bwMode="auto">
              <a:xfrm>
                <a:off x="5319" y="1836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34" name="Rectangle 82"/>
              <p:cNvSpPr>
                <a:spLocks noChangeArrowheads="1"/>
              </p:cNvSpPr>
              <p:nvPr/>
            </p:nvSpPr>
            <p:spPr bwMode="auto">
              <a:xfrm>
                <a:off x="3783" y="1692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35" name="Rectangle 83"/>
              <p:cNvSpPr>
                <a:spLocks noChangeArrowheads="1"/>
              </p:cNvSpPr>
              <p:nvPr/>
            </p:nvSpPr>
            <p:spPr bwMode="auto">
              <a:xfrm>
                <a:off x="4311" y="1692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 dirty="0"/>
                  <a:t>Name</a:t>
                </a:r>
              </a:p>
            </p:txBody>
          </p:sp>
          <p:sp>
            <p:nvSpPr>
              <p:cNvPr id="36" name="Rectangle 84"/>
              <p:cNvSpPr>
                <a:spLocks noChangeArrowheads="1"/>
              </p:cNvSpPr>
              <p:nvPr/>
            </p:nvSpPr>
            <p:spPr bwMode="auto">
              <a:xfrm>
                <a:off x="5271" y="1692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37" name="Rectangle 85"/>
              <p:cNvSpPr>
                <a:spLocks noChangeArrowheads="1"/>
              </p:cNvSpPr>
              <p:nvPr/>
            </p:nvSpPr>
            <p:spPr bwMode="auto">
              <a:xfrm>
                <a:off x="3796" y="1684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94"/>
            <p:cNvGrpSpPr>
              <a:grpSpLocks/>
            </p:cNvGrpSpPr>
            <p:nvPr/>
          </p:nvGrpSpPr>
          <p:grpSpPr bwMode="auto">
            <a:xfrm>
              <a:off x="3783" y="2068"/>
              <a:ext cx="2085" cy="364"/>
              <a:chOff x="3783" y="2068"/>
              <a:chExt cx="2085" cy="364"/>
            </a:xfrm>
          </p:grpSpPr>
          <p:sp>
            <p:nvSpPr>
              <p:cNvPr id="24" name="Rectangle 87"/>
              <p:cNvSpPr>
                <a:spLocks noChangeArrowheads="1"/>
              </p:cNvSpPr>
              <p:nvPr/>
            </p:nvSpPr>
            <p:spPr bwMode="auto">
              <a:xfrm>
                <a:off x="3783" y="2220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5" name="Rectangle 88"/>
              <p:cNvSpPr>
                <a:spLocks noChangeArrowheads="1"/>
              </p:cNvSpPr>
              <p:nvPr/>
            </p:nvSpPr>
            <p:spPr bwMode="auto">
              <a:xfrm>
                <a:off x="4311" y="2220"/>
                <a:ext cx="79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Leitung SW</a:t>
                </a:r>
              </a:p>
            </p:txBody>
          </p:sp>
          <p:sp>
            <p:nvSpPr>
              <p:cNvPr id="26" name="Rectangle 89"/>
              <p:cNvSpPr>
                <a:spLocks noChangeArrowheads="1"/>
              </p:cNvSpPr>
              <p:nvPr/>
            </p:nvSpPr>
            <p:spPr bwMode="auto">
              <a:xfrm>
                <a:off x="5319" y="2220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7" name="Rectangle 90"/>
              <p:cNvSpPr>
                <a:spLocks noChangeArrowheads="1"/>
              </p:cNvSpPr>
              <p:nvPr/>
            </p:nvSpPr>
            <p:spPr bwMode="auto">
              <a:xfrm>
                <a:off x="3783" y="2076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8" name="Rectangle 91"/>
              <p:cNvSpPr>
                <a:spLocks noChangeArrowheads="1"/>
              </p:cNvSpPr>
              <p:nvPr/>
            </p:nvSpPr>
            <p:spPr bwMode="auto">
              <a:xfrm>
                <a:off x="4311" y="2076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9" name="Rectangle 92"/>
              <p:cNvSpPr>
                <a:spLocks noChangeArrowheads="1"/>
              </p:cNvSpPr>
              <p:nvPr/>
            </p:nvSpPr>
            <p:spPr bwMode="auto">
              <a:xfrm>
                <a:off x="5271" y="2076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30" name="Rectangle 93"/>
              <p:cNvSpPr>
                <a:spLocks noChangeArrowheads="1"/>
              </p:cNvSpPr>
              <p:nvPr/>
            </p:nvSpPr>
            <p:spPr bwMode="auto">
              <a:xfrm>
                <a:off x="3796" y="2068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102"/>
            <p:cNvGrpSpPr>
              <a:grpSpLocks/>
            </p:cNvGrpSpPr>
            <p:nvPr/>
          </p:nvGrpSpPr>
          <p:grpSpPr bwMode="auto">
            <a:xfrm>
              <a:off x="3783" y="2452"/>
              <a:ext cx="2085" cy="364"/>
              <a:chOff x="3783" y="2452"/>
              <a:chExt cx="2085" cy="364"/>
            </a:xfrm>
          </p:grpSpPr>
          <p:sp>
            <p:nvSpPr>
              <p:cNvPr id="17" name="Rectangle 95"/>
              <p:cNvSpPr>
                <a:spLocks noChangeArrowheads="1"/>
              </p:cNvSpPr>
              <p:nvPr/>
            </p:nvSpPr>
            <p:spPr bwMode="auto">
              <a:xfrm>
                <a:off x="3783" y="2604"/>
                <a:ext cx="41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dirty="0"/>
                  <a:t>PERS</a:t>
                </a:r>
              </a:p>
            </p:txBody>
          </p:sp>
          <p:sp>
            <p:nvSpPr>
              <p:cNvPr id="18" name="Rectangle 96"/>
              <p:cNvSpPr>
                <a:spLocks noChangeArrowheads="1"/>
              </p:cNvSpPr>
              <p:nvPr/>
            </p:nvSpPr>
            <p:spPr bwMode="auto">
              <a:xfrm>
                <a:off x="4311" y="2604"/>
                <a:ext cx="6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dirty="0"/>
                  <a:t>Personal</a:t>
                </a:r>
              </a:p>
            </p:txBody>
          </p:sp>
          <p:sp>
            <p:nvSpPr>
              <p:cNvPr id="19" name="Rectangle 97"/>
              <p:cNvSpPr>
                <a:spLocks noChangeArrowheads="1"/>
              </p:cNvSpPr>
              <p:nvPr/>
            </p:nvSpPr>
            <p:spPr bwMode="auto">
              <a:xfrm>
                <a:off x="5319" y="2604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0" name="Rectangle 98"/>
              <p:cNvSpPr>
                <a:spLocks noChangeArrowheads="1"/>
              </p:cNvSpPr>
              <p:nvPr/>
            </p:nvSpPr>
            <p:spPr bwMode="auto">
              <a:xfrm>
                <a:off x="3783" y="2460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1" name="Rectangle 99"/>
              <p:cNvSpPr>
                <a:spLocks noChangeArrowheads="1"/>
              </p:cNvSpPr>
              <p:nvPr/>
            </p:nvSpPr>
            <p:spPr bwMode="auto">
              <a:xfrm>
                <a:off x="4311" y="2460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2" name="Rectangle 100"/>
              <p:cNvSpPr>
                <a:spLocks noChangeArrowheads="1"/>
              </p:cNvSpPr>
              <p:nvPr/>
            </p:nvSpPr>
            <p:spPr bwMode="auto">
              <a:xfrm>
                <a:off x="5271" y="2460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3" name="Rectangle 101"/>
              <p:cNvSpPr>
                <a:spLocks noChangeArrowheads="1"/>
              </p:cNvSpPr>
              <p:nvPr/>
            </p:nvSpPr>
            <p:spPr bwMode="auto">
              <a:xfrm>
                <a:off x="3796" y="2452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AutoShape 103"/>
            <p:cNvSpPr>
              <a:spLocks noChangeArrowheads="1"/>
            </p:cNvSpPr>
            <p:nvPr/>
          </p:nvSpPr>
          <p:spPr bwMode="auto">
            <a:xfrm>
              <a:off x="3700" y="868"/>
              <a:ext cx="2248" cy="196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783" y="2844"/>
              <a:ext cx="8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Abteilungen</a:t>
              </a:r>
            </a:p>
          </p:txBody>
        </p:sp>
      </p:grp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1743" y="5029935"/>
            <a:ext cx="8440615" cy="155648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 eaLnBrk="1" hangingPunct="1">
              <a:buFont typeface="Wingdings" charset="2"/>
              <a:buNone/>
            </a:pPr>
            <a:r>
              <a:rPr lang="de-DE" altLang="en-US" kern="0" dirty="0" smtClean="0">
                <a:sym typeface="Symbol" charset="2"/>
              </a:rPr>
              <a:t> </a:t>
            </a:r>
            <a:r>
              <a:rPr lang="de-DE" altLang="en-US" kern="0" dirty="0" err="1" smtClean="0">
                <a:sym typeface="Symbol" charset="2"/>
              </a:rPr>
              <a:t>x,y</a:t>
            </a:r>
            <a:r>
              <a:rPr lang="de-DE" altLang="en-US" kern="0" dirty="0" smtClean="0">
                <a:sym typeface="Symbol" charset="2"/>
              </a:rPr>
              <a:t> (  Unterabteilung(</a:t>
            </a:r>
            <a:r>
              <a:rPr lang="de-DE" altLang="en-US" kern="0" dirty="0" err="1" smtClean="0">
                <a:sym typeface="Symbol" charset="2"/>
              </a:rPr>
              <a:t>x,y</a:t>
            </a:r>
            <a:r>
              <a:rPr lang="de-DE" altLang="en-US" kern="0" dirty="0" smtClean="0">
                <a:sym typeface="Symbol" charset="2"/>
              </a:rPr>
              <a:t>)  ∃</a:t>
            </a:r>
            <a:r>
              <a:rPr lang="de-DE" altLang="en-US" kern="0" dirty="0" err="1" smtClean="0">
                <a:sym typeface="Symbol" charset="2"/>
              </a:rPr>
              <a:t>w</a:t>
            </a:r>
            <a:r>
              <a:rPr lang="de-DE" altLang="en-US" kern="0" dirty="0" smtClean="0">
                <a:sym typeface="Symbol" charset="2"/>
              </a:rPr>
              <a:t> Abteilung(</a:t>
            </a:r>
            <a:r>
              <a:rPr lang="de-DE" altLang="en-US" kern="0" dirty="0" err="1" smtClean="0">
                <a:sym typeface="Symbol" charset="2"/>
              </a:rPr>
              <a:t>x,w,y</a:t>
            </a:r>
            <a:r>
              <a:rPr lang="de-DE" altLang="en-US" kern="0" dirty="0" smtClean="0">
                <a:sym typeface="Symbol" charset="2"/>
              </a:rPr>
              <a:t>) )</a:t>
            </a:r>
          </a:p>
          <a:p>
            <a:pPr lvl="1" eaLnBrk="1" hangingPunct="1">
              <a:buFont typeface="Symbol" charset="2"/>
              <a:buChar char="&quot;"/>
            </a:pPr>
            <a:r>
              <a:rPr lang="de-DE" altLang="en-US" kern="0" dirty="0" smtClean="0">
                <a:sym typeface="Symbol" charset="2"/>
              </a:rPr>
              <a:t> </a:t>
            </a:r>
            <a:r>
              <a:rPr lang="de-DE" altLang="en-US" kern="0" dirty="0" err="1" smtClean="0">
                <a:sym typeface="Symbol" charset="2"/>
              </a:rPr>
              <a:t>x,y</a:t>
            </a:r>
            <a:r>
              <a:rPr lang="de-DE" altLang="en-US" kern="0" dirty="0" smtClean="0">
                <a:sym typeface="Symbol" charset="2"/>
              </a:rPr>
              <a:t> ( Unterabteilung(</a:t>
            </a:r>
            <a:r>
              <a:rPr lang="de-DE" altLang="en-US" kern="0" dirty="0" err="1" smtClean="0">
                <a:sym typeface="Symbol" charset="2"/>
              </a:rPr>
              <a:t>x,y</a:t>
            </a:r>
            <a:r>
              <a:rPr lang="de-DE" altLang="en-US" kern="0" dirty="0" smtClean="0">
                <a:sym typeface="Symbol" charset="2"/>
              </a:rPr>
              <a:t>)  ∃</a:t>
            </a:r>
            <a:r>
              <a:rPr lang="de-DE" altLang="en-US" kern="0" dirty="0" err="1" smtClean="0">
                <a:sym typeface="Symbol" charset="2"/>
              </a:rPr>
              <a:t>w</a:t>
            </a:r>
            <a:r>
              <a:rPr lang="de-DE" altLang="en-US" kern="0" dirty="0" smtClean="0">
                <a:sym typeface="Symbol" charset="2"/>
              </a:rPr>
              <a:t> ∃</a:t>
            </a:r>
            <a:r>
              <a:rPr lang="de-DE" altLang="en-US" kern="0" dirty="0" err="1" smtClean="0">
                <a:sym typeface="Symbol" charset="2"/>
              </a:rPr>
              <a:t>z</a:t>
            </a:r>
            <a:r>
              <a:rPr lang="de-DE" altLang="en-US" kern="0" dirty="0" smtClean="0">
                <a:sym typeface="Symbol" charset="2"/>
              </a:rPr>
              <a:t>(Abteilung(</a:t>
            </a:r>
            <a:r>
              <a:rPr lang="de-DE" altLang="en-US" kern="0" dirty="0" err="1" smtClean="0">
                <a:sym typeface="Symbol" charset="2"/>
              </a:rPr>
              <a:t>z,w,y</a:t>
            </a:r>
            <a:r>
              <a:rPr lang="de-DE" altLang="en-US" kern="0" dirty="0" smtClean="0">
                <a:sym typeface="Symbol" charset="2"/>
              </a:rPr>
              <a:t>)  Unterabteilung(</a:t>
            </a:r>
            <a:r>
              <a:rPr lang="de-DE" altLang="en-US" kern="0" dirty="0" err="1" smtClean="0">
                <a:sym typeface="Symbol" charset="2"/>
              </a:rPr>
              <a:t>x,z</a:t>
            </a:r>
            <a:r>
              <a:rPr lang="de-DE" altLang="en-US" kern="0" dirty="0" smtClean="0">
                <a:sym typeface="Symbol" charset="2"/>
              </a:rPr>
              <a:t>) ) )</a:t>
            </a:r>
          </a:p>
          <a:p>
            <a:pPr lvl="1" eaLnBrk="1" hangingPunct="1">
              <a:buFont typeface="Wingdings" charset="2"/>
              <a:buNone/>
            </a:pPr>
            <a:endParaRPr lang="de-DE" altLang="en-US" kern="0" dirty="0" smtClean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kern="0" dirty="0">
              <a:sym typeface="Symbol" charset="2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983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</a:rPr>
              <a:t>Rekursive Anfragen in SQL</a:t>
            </a:r>
            <a:endParaRPr lang="en-US" dirty="0">
              <a:latin typeface="+mn-lt"/>
              <a:ea typeface="ＭＳ Ｐゴシック" charset="0"/>
            </a:endParaRPr>
          </a:p>
        </p:txBody>
      </p:sp>
      <p:sp>
        <p:nvSpPr>
          <p:cNvPr id="57346" name="Text Box 3"/>
          <p:cNvSpPr txBox="1">
            <a:spLocks noChangeArrowheads="1"/>
          </p:cNvSpPr>
          <p:nvPr/>
        </p:nvSpPr>
        <p:spPr bwMode="auto">
          <a:xfrm>
            <a:off x="4923693" y="2057400"/>
            <a:ext cx="3409950" cy="1846659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create recursive view </a:t>
            </a:r>
            <a:r>
              <a:rPr lang="en-US" sz="1400" dirty="0" err="1"/>
              <a:t>Unterabteilungen</a:t>
            </a:r>
            <a:endParaRPr lang="en-US" sz="1400" dirty="0"/>
          </a:p>
          <a:p>
            <a:r>
              <a:rPr lang="en-US" sz="1400" dirty="0"/>
              <a:t>  select </a:t>
            </a:r>
            <a:r>
              <a:rPr lang="en-US" sz="1400" dirty="0" err="1"/>
              <a:t>r.kurz</a:t>
            </a:r>
            <a:r>
              <a:rPr lang="en-US" sz="1400" dirty="0"/>
              <a:t>, </a:t>
            </a:r>
            <a:r>
              <a:rPr lang="en-US" sz="1400" dirty="0" err="1"/>
              <a:t>r.oberabt</a:t>
            </a:r>
            <a:endParaRPr lang="en-US" sz="1400" dirty="0"/>
          </a:p>
          <a:p>
            <a:r>
              <a:rPr lang="en-US" sz="1400" dirty="0"/>
              <a:t>  from </a:t>
            </a:r>
            <a:r>
              <a:rPr lang="en-US" sz="1400" dirty="0" err="1"/>
              <a:t>Abteilungen</a:t>
            </a:r>
            <a:r>
              <a:rPr lang="en-US" sz="1400" dirty="0"/>
              <a:t> r</a:t>
            </a:r>
          </a:p>
          <a:p>
            <a:r>
              <a:rPr lang="en-US" sz="1400" dirty="0"/>
              <a:t>union</a:t>
            </a:r>
          </a:p>
          <a:p>
            <a:r>
              <a:rPr lang="en-US" sz="1400" dirty="0"/>
              <a:t>  select </a:t>
            </a:r>
            <a:r>
              <a:rPr lang="en-US" sz="1400" dirty="0" err="1"/>
              <a:t>u.kurz</a:t>
            </a:r>
            <a:r>
              <a:rPr lang="en-US" sz="1400" dirty="0"/>
              <a:t>, </a:t>
            </a:r>
            <a:r>
              <a:rPr lang="en-US" sz="1400" dirty="0" err="1"/>
              <a:t>o.oberabt</a:t>
            </a:r>
            <a:endParaRPr lang="en-US" sz="1400" dirty="0"/>
          </a:p>
          <a:p>
            <a:r>
              <a:rPr lang="en-US" sz="1400" dirty="0"/>
              <a:t>  from </a:t>
            </a:r>
            <a:r>
              <a:rPr lang="en-US" sz="1400" dirty="0" err="1"/>
              <a:t>Abteilungen</a:t>
            </a:r>
            <a:r>
              <a:rPr lang="en-US" sz="1400" dirty="0"/>
              <a:t> o,</a:t>
            </a:r>
          </a:p>
          <a:p>
            <a:r>
              <a:rPr lang="en-US" sz="1400" dirty="0"/>
              <a:t>          </a:t>
            </a:r>
            <a:r>
              <a:rPr lang="en-US" sz="1400" dirty="0" err="1"/>
              <a:t>Unterabteilungen</a:t>
            </a:r>
            <a:r>
              <a:rPr lang="en-US" sz="1400" dirty="0"/>
              <a:t> u</a:t>
            </a:r>
          </a:p>
          <a:p>
            <a:r>
              <a:rPr lang="en-US" sz="1400" dirty="0"/>
              <a:t>  where </a:t>
            </a:r>
            <a:r>
              <a:rPr lang="en-US" sz="1400" dirty="0" err="1"/>
              <a:t>o.kurz</a:t>
            </a:r>
            <a:r>
              <a:rPr lang="en-US" sz="1400" dirty="0"/>
              <a:t> = </a:t>
            </a:r>
            <a:r>
              <a:rPr lang="en-US" sz="1400" dirty="0" err="1"/>
              <a:t>u.oberabt</a:t>
            </a:r>
            <a:endParaRPr lang="en-US" sz="1400" dirty="0"/>
          </a:p>
        </p:txBody>
      </p:sp>
      <p:sp>
        <p:nvSpPr>
          <p:cNvPr id="57350" name="Text Box 7"/>
          <p:cNvSpPr txBox="1">
            <a:spLocks noChangeArrowheads="1"/>
          </p:cNvSpPr>
          <p:nvPr/>
        </p:nvSpPr>
        <p:spPr bwMode="auto">
          <a:xfrm>
            <a:off x="539552" y="4841865"/>
            <a:ext cx="828092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de-DE" dirty="0">
                <a:latin typeface="+mn-lt"/>
              </a:rPr>
              <a:t>Beim Start der Rekursion enthält „Unterabteilungen</a:t>
            </a:r>
            <a:r>
              <a:rPr lang="ja-JP" altLang="de-DE" dirty="0">
                <a:latin typeface="+mn-lt"/>
              </a:rPr>
              <a:t>“</a:t>
            </a:r>
            <a:r>
              <a:rPr lang="de-DE" altLang="ja-JP" dirty="0">
                <a:latin typeface="+mn-lt"/>
              </a:rPr>
              <a:t> nur die </a:t>
            </a:r>
            <a:r>
              <a:rPr lang="de-DE" altLang="ja-JP" dirty="0" err="1">
                <a:latin typeface="+mn-lt"/>
              </a:rPr>
              <a:t>Tupel</a:t>
            </a:r>
            <a:r>
              <a:rPr lang="de-DE" altLang="ja-JP" dirty="0">
                <a:latin typeface="+mn-lt"/>
              </a:rPr>
              <a:t> der ersten Teilanfrage.</a:t>
            </a:r>
          </a:p>
          <a:p>
            <a:pPr>
              <a:buFont typeface="Arial" charset="0"/>
              <a:buChar char="•"/>
            </a:pPr>
            <a:r>
              <a:rPr lang="de-DE" dirty="0" err="1">
                <a:latin typeface="+mn-lt"/>
              </a:rPr>
              <a:t>Tupel</a:t>
            </a:r>
            <a:r>
              <a:rPr lang="de-DE" dirty="0">
                <a:latin typeface="+mn-lt"/>
              </a:rPr>
              <a:t>, die sich durch den </a:t>
            </a:r>
            <a:r>
              <a:rPr lang="de-DE" dirty="0" err="1">
                <a:latin typeface="+mn-lt"/>
              </a:rPr>
              <a:t>Join</a:t>
            </a:r>
            <a:r>
              <a:rPr lang="de-DE" dirty="0">
                <a:latin typeface="+mn-lt"/>
              </a:rPr>
              <a:t> in der zweiten Teilanfrage ergeben, werden der Extension von „Unterabteilungen</a:t>
            </a:r>
            <a:r>
              <a:rPr lang="ja-JP" altLang="de-DE" dirty="0">
                <a:latin typeface="+mn-lt"/>
              </a:rPr>
              <a:t>“</a:t>
            </a:r>
            <a:r>
              <a:rPr lang="de-DE" altLang="ja-JP" dirty="0">
                <a:latin typeface="+mn-lt"/>
              </a:rPr>
              <a:t> für die nächste Iteration hinzugefügt.</a:t>
            </a:r>
          </a:p>
          <a:p>
            <a:pPr>
              <a:buFont typeface="Arial" charset="0"/>
              <a:buChar char="•"/>
            </a:pPr>
            <a:r>
              <a:rPr lang="de-DE" dirty="0">
                <a:latin typeface="+mn-lt"/>
              </a:rPr>
              <a:t>Abbruch der Rekursion, sobald die zweite Teilanfrage bei Verwendung der Ergebnisse aus der vorigen Iteration keine zusätzlichen </a:t>
            </a:r>
            <a:r>
              <a:rPr lang="de-DE" dirty="0" err="1">
                <a:latin typeface="+mn-lt"/>
              </a:rPr>
              <a:t>Ergebnistupel</a:t>
            </a:r>
            <a:r>
              <a:rPr lang="de-DE" dirty="0">
                <a:latin typeface="+mn-lt"/>
              </a:rPr>
              <a:t> mehr liefert </a:t>
            </a:r>
            <a:r>
              <a:rPr lang="de-DE" dirty="0" smtClean="0">
                <a:latin typeface="+mn-lt"/>
                <a:sym typeface="Symbol" charset="0"/>
              </a:rPr>
              <a:t>⟶ </a:t>
            </a:r>
            <a:r>
              <a:rPr lang="de-DE" dirty="0">
                <a:latin typeface="+mn-lt"/>
                <a:sym typeface="Symbol" charset="0"/>
              </a:rPr>
              <a:t>Fixpunkt.</a:t>
            </a:r>
            <a:endParaRPr lang="de-DE" dirty="0">
              <a:latin typeface="+mn-lt"/>
            </a:endParaRPr>
          </a:p>
        </p:txBody>
      </p:sp>
      <p:sp>
        <p:nvSpPr>
          <p:cNvPr id="57351" name="Ovale Legende 18"/>
          <p:cNvSpPr>
            <a:spLocks noChangeArrowheads="1"/>
          </p:cNvSpPr>
          <p:nvPr/>
        </p:nvSpPr>
        <p:spPr bwMode="auto">
          <a:xfrm>
            <a:off x="7219951" y="2492375"/>
            <a:ext cx="1899138" cy="83820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de-DE" sz="1600" dirty="0" err="1" smtClean="0">
                <a:latin typeface="+mn-lt"/>
              </a:rPr>
              <a:t>PostgreSQL</a:t>
            </a:r>
            <a:r>
              <a:rPr lang="de-DE" sz="1600" dirty="0" smtClean="0">
                <a:latin typeface="+mn-lt"/>
              </a:rPr>
              <a:t>-</a:t>
            </a:r>
            <a:br>
              <a:rPr lang="de-DE" sz="1600" dirty="0" smtClean="0">
                <a:latin typeface="+mn-lt"/>
              </a:rPr>
            </a:br>
            <a:r>
              <a:rPr lang="de-DE" sz="1600" dirty="0" smtClean="0">
                <a:latin typeface="+mn-lt"/>
              </a:rPr>
              <a:t>Syntax</a:t>
            </a:r>
          </a:p>
        </p:txBody>
      </p:sp>
      <p:grpSp>
        <p:nvGrpSpPr>
          <p:cNvPr id="9" name="Group 105"/>
          <p:cNvGrpSpPr>
            <a:grpSpLocks/>
          </p:cNvGrpSpPr>
          <p:nvPr/>
        </p:nvGrpSpPr>
        <p:grpSpPr bwMode="auto">
          <a:xfrm>
            <a:off x="971600" y="1179686"/>
            <a:ext cx="3294062" cy="3473450"/>
            <a:chOff x="3700" y="868"/>
            <a:chExt cx="2248" cy="2188"/>
          </a:xfrm>
        </p:grpSpPr>
        <p:grpSp>
          <p:nvGrpSpPr>
            <p:cNvPr id="10" name="Group 70"/>
            <p:cNvGrpSpPr>
              <a:grpSpLocks/>
            </p:cNvGrpSpPr>
            <p:nvPr/>
          </p:nvGrpSpPr>
          <p:grpSpPr bwMode="auto">
            <a:xfrm>
              <a:off x="3783" y="916"/>
              <a:ext cx="2085" cy="364"/>
              <a:chOff x="3783" y="916"/>
              <a:chExt cx="2085" cy="364"/>
            </a:xfrm>
          </p:grpSpPr>
          <p:sp>
            <p:nvSpPr>
              <p:cNvPr id="45" name="Rectangle 63"/>
              <p:cNvSpPr>
                <a:spLocks noChangeArrowheads="1"/>
              </p:cNvSpPr>
              <p:nvPr/>
            </p:nvSpPr>
            <p:spPr bwMode="auto">
              <a:xfrm>
                <a:off x="3783" y="924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46" name="Rectangle 64"/>
              <p:cNvSpPr>
                <a:spLocks noChangeArrowheads="1"/>
              </p:cNvSpPr>
              <p:nvPr/>
            </p:nvSpPr>
            <p:spPr bwMode="auto">
              <a:xfrm>
                <a:off x="4311" y="924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47" name="Rectangle 65"/>
              <p:cNvSpPr>
                <a:spLocks noChangeArrowheads="1"/>
              </p:cNvSpPr>
              <p:nvPr/>
            </p:nvSpPr>
            <p:spPr bwMode="auto">
              <a:xfrm>
                <a:off x="5271" y="924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48" name="Rectangle 66"/>
              <p:cNvSpPr>
                <a:spLocks noChangeArrowheads="1"/>
              </p:cNvSpPr>
              <p:nvPr/>
            </p:nvSpPr>
            <p:spPr bwMode="auto">
              <a:xfrm>
                <a:off x="3796" y="916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7"/>
              <p:cNvSpPr>
                <a:spLocks noChangeArrowheads="1"/>
              </p:cNvSpPr>
              <p:nvPr/>
            </p:nvSpPr>
            <p:spPr bwMode="auto">
              <a:xfrm>
                <a:off x="3783" y="1068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MFSW</a:t>
                </a:r>
              </a:p>
            </p:txBody>
          </p:sp>
          <p:sp>
            <p:nvSpPr>
              <p:cNvPr id="50" name="Rectangle 68"/>
              <p:cNvSpPr>
                <a:spLocks noChangeArrowheads="1"/>
              </p:cNvSpPr>
              <p:nvPr/>
            </p:nvSpPr>
            <p:spPr bwMode="auto">
              <a:xfrm>
                <a:off x="4311" y="1068"/>
                <a:ext cx="97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Mainframe SW</a:t>
                </a:r>
              </a:p>
            </p:txBody>
          </p:sp>
          <p:sp>
            <p:nvSpPr>
              <p:cNvPr id="51" name="Rectangle 69"/>
              <p:cNvSpPr>
                <a:spLocks noChangeArrowheads="1"/>
              </p:cNvSpPr>
              <p:nvPr/>
            </p:nvSpPr>
            <p:spPr bwMode="auto">
              <a:xfrm>
                <a:off x="5319" y="1068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</p:grpSp>
        <p:grpSp>
          <p:nvGrpSpPr>
            <p:cNvPr id="11" name="Group 78"/>
            <p:cNvGrpSpPr>
              <a:grpSpLocks/>
            </p:cNvGrpSpPr>
            <p:nvPr/>
          </p:nvGrpSpPr>
          <p:grpSpPr bwMode="auto">
            <a:xfrm>
              <a:off x="3783" y="1300"/>
              <a:ext cx="2085" cy="364"/>
              <a:chOff x="3783" y="1300"/>
              <a:chExt cx="2085" cy="364"/>
            </a:xfrm>
          </p:grpSpPr>
          <p:sp>
            <p:nvSpPr>
              <p:cNvPr id="38" name="Rectangle 71"/>
              <p:cNvSpPr>
                <a:spLocks noChangeArrowheads="1"/>
              </p:cNvSpPr>
              <p:nvPr/>
            </p:nvSpPr>
            <p:spPr bwMode="auto">
              <a:xfrm>
                <a:off x="3783" y="1452"/>
                <a:ext cx="48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UXSW</a:t>
                </a:r>
              </a:p>
            </p:txBody>
          </p:sp>
          <p:sp>
            <p:nvSpPr>
              <p:cNvPr id="39" name="Rectangle 72"/>
              <p:cNvSpPr>
                <a:spLocks noChangeArrowheads="1"/>
              </p:cNvSpPr>
              <p:nvPr/>
            </p:nvSpPr>
            <p:spPr bwMode="auto">
              <a:xfrm>
                <a:off x="4311" y="1452"/>
                <a:ext cx="61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Unix SW</a:t>
                </a:r>
              </a:p>
            </p:txBody>
          </p:sp>
          <p:sp>
            <p:nvSpPr>
              <p:cNvPr id="40" name="Rectangle 73"/>
              <p:cNvSpPr>
                <a:spLocks noChangeArrowheads="1"/>
              </p:cNvSpPr>
              <p:nvPr/>
            </p:nvSpPr>
            <p:spPr bwMode="auto">
              <a:xfrm>
                <a:off x="5319" y="1452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41" name="Rectangle 74"/>
              <p:cNvSpPr>
                <a:spLocks noChangeArrowheads="1"/>
              </p:cNvSpPr>
              <p:nvPr/>
            </p:nvSpPr>
            <p:spPr bwMode="auto">
              <a:xfrm>
                <a:off x="3783" y="1308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42" name="Rectangle 75"/>
              <p:cNvSpPr>
                <a:spLocks noChangeArrowheads="1"/>
              </p:cNvSpPr>
              <p:nvPr/>
            </p:nvSpPr>
            <p:spPr bwMode="auto">
              <a:xfrm>
                <a:off x="4311" y="1308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43" name="Rectangle 76"/>
              <p:cNvSpPr>
                <a:spLocks noChangeArrowheads="1"/>
              </p:cNvSpPr>
              <p:nvPr/>
            </p:nvSpPr>
            <p:spPr bwMode="auto">
              <a:xfrm>
                <a:off x="5271" y="1308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44" name="Rectangle 77"/>
              <p:cNvSpPr>
                <a:spLocks noChangeArrowheads="1"/>
              </p:cNvSpPr>
              <p:nvPr/>
            </p:nvSpPr>
            <p:spPr bwMode="auto">
              <a:xfrm>
                <a:off x="3796" y="1300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86"/>
            <p:cNvGrpSpPr>
              <a:grpSpLocks/>
            </p:cNvGrpSpPr>
            <p:nvPr/>
          </p:nvGrpSpPr>
          <p:grpSpPr bwMode="auto">
            <a:xfrm>
              <a:off x="3783" y="1684"/>
              <a:ext cx="2085" cy="364"/>
              <a:chOff x="3783" y="1684"/>
              <a:chExt cx="2085" cy="364"/>
            </a:xfrm>
          </p:grpSpPr>
          <p:sp>
            <p:nvSpPr>
              <p:cNvPr id="31" name="Rectangle 79"/>
              <p:cNvSpPr>
                <a:spLocks noChangeArrowheads="1"/>
              </p:cNvSpPr>
              <p:nvPr/>
            </p:nvSpPr>
            <p:spPr bwMode="auto">
              <a:xfrm>
                <a:off x="3783" y="1836"/>
                <a:ext cx="47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PCSW</a:t>
                </a:r>
              </a:p>
            </p:txBody>
          </p:sp>
          <p:sp>
            <p:nvSpPr>
              <p:cNvPr id="32" name="Rectangle 80"/>
              <p:cNvSpPr>
                <a:spLocks noChangeArrowheads="1"/>
              </p:cNvSpPr>
              <p:nvPr/>
            </p:nvSpPr>
            <p:spPr bwMode="auto">
              <a:xfrm>
                <a:off x="4311" y="1836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 SW</a:t>
                </a:r>
              </a:p>
            </p:txBody>
          </p:sp>
          <p:sp>
            <p:nvSpPr>
              <p:cNvPr id="33" name="Rectangle 81"/>
              <p:cNvSpPr>
                <a:spLocks noChangeArrowheads="1"/>
              </p:cNvSpPr>
              <p:nvPr/>
            </p:nvSpPr>
            <p:spPr bwMode="auto">
              <a:xfrm>
                <a:off x="5319" y="1836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34" name="Rectangle 82"/>
              <p:cNvSpPr>
                <a:spLocks noChangeArrowheads="1"/>
              </p:cNvSpPr>
              <p:nvPr/>
            </p:nvSpPr>
            <p:spPr bwMode="auto">
              <a:xfrm>
                <a:off x="3783" y="1692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35" name="Rectangle 83"/>
              <p:cNvSpPr>
                <a:spLocks noChangeArrowheads="1"/>
              </p:cNvSpPr>
              <p:nvPr/>
            </p:nvSpPr>
            <p:spPr bwMode="auto">
              <a:xfrm>
                <a:off x="4311" y="1692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36" name="Rectangle 84"/>
              <p:cNvSpPr>
                <a:spLocks noChangeArrowheads="1"/>
              </p:cNvSpPr>
              <p:nvPr/>
            </p:nvSpPr>
            <p:spPr bwMode="auto">
              <a:xfrm>
                <a:off x="5271" y="1692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37" name="Rectangle 85"/>
              <p:cNvSpPr>
                <a:spLocks noChangeArrowheads="1"/>
              </p:cNvSpPr>
              <p:nvPr/>
            </p:nvSpPr>
            <p:spPr bwMode="auto">
              <a:xfrm>
                <a:off x="3796" y="1684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94"/>
            <p:cNvGrpSpPr>
              <a:grpSpLocks/>
            </p:cNvGrpSpPr>
            <p:nvPr/>
          </p:nvGrpSpPr>
          <p:grpSpPr bwMode="auto">
            <a:xfrm>
              <a:off x="3783" y="2068"/>
              <a:ext cx="2085" cy="364"/>
              <a:chOff x="3783" y="2068"/>
              <a:chExt cx="2085" cy="364"/>
            </a:xfrm>
          </p:grpSpPr>
          <p:sp>
            <p:nvSpPr>
              <p:cNvPr id="24" name="Rectangle 87"/>
              <p:cNvSpPr>
                <a:spLocks noChangeArrowheads="1"/>
              </p:cNvSpPr>
              <p:nvPr/>
            </p:nvSpPr>
            <p:spPr bwMode="auto">
              <a:xfrm>
                <a:off x="3783" y="2220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5" name="Rectangle 88"/>
              <p:cNvSpPr>
                <a:spLocks noChangeArrowheads="1"/>
              </p:cNvSpPr>
              <p:nvPr/>
            </p:nvSpPr>
            <p:spPr bwMode="auto">
              <a:xfrm>
                <a:off x="4311" y="2220"/>
                <a:ext cx="79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Leitung SW</a:t>
                </a:r>
              </a:p>
            </p:txBody>
          </p:sp>
          <p:sp>
            <p:nvSpPr>
              <p:cNvPr id="26" name="Rectangle 89"/>
              <p:cNvSpPr>
                <a:spLocks noChangeArrowheads="1"/>
              </p:cNvSpPr>
              <p:nvPr/>
            </p:nvSpPr>
            <p:spPr bwMode="auto">
              <a:xfrm>
                <a:off x="5319" y="2220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7" name="Rectangle 90"/>
              <p:cNvSpPr>
                <a:spLocks noChangeArrowheads="1"/>
              </p:cNvSpPr>
              <p:nvPr/>
            </p:nvSpPr>
            <p:spPr bwMode="auto">
              <a:xfrm>
                <a:off x="3783" y="2076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8" name="Rectangle 91"/>
              <p:cNvSpPr>
                <a:spLocks noChangeArrowheads="1"/>
              </p:cNvSpPr>
              <p:nvPr/>
            </p:nvSpPr>
            <p:spPr bwMode="auto">
              <a:xfrm>
                <a:off x="4311" y="2076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9" name="Rectangle 92"/>
              <p:cNvSpPr>
                <a:spLocks noChangeArrowheads="1"/>
              </p:cNvSpPr>
              <p:nvPr/>
            </p:nvSpPr>
            <p:spPr bwMode="auto">
              <a:xfrm>
                <a:off x="5271" y="2076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30" name="Rectangle 93"/>
              <p:cNvSpPr>
                <a:spLocks noChangeArrowheads="1"/>
              </p:cNvSpPr>
              <p:nvPr/>
            </p:nvSpPr>
            <p:spPr bwMode="auto">
              <a:xfrm>
                <a:off x="3796" y="2068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102"/>
            <p:cNvGrpSpPr>
              <a:grpSpLocks/>
            </p:cNvGrpSpPr>
            <p:nvPr/>
          </p:nvGrpSpPr>
          <p:grpSpPr bwMode="auto">
            <a:xfrm>
              <a:off x="3783" y="2452"/>
              <a:ext cx="2085" cy="364"/>
              <a:chOff x="3783" y="2452"/>
              <a:chExt cx="2085" cy="364"/>
            </a:xfrm>
          </p:grpSpPr>
          <p:sp>
            <p:nvSpPr>
              <p:cNvPr id="17" name="Rectangle 95"/>
              <p:cNvSpPr>
                <a:spLocks noChangeArrowheads="1"/>
              </p:cNvSpPr>
              <p:nvPr/>
            </p:nvSpPr>
            <p:spPr bwMode="auto">
              <a:xfrm>
                <a:off x="3783" y="2604"/>
                <a:ext cx="41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dirty="0"/>
                  <a:t>PERS</a:t>
                </a:r>
              </a:p>
            </p:txBody>
          </p:sp>
          <p:sp>
            <p:nvSpPr>
              <p:cNvPr id="18" name="Rectangle 96"/>
              <p:cNvSpPr>
                <a:spLocks noChangeArrowheads="1"/>
              </p:cNvSpPr>
              <p:nvPr/>
            </p:nvSpPr>
            <p:spPr bwMode="auto">
              <a:xfrm>
                <a:off x="4311" y="2604"/>
                <a:ext cx="6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dirty="0"/>
                  <a:t>Personal</a:t>
                </a:r>
              </a:p>
            </p:txBody>
          </p:sp>
          <p:sp>
            <p:nvSpPr>
              <p:cNvPr id="19" name="Rectangle 97"/>
              <p:cNvSpPr>
                <a:spLocks noChangeArrowheads="1"/>
              </p:cNvSpPr>
              <p:nvPr/>
            </p:nvSpPr>
            <p:spPr bwMode="auto">
              <a:xfrm>
                <a:off x="5319" y="2604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0" name="Rectangle 98"/>
              <p:cNvSpPr>
                <a:spLocks noChangeArrowheads="1"/>
              </p:cNvSpPr>
              <p:nvPr/>
            </p:nvSpPr>
            <p:spPr bwMode="auto">
              <a:xfrm>
                <a:off x="3783" y="2460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1" name="Rectangle 99"/>
              <p:cNvSpPr>
                <a:spLocks noChangeArrowheads="1"/>
              </p:cNvSpPr>
              <p:nvPr/>
            </p:nvSpPr>
            <p:spPr bwMode="auto">
              <a:xfrm>
                <a:off x="4311" y="2460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2" name="Rectangle 100"/>
              <p:cNvSpPr>
                <a:spLocks noChangeArrowheads="1"/>
              </p:cNvSpPr>
              <p:nvPr/>
            </p:nvSpPr>
            <p:spPr bwMode="auto">
              <a:xfrm>
                <a:off x="5271" y="2460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3" name="Rectangle 101"/>
              <p:cNvSpPr>
                <a:spLocks noChangeArrowheads="1"/>
              </p:cNvSpPr>
              <p:nvPr/>
            </p:nvSpPr>
            <p:spPr bwMode="auto">
              <a:xfrm>
                <a:off x="3796" y="2452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AutoShape 103"/>
            <p:cNvSpPr>
              <a:spLocks noChangeArrowheads="1"/>
            </p:cNvSpPr>
            <p:nvPr/>
          </p:nvSpPr>
          <p:spPr bwMode="auto">
            <a:xfrm>
              <a:off x="3700" y="868"/>
              <a:ext cx="2248" cy="196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783" y="2844"/>
              <a:ext cx="8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Abteilungen</a:t>
              </a:r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7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Basisterminologie zu </a:t>
            </a:r>
            <a:r>
              <a:rPr lang="de-DE" dirty="0" err="1" smtClean="0"/>
              <a:t>Datalog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7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Pures </a:t>
            </a:r>
            <a:r>
              <a:rPr lang="de-DE" dirty="0" err="1" smtClean="0"/>
              <a:t>Datalog</a:t>
            </a:r>
            <a:r>
              <a:rPr lang="de-DE" dirty="0" smtClean="0"/>
              <a:t>: </a:t>
            </a:r>
            <a:r>
              <a:rPr lang="de-DE" dirty="0"/>
              <a:t>T</a:t>
            </a:r>
            <a:r>
              <a:rPr lang="de-DE" dirty="0" smtClean="0"/>
              <a:t>erminologie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Annahme: </a:t>
            </a:r>
            <a:r>
              <a:rPr lang="de-DE" dirty="0" err="1" smtClean="0"/>
              <a:t>Extensionale</a:t>
            </a:r>
            <a:r>
              <a:rPr lang="de-DE" dirty="0" smtClean="0"/>
              <a:t> Datenbank-Prädikate (EDB)</a:t>
            </a:r>
            <a:r>
              <a:rPr lang="de-DE" i="1" dirty="0" smtClean="0"/>
              <a:t> </a:t>
            </a:r>
            <a:r>
              <a:rPr lang="de-DE" dirty="0" smtClean="0"/>
              <a:t>gegeben </a:t>
            </a:r>
          </a:p>
          <a:p>
            <a:r>
              <a:rPr lang="de-DE" dirty="0" smtClean="0">
                <a:latin typeface="Myriad Pro" charset="0"/>
                <a:ea typeface="Myriad Pro" charset="0"/>
                <a:cs typeface="Myriad Pro" charset="0"/>
              </a:rPr>
              <a:t>Syntax:</a:t>
            </a:r>
            <a:r>
              <a:rPr lang="de-DE" b="1" i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Kopf</a:t>
            </a:r>
            <a:r>
              <a:rPr lang="de-DE" b="1" dirty="0" smtClean="0"/>
              <a:t> :-</a:t>
            </a:r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Rumpf</a:t>
            </a:r>
          </a:p>
          <a:p>
            <a:pPr lvl="1"/>
            <a:r>
              <a:rPr lang="de-DE" dirty="0" smtClean="0"/>
              <a:t>Gelesen von rechts nach links: Wenn 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Rumpf</a:t>
            </a:r>
            <a:r>
              <a:rPr lang="de-DE" dirty="0" smtClean="0"/>
              <a:t>, dann 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Kopf</a:t>
            </a:r>
            <a:r>
              <a:rPr lang="de-DE" b="1" dirty="0"/>
              <a:t> </a:t>
            </a:r>
            <a:endParaRPr lang="de-DE" dirty="0"/>
          </a:p>
          <a:p>
            <a:r>
              <a:rPr lang="de-DE" dirty="0" smtClean="0"/>
              <a:t> Atom = Prädikat angewandt auf Argumente (= Variable oder Konstante)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( </a:t>
            </a:r>
            <a:r>
              <a:rPr lang="de-DE" dirty="0" err="1" smtClean="0"/>
              <a:t>Bsp</a:t>
            </a:r>
            <a:r>
              <a:rPr lang="de-DE" dirty="0" smtClean="0"/>
              <a:t>:   T(</a:t>
            </a:r>
            <a:r>
              <a:rPr lang="de-DE" dirty="0" err="1" smtClean="0"/>
              <a:t>x,y</a:t>
            </a:r>
            <a:r>
              <a:rPr lang="de-DE" dirty="0" smtClean="0"/>
              <a:t>)  oder G(</a:t>
            </a:r>
            <a:r>
              <a:rPr lang="de-DE" dirty="0" err="1" smtClean="0"/>
              <a:t>a,x</a:t>
            </a:r>
            <a:r>
              <a:rPr lang="de-DE" dirty="0" smtClean="0"/>
              <a:t>)   )</a:t>
            </a:r>
            <a:endParaRPr lang="de-DE" dirty="0"/>
          </a:p>
          <a:p>
            <a:r>
              <a:rPr lang="de-DE" dirty="0"/>
              <a:t> </a:t>
            </a:r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Kopf</a:t>
            </a:r>
            <a:r>
              <a:rPr lang="de-DE" dirty="0" smtClean="0"/>
              <a:t> (Head) ist ein Atom </a:t>
            </a:r>
            <a:endParaRPr lang="de-DE" dirty="0"/>
          </a:p>
          <a:p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Rumpf</a:t>
            </a:r>
            <a:r>
              <a:rPr lang="de-DE" dirty="0" smtClean="0"/>
              <a:t> (Body) ist Konjunktion von Atomen </a:t>
            </a:r>
          </a:p>
          <a:p>
            <a:pPr lvl="1"/>
            <a:r>
              <a:rPr lang="de-DE" dirty="0" smtClean="0"/>
              <a:t>Konjunktion als Komma notiert</a:t>
            </a:r>
          </a:p>
          <a:p>
            <a:r>
              <a:rPr lang="de-DE" dirty="0" smtClean="0"/>
              <a:t>Variablen im Kopf = ausgezeichnete (</a:t>
            </a:r>
            <a:r>
              <a:rPr lang="de-DE" dirty="0" err="1" smtClean="0"/>
              <a:t>distinguished</a:t>
            </a:r>
            <a:r>
              <a:rPr lang="de-DE" dirty="0" smtClean="0"/>
              <a:t>) Variablen </a:t>
            </a:r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19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Aufgabe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75096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Wie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sind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Regeln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leerem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lesen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 </a:t>
            </a:r>
            <a:endParaRPr lang="en-US" dirty="0">
              <a:solidFill>
                <a:schemeClr val="bg1"/>
              </a:solidFill>
              <a:latin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346708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Aufgabe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75096" y="1124744"/>
            <a:ext cx="8301360" cy="410445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Wie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sind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Regeln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leerem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lesen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</a:t>
            </a:r>
          </a:p>
          <a:p>
            <a:pPr marL="0" indent="0" eaLnBrk="1" hangingPunct="1">
              <a:buNone/>
              <a:defRPr/>
            </a:pPr>
            <a:endParaRPr lang="en-US" sz="2400" dirty="0">
              <a:solidFill>
                <a:schemeClr val="bg1"/>
              </a:solidFill>
              <a:latin typeface="Chalkduster"/>
            </a:endParaRPr>
          </a:p>
          <a:p>
            <a:pPr marL="0" indent="0" eaLnBrk="1" hangingPunct="1">
              <a:buNone/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Chalkduster"/>
              </a:rPr>
              <a:t>Lösung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: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leerer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ist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Konjunktion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von 0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Atomen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, das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entspricht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Tautologie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(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immer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wahr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). Also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entspricht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Regel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leerem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Fakt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. </a:t>
            </a: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T(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a,b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) : -    </a:t>
            </a:r>
          </a:p>
          <a:p>
            <a:pPr marL="0" indent="0" eaLnBrk="1" hangingPunct="1"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entspricht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    </a:t>
            </a: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T(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a,b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)</a:t>
            </a:r>
            <a:endParaRPr lang="en-US" dirty="0">
              <a:solidFill>
                <a:schemeClr val="bg1"/>
              </a:solidFill>
              <a:latin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780492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Pures </a:t>
            </a:r>
            <a:r>
              <a:rPr lang="de-DE" dirty="0" err="1" smtClean="0"/>
              <a:t>Datalog</a:t>
            </a:r>
            <a:r>
              <a:rPr lang="de-DE" dirty="0" smtClean="0"/>
              <a:t>: Terminologie (Forts.)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Atome des Rumpfs auch Teilziele (</a:t>
            </a:r>
            <a:r>
              <a:rPr lang="de-DE" dirty="0" err="1" smtClean="0"/>
              <a:t>subgoals</a:t>
            </a:r>
            <a:r>
              <a:rPr lang="de-DE" dirty="0" smtClean="0"/>
              <a:t>) genannt </a:t>
            </a:r>
          </a:p>
          <a:p>
            <a:r>
              <a:rPr lang="de-DE" dirty="0" smtClean="0">
                <a:latin typeface="+mj-lt"/>
                <a:ea typeface="Myriad Pro" charset="0"/>
                <a:cs typeface="Myriad Pro" charset="0"/>
              </a:rPr>
              <a:t>Prädikate, die im Kopf erscheinen, heißen </a:t>
            </a:r>
            <a:r>
              <a:rPr lang="de-DE" dirty="0" err="1" smtClean="0">
                <a:latin typeface="+mj-lt"/>
                <a:ea typeface="Myriad Pro" charset="0"/>
                <a:cs typeface="Myriad Pro" charset="0"/>
              </a:rPr>
              <a:t>intensionale</a:t>
            </a:r>
            <a:r>
              <a:rPr lang="de-DE" dirty="0" smtClean="0">
                <a:latin typeface="+mj-lt"/>
                <a:ea typeface="Myriad Pro" charset="0"/>
                <a:cs typeface="Myriad Pro" charset="0"/>
              </a:rPr>
              <a:t> Datenbank Prädikate (IDB)</a:t>
            </a:r>
            <a:endParaRPr lang="de-DE" dirty="0">
              <a:latin typeface="+mj-lt"/>
              <a:ea typeface="Myriad Pro" charset="0"/>
              <a:cs typeface="Myriad Pro" charset="0"/>
            </a:endParaRPr>
          </a:p>
          <a:p>
            <a:r>
              <a:rPr lang="de-DE" dirty="0" smtClean="0">
                <a:latin typeface="+mj-lt"/>
                <a:ea typeface="Myriad Pro" charset="0"/>
                <a:cs typeface="Myriad Pro" charset="0"/>
              </a:rPr>
              <a:t>Teilziele können EDB- oder IDB-Prädikate enthalten</a:t>
            </a:r>
          </a:p>
          <a:p>
            <a:r>
              <a:rPr lang="de-DE" dirty="0" err="1" smtClean="0">
                <a:latin typeface="+mj-lt"/>
                <a:ea typeface="Myriad Pro" charset="0"/>
                <a:cs typeface="Myriad Pro" charset="0"/>
              </a:rPr>
              <a:t>Datalog</a:t>
            </a:r>
            <a:r>
              <a:rPr lang="de-DE" dirty="0" smtClean="0">
                <a:latin typeface="+mj-lt"/>
                <a:ea typeface="Myriad Pro" charset="0"/>
                <a:cs typeface="Myriad Pro" charset="0"/>
              </a:rPr>
              <a:t> Programm = endliche Menge von Regeln. </a:t>
            </a:r>
          </a:p>
          <a:p>
            <a:pPr lvl="1"/>
            <a:r>
              <a:rPr lang="de-DE" dirty="0" smtClean="0">
                <a:latin typeface="+mj-lt"/>
                <a:ea typeface="Myriad Pro" charset="0"/>
                <a:cs typeface="Myriad Pro" charset="0"/>
              </a:rPr>
              <a:t>Ein spezielles IDB-Prädikat (meist Q) wird als Anfrage-/Antwortprädikat verstanden, dessen Extension die Antwortmenge präsentiert. </a:t>
            </a:r>
            <a:endParaRPr lang="de-DE" dirty="0">
              <a:latin typeface="+mj-lt"/>
              <a:ea typeface="Myriad Pro" charset="0"/>
              <a:cs typeface="Myriad Pro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286000" y="487152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 smtClean="0">
                <a:latin typeface="Courier New" charset="0"/>
              </a:rPr>
              <a:t>T(</a:t>
            </a:r>
            <a:r>
              <a:rPr lang="de-DE" altLang="en-US" b="1" dirty="0" err="1" smtClean="0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</a:t>
            </a:r>
            <a:r>
              <a:rPr lang="de-DE" altLang="en-US" b="1" dirty="0" smtClean="0">
                <a:latin typeface="Courier New" charset="0"/>
              </a:rPr>
              <a:t>T(</a:t>
            </a:r>
            <a:r>
              <a:rPr lang="de-DE" altLang="en-US" b="1" dirty="0" err="1" smtClean="0">
                <a:latin typeface="Courier New" charset="0"/>
              </a:rPr>
              <a:t>z,y</a:t>
            </a:r>
            <a:r>
              <a:rPr lang="de-DE" altLang="en-US" b="1" dirty="0" smtClean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Q</a:t>
            </a:r>
            <a:r>
              <a:rPr lang="de-DE" altLang="en-US" b="1" dirty="0" smtClean="0">
                <a:latin typeface="Courier New" charset="0"/>
              </a:rPr>
              <a:t>(</a:t>
            </a:r>
            <a:r>
              <a:rPr lang="de-DE" altLang="en-US" b="1" dirty="0" err="1" smtClean="0">
                <a:latin typeface="Courier New" charset="0"/>
              </a:rPr>
              <a:t>y</a:t>
            </a:r>
            <a:r>
              <a:rPr lang="de-DE" altLang="en-US" b="1" dirty="0" smtClean="0">
                <a:latin typeface="Courier New" charset="0"/>
              </a:rPr>
              <a:t>)   :- T(1,y)</a:t>
            </a:r>
            <a:endParaRPr lang="de-DE" altLang="en-US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6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Sichere (</a:t>
            </a:r>
            <a:r>
              <a:rPr lang="de-DE" dirty="0" err="1" smtClean="0"/>
              <a:t>safe</a:t>
            </a:r>
            <a:r>
              <a:rPr lang="de-DE" dirty="0" smtClean="0"/>
              <a:t>) Anfragen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Unendliche Antwortmengen sollen verhindert werden</a:t>
            </a:r>
          </a:p>
          <a:p>
            <a:r>
              <a:rPr lang="de-DE" dirty="0" smtClean="0"/>
              <a:t>Kann durch syntaktische Einschränkungen an Variablen realisiert werden</a:t>
            </a:r>
            <a:endParaRPr lang="de-DE" dirty="0"/>
          </a:p>
          <a:p>
            <a:pPr eaLnBrk="1" hangingPunct="1">
              <a:lnSpc>
                <a:spcPct val="90000"/>
              </a:lnSpc>
            </a:pPr>
            <a:r>
              <a:rPr lang="de-DE" altLang="en-US" sz="2800" dirty="0"/>
              <a:t>Unsichere Anfrage:</a:t>
            </a:r>
            <a:br>
              <a:rPr lang="de-DE" altLang="en-US" sz="2800" dirty="0"/>
            </a:br>
            <a:r>
              <a:rPr lang="de-DE" altLang="en-US" sz="2800" dirty="0">
                <a:solidFill>
                  <a:srgbClr val="FF0000"/>
                </a:solidFill>
              </a:rPr>
              <a:t>Verboten: </a:t>
            </a:r>
            <a:r>
              <a:rPr lang="de-DE" altLang="en-US" sz="2400" b="1" dirty="0" err="1" smtClean="0">
                <a:latin typeface="Courier New" charset="0"/>
              </a:rPr>
              <a:t>Numbered_edges</a:t>
            </a:r>
            <a:r>
              <a:rPr lang="de-DE" altLang="en-US" sz="2400" b="1" dirty="0" smtClean="0">
                <a:latin typeface="Courier New" charset="0"/>
              </a:rPr>
              <a:t>(</a:t>
            </a:r>
            <a:r>
              <a:rPr lang="de-DE" altLang="en-US" sz="2400" b="1" dirty="0" err="1" smtClean="0">
                <a:latin typeface="Courier New" charset="0"/>
              </a:rPr>
              <a:t>x,y,num</a:t>
            </a:r>
            <a:r>
              <a:rPr lang="de-DE" altLang="en-US" sz="2400" b="1" dirty="0" smtClean="0">
                <a:latin typeface="Courier New" charset="0"/>
              </a:rPr>
              <a:t>) </a:t>
            </a:r>
            <a:r>
              <a:rPr lang="de-DE" altLang="en-US" sz="2400" b="1" dirty="0">
                <a:latin typeface="Courier New" charset="0"/>
              </a:rPr>
              <a:t>:- G(</a:t>
            </a:r>
            <a:r>
              <a:rPr lang="de-DE" altLang="en-US" sz="2400" b="1" dirty="0" err="1">
                <a:latin typeface="Courier New" charset="0"/>
              </a:rPr>
              <a:t>x,y</a:t>
            </a:r>
            <a:r>
              <a:rPr lang="de-DE" altLang="en-US" sz="2400" b="1" dirty="0" smtClean="0">
                <a:latin typeface="Courier New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200" dirty="0" smtClean="0">
                <a:latin typeface="Myriad Pro" charset="0"/>
                <a:ea typeface="Myriad Pro" charset="0"/>
                <a:cs typeface="Myriad Pro" charset="0"/>
              </a:rPr>
              <a:t>Antwortmenge besteht aus Tripeln, bei denen das dritte Argument  </a:t>
            </a:r>
            <a:r>
              <a:rPr lang="de-DE" altLang="en-US" sz="2200" b="1" dirty="0" err="1" smtClean="0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de-DE" altLang="en-US" sz="22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altLang="en-US" sz="2200" dirty="0" smtClean="0">
                <a:latin typeface="Myriad Pro" charset="0"/>
                <a:ea typeface="Myriad Pro" charset="0"/>
                <a:cs typeface="Myriad Pro" charset="0"/>
              </a:rPr>
              <a:t>nicht durch die Datenbank gebunden werden kann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200" dirty="0" smtClean="0">
                <a:latin typeface="Myriad Pro" charset="0"/>
                <a:ea typeface="Myriad Pro" charset="0"/>
                <a:cs typeface="Myriad Pro" charset="0"/>
              </a:rPr>
              <a:t>Ist der Typ von </a:t>
            </a:r>
            <a:r>
              <a:rPr lang="de-DE" altLang="en-US" sz="2200" b="1" dirty="0" err="1" smtClean="0"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de-DE" altLang="en-US" sz="2200" dirty="0" smtClean="0">
                <a:latin typeface="Myriad Pro" charset="0"/>
                <a:ea typeface="Myriad Pro" charset="0"/>
                <a:cs typeface="Myriad Pro" charset="0"/>
              </a:rPr>
              <a:t> unendlich (natürliche Zahlen), bekäme man unendliche Antwortmenge</a:t>
            </a:r>
            <a:endParaRPr lang="de-DE" altLang="en-US" sz="2800" dirty="0"/>
          </a:p>
          <a:p>
            <a:pPr eaLnBrk="1" hangingPunct="1">
              <a:lnSpc>
                <a:spcPct val="90000"/>
              </a:lnSpc>
              <a:buFont typeface="Wingdings" charset="2"/>
              <a:buChar char="à"/>
            </a:pPr>
            <a:r>
              <a:rPr lang="de-DE" altLang="en-US" sz="2800" dirty="0" smtClean="0">
                <a:sym typeface="Wingdings" charset="2"/>
              </a:rPr>
              <a:t>Variablen </a:t>
            </a:r>
            <a:r>
              <a:rPr lang="de-DE" altLang="en-US" sz="2800" dirty="0">
                <a:sym typeface="Wingdings" charset="2"/>
              </a:rPr>
              <a:t>im Kopf müssen im </a:t>
            </a:r>
            <a:r>
              <a:rPr lang="de-DE" altLang="en-US" sz="2800" dirty="0" smtClean="0">
                <a:sym typeface="Wingdings" charset="2"/>
              </a:rPr>
              <a:t>Rumpf vorkommen </a:t>
            </a:r>
            <a:r>
              <a:rPr lang="de-DE" altLang="en-US" sz="2800" dirty="0">
                <a:sym typeface="Wingdings" charset="2"/>
              </a:rPr>
              <a:t/>
            </a:r>
            <a:br>
              <a:rPr lang="de-DE" altLang="en-US" sz="2800" dirty="0">
                <a:sym typeface="Wingdings" charset="2"/>
              </a:rPr>
            </a:br>
            <a:r>
              <a:rPr lang="de-DE" altLang="en-US" sz="2800" dirty="0">
                <a:sym typeface="Wingdings" charset="2"/>
              </a:rPr>
              <a:t>(Wertebereichsbeschränktheit</a:t>
            </a:r>
            <a:r>
              <a:rPr lang="de-DE" altLang="en-US" sz="2800" dirty="0" smtClean="0"/>
              <a:t>)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40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Sichere Anfragen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Sicherheit wird durch syntaktische Einschränkungen garantiert, diese sind jedoch manchmal zu stark</a:t>
            </a:r>
          </a:p>
          <a:p>
            <a:r>
              <a:rPr lang="de-DE" dirty="0" smtClean="0"/>
              <a:t>Semantisches Kriterium: </a:t>
            </a:r>
            <a:r>
              <a:rPr lang="de-DE" dirty="0"/>
              <a:t>Domänenunabhängigkeit </a:t>
            </a:r>
            <a:r>
              <a:rPr lang="de-DE" dirty="0" smtClean="0"/>
              <a:t>(</a:t>
            </a:r>
            <a:r>
              <a:rPr lang="de-DE" dirty="0" err="1" smtClean="0"/>
              <a:t>domain</a:t>
            </a:r>
            <a:r>
              <a:rPr lang="de-DE" dirty="0" smtClean="0"/>
              <a:t> </a:t>
            </a:r>
            <a:r>
              <a:rPr lang="de-DE" dirty="0" err="1" smtClean="0"/>
              <a:t>independence</a:t>
            </a:r>
            <a:r>
              <a:rPr lang="de-DE" dirty="0" smtClean="0"/>
              <a:t>) </a:t>
            </a:r>
          </a:p>
          <a:p>
            <a:pPr lvl="1"/>
            <a:r>
              <a:rPr lang="de-DE" dirty="0" smtClean="0"/>
              <a:t>Antworten </a:t>
            </a:r>
            <a:r>
              <a:rPr lang="de-DE" dirty="0"/>
              <a:t>sollen nur von Datenbank und Anfrage (und nicht Wertebereichen (Typen</a:t>
            </a:r>
            <a:r>
              <a:rPr lang="de-DE" dirty="0" smtClean="0"/>
              <a:t>)) abhängen</a:t>
            </a:r>
          </a:p>
          <a:p>
            <a:pPr lvl="1"/>
            <a:r>
              <a:rPr lang="de-DE" dirty="0" smtClean="0"/>
              <a:t>Problem: I.A. ist nicht </a:t>
            </a:r>
            <a:r>
              <a:rPr lang="de-DE" dirty="0" err="1" smtClean="0"/>
              <a:t>entscheidbar</a:t>
            </a:r>
            <a:r>
              <a:rPr lang="de-DE" dirty="0" smtClean="0"/>
              <a:t>, ob eine gegebene Anfrage domänenunabhängig ist, daher Kompromiss mit Syntaxeinschränkung für Variable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29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Architektur eines DBMS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pic>
        <p:nvPicPr>
          <p:cNvPr id="5" name="Bild 4" descr="Pages from 05-Architectur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96752"/>
            <a:ext cx="7919014" cy="5041609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726389" y="1336431"/>
            <a:ext cx="125524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Webformulare</a:t>
            </a:r>
            <a:endParaRPr lang="de-DE" sz="1400" dirty="0"/>
          </a:p>
        </p:txBody>
      </p:sp>
      <p:sp>
        <p:nvSpPr>
          <p:cNvPr id="7" name="Textfeld 6"/>
          <p:cNvSpPr txBox="1"/>
          <p:nvPr/>
        </p:nvSpPr>
        <p:spPr>
          <a:xfrm>
            <a:off x="3769854" y="1330236"/>
            <a:ext cx="130102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Anwendungen</a:t>
            </a:r>
            <a:endParaRPr lang="de-DE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5868144" y="1330236"/>
            <a:ext cx="145424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SQL-Schnittstelle</a:t>
            </a:r>
            <a:endParaRPr lang="de-DE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2880883" y="1917129"/>
            <a:ext cx="305926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err="1" smtClean="0"/>
              <a:t>Datalog</a:t>
            </a:r>
            <a:r>
              <a:rPr lang="de-DE" sz="1400" b="1" dirty="0" smtClean="0"/>
              <a:t>  (bzw. SQL mit Rekursion)</a:t>
            </a:r>
            <a:endParaRPr lang="de-DE" sz="14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2578224" y="2461921"/>
            <a:ext cx="139912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Ausführer</a:t>
            </a:r>
            <a:endParaRPr lang="de-DE" sz="1200" dirty="0"/>
          </a:p>
        </p:txBody>
      </p:sp>
      <p:sp>
        <p:nvSpPr>
          <p:cNvPr id="11" name="Textfeld 10"/>
          <p:cNvSpPr txBox="1"/>
          <p:nvPr/>
        </p:nvSpPr>
        <p:spPr>
          <a:xfrm>
            <a:off x="4864696" y="2461921"/>
            <a:ext cx="139912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Parser</a:t>
            </a:r>
            <a:endParaRPr lang="de-DE" sz="1200" dirty="0"/>
          </a:p>
        </p:txBody>
      </p:sp>
      <p:sp>
        <p:nvSpPr>
          <p:cNvPr id="12" name="Textfeld 11"/>
          <p:cNvSpPr txBox="1"/>
          <p:nvPr/>
        </p:nvSpPr>
        <p:spPr>
          <a:xfrm>
            <a:off x="4864696" y="2912554"/>
            <a:ext cx="139912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Optimierer</a:t>
            </a:r>
            <a:endParaRPr lang="de-DE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2339753" y="2912554"/>
            <a:ext cx="187220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Operator-</a:t>
            </a:r>
            <a:r>
              <a:rPr lang="de-DE" sz="1200" dirty="0" err="1" smtClean="0"/>
              <a:t>Evaluierer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1313055" y="3645024"/>
            <a:ext cx="12241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Transaktions-</a:t>
            </a:r>
            <a:br>
              <a:rPr lang="de-DE" sz="1400" dirty="0" smtClean="0"/>
            </a:br>
            <a:r>
              <a:rPr lang="de-DE" sz="1400" dirty="0" smtClean="0"/>
              <a:t>Verwalter</a:t>
            </a:r>
            <a:endParaRPr lang="de-DE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1313055" y="4365104"/>
            <a:ext cx="12241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Sperr-</a:t>
            </a:r>
            <a:br>
              <a:rPr lang="de-DE" sz="1400" dirty="0" smtClean="0"/>
            </a:br>
            <a:r>
              <a:rPr lang="de-DE" sz="1400" dirty="0" smtClean="0"/>
              <a:t>Verwalter</a:t>
            </a:r>
            <a:endParaRPr lang="de-DE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3059832" y="3591601"/>
            <a:ext cx="273630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Dateiverwaltungs- und Zugriffsmethoden</a:t>
            </a:r>
            <a:endParaRPr lang="de-DE" sz="1100" dirty="0"/>
          </a:p>
        </p:txBody>
      </p:sp>
      <p:sp>
        <p:nvSpPr>
          <p:cNvPr id="18" name="Textfeld 17"/>
          <p:cNvSpPr txBox="1"/>
          <p:nvPr/>
        </p:nvSpPr>
        <p:spPr>
          <a:xfrm>
            <a:off x="3563888" y="4136690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Puffer-Verwalter</a:t>
            </a:r>
            <a:endParaRPr lang="de-DE" sz="1200" dirty="0"/>
          </a:p>
        </p:txBody>
      </p:sp>
      <p:sp>
        <p:nvSpPr>
          <p:cNvPr id="20" name="Textfeld 19"/>
          <p:cNvSpPr txBox="1"/>
          <p:nvPr/>
        </p:nvSpPr>
        <p:spPr>
          <a:xfrm>
            <a:off x="3275856" y="4696501"/>
            <a:ext cx="230425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Verwalter für externen Speicher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6337362" y="3876106"/>
            <a:ext cx="122413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Wieder-herstellungs-</a:t>
            </a:r>
            <a:br>
              <a:rPr lang="de-DE" sz="1400" dirty="0" smtClean="0"/>
            </a:br>
            <a:r>
              <a:rPr lang="de-DE" sz="1400" dirty="0" smtClean="0"/>
              <a:t>Verwalter</a:t>
            </a:r>
            <a:endParaRPr lang="de-DE" sz="1400" dirty="0"/>
          </a:p>
        </p:txBody>
      </p:sp>
      <p:sp>
        <p:nvSpPr>
          <p:cNvPr id="22" name="Textfeld 21"/>
          <p:cNvSpPr txBox="1"/>
          <p:nvPr/>
        </p:nvSpPr>
        <p:spPr>
          <a:xfrm>
            <a:off x="5868144" y="5661248"/>
            <a:ext cx="187220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Datenbank</a:t>
            </a:r>
            <a:endParaRPr lang="de-DE" sz="1400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3131840" y="5702281"/>
            <a:ext cx="259228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Dateien für Daten und Indexe</a:t>
            </a:r>
            <a:endParaRPr lang="de-DE" sz="1100" dirty="0"/>
          </a:p>
        </p:txBody>
      </p:sp>
      <p:sp>
        <p:nvSpPr>
          <p:cNvPr id="26" name="Textfeld 25"/>
          <p:cNvSpPr txBox="1"/>
          <p:nvPr/>
        </p:nvSpPr>
        <p:spPr>
          <a:xfrm rot="16200000">
            <a:off x="7475113" y="3597451"/>
            <a:ext cx="1512168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solidFill>
                  <a:schemeClr val="bg1"/>
                </a:solidFill>
              </a:rPr>
              <a:t>dieser Teil des Kurses</a:t>
            </a:r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2267744" y="2852936"/>
            <a:ext cx="2016224" cy="372751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008814" y="3573017"/>
            <a:ext cx="2847544" cy="288032"/>
          </a:xfrm>
          <a:prstGeom prst="rect">
            <a:avLst/>
          </a:prstGeom>
          <a:solidFill>
            <a:srgbClr val="008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2987824" y="4098064"/>
            <a:ext cx="2847544" cy="372751"/>
          </a:xfrm>
          <a:prstGeom prst="rect">
            <a:avLst/>
          </a:prstGeom>
          <a:solidFill>
            <a:srgbClr val="008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2987824" y="4653136"/>
            <a:ext cx="2847544" cy="372751"/>
          </a:xfrm>
          <a:prstGeom prst="rect">
            <a:avLst/>
          </a:prstGeom>
          <a:solidFill>
            <a:srgbClr val="008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1187624" y="3501008"/>
            <a:ext cx="1467678" cy="1526705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6228183" y="3573016"/>
            <a:ext cx="1412369" cy="1402216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7812360" y="2852936"/>
            <a:ext cx="864096" cy="194421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6" name="Gruppierung 35"/>
          <p:cNvGrpSpPr/>
          <p:nvPr/>
        </p:nvGrpSpPr>
        <p:grpSpPr>
          <a:xfrm>
            <a:off x="3043570" y="5320790"/>
            <a:ext cx="2768827" cy="813742"/>
            <a:chOff x="3043570" y="5320790"/>
            <a:chExt cx="2768827" cy="813742"/>
          </a:xfrm>
          <a:solidFill>
            <a:srgbClr val="D0ECD3"/>
          </a:solidFill>
        </p:grpSpPr>
        <p:sp>
          <p:nvSpPr>
            <p:cNvPr id="37" name="Oval 36"/>
            <p:cNvSpPr/>
            <p:nvPr/>
          </p:nvSpPr>
          <p:spPr>
            <a:xfrm>
              <a:off x="3043570" y="5320790"/>
              <a:ext cx="2752565" cy="25726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Oval 37"/>
            <p:cNvSpPr/>
            <p:nvPr/>
          </p:nvSpPr>
          <p:spPr>
            <a:xfrm>
              <a:off x="3059832" y="5877272"/>
              <a:ext cx="2752565" cy="25726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Rechteck 38"/>
            <p:cNvSpPr/>
            <p:nvPr/>
          </p:nvSpPr>
          <p:spPr>
            <a:xfrm>
              <a:off x="3049166" y="5445224"/>
              <a:ext cx="2758236" cy="574933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Textfeld 39"/>
          <p:cNvSpPr txBox="1"/>
          <p:nvPr/>
        </p:nvSpPr>
        <p:spPr>
          <a:xfrm>
            <a:off x="3131840" y="5702281"/>
            <a:ext cx="2592288" cy="261610"/>
          </a:xfrm>
          <a:prstGeom prst="rect">
            <a:avLst/>
          </a:prstGeom>
          <a:solidFill>
            <a:srgbClr val="D0ECD3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Dateien für Daten und Indexe</a:t>
            </a:r>
            <a:endParaRPr lang="de-DE" sz="1100" dirty="0"/>
          </a:p>
        </p:txBody>
      </p:sp>
      <p:sp>
        <p:nvSpPr>
          <p:cNvPr id="41" name="Oval 40"/>
          <p:cNvSpPr/>
          <p:nvPr/>
        </p:nvSpPr>
        <p:spPr>
          <a:xfrm>
            <a:off x="3033920" y="5301208"/>
            <a:ext cx="2784671" cy="288032"/>
          </a:xfrm>
          <a:prstGeom prst="ellipse">
            <a:avLst/>
          </a:prstGeom>
          <a:solidFill>
            <a:srgbClr val="D0ECD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4560957" y="2852936"/>
            <a:ext cx="2043043" cy="382803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344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3829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Aufgabe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75096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Für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die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Sicherheit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Anfrage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ist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nicht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gefordert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dass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auch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Kopf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vorkommen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müssen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.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Warum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nicht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Welchen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SQL-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Konstrukten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entsprächen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solche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 </a:t>
            </a:r>
            <a:endParaRPr lang="en-US" dirty="0">
              <a:solidFill>
                <a:schemeClr val="bg1"/>
              </a:solidFill>
              <a:latin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997070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Aufgabe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75096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Für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die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Sicherheit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Anfrage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ist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nicht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gefordert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dass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auch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Kopf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vorkommen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müssen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.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Warum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nicht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Welchen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SQL-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Konstrukten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entsprechen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solche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 </a:t>
            </a:r>
          </a:p>
          <a:p>
            <a:pPr marL="0" indent="0" eaLnBrk="1" hangingPunct="1">
              <a:buNone/>
              <a:defRPr/>
            </a:pPr>
            <a:endParaRPr lang="en-US" sz="2400" dirty="0">
              <a:solidFill>
                <a:schemeClr val="bg1"/>
              </a:solidFill>
              <a:latin typeface="Chalkduster"/>
            </a:endParaRPr>
          </a:p>
          <a:p>
            <a:pPr marL="0" indent="0" eaLnBrk="1" hangingPunct="1">
              <a:buNone/>
              <a:defRPr/>
            </a:pPr>
            <a:r>
              <a:rPr lang="en-US" sz="1600" dirty="0" err="1" smtClean="0">
                <a:solidFill>
                  <a:srgbClr val="FFFF00"/>
                </a:solidFill>
                <a:latin typeface="Chalkduster"/>
              </a:rPr>
              <a:t>Lösung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: </a:t>
            </a:r>
            <a:endParaRPr lang="en-US" sz="1600" dirty="0" smtClean="0">
              <a:solidFill>
                <a:schemeClr val="bg1"/>
              </a:solidFill>
              <a:latin typeface="Chalkduster"/>
            </a:endParaRPr>
          </a:p>
          <a:p>
            <a:pPr eaLnBrk="1" hangingPunct="1">
              <a:defRPr/>
            </a:pP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, die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nicht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auch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Kopf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vorkommen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sind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von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einem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Existenzquantor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gebunden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. (Das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Reinziehen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vom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Allquantor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solcher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macht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sie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zu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einem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Existenzquantor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: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Siehe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das w in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Unterabteilung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auf S. 21). </a:t>
            </a:r>
          </a:p>
          <a:p>
            <a:pPr eaLnBrk="1" hangingPunct="1">
              <a:defRPr/>
            </a:pP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Die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dahinter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steckende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“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harmlose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” Operation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ist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die der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Projektion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: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Diese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entsprechen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gerade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den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weg</a:t>
            </a:r>
            <a:r>
              <a:rPr lang="en-US" sz="1600" dirty="0" err="1">
                <a:solidFill>
                  <a:schemeClr val="bg1"/>
                </a:solidFill>
                <a:latin typeface="Chalkduster"/>
              </a:rPr>
              <a:t>-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projizierten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Attributen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. </a:t>
            </a:r>
            <a:endParaRPr lang="en-US" sz="1600" dirty="0" smtClean="0">
              <a:solidFill>
                <a:schemeClr val="bg1"/>
              </a:solidFill>
              <a:latin typeface="Chalkduster"/>
            </a:endParaRPr>
          </a:p>
          <a:p>
            <a:pPr eaLnBrk="1" hangingPunct="1">
              <a:defRPr/>
            </a:pP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Wenn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solche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mehrfach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auftreten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dann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haben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sie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die Rolle von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Verbundattributen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, die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weg-projiziert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werden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.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Besipiel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ist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das z in der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zweiten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Regel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für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Unterabteilung</a:t>
            </a:r>
            <a:r>
              <a:rPr lang="en-US" sz="16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auf 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S. 21) </a:t>
            </a:r>
            <a:endParaRPr lang="en-US" sz="1600" dirty="0">
              <a:solidFill>
                <a:schemeClr val="bg1"/>
              </a:solidFill>
              <a:latin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371144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Semantik von purem </a:t>
            </a:r>
            <a:r>
              <a:rPr lang="de-DE" dirty="0" err="1" smtClean="0"/>
              <a:t>Datalog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162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Semantik von purem </a:t>
            </a:r>
            <a:r>
              <a:rPr lang="de-DE" dirty="0" err="1" smtClean="0"/>
              <a:t>Datalog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3 verschiedene Ansätze</a:t>
            </a:r>
          </a:p>
          <a:p>
            <a:pPr lvl="1"/>
            <a:r>
              <a:rPr lang="de-DE" dirty="0" smtClean="0"/>
              <a:t>Modelltheoretisch </a:t>
            </a:r>
          </a:p>
          <a:p>
            <a:pPr lvl="1"/>
            <a:r>
              <a:rPr lang="de-DE" dirty="0" smtClean="0"/>
              <a:t>Fixpunkttheoretisch </a:t>
            </a:r>
          </a:p>
          <a:p>
            <a:pPr lvl="1"/>
            <a:r>
              <a:rPr lang="de-DE" dirty="0" smtClean="0"/>
              <a:t>Beweistheoretisch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05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Modelltheoretisch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Regeln werden als logische Sätze verstanden, die die Menge möglicher Modelle einschränken</a:t>
            </a:r>
          </a:p>
          <a:p>
            <a:r>
              <a:rPr lang="de-DE" dirty="0" smtClean="0"/>
              <a:t>Anfangsbeispiel zur transitiven Hülle</a:t>
            </a:r>
          </a:p>
          <a:p>
            <a:pPr lvl="1"/>
            <a:r>
              <a:rPr lang="de-DE" dirty="0" smtClean="0"/>
              <a:t>Q = T = Antwortprädikat  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dirty="0">
                <a:sym typeface="Symbol" charset="2"/>
              </a:rPr>
              <a:t> 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G(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)</a:t>
            </a:r>
          </a:p>
          <a:p>
            <a:pPr lvl="1" eaLnBrk="1" hangingPunct="1">
              <a:buFont typeface="Symbol" charset="2"/>
              <a:buChar char="&quot;"/>
            </a:pPr>
            <a:r>
              <a:rPr lang="de-DE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x,y,z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( G(</a:t>
            </a:r>
            <a:r>
              <a:rPr lang="de-DE" altLang="en-US" dirty="0" err="1">
                <a:sym typeface="Symbol" charset="2"/>
              </a:rPr>
              <a:t>x,z</a:t>
            </a:r>
            <a:r>
              <a:rPr lang="de-DE" altLang="en-US" dirty="0">
                <a:sym typeface="Symbol" charset="2"/>
              </a:rPr>
              <a:t>)  T(</a:t>
            </a:r>
            <a:r>
              <a:rPr lang="de-DE" altLang="en-US" dirty="0" err="1">
                <a:sym typeface="Symbol" charset="2"/>
              </a:rPr>
              <a:t>z,y</a:t>
            </a:r>
            <a:r>
              <a:rPr lang="de-DE" altLang="en-US" dirty="0">
                <a:sym typeface="Symbol" charset="2"/>
              </a:rPr>
              <a:t>) ) </a:t>
            </a:r>
            <a:r>
              <a:rPr lang="de-DE" altLang="en-US" dirty="0" smtClean="0">
                <a:sym typeface="Symbol" charset="2"/>
              </a:rPr>
              <a:t>)</a:t>
            </a:r>
          </a:p>
          <a:p>
            <a:pPr lvl="1" eaLnBrk="1" hangingPunct="1">
              <a:buFont typeface="Symbol" charset="2"/>
              <a:buChar char="&quot;"/>
            </a:pPr>
            <a:endParaRPr lang="de-DE" altLang="en-US" dirty="0">
              <a:sym typeface="Symbol" charset="2"/>
            </a:endParaRPr>
          </a:p>
          <a:p>
            <a:pPr eaLnBrk="1" hangingPunct="1"/>
            <a:r>
              <a:rPr lang="de-DE" altLang="en-US" dirty="0" smtClean="0">
                <a:sym typeface="Symbol" charset="2"/>
              </a:rPr>
              <a:t>Allerdings gibt es meistens mehrere Modelle</a:t>
            </a:r>
          </a:p>
          <a:p>
            <a:pPr lvl="1" eaLnBrk="1" hangingPunct="1"/>
            <a:r>
              <a:rPr lang="de-DE" altLang="en-US" dirty="0" smtClean="0">
                <a:sym typeface="Symbol" charset="2"/>
              </a:rPr>
              <a:t>In </a:t>
            </a:r>
            <a:r>
              <a:rPr lang="de-DE" altLang="en-US" dirty="0" err="1" smtClean="0">
                <a:sym typeface="Symbol" charset="2"/>
              </a:rPr>
              <a:t>Datalog</a:t>
            </a:r>
            <a:r>
              <a:rPr lang="de-DE" altLang="en-US" dirty="0" smtClean="0">
                <a:sym typeface="Symbol" charset="2"/>
              </a:rPr>
              <a:t> betrachtet man das minimale Modell</a:t>
            </a:r>
          </a:p>
          <a:p>
            <a:pPr lvl="1" eaLnBrk="1" hangingPunct="1"/>
            <a:r>
              <a:rPr lang="de-DE" altLang="en-US" dirty="0" smtClean="0">
                <a:sym typeface="Symbol" charset="2"/>
              </a:rPr>
              <a:t>(</a:t>
            </a:r>
            <a:r>
              <a:rPr lang="de-DE" altLang="en-US" dirty="0" err="1" smtClean="0">
                <a:sym typeface="Symbol" charset="2"/>
              </a:rPr>
              <a:t>Minimalität</a:t>
            </a:r>
            <a:r>
              <a:rPr lang="de-DE" altLang="en-US" dirty="0" smtClean="0">
                <a:sym typeface="Symbol" charset="2"/>
              </a:rPr>
              <a:t> bezieht sich auf Teilmengenbeziehung bzgl. der Extensionen der IDB-Prädikate)</a:t>
            </a:r>
          </a:p>
          <a:p>
            <a:pPr lvl="1" eaLnBrk="1" hangingPunct="1">
              <a:buFont typeface="Symbol" charset="2"/>
              <a:buChar char="&quot;"/>
            </a:pPr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05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Warum minimales Modell?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Hängt auch mit „</a:t>
            </a:r>
            <a:r>
              <a:rPr lang="de-DE" b="1" dirty="0" err="1" smtClean="0"/>
              <a:t>Closed</a:t>
            </a:r>
            <a:r>
              <a:rPr lang="de-DE" b="1" dirty="0" smtClean="0"/>
              <a:t>-World-</a:t>
            </a:r>
            <a:r>
              <a:rPr lang="de-DE" b="1" dirty="0" err="1" smtClean="0"/>
              <a:t>Assumption</a:t>
            </a:r>
            <a:r>
              <a:rPr lang="de-DE" dirty="0" smtClean="0"/>
              <a:t>“ zusammen</a:t>
            </a:r>
          </a:p>
          <a:p>
            <a:endParaRPr lang="de-DE" dirty="0"/>
          </a:p>
          <a:p>
            <a:r>
              <a:rPr lang="de-DE" dirty="0" smtClean="0"/>
              <a:t>Betrachte diejenigen Fakten, die nicht zwingend als „wahr“ beweisbar sind, als falsch </a:t>
            </a:r>
          </a:p>
          <a:p>
            <a:endParaRPr lang="de-DE" dirty="0"/>
          </a:p>
          <a:p>
            <a:r>
              <a:rPr lang="de-DE" dirty="0" smtClean="0"/>
              <a:t>Warnung: Die Wahl des minimalen Modells ist nicht selbstverständlich.</a:t>
            </a:r>
          </a:p>
          <a:p>
            <a:pPr lvl="1"/>
            <a:r>
              <a:rPr lang="de-DE" dirty="0" smtClean="0"/>
              <a:t>Siehe z.B. die Debatte in der Semantik des (rekursiven definierten) Wahrheitsprädikats in der Philosophie (der Logik), insbesondere Fixpunktansatz von Saul </a:t>
            </a:r>
            <a:r>
              <a:rPr lang="de-DE" dirty="0" err="1" smtClean="0"/>
              <a:t>Kripke</a:t>
            </a:r>
            <a:r>
              <a:rPr lang="de-DE" dirty="0" smtClean="0"/>
              <a:t>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00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Der Fixpunktansatz</a:t>
            </a:r>
            <a:endParaRPr lang="de-DE" altLang="de-DE" dirty="0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Modelltheoretischer Ansatz ist nicht-konstruktiv, führt nicht zwingend zur Konstruktion von Lösungen </a:t>
            </a:r>
          </a:p>
          <a:p>
            <a:pPr eaLnBrk="1" hangingPunct="1"/>
            <a:endParaRPr lang="de-DE" altLang="de-DE" dirty="0" smtClean="0"/>
          </a:p>
          <a:p>
            <a:pPr eaLnBrk="1" hangingPunct="1"/>
            <a:r>
              <a:rPr lang="de-DE" altLang="de-DE" dirty="0" smtClean="0"/>
              <a:t>Betrachte Semantik durch Auswahl eines Fixpunktes</a:t>
            </a:r>
          </a:p>
          <a:p>
            <a:pPr lvl="1" eaLnBrk="1" hangingPunct="1"/>
            <a:r>
              <a:rPr lang="de-DE" altLang="de-DE" dirty="0" smtClean="0"/>
              <a:t>(Siehe </a:t>
            </a:r>
            <a:r>
              <a:rPr lang="de-DE" altLang="de-DE" dirty="0" err="1" smtClean="0"/>
              <a:t>Graphbeispiel</a:t>
            </a:r>
            <a:r>
              <a:rPr lang="de-DE" altLang="de-DE" dirty="0" smtClean="0"/>
              <a:t>) </a:t>
            </a:r>
          </a:p>
          <a:p>
            <a:pPr eaLnBrk="1" hangingPunct="1"/>
            <a:endParaRPr lang="de-DE" altLang="de-DE" dirty="0" smtClean="0"/>
          </a:p>
          <a:p>
            <a:pPr eaLnBrk="1" hangingPunct="1"/>
            <a:r>
              <a:rPr lang="de-DE" altLang="de-DE" dirty="0" smtClean="0"/>
              <a:t>Anfrage wird iteriert, bis Fixpunkt erreicht:  F(P) = P für IDB-Prädikat P bzw. Tupel von IDB-Prädikaten P</a:t>
            </a:r>
            <a:endParaRPr lang="de-DE" altLang="de-DE" dirty="0"/>
          </a:p>
          <a:p>
            <a:pPr eaLnBrk="1" hangingPunct="1">
              <a:buFont typeface="Wingdings" charset="2"/>
              <a:buNone/>
            </a:pPr>
            <a:r>
              <a:rPr lang="de-DE" altLang="de-DE" dirty="0" smtClean="0">
                <a:sym typeface="Wingdings" charset="2"/>
              </a:rPr>
              <a:t></a:t>
            </a:r>
            <a:r>
              <a:rPr lang="de-DE" altLang="de-DE" dirty="0" err="1" smtClean="0">
                <a:sym typeface="Wingdings" charset="2"/>
              </a:rPr>
              <a:t>Bottom-up</a:t>
            </a:r>
            <a:r>
              <a:rPr lang="de-DE" altLang="de-DE" dirty="0" smtClean="0">
                <a:sym typeface="Wingdings" charset="2"/>
              </a:rPr>
              <a:t> Evaluation</a:t>
            </a:r>
            <a:r>
              <a:rPr lang="de-DE" altLang="de-DE" dirty="0">
                <a:sym typeface="Wingdings" charset="2"/>
              </a:rPr>
              <a:t>.</a:t>
            </a:r>
            <a:endParaRPr lang="de-DE" alt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23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FBAD228-0DAA-EF4B-99D9-FF16C38FB5EA}" type="slidenum">
              <a:rPr lang="de-DE" altLang="de-DE" sz="1400"/>
              <a:pPr eaLnBrk="1" hangingPunct="1"/>
              <a:t>37</a:t>
            </a:fld>
            <a:endParaRPr lang="de-DE" altLang="de-DE" sz="140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 Evaluation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Starte mit den Fakten der Datenbankinstanz (EDB-Fakten)</a:t>
            </a:r>
            <a:endParaRPr lang="de-DE" altLang="de-DE" dirty="0"/>
          </a:p>
          <a:p>
            <a:pPr eaLnBrk="1" hangingPunct="1"/>
            <a:r>
              <a:rPr lang="de-DE" altLang="de-DE" dirty="0" smtClean="0"/>
              <a:t>Verwende Regeln von rechts (Rumpf) nach links (Kopf), um neue Fakten abzuleiten </a:t>
            </a:r>
          </a:p>
          <a:p>
            <a:pPr eaLnBrk="1" hangingPunct="1"/>
            <a:r>
              <a:rPr lang="de-DE" altLang="de-DE" dirty="0" smtClean="0"/>
              <a:t>Wiederhole, bis keine Fakten mehr abgeleitet werden können</a:t>
            </a:r>
          </a:p>
          <a:p>
            <a:pPr eaLnBrk="1" hangingPunct="1"/>
            <a:endParaRPr lang="de-DE" altLang="de-DE" dirty="0"/>
          </a:p>
          <a:p>
            <a:pPr eaLnBrk="1" hangingPunct="1">
              <a:buFont typeface="Wingdings" charset="2"/>
              <a:buNone/>
            </a:pPr>
            <a:r>
              <a:rPr lang="de-DE" altLang="de-DE" dirty="0" smtClean="0">
                <a:sym typeface="Wingdings" charset="2"/>
              </a:rPr>
              <a:t>Produziert alle (!) Fakten, die beweisbar sind. 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591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E987401-93FE-0A4C-B31B-2361ECEE3036}" type="slidenum">
              <a:rPr lang="de-DE" altLang="de-DE" sz="1400"/>
              <a:pPr eaLnBrk="1" hangingPunct="1"/>
              <a:t>38</a:t>
            </a:fld>
            <a:endParaRPr lang="de-DE" altLang="de-DE" sz="140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02432"/>
            <a:ext cx="4195762" cy="4114800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EDB-Fakten: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IDB-Prädikate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Falls alle Teilziele (des Rumpfes 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in </a:t>
            </a:r>
            <a:r>
              <a:rPr lang="de-DE" altLang="de-DE" sz="2200" dirty="0"/>
              <a:t>Runden solange </a:t>
            </a:r>
            <a:r>
              <a:rPr lang="de-DE" altLang="de-DE" sz="2200" dirty="0" smtClean="0"/>
              <a:t>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37781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FF60A0B-A01D-914E-9835-B07142CC5F3E}" type="slidenum">
              <a:rPr lang="de-DE" altLang="de-DE" sz="1400"/>
              <a:pPr eaLnBrk="1" hangingPunct="1"/>
              <a:t>39</a:t>
            </a:fld>
            <a:endParaRPr lang="de-DE" altLang="de-DE" sz="140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65541" name="Line 4"/>
          <p:cNvSpPr>
            <a:spLocks noChangeShapeType="1"/>
          </p:cNvSpPr>
          <p:nvPr/>
        </p:nvSpPr>
        <p:spPr bwMode="auto">
          <a:xfrm>
            <a:off x="5219700" y="2276475"/>
            <a:ext cx="0" cy="36004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2" name="Text Box 5"/>
          <p:cNvSpPr txBox="1">
            <a:spLocks noChangeArrowheads="1"/>
          </p:cNvSpPr>
          <p:nvPr/>
        </p:nvSpPr>
        <p:spPr bwMode="auto">
          <a:xfrm>
            <a:off x="5292725" y="1838325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sp>
        <p:nvSpPr>
          <p:cNvPr id="65543" name="Text Box 6"/>
          <p:cNvSpPr txBox="1">
            <a:spLocks noChangeArrowheads="1"/>
          </p:cNvSpPr>
          <p:nvPr/>
        </p:nvSpPr>
        <p:spPr bwMode="auto">
          <a:xfrm>
            <a:off x="5435600" y="364490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T:</a:t>
            </a:r>
          </a:p>
        </p:txBody>
      </p:sp>
      <p:sp>
        <p:nvSpPr>
          <p:cNvPr id="65544" name="Text Box 7"/>
          <p:cNvSpPr txBox="1">
            <a:spLocks noChangeArrowheads="1"/>
          </p:cNvSpPr>
          <p:nvPr/>
        </p:nvSpPr>
        <p:spPr bwMode="auto">
          <a:xfrm>
            <a:off x="5651500" y="40052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5545" name="Text Box 8"/>
          <p:cNvSpPr txBox="1">
            <a:spLocks noChangeArrowheads="1"/>
          </p:cNvSpPr>
          <p:nvPr/>
        </p:nvSpPr>
        <p:spPr bwMode="auto">
          <a:xfrm>
            <a:off x="6875463" y="40782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5546" name="Text Box 9"/>
          <p:cNvSpPr txBox="1">
            <a:spLocks noChangeArrowheads="1"/>
          </p:cNvSpPr>
          <p:nvPr/>
        </p:nvSpPr>
        <p:spPr bwMode="auto">
          <a:xfrm>
            <a:off x="6083300" y="47259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5547" name="Text Box 10"/>
          <p:cNvSpPr txBox="1">
            <a:spLocks noChangeArrowheads="1"/>
          </p:cNvSpPr>
          <p:nvPr/>
        </p:nvSpPr>
        <p:spPr bwMode="auto">
          <a:xfrm>
            <a:off x="5292725" y="5491163"/>
            <a:ext cx="3476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G(x,y)</a:t>
            </a:r>
          </a:p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G(x,z), T(z,y)</a:t>
            </a:r>
          </a:p>
        </p:txBody>
      </p:sp>
      <p:grpSp>
        <p:nvGrpSpPr>
          <p:cNvPr id="65548" name="Group 11"/>
          <p:cNvGrpSpPr>
            <a:grpSpLocks/>
          </p:cNvGrpSpPr>
          <p:nvPr/>
        </p:nvGrpSpPr>
        <p:grpSpPr bwMode="auto">
          <a:xfrm>
            <a:off x="5508625" y="2276475"/>
            <a:ext cx="1535113" cy="1087438"/>
            <a:chOff x="4195" y="1207"/>
            <a:chExt cx="967" cy="685"/>
          </a:xfrm>
        </p:grpSpPr>
        <p:sp>
          <p:nvSpPr>
            <p:cNvPr id="65549" name="Text Box 12"/>
            <p:cNvSpPr txBox="1">
              <a:spLocks noChangeArrowheads="1"/>
            </p:cNvSpPr>
            <p:nvPr/>
          </p:nvSpPr>
          <p:spPr bwMode="auto">
            <a:xfrm>
              <a:off x="4195" y="120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65550" name="Text Box 13"/>
            <p:cNvSpPr txBox="1">
              <a:spLocks noChangeArrowheads="1"/>
            </p:cNvSpPr>
            <p:nvPr/>
          </p:nvSpPr>
          <p:spPr bwMode="auto">
            <a:xfrm>
              <a:off x="4966" y="125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65551" name="Text Box 14"/>
            <p:cNvSpPr txBox="1">
              <a:spLocks noChangeArrowheads="1"/>
            </p:cNvSpPr>
            <p:nvPr/>
          </p:nvSpPr>
          <p:spPr bwMode="auto">
            <a:xfrm>
              <a:off x="4467" y="16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65552" name="Line 15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553" name="Line 16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554" name="Line 17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02432"/>
            <a:ext cx="4195762" cy="4114800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EDB-Fakten: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IDB-Prädikate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Falls alle Teilziele (des Rumpfes 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in </a:t>
            </a:r>
            <a:r>
              <a:rPr lang="de-DE" altLang="de-DE" sz="2200" dirty="0"/>
              <a:t>Runden solange </a:t>
            </a:r>
            <a:r>
              <a:rPr lang="de-DE" altLang="de-DE" sz="2200" dirty="0" smtClean="0"/>
              <a:t>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2683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Motivierendes Beispiel: transitive Hülle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17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74C7D37-DB42-E147-9FC9-09C713322F2D}" type="slidenum">
              <a:rPr lang="de-DE" altLang="de-DE" sz="1400"/>
              <a:pPr eaLnBrk="1" hangingPunct="1"/>
              <a:t>40</a:t>
            </a:fld>
            <a:endParaRPr lang="de-DE" altLang="de-DE" sz="140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67589" name="Line 4"/>
          <p:cNvSpPr>
            <a:spLocks noChangeShapeType="1"/>
          </p:cNvSpPr>
          <p:nvPr/>
        </p:nvSpPr>
        <p:spPr bwMode="auto">
          <a:xfrm>
            <a:off x="5219700" y="2276475"/>
            <a:ext cx="0" cy="36004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0" name="Text Box 5"/>
          <p:cNvSpPr txBox="1">
            <a:spLocks noChangeArrowheads="1"/>
          </p:cNvSpPr>
          <p:nvPr/>
        </p:nvSpPr>
        <p:spPr bwMode="auto">
          <a:xfrm>
            <a:off x="5292725" y="1838325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sp>
        <p:nvSpPr>
          <p:cNvPr id="67591" name="Text Box 6"/>
          <p:cNvSpPr txBox="1">
            <a:spLocks noChangeArrowheads="1"/>
          </p:cNvSpPr>
          <p:nvPr/>
        </p:nvSpPr>
        <p:spPr bwMode="auto">
          <a:xfrm>
            <a:off x="5435600" y="364490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T:</a:t>
            </a:r>
          </a:p>
        </p:txBody>
      </p:sp>
      <p:sp>
        <p:nvSpPr>
          <p:cNvPr id="67592" name="Text Box 7"/>
          <p:cNvSpPr txBox="1">
            <a:spLocks noChangeArrowheads="1"/>
          </p:cNvSpPr>
          <p:nvPr/>
        </p:nvSpPr>
        <p:spPr bwMode="auto">
          <a:xfrm>
            <a:off x="5651500" y="40052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7593" name="Text Box 8"/>
          <p:cNvSpPr txBox="1">
            <a:spLocks noChangeArrowheads="1"/>
          </p:cNvSpPr>
          <p:nvPr/>
        </p:nvSpPr>
        <p:spPr bwMode="auto">
          <a:xfrm>
            <a:off x="6875463" y="40782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7594" name="Text Box 9"/>
          <p:cNvSpPr txBox="1">
            <a:spLocks noChangeArrowheads="1"/>
          </p:cNvSpPr>
          <p:nvPr/>
        </p:nvSpPr>
        <p:spPr bwMode="auto">
          <a:xfrm>
            <a:off x="6083300" y="47259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7595" name="Line 10"/>
          <p:cNvSpPr>
            <a:spLocks noChangeShapeType="1"/>
          </p:cNvSpPr>
          <p:nvPr/>
        </p:nvSpPr>
        <p:spPr bwMode="auto">
          <a:xfrm flipH="1" flipV="1">
            <a:off x="5940425" y="4149725"/>
            <a:ext cx="863600" cy="714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6" name="Text Box 11"/>
          <p:cNvSpPr txBox="1">
            <a:spLocks noChangeArrowheads="1"/>
          </p:cNvSpPr>
          <p:nvPr/>
        </p:nvSpPr>
        <p:spPr bwMode="auto">
          <a:xfrm>
            <a:off x="6208713" y="3665538"/>
            <a:ext cx="1864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>
                <a:solidFill>
                  <a:schemeClr val="accent2"/>
                </a:solidFill>
              </a:rPr>
              <a:t>G(2,1) </a:t>
            </a:r>
            <a:r>
              <a:rPr lang="de-DE" altLang="de-DE" sz="1800" dirty="0" smtClean="0">
                <a:solidFill>
                  <a:schemeClr val="accent2"/>
                </a:solidFill>
              </a:rPr>
              <a:t>ist falsch!</a:t>
            </a:r>
            <a:endParaRPr lang="de-DE" altLang="de-DE" sz="1800" dirty="0">
              <a:solidFill>
                <a:schemeClr val="accent2"/>
              </a:solidFill>
            </a:endParaRPr>
          </a:p>
        </p:txBody>
      </p:sp>
      <p:sp>
        <p:nvSpPr>
          <p:cNvPr id="67597" name="Text Box 12"/>
          <p:cNvSpPr txBox="1">
            <a:spLocks noChangeArrowheads="1"/>
          </p:cNvSpPr>
          <p:nvPr/>
        </p:nvSpPr>
        <p:spPr bwMode="auto">
          <a:xfrm>
            <a:off x="5292725" y="5491163"/>
            <a:ext cx="3476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</a:t>
            </a:r>
            <a:r>
              <a:rPr lang="de-DE" altLang="de-DE" sz="1800" b="1">
                <a:solidFill>
                  <a:schemeClr val="accent2"/>
                </a:solidFill>
                <a:latin typeface="Courier New" charset="0"/>
              </a:rPr>
              <a:t>2,1</a:t>
            </a:r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)</a:t>
            </a:r>
          </a:p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G(x,z), T(z,y)</a:t>
            </a:r>
          </a:p>
        </p:txBody>
      </p:sp>
      <p:grpSp>
        <p:nvGrpSpPr>
          <p:cNvPr id="67598" name="Group 13"/>
          <p:cNvGrpSpPr>
            <a:grpSpLocks/>
          </p:cNvGrpSpPr>
          <p:nvPr/>
        </p:nvGrpSpPr>
        <p:grpSpPr bwMode="auto">
          <a:xfrm>
            <a:off x="5508625" y="2276475"/>
            <a:ext cx="1535113" cy="1087438"/>
            <a:chOff x="4195" y="1207"/>
            <a:chExt cx="967" cy="685"/>
          </a:xfrm>
        </p:grpSpPr>
        <p:sp>
          <p:nvSpPr>
            <p:cNvPr id="67599" name="Text Box 14"/>
            <p:cNvSpPr txBox="1">
              <a:spLocks noChangeArrowheads="1"/>
            </p:cNvSpPr>
            <p:nvPr/>
          </p:nvSpPr>
          <p:spPr bwMode="auto">
            <a:xfrm>
              <a:off x="4195" y="120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67600" name="Text Box 15"/>
            <p:cNvSpPr txBox="1">
              <a:spLocks noChangeArrowheads="1"/>
            </p:cNvSpPr>
            <p:nvPr/>
          </p:nvSpPr>
          <p:spPr bwMode="auto">
            <a:xfrm>
              <a:off x="4966" y="125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67601" name="Text Box 16"/>
            <p:cNvSpPr txBox="1">
              <a:spLocks noChangeArrowheads="1"/>
            </p:cNvSpPr>
            <p:nvPr/>
          </p:nvSpPr>
          <p:spPr bwMode="auto">
            <a:xfrm>
              <a:off x="4467" y="16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67602" name="Line 17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603" name="Line 18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604" name="Line 19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02432"/>
            <a:ext cx="4195762" cy="4114800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EDB-Fakten: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IDB-Prädikate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Falls alle Teilziele (des Rumpfes 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in </a:t>
            </a:r>
            <a:r>
              <a:rPr lang="de-DE" altLang="de-DE" sz="2200" dirty="0"/>
              <a:t>Runden solange </a:t>
            </a:r>
            <a:r>
              <a:rPr lang="de-DE" altLang="de-DE" sz="2200" dirty="0" smtClean="0"/>
              <a:t>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97629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67D5CF6-933D-664E-87C9-31FDEAC38B49}" type="slidenum">
              <a:rPr lang="de-DE" altLang="de-DE" sz="1400"/>
              <a:pPr eaLnBrk="1" hangingPunct="1"/>
              <a:t>41</a:t>
            </a:fld>
            <a:endParaRPr lang="de-DE" altLang="de-DE" sz="140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69637" name="Line 4"/>
          <p:cNvSpPr>
            <a:spLocks noChangeShapeType="1"/>
          </p:cNvSpPr>
          <p:nvPr/>
        </p:nvSpPr>
        <p:spPr bwMode="auto">
          <a:xfrm>
            <a:off x="5219700" y="2276475"/>
            <a:ext cx="0" cy="36004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38" name="Text Box 5"/>
          <p:cNvSpPr txBox="1">
            <a:spLocks noChangeArrowheads="1"/>
          </p:cNvSpPr>
          <p:nvPr/>
        </p:nvSpPr>
        <p:spPr bwMode="auto">
          <a:xfrm>
            <a:off x="5292725" y="1838325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sp>
        <p:nvSpPr>
          <p:cNvPr id="69639" name="Text Box 6"/>
          <p:cNvSpPr txBox="1">
            <a:spLocks noChangeArrowheads="1"/>
          </p:cNvSpPr>
          <p:nvPr/>
        </p:nvSpPr>
        <p:spPr bwMode="auto">
          <a:xfrm>
            <a:off x="5435600" y="364490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T:</a:t>
            </a:r>
          </a:p>
        </p:txBody>
      </p:sp>
      <p:sp>
        <p:nvSpPr>
          <p:cNvPr id="69640" name="Text Box 7"/>
          <p:cNvSpPr txBox="1">
            <a:spLocks noChangeArrowheads="1"/>
          </p:cNvSpPr>
          <p:nvPr/>
        </p:nvSpPr>
        <p:spPr bwMode="auto">
          <a:xfrm>
            <a:off x="5651500" y="40052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9641" name="Text Box 8"/>
          <p:cNvSpPr txBox="1">
            <a:spLocks noChangeArrowheads="1"/>
          </p:cNvSpPr>
          <p:nvPr/>
        </p:nvSpPr>
        <p:spPr bwMode="auto">
          <a:xfrm>
            <a:off x="6875463" y="40782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9642" name="Text Box 9"/>
          <p:cNvSpPr txBox="1">
            <a:spLocks noChangeArrowheads="1"/>
          </p:cNvSpPr>
          <p:nvPr/>
        </p:nvSpPr>
        <p:spPr bwMode="auto">
          <a:xfrm>
            <a:off x="6083300" y="47259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9643" name="Line 10"/>
          <p:cNvSpPr>
            <a:spLocks noChangeShapeType="1"/>
          </p:cNvSpPr>
          <p:nvPr/>
        </p:nvSpPr>
        <p:spPr bwMode="auto">
          <a:xfrm flipH="1" flipV="1">
            <a:off x="5940425" y="4149725"/>
            <a:ext cx="863600" cy="71438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4" name="Text Box 11"/>
          <p:cNvSpPr txBox="1">
            <a:spLocks noChangeArrowheads="1"/>
          </p:cNvSpPr>
          <p:nvPr/>
        </p:nvSpPr>
        <p:spPr bwMode="auto">
          <a:xfrm>
            <a:off x="6208713" y="3665538"/>
            <a:ext cx="17620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>
                <a:solidFill>
                  <a:srgbClr val="003300"/>
                </a:solidFill>
              </a:rPr>
              <a:t>G(1,2) </a:t>
            </a:r>
            <a:r>
              <a:rPr lang="de-DE" altLang="de-DE" sz="1800" dirty="0" smtClean="0">
                <a:solidFill>
                  <a:srgbClr val="003300"/>
                </a:solidFill>
              </a:rPr>
              <a:t>ist wahr!</a:t>
            </a:r>
            <a:endParaRPr lang="de-DE" altLang="de-DE" sz="1800" dirty="0">
              <a:solidFill>
                <a:srgbClr val="003300"/>
              </a:solidFill>
            </a:endParaRPr>
          </a:p>
        </p:txBody>
      </p:sp>
      <p:sp>
        <p:nvSpPr>
          <p:cNvPr id="69645" name="Text Box 12"/>
          <p:cNvSpPr txBox="1">
            <a:spLocks noChangeArrowheads="1"/>
          </p:cNvSpPr>
          <p:nvPr/>
        </p:nvSpPr>
        <p:spPr bwMode="auto">
          <a:xfrm>
            <a:off x="5292725" y="5491163"/>
            <a:ext cx="3476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</a:t>
            </a:r>
            <a:r>
              <a:rPr lang="de-DE" altLang="de-DE" sz="1800" b="1">
                <a:solidFill>
                  <a:srgbClr val="003300"/>
                </a:solidFill>
                <a:latin typeface="Courier New" charset="0"/>
              </a:rPr>
              <a:t>1,2</a:t>
            </a:r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) :- G(</a:t>
            </a:r>
            <a:r>
              <a:rPr lang="de-DE" altLang="de-DE" sz="1800" b="1">
                <a:solidFill>
                  <a:srgbClr val="003300"/>
                </a:solidFill>
                <a:latin typeface="Courier New" charset="0"/>
              </a:rPr>
              <a:t>1,2</a:t>
            </a:r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)</a:t>
            </a:r>
          </a:p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G(x,z), T(z,y)</a:t>
            </a:r>
          </a:p>
        </p:txBody>
      </p:sp>
      <p:grpSp>
        <p:nvGrpSpPr>
          <p:cNvPr id="69646" name="Group 13"/>
          <p:cNvGrpSpPr>
            <a:grpSpLocks/>
          </p:cNvGrpSpPr>
          <p:nvPr/>
        </p:nvGrpSpPr>
        <p:grpSpPr bwMode="auto">
          <a:xfrm>
            <a:off x="5508625" y="2276475"/>
            <a:ext cx="1535113" cy="1087438"/>
            <a:chOff x="4195" y="1207"/>
            <a:chExt cx="967" cy="685"/>
          </a:xfrm>
        </p:grpSpPr>
        <p:sp>
          <p:nvSpPr>
            <p:cNvPr id="69647" name="Text Box 14"/>
            <p:cNvSpPr txBox="1">
              <a:spLocks noChangeArrowheads="1"/>
            </p:cNvSpPr>
            <p:nvPr/>
          </p:nvSpPr>
          <p:spPr bwMode="auto">
            <a:xfrm>
              <a:off x="4195" y="120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69648" name="Text Box 15"/>
            <p:cNvSpPr txBox="1">
              <a:spLocks noChangeArrowheads="1"/>
            </p:cNvSpPr>
            <p:nvPr/>
          </p:nvSpPr>
          <p:spPr bwMode="auto">
            <a:xfrm>
              <a:off x="4966" y="125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69649" name="Text Box 16"/>
            <p:cNvSpPr txBox="1">
              <a:spLocks noChangeArrowheads="1"/>
            </p:cNvSpPr>
            <p:nvPr/>
          </p:nvSpPr>
          <p:spPr bwMode="auto">
            <a:xfrm>
              <a:off x="4467" y="16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69650" name="Line 17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651" name="Line 18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652" name="Line 19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02432"/>
            <a:ext cx="4195762" cy="4114800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EDB-Fakten: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IDB-Prädikate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Falls alle Teilziele (des Rumpfes 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in </a:t>
            </a:r>
            <a:r>
              <a:rPr lang="de-DE" altLang="de-DE" sz="2200" dirty="0"/>
              <a:t>Runden solange </a:t>
            </a:r>
            <a:r>
              <a:rPr lang="de-DE" altLang="de-DE" sz="2200" dirty="0" smtClean="0"/>
              <a:t>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11366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35DF07D-F4E2-CE44-94FD-2576DC2292B9}" type="slidenum">
              <a:rPr lang="de-DE" altLang="de-DE" sz="1400"/>
              <a:pPr eaLnBrk="1" hangingPunct="1"/>
              <a:t>42</a:t>
            </a:fld>
            <a:endParaRPr lang="de-DE" altLang="de-DE" sz="140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71685" name="Text Box 4"/>
          <p:cNvSpPr txBox="1">
            <a:spLocks noChangeArrowheads="1"/>
          </p:cNvSpPr>
          <p:nvPr/>
        </p:nvSpPr>
        <p:spPr bwMode="auto">
          <a:xfrm>
            <a:off x="5292725" y="3068638"/>
            <a:ext cx="298030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i="1" dirty="0"/>
              <a:t>(</a:t>
            </a:r>
            <a:r>
              <a:rPr lang="de-DE" altLang="de-DE" sz="1800" i="1" dirty="0" smtClean="0"/>
              <a:t>2) Ist sinnvoll (gibt endlich </a:t>
            </a:r>
          </a:p>
          <a:p>
            <a:pPr eaLnBrk="1" hangingPunct="1"/>
            <a:r>
              <a:rPr lang="de-DE" altLang="de-DE" sz="1800" i="1" dirty="0" smtClean="0"/>
              <a:t>viele Instanziierungen), </a:t>
            </a:r>
          </a:p>
          <a:p>
            <a:pPr eaLnBrk="1" hangingPunct="1"/>
            <a:r>
              <a:rPr lang="de-DE" altLang="de-DE" sz="1800" i="1" dirty="0" smtClean="0"/>
              <a:t>sofern Regeln sicher </a:t>
            </a:r>
            <a:endParaRPr lang="de-DE" altLang="de-DE" sz="1800" i="1" dirty="0"/>
          </a:p>
        </p:txBody>
      </p:sp>
      <p:sp>
        <p:nvSpPr>
          <p:cNvPr id="71686" name="Line 5"/>
          <p:cNvSpPr>
            <a:spLocks noChangeShapeType="1"/>
          </p:cNvSpPr>
          <p:nvPr/>
        </p:nvSpPr>
        <p:spPr bwMode="auto">
          <a:xfrm>
            <a:off x="5219700" y="3141663"/>
            <a:ext cx="0" cy="1655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02432"/>
            <a:ext cx="4195762" cy="4114800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EDB-Fakten: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IDB-Prädikate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Falls alle Teilziele (des Rumpfes 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in </a:t>
            </a:r>
            <a:r>
              <a:rPr lang="de-DE" altLang="de-DE" sz="2200" dirty="0"/>
              <a:t>Runden solange </a:t>
            </a:r>
            <a:r>
              <a:rPr lang="de-DE" altLang="de-DE" sz="2200" dirty="0" smtClean="0"/>
              <a:t>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175827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4ABD632-55C3-C94A-A428-2061883D09C8}" type="slidenum">
              <a:rPr lang="de-DE" altLang="de-DE" sz="1400"/>
              <a:pPr eaLnBrk="1" hangingPunct="1"/>
              <a:t>43</a:t>
            </a:fld>
            <a:endParaRPr lang="de-DE" altLang="de-DE" sz="1400" dirty="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73733" name="Text Box 4"/>
          <p:cNvSpPr txBox="1">
            <a:spLocks noChangeArrowheads="1"/>
          </p:cNvSpPr>
          <p:nvPr/>
        </p:nvSpPr>
        <p:spPr bwMode="auto">
          <a:xfrm>
            <a:off x="5292726" y="3068638"/>
            <a:ext cx="367188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i="1" dirty="0" smtClean="0"/>
              <a:t>Algorithmus ergibt kleinsten (!)</a:t>
            </a:r>
            <a:r>
              <a:rPr lang="de-DE" altLang="de-DE" sz="1800" i="1" dirty="0"/>
              <a:t/>
            </a:r>
            <a:br>
              <a:rPr lang="de-DE" altLang="de-DE" sz="1800" i="1" dirty="0"/>
            </a:br>
            <a:r>
              <a:rPr lang="de-DE" altLang="de-DE" sz="1800" i="1" dirty="0" smtClean="0"/>
              <a:t>Fixpunkt der Regeln + EDB-Fakten. </a:t>
            </a:r>
            <a:r>
              <a:rPr lang="de-DE" altLang="de-DE" sz="1800" i="1" dirty="0"/>
              <a:t/>
            </a:r>
            <a:br>
              <a:rPr lang="de-DE" altLang="de-DE" sz="1800" i="1" dirty="0"/>
            </a:br>
            <a:endParaRPr lang="de-DE" altLang="de-DE" sz="1800" i="1" dirty="0" smtClean="0"/>
          </a:p>
          <a:p>
            <a:pPr eaLnBrk="1" hangingPunct="1"/>
            <a:r>
              <a:rPr lang="de-DE" altLang="de-DE" sz="1800" i="1" dirty="0" smtClean="0"/>
              <a:t>Existenz garantiert wegen Monotonie: Extension der rekursiven IDB-Prädikate wächst! </a:t>
            </a:r>
          </a:p>
          <a:p>
            <a:pPr eaLnBrk="1" hangingPunct="1"/>
            <a:r>
              <a:rPr lang="de-DE" altLang="de-DE" sz="1800" i="1" dirty="0" smtClean="0"/>
              <a:t>(Satz von </a:t>
            </a:r>
            <a:r>
              <a:rPr lang="de-DE" altLang="de-DE" sz="1800" i="1" dirty="0" err="1" smtClean="0"/>
              <a:t>Tarski-Knaster</a:t>
            </a:r>
            <a:r>
              <a:rPr lang="de-DE" altLang="de-DE" sz="1800" i="1" dirty="0" smtClean="0"/>
              <a:t>) </a:t>
            </a:r>
            <a:endParaRPr lang="de-DE" altLang="de-DE" sz="1800" i="1" dirty="0"/>
          </a:p>
        </p:txBody>
      </p:sp>
      <p:sp>
        <p:nvSpPr>
          <p:cNvPr id="73734" name="Line 5"/>
          <p:cNvSpPr>
            <a:spLocks noChangeShapeType="1"/>
          </p:cNvSpPr>
          <p:nvPr/>
        </p:nvSpPr>
        <p:spPr bwMode="auto">
          <a:xfrm>
            <a:off x="5219700" y="2276475"/>
            <a:ext cx="0" cy="36004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02432"/>
            <a:ext cx="4195762" cy="4114800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EDB-Fakten: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IDB-Prädikate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Falls alle Teilziele (des Rumpfes 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in </a:t>
            </a:r>
            <a:r>
              <a:rPr lang="de-DE" altLang="de-DE" sz="2200" dirty="0"/>
              <a:t>Runden solange </a:t>
            </a:r>
            <a:r>
              <a:rPr lang="de-DE" altLang="de-DE" sz="2200" dirty="0" smtClean="0"/>
              <a:t>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54105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04448" y="6309320"/>
            <a:ext cx="576064" cy="196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6851565-414C-8549-9D42-5B8DFC2290D2}" type="slidenum">
              <a:rPr lang="de-DE" altLang="de-DE" sz="1400"/>
              <a:pPr eaLnBrk="1" hangingPunct="1"/>
              <a:t>44</a:t>
            </a:fld>
            <a:endParaRPr lang="de-DE" altLang="de-DE" sz="1400" dirty="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err="1"/>
              <a:t>Bottom-up</a:t>
            </a:r>
            <a:r>
              <a:rPr lang="de-DE" altLang="de-DE" dirty="0"/>
              <a:t>: </a:t>
            </a:r>
            <a:r>
              <a:rPr lang="de-DE" altLang="de-DE" dirty="0" smtClean="0"/>
              <a:t>Seminaive (inkrementell)</a:t>
            </a:r>
            <a:endParaRPr lang="de-DE" altLang="de-DE" dirty="0"/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de-DE" sz="2600" dirty="0" smtClean="0"/>
              <a:t>Effizienterer Ansatz zur Evaluierung der Regeln </a:t>
            </a:r>
          </a:p>
          <a:p>
            <a:pPr lvl="1" eaLnBrk="1" hangingPunct="1">
              <a:lnSpc>
                <a:spcPct val="80000"/>
              </a:lnSpc>
            </a:pPr>
            <a:r>
              <a:rPr lang="de-DE" altLang="de-DE" sz="2400" dirty="0" smtClean="0"/>
              <a:t>Naive Evaluation reproduziert bereits abgeleitete Fakten</a:t>
            </a:r>
            <a:r>
              <a:rPr lang="de-DE" altLang="de-DE" sz="2400" dirty="0"/>
              <a:t/>
            </a:r>
            <a:br>
              <a:rPr lang="de-DE" altLang="de-DE" sz="2400" dirty="0"/>
            </a:br>
            <a:endParaRPr lang="de-DE" altLang="de-DE" sz="24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600" dirty="0" smtClean="0"/>
              <a:t>Idee: Falls in Runde i ein </a:t>
            </a:r>
            <a:r>
              <a:rPr lang="de-DE" altLang="de-DE" sz="2600" b="1" dirty="0" smtClean="0"/>
              <a:t>neuer</a:t>
            </a:r>
            <a:r>
              <a:rPr lang="de-DE" altLang="de-DE" sz="2600" dirty="0" smtClean="0"/>
              <a:t> Fakt abgeleitet wurde, dann muss eine Regel genutzt worden sein, in der </a:t>
            </a:r>
            <a:r>
              <a:rPr lang="de-DE" altLang="de-DE" dirty="0" smtClean="0"/>
              <a:t>mindestens ein Teilziel auf solche Fakten angewandt wurde, die in Runde i-1 abgeleitet wurden. </a:t>
            </a:r>
            <a:r>
              <a:rPr lang="de-DE" altLang="de-DE" sz="2600" dirty="0"/>
              <a:t/>
            </a:r>
            <a:br>
              <a:rPr lang="de-DE" altLang="de-DE" sz="2600" dirty="0"/>
            </a:br>
            <a:endParaRPr lang="de-DE" altLang="de-DE" sz="26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600" dirty="0" smtClean="0"/>
              <a:t>Für jedes IDB Prädikat </a:t>
            </a:r>
            <a:r>
              <a:rPr lang="de-DE" altLang="de-DE" b="1" dirty="0" smtClean="0"/>
              <a:t>P</a:t>
            </a:r>
            <a:r>
              <a:rPr lang="de-DE" altLang="de-DE" sz="2600" dirty="0" smtClean="0"/>
              <a:t> führe Buch über </a:t>
            </a:r>
          </a:p>
          <a:p>
            <a:pPr lvl="1" eaLnBrk="1" hangingPunct="1">
              <a:lnSpc>
                <a:spcPct val="80000"/>
              </a:lnSpc>
            </a:pPr>
            <a:r>
              <a:rPr lang="de-DE" altLang="de-DE" b="1" dirty="0">
                <a:sym typeface="Symbol" charset="2"/>
              </a:rPr>
              <a:t>P </a:t>
            </a:r>
            <a:r>
              <a:rPr lang="de-DE" altLang="de-DE" b="1" dirty="0" smtClean="0">
                <a:sym typeface="Symbol" charset="2"/>
              </a:rPr>
              <a:t>: </a:t>
            </a:r>
            <a:r>
              <a:rPr lang="de-DE" altLang="de-DE" dirty="0" smtClean="0"/>
              <a:t>die </a:t>
            </a:r>
            <a:r>
              <a:rPr lang="de-DE" altLang="de-DE" dirty="0"/>
              <a:t>in der letzten Runde abgeleiteten  P-Fakten </a:t>
            </a:r>
            <a:endParaRPr lang="de-DE" altLang="de-DE" dirty="0" smtClean="0"/>
          </a:p>
          <a:p>
            <a:pPr lvl="1" eaLnBrk="1" hangingPunct="1">
              <a:lnSpc>
                <a:spcPct val="80000"/>
              </a:lnSpc>
            </a:pPr>
            <a:r>
              <a:rPr lang="de-DE" altLang="de-DE" b="1" dirty="0"/>
              <a:t>P</a:t>
            </a:r>
            <a:r>
              <a:rPr lang="de-DE" altLang="de-DE" dirty="0"/>
              <a:t> </a:t>
            </a:r>
            <a:r>
              <a:rPr lang="de-DE" altLang="de-DE" dirty="0" smtClean="0">
                <a:sym typeface="Symbol" charset="2"/>
              </a:rPr>
              <a:t>: aktuelle Extension </a:t>
            </a:r>
            <a:r>
              <a:rPr lang="de-DE" altLang="de-DE" sz="2400" b="1" dirty="0" smtClean="0"/>
              <a:t>(</a:t>
            </a:r>
            <a:r>
              <a:rPr lang="de-DE" altLang="de-DE" sz="2400" dirty="0" smtClean="0"/>
              <a:t>da </a:t>
            </a:r>
            <a:r>
              <a:rPr lang="de-DE" altLang="de-DE" dirty="0" smtClean="0"/>
              <a:t>A</a:t>
            </a:r>
            <a:r>
              <a:rPr lang="de-DE" altLang="de-DE" sz="2400" dirty="0" smtClean="0"/>
              <a:t>bleitung auch auf „ältere“ Fakten zugreifen muss) </a:t>
            </a:r>
            <a:r>
              <a:rPr lang="de-DE" altLang="de-DE" sz="2400" dirty="0">
                <a:sym typeface="Symbol" charset="2"/>
              </a:rPr>
              <a:t/>
            </a:r>
            <a:br>
              <a:rPr lang="de-DE" altLang="de-DE" sz="2400" dirty="0">
                <a:sym typeface="Symbol" charset="2"/>
              </a:rPr>
            </a:b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16413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31226" y="6381328"/>
            <a:ext cx="583406" cy="1436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0C7E7CD-7FA8-7D40-A073-69D4C1A9E08C}" type="slidenum">
              <a:rPr lang="de-DE" altLang="de-DE" sz="1400"/>
              <a:pPr eaLnBrk="1" hangingPunct="1"/>
              <a:t>45</a:t>
            </a:fld>
            <a:endParaRPr lang="de-DE" altLang="de-DE" sz="1400"/>
          </a:p>
        </p:txBody>
      </p:sp>
      <p:sp>
        <p:nvSpPr>
          <p:cNvPr id="77827" name="Rectangle 2"/>
          <p:cNvSpPr>
            <a:spLocks noChangeArrowheads="1"/>
          </p:cNvSpPr>
          <p:nvPr/>
        </p:nvSpPr>
        <p:spPr bwMode="auto">
          <a:xfrm>
            <a:off x="323528" y="260648"/>
            <a:ext cx="5544616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>
                <a:solidFill>
                  <a:schemeClr val="tx2"/>
                </a:solidFill>
              </a:rPr>
              <a:t>r1:	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	T(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:- G(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>
                <a:solidFill>
                  <a:schemeClr val="tx2"/>
                </a:solidFill>
              </a:rPr>
              <a:t>r2: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 	T(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:- G(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x,z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), T(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z,y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</a:t>
            </a:r>
          </a:p>
        </p:txBody>
      </p:sp>
      <p:sp>
        <p:nvSpPr>
          <p:cNvPr id="77828" name="Text Box 3"/>
          <p:cNvSpPr txBox="1">
            <a:spLocks noChangeArrowheads="1"/>
          </p:cNvSpPr>
          <p:nvPr/>
        </p:nvSpPr>
        <p:spPr bwMode="auto">
          <a:xfrm>
            <a:off x="636588" y="1700560"/>
            <a:ext cx="7048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/>
              <a:t>T___</a:t>
            </a:r>
          </a:p>
          <a:p>
            <a:pPr eaLnBrk="1" hangingPunct="1"/>
            <a:r>
              <a:rPr lang="de-DE" altLang="de-DE" sz="1800" dirty="0"/>
              <a:t> 1 | 2</a:t>
            </a:r>
          </a:p>
          <a:p>
            <a:pPr eaLnBrk="1" hangingPunct="1"/>
            <a:r>
              <a:rPr lang="de-DE" altLang="de-DE" sz="1800" dirty="0"/>
              <a:t> 2 | 3</a:t>
            </a:r>
          </a:p>
          <a:p>
            <a:pPr eaLnBrk="1" hangingPunct="1"/>
            <a:r>
              <a:rPr lang="de-DE" altLang="de-DE" sz="1800" dirty="0"/>
              <a:t> 3 | 1</a:t>
            </a: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493713" y="3356323"/>
            <a:ext cx="8445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T___</a:t>
            </a:r>
          </a:p>
          <a:p>
            <a:pPr eaLnBrk="1" hangingPunct="1"/>
            <a:r>
              <a:rPr lang="de-DE" altLang="de-DE" sz="1800"/>
              <a:t>   1 | 2</a:t>
            </a:r>
          </a:p>
          <a:p>
            <a:pPr eaLnBrk="1" hangingPunct="1"/>
            <a:r>
              <a:rPr lang="de-DE" altLang="de-DE" sz="1800"/>
              <a:t>   2 | 3</a:t>
            </a:r>
          </a:p>
          <a:p>
            <a:pPr eaLnBrk="1" hangingPunct="1"/>
            <a:r>
              <a:rPr lang="de-DE" altLang="de-DE" sz="1800"/>
              <a:t>   3 | 1</a:t>
            </a:r>
          </a:p>
        </p:txBody>
      </p:sp>
      <p:sp>
        <p:nvSpPr>
          <p:cNvPr id="77830" name="Text Box 5"/>
          <p:cNvSpPr txBox="1">
            <a:spLocks noChangeArrowheads="1"/>
          </p:cNvSpPr>
          <p:nvPr/>
        </p:nvSpPr>
        <p:spPr bwMode="auto">
          <a:xfrm>
            <a:off x="-11113" y="1340198"/>
            <a:ext cx="19800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/>
              <a:t>1. </a:t>
            </a:r>
            <a:r>
              <a:rPr lang="de-DE" altLang="de-DE" sz="1800" dirty="0" smtClean="0"/>
              <a:t>Initialisiere IDB</a:t>
            </a:r>
            <a:endParaRPr lang="de-DE" altLang="de-DE" sz="1800" dirty="0"/>
          </a:p>
        </p:txBody>
      </p:sp>
      <p:sp>
        <p:nvSpPr>
          <p:cNvPr id="77831" name="Text Box 6"/>
          <p:cNvSpPr txBox="1">
            <a:spLocks noChangeArrowheads="1"/>
          </p:cNvSpPr>
          <p:nvPr/>
        </p:nvSpPr>
        <p:spPr bwMode="auto">
          <a:xfrm>
            <a:off x="60325" y="2997548"/>
            <a:ext cx="14670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/>
              <a:t>2. </a:t>
            </a:r>
            <a:r>
              <a:rPr lang="de-DE" altLang="de-DE" sz="1800" dirty="0" err="1" smtClean="0"/>
              <a:t>Init</a:t>
            </a:r>
            <a:r>
              <a:rPr lang="de-DE" altLang="de-DE" sz="1800" dirty="0" smtClean="0"/>
              <a:t>.  </a:t>
            </a:r>
            <a:r>
              <a:rPr lang="de-DE" altLang="de-DE" sz="1800" dirty="0" smtClean="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 dirty="0"/>
              <a:t>IDB</a:t>
            </a:r>
          </a:p>
        </p:txBody>
      </p:sp>
      <p:sp>
        <p:nvSpPr>
          <p:cNvPr id="77832" name="Line 7"/>
          <p:cNvSpPr>
            <a:spLocks noChangeShapeType="1"/>
          </p:cNvSpPr>
          <p:nvPr/>
        </p:nvSpPr>
        <p:spPr bwMode="auto">
          <a:xfrm>
            <a:off x="1908175" y="1268760"/>
            <a:ext cx="0" cy="522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33" name="Text Box 8"/>
          <p:cNvSpPr txBox="1">
            <a:spLocks noChangeArrowheads="1"/>
          </p:cNvSpPr>
          <p:nvPr/>
        </p:nvSpPr>
        <p:spPr bwMode="auto">
          <a:xfrm>
            <a:off x="1979613" y="1298923"/>
            <a:ext cx="320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3.a.i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T(x,y) := G(x,z),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T(z,y)</a:t>
            </a:r>
          </a:p>
        </p:txBody>
      </p:sp>
      <p:sp>
        <p:nvSpPr>
          <p:cNvPr id="77834" name="Text Box 9"/>
          <p:cNvSpPr txBox="1">
            <a:spLocks noChangeArrowheads="1"/>
          </p:cNvSpPr>
          <p:nvPr/>
        </p:nvSpPr>
        <p:spPr bwMode="auto">
          <a:xfrm>
            <a:off x="2719388" y="1733898"/>
            <a:ext cx="8445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T___</a:t>
            </a:r>
          </a:p>
          <a:p>
            <a:pPr eaLnBrk="1" hangingPunct="1"/>
            <a:r>
              <a:rPr lang="de-DE" altLang="de-DE" sz="1800"/>
              <a:t>   1 | 3</a:t>
            </a:r>
          </a:p>
          <a:p>
            <a:pPr eaLnBrk="1" hangingPunct="1"/>
            <a:r>
              <a:rPr lang="de-DE" altLang="de-DE" sz="1800"/>
              <a:t>   2 | 1</a:t>
            </a:r>
          </a:p>
          <a:p>
            <a:pPr eaLnBrk="1" hangingPunct="1"/>
            <a:r>
              <a:rPr lang="de-DE" altLang="de-DE" sz="1800"/>
              <a:t>   3 | 2</a:t>
            </a:r>
          </a:p>
        </p:txBody>
      </p:sp>
      <p:sp>
        <p:nvSpPr>
          <p:cNvPr id="77835" name="Text Box 10"/>
          <p:cNvSpPr txBox="1">
            <a:spLocks noChangeArrowheads="1"/>
          </p:cNvSpPr>
          <p:nvPr/>
        </p:nvSpPr>
        <p:spPr bwMode="auto">
          <a:xfrm>
            <a:off x="2051050" y="3284885"/>
            <a:ext cx="2233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3.a.iii T := T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 T</a:t>
            </a:r>
          </a:p>
        </p:txBody>
      </p:sp>
      <p:sp>
        <p:nvSpPr>
          <p:cNvPr id="77836" name="Text Box 11"/>
          <p:cNvSpPr txBox="1">
            <a:spLocks noChangeArrowheads="1"/>
          </p:cNvSpPr>
          <p:nvPr/>
        </p:nvSpPr>
        <p:spPr bwMode="auto">
          <a:xfrm>
            <a:off x="2843213" y="3645248"/>
            <a:ext cx="70485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T___</a:t>
            </a:r>
          </a:p>
          <a:p>
            <a:pPr eaLnBrk="1" hangingPunct="1"/>
            <a:r>
              <a:rPr lang="de-DE" altLang="de-DE" sz="1800"/>
              <a:t> 1 | 2</a:t>
            </a:r>
          </a:p>
          <a:p>
            <a:pPr eaLnBrk="1" hangingPunct="1"/>
            <a:r>
              <a:rPr lang="de-DE" altLang="de-DE" sz="1800"/>
              <a:t> 2 | 3</a:t>
            </a:r>
          </a:p>
          <a:p>
            <a:pPr eaLnBrk="1" hangingPunct="1"/>
            <a:r>
              <a:rPr lang="de-DE" altLang="de-DE" sz="1800"/>
              <a:t> 3 | 1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1</a:t>
            </a:r>
            <a:r>
              <a:rPr lang="de-DE" altLang="de-DE" sz="1800"/>
              <a:t> | </a:t>
            </a:r>
            <a:r>
              <a:rPr lang="de-DE" altLang="de-DE" sz="1800">
                <a:solidFill>
                  <a:srgbClr val="003300"/>
                </a:solidFill>
              </a:rPr>
              <a:t>3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2</a:t>
            </a:r>
            <a:r>
              <a:rPr lang="de-DE" altLang="de-DE" sz="1800"/>
              <a:t> | </a:t>
            </a:r>
            <a:r>
              <a:rPr lang="de-DE" altLang="de-DE" sz="1800">
                <a:solidFill>
                  <a:srgbClr val="003300"/>
                </a:solidFill>
              </a:rPr>
              <a:t>1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3 </a:t>
            </a:r>
            <a:r>
              <a:rPr lang="de-DE" altLang="de-DE" sz="1800"/>
              <a:t>| </a:t>
            </a:r>
            <a:r>
              <a:rPr lang="de-DE" altLang="de-DE" sz="1800">
                <a:solidFill>
                  <a:srgbClr val="003300"/>
                </a:solidFill>
              </a:rPr>
              <a:t>2</a:t>
            </a:r>
            <a:endParaRPr lang="de-DE" altLang="de-DE" sz="1800"/>
          </a:p>
        </p:txBody>
      </p:sp>
      <p:sp>
        <p:nvSpPr>
          <p:cNvPr id="77837" name="Line 12"/>
          <p:cNvSpPr>
            <a:spLocks noChangeShapeType="1"/>
          </p:cNvSpPr>
          <p:nvPr/>
        </p:nvSpPr>
        <p:spPr bwMode="auto">
          <a:xfrm>
            <a:off x="5148263" y="1268760"/>
            <a:ext cx="0" cy="522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38" name="Text Box 13"/>
          <p:cNvSpPr txBox="1">
            <a:spLocks noChangeArrowheads="1"/>
          </p:cNvSpPr>
          <p:nvPr/>
        </p:nvSpPr>
        <p:spPr bwMode="auto">
          <a:xfrm>
            <a:off x="5219700" y="1298923"/>
            <a:ext cx="320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3.b.i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T(x,y) := G(x,z),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T(z,y)</a:t>
            </a:r>
          </a:p>
        </p:txBody>
      </p:sp>
      <p:sp>
        <p:nvSpPr>
          <p:cNvPr id="77839" name="Text Box 14"/>
          <p:cNvSpPr txBox="1">
            <a:spLocks noChangeArrowheads="1"/>
          </p:cNvSpPr>
          <p:nvPr/>
        </p:nvSpPr>
        <p:spPr bwMode="auto">
          <a:xfrm>
            <a:off x="6032500" y="1700560"/>
            <a:ext cx="8445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T___</a:t>
            </a:r>
          </a:p>
          <a:p>
            <a:pPr eaLnBrk="1" hangingPunct="1"/>
            <a:r>
              <a:rPr lang="de-DE" altLang="de-DE" sz="1800"/>
              <a:t>   1 | 1</a:t>
            </a:r>
          </a:p>
          <a:p>
            <a:pPr eaLnBrk="1" hangingPunct="1"/>
            <a:r>
              <a:rPr lang="de-DE" altLang="de-DE" sz="1800"/>
              <a:t>   2 | 2</a:t>
            </a:r>
          </a:p>
          <a:p>
            <a:pPr eaLnBrk="1" hangingPunct="1"/>
            <a:r>
              <a:rPr lang="de-DE" altLang="de-DE" sz="1800"/>
              <a:t>   3 | 3</a:t>
            </a:r>
          </a:p>
        </p:txBody>
      </p:sp>
      <p:sp>
        <p:nvSpPr>
          <p:cNvPr id="77840" name="Text Box 15"/>
          <p:cNvSpPr txBox="1">
            <a:spLocks noChangeArrowheads="1"/>
          </p:cNvSpPr>
          <p:nvPr/>
        </p:nvSpPr>
        <p:spPr bwMode="auto">
          <a:xfrm>
            <a:off x="5364163" y="3278535"/>
            <a:ext cx="1966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3.b.iii T := T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 T</a:t>
            </a:r>
          </a:p>
        </p:txBody>
      </p:sp>
      <p:sp>
        <p:nvSpPr>
          <p:cNvPr id="77841" name="Text Box 16"/>
          <p:cNvSpPr txBox="1">
            <a:spLocks noChangeArrowheads="1"/>
          </p:cNvSpPr>
          <p:nvPr/>
        </p:nvSpPr>
        <p:spPr bwMode="auto">
          <a:xfrm>
            <a:off x="6243638" y="3686523"/>
            <a:ext cx="7048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T___</a:t>
            </a:r>
          </a:p>
          <a:p>
            <a:pPr eaLnBrk="1" hangingPunct="1"/>
            <a:r>
              <a:rPr lang="de-DE" altLang="de-DE" sz="1800"/>
              <a:t> 1 | 2</a:t>
            </a:r>
          </a:p>
          <a:p>
            <a:pPr eaLnBrk="1" hangingPunct="1"/>
            <a:r>
              <a:rPr lang="de-DE" altLang="de-DE" sz="1800"/>
              <a:t> 2 | 3</a:t>
            </a:r>
          </a:p>
          <a:p>
            <a:pPr eaLnBrk="1" hangingPunct="1"/>
            <a:r>
              <a:rPr lang="de-DE" altLang="de-DE" sz="1800"/>
              <a:t> 3 | 1</a:t>
            </a:r>
          </a:p>
          <a:p>
            <a:pPr eaLnBrk="1" hangingPunct="1"/>
            <a:r>
              <a:rPr lang="de-DE" altLang="de-DE" sz="1800"/>
              <a:t> 1 | 3</a:t>
            </a:r>
          </a:p>
          <a:p>
            <a:pPr eaLnBrk="1" hangingPunct="1"/>
            <a:r>
              <a:rPr lang="de-DE" altLang="de-DE" sz="1800"/>
              <a:t> 2 | 1</a:t>
            </a:r>
          </a:p>
          <a:p>
            <a:pPr eaLnBrk="1" hangingPunct="1"/>
            <a:r>
              <a:rPr lang="de-DE" altLang="de-DE" sz="1800"/>
              <a:t> 3 | 2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1</a:t>
            </a:r>
            <a:r>
              <a:rPr lang="de-DE" altLang="de-DE" sz="1800"/>
              <a:t> | </a:t>
            </a:r>
            <a:r>
              <a:rPr lang="de-DE" altLang="de-DE" sz="1800">
                <a:solidFill>
                  <a:srgbClr val="003300"/>
                </a:solidFill>
              </a:rPr>
              <a:t>1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2</a:t>
            </a:r>
            <a:r>
              <a:rPr lang="de-DE" altLang="de-DE" sz="1800"/>
              <a:t> | </a:t>
            </a:r>
            <a:r>
              <a:rPr lang="de-DE" altLang="de-DE" sz="1800">
                <a:solidFill>
                  <a:srgbClr val="003300"/>
                </a:solidFill>
              </a:rPr>
              <a:t>2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3</a:t>
            </a:r>
            <a:r>
              <a:rPr lang="de-DE" altLang="de-DE" sz="1800"/>
              <a:t> | </a:t>
            </a:r>
            <a:r>
              <a:rPr lang="de-DE" altLang="de-DE" sz="1800">
                <a:solidFill>
                  <a:srgbClr val="003300"/>
                </a:solidFill>
              </a:rPr>
              <a:t>3</a:t>
            </a:r>
          </a:p>
        </p:txBody>
      </p:sp>
      <p:sp>
        <p:nvSpPr>
          <p:cNvPr id="77842" name="Line 17"/>
          <p:cNvSpPr>
            <a:spLocks noChangeShapeType="1"/>
          </p:cNvSpPr>
          <p:nvPr/>
        </p:nvSpPr>
        <p:spPr bwMode="auto">
          <a:xfrm>
            <a:off x="8459788" y="1268760"/>
            <a:ext cx="0" cy="522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43" name="Rectangle 18"/>
          <p:cNvSpPr>
            <a:spLocks noChangeArrowheads="1"/>
          </p:cNvSpPr>
          <p:nvPr/>
        </p:nvSpPr>
        <p:spPr bwMode="auto">
          <a:xfrm>
            <a:off x="8820150" y="2132360"/>
            <a:ext cx="144463" cy="144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77844" name="Text Box 19"/>
          <p:cNvSpPr txBox="1">
            <a:spLocks noChangeArrowheads="1"/>
          </p:cNvSpPr>
          <p:nvPr/>
        </p:nvSpPr>
        <p:spPr bwMode="auto">
          <a:xfrm>
            <a:off x="7361238" y="44624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77845" name="Text Box 20"/>
          <p:cNvSpPr txBox="1">
            <a:spLocks noChangeArrowheads="1"/>
          </p:cNvSpPr>
          <p:nvPr/>
        </p:nvSpPr>
        <p:spPr bwMode="auto">
          <a:xfrm>
            <a:off x="8585200" y="117649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77846" name="Text Box 21"/>
          <p:cNvSpPr txBox="1">
            <a:spLocks noChangeArrowheads="1"/>
          </p:cNvSpPr>
          <p:nvPr/>
        </p:nvSpPr>
        <p:spPr bwMode="auto">
          <a:xfrm>
            <a:off x="7789863" y="6206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77847" name="Line 22"/>
          <p:cNvSpPr>
            <a:spLocks noChangeShapeType="1"/>
          </p:cNvSpPr>
          <p:nvPr/>
        </p:nvSpPr>
        <p:spPr bwMode="auto">
          <a:xfrm>
            <a:off x="7669213" y="241474"/>
            <a:ext cx="865187" cy="71438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48" name="Line 23"/>
          <p:cNvSpPr>
            <a:spLocks noChangeShapeType="1"/>
          </p:cNvSpPr>
          <p:nvPr/>
        </p:nvSpPr>
        <p:spPr bwMode="auto">
          <a:xfrm flipH="1">
            <a:off x="8101013" y="457374"/>
            <a:ext cx="611187" cy="43180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49" name="Line 24"/>
          <p:cNvSpPr>
            <a:spLocks noChangeShapeType="1"/>
          </p:cNvSpPr>
          <p:nvPr/>
        </p:nvSpPr>
        <p:spPr bwMode="auto">
          <a:xfrm flipH="1" flipV="1">
            <a:off x="7597775" y="385937"/>
            <a:ext cx="215900" cy="503237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50" name="Text Box 25"/>
          <p:cNvSpPr txBox="1">
            <a:spLocks noChangeArrowheads="1"/>
          </p:cNvSpPr>
          <p:nvPr/>
        </p:nvSpPr>
        <p:spPr bwMode="auto">
          <a:xfrm>
            <a:off x="6883400" y="97012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sp>
        <p:nvSpPr>
          <p:cNvPr id="77851" name="Text Box 26"/>
          <p:cNvSpPr txBox="1">
            <a:spLocks noChangeArrowheads="1"/>
          </p:cNvSpPr>
          <p:nvPr/>
        </p:nvSpPr>
        <p:spPr bwMode="auto">
          <a:xfrm>
            <a:off x="8532813" y="1340198"/>
            <a:ext cx="48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de-DE" altLang="de-DE" sz="1800"/>
              <a:t>3.c</a:t>
            </a:r>
            <a:br>
              <a:rPr lang="de-DE" altLang="de-DE" sz="1800"/>
            </a:br>
            <a:r>
              <a:rPr lang="de-DE" altLang="de-DE" sz="1800"/>
              <a:t>...</a:t>
            </a:r>
          </a:p>
        </p:txBody>
      </p:sp>
      <p:sp>
        <p:nvSpPr>
          <p:cNvPr id="77852" name="Text Box 27"/>
          <p:cNvSpPr txBox="1">
            <a:spLocks noChangeArrowheads="1"/>
          </p:cNvSpPr>
          <p:nvPr/>
        </p:nvSpPr>
        <p:spPr bwMode="auto">
          <a:xfrm>
            <a:off x="2051050" y="2997548"/>
            <a:ext cx="1943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3.a.ii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T := T \ T</a:t>
            </a:r>
          </a:p>
        </p:txBody>
      </p:sp>
      <p:sp>
        <p:nvSpPr>
          <p:cNvPr id="77853" name="Text Box 28"/>
          <p:cNvSpPr txBox="1">
            <a:spLocks noChangeArrowheads="1"/>
          </p:cNvSpPr>
          <p:nvPr/>
        </p:nvSpPr>
        <p:spPr bwMode="auto">
          <a:xfrm>
            <a:off x="5364163" y="2989610"/>
            <a:ext cx="1943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3.b.ii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T := T \ T</a:t>
            </a:r>
          </a:p>
        </p:txBody>
      </p:sp>
    </p:spTree>
    <p:extLst>
      <p:ext uri="{BB962C8B-B14F-4D97-AF65-F5344CB8AC3E}">
        <p14:creationId xmlns:p14="http://schemas.microsoft.com/office/powerpoint/2010/main" val="61641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  <p:bldP spid="77829" grpId="0"/>
      <p:bldP spid="77830" grpId="0"/>
      <p:bldP spid="77831" grpId="0"/>
      <p:bldP spid="77832" grpId="0" animBg="1"/>
      <p:bldP spid="77833" grpId="0"/>
      <p:bldP spid="77834" grpId="0"/>
      <p:bldP spid="77835" grpId="0"/>
      <p:bldP spid="77836" grpId="0"/>
      <p:bldP spid="77838" grpId="0"/>
      <p:bldP spid="77839" grpId="0"/>
      <p:bldP spid="77840" grpId="0"/>
      <p:bldP spid="77841" grpId="0"/>
      <p:bldP spid="77852" grpId="0"/>
      <p:bldP spid="7785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316416" y="6067424"/>
            <a:ext cx="381497" cy="31390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BC0F16E-8CCD-0F4D-BB22-DA9BDA1A7CC5}" type="slidenum">
              <a:rPr lang="de-DE" altLang="de-DE" sz="1400"/>
              <a:pPr eaLnBrk="1" hangingPunct="1"/>
              <a:t>46</a:t>
            </a:fld>
            <a:endParaRPr lang="de-DE" altLang="de-DE" sz="1400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err="1"/>
              <a:t>Bottom-up</a:t>
            </a:r>
            <a:r>
              <a:rPr lang="de-DE" altLang="de-DE" dirty="0"/>
              <a:t>: </a:t>
            </a:r>
            <a:r>
              <a:rPr lang="de-DE" altLang="de-DE" dirty="0" smtClean="0"/>
              <a:t>Seminaive (inkrementell)</a:t>
            </a:r>
            <a:endParaRPr lang="de-DE" altLang="de-DE" dirty="0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de-DE" altLang="de-DE" sz="2100" dirty="0" smtClean="0"/>
              <a:t>Initialisiere IDB Prädikate unter Nutzung derjenigen Regeln, die keine IDB Teilziele enthalten </a:t>
            </a:r>
          </a:p>
          <a:p>
            <a:pPr marL="571500" indent="-5715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de-DE" altLang="de-DE" sz="2100" dirty="0" smtClean="0"/>
              <a:t>Initialisiere die </a:t>
            </a:r>
            <a:r>
              <a:rPr lang="de-DE" altLang="de-DE" sz="2100" dirty="0" smtClean="0">
                <a:sym typeface="Symbol" charset="2"/>
              </a:rPr>
              <a:t></a:t>
            </a:r>
            <a:r>
              <a:rPr lang="de-DE" altLang="de-DE" sz="2100" dirty="0">
                <a:sym typeface="Symbol" charset="2"/>
              </a:rPr>
              <a:t>-IDB </a:t>
            </a:r>
            <a:r>
              <a:rPr lang="de-DE" altLang="de-DE" sz="2100" dirty="0" smtClean="0">
                <a:sym typeface="Symbol" charset="2"/>
              </a:rPr>
              <a:t>Prädikate mit den korrespondierenden IDB-Prädikaten </a:t>
            </a:r>
            <a:endParaRPr lang="de-DE" altLang="de-DE" sz="2100" dirty="0">
              <a:sym typeface="Symbol" charset="2"/>
            </a:endParaRPr>
          </a:p>
          <a:p>
            <a:pPr marL="571500" indent="-5715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de-DE" altLang="de-DE" sz="2100" dirty="0" smtClean="0">
                <a:sym typeface="Symbol" charset="2"/>
              </a:rPr>
              <a:t>In jeder Runde führe für jedes IDB-Prädikat P Folgendes aus:</a:t>
            </a:r>
          </a:p>
          <a:p>
            <a:pPr marL="971550" lvl="1" indent="-571500" eaLnBrk="1" hangingPunct="1">
              <a:lnSpc>
                <a:spcPct val="90000"/>
              </a:lnSpc>
            </a:pPr>
            <a:r>
              <a:rPr lang="de-DE" altLang="de-DE" sz="1800" dirty="0" smtClean="0">
                <a:ea typeface="ＭＳ Ｐゴシック" charset="-128"/>
                <a:sym typeface="Symbol" charset="2"/>
              </a:rPr>
              <a:t>Berechne neues </a:t>
            </a:r>
            <a:r>
              <a:rPr lang="de-DE" altLang="de-DE" sz="1800" dirty="0">
                <a:latin typeface="Times New Roman" charset="0"/>
                <a:ea typeface="ＭＳ Ｐゴシック" charset="-128"/>
                <a:sym typeface="Symbol" charset="2"/>
              </a:rPr>
              <a:t>P</a:t>
            </a:r>
            <a:r>
              <a:rPr lang="de-DE" altLang="de-DE" sz="1800" dirty="0">
                <a:ea typeface="ＭＳ Ｐゴシック" charset="-128"/>
                <a:sym typeface="Symbol" charset="2"/>
              </a:rPr>
              <a:t> </a:t>
            </a:r>
            <a:r>
              <a:rPr lang="de-DE" altLang="de-DE" sz="1800" dirty="0" smtClean="0">
                <a:ea typeface="ＭＳ Ｐゴシック" charset="-128"/>
                <a:sym typeface="Symbol" charset="2"/>
              </a:rPr>
              <a:t>durch Anwendung jeder Regel für P, indem ein Teilziel als </a:t>
            </a:r>
            <a:r>
              <a:rPr lang="de-DE" altLang="de-DE" sz="1800" dirty="0">
                <a:ea typeface="ＭＳ Ｐゴシック" charset="-128"/>
                <a:sym typeface="Symbol" charset="2"/>
              </a:rPr>
              <a:t>-</a:t>
            </a:r>
            <a:r>
              <a:rPr lang="de-DE" altLang="de-DE" sz="1800" dirty="0" smtClean="0">
                <a:ea typeface="ＭＳ Ｐゴシック" charset="-128"/>
                <a:sym typeface="Symbol" charset="2"/>
              </a:rPr>
              <a:t>IDB-Prädikat gesehen wird und die anderen als IDB- oder EDB- Prädikat.    (Man muss ja eventuell auf ältere Fakten zurückgreifen)</a:t>
            </a:r>
            <a:r>
              <a:rPr lang="de-DE" altLang="de-DE" sz="1800" dirty="0">
                <a:ea typeface="ＭＳ Ｐゴシック" charset="-128"/>
                <a:sym typeface="Symbol" charset="2"/>
              </a:rPr>
              <a:t/>
            </a:r>
            <a:br>
              <a:rPr lang="de-DE" altLang="de-DE" sz="1800" dirty="0">
                <a:ea typeface="ＭＳ Ｐゴシック" charset="-128"/>
                <a:sym typeface="Symbol" charset="2"/>
              </a:rPr>
            </a:br>
            <a:r>
              <a:rPr lang="de-DE" altLang="de-DE" sz="1800" dirty="0" smtClean="0">
                <a:ea typeface="ＭＳ Ｐゴシック" charset="-128"/>
                <a:sym typeface="Symbol" charset="2"/>
              </a:rPr>
              <a:t>Mache das für jede mögliche Wahl des –Teilziels.</a:t>
            </a:r>
          </a:p>
          <a:p>
            <a:pPr marL="971550" lvl="1" indent="-571500" eaLnBrk="1" hangingPunct="1">
              <a:lnSpc>
                <a:spcPct val="90000"/>
              </a:lnSpc>
            </a:pPr>
            <a:r>
              <a:rPr lang="de-DE" altLang="de-DE" sz="2000" dirty="0" smtClean="0">
                <a:ea typeface="ＭＳ Ｐゴシック" charset="-128"/>
                <a:sym typeface="Symbol" charset="2"/>
              </a:rPr>
              <a:t>Entferne vom neuen </a:t>
            </a:r>
            <a:r>
              <a:rPr lang="de-DE" altLang="de-DE" sz="2000" dirty="0">
                <a:latin typeface="Times New Roman" charset="0"/>
                <a:ea typeface="ＭＳ Ｐゴシック" charset="-128"/>
                <a:sym typeface="Symbol" charset="2"/>
              </a:rPr>
              <a:t>P</a:t>
            </a:r>
            <a:r>
              <a:rPr lang="de-DE" altLang="de-DE" sz="2000" dirty="0">
                <a:ea typeface="ＭＳ Ｐゴシック" charset="-128"/>
                <a:sym typeface="Symbol" charset="2"/>
              </a:rPr>
              <a:t> </a:t>
            </a:r>
            <a:r>
              <a:rPr lang="de-DE" altLang="de-DE" sz="2000" dirty="0" smtClean="0">
                <a:ea typeface="ＭＳ Ｐゴシック" charset="-128"/>
                <a:sym typeface="Symbol" charset="2"/>
              </a:rPr>
              <a:t>alle Fakten, die schon in </a:t>
            </a:r>
            <a:r>
              <a:rPr lang="de-DE" altLang="de-DE" sz="2000" dirty="0" smtClean="0">
                <a:latin typeface="Times New Roman" charset="0"/>
                <a:ea typeface="ＭＳ Ｐゴシック" charset="-128"/>
                <a:sym typeface="Symbol" charset="2"/>
              </a:rPr>
              <a:t>P sind</a:t>
            </a:r>
            <a:r>
              <a:rPr lang="de-DE" altLang="de-DE" sz="2000" dirty="0" smtClean="0">
                <a:ea typeface="ＭＳ Ｐゴシック" charset="-128"/>
                <a:sym typeface="Symbol" charset="2"/>
              </a:rPr>
              <a:t>.</a:t>
            </a:r>
          </a:p>
          <a:p>
            <a:pPr marL="971550" lvl="1" indent="-571500" eaLnBrk="1" hangingPunct="1">
              <a:lnSpc>
                <a:spcPct val="90000"/>
              </a:lnSpc>
            </a:pPr>
            <a:r>
              <a:rPr lang="de-DE" altLang="de-DE" sz="2000" dirty="0" smtClean="0">
                <a:latin typeface="Times New Roman" charset="0"/>
                <a:ea typeface="ＭＳ Ｐゴシック" charset="-128"/>
                <a:sym typeface="Symbol" charset="2"/>
              </a:rPr>
              <a:t>P</a:t>
            </a:r>
            <a:r>
              <a:rPr lang="de-DE" altLang="de-DE" sz="2000" dirty="0" smtClean="0">
                <a:ea typeface="ＭＳ Ｐゴシック" charset="-128"/>
                <a:sym typeface="Symbol" charset="2"/>
              </a:rPr>
              <a:t> </a:t>
            </a:r>
            <a:r>
              <a:rPr lang="de-DE" altLang="de-DE" sz="2000" dirty="0">
                <a:ea typeface="ＭＳ Ｐゴシック" charset="-128"/>
                <a:sym typeface="Symbol" charset="2"/>
              </a:rPr>
              <a:t>:= </a:t>
            </a:r>
            <a:r>
              <a:rPr lang="de-DE" altLang="de-DE" sz="2000" dirty="0">
                <a:latin typeface="Times New Roman" charset="0"/>
                <a:ea typeface="ＭＳ Ｐゴシック" charset="-128"/>
                <a:sym typeface="Symbol" charset="2"/>
              </a:rPr>
              <a:t>P</a:t>
            </a:r>
            <a:r>
              <a:rPr lang="de-DE" altLang="de-DE" sz="2000" dirty="0">
                <a:ea typeface="ＭＳ Ｐゴシック" charset="-128"/>
                <a:sym typeface="Symbol" charset="2"/>
              </a:rPr>
              <a:t>  </a:t>
            </a:r>
            <a:r>
              <a:rPr lang="de-DE" altLang="de-DE" sz="2000" dirty="0">
                <a:latin typeface="Times New Roman" charset="0"/>
                <a:ea typeface="ＭＳ Ｐゴシック" charset="-128"/>
                <a:sym typeface="Symbol" charset="2"/>
              </a:rPr>
              <a:t>P.</a:t>
            </a:r>
          </a:p>
          <a:p>
            <a:pPr marL="571500" indent="-5715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de-DE" altLang="de-DE" sz="2100" dirty="0" smtClean="0">
                <a:sym typeface="Symbol" charset="2"/>
              </a:rPr>
              <a:t>Wiederhole 3. bis keines der IDB-Prädikate sich ändert.</a:t>
            </a:r>
            <a:endParaRPr lang="de-DE" altLang="de-DE" sz="2100" dirty="0">
              <a:sym typeface="Symbol" charset="2"/>
            </a:endParaRP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charset="2"/>
              <a:buChar char="¢"/>
            </a:pPr>
            <a:endParaRPr lang="de-DE" altLang="de-DE" sz="2000" dirty="0">
              <a:latin typeface="Times New Roman" charset="0"/>
              <a:ea typeface="ＭＳ Ｐゴシック" charset="-128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0210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Semantik von reinem </a:t>
            </a:r>
            <a:r>
              <a:rPr lang="de-DE" dirty="0" err="1" smtClean="0"/>
              <a:t>Datalog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3 verschiedene Ansätze</a:t>
            </a:r>
          </a:p>
          <a:p>
            <a:pPr lvl="1"/>
            <a:r>
              <a:rPr lang="de-DE" dirty="0" smtClean="0"/>
              <a:t>Modelltheoretisch </a:t>
            </a:r>
          </a:p>
          <a:p>
            <a:pPr lvl="1"/>
            <a:r>
              <a:rPr lang="de-DE" dirty="0" smtClean="0"/>
              <a:t>Fixpunkttheoretisch </a:t>
            </a:r>
          </a:p>
          <a:p>
            <a:pPr lvl="1"/>
            <a:r>
              <a:rPr lang="de-DE" dirty="0" smtClean="0">
                <a:solidFill>
                  <a:srgbClr val="FF0000"/>
                </a:solidFill>
              </a:rPr>
              <a:t>Beweistheoretisch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9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28063" y="6316663"/>
            <a:ext cx="408433" cy="13667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EEB633E-386D-7547-A6FD-DAD495C654FC}" type="slidenum">
              <a:rPr lang="de-DE" altLang="de-DE" sz="1400"/>
              <a:pPr eaLnBrk="1" hangingPunct="1"/>
              <a:t>48</a:t>
            </a:fld>
            <a:endParaRPr lang="de-DE" altLang="de-DE" sz="1400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Beweistheoretisch</a:t>
            </a:r>
            <a:endParaRPr lang="de-DE" altLang="de-DE" dirty="0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19125" indent="-619125"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100" dirty="0" smtClean="0"/>
              <a:t>Ein Fakt ist im Resultat, wenn es einen Beweis (eine Ableitung) aus den Fakten der EDB </a:t>
            </a:r>
            <a:r>
              <a:rPr lang="de-DE" altLang="de-DE" sz="2100" smtClean="0"/>
              <a:t>und den </a:t>
            </a:r>
            <a:r>
              <a:rPr lang="de-DE" altLang="de-DE" sz="2100" dirty="0" smtClean="0"/>
              <a:t>Regeln gibt.</a:t>
            </a:r>
          </a:p>
          <a:p>
            <a:pPr marL="619125" indent="-619125" eaLnBrk="1" hangingPunct="1">
              <a:lnSpc>
                <a:spcPct val="90000"/>
              </a:lnSpc>
              <a:buFont typeface="Wingdings" charset="2"/>
              <a:buNone/>
            </a:pPr>
            <a:endParaRPr lang="de-DE" altLang="de-DE" sz="2100" dirty="0"/>
          </a:p>
          <a:p>
            <a:pPr marL="619125" indent="-619125"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100" dirty="0"/>
              <a:t>	(1) 	</a:t>
            </a:r>
            <a:r>
              <a:rPr lang="de-DE" altLang="de-DE" sz="2100" b="1" dirty="0">
                <a:latin typeface="Courier New" charset="0"/>
              </a:rPr>
              <a:t>T(</a:t>
            </a:r>
            <a:r>
              <a:rPr lang="de-DE" altLang="de-DE" sz="2100" b="1" dirty="0" err="1">
                <a:latin typeface="Courier New" charset="0"/>
              </a:rPr>
              <a:t>x,y</a:t>
            </a:r>
            <a:r>
              <a:rPr lang="de-DE" altLang="de-DE" sz="2100" b="1" dirty="0">
                <a:latin typeface="Courier New" charset="0"/>
              </a:rPr>
              <a:t>) :- G(</a:t>
            </a:r>
            <a:r>
              <a:rPr lang="de-DE" altLang="de-DE" sz="2100" b="1" dirty="0" err="1">
                <a:latin typeface="Courier New" charset="0"/>
              </a:rPr>
              <a:t>x,y</a:t>
            </a:r>
            <a:r>
              <a:rPr lang="de-DE" altLang="de-DE" sz="2100" b="1" dirty="0">
                <a:latin typeface="Courier New" charset="0"/>
              </a:rPr>
              <a:t>)</a:t>
            </a:r>
          </a:p>
          <a:p>
            <a:pPr marL="619125" indent="-619125"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100" dirty="0"/>
              <a:t>	(2) 	</a:t>
            </a:r>
            <a:r>
              <a:rPr lang="de-DE" altLang="de-DE" sz="2100" b="1" dirty="0">
                <a:latin typeface="Courier New" charset="0"/>
              </a:rPr>
              <a:t>T(</a:t>
            </a:r>
            <a:r>
              <a:rPr lang="de-DE" altLang="de-DE" sz="2100" b="1" dirty="0" err="1">
                <a:latin typeface="Courier New" charset="0"/>
              </a:rPr>
              <a:t>x,y</a:t>
            </a:r>
            <a:r>
              <a:rPr lang="de-DE" altLang="de-DE" sz="2100" b="1" dirty="0">
                <a:latin typeface="Courier New" charset="0"/>
              </a:rPr>
              <a:t>) :- G(</a:t>
            </a:r>
            <a:r>
              <a:rPr lang="de-DE" altLang="de-DE" sz="2100" b="1" dirty="0" err="1">
                <a:latin typeface="Courier New" charset="0"/>
              </a:rPr>
              <a:t>x,z</a:t>
            </a:r>
            <a:r>
              <a:rPr lang="de-DE" altLang="de-DE" sz="2100" b="1" dirty="0">
                <a:latin typeface="Courier New" charset="0"/>
              </a:rPr>
              <a:t>), T(</a:t>
            </a:r>
            <a:r>
              <a:rPr lang="de-DE" altLang="de-DE" sz="2100" b="1" dirty="0" err="1">
                <a:latin typeface="Courier New" charset="0"/>
              </a:rPr>
              <a:t>z,y</a:t>
            </a:r>
            <a:r>
              <a:rPr lang="de-DE" altLang="de-DE" sz="2100" b="1" dirty="0">
                <a:latin typeface="Courier New" charset="0"/>
              </a:rPr>
              <a:t>)</a:t>
            </a:r>
            <a:r>
              <a:rPr lang="de-DE" altLang="de-DE" sz="2100" dirty="0"/>
              <a:t/>
            </a:r>
            <a:br>
              <a:rPr lang="de-DE" altLang="de-DE" sz="2100" dirty="0"/>
            </a:br>
            <a:endParaRPr lang="de-DE" altLang="de-DE" sz="2100" dirty="0"/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/>
              <a:t>G(1,2) </a:t>
            </a:r>
            <a:r>
              <a:rPr lang="de-DE" altLang="de-DE" sz="2100" dirty="0" smtClean="0"/>
              <a:t>in EDB </a:t>
            </a:r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 smtClean="0"/>
              <a:t>T(1,2</a:t>
            </a:r>
            <a:r>
              <a:rPr lang="de-DE" altLang="de-DE" sz="2100" dirty="0"/>
              <a:t>) </a:t>
            </a:r>
            <a:r>
              <a:rPr lang="de-DE" altLang="de-DE" sz="2100" dirty="0" smtClean="0"/>
              <a:t>gemäß (i</a:t>
            </a:r>
            <a:r>
              <a:rPr lang="de-DE" altLang="de-DE" sz="2100" dirty="0"/>
              <a:t>) </a:t>
            </a:r>
            <a:r>
              <a:rPr lang="de-DE" altLang="de-DE" sz="2100" dirty="0" smtClean="0"/>
              <a:t>und Regel (1</a:t>
            </a:r>
            <a:r>
              <a:rPr lang="de-DE" altLang="de-DE" sz="2100" dirty="0"/>
              <a:t>)</a:t>
            </a:r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/>
              <a:t>G(2,3) </a:t>
            </a:r>
            <a:r>
              <a:rPr lang="de-DE" altLang="de-DE" sz="2100" dirty="0" smtClean="0"/>
              <a:t>in EDB</a:t>
            </a:r>
            <a:endParaRPr lang="de-DE" altLang="de-DE" sz="2100" dirty="0"/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/>
              <a:t>T(2,3) </a:t>
            </a:r>
            <a:r>
              <a:rPr lang="de-DE" altLang="de-DE" sz="2100" dirty="0" smtClean="0"/>
              <a:t>gemäß (ii) und Regel (1</a:t>
            </a:r>
            <a:r>
              <a:rPr lang="de-DE" altLang="de-DE" sz="2100" dirty="0"/>
              <a:t>)</a:t>
            </a:r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/>
              <a:t>T(1,3) </a:t>
            </a:r>
            <a:r>
              <a:rPr lang="de-DE" altLang="de-DE" sz="2100" dirty="0" smtClean="0"/>
              <a:t>gemäß (i</a:t>
            </a:r>
            <a:r>
              <a:rPr lang="de-DE" altLang="de-DE" sz="2100" dirty="0"/>
              <a:t>), (iv</a:t>
            </a:r>
            <a:r>
              <a:rPr lang="de-DE" altLang="de-DE" sz="2100" dirty="0" smtClean="0"/>
              <a:t>) und Regel(2</a:t>
            </a:r>
            <a:r>
              <a:rPr lang="de-DE" altLang="de-DE" sz="2100" dirty="0"/>
              <a:t>)</a:t>
            </a:r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/>
              <a:t>....</a:t>
            </a:r>
          </a:p>
          <a:p>
            <a:pPr marL="619125" indent="-619125" eaLnBrk="1" hangingPunct="1">
              <a:lnSpc>
                <a:spcPct val="90000"/>
              </a:lnSpc>
              <a:buSzPct val="95000"/>
              <a:buFont typeface="Wingdings" charset="2"/>
              <a:buAutoNum type="romanLcPeriod"/>
            </a:pPr>
            <a:endParaRPr lang="de-DE" altLang="de-DE" sz="2100" dirty="0"/>
          </a:p>
        </p:txBody>
      </p:sp>
      <p:sp>
        <p:nvSpPr>
          <p:cNvPr id="81925" name="Text Box 12"/>
          <p:cNvSpPr txBox="1">
            <a:spLocks noChangeArrowheads="1"/>
          </p:cNvSpPr>
          <p:nvPr/>
        </p:nvSpPr>
        <p:spPr bwMode="auto">
          <a:xfrm>
            <a:off x="6832600" y="3160713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grpSp>
        <p:nvGrpSpPr>
          <p:cNvPr id="81926" name="Group 13"/>
          <p:cNvGrpSpPr>
            <a:grpSpLocks/>
          </p:cNvGrpSpPr>
          <p:nvPr/>
        </p:nvGrpSpPr>
        <p:grpSpPr bwMode="auto">
          <a:xfrm>
            <a:off x="7092950" y="3500438"/>
            <a:ext cx="1535113" cy="1087437"/>
            <a:chOff x="4195" y="1207"/>
            <a:chExt cx="967" cy="685"/>
          </a:xfrm>
        </p:grpSpPr>
        <p:sp>
          <p:nvSpPr>
            <p:cNvPr id="81927" name="Text Box 14"/>
            <p:cNvSpPr txBox="1">
              <a:spLocks noChangeArrowheads="1"/>
            </p:cNvSpPr>
            <p:nvPr/>
          </p:nvSpPr>
          <p:spPr bwMode="auto">
            <a:xfrm>
              <a:off x="4195" y="120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81928" name="Text Box 15"/>
            <p:cNvSpPr txBox="1">
              <a:spLocks noChangeArrowheads="1"/>
            </p:cNvSpPr>
            <p:nvPr/>
          </p:nvSpPr>
          <p:spPr bwMode="auto">
            <a:xfrm>
              <a:off x="4966" y="125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81929" name="Text Box 16"/>
            <p:cNvSpPr txBox="1">
              <a:spLocks noChangeArrowheads="1"/>
            </p:cNvSpPr>
            <p:nvPr/>
          </p:nvSpPr>
          <p:spPr bwMode="auto">
            <a:xfrm>
              <a:off x="4467" y="16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81930" name="Line 17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931" name="Line 18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932" name="Line 19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52398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01D1450-E9BF-DB46-B732-BDF868DAF8BA}" type="slidenum">
              <a:rPr lang="de-DE" altLang="de-DE" sz="1400"/>
              <a:pPr eaLnBrk="1" hangingPunct="1"/>
              <a:t>49</a:t>
            </a:fld>
            <a:endParaRPr lang="de-DE" altLang="de-DE" sz="1400"/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7" y="1905000"/>
            <a:ext cx="412432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200" dirty="0" smtClean="0"/>
              <a:t>Beweisbaum für ein Faktum </a:t>
            </a:r>
            <a:r>
              <a:rPr lang="de-DE" altLang="de-DE" sz="2200" b="1" dirty="0" smtClean="0"/>
              <a:t>A</a:t>
            </a:r>
            <a:r>
              <a:rPr lang="de-DE" altLang="de-DE" sz="2200" dirty="0" smtClean="0"/>
              <a:t> von EDB </a:t>
            </a:r>
            <a:r>
              <a:rPr lang="de-DE" altLang="de-DE" sz="2200" b="1" dirty="0" smtClean="0"/>
              <a:t>I</a:t>
            </a:r>
            <a:r>
              <a:rPr lang="de-DE" altLang="de-DE" sz="2200" dirty="0" smtClean="0"/>
              <a:t> und </a:t>
            </a:r>
            <a:r>
              <a:rPr lang="de-DE" altLang="de-DE" sz="2200" dirty="0" err="1" smtClean="0"/>
              <a:t>Datalog</a:t>
            </a:r>
            <a:r>
              <a:rPr lang="de-DE" altLang="de-DE" sz="2200" dirty="0" smtClean="0"/>
              <a:t> </a:t>
            </a:r>
            <a:r>
              <a:rPr lang="de-DE" altLang="de-DE" sz="2200" dirty="0" err="1" smtClean="0"/>
              <a:t>Program</a:t>
            </a:r>
            <a:r>
              <a:rPr lang="de-DE" altLang="de-DE" sz="2200" dirty="0" smtClean="0"/>
              <a:t> </a:t>
            </a:r>
            <a:r>
              <a:rPr lang="de-DE" altLang="de-DE" sz="2200" b="1" dirty="0" smtClean="0"/>
              <a:t>P</a:t>
            </a:r>
            <a:r>
              <a:rPr lang="de-DE" altLang="de-DE" sz="2200" dirty="0"/>
              <a:t>:</a:t>
            </a:r>
            <a:r>
              <a:rPr lang="de-DE" altLang="de-DE" sz="2200" b="1" dirty="0"/>
              <a:t/>
            </a:r>
            <a:br>
              <a:rPr lang="de-DE" altLang="de-DE" sz="2200" b="1" dirty="0"/>
            </a:br>
            <a:endParaRPr lang="de-DE" altLang="de-DE" sz="2200" b="1" dirty="0"/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Jeder Knoten ist ein Fakt</a:t>
            </a:r>
            <a:endParaRPr lang="de-DE" altLang="de-DE" sz="2200" dirty="0"/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Jedes Blatt ist Fakt aus </a:t>
            </a:r>
            <a:r>
              <a:rPr lang="de-DE" altLang="de-DE" sz="2200" b="1" dirty="0" smtClean="0"/>
              <a:t>I</a:t>
            </a:r>
            <a:endParaRPr lang="de-DE" altLang="de-DE" sz="2200" b="1" dirty="0"/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Wurzel ist </a:t>
            </a:r>
            <a:r>
              <a:rPr lang="de-DE" altLang="de-DE" sz="2200" b="1" dirty="0" smtClean="0"/>
              <a:t>A</a:t>
            </a:r>
            <a:endParaRPr lang="de-DE" altLang="de-DE" sz="2200" b="1" dirty="0"/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Vater-Kind-Kante gemäß einer Regel      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(Vater &lt;- Kind</a:t>
            </a:r>
            <a:r>
              <a:rPr lang="de-DE" altLang="de-DE" sz="2200" baseline="-25000" dirty="0" smtClean="0"/>
              <a:t>1</a:t>
            </a:r>
            <a:r>
              <a:rPr lang="de-DE" altLang="de-DE" sz="2200" dirty="0" smtClean="0"/>
              <a:t>, Kind</a:t>
            </a:r>
            <a:r>
              <a:rPr lang="de-DE" altLang="de-DE" sz="2200" baseline="-25000" dirty="0" smtClean="0"/>
              <a:t>2</a:t>
            </a:r>
            <a:r>
              <a:rPr lang="de-DE" altLang="de-DE" sz="2200" dirty="0" smtClean="0"/>
              <a:t>, ..., </a:t>
            </a:r>
            <a:r>
              <a:rPr lang="de-DE" altLang="de-DE" sz="2200" dirty="0" err="1" smtClean="0"/>
              <a:t>Kind</a:t>
            </a:r>
            <a:r>
              <a:rPr lang="de-DE" altLang="de-DE" sz="2200" baseline="-25000" dirty="0" err="1" smtClean="0"/>
              <a:t>n</a:t>
            </a:r>
            <a:r>
              <a:rPr lang="de-DE" altLang="de-DE" sz="2200" dirty="0" smtClean="0"/>
              <a:t>) </a:t>
            </a:r>
            <a:endParaRPr lang="de-DE" altLang="de-DE" sz="2200" dirty="0">
              <a:sym typeface="Symbol" charset="2"/>
            </a:endParaRPr>
          </a:p>
        </p:txBody>
      </p:sp>
      <p:sp>
        <p:nvSpPr>
          <p:cNvPr id="83973" name="Text Box 6"/>
          <p:cNvSpPr txBox="1">
            <a:spLocks noChangeArrowheads="1"/>
          </p:cNvSpPr>
          <p:nvPr/>
        </p:nvSpPr>
        <p:spPr bwMode="auto">
          <a:xfrm>
            <a:off x="6697663" y="4400550"/>
            <a:ext cx="862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T(2,3)</a:t>
            </a:r>
          </a:p>
        </p:txBody>
      </p:sp>
      <p:sp>
        <p:nvSpPr>
          <p:cNvPr id="83974" name="Text Box 7"/>
          <p:cNvSpPr txBox="1">
            <a:spLocks noChangeArrowheads="1"/>
          </p:cNvSpPr>
          <p:nvPr/>
        </p:nvSpPr>
        <p:spPr bwMode="auto">
          <a:xfrm>
            <a:off x="6659563" y="5408613"/>
            <a:ext cx="903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G(2,3)</a:t>
            </a:r>
          </a:p>
        </p:txBody>
      </p:sp>
      <p:sp>
        <p:nvSpPr>
          <p:cNvPr id="83975" name="Line 8"/>
          <p:cNvSpPr>
            <a:spLocks noChangeShapeType="1"/>
          </p:cNvSpPr>
          <p:nvPr/>
        </p:nvSpPr>
        <p:spPr bwMode="auto">
          <a:xfrm flipV="1">
            <a:off x="7129463" y="483235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6" name="Text Box 9"/>
          <p:cNvSpPr txBox="1">
            <a:spLocks noChangeArrowheads="1"/>
          </p:cNvSpPr>
          <p:nvPr/>
        </p:nvSpPr>
        <p:spPr bwMode="auto">
          <a:xfrm>
            <a:off x="4787900" y="1857375"/>
            <a:ext cx="43910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>
                <a:solidFill>
                  <a:schemeClr val="tx2"/>
                </a:solidFill>
              </a:rPr>
              <a:t>(1) 	</a:t>
            </a:r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G(x,y)</a:t>
            </a:r>
          </a:p>
          <a:p>
            <a:pPr eaLnBrk="1" hangingPunct="1"/>
            <a:r>
              <a:rPr lang="de-DE" altLang="de-DE" sz="2000">
                <a:solidFill>
                  <a:schemeClr val="tx2"/>
                </a:solidFill>
              </a:rPr>
              <a:t>(2) 	</a:t>
            </a:r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G(x,z), T(z,y)</a:t>
            </a:r>
          </a:p>
        </p:txBody>
      </p:sp>
      <p:sp>
        <p:nvSpPr>
          <p:cNvPr id="83977" name="Text Box 10"/>
          <p:cNvSpPr txBox="1">
            <a:spLocks noChangeArrowheads="1"/>
          </p:cNvSpPr>
          <p:nvPr/>
        </p:nvSpPr>
        <p:spPr bwMode="auto">
          <a:xfrm>
            <a:off x="8056563" y="3789363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 smtClean="0"/>
              <a:t>Regel (1</a:t>
            </a:r>
            <a:r>
              <a:rPr lang="de-DE" altLang="de-DE" sz="1800" dirty="0"/>
              <a:t>)</a:t>
            </a:r>
          </a:p>
        </p:txBody>
      </p:sp>
      <p:sp>
        <p:nvSpPr>
          <p:cNvPr id="83978" name="Freeform 13"/>
          <p:cNvSpPr>
            <a:spLocks/>
          </p:cNvSpPr>
          <p:nvPr/>
        </p:nvSpPr>
        <p:spPr bwMode="auto">
          <a:xfrm>
            <a:off x="7092950" y="4005263"/>
            <a:ext cx="1008063" cy="431800"/>
          </a:xfrm>
          <a:custGeom>
            <a:avLst/>
            <a:gdLst>
              <a:gd name="T0" fmla="*/ 0 w 635"/>
              <a:gd name="T1" fmla="*/ 431800 h 272"/>
              <a:gd name="T2" fmla="*/ 287338 w 635"/>
              <a:gd name="T3" fmla="*/ 215900 h 272"/>
              <a:gd name="T4" fmla="*/ 1008063 w 635"/>
              <a:gd name="T5" fmla="*/ 0 h 272"/>
              <a:gd name="T6" fmla="*/ 0 60000 65536"/>
              <a:gd name="T7" fmla="*/ 0 60000 65536"/>
              <a:gd name="T8" fmla="*/ 0 60000 65536"/>
              <a:gd name="T9" fmla="*/ 0 w 635"/>
              <a:gd name="T10" fmla="*/ 0 h 272"/>
              <a:gd name="T11" fmla="*/ 635 w 635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5" h="272">
                <a:moveTo>
                  <a:pt x="0" y="272"/>
                </a:moveTo>
                <a:cubicBezTo>
                  <a:pt x="37" y="226"/>
                  <a:pt x="75" y="181"/>
                  <a:pt x="181" y="136"/>
                </a:cubicBezTo>
                <a:cubicBezTo>
                  <a:pt x="287" y="91"/>
                  <a:pt x="461" y="45"/>
                  <a:pt x="635" y="0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83979" name="Text Box 14"/>
          <p:cNvSpPr txBox="1">
            <a:spLocks noChangeArrowheads="1"/>
          </p:cNvSpPr>
          <p:nvPr/>
        </p:nvSpPr>
        <p:spPr bwMode="auto">
          <a:xfrm>
            <a:off x="5435600" y="4400550"/>
            <a:ext cx="903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G(1,2)</a:t>
            </a:r>
          </a:p>
        </p:txBody>
      </p:sp>
      <p:sp>
        <p:nvSpPr>
          <p:cNvPr id="83980" name="Text Box 15"/>
          <p:cNvSpPr txBox="1">
            <a:spLocks noChangeArrowheads="1"/>
          </p:cNvSpPr>
          <p:nvPr/>
        </p:nvSpPr>
        <p:spPr bwMode="auto">
          <a:xfrm>
            <a:off x="6156325" y="3429000"/>
            <a:ext cx="862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T(1,3)</a:t>
            </a:r>
          </a:p>
        </p:txBody>
      </p:sp>
      <p:sp>
        <p:nvSpPr>
          <p:cNvPr id="83981" name="Line 16"/>
          <p:cNvSpPr>
            <a:spLocks noChangeShapeType="1"/>
          </p:cNvSpPr>
          <p:nvPr/>
        </p:nvSpPr>
        <p:spPr bwMode="auto">
          <a:xfrm flipV="1">
            <a:off x="5795963" y="3860800"/>
            <a:ext cx="64770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2" name="Line 17"/>
          <p:cNvSpPr>
            <a:spLocks noChangeShapeType="1"/>
          </p:cNvSpPr>
          <p:nvPr/>
        </p:nvSpPr>
        <p:spPr bwMode="auto">
          <a:xfrm>
            <a:off x="6659563" y="3860800"/>
            <a:ext cx="43338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3" name="Freeform 18"/>
          <p:cNvSpPr>
            <a:spLocks/>
          </p:cNvSpPr>
          <p:nvPr/>
        </p:nvSpPr>
        <p:spPr bwMode="auto">
          <a:xfrm>
            <a:off x="6732588" y="3068638"/>
            <a:ext cx="1008062" cy="431800"/>
          </a:xfrm>
          <a:custGeom>
            <a:avLst/>
            <a:gdLst>
              <a:gd name="T0" fmla="*/ 0 w 635"/>
              <a:gd name="T1" fmla="*/ 431800 h 272"/>
              <a:gd name="T2" fmla="*/ 287337 w 635"/>
              <a:gd name="T3" fmla="*/ 215900 h 272"/>
              <a:gd name="T4" fmla="*/ 1008062 w 635"/>
              <a:gd name="T5" fmla="*/ 0 h 272"/>
              <a:gd name="T6" fmla="*/ 0 60000 65536"/>
              <a:gd name="T7" fmla="*/ 0 60000 65536"/>
              <a:gd name="T8" fmla="*/ 0 60000 65536"/>
              <a:gd name="T9" fmla="*/ 0 w 635"/>
              <a:gd name="T10" fmla="*/ 0 h 272"/>
              <a:gd name="T11" fmla="*/ 635 w 635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5" h="272">
                <a:moveTo>
                  <a:pt x="0" y="272"/>
                </a:moveTo>
                <a:cubicBezTo>
                  <a:pt x="37" y="226"/>
                  <a:pt x="75" y="181"/>
                  <a:pt x="181" y="136"/>
                </a:cubicBezTo>
                <a:cubicBezTo>
                  <a:pt x="287" y="91"/>
                  <a:pt x="461" y="45"/>
                  <a:pt x="635" y="0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83984" name="Text Box 19"/>
          <p:cNvSpPr txBox="1">
            <a:spLocks noChangeArrowheads="1"/>
          </p:cNvSpPr>
          <p:nvPr/>
        </p:nvSpPr>
        <p:spPr bwMode="auto">
          <a:xfrm>
            <a:off x="7740650" y="2852738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 smtClean="0"/>
              <a:t>Regel (2</a:t>
            </a:r>
            <a:r>
              <a:rPr lang="de-DE" altLang="de-DE" sz="1800" dirty="0"/>
              <a:t>)</a:t>
            </a:r>
          </a:p>
        </p:txBody>
      </p:sp>
      <p:grpSp>
        <p:nvGrpSpPr>
          <p:cNvPr id="83985" name="Group 29"/>
          <p:cNvGrpSpPr>
            <a:grpSpLocks/>
          </p:cNvGrpSpPr>
          <p:nvPr/>
        </p:nvGrpSpPr>
        <p:grpSpPr bwMode="auto">
          <a:xfrm>
            <a:off x="4859338" y="5300663"/>
            <a:ext cx="1535112" cy="1087437"/>
            <a:chOff x="4195" y="1207"/>
            <a:chExt cx="967" cy="685"/>
          </a:xfrm>
        </p:grpSpPr>
        <p:sp>
          <p:nvSpPr>
            <p:cNvPr id="83987" name="Text Box 30"/>
            <p:cNvSpPr txBox="1">
              <a:spLocks noChangeArrowheads="1"/>
            </p:cNvSpPr>
            <p:nvPr/>
          </p:nvSpPr>
          <p:spPr bwMode="auto">
            <a:xfrm>
              <a:off x="4195" y="120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83988" name="Text Box 31"/>
            <p:cNvSpPr txBox="1">
              <a:spLocks noChangeArrowheads="1"/>
            </p:cNvSpPr>
            <p:nvPr/>
          </p:nvSpPr>
          <p:spPr bwMode="auto">
            <a:xfrm>
              <a:off x="4966" y="125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83989" name="Text Box 32"/>
            <p:cNvSpPr txBox="1">
              <a:spLocks noChangeArrowheads="1"/>
            </p:cNvSpPr>
            <p:nvPr/>
          </p:nvSpPr>
          <p:spPr bwMode="auto">
            <a:xfrm>
              <a:off x="4467" y="16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83990" name="Line 33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991" name="Line 34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992" name="Line 35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83986" name="Text Box 36"/>
          <p:cNvSpPr txBox="1">
            <a:spLocks noChangeArrowheads="1"/>
          </p:cNvSpPr>
          <p:nvPr/>
        </p:nvSpPr>
        <p:spPr bwMode="auto">
          <a:xfrm>
            <a:off x="4716463" y="4941888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eaLnBrk="1" hangingPunct="1"/>
            <a:r>
              <a:rPr lang="de-DE" altLang="de-DE" kern="0" dirty="0" smtClean="0"/>
              <a:t>Beweisbäume</a:t>
            </a:r>
            <a:endParaRPr lang="de-DE" altLang="de-DE" kern="0" dirty="0"/>
          </a:p>
        </p:txBody>
      </p:sp>
    </p:spTree>
    <p:extLst>
      <p:ext uri="{BB962C8B-B14F-4D97-AF65-F5344CB8AC3E}">
        <p14:creationId xmlns:p14="http://schemas.microsoft.com/office/powerpoint/2010/main" val="175137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 err="1"/>
              <a:t>Datalog</a:t>
            </a:r>
            <a:r>
              <a:rPr lang="de-DE" altLang="en-US" dirty="0"/>
              <a:t>: </a:t>
            </a:r>
            <a:r>
              <a:rPr lang="de-DE" altLang="en-US" dirty="0" smtClean="0"/>
              <a:t>Rekursive Anfragen</a:t>
            </a:r>
            <a:endParaRPr lang="de-DE" altLang="en-US" dirty="0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3" y="1368464"/>
            <a:ext cx="8440615" cy="4592721"/>
          </a:xfrm>
        </p:spPr>
        <p:txBody>
          <a:bodyPr/>
          <a:lstStyle/>
          <a:p>
            <a:pPr lvl="1" eaLnBrk="1" hangingPunct="1">
              <a:buFont typeface="Wingdings" charset="2"/>
              <a:buNone/>
            </a:pPr>
            <a:r>
              <a:rPr lang="de-DE" altLang="en-US" dirty="0">
                <a:sym typeface="Symbol" charset="2"/>
              </a:rPr>
              <a:t> 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G(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)</a:t>
            </a:r>
          </a:p>
          <a:p>
            <a:pPr lvl="1" eaLnBrk="1" hangingPunct="1">
              <a:buFont typeface="Symbol" charset="2"/>
              <a:buChar char="&quot;"/>
            </a:pPr>
            <a:r>
              <a:rPr lang="de-DE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x,y,z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( G(</a:t>
            </a:r>
            <a:r>
              <a:rPr lang="de-DE" altLang="en-US" dirty="0" err="1">
                <a:sym typeface="Symbol" charset="2"/>
              </a:rPr>
              <a:t>x,z</a:t>
            </a:r>
            <a:r>
              <a:rPr lang="de-DE" altLang="en-US" dirty="0">
                <a:sym typeface="Symbol" charset="2"/>
              </a:rPr>
              <a:t>)  T(</a:t>
            </a:r>
            <a:r>
              <a:rPr lang="de-DE" altLang="en-US" dirty="0" err="1">
                <a:sym typeface="Symbol" charset="2"/>
              </a:rPr>
              <a:t>z,y</a:t>
            </a:r>
            <a:r>
              <a:rPr lang="de-DE" altLang="en-US" dirty="0">
                <a:sym typeface="Symbol" charset="2"/>
              </a:rPr>
              <a:t>) ) )</a:t>
            </a:r>
          </a:p>
          <a:p>
            <a:pPr lvl="1" eaLnBrk="1" hangingPunct="1">
              <a:buFont typeface="Monotype Sorts" charset="2"/>
              <a:buNone/>
            </a:pPr>
            <a:r>
              <a:rPr lang="de-DE" altLang="en-US" dirty="0">
                <a:sym typeface="Symbol" charset="2"/>
              </a:rPr>
              <a:t>G( 1, 2 ),  G( 2, 3 ),  G( 3, 2 )</a:t>
            </a: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</p:txBody>
      </p:sp>
      <p:sp>
        <p:nvSpPr>
          <p:cNvPr id="4099" name="Text Box 42"/>
          <p:cNvSpPr txBox="1">
            <a:spLocks noChangeArrowheads="1"/>
          </p:cNvSpPr>
          <p:nvPr/>
        </p:nvSpPr>
        <p:spPr bwMode="auto">
          <a:xfrm>
            <a:off x="231531" y="3429001"/>
            <a:ext cx="1883849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 dirty="0" smtClean="0"/>
              <a:t>Mögliche Lösungen:</a:t>
            </a:r>
            <a:endParaRPr lang="de-DE" altLang="en-US" sz="1477" u="sng" dirty="0"/>
          </a:p>
        </p:txBody>
      </p:sp>
      <p:sp>
        <p:nvSpPr>
          <p:cNvPr id="4100" name="Text Box 50"/>
          <p:cNvSpPr txBox="1">
            <a:spLocks noChangeArrowheads="1"/>
          </p:cNvSpPr>
          <p:nvPr/>
        </p:nvSpPr>
        <p:spPr bwMode="auto">
          <a:xfrm>
            <a:off x="7359162" y="1718897"/>
            <a:ext cx="385042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G:</a:t>
            </a:r>
          </a:p>
        </p:txBody>
      </p:sp>
      <p:grpSp>
        <p:nvGrpSpPr>
          <p:cNvPr id="4101" name="Group 113"/>
          <p:cNvGrpSpPr>
            <a:grpSpLocks/>
          </p:cNvGrpSpPr>
          <p:nvPr/>
        </p:nvGrpSpPr>
        <p:grpSpPr bwMode="auto">
          <a:xfrm>
            <a:off x="7429499" y="2032490"/>
            <a:ext cx="1514844" cy="962758"/>
            <a:chOff x="4195" y="1207"/>
            <a:chExt cx="954" cy="657"/>
          </a:xfrm>
        </p:grpSpPr>
        <p:sp>
          <p:nvSpPr>
            <p:cNvPr id="4134" name="Text Box 114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4135" name="Text Box 115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4136" name="Text Box 116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4137" name="Line 117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Line 118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Line 119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2" name="Text Box 123"/>
          <p:cNvSpPr txBox="1">
            <a:spLocks noChangeArrowheads="1"/>
          </p:cNvSpPr>
          <p:nvPr/>
        </p:nvSpPr>
        <p:spPr bwMode="auto">
          <a:xfrm>
            <a:off x="1043354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4103" name="Text Box 124"/>
          <p:cNvSpPr txBox="1">
            <a:spLocks noChangeArrowheads="1"/>
          </p:cNvSpPr>
          <p:nvPr/>
        </p:nvSpPr>
        <p:spPr bwMode="auto">
          <a:xfrm>
            <a:off x="2266950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4104" name="Text Box 125"/>
          <p:cNvSpPr txBox="1">
            <a:spLocks noChangeArrowheads="1"/>
          </p:cNvSpPr>
          <p:nvPr/>
        </p:nvSpPr>
        <p:spPr bwMode="auto">
          <a:xfrm>
            <a:off x="1474177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4105" name="Text Box 135"/>
          <p:cNvSpPr txBox="1">
            <a:spLocks noChangeArrowheads="1"/>
          </p:cNvSpPr>
          <p:nvPr/>
        </p:nvSpPr>
        <p:spPr bwMode="auto">
          <a:xfrm>
            <a:off x="3922835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4106" name="Text Box 136"/>
          <p:cNvSpPr txBox="1">
            <a:spLocks noChangeArrowheads="1"/>
          </p:cNvSpPr>
          <p:nvPr/>
        </p:nvSpPr>
        <p:spPr bwMode="auto">
          <a:xfrm>
            <a:off x="5146431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4107" name="Text Box 137"/>
          <p:cNvSpPr txBox="1">
            <a:spLocks noChangeArrowheads="1"/>
          </p:cNvSpPr>
          <p:nvPr/>
        </p:nvSpPr>
        <p:spPr bwMode="auto">
          <a:xfrm>
            <a:off x="4355123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4108" name="Text Box 148"/>
          <p:cNvSpPr txBox="1">
            <a:spLocks noChangeArrowheads="1"/>
          </p:cNvSpPr>
          <p:nvPr/>
        </p:nvSpPr>
        <p:spPr bwMode="auto">
          <a:xfrm>
            <a:off x="6875584" y="419246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4109" name="Text Box 149"/>
          <p:cNvSpPr txBox="1">
            <a:spLocks noChangeArrowheads="1"/>
          </p:cNvSpPr>
          <p:nvPr/>
        </p:nvSpPr>
        <p:spPr bwMode="auto">
          <a:xfrm>
            <a:off x="8099181" y="42598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4110" name="Text Box 150"/>
          <p:cNvSpPr txBox="1">
            <a:spLocks noChangeArrowheads="1"/>
          </p:cNvSpPr>
          <p:nvPr/>
        </p:nvSpPr>
        <p:spPr bwMode="auto">
          <a:xfrm>
            <a:off x="7307873" y="485775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grpSp>
        <p:nvGrpSpPr>
          <p:cNvPr id="4111" name="Gruppierung 53"/>
          <p:cNvGrpSpPr>
            <a:grpSpLocks/>
          </p:cNvGrpSpPr>
          <p:nvPr/>
        </p:nvGrpSpPr>
        <p:grpSpPr bwMode="auto">
          <a:xfrm>
            <a:off x="971551" y="3694235"/>
            <a:ext cx="7920403" cy="1729154"/>
            <a:chOff x="1052513" y="3716338"/>
            <a:chExt cx="8580437" cy="1873251"/>
          </a:xfrm>
        </p:grpSpPr>
        <p:sp>
          <p:nvSpPr>
            <p:cNvPr id="4112" name="Line 126"/>
            <p:cNvSpPr>
              <a:spLocks noChangeShapeType="1"/>
            </p:cNvSpPr>
            <p:nvPr/>
          </p:nvSpPr>
          <p:spPr bwMode="auto">
            <a:xfrm>
              <a:off x="1463562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27"/>
            <p:cNvSpPr>
              <a:spLocks noChangeShapeType="1"/>
            </p:cNvSpPr>
            <p:nvPr/>
          </p:nvSpPr>
          <p:spPr bwMode="auto">
            <a:xfrm flipH="1">
              <a:off x="1931367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28"/>
            <p:cNvSpPr>
              <a:spLocks noChangeShapeType="1"/>
            </p:cNvSpPr>
            <p:nvPr/>
          </p:nvSpPr>
          <p:spPr bwMode="auto">
            <a:xfrm flipH="1">
              <a:off x="1988123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29"/>
            <p:cNvSpPr>
              <a:spLocks noChangeShapeType="1"/>
            </p:cNvSpPr>
            <p:nvPr/>
          </p:nvSpPr>
          <p:spPr bwMode="auto">
            <a:xfrm>
              <a:off x="1362090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130"/>
            <p:cNvSpPr>
              <a:spLocks/>
            </p:cNvSpPr>
            <p:nvPr/>
          </p:nvSpPr>
          <p:spPr bwMode="auto">
            <a:xfrm>
              <a:off x="2507524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131"/>
            <p:cNvSpPr>
              <a:spLocks/>
            </p:cNvSpPr>
            <p:nvPr/>
          </p:nvSpPr>
          <p:spPr bwMode="auto">
            <a:xfrm rot="-9900000">
              <a:off x="1052513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38"/>
            <p:cNvSpPr>
              <a:spLocks noChangeShapeType="1"/>
            </p:cNvSpPr>
            <p:nvPr/>
          </p:nvSpPr>
          <p:spPr bwMode="auto">
            <a:xfrm>
              <a:off x="4583408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139"/>
            <p:cNvSpPr>
              <a:spLocks noChangeShapeType="1"/>
            </p:cNvSpPr>
            <p:nvPr/>
          </p:nvSpPr>
          <p:spPr bwMode="auto">
            <a:xfrm flipH="1">
              <a:off x="5051213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140"/>
            <p:cNvSpPr>
              <a:spLocks noChangeShapeType="1"/>
            </p:cNvSpPr>
            <p:nvPr/>
          </p:nvSpPr>
          <p:spPr bwMode="auto">
            <a:xfrm flipH="1">
              <a:off x="5107969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141"/>
            <p:cNvSpPr>
              <a:spLocks noChangeShapeType="1"/>
            </p:cNvSpPr>
            <p:nvPr/>
          </p:nvSpPr>
          <p:spPr bwMode="auto">
            <a:xfrm>
              <a:off x="4481936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Freeform 142"/>
            <p:cNvSpPr>
              <a:spLocks/>
            </p:cNvSpPr>
            <p:nvPr/>
          </p:nvSpPr>
          <p:spPr bwMode="auto">
            <a:xfrm>
              <a:off x="5627370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Freeform 143"/>
            <p:cNvSpPr>
              <a:spLocks/>
            </p:cNvSpPr>
            <p:nvPr/>
          </p:nvSpPr>
          <p:spPr bwMode="auto">
            <a:xfrm rot="-9900000">
              <a:off x="4172359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144"/>
            <p:cNvSpPr>
              <a:spLocks noChangeShapeType="1"/>
            </p:cNvSpPr>
            <p:nvPr/>
          </p:nvSpPr>
          <p:spPr bwMode="auto">
            <a:xfrm flipH="1" flipV="1">
              <a:off x="4315109" y="4437063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151"/>
            <p:cNvSpPr>
              <a:spLocks noChangeShapeType="1"/>
            </p:cNvSpPr>
            <p:nvPr/>
          </p:nvSpPr>
          <p:spPr bwMode="auto">
            <a:xfrm>
              <a:off x="7782369" y="4452938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152"/>
            <p:cNvSpPr>
              <a:spLocks noChangeShapeType="1"/>
            </p:cNvSpPr>
            <p:nvPr/>
          </p:nvSpPr>
          <p:spPr bwMode="auto">
            <a:xfrm flipH="1">
              <a:off x="8250174" y="4668838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153"/>
            <p:cNvSpPr>
              <a:spLocks noChangeShapeType="1"/>
            </p:cNvSpPr>
            <p:nvPr/>
          </p:nvSpPr>
          <p:spPr bwMode="auto">
            <a:xfrm flipH="1">
              <a:off x="8306930" y="4760913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154"/>
            <p:cNvSpPr>
              <a:spLocks noChangeShapeType="1"/>
            </p:cNvSpPr>
            <p:nvPr/>
          </p:nvSpPr>
          <p:spPr bwMode="auto">
            <a:xfrm>
              <a:off x="7680897" y="4545013"/>
              <a:ext cx="314736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Freeform 155"/>
            <p:cNvSpPr>
              <a:spLocks/>
            </p:cNvSpPr>
            <p:nvPr/>
          </p:nvSpPr>
          <p:spPr bwMode="auto">
            <a:xfrm>
              <a:off x="8826330" y="4076701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Freeform 156"/>
            <p:cNvSpPr>
              <a:spLocks/>
            </p:cNvSpPr>
            <p:nvPr/>
          </p:nvSpPr>
          <p:spPr bwMode="auto">
            <a:xfrm rot="-9900000">
              <a:off x="7371319" y="5121276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Freeform 157"/>
            <p:cNvSpPr>
              <a:spLocks/>
            </p:cNvSpPr>
            <p:nvPr/>
          </p:nvSpPr>
          <p:spPr bwMode="auto">
            <a:xfrm rot="-3600000">
              <a:off x="7018829" y="3834926"/>
              <a:ext cx="744538" cy="507362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Line 158"/>
            <p:cNvSpPr>
              <a:spLocks noChangeShapeType="1"/>
            </p:cNvSpPr>
            <p:nvPr/>
          </p:nvSpPr>
          <p:spPr bwMode="auto">
            <a:xfrm flipH="1" flipV="1">
              <a:off x="7527828" y="4508501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159"/>
            <p:cNvSpPr>
              <a:spLocks noChangeShapeType="1"/>
            </p:cNvSpPr>
            <p:nvPr/>
          </p:nvSpPr>
          <p:spPr bwMode="auto">
            <a:xfrm flipH="1" flipV="1">
              <a:off x="7684336" y="4365626"/>
              <a:ext cx="1062880" cy="71438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2472104" y="5895045"/>
            <a:ext cx="4220308" cy="77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8" dirty="0" err="1">
                <a:solidFill>
                  <a:srgbClr val="0734FF"/>
                </a:solidFill>
                <a:latin typeface="Helvetica" charset="0"/>
              </a:rPr>
              <a:t>Herve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 </a:t>
            </a:r>
            <a:r>
              <a:rPr lang="en-US" sz="1108" dirty="0" err="1">
                <a:solidFill>
                  <a:srgbClr val="0734FF"/>
                </a:solidFill>
                <a:latin typeface="Helvetica" charset="0"/>
              </a:rPr>
              <a:t>Gallaire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 und Jack </a:t>
            </a:r>
            <a:r>
              <a:rPr lang="en-US" sz="1108" dirty="0" err="1">
                <a:solidFill>
                  <a:srgbClr val="0734FF"/>
                </a:solidFill>
                <a:latin typeface="Helvetica" charset="0"/>
              </a:rPr>
              <a:t>Minker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 </a:t>
            </a:r>
            <a:r>
              <a:rPr lang="en-US" sz="1108" i="1" dirty="0">
                <a:solidFill>
                  <a:srgbClr val="0734FF"/>
                </a:solidFill>
                <a:latin typeface="Helvetica" charset="0"/>
              </a:rPr>
              <a:t>Logic and Data Bases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. Symposium on Logic and Data Bases, Centre </a:t>
            </a:r>
            <a:r>
              <a:rPr lang="en-US" sz="1108" dirty="0" err="1">
                <a:solidFill>
                  <a:srgbClr val="0734FF"/>
                </a:solidFill>
                <a:latin typeface="Helvetica" charset="0"/>
              </a:rPr>
              <a:t>d’études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 et de </a:t>
            </a:r>
            <a:r>
              <a:rPr lang="en-US" sz="1108" dirty="0" err="1">
                <a:solidFill>
                  <a:srgbClr val="0734FF"/>
                </a:solidFill>
                <a:latin typeface="Helvetica" charset="0"/>
              </a:rPr>
              <a:t>recherches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 de Toulouse in „Advances in Data Base Theory“. Plenum Press, New York </a:t>
            </a:r>
            <a:r>
              <a:rPr lang="en-US" sz="1108" b="1" dirty="0">
                <a:solidFill>
                  <a:srgbClr val="FF0000"/>
                </a:solidFill>
                <a:latin typeface="Helvetica" charset="0"/>
              </a:rPr>
              <a:t>1978</a:t>
            </a:r>
            <a:endParaRPr lang="en-US" sz="1108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12160" y="58803"/>
            <a:ext cx="29875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1200" dirty="0" smtClean="0"/>
              <a:t>Einige Darstellungen wurden mit Änderungen übernommen aus einer Präsentation von Stephanie </a:t>
            </a:r>
            <a:r>
              <a:rPr lang="de-DE" sz="1200" dirty="0" err="1" smtClean="0"/>
              <a:t>Scherzinger</a:t>
            </a:r>
            <a:endParaRPr lang="de-DE" sz="1200" dirty="0" smtClean="0"/>
          </a:p>
          <a:p>
            <a:pPr marL="0" indent="0">
              <a:buNone/>
            </a:pPr>
            <a:r>
              <a:rPr lang="de-DE" sz="1200" dirty="0" smtClean="0"/>
              <a:t>und von Ullman CS345</a:t>
            </a:r>
            <a:endParaRPr lang="de-DE" sz="12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1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2" grpId="0"/>
      <p:bldP spid="4103" grpId="0"/>
      <p:bldP spid="4104" grpId="0"/>
      <p:bldP spid="4105" grpId="0"/>
      <p:bldP spid="4106" grpId="0"/>
      <p:bldP spid="4107" grpId="0"/>
      <p:bldP spid="4108" grpId="0"/>
      <p:bldP spid="4109" grpId="0"/>
      <p:bldP spid="41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75985" y="6309320"/>
            <a:ext cx="648543" cy="198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371E51F-9161-E841-90DE-B44D3C7CDA04}" type="slidenum">
              <a:rPr lang="de-DE" altLang="de-DE" sz="1400"/>
              <a:pPr eaLnBrk="1" hangingPunct="1"/>
              <a:t>50</a:t>
            </a:fld>
            <a:endParaRPr lang="de-DE" altLang="de-DE" sz="1400" dirty="0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Top-down </a:t>
            </a:r>
            <a:r>
              <a:rPr lang="de-DE" altLang="de-DE" dirty="0" smtClean="0"/>
              <a:t>Evaluation</a:t>
            </a:r>
            <a:endParaRPr lang="de-DE" altLang="de-DE" dirty="0"/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6"/>
            <a:ext cx="8229600" cy="1222052"/>
          </a:xfrm>
        </p:spPr>
        <p:txBody>
          <a:bodyPr/>
          <a:lstStyle/>
          <a:p>
            <a:pPr eaLnBrk="1" hangingPunct="1"/>
            <a:r>
              <a:rPr lang="de-DE" altLang="de-DE" dirty="0" smtClean="0"/>
              <a:t>Materialisiere nicht alle möglichen Fakten, sondern gehe von konkreter Zielanfrage aus. Diese mag sehr viel konkreter sein, z.B. teilinstanziiertes T(4,x</a:t>
            </a:r>
            <a:r>
              <a:rPr lang="de-DE" altLang="de-DE" dirty="0"/>
              <a:t>) </a:t>
            </a:r>
            <a:r>
              <a:rPr lang="de-DE" altLang="de-DE" dirty="0" smtClean="0"/>
              <a:t>statt  T(</a:t>
            </a:r>
            <a:r>
              <a:rPr lang="de-DE" altLang="de-DE" dirty="0" err="1" smtClean="0"/>
              <a:t>x,y</a:t>
            </a:r>
            <a:r>
              <a:rPr lang="de-DE" altLang="de-DE" dirty="0" smtClean="0"/>
              <a:t>)</a:t>
            </a:r>
            <a:endParaRPr lang="de-DE" altLang="de-DE" dirty="0"/>
          </a:p>
          <a:p>
            <a:pPr eaLnBrk="1" hangingPunct="1">
              <a:buFont typeface="Wingdings" charset="2"/>
              <a:buNone/>
            </a:pPr>
            <a:endParaRPr lang="de-DE" altLang="de-DE" dirty="0"/>
          </a:p>
          <a:p>
            <a:pPr eaLnBrk="1" hangingPunct="1">
              <a:buFont typeface="Wingdings" charset="2"/>
              <a:buNone/>
            </a:pPr>
            <a:endParaRPr lang="de-DE" altLang="de-DE" dirty="0"/>
          </a:p>
          <a:p>
            <a:pPr eaLnBrk="1" hangingPunct="1"/>
            <a:endParaRPr lang="de-DE" altLang="de-DE" dirty="0" smtClean="0"/>
          </a:p>
          <a:p>
            <a:pPr eaLnBrk="1" hangingPunct="1"/>
            <a:endParaRPr lang="de-DE" altLang="de-DE" dirty="0" smtClean="0"/>
          </a:p>
        </p:txBody>
      </p:sp>
      <p:sp>
        <p:nvSpPr>
          <p:cNvPr id="86021" name="Text Box 6"/>
          <p:cNvSpPr txBox="1">
            <a:spLocks noChangeArrowheads="1"/>
          </p:cNvSpPr>
          <p:nvPr/>
        </p:nvSpPr>
        <p:spPr bwMode="auto">
          <a:xfrm>
            <a:off x="1402829" y="2563490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86022" name="Text Box 7"/>
          <p:cNvSpPr txBox="1">
            <a:spLocks noChangeArrowheads="1"/>
          </p:cNvSpPr>
          <p:nvPr/>
        </p:nvSpPr>
        <p:spPr bwMode="auto">
          <a:xfrm>
            <a:off x="2626792" y="2636515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86023" name="Text Box 8"/>
          <p:cNvSpPr txBox="1">
            <a:spLocks noChangeArrowheads="1"/>
          </p:cNvSpPr>
          <p:nvPr/>
        </p:nvSpPr>
        <p:spPr bwMode="auto">
          <a:xfrm>
            <a:off x="1834629" y="3284215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86024" name="Line 9"/>
          <p:cNvSpPr>
            <a:spLocks noChangeShapeType="1"/>
          </p:cNvSpPr>
          <p:nvPr/>
        </p:nvSpPr>
        <p:spPr bwMode="auto">
          <a:xfrm>
            <a:off x="1710804" y="2760340"/>
            <a:ext cx="865188" cy="71437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5" name="Line 10"/>
          <p:cNvSpPr>
            <a:spLocks noChangeShapeType="1"/>
          </p:cNvSpPr>
          <p:nvPr/>
        </p:nvSpPr>
        <p:spPr bwMode="auto">
          <a:xfrm flipH="1">
            <a:off x="2142604" y="2976240"/>
            <a:ext cx="611188" cy="43180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6" name="Line 11"/>
          <p:cNvSpPr>
            <a:spLocks noChangeShapeType="1"/>
          </p:cNvSpPr>
          <p:nvPr/>
        </p:nvSpPr>
        <p:spPr bwMode="auto">
          <a:xfrm flipH="1" flipV="1">
            <a:off x="1639367" y="2904802"/>
            <a:ext cx="215900" cy="503238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7" name="Text Box 12"/>
          <p:cNvSpPr txBox="1">
            <a:spLocks noChangeArrowheads="1"/>
          </p:cNvSpPr>
          <p:nvPr/>
        </p:nvSpPr>
        <p:spPr bwMode="auto">
          <a:xfrm>
            <a:off x="899592" y="2563490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 dirty="0"/>
              <a:t>G:</a:t>
            </a:r>
          </a:p>
        </p:txBody>
      </p:sp>
      <p:sp>
        <p:nvSpPr>
          <p:cNvPr id="86028" name="Text Box 13"/>
          <p:cNvSpPr txBox="1">
            <a:spLocks noChangeArrowheads="1"/>
          </p:cNvSpPr>
          <p:nvPr/>
        </p:nvSpPr>
        <p:spPr bwMode="auto">
          <a:xfrm>
            <a:off x="2987154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4</a:t>
            </a:r>
          </a:p>
        </p:txBody>
      </p:sp>
      <p:sp>
        <p:nvSpPr>
          <p:cNvPr id="86029" name="Text Box 14"/>
          <p:cNvSpPr txBox="1">
            <a:spLocks noChangeArrowheads="1"/>
          </p:cNvSpPr>
          <p:nvPr/>
        </p:nvSpPr>
        <p:spPr bwMode="auto">
          <a:xfrm>
            <a:off x="3563417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5</a:t>
            </a:r>
          </a:p>
        </p:txBody>
      </p:sp>
      <p:sp>
        <p:nvSpPr>
          <p:cNvPr id="86030" name="Text Box 15"/>
          <p:cNvSpPr txBox="1">
            <a:spLocks noChangeArrowheads="1"/>
          </p:cNvSpPr>
          <p:nvPr/>
        </p:nvSpPr>
        <p:spPr bwMode="auto">
          <a:xfrm>
            <a:off x="4211117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6</a:t>
            </a:r>
          </a:p>
        </p:txBody>
      </p:sp>
      <p:sp>
        <p:nvSpPr>
          <p:cNvPr id="86031" name="Line 16"/>
          <p:cNvSpPr>
            <a:spLocks noChangeShapeType="1"/>
          </p:cNvSpPr>
          <p:nvPr/>
        </p:nvSpPr>
        <p:spPr bwMode="auto">
          <a:xfrm>
            <a:off x="2194992" y="3500115"/>
            <a:ext cx="720725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2" name="Line 17"/>
          <p:cNvSpPr>
            <a:spLocks noChangeShapeType="1"/>
          </p:cNvSpPr>
          <p:nvPr/>
        </p:nvSpPr>
        <p:spPr bwMode="auto">
          <a:xfrm>
            <a:off x="3276079" y="3500115"/>
            <a:ext cx="358775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3" name="Line 18"/>
          <p:cNvSpPr>
            <a:spLocks noChangeShapeType="1"/>
          </p:cNvSpPr>
          <p:nvPr/>
        </p:nvSpPr>
        <p:spPr bwMode="auto">
          <a:xfrm>
            <a:off x="3923779" y="3500115"/>
            <a:ext cx="287338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4" name="Oval 19"/>
          <p:cNvSpPr>
            <a:spLocks noChangeArrowheads="1"/>
          </p:cNvSpPr>
          <p:nvPr/>
        </p:nvSpPr>
        <p:spPr bwMode="auto">
          <a:xfrm>
            <a:off x="2915717" y="3212777"/>
            <a:ext cx="1798637" cy="576263"/>
          </a:xfrm>
          <a:prstGeom prst="ellips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</p:spTree>
    <p:extLst>
      <p:ext uri="{BB962C8B-B14F-4D97-AF65-F5344CB8AC3E}">
        <p14:creationId xmlns:p14="http://schemas.microsoft.com/office/powerpoint/2010/main" val="135070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75985" y="6309320"/>
            <a:ext cx="648543" cy="198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371E51F-9161-E841-90DE-B44D3C7CDA04}" type="slidenum">
              <a:rPr lang="de-DE" altLang="de-DE" sz="1400"/>
              <a:pPr eaLnBrk="1" hangingPunct="1"/>
              <a:t>51</a:t>
            </a:fld>
            <a:endParaRPr lang="de-DE" altLang="de-DE" sz="1400" dirty="0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Top-down </a:t>
            </a:r>
            <a:r>
              <a:rPr lang="de-DE" altLang="de-DE" dirty="0" smtClean="0"/>
              <a:t>Evaluation</a:t>
            </a:r>
            <a:endParaRPr lang="de-DE" altLang="de-DE" dirty="0"/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6"/>
            <a:ext cx="8229600" cy="1222052"/>
          </a:xfrm>
        </p:spPr>
        <p:txBody>
          <a:bodyPr/>
          <a:lstStyle/>
          <a:p>
            <a:pPr eaLnBrk="1" hangingPunct="1"/>
            <a:r>
              <a:rPr lang="de-DE" altLang="de-DE" dirty="0" smtClean="0"/>
              <a:t>Materialisiere nicht alle möglichen Fakten, sondern gehe von konkreter Zielanfrage aus. Diese mag sehr viel konkreter sein, z.B. teilinstanziiertes T(4,x</a:t>
            </a:r>
            <a:r>
              <a:rPr lang="de-DE" altLang="de-DE" dirty="0"/>
              <a:t>) </a:t>
            </a:r>
            <a:r>
              <a:rPr lang="de-DE" altLang="de-DE" dirty="0" smtClean="0"/>
              <a:t>statt  T(</a:t>
            </a:r>
            <a:r>
              <a:rPr lang="de-DE" altLang="de-DE" dirty="0" err="1" smtClean="0"/>
              <a:t>x,y</a:t>
            </a:r>
            <a:r>
              <a:rPr lang="de-DE" altLang="de-DE" dirty="0" smtClean="0"/>
              <a:t>)</a:t>
            </a:r>
            <a:endParaRPr lang="de-DE" altLang="de-DE" dirty="0"/>
          </a:p>
          <a:p>
            <a:pPr eaLnBrk="1" hangingPunct="1">
              <a:buFont typeface="Wingdings" charset="2"/>
              <a:buNone/>
            </a:pPr>
            <a:endParaRPr lang="de-DE" altLang="de-DE" dirty="0"/>
          </a:p>
          <a:p>
            <a:pPr eaLnBrk="1" hangingPunct="1">
              <a:buFont typeface="Wingdings" charset="2"/>
              <a:buNone/>
            </a:pPr>
            <a:endParaRPr lang="de-DE" altLang="de-DE" dirty="0"/>
          </a:p>
          <a:p>
            <a:pPr eaLnBrk="1" hangingPunct="1"/>
            <a:endParaRPr lang="de-DE" altLang="de-DE" dirty="0" smtClean="0"/>
          </a:p>
          <a:p>
            <a:pPr eaLnBrk="1" hangingPunct="1"/>
            <a:endParaRPr lang="de-DE" altLang="de-DE" dirty="0" smtClean="0"/>
          </a:p>
          <a:p>
            <a:pPr eaLnBrk="1" hangingPunct="1"/>
            <a:r>
              <a:rPr lang="de-DE" altLang="de-DE" dirty="0" smtClean="0"/>
              <a:t>Problem:  unendliche Zyklen </a:t>
            </a:r>
            <a:endParaRPr lang="de-DE" altLang="de-DE" dirty="0"/>
          </a:p>
          <a:p>
            <a:pPr marL="0" indent="0" eaLnBrk="1" hangingPunct="1">
              <a:buNone/>
            </a:pPr>
            <a:r>
              <a:rPr lang="de-DE" altLang="de-DE" dirty="0" smtClean="0"/>
              <a:t>     möglich bei Linksrekursion </a:t>
            </a: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 smtClean="0"/>
              <a:t>     </a:t>
            </a:r>
            <a:r>
              <a:rPr lang="de-DE" altLang="de-DE" b="1" dirty="0" smtClean="0">
                <a:latin typeface="Courier New" charset="0"/>
              </a:rPr>
              <a:t>T(</a:t>
            </a:r>
            <a:r>
              <a:rPr lang="de-DE" altLang="de-DE" b="1" dirty="0" err="1" smtClean="0">
                <a:latin typeface="Courier New" charset="0"/>
              </a:rPr>
              <a:t>x,y</a:t>
            </a:r>
            <a:r>
              <a:rPr lang="de-DE" altLang="de-DE" b="1" dirty="0">
                <a:latin typeface="Courier New" charset="0"/>
              </a:rPr>
              <a:t>) :- G(</a:t>
            </a:r>
            <a:r>
              <a:rPr lang="de-DE" altLang="de-DE" b="1" dirty="0" err="1">
                <a:latin typeface="Courier New" charset="0"/>
              </a:rPr>
              <a:t>x,y</a:t>
            </a:r>
            <a:r>
              <a:rPr lang="de-DE" altLang="de-DE" b="1" dirty="0">
                <a:latin typeface="Courier New" charset="0"/>
              </a:rPr>
              <a:t>)</a:t>
            </a:r>
            <a:br>
              <a:rPr lang="de-DE" altLang="de-DE" b="1" dirty="0">
                <a:latin typeface="Courier New" charset="0"/>
              </a:rPr>
            </a:br>
            <a:r>
              <a:rPr lang="de-DE" altLang="de-DE" b="1" dirty="0" smtClean="0">
                <a:latin typeface="Courier New" charset="0"/>
              </a:rPr>
              <a:t>  T(</a:t>
            </a:r>
            <a:r>
              <a:rPr lang="de-DE" altLang="de-DE" b="1" dirty="0" err="1" smtClean="0">
                <a:latin typeface="Courier New" charset="0"/>
              </a:rPr>
              <a:t>x,y</a:t>
            </a:r>
            <a:r>
              <a:rPr lang="de-DE" altLang="de-DE" b="1" dirty="0">
                <a:latin typeface="Courier New" charset="0"/>
              </a:rPr>
              <a:t>) :- </a:t>
            </a:r>
            <a:r>
              <a:rPr lang="de-DE" altLang="de-DE" b="1" u="sng" dirty="0">
                <a:latin typeface="Courier New" charset="0"/>
              </a:rPr>
              <a:t>T(</a:t>
            </a:r>
            <a:r>
              <a:rPr lang="de-DE" altLang="de-DE" b="1" u="sng" dirty="0" err="1">
                <a:latin typeface="Courier New" charset="0"/>
              </a:rPr>
              <a:t>x,z</a:t>
            </a:r>
            <a:r>
              <a:rPr lang="de-DE" altLang="de-DE" b="1" u="sng" dirty="0">
                <a:latin typeface="Courier New" charset="0"/>
              </a:rPr>
              <a:t>)</a:t>
            </a:r>
            <a:r>
              <a:rPr lang="de-DE" altLang="de-DE" b="1" dirty="0">
                <a:latin typeface="Courier New" charset="0"/>
              </a:rPr>
              <a:t>,G(</a:t>
            </a:r>
            <a:r>
              <a:rPr lang="de-DE" altLang="de-DE" b="1" dirty="0" err="1">
                <a:latin typeface="Courier New" charset="0"/>
              </a:rPr>
              <a:t>z,y</a:t>
            </a:r>
            <a:r>
              <a:rPr lang="de-DE" altLang="de-DE" b="1" dirty="0">
                <a:latin typeface="Courier New" charset="0"/>
              </a:rPr>
              <a:t>)</a:t>
            </a:r>
            <a:endParaRPr lang="de-DE" altLang="de-DE" dirty="0"/>
          </a:p>
        </p:txBody>
      </p:sp>
      <p:sp>
        <p:nvSpPr>
          <p:cNvPr id="86021" name="Text Box 6"/>
          <p:cNvSpPr txBox="1">
            <a:spLocks noChangeArrowheads="1"/>
          </p:cNvSpPr>
          <p:nvPr/>
        </p:nvSpPr>
        <p:spPr bwMode="auto">
          <a:xfrm>
            <a:off x="1402829" y="2563490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86022" name="Text Box 7"/>
          <p:cNvSpPr txBox="1">
            <a:spLocks noChangeArrowheads="1"/>
          </p:cNvSpPr>
          <p:nvPr/>
        </p:nvSpPr>
        <p:spPr bwMode="auto">
          <a:xfrm>
            <a:off x="2626792" y="2636515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86023" name="Text Box 8"/>
          <p:cNvSpPr txBox="1">
            <a:spLocks noChangeArrowheads="1"/>
          </p:cNvSpPr>
          <p:nvPr/>
        </p:nvSpPr>
        <p:spPr bwMode="auto">
          <a:xfrm>
            <a:off x="1834629" y="3284215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86024" name="Line 9"/>
          <p:cNvSpPr>
            <a:spLocks noChangeShapeType="1"/>
          </p:cNvSpPr>
          <p:nvPr/>
        </p:nvSpPr>
        <p:spPr bwMode="auto">
          <a:xfrm>
            <a:off x="1710804" y="2760340"/>
            <a:ext cx="865188" cy="71437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5" name="Line 10"/>
          <p:cNvSpPr>
            <a:spLocks noChangeShapeType="1"/>
          </p:cNvSpPr>
          <p:nvPr/>
        </p:nvSpPr>
        <p:spPr bwMode="auto">
          <a:xfrm flipH="1">
            <a:off x="2142604" y="2976240"/>
            <a:ext cx="611188" cy="43180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6" name="Line 11"/>
          <p:cNvSpPr>
            <a:spLocks noChangeShapeType="1"/>
          </p:cNvSpPr>
          <p:nvPr/>
        </p:nvSpPr>
        <p:spPr bwMode="auto">
          <a:xfrm flipH="1" flipV="1">
            <a:off x="1639367" y="2904802"/>
            <a:ext cx="215900" cy="503238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7" name="Text Box 12"/>
          <p:cNvSpPr txBox="1">
            <a:spLocks noChangeArrowheads="1"/>
          </p:cNvSpPr>
          <p:nvPr/>
        </p:nvSpPr>
        <p:spPr bwMode="auto">
          <a:xfrm>
            <a:off x="899592" y="2563490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 dirty="0"/>
              <a:t>G:</a:t>
            </a:r>
          </a:p>
        </p:txBody>
      </p:sp>
      <p:sp>
        <p:nvSpPr>
          <p:cNvPr id="86028" name="Text Box 13"/>
          <p:cNvSpPr txBox="1">
            <a:spLocks noChangeArrowheads="1"/>
          </p:cNvSpPr>
          <p:nvPr/>
        </p:nvSpPr>
        <p:spPr bwMode="auto">
          <a:xfrm>
            <a:off x="2987154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4</a:t>
            </a:r>
          </a:p>
        </p:txBody>
      </p:sp>
      <p:sp>
        <p:nvSpPr>
          <p:cNvPr id="86029" name="Text Box 14"/>
          <p:cNvSpPr txBox="1">
            <a:spLocks noChangeArrowheads="1"/>
          </p:cNvSpPr>
          <p:nvPr/>
        </p:nvSpPr>
        <p:spPr bwMode="auto">
          <a:xfrm>
            <a:off x="3563417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5</a:t>
            </a:r>
          </a:p>
        </p:txBody>
      </p:sp>
      <p:sp>
        <p:nvSpPr>
          <p:cNvPr id="86030" name="Text Box 15"/>
          <p:cNvSpPr txBox="1">
            <a:spLocks noChangeArrowheads="1"/>
          </p:cNvSpPr>
          <p:nvPr/>
        </p:nvSpPr>
        <p:spPr bwMode="auto">
          <a:xfrm>
            <a:off x="4211117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6</a:t>
            </a:r>
          </a:p>
        </p:txBody>
      </p:sp>
      <p:sp>
        <p:nvSpPr>
          <p:cNvPr id="86031" name="Line 16"/>
          <p:cNvSpPr>
            <a:spLocks noChangeShapeType="1"/>
          </p:cNvSpPr>
          <p:nvPr/>
        </p:nvSpPr>
        <p:spPr bwMode="auto">
          <a:xfrm>
            <a:off x="2194992" y="3500115"/>
            <a:ext cx="720725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2" name="Line 17"/>
          <p:cNvSpPr>
            <a:spLocks noChangeShapeType="1"/>
          </p:cNvSpPr>
          <p:nvPr/>
        </p:nvSpPr>
        <p:spPr bwMode="auto">
          <a:xfrm>
            <a:off x="3276079" y="3500115"/>
            <a:ext cx="358775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3" name="Line 18"/>
          <p:cNvSpPr>
            <a:spLocks noChangeShapeType="1"/>
          </p:cNvSpPr>
          <p:nvPr/>
        </p:nvSpPr>
        <p:spPr bwMode="auto">
          <a:xfrm>
            <a:off x="3923779" y="3500115"/>
            <a:ext cx="287338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4" name="Oval 19"/>
          <p:cNvSpPr>
            <a:spLocks noChangeArrowheads="1"/>
          </p:cNvSpPr>
          <p:nvPr/>
        </p:nvSpPr>
        <p:spPr bwMode="auto">
          <a:xfrm>
            <a:off x="2915717" y="3212777"/>
            <a:ext cx="1798637" cy="576263"/>
          </a:xfrm>
          <a:prstGeom prst="ellips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</p:spTree>
    <p:extLst>
      <p:ext uri="{BB962C8B-B14F-4D97-AF65-F5344CB8AC3E}">
        <p14:creationId xmlns:p14="http://schemas.microsoft.com/office/powerpoint/2010/main" val="38056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39473" y="6397370"/>
            <a:ext cx="504527" cy="198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D9F50CB-ACFF-C143-A1B4-BF588145AE21}" type="slidenum">
              <a:rPr lang="de-DE" altLang="de-DE" sz="1400"/>
              <a:pPr eaLnBrk="1" hangingPunct="1"/>
              <a:t>52</a:t>
            </a:fld>
            <a:endParaRPr lang="de-DE" altLang="de-DE" sz="1400" dirty="0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Magic Sets (4. Ansatz: </a:t>
            </a:r>
            <a:r>
              <a:rPr lang="de-DE" altLang="de-DE" dirty="0" err="1" smtClean="0"/>
              <a:t>Top-Down+Bottom-up</a:t>
            </a:r>
            <a:r>
              <a:rPr lang="de-DE" altLang="de-DE" dirty="0" smtClean="0"/>
              <a:t>)</a:t>
            </a:r>
            <a:endParaRPr lang="de-DE" altLang="de-DE" dirty="0"/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600" dirty="0" smtClean="0"/>
              <a:t>Der Magic-Set-Algorithmus überführt eine Datalog-Anfrage Q in eine neue Anfrage Q‘ mit folgenden Eigenschaften: 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dirty="0" smtClean="0"/>
              <a:t>Q‘ gibt dieselbe Menge an Antworten wie Q</a:t>
            </a:r>
          </a:p>
          <a:p>
            <a:pPr marL="571500" indent="-571500" eaLnBrk="1" hangingPunct="1">
              <a:lnSpc>
                <a:spcPct val="80000"/>
              </a:lnSpc>
              <a:buSzTx/>
            </a:pPr>
            <a:r>
              <a:rPr lang="de-DE" altLang="de-DE" sz="2600" dirty="0" smtClean="0"/>
              <a:t>Wenn Q‘ </a:t>
            </a:r>
            <a:r>
              <a:rPr lang="de-DE" altLang="de-DE" sz="2600" dirty="0" err="1" smtClean="0"/>
              <a:t>bottom-up</a:t>
            </a:r>
            <a:r>
              <a:rPr lang="de-DE" altLang="de-DE" sz="2600" dirty="0" smtClean="0"/>
              <a:t> ausgewertet wird, produziert es nur solche Fakten, die in einem Top-Down-Verfahren produziert würden. </a:t>
            </a:r>
            <a:endParaRPr lang="de-DE" altLang="de-DE" sz="2600" dirty="0"/>
          </a:p>
          <a:p>
            <a:pPr eaLnBrk="1" hangingPunct="1">
              <a:lnSpc>
                <a:spcPct val="80000"/>
              </a:lnSpc>
              <a:buSzTx/>
              <a:buFont typeface="Wingdings" charset="2"/>
              <a:buChar char="à"/>
            </a:pPr>
            <a:r>
              <a:rPr lang="de-DE" altLang="de-DE" sz="2600" dirty="0" smtClean="0">
                <a:sym typeface="Wingdings" charset="2"/>
              </a:rPr>
              <a:t>Selektionen (spezifische Instanzen) werden von der Anfrage in die </a:t>
            </a:r>
            <a:r>
              <a:rPr lang="de-DE" altLang="de-DE" dirty="0" err="1">
                <a:sym typeface="Wingdings" charset="2"/>
              </a:rPr>
              <a:t>B</a:t>
            </a:r>
            <a:r>
              <a:rPr lang="de-DE" altLang="de-DE" sz="2600" dirty="0" err="1" smtClean="0">
                <a:sym typeface="Wingdings" charset="2"/>
              </a:rPr>
              <a:t>ottom</a:t>
            </a:r>
            <a:r>
              <a:rPr lang="de-DE" altLang="de-DE" sz="2600" dirty="0" smtClean="0">
                <a:sym typeface="Wingdings" charset="2"/>
              </a:rPr>
              <a:t>-</a:t>
            </a:r>
            <a:r>
              <a:rPr lang="de-DE" altLang="de-DE" sz="2600" dirty="0" err="1" smtClean="0">
                <a:sym typeface="Wingdings" charset="2"/>
              </a:rPr>
              <a:t>up</a:t>
            </a:r>
            <a:r>
              <a:rPr lang="de-DE" altLang="de-DE" dirty="0" smtClean="0">
                <a:sym typeface="Wingdings" charset="2"/>
              </a:rPr>
              <a:t>-Berechnungen </a:t>
            </a:r>
            <a:r>
              <a:rPr lang="de-DE" altLang="de-DE" dirty="0" smtClean="0">
                <a:sym typeface="Wingdings" charset="2"/>
              </a:rPr>
              <a:t>geschoben (mittels Magic-Prädikaten)</a:t>
            </a:r>
          </a:p>
          <a:p>
            <a:pPr marL="0" indent="0" eaLnBrk="1" hangingPunct="1">
              <a:lnSpc>
                <a:spcPct val="80000"/>
              </a:lnSpc>
              <a:buSzTx/>
              <a:buNone/>
            </a:pPr>
            <a:endParaRPr lang="de-DE" altLang="de-DE" i="1" dirty="0" smtClean="0">
              <a:sym typeface="Wingdings" charset="2"/>
            </a:endParaRPr>
          </a:p>
          <a:p>
            <a:pPr marL="0" indent="0" eaLnBrk="1" hangingPunct="1">
              <a:lnSpc>
                <a:spcPct val="80000"/>
              </a:lnSpc>
              <a:buSzTx/>
              <a:buNone/>
            </a:pPr>
            <a:r>
              <a:rPr lang="de-DE" altLang="de-DE" dirty="0" smtClean="0">
                <a:sym typeface="Wingdings" charset="2"/>
              </a:rPr>
              <a:t>Genauere Beschreibung hier ausgelassen.  Siehe z.B.: </a:t>
            </a:r>
          </a:p>
          <a:p>
            <a:pPr marL="0" indent="0" eaLnBrk="1" hangingPunct="1">
              <a:lnSpc>
                <a:spcPct val="80000"/>
              </a:lnSpc>
              <a:buSzTx/>
              <a:buNone/>
            </a:pPr>
            <a:r>
              <a:rPr lang="de-DE" altLang="de-DE" dirty="0" err="1" smtClean="0">
                <a:sym typeface="Wingdings" charset="2"/>
              </a:rPr>
              <a:t>Abiteboul</a:t>
            </a:r>
            <a:r>
              <a:rPr lang="de-DE" altLang="de-DE" dirty="0">
                <a:sym typeface="Wingdings" charset="2"/>
              </a:rPr>
              <a:t>, Hull, </a:t>
            </a:r>
            <a:r>
              <a:rPr lang="de-DE" altLang="de-DE" dirty="0" err="1">
                <a:sym typeface="Wingdings" charset="2"/>
              </a:rPr>
              <a:t>Vianu</a:t>
            </a:r>
            <a:r>
              <a:rPr lang="de-DE" altLang="de-DE" dirty="0">
                <a:sym typeface="Wingdings" charset="2"/>
              </a:rPr>
              <a:t>: </a:t>
            </a:r>
            <a:r>
              <a:rPr lang="de-DE" altLang="de-DE" dirty="0" err="1" smtClean="0">
                <a:sym typeface="Wingdings" charset="2"/>
              </a:rPr>
              <a:t>Foundations</a:t>
            </a:r>
            <a:r>
              <a:rPr lang="de-DE" altLang="de-DE" dirty="0" smtClean="0">
                <a:sym typeface="Wingdings" charset="2"/>
              </a:rPr>
              <a:t> </a:t>
            </a:r>
            <a:r>
              <a:rPr lang="de-DE" altLang="de-DE" dirty="0" err="1">
                <a:sym typeface="Wingdings" charset="2"/>
              </a:rPr>
              <a:t>of</a:t>
            </a:r>
            <a:r>
              <a:rPr lang="de-DE" altLang="de-DE" dirty="0">
                <a:sym typeface="Wingdings" charset="2"/>
              </a:rPr>
              <a:t> </a:t>
            </a:r>
            <a:r>
              <a:rPr lang="de-DE" altLang="de-DE" dirty="0" smtClean="0">
                <a:sym typeface="Wingdings" charset="2"/>
              </a:rPr>
              <a:t>Databases, Abschnitt 13.3. </a:t>
            </a:r>
            <a:endParaRPr lang="de-DE" altLang="de-DE" dirty="0"/>
          </a:p>
          <a:p>
            <a:pPr marL="0" indent="0" eaLnBrk="1" hangingPunct="1">
              <a:lnSpc>
                <a:spcPct val="80000"/>
              </a:lnSpc>
              <a:buSzTx/>
              <a:buNone/>
            </a:pPr>
            <a:endParaRPr lang="de-DE" altLang="de-DE" sz="2600" i="1" dirty="0"/>
          </a:p>
        </p:txBody>
      </p:sp>
    </p:spTree>
    <p:extLst>
      <p:ext uri="{BB962C8B-B14F-4D97-AF65-F5344CB8AC3E}">
        <p14:creationId xmlns:p14="http://schemas.microsoft.com/office/powerpoint/2010/main" val="168208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Behandlung der Negation in </a:t>
            </a:r>
            <a:r>
              <a:rPr lang="de-DE" dirty="0" err="1" smtClean="0"/>
              <a:t>Datalog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84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 err="1" smtClean="0"/>
              <a:t>Datalog</a:t>
            </a:r>
            <a:r>
              <a:rPr lang="de-DE" altLang="en-US" dirty="0" smtClean="0"/>
              <a:t> mit Negation</a:t>
            </a:r>
            <a:endParaRPr lang="de-DE" altLang="en-US" dirty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en-US" dirty="0" smtClean="0"/>
              <a:t>Erweiterung von </a:t>
            </a:r>
            <a:r>
              <a:rPr lang="de-DE" altLang="en-US" dirty="0" err="1" smtClean="0"/>
              <a:t>Datalog</a:t>
            </a:r>
            <a:r>
              <a:rPr lang="de-DE" altLang="en-US" dirty="0" smtClean="0"/>
              <a:t> mit Negation möglich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de-DE" altLang="en-US" dirty="0" smtClean="0"/>
              <a:t>Definition einer „sicheren Regel“ ist zu erweitern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de-DE" altLang="en-US" dirty="0" smtClean="0"/>
              <a:t>Negation hierarchisch auswertbar gestalten (Stratifikation)</a:t>
            </a: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/>
          </a:p>
          <a:p>
            <a:pPr eaLnBrk="1" hangingPunct="1">
              <a:lnSpc>
                <a:spcPct val="90000"/>
              </a:lnSpc>
            </a:pPr>
            <a:r>
              <a:rPr lang="de-DE" altLang="en-US" dirty="0" smtClean="0"/>
              <a:t>Ad 1:  Jede Variable eines negativen Atoms muss in einem (eventuell jeweils anderen)  positiven Atom des Regelrumpfs vorkommen </a:t>
            </a: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/>
          </a:p>
          <a:p>
            <a:pPr eaLnBrk="1" hangingPunct="1">
              <a:lnSpc>
                <a:spcPct val="90000"/>
              </a:lnSpc>
            </a:pPr>
            <a:r>
              <a:rPr lang="de-DE" altLang="en-US" dirty="0" smtClean="0"/>
              <a:t>D.h.,  Negation nur als „Filter“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dirty="0" smtClean="0">
                <a:solidFill>
                  <a:srgbClr val="FF0000"/>
                </a:solidFill>
              </a:rPr>
              <a:t>Verboten</a:t>
            </a:r>
            <a:r>
              <a:rPr lang="de-DE" altLang="en-US" dirty="0" smtClean="0"/>
              <a:t>: 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T(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x,y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  :-  ¬ H(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x,y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);              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dirty="0" smtClean="0">
                <a:solidFill>
                  <a:srgbClr val="00B050"/>
                </a:solidFill>
              </a:rPr>
              <a:t>Erlaubt</a:t>
            </a:r>
            <a:r>
              <a:rPr lang="de-DE" altLang="en-US" dirty="0" smtClean="0"/>
              <a:t>:     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T(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x,y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 :-  ¬ </a:t>
            </a: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x,y,w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),G(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x,w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),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                      R(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w,y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  </a:t>
            </a:r>
          </a:p>
          <a:p>
            <a:pPr lvl="1" eaLnBrk="1" hangingPunct="1">
              <a:lnSpc>
                <a:spcPct val="90000"/>
              </a:lnSpc>
            </a:pPr>
            <a:endParaRPr lang="de-DE" altLang="en-US" sz="2015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13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 2: Stratifikation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 eaLnBrk="1" hangingPunct="1">
              <a:lnSpc>
                <a:spcPct val="90000"/>
              </a:lnSpc>
            </a:pPr>
            <a:r>
              <a:rPr lang="de-DE" altLang="en-US" dirty="0"/>
              <a:t>N</a:t>
            </a:r>
            <a:r>
              <a:rPr lang="de-DE" altLang="en-US" dirty="0" smtClean="0"/>
              <a:t>egiertes </a:t>
            </a:r>
            <a:r>
              <a:rPr lang="de-DE" altLang="en-US" dirty="0"/>
              <a:t>Atom nicht in Schleife  eines IDB-Prädikats 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P(x)  </a:t>
            </a: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:-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Q(x), ¬ P(x)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Q(1), Q(2)</a:t>
            </a: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Problem: Semantik von solchen IDB-Prädikaten P nicht als kleinster Fixpunkt berechenbar (da nicht existent) </a:t>
            </a: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In obigen Beispiel „eiert“ die aktuelle Extension von P hin und her zwischen zwei Extension (keine Monotonie; kein Fixpunkt)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Initial:        P = {}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Runde 1 :  P = {1,2}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Runde 2:   P = {}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Runde 3:  P = {1,2} etc. </a:t>
            </a:r>
          </a:p>
          <a:p>
            <a:pPr lvl="1" eaLnBrk="1" hangingPunct="1">
              <a:lnSpc>
                <a:spcPct val="90000"/>
              </a:lnSpc>
            </a:pPr>
            <a:endParaRPr lang="de-DE" altLang="en-US" sz="1815" b="1" dirty="0" smtClean="0">
              <a:latin typeface="Myriad Pro" charset="0"/>
              <a:ea typeface="Myriad Pro" charset="0"/>
              <a:cs typeface="Myriad Pro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810034" y="1556792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Verboten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02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Stratum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 eaLnBrk="1" hangingPunct="1">
              <a:lnSpc>
                <a:spcPct val="90000"/>
              </a:lnSpc>
            </a:pPr>
            <a:r>
              <a:rPr lang="de-DE" altLang="en-US" dirty="0" err="1" smtClean="0"/>
              <a:t>Stratum</a:t>
            </a:r>
            <a:r>
              <a:rPr lang="de-DE" altLang="en-US" dirty="0" smtClean="0"/>
              <a:t> eines Prädikats P = maximale Anzahl von Negationen, die man auf IDB-Prädikate anwenden muss, um P zu evaluieren. </a:t>
            </a:r>
            <a:endParaRPr lang="de-DE" alt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Stratifiziertes </a:t>
            </a:r>
            <a:r>
              <a:rPr lang="de-DE" altLang="en-US" dirty="0" err="1" smtClean="0">
                <a:latin typeface="Myriad Pro" charset="0"/>
                <a:ea typeface="Myriad Pro" charset="0"/>
                <a:cs typeface="Myriad Pro" charset="0"/>
              </a:rPr>
              <a:t>Datalog</a:t>
            </a: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: alle Prädikate haben endliches </a:t>
            </a:r>
            <a:r>
              <a:rPr lang="de-DE" altLang="en-US" dirty="0" err="1" smtClean="0">
                <a:latin typeface="Myriad Pro" charset="0"/>
                <a:ea typeface="Myriad Pro" charset="0"/>
                <a:cs typeface="Myriad Pro" charset="0"/>
              </a:rPr>
              <a:t>Stratum</a:t>
            </a:r>
            <a:endParaRPr lang="de-DE" altLang="en-US" dirty="0" smtClean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endParaRPr lang="de-DE" altLang="en-US" dirty="0">
              <a:latin typeface="Myriad Pro" charset="0"/>
              <a:ea typeface="Myriad Pro" charset="0"/>
              <a:cs typeface="Myriad Pro" charset="0"/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In obigem Beispiel </a:t>
            </a:r>
          </a:p>
          <a:p>
            <a:pPr marL="0" lvl="1" indent="0" eaLnBrk="1" hangingPunct="1">
              <a:lnSpc>
                <a:spcPct val="90000"/>
              </a:lnSpc>
              <a:buNone/>
            </a:pP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  P(x</a:t>
            </a: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)  :- Q(x), ¬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P(x)</a:t>
            </a:r>
          </a:p>
          <a:p>
            <a:pPr marL="0" lvl="1" indent="0" eaLnBrk="1" hangingPunct="1">
              <a:lnSpc>
                <a:spcPct val="90000"/>
              </a:lnSpc>
              <a:buNone/>
            </a:pP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würde man die Extension von P unendlich oft negieren</a:t>
            </a:r>
          </a:p>
          <a:p>
            <a:pPr lvl="1" eaLnBrk="1" hangingPunct="1">
              <a:lnSpc>
                <a:spcPct val="90000"/>
              </a:lnSpc>
            </a:pPr>
            <a:endParaRPr lang="de-DE" altLang="en-US" sz="1815" b="1" dirty="0" smtClean="0">
              <a:latin typeface="Myriad Pro" charset="0"/>
              <a:ea typeface="Myriad Pro" charset="0"/>
              <a:cs typeface="Myriad Pro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E550-B57F-6740-97D4-70BA75636729}" type="slidenum">
              <a:rPr lang="en-US" altLang="de-DE"/>
              <a:pPr/>
              <a:t>57</a:t>
            </a:fld>
            <a:endParaRPr lang="en-US" altLang="de-DE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Stratum-Graph</a:t>
            </a:r>
            <a:endParaRPr lang="en-US" altLang="de-D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dirty="0" err="1" smtClean="0"/>
              <a:t>Knoten</a:t>
            </a:r>
            <a:r>
              <a:rPr lang="en-US" altLang="de-DE" dirty="0" smtClean="0"/>
              <a:t> = IDB-</a:t>
            </a:r>
            <a:r>
              <a:rPr lang="en-US" altLang="de-DE" dirty="0" err="1" smtClean="0"/>
              <a:t>Prädikate</a:t>
            </a:r>
            <a:r>
              <a:rPr lang="en-US" altLang="de-DE" dirty="0" smtClean="0"/>
              <a:t>.</a:t>
            </a:r>
            <a:endParaRPr lang="en-US" altLang="de-DE" dirty="0"/>
          </a:p>
          <a:p>
            <a:r>
              <a:rPr lang="en-US" altLang="de-DE" dirty="0" err="1" smtClean="0"/>
              <a:t>Kante</a:t>
            </a:r>
            <a:r>
              <a:rPr lang="en-US" altLang="de-DE" dirty="0" smtClean="0"/>
              <a:t> </a:t>
            </a:r>
            <a:r>
              <a:rPr lang="en-US" altLang="de-DE" i="1" dirty="0" smtClean="0"/>
              <a:t>A</a:t>
            </a:r>
            <a:r>
              <a:rPr lang="en-US" altLang="de-DE" dirty="0" smtClean="0"/>
              <a:t> </a:t>
            </a:r>
            <a:r>
              <a:rPr lang="en-US" altLang="de-DE" dirty="0"/>
              <a:t>-&gt;</a:t>
            </a:r>
            <a:r>
              <a:rPr lang="en-US" altLang="de-DE" i="1" dirty="0"/>
              <a:t>B</a:t>
            </a:r>
            <a:r>
              <a:rPr lang="en-US" altLang="de-DE" dirty="0"/>
              <a:t>  </a:t>
            </a:r>
            <a:r>
              <a:rPr lang="en-US" altLang="de-DE" dirty="0" smtClean="0"/>
              <a:t>falls </a:t>
            </a:r>
            <a:r>
              <a:rPr lang="en-US" altLang="de-DE" dirty="0" err="1" smtClean="0"/>
              <a:t>Prädikat</a:t>
            </a:r>
            <a:r>
              <a:rPr lang="en-US" altLang="de-DE" dirty="0" smtClean="0"/>
              <a:t> </a:t>
            </a:r>
            <a:r>
              <a:rPr lang="en-US" altLang="de-DE" i="1" dirty="0" smtClean="0"/>
              <a:t>A</a:t>
            </a:r>
            <a:r>
              <a:rPr lang="en-US" altLang="de-DE" dirty="0" smtClean="0"/>
              <a:t>  </a:t>
            </a:r>
            <a:r>
              <a:rPr lang="en-US" altLang="de-DE" dirty="0" err="1" smtClean="0"/>
              <a:t>abhängt</a:t>
            </a:r>
            <a:r>
              <a:rPr lang="en-US" altLang="de-DE" dirty="0" smtClean="0"/>
              <a:t> von </a:t>
            </a:r>
            <a:r>
              <a:rPr lang="en-US" altLang="de-DE" dirty="0" err="1" smtClean="0"/>
              <a:t>Prädikat</a:t>
            </a:r>
            <a:r>
              <a:rPr lang="en-US" altLang="de-DE" dirty="0" smtClean="0"/>
              <a:t> </a:t>
            </a:r>
            <a:r>
              <a:rPr lang="en-US" altLang="de-DE" i="1" dirty="0" smtClean="0"/>
              <a:t>B </a:t>
            </a:r>
            <a:r>
              <a:rPr lang="en-US" altLang="de-DE" dirty="0" smtClean="0"/>
              <a:t>(B </a:t>
            </a:r>
            <a:r>
              <a:rPr lang="en-US" altLang="de-DE" dirty="0" err="1" smtClean="0"/>
              <a:t>kommt</a:t>
            </a:r>
            <a:r>
              <a:rPr lang="en-US" altLang="de-DE" dirty="0" smtClean="0"/>
              <a:t> in </a:t>
            </a:r>
            <a:r>
              <a:rPr lang="en-US" altLang="de-DE" dirty="0" err="1" smtClean="0"/>
              <a:t>Rumpf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eine</a:t>
            </a:r>
            <a:r>
              <a:rPr lang="en-US" altLang="de-DE" dirty="0" smtClean="0"/>
              <a:t> Regel </a:t>
            </a:r>
            <a:r>
              <a:rPr lang="en-US" altLang="de-DE" dirty="0" err="1" smtClean="0"/>
              <a:t>vor</a:t>
            </a:r>
            <a:r>
              <a:rPr lang="en-US" altLang="de-DE" dirty="0" smtClean="0"/>
              <a:t>, </a:t>
            </a:r>
            <a:r>
              <a:rPr lang="en-US" altLang="de-DE" dirty="0" err="1" smtClean="0"/>
              <a:t>deren</a:t>
            </a:r>
            <a:r>
              <a:rPr lang="en-US" altLang="de-DE" dirty="0" smtClean="0"/>
              <a:t> Kopf A </a:t>
            </a:r>
            <a:r>
              <a:rPr lang="en-US" altLang="de-DE" dirty="0" err="1" smtClean="0"/>
              <a:t>enthält</a:t>
            </a:r>
            <a:r>
              <a:rPr lang="en-US" altLang="de-DE" dirty="0" smtClean="0"/>
              <a:t>).</a:t>
            </a:r>
            <a:endParaRPr lang="en-US" altLang="de-DE" dirty="0"/>
          </a:p>
          <a:p>
            <a:r>
              <a:rPr lang="en-US" altLang="de-DE" dirty="0" err="1" smtClean="0"/>
              <a:t>Kante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ist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mit</a:t>
            </a:r>
            <a:r>
              <a:rPr lang="en-US" altLang="de-DE" dirty="0" smtClean="0"/>
              <a:t> “–” (</a:t>
            </a:r>
            <a:r>
              <a:rPr lang="en-US" altLang="de-DE" dirty="0" err="1" smtClean="0"/>
              <a:t>für</a:t>
            </a:r>
            <a:r>
              <a:rPr lang="en-US" altLang="de-DE" dirty="0" smtClean="0"/>
              <a:t> Negation) </a:t>
            </a:r>
            <a:r>
              <a:rPr lang="en-US" altLang="de-DE" dirty="0" err="1" smtClean="0"/>
              <a:t>markiert</a:t>
            </a:r>
            <a:r>
              <a:rPr lang="en-US" altLang="de-DE" dirty="0" smtClean="0"/>
              <a:t>, falls </a:t>
            </a:r>
            <a:r>
              <a:rPr lang="en-US" altLang="de-DE" i="1" dirty="0" smtClean="0"/>
              <a:t>B</a:t>
            </a:r>
            <a:r>
              <a:rPr lang="en-US" altLang="de-DE" dirty="0" smtClean="0"/>
              <a:t>  </a:t>
            </a:r>
            <a:r>
              <a:rPr lang="en-US" altLang="de-DE" dirty="0" err="1" smtClean="0"/>
              <a:t>negiertes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Teilziel</a:t>
            </a:r>
            <a:r>
              <a:rPr lang="en-US" altLang="de-DE" dirty="0" smtClean="0"/>
              <a:t>.</a:t>
            </a:r>
          </a:p>
          <a:p>
            <a:endParaRPr lang="en-US" altLang="de-DE" dirty="0"/>
          </a:p>
          <a:p>
            <a:r>
              <a:rPr lang="en-US" altLang="de-DE" dirty="0" smtClean="0"/>
              <a:t>Das </a:t>
            </a:r>
            <a:r>
              <a:rPr lang="en-US" altLang="de-DE" dirty="0">
                <a:solidFill>
                  <a:srgbClr val="FF0000"/>
                </a:solidFill>
              </a:rPr>
              <a:t>S</a:t>
            </a:r>
            <a:r>
              <a:rPr lang="en-US" altLang="de-DE" dirty="0" smtClean="0">
                <a:solidFill>
                  <a:srgbClr val="FF0000"/>
                </a:solidFill>
              </a:rPr>
              <a:t>tratum</a:t>
            </a:r>
            <a:r>
              <a:rPr lang="en-US" altLang="de-DE" i="1" dirty="0" smtClean="0"/>
              <a:t> </a:t>
            </a:r>
            <a:r>
              <a:rPr lang="en-US" altLang="de-DE" dirty="0" err="1" smtClean="0"/>
              <a:t>eines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Knotens</a:t>
            </a:r>
            <a:r>
              <a:rPr lang="en-US" altLang="de-DE" dirty="0" smtClean="0"/>
              <a:t> (</a:t>
            </a:r>
            <a:r>
              <a:rPr lang="en-US" altLang="de-DE" dirty="0" err="1" smtClean="0"/>
              <a:t>Prädikats</a:t>
            </a:r>
            <a:r>
              <a:rPr lang="en-US" altLang="de-DE" dirty="0" smtClean="0"/>
              <a:t>) </a:t>
            </a:r>
            <a:r>
              <a:rPr lang="en-US" altLang="de-DE" dirty="0" err="1" smtClean="0"/>
              <a:t>ist</a:t>
            </a:r>
            <a:r>
              <a:rPr lang="en-US" altLang="de-DE" dirty="0" smtClean="0"/>
              <a:t> die </a:t>
            </a:r>
            <a:r>
              <a:rPr lang="en-US" altLang="de-DE" dirty="0" err="1" smtClean="0"/>
              <a:t>maximale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Zahl</a:t>
            </a:r>
            <a:r>
              <a:rPr lang="en-US" altLang="de-DE" dirty="0" smtClean="0"/>
              <a:t> </a:t>
            </a:r>
            <a:r>
              <a:rPr lang="en-US" altLang="de-DE" smtClean="0"/>
              <a:t>von “–”-Kanten</a:t>
            </a:r>
            <a:r>
              <a:rPr lang="en-US" altLang="de-DE" dirty="0" smtClean="0"/>
              <a:t> auf </a:t>
            </a:r>
            <a:r>
              <a:rPr lang="en-US" altLang="de-DE" dirty="0" err="1" smtClean="0"/>
              <a:t>einem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Pfad</a:t>
            </a:r>
            <a:r>
              <a:rPr lang="en-US" altLang="de-DE" dirty="0" smtClean="0"/>
              <a:t> von </a:t>
            </a:r>
            <a:r>
              <a:rPr lang="en-US" altLang="de-DE" dirty="0" err="1" smtClean="0"/>
              <a:t>diesem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Knoten</a:t>
            </a:r>
            <a:r>
              <a:rPr lang="en-US" altLang="de-DE" dirty="0" smtClean="0"/>
              <a:t>.</a:t>
            </a:r>
            <a:endParaRPr lang="en-US" altLang="de-DE" dirty="0"/>
          </a:p>
          <a:p>
            <a:r>
              <a:rPr lang="en-US" altLang="de-DE" dirty="0" err="1" smtClean="0"/>
              <a:t>Ein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Datalog-Programm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ist</a:t>
            </a:r>
            <a:r>
              <a:rPr lang="en-US" altLang="de-DE" dirty="0" smtClean="0"/>
              <a:t> </a:t>
            </a:r>
            <a:r>
              <a:rPr lang="en-US" altLang="de-DE" dirty="0" err="1" smtClean="0">
                <a:solidFill>
                  <a:srgbClr val="FF0000"/>
                </a:solidFill>
              </a:rPr>
              <a:t>stratifiziert</a:t>
            </a:r>
            <a:r>
              <a:rPr lang="en-US" altLang="de-DE" i="1" dirty="0" smtClean="0">
                <a:solidFill>
                  <a:srgbClr val="FF0000"/>
                </a:solidFill>
              </a:rPr>
              <a:t>, </a:t>
            </a:r>
            <a:r>
              <a:rPr lang="en-US" altLang="de-DE" dirty="0" smtClean="0"/>
              <a:t>falls </a:t>
            </a:r>
            <a:r>
              <a:rPr lang="en-US" altLang="de-DE" dirty="0" err="1" smtClean="0"/>
              <a:t>alle</a:t>
            </a:r>
            <a:r>
              <a:rPr lang="en-US" altLang="de-DE" dirty="0" smtClean="0"/>
              <a:t> IDB-</a:t>
            </a:r>
            <a:r>
              <a:rPr lang="en-US" altLang="de-DE" dirty="0" err="1" smtClean="0"/>
              <a:t>Prädikate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endliche</a:t>
            </a:r>
            <a:r>
              <a:rPr lang="en-US" altLang="de-DE" dirty="0" smtClean="0"/>
              <a:t> Strata </a:t>
            </a:r>
            <a:r>
              <a:rPr lang="en-US" altLang="de-DE" dirty="0" err="1" smtClean="0"/>
              <a:t>haben</a:t>
            </a:r>
            <a:r>
              <a:rPr lang="en-US" altLang="de-DE" dirty="0" smtClean="0"/>
              <a:t>, </a:t>
            </a:r>
            <a:r>
              <a:rPr lang="en-US" altLang="de-DE" dirty="0" err="1" smtClean="0"/>
              <a:t>sprich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im</a:t>
            </a:r>
            <a:r>
              <a:rPr lang="en-US" altLang="de-DE" dirty="0" smtClean="0"/>
              <a:t> Stratum-graph </a:t>
            </a:r>
            <a:r>
              <a:rPr lang="en-US" altLang="de-DE" dirty="0" err="1" smtClean="0"/>
              <a:t>kein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Zykel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mit</a:t>
            </a:r>
            <a:r>
              <a:rPr lang="en-US" altLang="de-DE" dirty="0" smtClean="0"/>
              <a:t> Negation </a:t>
            </a:r>
            <a:r>
              <a:rPr lang="en-US" altLang="de-DE" dirty="0" err="1" smtClean="0"/>
              <a:t>vorkommt</a:t>
            </a:r>
            <a:r>
              <a:rPr lang="en-US" altLang="de-DE" dirty="0" smtClean="0"/>
              <a:t>. </a:t>
            </a:r>
            <a:endParaRPr lang="en-US" altLang="de-DE" dirty="0"/>
          </a:p>
          <a:p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24460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bldLvl="2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676-3926-964D-9E42-7FC846D436CC}" type="slidenum">
              <a:rPr lang="en-US" altLang="de-DE"/>
              <a:pPr/>
              <a:t>58</a:t>
            </a:fld>
            <a:endParaRPr lang="en-US" altLang="de-DE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err="1" smtClean="0"/>
              <a:t>Beispiel</a:t>
            </a:r>
            <a:endParaRPr lang="en-US" altLang="de-DE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2160017"/>
          </a:xfrm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P(x) &lt;- Q(x) 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, NOT 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P(x)</a:t>
            </a:r>
          </a:p>
          <a:p>
            <a:pPr>
              <a:buFont typeface="Monotype Sorts" charset="2"/>
              <a:buNone/>
            </a:pPr>
            <a:endParaRPr lang="en-US" altLang="de-DE" dirty="0"/>
          </a:p>
          <a:p>
            <a:pPr>
              <a:buFont typeface="Monotype Sorts" charset="2"/>
              <a:buNone/>
            </a:pPr>
            <a:endParaRPr lang="en-US" altLang="de-DE" dirty="0"/>
          </a:p>
          <a:p>
            <a:pPr>
              <a:buFont typeface="Monotype Sorts" charset="2"/>
              <a:buNone/>
            </a:pPr>
            <a:r>
              <a:rPr lang="en-US" altLang="de-DE" dirty="0"/>
              <a:t>			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592720" y="206084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P</a:t>
            </a:r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3572693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--</a:t>
            </a:r>
            <a:endParaRPr lang="de-DE" dirty="0"/>
          </a:p>
        </p:txBody>
      </p:sp>
      <p:cxnSp>
        <p:nvCxnSpPr>
          <p:cNvPr id="5" name="Gekrümmte Verbindung 4"/>
          <p:cNvCxnSpPr>
            <a:stCxn id="2" idx="3"/>
            <a:endCxn id="2" idx="1"/>
          </p:cNvCxnSpPr>
          <p:nvPr/>
        </p:nvCxnSpPr>
        <p:spPr>
          <a:xfrm flipH="1">
            <a:off x="3592720" y="2245514"/>
            <a:ext cx="308098" cy="12700"/>
          </a:xfrm>
          <a:prstGeom prst="curvedConnector5">
            <a:avLst>
              <a:gd name="adj1" fmla="val -74197"/>
              <a:gd name="adj2" fmla="val 3254063"/>
              <a:gd name="adj3" fmla="val 17419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57726" y="3946358"/>
            <a:ext cx="5695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Man bekommt unendlichen Pfad: P -&gt; P -&gt;P -&gt; P -&gt; P -&gt; ...</a:t>
            </a:r>
          </a:p>
          <a:p>
            <a:r>
              <a:rPr lang="de-DE" dirty="0" smtClean="0"/>
              <a:t>mit negierten markierten Labels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51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3623-9E48-7143-8140-0B424F51C0ED}" type="slidenum">
              <a:rPr lang="en-US" altLang="de-DE"/>
              <a:pPr/>
              <a:t>59</a:t>
            </a:fld>
            <a:endParaRPr lang="en-US" altLang="de-DE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err="1" smtClean="0"/>
              <a:t>Weiteres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Beispiel</a:t>
            </a:r>
            <a:r>
              <a:rPr lang="en-US" altLang="de-DE" dirty="0" smtClean="0"/>
              <a:t> </a:t>
            </a:r>
            <a:endParaRPr lang="en-US" altLang="de-DE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dirty="0"/>
              <a:t>EDB = 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Source(x), Target(x), Arc(</a:t>
            </a:r>
            <a:r>
              <a:rPr lang="en-US" altLang="de-DE" b="1" dirty="0" err="1">
                <a:latin typeface="Courier New" charset="0"/>
                <a:ea typeface="Courier New" charset="0"/>
                <a:cs typeface="Courier New" charset="0"/>
              </a:rPr>
              <a:t>x,y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).</a:t>
            </a:r>
          </a:p>
          <a:p>
            <a:r>
              <a:rPr lang="en-US" altLang="de-DE" dirty="0" err="1" smtClean="0"/>
              <a:t>Regeln</a:t>
            </a:r>
            <a:r>
              <a:rPr lang="en-US" altLang="de-DE" dirty="0" smtClean="0"/>
              <a:t>, die </a:t>
            </a:r>
            <a:r>
              <a:rPr lang="en-US" altLang="de-DE" dirty="0" err="1" smtClean="0"/>
              <a:t>Ziele</a:t>
            </a:r>
            <a:r>
              <a:rPr lang="en-US" altLang="de-DE" dirty="0" smtClean="0"/>
              <a:t> (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Target(x</a:t>
            </a:r>
            <a:r>
              <a:rPr lang="en-US" altLang="de-DE" dirty="0" smtClean="0"/>
              <a:t>))  </a:t>
            </a:r>
            <a:r>
              <a:rPr lang="en-US" altLang="de-DE" dirty="0" err="1" smtClean="0"/>
              <a:t>beschreiben</a:t>
            </a:r>
            <a:r>
              <a:rPr lang="en-US" altLang="de-DE" dirty="0" smtClean="0"/>
              <a:t>, die von </a:t>
            </a:r>
            <a:r>
              <a:rPr lang="en-US" altLang="de-DE" dirty="0" err="1" smtClean="0"/>
              <a:t>keiner</a:t>
            </a:r>
            <a:r>
              <a:rPr lang="en-US" altLang="de-DE" dirty="0" smtClean="0"/>
              <a:t> Source (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Source(x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  <a:r>
              <a:rPr lang="en-US" altLang="de-DE" dirty="0" smtClean="0"/>
              <a:t>) </a:t>
            </a:r>
            <a:r>
              <a:rPr lang="en-US" altLang="de-DE" dirty="0" err="1" smtClean="0"/>
              <a:t>erreichbar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sind</a:t>
            </a:r>
            <a:r>
              <a:rPr lang="en-US" altLang="de-DE" dirty="0" smtClean="0"/>
              <a:t>:  </a:t>
            </a:r>
          </a:p>
          <a:p>
            <a:pPr lvl="1"/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Reach(x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) &lt;- 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Source(x)</a:t>
            </a:r>
          </a:p>
          <a:p>
            <a:pPr lvl="1"/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Reach(x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) &lt;- 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Reach(y), Arc(</a:t>
            </a:r>
            <a:r>
              <a:rPr lang="en-US" altLang="de-DE" b="1" dirty="0" err="1" smtClean="0">
                <a:latin typeface="Courier New" charset="0"/>
                <a:ea typeface="Courier New" charset="0"/>
                <a:cs typeface="Courier New" charset="0"/>
              </a:rPr>
              <a:t>y,x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altLang="de-DE" b="1" dirty="0" err="1" smtClean="0">
                <a:latin typeface="Courier New" charset="0"/>
                <a:ea typeface="Courier New" charset="0"/>
                <a:cs typeface="Courier New" charset="0"/>
              </a:rPr>
              <a:t>NoReach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(x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) &lt;- 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Target(x), NOT 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Reach(x)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236296" y="2564904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38F769"/>
                </a:solidFill>
              </a:rPr>
              <a:t>Erlaubt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641725" y="4127326"/>
            <a:ext cx="157321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800">
                <a:latin typeface="Tahoma" charset="0"/>
              </a:rPr>
              <a:t>NoReach</a:t>
            </a:r>
          </a:p>
          <a:p>
            <a:endParaRPr lang="en-US" altLang="de-DE" sz="2800">
              <a:latin typeface="Tahoma" charset="0"/>
            </a:endParaRPr>
          </a:p>
          <a:p>
            <a:endParaRPr lang="en-US" altLang="de-DE" sz="2800">
              <a:latin typeface="Tahoma" charset="0"/>
            </a:endParaRPr>
          </a:p>
          <a:p>
            <a:r>
              <a:rPr lang="en-US" altLang="de-DE" sz="2800">
                <a:latin typeface="Tahoma" charset="0"/>
              </a:rPr>
              <a:t> Reach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H="1">
            <a:off x="4419599" y="4803600"/>
            <a:ext cx="26987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3733800" y="5975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3632200" y="5975176"/>
            <a:ext cx="1727200" cy="561975"/>
          </a:xfrm>
          <a:custGeom>
            <a:avLst/>
            <a:gdLst>
              <a:gd name="T0" fmla="*/ 64 w 1088"/>
              <a:gd name="T1" fmla="*/ 96 h 528"/>
              <a:gd name="T2" fmla="*/ 16 w 1088"/>
              <a:gd name="T3" fmla="*/ 288 h 528"/>
              <a:gd name="T4" fmla="*/ 160 w 1088"/>
              <a:gd name="T5" fmla="*/ 432 h 528"/>
              <a:gd name="T6" fmla="*/ 544 w 1088"/>
              <a:gd name="T7" fmla="*/ 528 h 528"/>
              <a:gd name="T8" fmla="*/ 928 w 1088"/>
              <a:gd name="T9" fmla="*/ 432 h 528"/>
              <a:gd name="T10" fmla="*/ 1072 w 1088"/>
              <a:gd name="T11" fmla="*/ 240 h 528"/>
              <a:gd name="T12" fmla="*/ 832 w 1088"/>
              <a:gd name="T13" fmla="*/ 0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88" h="528">
                <a:moveTo>
                  <a:pt x="64" y="96"/>
                </a:moveTo>
                <a:cubicBezTo>
                  <a:pt x="32" y="164"/>
                  <a:pt x="0" y="232"/>
                  <a:pt x="16" y="288"/>
                </a:cubicBezTo>
                <a:cubicBezTo>
                  <a:pt x="32" y="344"/>
                  <a:pt x="72" y="392"/>
                  <a:pt x="160" y="432"/>
                </a:cubicBezTo>
                <a:cubicBezTo>
                  <a:pt x="248" y="472"/>
                  <a:pt x="416" y="528"/>
                  <a:pt x="544" y="528"/>
                </a:cubicBezTo>
                <a:cubicBezTo>
                  <a:pt x="672" y="528"/>
                  <a:pt x="840" y="480"/>
                  <a:pt x="928" y="432"/>
                </a:cubicBezTo>
                <a:cubicBezTo>
                  <a:pt x="1016" y="384"/>
                  <a:pt x="1088" y="312"/>
                  <a:pt x="1072" y="240"/>
                </a:cubicBezTo>
                <a:cubicBezTo>
                  <a:pt x="1056" y="168"/>
                  <a:pt x="944" y="84"/>
                  <a:pt x="8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708525" y="4660726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800">
                <a:latin typeface="Tahoma" charset="0"/>
              </a:rPr>
              <a:t>--</a:t>
            </a:r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3681413" y="5156939"/>
            <a:ext cx="5113339" cy="1323975"/>
            <a:chOff x="-464" y="2152"/>
            <a:chExt cx="3221" cy="834"/>
          </a:xfrm>
        </p:grpSpPr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672" y="2152"/>
              <a:ext cx="2085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de-DE" sz="2000" dirty="0">
                  <a:latin typeface="Tahoma" charset="0"/>
                </a:rPr>
                <a:t>Stratum 0:</a:t>
              </a:r>
            </a:p>
            <a:p>
              <a:r>
                <a:rPr lang="en-US" altLang="de-DE" sz="2000" dirty="0" err="1" smtClean="0">
                  <a:latin typeface="Tahoma" charset="0"/>
                </a:rPr>
                <a:t>Keine</a:t>
              </a:r>
              <a:r>
                <a:rPr lang="en-US" altLang="de-DE" sz="2000" dirty="0">
                  <a:latin typeface="Tahoma" charset="0"/>
                </a:rPr>
                <a:t> </a:t>
              </a:r>
              <a:r>
                <a:rPr lang="en-US" altLang="de-DE" sz="2000" dirty="0" smtClean="0">
                  <a:latin typeface="Tahoma" charset="0"/>
                </a:rPr>
                <a:t>Negations-</a:t>
              </a:r>
              <a:r>
                <a:rPr lang="en-US" altLang="de-DE" sz="2000" dirty="0" err="1" smtClean="0">
                  <a:latin typeface="Tahoma" charset="0"/>
                </a:rPr>
                <a:t>Kante</a:t>
              </a:r>
              <a:r>
                <a:rPr lang="en-US" altLang="de-DE" sz="2000" dirty="0" smtClean="0">
                  <a:latin typeface="Tahoma" charset="0"/>
                </a:rPr>
                <a:t> von </a:t>
              </a:r>
            </a:p>
            <a:p>
              <a:r>
                <a:rPr lang="en-US" altLang="de-DE" sz="2000" dirty="0" err="1" smtClean="0">
                  <a:latin typeface="Tahoma" charset="0"/>
                </a:rPr>
                <a:t>allen</a:t>
              </a:r>
              <a:r>
                <a:rPr lang="en-US" altLang="de-DE" sz="2000" dirty="0" smtClean="0">
                  <a:latin typeface="Tahoma" charset="0"/>
                </a:rPr>
                <a:t> </a:t>
              </a:r>
              <a:r>
                <a:rPr lang="en-US" altLang="de-DE" sz="2000" dirty="0" err="1" smtClean="0">
                  <a:latin typeface="Tahoma" charset="0"/>
                </a:rPr>
                <a:t>Pfaden</a:t>
              </a:r>
              <a:r>
                <a:rPr lang="en-US" altLang="de-DE" sz="2000" dirty="0" smtClean="0">
                  <a:latin typeface="Tahoma" charset="0"/>
                </a:rPr>
                <a:t> </a:t>
              </a:r>
              <a:r>
                <a:rPr lang="en-US" altLang="de-DE" sz="2000" dirty="0" err="1" smtClean="0">
                  <a:latin typeface="Tahoma" charset="0"/>
                </a:rPr>
                <a:t>ausgehend</a:t>
              </a:r>
              <a:r>
                <a:rPr lang="en-US" altLang="de-DE" sz="2000" dirty="0" smtClean="0">
                  <a:latin typeface="Tahoma" charset="0"/>
                </a:rPr>
                <a:t> </a:t>
              </a:r>
            </a:p>
            <a:p>
              <a:r>
                <a:rPr lang="en-US" altLang="de-DE" sz="2000" dirty="0">
                  <a:latin typeface="Tahoma" charset="0"/>
                </a:rPr>
                <a:t>v</a:t>
              </a:r>
              <a:r>
                <a:rPr lang="en-US" altLang="de-DE" sz="2000" dirty="0" smtClean="0">
                  <a:latin typeface="Tahoma" charset="0"/>
                </a:rPr>
                <a:t>on Reach.</a:t>
              </a:r>
              <a:endParaRPr lang="en-US" altLang="de-DE" sz="2000" dirty="0">
                <a:latin typeface="Tahoma" charset="0"/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-464" y="2246"/>
              <a:ext cx="768" cy="432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942975" y="3903802"/>
            <a:ext cx="4206875" cy="1330325"/>
            <a:chOff x="662" y="1392"/>
            <a:chExt cx="2650" cy="838"/>
          </a:xfrm>
        </p:grpSpPr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662" y="1396"/>
              <a:ext cx="1462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de-DE" sz="2000" dirty="0">
                  <a:latin typeface="Tahoma" charset="0"/>
                </a:rPr>
                <a:t>Stratum 1:</a:t>
              </a:r>
            </a:p>
            <a:p>
              <a:r>
                <a:rPr lang="en-US" altLang="de-DE" sz="2000" dirty="0">
                  <a:latin typeface="Tahoma" charset="0"/>
                </a:rPr>
                <a:t>&lt;= 1 </a:t>
              </a:r>
              <a:r>
                <a:rPr lang="en-US" altLang="de-DE" sz="2000" dirty="0" smtClean="0">
                  <a:latin typeface="Tahoma" charset="0"/>
                </a:rPr>
                <a:t>Negations-</a:t>
              </a:r>
              <a:endParaRPr lang="en-US" altLang="de-DE" sz="2000" dirty="0">
                <a:latin typeface="Tahoma" charset="0"/>
              </a:endParaRPr>
            </a:p>
            <a:p>
              <a:r>
                <a:rPr lang="en-US" altLang="de-DE" sz="2000" dirty="0" err="1" smtClean="0">
                  <a:latin typeface="Tahoma" charset="0"/>
                </a:rPr>
                <a:t>Kante</a:t>
              </a:r>
              <a:r>
                <a:rPr lang="en-US" altLang="de-DE" sz="2000" dirty="0" smtClean="0">
                  <a:latin typeface="Tahoma" charset="0"/>
                </a:rPr>
                <a:t> auf </a:t>
              </a:r>
              <a:r>
                <a:rPr lang="en-US" altLang="de-DE" sz="2000" dirty="0" err="1" smtClean="0">
                  <a:latin typeface="Tahoma" charset="0"/>
                </a:rPr>
                <a:t>jedem</a:t>
              </a:r>
              <a:r>
                <a:rPr lang="en-US" altLang="de-DE" sz="2000" dirty="0" smtClean="0">
                  <a:latin typeface="Tahoma" charset="0"/>
                </a:rPr>
                <a:t> </a:t>
              </a:r>
            </a:p>
            <a:p>
              <a:r>
                <a:rPr lang="en-US" altLang="de-DE" sz="2000" dirty="0" err="1" smtClean="0">
                  <a:latin typeface="Tahoma" charset="0"/>
                </a:rPr>
                <a:t>Pfad</a:t>
              </a:r>
              <a:r>
                <a:rPr lang="en-US" altLang="de-DE" sz="2000" dirty="0" smtClean="0">
                  <a:latin typeface="Tahoma" charset="0"/>
                </a:rPr>
                <a:t> von </a:t>
              </a:r>
              <a:r>
                <a:rPr lang="en-US" altLang="de-DE" sz="2000" dirty="0" err="1" smtClean="0">
                  <a:latin typeface="Tahoma" charset="0"/>
                </a:rPr>
                <a:t>NoReach</a:t>
              </a:r>
              <a:r>
                <a:rPr lang="en-US" altLang="de-DE" sz="2000" dirty="0" smtClean="0">
                  <a:latin typeface="Tahoma" charset="0"/>
                </a:rPr>
                <a:t>.</a:t>
              </a:r>
              <a:endParaRPr lang="en-US" altLang="de-DE" sz="2000" dirty="0">
                <a:latin typeface="Tahoma" charset="0"/>
              </a:endParaRPr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2256" y="1392"/>
              <a:ext cx="1056" cy="480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85485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42"/>
          <p:cNvSpPr txBox="1">
            <a:spLocks noChangeArrowheads="1"/>
          </p:cNvSpPr>
          <p:nvPr/>
        </p:nvSpPr>
        <p:spPr bwMode="auto">
          <a:xfrm>
            <a:off x="239879" y="3429001"/>
            <a:ext cx="1883849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Mögliche Lösungen:</a:t>
            </a:r>
            <a:endParaRPr lang="de-DE" altLang="en-US" sz="1477" u="sng" dirty="0"/>
          </a:p>
        </p:txBody>
      </p:sp>
      <p:sp>
        <p:nvSpPr>
          <p:cNvPr id="6146" name="Text Box 123"/>
          <p:cNvSpPr txBox="1">
            <a:spLocks noChangeArrowheads="1"/>
          </p:cNvSpPr>
          <p:nvPr/>
        </p:nvSpPr>
        <p:spPr bwMode="auto">
          <a:xfrm>
            <a:off x="1043354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47" name="Text Box 124"/>
          <p:cNvSpPr txBox="1">
            <a:spLocks noChangeArrowheads="1"/>
          </p:cNvSpPr>
          <p:nvPr/>
        </p:nvSpPr>
        <p:spPr bwMode="auto">
          <a:xfrm>
            <a:off x="2266950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48" name="Text Box 125"/>
          <p:cNvSpPr txBox="1">
            <a:spLocks noChangeArrowheads="1"/>
          </p:cNvSpPr>
          <p:nvPr/>
        </p:nvSpPr>
        <p:spPr bwMode="auto">
          <a:xfrm>
            <a:off x="1474177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149" name="Text Box 135"/>
          <p:cNvSpPr txBox="1">
            <a:spLocks noChangeArrowheads="1"/>
          </p:cNvSpPr>
          <p:nvPr/>
        </p:nvSpPr>
        <p:spPr bwMode="auto">
          <a:xfrm>
            <a:off x="3922835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50" name="Text Box 136"/>
          <p:cNvSpPr txBox="1">
            <a:spLocks noChangeArrowheads="1"/>
          </p:cNvSpPr>
          <p:nvPr/>
        </p:nvSpPr>
        <p:spPr bwMode="auto">
          <a:xfrm>
            <a:off x="5146431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51" name="Text Box 137"/>
          <p:cNvSpPr txBox="1">
            <a:spLocks noChangeArrowheads="1"/>
          </p:cNvSpPr>
          <p:nvPr/>
        </p:nvSpPr>
        <p:spPr bwMode="auto">
          <a:xfrm>
            <a:off x="4355123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152" name="Text Box 148"/>
          <p:cNvSpPr txBox="1">
            <a:spLocks noChangeArrowheads="1"/>
          </p:cNvSpPr>
          <p:nvPr/>
        </p:nvSpPr>
        <p:spPr bwMode="auto">
          <a:xfrm>
            <a:off x="6875584" y="419246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53" name="Text Box 149"/>
          <p:cNvSpPr txBox="1">
            <a:spLocks noChangeArrowheads="1"/>
          </p:cNvSpPr>
          <p:nvPr/>
        </p:nvSpPr>
        <p:spPr bwMode="auto">
          <a:xfrm>
            <a:off x="8099181" y="42598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54" name="Text Box 150"/>
          <p:cNvSpPr txBox="1">
            <a:spLocks noChangeArrowheads="1"/>
          </p:cNvSpPr>
          <p:nvPr/>
        </p:nvSpPr>
        <p:spPr bwMode="auto">
          <a:xfrm>
            <a:off x="7307873" y="485775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grpSp>
        <p:nvGrpSpPr>
          <p:cNvPr id="6155" name="Gruppierung 66"/>
          <p:cNvGrpSpPr>
            <a:grpSpLocks/>
          </p:cNvGrpSpPr>
          <p:nvPr/>
        </p:nvGrpSpPr>
        <p:grpSpPr bwMode="auto">
          <a:xfrm>
            <a:off x="971551" y="3694235"/>
            <a:ext cx="7920403" cy="1729154"/>
            <a:chOff x="1052513" y="3716338"/>
            <a:chExt cx="8580437" cy="1873251"/>
          </a:xfrm>
        </p:grpSpPr>
        <p:sp>
          <p:nvSpPr>
            <p:cNvPr id="6169" name="Line 126"/>
            <p:cNvSpPr>
              <a:spLocks noChangeShapeType="1"/>
            </p:cNvSpPr>
            <p:nvPr/>
          </p:nvSpPr>
          <p:spPr bwMode="auto">
            <a:xfrm>
              <a:off x="1463562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127"/>
            <p:cNvSpPr>
              <a:spLocks noChangeShapeType="1"/>
            </p:cNvSpPr>
            <p:nvPr/>
          </p:nvSpPr>
          <p:spPr bwMode="auto">
            <a:xfrm flipH="1">
              <a:off x="1931367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128"/>
            <p:cNvSpPr>
              <a:spLocks noChangeShapeType="1"/>
            </p:cNvSpPr>
            <p:nvPr/>
          </p:nvSpPr>
          <p:spPr bwMode="auto">
            <a:xfrm flipH="1">
              <a:off x="1988123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129"/>
            <p:cNvSpPr>
              <a:spLocks noChangeShapeType="1"/>
            </p:cNvSpPr>
            <p:nvPr/>
          </p:nvSpPr>
          <p:spPr bwMode="auto">
            <a:xfrm>
              <a:off x="1362090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130"/>
            <p:cNvSpPr>
              <a:spLocks/>
            </p:cNvSpPr>
            <p:nvPr/>
          </p:nvSpPr>
          <p:spPr bwMode="auto">
            <a:xfrm>
              <a:off x="2507524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131"/>
            <p:cNvSpPr>
              <a:spLocks/>
            </p:cNvSpPr>
            <p:nvPr/>
          </p:nvSpPr>
          <p:spPr bwMode="auto">
            <a:xfrm rot="-9900000">
              <a:off x="1052513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138"/>
            <p:cNvSpPr>
              <a:spLocks noChangeShapeType="1"/>
            </p:cNvSpPr>
            <p:nvPr/>
          </p:nvSpPr>
          <p:spPr bwMode="auto">
            <a:xfrm>
              <a:off x="4583408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139"/>
            <p:cNvSpPr>
              <a:spLocks noChangeShapeType="1"/>
            </p:cNvSpPr>
            <p:nvPr/>
          </p:nvSpPr>
          <p:spPr bwMode="auto">
            <a:xfrm flipH="1">
              <a:off x="5051213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140"/>
            <p:cNvSpPr>
              <a:spLocks noChangeShapeType="1"/>
            </p:cNvSpPr>
            <p:nvPr/>
          </p:nvSpPr>
          <p:spPr bwMode="auto">
            <a:xfrm flipH="1">
              <a:off x="5107969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141"/>
            <p:cNvSpPr>
              <a:spLocks noChangeShapeType="1"/>
            </p:cNvSpPr>
            <p:nvPr/>
          </p:nvSpPr>
          <p:spPr bwMode="auto">
            <a:xfrm>
              <a:off x="4481936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142"/>
            <p:cNvSpPr>
              <a:spLocks/>
            </p:cNvSpPr>
            <p:nvPr/>
          </p:nvSpPr>
          <p:spPr bwMode="auto">
            <a:xfrm>
              <a:off x="5627370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143"/>
            <p:cNvSpPr>
              <a:spLocks/>
            </p:cNvSpPr>
            <p:nvPr/>
          </p:nvSpPr>
          <p:spPr bwMode="auto">
            <a:xfrm rot="-9900000">
              <a:off x="4172359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Line 144"/>
            <p:cNvSpPr>
              <a:spLocks noChangeShapeType="1"/>
            </p:cNvSpPr>
            <p:nvPr/>
          </p:nvSpPr>
          <p:spPr bwMode="auto">
            <a:xfrm flipH="1" flipV="1">
              <a:off x="4315109" y="4437063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Line 151"/>
            <p:cNvSpPr>
              <a:spLocks noChangeShapeType="1"/>
            </p:cNvSpPr>
            <p:nvPr/>
          </p:nvSpPr>
          <p:spPr bwMode="auto">
            <a:xfrm>
              <a:off x="7782369" y="4452938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Line 152"/>
            <p:cNvSpPr>
              <a:spLocks noChangeShapeType="1"/>
            </p:cNvSpPr>
            <p:nvPr/>
          </p:nvSpPr>
          <p:spPr bwMode="auto">
            <a:xfrm flipH="1">
              <a:off x="8250174" y="4668838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Line 153"/>
            <p:cNvSpPr>
              <a:spLocks noChangeShapeType="1"/>
            </p:cNvSpPr>
            <p:nvPr/>
          </p:nvSpPr>
          <p:spPr bwMode="auto">
            <a:xfrm flipH="1">
              <a:off x="8306930" y="4760913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Line 154"/>
            <p:cNvSpPr>
              <a:spLocks noChangeShapeType="1"/>
            </p:cNvSpPr>
            <p:nvPr/>
          </p:nvSpPr>
          <p:spPr bwMode="auto">
            <a:xfrm>
              <a:off x="7680897" y="4545013"/>
              <a:ext cx="314736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155"/>
            <p:cNvSpPr>
              <a:spLocks/>
            </p:cNvSpPr>
            <p:nvPr/>
          </p:nvSpPr>
          <p:spPr bwMode="auto">
            <a:xfrm>
              <a:off x="8826330" y="4076701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156"/>
            <p:cNvSpPr>
              <a:spLocks/>
            </p:cNvSpPr>
            <p:nvPr/>
          </p:nvSpPr>
          <p:spPr bwMode="auto">
            <a:xfrm rot="-9900000">
              <a:off x="7371319" y="5121276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157"/>
            <p:cNvSpPr>
              <a:spLocks/>
            </p:cNvSpPr>
            <p:nvPr/>
          </p:nvSpPr>
          <p:spPr bwMode="auto">
            <a:xfrm rot="-3600000">
              <a:off x="7018829" y="3834926"/>
              <a:ext cx="744538" cy="507362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Line 158"/>
            <p:cNvSpPr>
              <a:spLocks noChangeShapeType="1"/>
            </p:cNvSpPr>
            <p:nvPr/>
          </p:nvSpPr>
          <p:spPr bwMode="auto">
            <a:xfrm flipH="1" flipV="1">
              <a:off x="7527828" y="4508501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Line 159"/>
            <p:cNvSpPr>
              <a:spLocks noChangeShapeType="1"/>
            </p:cNvSpPr>
            <p:nvPr/>
          </p:nvSpPr>
          <p:spPr bwMode="auto">
            <a:xfrm flipH="1" flipV="1">
              <a:off x="7684336" y="4365626"/>
              <a:ext cx="1062880" cy="71438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6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 smtClean="0"/>
              <a:t>Minimale-Modell-Semantik</a:t>
            </a:r>
            <a:endParaRPr lang="de-DE" altLang="en-US" dirty="0"/>
          </a:p>
        </p:txBody>
      </p:sp>
      <p:sp>
        <p:nvSpPr>
          <p:cNvPr id="6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3" y="1368464"/>
            <a:ext cx="8440615" cy="4592721"/>
          </a:xfrm>
        </p:spPr>
        <p:txBody>
          <a:bodyPr/>
          <a:lstStyle/>
          <a:p>
            <a:pPr lvl="1" eaLnBrk="1" hangingPunct="1">
              <a:buFont typeface="Wingdings" charset="2"/>
              <a:buNone/>
            </a:pPr>
            <a:r>
              <a:rPr lang="de-DE" altLang="en-US" dirty="0">
                <a:sym typeface="Symbol" charset="2"/>
              </a:rPr>
              <a:t> 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G(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)</a:t>
            </a:r>
          </a:p>
          <a:p>
            <a:pPr lvl="1" eaLnBrk="1" hangingPunct="1">
              <a:buFont typeface="Symbol" charset="2"/>
              <a:buChar char="&quot;"/>
            </a:pPr>
            <a:r>
              <a:rPr lang="de-DE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x,y,z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( G(</a:t>
            </a:r>
            <a:r>
              <a:rPr lang="de-DE" altLang="en-US" dirty="0" err="1">
                <a:sym typeface="Symbol" charset="2"/>
              </a:rPr>
              <a:t>x,z</a:t>
            </a:r>
            <a:r>
              <a:rPr lang="de-DE" altLang="en-US" dirty="0">
                <a:sym typeface="Symbol" charset="2"/>
              </a:rPr>
              <a:t>)  T(</a:t>
            </a:r>
            <a:r>
              <a:rPr lang="de-DE" altLang="en-US" dirty="0" err="1">
                <a:sym typeface="Symbol" charset="2"/>
              </a:rPr>
              <a:t>z,y</a:t>
            </a:r>
            <a:r>
              <a:rPr lang="de-DE" altLang="en-US" dirty="0">
                <a:sym typeface="Symbol" charset="2"/>
              </a:rPr>
              <a:t>) ) )</a:t>
            </a:r>
          </a:p>
          <a:p>
            <a:pPr lvl="1" eaLnBrk="1" hangingPunct="1">
              <a:buNone/>
            </a:pPr>
            <a:r>
              <a:rPr lang="de-DE" altLang="en-US" dirty="0">
                <a:sym typeface="Symbol" charset="2"/>
              </a:rPr>
              <a:t>G( 1, 2 ),  G( 2, 3 ),  G( 3, 2 )</a:t>
            </a:r>
          </a:p>
          <a:p>
            <a:pPr lvl="1" eaLnBrk="1" hangingPunct="1">
              <a:buFont typeface="Symbol" charset="2"/>
              <a:buChar char="&quot;"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</p:txBody>
      </p:sp>
      <p:sp>
        <p:nvSpPr>
          <p:cNvPr id="6158" name="Text Box 45"/>
          <p:cNvSpPr txBox="1">
            <a:spLocks noChangeArrowheads="1"/>
          </p:cNvSpPr>
          <p:nvPr/>
        </p:nvSpPr>
        <p:spPr bwMode="auto">
          <a:xfrm>
            <a:off x="7359162" y="1735016"/>
            <a:ext cx="385042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G:</a:t>
            </a:r>
          </a:p>
        </p:txBody>
      </p:sp>
      <p:sp>
        <p:nvSpPr>
          <p:cNvPr id="6159" name="Text Box 46"/>
          <p:cNvSpPr txBox="1">
            <a:spLocks noChangeArrowheads="1"/>
          </p:cNvSpPr>
          <p:nvPr/>
        </p:nvSpPr>
        <p:spPr bwMode="auto">
          <a:xfrm>
            <a:off x="611066" y="5669574"/>
            <a:ext cx="7921869" cy="50154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90000"/>
              </a:lnSpc>
              <a:buFont typeface="Wingdings" charset="2"/>
              <a:buChar char="à"/>
            </a:pPr>
            <a:r>
              <a:rPr lang="de-DE" altLang="en-US" sz="1477" b="1" dirty="0">
                <a:sym typeface="Wingdings" charset="2"/>
              </a:rPr>
              <a:t> </a:t>
            </a:r>
            <a:r>
              <a:rPr lang="de-DE" altLang="en-US" sz="1477" b="1" i="1" dirty="0" smtClean="0">
                <a:sym typeface="Wingdings" charset="2"/>
              </a:rPr>
              <a:t>Wähle </a:t>
            </a:r>
            <a:r>
              <a:rPr lang="de-DE" altLang="en-US" sz="1477" b="1" i="1" dirty="0" smtClean="0">
                <a:solidFill>
                  <a:schemeClr val="accent2"/>
                </a:solidFill>
                <a:sym typeface="Wingdings" charset="2"/>
              </a:rPr>
              <a:t>minimales Modell</a:t>
            </a:r>
            <a:r>
              <a:rPr lang="de-DE" altLang="en-US" sz="1477" b="1" i="1" dirty="0" smtClean="0">
                <a:sym typeface="Wingdings" charset="2"/>
              </a:rPr>
              <a:t> </a:t>
            </a:r>
            <a:r>
              <a:rPr lang="de-DE" altLang="en-US" sz="1477" b="1" dirty="0" smtClean="0">
                <a:sym typeface="Wingdings" charset="2"/>
              </a:rPr>
              <a:t> </a:t>
            </a:r>
            <a:r>
              <a:rPr lang="de-DE" altLang="en-US" sz="1477" b="1" dirty="0">
                <a:sym typeface="Wingdings" charset="2"/>
              </a:rPr>
              <a:t></a:t>
            </a:r>
          </a:p>
          <a:p>
            <a:pPr algn="ctr">
              <a:lnSpc>
                <a:spcPct val="90000"/>
              </a:lnSpc>
              <a:buFont typeface="Wingdings" charset="2"/>
              <a:buNone/>
            </a:pPr>
            <a:r>
              <a:rPr lang="de-DE" altLang="en-US" sz="1477" b="1" dirty="0">
                <a:sym typeface="Wingdings" charset="2"/>
              </a:rPr>
              <a:t>T </a:t>
            </a:r>
            <a:r>
              <a:rPr lang="de-DE" altLang="en-US" sz="1477" b="1" dirty="0" smtClean="0">
                <a:sym typeface="Wingdings" charset="2"/>
              </a:rPr>
              <a:t>soll kleinste Menge von Fakten enthalten, so dass Regeln wahr sind</a:t>
            </a:r>
            <a:endParaRPr lang="de-DE" altLang="en-US" sz="1477" b="1" dirty="0"/>
          </a:p>
        </p:txBody>
      </p:sp>
      <p:sp>
        <p:nvSpPr>
          <p:cNvPr id="6160" name="Line 92"/>
          <p:cNvSpPr>
            <a:spLocks noChangeShapeType="1"/>
          </p:cNvSpPr>
          <p:nvPr/>
        </p:nvSpPr>
        <p:spPr bwMode="auto">
          <a:xfrm flipV="1">
            <a:off x="3851031" y="3553559"/>
            <a:ext cx="1584081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174"/>
          <p:cNvSpPr>
            <a:spLocks noChangeShapeType="1"/>
          </p:cNvSpPr>
          <p:nvPr/>
        </p:nvSpPr>
        <p:spPr bwMode="auto">
          <a:xfrm flipV="1">
            <a:off x="6731977" y="3620967"/>
            <a:ext cx="1585546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62" name="Group 175"/>
          <p:cNvGrpSpPr>
            <a:grpSpLocks/>
          </p:cNvGrpSpPr>
          <p:nvPr/>
        </p:nvGrpSpPr>
        <p:grpSpPr bwMode="auto">
          <a:xfrm>
            <a:off x="7429499" y="2048609"/>
            <a:ext cx="1514844" cy="962758"/>
            <a:chOff x="4195" y="1207"/>
            <a:chExt cx="954" cy="657"/>
          </a:xfrm>
        </p:grpSpPr>
        <p:sp>
          <p:nvSpPr>
            <p:cNvPr id="6163" name="Text Box 176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6164" name="Text Box 177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6165" name="Text Box 178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6166" name="Line 179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180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181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11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Auswertung stratifizierter Programme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de-DE" dirty="0" smtClean="0"/>
              <a:t>Werte </a:t>
            </a:r>
            <a:r>
              <a:rPr lang="de-DE" dirty="0"/>
              <a:t>nacheinander </a:t>
            </a:r>
            <a:r>
              <a:rPr lang="de-DE" dirty="0" err="1"/>
              <a:t>Stratum</a:t>
            </a:r>
            <a:r>
              <a:rPr lang="de-DE" dirty="0"/>
              <a:t>-i-Prädikate </a:t>
            </a:r>
            <a:r>
              <a:rPr lang="de-DE" dirty="0" smtClean="0"/>
              <a:t>aus, indem </a:t>
            </a:r>
            <a:r>
              <a:rPr lang="de-DE" dirty="0"/>
              <a:t>alle </a:t>
            </a:r>
            <a:r>
              <a:rPr lang="de-DE" dirty="0" smtClean="0"/>
              <a:t>EDB-Prädikate und </a:t>
            </a:r>
            <a:r>
              <a:rPr lang="de-DE" dirty="0" err="1"/>
              <a:t>Stratum</a:t>
            </a:r>
            <a:r>
              <a:rPr lang="de-DE" dirty="0"/>
              <a:t>-</a:t>
            </a:r>
            <a:r>
              <a:rPr lang="de-DE" dirty="0" smtClean="0"/>
              <a:t>(</a:t>
            </a:r>
            <a:r>
              <a:rPr lang="de-DE" dirty="0" err="1" smtClean="0"/>
              <a:t>j</a:t>
            </a:r>
            <a:r>
              <a:rPr lang="de-DE" dirty="0" smtClean="0"/>
              <a:t>)-</a:t>
            </a:r>
            <a:r>
              <a:rPr lang="de-DE" dirty="0"/>
              <a:t>Prädikate </a:t>
            </a:r>
            <a:r>
              <a:rPr lang="de-DE" dirty="0" smtClean="0"/>
              <a:t>der unteren </a:t>
            </a:r>
            <a:r>
              <a:rPr lang="de-DE" dirty="0" err="1" smtClean="0"/>
              <a:t>Strata</a:t>
            </a:r>
            <a:r>
              <a:rPr lang="de-DE" dirty="0" smtClean="0"/>
              <a:t> </a:t>
            </a:r>
            <a:r>
              <a:rPr lang="de-DE" dirty="0" err="1" smtClean="0"/>
              <a:t>j</a:t>
            </a:r>
            <a:r>
              <a:rPr lang="de-DE" dirty="0" smtClean="0"/>
              <a:t> &lt; i als EDB-Prädikate gesehen werden</a:t>
            </a:r>
            <a:endParaRPr lang="de-DE" dirty="0"/>
          </a:p>
          <a:p>
            <a:pPr marL="285750" indent="-285750">
              <a:buFont typeface="Arial" charset="0"/>
              <a:buChar char="•"/>
            </a:pPr>
            <a:r>
              <a:rPr lang="de-DE" dirty="0"/>
              <a:t>i = 0,1</a:t>
            </a:r>
            <a:r>
              <a:rPr lang="de-DE" dirty="0" smtClean="0"/>
              <a:t>,...,</a:t>
            </a:r>
            <a:r>
              <a:rPr lang="de-DE" dirty="0"/>
              <a:t>m</a:t>
            </a:r>
          </a:p>
          <a:p>
            <a:pPr lvl="1" eaLnBrk="1" hangingPunct="1">
              <a:lnSpc>
                <a:spcPct val="90000"/>
              </a:lnSpc>
            </a:pPr>
            <a:endParaRPr lang="de-DE" altLang="en-US" sz="1815" b="1" dirty="0" smtClean="0">
              <a:latin typeface="Myriad Pro" charset="0"/>
              <a:ea typeface="Myriad Pro" charset="0"/>
              <a:cs typeface="Myriad Pro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86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42"/>
          <p:cNvSpPr txBox="1">
            <a:spLocks noChangeArrowheads="1"/>
          </p:cNvSpPr>
          <p:nvPr/>
        </p:nvSpPr>
        <p:spPr bwMode="auto">
          <a:xfrm>
            <a:off x="239879" y="3429001"/>
            <a:ext cx="1883849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Mögliche Lösungen:</a:t>
            </a:r>
            <a:endParaRPr lang="de-DE" altLang="en-US" sz="1477" u="sng" dirty="0"/>
          </a:p>
        </p:txBody>
      </p:sp>
      <p:sp>
        <p:nvSpPr>
          <p:cNvPr id="6146" name="Text Box 123"/>
          <p:cNvSpPr txBox="1">
            <a:spLocks noChangeArrowheads="1"/>
          </p:cNvSpPr>
          <p:nvPr/>
        </p:nvSpPr>
        <p:spPr bwMode="auto">
          <a:xfrm>
            <a:off x="1043354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47" name="Text Box 124"/>
          <p:cNvSpPr txBox="1">
            <a:spLocks noChangeArrowheads="1"/>
          </p:cNvSpPr>
          <p:nvPr/>
        </p:nvSpPr>
        <p:spPr bwMode="auto">
          <a:xfrm>
            <a:off x="2266950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48" name="Text Box 125"/>
          <p:cNvSpPr txBox="1">
            <a:spLocks noChangeArrowheads="1"/>
          </p:cNvSpPr>
          <p:nvPr/>
        </p:nvSpPr>
        <p:spPr bwMode="auto">
          <a:xfrm>
            <a:off x="1474177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149" name="Text Box 135"/>
          <p:cNvSpPr txBox="1">
            <a:spLocks noChangeArrowheads="1"/>
          </p:cNvSpPr>
          <p:nvPr/>
        </p:nvSpPr>
        <p:spPr bwMode="auto">
          <a:xfrm>
            <a:off x="3922835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50" name="Text Box 136"/>
          <p:cNvSpPr txBox="1">
            <a:spLocks noChangeArrowheads="1"/>
          </p:cNvSpPr>
          <p:nvPr/>
        </p:nvSpPr>
        <p:spPr bwMode="auto">
          <a:xfrm>
            <a:off x="5146431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51" name="Text Box 137"/>
          <p:cNvSpPr txBox="1">
            <a:spLocks noChangeArrowheads="1"/>
          </p:cNvSpPr>
          <p:nvPr/>
        </p:nvSpPr>
        <p:spPr bwMode="auto">
          <a:xfrm>
            <a:off x="4355123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152" name="Text Box 148"/>
          <p:cNvSpPr txBox="1">
            <a:spLocks noChangeArrowheads="1"/>
          </p:cNvSpPr>
          <p:nvPr/>
        </p:nvSpPr>
        <p:spPr bwMode="auto">
          <a:xfrm>
            <a:off x="6875584" y="419246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53" name="Text Box 149"/>
          <p:cNvSpPr txBox="1">
            <a:spLocks noChangeArrowheads="1"/>
          </p:cNvSpPr>
          <p:nvPr/>
        </p:nvSpPr>
        <p:spPr bwMode="auto">
          <a:xfrm>
            <a:off x="8099181" y="42598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54" name="Text Box 150"/>
          <p:cNvSpPr txBox="1">
            <a:spLocks noChangeArrowheads="1"/>
          </p:cNvSpPr>
          <p:nvPr/>
        </p:nvSpPr>
        <p:spPr bwMode="auto">
          <a:xfrm>
            <a:off x="7307873" y="485775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grpSp>
        <p:nvGrpSpPr>
          <p:cNvPr id="6155" name="Gruppierung 66"/>
          <p:cNvGrpSpPr>
            <a:grpSpLocks/>
          </p:cNvGrpSpPr>
          <p:nvPr/>
        </p:nvGrpSpPr>
        <p:grpSpPr bwMode="auto">
          <a:xfrm>
            <a:off x="971551" y="3694235"/>
            <a:ext cx="7920403" cy="1729154"/>
            <a:chOff x="1052513" y="3716338"/>
            <a:chExt cx="8580437" cy="1873251"/>
          </a:xfrm>
        </p:grpSpPr>
        <p:sp>
          <p:nvSpPr>
            <p:cNvPr id="6169" name="Line 126"/>
            <p:cNvSpPr>
              <a:spLocks noChangeShapeType="1"/>
            </p:cNvSpPr>
            <p:nvPr/>
          </p:nvSpPr>
          <p:spPr bwMode="auto">
            <a:xfrm>
              <a:off x="1463562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127"/>
            <p:cNvSpPr>
              <a:spLocks noChangeShapeType="1"/>
            </p:cNvSpPr>
            <p:nvPr/>
          </p:nvSpPr>
          <p:spPr bwMode="auto">
            <a:xfrm flipH="1">
              <a:off x="1931367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128"/>
            <p:cNvSpPr>
              <a:spLocks noChangeShapeType="1"/>
            </p:cNvSpPr>
            <p:nvPr/>
          </p:nvSpPr>
          <p:spPr bwMode="auto">
            <a:xfrm flipH="1">
              <a:off x="1988123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129"/>
            <p:cNvSpPr>
              <a:spLocks noChangeShapeType="1"/>
            </p:cNvSpPr>
            <p:nvPr/>
          </p:nvSpPr>
          <p:spPr bwMode="auto">
            <a:xfrm>
              <a:off x="1362090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130"/>
            <p:cNvSpPr>
              <a:spLocks/>
            </p:cNvSpPr>
            <p:nvPr/>
          </p:nvSpPr>
          <p:spPr bwMode="auto">
            <a:xfrm>
              <a:off x="2507524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131"/>
            <p:cNvSpPr>
              <a:spLocks/>
            </p:cNvSpPr>
            <p:nvPr/>
          </p:nvSpPr>
          <p:spPr bwMode="auto">
            <a:xfrm rot="-9900000">
              <a:off x="1052513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138"/>
            <p:cNvSpPr>
              <a:spLocks noChangeShapeType="1"/>
            </p:cNvSpPr>
            <p:nvPr/>
          </p:nvSpPr>
          <p:spPr bwMode="auto">
            <a:xfrm>
              <a:off x="4583408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139"/>
            <p:cNvSpPr>
              <a:spLocks noChangeShapeType="1"/>
            </p:cNvSpPr>
            <p:nvPr/>
          </p:nvSpPr>
          <p:spPr bwMode="auto">
            <a:xfrm flipH="1">
              <a:off x="5051213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140"/>
            <p:cNvSpPr>
              <a:spLocks noChangeShapeType="1"/>
            </p:cNvSpPr>
            <p:nvPr/>
          </p:nvSpPr>
          <p:spPr bwMode="auto">
            <a:xfrm flipH="1">
              <a:off x="5107969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141"/>
            <p:cNvSpPr>
              <a:spLocks noChangeShapeType="1"/>
            </p:cNvSpPr>
            <p:nvPr/>
          </p:nvSpPr>
          <p:spPr bwMode="auto">
            <a:xfrm>
              <a:off x="4481936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142"/>
            <p:cNvSpPr>
              <a:spLocks/>
            </p:cNvSpPr>
            <p:nvPr/>
          </p:nvSpPr>
          <p:spPr bwMode="auto">
            <a:xfrm>
              <a:off x="5627370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143"/>
            <p:cNvSpPr>
              <a:spLocks/>
            </p:cNvSpPr>
            <p:nvPr/>
          </p:nvSpPr>
          <p:spPr bwMode="auto">
            <a:xfrm rot="-9900000">
              <a:off x="4172359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Line 144"/>
            <p:cNvSpPr>
              <a:spLocks noChangeShapeType="1"/>
            </p:cNvSpPr>
            <p:nvPr/>
          </p:nvSpPr>
          <p:spPr bwMode="auto">
            <a:xfrm flipH="1" flipV="1">
              <a:off x="4315109" y="4437063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Line 151"/>
            <p:cNvSpPr>
              <a:spLocks noChangeShapeType="1"/>
            </p:cNvSpPr>
            <p:nvPr/>
          </p:nvSpPr>
          <p:spPr bwMode="auto">
            <a:xfrm>
              <a:off x="7782369" y="4452938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Line 152"/>
            <p:cNvSpPr>
              <a:spLocks noChangeShapeType="1"/>
            </p:cNvSpPr>
            <p:nvPr/>
          </p:nvSpPr>
          <p:spPr bwMode="auto">
            <a:xfrm flipH="1">
              <a:off x="8250174" y="4668838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Line 153"/>
            <p:cNvSpPr>
              <a:spLocks noChangeShapeType="1"/>
            </p:cNvSpPr>
            <p:nvPr/>
          </p:nvSpPr>
          <p:spPr bwMode="auto">
            <a:xfrm flipH="1">
              <a:off x="8306930" y="4760913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Line 154"/>
            <p:cNvSpPr>
              <a:spLocks noChangeShapeType="1"/>
            </p:cNvSpPr>
            <p:nvPr/>
          </p:nvSpPr>
          <p:spPr bwMode="auto">
            <a:xfrm>
              <a:off x="7680897" y="4545013"/>
              <a:ext cx="314736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155"/>
            <p:cNvSpPr>
              <a:spLocks/>
            </p:cNvSpPr>
            <p:nvPr/>
          </p:nvSpPr>
          <p:spPr bwMode="auto">
            <a:xfrm>
              <a:off x="8826330" y="4076701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156"/>
            <p:cNvSpPr>
              <a:spLocks/>
            </p:cNvSpPr>
            <p:nvPr/>
          </p:nvSpPr>
          <p:spPr bwMode="auto">
            <a:xfrm rot="-9900000">
              <a:off x="7371319" y="5121276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157"/>
            <p:cNvSpPr>
              <a:spLocks/>
            </p:cNvSpPr>
            <p:nvPr/>
          </p:nvSpPr>
          <p:spPr bwMode="auto">
            <a:xfrm rot="-3600000">
              <a:off x="7018829" y="3834926"/>
              <a:ext cx="744538" cy="507362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Line 158"/>
            <p:cNvSpPr>
              <a:spLocks noChangeShapeType="1"/>
            </p:cNvSpPr>
            <p:nvPr/>
          </p:nvSpPr>
          <p:spPr bwMode="auto">
            <a:xfrm flipH="1" flipV="1">
              <a:off x="7527828" y="4508501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Line 159"/>
            <p:cNvSpPr>
              <a:spLocks noChangeShapeType="1"/>
            </p:cNvSpPr>
            <p:nvPr/>
          </p:nvSpPr>
          <p:spPr bwMode="auto">
            <a:xfrm flipH="1" flipV="1">
              <a:off x="7684336" y="4365626"/>
              <a:ext cx="1062880" cy="71438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6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 smtClean="0"/>
              <a:t>Minimale-Modell-Semantik</a:t>
            </a:r>
            <a:endParaRPr lang="de-DE" altLang="en-US" dirty="0"/>
          </a:p>
        </p:txBody>
      </p:sp>
      <p:sp>
        <p:nvSpPr>
          <p:cNvPr id="6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3" y="1368464"/>
            <a:ext cx="8440615" cy="4592721"/>
          </a:xfrm>
        </p:spPr>
        <p:txBody>
          <a:bodyPr/>
          <a:lstStyle/>
          <a:p>
            <a:pPr lvl="1" eaLnBrk="1" hangingPunct="1">
              <a:buFont typeface="Wingdings" charset="2"/>
              <a:buNone/>
            </a:pPr>
            <a:r>
              <a:rPr lang="de-DE" altLang="en-US" dirty="0">
                <a:sym typeface="Symbol" charset="2"/>
              </a:rPr>
              <a:t> 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G(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)</a:t>
            </a:r>
          </a:p>
          <a:p>
            <a:pPr lvl="1" eaLnBrk="1" hangingPunct="1">
              <a:buFont typeface="Symbol" charset="2"/>
              <a:buChar char="&quot;"/>
            </a:pPr>
            <a:r>
              <a:rPr lang="de-DE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x,y,z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( G(</a:t>
            </a:r>
            <a:r>
              <a:rPr lang="de-DE" altLang="en-US" dirty="0" err="1">
                <a:sym typeface="Symbol" charset="2"/>
              </a:rPr>
              <a:t>x,z</a:t>
            </a:r>
            <a:r>
              <a:rPr lang="de-DE" altLang="en-US" dirty="0">
                <a:sym typeface="Symbol" charset="2"/>
              </a:rPr>
              <a:t>)  T(</a:t>
            </a:r>
            <a:r>
              <a:rPr lang="de-DE" altLang="en-US" dirty="0" err="1">
                <a:sym typeface="Symbol" charset="2"/>
              </a:rPr>
              <a:t>z,y</a:t>
            </a:r>
            <a:r>
              <a:rPr lang="de-DE" altLang="en-US" dirty="0">
                <a:sym typeface="Symbol" charset="2"/>
              </a:rPr>
              <a:t>) ) )</a:t>
            </a:r>
          </a:p>
          <a:p>
            <a:pPr lvl="1" eaLnBrk="1" hangingPunct="1">
              <a:buNone/>
            </a:pPr>
            <a:r>
              <a:rPr lang="de-DE" altLang="en-US" dirty="0">
                <a:sym typeface="Symbol" charset="2"/>
              </a:rPr>
              <a:t>G( 1, 2 ),  G( 2, 3 ),  G( 3, 2 )</a:t>
            </a:r>
          </a:p>
          <a:p>
            <a:pPr lvl="1" eaLnBrk="1" hangingPunct="1">
              <a:buFont typeface="Symbol" charset="2"/>
              <a:buChar char="&quot;"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</p:txBody>
      </p:sp>
      <p:sp>
        <p:nvSpPr>
          <p:cNvPr id="6158" name="Text Box 45"/>
          <p:cNvSpPr txBox="1">
            <a:spLocks noChangeArrowheads="1"/>
          </p:cNvSpPr>
          <p:nvPr/>
        </p:nvSpPr>
        <p:spPr bwMode="auto">
          <a:xfrm>
            <a:off x="7359162" y="1735016"/>
            <a:ext cx="385042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G:</a:t>
            </a:r>
          </a:p>
        </p:txBody>
      </p:sp>
      <p:sp>
        <p:nvSpPr>
          <p:cNvPr id="6159" name="Text Box 46"/>
          <p:cNvSpPr txBox="1">
            <a:spLocks noChangeArrowheads="1"/>
          </p:cNvSpPr>
          <p:nvPr/>
        </p:nvSpPr>
        <p:spPr bwMode="auto">
          <a:xfrm>
            <a:off x="611066" y="5669574"/>
            <a:ext cx="7921869" cy="50154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90000"/>
              </a:lnSpc>
              <a:buFont typeface="Wingdings" charset="2"/>
              <a:buChar char="à"/>
            </a:pPr>
            <a:r>
              <a:rPr lang="de-DE" altLang="en-US" sz="1477" b="1" dirty="0">
                <a:sym typeface="Wingdings" charset="2"/>
              </a:rPr>
              <a:t> </a:t>
            </a:r>
            <a:r>
              <a:rPr lang="de-DE" altLang="en-US" sz="1477" b="1" i="1" dirty="0" smtClean="0">
                <a:sym typeface="Wingdings" charset="2"/>
              </a:rPr>
              <a:t>Wähle </a:t>
            </a:r>
            <a:r>
              <a:rPr lang="de-DE" altLang="en-US" sz="1477" b="1" i="1" dirty="0" smtClean="0">
                <a:solidFill>
                  <a:schemeClr val="accent2"/>
                </a:solidFill>
                <a:sym typeface="Wingdings" charset="2"/>
              </a:rPr>
              <a:t>minimales Modell</a:t>
            </a:r>
            <a:r>
              <a:rPr lang="de-DE" altLang="en-US" sz="1477" b="1" i="1" dirty="0" smtClean="0">
                <a:sym typeface="Wingdings" charset="2"/>
              </a:rPr>
              <a:t> </a:t>
            </a:r>
            <a:r>
              <a:rPr lang="de-DE" altLang="en-US" sz="1477" b="1" dirty="0" smtClean="0">
                <a:sym typeface="Wingdings" charset="2"/>
              </a:rPr>
              <a:t> </a:t>
            </a:r>
            <a:r>
              <a:rPr lang="de-DE" altLang="en-US" sz="1477" b="1" dirty="0">
                <a:sym typeface="Wingdings" charset="2"/>
              </a:rPr>
              <a:t></a:t>
            </a:r>
          </a:p>
          <a:p>
            <a:pPr algn="ctr">
              <a:lnSpc>
                <a:spcPct val="90000"/>
              </a:lnSpc>
              <a:buFont typeface="Wingdings" charset="2"/>
              <a:buNone/>
            </a:pPr>
            <a:r>
              <a:rPr lang="de-DE" altLang="en-US" sz="1477" b="1" dirty="0">
                <a:sym typeface="Wingdings" charset="2"/>
              </a:rPr>
              <a:t>T </a:t>
            </a:r>
            <a:r>
              <a:rPr lang="de-DE" altLang="en-US" sz="1477" b="1" dirty="0" smtClean="0">
                <a:sym typeface="Wingdings" charset="2"/>
              </a:rPr>
              <a:t>soll kleinste Menge von Fakten enthalten, so dass Regeln wahr sind</a:t>
            </a:r>
            <a:endParaRPr lang="de-DE" altLang="en-US" sz="1477" b="1" dirty="0"/>
          </a:p>
        </p:txBody>
      </p:sp>
      <p:sp>
        <p:nvSpPr>
          <p:cNvPr id="6160" name="Line 92"/>
          <p:cNvSpPr>
            <a:spLocks noChangeShapeType="1"/>
          </p:cNvSpPr>
          <p:nvPr/>
        </p:nvSpPr>
        <p:spPr bwMode="auto">
          <a:xfrm flipV="1">
            <a:off x="3851031" y="3553559"/>
            <a:ext cx="1584081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174"/>
          <p:cNvSpPr>
            <a:spLocks noChangeShapeType="1"/>
          </p:cNvSpPr>
          <p:nvPr/>
        </p:nvSpPr>
        <p:spPr bwMode="auto">
          <a:xfrm flipV="1">
            <a:off x="6731977" y="3620967"/>
            <a:ext cx="1585546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62" name="Group 175"/>
          <p:cNvGrpSpPr>
            <a:grpSpLocks/>
          </p:cNvGrpSpPr>
          <p:nvPr/>
        </p:nvGrpSpPr>
        <p:grpSpPr bwMode="auto">
          <a:xfrm>
            <a:off x="7429499" y="2048609"/>
            <a:ext cx="1514844" cy="962758"/>
            <a:chOff x="4195" y="1207"/>
            <a:chExt cx="954" cy="657"/>
          </a:xfrm>
        </p:grpSpPr>
        <p:sp>
          <p:nvSpPr>
            <p:cNvPr id="6163" name="Text Box 176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6164" name="Text Box 177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6165" name="Text Box 178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6166" name="Line 179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180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181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" name="Textfeld 47"/>
          <p:cNvSpPr txBox="1"/>
          <p:nvPr/>
        </p:nvSpPr>
        <p:spPr>
          <a:xfrm>
            <a:off x="2627784" y="2708920"/>
            <a:ext cx="3914854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Terminologie: </a:t>
            </a:r>
          </a:p>
          <a:p>
            <a:r>
              <a:rPr lang="de-DE" dirty="0" smtClean="0"/>
              <a:t>G </a:t>
            </a:r>
            <a:r>
              <a:rPr lang="de-DE" dirty="0" err="1" smtClean="0"/>
              <a:t>is</a:t>
            </a:r>
            <a:r>
              <a:rPr lang="de-DE" dirty="0" smtClean="0"/>
              <a:t> ein EDB-Prädikat (</a:t>
            </a:r>
            <a:r>
              <a:rPr lang="de-DE" dirty="0" err="1" smtClean="0"/>
              <a:t>extensionale</a:t>
            </a:r>
            <a:r>
              <a:rPr lang="de-DE" dirty="0" smtClean="0"/>
              <a:t> DB)</a:t>
            </a:r>
          </a:p>
          <a:p>
            <a:r>
              <a:rPr lang="de-DE" dirty="0" smtClean="0"/>
              <a:t>T ist ein IDB-Prädikat (</a:t>
            </a:r>
            <a:r>
              <a:rPr lang="de-DE" dirty="0" err="1" smtClean="0"/>
              <a:t>intensionale</a:t>
            </a:r>
            <a:r>
              <a:rPr lang="de-DE" dirty="0" smtClean="0"/>
              <a:t> DB)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85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65992"/>
          </a:xfrm>
        </p:spPr>
        <p:txBody>
          <a:bodyPr/>
          <a:lstStyle/>
          <a:p>
            <a:pPr eaLnBrk="1" hangingPunct="1"/>
            <a:r>
              <a:rPr lang="de-DE" altLang="en-US" dirty="0" err="1" smtClean="0"/>
              <a:t>Datalog</a:t>
            </a:r>
            <a:r>
              <a:rPr lang="de-DE" altLang="en-US" baseline="-25000" dirty="0" smtClean="0"/>
              <a:t>(</a:t>
            </a:r>
            <a:r>
              <a:rPr lang="de-DE" altLang="en-US" baseline="-25000" dirty="0" err="1" smtClean="0"/>
              <a:t>rec</a:t>
            </a:r>
            <a:r>
              <a:rPr lang="de-DE" altLang="en-US" baseline="-25000" dirty="0"/>
              <a:t>, </a:t>
            </a:r>
            <a:r>
              <a:rPr lang="de-DE" altLang="en-US" baseline="-25000" dirty="0" err="1"/>
              <a:t>no-neg</a:t>
            </a:r>
            <a:r>
              <a:rPr lang="de-DE" altLang="en-US" baseline="-25000" dirty="0" smtClean="0"/>
              <a:t>)</a:t>
            </a:r>
            <a:r>
              <a:rPr lang="de-DE" altLang="en-US" dirty="0"/>
              <a:t>	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1670538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 smtClean="0"/>
              <a:t>Erreichbarkeit in Graphen (T = transitive Hülle von G):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68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 smtClean="0"/>
              <a:t>Transitive Hülle:</a:t>
            </a:r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</a:t>
            </a:r>
            <a:r>
              <a:rPr lang="de-DE" altLang="en-US" sz="2215"/>
              <a:t> </a:t>
            </a:r>
          </a:p>
        </p:txBody>
      </p:sp>
      <p:grpSp>
        <p:nvGrpSpPr>
          <p:cNvPr id="10245" name="Group 14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Line 13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3310</Words>
  <Application>Microsoft Macintosh PowerPoint</Application>
  <PresentationFormat>Bildschirmpräsentation (4:3)</PresentationFormat>
  <Paragraphs>858</Paragraphs>
  <Slides>60</Slides>
  <Notes>35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60</vt:i4>
      </vt:variant>
    </vt:vector>
  </HeadingPairs>
  <TitlesOfParts>
    <vt:vector size="73" baseType="lpstr">
      <vt:lpstr>Calibri</vt:lpstr>
      <vt:lpstr>Chalkduster</vt:lpstr>
      <vt:lpstr>Courier New</vt:lpstr>
      <vt:lpstr>Helvetica</vt:lpstr>
      <vt:lpstr>Monotype Sorts</vt:lpstr>
      <vt:lpstr>ＭＳ Ｐゴシック</vt:lpstr>
      <vt:lpstr>Myriad Pro</vt:lpstr>
      <vt:lpstr>Symbol</vt:lpstr>
      <vt:lpstr>Tahoma</vt:lpstr>
      <vt:lpstr>Times New Roman</vt:lpstr>
      <vt:lpstr>Wingdings</vt:lpstr>
      <vt:lpstr>Arial</vt:lpstr>
      <vt:lpstr>7_Standarddesign</vt:lpstr>
      <vt:lpstr>Datenbanken Datalog </vt:lpstr>
      <vt:lpstr>Einordnung</vt:lpstr>
      <vt:lpstr>Architektur eines DBMS</vt:lpstr>
      <vt:lpstr>Motivierendes Beispiel: transitive Hülle</vt:lpstr>
      <vt:lpstr>Datalog: Rekursive Anfragen</vt:lpstr>
      <vt:lpstr>Minimale-Modell-Semantik</vt:lpstr>
      <vt:lpstr>Minimale-Modell-Semantik</vt:lpstr>
      <vt:lpstr>Datalog(rec, no-neg) </vt:lpstr>
      <vt:lpstr>Intuition</vt:lpstr>
      <vt:lpstr>Intuition</vt:lpstr>
      <vt:lpstr>Intuition</vt:lpstr>
      <vt:lpstr>Intuition</vt:lpstr>
      <vt:lpstr>Intuition</vt:lpstr>
      <vt:lpstr>Intuition</vt:lpstr>
      <vt:lpstr>Intuition</vt:lpstr>
      <vt:lpstr>Intuition</vt:lpstr>
      <vt:lpstr>Intuition</vt:lpstr>
      <vt:lpstr>Intuition</vt:lpstr>
      <vt:lpstr>Korrektheit</vt:lpstr>
      <vt:lpstr>Weiteres Beispiel</vt:lpstr>
      <vt:lpstr>Rekursive Anfragen in Datalog über einer DB</vt:lpstr>
      <vt:lpstr>Rekursive Anfragen in SQL</vt:lpstr>
      <vt:lpstr>Basisterminologie zu Datalog</vt:lpstr>
      <vt:lpstr>Pures Datalog: Terminologie</vt:lpstr>
      <vt:lpstr>Aufgabe:  </vt:lpstr>
      <vt:lpstr>Aufgabe:  </vt:lpstr>
      <vt:lpstr>Pures Datalog: Terminologie (Forts.)</vt:lpstr>
      <vt:lpstr>Sichere (safe) Anfragen</vt:lpstr>
      <vt:lpstr>Sichere Anfragen</vt:lpstr>
      <vt:lpstr>Aufgabe:  </vt:lpstr>
      <vt:lpstr>Aufgabe:  </vt:lpstr>
      <vt:lpstr>Semantik von purem Datalog</vt:lpstr>
      <vt:lpstr>Semantik von purem Datalog</vt:lpstr>
      <vt:lpstr>Modelltheoretisch </vt:lpstr>
      <vt:lpstr>Warum minimales Modell?</vt:lpstr>
      <vt:lpstr>Der Fixpunktansatz</vt:lpstr>
      <vt:lpstr>Bottom-up Evaluation</vt:lpstr>
      <vt:lpstr>Bottom-up: Naive Evaluation</vt:lpstr>
      <vt:lpstr>Bottom-up: Naive Evaluation</vt:lpstr>
      <vt:lpstr>Bottom-up: Naive Evaluation</vt:lpstr>
      <vt:lpstr>Bottom-up: Naive Evaluation</vt:lpstr>
      <vt:lpstr>Bottom-up: Naive Evaluation</vt:lpstr>
      <vt:lpstr>Bottom-up: Naive Evaluation</vt:lpstr>
      <vt:lpstr>Bottom-up: Seminaive (inkrementell)</vt:lpstr>
      <vt:lpstr>PowerPoint-Präsentation</vt:lpstr>
      <vt:lpstr>Bottom-up: Seminaive (inkrementell)</vt:lpstr>
      <vt:lpstr>Semantik von reinem Datalog</vt:lpstr>
      <vt:lpstr>Beweistheoretisch</vt:lpstr>
      <vt:lpstr>PowerPoint-Präsentation</vt:lpstr>
      <vt:lpstr>Top-down Evaluation</vt:lpstr>
      <vt:lpstr>Top-down Evaluation</vt:lpstr>
      <vt:lpstr>Magic Sets (4. Ansatz: Top-Down+Bottom-up)</vt:lpstr>
      <vt:lpstr>Behandlung der Negation in Datalog</vt:lpstr>
      <vt:lpstr>Datalog mit Negation</vt:lpstr>
      <vt:lpstr>Ad 2: Stratifikation</vt:lpstr>
      <vt:lpstr>Stratum</vt:lpstr>
      <vt:lpstr>Stratum-Graph</vt:lpstr>
      <vt:lpstr>Beispiel</vt:lpstr>
      <vt:lpstr>Weiteres Beispiel </vt:lpstr>
      <vt:lpstr>Auswertung stratifizierter Programme 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1636</cp:revision>
  <cp:lastPrinted>2018-06-11T13:46:46Z</cp:lastPrinted>
  <dcterms:created xsi:type="dcterms:W3CDTF">2010-04-27T12:26:40Z</dcterms:created>
  <dcterms:modified xsi:type="dcterms:W3CDTF">2020-06-02T12:04:15Z</dcterms:modified>
</cp:coreProperties>
</file>