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1"/>
  </p:notesMasterIdLst>
  <p:handoutMasterIdLst>
    <p:handoutMasterId r:id="rId52"/>
  </p:handoutMasterIdLst>
  <p:sldIdLst>
    <p:sldId id="516" r:id="rId2"/>
    <p:sldId id="396" r:id="rId3"/>
    <p:sldId id="483" r:id="rId4"/>
    <p:sldId id="549" r:id="rId5"/>
    <p:sldId id="466" r:id="rId6"/>
    <p:sldId id="527" r:id="rId7"/>
    <p:sldId id="548" r:id="rId8"/>
    <p:sldId id="468" r:id="rId9"/>
    <p:sldId id="550" r:id="rId10"/>
    <p:sldId id="472" r:id="rId11"/>
    <p:sldId id="473" r:id="rId12"/>
    <p:sldId id="474" r:id="rId13"/>
    <p:sldId id="475" r:id="rId14"/>
    <p:sldId id="520" r:id="rId15"/>
    <p:sldId id="521" r:id="rId16"/>
    <p:sldId id="518" r:id="rId17"/>
    <p:sldId id="476" r:id="rId18"/>
    <p:sldId id="519" r:id="rId19"/>
    <p:sldId id="522" r:id="rId20"/>
    <p:sldId id="524" r:id="rId21"/>
    <p:sldId id="525" r:id="rId22"/>
    <p:sldId id="526" r:id="rId23"/>
    <p:sldId id="552" r:id="rId24"/>
    <p:sldId id="477" r:id="rId25"/>
    <p:sldId id="501" r:id="rId26"/>
    <p:sldId id="528" r:id="rId27"/>
    <p:sldId id="532" r:id="rId28"/>
    <p:sldId id="529" r:id="rId29"/>
    <p:sldId id="506" r:id="rId30"/>
    <p:sldId id="482" r:id="rId31"/>
    <p:sldId id="484" r:id="rId32"/>
    <p:sldId id="533" r:id="rId33"/>
    <p:sldId id="487" r:id="rId34"/>
    <p:sldId id="535" r:id="rId35"/>
    <p:sldId id="488" r:id="rId36"/>
    <p:sldId id="489" r:id="rId37"/>
    <p:sldId id="551" r:id="rId38"/>
    <p:sldId id="496" r:id="rId39"/>
    <p:sldId id="497" r:id="rId40"/>
    <p:sldId id="498" r:id="rId41"/>
    <p:sldId id="544" r:id="rId42"/>
    <p:sldId id="553" r:id="rId43"/>
    <p:sldId id="513" r:id="rId44"/>
    <p:sldId id="514" r:id="rId45"/>
    <p:sldId id="509" r:id="rId46"/>
    <p:sldId id="510" r:id="rId47"/>
    <p:sldId id="515" r:id="rId48"/>
    <p:sldId id="500" r:id="rId49"/>
    <p:sldId id="505" r:id="rId5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8C93"/>
    <a:srgbClr val="0432FF"/>
    <a:srgbClr val="0000C8"/>
    <a:srgbClr val="D0ECD3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7" autoAdjust="0"/>
    <p:restoredTop sz="92981" autoAdjust="0"/>
  </p:normalViewPr>
  <p:slideViewPr>
    <p:cSldViewPr>
      <p:cViewPr>
        <p:scale>
          <a:sx n="80" d="100"/>
          <a:sy n="80" d="100"/>
        </p:scale>
        <p:origin x="88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09.06.20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09.06.20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8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B2D5BC-3126-A047-B090-8DE78A14F5A1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62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>Anfrageoptimierung</a:t>
            </a:r>
            <a:br>
              <a:rPr lang="de-DE" dirty="0" smtClean="0">
                <a:cs typeface="+mj-cs"/>
              </a:rPr>
            </a:b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/>
              <a:t>Universität </a:t>
            </a:r>
            <a:r>
              <a:rPr lang="de-DE" sz="2400" b="1" dirty="0"/>
              <a:t>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74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Abschätzung der Ergebnisgröße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Parser betrachtet Anfrageblock für Select-</a:t>
            </a:r>
            <a:r>
              <a:rPr lang="de-DE" dirty="0" err="1" smtClean="0"/>
              <a:t>From</a:t>
            </a:r>
            <a:r>
              <a:rPr lang="de-DE" dirty="0" smtClean="0"/>
              <a:t>-</a:t>
            </a:r>
            <a:r>
              <a:rPr lang="de-DE" dirty="0" err="1" smtClean="0"/>
              <a:t>Where</a:t>
            </a:r>
            <a:r>
              <a:rPr lang="de-DE" dirty="0" smtClean="0"/>
              <a:t>-Anfrage </a:t>
            </a:r>
            <a:r>
              <a:rPr lang="de-DE" i="1" dirty="0" smtClean="0">
                <a:solidFill>
                  <a:srgbClr val="3C8C93"/>
                </a:solidFill>
              </a:rPr>
              <a:t>Q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Abschätzung der Ergebnisgröße von </a:t>
            </a:r>
            <a:r>
              <a:rPr lang="de-DE" dirty="0" smtClean="0">
                <a:solidFill>
                  <a:srgbClr val="3C8C93"/>
                </a:solidFill>
              </a:rPr>
              <a:t>Q</a:t>
            </a:r>
            <a:r>
              <a:rPr lang="de-DE" dirty="0" smtClean="0"/>
              <a:t> durch</a:t>
            </a:r>
          </a:p>
          <a:p>
            <a:r>
              <a:rPr lang="de-DE" dirty="0" smtClean="0"/>
              <a:t>die </a:t>
            </a:r>
            <a:r>
              <a:rPr lang="de-DE" b="1" dirty="0" err="1" smtClean="0"/>
              <a:t>Kardinalitäten</a:t>
            </a:r>
            <a:r>
              <a:rPr lang="de-DE" b="1" dirty="0" smtClean="0"/>
              <a:t> der Eingabetabellen </a:t>
            </a:r>
            <a:r>
              <a:rPr lang="de-DE" b="1" dirty="0" smtClean="0"/>
              <a:t>bzw. </a:t>
            </a:r>
            <a:r>
              <a:rPr lang="de-DE" b="1" dirty="0" smtClean="0"/>
              <a:t> </a:t>
            </a:r>
            <a:r>
              <a:rPr lang="de-DE" b="1" dirty="0" smtClean="0"/>
              <a:t>Anfrageblöcke  </a:t>
            </a:r>
            <a:r>
              <a:rPr lang="de-DE" b="1" dirty="0"/>
              <a:t> </a:t>
            </a:r>
            <a:r>
              <a:rPr lang="de-DE" b="1" dirty="0" smtClean="0"/>
              <a:t>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... ,|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/>
              <a:t> und</a:t>
            </a:r>
          </a:p>
          <a:p>
            <a:r>
              <a:rPr lang="de-DE" dirty="0" smtClean="0"/>
              <a:t>die </a:t>
            </a:r>
            <a:r>
              <a:rPr lang="de-DE" b="1" dirty="0" smtClean="0"/>
              <a:t>Selektivität</a:t>
            </a:r>
            <a:r>
              <a:rPr lang="de-DE" dirty="0" smtClean="0"/>
              <a:t> </a:t>
            </a:r>
            <a:r>
              <a:rPr lang="de-DE" i="1" dirty="0" err="1" smtClean="0">
                <a:solidFill>
                  <a:srgbClr val="3C8C93"/>
                </a:solidFill>
              </a:rPr>
              <a:t>sel</a:t>
            </a:r>
            <a:r>
              <a:rPr lang="de-DE" i="1" dirty="0" smtClean="0">
                <a:solidFill>
                  <a:srgbClr val="3C8C93"/>
                </a:solidFill>
              </a:rPr>
              <a:t>(</a:t>
            </a:r>
            <a:r>
              <a:rPr lang="de-DE" i="1" dirty="0" err="1" smtClean="0">
                <a:solidFill>
                  <a:srgbClr val="3C8C93"/>
                </a:solidFill>
              </a:rPr>
              <a:t>predicate</a:t>
            </a:r>
            <a:r>
              <a:rPr lang="de-DE" i="1" dirty="0" smtClean="0">
                <a:solidFill>
                  <a:srgbClr val="3C8C93"/>
                </a:solidFill>
              </a:rPr>
              <a:t>-list)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		       |Q|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sel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i="1" dirty="0" err="1">
                <a:solidFill>
                  <a:srgbClr val="3C8C93"/>
                </a:solidFill>
              </a:rPr>
              <a:t>predicate</a:t>
            </a:r>
            <a:r>
              <a:rPr lang="de-DE" i="1" dirty="0">
                <a:solidFill>
                  <a:srgbClr val="3C8C93"/>
                </a:solidFill>
              </a:rPr>
              <a:t>-list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8-Query-Optimization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2388371" cy="17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Tabellenkardinalitäten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079897"/>
          </a:xfrm>
        </p:spPr>
        <p:txBody>
          <a:bodyPr/>
          <a:lstStyle/>
          <a:p>
            <a:r>
              <a:rPr lang="de-DE" dirty="0" smtClean="0"/>
              <a:t>Die Größe einer Tabelle ist über den Systemkatalog verfügbar (hier IBM DB2)</a:t>
            </a:r>
          </a:p>
          <a:p>
            <a:r>
              <a:rPr lang="de-DE" dirty="0" smtClean="0"/>
              <a:t>Vor Ausführung der Anfrage verfügbar: offline             (bei DB-Änderungen wird Tabelle upgedatet)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6278" y="3234894"/>
            <a:ext cx="7020272" cy="310597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db2 =&gt; SELECT TABNAME, CARD, NPAGES</a:t>
            </a:r>
          </a:p>
          <a:p>
            <a:r>
              <a:rPr lang="en-US" sz="1400" dirty="0">
                <a:latin typeface="Courier"/>
                <a:cs typeface="Courier"/>
              </a:rPr>
              <a:t>db2 (cont.) =&gt; FROM SYSCAT.TABLES</a:t>
            </a:r>
          </a:p>
          <a:p>
            <a:r>
              <a:rPr lang="en-US" sz="1400" dirty="0">
                <a:latin typeface="Courier"/>
                <a:cs typeface="Courier"/>
              </a:rPr>
              <a:t>db2 (cont.) =&gt; WHERE TABSCHEMA = 'TPCH';</a:t>
            </a:r>
          </a:p>
          <a:p>
            <a:r>
              <a:rPr lang="en-US" sz="1400" dirty="0">
                <a:latin typeface="Courier"/>
                <a:cs typeface="Courier"/>
              </a:rPr>
              <a:t>TABNAME </a:t>
            </a:r>
            <a:r>
              <a:rPr lang="en-US" sz="1400" dirty="0" smtClean="0">
                <a:latin typeface="Courier"/>
                <a:cs typeface="Courier"/>
              </a:rPr>
              <a:t>       CARD                 NPAGES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-------------- -------------------- --------------------</a:t>
            </a:r>
          </a:p>
          <a:p>
            <a:r>
              <a:rPr lang="en-US" sz="1400" dirty="0">
                <a:latin typeface="Courier"/>
                <a:cs typeface="Courier"/>
              </a:rPr>
              <a:t>ORDERS </a:t>
            </a:r>
            <a:r>
              <a:rPr lang="en-US" sz="1400" dirty="0" smtClean="0">
                <a:latin typeface="Courier"/>
                <a:cs typeface="Courier"/>
              </a:rPr>
              <a:t>        1500000              44331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CUSTOMER </a:t>
            </a:r>
            <a:r>
              <a:rPr lang="en-US" sz="1400" dirty="0" smtClean="0">
                <a:latin typeface="Courier"/>
                <a:cs typeface="Courier"/>
              </a:rPr>
              <a:t>      150000               6747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NATION </a:t>
            </a:r>
            <a:r>
              <a:rPr lang="en-US" sz="1400" dirty="0" smtClean="0">
                <a:latin typeface="Courier"/>
                <a:cs typeface="Courier"/>
              </a:rPr>
              <a:t>        25                   2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REGION </a:t>
            </a:r>
            <a:r>
              <a:rPr lang="en-US" sz="1400" dirty="0" smtClean="0">
                <a:latin typeface="Courier"/>
                <a:cs typeface="Courier"/>
              </a:rPr>
              <a:t>        5                    1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PART </a:t>
            </a:r>
            <a:r>
              <a:rPr lang="en-US" sz="1400" dirty="0" smtClean="0">
                <a:latin typeface="Courier"/>
                <a:cs typeface="Courier"/>
              </a:rPr>
              <a:t>          200000               7578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SUPPLIER </a:t>
            </a:r>
            <a:r>
              <a:rPr lang="en-US" sz="1400" dirty="0" smtClean="0">
                <a:latin typeface="Courier"/>
                <a:cs typeface="Courier"/>
              </a:rPr>
              <a:t>      10000                406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PARTSUPP </a:t>
            </a:r>
            <a:r>
              <a:rPr lang="en-US" sz="1400" dirty="0" smtClean="0">
                <a:latin typeface="Courier"/>
                <a:cs typeface="Courier"/>
              </a:rPr>
              <a:t>      800000               31679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LINEITEM </a:t>
            </a:r>
            <a:r>
              <a:rPr lang="en-US" sz="1400" dirty="0" smtClean="0">
                <a:latin typeface="Courier"/>
                <a:cs typeface="Courier"/>
              </a:rPr>
              <a:t>      6001215              207888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8 record(s) selected.</a:t>
            </a:r>
          </a:p>
        </p:txBody>
      </p:sp>
    </p:spTree>
    <p:extLst>
      <p:ext uri="{BB962C8B-B14F-4D97-AF65-F5344CB8AC3E}">
        <p14:creationId xmlns:p14="http://schemas.microsoft.com/office/powerpoint/2010/main" val="29550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smtClean="0"/>
              <a:t>Grobe Abschätzung der Selektivität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4784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... durch Induktion über die Struktur des Anfrageblocks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Bild 4" descr="Pages from 08-Query-Optimization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027307" cy="4032448"/>
          </a:xfrm>
          <a:prstGeom prst="rect">
            <a:avLst/>
          </a:prstGeom>
          <a:effectLst/>
        </p:spPr>
      </p:pic>
      <p:sp>
        <p:nvSpPr>
          <p:cNvPr id="6" name="Textfeld 5"/>
          <p:cNvSpPr txBox="1"/>
          <p:nvPr/>
        </p:nvSpPr>
        <p:spPr>
          <a:xfrm>
            <a:off x="2822098" y="2132856"/>
            <a:ext cx="46373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</a:t>
            </a:r>
            <a:r>
              <a:rPr lang="de-DE" i="1" dirty="0" smtClean="0"/>
              <a:t>I</a:t>
            </a:r>
            <a:r>
              <a:rPr lang="de-DE" dirty="0" smtClean="0"/>
              <a:t> auf Spalte </a:t>
            </a:r>
            <a:r>
              <a:rPr lang="de-DE" i="1" dirty="0" err="1" smtClean="0"/>
              <a:t>column</a:t>
            </a:r>
            <a:r>
              <a:rPr lang="de-DE" dirty="0" smtClean="0"/>
              <a:t> gibt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815220" y="2442600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sonst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07904" y="3140968"/>
            <a:ext cx="39164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Indexe auf beiden Spalten gibt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97049" y="3562160"/>
            <a:ext cx="428675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nur auf eine Spalte gibt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3933056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sonst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663979"/>
            <a:ext cx="5331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| </a:t>
            </a:r>
            <a:r>
              <a:rPr lang="en-US" sz="1600" i="1" dirty="0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 | </a:t>
            </a:r>
            <a:r>
              <a:rPr lang="en-US" sz="1600" dirty="0" err="1" smtClean="0">
                <a:solidFill>
                  <a:srgbClr val="00B050"/>
                </a:solidFill>
              </a:rPr>
              <a:t>gibt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Aufschluss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über</a:t>
            </a:r>
            <a:r>
              <a:rPr lang="en-US" sz="1600" dirty="0" smtClean="0">
                <a:solidFill>
                  <a:srgbClr val="00B050"/>
                </a:solidFill>
              </a:rPr>
              <a:t> die </a:t>
            </a:r>
            <a:r>
              <a:rPr lang="en-US" sz="1600" dirty="0" err="1" smtClean="0">
                <a:solidFill>
                  <a:srgbClr val="00B050"/>
                </a:solidFill>
              </a:rPr>
              <a:t>Anzahl</a:t>
            </a:r>
            <a:r>
              <a:rPr lang="en-US" sz="1600" dirty="0" smtClean="0">
                <a:solidFill>
                  <a:srgbClr val="00B050"/>
                </a:solidFill>
              </a:rPr>
              <a:t> der </a:t>
            </a:r>
            <a:r>
              <a:rPr lang="en-US" sz="1600" dirty="0" err="1" smtClean="0">
                <a:solidFill>
                  <a:srgbClr val="00B050"/>
                </a:solidFill>
              </a:rPr>
              <a:t>verschiedenen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Werte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029" y="2987246"/>
            <a:ext cx="8280920" cy="144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8029" y="4451029"/>
            <a:ext cx="8280920" cy="62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8029" y="5226471"/>
            <a:ext cx="8280920" cy="62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8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Selektivitätsabschätzung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Annahmen</a:t>
            </a:r>
          </a:p>
          <a:p>
            <a:pPr lvl="1"/>
            <a:r>
              <a:rPr lang="de-DE" dirty="0" smtClean="0"/>
              <a:t>Gleichverteilung der Datenwerte in einer Spalte</a:t>
            </a:r>
          </a:p>
          <a:p>
            <a:pPr lvl="1"/>
            <a:r>
              <a:rPr lang="de-DE" dirty="0" smtClean="0"/>
              <a:t>Unabhängigkeit zwischen einzelnen Prädikaten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Annahmen nicht immer gerechtfertigt, daher: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Sammlung von Datenstatistiken (offline)</a:t>
            </a:r>
          </a:p>
          <a:p>
            <a:pPr lvl="1"/>
            <a:r>
              <a:rPr lang="de-DE" dirty="0" smtClean="0"/>
              <a:t>Speicherung im Systemkatalog</a:t>
            </a:r>
          </a:p>
          <a:p>
            <a:pPr lvl="2"/>
            <a:r>
              <a:rPr lang="de-DE" dirty="0" smtClean="0"/>
              <a:t>IBM DB2: RUNSTATS ON TABLE</a:t>
            </a:r>
          </a:p>
          <a:p>
            <a:pPr lvl="1"/>
            <a:r>
              <a:rPr lang="de-DE" dirty="0" smtClean="0"/>
              <a:t>Meistverwendet: Histogramme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Wo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in den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groben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Abschätzungen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Gleichverteilung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(uniformity)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genutzt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Wo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(independence)? 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52560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1125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Wo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in den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groben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Abschätzungen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Gleichverteilung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(uniformity)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genutzt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Wo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(independence)?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Die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Annahme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der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Gleichverteilung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beispielsweise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Selektivitätsabschätzung</a:t>
            </a:r>
            <a:r>
              <a:rPr lang="en-US" sz="1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column </a:t>
            </a:r>
            <a:r>
              <a:rPr lang="en-US" sz="1600" dirty="0">
                <a:solidFill>
                  <a:schemeClr val="bg1"/>
                </a:solidFill>
                <a:latin typeface="Chalkduster"/>
              </a:rPr>
              <a:t>= value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nötig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unabhängig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von value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1/|I|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bzw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. 1/10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angenommen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. </a:t>
            </a:r>
          </a:p>
          <a:p>
            <a:pPr marL="0" indent="0" eaLnBrk="1" hangingPunct="1">
              <a:buNone/>
              <a:defRPr/>
            </a:pPr>
            <a:endParaRPr lang="en-US" sz="16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Unabhängigkeit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Konjunktion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von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Prädikaten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angenommen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es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wird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nicht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“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bedingten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Häufigkeiten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” </a:t>
            </a:r>
            <a:r>
              <a:rPr lang="en-US" sz="1600" dirty="0" err="1" smtClean="0">
                <a:solidFill>
                  <a:schemeClr val="bg1"/>
                </a:solidFill>
                <a:latin typeface="Chalkduster"/>
              </a:rPr>
              <a:t>gerechnet</a:t>
            </a:r>
            <a:r>
              <a:rPr lang="en-US" sz="1600" dirty="0" smtClean="0">
                <a:solidFill>
                  <a:schemeClr val="bg1"/>
                </a:solidFill>
                <a:latin typeface="Chalkduster"/>
              </a:rPr>
              <a:t>). </a:t>
            </a:r>
            <a:endParaRPr lang="en-US" sz="1600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62375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Histogramme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58" y="1124744"/>
            <a:ext cx="4209842" cy="420984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136" y="6006326"/>
            <a:ext cx="86756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Von MM-</a:t>
            </a:r>
            <a:r>
              <a:rPr lang="de-DE" sz="1000" dirty="0" err="1"/>
              <a:t>Stat</a:t>
            </a:r>
            <a:r>
              <a:rPr lang="de-DE" sz="1000" dirty="0"/>
              <a:t> - Eigenes Werk (Originaltext: selbst erstellt), CC BY-SA </a:t>
            </a:r>
            <a:r>
              <a:rPr lang="de-DE" sz="1000" dirty="0" smtClean="0"/>
              <a:t>3.0, https</a:t>
            </a:r>
            <a:r>
              <a:rPr lang="de-DE" sz="1000" dirty="0"/>
              <a:t>://</a:t>
            </a:r>
            <a:r>
              <a:rPr lang="de-DE" sz="1000" dirty="0" err="1"/>
              <a:t>commons.wikimedia.org</a:t>
            </a:r>
            <a:r>
              <a:rPr lang="de-DE" sz="1000" dirty="0"/>
              <a:t>/</a:t>
            </a:r>
            <a:r>
              <a:rPr lang="de-DE" sz="1000" dirty="0" err="1"/>
              <a:t>w</a:t>
            </a:r>
            <a:r>
              <a:rPr lang="de-DE" sz="1000" dirty="0"/>
              <a:t>/</a:t>
            </a:r>
            <a:r>
              <a:rPr lang="de-DE" sz="1000" dirty="0" err="1"/>
              <a:t>index.php?curid</a:t>
            </a:r>
            <a:r>
              <a:rPr lang="de-DE" sz="1000" dirty="0"/>
              <a:t>=10459764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1268760"/>
            <a:ext cx="46106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Mit Histogrammen können echte Verteilungen von Werten einer Kolumne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i="1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approximiert werden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Alle Werte von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i="1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werden in angrenzende Intervalle geteilt mit Grenzwerten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Sammle statistische Parameter für jedes Intervall, z.B.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Anzahl Zeilen </a:t>
            </a:r>
            <a:r>
              <a:rPr lang="de-DE" dirty="0" err="1" smtClean="0">
                <a:solidFill>
                  <a:srgbClr val="3C8C93"/>
                </a:solidFill>
              </a:rPr>
              <a:t>z</a:t>
            </a:r>
            <a:r>
              <a:rPr lang="de-DE" dirty="0" smtClean="0"/>
              <a:t> mit                                 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baseline="-25000" dirty="0" smtClean="0">
                <a:solidFill>
                  <a:srgbClr val="3C8C93"/>
                </a:solidFill>
              </a:rPr>
              <a:t>i-1</a:t>
            </a:r>
            <a:r>
              <a:rPr lang="de-DE" dirty="0" smtClean="0">
                <a:solidFill>
                  <a:srgbClr val="3C8C93"/>
                </a:solidFill>
              </a:rPr>
              <a:t> &lt; </a:t>
            </a:r>
            <a:r>
              <a:rPr lang="de-DE" dirty="0" err="1" smtClean="0">
                <a:solidFill>
                  <a:srgbClr val="3C8C93"/>
                </a:solidFill>
              </a:rPr>
              <a:t>z.column</a:t>
            </a:r>
            <a:r>
              <a:rPr lang="de-DE" dirty="0" smtClean="0">
                <a:solidFill>
                  <a:srgbClr val="3C8C93"/>
                </a:solidFill>
              </a:rPr>
              <a:t> &lt;= x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Oder: Anzahl verschiedener Werte von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/>
              <a:t> im Intervall </a:t>
            </a:r>
            <a:r>
              <a:rPr lang="de-DE" dirty="0" smtClean="0">
                <a:solidFill>
                  <a:srgbClr val="3C8C93"/>
                </a:solidFill>
              </a:rPr>
              <a:t>(x</a:t>
            </a:r>
            <a:r>
              <a:rPr lang="de-DE" baseline="-25000" dirty="0" smtClean="0">
                <a:solidFill>
                  <a:srgbClr val="3C8C93"/>
                </a:solidFill>
              </a:rPr>
              <a:t>i-1</a:t>
            </a:r>
            <a:r>
              <a:rPr lang="de-DE" dirty="0" smtClean="0">
                <a:solidFill>
                  <a:srgbClr val="3C8C93"/>
                </a:solidFill>
              </a:rPr>
              <a:t>,x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r>
              <a:rPr lang="de-DE" dirty="0" smtClean="0"/>
              <a:t>  (absolut oder relativ)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982028" y="5267395"/>
            <a:ext cx="21871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Werte von Spalte </a:t>
            </a:r>
            <a:r>
              <a:rPr lang="de-DE" sz="1400" dirty="0" err="1" smtClean="0">
                <a:solidFill>
                  <a:srgbClr val="3C8C93"/>
                </a:solidFill>
              </a:rPr>
              <a:t>column</a:t>
            </a:r>
            <a:endParaRPr lang="de-DE" sz="1400" dirty="0">
              <a:solidFill>
                <a:srgbClr val="3C8C9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2818837" y="3444399"/>
            <a:ext cx="45384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Relative Häufigkeit Zeilen (</a:t>
            </a:r>
            <a:r>
              <a:rPr lang="de-DE" sz="1400" dirty="0" smtClean="0"/>
              <a:t>1.) </a:t>
            </a:r>
            <a:r>
              <a:rPr lang="de-DE" sz="1400" dirty="0" smtClean="0"/>
              <a:t>bzw. verschiedene Werte (</a:t>
            </a:r>
            <a:r>
              <a:rPr lang="de-DE" sz="1400" dirty="0" smtClean="0"/>
              <a:t>2.)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595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Histogramme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1196975"/>
            <a:ext cx="396044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SYSCAT.COLDIST enthält Informationen wie</a:t>
            </a:r>
          </a:p>
          <a:p>
            <a:r>
              <a:rPr lang="de-DE" sz="2000" dirty="0" err="1"/>
              <a:t>n</a:t>
            </a:r>
            <a:r>
              <a:rPr lang="de-DE" sz="2000" dirty="0" err="1" smtClean="0"/>
              <a:t>-tes</a:t>
            </a:r>
            <a:r>
              <a:rPr lang="de-DE" sz="2000" dirty="0" smtClean="0"/>
              <a:t> Quantil (Type = ‚Q‘) oder </a:t>
            </a:r>
            <a:r>
              <a:rPr lang="de-DE" sz="2000" dirty="0" err="1" smtClean="0"/>
              <a:t>n</a:t>
            </a:r>
            <a:r>
              <a:rPr lang="de-DE" sz="2000" dirty="0"/>
              <a:t>-häufigste Werte (Type = `F</a:t>
            </a:r>
            <a:r>
              <a:rPr lang="de-DE" sz="2000" dirty="0" smtClean="0"/>
              <a:t>‘) und deren Anzahl </a:t>
            </a:r>
          </a:p>
          <a:p>
            <a:r>
              <a:rPr lang="de-DE" sz="2000" dirty="0" smtClean="0"/>
              <a:t>Auch Anzahl der verschiedenen Werte pro Histogramm-Rasterplatz </a:t>
            </a:r>
            <a:r>
              <a:rPr lang="de-DE" sz="2000" dirty="0" err="1" smtClean="0"/>
              <a:t>anfragbar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Tatsächlich können Histogramme auch absichtlich gesetzt werden, um den Optimierer zu beeinflussen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196752"/>
            <a:ext cx="4248472" cy="501419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fr-FR" sz="1600" dirty="0">
                <a:latin typeface="Courier"/>
                <a:cs typeface="Courier"/>
              </a:rPr>
              <a:t>SELECT SEQNO, COLVALUE, VALCOUNT</a:t>
            </a:r>
          </a:p>
          <a:p>
            <a:r>
              <a:rPr lang="fr-FR" sz="1600" dirty="0">
                <a:latin typeface="Courier"/>
                <a:cs typeface="Courier"/>
              </a:rPr>
              <a:t>FROM SYSCAT.COLDIST</a:t>
            </a:r>
          </a:p>
          <a:p>
            <a:r>
              <a:rPr lang="fr-FR" sz="1600" dirty="0">
                <a:latin typeface="Courier"/>
                <a:cs typeface="Courier"/>
              </a:rPr>
              <a:t>WHERE TABNAME = 'LINEITEM'</a:t>
            </a:r>
          </a:p>
          <a:p>
            <a:r>
              <a:rPr lang="fr-FR" sz="1600" dirty="0">
                <a:latin typeface="Courier"/>
                <a:cs typeface="Courier"/>
              </a:rPr>
              <a:t>AND COLNAME = 'L_EXTENDEDPRICE'</a:t>
            </a:r>
          </a:p>
          <a:p>
            <a:r>
              <a:rPr lang="fr-FR" sz="1600" dirty="0">
                <a:latin typeface="Courier"/>
                <a:cs typeface="Courier"/>
              </a:rPr>
              <a:t>AND TYPE = 'Q</a:t>
            </a:r>
            <a:r>
              <a:rPr lang="fr-FR" sz="1600" dirty="0" smtClean="0">
                <a:latin typeface="Courier"/>
                <a:cs typeface="Courier"/>
              </a:rPr>
              <a:t>';</a:t>
            </a:r>
            <a:endParaRPr lang="fr-FR" sz="1600" dirty="0">
              <a:latin typeface="Courier"/>
              <a:cs typeface="Courier"/>
            </a:endParaRPr>
          </a:p>
          <a:p>
            <a:r>
              <a:rPr lang="fr-FR" sz="1600" dirty="0">
                <a:latin typeface="Courier"/>
                <a:cs typeface="Courier"/>
              </a:rPr>
              <a:t>SEQNO COLVALUE </a:t>
            </a:r>
            <a:r>
              <a:rPr lang="fr-FR" sz="1600" dirty="0" smtClean="0">
                <a:latin typeface="Courier"/>
                <a:cs typeface="Courier"/>
              </a:rPr>
              <a:t>         VALCOUNT</a:t>
            </a:r>
            <a:endParaRPr lang="fr-FR" sz="1600" dirty="0">
              <a:latin typeface="Courier"/>
              <a:cs typeface="Courier"/>
            </a:endParaRPr>
          </a:p>
          <a:p>
            <a:r>
              <a:rPr lang="fr-FR" sz="1600" dirty="0">
                <a:latin typeface="Courier"/>
                <a:cs typeface="Courier"/>
              </a:rPr>
              <a:t>----- ----------------- --------</a:t>
            </a:r>
          </a:p>
          <a:p>
            <a:r>
              <a:rPr lang="fr-FR" sz="1600" dirty="0">
                <a:latin typeface="Courier"/>
                <a:cs typeface="Courier"/>
              </a:rPr>
              <a:t>1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0000000000996.01 3001</a:t>
            </a:r>
          </a:p>
          <a:p>
            <a:r>
              <a:rPr lang="fr-FR" sz="1600" dirty="0">
                <a:latin typeface="Courier"/>
                <a:cs typeface="Courier"/>
              </a:rPr>
              <a:t>2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0000000004513.26 315064</a:t>
            </a:r>
          </a:p>
          <a:p>
            <a:r>
              <a:rPr lang="fr-FR" sz="1600" dirty="0">
                <a:latin typeface="Courier"/>
                <a:cs typeface="Courier"/>
              </a:rPr>
              <a:t>3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0000000007367.60 633128</a:t>
            </a:r>
          </a:p>
          <a:p>
            <a:r>
              <a:rPr lang="fr-FR" sz="1600" dirty="0">
                <a:latin typeface="Courier"/>
                <a:cs typeface="Courier"/>
              </a:rPr>
              <a:t>4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0000000011861.82 948192</a:t>
            </a:r>
          </a:p>
          <a:p>
            <a:r>
              <a:rPr lang="fr-FR" sz="1600" dirty="0">
                <a:latin typeface="Courier"/>
                <a:cs typeface="Courier"/>
              </a:rPr>
              <a:t>5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0000000015921.28 1263256</a:t>
            </a:r>
          </a:p>
          <a:p>
            <a:r>
              <a:rPr lang="fr-FR" sz="1600" dirty="0">
                <a:latin typeface="Courier"/>
                <a:cs typeface="Courier"/>
              </a:rPr>
              <a:t>6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0000000019922.76 1578320</a:t>
            </a:r>
          </a:p>
          <a:p>
            <a:r>
              <a:rPr lang="fr-FR" sz="1600" dirty="0">
                <a:latin typeface="Courier"/>
                <a:cs typeface="Courier"/>
              </a:rPr>
              <a:t>7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0000000024103.20 1896384</a:t>
            </a:r>
          </a:p>
          <a:p>
            <a:r>
              <a:rPr lang="fr-FR" sz="1600" dirty="0">
                <a:latin typeface="Courier"/>
                <a:cs typeface="Courier"/>
              </a:rPr>
              <a:t>8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0000000027733.58 2211448</a:t>
            </a:r>
          </a:p>
          <a:p>
            <a:r>
              <a:rPr lang="fr-FR" sz="1600" dirty="0">
                <a:latin typeface="Courier"/>
                <a:cs typeface="Courier"/>
              </a:rPr>
              <a:t>9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0000000031961.80 2526512</a:t>
            </a:r>
          </a:p>
          <a:p>
            <a:r>
              <a:rPr lang="fr-FR" sz="1600" dirty="0">
                <a:latin typeface="Courier"/>
                <a:cs typeface="Courier"/>
              </a:rPr>
              <a:t>10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0000000035584.72 2841576</a:t>
            </a:r>
          </a:p>
          <a:p>
            <a:r>
              <a:rPr lang="fr-FR" sz="1600" dirty="0">
                <a:latin typeface="Courier"/>
                <a:cs typeface="Courier"/>
              </a:rPr>
              <a:t>11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0000000039772.92 3159640</a:t>
            </a:r>
          </a:p>
          <a:p>
            <a:r>
              <a:rPr lang="fr-FR" sz="1600" dirty="0">
                <a:latin typeface="Courier"/>
                <a:cs typeface="Courier"/>
              </a:rPr>
              <a:t>12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0000000043395.75 3474704</a:t>
            </a:r>
          </a:p>
          <a:p>
            <a:r>
              <a:rPr lang="fr-FR" sz="1600" dirty="0">
                <a:latin typeface="Courier"/>
                <a:cs typeface="Courier"/>
              </a:rPr>
              <a:t>13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0000000047013.98 3789768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0126" y="6381328"/>
            <a:ext cx="459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DB2: TYPE='Q' </a:t>
            </a:r>
            <a:r>
              <a:rPr lang="en-US" sz="1200" dirty="0" err="1" smtClean="0"/>
              <a:t>Quantile</a:t>
            </a:r>
            <a:r>
              <a:rPr lang="en-US" sz="1200" dirty="0" smtClean="0"/>
              <a:t> </a:t>
            </a:r>
            <a:r>
              <a:rPr lang="en-US" sz="1200" dirty="0"/>
              <a:t>(cumulative distribution)</a:t>
            </a:r>
            <a:r>
              <a:rPr lang="en-US" sz="1200" dirty="0" smtClean="0"/>
              <a:t>, TYPE='F' Frequency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7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Bessere Abschätzung der Selektivität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C8C93"/>
                </a:solidFill>
              </a:rPr>
              <a:t>MCV(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, R) = </a:t>
            </a:r>
            <a:r>
              <a:rPr lang="de-DE" dirty="0" err="1" smtClean="0"/>
              <a:t>n</a:t>
            </a:r>
            <a:r>
              <a:rPr lang="de-DE" dirty="0" smtClean="0"/>
              <a:t>-häufigste </a:t>
            </a:r>
            <a:r>
              <a:rPr lang="de-DE" dirty="0"/>
              <a:t>(top-</a:t>
            </a:r>
            <a:r>
              <a:rPr lang="de-DE" dirty="0" err="1"/>
              <a:t>n</a:t>
            </a:r>
            <a:r>
              <a:rPr lang="de-DE" dirty="0"/>
              <a:t>) Werte in der Kolumne </a:t>
            </a:r>
            <a:r>
              <a:rPr lang="de-DE" dirty="0" err="1">
                <a:solidFill>
                  <a:srgbClr val="3C8C93"/>
                </a:solidFill>
              </a:rPr>
              <a:t>column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/>
              <a:t>einer Tabelle </a:t>
            </a:r>
            <a:r>
              <a:rPr lang="de-DE" dirty="0">
                <a:solidFill>
                  <a:srgbClr val="3C8C93"/>
                </a:solidFill>
              </a:rPr>
              <a:t>R</a:t>
            </a:r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MCF(</a:t>
            </a:r>
            <a:r>
              <a:rPr lang="de-DE" dirty="0" err="1" smtClean="0">
                <a:solidFill>
                  <a:srgbClr val="3C8C93"/>
                </a:solidFill>
              </a:rPr>
              <a:t>column,R</a:t>
            </a:r>
            <a:r>
              <a:rPr lang="de-DE" dirty="0" smtClean="0">
                <a:solidFill>
                  <a:srgbClr val="3C8C93"/>
                </a:solidFill>
              </a:rPr>
              <a:t>) = </a:t>
            </a:r>
            <a:r>
              <a:rPr lang="de-DE" dirty="0" smtClean="0"/>
              <a:t>Häufigkeiten dieser Werte</a:t>
            </a:r>
          </a:p>
          <a:p>
            <a:r>
              <a:rPr lang="de-DE" dirty="0" smtClean="0"/>
              <a:t>Verbesserte Abschätzung für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= </a:t>
            </a:r>
            <a:r>
              <a:rPr lang="de-DE" dirty="0" err="1" smtClean="0">
                <a:solidFill>
                  <a:srgbClr val="3C8C93"/>
                </a:solidFill>
              </a:rPr>
              <a:t>value</a:t>
            </a:r>
            <a:endParaRPr lang="de-DE" dirty="0" smtClean="0"/>
          </a:p>
          <a:p>
            <a:pPr lvl="1"/>
            <a:r>
              <a:rPr lang="de-DE" dirty="0" err="1">
                <a:solidFill>
                  <a:srgbClr val="0432FF"/>
                </a:solidFill>
              </a:rPr>
              <a:t>c</a:t>
            </a:r>
            <a:r>
              <a:rPr lang="de-DE" dirty="0" err="1" smtClean="0">
                <a:solidFill>
                  <a:srgbClr val="0432FF"/>
                </a:solidFill>
              </a:rPr>
              <a:t>olumn</a:t>
            </a:r>
            <a:r>
              <a:rPr lang="de-DE" dirty="0" smtClean="0">
                <a:solidFill>
                  <a:srgbClr val="0432FF"/>
                </a:solidFill>
              </a:rPr>
              <a:t> = </a:t>
            </a:r>
            <a:r>
              <a:rPr lang="de-DE" dirty="0" err="1" smtClean="0">
                <a:solidFill>
                  <a:srgbClr val="0432FF"/>
                </a:solidFill>
              </a:rPr>
              <a:t>value</a:t>
            </a:r>
            <a:r>
              <a:rPr lang="de-DE" dirty="0" smtClean="0">
                <a:solidFill>
                  <a:srgbClr val="0432FF"/>
                </a:solidFill>
              </a:rPr>
              <a:t> </a:t>
            </a:r>
          </a:p>
          <a:p>
            <a:pPr lvl="1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r>
              <a:rPr lang="de-DE" dirty="0" err="1" smtClean="0">
                <a:solidFill>
                  <a:srgbClr val="3C8C93"/>
                </a:solidFill>
              </a:rPr>
              <a:t>sel</a:t>
            </a:r>
            <a:r>
              <a:rPr lang="de-DE" dirty="0" smtClean="0">
                <a:solidFill>
                  <a:srgbClr val="3C8C93"/>
                </a:solidFill>
              </a:rPr>
              <a:t>() =   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>
            <a:off x="2130628" y="3871715"/>
            <a:ext cx="208999" cy="1368698"/>
          </a:xfrm>
          <a:prstGeom prst="leftBrace">
            <a:avLst/>
          </a:prstGeom>
          <a:noFill/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339627" y="3557915"/>
            <a:ext cx="6408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MCF(</a:t>
            </a:r>
            <a:r>
              <a:rPr lang="de-DE" dirty="0" err="1" smtClean="0">
                <a:solidFill>
                  <a:srgbClr val="3C8C93"/>
                </a:solidFill>
              </a:rPr>
              <a:t>R,column</a:t>
            </a:r>
            <a:r>
              <a:rPr lang="de-DE" dirty="0" smtClean="0">
                <a:solidFill>
                  <a:srgbClr val="3C8C93"/>
                </a:solidFill>
              </a:rPr>
              <a:t>)[</a:t>
            </a:r>
            <a:r>
              <a:rPr lang="de-DE" dirty="0" err="1" smtClean="0">
                <a:solidFill>
                  <a:srgbClr val="3C8C93"/>
                </a:solidFill>
              </a:rPr>
              <a:t>value</a:t>
            </a:r>
            <a:r>
              <a:rPr lang="de-DE" dirty="0" smtClean="0">
                <a:solidFill>
                  <a:srgbClr val="3C8C93"/>
                </a:solidFill>
              </a:rPr>
              <a:t>]    </a:t>
            </a:r>
            <a:r>
              <a:rPr lang="de-DE" dirty="0" smtClean="0"/>
              <a:t>falls </a:t>
            </a:r>
            <a:r>
              <a:rPr lang="de-DE" dirty="0" err="1" smtClean="0">
                <a:solidFill>
                  <a:srgbClr val="3C8C93"/>
                </a:solidFill>
              </a:rPr>
              <a:t>value</a:t>
            </a:r>
            <a:r>
              <a:rPr lang="de-DE" dirty="0" smtClean="0">
                <a:solidFill>
                  <a:srgbClr val="3C8C93"/>
                </a:solidFill>
              </a:rPr>
              <a:t> ∈MCV(R,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1/|I|            </a:t>
            </a:r>
            <a:r>
              <a:rPr lang="de-DE" dirty="0" smtClean="0"/>
              <a:t>falls nicht </a:t>
            </a:r>
            <a:r>
              <a:rPr lang="de-DE" dirty="0" err="1">
                <a:solidFill>
                  <a:srgbClr val="3C8C93"/>
                </a:solidFill>
              </a:rPr>
              <a:t>value</a:t>
            </a:r>
            <a:r>
              <a:rPr lang="de-DE" dirty="0">
                <a:solidFill>
                  <a:srgbClr val="3C8C93"/>
                </a:solidFill>
              </a:rPr>
              <a:t> ∈ MCV(R,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es aber einen Index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auf Attribut </a:t>
            </a:r>
            <a:r>
              <a:rPr lang="de-DE" dirty="0" err="1" smtClean="0">
                <a:solidFill>
                  <a:srgbClr val="3C8C93"/>
                </a:solidFill>
              </a:rPr>
              <a:t>column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gibt </a:t>
            </a:r>
          </a:p>
          <a:p>
            <a:r>
              <a:rPr lang="de-DE" dirty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/10          </a:t>
            </a:r>
            <a:r>
              <a:rPr lang="de-DE" dirty="0" smtClean="0"/>
              <a:t>sonst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7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Kardinalitätsabschätzung</a:t>
            </a:r>
            <a:r>
              <a:rPr lang="de-DE" dirty="0" smtClean="0"/>
              <a:t> für Projektion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Anfrage </a:t>
            </a:r>
            <a:r>
              <a:rPr lang="de-DE" dirty="0" smtClean="0">
                <a:solidFill>
                  <a:srgbClr val="3C8C93"/>
                </a:solidFill>
              </a:rPr>
              <a:t>Q : π</a:t>
            </a:r>
            <a:r>
              <a:rPr lang="de-DE" baseline="-25000" dirty="0" smtClean="0">
                <a:solidFill>
                  <a:srgbClr val="3C8C93"/>
                </a:solidFill>
              </a:rPr>
              <a:t>L</a:t>
            </a:r>
            <a:r>
              <a:rPr lang="de-DE" dirty="0" smtClean="0">
                <a:solidFill>
                  <a:srgbClr val="3C8C93"/>
                </a:solidFill>
              </a:rPr>
              <a:t>(R)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mit  L = (A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A</a:t>
            </a:r>
            <a:r>
              <a:rPr lang="de-DE" baseline="-25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Liste von Spalten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V(A,R) </a:t>
            </a:r>
            <a:r>
              <a:rPr lang="de-DE" dirty="0" smtClean="0"/>
              <a:t>= Anzahl verschiedener Werte von </a:t>
            </a:r>
            <a:r>
              <a:rPr lang="de-DE" dirty="0" smtClean="0"/>
              <a:t>Spalte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endParaRPr lang="de-DE" dirty="0">
              <a:solidFill>
                <a:srgbClr val="3C8C93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>
              <a:solidFill>
                <a:srgbClr val="3C8C93"/>
              </a:solidFill>
            </a:endParaRPr>
          </a:p>
          <a:p>
            <a:r>
              <a:rPr lang="de-DE" dirty="0" smtClean="0">
                <a:solidFill>
                  <a:srgbClr val="3C8C93"/>
                </a:solidFill>
              </a:rPr>
              <a:t>|Q| = 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>
            <a:off x="1651719" y="2985366"/>
            <a:ext cx="298376" cy="1671285"/>
          </a:xfrm>
          <a:prstGeom prst="leftBrace">
            <a:avLst/>
          </a:prstGeom>
          <a:noFill/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907704" y="2955431"/>
            <a:ext cx="723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V(A,R)			</a:t>
            </a:r>
            <a:r>
              <a:rPr lang="de-DE" dirty="0" smtClean="0"/>
              <a:t>falls </a:t>
            </a:r>
            <a:r>
              <a:rPr lang="de-DE" dirty="0" smtClean="0">
                <a:solidFill>
                  <a:srgbClr val="3C8C93"/>
                </a:solidFill>
              </a:rPr>
              <a:t>L = (A)   </a:t>
            </a:r>
          </a:p>
          <a:p>
            <a:r>
              <a:rPr lang="de-DE" i="1" dirty="0" smtClean="0">
                <a:solidFill>
                  <a:srgbClr val="3C8C93"/>
                </a:solidFill>
              </a:rPr>
              <a:t>( =</a:t>
            </a:r>
            <a:r>
              <a:rPr lang="de-DE" dirty="0" smtClean="0">
                <a:solidFill>
                  <a:srgbClr val="3C8C93"/>
                </a:solidFill>
              </a:rPr>
              <a:t> |I|	</a:t>
            </a:r>
            <a:r>
              <a:rPr lang="de-DE" i="1" dirty="0" smtClean="0">
                <a:solidFill>
                  <a:srgbClr val="3C8C93"/>
                </a:solidFill>
              </a:rPr>
              <a:t>		</a:t>
            </a:r>
            <a:r>
              <a:rPr lang="de-DE" dirty="0" smtClean="0"/>
              <a:t>falls Index auf Spalte </a:t>
            </a:r>
            <a:r>
              <a:rPr lang="de-DE" i="1" dirty="0">
                <a:solidFill>
                  <a:srgbClr val="3C8C93"/>
                </a:solidFill>
              </a:rPr>
              <a:t>A</a:t>
            </a:r>
            <a:r>
              <a:rPr lang="de-DE" i="1" dirty="0" smtClean="0">
                <a:solidFill>
                  <a:srgbClr val="3C8C93"/>
                </a:solidFill>
              </a:rPr>
              <a:t>  )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|R|                       </a:t>
            </a:r>
            <a:r>
              <a:rPr lang="de-DE" dirty="0" smtClean="0"/>
              <a:t>		falls Schlüsselkolumnen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L </a:t>
            </a:r>
            <a:r>
              <a:rPr lang="de-DE" dirty="0" smtClean="0"/>
              <a:t>enthalten  </a:t>
            </a:r>
          </a:p>
          <a:p>
            <a:r>
              <a:rPr lang="de-DE" dirty="0">
                <a:solidFill>
                  <a:srgbClr val="3C8C93"/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          </a:t>
            </a:r>
            <a:r>
              <a:rPr lang="de-DE" dirty="0" smtClean="0"/>
              <a:t>			ohne </a:t>
            </a:r>
            <a:r>
              <a:rPr lang="de-DE" dirty="0" err="1" smtClean="0"/>
              <a:t>Duplikateneliminierung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Min (|R|, </a:t>
            </a:r>
            <a:r>
              <a:rPr lang="de-DE" dirty="0" err="1" smtClean="0">
                <a:solidFill>
                  <a:srgbClr val="3C8C93"/>
                </a:solidFill>
              </a:rPr>
              <a:t>Π</a:t>
            </a:r>
            <a:r>
              <a:rPr lang="de-DE" baseline="-25000" dirty="0" err="1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baseline="-25000" dirty="0" smtClean="0">
                <a:solidFill>
                  <a:srgbClr val="3C8C93"/>
                </a:solidFill>
              </a:rPr>
              <a:t> ∈ L</a:t>
            </a:r>
            <a:r>
              <a:rPr lang="de-DE" dirty="0" smtClean="0">
                <a:solidFill>
                  <a:srgbClr val="3C8C93"/>
                </a:solidFill>
              </a:rPr>
              <a:t> V(</a:t>
            </a:r>
            <a:r>
              <a:rPr lang="de-DE" dirty="0" err="1" smtClean="0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err="1" smtClean="0">
                <a:solidFill>
                  <a:srgbClr val="3C8C93"/>
                </a:solidFill>
              </a:rPr>
              <a:t>,R</a:t>
            </a:r>
            <a:r>
              <a:rPr lang="de-DE" dirty="0" smtClean="0">
                <a:solidFill>
                  <a:srgbClr val="3C8C93"/>
                </a:solidFill>
              </a:rPr>
              <a:t>))	</a:t>
            </a:r>
            <a:r>
              <a:rPr lang="de-DE" dirty="0" smtClean="0"/>
              <a:t>sonst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267744" y="2852936"/>
            <a:ext cx="2043043" cy="38280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Schätzen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Kardinalitäten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Vereinigung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(∪)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Differenz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(\) und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kartesisches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Produkt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(×) ab.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9720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547260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Schätzen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Kardinalitäten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Vereinigung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(∪)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,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Differenz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(\) und das 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kartesisches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Produkt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(×) ab.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|R∪ S|  ≤  |R| + |S|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Max(0, |R|-|S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|)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≤ |R \ S|  ≤ |R|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|R × S| = |R| * |S|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47241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Kardinalitätsabschätzung</a:t>
            </a:r>
            <a:r>
              <a:rPr lang="de-DE" dirty="0" smtClean="0"/>
              <a:t> für </a:t>
            </a:r>
            <a:r>
              <a:rPr lang="de-DE" dirty="0" err="1" smtClean="0"/>
              <a:t>Join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Allgemeinen nicht-trivial</a:t>
            </a:r>
          </a:p>
          <a:p>
            <a:r>
              <a:rPr lang="de-DE" dirty="0" smtClean="0"/>
              <a:t>Wenn Fremdschlüsselbeziehung vorliegen (kommt häufig vor), wie folgt abschätzbar:</a:t>
            </a:r>
            <a:endParaRPr lang="de-DE" dirty="0" smtClean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| R ⋈</a:t>
            </a:r>
            <a:r>
              <a:rPr lang="de-DE" baseline="-25000" dirty="0" smtClean="0">
                <a:solidFill>
                  <a:srgbClr val="3C8C93"/>
                </a:solidFill>
              </a:rPr>
              <a:t>R.A = S.A </a:t>
            </a:r>
            <a:r>
              <a:rPr lang="de-DE" dirty="0" smtClean="0">
                <a:solidFill>
                  <a:srgbClr val="3C8C93"/>
                </a:solidFill>
              </a:rPr>
              <a:t>S | = |S|       </a:t>
            </a:r>
            <a:r>
              <a:rPr lang="de-DE" dirty="0" smtClean="0"/>
              <a:t>falls </a:t>
            </a:r>
            <a:r>
              <a:rPr lang="de-DE" dirty="0" smtClean="0">
                <a:solidFill>
                  <a:srgbClr val="3C8C93"/>
                </a:solidFill>
              </a:rPr>
              <a:t>S.A </a:t>
            </a:r>
            <a:r>
              <a:rPr lang="de-DE" dirty="0" smtClean="0"/>
              <a:t>Fremdschlüssel auf </a:t>
            </a:r>
            <a:r>
              <a:rPr lang="de-DE" dirty="0" smtClean="0">
                <a:solidFill>
                  <a:srgbClr val="3C8C93"/>
                </a:solidFill>
              </a:rPr>
              <a:t>R.A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Bei Inklusionsdependenz wie </a:t>
            </a:r>
            <a:r>
              <a:rPr lang="de-DE" dirty="0"/>
              <a:t>f</a:t>
            </a:r>
            <a:r>
              <a:rPr lang="de-DE" dirty="0" smtClean="0"/>
              <a:t>olgt abschätzbar:</a:t>
            </a:r>
          </a:p>
          <a:p>
            <a:pPr lvl="1"/>
            <a:endParaRPr lang="de-DE" dirty="0" smtClean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| </a:t>
            </a:r>
            <a:r>
              <a:rPr lang="de-DE" dirty="0">
                <a:solidFill>
                  <a:srgbClr val="3C8C93"/>
                </a:solidFill>
              </a:rPr>
              <a:t>R ⋈</a:t>
            </a:r>
            <a:r>
              <a:rPr lang="de-DE" baseline="-25000" dirty="0">
                <a:solidFill>
                  <a:srgbClr val="3C8C93"/>
                </a:solidFill>
              </a:rPr>
              <a:t>R.A = </a:t>
            </a:r>
            <a:r>
              <a:rPr lang="de-DE" baseline="-25000" dirty="0" smtClean="0">
                <a:solidFill>
                  <a:srgbClr val="3C8C93"/>
                </a:solidFill>
              </a:rPr>
              <a:t>S.B </a:t>
            </a:r>
            <a:r>
              <a:rPr lang="de-DE" dirty="0" smtClean="0">
                <a:solidFill>
                  <a:srgbClr val="3C8C93"/>
                </a:solidFill>
              </a:rPr>
              <a:t>S |  </a:t>
            </a:r>
            <a:r>
              <a:rPr lang="de-DE" dirty="0" smtClean="0"/>
              <a:t>=  </a:t>
            </a:r>
            <a:endParaRPr lang="de-DE" dirty="0"/>
          </a:p>
          <a:p>
            <a:pPr lvl="1"/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>
            <a:off x="3570913" y="3958824"/>
            <a:ext cx="208999" cy="11983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851920" y="41490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|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| * (|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| </a:t>
            </a:r>
            <a:r>
              <a:rPr lang="de-DE" dirty="0" smtClean="0">
                <a:solidFill>
                  <a:srgbClr val="3C8C93"/>
                </a:solidFill>
              </a:rPr>
              <a:t>/ V(A,R</a:t>
            </a:r>
            <a:r>
              <a:rPr lang="de-DE" dirty="0" smtClean="0">
                <a:solidFill>
                  <a:srgbClr val="3C8C93"/>
                </a:solidFill>
              </a:rPr>
              <a:t>)) </a:t>
            </a:r>
            <a:r>
              <a:rPr lang="de-DE" dirty="0" smtClean="0"/>
              <a:t>falls</a:t>
            </a:r>
            <a:r>
              <a:rPr lang="de-DE" dirty="0" smtClean="0">
                <a:solidFill>
                  <a:srgbClr val="3C8C93"/>
                </a:solidFill>
              </a:rPr>
              <a:t> 𝛑</a:t>
            </a:r>
            <a:r>
              <a:rPr lang="de-DE" baseline="-25000" dirty="0" smtClean="0">
                <a:solidFill>
                  <a:srgbClr val="3C8C93"/>
                </a:solidFill>
              </a:rPr>
              <a:t>B</a:t>
            </a:r>
            <a:r>
              <a:rPr lang="de-DE" dirty="0" smtClean="0">
                <a:solidFill>
                  <a:srgbClr val="3C8C93"/>
                </a:solidFill>
              </a:rPr>
              <a:t>(S) ⊆ 𝛑</a:t>
            </a:r>
            <a:r>
              <a:rPr lang="de-DE" baseline="-25000" dirty="0" smtClean="0">
                <a:solidFill>
                  <a:srgbClr val="3C8C93"/>
                </a:solidFill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(R) </a:t>
            </a:r>
          </a:p>
          <a:p>
            <a:endParaRPr lang="de-DE" dirty="0">
              <a:solidFill>
                <a:srgbClr val="3C8C93"/>
              </a:solidFill>
            </a:endParaRPr>
          </a:p>
          <a:p>
            <a:r>
              <a:rPr lang="de-DE" dirty="0">
                <a:solidFill>
                  <a:srgbClr val="3C8C93"/>
                </a:solidFill>
              </a:rPr>
              <a:t>|R</a:t>
            </a:r>
            <a:r>
              <a:rPr lang="de-DE" dirty="0" smtClean="0">
                <a:solidFill>
                  <a:srgbClr val="3C8C93"/>
                </a:solidFill>
              </a:rPr>
              <a:t>|* (|</a:t>
            </a:r>
            <a:r>
              <a:rPr lang="de-DE" dirty="0">
                <a:solidFill>
                  <a:srgbClr val="3C8C93"/>
                </a:solidFill>
              </a:rPr>
              <a:t>S| </a:t>
            </a:r>
            <a:r>
              <a:rPr lang="de-DE" dirty="0" smtClean="0">
                <a:solidFill>
                  <a:srgbClr val="3C8C93"/>
                </a:solidFill>
              </a:rPr>
              <a:t>/ V(B,S</a:t>
            </a:r>
            <a:r>
              <a:rPr lang="de-DE" dirty="0" smtClean="0">
                <a:solidFill>
                  <a:srgbClr val="3C8C93"/>
                </a:solidFill>
              </a:rPr>
              <a:t>)) </a:t>
            </a:r>
            <a:r>
              <a:rPr lang="de-DE" dirty="0" smtClean="0">
                <a:solidFill>
                  <a:srgbClr val="000000"/>
                </a:solidFill>
              </a:rPr>
              <a:t>falls</a:t>
            </a:r>
            <a:r>
              <a:rPr lang="de-DE" dirty="0" smtClean="0">
                <a:solidFill>
                  <a:srgbClr val="3C8C93"/>
                </a:solidFill>
              </a:rPr>
              <a:t> 𝛑</a:t>
            </a:r>
            <a:r>
              <a:rPr lang="de-DE" baseline="-25000" dirty="0" smtClean="0">
                <a:solidFill>
                  <a:srgbClr val="3C8C93"/>
                </a:solidFill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(R) </a:t>
            </a:r>
            <a:r>
              <a:rPr lang="de-DE" dirty="0">
                <a:solidFill>
                  <a:srgbClr val="3C8C93"/>
                </a:solidFill>
              </a:rPr>
              <a:t>⊆ </a:t>
            </a:r>
            <a:r>
              <a:rPr lang="de-DE" dirty="0" smtClean="0">
                <a:solidFill>
                  <a:srgbClr val="3C8C93"/>
                </a:solidFill>
              </a:rPr>
              <a:t>𝛑</a:t>
            </a:r>
            <a:r>
              <a:rPr lang="de-DE" baseline="-25000" dirty="0" smtClean="0">
                <a:solidFill>
                  <a:srgbClr val="3C8C93"/>
                </a:solidFill>
              </a:rPr>
              <a:t>B</a:t>
            </a:r>
            <a:r>
              <a:rPr lang="de-DE" dirty="0" smtClean="0">
                <a:solidFill>
                  <a:srgbClr val="3C8C93"/>
                </a:solidFill>
              </a:rPr>
              <a:t>(S)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3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Optimierung </a:t>
            </a:r>
            <a:r>
              <a:rPr lang="de-DE" dirty="0" smtClean="0"/>
              <a:t>von mehreren Verbünden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1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52816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Auflistung der möglichen Ausführungspläne, d.h. </a:t>
            </a:r>
            <a:br>
              <a:rPr lang="de-DE" dirty="0" smtClean="0"/>
            </a:br>
            <a:r>
              <a:rPr lang="de-DE" dirty="0" smtClean="0"/>
              <a:t>alle 3-Wege-Verbundkombinationen für jeden Block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Pages from 08-Query-Optimization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3" y="2349773"/>
            <a:ext cx="78968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3608" y="5373216"/>
            <a:ext cx="7200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Anzahl der Bäume für </a:t>
            </a:r>
            <a:r>
              <a:rPr lang="de-DE" dirty="0" err="1" smtClean="0"/>
              <a:t>n</a:t>
            </a:r>
            <a:r>
              <a:rPr lang="de-DE" dirty="0" smtClean="0"/>
              <a:t> +1 Inputrelationen:</a:t>
            </a:r>
          </a:p>
          <a:p>
            <a:r>
              <a:rPr lang="de-DE" dirty="0" err="1" smtClean="0"/>
              <a:t>C</a:t>
            </a:r>
            <a:r>
              <a:rPr lang="de-DE" baseline="-25000" dirty="0" err="1" smtClean="0"/>
              <a:t>n</a:t>
            </a:r>
            <a:r>
              <a:rPr lang="de-DE" dirty="0" smtClean="0"/>
              <a:t> * (n+1)! =(2n)!/</a:t>
            </a:r>
            <a:r>
              <a:rPr lang="de-DE" dirty="0" err="1" smtClean="0"/>
              <a:t>n</a:t>
            </a:r>
            <a:r>
              <a:rPr lang="de-DE" dirty="0" smtClean="0"/>
              <a:t>! </a:t>
            </a:r>
          </a:p>
          <a:p>
            <a:endParaRPr lang="de-DE" dirty="0" smtClean="0"/>
          </a:p>
          <a:p>
            <a:r>
              <a:rPr lang="de-DE" dirty="0" err="1" smtClean="0"/>
              <a:t>C</a:t>
            </a:r>
            <a:r>
              <a:rPr lang="de-DE" baseline="-25000" dirty="0" err="1" smtClean="0"/>
              <a:t>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= </a:t>
            </a:r>
            <a:r>
              <a:rPr lang="de-DE" dirty="0" err="1" smtClean="0">
                <a:solidFill>
                  <a:srgbClr val="FF0000"/>
                </a:solidFill>
              </a:rPr>
              <a:t>n-te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Catalanzahl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= (2n)!/(n+1)!</a:t>
            </a:r>
            <a:r>
              <a:rPr lang="de-DE" dirty="0" err="1" smtClean="0"/>
              <a:t>n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6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Herleitung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7809"/>
          </a:xfrm>
        </p:spPr>
        <p:txBody>
          <a:bodyPr/>
          <a:lstStyle/>
          <a:p>
            <a:r>
              <a:rPr lang="de-DE" sz="2400" dirty="0" smtClean="0"/>
              <a:t>Verbund über n+1 Relation benötigt </a:t>
            </a:r>
            <a:r>
              <a:rPr lang="de-DE" sz="2400" dirty="0" err="1" smtClean="0"/>
              <a:t>n</a:t>
            </a:r>
            <a:r>
              <a:rPr lang="de-DE" sz="2400" dirty="0" smtClean="0"/>
              <a:t> binäre </a:t>
            </a:r>
            <a:r>
              <a:rPr lang="de-DE" sz="2400" dirty="0" err="1" smtClean="0"/>
              <a:t>Joins</a:t>
            </a:r>
            <a:endParaRPr lang="de-DE" sz="2400" dirty="0" smtClean="0"/>
          </a:p>
          <a:p>
            <a:r>
              <a:rPr lang="de-DE" sz="2400" dirty="0" smtClean="0"/>
              <a:t>Die Wurzel eines jeden Plans bildet den Verbund von Sub-Plänen von </a:t>
            </a:r>
            <a:r>
              <a:rPr lang="de-DE" sz="2400" dirty="0" err="1" smtClean="0"/>
              <a:t>k</a:t>
            </a:r>
            <a:r>
              <a:rPr lang="de-DE" sz="2400" dirty="0" smtClean="0"/>
              <a:t> und n-k-1 Verbundoperatoren                              (0 ≦ </a:t>
            </a:r>
            <a:r>
              <a:rPr lang="de-DE" sz="2400" dirty="0" err="1" smtClean="0"/>
              <a:t>k</a:t>
            </a:r>
            <a:r>
              <a:rPr lang="de-DE" sz="2400" dirty="0" smtClean="0"/>
              <a:t> </a:t>
            </a:r>
            <a:r>
              <a:rPr lang="de-DE" sz="2400" dirty="0"/>
              <a:t>≦</a:t>
            </a:r>
            <a:r>
              <a:rPr lang="de-DE" sz="2400" dirty="0" smtClean="0"/>
              <a:t> n-1)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2400" dirty="0" err="1" smtClean="0"/>
              <a:t>C</a:t>
            </a:r>
            <a:r>
              <a:rPr lang="de-DE" sz="2400" baseline="-25000" dirty="0" err="1" smtClean="0"/>
              <a:t>i</a:t>
            </a:r>
            <a:r>
              <a:rPr lang="de-DE" sz="2400" dirty="0" smtClean="0"/>
              <a:t> = Anzahl der Möglichkeiten, einen binären Baum mit i inneren Knoten (binäre Verbünde) zu erstellen</a:t>
            </a:r>
          </a:p>
          <a:p>
            <a:r>
              <a:rPr lang="de-DE" sz="2400" dirty="0" err="1" smtClean="0"/>
              <a:t>C</a:t>
            </a:r>
            <a:r>
              <a:rPr lang="de-DE" sz="2400" baseline="-25000" dirty="0" err="1" smtClean="0"/>
              <a:t>n</a:t>
            </a:r>
            <a:r>
              <a:rPr lang="de-DE" sz="2400" dirty="0" smtClean="0"/>
              <a:t> = ∑</a:t>
            </a:r>
            <a:r>
              <a:rPr lang="de-DE" sz="2400" baseline="30000" dirty="0" smtClean="0"/>
              <a:t>n-1</a:t>
            </a:r>
            <a:r>
              <a:rPr lang="de-DE" sz="2400" baseline="-25000" dirty="0" smtClean="0"/>
              <a:t>k= 0</a:t>
            </a:r>
            <a:r>
              <a:rPr lang="de-DE" sz="2400" dirty="0" smtClean="0"/>
              <a:t>C</a:t>
            </a:r>
            <a:r>
              <a:rPr lang="de-DE" sz="2400" baseline="-25000" dirty="0" smtClean="0"/>
              <a:t>k</a:t>
            </a:r>
            <a:r>
              <a:rPr lang="de-DE" sz="2400" dirty="0" smtClean="0"/>
              <a:t> * C</a:t>
            </a:r>
            <a:r>
              <a:rPr lang="de-DE" sz="2400" baseline="-25000" dirty="0" smtClean="0"/>
              <a:t>n-k-1</a:t>
            </a:r>
            <a:r>
              <a:rPr lang="de-DE" sz="2400" dirty="0" smtClean="0"/>
              <a:t>  </a:t>
            </a:r>
          </a:p>
          <a:p>
            <a:r>
              <a:rPr lang="de-DE" sz="2400" dirty="0" err="1" smtClean="0"/>
              <a:t>Rekurrenzgleichung</a:t>
            </a:r>
            <a:r>
              <a:rPr lang="de-DE" sz="2400" dirty="0" smtClean="0"/>
              <a:t> mit Mitteln der Analysis zu lösen  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191362" y="26369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⋈</a:t>
            </a:r>
          </a:p>
        </p:txBody>
      </p:sp>
      <p:sp>
        <p:nvSpPr>
          <p:cNvPr id="7" name="Gleichschenkliges Dreieck 6"/>
          <p:cNvSpPr/>
          <p:nvPr/>
        </p:nvSpPr>
        <p:spPr>
          <a:xfrm>
            <a:off x="3039234" y="3284984"/>
            <a:ext cx="864096" cy="72008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/>
          <p:cNvSpPr/>
          <p:nvPr/>
        </p:nvSpPr>
        <p:spPr>
          <a:xfrm>
            <a:off x="4983450" y="3284984"/>
            <a:ext cx="864096" cy="72008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>
            <a:stCxn id="5" idx="1"/>
            <a:endCxn id="7" idx="0"/>
          </p:cNvCxnSpPr>
          <p:nvPr/>
        </p:nvCxnSpPr>
        <p:spPr>
          <a:xfrm flipH="1">
            <a:off x="3471282" y="2821578"/>
            <a:ext cx="720080" cy="4634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8" idx="0"/>
          </p:cNvCxnSpPr>
          <p:nvPr/>
        </p:nvCxnSpPr>
        <p:spPr>
          <a:xfrm>
            <a:off x="4491444" y="2821578"/>
            <a:ext cx="924054" cy="4634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023010" y="3068960"/>
            <a:ext cx="205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  <a:r>
              <a:rPr lang="de-DE" dirty="0" smtClean="0"/>
              <a:t> binäre Verbünde </a:t>
            </a:r>
          </a:p>
          <a:p>
            <a:r>
              <a:rPr lang="de-DE" dirty="0" smtClean="0"/>
              <a:t>R</a:t>
            </a:r>
            <a:r>
              <a:rPr lang="de-DE" baseline="-25000" dirty="0" smtClean="0"/>
              <a:t>1</a:t>
            </a:r>
            <a:r>
              <a:rPr lang="de-DE" dirty="0" smtClean="0"/>
              <a:t>, ..., R</a:t>
            </a:r>
            <a:r>
              <a:rPr lang="de-DE" baseline="-25000" dirty="0" smtClean="0"/>
              <a:t>k+1</a:t>
            </a:r>
            <a:endParaRPr lang="de-DE" baseline="-25000" dirty="0"/>
          </a:p>
        </p:txBody>
      </p:sp>
      <p:sp>
        <p:nvSpPr>
          <p:cNvPr id="16" name="Textfeld 15"/>
          <p:cNvSpPr txBox="1"/>
          <p:nvPr/>
        </p:nvSpPr>
        <p:spPr>
          <a:xfrm>
            <a:off x="5991562" y="3068960"/>
            <a:ext cx="246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-k-1 binäre Verbünde </a:t>
            </a:r>
          </a:p>
          <a:p>
            <a:r>
              <a:rPr lang="de-DE" dirty="0" smtClean="0"/>
              <a:t>R</a:t>
            </a:r>
            <a:r>
              <a:rPr lang="de-DE" baseline="-25000" dirty="0" smtClean="0"/>
              <a:t>k+2</a:t>
            </a:r>
            <a:r>
              <a:rPr lang="de-DE" dirty="0" smtClean="0"/>
              <a:t>, ..., R</a:t>
            </a:r>
            <a:r>
              <a:rPr lang="de-DE" baseline="-25000" dirty="0" smtClean="0"/>
              <a:t>n+1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1923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Noch nicht berücksichtigt: Anzahl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der verschiedenen Verbundalgorithmen (liefert zusätzlichen Faktor </a:t>
            </a:r>
            <a:r>
              <a:rPr lang="de-DE" dirty="0" err="1" smtClean="0">
                <a:solidFill>
                  <a:srgbClr val="3C8C93"/>
                </a:solidFill>
              </a:rPr>
              <a:t>v</a:t>
            </a:r>
            <a:r>
              <a:rPr lang="de-DE" baseline="30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Dynamische</a:t>
            </a:r>
            <a:r>
              <a:rPr lang="en-US" dirty="0" smtClean="0"/>
              <a:t> </a:t>
            </a:r>
            <a:r>
              <a:rPr lang="en-US" dirty="0" err="1" smtClean="0"/>
              <a:t>Programmierung</a:t>
            </a:r>
            <a:r>
              <a:rPr lang="en-US" dirty="0" smtClean="0"/>
              <a:t> (DP)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4-Wege-Verbund</a:t>
            </a:r>
          </a:p>
          <a:p>
            <a:endParaRPr lang="en-US" dirty="0"/>
          </a:p>
          <a:p>
            <a:r>
              <a:rPr lang="en-US" dirty="0" err="1" smtClean="0"/>
              <a:t>Sammle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Zugriffspläne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Einzelrelation</a:t>
            </a:r>
            <a:r>
              <a:rPr lang="en-US" dirty="0" smtClean="0"/>
              <a:t> (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Indexscan</a:t>
            </a:r>
            <a:r>
              <a:rPr lang="en-US" dirty="0" smtClean="0"/>
              <a:t> und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Ausnutzung</a:t>
            </a:r>
            <a:r>
              <a:rPr lang="en-US" dirty="0" smtClean="0"/>
              <a:t> von </a:t>
            </a:r>
            <a:r>
              <a:rPr lang="en-US" dirty="0" err="1" smtClean="0"/>
              <a:t>Ordnungen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Grundannahme</a:t>
            </a:r>
            <a:r>
              <a:rPr lang="en-US" dirty="0" smtClean="0"/>
              <a:t>: </a:t>
            </a:r>
            <a:r>
              <a:rPr lang="en-US" dirty="0" err="1" smtClean="0"/>
              <a:t>Optimalitätsprinzip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Um den global </a:t>
            </a:r>
            <a:r>
              <a:rPr lang="en-US" dirty="0" err="1" smtClean="0"/>
              <a:t>optimalen</a:t>
            </a:r>
            <a:r>
              <a:rPr lang="en-US" dirty="0" smtClean="0"/>
              <a:t> Plan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, </a:t>
            </a:r>
            <a:r>
              <a:rPr lang="en-US" dirty="0" err="1" smtClean="0"/>
              <a:t>reicht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, die </a:t>
            </a:r>
            <a:r>
              <a:rPr lang="en-US" dirty="0" err="1" smtClean="0"/>
              <a:t>optimalen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r>
              <a:rPr lang="en-US" dirty="0" smtClean="0"/>
              <a:t> </a:t>
            </a:r>
            <a:r>
              <a:rPr lang="en-US" dirty="0" err="1" smtClean="0"/>
              <a:t>bzgl</a:t>
            </a:r>
            <a:r>
              <a:rPr lang="en-US" dirty="0" smtClean="0"/>
              <a:t>. der </a:t>
            </a:r>
            <a:r>
              <a:rPr lang="en-US" dirty="0" err="1" smtClean="0"/>
              <a:t>Unteranfragen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11760" y="58383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P.G. </a:t>
            </a:r>
            <a:r>
              <a:rPr lang="en-US" sz="1200" dirty="0" err="1">
                <a:solidFill>
                  <a:srgbClr val="0432FF"/>
                </a:solidFill>
              </a:rPr>
              <a:t>Selinger</a:t>
            </a:r>
            <a:r>
              <a:rPr lang="en-US" sz="1200" dirty="0">
                <a:solidFill>
                  <a:srgbClr val="0432FF"/>
                </a:solidFill>
              </a:rPr>
              <a:t>, M.M. </a:t>
            </a:r>
            <a:r>
              <a:rPr lang="en-US" sz="1200" dirty="0" err="1">
                <a:solidFill>
                  <a:srgbClr val="0432FF"/>
                </a:solidFill>
              </a:rPr>
              <a:t>Astrahan</a:t>
            </a:r>
            <a:r>
              <a:rPr lang="en-US" sz="1200" dirty="0">
                <a:solidFill>
                  <a:srgbClr val="0432FF"/>
                </a:solidFill>
              </a:rPr>
              <a:t>, D.D. Chamberlin, R.A. Lorie and T.G. Price, Access path selection in a relational database management system, In Proc. ACM SIGMOD Conf. on the Management of Data,  pages 23-34, </a:t>
            </a:r>
            <a:r>
              <a:rPr lang="en-US" sz="1200" b="1" dirty="0">
                <a:solidFill>
                  <a:srgbClr val="FF0000"/>
                </a:solidFill>
              </a:rPr>
              <a:t>1979 </a:t>
            </a:r>
          </a:p>
        </p:txBody>
      </p:sp>
    </p:spTree>
    <p:extLst>
      <p:ext uri="{BB962C8B-B14F-4D97-AF65-F5344CB8AC3E}">
        <p14:creationId xmlns:p14="http://schemas.microsoft.com/office/powerpoint/2010/main" val="12246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</a:p>
          <a:p>
            <a:r>
              <a:rPr lang="de-DE" dirty="0" smtClean="0"/>
              <a:t>Graphiken und Code-Bestandteile wurden mit Zustimmung des Autors (und ggf. kleinen Änderungen) aus diesem Kurs übernommen</a:t>
            </a:r>
          </a:p>
          <a:p>
            <a:endParaRPr lang="de-DE" dirty="0"/>
          </a:p>
          <a:p>
            <a:r>
              <a:rPr lang="de-DE" dirty="0" smtClean="0"/>
              <a:t>Einige Inhalte sind angelehnt an den Kurs 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Implementation </a:t>
            </a:r>
            <a:r>
              <a:rPr lang="de-DE" dirty="0" err="1" smtClean="0"/>
              <a:t>of</a:t>
            </a:r>
            <a:r>
              <a:rPr lang="de-DE" dirty="0" smtClean="0"/>
              <a:t> Database Systems, Summer 14“ von Torsten </a:t>
            </a:r>
            <a:r>
              <a:rPr lang="de-DE" dirty="0" err="1" smtClean="0"/>
              <a:t>Grust</a:t>
            </a:r>
            <a:r>
              <a:rPr lang="de-DE" dirty="0" smtClean="0"/>
              <a:t>, Uni Tübingen  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4-Wege-Verbund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Pages from 08-Query-Optimization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6" y="1196752"/>
            <a:ext cx="7367232" cy="513329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423388" y="1844824"/>
            <a:ext cx="33970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interesting</a:t>
            </a:r>
            <a:r>
              <a:rPr lang="de-DE" sz="1600" dirty="0" smtClean="0"/>
              <a:t> </a:t>
            </a:r>
            <a:r>
              <a:rPr lang="de-DE" sz="1600" dirty="0" err="1" smtClean="0"/>
              <a:t>orders</a:t>
            </a:r>
            <a:r>
              <a:rPr lang="de-DE" sz="1600" dirty="0" smtClean="0"/>
              <a:t> (</a:t>
            </a:r>
            <a:r>
              <a:rPr lang="de-DE" sz="1600" dirty="0" err="1" smtClean="0"/>
              <a:t>those</a:t>
            </a:r>
            <a:r>
              <a:rPr lang="de-DE" sz="1600" dirty="0" smtClean="0"/>
              <a:t> </a:t>
            </a:r>
          </a:p>
          <a:p>
            <a:r>
              <a:rPr lang="de-DE" sz="1600" dirty="0" err="1"/>
              <a:t>r</a:t>
            </a:r>
            <a:r>
              <a:rPr lang="de-DE" sz="1600" dirty="0" err="1" smtClean="0"/>
              <a:t>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GROUP BY </a:t>
            </a:r>
            <a:r>
              <a:rPr lang="de-DE" sz="1600" dirty="0" err="1" smtClean="0"/>
              <a:t>or</a:t>
            </a:r>
            <a:r>
              <a:rPr lang="de-DE" sz="1600" dirty="0" smtClean="0"/>
              <a:t> ORDER BY) 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271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(Fortsetzung)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72754"/>
          </a:xfrm>
        </p:spPr>
        <p:txBody>
          <a:bodyPr/>
          <a:lstStyle/>
          <a:p>
            <a:r>
              <a:rPr lang="de-DE" dirty="0" smtClean="0"/>
              <a:t>Insgesamt: 50 (Unter-)Pläne betrachtet (anstelle von 120 möglichen 4-Wege-Verbundplänen, siehe Tabelle)</a:t>
            </a:r>
          </a:p>
          <a:p>
            <a:r>
              <a:rPr lang="de-DE" dirty="0" smtClean="0"/>
              <a:t>Alle Entscheidungen basieren auf vorher bestimmten Unterplänen (keine Neuevaluierung von Subplänen: Nutzung einer Lookup Tabelle 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Pages from 08-Query-Optimization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9166"/>
            <a:ext cx="7374786" cy="2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Optimaler </a:t>
            </a:r>
            <a:r>
              <a:rPr lang="de-DE" i="1" dirty="0" err="1" smtClean="0"/>
              <a:t>n</a:t>
            </a:r>
            <a:r>
              <a:rPr lang="de-DE" b="1" dirty="0" smtClean="0"/>
              <a:t>-Wege Verbundplan mit DP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20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Function</a:t>
            </a:r>
            <a:r>
              <a:rPr lang="de-DE" sz="2000" b="1" dirty="0"/>
              <a:t>: </a:t>
            </a:r>
            <a:r>
              <a:rPr lang="de-DE" sz="2000" dirty="0" err="1"/>
              <a:t>find_join_tree_dp</a:t>
            </a:r>
            <a:r>
              <a:rPr lang="de-DE" sz="2000" dirty="0"/>
              <a:t> (</a:t>
            </a:r>
            <a:r>
              <a:rPr lang="de-DE" sz="2000" dirty="0" err="1"/>
              <a:t>q</a:t>
            </a:r>
            <a:r>
              <a:rPr lang="de-DE" sz="2000" dirty="0"/>
              <a:t>(R</a:t>
            </a:r>
            <a:r>
              <a:rPr lang="de-DE" sz="2000" baseline="-25000" dirty="0"/>
              <a:t>1</a:t>
            </a:r>
            <a:r>
              <a:rPr lang="de-DE" sz="2000" dirty="0"/>
              <a:t> , . . . , </a:t>
            </a:r>
            <a:r>
              <a:rPr lang="de-DE" sz="2000" dirty="0" err="1"/>
              <a:t>R</a:t>
            </a:r>
            <a:r>
              <a:rPr lang="de-DE" sz="2000" baseline="-25000" dirty="0" err="1"/>
              <a:t>n</a:t>
            </a:r>
            <a:r>
              <a:rPr lang="de-DE" sz="2000" dirty="0"/>
              <a:t> )) </a:t>
            </a:r>
          </a:p>
          <a:p>
            <a:pPr marL="0" indent="0">
              <a:buNone/>
            </a:pP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dirty="0"/>
              <a:t>i=</a:t>
            </a:r>
            <a:r>
              <a:rPr lang="de-DE" sz="2000" dirty="0" smtClean="0"/>
              <a:t>1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dirty="0" err="1" smtClean="0"/>
              <a:t>n</a:t>
            </a:r>
            <a:r>
              <a:rPr lang="de-DE" sz="2000" dirty="0" smtClean="0"/>
              <a:t> </a:t>
            </a:r>
            <a:r>
              <a:rPr lang="de-DE" sz="2000" b="1" dirty="0" smtClean="0"/>
              <a:t>do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 </a:t>
            </a:r>
            <a:r>
              <a:rPr lang="de-DE" sz="2000" b="1" dirty="0" smtClean="0"/>
              <a:t>  </a:t>
            </a:r>
            <a:r>
              <a:rPr lang="de-DE" sz="2000" dirty="0" err="1" smtClean="0"/>
              <a:t>optPlan</a:t>
            </a:r>
            <a:r>
              <a:rPr lang="de-DE" sz="2000" dirty="0"/>
              <a:t>({</a:t>
            </a:r>
            <a:r>
              <a:rPr lang="de-DE" sz="2000" dirty="0" err="1" smtClean="0"/>
              <a:t>R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}</a:t>
            </a:r>
            <a:r>
              <a:rPr lang="de-DE" sz="2000" dirty="0"/>
              <a:t>) ← </a:t>
            </a:r>
            <a:r>
              <a:rPr lang="de-DE" sz="2000" dirty="0" err="1"/>
              <a:t>access_plans</a:t>
            </a:r>
            <a:r>
              <a:rPr lang="de-DE" sz="2000" dirty="0"/>
              <a:t> (</a:t>
            </a:r>
            <a:r>
              <a:rPr lang="de-DE" sz="2000" dirty="0" err="1" smtClean="0"/>
              <a:t>R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) </a:t>
            </a:r>
            <a:r>
              <a:rPr lang="de-DE" sz="2000" dirty="0"/>
              <a:t>; </a:t>
            </a:r>
          </a:p>
          <a:p>
            <a:pPr marL="0" indent="0">
              <a:buNone/>
            </a:pPr>
            <a:r>
              <a:rPr lang="de-DE" sz="2000" dirty="0" smtClean="0"/>
              <a:t>   </a:t>
            </a:r>
            <a:r>
              <a:rPr lang="de-DE" sz="2000" dirty="0" err="1" smtClean="0"/>
              <a:t>prune_plans</a:t>
            </a:r>
            <a:r>
              <a:rPr lang="de-DE" sz="2000" dirty="0" smtClean="0"/>
              <a:t>( </a:t>
            </a:r>
            <a:r>
              <a:rPr lang="de-DE" sz="2000" dirty="0" err="1" smtClean="0"/>
              <a:t>optPlan</a:t>
            </a:r>
            <a:r>
              <a:rPr lang="de-DE" sz="2000" dirty="0"/>
              <a:t>({</a:t>
            </a:r>
            <a:r>
              <a:rPr lang="de-DE" sz="2000" dirty="0" err="1" smtClean="0"/>
              <a:t>R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}) ) </a:t>
            </a:r>
            <a:r>
              <a:rPr lang="de-DE" sz="2000" dirty="0"/>
              <a:t>; </a:t>
            </a:r>
          </a:p>
          <a:p>
            <a:pPr marL="0" indent="0">
              <a:buNone/>
            </a:pP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dirty="0"/>
              <a:t>i=</a:t>
            </a:r>
            <a:r>
              <a:rPr lang="de-DE" sz="2000" dirty="0" smtClean="0"/>
              <a:t>2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dirty="0" err="1" smtClean="0"/>
              <a:t>n</a:t>
            </a:r>
            <a:r>
              <a:rPr lang="de-DE" sz="2000" dirty="0" smtClean="0"/>
              <a:t> </a:t>
            </a:r>
            <a:r>
              <a:rPr lang="de-DE" sz="2000" b="1" dirty="0" smtClean="0"/>
              <a:t>do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 smtClean="0"/>
              <a:t>   </a:t>
            </a:r>
            <a:r>
              <a:rPr lang="de-DE" sz="2000" b="1" dirty="0" err="1" smtClean="0"/>
              <a:t>foreach</a:t>
            </a:r>
            <a:r>
              <a:rPr lang="de-DE" sz="2000" b="1" dirty="0" smtClean="0"/>
              <a:t> </a:t>
            </a:r>
            <a:r>
              <a:rPr lang="de-DE" sz="2000" dirty="0"/>
              <a:t>S ⊆ {R</a:t>
            </a:r>
            <a:r>
              <a:rPr lang="de-DE" sz="2000" baseline="-25000" dirty="0"/>
              <a:t>1</a:t>
            </a:r>
            <a:r>
              <a:rPr lang="de-DE" sz="2000" dirty="0"/>
              <a:t>,...,</a:t>
            </a:r>
            <a:r>
              <a:rPr lang="de-DE" sz="2000" dirty="0" err="1"/>
              <a:t>R</a:t>
            </a:r>
            <a:r>
              <a:rPr lang="de-DE" sz="2000" baseline="-25000" dirty="0" err="1"/>
              <a:t>n</a:t>
            </a:r>
            <a:r>
              <a:rPr lang="de-DE" sz="2000" dirty="0"/>
              <a:t>} </a:t>
            </a:r>
            <a:r>
              <a:rPr lang="de-DE" sz="2000" b="1" dirty="0"/>
              <a:t>such </a:t>
            </a:r>
            <a:r>
              <a:rPr lang="de-DE" sz="2000" b="1" dirty="0" err="1"/>
              <a:t>that</a:t>
            </a:r>
            <a:r>
              <a:rPr lang="de-DE" sz="2000" b="1" dirty="0"/>
              <a:t> </a:t>
            </a:r>
            <a:r>
              <a:rPr lang="de-DE" sz="2000" dirty="0"/>
              <a:t>|S| = i </a:t>
            </a:r>
            <a:r>
              <a:rPr lang="de-DE" sz="2000" b="1" dirty="0"/>
              <a:t>do 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</a:t>
            </a:r>
            <a:r>
              <a:rPr lang="de-DE" sz="2000" dirty="0" err="1" smtClean="0"/>
              <a:t>optPlan</a:t>
            </a:r>
            <a:r>
              <a:rPr lang="de-DE" sz="2000" dirty="0"/>
              <a:t>(S) ← ∅ </a:t>
            </a:r>
            <a:r>
              <a:rPr lang="de-DE" sz="2000" dirty="0" smtClean="0"/>
              <a:t>;   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 </a:t>
            </a:r>
            <a:r>
              <a:rPr lang="de-DE" sz="2000" b="1" dirty="0" smtClean="0"/>
              <a:t>     </a:t>
            </a:r>
            <a:r>
              <a:rPr lang="de-DE" sz="2000" b="1" dirty="0" err="1" smtClean="0"/>
              <a:t>foreach</a:t>
            </a:r>
            <a:r>
              <a:rPr lang="de-DE" sz="2000" b="1" dirty="0" smtClean="0"/>
              <a:t> </a:t>
            </a:r>
            <a:r>
              <a:rPr lang="de-DE" sz="2000" dirty="0"/>
              <a:t>O⊂</a:t>
            </a:r>
            <a:r>
              <a:rPr lang="de-DE" sz="2000" dirty="0" smtClean="0"/>
              <a:t>S </a:t>
            </a:r>
            <a:r>
              <a:rPr lang="de-DE" sz="2000" dirty="0" err="1" smtClean="0"/>
              <a:t>with</a:t>
            </a:r>
            <a:r>
              <a:rPr lang="de-DE" sz="2000" dirty="0" smtClean="0"/>
              <a:t> O ≠ ∅ </a:t>
            </a:r>
            <a:r>
              <a:rPr lang="de-DE" sz="2000" b="1" dirty="0" smtClean="0"/>
              <a:t>do 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 err="1" smtClean="0"/>
              <a:t>optPlan</a:t>
            </a:r>
            <a:r>
              <a:rPr lang="de-DE" sz="2000" dirty="0"/>
              <a:t>(S) ← </a:t>
            </a:r>
            <a:r>
              <a:rPr lang="de-DE" sz="2000" dirty="0" err="1"/>
              <a:t>optPlan</a:t>
            </a:r>
            <a:r>
              <a:rPr lang="de-DE" sz="2000" dirty="0"/>
              <a:t>(S) </a:t>
            </a:r>
            <a:r>
              <a:rPr lang="de-DE" sz="2000" dirty="0" smtClean="0"/>
              <a:t>∪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                          </a:t>
            </a:r>
            <a:r>
              <a:rPr lang="de-DE" sz="2000" dirty="0" err="1" smtClean="0"/>
              <a:t>possible_joins</a:t>
            </a:r>
            <a:r>
              <a:rPr lang="de-DE" sz="2000" dirty="0" smtClean="0"/>
              <a:t>( </a:t>
            </a:r>
            <a:r>
              <a:rPr lang="de-DE" sz="2000" dirty="0" err="1" smtClean="0"/>
              <a:t>optPlan</a:t>
            </a:r>
            <a:r>
              <a:rPr lang="de-DE" sz="2000" dirty="0"/>
              <a:t>(O</a:t>
            </a:r>
            <a:r>
              <a:rPr lang="de-DE" sz="2000" dirty="0" smtClean="0"/>
              <a:t>) ⋈ </a:t>
            </a:r>
            <a:r>
              <a:rPr lang="de-DE" sz="2000" dirty="0" err="1" smtClean="0"/>
              <a:t>optPlan</a:t>
            </a:r>
            <a:r>
              <a:rPr lang="de-DE" sz="2000" dirty="0" smtClean="0"/>
              <a:t>(S\O) ) 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</a:t>
            </a:r>
            <a:r>
              <a:rPr lang="de-DE" sz="2000" dirty="0" err="1" smtClean="0"/>
              <a:t>prune_plans</a:t>
            </a:r>
            <a:r>
              <a:rPr lang="de-DE" sz="2000" dirty="0" smtClean="0"/>
              <a:t>( </a:t>
            </a:r>
            <a:r>
              <a:rPr lang="de-DE" sz="2000" dirty="0" err="1" smtClean="0"/>
              <a:t>optPlan</a:t>
            </a:r>
            <a:r>
              <a:rPr lang="de-DE" sz="2000" dirty="0"/>
              <a:t>(S</a:t>
            </a:r>
            <a:r>
              <a:rPr lang="de-DE" sz="2000" dirty="0" smtClean="0"/>
              <a:t>) ) </a:t>
            </a:r>
            <a:r>
              <a:rPr lang="de-DE" sz="2000" dirty="0"/>
              <a:t>;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b="1" dirty="0" err="1" smtClean="0"/>
              <a:t>return</a:t>
            </a:r>
            <a:r>
              <a:rPr lang="de-DE" sz="2000" b="1" dirty="0" smtClean="0"/>
              <a:t> </a:t>
            </a:r>
            <a:r>
              <a:rPr lang="de-DE" sz="2000" dirty="0" err="1"/>
              <a:t>optPlan</a:t>
            </a:r>
            <a:r>
              <a:rPr lang="de-DE" sz="2000" dirty="0"/>
              <a:t>({R</a:t>
            </a:r>
            <a:r>
              <a:rPr lang="de-DE" sz="2000" baseline="-25000" dirty="0"/>
              <a:t>1</a:t>
            </a:r>
            <a:r>
              <a:rPr lang="de-DE" sz="2000" dirty="0"/>
              <a:t> , . . . , </a:t>
            </a:r>
            <a:r>
              <a:rPr lang="de-DE" sz="2000" dirty="0" err="1" smtClean="0"/>
              <a:t>R</a:t>
            </a:r>
            <a:r>
              <a:rPr lang="de-DE" sz="2000" baseline="-25000" dirty="0" err="1" smtClean="0"/>
              <a:t>n</a:t>
            </a:r>
            <a:r>
              <a:rPr lang="de-DE" sz="2000" dirty="0" smtClean="0"/>
              <a:t>}) </a:t>
            </a:r>
            <a:r>
              <a:rPr lang="de-DE" sz="2000" dirty="0"/>
              <a:t>; </a:t>
            </a:r>
            <a:endParaRPr lang="de-DE" sz="2200" dirty="0" smtClean="0"/>
          </a:p>
          <a:p>
            <a:r>
              <a:rPr lang="de-DE" sz="2200" dirty="0" err="1"/>
              <a:t>p</a:t>
            </a:r>
            <a:r>
              <a:rPr lang="de-DE" sz="2200" dirty="0" err="1" smtClean="0"/>
              <a:t>ossible_joins</a:t>
            </a:r>
            <a:r>
              <a:rPr lang="de-DE" sz="2200" dirty="0" smtClean="0"/>
              <a:t> zählt mögliche </a:t>
            </a:r>
            <a:r>
              <a:rPr lang="de-DE" sz="2200" dirty="0" err="1" smtClean="0"/>
              <a:t>Join-Implemenationen</a:t>
            </a:r>
            <a:r>
              <a:rPr lang="de-DE" sz="2200" dirty="0" smtClean="0"/>
              <a:t> </a:t>
            </a:r>
            <a:r>
              <a:rPr lang="de-DE" sz="2200" dirty="0" smtClean="0"/>
              <a:t>zwischen Argumenten auf, z.B. </a:t>
            </a:r>
            <a:r>
              <a:rPr lang="de-DE" sz="2200" dirty="0" err="1" smtClean="0"/>
              <a:t>nested</a:t>
            </a:r>
            <a:r>
              <a:rPr lang="de-DE" sz="2200" dirty="0" smtClean="0"/>
              <a:t> </a:t>
            </a:r>
            <a:r>
              <a:rPr lang="de-DE" sz="2200" dirty="0" err="1" smtClean="0"/>
              <a:t>loop</a:t>
            </a:r>
            <a:r>
              <a:rPr lang="de-DE" sz="2200" dirty="0" smtClean="0"/>
              <a:t> </a:t>
            </a:r>
            <a:r>
              <a:rPr lang="de-DE" sz="2200" dirty="0" err="1" smtClean="0"/>
              <a:t>join</a:t>
            </a:r>
            <a:r>
              <a:rPr lang="de-DE" sz="2200" dirty="0" smtClean="0"/>
              <a:t>, </a:t>
            </a:r>
            <a:r>
              <a:rPr lang="de-DE" sz="2200" dirty="0" err="1" smtClean="0"/>
              <a:t>merge</a:t>
            </a:r>
            <a:r>
              <a:rPr lang="de-DE" sz="2200" dirty="0" smtClean="0"/>
              <a:t> </a:t>
            </a:r>
            <a:r>
              <a:rPr lang="de-DE" sz="2200" dirty="0" err="1" smtClean="0"/>
              <a:t>join</a:t>
            </a:r>
            <a:r>
              <a:rPr lang="de-DE" sz="2200" dirty="0" smtClean="0"/>
              <a:t> etc.</a:t>
            </a:r>
          </a:p>
          <a:p>
            <a:r>
              <a:rPr lang="de-DE" sz="2200" dirty="0" err="1"/>
              <a:t>p</a:t>
            </a:r>
            <a:r>
              <a:rPr lang="de-DE" sz="2200" dirty="0" err="1" smtClean="0"/>
              <a:t>rune_plans</a:t>
            </a:r>
            <a:r>
              <a:rPr lang="de-DE" sz="2200" dirty="0" smtClean="0"/>
              <a:t> behält nur den besten Plan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Links-tiefe vs. buschige Verbundplan-Bäume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Implementierte Systeme generieren meist links-tiefe Pläne</a:t>
            </a:r>
            <a:r>
              <a:rPr lang="de-DE" baseline="30000" dirty="0" smtClean="0"/>
              <a:t>1</a:t>
            </a:r>
          </a:p>
          <a:p>
            <a:r>
              <a:rPr lang="de-DE" dirty="0" smtClean="0"/>
              <a:t>Die innere Relation ist immer eine Basisrelation</a:t>
            </a:r>
          </a:p>
          <a:p>
            <a:r>
              <a:rPr lang="de-DE" dirty="0" smtClean="0"/>
              <a:t>Index-Verbund lässt sich anwenden</a:t>
            </a:r>
          </a:p>
          <a:p>
            <a:r>
              <a:rPr lang="de-DE" dirty="0" smtClean="0"/>
              <a:t>Gut geeignet für die Verwendung von </a:t>
            </a:r>
            <a:r>
              <a:rPr lang="de-DE" dirty="0" err="1" smtClean="0"/>
              <a:t>Nested-Join</a:t>
            </a:r>
            <a:r>
              <a:rPr lang="de-DE" dirty="0" smtClean="0"/>
              <a:t> oder 1-pass-Algorithmen (s. folgende Aufgabe) </a:t>
            </a:r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Pages from 08-Query-Optimization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5266293" cy="16561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55776" y="6331032"/>
            <a:ext cx="3636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So z.B. der Prototyp von System R (IBM)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790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328284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6924" y="1124743"/>
            <a:ext cx="6077332" cy="18882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Warum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z.B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rechts-tiefer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Verbundplan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nicht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Wahl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Nested-Loop Joins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verwendbar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</a:t>
            </a: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pic>
        <p:nvPicPr>
          <p:cNvPr id="6" name="Bild 5" descr="Pages from 07-Query-Processing-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75" y="1124743"/>
            <a:ext cx="2656701" cy="126727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6924" y="3193635"/>
            <a:ext cx="6077332" cy="18882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8615" y="2685241"/>
            <a:ext cx="8836222" cy="18882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Nested loop join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liest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das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linke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Argument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nur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einmal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, das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rechte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Argument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mehrmals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rechts-tiefen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Baum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rechte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Seite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ganze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Unteranfrage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keine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einzelne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Tabelle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. 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Die Inputs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dieser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Anfrage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müssten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jedes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Tupel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des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linken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Arguments der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übergeordnenten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Anfrage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also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mehrmals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gelesen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werden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.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2561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 über mehrere Relationen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Dynamische Programmierung erzeugt in diesem Kontext exponentiellen Aufwand  [</a:t>
            </a:r>
            <a:r>
              <a:rPr lang="de-DE" dirty="0" err="1" smtClean="0"/>
              <a:t>Ono</a:t>
            </a:r>
            <a:r>
              <a:rPr lang="de-DE" dirty="0" smtClean="0"/>
              <a:t> &amp; Lohmann, 90]</a:t>
            </a:r>
          </a:p>
          <a:p>
            <a:pPr lvl="1"/>
            <a:r>
              <a:rPr lang="de-DE" dirty="0" smtClean="0"/>
              <a:t>Zeit: </a:t>
            </a:r>
            <a:r>
              <a:rPr lang="de-DE" dirty="0" smtClean="0">
                <a:solidFill>
                  <a:srgbClr val="3C8C93"/>
                </a:solidFill>
              </a:rPr>
              <a:t>O(3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/>
            <a:r>
              <a:rPr lang="de-DE" dirty="0" smtClean="0"/>
              <a:t>Platz: </a:t>
            </a:r>
            <a:r>
              <a:rPr lang="de-DE" dirty="0" smtClean="0">
                <a:solidFill>
                  <a:srgbClr val="3C8C93"/>
                </a:solidFill>
              </a:rPr>
              <a:t>O(2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r>
              <a:rPr lang="de-DE" dirty="0" smtClean="0"/>
              <a:t>Das kann zu teuer sein...</a:t>
            </a:r>
          </a:p>
          <a:p>
            <a:pPr lvl="1"/>
            <a:r>
              <a:rPr lang="de-DE" dirty="0" smtClean="0"/>
              <a:t>für Verbunde mit mehreren Relationen (10-20 und mehr)</a:t>
            </a:r>
          </a:p>
          <a:p>
            <a:pPr lvl="1"/>
            <a:r>
              <a:rPr lang="de-DE" dirty="0" smtClean="0"/>
              <a:t>für einfache Anfragen über gut-indizierte Daten, für die ein sehr guter Plan einfach zu finden wäre</a:t>
            </a:r>
          </a:p>
          <a:p>
            <a:r>
              <a:rPr lang="de-DE" dirty="0" smtClean="0"/>
              <a:t>Neue Plangenerierungsstrategie: </a:t>
            </a:r>
            <a:br>
              <a:rPr lang="de-DE" dirty="0" smtClean="0"/>
            </a:br>
            <a:r>
              <a:rPr lang="de-DE" dirty="0" err="1" smtClean="0"/>
              <a:t>Greedy-Join-Enumeration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69979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+mn-lt"/>
              </a:rPr>
              <a:t>K. Ono, G.M. Lohman, Measuring the Complexity of </a:t>
            </a:r>
            <a:r>
              <a:rPr lang="en-US" sz="1200" dirty="0" smtClean="0">
                <a:solidFill>
                  <a:srgbClr val="0432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0432FF"/>
                </a:solidFill>
                <a:latin typeface="+mn-lt"/>
              </a:rPr>
            </a:br>
            <a:r>
              <a:rPr lang="en-US" sz="1200" dirty="0" smtClean="0">
                <a:solidFill>
                  <a:srgbClr val="0432FF"/>
                </a:solidFill>
                <a:latin typeface="+mn-lt"/>
              </a:rPr>
              <a:t>Join </a:t>
            </a:r>
            <a:r>
              <a:rPr lang="en-US" sz="1200" dirty="0">
                <a:solidFill>
                  <a:srgbClr val="0432FF"/>
                </a:solidFill>
                <a:latin typeface="+mn-lt"/>
              </a:rPr>
              <a:t>Enumeration in Query Optimization</a:t>
            </a:r>
            <a:r>
              <a:rPr lang="en-US" sz="1200">
                <a:solidFill>
                  <a:srgbClr val="0432FF"/>
                </a:solidFill>
                <a:latin typeface="+mn-lt"/>
              </a:rPr>
              <a:t>, </a:t>
            </a:r>
            <a:r>
              <a:rPr lang="en-US" sz="1200" smtClean="0">
                <a:solidFill>
                  <a:srgbClr val="0432FF"/>
                </a:solidFill>
                <a:latin typeface="+mn-lt"/>
              </a:rPr>
              <a:t>Proc. VLDB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1990 </a:t>
            </a:r>
            <a:endParaRPr lang="en-US" sz="1200" b="1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0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Greedy-Join-Enumeration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8363272" cy="1368698"/>
          </a:xfrm>
        </p:spPr>
        <p:txBody>
          <a:bodyPr/>
          <a:lstStyle/>
          <a:p>
            <a:r>
              <a:rPr lang="de-DE" dirty="0" smtClean="0"/>
              <a:t>Wähle in jeder Iteration den kostengünstigsten Plan, der über den verbliebenen Unterplänen zu realisieren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Pages from 08-Query-Optimization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3" y="1268760"/>
            <a:ext cx="801480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Andere </a:t>
            </a:r>
            <a:r>
              <a:rPr lang="de-DE" dirty="0" smtClean="0"/>
              <a:t>Optimierungen: </a:t>
            </a:r>
            <a:r>
              <a:rPr lang="de-DE" dirty="0" err="1" smtClean="0"/>
              <a:t>Rewriting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4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Prädikatsvereinfachung (</a:t>
            </a:r>
            <a:r>
              <a:rPr lang="de-DE" dirty="0" err="1" smtClean="0"/>
              <a:t>Rewriting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Beispiel: Schreibe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um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Prädikatsvereinfachung ermöglicht Verwendung von Indexen und vereinfacht die Erkennung von effizienten Verbundimplementierungen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L.L_TAX </a:t>
            </a:r>
            <a:r>
              <a:rPr lang="de-DE" sz="1600" dirty="0">
                <a:latin typeface="Courier"/>
                <a:cs typeface="Courier"/>
              </a:rPr>
              <a:t>* 100 &lt; 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L.L_TAX &lt; 0.05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36296" y="1484784"/>
            <a:ext cx="181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Non-Sargable</a:t>
            </a:r>
            <a:r>
              <a:rPr lang="de-DE" baseline="30000" dirty="0" smtClean="0"/>
              <a:t>1)</a:t>
            </a:r>
            <a:endParaRPr lang="de-DE" baseline="30000" dirty="0"/>
          </a:p>
        </p:txBody>
      </p:sp>
      <p:sp>
        <p:nvSpPr>
          <p:cNvPr id="8" name="Textfeld 7"/>
          <p:cNvSpPr txBox="1"/>
          <p:nvPr/>
        </p:nvSpPr>
        <p:spPr>
          <a:xfrm>
            <a:off x="7308304" y="3140968"/>
            <a:ext cx="1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Sargable</a:t>
            </a:r>
            <a:r>
              <a:rPr lang="de-DE" dirty="0" smtClean="0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67744" y="6309320"/>
            <a:ext cx="439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1) siehe </a:t>
            </a:r>
            <a:r>
              <a:rPr lang="de-DE" dirty="0"/>
              <a:t>Vorlesung </a:t>
            </a:r>
            <a:r>
              <a:rPr lang="de-DE" dirty="0" smtClean="0"/>
              <a:t>Anfrageverarbeitung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7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Zusätzliche Verbundprädikate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Implizite Verbundprädikate wie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können explizit gemacht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Hierdurch werden Pläne möglich wie (A ⋈ C) ⋈ 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AND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A.a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 =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C.c</a:t>
            </a:r>
            <a:endParaRPr lang="de-DE" sz="16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041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Optimierung: Motivation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9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SQL bietet viele Wege, geschachtelte Anfrage zu schreiben</a:t>
            </a:r>
          </a:p>
          <a:p>
            <a:r>
              <a:rPr lang="de-DE" dirty="0"/>
              <a:t>K</a:t>
            </a:r>
            <a:r>
              <a:rPr lang="de-DE" dirty="0" smtClean="0"/>
              <a:t>orrelierte </a:t>
            </a:r>
            <a:r>
              <a:rPr lang="de-DE" dirty="0" smtClean="0"/>
              <a:t>Unteranfragen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Unk</a:t>
            </a:r>
            <a:r>
              <a:rPr lang="de-DE" dirty="0" err="1" smtClean="0"/>
              <a:t>orrelierte</a:t>
            </a:r>
            <a:r>
              <a:rPr lang="de-DE" dirty="0" smtClean="0"/>
              <a:t> </a:t>
            </a:r>
            <a:r>
              <a:rPr lang="de-DE" dirty="0" smtClean="0"/>
              <a:t>Unteranfragen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8784" y="4149353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ORDERS O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C_CUSTKEY</a:t>
            </a:r>
          </a:p>
          <a:p>
            <a:r>
              <a:rPr lang="de-DE" sz="1600" dirty="0" smtClean="0">
                <a:latin typeface="Courier"/>
                <a:cs typeface="Courier"/>
              </a:rPr>
              <a:t>                    </a:t>
            </a:r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effectLst/>
                <a:latin typeface="Courier"/>
                <a:cs typeface="Courier"/>
              </a:rPr>
              <a:t> </a:t>
            </a:r>
            <a:r>
              <a:rPr lang="de-DE" sz="1600" dirty="0" smtClean="0">
                <a:effectLst/>
                <a:latin typeface="Courier"/>
                <a:cs typeface="Courier"/>
              </a:rPr>
              <a:t>                   </a:t>
            </a:r>
            <a:r>
              <a:rPr lang="de-DE" sz="1600" b="1" dirty="0" smtClean="0">
                <a:effectLst/>
                <a:latin typeface="Courier"/>
                <a:cs typeface="Courier"/>
              </a:rPr>
              <a:t>WHERE</a:t>
            </a:r>
            <a:r>
              <a:rPr lang="de-DE" sz="1600" dirty="0" smtClean="0">
                <a:effectLst/>
                <a:latin typeface="Courier"/>
                <a:cs typeface="Courier"/>
              </a:rPr>
              <a:t> C_NAME = ‘IBM Corp.‘)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8784" y="2132856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ORDERS </a:t>
            </a:r>
            <a:r>
              <a:rPr lang="de-DE" sz="1600" dirty="0">
                <a:solidFill>
                  <a:srgbClr val="FF0000"/>
                </a:solidFill>
                <a:latin typeface="Courier"/>
                <a:cs typeface="Courier"/>
              </a:rPr>
              <a:t>O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C.C_ACCTBAL </a:t>
            </a:r>
            <a:r>
              <a:rPr lang="de-DE" sz="1600" dirty="0">
                <a:latin typeface="Courier"/>
                <a:cs typeface="Courier"/>
              </a:rPr>
              <a:t>=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O</a:t>
            </a:r>
            <a:r>
              <a:rPr lang="de-DE" sz="1600" dirty="0" smtClean="0">
                <a:latin typeface="Courier"/>
                <a:cs typeface="Courier"/>
              </a:rPr>
              <a:t>.O_TOTALPRICE)</a:t>
            </a:r>
            <a:endParaRPr lang="de-DE" sz="1600" dirty="0">
              <a:latin typeface="Courier"/>
              <a:cs typeface="Courier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2843808" y="6237312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Won Kim. On </a:t>
            </a:r>
            <a:r>
              <a:rPr lang="de-DE" sz="1200" dirty="0" err="1">
                <a:solidFill>
                  <a:srgbClr val="0000FF"/>
                </a:solidFill>
              </a:rPr>
              <a:t>Optimizing</a:t>
            </a:r>
            <a:r>
              <a:rPr lang="de-DE" sz="1200" dirty="0">
                <a:solidFill>
                  <a:srgbClr val="0000FF"/>
                </a:solidFill>
              </a:rPr>
              <a:t> an SQL-</a:t>
            </a:r>
            <a:r>
              <a:rPr lang="de-DE" sz="1200" dirty="0" err="1">
                <a:solidFill>
                  <a:srgbClr val="0000FF"/>
                </a:solidFill>
              </a:rPr>
              <a:t>like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Nested</a:t>
            </a:r>
            <a:r>
              <a:rPr lang="de-DE" sz="1200" dirty="0">
                <a:solidFill>
                  <a:srgbClr val="0000FF"/>
                </a:solidFill>
              </a:rPr>
              <a:t> Query.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ACM </a:t>
            </a:r>
            <a:r>
              <a:rPr lang="de-DE" sz="1200" dirty="0">
                <a:solidFill>
                  <a:srgbClr val="0000FF"/>
                </a:solidFill>
              </a:rPr>
              <a:t>TODS, vol. 7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1982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" y="5636994"/>
            <a:ext cx="820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 </a:t>
            </a:r>
            <a:r>
              <a:rPr lang="de-DE" dirty="0" err="1"/>
              <a:t>unkorrelierten</a:t>
            </a:r>
            <a:r>
              <a:rPr lang="de-DE" dirty="0"/>
              <a:t> Anfragen muss die Unteranfrage nur einmal ausgewertet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von geschachtelten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Meist sind Unteranfragen nur syntaktische Varianten von </a:t>
            </a:r>
            <a:r>
              <a:rPr lang="de-DE" dirty="0" err="1" smtClean="0"/>
              <a:t>Joins</a:t>
            </a:r>
            <a:endParaRPr lang="de-DE" dirty="0"/>
          </a:p>
          <a:p>
            <a:pPr lvl="1"/>
            <a:r>
              <a:rPr lang="de-DE" dirty="0" smtClean="0"/>
              <a:t>beim </a:t>
            </a:r>
            <a:r>
              <a:rPr lang="de-DE" dirty="0" err="1" smtClean="0"/>
              <a:t>Rewriting</a:t>
            </a:r>
            <a:r>
              <a:rPr lang="de-DE" dirty="0" smtClean="0"/>
              <a:t> werden die </a:t>
            </a:r>
            <a:r>
              <a:rPr lang="de-DE" dirty="0" err="1" smtClean="0"/>
              <a:t>Joins</a:t>
            </a:r>
            <a:r>
              <a:rPr lang="de-DE" dirty="0" smtClean="0"/>
              <a:t> explizit gemacht, so dass die Anfrage in der </a:t>
            </a:r>
            <a:r>
              <a:rPr lang="de-DE" dirty="0" err="1" smtClean="0"/>
              <a:t>Join</a:t>
            </a:r>
            <a:r>
              <a:rPr lang="de-DE" dirty="0" smtClean="0"/>
              <a:t>-Order-Optimierung genutzt werden kann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5" name="Textfeld 5"/>
          <p:cNvSpPr txBox="1"/>
          <p:nvPr/>
        </p:nvSpPr>
        <p:spPr>
          <a:xfrm>
            <a:off x="2843808" y="6237312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Won Kim. On </a:t>
            </a:r>
            <a:r>
              <a:rPr lang="de-DE" sz="1200" dirty="0" err="1">
                <a:solidFill>
                  <a:srgbClr val="0000FF"/>
                </a:solidFill>
              </a:rPr>
              <a:t>Optimizing</a:t>
            </a:r>
            <a:r>
              <a:rPr lang="de-DE" sz="1200" dirty="0">
                <a:solidFill>
                  <a:srgbClr val="0000FF"/>
                </a:solidFill>
              </a:rPr>
              <a:t> an SQL-</a:t>
            </a:r>
            <a:r>
              <a:rPr lang="de-DE" sz="1200" dirty="0" err="1">
                <a:solidFill>
                  <a:srgbClr val="0000FF"/>
                </a:solidFill>
              </a:rPr>
              <a:t>like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Nested</a:t>
            </a:r>
            <a:r>
              <a:rPr lang="de-DE" sz="1200" dirty="0">
                <a:solidFill>
                  <a:srgbClr val="0000FF"/>
                </a:solidFill>
              </a:rPr>
              <a:t> Query.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ACM </a:t>
            </a:r>
            <a:r>
              <a:rPr lang="de-DE" sz="1200" dirty="0">
                <a:solidFill>
                  <a:srgbClr val="0000FF"/>
                </a:solidFill>
              </a:rPr>
              <a:t>TODS, vol. 7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1982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Andere </a:t>
            </a:r>
            <a:r>
              <a:rPr lang="de-DE" dirty="0" smtClean="0"/>
              <a:t>Optimierungen: Nutzung </a:t>
            </a:r>
            <a:r>
              <a:rPr lang="de-DE" smtClean="0"/>
              <a:t>von Indexen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 von </a:t>
            </a:r>
            <a:r>
              <a:rPr lang="de-DE" dirty="0" smtClean="0"/>
              <a:t>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 err="1" smtClean="0"/>
              <a:t>Gegeben</a:t>
            </a:r>
            <a:r>
              <a:rPr lang="en-US" altLang="x-none" sz="2400" dirty="0" smtClean="0"/>
              <a:t>: </a:t>
            </a:r>
            <a:r>
              <a:rPr lang="en-US" altLang="x-none" sz="2400" dirty="0" err="1" smtClean="0"/>
              <a:t>Tabelle</a:t>
            </a:r>
            <a:r>
              <a:rPr lang="en-US" altLang="x-none" sz="2400" dirty="0" smtClean="0"/>
              <a:t> R(A,B,C,D,E</a:t>
            </a:r>
            <a:r>
              <a:rPr lang="en-US" altLang="x-none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B-Baum-Index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/>
              <a:t>A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B-</a:t>
            </a:r>
            <a:r>
              <a:rPr lang="en-US" altLang="x-none" sz="2000" dirty="0"/>
              <a:t>Baum-Index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B</a:t>
            </a:r>
            <a:endParaRPr lang="en-US" altLang="x-none" sz="2000" dirty="0"/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Kein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zusammengesetzter</a:t>
            </a:r>
            <a:r>
              <a:rPr lang="en-US" altLang="x-none" sz="2000" dirty="0" smtClean="0"/>
              <a:t> Index</a:t>
            </a:r>
          </a:p>
          <a:p>
            <a:pPr>
              <a:lnSpc>
                <a:spcPct val="90000"/>
              </a:lnSpc>
            </a:pPr>
            <a:endParaRPr lang="en-US" altLang="x-none" sz="2200" dirty="0" smtClean="0"/>
          </a:p>
          <a:p>
            <a:pPr>
              <a:lnSpc>
                <a:spcPct val="90000"/>
              </a:lnSpc>
            </a:pPr>
            <a:r>
              <a:rPr lang="en-US" altLang="x-none" sz="2200" dirty="0" err="1" smtClean="0"/>
              <a:t>Anfrage</a:t>
            </a:r>
            <a:endParaRPr lang="en-US" altLang="x-none" sz="2200" dirty="0"/>
          </a:p>
          <a:p>
            <a:pPr lvl="1">
              <a:lnSpc>
                <a:spcPct val="90000"/>
              </a:lnSpc>
            </a:pPr>
            <a:endParaRPr lang="en-US" altLang="x-none" sz="2000" dirty="0"/>
          </a:p>
          <a:p>
            <a:pPr>
              <a:lnSpc>
                <a:spcPct val="90000"/>
              </a:lnSpc>
            </a:pPr>
            <a:r>
              <a:rPr lang="en-US" altLang="x-none" sz="2200" dirty="0" err="1" smtClean="0"/>
              <a:t>Verwende</a:t>
            </a:r>
            <a:r>
              <a:rPr lang="en-US" altLang="x-none" sz="2200" dirty="0" smtClean="0"/>
              <a:t> </a:t>
            </a:r>
            <a:r>
              <a:rPr lang="en-US" altLang="x-none" sz="2200" dirty="0" err="1" smtClean="0">
                <a:solidFill>
                  <a:schemeClr val="accent1">
                    <a:lumMod val="50000"/>
                  </a:schemeClr>
                </a:solidFill>
              </a:rPr>
              <a:t>Indexschnitt</a:t>
            </a:r>
            <a:r>
              <a:rPr lang="en-US" altLang="x-none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2200" dirty="0" err="1" smtClean="0"/>
              <a:t>als</a:t>
            </a:r>
            <a:r>
              <a:rPr lang="en-US" altLang="x-none" sz="2200" dirty="0" smtClean="0"/>
              <a:t> </a:t>
            </a:r>
            <a:r>
              <a:rPr lang="en-US" altLang="x-none" sz="2200" dirty="0" err="1" smtClean="0"/>
              <a:t>Ausführungsplanoperator</a:t>
            </a:r>
            <a:endParaRPr lang="en-US" altLang="x-none" sz="2200" dirty="0" smtClean="0"/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Durchsuche</a:t>
            </a:r>
            <a:r>
              <a:rPr lang="en-US" altLang="x-none" sz="2000" dirty="0" smtClean="0"/>
              <a:t> 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nach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A=5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 err="1" smtClean="0"/>
              <a:t>Indexeinträge</a:t>
            </a:r>
            <a:r>
              <a:rPr lang="en-US" altLang="x-none" sz="1800" dirty="0" smtClean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&lt;A, RID&gt;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 smtClean="0"/>
              <a:t>2-spaltige </a:t>
            </a:r>
            <a:r>
              <a:rPr lang="en-US" altLang="x-none" sz="1800" dirty="0" err="1" smtClean="0"/>
              <a:t>Tabelle</a:t>
            </a:r>
            <a:r>
              <a:rPr lang="en-US" altLang="x-none" sz="1800" dirty="0" smtClean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I1</a:t>
            </a:r>
            <a:r>
              <a:rPr lang="en-US" altLang="x-none" sz="1800" dirty="0" smtClean="0"/>
              <a:t> </a:t>
            </a:r>
            <a:r>
              <a:rPr lang="en-US" altLang="x-none" sz="1800" dirty="0" err="1" smtClean="0"/>
              <a:t>mit</a:t>
            </a:r>
            <a:r>
              <a:rPr lang="en-US" altLang="x-none" sz="1800" dirty="0" smtClean="0"/>
              <a:t> Schema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I1(A, RID)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err="1"/>
              <a:t>Durchsuche</a:t>
            </a:r>
            <a:r>
              <a:rPr lang="en-US" altLang="x-none" sz="2000" dirty="0"/>
              <a:t> Index </a:t>
            </a:r>
            <a:r>
              <a:rPr lang="en-US" altLang="x-none" sz="2000" dirty="0" err="1"/>
              <a:t>für</a:t>
            </a:r>
            <a:r>
              <a:rPr lang="en-US" altLang="x-none" sz="2000" dirty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x-none" sz="2000" dirty="0" smtClean="0"/>
              <a:t> </a:t>
            </a:r>
            <a:r>
              <a:rPr lang="en-US" altLang="x-none" sz="2000" dirty="0" err="1"/>
              <a:t>nach</a:t>
            </a:r>
            <a:r>
              <a:rPr lang="en-US" altLang="x-none" sz="2000"/>
              <a:t> </a:t>
            </a:r>
            <a:r>
              <a:rPr lang="en-US" altLang="x-none" sz="2000" smtClean="0">
                <a:solidFill>
                  <a:schemeClr val="accent1">
                    <a:lumMod val="50000"/>
                  </a:schemeClr>
                </a:solidFill>
              </a:rPr>
              <a:t>B&lt;10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x-none" sz="1800" dirty="0" err="1"/>
              <a:t>Indexeinträge</a:t>
            </a:r>
            <a:r>
              <a:rPr lang="en-US" altLang="x-none" sz="1800" dirty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&lt;B, 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RID&gt;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/>
              <a:t>2-spaltige </a:t>
            </a:r>
            <a:r>
              <a:rPr lang="en-US" altLang="x-none" sz="1800" dirty="0" err="1"/>
              <a:t>Tabelle</a:t>
            </a:r>
            <a:r>
              <a:rPr lang="en-US" altLang="x-none" sz="1800" dirty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I2</a:t>
            </a:r>
            <a:r>
              <a:rPr lang="en-US" altLang="x-none" sz="1800" dirty="0" smtClean="0"/>
              <a:t> </a:t>
            </a:r>
            <a:r>
              <a:rPr lang="en-US" altLang="x-none" sz="1800" dirty="0" err="1"/>
              <a:t>mit</a:t>
            </a:r>
            <a:r>
              <a:rPr lang="en-US" altLang="x-none" sz="1800" dirty="0"/>
              <a:t> Schema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I2(B, 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RID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Verbund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I1 ⋈ I2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3728" y="2636912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66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 von 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x-none" sz="2400" dirty="0" smtClean="0"/>
              <a:t>Funktioniert gut für Konjunktion mit </a:t>
            </a:r>
            <a:r>
              <a:rPr lang="de-DE" altLang="x-none" sz="2400" dirty="0" smtClean="0">
                <a:solidFill>
                  <a:srgbClr val="0000C8"/>
                </a:solidFill>
              </a:rPr>
              <a:t>mittelselektiven </a:t>
            </a:r>
            <a:r>
              <a:rPr lang="de-DE" altLang="x-none" sz="2400" dirty="0" smtClean="0"/>
              <a:t>Filtern</a:t>
            </a:r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r>
              <a:rPr lang="de-DE" altLang="x-none" sz="2400" dirty="0" smtClean="0"/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A=5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B&lt;10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* 5% = 0,25%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A=5 ∧ B&lt;10</a:t>
            </a:r>
          </a:p>
          <a:p>
            <a:pPr>
              <a:lnSpc>
                <a:spcPct val="90000"/>
              </a:lnSpc>
            </a:pPr>
            <a:endParaRPr lang="de-DE" altLang="x-none" dirty="0" smtClean="0"/>
          </a:p>
          <a:p>
            <a:pPr>
              <a:lnSpc>
                <a:spcPct val="90000"/>
              </a:lnSpc>
            </a:pPr>
            <a:r>
              <a:rPr lang="de-DE" altLang="x-none" dirty="0" smtClean="0"/>
              <a:t>Holen der vollen Datensätze </a:t>
            </a:r>
            <a:br>
              <a:rPr lang="de-DE" altLang="x-none" dirty="0" smtClean="0"/>
            </a:br>
            <a:r>
              <a:rPr lang="de-DE" altLang="x-none" dirty="0" smtClean="0"/>
              <a:t>bzgl. einzelner Indexe sehr langsam</a:t>
            </a:r>
          </a:p>
          <a:p>
            <a:pPr>
              <a:lnSpc>
                <a:spcPct val="90000"/>
              </a:lnSpc>
            </a:pPr>
            <a:endParaRPr lang="de-DE" altLang="x-none" dirty="0" smtClean="0"/>
          </a:p>
          <a:p>
            <a:pPr>
              <a:lnSpc>
                <a:spcPct val="90000"/>
              </a:lnSpc>
            </a:pPr>
            <a:r>
              <a:rPr lang="de-DE" altLang="x-none" dirty="0" smtClean="0"/>
              <a:t>Mehraufwand für Index-Verbund hingegen gering</a:t>
            </a:r>
          </a:p>
          <a:p>
            <a:pPr lvl="1">
              <a:lnSpc>
                <a:spcPct val="90000"/>
              </a:lnSpc>
            </a:pPr>
            <a:endParaRPr lang="de-DE" altLang="x-non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15816" y="1700808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353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/>
              <a:t>Bitmap-Index</a:t>
            </a:r>
            <a:endParaRPr lang="de-DE" altLang="x-none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800" dirty="0" smtClean="0"/>
              <a:t>Vorher </a:t>
            </a:r>
            <a:r>
              <a:rPr lang="de-DE" altLang="x-none" sz="2800" dirty="0" smtClean="0"/>
              <a:t>diskutiert (Vorlesung 7, Seite 27): </a:t>
            </a:r>
            <a:r>
              <a:rPr lang="de-DE" altLang="x-none" sz="2800" dirty="0" smtClean="0"/>
              <a:t>RID-Listen </a:t>
            </a:r>
            <a:r>
              <a:rPr lang="de-DE" altLang="x-none" sz="2800" dirty="0" smtClean="0"/>
              <a:t>in </a:t>
            </a:r>
            <a:r>
              <a:rPr lang="de-DE" altLang="x-none" sz="2800" dirty="0" smtClean="0"/>
              <a:t>B-Bäumen</a:t>
            </a:r>
          </a:p>
          <a:p>
            <a:pPr lvl="1"/>
            <a:r>
              <a:rPr lang="de-DE" altLang="x-none" sz="2400" dirty="0" smtClean="0"/>
              <a:t>Spart Platz bei mehrfach vorkommenden Werten</a:t>
            </a:r>
          </a:p>
          <a:p>
            <a:r>
              <a:rPr lang="de-DE" altLang="x-none" sz="2800" dirty="0" smtClean="0"/>
              <a:t>Bitmap-Indexe führen die Idee weiter</a:t>
            </a:r>
          </a:p>
          <a:p>
            <a:pPr lvl="1"/>
            <a:r>
              <a:rPr lang="de-DE" altLang="x-none" sz="2400" dirty="0" smtClean="0"/>
              <a:t>Verwende Bitmap statt RID-Liste</a:t>
            </a:r>
          </a:p>
          <a:p>
            <a:pPr lvl="1"/>
            <a:r>
              <a:rPr lang="de-DE" altLang="x-none" sz="2400" dirty="0" smtClean="0"/>
              <a:t>Jeder mögliche Wert (RID) in der ganzen Relation wird durch ein Bit repräsentiert</a:t>
            </a:r>
          </a:p>
          <a:p>
            <a:pPr lvl="2"/>
            <a:r>
              <a:rPr lang="de-DE" altLang="x-none" sz="2000" dirty="0" smtClean="0"/>
              <a:t>1 = RID kommt in RID-Liste vor</a:t>
            </a:r>
          </a:p>
          <a:p>
            <a:pPr lvl="2"/>
            <a:r>
              <a:rPr lang="de-DE" altLang="x-none" sz="2000" dirty="0" smtClean="0"/>
              <a:t>0 = </a:t>
            </a:r>
            <a:r>
              <a:rPr lang="de-DE" altLang="x-none" sz="2000" dirty="0"/>
              <a:t>RID kommt </a:t>
            </a:r>
            <a:r>
              <a:rPr lang="de-DE" altLang="x-none" sz="2000" dirty="0" smtClean="0"/>
              <a:t>nicht in </a:t>
            </a:r>
            <a:r>
              <a:rPr lang="de-DE" altLang="x-none" sz="2000" dirty="0"/>
              <a:t>RID-Liste vor</a:t>
            </a:r>
            <a:endParaRPr lang="de-DE" altLang="x-none" sz="2000" dirty="0" smtClean="0"/>
          </a:p>
          <a:p>
            <a:pPr lvl="1"/>
            <a:r>
              <a:rPr lang="de-DE" altLang="x-none" sz="2400" dirty="0" smtClean="0"/>
              <a:t>Bitmaps werden komprimiert</a:t>
            </a:r>
            <a:endParaRPr lang="de-DE" altLang="x-none" sz="2000" dirty="0" smtClean="0"/>
          </a:p>
          <a:p>
            <a:r>
              <a:rPr lang="de-DE" altLang="x-none" dirty="0" smtClean="0"/>
              <a:t>Oracle:</a:t>
            </a:r>
            <a:endParaRPr lang="de-DE" altLang="x-non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23728" y="5645195"/>
            <a:ext cx="4608512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</a:t>
            </a:r>
            <a:r>
              <a:rPr lang="de-DE" sz="1400" b="1" smtClean="0">
                <a:latin typeface="Courier New" charset="0"/>
              </a:rPr>
              <a:t>BITMAP </a:t>
            </a:r>
            <a:r>
              <a:rPr lang="de-DE" sz="1400" b="1" dirty="0">
                <a:latin typeface="Courier New" charset="0"/>
              </a:rPr>
              <a:t>INDEX </a:t>
            </a:r>
            <a:r>
              <a:rPr lang="de-DE" sz="1400" dirty="0" err="1" smtClean="0">
                <a:latin typeface="Courier New" charset="0"/>
              </a:rPr>
              <a:t>index_name</a:t>
            </a:r>
            <a:r>
              <a:rPr lang="de-DE" sz="1400" dirty="0" smtClean="0">
                <a:latin typeface="Courier New" charset="0"/>
              </a:rPr>
              <a:t> </a:t>
            </a:r>
            <a:br>
              <a:rPr lang="de-DE" sz="1400" dirty="0" smtClean="0">
                <a:latin typeface="Courier New" charset="0"/>
              </a:rPr>
            </a:br>
            <a:r>
              <a:rPr lang="de-DE" sz="1400" b="1" dirty="0" smtClean="0">
                <a:latin typeface="Courier New" charset="0"/>
              </a:rPr>
              <a:t>ON </a:t>
            </a:r>
            <a:r>
              <a:rPr lang="de-DE" sz="1400" dirty="0" err="1">
                <a:latin typeface="Courier New" charset="0"/>
              </a:rPr>
              <a:t>tbl_name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index_col_name</a:t>
            </a:r>
            <a:r>
              <a:rPr lang="de-DE" sz="1400" b="1" dirty="0" smtClean="0">
                <a:latin typeface="Courier New" charset="0"/>
              </a:rPr>
              <a:t>,...)</a:t>
            </a:r>
            <a:endParaRPr lang="de-DE" sz="1400" dirty="0" smtClean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/>
              <a:t>Bitmap-Index – Beispiel</a:t>
            </a:r>
            <a:endParaRPr lang="de-DE" altLang="x-none" dirty="0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x-none" sz="2800" dirty="0" smtClean="0"/>
              <a:t/>
            </a:r>
            <a:br>
              <a:rPr lang="de-DE" altLang="x-none" sz="2800" dirty="0" smtClean="0"/>
            </a:br>
            <a:r>
              <a:rPr lang="de-DE" altLang="x-none" sz="2800" dirty="0" smtClean="0"/>
              <a:t>&lt;M,10100011&gt;</a:t>
            </a:r>
            <a:br>
              <a:rPr lang="de-DE" altLang="x-none" sz="2800" dirty="0" smtClean="0"/>
            </a:br>
            <a:r>
              <a:rPr lang="de-DE" altLang="x-none" sz="2800" dirty="0" smtClean="0"/>
              <a:t>&lt;F , 01011100&gt;</a:t>
            </a:r>
          </a:p>
          <a:p>
            <a:endParaRPr lang="de-DE" altLang="x-none" sz="2800" dirty="0" smtClean="0"/>
          </a:p>
          <a:p>
            <a:endParaRPr lang="de-DE" altLang="x-none" sz="2800" dirty="0"/>
          </a:p>
        </p:txBody>
      </p:sp>
      <p:graphicFrame>
        <p:nvGraphicFramePr>
          <p:cNvPr id="242753" name="Group 6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3688358"/>
              </p:ext>
            </p:extLst>
          </p:nvPr>
        </p:nvGraphicFramePr>
        <p:xfrm>
          <a:off x="3917776" y="1412772"/>
          <a:ext cx="4769025" cy="4713390"/>
        </p:xfrm>
        <a:graphic>
          <a:graphicData uri="http://schemas.openxmlformats.org/drawingml/2006/table">
            <a:tbl>
              <a:tblPr/>
              <a:tblGrid>
                <a:gridCol w="654224"/>
                <a:gridCol w="2016224"/>
                <a:gridCol w="2098577"/>
              </a:tblGrid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  <a:endParaRPr kumimoji="0" lang="en-US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von Bitmap-Indexstrukturen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de-DE" dirty="0" smtClean="0"/>
              <a:t>Index-Schnitt-Ausführungspläne </a:t>
            </a:r>
          </a:p>
          <a:p>
            <a:pPr lvl="1"/>
            <a:r>
              <a:rPr lang="de-DE" dirty="0" smtClean="0"/>
              <a:t>Bitweises AND</a:t>
            </a:r>
          </a:p>
          <a:p>
            <a:pPr lvl="1"/>
            <a:r>
              <a:rPr lang="de-DE" dirty="0" smtClean="0"/>
              <a:t>Kein Verbund wie bei Index-Schnitt mit B-Bäumen</a:t>
            </a:r>
          </a:p>
          <a:p>
            <a:r>
              <a:rPr lang="de-DE" dirty="0" smtClean="0"/>
              <a:t>Beispiel</a:t>
            </a:r>
            <a:endParaRPr lang="de-DE" dirty="0"/>
          </a:p>
          <a:p>
            <a:pPr lvl="1">
              <a:lnSpc>
                <a:spcPct val="150000"/>
              </a:lnSpc>
            </a:pPr>
            <a:endParaRPr lang="de-DE" dirty="0" smtClean="0"/>
          </a:p>
          <a:p>
            <a:pPr lvl="1"/>
            <a:r>
              <a:rPr lang="de-DE" dirty="0" smtClean="0"/>
              <a:t>Bitmap-Indexe für A und B</a:t>
            </a:r>
            <a:endParaRPr lang="de-DE" dirty="0"/>
          </a:p>
          <a:p>
            <a:pPr lvl="1"/>
            <a:r>
              <a:rPr lang="de-DE" dirty="0" smtClean="0"/>
              <a:t>OR für B-Bitmaps und Werte &lt; 10</a:t>
            </a:r>
          </a:p>
          <a:p>
            <a:pPr lvl="1"/>
            <a:r>
              <a:rPr lang="de-DE" dirty="0" smtClean="0"/>
              <a:t>AND von Ergebnis mit Bitmap für A=5</a:t>
            </a:r>
          </a:p>
          <a:p>
            <a:r>
              <a:rPr lang="de-DE" dirty="0" smtClean="0"/>
              <a:t>Vorteile im Platzverbrauch</a:t>
            </a:r>
          </a:p>
          <a:p>
            <a:r>
              <a:rPr lang="de-DE" dirty="0" smtClean="0"/>
              <a:t>Geeignet für Attribute mit wenigen Werten</a:t>
            </a:r>
            <a:br>
              <a:rPr lang="de-DE" dirty="0" smtClean="0"/>
            </a:br>
            <a:r>
              <a:rPr lang="de-DE" dirty="0" smtClean="0"/>
              <a:t>(nicht geeignet z.B. für Zeichenketten)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760" y="2636912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445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48064"/>
          </a:xfrm>
        </p:spPr>
        <p:txBody>
          <a:bodyPr/>
          <a:lstStyle/>
          <a:p>
            <a:r>
              <a:rPr lang="de-DE" sz="2400" dirty="0" smtClean="0">
                <a:solidFill>
                  <a:srgbClr val="0000FF"/>
                </a:solidFill>
              </a:rPr>
              <a:t>Anfrageparser</a:t>
            </a:r>
          </a:p>
          <a:p>
            <a:pPr lvl="1"/>
            <a:r>
              <a:rPr lang="de-DE" sz="2000" dirty="0" smtClean="0"/>
              <a:t>Übersetzung der Anfrage in Anfrageblock</a:t>
            </a:r>
          </a:p>
          <a:p>
            <a:r>
              <a:rPr lang="de-DE" sz="2400" dirty="0" err="1" smtClean="0">
                <a:solidFill>
                  <a:srgbClr val="0000FF"/>
                </a:solidFill>
              </a:rPr>
              <a:t>Umschreiber</a:t>
            </a:r>
            <a:r>
              <a:rPr lang="de-DE" sz="2400" dirty="0" smtClean="0">
                <a:solidFill>
                  <a:srgbClr val="0000FF"/>
                </a:solidFill>
              </a:rPr>
              <a:t> (</a:t>
            </a:r>
            <a:r>
              <a:rPr lang="de-DE" sz="2400" dirty="0" err="1" smtClean="0">
                <a:solidFill>
                  <a:srgbClr val="0000FF"/>
                </a:solidFill>
              </a:rPr>
              <a:t>Rewriter</a:t>
            </a:r>
            <a:r>
              <a:rPr lang="de-DE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de-DE" sz="2000" smtClean="0"/>
              <a:t>Logische Optimierung </a:t>
            </a:r>
            <a:r>
              <a:rPr lang="de-DE" sz="2000" dirty="0" smtClean="0"/>
              <a:t>(unabhängig vom DB-Inhalt)</a:t>
            </a:r>
          </a:p>
          <a:p>
            <a:pPr lvl="1"/>
            <a:r>
              <a:rPr lang="de-DE" sz="2000" dirty="0" smtClean="0"/>
              <a:t>Prädikatsvereinfachung</a:t>
            </a:r>
          </a:p>
          <a:p>
            <a:pPr lvl="1"/>
            <a:r>
              <a:rPr lang="de-DE" sz="2000" dirty="0" err="1" smtClean="0"/>
              <a:t>Anfrageentschachtelung</a:t>
            </a:r>
            <a:endParaRPr lang="de-DE" sz="2000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Verbundoptimierung</a:t>
            </a:r>
          </a:p>
          <a:p>
            <a:pPr lvl="1"/>
            <a:r>
              <a:rPr lang="de-DE" sz="2000" dirty="0" smtClean="0"/>
              <a:t>Bestimmung des „günstigsten“ Plan auf Basis </a:t>
            </a:r>
          </a:p>
          <a:p>
            <a:pPr lvl="2"/>
            <a:r>
              <a:rPr lang="de-DE" sz="2000" dirty="0" smtClean="0"/>
              <a:t>eines Kostenmodells (I/O-Kosten, CPU-Kosten) und</a:t>
            </a:r>
          </a:p>
          <a:p>
            <a:pPr lvl="2"/>
            <a:r>
              <a:rPr lang="de-DE" sz="2000" dirty="0" smtClean="0"/>
              <a:t>Statistiken (Histogramme) sowie</a:t>
            </a:r>
          </a:p>
          <a:p>
            <a:pPr lvl="2"/>
            <a:r>
              <a:rPr lang="de-DE" sz="2000" dirty="0" smtClean="0"/>
              <a:t>Physikalischen Planeigenschaften (interessante Ordnungen)</a:t>
            </a:r>
          </a:p>
          <a:p>
            <a:pPr lvl="1"/>
            <a:r>
              <a:rPr lang="de-DE" sz="2000" dirty="0" smtClean="0"/>
              <a:t>Dynamische Programmierung, </a:t>
            </a:r>
            <a:r>
              <a:rPr lang="de-DE" sz="2000" dirty="0" err="1" smtClean="0"/>
              <a:t>Greedy-Join</a:t>
            </a:r>
            <a:endParaRPr lang="de-DE" sz="2000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Indexschnitt, Bitmap-Indexe</a:t>
            </a:r>
            <a:endParaRPr lang="de-DE" sz="2400" dirty="0" smtClean="0">
              <a:solidFill>
                <a:srgbClr val="0432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05605"/>
              </p:ext>
            </p:extLst>
          </p:nvPr>
        </p:nvGraphicFramePr>
        <p:xfrm>
          <a:off x="7505116" y="673547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116" y="673547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9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zu diskutieren...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0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36850"/>
          </a:xfrm>
        </p:spPr>
        <p:txBody>
          <a:bodyPr/>
          <a:lstStyle/>
          <a:p>
            <a:r>
              <a:rPr lang="de-DE" dirty="0" smtClean="0"/>
              <a:t>Es gibt mehr als eine Art, eine Anfrage zu beantworten</a:t>
            </a:r>
          </a:p>
          <a:p>
            <a:pPr lvl="1"/>
            <a:r>
              <a:rPr lang="de-DE" dirty="0" smtClean="0"/>
              <a:t>Welche Implementation eines Verbundoperators?</a:t>
            </a:r>
          </a:p>
          <a:p>
            <a:pPr lvl="1"/>
            <a:r>
              <a:rPr lang="de-DE" dirty="0" smtClean="0"/>
              <a:t>Welche Parameter für Blockgrößen, Pufferallokation, ...</a:t>
            </a:r>
          </a:p>
          <a:p>
            <a:pPr lvl="1"/>
            <a:r>
              <a:rPr lang="de-DE" dirty="0" smtClean="0"/>
              <a:t>Automatisch einen Index aufsetzen?</a:t>
            </a:r>
          </a:p>
          <a:p>
            <a:r>
              <a:rPr lang="de-DE" dirty="0" smtClean="0"/>
              <a:t>Die Aufgabe, den besten Ausführungsplan zu finden, ist der </a:t>
            </a:r>
            <a:r>
              <a:rPr lang="de-DE" dirty="0" smtClean="0">
                <a:solidFill>
                  <a:srgbClr val="0000FF"/>
                </a:solidFill>
              </a:rPr>
              <a:t>heilige Gral </a:t>
            </a:r>
            <a:r>
              <a:rPr lang="de-DE" dirty="0" smtClean="0"/>
              <a:t>der Datenbankimplementierung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Bild 4" descr="Pages from 08-Query-Optim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284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6419056" cy="4968875"/>
          </a:xfrm>
        </p:spPr>
        <p:txBody>
          <a:bodyPr/>
          <a:lstStyle/>
          <a:p>
            <a:r>
              <a:rPr lang="de-DE" dirty="0" smtClean="0"/>
              <a:t>Optimierungen können unabhängig von den Daten erfolgen; man spricht dann auch vom Umschreiben (</a:t>
            </a:r>
            <a:r>
              <a:rPr lang="de-DE" b="1" dirty="0" err="1"/>
              <a:t>R</a:t>
            </a:r>
            <a:r>
              <a:rPr lang="de-DE" b="1" dirty="0" err="1" smtClean="0"/>
              <a:t>ewriting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 Selektionsprädikate früh anwenden</a:t>
            </a:r>
          </a:p>
          <a:p>
            <a:pPr lvl="1"/>
            <a:r>
              <a:rPr lang="de-DE" dirty="0" smtClean="0"/>
              <a:t>Vermeide </a:t>
            </a:r>
            <a:r>
              <a:rPr lang="de-DE" dirty="0" err="1" smtClean="0"/>
              <a:t>Duplikatenelimination</a:t>
            </a:r>
            <a:r>
              <a:rPr lang="de-DE" dirty="0" smtClean="0"/>
              <a:t>, wenn möglich</a:t>
            </a:r>
          </a:p>
          <a:p>
            <a:pPr lvl="1"/>
            <a:r>
              <a:rPr lang="de-DE" dirty="0" smtClean="0"/>
              <a:t>...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Datenabhängige Optimierung (</a:t>
            </a:r>
            <a:r>
              <a:rPr lang="de-DE" dirty="0" err="1" smtClean="0"/>
              <a:t>Optimizer</a:t>
            </a:r>
            <a:r>
              <a:rPr lang="de-DE" dirty="0" smtClean="0"/>
              <a:t>) </a:t>
            </a:r>
          </a:p>
          <a:p>
            <a:pPr lvl="1"/>
            <a:r>
              <a:rPr lang="de-DE" dirty="0" smtClean="0"/>
              <a:t>Kostenbasiert auf Basis der Daten in der DB bzw. statistisch relevanter Größen der DB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51267" y="1553106"/>
            <a:ext cx="149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SQL Anfrage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67929" y="2284867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Parser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95939" y="3009726"/>
            <a:ext cx="2212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Rewriter</a:t>
            </a:r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/>
              <a:t>(Datenunabhängige </a:t>
            </a:r>
          </a:p>
          <a:p>
            <a:pPr algn="ctr"/>
            <a:r>
              <a:rPr lang="de-DE" dirty="0" smtClean="0"/>
              <a:t>Optimierung)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020272" y="4365104"/>
            <a:ext cx="1955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Optimizer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(Datenabhängige </a:t>
            </a:r>
          </a:p>
          <a:p>
            <a:pPr algn="ctr"/>
            <a:r>
              <a:rPr lang="de-DE" dirty="0" smtClean="0"/>
              <a:t>Optimierung)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669747" y="558924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Plan 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>
          <a:xfrm>
            <a:off x="8000199" y="1922438"/>
            <a:ext cx="0" cy="362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6" idx="2"/>
            <a:endCxn id="7" idx="0"/>
          </p:cNvCxnSpPr>
          <p:nvPr/>
        </p:nvCxnSpPr>
        <p:spPr>
          <a:xfrm>
            <a:off x="8000199" y="2654199"/>
            <a:ext cx="2023" cy="355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2"/>
            <a:endCxn id="8" idx="0"/>
          </p:cNvCxnSpPr>
          <p:nvPr/>
        </p:nvCxnSpPr>
        <p:spPr>
          <a:xfrm flipH="1">
            <a:off x="7998177" y="3933056"/>
            <a:ext cx="4045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 flipH="1">
            <a:off x="7993082" y="5288434"/>
            <a:ext cx="5095" cy="300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Optimierung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6419056" cy="4968875"/>
          </a:xfrm>
        </p:spPr>
        <p:txBody>
          <a:bodyPr/>
          <a:lstStyle/>
          <a:p>
            <a:r>
              <a:rPr lang="de-DE" dirty="0" err="1" smtClean="0"/>
              <a:t>Rewriting</a:t>
            </a:r>
            <a:r>
              <a:rPr lang="de-DE" dirty="0" smtClean="0"/>
              <a:t> könnte z.B. Repräsentation von SQL-Anfragen in </a:t>
            </a:r>
            <a:r>
              <a:rPr lang="de-DE" dirty="0" err="1" smtClean="0"/>
              <a:t>Datalog</a:t>
            </a:r>
            <a:r>
              <a:rPr lang="de-DE" dirty="0" smtClean="0"/>
              <a:t> verwenden, um die Ideen aus dem </a:t>
            </a:r>
            <a:r>
              <a:rPr lang="de-DE" dirty="0"/>
              <a:t>B</a:t>
            </a:r>
            <a:r>
              <a:rPr lang="de-DE" dirty="0" smtClean="0"/>
              <a:t>ereich des automatisierten Schließens zu nutzen </a:t>
            </a:r>
            <a:r>
              <a:rPr lang="de-DE" b="1" dirty="0" err="1" smtClean="0">
                <a:solidFill>
                  <a:srgbClr val="FF0000"/>
                </a:solidFill>
              </a:rPr>
              <a:t>Datalog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bzw.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Logik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i.A. ist </a:t>
            </a:r>
            <a:r>
              <a:rPr lang="de-DE" b="1" dirty="0" smtClean="0">
                <a:solidFill>
                  <a:srgbClr val="FF0000"/>
                </a:solidFill>
              </a:rPr>
              <a:t>wichtig für DB </a:t>
            </a:r>
            <a:endParaRPr lang="de-DE" dirty="0" smtClean="0"/>
          </a:p>
          <a:p>
            <a:r>
              <a:rPr lang="de-DE" dirty="0" smtClean="0"/>
              <a:t>Hier nicht näher besprochen</a:t>
            </a:r>
          </a:p>
          <a:p>
            <a:pPr lvl="1"/>
            <a:r>
              <a:rPr lang="de-DE" dirty="0" smtClean="0"/>
              <a:t>Minimierung einer Anfrage durch Elimination einer Unteranfrage</a:t>
            </a:r>
          </a:p>
          <a:p>
            <a:pPr lvl="1"/>
            <a:r>
              <a:rPr lang="de-DE" dirty="0" smtClean="0"/>
              <a:t>Elimination eines teuren Operators</a:t>
            </a:r>
          </a:p>
          <a:p>
            <a:pPr lvl="1"/>
            <a:r>
              <a:rPr lang="de-DE" dirty="0" smtClean="0"/>
              <a:t>Bestimmung relevanter Tabellen</a:t>
            </a:r>
          </a:p>
          <a:p>
            <a:pPr lvl="1"/>
            <a:endParaRPr lang="de-DE" dirty="0"/>
          </a:p>
          <a:p>
            <a:pPr marL="57150" indent="0">
              <a:buNone/>
            </a:pPr>
            <a:r>
              <a:rPr lang="de-DE" sz="1400" dirty="0" smtClean="0">
                <a:solidFill>
                  <a:srgbClr val="0432FF"/>
                </a:solidFill>
              </a:rPr>
              <a:t>M. Benedikt: </a:t>
            </a:r>
            <a:r>
              <a:rPr lang="de-DE" sz="1400" dirty="0" err="1">
                <a:solidFill>
                  <a:srgbClr val="0432FF"/>
                </a:solidFill>
              </a:rPr>
              <a:t>How</a:t>
            </a:r>
            <a:r>
              <a:rPr lang="de-DE" sz="1400" dirty="0">
                <a:solidFill>
                  <a:srgbClr val="0432FF"/>
                </a:solidFill>
              </a:rPr>
              <a:t> Can </a:t>
            </a:r>
            <a:r>
              <a:rPr lang="de-DE" sz="1400" dirty="0" err="1">
                <a:solidFill>
                  <a:srgbClr val="0432FF"/>
                </a:solidFill>
              </a:rPr>
              <a:t>Reasoners</a:t>
            </a:r>
            <a:r>
              <a:rPr lang="de-DE" sz="1400" dirty="0">
                <a:solidFill>
                  <a:srgbClr val="0432FF"/>
                </a:solidFill>
              </a:rPr>
              <a:t> </a:t>
            </a:r>
            <a:r>
              <a:rPr lang="de-DE" sz="1400" dirty="0" err="1">
                <a:solidFill>
                  <a:srgbClr val="0432FF"/>
                </a:solidFill>
              </a:rPr>
              <a:t>Simplify</a:t>
            </a:r>
            <a:r>
              <a:rPr lang="de-DE" sz="1400" dirty="0">
                <a:solidFill>
                  <a:srgbClr val="0432FF"/>
                </a:solidFill>
              </a:rPr>
              <a:t> Database </a:t>
            </a:r>
            <a:r>
              <a:rPr lang="de-DE" sz="1400" dirty="0" err="1">
                <a:solidFill>
                  <a:srgbClr val="0432FF"/>
                </a:solidFill>
              </a:rPr>
              <a:t>Querying</a:t>
            </a:r>
            <a:r>
              <a:rPr lang="de-DE" sz="1400" dirty="0">
                <a:solidFill>
                  <a:srgbClr val="0432FF"/>
                </a:solidFill>
              </a:rPr>
              <a:t> (</a:t>
            </a:r>
            <a:r>
              <a:rPr lang="de-DE" sz="1400" dirty="0" err="1">
                <a:solidFill>
                  <a:srgbClr val="0432FF"/>
                </a:solidFill>
              </a:rPr>
              <a:t>And</a:t>
            </a:r>
            <a:r>
              <a:rPr lang="de-DE" sz="1400" dirty="0">
                <a:solidFill>
                  <a:srgbClr val="0432FF"/>
                </a:solidFill>
              </a:rPr>
              <a:t> </a:t>
            </a:r>
            <a:r>
              <a:rPr lang="de-DE" sz="1400" dirty="0" err="1">
                <a:solidFill>
                  <a:srgbClr val="0432FF"/>
                </a:solidFill>
              </a:rPr>
              <a:t>Why</a:t>
            </a:r>
            <a:r>
              <a:rPr lang="de-DE" sz="1400" dirty="0">
                <a:solidFill>
                  <a:srgbClr val="0432FF"/>
                </a:solidFill>
              </a:rPr>
              <a:t> </a:t>
            </a:r>
            <a:r>
              <a:rPr lang="de-DE" sz="1400" dirty="0" err="1">
                <a:solidFill>
                  <a:srgbClr val="0432FF"/>
                </a:solidFill>
              </a:rPr>
              <a:t>Haven’t</a:t>
            </a:r>
            <a:r>
              <a:rPr lang="de-DE" sz="1400" dirty="0">
                <a:solidFill>
                  <a:srgbClr val="0432FF"/>
                </a:solidFill>
              </a:rPr>
              <a:t> </a:t>
            </a:r>
            <a:r>
              <a:rPr lang="de-DE" sz="1400" dirty="0" err="1">
                <a:solidFill>
                  <a:srgbClr val="0432FF"/>
                </a:solidFill>
              </a:rPr>
              <a:t>They</a:t>
            </a:r>
            <a:r>
              <a:rPr lang="de-DE" sz="1400" dirty="0">
                <a:solidFill>
                  <a:srgbClr val="0432FF"/>
                </a:solidFill>
              </a:rPr>
              <a:t> </a:t>
            </a:r>
            <a:r>
              <a:rPr lang="de-DE" sz="1400" dirty="0" err="1">
                <a:solidFill>
                  <a:srgbClr val="0432FF"/>
                </a:solidFill>
              </a:rPr>
              <a:t>Done</a:t>
            </a:r>
            <a:r>
              <a:rPr lang="de-DE" sz="1400" dirty="0">
                <a:solidFill>
                  <a:srgbClr val="0432FF"/>
                </a:solidFill>
              </a:rPr>
              <a:t> </a:t>
            </a:r>
            <a:r>
              <a:rPr lang="de-DE" sz="1400" dirty="0" err="1">
                <a:solidFill>
                  <a:srgbClr val="0432FF"/>
                </a:solidFill>
              </a:rPr>
              <a:t>It</a:t>
            </a:r>
            <a:r>
              <a:rPr lang="de-DE" sz="1400" dirty="0">
                <a:solidFill>
                  <a:srgbClr val="0432FF"/>
                </a:solidFill>
              </a:rPr>
              <a:t> </a:t>
            </a:r>
            <a:r>
              <a:rPr lang="de-DE" sz="1400" dirty="0" err="1">
                <a:solidFill>
                  <a:srgbClr val="0432FF"/>
                </a:solidFill>
              </a:rPr>
              <a:t>Yet</a:t>
            </a:r>
            <a:r>
              <a:rPr lang="de-DE" sz="1400" dirty="0">
                <a:solidFill>
                  <a:srgbClr val="0432FF"/>
                </a:solidFill>
              </a:rPr>
              <a:t>)?  </a:t>
            </a:r>
            <a:r>
              <a:rPr lang="de-DE" sz="1400" dirty="0" smtClean="0">
                <a:solidFill>
                  <a:srgbClr val="0432FF"/>
                </a:solidFill>
              </a:rPr>
              <a:t> (</a:t>
            </a:r>
            <a:r>
              <a:rPr lang="de-DE" sz="1400" dirty="0" err="1" smtClean="0">
                <a:solidFill>
                  <a:srgbClr val="0432FF"/>
                </a:solidFill>
              </a:rPr>
              <a:t>Invited</a:t>
            </a:r>
            <a:r>
              <a:rPr lang="de-DE" sz="1400" dirty="0" smtClean="0">
                <a:solidFill>
                  <a:srgbClr val="0432FF"/>
                </a:solidFill>
              </a:rPr>
              <a:t> Talk at PODS 2018.)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51267" y="1553106"/>
            <a:ext cx="149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SQL Anfrage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67929" y="2284867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Parser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95939" y="3009726"/>
            <a:ext cx="2212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0000"/>
                </a:solidFill>
              </a:rPr>
              <a:t>Rewriter</a:t>
            </a:r>
            <a:endParaRPr lang="de-DE" dirty="0" smtClean="0">
              <a:solidFill>
                <a:srgbClr val="000000"/>
              </a:solidFill>
            </a:endParaRPr>
          </a:p>
          <a:p>
            <a:pPr algn="ctr"/>
            <a:r>
              <a:rPr lang="de-DE" dirty="0" smtClean="0"/>
              <a:t>(Datenunabhängige </a:t>
            </a:r>
          </a:p>
          <a:p>
            <a:pPr algn="ctr"/>
            <a:r>
              <a:rPr lang="de-DE" dirty="0" smtClean="0"/>
              <a:t>Optimierung)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020272" y="4365104"/>
            <a:ext cx="1955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Optimizer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(Datenabhängige </a:t>
            </a:r>
          </a:p>
          <a:p>
            <a:pPr algn="ctr"/>
            <a:r>
              <a:rPr lang="de-DE" dirty="0" smtClean="0"/>
              <a:t>Optimierung)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669747" y="558924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Plan 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>
          <a:xfrm>
            <a:off x="8000199" y="1922438"/>
            <a:ext cx="0" cy="362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6" idx="2"/>
            <a:endCxn id="7" idx="0"/>
          </p:cNvCxnSpPr>
          <p:nvPr/>
        </p:nvCxnSpPr>
        <p:spPr>
          <a:xfrm>
            <a:off x="8000199" y="2654199"/>
            <a:ext cx="2023" cy="355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2"/>
            <a:endCxn id="8" idx="0"/>
          </p:cNvCxnSpPr>
          <p:nvPr/>
        </p:nvCxnSpPr>
        <p:spPr>
          <a:xfrm flipH="1">
            <a:off x="7998177" y="3933056"/>
            <a:ext cx="4045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>
          <a:xfrm flipH="1">
            <a:off x="7993082" y="5288434"/>
            <a:ext cx="5095" cy="300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Performanz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008658"/>
          </a:xfrm>
        </p:spPr>
        <p:txBody>
          <a:bodyPr/>
          <a:lstStyle/>
          <a:p>
            <a:r>
              <a:rPr lang="de-DE" dirty="0" smtClean="0"/>
              <a:t>Bezogen auf die Ausführungszeit können die Unterschiede „Sekunden vs. Tage“ bedeuten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L.L_PARTKEY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L.L_QUANTITY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L.L_EXTENDEDPRICE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LINEITEM L, ORDERS O, CUSTOMER C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L.L ORDERKEY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O.O ORDERKEY </a:t>
            </a:r>
            <a:endParaRPr lang="de-DE" sz="1600" dirty="0" smtClean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    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O.O_CUSTKEY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      AND</a:t>
            </a:r>
            <a:r>
              <a:rPr lang="de-DE" sz="1600" dirty="0" smtClean="0">
                <a:latin typeface="Courier"/>
                <a:cs typeface="Courier"/>
              </a:rPr>
              <a:t> C.C_NAME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’IBM Corp.’ 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pic>
        <p:nvPicPr>
          <p:cNvPr id="6" name="Bild 5" descr="Pages from 08-Query-Optimizati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" y="2852936"/>
            <a:ext cx="8164718" cy="21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Datenabhängige Optimierung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2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2332</Words>
  <Application>Microsoft Macintosh PowerPoint</Application>
  <PresentationFormat>Bildschirmpräsentation (4:3)</PresentationFormat>
  <Paragraphs>580</Paragraphs>
  <Slides>49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8" baseType="lpstr">
      <vt:lpstr>Calibri</vt:lpstr>
      <vt:lpstr>Chalkduster</vt:lpstr>
      <vt:lpstr>Courier</vt:lpstr>
      <vt:lpstr>Courier New</vt:lpstr>
      <vt:lpstr>ＭＳ Ｐゴシック</vt:lpstr>
      <vt:lpstr>Myriad Pro</vt:lpstr>
      <vt:lpstr>Arial</vt:lpstr>
      <vt:lpstr>7_Standarddesign</vt:lpstr>
      <vt:lpstr>Clip</vt:lpstr>
      <vt:lpstr>Datenbanken Anfrageoptimierung </vt:lpstr>
      <vt:lpstr>Anfrageoptimierung</vt:lpstr>
      <vt:lpstr>Danksagung</vt:lpstr>
      <vt:lpstr>Optimierung: Motivation</vt:lpstr>
      <vt:lpstr>Anfrageoptimierung</vt:lpstr>
      <vt:lpstr>Optimierung </vt:lpstr>
      <vt:lpstr>Optimierung </vt:lpstr>
      <vt:lpstr>Auswirkungen auf die Performanz</vt:lpstr>
      <vt:lpstr>Datenabhängige Optimierung</vt:lpstr>
      <vt:lpstr>Abschätzung der Ergebnisgröße</vt:lpstr>
      <vt:lpstr>Tabellenkardinalitäten</vt:lpstr>
      <vt:lpstr>Grobe Abschätzung der Selektivität</vt:lpstr>
      <vt:lpstr>Verbesserung der Selektivitätsabschätzung</vt:lpstr>
      <vt:lpstr>Aufgabe:  </vt:lpstr>
      <vt:lpstr>Aufgabe:  </vt:lpstr>
      <vt:lpstr>Histogramme</vt:lpstr>
      <vt:lpstr>Histogramme</vt:lpstr>
      <vt:lpstr>Bessere Abschätzung der Selektivität</vt:lpstr>
      <vt:lpstr>Kardinalitätsabschätzung für Projektion </vt:lpstr>
      <vt:lpstr>Aufgabe:  </vt:lpstr>
      <vt:lpstr>Aufgabe:  </vt:lpstr>
      <vt:lpstr>Kardinalitätsabschätzung für Join</vt:lpstr>
      <vt:lpstr>Optimierung von mehreren Verbünden</vt:lpstr>
      <vt:lpstr>Verbund-Optimierung</vt:lpstr>
      <vt:lpstr>Suchraum</vt:lpstr>
      <vt:lpstr>Suchraum</vt:lpstr>
      <vt:lpstr>Herleitung </vt:lpstr>
      <vt:lpstr>Suchraum</vt:lpstr>
      <vt:lpstr>Dynamische Programmierung (DP)</vt:lpstr>
      <vt:lpstr>Beispiel: 4-Wege-Verbund</vt:lpstr>
      <vt:lpstr>Beispiel (Fortsetzung)</vt:lpstr>
      <vt:lpstr>Optimaler n-Wege Verbundplan mit DP</vt:lpstr>
      <vt:lpstr>Links-tiefe vs. buschige Verbundplan-Bäume</vt:lpstr>
      <vt:lpstr>Aufgabe:  </vt:lpstr>
      <vt:lpstr>Verbund über mehrere Relationen</vt:lpstr>
      <vt:lpstr>Greedy-Join-Enumeration</vt:lpstr>
      <vt:lpstr>Andere Optimierungen: Rewriting</vt:lpstr>
      <vt:lpstr>Prädikatsvereinfachung (Rewriting)</vt:lpstr>
      <vt:lpstr>Zusätzliche Verbundprädikate</vt:lpstr>
      <vt:lpstr>Geschachtelte Anfragen</vt:lpstr>
      <vt:lpstr>Optimierung von geschachtelten Anfragen</vt:lpstr>
      <vt:lpstr>Andere Optimierungen: Nutzung von Indexen</vt:lpstr>
      <vt:lpstr>Schnitt von Indexstrukturen</vt:lpstr>
      <vt:lpstr>Schnitt von Indexstrukturen</vt:lpstr>
      <vt:lpstr>Bitmap-Index</vt:lpstr>
      <vt:lpstr>Bitmap-Index – Beispiel</vt:lpstr>
      <vt:lpstr>Anwendung von Bitmap-Indexstrukturen</vt:lpstr>
      <vt:lpstr>Zusammenfassung</vt:lpstr>
      <vt:lpstr>Noch zu diskutieren...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1312</cp:revision>
  <cp:lastPrinted>2017-06-25T18:52:26Z</cp:lastPrinted>
  <dcterms:created xsi:type="dcterms:W3CDTF">2010-04-27T12:26:40Z</dcterms:created>
  <dcterms:modified xsi:type="dcterms:W3CDTF">2020-06-09T13:55:11Z</dcterms:modified>
</cp:coreProperties>
</file>