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3"/>
  </p:notesMasterIdLst>
  <p:handoutMasterIdLst>
    <p:handoutMasterId r:id="rId34"/>
  </p:handoutMasterIdLst>
  <p:sldIdLst>
    <p:sldId id="628" r:id="rId2"/>
    <p:sldId id="501" r:id="rId3"/>
    <p:sldId id="483" r:id="rId4"/>
    <p:sldId id="702" r:id="rId5"/>
    <p:sldId id="503" r:id="rId6"/>
    <p:sldId id="505" r:id="rId7"/>
    <p:sldId id="506" r:id="rId8"/>
    <p:sldId id="703" r:id="rId9"/>
    <p:sldId id="638" r:id="rId10"/>
    <p:sldId id="508" r:id="rId11"/>
    <p:sldId id="509" r:id="rId12"/>
    <p:sldId id="630" r:id="rId13"/>
    <p:sldId id="631" r:id="rId14"/>
    <p:sldId id="510" r:id="rId15"/>
    <p:sldId id="639" r:id="rId16"/>
    <p:sldId id="704" r:id="rId17"/>
    <p:sldId id="511" r:id="rId18"/>
    <p:sldId id="512" r:id="rId19"/>
    <p:sldId id="513" r:id="rId20"/>
    <p:sldId id="701" r:id="rId21"/>
    <p:sldId id="515" r:id="rId22"/>
    <p:sldId id="516" r:id="rId23"/>
    <p:sldId id="517" r:id="rId24"/>
    <p:sldId id="519" r:id="rId25"/>
    <p:sldId id="520" r:id="rId26"/>
    <p:sldId id="642" r:id="rId27"/>
    <p:sldId id="643" r:id="rId28"/>
    <p:sldId id="644" r:id="rId29"/>
    <p:sldId id="646" r:id="rId30"/>
    <p:sldId id="647" r:id="rId31"/>
    <p:sldId id="648" r:id="rId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B1D167"/>
    <a:srgbClr val="00394A"/>
    <a:srgbClr val="3C8C93"/>
    <a:srgbClr val="62D076"/>
    <a:srgbClr val="0000C8"/>
    <a:srgbClr val="D0ECD3"/>
    <a:srgbClr val="38F769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4" autoAdjust="0"/>
    <p:restoredTop sz="92962" autoAdjust="0"/>
  </p:normalViewPr>
  <p:slideViewPr>
    <p:cSldViewPr>
      <p:cViewPr>
        <p:scale>
          <a:sx n="108" d="100"/>
          <a:sy n="108" d="100"/>
        </p:scale>
        <p:origin x="1296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16.06.20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16.06.20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5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9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</a:t>
            </a:r>
            <a:r>
              <a:rPr lang="de-DE" dirty="0" smtClean="0">
                <a:cs typeface="+mj-cs"/>
              </a:rPr>
              <a:t/>
            </a:r>
            <a:br>
              <a:rPr lang="de-DE" dirty="0" smtClean="0">
                <a:cs typeface="+mj-cs"/>
              </a:rPr>
            </a:br>
            <a:r>
              <a:rPr lang="de-DE" dirty="0" smtClean="0">
                <a:cs typeface="+mj-cs"/>
              </a:rPr>
              <a:t>Transaktionsmanagement Teil 1</a:t>
            </a:r>
            <a:br>
              <a:rPr lang="de-DE" dirty="0" smtClean="0">
                <a:cs typeface="+mj-cs"/>
              </a:rPr>
            </a:br>
            <a:r>
              <a:rPr lang="de-DE" dirty="0" smtClean="0">
                <a:cs typeface="+mj-cs"/>
              </a:rPr>
              <a:t/>
            </a:r>
            <a:br>
              <a:rPr lang="de-DE" dirty="0" smtClean="0">
                <a:cs typeface="+mj-cs"/>
              </a:rPr>
            </a:b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Dr. Özgür </a:t>
            </a:r>
            <a:r>
              <a:rPr lang="de-DE" sz="2400" dirty="0" err="1" smtClean="0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 smtClean="0"/>
              <a:t>Universität </a:t>
            </a:r>
            <a:r>
              <a:rPr lang="de-DE" sz="2400" b="1" dirty="0"/>
              <a:t>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573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Anomalien: Lost Update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haben schon „Lost Update“ im Beispiel betrachtet</a:t>
            </a:r>
          </a:p>
          <a:p>
            <a:r>
              <a:rPr lang="de-DE" dirty="0" smtClean="0"/>
              <a:t>Effekte einer Transaktion gehen verloren, weil eine andere Transaktion geänderte Werte unkontrolliert überschreibt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2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Anomalien: </a:t>
            </a:r>
            <a:r>
              <a:rPr lang="de-DE" dirty="0" err="1" smtClean="0"/>
              <a:t>Inconsistent</a:t>
            </a:r>
            <a:r>
              <a:rPr lang="de-DE" dirty="0" smtClean="0"/>
              <a:t> 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Betrachten wir die Überweisung in SQL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>
              <a:buFont typeface="Wingdings" charset="2"/>
              <a:buChar char="Ø"/>
            </a:pPr>
            <a:r>
              <a:rPr lang="de-DE" dirty="0" smtClean="0"/>
              <a:t>Transaktion 2 sieht einen inkonsistenten Zustand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Bild 4" descr="Pages from 09-Transaction-Managem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1" y="1844824"/>
            <a:ext cx="689287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" y="-31034"/>
            <a:ext cx="91360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Geben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Sie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Beispiel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Integritätsbedingung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(constraint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) an,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die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beim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“Inconsistent Read” des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vorigen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Beispiels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verletzt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wäre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14981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7281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Geben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ein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Beispiel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Integritätsbedingung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(constraint) an, die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beim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“Inconsistent Read”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des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vorigen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Beispiels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verletzt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wäre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.</a:t>
            </a: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200" dirty="0" err="1" smtClean="0">
                <a:solidFill>
                  <a:srgbClr val="FFFF00"/>
                </a:solidFill>
                <a:latin typeface="Chalkduster"/>
              </a:rPr>
              <a:t>Lösung</a:t>
            </a:r>
            <a:r>
              <a:rPr lang="en-US" sz="2200" dirty="0" smtClean="0">
                <a:solidFill>
                  <a:schemeClr val="bg1"/>
                </a:solidFill>
                <a:latin typeface="Chalkduster"/>
              </a:rPr>
              <a:t>: </a:t>
            </a:r>
          </a:p>
          <a:p>
            <a:pPr eaLnBrk="1" hangingPunct="1">
              <a:defRPr/>
            </a:pPr>
            <a:r>
              <a:rPr lang="en-US" sz="2200" dirty="0" err="1" smtClean="0">
                <a:solidFill>
                  <a:schemeClr val="bg1"/>
                </a:solidFill>
                <a:latin typeface="Chalkduster"/>
              </a:rPr>
              <a:t>Dispositionskredit</a:t>
            </a:r>
            <a:r>
              <a:rPr lang="en-US" sz="2200" dirty="0" smtClean="0">
                <a:solidFill>
                  <a:schemeClr val="bg1"/>
                </a:solidFill>
                <a:latin typeface="Chalkduster"/>
              </a:rPr>
              <a:t>-Constraint </a:t>
            </a:r>
            <a:r>
              <a:rPr lang="en-US" sz="2200" dirty="0" err="1" smtClean="0">
                <a:solidFill>
                  <a:schemeClr val="bg1"/>
                </a:solidFill>
                <a:latin typeface="Chalkduster"/>
              </a:rPr>
              <a:t>über</a:t>
            </a:r>
            <a:r>
              <a:rPr lang="en-US" sz="22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halkduster"/>
              </a:rPr>
              <a:t>Gesamtvermögen</a:t>
            </a:r>
            <a:r>
              <a:rPr lang="en-US" sz="2200" dirty="0" smtClean="0">
                <a:solidFill>
                  <a:schemeClr val="bg1"/>
                </a:solidFill>
                <a:latin typeface="Chalkduster"/>
              </a:rPr>
              <a:t> SUM(balance) ≧ -200;</a:t>
            </a:r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Chalkduster"/>
              </a:rPr>
              <a:t>Das Constraint </a:t>
            </a:r>
            <a:r>
              <a:rPr lang="en-US" sz="2200" dirty="0" err="1" smtClean="0">
                <a:solidFill>
                  <a:schemeClr val="bg1"/>
                </a:solidFill>
                <a:latin typeface="Chalkduster"/>
              </a:rPr>
              <a:t>wäre</a:t>
            </a:r>
            <a:r>
              <a:rPr lang="en-US" sz="22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halkduster"/>
              </a:rPr>
              <a:t>verletzt</a:t>
            </a:r>
            <a:r>
              <a:rPr lang="en-US" sz="22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halkduster"/>
              </a:rPr>
              <a:t>z.B</a:t>
            </a:r>
            <a:r>
              <a:rPr lang="en-US" sz="2200" dirty="0" smtClean="0">
                <a:solidFill>
                  <a:schemeClr val="bg1"/>
                </a:solidFill>
                <a:latin typeface="Chalkduster"/>
              </a:rPr>
              <a:t>. </a:t>
            </a:r>
          </a:p>
          <a:p>
            <a:pPr lvl="1" eaLnBrk="1" hangingPunct="1"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Girokonto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balance = 100 und </a:t>
            </a:r>
          </a:p>
          <a:p>
            <a:pPr lvl="1" eaLnBrk="1" hangingPunct="1"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Sparkonto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balance = 100</a:t>
            </a:r>
          </a:p>
          <a:p>
            <a:pPr lvl="1" eaLnBrk="1" hangingPunct="1"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Tranksaktion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2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sieht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DB-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Zustand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SUM(balance)= 100-500 + 100 = -300 &lt; -200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88909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Anomalien: </a:t>
            </a:r>
            <a:r>
              <a:rPr lang="de-DE" dirty="0" err="1" smtClean="0"/>
              <a:t>Dirty</a:t>
            </a:r>
            <a:r>
              <a:rPr lang="de-DE" dirty="0" smtClean="0"/>
              <a:t> Read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An einem anderen Tag heben meine Frau und ich zur gleichen Zeit Geld vom Automaten ab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 typeface="Wingdings" charset="2"/>
              <a:buChar char="Ø"/>
            </a:pPr>
            <a:r>
              <a:rPr lang="de-DE" dirty="0" smtClean="0"/>
              <a:t>Die Transaktion meiner Frau hat schon einen geänderten Zustand </a:t>
            </a:r>
            <a:r>
              <a:rPr lang="de-DE" dirty="0" smtClean="0"/>
              <a:t>gelesen, </a:t>
            </a:r>
            <a:r>
              <a:rPr lang="de-DE" dirty="0" smtClean="0"/>
              <a:t>bevor meine Transaktion zurückgerollt wird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6" name="Bild 5" descr="Pages from 09-Transaction-Management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582198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cake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eat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664073"/>
          </a:xfrm>
        </p:spPr>
        <p:txBody>
          <a:bodyPr/>
          <a:lstStyle/>
          <a:p>
            <a:r>
              <a:rPr lang="de-DE" dirty="0" smtClean="0"/>
              <a:t>Anomalien ließen sich durch einfache sequentielle Ausführung der Transaktionen vermeiden </a:t>
            </a:r>
          </a:p>
          <a:p>
            <a:r>
              <a:rPr lang="de-DE" dirty="0" smtClean="0"/>
              <a:t>Wir wollen aber beides: Keine Anomalien, dabei aber Nebenläufigkeit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4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Transaktionen und </a:t>
            </a:r>
            <a:r>
              <a:rPr lang="de-DE" dirty="0" err="1" smtClean="0"/>
              <a:t>Serialisierbarkeit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2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Nebenläufige Ausführung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Steuerprogramm (Scheduler) entscheidet über die Ausführungsreihenfolge der nebenläufigen Datenbankzugriffe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Bild 4" descr="Pages from 09-Transaction-Management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4234347" cy="34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Datenbankobjekte und Zugriffe darauf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nehmen ein vereinfachtes Datenmodell an</a:t>
            </a:r>
          </a:p>
          <a:p>
            <a:pPr lvl="1"/>
            <a:r>
              <a:rPr lang="de-DE" dirty="0" smtClean="0"/>
              <a:t>Eine Datenbank besteht aus einer Menge von benannten </a:t>
            </a:r>
            <a:r>
              <a:rPr lang="de-DE" dirty="0" smtClean="0"/>
              <a:t>Objekten/</a:t>
            </a:r>
            <a:r>
              <a:rPr lang="de-DE" dirty="0" smtClean="0"/>
              <a:t>E</a:t>
            </a:r>
            <a:r>
              <a:rPr lang="de-DE" dirty="0" smtClean="0"/>
              <a:t>ntitäten. </a:t>
            </a:r>
            <a:r>
              <a:rPr lang="de-DE" dirty="0" smtClean="0"/>
              <a:t>In jedem Zustand hat ein Objekt einen Wert.</a:t>
            </a:r>
          </a:p>
          <a:p>
            <a:pPr lvl="1"/>
            <a:r>
              <a:rPr lang="de-DE" dirty="0" smtClean="0"/>
              <a:t>Transaktionen greifen auf ein Objekt </a:t>
            </a:r>
            <a:r>
              <a:rPr lang="de-DE" dirty="0" smtClean="0">
                <a:solidFill>
                  <a:srgbClr val="0000FF"/>
                </a:solidFill>
              </a:rPr>
              <a:t>o</a:t>
            </a:r>
            <a:r>
              <a:rPr lang="de-DE" dirty="0" smtClean="0"/>
              <a:t> mit den Operationen </a:t>
            </a:r>
            <a:r>
              <a:rPr lang="de-DE" dirty="0" err="1" smtClean="0">
                <a:solidFill>
                  <a:srgbClr val="0000FF"/>
                </a:solidFill>
              </a:rPr>
              <a:t>read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smtClean="0"/>
              <a:t>und </a:t>
            </a:r>
            <a:r>
              <a:rPr lang="de-DE" dirty="0" err="1" smtClean="0">
                <a:solidFill>
                  <a:srgbClr val="0000FF"/>
                </a:solidFill>
              </a:rPr>
              <a:t>write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smtClean="0"/>
              <a:t>zu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In einer relationalen DB haben wir: </a:t>
            </a:r>
            <a:br>
              <a:rPr lang="de-DE" dirty="0" smtClean="0"/>
            </a:br>
            <a:r>
              <a:rPr lang="de-DE" dirty="0" smtClean="0"/>
              <a:t>Objekt ≙ Komponente eines Tupels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9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Transaktion: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Eine </a:t>
            </a:r>
            <a:r>
              <a:rPr lang="de-DE" dirty="0" smtClean="0">
                <a:solidFill>
                  <a:srgbClr val="0000FF"/>
                </a:solidFill>
              </a:rPr>
              <a:t>Datenbanktransaktion </a:t>
            </a:r>
            <a:r>
              <a:rPr lang="de-DE" dirty="0" smtClean="0"/>
              <a:t>ist eine (strikt geordnete) </a:t>
            </a:r>
            <a:r>
              <a:rPr lang="de-DE" dirty="0" smtClean="0">
                <a:solidFill>
                  <a:srgbClr val="0000FF"/>
                </a:solidFill>
              </a:rPr>
              <a:t>Folge von Schritten</a:t>
            </a:r>
            <a:r>
              <a:rPr lang="de-DE" dirty="0" smtClean="0"/>
              <a:t>, wobei ein Schritt eine Zugriffsoperation auf ein Objekt/Entität ist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Transaktion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 = &lt;s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...,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Schritt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a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(e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Zugriffsoperation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a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∈ { </a:t>
            </a:r>
            <a:r>
              <a:rPr lang="de-DE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ead</a:t>
            </a:r>
            <a:r>
              <a:rPr lang="de-DE" dirty="0" smtClean="0">
                <a:solidFill>
                  <a:srgbClr val="3C8C93"/>
                </a:solidFill>
              </a:rPr>
              <a:t>), </a:t>
            </a:r>
            <a:r>
              <a:rPr lang="de-DE" dirty="0" err="1" smtClean="0">
                <a:solidFill>
                  <a:srgbClr val="3C8C93"/>
                </a:solidFill>
              </a:rPr>
              <a:t>w</a:t>
            </a:r>
            <a:r>
              <a:rPr lang="de-DE" dirty="0" smtClean="0">
                <a:solidFill>
                  <a:srgbClr val="3C8C93"/>
                </a:solidFill>
              </a:rPr>
              <a:t>(rite) }</a:t>
            </a:r>
            <a:endParaRPr lang="de-DE" dirty="0" smtClean="0"/>
          </a:p>
          <a:p>
            <a:r>
              <a:rPr lang="de-DE" dirty="0" smtClean="0"/>
              <a:t>Die Länge einer Transaktion ist definiert als die Anzahl der Schritte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|T| 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 smtClean="0"/>
              <a:t>Beispiel: </a:t>
            </a:r>
            <a:r>
              <a:rPr lang="de-DE" dirty="0" smtClean="0">
                <a:solidFill>
                  <a:srgbClr val="3C8C93"/>
                </a:solidFill>
              </a:rPr>
              <a:t>T = &lt;</a:t>
            </a:r>
            <a:r>
              <a:rPr lang="de-DE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(A), </a:t>
            </a:r>
            <a:r>
              <a:rPr lang="de-DE" dirty="0" err="1" smtClean="0">
                <a:solidFill>
                  <a:srgbClr val="3C8C93"/>
                </a:solidFill>
              </a:rPr>
              <a:t>w</a:t>
            </a:r>
            <a:r>
              <a:rPr lang="de-DE" dirty="0" smtClean="0">
                <a:solidFill>
                  <a:srgbClr val="3C8C93"/>
                </a:solidFill>
              </a:rPr>
              <a:t>(A), </a:t>
            </a:r>
            <a:r>
              <a:rPr lang="de-DE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(B), </a:t>
            </a:r>
            <a:r>
              <a:rPr lang="de-DE" dirty="0" err="1" smtClean="0">
                <a:solidFill>
                  <a:srgbClr val="3C8C93"/>
                </a:solidFill>
              </a:rPr>
              <a:t>w</a:t>
            </a:r>
            <a:r>
              <a:rPr lang="de-DE" dirty="0" smtClean="0">
                <a:solidFill>
                  <a:srgbClr val="3C8C93"/>
                </a:solidFill>
              </a:rPr>
              <a:t>(B)&gt;</a:t>
            </a:r>
          </a:p>
          <a:p>
            <a:r>
              <a:rPr lang="de-DE" dirty="0" smtClean="0"/>
              <a:t>Abarbeitung durch Mischung der Schritte mehrerer Transaktionen (</a:t>
            </a:r>
            <a:r>
              <a:rPr lang="de-DE" dirty="0" smtClean="0">
                <a:solidFill>
                  <a:srgbClr val="0000C8"/>
                </a:solidFill>
              </a:rPr>
              <a:t>Sequenzieller Plan, Sequenz, S</a:t>
            </a:r>
            <a:r>
              <a:rPr lang="de-DE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4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Transaktionsverwaltung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187624" y="3501008"/>
            <a:ext cx="1400928" cy="701657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ung 32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4" name="Oval 33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38" name="Oval 37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72000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1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Sequenzielle 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</a:t>
            </a:r>
            <a:r>
              <a:rPr lang="de-DE" dirty="0" smtClean="0">
                <a:solidFill>
                  <a:srgbClr val="0432FF"/>
                </a:solidFill>
              </a:rPr>
              <a:t>(sequenzieller) Plan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für eine Menge von Transaktionen </a:t>
            </a:r>
            <a:r>
              <a:rPr lang="de-DE" dirty="0" smtClean="0">
                <a:solidFill>
                  <a:srgbClr val="3C8C93"/>
                </a:solidFill>
              </a:rPr>
              <a:t>{T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...,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} </a:t>
            </a:r>
            <a:r>
              <a:rPr lang="de-DE" dirty="0" smtClean="0"/>
              <a:t>ist eine beliebige Folge von Schritten  </a:t>
            </a:r>
            <a:r>
              <a:rPr lang="de-DE" dirty="0" smtClean="0">
                <a:solidFill>
                  <a:srgbClr val="3C8C93"/>
                </a:solidFill>
              </a:rPr>
              <a:t>S(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) = (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>
                <a:solidFill>
                  <a:srgbClr val="3C8C93"/>
                </a:solidFill>
              </a:rPr>
              <a:t>, a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, e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), </a:t>
            </a:r>
            <a:r>
              <a:rPr lang="de-DE" dirty="0" smtClean="0"/>
              <a:t>so dass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genau die Schritte aus den Transaktionen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(1 ≤ i</a:t>
            </a:r>
            <a:r>
              <a:rPr lang="de-DE" dirty="0">
                <a:solidFill>
                  <a:srgbClr val="3C8C93"/>
                </a:solidFill>
              </a:rPr>
              <a:t> ≤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enthält und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/>
              <a:t>die Ordnung der Schritte aus den Transaktionen jeweils erhalten bleibt, d.h.: Wenn 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a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r>
              <a:rPr lang="de-DE" dirty="0" err="1" smtClean="0">
                <a:solidFill>
                  <a:srgbClr val="3C8C93"/>
                </a:solidFill>
              </a:rPr>
              <a:t>,e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r>
              <a:rPr lang="de-DE" dirty="0" smtClean="0">
                <a:solidFill>
                  <a:srgbClr val="3C8C93"/>
                </a:solidFill>
              </a:rPr>
              <a:t>) &lt; (</a:t>
            </a:r>
            <a:r>
              <a:rPr lang="de-DE" dirty="0" err="1" smtClean="0">
                <a:solidFill>
                  <a:srgbClr val="3C8C93"/>
                </a:solidFill>
              </a:rPr>
              <a:t>a</a:t>
            </a:r>
            <a:r>
              <a:rPr lang="de-DE" baseline="-25000" dirty="0" err="1" smtClean="0">
                <a:solidFill>
                  <a:srgbClr val="3C8C93"/>
                </a:solidFill>
              </a:rPr>
              <a:t>q</a:t>
            </a:r>
            <a:r>
              <a:rPr lang="de-DE" dirty="0" err="1" smtClean="0">
                <a:solidFill>
                  <a:srgbClr val="3C8C93"/>
                </a:solidFill>
              </a:rPr>
              <a:t>,e</a:t>
            </a:r>
            <a:r>
              <a:rPr lang="de-DE" baseline="-25000" dirty="0" err="1" smtClean="0">
                <a:solidFill>
                  <a:srgbClr val="3C8C93"/>
                </a:solidFill>
              </a:rPr>
              <a:t>q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in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/>
              <a:t> so auch 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a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r>
              <a:rPr lang="de-DE" dirty="0" err="1" smtClean="0">
                <a:solidFill>
                  <a:srgbClr val="3C8C93"/>
                </a:solidFill>
              </a:rPr>
              <a:t>,e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r>
              <a:rPr lang="de-DE" dirty="0" smtClean="0">
                <a:solidFill>
                  <a:srgbClr val="3C8C93"/>
                </a:solidFill>
              </a:rPr>
              <a:t>) &lt; (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j</a:t>
            </a:r>
            <a:r>
              <a:rPr lang="de-DE" dirty="0" err="1" smtClean="0">
                <a:solidFill>
                  <a:srgbClr val="3C8C93"/>
                </a:solidFill>
              </a:rPr>
              <a:t>,a</a:t>
            </a:r>
            <a:r>
              <a:rPr lang="de-DE" baseline="-25000" dirty="0" err="1" smtClean="0">
                <a:solidFill>
                  <a:srgbClr val="3C8C93"/>
                </a:solidFill>
              </a:rPr>
              <a:t>q</a:t>
            </a:r>
            <a:r>
              <a:rPr lang="de-DE" dirty="0" err="1" smtClean="0">
                <a:solidFill>
                  <a:srgbClr val="3C8C93"/>
                </a:solidFill>
              </a:rPr>
              <a:t>,e</a:t>
            </a:r>
            <a:r>
              <a:rPr lang="de-DE" baseline="-25000" dirty="0" err="1" smtClean="0">
                <a:solidFill>
                  <a:srgbClr val="3C8C93"/>
                </a:solidFill>
              </a:rPr>
              <a:t>q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in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</a:p>
          <a:p>
            <a:pPr marL="914400" lvl="1" indent="-514350">
              <a:buFont typeface="+mj-lt"/>
              <a:buAutoNum type="arabicPeriod"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Im Plan wird die zu einem Schritt gehörige Transaktion als Index vermerkt also z.B. statt  </a:t>
            </a:r>
            <a:r>
              <a:rPr lang="de-DE" dirty="0">
                <a:solidFill>
                  <a:srgbClr val="3C8C93"/>
                </a:solidFill>
              </a:rPr>
              <a:t>(</a:t>
            </a:r>
            <a:r>
              <a:rPr lang="de-DE" dirty="0" err="1">
                <a:solidFill>
                  <a:srgbClr val="3C8C93"/>
                </a:solidFill>
              </a:rPr>
              <a:t>T</a:t>
            </a:r>
            <a:r>
              <a:rPr lang="de-DE" baseline="-25000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read,e</a:t>
            </a:r>
            <a:r>
              <a:rPr lang="de-DE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kürzer </a:t>
            </a:r>
            <a:r>
              <a:rPr lang="de-DE" dirty="0" err="1" smtClean="0">
                <a:solidFill>
                  <a:srgbClr val="3C8C93"/>
                </a:solidFill>
              </a:rPr>
              <a:t>r</a:t>
            </a:r>
            <a:r>
              <a:rPr lang="de-DE" baseline="-25000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(e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geschrieben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0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7308304" y="3074402"/>
            <a:ext cx="648072" cy="3045895"/>
            <a:chOff x="7308304" y="3074402"/>
            <a:chExt cx="648072" cy="3045895"/>
          </a:xfrm>
        </p:grpSpPr>
        <p:pic>
          <p:nvPicPr>
            <p:cNvPr id="5" name="Bild 4" descr="Pages from 09-Transaction-Management-7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70" y="3074402"/>
              <a:ext cx="503997" cy="3045895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7308304" y="4509120"/>
              <a:ext cx="6480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Serielle Ausführung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 spezieller sequenzieller Plan ist die serielle Ausführung</a:t>
            </a:r>
          </a:p>
          <a:p>
            <a:r>
              <a:rPr lang="de-DE" dirty="0" smtClean="0"/>
              <a:t>Ein Plan heißt </a:t>
            </a:r>
            <a:r>
              <a:rPr lang="de-DE" dirty="0" smtClean="0">
                <a:solidFill>
                  <a:srgbClr val="FF0000"/>
                </a:solidFill>
              </a:rPr>
              <a:t>seriell</a:t>
            </a:r>
            <a:r>
              <a:rPr lang="de-DE" dirty="0" smtClean="0"/>
              <a:t> genau dann, wenn für jede Transaktion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j</a:t>
            </a:r>
            <a:r>
              <a:rPr lang="de-DE" dirty="0" smtClean="0"/>
              <a:t> alle ihre </a:t>
            </a:r>
            <a:r>
              <a:rPr lang="de-DE" dirty="0" smtClean="0">
                <a:solidFill>
                  <a:srgbClr val="0000FF"/>
                </a:solidFill>
              </a:rPr>
              <a:t>Schritte direkt aufeinanderfolgen </a:t>
            </a:r>
            <a:r>
              <a:rPr lang="de-DE" dirty="0" smtClean="0"/>
              <a:t>(ohne Schritte anderer Transaktion dazwischen)</a:t>
            </a:r>
          </a:p>
          <a:p>
            <a:pPr marL="0" indent="0">
              <a:buNone/>
            </a:pPr>
            <a:r>
              <a:rPr lang="de-DE" dirty="0" smtClean="0"/>
              <a:t>Betrachten wir das Geldautomatenbeispiel:</a:t>
            </a:r>
          </a:p>
          <a:p>
            <a:r>
              <a:rPr lang="de-DE" dirty="0"/>
              <a:t> </a:t>
            </a:r>
            <a:r>
              <a:rPr lang="de-DE" dirty="0" smtClean="0">
                <a:solidFill>
                  <a:srgbClr val="3C8C93"/>
                </a:solidFill>
              </a:rPr>
              <a:t>S </a:t>
            </a:r>
            <a:r>
              <a:rPr lang="de-DE" dirty="0">
                <a:solidFill>
                  <a:srgbClr val="3C8C93"/>
                </a:solidFill>
              </a:rPr>
              <a:t>= &lt;r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>
                <a:solidFill>
                  <a:srgbClr val="3C8C93"/>
                </a:solidFill>
              </a:rPr>
              <a:t>(B), r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>
                <a:solidFill>
                  <a:srgbClr val="3C8C93"/>
                </a:solidFill>
              </a:rPr>
              <a:t>(B), w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>
                <a:solidFill>
                  <a:srgbClr val="3C8C93"/>
                </a:solidFill>
              </a:rPr>
              <a:t>(B), w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>
                <a:solidFill>
                  <a:srgbClr val="3C8C93"/>
                </a:solidFill>
              </a:rPr>
              <a:t>(B)&gt;</a:t>
            </a:r>
            <a:r>
              <a:rPr lang="de-DE" dirty="0">
                <a:solidFill>
                  <a:srgbClr val="000000"/>
                </a:solidFill>
              </a:rPr>
              <a:t> 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/>
              <a:t>Dieser Plan ist nicht seriell </a:t>
            </a:r>
          </a:p>
          <a:p>
            <a:pPr marL="0" indent="0">
              <a:buNone/>
            </a:pPr>
            <a:r>
              <a:rPr lang="de-DE" dirty="0" smtClean="0"/>
              <a:t>Wenn meine Frau später zum Automaten geht, ergibt sich</a:t>
            </a:r>
          </a:p>
          <a:p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S </a:t>
            </a:r>
            <a:r>
              <a:rPr lang="de-DE" dirty="0">
                <a:solidFill>
                  <a:srgbClr val="3C8C93"/>
                </a:solidFill>
              </a:rPr>
              <a:t>= &lt;r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>
                <a:solidFill>
                  <a:srgbClr val="3C8C93"/>
                </a:solidFill>
              </a:rPr>
              <a:t>(B), </a:t>
            </a:r>
            <a:r>
              <a:rPr lang="de-DE" dirty="0" smtClean="0">
                <a:solidFill>
                  <a:srgbClr val="3C8C93"/>
                </a:solidFill>
              </a:rPr>
              <a:t>w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>
                <a:solidFill>
                  <a:srgbClr val="3C8C93"/>
                </a:solidFill>
              </a:rPr>
              <a:t>(B), r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>
                <a:solidFill>
                  <a:srgbClr val="3C8C93"/>
                </a:solidFill>
              </a:rPr>
              <a:t>(B), </a:t>
            </a:r>
            <a:r>
              <a:rPr lang="de-DE" dirty="0" smtClean="0">
                <a:solidFill>
                  <a:srgbClr val="3C8C93"/>
                </a:solidFill>
              </a:rPr>
              <a:t>w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>
                <a:solidFill>
                  <a:srgbClr val="3C8C93"/>
                </a:solidFill>
              </a:rPr>
              <a:t>(B)&gt;</a:t>
            </a:r>
            <a:r>
              <a:rPr lang="de-DE" dirty="0">
                <a:solidFill>
                  <a:srgbClr val="000000"/>
                </a:solidFill>
              </a:rPr>
              <a:t> 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/>
              <a:t>Dieser Plan ist </a:t>
            </a:r>
            <a:r>
              <a:rPr lang="de-DE" dirty="0" smtClean="0"/>
              <a:t>seriell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236296" y="4869160"/>
            <a:ext cx="86409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801083" y="3212976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Gelb = T1</a:t>
            </a:r>
          </a:p>
          <a:p>
            <a:r>
              <a:rPr lang="de-DE" dirty="0" smtClean="0"/>
              <a:t>Lila = T2</a:t>
            </a:r>
          </a:p>
        </p:txBody>
      </p:sp>
    </p:spTree>
    <p:extLst>
      <p:ext uri="{BB962C8B-B14F-4D97-AF65-F5344CB8AC3E}">
        <p14:creationId xmlns:p14="http://schemas.microsoft.com/office/powerpoint/2010/main" val="16171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Korrektheit der seriellen Ausführung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Anomalien können nur auftreten, wenn die Schritte mehrerer Transaktionen verschränkt ausgeführt werden  (Multi-User-Modus)</a:t>
            </a:r>
          </a:p>
          <a:p>
            <a:r>
              <a:rPr lang="de-DE" dirty="0" smtClean="0"/>
              <a:t>Falls alle Transaktionen bis zum Ende ausgeführt werden (keine Nebenläufigkeit), treten </a:t>
            </a:r>
            <a:br>
              <a:rPr lang="de-DE" dirty="0" smtClean="0"/>
            </a:br>
            <a:r>
              <a:rPr lang="de-DE" dirty="0" smtClean="0"/>
              <a:t>keine Anomalien auf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Jede serielle Ausführung ist korrekt</a:t>
            </a:r>
          </a:p>
          <a:p>
            <a:r>
              <a:rPr lang="de-DE" dirty="0" smtClean="0"/>
              <a:t>Verzicht auf nebenläufige Ausführung nicht praktikabel, da zu langsam (Wartezeit auf Platten)</a:t>
            </a:r>
          </a:p>
          <a:p>
            <a:r>
              <a:rPr lang="de-DE" dirty="0" smtClean="0"/>
              <a:t>Jede verschränkte Ausführung, die einen gleichen Zustand wie eine </a:t>
            </a:r>
            <a:r>
              <a:rPr lang="de-DE" dirty="0"/>
              <a:t>serielle </a:t>
            </a:r>
            <a:r>
              <a:rPr lang="de-DE" dirty="0" smtClean="0"/>
              <a:t>erzeugt, ist korrekt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2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Abarbeitungsreihenfolge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369"/>
          </a:xfrm>
        </p:spPr>
        <p:txBody>
          <a:bodyPr/>
          <a:lstStyle/>
          <a:p>
            <a:r>
              <a:rPr lang="de-DE" dirty="0" smtClean="0"/>
              <a:t>Vorstellung: Sequenzieller Plan gegeben</a:t>
            </a:r>
          </a:p>
          <a:p>
            <a:r>
              <a:rPr lang="de-DE" dirty="0" smtClean="0"/>
              <a:t>Manchmal kann man einfach </a:t>
            </a:r>
            <a:r>
              <a:rPr lang="de-DE" dirty="0" smtClean="0">
                <a:solidFill>
                  <a:srgbClr val="0000FF"/>
                </a:solidFill>
              </a:rPr>
              <a:t>Teilschritte</a:t>
            </a:r>
            <a:r>
              <a:rPr lang="de-DE" dirty="0" smtClean="0"/>
              <a:t> aus verschiedenen Transaktionen in einem Plan </a:t>
            </a:r>
            <a:r>
              <a:rPr lang="de-DE" dirty="0" smtClean="0">
                <a:solidFill>
                  <a:srgbClr val="0000FF"/>
                </a:solidFill>
              </a:rPr>
              <a:t>umordnen</a:t>
            </a:r>
          </a:p>
          <a:p>
            <a:pPr lvl="1"/>
            <a:r>
              <a:rPr lang="de-DE" dirty="0" smtClean="0"/>
              <a:t>Nicht jedoch die Teilschritte </a:t>
            </a:r>
            <a:r>
              <a:rPr lang="de-DE" dirty="0"/>
              <a:t>innerhalb</a:t>
            </a:r>
            <a:r>
              <a:rPr lang="de-DE" baseline="-25000" dirty="0"/>
              <a:t> </a:t>
            </a:r>
            <a:r>
              <a:rPr lang="de-DE" dirty="0" smtClean="0"/>
              <a:t>einer einzelnen Transaktion (sonst eventuell anderes Ergebnis, siehe Definition eines sequenziellen Plans)</a:t>
            </a:r>
          </a:p>
          <a:p>
            <a:r>
              <a:rPr lang="de-DE" dirty="0" smtClean="0"/>
              <a:t>Jeder Plan </a:t>
            </a:r>
            <a:r>
              <a:rPr lang="de-DE" dirty="0" smtClean="0">
                <a:solidFill>
                  <a:srgbClr val="3C8C93"/>
                </a:solidFill>
              </a:rPr>
              <a:t>S‘</a:t>
            </a:r>
            <a:r>
              <a:rPr lang="de-DE" dirty="0" smtClean="0"/>
              <a:t>, der durch legale </a:t>
            </a:r>
            <a:r>
              <a:rPr lang="de-DE" dirty="0" err="1" smtClean="0"/>
              <a:t>Umordnung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generiert werden kann, heißt </a:t>
            </a:r>
            <a:r>
              <a:rPr lang="de-DE" dirty="0" smtClean="0">
                <a:solidFill>
                  <a:srgbClr val="0000FF"/>
                </a:solidFill>
              </a:rPr>
              <a:t>äquivalent</a:t>
            </a:r>
            <a:r>
              <a:rPr lang="de-DE" dirty="0" smtClean="0"/>
              <a:t> zu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</a:p>
          <a:p>
            <a:r>
              <a:rPr lang="de-DE" dirty="0" smtClean="0"/>
              <a:t>Falls </a:t>
            </a:r>
            <a:r>
              <a:rPr lang="de-DE" dirty="0" err="1" smtClean="0"/>
              <a:t>Umordnung</a:t>
            </a:r>
            <a:r>
              <a:rPr lang="de-DE" dirty="0" smtClean="0"/>
              <a:t> nicht möglich, weil </a:t>
            </a:r>
            <a:r>
              <a:rPr lang="de-DE" dirty="0" smtClean="0"/>
              <a:t>das Ergebnis </a:t>
            </a:r>
            <a:r>
              <a:rPr lang="de-DE" dirty="0" smtClean="0"/>
              <a:t>verfälscht </a:t>
            </a:r>
            <a:r>
              <a:rPr lang="de-DE" dirty="0" smtClean="0"/>
              <a:t>werden könnte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smtClean="0">
                <a:solidFill>
                  <a:srgbClr val="0000C8"/>
                </a:solidFill>
                <a:sym typeface="Wingdings"/>
              </a:rPr>
              <a:t>Konflikt</a:t>
            </a:r>
          </a:p>
          <a:p>
            <a:r>
              <a:rPr lang="de-DE" dirty="0" smtClean="0">
                <a:sym typeface="Wingdings"/>
              </a:rPr>
              <a:t>Wie ist das definierbar?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98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Konflikte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Definition eines Konflikts:</a:t>
            </a:r>
          </a:p>
          <a:p>
            <a:r>
              <a:rPr lang="de-DE" sz="2400" dirty="0" smtClean="0"/>
              <a:t>Zwei Operationen </a:t>
            </a:r>
            <a:r>
              <a:rPr lang="de-DE" sz="2400" dirty="0" smtClean="0">
                <a:solidFill>
                  <a:srgbClr val="3C8C93"/>
                </a:solidFill>
              </a:rPr>
              <a:t>a</a:t>
            </a:r>
            <a:r>
              <a:rPr lang="de-DE" sz="2400" baseline="-25000" dirty="0" smtClean="0">
                <a:solidFill>
                  <a:srgbClr val="3C8C93"/>
                </a:solidFill>
              </a:rPr>
              <a:t>i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e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  <a:r>
              <a:rPr lang="de-DE" sz="2400" dirty="0" smtClean="0"/>
              <a:t>und </a:t>
            </a:r>
            <a:r>
              <a:rPr lang="de-DE" sz="2400" dirty="0" err="1" smtClean="0">
                <a:solidFill>
                  <a:srgbClr val="3C8C93"/>
                </a:solidFill>
              </a:rPr>
              <a:t>a‘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j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e</a:t>
            </a:r>
            <a:r>
              <a:rPr lang="de-DE" sz="2400" dirty="0" smtClean="0">
                <a:solidFill>
                  <a:srgbClr val="3C8C93"/>
                </a:solidFill>
              </a:rPr>
              <a:t>‘) </a:t>
            </a:r>
            <a:r>
              <a:rPr lang="de-DE" sz="2400" dirty="0" smtClean="0"/>
              <a:t>stehen in Konflikt zueinander in </a:t>
            </a:r>
            <a:r>
              <a:rPr lang="de-DE" sz="2400" dirty="0" smtClean="0">
                <a:solidFill>
                  <a:srgbClr val="3C8C93"/>
                </a:solidFill>
              </a:rPr>
              <a:t>S</a:t>
            </a:r>
            <a:r>
              <a:rPr lang="de-DE" sz="2400" dirty="0" smtClean="0"/>
              <a:t>, wenn</a:t>
            </a:r>
          </a:p>
          <a:p>
            <a:pPr lvl="1"/>
            <a:r>
              <a:rPr lang="de-DE" sz="2000" dirty="0" smtClean="0"/>
              <a:t>sie zu zwei verschiedenen Transaktionen gehören </a:t>
            </a:r>
            <a:r>
              <a:rPr lang="de-DE" sz="2000" dirty="0" smtClean="0">
                <a:solidFill>
                  <a:srgbClr val="3C8C93"/>
                </a:solidFill>
              </a:rPr>
              <a:t>i ≠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,</a:t>
            </a:r>
          </a:p>
          <a:p>
            <a:pPr lvl="1"/>
            <a:r>
              <a:rPr lang="de-DE" sz="2000" dirty="0" smtClean="0"/>
              <a:t>sie das gleiche Objekte referenzieren </a:t>
            </a:r>
            <a:r>
              <a:rPr lang="de-DE" sz="2000" dirty="0" smtClean="0">
                <a:solidFill>
                  <a:srgbClr val="3C8C93"/>
                </a:solidFill>
              </a:rPr>
              <a:t>(</a:t>
            </a:r>
            <a:r>
              <a:rPr lang="de-DE" sz="2000" dirty="0" err="1" smtClean="0">
                <a:solidFill>
                  <a:srgbClr val="3C8C93"/>
                </a:solidFill>
              </a:rPr>
              <a:t>e</a:t>
            </a:r>
            <a:r>
              <a:rPr lang="de-DE" sz="2000" dirty="0" smtClean="0">
                <a:solidFill>
                  <a:srgbClr val="3C8C93"/>
                </a:solidFill>
              </a:rPr>
              <a:t> = </a:t>
            </a:r>
            <a:r>
              <a:rPr lang="de-DE" sz="2000" dirty="0" err="1" smtClean="0">
                <a:solidFill>
                  <a:srgbClr val="3C8C93"/>
                </a:solidFill>
              </a:rPr>
              <a:t>e</a:t>
            </a:r>
            <a:r>
              <a:rPr lang="de-DE" sz="2000" dirty="0" smtClean="0">
                <a:solidFill>
                  <a:srgbClr val="3C8C93"/>
                </a:solidFill>
              </a:rPr>
              <a:t>‘) </a:t>
            </a:r>
            <a:r>
              <a:rPr lang="de-DE" sz="2000" dirty="0" smtClean="0"/>
              <a:t>und</a:t>
            </a:r>
          </a:p>
          <a:p>
            <a:pPr lvl="1"/>
            <a:r>
              <a:rPr lang="de-DE" sz="2000" dirty="0" smtClean="0"/>
              <a:t>mindestens eine der Operationen </a:t>
            </a:r>
            <a:r>
              <a:rPr lang="de-DE" sz="2000" dirty="0" smtClean="0">
                <a:solidFill>
                  <a:srgbClr val="3C8C93"/>
                </a:solidFill>
              </a:rPr>
              <a:t>a</a:t>
            </a:r>
            <a:r>
              <a:rPr lang="de-DE" sz="2000" dirty="0" smtClean="0"/>
              <a:t> oder </a:t>
            </a:r>
            <a:r>
              <a:rPr lang="de-DE" sz="2000" dirty="0" smtClean="0">
                <a:solidFill>
                  <a:srgbClr val="3C8C93"/>
                </a:solidFill>
              </a:rPr>
              <a:t>a‘</a:t>
            </a:r>
            <a:r>
              <a:rPr lang="de-DE" sz="2000" dirty="0" smtClean="0"/>
              <a:t> eine Schreiboperation ist </a:t>
            </a:r>
          </a:p>
          <a:p>
            <a:r>
              <a:rPr lang="de-DE" sz="2400" dirty="0" smtClean="0"/>
              <a:t>Hierdurch ist eine sog. Konfliktmatrix definiert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5" name="Bild 4" descr="Pages from 09-Transaction-Managem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2837902" cy="961225"/>
          </a:xfrm>
          <a:prstGeom prst="rect">
            <a:avLst/>
          </a:prstGeom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80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Serialisierbarkeit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5256361"/>
          </a:xfrm>
        </p:spPr>
        <p:txBody>
          <a:bodyPr/>
          <a:lstStyle/>
          <a:p>
            <a:r>
              <a:rPr lang="de-DE" dirty="0" smtClean="0"/>
              <a:t>Ein Plan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heißt </a:t>
            </a:r>
            <a:r>
              <a:rPr lang="de-DE" dirty="0" err="1" smtClean="0">
                <a:solidFill>
                  <a:srgbClr val="0000FF"/>
                </a:solidFill>
              </a:rPr>
              <a:t>serialisierbar</a:t>
            </a:r>
            <a:r>
              <a:rPr lang="de-DE" dirty="0" smtClean="0"/>
              <a:t> </a:t>
            </a:r>
            <a:r>
              <a:rPr lang="de-DE" dirty="0" err="1" smtClean="0"/>
              <a:t>gdw</a:t>
            </a:r>
            <a:r>
              <a:rPr lang="de-DE" dirty="0" smtClean="0"/>
              <a:t>. er zu einem seriellen Plan </a:t>
            </a:r>
            <a:r>
              <a:rPr lang="de-DE" dirty="0" smtClean="0">
                <a:solidFill>
                  <a:srgbClr val="3C8C93"/>
                </a:solidFill>
              </a:rPr>
              <a:t>S‘ </a:t>
            </a:r>
            <a:r>
              <a:rPr lang="de-DE" dirty="0" smtClean="0"/>
              <a:t>äquivalent ist </a:t>
            </a:r>
          </a:p>
          <a:p>
            <a:r>
              <a:rPr lang="de-DE" dirty="0" smtClean="0"/>
              <a:t>Die Ausführung eines </a:t>
            </a:r>
            <a:r>
              <a:rPr lang="de-DE" dirty="0" err="1" smtClean="0"/>
              <a:t>serialisierbaren</a:t>
            </a:r>
            <a:r>
              <a:rPr lang="de-DE" dirty="0" smtClean="0"/>
              <a:t> Plans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ist </a:t>
            </a:r>
            <a:r>
              <a:rPr lang="de-DE" dirty="0" smtClean="0">
                <a:solidFill>
                  <a:srgbClr val="0000FF"/>
                </a:solidFill>
              </a:rPr>
              <a:t>korrekt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braucht nicht seriell zu sein)</a:t>
            </a:r>
          </a:p>
          <a:p>
            <a:r>
              <a:rPr lang="de-DE" dirty="0" smtClean="0"/>
              <a:t>(Konflikt)-Korrektheit eines Plans kann anhand des </a:t>
            </a:r>
            <a:r>
              <a:rPr lang="de-DE" dirty="0" smtClean="0">
                <a:solidFill>
                  <a:srgbClr val="0000FF"/>
                </a:solidFill>
              </a:rPr>
              <a:t>Konfliktgraphen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>
                <a:solidFill>
                  <a:srgbClr val="0000FF"/>
                </a:solidFill>
              </a:rPr>
              <a:t>Serialisierungsgraph</a:t>
            </a:r>
            <a:r>
              <a:rPr lang="de-DE" dirty="0"/>
              <a:t>) </a:t>
            </a:r>
            <a:r>
              <a:rPr lang="de-DE" dirty="0" smtClean="0">
                <a:solidFill>
                  <a:srgbClr val="3C8C93"/>
                </a:solidFill>
              </a:rPr>
              <a:t>G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gezeigt werden</a:t>
            </a:r>
          </a:p>
          <a:p>
            <a:pPr lvl="1"/>
            <a:r>
              <a:rPr lang="de-DE" dirty="0" smtClean="0"/>
              <a:t>Knoten von </a:t>
            </a:r>
            <a:r>
              <a:rPr lang="de-DE" dirty="0" smtClean="0">
                <a:solidFill>
                  <a:srgbClr val="3C8C93"/>
                </a:solidFill>
              </a:rPr>
              <a:t>G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baseline="-25000" dirty="0" smtClean="0"/>
              <a:t> </a:t>
            </a:r>
            <a:r>
              <a:rPr lang="de-DE" dirty="0" smtClean="0"/>
              <a:t>sind die Transaktionen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 aus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</a:p>
          <a:p>
            <a:pPr lvl="1"/>
            <a:r>
              <a:rPr lang="de-DE" dirty="0" smtClean="0"/>
              <a:t>Kanten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⟶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/>
              <a:t> werden hinzugefügt </a:t>
            </a:r>
            <a:r>
              <a:rPr lang="de-DE" dirty="0" err="1" smtClean="0"/>
              <a:t>gdw</a:t>
            </a:r>
            <a:r>
              <a:rPr lang="de-DE" dirty="0" smtClean="0"/>
              <a:t>.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</a:t>
            </a:r>
            <a:r>
              <a:rPr lang="de-DE" dirty="0" err="1" smtClean="0"/>
              <a:t>konfligierende</a:t>
            </a:r>
            <a:r>
              <a:rPr lang="de-DE" dirty="0" smtClean="0"/>
              <a:t> Operationen </a:t>
            </a:r>
            <a:r>
              <a:rPr lang="de-DE" dirty="0" smtClean="0">
                <a:solidFill>
                  <a:srgbClr val="3C8C93"/>
                </a:solidFill>
              </a:rPr>
              <a:t>a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e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a‘</a:t>
            </a:r>
            <a:r>
              <a:rPr lang="de-DE" baseline="-25000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e</a:t>
            </a:r>
            <a:r>
              <a:rPr lang="de-DE" dirty="0" smtClean="0">
                <a:solidFill>
                  <a:srgbClr val="3C8C93"/>
                </a:solidFill>
              </a:rPr>
              <a:t>‘)</a:t>
            </a:r>
            <a:r>
              <a:rPr lang="de-DE" dirty="0" smtClean="0"/>
              <a:t> enthält 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i ≠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 smtClean="0"/>
              <a:t>), so dass 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baseline="-25000" dirty="0">
                <a:solidFill>
                  <a:srgbClr val="3C8C93"/>
                </a:solidFill>
              </a:rPr>
              <a:t>i</a:t>
            </a:r>
            <a:r>
              <a:rPr lang="de-DE" dirty="0">
                <a:solidFill>
                  <a:srgbClr val="3C8C93"/>
                </a:solidFill>
              </a:rPr>
              <a:t>(</a:t>
            </a:r>
            <a:r>
              <a:rPr lang="de-DE" dirty="0" err="1">
                <a:solidFill>
                  <a:srgbClr val="3C8C93"/>
                </a:solidFill>
              </a:rPr>
              <a:t>e</a:t>
            </a:r>
            <a:r>
              <a:rPr lang="de-DE" dirty="0">
                <a:solidFill>
                  <a:srgbClr val="3C8C93"/>
                </a:solidFill>
              </a:rPr>
              <a:t>) </a:t>
            </a:r>
            <a:r>
              <a:rPr lang="de-DE" dirty="0"/>
              <a:t>vor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err="1">
                <a:solidFill>
                  <a:srgbClr val="3C8C93"/>
                </a:solidFill>
              </a:rPr>
              <a:t>a‘</a:t>
            </a:r>
            <a:r>
              <a:rPr lang="de-DE" baseline="-25000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(</a:t>
            </a:r>
            <a:r>
              <a:rPr lang="de-DE" dirty="0" err="1">
                <a:solidFill>
                  <a:srgbClr val="3C8C93"/>
                </a:solidFill>
              </a:rPr>
              <a:t>e</a:t>
            </a:r>
            <a:r>
              <a:rPr lang="de-DE" dirty="0">
                <a:solidFill>
                  <a:srgbClr val="3C8C93"/>
                </a:solidFill>
              </a:rPr>
              <a:t>‘)</a:t>
            </a:r>
            <a:r>
              <a:rPr lang="de-DE" dirty="0"/>
              <a:t> 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ist </a:t>
            </a:r>
            <a:r>
              <a:rPr lang="de-DE" dirty="0" err="1" smtClean="0">
                <a:solidFill>
                  <a:srgbClr val="0000C8"/>
                </a:solidFill>
              </a:rPr>
              <a:t>serialisierbar</a:t>
            </a:r>
            <a:r>
              <a:rPr lang="de-DE" dirty="0" smtClean="0"/>
              <a:t>, wenn </a:t>
            </a:r>
            <a:r>
              <a:rPr lang="de-DE" dirty="0" smtClean="0">
                <a:solidFill>
                  <a:srgbClr val="3C8C93"/>
                </a:solidFill>
              </a:rPr>
              <a:t>G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zyklenfrei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smtClean="0"/>
              <a:t>ist</a:t>
            </a:r>
          </a:p>
          <a:p>
            <a:pPr lvl="1"/>
            <a:r>
              <a:rPr lang="de-DE" dirty="0" smtClean="0"/>
              <a:t>Serielle Ausführung bestimmbar durch topologische Sortierung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0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Serialisierungsgraph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Pages from 09-Transaction-Management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0722"/>
            <a:ext cx="7128792" cy="521972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55576" y="1124744"/>
            <a:ext cx="475252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Beispiel: </a:t>
            </a:r>
            <a:r>
              <a:rPr lang="de-DE" sz="2800" dirty="0" smtClean="0"/>
              <a:t>ATM-Transaktion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3553852"/>
            <a:ext cx="532859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Beispiel: </a:t>
            </a:r>
            <a:r>
              <a:rPr lang="de-DE" sz="2800" dirty="0" smtClean="0"/>
              <a:t>Zwei Geldtransfers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5364088" y="3140968"/>
            <a:ext cx="309634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nicht </a:t>
            </a:r>
            <a:r>
              <a:rPr lang="de-DE" sz="2800" dirty="0" err="1" smtClean="0">
                <a:solidFill>
                  <a:schemeClr val="accent2"/>
                </a:solidFill>
              </a:rPr>
              <a:t>serialisierbar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5652120" y="5805264"/>
            <a:ext cx="208823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accent2"/>
                </a:solidFill>
              </a:rPr>
              <a:t>serialisierbar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1259632" y="2089070"/>
            <a:ext cx="280831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Konfliktrelation: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259632" y="4551453"/>
            <a:ext cx="280831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Konfliktrelation:</a:t>
            </a:r>
            <a:endParaRPr lang="de-DE" sz="2000" dirty="0"/>
          </a:p>
        </p:txBody>
      </p:sp>
      <p:sp>
        <p:nvSpPr>
          <p:cNvPr id="3" name="Rectangle 2"/>
          <p:cNvSpPr/>
          <p:nvPr/>
        </p:nvSpPr>
        <p:spPr>
          <a:xfrm>
            <a:off x="971600" y="2108234"/>
            <a:ext cx="3240360" cy="1464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608" y="4550256"/>
            <a:ext cx="3240360" cy="1778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423558" y="2299623"/>
            <a:ext cx="433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8"/>
                </a:solidFill>
              </a:rPr>
              <a:t>(w</a:t>
            </a:r>
            <a:r>
              <a:rPr lang="de-DE" baseline="-25000" dirty="0" smtClean="0">
                <a:solidFill>
                  <a:srgbClr val="0000C8"/>
                </a:solidFill>
              </a:rPr>
              <a:t>1</a:t>
            </a:r>
            <a:r>
              <a:rPr lang="de-DE" dirty="0" smtClean="0">
                <a:solidFill>
                  <a:srgbClr val="0000C8"/>
                </a:solidFill>
              </a:rPr>
              <a:t>(A) kann nicht an r</a:t>
            </a:r>
            <a:r>
              <a:rPr lang="de-DE" baseline="-25000" dirty="0" smtClean="0">
                <a:solidFill>
                  <a:srgbClr val="0000C8"/>
                </a:solidFill>
              </a:rPr>
              <a:t>2</a:t>
            </a:r>
            <a:r>
              <a:rPr lang="de-DE" dirty="0" smtClean="0">
                <a:solidFill>
                  <a:srgbClr val="0000C8"/>
                </a:solidFill>
              </a:rPr>
              <a:t>(A) vorbeigeschoben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 werden, da Konflikt )</a:t>
            </a:r>
            <a:endParaRPr lang="de-DE" dirty="0">
              <a:solidFill>
                <a:srgbClr val="0000C8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23528" y="3541887"/>
            <a:ext cx="7776864" cy="28589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0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Serialisierungsgraph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4" descr="Pages from 09-Transaction-Management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0722"/>
            <a:ext cx="7128792" cy="521972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55576" y="1124744"/>
            <a:ext cx="475252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Beispiel: </a:t>
            </a:r>
            <a:r>
              <a:rPr lang="de-DE" sz="2800" dirty="0" smtClean="0"/>
              <a:t>ATM-Transaktion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3553852"/>
            <a:ext cx="532859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Beispiel: </a:t>
            </a:r>
            <a:r>
              <a:rPr lang="de-DE" sz="2800" dirty="0" smtClean="0"/>
              <a:t>Zwei Geldtransfers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5364088" y="3140968"/>
            <a:ext cx="309634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nicht </a:t>
            </a:r>
            <a:r>
              <a:rPr lang="de-DE" sz="2800" dirty="0" err="1" smtClean="0">
                <a:solidFill>
                  <a:schemeClr val="accent2"/>
                </a:solidFill>
              </a:rPr>
              <a:t>serialisierbar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5652120" y="5805264"/>
            <a:ext cx="208823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accent2"/>
                </a:solidFill>
              </a:rPr>
              <a:t>serialisierbar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1259632" y="2089070"/>
            <a:ext cx="280831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Konfliktrelation: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259632" y="4551453"/>
            <a:ext cx="280831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Konfliktrelation:</a:t>
            </a:r>
            <a:endParaRPr lang="de-DE" sz="2000" dirty="0"/>
          </a:p>
        </p:txBody>
      </p:sp>
      <p:sp>
        <p:nvSpPr>
          <p:cNvPr id="3" name="Rectangle 2"/>
          <p:cNvSpPr/>
          <p:nvPr/>
        </p:nvSpPr>
        <p:spPr>
          <a:xfrm>
            <a:off x="971600" y="2108234"/>
            <a:ext cx="3240360" cy="1464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608" y="4550256"/>
            <a:ext cx="3240360" cy="1778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423558" y="2299623"/>
            <a:ext cx="433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8"/>
                </a:solidFill>
              </a:rPr>
              <a:t>(w</a:t>
            </a:r>
            <a:r>
              <a:rPr lang="de-DE" baseline="-25000" dirty="0" smtClean="0">
                <a:solidFill>
                  <a:srgbClr val="0000C8"/>
                </a:solidFill>
              </a:rPr>
              <a:t>1</a:t>
            </a:r>
            <a:r>
              <a:rPr lang="de-DE" dirty="0" smtClean="0">
                <a:solidFill>
                  <a:srgbClr val="0000C8"/>
                </a:solidFill>
              </a:rPr>
              <a:t>(A) kann nicht an r</a:t>
            </a:r>
            <a:r>
              <a:rPr lang="de-DE" baseline="-25000" dirty="0" smtClean="0">
                <a:solidFill>
                  <a:srgbClr val="0000C8"/>
                </a:solidFill>
              </a:rPr>
              <a:t>2</a:t>
            </a:r>
            <a:r>
              <a:rPr lang="de-DE" dirty="0" smtClean="0">
                <a:solidFill>
                  <a:srgbClr val="0000C8"/>
                </a:solidFill>
              </a:rPr>
              <a:t>(A) vorbeigeschoben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 werden, da Konflikt )</a:t>
            </a:r>
            <a:endParaRPr lang="de-DE" dirty="0">
              <a:solidFill>
                <a:srgbClr val="0000C8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49233" y="48792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00C8"/>
                </a:solidFill>
              </a:rPr>
              <a:t>(r</a:t>
            </a:r>
            <a:r>
              <a:rPr lang="de-DE" baseline="-25000" dirty="0" smtClean="0">
                <a:solidFill>
                  <a:srgbClr val="0000C8"/>
                </a:solidFill>
              </a:rPr>
              <a:t>1</a:t>
            </a:r>
            <a:r>
              <a:rPr lang="de-DE" dirty="0" smtClean="0">
                <a:solidFill>
                  <a:srgbClr val="0000C8"/>
                </a:solidFill>
              </a:rPr>
              <a:t>(S) und w</a:t>
            </a:r>
            <a:r>
              <a:rPr lang="de-DE" baseline="-25000" dirty="0" smtClean="0">
                <a:solidFill>
                  <a:srgbClr val="0000C8"/>
                </a:solidFill>
              </a:rPr>
              <a:t>1</a:t>
            </a:r>
            <a:r>
              <a:rPr lang="de-DE" dirty="0" smtClean="0">
                <a:solidFill>
                  <a:srgbClr val="0000C8"/>
                </a:solidFill>
              </a:rPr>
              <a:t>(S) können an r</a:t>
            </a:r>
            <a:r>
              <a:rPr lang="de-DE" baseline="-25000" dirty="0" smtClean="0">
                <a:solidFill>
                  <a:srgbClr val="0000C8"/>
                </a:solidFill>
              </a:rPr>
              <a:t>2</a:t>
            </a:r>
            <a:r>
              <a:rPr lang="de-DE" dirty="0" smtClean="0">
                <a:solidFill>
                  <a:srgbClr val="0000C8"/>
                </a:solidFill>
              </a:rPr>
              <a:t>(C) </a:t>
            </a:r>
            <a:r>
              <a:rPr lang="de-DE" dirty="0">
                <a:solidFill>
                  <a:srgbClr val="0000C8"/>
                </a:solidFill>
              </a:rPr>
              <a:t>und </a:t>
            </a:r>
            <a:r>
              <a:rPr lang="de-DE" dirty="0" smtClean="0">
                <a:solidFill>
                  <a:srgbClr val="0000C8"/>
                </a:solidFill>
              </a:rPr>
              <a:t>w</a:t>
            </a:r>
            <a:r>
              <a:rPr lang="de-DE" baseline="-25000" dirty="0" smtClean="0">
                <a:solidFill>
                  <a:srgbClr val="0000C8"/>
                </a:solidFill>
              </a:rPr>
              <a:t>2</a:t>
            </a:r>
            <a:r>
              <a:rPr lang="de-DE" dirty="0" smtClean="0">
                <a:solidFill>
                  <a:srgbClr val="0000C8"/>
                </a:solidFill>
              </a:rPr>
              <a:t>(C) vorbeigeschoben </a:t>
            </a:r>
            <a:r>
              <a:rPr lang="de-DE" dirty="0">
                <a:solidFill>
                  <a:srgbClr val="0000C8"/>
                </a:solidFill>
              </a:rPr>
              <a:t>werden, da </a:t>
            </a:r>
            <a:r>
              <a:rPr lang="de-DE" dirty="0" smtClean="0">
                <a:solidFill>
                  <a:srgbClr val="0000C8"/>
                </a:solidFill>
              </a:rPr>
              <a:t>kein Konflikt )</a:t>
            </a:r>
            <a:endParaRPr lang="de-DE" dirty="0">
              <a:solidFill>
                <a:srgbClr val="00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Erinnerung Topologische Sortierung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611237" y="25128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95894" y="3059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433216" y="277163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T3</a:t>
            </a:r>
            <a:endParaRPr lang="de-DE" dirty="0"/>
          </a:p>
        </p:txBody>
      </p:sp>
      <p:cxnSp>
        <p:nvCxnSpPr>
          <p:cNvPr id="9" name="Gerade Verbindung mit Pfeil 8"/>
          <p:cNvCxnSpPr>
            <a:stCxn id="5" idx="3"/>
            <a:endCxn id="7" idx="0"/>
          </p:cNvCxnSpPr>
          <p:nvPr/>
        </p:nvCxnSpPr>
        <p:spPr>
          <a:xfrm>
            <a:off x="3029941" y="2697479"/>
            <a:ext cx="612627" cy="74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6" idx="3"/>
          </p:cNvCxnSpPr>
          <p:nvPr/>
        </p:nvCxnSpPr>
        <p:spPr>
          <a:xfrm flipV="1">
            <a:off x="3014598" y="3059668"/>
            <a:ext cx="612584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952452" y="28084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T0</a:t>
            </a:r>
            <a:endParaRPr lang="de-DE" dirty="0"/>
          </a:p>
        </p:txBody>
      </p:sp>
      <p:cxnSp>
        <p:nvCxnSpPr>
          <p:cNvPr id="18" name="Gerade Verbindung mit Pfeil 17"/>
          <p:cNvCxnSpPr>
            <a:stCxn id="17" idx="3"/>
            <a:endCxn id="5" idx="1"/>
          </p:cNvCxnSpPr>
          <p:nvPr/>
        </p:nvCxnSpPr>
        <p:spPr>
          <a:xfrm flipV="1">
            <a:off x="2371156" y="2697479"/>
            <a:ext cx="240081" cy="295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7" idx="3"/>
            <a:endCxn id="6" idx="1"/>
          </p:cNvCxnSpPr>
          <p:nvPr/>
        </p:nvCxnSpPr>
        <p:spPr>
          <a:xfrm>
            <a:off x="2371156" y="2993125"/>
            <a:ext cx="224738" cy="251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866899" y="3788229"/>
            <a:ext cx="3749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Mögliche </a:t>
            </a:r>
            <a:r>
              <a:rPr lang="de-DE" dirty="0"/>
              <a:t>t</a:t>
            </a:r>
            <a:r>
              <a:rPr lang="de-DE" dirty="0" smtClean="0"/>
              <a:t>opologische Sortierungen</a:t>
            </a:r>
          </a:p>
          <a:p>
            <a:pPr marL="342900" indent="-342900">
              <a:buAutoNum type="arabicPeriod"/>
            </a:pPr>
            <a:r>
              <a:rPr lang="de-DE" dirty="0" smtClean="0"/>
              <a:t>  T0  &lt; T1 &lt; T2 &lt; T3</a:t>
            </a:r>
          </a:p>
          <a:p>
            <a:pPr marL="342900" indent="-342900">
              <a:buAutoNum type="arabicPeriod"/>
            </a:pPr>
            <a:r>
              <a:rPr lang="de-DE" dirty="0" smtClean="0"/>
              <a:t>  T0 &lt; T2 &lt; T1 &lt; T3</a:t>
            </a:r>
          </a:p>
          <a:p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51520" y="117387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Toplogische Sortierung eines gerichteten azyklischen Graphen G = Lineare Ordnung &lt; der Knoten von G, so dass für alle Knoten v</a:t>
            </a:r>
            <a:r>
              <a:rPr lang="de-DE" baseline="-25000" dirty="0" smtClean="0"/>
              <a:t>i</a:t>
            </a:r>
            <a:r>
              <a:rPr lang="de-DE" dirty="0" smtClean="0"/>
              <a:t>, </a:t>
            </a:r>
            <a:r>
              <a:rPr lang="de-DE" dirty="0" err="1" smtClean="0"/>
              <a:t>v</a:t>
            </a:r>
            <a:r>
              <a:rPr lang="de-DE" baseline="-25000" dirty="0" err="1" smtClean="0"/>
              <a:t>j</a:t>
            </a:r>
            <a:r>
              <a:rPr lang="de-DE" dirty="0" smtClean="0"/>
              <a:t> aus v</a:t>
            </a:r>
            <a:r>
              <a:rPr lang="de-DE" baseline="-25000" dirty="0" smtClean="0"/>
              <a:t>i</a:t>
            </a:r>
            <a:r>
              <a:rPr lang="de-DE" dirty="0" smtClean="0"/>
              <a:t> -&gt; </a:t>
            </a:r>
            <a:r>
              <a:rPr lang="de-DE" dirty="0" err="1" smtClean="0"/>
              <a:t>v</a:t>
            </a:r>
            <a:r>
              <a:rPr lang="de-DE" baseline="-25000" dirty="0" err="1" smtClean="0"/>
              <a:t>j</a:t>
            </a:r>
            <a:r>
              <a:rPr lang="de-DE" dirty="0" smtClean="0"/>
              <a:t> folgt v</a:t>
            </a:r>
            <a:r>
              <a:rPr lang="de-DE" baseline="-25000" dirty="0" smtClean="0"/>
              <a:t>i</a:t>
            </a:r>
            <a:r>
              <a:rPr lang="de-DE" dirty="0" smtClean="0"/>
              <a:t> &lt; </a:t>
            </a:r>
            <a:r>
              <a:rPr lang="de-DE" dirty="0" err="1" smtClean="0"/>
              <a:t>v</a:t>
            </a:r>
            <a:r>
              <a:rPr lang="de-DE" baseline="-25000" dirty="0" err="1" smtClean="0"/>
              <a:t>j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4836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5102" y="803014"/>
            <a:ext cx="4586938" cy="89779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dieser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Plan  </a:t>
            </a: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serialisierbar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 </a:t>
            </a: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7750"/>
              </p:ext>
            </p:extLst>
          </p:nvPr>
        </p:nvGraphicFramePr>
        <p:xfrm>
          <a:off x="5148064" y="511969"/>
          <a:ext cx="3875748" cy="495678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91916"/>
                <a:gridCol w="1291916"/>
                <a:gridCol w="1291916"/>
              </a:tblGrid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Schritt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T2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BOT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626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</a:t>
                      </a:r>
                      <a:r>
                        <a:rPr lang="de-DE" sz="1200" dirty="0" smtClean="0"/>
                        <a:t>(A,a1)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a1 = a1 -50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4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w</a:t>
                      </a:r>
                      <a:r>
                        <a:rPr lang="de-DE" sz="1200" dirty="0" smtClean="0"/>
                        <a:t>(A,a1)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5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BOT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</a:t>
                      </a:r>
                      <a:r>
                        <a:rPr lang="de-DE" sz="1200" dirty="0" smtClean="0"/>
                        <a:t>(A,a2)</a:t>
                      </a:r>
                      <a:endParaRPr lang="de-DE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7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a2 = a2 -100</a:t>
                      </a:r>
                      <a:endParaRPr lang="de-DE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8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w</a:t>
                      </a:r>
                      <a:r>
                        <a:rPr lang="de-DE" sz="1200" dirty="0" smtClean="0"/>
                        <a:t>(A,a2)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9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</a:t>
                      </a:r>
                      <a:r>
                        <a:rPr lang="de-DE" sz="1200" dirty="0" smtClean="0"/>
                        <a:t>(B,b2)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339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b2 = b2 + 100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5233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w</a:t>
                      </a:r>
                      <a:r>
                        <a:rPr lang="de-DE" sz="1200" dirty="0" smtClean="0"/>
                        <a:t>(B,b2)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12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commit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621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13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r(B,b1)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14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b1 = b1 + 50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15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w(B,b1)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339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commit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739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und Code-Bestandteile wurden mit Zustimmung des Autors (und ggf. kleinen Änderungen)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32656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5102" y="803014"/>
            <a:ext cx="4586938" cy="89779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dieser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Plan  </a:t>
            </a: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serialisierbar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Lösung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: </a:t>
            </a:r>
          </a:p>
          <a:p>
            <a:pPr marL="0" indent="0" eaLnBrk="1" hangingPunct="1">
              <a:buNone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Obwohl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der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Serialisierbarkeitsgraph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zyklisch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Verzahnung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von T1 und T2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unproblematisch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wegen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der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Kommutativität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der 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Updateoperation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). Aber der Planer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sieht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nur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Ebene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 der read-write-</a:t>
            </a:r>
            <a:r>
              <a:rPr lang="en-US" sz="2000" dirty="0" err="1" smtClean="0">
                <a:solidFill>
                  <a:schemeClr val="bg1"/>
                </a:solidFill>
                <a:latin typeface="Chalkduster"/>
              </a:rPr>
              <a:t>Operationen</a:t>
            </a:r>
            <a:r>
              <a:rPr lang="en-US" sz="2000" dirty="0" smtClean="0">
                <a:solidFill>
                  <a:schemeClr val="bg1"/>
                </a:solidFill>
                <a:latin typeface="Chalkduster"/>
              </a:rPr>
              <a:t>. </a:t>
            </a:r>
            <a:endParaRPr lang="en-US" sz="20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090685"/>
              </p:ext>
            </p:extLst>
          </p:nvPr>
        </p:nvGraphicFramePr>
        <p:xfrm>
          <a:off x="5148064" y="511969"/>
          <a:ext cx="3875748" cy="495678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91916"/>
                <a:gridCol w="1291916"/>
                <a:gridCol w="1291916"/>
              </a:tblGrid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Schritt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T2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BOT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626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</a:t>
                      </a:r>
                      <a:r>
                        <a:rPr lang="de-DE" sz="1200" dirty="0" smtClean="0"/>
                        <a:t>(A,a1)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a1 = a1 -50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4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w</a:t>
                      </a:r>
                      <a:r>
                        <a:rPr lang="de-DE" sz="1200" dirty="0" smtClean="0"/>
                        <a:t>(A,a1)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5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BOT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</a:t>
                      </a:r>
                      <a:r>
                        <a:rPr lang="de-DE" sz="1200" dirty="0" smtClean="0"/>
                        <a:t>(A,a2)</a:t>
                      </a:r>
                      <a:endParaRPr lang="de-DE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7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a2 = a2 -100</a:t>
                      </a:r>
                      <a:endParaRPr lang="de-DE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8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w</a:t>
                      </a:r>
                      <a:r>
                        <a:rPr lang="de-DE" sz="1200" dirty="0" smtClean="0"/>
                        <a:t>(A,a2)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9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</a:t>
                      </a:r>
                      <a:r>
                        <a:rPr lang="de-DE" sz="1200" dirty="0" smtClean="0"/>
                        <a:t>(B,b2)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339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b2 = b2 + 100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5233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w</a:t>
                      </a:r>
                      <a:r>
                        <a:rPr lang="de-DE" sz="1200" dirty="0" smtClean="0"/>
                        <a:t>(B,b2)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12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commit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621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13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r(B,b1)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14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b1 = b1 + 50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15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w(B,b1)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339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commit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23528" y="5632291"/>
            <a:ext cx="8233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Tatsächlich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gilt: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Serialisierbarkeit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</a:rPr>
              <a:t>nicht</a:t>
            </a:r>
            <a:r>
              <a:rPr lang="en-US" dirty="0">
                <a:solidFill>
                  <a:srgbClr val="FFFF00"/>
                </a:solidFill>
                <a:latin typeface="Chalkduster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</a:rPr>
              <a:t>entscheidbar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. </a:t>
            </a:r>
            <a:endParaRPr lang="en-US" dirty="0" smtClean="0">
              <a:solidFill>
                <a:schemeClr val="bg1"/>
              </a:solidFill>
              <a:latin typeface="Chalkduster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dem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graphentheoretischen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Kriterium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haben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wir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also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nur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Chalkduster"/>
              </a:rPr>
              <a:t>e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ine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Approximation, die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unter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der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Bezeichnung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Chalkduster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Konflikt-Serialisierbarkeit</a:t>
            </a:r>
            <a:r>
              <a:rPr lang="en-US" dirty="0" smtClean="0">
                <a:solidFill>
                  <a:schemeClr val="bg1"/>
                </a:solidFill>
                <a:latin typeface="Chalkduster"/>
              </a:rPr>
              <a:t>” </a:t>
            </a:r>
            <a:r>
              <a:rPr lang="en-US" dirty="0" err="1" smtClean="0">
                <a:solidFill>
                  <a:schemeClr val="bg1"/>
                </a:solidFill>
                <a:latin typeface="Chalkduster"/>
              </a:rPr>
              <a:t>firmiert</a:t>
            </a:r>
            <a:endParaRPr lang="en-US" dirty="0">
              <a:solidFill>
                <a:schemeClr val="bg1"/>
              </a:solidFill>
              <a:latin typeface="Chalkduster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6220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5102" y="803014"/>
            <a:ext cx="4586938" cy="89779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dieser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Plan  </a:t>
            </a: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serialisierbar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Lösung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(Forts.): 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Der Plan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rechts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auf der read-write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Ebene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genau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so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aufgebaut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der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erste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Plan,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allerdings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der Plan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rechts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nicht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serialisierbar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. </a:t>
            </a: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124629"/>
              </p:ext>
            </p:extLst>
          </p:nvPr>
        </p:nvGraphicFramePr>
        <p:xfrm>
          <a:off x="5148064" y="511969"/>
          <a:ext cx="3875748" cy="495678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91916"/>
                <a:gridCol w="1291916"/>
                <a:gridCol w="1291916"/>
              </a:tblGrid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Schritt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T2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BOT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626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2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</a:t>
                      </a:r>
                      <a:r>
                        <a:rPr lang="de-DE" sz="1200" dirty="0" smtClean="0"/>
                        <a:t>(A,a1)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a1 = a1 -50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4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w</a:t>
                      </a:r>
                      <a:r>
                        <a:rPr lang="de-DE" sz="1200" dirty="0" smtClean="0"/>
                        <a:t>(A,a1)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5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BOT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r</a:t>
                      </a:r>
                      <a:r>
                        <a:rPr lang="de-DE" sz="1200" dirty="0" smtClean="0"/>
                        <a:t>(A,a2)</a:t>
                      </a:r>
                      <a:endParaRPr lang="de-DE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7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a2 = a2 *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1.03</a:t>
                      </a:r>
                      <a:endParaRPr lang="de-DE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8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w</a:t>
                      </a:r>
                      <a:r>
                        <a:rPr lang="de-DE" sz="1200" dirty="0" smtClean="0"/>
                        <a:t>(A,a2)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9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r</a:t>
                      </a:r>
                      <a:r>
                        <a:rPr lang="de-DE" sz="1200" dirty="0" smtClean="0"/>
                        <a:t>(B,b2)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339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b2 = b2 * 1.03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5233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w</a:t>
                      </a:r>
                      <a:r>
                        <a:rPr lang="de-DE" sz="1200" dirty="0" smtClean="0"/>
                        <a:t>(B,b2)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12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commit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6219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13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r(B,b1)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7361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14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b1 = b1 + 50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415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15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w(B,b1)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339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16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commit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932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7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einfache Transaktion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 und zu verwende ich meine Kreditkarte, um Geld von meinem Konto abzuheben</a:t>
            </a:r>
          </a:p>
          <a:p>
            <a:r>
              <a:rPr lang="de-DE" dirty="0" smtClean="0"/>
              <a:t>Der Bankautomat führt folgende Transaktion auf der Datenbasis der Bank aus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Wenn alles fehlerfrei abläuft, wird mein Konto richtig verwaltet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Bild 4" descr="Pages from 09-Transaction-Managem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5" y="3038183"/>
            <a:ext cx="8300761" cy="21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Nebenläufiger Zugriff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Mein Frau verwendet eine Karte für das gleiche Konto...</a:t>
            </a:r>
          </a:p>
          <a:p>
            <a:r>
              <a:rPr lang="de-DE" dirty="0" smtClean="0"/>
              <a:t>Eventuell verwenden wir unsere Karten zur gleichen Zeit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Die erste Aktualisierung des Kontos </a:t>
            </a:r>
            <a:br>
              <a:rPr lang="de-DE" dirty="0" smtClean="0"/>
            </a:br>
            <a:r>
              <a:rPr lang="de-DE" dirty="0" smtClean="0"/>
              <a:t>ist verlorengegangen: Mich </a:t>
            </a:r>
            <a:r>
              <a:rPr lang="de-DE" dirty="0" err="1" smtClean="0"/>
              <a:t>freut‘s</a:t>
            </a:r>
            <a:r>
              <a:rPr lang="de-DE" dirty="0" smtClean="0"/>
              <a:t>! Allerdings...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Bild 4" descr="Pages from 09-Transaction-Management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23171"/>
            <a:ext cx="6480720" cy="27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... kann es auch nach hinten losgehen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r>
              <a:rPr lang="de-DE" sz="2400" dirty="0" smtClean="0"/>
              <a:t>Diesmal wird Geld von einem Konto auf ein anderes transferiert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Ann.: Bevor die Transaktion zum Schritt 6 kommt, wird die Ausführung abgebrochen (Stromversorgungsproblem, Plattenproblem, Softwarefehler, ...). </a:t>
            </a:r>
          </a:p>
          <a:p>
            <a:r>
              <a:rPr lang="de-DE" sz="2400" dirty="0" smtClean="0"/>
              <a:t>Mein Geld ist verschwunden </a:t>
            </a:r>
            <a:r>
              <a:rPr lang="de-DE" sz="2400" dirty="0" smtClean="0">
                <a:sym typeface="Wingdings"/>
              </a:rPr>
              <a:t>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Pages from 09-Transaction-Management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0" y="1973447"/>
            <a:ext cx="5688632" cy="28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ACID-Eigenschaften und Anomalien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4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ACID-Eigenschaften für Transaktionen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Um die im Beispiel </a:t>
            </a:r>
            <a:r>
              <a:rPr lang="de-DE" dirty="0" smtClean="0"/>
              <a:t>genannten </a:t>
            </a:r>
            <a:r>
              <a:rPr lang="de-DE" dirty="0"/>
              <a:t>und viele andere Effekte zu vermeiden, stellen DMBS folgende Eigenschaften sicher</a:t>
            </a:r>
          </a:p>
          <a:p>
            <a:endParaRPr lang="de-DE" sz="1400" dirty="0" smtClean="0">
              <a:solidFill>
                <a:srgbClr val="0000FF"/>
              </a:solidFill>
            </a:endParaRPr>
          </a:p>
          <a:p>
            <a:r>
              <a:rPr lang="de-DE" sz="2400" b="1" dirty="0" err="1" smtClean="0">
                <a:solidFill>
                  <a:srgbClr val="0000FF"/>
                </a:solidFill>
              </a:rPr>
              <a:t>A</a:t>
            </a:r>
            <a:r>
              <a:rPr lang="de-DE" sz="2400" dirty="0" err="1" smtClean="0">
                <a:solidFill>
                  <a:srgbClr val="0000FF"/>
                </a:solidFill>
              </a:rPr>
              <a:t>tomicity</a:t>
            </a:r>
            <a:r>
              <a:rPr lang="de-DE" sz="2400" dirty="0" smtClean="0">
                <a:solidFill>
                  <a:srgbClr val="0000FF"/>
                </a:solidFill>
              </a:rPr>
              <a:t>: </a:t>
            </a:r>
            <a:r>
              <a:rPr lang="de-DE" sz="2400" dirty="0" smtClean="0"/>
              <a:t>Entweder werden alle oder keine Werteänderungen einer Transaktion in den Datenbankzustand übernommen</a:t>
            </a:r>
          </a:p>
          <a:p>
            <a:r>
              <a:rPr lang="de-DE" sz="2400" b="1" dirty="0" err="1" smtClean="0">
                <a:solidFill>
                  <a:srgbClr val="0000FF"/>
                </a:solidFill>
              </a:rPr>
              <a:t>C</a:t>
            </a:r>
            <a:r>
              <a:rPr lang="de-DE" sz="2400" dirty="0" err="1" smtClean="0">
                <a:solidFill>
                  <a:srgbClr val="0000FF"/>
                </a:solidFill>
              </a:rPr>
              <a:t>onsistency</a:t>
            </a:r>
            <a:r>
              <a:rPr lang="de-DE" sz="2400" dirty="0" smtClean="0">
                <a:solidFill>
                  <a:srgbClr val="0000FF"/>
                </a:solidFill>
              </a:rPr>
              <a:t>: </a:t>
            </a:r>
            <a:r>
              <a:rPr lang="de-DE" sz="2400" dirty="0" smtClean="0"/>
              <a:t>Eine Transaktion überführt einen konsistenten Zustand (FDs, Integritätsbedingungen) in einen anderen</a:t>
            </a:r>
          </a:p>
          <a:p>
            <a:r>
              <a:rPr lang="de-DE" sz="2400" b="1" dirty="0" smtClean="0">
                <a:solidFill>
                  <a:srgbClr val="0000FF"/>
                </a:solidFill>
              </a:rPr>
              <a:t>I</a:t>
            </a:r>
            <a:r>
              <a:rPr lang="de-DE" sz="2400" dirty="0" smtClean="0">
                <a:solidFill>
                  <a:srgbClr val="0000FF"/>
                </a:solidFill>
              </a:rPr>
              <a:t>solation: </a:t>
            </a:r>
            <a:r>
              <a:rPr lang="de-DE" sz="2400" dirty="0" smtClean="0"/>
              <a:t>Eine Transaktion berücksichtigt bei der Berechnung keine Effekte anderer parallel laufender Transaktionen</a:t>
            </a:r>
          </a:p>
          <a:p>
            <a:r>
              <a:rPr lang="de-DE" sz="2400" b="1" dirty="0" err="1" smtClean="0">
                <a:solidFill>
                  <a:srgbClr val="0000FF"/>
                </a:solidFill>
              </a:rPr>
              <a:t>D</a:t>
            </a:r>
            <a:r>
              <a:rPr lang="de-DE" sz="2400" dirty="0" err="1" smtClean="0">
                <a:solidFill>
                  <a:srgbClr val="0000FF"/>
                </a:solidFill>
              </a:rPr>
              <a:t>urability</a:t>
            </a:r>
            <a:r>
              <a:rPr lang="de-DE" sz="2400" dirty="0" smtClean="0">
                <a:solidFill>
                  <a:srgbClr val="0000FF"/>
                </a:solidFill>
              </a:rPr>
              <a:t>: </a:t>
            </a:r>
            <a:r>
              <a:rPr lang="de-DE" sz="2400" dirty="0" smtClean="0"/>
              <a:t>Effekte einer erfolgreichen Transaktion werden persistent gemacht 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8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1453</Words>
  <Application>Microsoft Macintosh PowerPoint</Application>
  <PresentationFormat>Bildschirmpräsentation (4:3)</PresentationFormat>
  <Paragraphs>396</Paragraphs>
  <Slides>31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Calibri</vt:lpstr>
      <vt:lpstr>Chalkduster</vt:lpstr>
      <vt:lpstr>ＭＳ Ｐゴシック</vt:lpstr>
      <vt:lpstr>Myriad Pro</vt:lpstr>
      <vt:lpstr>Wingdings</vt:lpstr>
      <vt:lpstr>7_Standarddesign</vt:lpstr>
      <vt:lpstr>Datenbanken Transaktionsmanagement Teil 1  </vt:lpstr>
      <vt:lpstr>Transaktionsverwaltung</vt:lpstr>
      <vt:lpstr>Danksagung</vt:lpstr>
      <vt:lpstr>Motivation</vt:lpstr>
      <vt:lpstr>Eine einfache Transaktion</vt:lpstr>
      <vt:lpstr>Nebenläufiger Zugriff</vt:lpstr>
      <vt:lpstr>... kann es auch nach hinten losgehen</vt:lpstr>
      <vt:lpstr>ACID-Eigenschaften und Anomalien</vt:lpstr>
      <vt:lpstr>ACID-Eigenschaften für Transaktionen</vt:lpstr>
      <vt:lpstr>Anomalien: Lost Update</vt:lpstr>
      <vt:lpstr>Anomalien: Inconsistent Read</vt:lpstr>
      <vt:lpstr>Aufgabe:  </vt:lpstr>
      <vt:lpstr>Aufgabe:  </vt:lpstr>
      <vt:lpstr>Anomalien: Dirty Read</vt:lpstr>
      <vt:lpstr>How to have the cake and eat it </vt:lpstr>
      <vt:lpstr>Transaktionen und Serialisierbarkeit</vt:lpstr>
      <vt:lpstr>Nebenläufige Ausführung</vt:lpstr>
      <vt:lpstr>Datenbankobjekte und Zugriffe darauf</vt:lpstr>
      <vt:lpstr>Transaktion: Definition</vt:lpstr>
      <vt:lpstr>Sequenzielle Pläne</vt:lpstr>
      <vt:lpstr>Serielle Ausführung</vt:lpstr>
      <vt:lpstr>Korrektheit der seriellen Ausführung</vt:lpstr>
      <vt:lpstr>Abarbeitungsreihenfolge</vt:lpstr>
      <vt:lpstr>Konflikte</vt:lpstr>
      <vt:lpstr>Serialisierbarkeit</vt:lpstr>
      <vt:lpstr>Serialisierungsgraph</vt:lpstr>
      <vt:lpstr>Serialisierungsgraph</vt:lpstr>
      <vt:lpstr>Erinnerung Topologische Sortierung</vt:lpstr>
      <vt:lpstr>Aufgabe:  </vt:lpstr>
      <vt:lpstr>Aufgabe:  </vt:lpstr>
      <vt:lpstr>Aufgabe:  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1777</cp:revision>
  <cp:lastPrinted>2014-10-18T14:57:02Z</cp:lastPrinted>
  <dcterms:created xsi:type="dcterms:W3CDTF">2010-04-27T12:26:40Z</dcterms:created>
  <dcterms:modified xsi:type="dcterms:W3CDTF">2020-06-16T10:31:18Z</dcterms:modified>
</cp:coreProperties>
</file>