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8"/>
  </p:notesMasterIdLst>
  <p:handoutMasterIdLst>
    <p:handoutMasterId r:id="rId49"/>
  </p:handoutMasterIdLst>
  <p:sldIdLst>
    <p:sldId id="706" r:id="rId2"/>
    <p:sldId id="464" r:id="rId3"/>
    <p:sldId id="707" r:id="rId4"/>
    <p:sldId id="518" r:id="rId5"/>
    <p:sldId id="694" r:id="rId6"/>
    <p:sldId id="695" r:id="rId7"/>
    <p:sldId id="545" r:id="rId8"/>
    <p:sldId id="591" r:id="rId9"/>
    <p:sldId id="592" r:id="rId10"/>
    <p:sldId id="708" r:id="rId11"/>
    <p:sldId id="546" r:id="rId12"/>
    <p:sldId id="625" r:id="rId13"/>
    <p:sldId id="626" r:id="rId14"/>
    <p:sldId id="624" r:id="rId15"/>
    <p:sldId id="627" r:id="rId16"/>
    <p:sldId id="548" r:id="rId17"/>
    <p:sldId id="549" r:id="rId18"/>
    <p:sldId id="709" r:id="rId19"/>
    <p:sldId id="550" r:id="rId20"/>
    <p:sldId id="551" r:id="rId21"/>
    <p:sldId id="593" r:id="rId22"/>
    <p:sldId id="594" r:id="rId23"/>
    <p:sldId id="595" r:id="rId24"/>
    <p:sldId id="596" r:id="rId25"/>
    <p:sldId id="597" r:id="rId26"/>
    <p:sldId id="697" r:id="rId27"/>
    <p:sldId id="598" r:id="rId28"/>
    <p:sldId id="599" r:id="rId29"/>
    <p:sldId id="600" r:id="rId30"/>
    <p:sldId id="601" r:id="rId31"/>
    <p:sldId id="602" r:id="rId32"/>
    <p:sldId id="603" r:id="rId33"/>
    <p:sldId id="604" r:id="rId34"/>
    <p:sldId id="605" r:id="rId35"/>
    <p:sldId id="606" r:id="rId36"/>
    <p:sldId id="607" r:id="rId37"/>
    <p:sldId id="608" r:id="rId38"/>
    <p:sldId id="609" r:id="rId39"/>
    <p:sldId id="552" r:id="rId40"/>
    <p:sldId id="700" r:id="rId41"/>
    <p:sldId id="610" r:id="rId42"/>
    <p:sldId id="611" r:id="rId43"/>
    <p:sldId id="710" r:id="rId44"/>
    <p:sldId id="554" r:id="rId45"/>
    <p:sldId id="502" r:id="rId46"/>
    <p:sldId id="704" r:id="rId4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1D167"/>
    <a:srgbClr val="00394A"/>
    <a:srgbClr val="3C8C93"/>
    <a:srgbClr val="0432FF"/>
    <a:srgbClr val="62D076"/>
    <a:srgbClr val="0000C8"/>
    <a:srgbClr val="D0ECD3"/>
    <a:srgbClr val="38F769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9" autoAdjust="0"/>
    <p:restoredTop sz="93000" autoAdjust="0"/>
  </p:normalViewPr>
  <p:slideViewPr>
    <p:cSldViewPr>
      <p:cViewPr>
        <p:scale>
          <a:sx n="108" d="100"/>
          <a:sy n="108" d="100"/>
        </p:scale>
        <p:origin x="122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30.06.20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30.06.20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6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2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dirty="0" smtClean="0">
                <a:cs typeface="+mj-cs"/>
              </a:rPr>
              <a:t/>
            </a:r>
            <a:br>
              <a:rPr lang="de-DE" dirty="0" smtClean="0">
                <a:cs typeface="+mj-cs"/>
              </a:rPr>
            </a:br>
            <a:r>
              <a:rPr lang="de-DE" dirty="0" smtClean="0">
                <a:cs typeface="+mj-cs"/>
              </a:rPr>
              <a:t>Transaktionsmanagement Teil 3</a:t>
            </a:r>
            <a:br>
              <a:rPr lang="de-DE" dirty="0" smtClean="0">
                <a:cs typeface="+mj-cs"/>
              </a:rPr>
            </a:b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 smtClean="0"/>
              <a:t>Universität </a:t>
            </a:r>
            <a:r>
              <a:rPr lang="de-DE" sz="2400" b="1" dirty="0"/>
              <a:t>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081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Schattenseiten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1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Schatten-Seiten-Verwaltung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400" dirty="0" smtClean="0"/>
              <a:t>Fehler können zu jeder Zeit auftreten, also muss das System jederzeit in einen konsistenten Zustand zurückführbar sein</a:t>
            </a:r>
          </a:p>
          <a:p>
            <a:r>
              <a:rPr lang="de-DE" sz="2400" dirty="0" smtClean="0"/>
              <a:t>Dies kann durch Redundanz erreicht werden</a:t>
            </a:r>
          </a:p>
          <a:p>
            <a:r>
              <a:rPr lang="de-DE" sz="2400" dirty="0" smtClean="0"/>
              <a:t>Schatten-Seiten (eingeführt durch IBMs „System R“)</a:t>
            </a:r>
          </a:p>
          <a:p>
            <a:pPr lvl="1"/>
            <a:r>
              <a:rPr lang="de-DE" sz="2000" dirty="0" smtClean="0"/>
              <a:t>Von jeder Seite werden zwei Versionen geführt</a:t>
            </a:r>
          </a:p>
          <a:p>
            <a:pPr lvl="1"/>
            <a:r>
              <a:rPr lang="de-DE" sz="2000" dirty="0" smtClean="0"/>
              <a:t>Aktuelle Version/</a:t>
            </a:r>
            <a:r>
              <a:rPr lang="de-DE" sz="2000" dirty="0" err="1" smtClean="0"/>
              <a:t>current</a:t>
            </a:r>
            <a:r>
              <a:rPr lang="de-DE" sz="2000" dirty="0" smtClean="0"/>
              <a:t> (Arbeitskopie, </a:t>
            </a:r>
            <a:r>
              <a:rPr lang="de-DE" sz="2000" dirty="0" err="1" smtClean="0"/>
              <a:t>copy</a:t>
            </a:r>
            <a:r>
              <a:rPr lang="de-DE" sz="2000" dirty="0" smtClean="0"/>
              <a:t>-on-</a:t>
            </a:r>
            <a:r>
              <a:rPr lang="de-DE" sz="2000" dirty="0" err="1" smtClean="0"/>
              <a:t>write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Schatten-Seite/</a:t>
            </a:r>
            <a:r>
              <a:rPr lang="de-DE" sz="2000" dirty="0" err="1" smtClean="0"/>
              <a:t>shadow</a:t>
            </a:r>
            <a:r>
              <a:rPr lang="de-DE" sz="2000" dirty="0" smtClean="0"/>
              <a:t> (konsistente Version auf </a:t>
            </a:r>
            <a:br>
              <a:rPr lang="de-DE" sz="2000" dirty="0" smtClean="0"/>
            </a:br>
            <a:r>
              <a:rPr lang="de-DE" sz="2000" dirty="0" smtClean="0"/>
              <a:t>nicht-flüchtigem Speicher zur Wiederherstellung)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8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400" dirty="0"/>
              <a:t>AdvDB-5     J. </a:t>
            </a:r>
            <a:r>
              <a:rPr lang="en-US" altLang="fi-FI" sz="1400" dirty="0" err="1"/>
              <a:t>Teuhola</a:t>
            </a:r>
            <a:r>
              <a:rPr lang="en-US" altLang="fi-FI" sz="1400" dirty="0"/>
              <a:t> 2015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029A62-3816-FE4B-9D46-2487E230DC46}" type="slidenum">
              <a:rPr lang="en-US" altLang="fi-FI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fi-FI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568183" cy="503238"/>
          </a:xfrm>
        </p:spPr>
        <p:txBody>
          <a:bodyPr/>
          <a:lstStyle/>
          <a:p>
            <a:pPr eaLnBrk="1" hangingPunct="1"/>
            <a:r>
              <a:rPr lang="en-US" altLang="fi-FI" sz="2800" dirty="0" err="1" smtClean="0"/>
              <a:t>Verwalter</a:t>
            </a:r>
            <a:r>
              <a:rPr lang="en-US" altLang="fi-FI" sz="2800" dirty="0" smtClean="0"/>
              <a:t> </a:t>
            </a:r>
            <a:r>
              <a:rPr lang="en-US" altLang="fi-FI" sz="2800" dirty="0" err="1" smtClean="0"/>
              <a:t>für</a:t>
            </a:r>
            <a:r>
              <a:rPr lang="en-US" altLang="fi-FI" sz="2800" dirty="0" smtClean="0"/>
              <a:t> </a:t>
            </a:r>
            <a:r>
              <a:rPr lang="en-US" altLang="fi-FI" sz="2800" dirty="0" err="1" smtClean="0"/>
              <a:t>externen</a:t>
            </a:r>
            <a:r>
              <a:rPr lang="en-US" altLang="fi-FI" sz="2800" dirty="0" smtClean="0"/>
              <a:t> Speicher: </a:t>
            </a:r>
            <a:r>
              <a:rPr lang="en-US" altLang="fi-FI" sz="2800" dirty="0" err="1" smtClean="0"/>
              <a:t>Indirekte</a:t>
            </a:r>
            <a:r>
              <a:rPr lang="en-US" altLang="fi-FI" sz="2800" dirty="0" smtClean="0"/>
              <a:t> </a:t>
            </a:r>
            <a:r>
              <a:rPr lang="en-US" altLang="fi-FI" sz="2800" dirty="0" err="1" smtClean="0"/>
              <a:t>Adressierung</a:t>
            </a:r>
            <a:endParaRPr lang="en-US" altLang="fi-FI" sz="2800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fi-FI"/>
              <a:t>  </a:t>
            </a:r>
          </a:p>
        </p:txBody>
      </p:sp>
      <p:grpSp>
        <p:nvGrpSpPr>
          <p:cNvPr id="15366" name="Group 41"/>
          <p:cNvGrpSpPr>
            <a:grpSpLocks/>
          </p:cNvGrpSpPr>
          <p:nvPr/>
        </p:nvGrpSpPr>
        <p:grpSpPr bwMode="auto">
          <a:xfrm>
            <a:off x="827088" y="1484313"/>
            <a:ext cx="7021512" cy="4070350"/>
            <a:chOff x="521" y="935"/>
            <a:chExt cx="4423" cy="2564"/>
          </a:xfrm>
        </p:grpSpPr>
        <p:sp>
          <p:nvSpPr>
            <p:cNvPr id="15367" name="Text Box 4"/>
            <p:cNvSpPr txBox="1">
              <a:spLocks noChangeArrowheads="1"/>
            </p:cNvSpPr>
            <p:nvPr/>
          </p:nvSpPr>
          <p:spPr bwMode="auto">
            <a:xfrm>
              <a:off x="884" y="935"/>
              <a:ext cx="188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2000"/>
                <a:t>Address of a data object: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2000" b="1"/>
                <a:t>&lt;page-no, slot-no&gt;</a:t>
              </a:r>
            </a:p>
          </p:txBody>
        </p:sp>
        <p:grpSp>
          <p:nvGrpSpPr>
            <p:cNvPr id="15368" name="Group 16"/>
            <p:cNvGrpSpPr>
              <a:grpSpLocks/>
            </p:cNvGrpSpPr>
            <p:nvPr/>
          </p:nvGrpSpPr>
          <p:grpSpPr bwMode="auto">
            <a:xfrm>
              <a:off x="1429" y="1752"/>
              <a:ext cx="680" cy="1452"/>
              <a:chOff x="1429" y="2205"/>
              <a:chExt cx="680" cy="1452"/>
            </a:xfrm>
          </p:grpSpPr>
          <p:sp>
            <p:nvSpPr>
              <p:cNvPr id="15393" name="Rectangle 5"/>
              <p:cNvSpPr>
                <a:spLocks noChangeArrowheads="1"/>
              </p:cNvSpPr>
              <p:nvPr/>
            </p:nvSpPr>
            <p:spPr bwMode="auto">
              <a:xfrm>
                <a:off x="1429" y="2205"/>
                <a:ext cx="680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5394" name="Rectangle 6"/>
              <p:cNvSpPr>
                <a:spLocks noChangeArrowheads="1"/>
              </p:cNvSpPr>
              <p:nvPr/>
            </p:nvSpPr>
            <p:spPr bwMode="auto">
              <a:xfrm>
                <a:off x="1429" y="2387"/>
                <a:ext cx="680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5395" name="Rectangle 7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680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5396" name="Rectangle 8"/>
              <p:cNvSpPr>
                <a:spLocks noChangeArrowheads="1"/>
              </p:cNvSpPr>
              <p:nvPr/>
            </p:nvSpPr>
            <p:spPr bwMode="auto">
              <a:xfrm>
                <a:off x="1429" y="2750"/>
                <a:ext cx="680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5397" name="Rectangle 9"/>
              <p:cNvSpPr>
                <a:spLocks noChangeArrowheads="1"/>
              </p:cNvSpPr>
              <p:nvPr/>
            </p:nvSpPr>
            <p:spPr bwMode="auto">
              <a:xfrm>
                <a:off x="1429" y="2930"/>
                <a:ext cx="680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5398" name="Rectangle 10"/>
              <p:cNvSpPr>
                <a:spLocks noChangeArrowheads="1"/>
              </p:cNvSpPr>
              <p:nvPr/>
            </p:nvSpPr>
            <p:spPr bwMode="auto">
              <a:xfrm>
                <a:off x="1429" y="3112"/>
                <a:ext cx="680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5399" name="Rectangle 11"/>
              <p:cNvSpPr>
                <a:spLocks noChangeArrowheads="1"/>
              </p:cNvSpPr>
              <p:nvPr/>
            </p:nvSpPr>
            <p:spPr bwMode="auto">
              <a:xfrm>
                <a:off x="1429" y="3293"/>
                <a:ext cx="680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5400" name="Rectangle 12"/>
              <p:cNvSpPr>
                <a:spLocks noChangeArrowheads="1"/>
              </p:cNvSpPr>
              <p:nvPr/>
            </p:nvSpPr>
            <p:spPr bwMode="auto">
              <a:xfrm>
                <a:off x="1429" y="3475"/>
                <a:ext cx="680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</p:grpSp>
        <p:sp>
          <p:nvSpPr>
            <p:cNvPr id="15369" name="Text Box 13"/>
            <p:cNvSpPr txBox="1">
              <a:spLocks noChangeArrowheads="1"/>
            </p:cNvSpPr>
            <p:nvPr/>
          </p:nvSpPr>
          <p:spPr bwMode="auto">
            <a:xfrm>
              <a:off x="1338" y="3249"/>
              <a:ext cx="8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2000"/>
                <a:t>Page table</a:t>
              </a:r>
            </a:p>
          </p:txBody>
        </p:sp>
        <p:sp>
          <p:nvSpPr>
            <p:cNvPr id="15370" name="Text Box 14"/>
            <p:cNvSpPr txBox="1">
              <a:spLocks noChangeArrowheads="1"/>
            </p:cNvSpPr>
            <p:nvPr/>
          </p:nvSpPr>
          <p:spPr bwMode="auto">
            <a:xfrm>
              <a:off x="521" y="2387"/>
              <a:ext cx="65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2000"/>
                <a:t>Logical</a:t>
              </a:r>
              <a:br>
                <a:rPr lang="en-US" altLang="fi-FI" sz="2000"/>
              </a:br>
              <a:r>
                <a:rPr lang="en-US" altLang="fi-FI" sz="2000"/>
                <a:t>page</a:t>
              </a:r>
              <a:br>
                <a:rPr lang="en-US" altLang="fi-FI" sz="2000"/>
              </a:br>
              <a:r>
                <a:rPr lang="en-US" altLang="fi-FI" sz="2000"/>
                <a:t>number</a:t>
              </a:r>
            </a:p>
          </p:txBody>
        </p:sp>
        <p:sp>
          <p:nvSpPr>
            <p:cNvPr id="15371" name="Text Box 15"/>
            <p:cNvSpPr txBox="1">
              <a:spLocks noChangeArrowheads="1"/>
            </p:cNvSpPr>
            <p:nvPr/>
          </p:nvSpPr>
          <p:spPr bwMode="auto">
            <a:xfrm>
              <a:off x="2200" y="2387"/>
              <a:ext cx="71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2000"/>
                <a:t>Physical</a:t>
              </a:r>
              <a:br>
                <a:rPr lang="en-US" altLang="fi-FI" sz="2000"/>
              </a:br>
              <a:r>
                <a:rPr lang="en-US" altLang="fi-FI" sz="2000"/>
                <a:t>page</a:t>
              </a:r>
              <a:br>
                <a:rPr lang="en-US" altLang="fi-FI" sz="2000"/>
              </a:br>
              <a:r>
                <a:rPr lang="en-US" altLang="fi-FI" sz="2000"/>
                <a:t>address</a:t>
              </a:r>
            </a:p>
          </p:txBody>
        </p:sp>
        <p:grpSp>
          <p:nvGrpSpPr>
            <p:cNvPr id="15372" name="Group 30"/>
            <p:cNvGrpSpPr>
              <a:grpSpLocks/>
            </p:cNvGrpSpPr>
            <p:nvPr/>
          </p:nvGrpSpPr>
          <p:grpSpPr bwMode="auto">
            <a:xfrm>
              <a:off x="2971" y="1752"/>
              <a:ext cx="1587" cy="907"/>
              <a:chOff x="2971" y="1979"/>
              <a:chExt cx="1587" cy="907"/>
            </a:xfrm>
          </p:grpSpPr>
          <p:sp>
            <p:nvSpPr>
              <p:cNvPr id="15383" name="Rectangle 17"/>
              <p:cNvSpPr>
                <a:spLocks noChangeArrowheads="1"/>
              </p:cNvSpPr>
              <p:nvPr/>
            </p:nvSpPr>
            <p:spPr bwMode="auto">
              <a:xfrm>
                <a:off x="2971" y="1979"/>
                <a:ext cx="1587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grpSp>
            <p:nvGrpSpPr>
              <p:cNvPr id="15384" name="Group 27"/>
              <p:cNvGrpSpPr>
                <a:grpSpLocks/>
              </p:cNvGrpSpPr>
              <p:nvPr/>
            </p:nvGrpSpPr>
            <p:grpSpPr bwMode="auto">
              <a:xfrm>
                <a:off x="3742" y="2750"/>
                <a:ext cx="816" cy="136"/>
                <a:chOff x="3742" y="2795"/>
                <a:chExt cx="816" cy="91"/>
              </a:xfrm>
            </p:grpSpPr>
            <p:sp>
              <p:nvSpPr>
                <p:cNvPr id="15387" name="Rectangle 18"/>
                <p:cNvSpPr>
                  <a:spLocks noChangeArrowheads="1"/>
                </p:cNvSpPr>
                <p:nvPr/>
              </p:nvSpPr>
              <p:spPr bwMode="auto">
                <a:xfrm>
                  <a:off x="4422" y="2795"/>
                  <a:ext cx="136" cy="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15388" name="Rectangle 19"/>
                <p:cNvSpPr>
                  <a:spLocks noChangeArrowheads="1"/>
                </p:cNvSpPr>
                <p:nvPr/>
              </p:nvSpPr>
              <p:spPr bwMode="auto">
                <a:xfrm>
                  <a:off x="4286" y="2795"/>
                  <a:ext cx="136" cy="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15389" name="Rectangle 20"/>
                <p:cNvSpPr>
                  <a:spLocks noChangeArrowheads="1"/>
                </p:cNvSpPr>
                <p:nvPr/>
              </p:nvSpPr>
              <p:spPr bwMode="auto">
                <a:xfrm>
                  <a:off x="4150" y="2795"/>
                  <a:ext cx="136" cy="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15390" name="Rectangle 21"/>
                <p:cNvSpPr>
                  <a:spLocks noChangeArrowheads="1"/>
                </p:cNvSpPr>
                <p:nvPr/>
              </p:nvSpPr>
              <p:spPr bwMode="auto">
                <a:xfrm>
                  <a:off x="4014" y="2795"/>
                  <a:ext cx="136" cy="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15391" name="Rectangle 22"/>
                <p:cNvSpPr>
                  <a:spLocks noChangeArrowheads="1"/>
                </p:cNvSpPr>
                <p:nvPr/>
              </p:nvSpPr>
              <p:spPr bwMode="auto">
                <a:xfrm>
                  <a:off x="3878" y="2795"/>
                  <a:ext cx="136" cy="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15392" name="Rectangle 23"/>
                <p:cNvSpPr>
                  <a:spLocks noChangeArrowheads="1"/>
                </p:cNvSpPr>
                <p:nvPr/>
              </p:nvSpPr>
              <p:spPr bwMode="auto">
                <a:xfrm>
                  <a:off x="3742" y="2795"/>
                  <a:ext cx="136" cy="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  <p:sp>
            <p:nvSpPr>
              <p:cNvPr id="15385" name="Rectangle 26"/>
              <p:cNvSpPr>
                <a:spLocks noChangeArrowheads="1"/>
              </p:cNvSpPr>
              <p:nvPr/>
            </p:nvSpPr>
            <p:spPr bwMode="auto">
              <a:xfrm>
                <a:off x="3470" y="2387"/>
                <a:ext cx="635" cy="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5386" name="Text Box 28"/>
              <p:cNvSpPr txBox="1">
                <a:spLocks noChangeArrowheads="1"/>
              </p:cNvSpPr>
              <p:nvPr/>
            </p:nvSpPr>
            <p:spPr bwMode="auto">
              <a:xfrm>
                <a:off x="3366" y="2156"/>
                <a:ext cx="9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i-FI" sz="2000"/>
                  <a:t>Data object</a:t>
                </a:r>
              </a:p>
            </p:txBody>
          </p:sp>
        </p:grpSp>
        <p:sp>
          <p:nvSpPr>
            <p:cNvPr id="15373" name="Text Box 29"/>
            <p:cNvSpPr txBox="1">
              <a:spLocks noChangeArrowheads="1"/>
            </p:cNvSpPr>
            <p:nvPr/>
          </p:nvSpPr>
          <p:spPr bwMode="auto">
            <a:xfrm>
              <a:off x="2971" y="1480"/>
              <a:ext cx="1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2000"/>
                <a:t>Disk page (= block)</a:t>
              </a:r>
            </a:p>
          </p:txBody>
        </p:sp>
        <p:sp>
          <p:nvSpPr>
            <p:cNvPr id="15374" name="Text Box 31"/>
            <p:cNvSpPr txBox="1">
              <a:spLocks noChangeArrowheads="1"/>
            </p:cNvSpPr>
            <p:nvPr/>
          </p:nvSpPr>
          <p:spPr bwMode="auto">
            <a:xfrm>
              <a:off x="3696" y="2659"/>
              <a:ext cx="49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2000"/>
                <a:t>Slot</a:t>
              </a:r>
              <a:br>
                <a:rPr lang="en-US" altLang="fi-FI" sz="2000"/>
              </a:br>
              <a:r>
                <a:rPr lang="en-US" altLang="fi-FI" sz="2000"/>
                <a:t>index</a:t>
              </a:r>
            </a:p>
          </p:txBody>
        </p:sp>
        <p:sp>
          <p:nvSpPr>
            <p:cNvPr id="15375" name="Freeform 32"/>
            <p:cNvSpPr>
              <a:spLocks/>
            </p:cNvSpPr>
            <p:nvPr/>
          </p:nvSpPr>
          <p:spPr bwMode="auto">
            <a:xfrm>
              <a:off x="786" y="1389"/>
              <a:ext cx="597" cy="1021"/>
            </a:xfrm>
            <a:custGeom>
              <a:avLst/>
              <a:gdLst>
                <a:gd name="T0" fmla="*/ 416 w 597"/>
                <a:gd name="T1" fmla="*/ 0 h 1021"/>
                <a:gd name="T2" fmla="*/ 53 w 597"/>
                <a:gd name="T3" fmla="*/ 408 h 1021"/>
                <a:gd name="T4" fmla="*/ 98 w 597"/>
                <a:gd name="T5" fmla="*/ 862 h 1021"/>
                <a:gd name="T6" fmla="*/ 325 w 597"/>
                <a:gd name="T7" fmla="*/ 998 h 1021"/>
                <a:gd name="T8" fmla="*/ 597 w 597"/>
                <a:gd name="T9" fmla="*/ 998 h 10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1021">
                  <a:moveTo>
                    <a:pt x="416" y="0"/>
                  </a:moveTo>
                  <a:cubicBezTo>
                    <a:pt x="261" y="132"/>
                    <a:pt x="106" y="264"/>
                    <a:pt x="53" y="408"/>
                  </a:cubicBezTo>
                  <a:cubicBezTo>
                    <a:pt x="0" y="552"/>
                    <a:pt x="53" y="764"/>
                    <a:pt x="98" y="862"/>
                  </a:cubicBezTo>
                  <a:cubicBezTo>
                    <a:pt x="143" y="960"/>
                    <a:pt x="242" y="975"/>
                    <a:pt x="325" y="998"/>
                  </a:cubicBezTo>
                  <a:cubicBezTo>
                    <a:pt x="408" y="1021"/>
                    <a:pt x="552" y="998"/>
                    <a:pt x="5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6" name="Line 33"/>
            <p:cNvSpPr>
              <a:spLocks noChangeShapeType="1"/>
            </p:cNvSpPr>
            <p:nvPr/>
          </p:nvSpPr>
          <p:spPr bwMode="auto">
            <a:xfrm>
              <a:off x="1338" y="2387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7" name="Freeform 35"/>
            <p:cNvSpPr>
              <a:spLocks/>
            </p:cNvSpPr>
            <p:nvPr/>
          </p:nvSpPr>
          <p:spPr bwMode="auto">
            <a:xfrm>
              <a:off x="1791" y="1797"/>
              <a:ext cx="1134" cy="613"/>
            </a:xfrm>
            <a:custGeom>
              <a:avLst/>
              <a:gdLst>
                <a:gd name="T0" fmla="*/ 0 w 1134"/>
                <a:gd name="T1" fmla="*/ 590 h 613"/>
                <a:gd name="T2" fmla="*/ 363 w 1134"/>
                <a:gd name="T3" fmla="*/ 590 h 613"/>
                <a:gd name="T4" fmla="*/ 545 w 1134"/>
                <a:gd name="T5" fmla="*/ 454 h 613"/>
                <a:gd name="T6" fmla="*/ 817 w 1134"/>
                <a:gd name="T7" fmla="*/ 91 h 613"/>
                <a:gd name="T8" fmla="*/ 1134 w 1134"/>
                <a:gd name="T9" fmla="*/ 0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4" h="613">
                  <a:moveTo>
                    <a:pt x="0" y="590"/>
                  </a:moveTo>
                  <a:cubicBezTo>
                    <a:pt x="136" y="601"/>
                    <a:pt x="272" y="613"/>
                    <a:pt x="363" y="590"/>
                  </a:cubicBezTo>
                  <a:cubicBezTo>
                    <a:pt x="454" y="567"/>
                    <a:pt x="469" y="537"/>
                    <a:pt x="545" y="454"/>
                  </a:cubicBezTo>
                  <a:cubicBezTo>
                    <a:pt x="621" y="371"/>
                    <a:pt x="719" y="167"/>
                    <a:pt x="817" y="91"/>
                  </a:cubicBezTo>
                  <a:cubicBezTo>
                    <a:pt x="915" y="15"/>
                    <a:pt x="1024" y="7"/>
                    <a:pt x="113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8" name="Line 36"/>
            <p:cNvSpPr>
              <a:spLocks noChangeShapeType="1"/>
            </p:cNvSpPr>
            <p:nvPr/>
          </p:nvSpPr>
          <p:spPr bwMode="auto">
            <a:xfrm>
              <a:off x="2880" y="1797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9" name="Freeform 37"/>
            <p:cNvSpPr>
              <a:spLocks/>
            </p:cNvSpPr>
            <p:nvPr/>
          </p:nvSpPr>
          <p:spPr bwMode="auto">
            <a:xfrm>
              <a:off x="3266" y="2244"/>
              <a:ext cx="816" cy="370"/>
            </a:xfrm>
            <a:custGeom>
              <a:avLst/>
              <a:gdLst>
                <a:gd name="T0" fmla="*/ 793 w 816"/>
                <a:gd name="T1" fmla="*/ 370 h 370"/>
                <a:gd name="T2" fmla="*/ 793 w 816"/>
                <a:gd name="T3" fmla="*/ 234 h 370"/>
                <a:gd name="T4" fmla="*/ 703 w 816"/>
                <a:gd name="T5" fmla="*/ 188 h 370"/>
                <a:gd name="T6" fmla="*/ 113 w 816"/>
                <a:gd name="T7" fmla="*/ 188 h 370"/>
                <a:gd name="T8" fmla="*/ 22 w 816"/>
                <a:gd name="T9" fmla="*/ 52 h 370"/>
                <a:gd name="T10" fmla="*/ 113 w 816"/>
                <a:gd name="T11" fmla="*/ 7 h 370"/>
                <a:gd name="T12" fmla="*/ 204 w 816"/>
                <a:gd name="T13" fmla="*/ 7 h 3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6" h="370">
                  <a:moveTo>
                    <a:pt x="793" y="370"/>
                  </a:moveTo>
                  <a:cubicBezTo>
                    <a:pt x="800" y="317"/>
                    <a:pt x="808" y="264"/>
                    <a:pt x="793" y="234"/>
                  </a:cubicBezTo>
                  <a:cubicBezTo>
                    <a:pt x="778" y="204"/>
                    <a:pt x="816" y="196"/>
                    <a:pt x="703" y="188"/>
                  </a:cubicBezTo>
                  <a:cubicBezTo>
                    <a:pt x="590" y="180"/>
                    <a:pt x="226" y="211"/>
                    <a:pt x="113" y="188"/>
                  </a:cubicBezTo>
                  <a:cubicBezTo>
                    <a:pt x="0" y="165"/>
                    <a:pt x="22" y="82"/>
                    <a:pt x="22" y="52"/>
                  </a:cubicBezTo>
                  <a:cubicBezTo>
                    <a:pt x="22" y="22"/>
                    <a:pt x="83" y="14"/>
                    <a:pt x="113" y="7"/>
                  </a:cubicBezTo>
                  <a:cubicBezTo>
                    <a:pt x="143" y="0"/>
                    <a:pt x="189" y="7"/>
                    <a:pt x="204" y="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Line 38"/>
            <p:cNvSpPr>
              <a:spLocks noChangeShapeType="1"/>
            </p:cNvSpPr>
            <p:nvPr/>
          </p:nvSpPr>
          <p:spPr bwMode="auto">
            <a:xfrm>
              <a:off x="3424" y="225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1" name="Freeform 39"/>
            <p:cNvSpPr>
              <a:spLocks/>
            </p:cNvSpPr>
            <p:nvPr/>
          </p:nvSpPr>
          <p:spPr bwMode="auto">
            <a:xfrm>
              <a:off x="1973" y="1238"/>
              <a:ext cx="2971" cy="1799"/>
            </a:xfrm>
            <a:custGeom>
              <a:avLst/>
              <a:gdLst>
                <a:gd name="T0" fmla="*/ 0 w 2971"/>
                <a:gd name="T1" fmla="*/ 106 h 1799"/>
                <a:gd name="T2" fmla="*/ 136 w 2971"/>
                <a:gd name="T3" fmla="*/ 196 h 1799"/>
                <a:gd name="T4" fmla="*/ 680 w 2971"/>
                <a:gd name="T5" fmla="*/ 196 h 1799"/>
                <a:gd name="T6" fmla="*/ 998 w 2971"/>
                <a:gd name="T7" fmla="*/ 106 h 1799"/>
                <a:gd name="T8" fmla="*/ 1270 w 2971"/>
                <a:gd name="T9" fmla="*/ 15 h 1799"/>
                <a:gd name="T10" fmla="*/ 2449 w 2971"/>
                <a:gd name="T11" fmla="*/ 15 h 1799"/>
                <a:gd name="T12" fmla="*/ 2812 w 2971"/>
                <a:gd name="T13" fmla="*/ 106 h 1799"/>
                <a:gd name="T14" fmla="*/ 2948 w 2971"/>
                <a:gd name="T15" fmla="*/ 604 h 1799"/>
                <a:gd name="T16" fmla="*/ 2948 w 2971"/>
                <a:gd name="T17" fmla="*/ 1466 h 1799"/>
                <a:gd name="T18" fmla="*/ 2812 w 2971"/>
                <a:gd name="T19" fmla="*/ 1738 h 1799"/>
                <a:gd name="T20" fmla="*/ 2585 w 2971"/>
                <a:gd name="T21" fmla="*/ 1784 h 1799"/>
                <a:gd name="T22" fmla="*/ 2404 w 2971"/>
                <a:gd name="T23" fmla="*/ 1784 h 1799"/>
                <a:gd name="T24" fmla="*/ 2268 w 2971"/>
                <a:gd name="T25" fmla="*/ 1693 h 1799"/>
                <a:gd name="T26" fmla="*/ 2177 w 2971"/>
                <a:gd name="T27" fmla="*/ 1557 h 1799"/>
                <a:gd name="T28" fmla="*/ 2086 w 2971"/>
                <a:gd name="T29" fmla="*/ 1421 h 17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71" h="1799">
                  <a:moveTo>
                    <a:pt x="0" y="106"/>
                  </a:moveTo>
                  <a:cubicBezTo>
                    <a:pt x="11" y="143"/>
                    <a:pt x="23" y="181"/>
                    <a:pt x="136" y="196"/>
                  </a:cubicBezTo>
                  <a:cubicBezTo>
                    <a:pt x="249" y="211"/>
                    <a:pt x="536" y="211"/>
                    <a:pt x="680" y="196"/>
                  </a:cubicBezTo>
                  <a:cubicBezTo>
                    <a:pt x="824" y="181"/>
                    <a:pt x="900" y="136"/>
                    <a:pt x="998" y="106"/>
                  </a:cubicBezTo>
                  <a:cubicBezTo>
                    <a:pt x="1096" y="76"/>
                    <a:pt x="1028" y="30"/>
                    <a:pt x="1270" y="15"/>
                  </a:cubicBezTo>
                  <a:cubicBezTo>
                    <a:pt x="1512" y="0"/>
                    <a:pt x="2192" y="0"/>
                    <a:pt x="2449" y="15"/>
                  </a:cubicBezTo>
                  <a:cubicBezTo>
                    <a:pt x="2706" y="30"/>
                    <a:pt x="2729" y="8"/>
                    <a:pt x="2812" y="106"/>
                  </a:cubicBezTo>
                  <a:cubicBezTo>
                    <a:pt x="2895" y="204"/>
                    <a:pt x="2925" y="377"/>
                    <a:pt x="2948" y="604"/>
                  </a:cubicBezTo>
                  <a:cubicBezTo>
                    <a:pt x="2971" y="831"/>
                    <a:pt x="2971" y="1277"/>
                    <a:pt x="2948" y="1466"/>
                  </a:cubicBezTo>
                  <a:cubicBezTo>
                    <a:pt x="2925" y="1655"/>
                    <a:pt x="2872" y="1685"/>
                    <a:pt x="2812" y="1738"/>
                  </a:cubicBezTo>
                  <a:cubicBezTo>
                    <a:pt x="2752" y="1791"/>
                    <a:pt x="2653" y="1776"/>
                    <a:pt x="2585" y="1784"/>
                  </a:cubicBezTo>
                  <a:cubicBezTo>
                    <a:pt x="2517" y="1792"/>
                    <a:pt x="2457" y="1799"/>
                    <a:pt x="2404" y="1784"/>
                  </a:cubicBezTo>
                  <a:cubicBezTo>
                    <a:pt x="2351" y="1769"/>
                    <a:pt x="2306" y="1731"/>
                    <a:pt x="2268" y="1693"/>
                  </a:cubicBezTo>
                  <a:cubicBezTo>
                    <a:pt x="2230" y="1655"/>
                    <a:pt x="2207" y="1602"/>
                    <a:pt x="2177" y="1557"/>
                  </a:cubicBezTo>
                  <a:cubicBezTo>
                    <a:pt x="2147" y="1512"/>
                    <a:pt x="2116" y="1466"/>
                    <a:pt x="2086" y="142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2" name="Line 40"/>
            <p:cNvSpPr>
              <a:spLocks noChangeShapeType="1"/>
            </p:cNvSpPr>
            <p:nvPr/>
          </p:nvSpPr>
          <p:spPr bwMode="auto">
            <a:xfrm flipH="1" flipV="1">
              <a:off x="4059" y="2659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7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8EBB59-AE0B-8B4E-98FB-D53C35D552D5}" type="slidenum">
              <a:rPr lang="en-US" altLang="fi-FI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fi-FI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74638"/>
            <a:ext cx="8201025" cy="1066800"/>
          </a:xfrm>
        </p:spPr>
        <p:txBody>
          <a:bodyPr/>
          <a:lstStyle/>
          <a:p>
            <a:pPr eaLnBrk="1" hangingPunct="1"/>
            <a:r>
              <a:rPr lang="de-DE" altLang="fi-FI" dirty="0" smtClean="0"/>
              <a:t>Shadow-</a:t>
            </a:r>
            <a:r>
              <a:rPr lang="de-DE" altLang="fi-FI" dirty="0" err="1" smtClean="0"/>
              <a:t>Paging</a:t>
            </a:r>
            <a:r>
              <a:rPr lang="de-DE" altLang="fi-FI" dirty="0" smtClean="0"/>
              <a:t>: Funktionen</a:t>
            </a:r>
            <a:endParaRPr lang="de-DE" altLang="fi-FI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196752"/>
            <a:ext cx="5295313" cy="4525963"/>
          </a:xfrm>
        </p:spPr>
        <p:txBody>
          <a:bodyPr/>
          <a:lstStyle/>
          <a:p>
            <a:pPr eaLnBrk="1" hangingPunct="1"/>
            <a:r>
              <a:rPr lang="de-DE" altLang="fi-FI" sz="2000" b="1" dirty="0" smtClean="0"/>
              <a:t>Anforderung einer Seite:</a:t>
            </a:r>
            <a:r>
              <a:rPr lang="de-DE" altLang="fi-FI" sz="2000" dirty="0" smtClean="0"/>
              <a:t> </a:t>
            </a:r>
          </a:p>
          <a:p>
            <a:pPr lvl="1" eaLnBrk="1" hangingPunct="1"/>
            <a:r>
              <a:rPr lang="de-DE" altLang="fi-FI" sz="1800" dirty="0" smtClean="0"/>
              <a:t>Ergänze Seitentabelle um Eintrag</a:t>
            </a:r>
          </a:p>
          <a:p>
            <a:pPr lvl="1" eaLnBrk="1" hangingPunct="1"/>
            <a:r>
              <a:rPr lang="de-DE" altLang="fi-FI" sz="1800" dirty="0" smtClean="0"/>
              <a:t>Kopiere neuen Seitentabelleneintrag in die Schattentabelle</a:t>
            </a:r>
            <a:endParaRPr lang="de-DE" altLang="fi-FI" sz="1800" b="1" dirty="0" smtClean="0"/>
          </a:p>
          <a:p>
            <a:pPr eaLnBrk="1" hangingPunct="1"/>
            <a:endParaRPr lang="de-DE" altLang="fi-FI" sz="800" dirty="0" smtClean="0"/>
          </a:p>
          <a:p>
            <a:pPr eaLnBrk="1" hangingPunct="1"/>
            <a:endParaRPr lang="de-DE" altLang="fi-FI" sz="800" dirty="0" smtClean="0"/>
          </a:p>
          <a:p>
            <a:pPr eaLnBrk="1" hangingPunct="1"/>
            <a:r>
              <a:rPr lang="de-DE" altLang="fi-FI" sz="2000" b="1" dirty="0" smtClean="0"/>
              <a:t>Schreiben einer Seite </a:t>
            </a:r>
            <a:r>
              <a:rPr lang="de-DE" altLang="fi-FI" sz="2000" dirty="0" smtClean="0"/>
              <a:t>(z.B. bei Verdrängung aus Puffer)</a:t>
            </a:r>
            <a:r>
              <a:rPr lang="de-DE" altLang="fi-FI" sz="2000" b="1" dirty="0" smtClean="0"/>
              <a:t>:</a:t>
            </a:r>
            <a:r>
              <a:rPr lang="de-DE" altLang="fi-FI" sz="2000" dirty="0" smtClean="0"/>
              <a:t> </a:t>
            </a:r>
          </a:p>
          <a:p>
            <a:pPr lvl="1" eaLnBrk="1" hangingPunct="1"/>
            <a:r>
              <a:rPr lang="de-DE" altLang="fi-FI" sz="1800" dirty="0" smtClean="0"/>
              <a:t>Fordere neue Seite an</a:t>
            </a:r>
          </a:p>
          <a:p>
            <a:pPr lvl="1" eaLnBrk="1" hangingPunct="1"/>
            <a:r>
              <a:rPr lang="de-DE" altLang="fi-FI" sz="1800" dirty="0" smtClean="0"/>
              <a:t>Schreibe Pufferinhalt</a:t>
            </a:r>
          </a:p>
          <a:p>
            <a:pPr lvl="1" eaLnBrk="1" hangingPunct="1"/>
            <a:r>
              <a:rPr lang="de-DE" altLang="fi-FI" sz="1800" dirty="0"/>
              <a:t>T</a:t>
            </a:r>
            <a:r>
              <a:rPr lang="de-DE" altLang="fi-FI" sz="1800" dirty="0" smtClean="0"/>
              <a:t>rage Zeiger auf neue Seite in aktuelle Seitentabelle ein (überschreibe darin enthaltenen Zeiger auf das Original)</a:t>
            </a:r>
            <a:endParaRPr lang="de-DE" altLang="fi-FI" sz="1800" b="1" dirty="0"/>
          </a:p>
        </p:txBody>
      </p:sp>
      <p:pic>
        <p:nvPicPr>
          <p:cNvPr id="5" name="Bild 4" descr="Pages from 09-Transaction-Management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70" y="1193027"/>
            <a:ext cx="2679493" cy="411493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424551" y="5510151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(Ausgangszustand:</a:t>
            </a:r>
          </a:p>
          <a:p>
            <a:r>
              <a:rPr lang="de-DE" dirty="0" err="1" smtClean="0"/>
              <a:t>Current</a:t>
            </a:r>
            <a:r>
              <a:rPr lang="de-DE" dirty="0" smtClean="0"/>
              <a:t> = </a:t>
            </a:r>
            <a:r>
              <a:rPr lang="de-DE" dirty="0" err="1" smtClean="0"/>
              <a:t>shadow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7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6" y="1284312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1560" y="2492896"/>
            <a:ext cx="2304256" cy="25202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3849" y="1284313"/>
            <a:ext cx="5180112" cy="5040336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36056" y="113362"/>
            <a:ext cx="360040" cy="44043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81495" y="204489"/>
            <a:ext cx="1734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Nichtflüchtiger</a:t>
            </a:r>
            <a:r>
              <a:rPr lang="en-US" sz="1200" dirty="0" smtClean="0"/>
              <a:t> Speicher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131325" y="112586"/>
            <a:ext cx="360040" cy="44043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76764" y="203713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Flüchtiger</a:t>
            </a:r>
            <a:r>
              <a:rPr lang="en-US" sz="1200" dirty="0" smtClean="0"/>
              <a:t> Speicher</a:t>
            </a:r>
            <a:endParaRPr lang="en-US" sz="12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400" dirty="0"/>
              <a:t>AdvDB-5     J. </a:t>
            </a:r>
            <a:r>
              <a:rPr lang="en-US" altLang="fi-FI" sz="1400"/>
              <a:t>Teuhola</a:t>
            </a:r>
            <a:r>
              <a:rPr lang="en-US" altLang="fi-FI" sz="1400" dirty="0"/>
              <a:t> 2015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5775647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Beachte: Nur geänderte Daten bekommen </a:t>
            </a:r>
          </a:p>
          <a:p>
            <a:r>
              <a:rPr lang="de-DE" sz="1200" dirty="0" smtClean="0"/>
              <a:t>Kopie in </a:t>
            </a:r>
            <a:r>
              <a:rPr lang="de-DE" sz="1200" dirty="0" err="1" smtClean="0"/>
              <a:t>Hintegrundspeicher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421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8EBB59-AE0B-8B4E-98FB-D53C35D552D5}" type="slidenum">
              <a:rPr lang="en-US" altLang="fi-FI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fi-FI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74638"/>
            <a:ext cx="8201025" cy="1066800"/>
          </a:xfrm>
        </p:spPr>
        <p:txBody>
          <a:bodyPr/>
          <a:lstStyle/>
          <a:p>
            <a:pPr eaLnBrk="1" hangingPunct="1"/>
            <a:r>
              <a:rPr lang="de-DE" altLang="fi-FI" dirty="0" smtClean="0"/>
              <a:t>Shadow-</a:t>
            </a:r>
            <a:r>
              <a:rPr lang="de-DE" altLang="fi-FI" dirty="0" err="1" smtClean="0"/>
              <a:t>Paging</a:t>
            </a:r>
            <a:r>
              <a:rPr lang="de-DE" altLang="fi-FI" dirty="0" smtClean="0"/>
              <a:t>: Funktionen (2)</a:t>
            </a:r>
            <a:endParaRPr lang="de-DE" altLang="fi-FI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196752"/>
            <a:ext cx="7593012" cy="4525963"/>
          </a:xfrm>
        </p:spPr>
        <p:txBody>
          <a:bodyPr/>
          <a:lstStyle/>
          <a:p>
            <a:pPr eaLnBrk="1" hangingPunct="1"/>
            <a:r>
              <a:rPr lang="de-DE" altLang="fi-FI" sz="2400" b="1" dirty="0" smtClean="0"/>
              <a:t>Commit:</a:t>
            </a:r>
            <a:r>
              <a:rPr lang="de-DE" altLang="fi-FI" sz="2400" dirty="0" smtClean="0"/>
              <a:t> </a:t>
            </a:r>
          </a:p>
          <a:p>
            <a:pPr lvl="1" eaLnBrk="1" hangingPunct="1"/>
            <a:r>
              <a:rPr lang="de-DE" altLang="fi-FI" sz="2000" dirty="0" smtClean="0"/>
              <a:t>Übernehme aktuelle Tabelle bzw. die darin modifizierten Seiten in nichtflüchtigen Speicher</a:t>
            </a:r>
          </a:p>
          <a:p>
            <a:pPr lvl="2" eaLnBrk="1" hangingPunct="1"/>
            <a:r>
              <a:rPr lang="de-DE" altLang="fi-FI" sz="1800" dirty="0" smtClean="0"/>
              <a:t>Atomare Ausführung ist nicht trivial</a:t>
            </a:r>
          </a:p>
          <a:p>
            <a:pPr lvl="2" eaLnBrk="1" hangingPunct="1"/>
            <a:r>
              <a:rPr lang="de-DE" altLang="fi-FI" sz="1800" dirty="0" smtClean="0"/>
              <a:t>Kopie der Relation und atomares Umsetzen der Basisreferenz</a:t>
            </a:r>
          </a:p>
          <a:p>
            <a:pPr lvl="1" eaLnBrk="1" hangingPunct="1"/>
            <a:r>
              <a:rPr lang="de-DE" altLang="fi-FI" sz="2000" dirty="0" smtClean="0"/>
              <a:t>Verwirf Schattentabellenseiten, d.h. gib referenzierte alte Seiten wieder frei</a:t>
            </a:r>
            <a:endParaRPr lang="de-DE" altLang="fi-FI" sz="700" dirty="0" smtClean="0"/>
          </a:p>
          <a:p>
            <a:pPr eaLnBrk="1" hangingPunct="1"/>
            <a:r>
              <a:rPr lang="de-DE" altLang="fi-FI" sz="2400" b="1" dirty="0" smtClean="0"/>
              <a:t>Abort/</a:t>
            </a:r>
            <a:r>
              <a:rPr lang="de-DE" altLang="fi-FI" sz="2400" b="1" dirty="0" err="1" smtClean="0"/>
              <a:t>Recovery</a:t>
            </a:r>
            <a:r>
              <a:rPr lang="de-DE" altLang="fi-FI" sz="2400" b="1" dirty="0" smtClean="0"/>
              <a:t>: </a:t>
            </a:r>
          </a:p>
          <a:p>
            <a:pPr lvl="1" eaLnBrk="1" hangingPunct="1"/>
            <a:r>
              <a:rPr lang="de-DE" altLang="fi-FI" sz="2000" dirty="0" smtClean="0"/>
              <a:t>Bzgl. alter Seiten ist nichts zu tun </a:t>
            </a:r>
            <a:br>
              <a:rPr lang="de-DE" altLang="fi-FI" sz="2000" dirty="0" smtClean="0"/>
            </a:br>
            <a:r>
              <a:rPr lang="de-DE" altLang="fi-FI" sz="2000" dirty="0" smtClean="0"/>
              <a:t>(es wurde auf Kopie gearbeitet)</a:t>
            </a:r>
          </a:p>
          <a:p>
            <a:pPr lvl="1" eaLnBrk="1" hangingPunct="1"/>
            <a:r>
              <a:rPr lang="de-DE" altLang="fi-FI" sz="2000" dirty="0" smtClean="0"/>
              <a:t>Aktuelle Version überschrieben durch Schattenversion</a:t>
            </a:r>
          </a:p>
          <a:p>
            <a:pPr lvl="1" eaLnBrk="1" hangingPunct="1"/>
            <a:r>
              <a:rPr lang="de-DE" altLang="fi-FI" sz="2000" dirty="0" smtClean="0"/>
              <a:t>Gib nicht referenzierte Seiten im nichtflüchtigen Speicher </a:t>
            </a:r>
            <a:br>
              <a:rPr lang="de-DE" altLang="fi-FI" sz="2000" dirty="0" smtClean="0"/>
            </a:br>
            <a:r>
              <a:rPr lang="de-DE" altLang="fi-FI" sz="2000" dirty="0" smtClean="0"/>
              <a:t>wieder frei (</a:t>
            </a:r>
            <a:r>
              <a:rPr lang="de-DE" altLang="fi-FI" sz="2000" dirty="0" err="1" smtClean="0"/>
              <a:t>Garbage</a:t>
            </a:r>
            <a:r>
              <a:rPr lang="de-DE" altLang="fi-FI" sz="2000" dirty="0" smtClean="0"/>
              <a:t> Collection von modifizierten Seiten)</a:t>
            </a:r>
            <a:endParaRPr lang="de-DE" altLang="fi-FI" sz="2000" dirty="0"/>
          </a:p>
        </p:txBody>
      </p:sp>
    </p:spTree>
    <p:extLst>
      <p:ext uri="{BB962C8B-B14F-4D97-AF65-F5344CB8AC3E}">
        <p14:creationId xmlns:p14="http://schemas.microsoft.com/office/powerpoint/2010/main" val="11639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Schatten-Seiten: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Wiederherstellung schnell für ganze Relationen/Dateien</a:t>
            </a:r>
          </a:p>
          <a:p>
            <a:r>
              <a:rPr lang="de-DE" sz="2400" dirty="0" smtClean="0"/>
              <a:t>Um Persistenz (Durabilität) sicherzustellen, müssen modifizierte Seiten bei einem Commit in nicht-flüchtigen Speicher (z.B. Festplatte) geschrieben werden (</a:t>
            </a:r>
            <a:r>
              <a:rPr lang="de-DE" sz="2400" dirty="0" err="1" smtClean="0"/>
              <a:t>force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disk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Nachteile:</a:t>
            </a:r>
          </a:p>
          <a:p>
            <a:pPr lvl="1"/>
            <a:r>
              <a:rPr lang="de-DE" sz="2000" dirty="0" smtClean="0"/>
              <a:t>Hohe I/O-Kosten, keine Verwendung von Cache möglich</a:t>
            </a:r>
          </a:p>
          <a:p>
            <a:pPr lvl="1"/>
            <a:r>
              <a:rPr lang="de-DE" sz="2000" dirty="0" smtClean="0"/>
              <a:t>Langsame Antwortzeiten</a:t>
            </a:r>
          </a:p>
          <a:p>
            <a:r>
              <a:rPr lang="de-DE" sz="2400" dirty="0" smtClean="0"/>
              <a:t>Besser: </a:t>
            </a:r>
            <a:r>
              <a:rPr lang="de-DE" sz="2400" dirty="0" err="1" smtClean="0"/>
              <a:t>No</a:t>
            </a:r>
            <a:r>
              <a:rPr lang="de-DE" sz="2400" dirty="0" smtClean="0"/>
              <a:t>-Force-Strategie, Verzögerung des Schreibens</a:t>
            </a:r>
          </a:p>
          <a:p>
            <a:r>
              <a:rPr lang="de-DE" sz="2400" dirty="0" smtClean="0"/>
              <a:t>Transaktion muss neu abgespielt werden können (</a:t>
            </a:r>
            <a:r>
              <a:rPr lang="de-DE" sz="2400" dirty="0" err="1" smtClean="0"/>
              <a:t>Redo</a:t>
            </a:r>
            <a:r>
              <a:rPr lang="de-DE" sz="2400" dirty="0" smtClean="0"/>
              <a:t>), auch für Änderungen, die nicht gespeichert wurden -&gt;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de-DE" sz="2400" dirty="0" err="1" smtClean="0"/>
              <a:t>Logging</a:t>
            </a:r>
            <a:r>
              <a:rPr lang="de-DE" sz="2400" dirty="0" smtClean="0"/>
              <a:t> nötig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83768" y="616530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Gray et al.. The </a:t>
            </a:r>
            <a:r>
              <a:rPr lang="de-DE" sz="1400" dirty="0" err="1">
                <a:solidFill>
                  <a:srgbClr val="0000FF"/>
                </a:solidFill>
              </a:rPr>
              <a:t>Recovery</a:t>
            </a:r>
            <a:r>
              <a:rPr lang="de-DE" sz="1400" dirty="0">
                <a:solidFill>
                  <a:srgbClr val="0000FF"/>
                </a:solidFill>
              </a:rPr>
              <a:t> Manager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System R Database</a:t>
            </a:r>
          </a:p>
          <a:p>
            <a:r>
              <a:rPr lang="de-DE" sz="1400" dirty="0">
                <a:solidFill>
                  <a:srgbClr val="0000FF"/>
                </a:solidFill>
              </a:rPr>
              <a:t>Manager. ACM Comp. </a:t>
            </a:r>
            <a:r>
              <a:rPr lang="de-DE" sz="1400" dirty="0" err="1">
                <a:solidFill>
                  <a:srgbClr val="0000FF"/>
                </a:solidFill>
              </a:rPr>
              <a:t>Surv</a:t>
            </a:r>
            <a:r>
              <a:rPr lang="de-DE" sz="1400" dirty="0">
                <a:solidFill>
                  <a:srgbClr val="0000FF"/>
                </a:solidFill>
              </a:rPr>
              <a:t>., vol. 13(2), June </a:t>
            </a:r>
            <a:r>
              <a:rPr lang="de-DE" sz="1400" b="1" dirty="0">
                <a:solidFill>
                  <a:srgbClr val="FF0000"/>
                </a:solidFill>
              </a:rPr>
              <a:t>1981</a:t>
            </a:r>
            <a:r>
              <a:rPr lang="de-DE" sz="14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Schatten-Seiten: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Schatten-Seiten ermöglichen den Einsatz </a:t>
            </a:r>
            <a:r>
              <a:rPr lang="de-DE" dirty="0"/>
              <a:t>von </a:t>
            </a:r>
            <a:r>
              <a:rPr lang="de-DE" dirty="0" smtClean="0"/>
              <a:t>„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stealing</a:t>
            </a:r>
            <a:r>
              <a:rPr lang="de-DE" dirty="0" smtClean="0"/>
              <a:t>“, das Stehlen der Rahmen im Pufferverwalter.  Seiten werden möglicherweise sofort auf die Platte geschrieben (sogar bevor Transaktion erfolgreich beendet wird)</a:t>
            </a:r>
          </a:p>
          <a:p>
            <a:pPr lvl="1"/>
            <a:r>
              <a:rPr lang="de-DE" dirty="0" smtClean="0"/>
              <a:t>Stehlen erfolgt durch andere Transaktionen</a:t>
            </a:r>
          </a:p>
          <a:p>
            <a:pPr lvl="1"/>
            <a:r>
              <a:rPr lang="de-DE" dirty="0" smtClean="0"/>
              <a:t>Stehlen kann nur erfolgen, wenn Seite nicht gepinnt/fixiert ist</a:t>
            </a:r>
          </a:p>
          <a:p>
            <a:pPr lvl="1"/>
            <a:r>
              <a:rPr lang="de-DE" dirty="0" smtClean="0"/>
              <a:t>Geänderte Seiten (</a:t>
            </a:r>
            <a:r>
              <a:rPr lang="de-DE" dirty="0" err="1" smtClean="0"/>
              <a:t>dirty</a:t>
            </a:r>
            <a:r>
              <a:rPr lang="de-DE" dirty="0"/>
              <a:t> </a:t>
            </a:r>
            <a:r>
              <a:rPr lang="de-DE" dirty="0" err="1" smtClean="0"/>
              <a:t>pages</a:t>
            </a:r>
            <a:r>
              <a:rPr lang="de-DE" dirty="0" smtClean="0"/>
              <a:t>) werden auf die Platte geschrieben</a:t>
            </a:r>
          </a:p>
          <a:p>
            <a:r>
              <a:rPr lang="de-DE" dirty="0" smtClean="0"/>
              <a:t>Diese Änderungen müssen ungeschehen gemacht werden während der Wiederherstellung</a:t>
            </a:r>
          </a:p>
          <a:p>
            <a:pPr lvl="1"/>
            <a:r>
              <a:rPr lang="de-DE" dirty="0" smtClean="0"/>
              <a:t>Leicht möglich durch Schatten-Seiten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ARIES-Wiederherstellungsmethode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Effekte, </a:t>
            </a:r>
            <a:r>
              <a:rPr lang="de-DE" sz="2800" dirty="0" smtClean="0"/>
              <a:t>die </a:t>
            </a:r>
            <a:r>
              <a:rPr lang="de-DE" sz="2800" smtClean="0"/>
              <a:t>Wiederherstellung berücksichtigen muss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Entscheidungen zur Strategie haben Auswirkungen auf das, was bei der Wiederherstellung erfolgen muss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Bei </a:t>
            </a:r>
            <a:r>
              <a:rPr lang="de-DE" dirty="0" smtClean="0"/>
              <a:t>der Kombination </a:t>
            </a:r>
            <a:r>
              <a:rPr lang="de-DE" b="1" dirty="0" err="1" smtClean="0"/>
              <a:t>steal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force</a:t>
            </a:r>
            <a:r>
              <a:rPr lang="de-DE" b="1" dirty="0" smtClean="0"/>
              <a:t> </a:t>
            </a:r>
            <a:r>
              <a:rPr lang="de-DE" dirty="0" smtClean="0"/>
              <a:t>wird zur Erhöhung der Nebenläufigkeit und der Performanz ein </a:t>
            </a:r>
            <a:r>
              <a:rPr lang="de-DE" b="1" dirty="0" err="1" smtClean="0"/>
              <a:t>redo</a:t>
            </a:r>
            <a:r>
              <a:rPr lang="de-DE" dirty="0" smtClean="0"/>
              <a:t> </a:t>
            </a:r>
            <a:r>
              <a:rPr lang="de-DE" dirty="0" smtClean="0"/>
              <a:t>und </a:t>
            </a:r>
            <a:r>
              <a:rPr lang="de-DE" dirty="0" smtClean="0"/>
              <a:t>ein </a:t>
            </a:r>
            <a:r>
              <a:rPr lang="de-DE" b="1" dirty="0" err="1" smtClean="0"/>
              <a:t>undo</a:t>
            </a:r>
            <a:r>
              <a:rPr lang="de-DE" dirty="0" smtClean="0"/>
              <a:t> implementiert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Bild 4" descr="Pages from 09-Transaction-Management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75" y="2204864"/>
            <a:ext cx="624012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Wiederherstellung (</a:t>
            </a:r>
            <a:r>
              <a:rPr lang="de-DE" dirty="0" err="1" smtClean="0"/>
              <a:t>Recovery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187624" y="3539596"/>
            <a:ext cx="1440160" cy="1473580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6266769" y="3573016"/>
            <a:ext cx="1329567" cy="1388718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3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Write-</a:t>
            </a:r>
            <a:r>
              <a:rPr lang="de-DE" dirty="0" err="1" smtClean="0"/>
              <a:t>Ahead</a:t>
            </a:r>
            <a:r>
              <a:rPr lang="de-DE" dirty="0" smtClean="0"/>
              <a:t>-Log (WAL)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24313"/>
          </a:xfrm>
        </p:spPr>
        <p:txBody>
          <a:bodyPr/>
          <a:lstStyle/>
          <a:p>
            <a:r>
              <a:rPr lang="de-DE" sz="2400" dirty="0" smtClean="0"/>
              <a:t>Die ARIES</a:t>
            </a:r>
            <a:r>
              <a:rPr lang="de-DE" sz="2400" baseline="30000" dirty="0" smtClean="0"/>
              <a:t>1</a:t>
            </a:r>
            <a:r>
              <a:rPr lang="de-DE" sz="2400" dirty="0" smtClean="0"/>
              <a:t>-Wiederherstellungsmethode verwendet ein </a:t>
            </a:r>
            <a:r>
              <a:rPr lang="de-DE" sz="2400" dirty="0" smtClean="0">
                <a:solidFill>
                  <a:srgbClr val="0000C8"/>
                </a:solidFill>
              </a:rPr>
              <a:t>Write-</a:t>
            </a:r>
            <a:r>
              <a:rPr lang="de-DE" sz="2400" dirty="0" err="1" smtClean="0">
                <a:solidFill>
                  <a:srgbClr val="0000C8"/>
                </a:solidFill>
              </a:rPr>
              <a:t>Ahead</a:t>
            </a:r>
            <a:r>
              <a:rPr lang="de-DE" sz="2400" dirty="0" smtClean="0">
                <a:solidFill>
                  <a:srgbClr val="0000C8"/>
                </a:solidFill>
              </a:rPr>
              <a:t>-Log </a:t>
            </a:r>
            <a:r>
              <a:rPr lang="de-DE" sz="2400" dirty="0" smtClean="0"/>
              <a:t>zur Implementierung der notwendigen redundanten Datenhaltung</a:t>
            </a:r>
          </a:p>
          <a:p>
            <a:r>
              <a:rPr lang="de-DE" sz="2400" dirty="0" smtClean="0"/>
              <a:t>Datenseiten werden in situ (update-in-place) modifiziert</a:t>
            </a:r>
          </a:p>
          <a:p>
            <a:r>
              <a:rPr lang="de-DE" sz="2400" dirty="0" smtClean="0"/>
              <a:t>Für ein </a:t>
            </a:r>
            <a:r>
              <a:rPr lang="de-DE" sz="2400" dirty="0" err="1" smtClean="0"/>
              <a:t>Undo</a:t>
            </a:r>
            <a:r>
              <a:rPr lang="de-DE" sz="2400" dirty="0" smtClean="0"/>
              <a:t> müssen </a:t>
            </a:r>
            <a:r>
              <a:rPr lang="de-DE" sz="2400" dirty="0" err="1" smtClean="0"/>
              <a:t>Undo</a:t>
            </a:r>
            <a:r>
              <a:rPr lang="de-DE" sz="2400" dirty="0" smtClean="0"/>
              <a:t>-Informationen in eine Logdatei auf nicht-flüchtigem Speicher geschrieben werden, bevor eine geänderte Seite auf die Platte geschrieben wird</a:t>
            </a:r>
          </a:p>
          <a:p>
            <a:endParaRPr lang="de-DE" sz="2400" dirty="0" smtClean="0"/>
          </a:p>
          <a:p>
            <a:r>
              <a:rPr lang="de-DE" sz="2400" dirty="0" smtClean="0"/>
              <a:t>Zur </a:t>
            </a:r>
            <a:r>
              <a:rPr lang="de-DE" sz="2400" dirty="0" err="1" smtClean="0"/>
              <a:t>Persistenzsicherung</a:t>
            </a:r>
            <a:r>
              <a:rPr lang="de-DE" sz="2400" dirty="0" smtClean="0"/>
              <a:t> muss zur Commit-Zeit </a:t>
            </a:r>
            <a:r>
              <a:rPr lang="de-DE" sz="2400" dirty="0" err="1" smtClean="0"/>
              <a:t>Redo</a:t>
            </a:r>
            <a:r>
              <a:rPr lang="de-DE" sz="2400" dirty="0" smtClean="0"/>
              <a:t>-Information sicher gespeichert werden (</a:t>
            </a:r>
            <a:r>
              <a:rPr lang="de-DE" sz="2400" dirty="0" err="1" smtClean="0"/>
              <a:t>No</a:t>
            </a:r>
            <a:r>
              <a:rPr lang="de-DE" sz="2400" dirty="0" smtClean="0"/>
              <a:t>-Force-Strategie: Daten auf der Platte enthalten alte Information)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23728" y="5817527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1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Algorithm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for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Recovery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and</a:t>
            </a:r>
            <a:r>
              <a:rPr lang="de-DE" sz="1200" dirty="0" smtClean="0">
                <a:solidFill>
                  <a:srgbClr val="0000FF"/>
                </a:solidFill>
              </a:rPr>
              <a:t> Isolation </a:t>
            </a:r>
            <a:r>
              <a:rPr lang="de-DE" sz="1200" dirty="0" err="1" smtClean="0">
                <a:solidFill>
                  <a:srgbClr val="0000FF"/>
                </a:solidFill>
              </a:rPr>
              <a:t>Exploiting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Semantics</a:t>
            </a:r>
            <a:endParaRPr lang="de-DE" sz="1200" dirty="0" smtClean="0">
              <a:solidFill>
                <a:srgbClr val="0000FF"/>
              </a:solidFill>
            </a:endParaRPr>
          </a:p>
          <a:p>
            <a:r>
              <a:rPr lang="de-DE" sz="1200" dirty="0" smtClean="0">
                <a:solidFill>
                  <a:srgbClr val="0000FF"/>
                </a:solidFill>
              </a:rPr>
              <a:t>Mohan </a:t>
            </a:r>
            <a:r>
              <a:rPr lang="de-DE" sz="1200" dirty="0">
                <a:solidFill>
                  <a:srgbClr val="0000FF"/>
                </a:solidFill>
              </a:rPr>
              <a:t>et al. ARIES: A Transaction </a:t>
            </a:r>
            <a:r>
              <a:rPr lang="de-DE" sz="1200" dirty="0" err="1">
                <a:solidFill>
                  <a:srgbClr val="0000FF"/>
                </a:solidFill>
              </a:rPr>
              <a:t>Recovery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Method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Supporting</a:t>
            </a:r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Fine-</a:t>
            </a:r>
            <a:r>
              <a:rPr lang="de-DE" sz="1200" dirty="0" err="1">
                <a:solidFill>
                  <a:srgbClr val="0000FF"/>
                </a:solidFill>
              </a:rPr>
              <a:t>Granularity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Locking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Partial Rollbacks </a:t>
            </a:r>
            <a:r>
              <a:rPr lang="de-DE" sz="1200" dirty="0" err="1">
                <a:solidFill>
                  <a:srgbClr val="0000FF"/>
                </a:solidFill>
              </a:rPr>
              <a:t>UsingWrite-Ahead</a:t>
            </a:r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Logging</a:t>
            </a:r>
            <a:r>
              <a:rPr lang="de-DE" sz="1200" dirty="0">
                <a:solidFill>
                  <a:srgbClr val="0000FF"/>
                </a:solidFill>
              </a:rPr>
              <a:t>. ACM TODS, vol. 17(1), March </a:t>
            </a:r>
            <a:r>
              <a:rPr lang="de-DE" sz="1200" b="1" dirty="0">
                <a:solidFill>
                  <a:srgbClr val="FF0000"/>
                </a:solidFill>
              </a:rPr>
              <a:t>1992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7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 des Write-</a:t>
            </a:r>
            <a:r>
              <a:rPr lang="de-DE" dirty="0" err="1" smtClean="0"/>
              <a:t>Ahead</a:t>
            </a:r>
            <a:r>
              <a:rPr lang="de-DE" dirty="0" smtClean="0"/>
              <a:t>-Logs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453"/>
            <a:ext cx="8219256" cy="4968875"/>
          </a:xfrm>
        </p:spPr>
        <p:txBody>
          <a:bodyPr/>
          <a:lstStyle/>
          <a:p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LSN (Log </a:t>
            </a:r>
            <a:r>
              <a:rPr lang="de-DE" sz="2400" dirty="0" err="1" smtClean="0">
                <a:solidFill>
                  <a:srgbClr val="0000FF"/>
                </a:solidFill>
              </a:rPr>
              <a:t>Sequence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Number</a:t>
            </a:r>
            <a:r>
              <a:rPr lang="de-DE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400" dirty="0" smtClean="0"/>
              <a:t>Monoton steigende Zahl, um Einträge zu identifizieren</a:t>
            </a:r>
            <a:br>
              <a:rPr lang="de-DE" sz="2400" dirty="0" smtClean="0"/>
            </a:br>
            <a:r>
              <a:rPr lang="de-DE" sz="2400" dirty="0" smtClean="0"/>
              <a:t>Trick: Verwende Byte-Position des Log-Eintrags</a:t>
            </a:r>
            <a:endParaRPr lang="de-DE" sz="2400" dirty="0"/>
          </a:p>
          <a:p>
            <a:pPr marL="0" indent="0">
              <a:lnSpc>
                <a:spcPct val="130000"/>
              </a:lnSpc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Typ (Log </a:t>
            </a:r>
            <a:r>
              <a:rPr lang="de-DE" sz="2400" dirty="0" err="1" smtClean="0">
                <a:solidFill>
                  <a:srgbClr val="0000FF"/>
                </a:solidFill>
              </a:rPr>
              <a:t>Record</a:t>
            </a:r>
            <a:r>
              <a:rPr lang="de-DE" sz="2400" dirty="0" smtClean="0">
                <a:solidFill>
                  <a:srgbClr val="0000FF"/>
                </a:solidFill>
              </a:rPr>
              <a:t> Type)</a:t>
            </a:r>
          </a:p>
          <a:p>
            <a:r>
              <a:rPr lang="de-DE" sz="2400" dirty="0" smtClean="0"/>
              <a:t>Repräsentiert, ob Update-Eintrag (UPD), End-of-Transaction-Eintrag (EOT), </a:t>
            </a:r>
            <a:r>
              <a:rPr lang="de-DE" sz="2400" dirty="0" err="1" smtClean="0"/>
              <a:t>Compensation</a:t>
            </a:r>
            <a:r>
              <a:rPr lang="de-DE" sz="2400" dirty="0" smtClean="0"/>
              <a:t>-Log-</a:t>
            </a:r>
            <a:r>
              <a:rPr lang="de-DE" sz="2400" dirty="0" err="1" smtClean="0"/>
              <a:t>Record</a:t>
            </a:r>
            <a:r>
              <a:rPr lang="de-DE" sz="2400" dirty="0" smtClean="0"/>
              <a:t> (CLR)</a:t>
            </a:r>
            <a:endParaRPr lang="de-DE" sz="2400" dirty="0"/>
          </a:p>
          <a:p>
            <a:pPr marL="0" indent="0">
              <a:lnSpc>
                <a:spcPct val="130000"/>
              </a:lnSpc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TX (Transaktions-ID)</a:t>
            </a:r>
          </a:p>
          <a:p>
            <a:r>
              <a:rPr lang="de-DE" sz="2400" dirty="0" smtClean="0"/>
              <a:t>Transaktionsbezeichner (falls anwendbar)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Bild 4" descr="Pages from 06-Transaction-Management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60" y="1196752"/>
            <a:ext cx="513069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des Write-</a:t>
            </a:r>
            <a:r>
              <a:rPr lang="de-DE" dirty="0" err="1"/>
              <a:t>Ahead</a:t>
            </a:r>
            <a:r>
              <a:rPr lang="de-DE" dirty="0"/>
              <a:t>-</a:t>
            </a:r>
            <a:r>
              <a:rPr lang="de-DE" dirty="0" smtClean="0"/>
              <a:t>Logs (Forts.)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err="1" smtClean="0">
                <a:solidFill>
                  <a:srgbClr val="0000FF"/>
                </a:solidFill>
              </a:rPr>
              <a:t>Prev</a:t>
            </a:r>
            <a:r>
              <a:rPr lang="de-DE" sz="2400" dirty="0" smtClean="0">
                <a:solidFill>
                  <a:srgbClr val="0000FF"/>
                </a:solidFill>
              </a:rPr>
              <a:t> (</a:t>
            </a:r>
            <a:r>
              <a:rPr lang="de-DE" sz="2400" dirty="0" err="1" smtClean="0">
                <a:solidFill>
                  <a:srgbClr val="0000FF"/>
                </a:solidFill>
              </a:rPr>
              <a:t>Previous</a:t>
            </a:r>
            <a:r>
              <a:rPr lang="de-DE" sz="2400" dirty="0" smtClean="0">
                <a:solidFill>
                  <a:srgbClr val="0000FF"/>
                </a:solidFill>
              </a:rPr>
              <a:t> Log </a:t>
            </a:r>
            <a:r>
              <a:rPr lang="de-DE" sz="2400" dirty="0" err="1" smtClean="0">
                <a:solidFill>
                  <a:srgbClr val="0000FF"/>
                </a:solidFill>
              </a:rPr>
              <a:t>Sequence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Number</a:t>
            </a:r>
            <a:r>
              <a:rPr lang="de-DE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400" dirty="0" smtClean="0"/>
              <a:t>LSN des vorigen Eintrags von der gleichen Transaktion</a:t>
            </a:r>
            <a:br>
              <a:rPr lang="de-DE" sz="2400" dirty="0" smtClean="0"/>
            </a:br>
            <a:r>
              <a:rPr lang="de-DE" sz="2400" dirty="0" smtClean="0"/>
              <a:t>(falls anwendbar, am Anfang steht ‘-</a:t>
            </a:r>
            <a:r>
              <a:rPr lang="de-DE" sz="2400" dirty="0"/>
              <a:t>‘</a:t>
            </a:r>
            <a:r>
              <a:rPr lang="de-DE" sz="2400" dirty="0" smtClean="0"/>
              <a:t>)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Page (Page Identifier)</a:t>
            </a:r>
          </a:p>
          <a:p>
            <a:r>
              <a:rPr lang="de-DE" sz="2400" dirty="0" smtClean="0"/>
              <a:t>Seite, die aktualisiert wurde (nur für UPD und CLR)</a:t>
            </a: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0000FF"/>
                </a:solidFill>
              </a:rPr>
              <a:t>UNxt</a:t>
            </a:r>
            <a:r>
              <a:rPr lang="de-DE" sz="2400" dirty="0" smtClean="0">
                <a:solidFill>
                  <a:srgbClr val="0000FF"/>
                </a:solidFill>
              </a:rPr>
              <a:t> (LSN Next </a:t>
            </a:r>
            <a:r>
              <a:rPr lang="de-DE" sz="2400" dirty="0" err="1" smtClean="0">
                <a:solidFill>
                  <a:srgbClr val="0000FF"/>
                </a:solidFill>
              </a:rPr>
              <a:t>to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be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Undone</a:t>
            </a:r>
            <a:r>
              <a:rPr lang="de-DE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400" dirty="0" smtClean="0"/>
              <a:t>Nur für CLR: Nächster Eintrag der Transaktion, der während des Zurückrollens bearbeitet werden muss</a:t>
            </a: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0000FF"/>
                </a:solidFill>
              </a:rPr>
              <a:t>Redo</a:t>
            </a:r>
            <a:endParaRPr lang="de-DE" sz="2400" dirty="0" smtClean="0">
              <a:solidFill>
                <a:srgbClr val="0000FF"/>
              </a:solidFill>
            </a:endParaRPr>
          </a:p>
          <a:p>
            <a:r>
              <a:rPr lang="de-DE" sz="2400" dirty="0" smtClean="0"/>
              <a:t>Information zum erneuten Erzeugen einer Operation</a:t>
            </a: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0000FF"/>
                </a:solidFill>
              </a:rPr>
              <a:t>Undo</a:t>
            </a:r>
            <a:endParaRPr lang="de-DE" sz="2400" dirty="0" smtClean="0">
              <a:solidFill>
                <a:srgbClr val="0000FF"/>
              </a:solidFill>
            </a:endParaRPr>
          </a:p>
          <a:p>
            <a:r>
              <a:rPr lang="de-DE" sz="2400" dirty="0" smtClean="0"/>
              <a:t>Information zum </a:t>
            </a:r>
            <a:r>
              <a:rPr lang="de-DE" sz="2400" dirty="0" err="1" smtClean="0"/>
              <a:t>Ungeschehenmachen</a:t>
            </a:r>
            <a:r>
              <a:rPr lang="de-DE" sz="2400" dirty="0" smtClean="0"/>
              <a:t> einer Operation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6" name="Bild 5" descr="Pages from 06-Transaction-Management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1340768"/>
            <a:ext cx="8472941" cy="42484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320941" y="6011996"/>
            <a:ext cx="25939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Logische Protokollierung</a:t>
            </a:r>
          </a:p>
          <a:p>
            <a:r>
              <a:rPr lang="de-DE" dirty="0" smtClean="0"/>
              <a:t>(alternativ: physikalisch)</a:t>
            </a:r>
          </a:p>
        </p:txBody>
      </p:sp>
      <p:sp>
        <p:nvSpPr>
          <p:cNvPr id="5" name="Geschweifte Klammer links 4"/>
          <p:cNvSpPr/>
          <p:nvPr/>
        </p:nvSpPr>
        <p:spPr>
          <a:xfrm rot="16200000">
            <a:off x="7272469" y="4637711"/>
            <a:ext cx="555315" cy="2295571"/>
          </a:xfrm>
          <a:prstGeom prst="leftBrace">
            <a:avLst>
              <a:gd name="adj1" fmla="val 8333"/>
              <a:gd name="adj2" fmla="val 489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6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Redo</a:t>
            </a:r>
            <a:r>
              <a:rPr lang="de-DE" dirty="0" smtClean="0"/>
              <a:t>/</a:t>
            </a:r>
            <a:r>
              <a:rPr lang="de-DE" dirty="0" err="1" smtClean="0"/>
              <a:t>Undo</a:t>
            </a:r>
            <a:r>
              <a:rPr lang="de-DE" dirty="0" smtClean="0"/>
              <a:t>-Information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26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B050"/>
                </a:solidFill>
              </a:rPr>
              <a:t>ARIES</a:t>
            </a:r>
            <a:r>
              <a:rPr lang="de-DE" sz="2400" dirty="0" smtClean="0"/>
              <a:t> nimmt </a:t>
            </a:r>
            <a:r>
              <a:rPr lang="de-DE" sz="2400" dirty="0" smtClean="0">
                <a:solidFill>
                  <a:srgbClr val="0000FF"/>
                </a:solidFill>
              </a:rPr>
              <a:t>seitenorientiertes </a:t>
            </a:r>
            <a:r>
              <a:rPr lang="de-DE" sz="2400" dirty="0" err="1" smtClean="0">
                <a:solidFill>
                  <a:srgbClr val="FF0000"/>
                </a:solidFill>
              </a:rPr>
              <a:t>Redo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an</a:t>
            </a:r>
          </a:p>
          <a:p>
            <a:r>
              <a:rPr lang="de-DE" sz="2400" dirty="0" smtClean="0"/>
              <a:t>Keine anderen Seiten müssen angesehen werden, </a:t>
            </a:r>
            <a:br>
              <a:rPr lang="de-DE" sz="2400" dirty="0" smtClean="0"/>
            </a:br>
            <a:r>
              <a:rPr lang="de-DE" sz="2400" dirty="0" smtClean="0"/>
              <a:t>um eine Operation erneut zu erzeugen</a:t>
            </a:r>
          </a:p>
          <a:p>
            <a:r>
              <a:rPr lang="de-DE" sz="2400" dirty="0" smtClean="0"/>
              <a:t>Z.B.: </a:t>
            </a:r>
            <a:r>
              <a:rPr lang="de-DE" sz="2400" dirty="0" smtClean="0">
                <a:solidFill>
                  <a:srgbClr val="0432FF"/>
                </a:solidFill>
              </a:rPr>
              <a:t>Physikalisches </a:t>
            </a:r>
            <a:r>
              <a:rPr lang="de-DE" sz="2400" dirty="0" err="1" smtClean="0">
                <a:solidFill>
                  <a:srgbClr val="0432FF"/>
                </a:solidFill>
              </a:rPr>
              <a:t>Logging</a:t>
            </a:r>
            <a:endParaRPr lang="de-DE" sz="2400" dirty="0" smtClean="0">
              <a:solidFill>
                <a:srgbClr val="0432FF"/>
              </a:solidFill>
            </a:endParaRPr>
          </a:p>
          <a:p>
            <a:pPr lvl="1"/>
            <a:r>
              <a:rPr lang="de-DE" sz="2000" dirty="0" smtClean="0"/>
              <a:t>Speicher von Byte-Abbildern von (Teilen von) Seiteninhalten</a:t>
            </a:r>
          </a:p>
          <a:p>
            <a:pPr lvl="1"/>
            <a:r>
              <a:rPr lang="de-DE" sz="2000" dirty="0" smtClean="0"/>
              <a:t>Vorher-Abbild (Abbild vor der Operation)</a:t>
            </a:r>
          </a:p>
          <a:p>
            <a:pPr lvl="1"/>
            <a:r>
              <a:rPr lang="de-DE" sz="2000" dirty="0" smtClean="0"/>
              <a:t>Nachher-Abbild (Abbild nach der Operation)</a:t>
            </a:r>
          </a:p>
          <a:p>
            <a:pPr lvl="1"/>
            <a:r>
              <a:rPr lang="de-DE" sz="2000" dirty="0" smtClean="0"/>
              <a:t>Wiederherstellung unabhängig von Objekten</a:t>
            </a:r>
            <a:endParaRPr lang="de-DE" sz="1600" dirty="0" smtClean="0"/>
          </a:p>
          <a:p>
            <a:pPr lvl="2"/>
            <a:r>
              <a:rPr lang="de-DE" sz="1800" dirty="0" smtClean="0"/>
              <a:t>Objekt-Struktur braucht nicht bekannt zu sein, nur Seitenstruktur relevant</a:t>
            </a:r>
          </a:p>
          <a:p>
            <a:r>
              <a:rPr lang="de-DE" sz="2200" dirty="0">
                <a:solidFill>
                  <a:srgbClr val="0432FF"/>
                </a:solidFill>
              </a:rPr>
              <a:t>Logisches </a:t>
            </a:r>
            <a:r>
              <a:rPr lang="de-DE" sz="2200" dirty="0" err="1">
                <a:solidFill>
                  <a:srgbClr val="0432FF"/>
                </a:solidFill>
              </a:rPr>
              <a:t>Redo</a:t>
            </a:r>
            <a:r>
              <a:rPr lang="de-DE" sz="2200" dirty="0">
                <a:solidFill>
                  <a:srgbClr val="0432FF"/>
                </a:solidFill>
              </a:rPr>
              <a:t> </a:t>
            </a:r>
            <a:r>
              <a:rPr lang="de-DE" sz="2200" dirty="0"/>
              <a:t>(A = A + 50 oder </a:t>
            </a:r>
            <a:r>
              <a:rPr lang="de-DE" sz="2200" dirty="0" smtClean="0"/>
              <a:t>‚Füge Tupel ein in R‘)</a:t>
            </a:r>
            <a:endParaRPr lang="de-DE" sz="2200" dirty="0"/>
          </a:p>
          <a:p>
            <a:pPr lvl="1"/>
            <a:r>
              <a:rPr lang="de-DE" sz="2000" dirty="0" err="1"/>
              <a:t>Redo</a:t>
            </a:r>
            <a:r>
              <a:rPr lang="de-DE" sz="2000" dirty="0"/>
              <a:t> wird vollständig durchgeführt, auch Indexeinträge würden neu generiert, inkl. Aufspaltung usw</a:t>
            </a:r>
            <a:r>
              <a:rPr lang="de-DE" sz="2000" dirty="0" smtClean="0"/>
              <a:t>.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9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Redo</a:t>
            </a:r>
            <a:r>
              <a:rPr lang="de-DE" dirty="0" smtClean="0"/>
              <a:t>/</a:t>
            </a:r>
            <a:r>
              <a:rPr lang="de-DE" dirty="0" err="1" smtClean="0"/>
              <a:t>Undo</a:t>
            </a:r>
            <a:r>
              <a:rPr lang="de-DE" dirty="0" smtClean="0"/>
              <a:t>-Information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00B050"/>
                </a:solidFill>
              </a:rPr>
              <a:t>ARIES</a:t>
            </a:r>
            <a:r>
              <a:rPr lang="de-DE" sz="2400" dirty="0" smtClean="0"/>
              <a:t> unterstützt </a:t>
            </a:r>
            <a:r>
              <a:rPr lang="de-DE" sz="2400" dirty="0" smtClean="0">
                <a:solidFill>
                  <a:srgbClr val="0000FF"/>
                </a:solidFill>
              </a:rPr>
              <a:t>logisches </a:t>
            </a:r>
            <a:r>
              <a:rPr lang="de-DE" sz="2400" dirty="0" err="1" smtClean="0">
                <a:solidFill>
                  <a:srgbClr val="FF0000"/>
                </a:solidFill>
              </a:rPr>
              <a:t>Undo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smtClean="0"/>
              <a:t>Seitenorientiertes </a:t>
            </a:r>
            <a:r>
              <a:rPr lang="de-DE" sz="2400" dirty="0" err="1" smtClean="0"/>
              <a:t>Undo</a:t>
            </a:r>
            <a:r>
              <a:rPr lang="de-DE" sz="2400" dirty="0" smtClean="0"/>
              <a:t> kann zu </a:t>
            </a:r>
            <a:r>
              <a:rPr lang="de-DE" sz="2400" dirty="0" err="1" smtClean="0"/>
              <a:t>kaskadierenden</a:t>
            </a:r>
            <a:r>
              <a:rPr lang="de-DE" sz="2400" dirty="0" smtClean="0"/>
              <a:t> Rückroll-Situationen führen</a:t>
            </a:r>
          </a:p>
          <a:p>
            <a:pPr lvl="1"/>
            <a:r>
              <a:rPr lang="de-DE" sz="2200" dirty="0" smtClean="0"/>
              <a:t>T</a:t>
            </a:r>
            <a:r>
              <a:rPr lang="de-DE" sz="2200" baseline="-25000" dirty="0" smtClean="0"/>
              <a:t>1</a:t>
            </a:r>
            <a:r>
              <a:rPr lang="de-DE" sz="2200" dirty="0" smtClean="0"/>
              <a:t> und T</a:t>
            </a:r>
            <a:r>
              <a:rPr lang="de-DE" sz="2200" baseline="-25000" dirty="0" smtClean="0"/>
              <a:t>2</a:t>
            </a:r>
            <a:r>
              <a:rPr lang="de-DE" sz="2200" dirty="0" smtClean="0"/>
              <a:t> manipulieren dieselbe Seite, aber konfliktfrei unterschiedliche Ressourcen</a:t>
            </a:r>
          </a:p>
          <a:p>
            <a:pPr lvl="1"/>
            <a:r>
              <a:rPr lang="de-DE" sz="2200" dirty="0" smtClean="0"/>
              <a:t>Ein Abbruch von einer </a:t>
            </a:r>
            <a:r>
              <a:rPr lang="de-DE" sz="2200" dirty="0"/>
              <a:t>T</a:t>
            </a:r>
            <a:r>
              <a:rPr lang="de-DE" sz="2200" dirty="0" smtClean="0"/>
              <a:t>ransaktion führt zwangsläufig zu einem unnötigen  Abbruch der anderen Transaktion</a:t>
            </a:r>
          </a:p>
          <a:p>
            <a:r>
              <a:rPr lang="de-DE" sz="2200" dirty="0" smtClean="0"/>
              <a:t>Logisches </a:t>
            </a:r>
            <a:r>
              <a:rPr lang="de-DE" sz="2200" dirty="0" err="1" smtClean="0"/>
              <a:t>Undo</a:t>
            </a:r>
            <a:r>
              <a:rPr lang="de-DE" sz="2200" dirty="0" smtClean="0"/>
              <a:t> erhöht also die Nebenläufigkeit</a:t>
            </a:r>
          </a:p>
          <a:p>
            <a:r>
              <a:rPr lang="de-DE" sz="2200" dirty="0" smtClean="0"/>
              <a:t>Aber: Eine einzelne logische Operation wie </a:t>
            </a:r>
            <a:r>
              <a:rPr lang="de-DE" sz="2200" dirty="0" err="1" smtClean="0"/>
              <a:t>insert</a:t>
            </a:r>
            <a:r>
              <a:rPr lang="de-DE" sz="2200" dirty="0" smtClean="0"/>
              <a:t> </a:t>
            </a:r>
            <a:r>
              <a:rPr lang="de-DE" sz="2200" dirty="0" err="1" smtClean="0"/>
              <a:t>tuple</a:t>
            </a:r>
            <a:r>
              <a:rPr lang="de-DE" sz="2200" dirty="0" smtClean="0"/>
              <a:t> </a:t>
            </a:r>
            <a:r>
              <a:rPr lang="de-DE" sz="2200" dirty="0" err="1" smtClean="0"/>
              <a:t>into</a:t>
            </a:r>
            <a:r>
              <a:rPr lang="de-DE" sz="2200" dirty="0" smtClean="0"/>
              <a:t> </a:t>
            </a:r>
            <a:r>
              <a:rPr lang="de-DE" sz="2200" dirty="0" err="1" smtClean="0"/>
              <a:t>table</a:t>
            </a:r>
            <a:r>
              <a:rPr lang="de-DE" sz="2200" dirty="0" smtClean="0"/>
              <a:t> R führt mehre Schritte nach sich:</a:t>
            </a:r>
          </a:p>
          <a:p>
            <a:pPr lvl="1"/>
            <a:r>
              <a:rPr lang="de-DE" sz="2000" dirty="0" smtClean="0"/>
              <a:t> Insert </a:t>
            </a:r>
            <a:r>
              <a:rPr lang="de-DE" sz="2000" dirty="0" err="1" smtClean="0"/>
              <a:t>tuple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pages</a:t>
            </a:r>
            <a:r>
              <a:rPr lang="de-DE" sz="2000" dirty="0" smtClean="0"/>
              <a:t> ,</a:t>
            </a:r>
          </a:p>
          <a:p>
            <a:pPr lvl="1"/>
            <a:r>
              <a:rPr lang="de-DE" sz="1800" dirty="0" smtClean="0"/>
              <a:t> </a:t>
            </a:r>
            <a:r>
              <a:rPr lang="de-DE" sz="1800" dirty="0" err="1" smtClean="0"/>
              <a:t>insert</a:t>
            </a:r>
            <a:r>
              <a:rPr lang="de-DE" sz="1800" dirty="0" smtClean="0"/>
              <a:t> </a:t>
            </a:r>
            <a:r>
              <a:rPr lang="de-DE" sz="1800" dirty="0" err="1" smtClean="0"/>
              <a:t>into</a:t>
            </a:r>
            <a:r>
              <a:rPr lang="de-DE" sz="1800" dirty="0" smtClean="0"/>
              <a:t> </a:t>
            </a:r>
            <a:r>
              <a:rPr lang="de-DE" sz="1800" dirty="0" err="1" smtClean="0"/>
              <a:t>index</a:t>
            </a:r>
            <a:r>
              <a:rPr lang="de-DE" sz="1800" dirty="0" smtClean="0"/>
              <a:t> </a:t>
            </a:r>
          </a:p>
          <a:p>
            <a:pPr lvl="1"/>
            <a:r>
              <a:rPr lang="de-DE" sz="1800" dirty="0" smtClean="0"/>
              <a:t>etc. </a:t>
            </a:r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8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Kompromiss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240137"/>
          </a:xfrm>
        </p:spPr>
        <p:txBody>
          <a:bodyPr/>
          <a:lstStyle/>
          <a:p>
            <a:r>
              <a:rPr lang="de-DE" sz="2400" dirty="0" smtClean="0"/>
              <a:t>Kombiniere beide Ansätze: </a:t>
            </a:r>
            <a:r>
              <a:rPr lang="de-DE" sz="2400" dirty="0"/>
              <a:t>physikalisch auf Seiten zugreifen, logisch innerhalb einer </a:t>
            </a:r>
            <a:r>
              <a:rPr lang="de-DE" sz="2400" dirty="0" smtClean="0"/>
              <a:t>Seite</a:t>
            </a:r>
          </a:p>
          <a:p>
            <a:endParaRPr lang="de-DE" sz="2400" dirty="0"/>
          </a:p>
          <a:p>
            <a:r>
              <a:rPr lang="de-DE" sz="2400" dirty="0" smtClean="0"/>
              <a:t>Beispiel Logeintrag</a:t>
            </a:r>
          </a:p>
          <a:p>
            <a:pPr marL="0" indent="0">
              <a:buNone/>
            </a:pPr>
            <a:r>
              <a:rPr lang="fr-FR" sz="2400" dirty="0" smtClean="0"/>
              <a:t>     [...,</a:t>
            </a:r>
            <a:r>
              <a:rPr lang="fr-FR" sz="2400" dirty="0"/>
              <a:t>insert,...,page 4711,...,record value r]</a:t>
            </a:r>
            <a:br>
              <a:rPr lang="fr-FR" sz="2400" dirty="0"/>
            </a:br>
            <a:r>
              <a:rPr lang="fr-FR" sz="2400" dirty="0" smtClean="0"/>
              <a:t>     [...,</a:t>
            </a:r>
            <a:r>
              <a:rPr lang="fr-FR" sz="2400" dirty="0"/>
              <a:t>ix insert,...,ix page 0815,...,ix key: k1, </a:t>
            </a:r>
            <a:r>
              <a:rPr lang="fr-FR" sz="2400" dirty="0" err="1"/>
              <a:t>rid</a:t>
            </a:r>
            <a:r>
              <a:rPr lang="fr-FR" sz="2400" dirty="0"/>
              <a:t>: v]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     [...,</a:t>
            </a:r>
            <a:r>
              <a:rPr lang="fr-FR" sz="2400" dirty="0"/>
              <a:t>ix insert,...,ix page 4242,...,ix key: k2, </a:t>
            </a:r>
            <a:r>
              <a:rPr lang="fr-FR" sz="2400" dirty="0" err="1"/>
              <a:t>rid</a:t>
            </a:r>
            <a:r>
              <a:rPr lang="fr-FR" sz="2400" dirty="0"/>
              <a:t>: v</a:t>
            </a:r>
            <a:r>
              <a:rPr lang="fr-FR" sz="2400" dirty="0" smtClean="0"/>
              <a:t>]</a:t>
            </a:r>
            <a:endParaRPr lang="fr-FR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594809" y="468342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Referenz auf Seite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4544922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Logische </a:t>
            </a:r>
            <a:r>
              <a:rPr lang="de-DE" dirty="0"/>
              <a:t>O</a:t>
            </a:r>
            <a:r>
              <a:rPr lang="de-DE" dirty="0" smtClean="0"/>
              <a:t>peration</a:t>
            </a:r>
          </a:p>
          <a:p>
            <a:r>
              <a:rPr lang="de-DE" dirty="0"/>
              <a:t>i</a:t>
            </a:r>
            <a:r>
              <a:rPr lang="de-DE" dirty="0" smtClean="0"/>
              <a:t>nnerhalb einer Seite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0"/>
          </p:cNvCxnSpPr>
          <p:nvPr/>
        </p:nvCxnSpPr>
        <p:spPr>
          <a:xfrm flipH="1" flipV="1">
            <a:off x="3491880" y="4077072"/>
            <a:ext cx="1080120" cy="606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0"/>
          </p:cNvCxnSpPr>
          <p:nvPr/>
        </p:nvCxnSpPr>
        <p:spPr>
          <a:xfrm flipH="1" flipV="1">
            <a:off x="1691680" y="4077072"/>
            <a:ext cx="79686" cy="467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Schreiben von Log-Einträgen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 </a:t>
            </a:r>
            <a:r>
              <a:rPr lang="de-DE" dirty="0" err="1" smtClean="0"/>
              <a:t>Performanzgründen</a:t>
            </a:r>
            <a:r>
              <a:rPr lang="de-DE" dirty="0" smtClean="0"/>
              <a:t> werden Log-Einträge zunächst in den flüchtigen Speicher geschrieben</a:t>
            </a:r>
          </a:p>
          <a:p>
            <a:r>
              <a:rPr lang="de-DE" dirty="0" smtClean="0"/>
              <a:t>Zu bestimmten Zeiten werden die Einträge bis zu einer bestimmten LSN in stabilen Speicher geschrieben</a:t>
            </a:r>
          </a:p>
          <a:p>
            <a:pPr lvl="1"/>
            <a:r>
              <a:rPr lang="de-DE" dirty="0" smtClean="0"/>
              <a:t>Alle Einträge bis zum EOT einer Transaktion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 smtClean="0"/>
              <a:t> werden auf die Platte geschrieben, wenn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 smtClean="0"/>
              <a:t> erfolgreich beendet (um ein </a:t>
            </a:r>
            <a:r>
              <a:rPr lang="de-DE" dirty="0" err="1" smtClean="0"/>
              <a:t>Redo</a:t>
            </a:r>
            <a:r>
              <a:rPr lang="de-DE" dirty="0" smtClean="0"/>
              <a:t> der </a:t>
            </a:r>
            <a:r>
              <a:rPr lang="de-DE" dirty="0" smtClean="0"/>
              <a:t>Effekte </a:t>
            </a:r>
            <a:r>
              <a:rPr lang="de-DE" dirty="0" smtClean="0"/>
              <a:t>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 </a:t>
            </a:r>
            <a:r>
              <a:rPr lang="de-DE" dirty="0" smtClean="0"/>
              <a:t>vorzubereiten)</a:t>
            </a:r>
          </a:p>
          <a:p>
            <a:pPr lvl="1"/>
            <a:r>
              <a:rPr lang="de-DE" dirty="0" smtClean="0"/>
              <a:t>Wenn eine Datenseite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auf die Platte geschrieben wird, werden vorher die letzten Modifikationen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im WAL auf die Platte geschrieben (zur Vorbereitung eines </a:t>
            </a:r>
            <a:r>
              <a:rPr lang="de-DE" dirty="0" err="1" smtClean="0"/>
              <a:t>Undo</a:t>
            </a:r>
            <a:r>
              <a:rPr lang="de-DE" dirty="0" smtClean="0"/>
              <a:t>)</a:t>
            </a:r>
          </a:p>
          <a:p>
            <a:r>
              <a:rPr lang="de-DE" dirty="0" smtClean="0"/>
              <a:t>Die Größe des Logs nimmt immer weiter zu </a:t>
            </a:r>
            <a:br>
              <a:rPr lang="de-DE" dirty="0" smtClean="0"/>
            </a:br>
            <a:r>
              <a:rPr lang="de-DE" dirty="0" smtClean="0"/>
              <a:t>(s. aber Schnappschüsse weiter unten)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2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Normaler Verarbeitungsmodus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Während der normalen Transaktionsverarbeitung werden zwei Dinge im Transaktionskontrollblock gespeichert</a:t>
            </a:r>
          </a:p>
          <a:p>
            <a:pPr>
              <a:lnSpc>
                <a:spcPct val="130000"/>
              </a:lnSpc>
            </a:pPr>
            <a:r>
              <a:rPr lang="de-DE" sz="2400" dirty="0" err="1" smtClean="0"/>
              <a:t>LastLSN</a:t>
            </a:r>
            <a:r>
              <a:rPr lang="de-DE" sz="2400" dirty="0" smtClean="0"/>
              <a:t> (Last Log </a:t>
            </a:r>
            <a:r>
              <a:rPr lang="de-DE" sz="2400" dirty="0" err="1" smtClean="0"/>
              <a:t>Sequence</a:t>
            </a:r>
            <a:r>
              <a:rPr lang="de-DE" sz="2400" dirty="0" smtClean="0"/>
              <a:t> </a:t>
            </a:r>
            <a:r>
              <a:rPr lang="de-DE" sz="2400" dirty="0" err="1" smtClean="0"/>
              <a:t>Number</a:t>
            </a:r>
            <a:r>
              <a:rPr lang="de-DE" sz="2400" dirty="0" smtClean="0"/>
              <a:t>)</a:t>
            </a:r>
          </a:p>
          <a:p>
            <a:pPr lvl="1"/>
            <a:r>
              <a:rPr lang="de-DE" sz="2000" dirty="0" smtClean="0"/>
              <a:t>LSN des letzten geschriebenen Log-Eintrags für die Transaktion</a:t>
            </a:r>
          </a:p>
          <a:p>
            <a:r>
              <a:rPr lang="de-DE" sz="2400" dirty="0" err="1" smtClean="0"/>
              <a:t>UNxt</a:t>
            </a:r>
            <a:r>
              <a:rPr lang="de-DE" sz="2400" dirty="0" smtClean="0"/>
              <a:t> (LSN Next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Undone</a:t>
            </a:r>
            <a:r>
              <a:rPr lang="de-DE" sz="2400" dirty="0" smtClean="0"/>
              <a:t>)</a:t>
            </a:r>
          </a:p>
          <a:p>
            <a:pPr lvl="1"/>
            <a:r>
              <a:rPr lang="de-DE" sz="2000" dirty="0" smtClean="0"/>
              <a:t>LSN des nächsten Eintrags, der beim Rückrollen betrachtet werden muss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de-DE" sz="2400" dirty="0" smtClean="0"/>
              <a:t>Wenn eine Aktualisierung einer Seite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400" dirty="0" smtClean="0"/>
              <a:t> durchgeführt wird</a:t>
            </a:r>
          </a:p>
          <a:p>
            <a:pPr lvl="1"/>
            <a:r>
              <a:rPr lang="de-DE" sz="2200" dirty="0" smtClean="0"/>
              <a:t>wird ein Eintrag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200" dirty="0" smtClean="0"/>
              <a:t> ins WAL geschrieben und</a:t>
            </a:r>
          </a:p>
          <a:p>
            <a:pPr lvl="1"/>
            <a:r>
              <a:rPr lang="de-DE" sz="2200" dirty="0" smtClean="0"/>
              <a:t>die LSN von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200" dirty="0" smtClean="0"/>
              <a:t> im Seitenkopf von 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 smtClean="0"/>
              <a:t> gespeichert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0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Datenstruktur zur Buchführung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Bild 4" descr="Pages from 06-Transaction-Management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416824" cy="49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8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Rückrollen einer Transaktion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Schritte zum Rückrollen einer Transaktion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 smtClean="0"/>
              <a:t>:</a:t>
            </a:r>
          </a:p>
          <a:p>
            <a:r>
              <a:rPr lang="de-DE" dirty="0" smtClean="0"/>
              <a:t>Abarbeiten des WAL in Rückwärtsrichtung</a:t>
            </a:r>
          </a:p>
          <a:p>
            <a:r>
              <a:rPr lang="de-DE" dirty="0" smtClean="0"/>
              <a:t>Beginn bei Eintrag, auf den </a:t>
            </a:r>
            <a:r>
              <a:rPr lang="de-DE" dirty="0" err="1" smtClean="0"/>
              <a:t>UNxt</a:t>
            </a:r>
            <a:r>
              <a:rPr lang="de-DE" dirty="0" smtClean="0"/>
              <a:t> im Transaktionskontrollblock von T zeigt</a:t>
            </a:r>
          </a:p>
          <a:p>
            <a:r>
              <a:rPr lang="de-DE" dirty="0" smtClean="0"/>
              <a:t>Finden der übrigen Einträge von T durch Verfolgen der </a:t>
            </a:r>
            <a:r>
              <a:rPr lang="de-DE" dirty="0" err="1" smtClean="0"/>
              <a:t>Prev</a:t>
            </a:r>
            <a:r>
              <a:rPr lang="de-DE" dirty="0" smtClean="0"/>
              <a:t>- und </a:t>
            </a:r>
            <a:r>
              <a:rPr lang="de-DE" dirty="0" err="1" smtClean="0"/>
              <a:t>UNxt</a:t>
            </a:r>
            <a:r>
              <a:rPr lang="de-DE" dirty="0" smtClean="0"/>
              <a:t>-Einträge im Log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Undo</a:t>
            </a:r>
            <a:r>
              <a:rPr lang="de-DE" dirty="0" smtClean="0"/>
              <a:t>-Operationen modifizieren ebenfalls Seiten</a:t>
            </a:r>
            <a:endParaRPr lang="de-DE" dirty="0"/>
          </a:p>
          <a:p>
            <a:r>
              <a:rPr lang="de-DE" dirty="0" err="1" smtClean="0"/>
              <a:t>Logging</a:t>
            </a:r>
            <a:r>
              <a:rPr lang="de-DE" dirty="0" smtClean="0"/>
              <a:t> der </a:t>
            </a:r>
            <a:r>
              <a:rPr lang="de-DE" dirty="0" err="1" smtClean="0"/>
              <a:t>Undo</a:t>
            </a:r>
            <a:r>
              <a:rPr lang="de-DE" dirty="0" smtClean="0"/>
              <a:t>-Operationen im WAL</a:t>
            </a:r>
          </a:p>
          <a:p>
            <a:r>
              <a:rPr lang="de-DE" dirty="0" smtClean="0"/>
              <a:t>Verwendung von </a:t>
            </a:r>
            <a:r>
              <a:rPr lang="de-DE" dirty="0" err="1" smtClean="0"/>
              <a:t>Compensation</a:t>
            </a:r>
            <a:r>
              <a:rPr lang="de-DE" dirty="0" smtClean="0"/>
              <a:t>-Log-</a:t>
            </a:r>
            <a:r>
              <a:rPr lang="de-DE" dirty="0" err="1" smtClean="0"/>
              <a:t>Record</a:t>
            </a:r>
            <a:r>
              <a:rPr lang="de-DE" dirty="0" smtClean="0"/>
              <a:t> (CLRs) für diesen Zweck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3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Rückrollen einer Transaktion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Pages from 06-Transaction-Management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12776"/>
            <a:ext cx="7882981" cy="46085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79712" y="4148648"/>
            <a:ext cx="49600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In 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header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i="1" dirty="0" err="1" smtClean="0"/>
              <a:t>LogRec</a:t>
            </a:r>
            <a:r>
              <a:rPr lang="de-DE" sz="1600" dirty="0" err="1" smtClean="0"/>
              <a:t>.Page</a:t>
            </a:r>
            <a:r>
              <a:rPr lang="de-DE" sz="1600" dirty="0" smtClean="0"/>
              <a:t>: Set LSN = LNS‘                    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1979712" y="3851756"/>
            <a:ext cx="9925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&lt; LSN‘,   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419872" y="4427820"/>
            <a:ext cx="603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LNS‘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979712" y="3573016"/>
            <a:ext cx="864096" cy="278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0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Rückrollen einer Transaktion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Transaktionen können auch partiell zurückgerollt werden (zur </a:t>
            </a:r>
            <a:r>
              <a:rPr lang="de-DE" dirty="0" err="1" smtClean="0"/>
              <a:t>SaveLSN</a:t>
            </a:r>
            <a:r>
              <a:rPr lang="de-DE" dirty="0" smtClean="0"/>
              <a:t>)</a:t>
            </a:r>
          </a:p>
          <a:p>
            <a:r>
              <a:rPr lang="de-DE" dirty="0" smtClean="0"/>
              <a:t>Das </a:t>
            </a:r>
            <a:r>
              <a:rPr lang="de-DE" dirty="0" err="1" smtClean="0"/>
              <a:t>UNxt</a:t>
            </a:r>
            <a:r>
              <a:rPr lang="de-DE" dirty="0" smtClean="0"/>
              <a:t>-Feld in einem CLR zeigt auf den Logeintrag vor demjenigen, der ungeschehen gemacht wurde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Bild 4" descr="Pages from 06-Transaction-Management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7" y="3645024"/>
            <a:ext cx="7228683" cy="15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Wiederherstellung nach Ausfall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Neustart nach einem Systemabsturz in drei Phasen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432FF"/>
                </a:solidFill>
              </a:rPr>
              <a:t>Analyse-Phase</a:t>
            </a:r>
            <a:r>
              <a:rPr lang="de-DE" dirty="0" smtClean="0"/>
              <a:t>:</a:t>
            </a:r>
          </a:p>
          <a:p>
            <a:pPr marL="914400" lvl="1" indent="-514350"/>
            <a:r>
              <a:rPr lang="de-DE" dirty="0" smtClean="0"/>
              <a:t>Lies Log in Vorwärtsrichtung</a:t>
            </a:r>
          </a:p>
          <a:p>
            <a:pPr marL="914400" lvl="1" indent="-514350"/>
            <a:r>
              <a:rPr lang="de-DE" dirty="0" smtClean="0"/>
              <a:t>Bestimme Transaktionen, die aktiv waren, als der Absturz passierte </a:t>
            </a:r>
            <a:r>
              <a:rPr lang="de-DE" dirty="0" smtClean="0"/>
              <a:t>(Pechvögel/loser </a:t>
            </a:r>
            <a:r>
              <a:rPr lang="de-DE" dirty="0" err="1" smtClean="0"/>
              <a:t>transactions</a:t>
            </a:r>
            <a:r>
              <a:rPr lang="de-DE" dirty="0" smtClean="0"/>
              <a:t>)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>
                <a:solidFill>
                  <a:srgbClr val="0432FF"/>
                </a:solidFill>
              </a:rPr>
              <a:t>Redo</a:t>
            </a:r>
            <a:r>
              <a:rPr lang="de-DE" dirty="0" smtClean="0">
                <a:solidFill>
                  <a:srgbClr val="0432FF"/>
                </a:solidFill>
              </a:rPr>
              <a:t>-Phase</a:t>
            </a:r>
            <a:r>
              <a:rPr lang="de-DE" dirty="0" smtClean="0"/>
              <a:t>:</a:t>
            </a:r>
          </a:p>
          <a:p>
            <a:pPr marL="914400" lvl="1" indent="-514350"/>
            <a:r>
              <a:rPr lang="de-DE" dirty="0" smtClean="0"/>
              <a:t>Spiele Log erneut ab (in Vorwärtsrichtung), um das System in den Zustand vor dem Fehler zu bringen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>
                <a:solidFill>
                  <a:srgbClr val="0432FF"/>
                </a:solidFill>
              </a:rPr>
              <a:t>Undo</a:t>
            </a:r>
            <a:r>
              <a:rPr lang="de-DE" dirty="0" smtClean="0">
                <a:solidFill>
                  <a:srgbClr val="0432FF"/>
                </a:solidFill>
              </a:rPr>
              <a:t>-Phase</a:t>
            </a:r>
            <a:r>
              <a:rPr lang="de-DE" dirty="0" smtClean="0"/>
              <a:t>:</a:t>
            </a:r>
          </a:p>
          <a:p>
            <a:pPr marL="914400" lvl="1" indent="-514350"/>
            <a:r>
              <a:rPr lang="de-DE" dirty="0" smtClean="0"/>
              <a:t>Rolle Pechvögel-Transaktionen zurück, indem das Log in Rückwärtsrichtung abgearbeitet wird (wie beim normalen Zurückrollen)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1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Analyse-Phase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Pages from 06-Transaction-Management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1" y="1277938"/>
            <a:ext cx="7834470" cy="46085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95736" y="206084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smtClean="0"/>
              <a:t>LogRec.Type</a:t>
            </a:r>
            <a:endParaRPr lang="de-DE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2555776" y="327569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smtClean="0"/>
              <a:t>LogRec.Type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8679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Redo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149080"/>
            <a:ext cx="8507288" cy="201677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Auch beim Wiederherstellen können Abstürze eintreten</a:t>
            </a:r>
          </a:p>
          <a:p>
            <a:pPr lvl="1"/>
            <a:r>
              <a:rPr lang="de-DE" dirty="0" err="1" smtClean="0"/>
              <a:t>Undo</a:t>
            </a:r>
            <a:r>
              <a:rPr lang="de-DE" dirty="0" smtClean="0"/>
              <a:t> und </a:t>
            </a:r>
            <a:r>
              <a:rPr lang="de-DE" dirty="0" err="1" smtClean="0"/>
              <a:t>Redo</a:t>
            </a:r>
            <a:r>
              <a:rPr lang="de-DE" dirty="0" smtClean="0"/>
              <a:t> einer Transaktion müssen </a:t>
            </a:r>
            <a:r>
              <a:rPr lang="de-DE" dirty="0" err="1" smtClean="0"/>
              <a:t>idempotent</a:t>
            </a:r>
            <a:r>
              <a:rPr lang="de-DE" dirty="0" smtClean="0"/>
              <a:t> sein</a:t>
            </a:r>
          </a:p>
          <a:p>
            <a:pPr lvl="2"/>
            <a:r>
              <a:rPr lang="de-DE" dirty="0" err="1" smtClean="0"/>
              <a:t>redo</a:t>
            </a:r>
            <a:r>
              <a:rPr lang="de-DE" dirty="0" smtClean="0"/>
              <a:t>(</a:t>
            </a:r>
            <a:r>
              <a:rPr lang="de-DE" dirty="0" err="1" smtClean="0"/>
              <a:t>redo</a:t>
            </a:r>
            <a:r>
              <a:rPr lang="de-DE" dirty="0" smtClean="0"/>
              <a:t>(T)) = </a:t>
            </a:r>
            <a:r>
              <a:rPr lang="de-DE" dirty="0" err="1" smtClean="0"/>
              <a:t>redo</a:t>
            </a:r>
            <a:r>
              <a:rPr lang="de-DE" dirty="0" smtClean="0"/>
              <a:t>(T) // z.B. nicht zweimal dasselbe Tupel 					einfügen bei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</a:p>
          <a:p>
            <a:pPr lvl="2"/>
            <a:r>
              <a:rPr lang="de-DE" dirty="0" err="1" smtClean="0"/>
              <a:t>undo</a:t>
            </a:r>
            <a:r>
              <a:rPr lang="de-DE" dirty="0" smtClean="0"/>
              <a:t>(und(T)) = </a:t>
            </a:r>
            <a:r>
              <a:rPr lang="de-DE" dirty="0" err="1" smtClean="0"/>
              <a:t>undo</a:t>
            </a:r>
            <a:r>
              <a:rPr lang="de-DE" dirty="0" smtClean="0"/>
              <a:t>(T)</a:t>
            </a:r>
          </a:p>
          <a:p>
            <a:pPr lvl="1"/>
            <a:r>
              <a:rPr lang="de-DE" dirty="0" smtClean="0"/>
              <a:t>Prüfe LSN vor der </a:t>
            </a:r>
            <a:r>
              <a:rPr lang="de-DE" dirty="0" err="1" smtClean="0"/>
              <a:t>Redo</a:t>
            </a:r>
            <a:r>
              <a:rPr lang="de-DE" dirty="0" smtClean="0"/>
              <a:t>-Operation (Zeile 6)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Pages from 06-Transaction-Management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5688632" cy="28012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07704" y="1772817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i="1" dirty="0" err="1" smtClean="0"/>
              <a:t>LogRec.Type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36243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Redo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sz="2400" dirty="0" smtClean="0"/>
              <a:t>Beachte, dass alle Operationen (auch solche von Pechvögeln) in chronologischer Ordnung erneut durchgeführt werden</a:t>
            </a:r>
          </a:p>
          <a:p>
            <a:r>
              <a:rPr lang="de-DE" sz="2400" dirty="0" smtClean="0"/>
              <a:t>Nach der </a:t>
            </a:r>
            <a:r>
              <a:rPr lang="de-DE" sz="2400" dirty="0" err="1" smtClean="0"/>
              <a:t>Redo</a:t>
            </a:r>
            <a:r>
              <a:rPr lang="de-DE" sz="2400" dirty="0" smtClean="0"/>
              <a:t>-Phase ist das System im gleichen Zustand, wie zum Fehlerzeitpunkt</a:t>
            </a:r>
          </a:p>
          <a:p>
            <a:pPr lvl="1"/>
            <a:r>
              <a:rPr lang="de-DE" sz="2200" dirty="0" smtClean="0"/>
              <a:t>Einige Log-Einträge sind noch nicht auf der Platte, obwohl erfolgreich beendete Transaktionen ihre Änderung geschrieben hätten. Alle anderen müssten ungeschehen gemacht werden</a:t>
            </a:r>
          </a:p>
          <a:p>
            <a:r>
              <a:rPr lang="de-DE" dirty="0" smtClean="0"/>
              <a:t>Wir müssen hinterher alle Effekte von Pechvögeln ungeschehen machen</a:t>
            </a:r>
          </a:p>
          <a:p>
            <a:r>
              <a:rPr lang="de-DE" dirty="0" smtClean="0"/>
              <a:t>Als Optimierung kann man den Puffermanager instruieren, geänderte Seiten vorab zu holen (</a:t>
            </a:r>
            <a:r>
              <a:rPr lang="de-DE" dirty="0" err="1" smtClean="0"/>
              <a:t>Prefetch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0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Undo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Undo</a:t>
            </a:r>
            <a:r>
              <a:rPr lang="de-DE" dirty="0" smtClean="0"/>
              <a:t>-Phase ist ähnlich zum Rückrollen im normalen Betrieb</a:t>
            </a:r>
          </a:p>
          <a:p>
            <a:r>
              <a:rPr lang="de-DE" dirty="0" smtClean="0"/>
              <a:t>Es werden mehrere </a:t>
            </a:r>
            <a:r>
              <a:rPr lang="de-DE" dirty="0"/>
              <a:t>Transaktionen auf </a:t>
            </a:r>
            <a:r>
              <a:rPr lang="de-DE" dirty="0" smtClean="0"/>
              <a:t>einmal zurückgerollt (alle Pechvögel)</a:t>
            </a:r>
          </a:p>
          <a:p>
            <a:r>
              <a:rPr lang="de-DE" dirty="0" smtClean="0"/>
              <a:t>Alle Pechvögel werden vollständig zurückgerollt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Undo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Pages from 06-Transaction-Management-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78461"/>
            <a:ext cx="7308304" cy="498684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95737" y="3302550"/>
            <a:ext cx="864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&lt; LSN‘,  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979712" y="3028186"/>
            <a:ext cx="8640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400"/>
          </a:p>
        </p:txBody>
      </p:sp>
      <p:sp>
        <p:nvSpPr>
          <p:cNvPr id="8" name="Textfeld 7"/>
          <p:cNvSpPr txBox="1"/>
          <p:nvPr/>
        </p:nvSpPr>
        <p:spPr>
          <a:xfrm>
            <a:off x="3007039" y="3614325"/>
            <a:ext cx="8448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= </a:t>
            </a:r>
            <a:r>
              <a:rPr lang="de-DE" sz="1400" smtClean="0"/>
              <a:t>LSN‘ in 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347865" y="3851278"/>
            <a:ext cx="6480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LSN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8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Checkpointing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WAL ist eine immer-wachsende Log-Datei, die bei der Wiederherstellung gelesen wird</a:t>
            </a:r>
          </a:p>
          <a:p>
            <a:r>
              <a:rPr lang="de-DE" dirty="0" smtClean="0"/>
              <a:t>In der Praxis sollte die Datei nicht zu groß werden (Wiederherstellung dauert zu lange)</a:t>
            </a:r>
          </a:p>
          <a:p>
            <a:r>
              <a:rPr lang="de-DE" dirty="0" smtClean="0"/>
              <a:t>Daher wird ab und zu ein sog. </a:t>
            </a:r>
            <a:r>
              <a:rPr lang="de-DE" dirty="0" smtClean="0">
                <a:solidFill>
                  <a:srgbClr val="0000FF"/>
                </a:solidFill>
              </a:rPr>
              <a:t>Checkpoint</a:t>
            </a:r>
            <a:r>
              <a:rPr lang="de-DE" dirty="0" smtClean="0"/>
              <a:t> erstellt</a:t>
            </a:r>
          </a:p>
          <a:p>
            <a:pPr lvl="1"/>
            <a:r>
              <a:rPr lang="de-DE" dirty="0" smtClean="0">
                <a:solidFill>
                  <a:schemeClr val="accent2"/>
                </a:solidFill>
              </a:rPr>
              <a:t>Schwergewichtiger Checkpoint:</a:t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/>
              <a:t>Speicherung aller geänderter Seiten auf der Platte, dann Verwaltungsinformation für Checkpoint schreiben (</a:t>
            </a:r>
            <a:r>
              <a:rPr lang="de-DE" dirty="0" err="1" smtClean="0"/>
              <a:t>Redo</a:t>
            </a:r>
            <a:r>
              <a:rPr lang="de-DE" dirty="0" smtClean="0"/>
              <a:t> kann dann ab Checkpoint erfolgen)</a:t>
            </a:r>
          </a:p>
          <a:p>
            <a:pPr lvl="1"/>
            <a:r>
              <a:rPr lang="de-DE" dirty="0" smtClean="0">
                <a:solidFill>
                  <a:srgbClr val="333399"/>
                </a:solidFill>
              </a:rPr>
              <a:t>Leichtgewichtiger </a:t>
            </a:r>
            <a:r>
              <a:rPr lang="de-DE" dirty="0" smtClean="0">
                <a:solidFill>
                  <a:srgbClr val="333399"/>
                </a:solidFill>
              </a:rPr>
              <a:t>Checkpoint („</a:t>
            </a:r>
            <a:r>
              <a:rPr lang="de-DE" dirty="0" err="1" smtClean="0">
                <a:solidFill>
                  <a:srgbClr val="333399"/>
                </a:solidFill>
              </a:rPr>
              <a:t>Fuzzy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 smtClean="0">
                <a:solidFill>
                  <a:srgbClr val="333399"/>
                </a:solidFill>
              </a:rPr>
              <a:t>checkpointing</a:t>
            </a:r>
            <a:r>
              <a:rPr lang="de-DE" dirty="0" smtClean="0">
                <a:solidFill>
                  <a:srgbClr val="333399"/>
                </a:solidFill>
              </a:rPr>
              <a:t>“):</a:t>
            </a:r>
            <a:r>
              <a:rPr lang="de-DE" dirty="0" smtClean="0">
                <a:solidFill>
                  <a:srgbClr val="333399"/>
                </a:solidFill>
              </a:rPr>
              <a:t/>
            </a:r>
            <a:br>
              <a:rPr lang="de-DE" dirty="0" smtClean="0">
                <a:solidFill>
                  <a:srgbClr val="333399"/>
                </a:solidFill>
              </a:rPr>
            </a:br>
            <a:r>
              <a:rPr lang="de-DE" dirty="0" smtClean="0"/>
              <a:t>Speichere Information bzgl. geänderter Seiten in Log, aber keine Seiten (</a:t>
            </a:r>
            <a:r>
              <a:rPr lang="de-DE" dirty="0" err="1" smtClean="0"/>
              <a:t>Redo</a:t>
            </a:r>
            <a:r>
              <a:rPr lang="de-DE" dirty="0" smtClean="0"/>
              <a:t> ab Zeitpunkt kurz vor Checkpoint)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6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Wiederherstellung nach Fehlern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Drei Typen von Fehlern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Transaktionsfehler (Prozessfehler)</a:t>
            </a:r>
          </a:p>
          <a:p>
            <a:pPr lvl="1"/>
            <a:r>
              <a:rPr lang="de-DE" dirty="0" smtClean="0"/>
              <a:t>Eine Transaktion wird abgebrochen (</a:t>
            </a:r>
            <a:r>
              <a:rPr lang="de-DE" dirty="0" err="1" smtClean="0"/>
              <a:t>abort</a:t>
            </a:r>
            <a:r>
              <a:rPr lang="de-DE" dirty="0" smtClean="0"/>
              <a:t>)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lle Änderungen müssen ungeschehen gemacht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2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schwergewichtiger </a:t>
            </a:r>
            <a:r>
              <a:rPr lang="de-DE" dirty="0"/>
              <a:t>C</a:t>
            </a:r>
            <a:r>
              <a:rPr lang="de-DE" dirty="0" smtClean="0"/>
              <a:t>heckpoint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173623" cy="298097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15616" y="4269370"/>
            <a:ext cx="57294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Nach Absturz Logdatei ab S</a:t>
            </a:r>
            <a:r>
              <a:rPr lang="de-DE" baseline="-25000" dirty="0" smtClean="0"/>
              <a:t>i</a:t>
            </a:r>
            <a:r>
              <a:rPr lang="de-DE" dirty="0" smtClean="0"/>
              <a:t> nötig.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Hierfür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dirty="0" smtClean="0"/>
              <a:t>Für T</a:t>
            </a:r>
            <a:r>
              <a:rPr lang="de-DE" baseline="-25000" dirty="0" smtClean="0"/>
              <a:t>1</a:t>
            </a:r>
            <a:r>
              <a:rPr lang="de-DE" dirty="0" smtClean="0"/>
              <a:t> und T</a:t>
            </a:r>
            <a:r>
              <a:rPr lang="de-DE" baseline="-25000" dirty="0" smtClean="0"/>
              <a:t>2</a:t>
            </a:r>
            <a:r>
              <a:rPr lang="de-DE" dirty="0" smtClean="0"/>
              <a:t>  nichts zu tun (da bereits persistent)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dirty="0" smtClean="0"/>
              <a:t>T</a:t>
            </a:r>
            <a:r>
              <a:rPr lang="de-DE" baseline="-25000" dirty="0" smtClean="0"/>
              <a:t>3</a:t>
            </a:r>
            <a:r>
              <a:rPr lang="de-DE" dirty="0" smtClean="0"/>
              <a:t>  </a:t>
            </a:r>
            <a:r>
              <a:rPr lang="de-DE" dirty="0"/>
              <a:t>nach Anmeldung von S</a:t>
            </a:r>
            <a:r>
              <a:rPr lang="de-DE" baseline="-25000" dirty="0"/>
              <a:t>i</a:t>
            </a:r>
            <a:r>
              <a:rPr lang="de-DE" dirty="0"/>
              <a:t> verzögert; 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dirty="0" smtClean="0"/>
              <a:t> Merke Änderungen von T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 smtClean="0"/>
              <a:t>(genutzt für </a:t>
            </a:r>
            <a:r>
              <a:rPr lang="de-DE" dirty="0" err="1" smtClean="0"/>
              <a:t>Redo</a:t>
            </a:r>
            <a:r>
              <a:rPr lang="de-DE" dirty="0" smtClean="0"/>
              <a:t>)</a:t>
            </a:r>
            <a:endParaRPr lang="de-DE" dirty="0" smtClean="0"/>
          </a:p>
          <a:p>
            <a:pPr marL="742950" lvl="1" indent="-285750">
              <a:buFont typeface="Arial" charset="0"/>
              <a:buChar char="•"/>
            </a:pPr>
            <a:r>
              <a:rPr lang="de-DE" dirty="0" smtClean="0"/>
              <a:t>Merke Änderungen von T</a:t>
            </a:r>
            <a:r>
              <a:rPr lang="de-DE" baseline="-25000" dirty="0" smtClean="0"/>
              <a:t>4</a:t>
            </a:r>
            <a:r>
              <a:rPr lang="de-DE" dirty="0" smtClean="0"/>
              <a:t> </a:t>
            </a:r>
            <a:r>
              <a:rPr lang="de-DE" dirty="0" smtClean="0"/>
              <a:t>(genutzt für </a:t>
            </a:r>
            <a:r>
              <a:rPr lang="de-DE" dirty="0" err="1" smtClean="0"/>
              <a:t>Undo</a:t>
            </a:r>
            <a:r>
              <a:rPr lang="de-DE" dirty="0" smtClean="0"/>
              <a:t>)</a:t>
            </a:r>
            <a:endParaRPr lang="de-DE" dirty="0" smtClean="0"/>
          </a:p>
          <a:p>
            <a:pPr marL="742950" lvl="1" indent="-285750">
              <a:buFont typeface="Arial" charset="0"/>
              <a:buChar char="•"/>
            </a:pPr>
            <a:endParaRPr lang="de-DE" dirty="0" smtClean="0"/>
          </a:p>
          <a:p>
            <a:pPr marL="742950" lvl="1" indent="-285750">
              <a:buFont typeface="Arial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8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Leichtgewichtiger </a:t>
            </a:r>
            <a:r>
              <a:rPr lang="de-DE" dirty="0" smtClean="0"/>
              <a:t>Checkpoint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Schreibe periodisch Checkpoint in drei Phasen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Schreibe Begin-Checkpoint-Logeintrag BCK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Sammle Information</a:t>
            </a:r>
          </a:p>
          <a:p>
            <a:pPr marL="914400" lvl="1" indent="-514350"/>
            <a:r>
              <a:rPr lang="de-DE" dirty="0" smtClean="0"/>
              <a:t>über geänderte Seiten im Pufferverwalter und dem LSN ihrer letzten Modifikationsoperation und</a:t>
            </a:r>
          </a:p>
          <a:p>
            <a:pPr marL="914400" lvl="1" indent="-514350"/>
            <a:r>
              <a:rPr lang="de-DE" dirty="0" smtClean="0"/>
              <a:t>über alle aktiven Transaktionen (und ihrer </a:t>
            </a:r>
            <a:r>
              <a:rPr lang="de-DE" dirty="0" err="1" smtClean="0"/>
              <a:t>LastLSN</a:t>
            </a:r>
            <a:r>
              <a:rPr lang="de-DE" dirty="0" smtClean="0"/>
              <a:t> und </a:t>
            </a:r>
            <a:r>
              <a:rPr lang="de-DE" dirty="0" err="1" smtClean="0"/>
              <a:t>UNxt</a:t>
            </a:r>
            <a:r>
              <a:rPr lang="de-DE" dirty="0" smtClean="0"/>
              <a:t> TCB-Einträge)</a:t>
            </a:r>
          </a:p>
          <a:p>
            <a:pPr marL="400050" lvl="1" indent="0">
              <a:buNone/>
            </a:pPr>
            <a:r>
              <a:rPr lang="de-DE" dirty="0" smtClean="0"/>
              <a:t>Schreibe diese Information in End-Checkpoint Eintrag ECK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Lass Master-</a:t>
            </a:r>
            <a:r>
              <a:rPr lang="de-DE" dirty="0" err="1" smtClean="0"/>
              <a:t>Record</a:t>
            </a:r>
            <a:r>
              <a:rPr lang="de-DE" dirty="0" smtClean="0"/>
              <a:t> in bekannter Position auf Platte auf LSN </a:t>
            </a:r>
            <a:r>
              <a:rPr lang="de-DE" dirty="0" smtClean="0"/>
              <a:t>vom BCK-Logeintrag </a:t>
            </a:r>
            <a:r>
              <a:rPr lang="de-DE" dirty="0" smtClean="0"/>
              <a:t>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Wiederherstellung mit </a:t>
            </a:r>
            <a:r>
              <a:rPr lang="de-DE" dirty="0" err="1" smtClean="0"/>
              <a:t>leichtgew</a:t>
            </a:r>
            <a:r>
              <a:rPr lang="de-DE" dirty="0" smtClean="0"/>
              <a:t>. Checkpoint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Während der Wiederherstellung</a:t>
            </a:r>
          </a:p>
          <a:p>
            <a:r>
              <a:rPr lang="de-DE" dirty="0" smtClean="0"/>
              <a:t>Starte Analyse beim BCK-Eintrag im Master-</a:t>
            </a:r>
            <a:r>
              <a:rPr lang="de-DE" dirty="0" err="1" smtClean="0"/>
              <a:t>Record</a:t>
            </a:r>
            <a:r>
              <a:rPr lang="de-DE" dirty="0" smtClean="0"/>
              <a:t> (anstelle vom Anfang des Logs)</a:t>
            </a:r>
          </a:p>
          <a:p>
            <a:r>
              <a:rPr lang="de-DE" dirty="0" smtClean="0"/>
              <a:t>Wenn der ECK-Eintrag gelesen wird</a:t>
            </a:r>
          </a:p>
          <a:p>
            <a:pPr lvl="1"/>
            <a:r>
              <a:rPr lang="de-DE" dirty="0" smtClean="0"/>
              <a:t>Bestimme kleinste LSN für die </a:t>
            </a:r>
            <a:r>
              <a:rPr lang="de-DE" dirty="0" err="1" smtClean="0"/>
              <a:t>Redo</a:t>
            </a:r>
            <a:r>
              <a:rPr lang="de-DE" dirty="0" smtClean="0"/>
              <a:t>-Verarbeitung und</a:t>
            </a:r>
          </a:p>
          <a:p>
            <a:pPr lvl="1"/>
            <a:r>
              <a:rPr lang="de-DE" dirty="0" smtClean="0"/>
              <a:t>Erzeuge TCBs für alle Transaktionen im Checkpoint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Pages from 06-Transaction-Management-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05064"/>
            <a:ext cx="578991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Medien-Wiederherstellung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für Wiederherstellung angenommen, dass DB und Log-Datei nicht beschädigt wurden (keine Medienfehler). </a:t>
            </a:r>
          </a:p>
          <a:p>
            <a:r>
              <a:rPr lang="de-DE" dirty="0" smtClean="0"/>
              <a:t>Um </a:t>
            </a:r>
            <a:r>
              <a:rPr lang="de-DE" dirty="0" smtClean="0"/>
              <a:t>Medienfehler zu kompensieren, muss </a:t>
            </a:r>
            <a:r>
              <a:rPr lang="de-DE" dirty="0" smtClean="0"/>
              <a:t>periodisch </a:t>
            </a:r>
            <a:r>
              <a:rPr lang="de-DE" dirty="0" smtClean="0"/>
              <a:t>eine Sicherungskopie erstellt werden (nicht-flüchtiger Speicher)</a:t>
            </a:r>
          </a:p>
          <a:p>
            <a:pPr lvl="1"/>
            <a:r>
              <a:rPr lang="de-DE" dirty="0" smtClean="0"/>
              <a:t>Kann während des Betriebs erfolgen, wenn WAL auch gesichert wird</a:t>
            </a:r>
          </a:p>
          <a:p>
            <a:pPr lvl="1"/>
            <a:r>
              <a:rPr lang="de-DE" dirty="0" smtClean="0"/>
              <a:t>Wenn Pufferverwalter verwendet wird, reicht es, das Log vom Zeitpunkt des Backups zu </a:t>
            </a:r>
            <a:r>
              <a:rPr lang="de-DE" dirty="0" smtClean="0"/>
              <a:t>archivieren</a:t>
            </a:r>
          </a:p>
          <a:p>
            <a:r>
              <a:rPr lang="de-DE" dirty="0" smtClean="0"/>
              <a:t>Anderer </a:t>
            </a:r>
            <a:r>
              <a:rPr lang="de-DE" dirty="0" smtClean="0"/>
              <a:t>Ansatz: </a:t>
            </a:r>
            <a:br>
              <a:rPr lang="de-DE" dirty="0" smtClean="0"/>
            </a:br>
            <a:r>
              <a:rPr lang="de-DE" dirty="0" smtClean="0"/>
              <a:t>Spiegeldatenbank auf anderem Rechner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Transaktionsmanagement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507288" cy="4968875"/>
          </a:xfrm>
        </p:spPr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ACID und </a:t>
            </a:r>
            <a:r>
              <a:rPr lang="de-DE" dirty="0" err="1" smtClean="0">
                <a:solidFill>
                  <a:schemeClr val="accent2"/>
                </a:solidFill>
              </a:rPr>
              <a:t>Serialisierbarkeit</a:t>
            </a:r>
            <a:endParaRPr lang="de-DE" dirty="0" smtClean="0">
              <a:solidFill>
                <a:schemeClr val="accent2"/>
              </a:solidFill>
            </a:endParaRPr>
          </a:p>
          <a:p>
            <a:pPr lvl="1"/>
            <a:r>
              <a:rPr lang="de-DE" dirty="0" smtClean="0"/>
              <a:t>Vermeiden von Anomalien durch Nebenläufigkeit</a:t>
            </a:r>
          </a:p>
          <a:p>
            <a:pPr lvl="1"/>
            <a:r>
              <a:rPr lang="de-DE" dirty="0" err="1" smtClean="0"/>
              <a:t>Serialisierbarkeit</a:t>
            </a:r>
            <a:r>
              <a:rPr lang="de-DE" dirty="0" smtClean="0"/>
              <a:t> reicht für Isolation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Zwei-Phasen-Sperrprotokoll</a:t>
            </a:r>
          </a:p>
          <a:p>
            <a:pPr lvl="1"/>
            <a:r>
              <a:rPr lang="de-DE" dirty="0" smtClean="0"/>
              <a:t>2PL ist eine praktikable Technik, um </a:t>
            </a:r>
            <a:r>
              <a:rPr lang="de-DE" dirty="0" err="1" smtClean="0"/>
              <a:t>Serialisierbarkeit</a:t>
            </a:r>
            <a:r>
              <a:rPr lang="de-DE" dirty="0" smtClean="0"/>
              <a:t> zu garantieren (meist wird strikte 2PL verwendet)</a:t>
            </a:r>
          </a:p>
          <a:p>
            <a:pPr lvl="1"/>
            <a:r>
              <a:rPr lang="de-DE" dirty="0" smtClean="0"/>
              <a:t>In SQL-92 können sog. Isolationsgrade eingestellt werden</a:t>
            </a:r>
            <a:br>
              <a:rPr lang="de-DE" dirty="0" smtClean="0"/>
            </a:br>
            <a:r>
              <a:rPr lang="de-DE" dirty="0" smtClean="0"/>
              <a:t>(Abschwächung der ACID-Bedingungen)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Nebenläufigkeit in B-Bäumen</a:t>
            </a:r>
          </a:p>
          <a:p>
            <a:pPr lvl="1"/>
            <a:r>
              <a:rPr lang="de-DE" dirty="0" smtClean="0"/>
              <a:t>Spezialisierte Protokolle (WTL) zur Flaschenhalsvermeidung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Wiederherstellung (ARIES)</a:t>
            </a:r>
          </a:p>
          <a:p>
            <a:pPr lvl="1"/>
            <a:r>
              <a:rPr lang="de-DE" dirty="0" smtClean="0"/>
              <a:t>Write-</a:t>
            </a:r>
            <a:r>
              <a:rPr lang="de-DE" dirty="0" err="1" smtClean="0"/>
              <a:t>Ahead</a:t>
            </a:r>
            <a:r>
              <a:rPr lang="de-DE" dirty="0" smtClean="0"/>
              <a:t>-Log, Checkpoints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8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Gesamtbild </a:t>
            </a:r>
            <a:r>
              <a:rPr lang="de-DE" smtClean="0"/>
              <a:t>der Architektur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187624" y="3539596"/>
            <a:ext cx="1440160" cy="1473580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264359" y="3602877"/>
            <a:ext cx="1378387" cy="1376658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2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Klausur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erste Klausur alles relevant bis auf </a:t>
            </a:r>
            <a:r>
              <a:rPr lang="de-DE" dirty="0" err="1" smtClean="0"/>
              <a:t>Recoverymanagement</a:t>
            </a:r>
            <a:r>
              <a:rPr lang="de-DE" dirty="0" smtClean="0"/>
              <a:t> (dieser Foliensatz: Transaktionsmanagement Teil 3). </a:t>
            </a:r>
            <a:endParaRPr lang="de-DE" dirty="0" smtClean="0"/>
          </a:p>
          <a:p>
            <a:r>
              <a:rPr lang="de-DE" dirty="0" smtClean="0"/>
              <a:t>Übungen bilden gute </a:t>
            </a:r>
            <a:r>
              <a:rPr lang="de-DE" dirty="0" smtClean="0"/>
              <a:t>Vorbereitung</a:t>
            </a:r>
          </a:p>
          <a:p>
            <a:pPr lvl="1"/>
            <a:r>
              <a:rPr lang="de-DE" dirty="0" smtClean="0"/>
              <a:t>Insbesondere </a:t>
            </a:r>
            <a:r>
              <a:rPr lang="de-DE" dirty="0" smtClean="0"/>
              <a:t>Verständnisfragen (Ja-Nein-Fragen mit </a:t>
            </a:r>
            <a:r>
              <a:rPr lang="de-DE" dirty="0" smtClean="0"/>
              <a:t>Begründung) werden vorkommen</a:t>
            </a:r>
          </a:p>
          <a:p>
            <a:pPr lvl="1"/>
            <a:r>
              <a:rPr lang="de-DE" dirty="0" smtClean="0"/>
              <a:t>Aber: Keine langen Rechenaufgaben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Organisatorisches</a:t>
            </a:r>
          </a:p>
          <a:p>
            <a:pPr lvl="1"/>
            <a:r>
              <a:rPr lang="de-DE" dirty="0" smtClean="0"/>
              <a:t>Raum checken in </a:t>
            </a:r>
            <a:r>
              <a:rPr lang="de-DE" dirty="0" err="1" smtClean="0"/>
              <a:t>Moodle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1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Wiederherstellung nach Fehlern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Drei Typen von Fehlern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Transaktionsfehler (Prozessfehler)</a:t>
            </a:r>
          </a:p>
          <a:p>
            <a:pPr lvl="1"/>
            <a:r>
              <a:rPr lang="de-DE" dirty="0" smtClean="0"/>
              <a:t>Eine Transaktion wird abgebrochen (</a:t>
            </a:r>
            <a:r>
              <a:rPr lang="de-DE" dirty="0" err="1" smtClean="0"/>
              <a:t>abort</a:t>
            </a:r>
            <a:r>
              <a:rPr lang="de-DE" dirty="0" smtClean="0"/>
              <a:t>)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lle Änderungen müssen ungeschehen gemacht werden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Systemfehler</a:t>
            </a:r>
          </a:p>
          <a:p>
            <a:pPr lvl="1"/>
            <a:r>
              <a:rPr lang="de-DE" dirty="0" smtClean="0"/>
              <a:t>Datenbank- oder Betriebssystem-Crash, Stromausfall, o.ä.</a:t>
            </a:r>
          </a:p>
          <a:p>
            <a:pPr lvl="1"/>
            <a:r>
              <a:rPr lang="de-DE" dirty="0" smtClean="0"/>
              <a:t>Änderungen im Hauptspeicher sind verloren</a:t>
            </a:r>
          </a:p>
          <a:p>
            <a:pPr lvl="1"/>
            <a:r>
              <a:rPr lang="de-DE" dirty="0" smtClean="0"/>
              <a:t>Sicherstellen, dass keine Änderungen mit Commit verloren gehen (oder ihre Effekte wieder herstellen) und alle anderen Transaktionen ungeschehen gemacht werden</a:t>
            </a:r>
            <a:endParaRPr lang="de-DE" dirty="0" smtClean="0">
              <a:solidFill>
                <a:schemeClr val="accent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2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Wiederherstellung nach Fehlern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Drei Typen von Fehlern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Transaktionsfehler (Prozessfehler)</a:t>
            </a:r>
          </a:p>
          <a:p>
            <a:pPr lvl="1"/>
            <a:r>
              <a:rPr lang="de-DE" dirty="0" smtClean="0"/>
              <a:t>Eine Transaktion wird abgebrochen (</a:t>
            </a:r>
            <a:r>
              <a:rPr lang="de-DE" dirty="0" err="1" smtClean="0"/>
              <a:t>abort</a:t>
            </a:r>
            <a:r>
              <a:rPr lang="de-DE" dirty="0" smtClean="0"/>
              <a:t>)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lle Änderungen müssen ungeschehen gemacht werden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Systemfehler</a:t>
            </a:r>
          </a:p>
          <a:p>
            <a:pPr lvl="1"/>
            <a:r>
              <a:rPr lang="de-DE" dirty="0" smtClean="0"/>
              <a:t>Datenbank- oder Betriebssystem-Crash, Stromausfall, o.ä.</a:t>
            </a:r>
          </a:p>
          <a:p>
            <a:pPr lvl="1"/>
            <a:r>
              <a:rPr lang="de-DE" dirty="0" smtClean="0"/>
              <a:t>Änderungen im Hauptspeicher sind verloren</a:t>
            </a:r>
          </a:p>
          <a:p>
            <a:pPr lvl="1"/>
            <a:r>
              <a:rPr lang="de-DE" dirty="0" smtClean="0"/>
              <a:t>Sicherstellen, dass keine Änderungen mit Commit verloren gehen (oder ihre Effekte wieder herstellen) und alle anderen Transaktionen ungeschehen gemacht werden</a:t>
            </a:r>
            <a:endParaRPr lang="de-DE" dirty="0" smtClean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accent2"/>
                </a:solidFill>
              </a:rPr>
              <a:t>Medienfehler (Gerätefehler)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9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Wiederherstellung nach Fehlern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Drei Typen von Fehlern</a:t>
            </a:r>
          </a:p>
          <a:p>
            <a:r>
              <a:rPr lang="de-DE" dirty="0" smtClean="0">
                <a:solidFill>
                  <a:schemeClr val="accent2"/>
                </a:solidFill>
              </a:rPr>
              <a:t>Transaktionsfehler (Prozessfehler)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Systemfehler</a:t>
            </a:r>
          </a:p>
          <a:p>
            <a:r>
              <a:rPr lang="de-DE" dirty="0" smtClean="0">
                <a:solidFill>
                  <a:srgbClr val="333399"/>
                </a:solidFill>
              </a:rPr>
              <a:t>Medienfehler (Gerätefehler)</a:t>
            </a:r>
          </a:p>
          <a:p>
            <a:pPr lvl="1"/>
            <a:r>
              <a:rPr lang="de-DE" dirty="0" smtClean="0"/>
              <a:t>Crash von Festplatten, Feuer, Wassereinbruch</a:t>
            </a:r>
          </a:p>
          <a:p>
            <a:pPr lvl="1"/>
            <a:r>
              <a:rPr lang="de-DE" dirty="0" smtClean="0"/>
              <a:t>Wiederherstellung von externen Speichermedien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 smtClean="0"/>
              <a:t>Trotz Fehler müssen </a:t>
            </a:r>
            <a:r>
              <a:rPr lang="de-DE" dirty="0" err="1" smtClean="0"/>
              <a:t>Atomarität</a:t>
            </a:r>
            <a:r>
              <a:rPr lang="de-DE" dirty="0" smtClean="0"/>
              <a:t> </a:t>
            </a:r>
            <a:r>
              <a:rPr lang="de-DE" dirty="0" smtClean="0"/>
              <a:t>und Durabilität garantiert werden (ACID-Bedingungen)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5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System- oder Medienfehler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Transaktionen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de-DE" sz="2400" dirty="0" smtClean="0"/>
              <a:t> wurden vor dem Ausfall erfolgreich beendet </a:t>
            </a:r>
            <a:r>
              <a:rPr lang="de-DE" sz="2400" dirty="0" smtClean="0">
                <a:sym typeface="Wingdings"/>
              </a:rPr>
              <a:t> Dauerhaftigkeit: Es muss sicher-gestellt werden, dass die Effekte beibehalten werden oder wiederhergestellt werden können (</a:t>
            </a:r>
            <a:r>
              <a:rPr lang="de-DE" sz="2400" dirty="0" err="1" smtClean="0">
                <a:sym typeface="Wingdings"/>
              </a:rPr>
              <a:t>redo</a:t>
            </a:r>
            <a:r>
              <a:rPr lang="de-DE" sz="2400" dirty="0" smtClean="0">
                <a:sym typeface="Wingdings"/>
              </a:rPr>
              <a:t>)</a:t>
            </a:r>
          </a:p>
          <a:p>
            <a:r>
              <a:rPr lang="de-DE" sz="2400" dirty="0" smtClean="0"/>
              <a:t>Transaktionen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sz="2400" dirty="0" smtClean="0"/>
              <a:t> wurden noch nicht beendet </a:t>
            </a:r>
            <a:r>
              <a:rPr lang="de-DE" sz="2400" dirty="0" smtClean="0">
                <a:sym typeface="Wingdings"/>
              </a:rPr>
              <a:t> </a:t>
            </a:r>
            <a:r>
              <a:rPr lang="de-DE" sz="2400" dirty="0" err="1" smtClean="0">
                <a:sym typeface="Wingdings"/>
              </a:rPr>
              <a:t>Atomarität</a:t>
            </a:r>
            <a:r>
              <a:rPr lang="de-DE" sz="2400" dirty="0" smtClean="0">
                <a:sym typeface="Wingdings"/>
              </a:rPr>
              <a:t>: Alle Effekte müssen rückgängig gemacht werden</a:t>
            </a: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Bild 4" descr="Pages from 06-Transaction-Management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328592" cy="26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Arten von Speichern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507413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Wir nehmen an, es gibt drei Arten von Speichern</a:t>
            </a:r>
          </a:p>
          <a:p>
            <a:pPr>
              <a:lnSpc>
                <a:spcPct val="130000"/>
              </a:lnSpc>
            </a:pPr>
            <a:r>
              <a:rPr lang="de-DE" dirty="0" smtClean="0">
                <a:solidFill>
                  <a:srgbClr val="0000C8"/>
                </a:solidFill>
              </a:rPr>
              <a:t>Flüchtige Speicher</a:t>
            </a:r>
          </a:p>
          <a:p>
            <a:pPr lvl="1"/>
            <a:r>
              <a:rPr lang="de-DE" dirty="0" smtClean="0"/>
              <a:t>Wird vom Pufferverwalter verwendet </a:t>
            </a:r>
            <a:br>
              <a:rPr lang="de-DE" dirty="0" smtClean="0"/>
            </a:br>
            <a:r>
              <a:rPr lang="de-DE" dirty="0" smtClean="0"/>
              <a:t>(für Seitencache und auch Transaktions-Verwaltungsdaten)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Nicht-flüchtige </a:t>
            </a:r>
            <a:r>
              <a:rPr lang="de-DE" dirty="0">
                <a:solidFill>
                  <a:srgbClr val="0000C8"/>
                </a:solidFill>
              </a:rPr>
              <a:t>Speicher </a:t>
            </a:r>
            <a:endParaRPr lang="de-DE" dirty="0" smtClean="0">
              <a:solidFill>
                <a:srgbClr val="0000C8"/>
              </a:solidFill>
            </a:endParaRPr>
          </a:p>
          <a:p>
            <a:pPr lvl="1"/>
            <a:r>
              <a:rPr lang="de-DE" dirty="0" smtClean="0"/>
              <a:t>Festplatten, Solid-State Drives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Stabile Speicher</a:t>
            </a:r>
          </a:p>
          <a:p>
            <a:pPr lvl="1"/>
            <a:r>
              <a:rPr lang="de-DE" dirty="0" smtClean="0"/>
              <a:t>Nicht-flüchtiger Speicher, der alle drei Arten von Fehlern überlebt. Stabilität kann durch Replikation auf mehrere Platten erhöht werden (auch: Bänder</a:t>
            </a:r>
            <a:r>
              <a:rPr lang="de-DE" dirty="0" smtClean="0"/>
              <a:t>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de-DE" dirty="0" smtClean="0"/>
              <a:t>Vergleiche Arten von Fehler und Arten von Speichern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4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1925</Words>
  <Application>Microsoft Macintosh PowerPoint</Application>
  <PresentationFormat>Bildschirmpräsentation (4:3)</PresentationFormat>
  <Paragraphs>394</Paragraphs>
  <Slides>46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2" baseType="lpstr">
      <vt:lpstr>Calibri</vt:lpstr>
      <vt:lpstr>ＭＳ Ｐゴシック</vt:lpstr>
      <vt:lpstr>Myriad Pro</vt:lpstr>
      <vt:lpstr>Wingdings</vt:lpstr>
      <vt:lpstr>Arial</vt:lpstr>
      <vt:lpstr>7_Standarddesign</vt:lpstr>
      <vt:lpstr>Datenbanken Transaktionsmanagement Teil 3 </vt:lpstr>
      <vt:lpstr>Wiederherstellung (Recovery)</vt:lpstr>
      <vt:lpstr>Motivation</vt:lpstr>
      <vt:lpstr>Wiederherstellung nach Fehlern</vt:lpstr>
      <vt:lpstr>Wiederherstellung nach Fehlern</vt:lpstr>
      <vt:lpstr>Wiederherstellung nach Fehlern</vt:lpstr>
      <vt:lpstr>Wiederherstellung nach Fehlern</vt:lpstr>
      <vt:lpstr>Beispiel: System- oder Medienfehler</vt:lpstr>
      <vt:lpstr>Arten von Speichern</vt:lpstr>
      <vt:lpstr>Schattenseiten</vt:lpstr>
      <vt:lpstr>Schatten-Seiten-Verwaltung</vt:lpstr>
      <vt:lpstr>Verwalter für externen Speicher: Indirekte Adressierung</vt:lpstr>
      <vt:lpstr>Shadow-Paging: Funktionen</vt:lpstr>
      <vt:lpstr>Beispiel</vt:lpstr>
      <vt:lpstr>Shadow-Paging: Funktionen (2)</vt:lpstr>
      <vt:lpstr>Schatten-Seiten: Diskussion</vt:lpstr>
      <vt:lpstr>Schatten-Seiten: Diskussion</vt:lpstr>
      <vt:lpstr>ARIES-Wiederherstellungsmethode</vt:lpstr>
      <vt:lpstr>Effekte, die Wiederherstellung berücksichtigen muss</vt:lpstr>
      <vt:lpstr>Write-Ahead-Log (WAL)</vt:lpstr>
      <vt:lpstr>Inhalte des Write-Ahead-Logs</vt:lpstr>
      <vt:lpstr>Inhalte des Write-Ahead-Logs (Forts.)</vt:lpstr>
      <vt:lpstr>Beispiel</vt:lpstr>
      <vt:lpstr>Redo/Undo-Information</vt:lpstr>
      <vt:lpstr>Redo/Undo-Information</vt:lpstr>
      <vt:lpstr>Kompromiss </vt:lpstr>
      <vt:lpstr>Schreiben von Log-Einträgen</vt:lpstr>
      <vt:lpstr>Normaler Verarbeitungsmodus</vt:lpstr>
      <vt:lpstr>Datenstruktur zur Buchführung</vt:lpstr>
      <vt:lpstr>Rückrollen einer Transaktion</vt:lpstr>
      <vt:lpstr>Rückrollen einer Transaktion</vt:lpstr>
      <vt:lpstr>Rückrollen einer Transaktion</vt:lpstr>
      <vt:lpstr>Wiederherstellung nach Ausfall</vt:lpstr>
      <vt:lpstr>Analyse-Phase</vt:lpstr>
      <vt:lpstr>Redo-Phase</vt:lpstr>
      <vt:lpstr>Redo-Phase</vt:lpstr>
      <vt:lpstr>Undo-Phase</vt:lpstr>
      <vt:lpstr>Undo-Phase</vt:lpstr>
      <vt:lpstr>Checkpointing</vt:lpstr>
      <vt:lpstr>Beispiel schwergewichtiger Checkpoint</vt:lpstr>
      <vt:lpstr>Leichtgewichtiger Checkpoint  </vt:lpstr>
      <vt:lpstr>Wiederherstellung mit leichtgew. Checkpoint</vt:lpstr>
      <vt:lpstr>Medien-Wiederherstellung</vt:lpstr>
      <vt:lpstr>Zusammenfassung Transaktionsmanagement</vt:lpstr>
      <vt:lpstr>Das Gesamtbild der Architektur</vt:lpstr>
      <vt:lpstr>Klausur 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1773</cp:revision>
  <cp:lastPrinted>2020-06-30T09:15:59Z</cp:lastPrinted>
  <dcterms:created xsi:type="dcterms:W3CDTF">2010-04-27T12:26:40Z</dcterms:created>
  <dcterms:modified xsi:type="dcterms:W3CDTF">2020-06-30T11:16:52Z</dcterms:modified>
</cp:coreProperties>
</file>