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5" r:id="rId1"/>
  </p:sldMasterIdLst>
  <p:notesMasterIdLst>
    <p:notesMasterId r:id="rId63"/>
  </p:notesMasterIdLst>
  <p:handoutMasterIdLst>
    <p:handoutMasterId r:id="rId64"/>
  </p:handoutMasterIdLst>
  <p:sldIdLst>
    <p:sldId id="273" r:id="rId2"/>
    <p:sldId id="327" r:id="rId3"/>
    <p:sldId id="274" r:id="rId4"/>
    <p:sldId id="275" r:id="rId5"/>
    <p:sldId id="276" r:id="rId6"/>
    <p:sldId id="313" r:id="rId7"/>
    <p:sldId id="328" r:id="rId8"/>
    <p:sldId id="329" r:id="rId9"/>
    <p:sldId id="330" r:id="rId10"/>
    <p:sldId id="331" r:id="rId11"/>
    <p:sldId id="326"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332" r:id="rId38"/>
    <p:sldId id="290" r:id="rId39"/>
    <p:sldId id="291" r:id="rId40"/>
    <p:sldId id="292" r:id="rId41"/>
    <p:sldId id="333" r:id="rId42"/>
    <p:sldId id="293" r:id="rId43"/>
    <p:sldId id="294" r:id="rId44"/>
    <p:sldId id="295" r:id="rId45"/>
    <p:sldId id="296" r:id="rId46"/>
    <p:sldId id="297" r:id="rId47"/>
    <p:sldId id="298" r:id="rId48"/>
    <p:sldId id="336" r:id="rId49"/>
    <p:sldId id="299" r:id="rId50"/>
    <p:sldId id="300" r:id="rId51"/>
    <p:sldId id="301" r:id="rId52"/>
    <p:sldId id="302" r:id="rId53"/>
    <p:sldId id="334" r:id="rId54"/>
    <p:sldId id="335" r:id="rId55"/>
    <p:sldId id="306" r:id="rId56"/>
    <p:sldId id="307" r:id="rId57"/>
    <p:sldId id="308" r:id="rId58"/>
    <p:sldId id="309" r:id="rId59"/>
    <p:sldId id="310" r:id="rId60"/>
    <p:sldId id="311" r:id="rId61"/>
    <p:sldId id="312" r:id="rId62"/>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D7CFF"/>
    <a:srgbClr val="807CFF"/>
    <a:srgbClr val="00394A"/>
    <a:srgbClr val="003241"/>
    <a:srgbClr val="DAD9D3"/>
    <a:srgbClr val="B2B1A9"/>
    <a:srgbClr val="004B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375" autoAdjust="0"/>
  </p:normalViewPr>
  <p:slideViewPr>
    <p:cSldViewPr>
      <p:cViewPr varScale="1">
        <p:scale>
          <a:sx n="113" d="100"/>
          <a:sy n="113" d="100"/>
        </p:scale>
        <p:origin x="-9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handoutMaster" Target="handoutMasters/handout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 Id="rId2" Type="http://schemas.openxmlformats.org/officeDocument/2006/relationships/image" Target="../media/image8.wmf"/><Relationship Id="rId3"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8A6ECAE5-6A67-9648-BFD4-50D589EC5C71}" type="datetimeFigureOut">
              <a:rPr lang="de-DE"/>
              <a:pPr>
                <a:defRPr/>
              </a:pPr>
              <a:t>25.10.16</a:t>
            </a:fld>
            <a:endParaRPr lang="en-US"/>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298B09E7-CB36-8743-B365-30F25214A412}" type="slidenum">
              <a:rPr lang="en-US"/>
              <a:pPr>
                <a:defRPr/>
              </a:pPr>
              <a:t>‹Nr.›</a:t>
            </a:fld>
            <a:endParaRPr lang="en-US"/>
          </a:p>
        </p:txBody>
      </p:sp>
    </p:spTree>
    <p:extLst>
      <p:ext uri="{BB962C8B-B14F-4D97-AF65-F5344CB8AC3E}">
        <p14:creationId xmlns:p14="http://schemas.microsoft.com/office/powerpoint/2010/main" val="42924333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967AB418-317D-AC4E-A41A-2B33F9292AC9}" type="datetimeFigureOut">
              <a:rPr lang="de-DE"/>
              <a:pPr>
                <a:defRPr/>
              </a:pPr>
              <a:t>25.10.16</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smtClean="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609C88DA-55BC-924E-8761-82F5902E2CE5}" type="slidenum">
              <a:rPr lang="en-US"/>
              <a:pPr>
                <a:defRPr/>
              </a:pPr>
              <a:t>‹Nr.›</a:t>
            </a:fld>
            <a:endParaRPr lang="en-US"/>
          </a:p>
        </p:txBody>
      </p:sp>
    </p:spTree>
    <p:extLst>
      <p:ext uri="{BB962C8B-B14F-4D97-AF65-F5344CB8AC3E}">
        <p14:creationId xmlns:p14="http://schemas.microsoft.com/office/powerpoint/2010/main" val="253413931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AD6D9C27-1043-F44C-9D04-0861D4A48A53}" type="slidenum">
              <a:rPr lang="en-US" sz="1200"/>
              <a:pPr/>
              <a:t>3</a:t>
            </a:fld>
            <a:endParaRPr lang="en-US"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C8320E23-00C5-704B-AA7D-03FDF0DB38EC}" type="slidenum">
              <a:rPr lang="de-DE" sz="1200"/>
              <a:pPr/>
              <a:t>30</a:t>
            </a:fld>
            <a:endParaRPr lang="de-DE" sz="1200"/>
          </a:p>
        </p:txBody>
      </p:sp>
      <p:sp>
        <p:nvSpPr>
          <p:cNvPr id="33795" name="Rectangle 2"/>
          <p:cNvSpPr>
            <a:spLocks noGrp="1" noRot="1" noChangeAspect="1" noChangeArrowheads="1" noTextEdit="1"/>
          </p:cNvSpPr>
          <p:nvPr>
            <p:ph type="sldImg"/>
          </p:nvPr>
        </p:nvSpPr>
        <p:spPr>
          <a:solidFill>
            <a:srgbClr val="FFFFFF"/>
          </a:solidFill>
          <a:ln/>
        </p:spPr>
      </p:sp>
      <p:sp>
        <p:nvSpPr>
          <p:cNvPr id="33796"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ea typeface="ＭＳ Ｐゴシック" charset="0"/>
                <a:cs typeface="ＭＳ Ｐゴシック" charset="0"/>
              </a:rPr>
              <a:t>NB</a:t>
            </a:r>
            <a:r>
              <a:rPr lang="en-US" smtClean="0">
                <a:ea typeface="ＭＳ Ｐゴシック" charset="0"/>
                <a:cs typeface="ＭＳ Ｐゴシック" charset="0"/>
              </a:rPr>
              <a:t>: </a:t>
            </a:r>
            <a:r>
              <a:rPr lang="en-US" sz="1200" smtClean="0">
                <a:ea typeface="ＭＳ Ｐゴシック" charset="0"/>
              </a:rPr>
              <a:t>Technically</a:t>
            </a:r>
            <a:r>
              <a:rPr lang="en-US" sz="1200" dirty="0" smtClean="0">
                <a:ea typeface="ＭＳ Ｐゴシック" charset="0"/>
              </a:rPr>
              <a:t>, random variables are functions RV: </a:t>
            </a:r>
            <a:r>
              <a:rPr lang="en-US" sz="1200" dirty="0" err="1" smtClean="0">
                <a:ea typeface="ＭＳ Ｐゴシック" charset="0"/>
              </a:rPr>
              <a:t>PossibleWorlds</a:t>
            </a:r>
            <a:r>
              <a:rPr lang="en-US" sz="1200" dirty="0" smtClean="0">
                <a:ea typeface="ＭＳ Ｐゴシック" charset="0"/>
              </a:rPr>
              <a:t> -&gt; </a:t>
            </a:r>
            <a:r>
              <a:rPr lang="en-US" sz="1200" dirty="0" err="1" smtClean="0">
                <a:ea typeface="ＭＳ Ｐゴシック" charset="0"/>
              </a:rPr>
              <a:t>SetofValues</a:t>
            </a:r>
            <a:r>
              <a:rPr lang="en-US" sz="1200" dirty="0" smtClean="0">
                <a:ea typeface="ＭＳ Ｐゴシック" charset="0"/>
              </a:rPr>
              <a:t> </a:t>
            </a:r>
          </a:p>
          <a:p>
            <a:pPr eaLnBrk="1" hangingPunct="1">
              <a:lnSpc>
                <a:spcPct val="80000"/>
              </a:lnSpc>
            </a:pPr>
            <a:r>
              <a:rPr lang="en-US" sz="1200" dirty="0" smtClean="0">
                <a:ea typeface="ＭＳ Ｐゴシック" charset="0"/>
              </a:rPr>
              <a:t>``Domain’’ of a random variable RV: Image RV[</a:t>
            </a:r>
            <a:r>
              <a:rPr lang="en-US" sz="1200" dirty="0" err="1" smtClean="0">
                <a:ea typeface="ＭＳ Ｐゴシック" charset="0"/>
              </a:rPr>
              <a:t>PossibleWorlds</a:t>
            </a:r>
            <a:r>
              <a:rPr lang="en-US" sz="1200" dirty="0" smtClean="0">
                <a:ea typeface="ＭＳ Ｐゴシック" charset="0"/>
              </a:rPr>
              <a:t>] of function  RV</a:t>
            </a:r>
          </a:p>
          <a:p>
            <a:pPr eaLnBrk="1" hangingPunct="1"/>
            <a:endParaRPr lang="en-US" dirty="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D9735E6F-4A3F-4544-827E-8DB0B965165A}" type="slidenum">
              <a:rPr lang="de-DE" sz="1200"/>
              <a:pPr/>
              <a:t>31</a:t>
            </a:fld>
            <a:endParaRPr lang="de-DE" sz="1200"/>
          </a:p>
        </p:txBody>
      </p:sp>
      <p:sp>
        <p:nvSpPr>
          <p:cNvPr id="35843" name="Rectangle 2"/>
          <p:cNvSpPr>
            <a:spLocks noGrp="1" noRot="1" noChangeAspect="1" noChangeArrowheads="1" noTextEdit="1"/>
          </p:cNvSpPr>
          <p:nvPr>
            <p:ph type="sldImg"/>
          </p:nvPr>
        </p:nvSpPr>
        <p:spPr>
          <a:solidFill>
            <a:srgbClr val="FFFFFF"/>
          </a:solidFill>
          <a:ln/>
        </p:spPr>
      </p:sp>
      <p:sp>
        <p:nvSpPr>
          <p:cNvPr id="3584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ea typeface="ＭＳ Ｐゴシック" charset="0"/>
                <a:cs typeface="ＭＳ Ｐゴシック" charset="0"/>
              </a:rPr>
              <a:t>Also sometimes called sample space (all possible atomic events) Sum of all world states where the proposition is true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9C2B2EF8-03CB-4041-B526-17879385239C}" type="slidenum">
              <a:rPr lang="de-DE" sz="1200"/>
              <a:pPr/>
              <a:t>32</a:t>
            </a:fld>
            <a:endParaRPr lang="de-DE" sz="1200"/>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smtClean="0">
                <a:ea typeface="ＭＳ Ｐゴシック" charset="0"/>
                <a:cs typeface="ＭＳ Ｐゴシック" charset="0"/>
              </a:rPr>
              <a:t>True stands for any tautological proposition (such as A or non A);</a:t>
            </a:r>
            <a:r>
              <a:rPr lang="en-US" baseline="0" dirty="0" smtClean="0">
                <a:ea typeface="ＭＳ Ｐゴシック" charset="0"/>
                <a:cs typeface="ＭＳ Ｐゴシック" charset="0"/>
              </a:rPr>
              <a:t> </a:t>
            </a:r>
          </a:p>
          <a:p>
            <a:pPr eaLnBrk="1" hangingPunct="1"/>
            <a:r>
              <a:rPr lang="en-US" baseline="0" dirty="0" smtClean="0">
                <a:ea typeface="ＭＳ Ｐゴシック" charset="0"/>
                <a:cs typeface="ＭＳ Ｐゴシック" charset="0"/>
              </a:rPr>
              <a:t>False for any contradictory proposition (such as A and non A)</a:t>
            </a:r>
            <a:endParaRPr lang="en-US" dirty="0" smtClean="0">
              <a:ea typeface="ＭＳ Ｐゴシック" charset="0"/>
              <a:cs typeface="ＭＳ Ｐゴシック" charset="0"/>
            </a:endParaRPr>
          </a:p>
          <a:p>
            <a:pPr eaLnBrk="1" hangingPunct="1"/>
            <a:r>
              <a:rPr lang="en-US" dirty="0" smtClean="0">
                <a:ea typeface="ＭＳ Ｐゴシック" charset="0"/>
                <a:cs typeface="ＭＳ Ｐゴシック" charset="0"/>
              </a:rPr>
              <a:t>Can</a:t>
            </a:r>
            <a:r>
              <a:rPr lang="en-US" baseline="0" dirty="0" smtClean="0">
                <a:ea typeface="ＭＳ Ｐゴシック" charset="0"/>
                <a:cs typeface="ＭＳ Ｐゴシック" charset="0"/>
              </a:rPr>
              <a:t> derive </a:t>
            </a:r>
          </a:p>
          <a:p>
            <a:pPr eaLnBrk="1" hangingPunct="1"/>
            <a:r>
              <a:rPr lang="en-US" baseline="0" dirty="0" smtClean="0">
                <a:ea typeface="ＭＳ Ｐゴシック" charset="0"/>
                <a:cs typeface="ＭＳ Ｐゴシック" charset="0"/>
              </a:rPr>
              <a:t>P(non A ) = 1 – P(A)</a:t>
            </a:r>
            <a:endParaRPr lang="en-US" dirty="0" smtClean="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0F521F11-4B2B-1C49-8AC4-989F151E9C3E}" type="slidenum">
              <a:rPr lang="de-DE" sz="1200"/>
              <a:pPr/>
              <a:t>33</a:t>
            </a:fld>
            <a:endParaRPr lang="de-DE" sz="1200"/>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D32F0D2A-2E57-164D-AE6A-AB8924B79375}" type="slidenum">
              <a:rPr lang="de-DE" sz="1200"/>
              <a:pPr/>
              <a:t>34</a:t>
            </a:fld>
            <a:endParaRPr lang="de-DE" sz="1200"/>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ea typeface="ＭＳ Ｐゴシック" charset="0"/>
                <a:cs typeface="ＭＳ Ｐゴシック" charset="0"/>
              </a:rPr>
              <a:t>Prior can come from statistical date or other insights e.g. dice (computational)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D7579789-BFA9-F341-9E5D-6B4AAC45ADEC}" type="slidenum">
              <a:rPr lang="de-DE" sz="1200"/>
              <a:pPr/>
              <a:t>35</a:t>
            </a:fld>
            <a:endParaRPr lang="de-DE" sz="1200"/>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p:cNvSpPr>
            <a:spLocks noGrp="1" noRot="1" noChangeAspect="1" noTextEdit="1"/>
          </p:cNvSpPr>
          <p:nvPr>
            <p:ph type="sldImg"/>
          </p:nvPr>
        </p:nvSpPr>
        <p:spPr>
          <a:ln/>
        </p:spPr>
      </p:sp>
      <p:sp>
        <p:nvSpPr>
          <p:cNvPr id="4608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dirty="0" err="1">
                <a:ea typeface="ＭＳ Ｐゴシック" charset="0"/>
                <a:cs typeface="ＭＳ Ｐゴシック" charset="0"/>
              </a:rPr>
              <a:t>For</a:t>
            </a:r>
            <a:r>
              <a:rPr lang="de-DE" dirty="0">
                <a:ea typeface="ＭＳ Ｐゴシック" charset="0"/>
                <a:cs typeface="ＭＳ Ｐゴシック" charset="0"/>
              </a:rPr>
              <a:t> </a:t>
            </a:r>
            <a:r>
              <a:rPr lang="de-DE" dirty="0" err="1">
                <a:ea typeface="ＭＳ Ｐゴシック" charset="0"/>
                <a:cs typeface="ＭＳ Ｐゴシック" charset="0"/>
              </a:rPr>
              <a:t>continous</a:t>
            </a:r>
            <a:r>
              <a:rPr lang="de-DE" dirty="0">
                <a:ea typeface="ＭＳ Ｐゴシック" charset="0"/>
                <a:cs typeface="ＭＳ Ｐゴシック" charset="0"/>
              </a:rPr>
              <a:t> </a:t>
            </a:r>
            <a:r>
              <a:rPr lang="de-DE" dirty="0" smtClean="0">
                <a:ea typeface="ＭＳ Ｐゴシック" charset="0"/>
                <a:cs typeface="ＭＳ Ｐゴシック" charset="0"/>
              </a:rPr>
              <a:t>variables </a:t>
            </a:r>
            <a:r>
              <a:rPr lang="de-DE" dirty="0" err="1" smtClean="0">
                <a:ea typeface="ＭＳ Ｐゴシック" charset="0"/>
                <a:cs typeface="ＭＳ Ｐゴシック" charset="0"/>
              </a:rPr>
              <a:t>we</a:t>
            </a:r>
            <a:r>
              <a:rPr lang="de-DE" dirty="0" smtClean="0">
                <a:ea typeface="ＭＳ Ｐゴシック" charset="0"/>
                <a:cs typeface="ＭＳ Ｐゴシック" charset="0"/>
              </a:rPr>
              <a:t> </a:t>
            </a:r>
            <a:r>
              <a:rPr lang="de-DE" dirty="0" err="1">
                <a:ea typeface="ＭＳ Ｐゴシック" charset="0"/>
                <a:cs typeface="ＭＳ Ｐゴシック" charset="0"/>
              </a:rPr>
              <a:t>cannot</a:t>
            </a:r>
            <a:r>
              <a:rPr lang="de-DE" dirty="0">
                <a:ea typeface="ＭＳ Ｐゴシック" charset="0"/>
                <a:cs typeface="ＭＳ Ｐゴシック" charset="0"/>
              </a:rPr>
              <a:t> </a:t>
            </a:r>
            <a:r>
              <a:rPr lang="de-DE" dirty="0" err="1" smtClean="0">
                <a:ea typeface="ＭＳ Ｐゴシック" charset="0"/>
                <a:cs typeface="ＭＳ Ｐゴシック" charset="0"/>
              </a:rPr>
              <a:t>write</a:t>
            </a:r>
            <a:r>
              <a:rPr lang="de-DE" dirty="0" smtClean="0">
                <a:ea typeface="ＭＳ Ｐゴシック" charset="0"/>
                <a:cs typeface="ＭＳ Ｐゴシック" charset="0"/>
              </a:rPr>
              <a:t> down (</a:t>
            </a:r>
            <a:r>
              <a:rPr lang="de-DE" dirty="0" err="1" smtClean="0">
                <a:ea typeface="ＭＳ Ｐゴシック" charset="0"/>
                <a:cs typeface="ＭＳ Ｐゴシック" charset="0"/>
              </a:rPr>
              <a:t>the</a:t>
            </a:r>
            <a:r>
              <a:rPr lang="de-DE" dirty="0" smtClean="0">
                <a:ea typeface="ＭＳ Ｐゴシック" charset="0"/>
                <a:cs typeface="ＭＳ Ｐゴシック" charset="0"/>
              </a:rPr>
              <a:t> </a:t>
            </a:r>
            <a:r>
              <a:rPr lang="de-DE" dirty="0" err="1" smtClean="0">
                <a:ea typeface="ＭＳ Ｐゴシック" charset="0"/>
                <a:cs typeface="ＭＳ Ｐゴシック" charset="0"/>
              </a:rPr>
              <a:t>graph</a:t>
            </a:r>
            <a:r>
              <a:rPr lang="de-DE" dirty="0" smtClean="0">
                <a:ea typeface="ＭＳ Ｐゴシック" charset="0"/>
                <a:cs typeface="ＭＳ Ｐゴシック" charset="0"/>
              </a:rPr>
              <a:t> </a:t>
            </a:r>
            <a:r>
              <a:rPr lang="de-DE" dirty="0" err="1" smtClean="0">
                <a:ea typeface="ＭＳ Ｐゴシック" charset="0"/>
                <a:cs typeface="ＭＳ Ｐゴシック" charset="0"/>
              </a:rPr>
              <a:t>of</a:t>
            </a:r>
            <a:r>
              <a:rPr lang="de-DE" dirty="0" smtClean="0">
                <a:ea typeface="ＭＳ Ｐゴシック" charset="0"/>
                <a:cs typeface="ＭＳ Ｐゴシック" charset="0"/>
              </a:rPr>
              <a:t>) </a:t>
            </a:r>
            <a:r>
              <a:rPr lang="de-DE" dirty="0" err="1" smtClean="0">
                <a:ea typeface="ＭＳ Ｐゴシック" charset="0"/>
                <a:cs typeface="ＭＳ Ｐゴシック" charset="0"/>
              </a:rPr>
              <a:t>the</a:t>
            </a:r>
            <a:r>
              <a:rPr lang="de-DE" dirty="0" smtClean="0">
                <a:ea typeface="ＭＳ Ｐゴシック" charset="0"/>
                <a:cs typeface="ＭＳ Ｐゴシック" charset="0"/>
              </a:rPr>
              <a:t> </a:t>
            </a:r>
            <a:r>
              <a:rPr lang="de-DE" dirty="0" err="1">
                <a:ea typeface="ＭＳ Ｐゴシック" charset="0"/>
                <a:cs typeface="ＭＳ Ｐゴシック" charset="0"/>
              </a:rPr>
              <a:t>distribution</a:t>
            </a:r>
            <a:r>
              <a:rPr lang="de-DE" dirty="0">
                <a:ea typeface="ＭＳ Ｐゴシック" charset="0"/>
                <a:cs typeface="ＭＳ Ｐゴシック" charset="0"/>
              </a:rPr>
              <a:t> </a:t>
            </a:r>
            <a:r>
              <a:rPr lang="de-DE" dirty="0" err="1" smtClean="0">
                <a:ea typeface="ＭＳ Ｐゴシック" charset="0"/>
                <a:cs typeface="ＭＳ Ｐゴシック" charset="0"/>
              </a:rPr>
              <a:t>explicitly</a:t>
            </a:r>
            <a:r>
              <a:rPr lang="de-DE" baseline="0" dirty="0" smtClean="0">
                <a:ea typeface="ＭＳ Ｐゴシック" charset="0"/>
                <a:cs typeface="ＭＳ Ｐゴシック" charset="0"/>
              </a:rPr>
              <a:t> </a:t>
            </a:r>
            <a:r>
              <a:rPr lang="de-DE" dirty="0" smtClean="0">
                <a:ea typeface="ＭＳ Ｐゴシック" charset="0"/>
                <a:cs typeface="ＭＳ Ｐゴシック" charset="0"/>
              </a:rPr>
              <a:t>so </a:t>
            </a:r>
            <a:r>
              <a:rPr lang="de-DE" dirty="0" err="1">
                <a:ea typeface="ＭＳ Ｐゴシック" charset="0"/>
                <a:cs typeface="ＭＳ Ｐゴシック" charset="0"/>
              </a:rPr>
              <a:t>we</a:t>
            </a:r>
            <a:r>
              <a:rPr lang="de-DE" dirty="0">
                <a:ea typeface="ＭＳ Ｐゴシック" charset="0"/>
                <a:cs typeface="ＭＳ Ｐゴシック" charset="0"/>
              </a:rPr>
              <a:t> </a:t>
            </a:r>
            <a:r>
              <a:rPr lang="de-DE" dirty="0" err="1">
                <a:ea typeface="ＭＳ Ｐゴシック" charset="0"/>
                <a:cs typeface="ＭＳ Ｐゴシック" charset="0"/>
              </a:rPr>
              <a:t>define</a:t>
            </a:r>
            <a:r>
              <a:rPr lang="de-DE" dirty="0">
                <a:ea typeface="ＭＳ Ｐゴシック" charset="0"/>
                <a:cs typeface="ＭＳ Ｐゴシック" charset="0"/>
              </a:rPr>
              <a:t> </a:t>
            </a:r>
            <a:r>
              <a:rPr lang="de-DE" dirty="0" err="1">
                <a:ea typeface="ＭＳ Ｐゴシック" charset="0"/>
                <a:cs typeface="ＭＳ Ｐゴシック" charset="0"/>
              </a:rPr>
              <a:t>it</a:t>
            </a:r>
            <a:r>
              <a:rPr lang="de-DE" dirty="0">
                <a:ea typeface="ＭＳ Ｐゴシック" charset="0"/>
                <a:cs typeface="ＭＳ Ｐゴシック" charset="0"/>
              </a:rPr>
              <a:t> </a:t>
            </a:r>
            <a:r>
              <a:rPr lang="de-DE" dirty="0" err="1">
                <a:ea typeface="ＭＳ Ｐゴシック" charset="0"/>
                <a:cs typeface="ＭＳ Ｐゴシック" charset="0"/>
              </a:rPr>
              <a:t>by</a:t>
            </a:r>
            <a:r>
              <a:rPr lang="de-DE" dirty="0">
                <a:ea typeface="ＭＳ Ｐゴシック" charset="0"/>
                <a:cs typeface="ＭＳ Ｐゴシック" charset="0"/>
              </a:rPr>
              <a:t> a </a:t>
            </a:r>
            <a:r>
              <a:rPr lang="de-DE" dirty="0" err="1">
                <a:ea typeface="ＭＳ Ｐゴシック" charset="0"/>
                <a:cs typeface="ＭＳ Ｐゴシック" charset="0"/>
              </a:rPr>
              <a:t>density</a:t>
            </a:r>
            <a:r>
              <a:rPr lang="de-DE" dirty="0">
                <a:ea typeface="ＭＳ Ｐゴシック" charset="0"/>
                <a:cs typeface="ＭＳ Ｐゴシック" charset="0"/>
              </a:rPr>
              <a:t> </a:t>
            </a:r>
            <a:r>
              <a:rPr lang="de-DE" dirty="0" err="1">
                <a:ea typeface="ＭＳ Ｐゴシック" charset="0"/>
                <a:cs typeface="ＭＳ Ｐゴシック" charset="0"/>
              </a:rPr>
              <a:t>function</a:t>
            </a:r>
            <a:r>
              <a:rPr lang="de-DE" dirty="0">
                <a:ea typeface="ＭＳ Ｐゴシック" charset="0"/>
                <a:cs typeface="ＭＳ Ｐゴシック" charset="0"/>
              </a:rPr>
              <a:t>. P(</a:t>
            </a:r>
            <a:r>
              <a:rPr lang="de-DE" dirty="0" smtClean="0">
                <a:ea typeface="ＭＳ Ｐゴシック" charset="0"/>
                <a:cs typeface="ＭＳ Ｐゴシック" charset="0"/>
              </a:rPr>
              <a:t>20.5</a:t>
            </a:r>
            <a:r>
              <a:rPr lang="de-DE" dirty="0">
                <a:ea typeface="ＭＳ Ｐゴシック" charset="0"/>
                <a:cs typeface="ＭＳ Ｐゴシック" charset="0"/>
              </a:rPr>
              <a:t>)=0 </a:t>
            </a:r>
            <a:r>
              <a:rPr lang="de-DE" dirty="0" err="1">
                <a:ea typeface="ＭＳ Ｐゴシック" charset="0"/>
                <a:cs typeface="ＭＳ Ｐゴシック" charset="0"/>
              </a:rPr>
              <a:t>because</a:t>
            </a:r>
            <a:r>
              <a:rPr lang="de-DE" dirty="0">
                <a:ea typeface="ＭＳ Ｐゴシック" charset="0"/>
                <a:cs typeface="ＭＳ Ｐゴシック" charset="0"/>
              </a:rPr>
              <a:t> </a:t>
            </a:r>
            <a:r>
              <a:rPr lang="de-DE" dirty="0" err="1">
                <a:ea typeface="ＭＳ Ｐゴシック" charset="0"/>
                <a:cs typeface="ＭＳ Ｐゴシック" charset="0"/>
              </a:rPr>
              <a:t>it</a:t>
            </a:r>
            <a:r>
              <a:rPr lang="de-DE" dirty="0">
                <a:ea typeface="ＭＳ Ｐゴシック" charset="0"/>
                <a:cs typeface="ＭＳ Ｐゴシック" charset="0"/>
              </a:rPr>
              <a:t> </a:t>
            </a:r>
            <a:r>
              <a:rPr lang="de-DE" dirty="0" err="1">
                <a:ea typeface="ＭＳ Ｐゴシック" charset="0"/>
                <a:cs typeface="ＭＳ Ｐゴシック" charset="0"/>
              </a:rPr>
              <a:t>is</a:t>
            </a:r>
            <a:r>
              <a:rPr lang="de-DE" dirty="0">
                <a:ea typeface="ＭＳ Ｐゴシック" charset="0"/>
                <a:cs typeface="ＭＳ Ｐゴシック" charset="0"/>
              </a:rPr>
              <a:t> not probable </a:t>
            </a:r>
            <a:r>
              <a:rPr lang="de-DE" dirty="0" err="1">
                <a:ea typeface="ＭＳ Ｐゴシック" charset="0"/>
                <a:cs typeface="ＭＳ Ｐゴシック" charset="0"/>
              </a:rPr>
              <a:t>to</a:t>
            </a:r>
            <a:r>
              <a:rPr lang="de-DE" dirty="0">
                <a:ea typeface="ＭＳ Ｐゴシック" charset="0"/>
                <a:cs typeface="ＭＳ Ｐゴシック" charset="0"/>
              </a:rPr>
              <a:t> </a:t>
            </a:r>
            <a:r>
              <a:rPr lang="de-DE" dirty="0" err="1">
                <a:ea typeface="ＭＳ Ｐゴシック" charset="0"/>
                <a:cs typeface="ＭＳ Ｐゴシック" charset="0"/>
              </a:rPr>
              <a:t>have</a:t>
            </a:r>
            <a:r>
              <a:rPr lang="de-DE" dirty="0">
                <a:ea typeface="ＭＳ Ｐゴシック" charset="0"/>
                <a:cs typeface="ＭＳ Ｐゴシック" charset="0"/>
              </a:rPr>
              <a:t> </a:t>
            </a:r>
            <a:r>
              <a:rPr lang="de-DE" dirty="0" err="1">
                <a:ea typeface="ＭＳ Ｐゴシック" charset="0"/>
                <a:cs typeface="ＭＳ Ｐゴシック" charset="0"/>
              </a:rPr>
              <a:t>exactly</a:t>
            </a:r>
            <a:r>
              <a:rPr lang="de-DE" dirty="0">
                <a:ea typeface="ＭＳ Ｐゴシック" charset="0"/>
                <a:cs typeface="ＭＳ Ｐゴシック" charset="0"/>
              </a:rPr>
              <a:t> </a:t>
            </a:r>
            <a:r>
              <a:rPr lang="de-DE" dirty="0" smtClean="0">
                <a:ea typeface="ＭＳ Ｐゴシック" charset="0"/>
                <a:cs typeface="ＭＳ Ｐゴシック" charset="0"/>
              </a:rPr>
              <a:t>20.5</a:t>
            </a:r>
            <a:r>
              <a:rPr lang="de-DE" dirty="0">
                <a:ea typeface="ＭＳ Ｐゴシック" charset="0"/>
                <a:cs typeface="ＭＳ Ｐゴシック" charset="0"/>
              </a:rPr>
              <a:t>.</a:t>
            </a:r>
          </a:p>
          <a:p>
            <a:r>
              <a:rPr lang="de-DE" dirty="0" err="1">
                <a:ea typeface="ＭＳ Ｐゴシック" charset="0"/>
                <a:cs typeface="ＭＳ Ｐゴシック" charset="0"/>
              </a:rPr>
              <a:t>Instead</a:t>
            </a:r>
            <a:r>
              <a:rPr lang="de-DE" dirty="0">
                <a:ea typeface="ＭＳ Ｐゴシック" charset="0"/>
                <a:cs typeface="ＭＳ Ｐゴシック" charset="0"/>
              </a:rPr>
              <a:t> </a:t>
            </a:r>
            <a:r>
              <a:rPr lang="de-DE" dirty="0" err="1">
                <a:ea typeface="ＭＳ Ｐゴシック" charset="0"/>
                <a:cs typeface="ＭＳ Ｐゴシック" charset="0"/>
              </a:rPr>
              <a:t>probabilty</a:t>
            </a:r>
            <a:r>
              <a:rPr lang="de-DE" dirty="0">
                <a:ea typeface="ＭＳ Ｐゴシック" charset="0"/>
                <a:cs typeface="ＭＳ Ｐゴシック" charset="0"/>
              </a:rPr>
              <a:t> </a:t>
            </a:r>
            <a:r>
              <a:rPr lang="de-DE" dirty="0" err="1">
                <a:ea typeface="ＭＳ Ｐゴシック" charset="0"/>
                <a:cs typeface="ＭＳ Ｐゴシック" charset="0"/>
              </a:rPr>
              <a:t>is</a:t>
            </a:r>
            <a:r>
              <a:rPr lang="de-DE" dirty="0">
                <a:ea typeface="ＭＳ Ｐゴシック" charset="0"/>
                <a:cs typeface="ＭＳ Ｐゴシック" charset="0"/>
              </a:rPr>
              <a:t> </a:t>
            </a:r>
            <a:r>
              <a:rPr lang="de-DE" dirty="0" err="1">
                <a:ea typeface="ＭＳ Ｐゴシック" charset="0"/>
                <a:cs typeface="ＭＳ Ｐゴシック" charset="0"/>
              </a:rPr>
              <a:t>defined</a:t>
            </a:r>
            <a:r>
              <a:rPr lang="de-DE" dirty="0">
                <a:ea typeface="ＭＳ Ｐゴシック" charset="0"/>
                <a:cs typeface="ＭＳ Ｐゴシック" charset="0"/>
              </a:rPr>
              <a:t> </a:t>
            </a:r>
            <a:r>
              <a:rPr lang="de-DE" dirty="0" err="1">
                <a:ea typeface="ＭＳ Ｐゴシック" charset="0"/>
                <a:cs typeface="ＭＳ Ｐゴシック" charset="0"/>
              </a:rPr>
              <a:t>for</a:t>
            </a:r>
            <a:r>
              <a:rPr lang="de-DE" dirty="0">
                <a:ea typeface="ＭＳ Ｐゴシック" charset="0"/>
                <a:cs typeface="ＭＳ Ｐゴシック" charset="0"/>
              </a:rPr>
              <a:t> a </a:t>
            </a:r>
            <a:r>
              <a:rPr lang="de-DE" dirty="0" err="1">
                <a:ea typeface="ＭＳ Ｐゴシック" charset="0"/>
                <a:cs typeface="ＭＳ Ｐゴシック" charset="0"/>
              </a:rPr>
              <a:t>small</a:t>
            </a:r>
            <a:r>
              <a:rPr lang="de-DE" dirty="0">
                <a:ea typeface="ＭＳ Ｐゴシック" charset="0"/>
                <a:cs typeface="ＭＳ Ｐゴシック" charset="0"/>
              </a:rPr>
              <a:t> </a:t>
            </a:r>
            <a:r>
              <a:rPr lang="de-DE" dirty="0" err="1">
                <a:ea typeface="ＭＳ Ｐゴシック" charset="0"/>
                <a:cs typeface="ＭＳ Ｐゴシック" charset="0"/>
              </a:rPr>
              <a:t>region</a:t>
            </a:r>
            <a:r>
              <a:rPr lang="de-DE" dirty="0">
                <a:ea typeface="ＭＳ Ｐゴシック" charset="0"/>
                <a:cs typeface="ＭＳ Ｐゴシック" charset="0"/>
              </a:rPr>
              <a:t> </a:t>
            </a:r>
            <a:r>
              <a:rPr lang="de-DE" dirty="0" err="1">
                <a:ea typeface="ＭＳ Ｐゴシック" charset="0"/>
                <a:cs typeface="ＭＳ Ｐゴシック" charset="0"/>
              </a:rPr>
              <a:t>arount</a:t>
            </a:r>
            <a:r>
              <a:rPr lang="de-DE" dirty="0">
                <a:ea typeface="ＭＳ Ｐゴシック" charset="0"/>
                <a:cs typeface="ＭＳ Ｐゴシック" charset="0"/>
              </a:rPr>
              <a:t> </a:t>
            </a:r>
            <a:r>
              <a:rPr lang="de-DE" dirty="0" smtClean="0">
                <a:ea typeface="ＭＳ Ｐゴシック" charset="0"/>
                <a:cs typeface="ＭＳ Ｐゴシック" charset="0"/>
              </a:rPr>
              <a:t>20.5</a:t>
            </a:r>
            <a:endParaRPr lang="de-DE" dirty="0">
              <a:ea typeface="ＭＳ Ｐゴシック" charset="0"/>
              <a:cs typeface="ＭＳ Ｐゴシック" charset="0"/>
            </a:endParaRPr>
          </a:p>
          <a:p>
            <a:r>
              <a:rPr lang="de-DE" dirty="0">
                <a:ea typeface="ＭＳ Ｐゴシック" charset="0"/>
                <a:cs typeface="ＭＳ Ｐゴシック" charset="0"/>
              </a:rPr>
              <a:t>P(</a:t>
            </a:r>
            <a:r>
              <a:rPr lang="de-DE" dirty="0" err="1">
                <a:ea typeface="ＭＳ Ｐゴシック" charset="0"/>
                <a:cs typeface="ＭＳ Ｐゴシック" charset="0"/>
              </a:rPr>
              <a:t>temp</a:t>
            </a:r>
            <a:r>
              <a:rPr lang="de-DE" dirty="0">
                <a:ea typeface="ＭＳ Ｐゴシック" charset="0"/>
                <a:cs typeface="ＭＳ Ｐゴシック" charset="0"/>
              </a:rPr>
              <a:t>=x)= 1/8 </a:t>
            </a:r>
            <a:r>
              <a:rPr lang="de-DE" dirty="0" err="1">
                <a:ea typeface="ＭＳ Ｐゴシック" charset="0"/>
                <a:cs typeface="ＭＳ Ｐゴシック" charset="0"/>
              </a:rPr>
              <a:t>for</a:t>
            </a:r>
            <a:r>
              <a:rPr lang="de-DE" dirty="0">
                <a:ea typeface="ＭＳ Ｐゴシック" charset="0"/>
                <a:cs typeface="ＭＳ Ｐゴシック" charset="0"/>
              </a:rPr>
              <a:t> 18&lt;=x&lt;=26   </a:t>
            </a:r>
            <a:r>
              <a:rPr lang="de-DE" dirty="0" smtClean="0">
                <a:ea typeface="ＭＳ Ｐゴシック" charset="0"/>
                <a:cs typeface="ＭＳ Ｐゴシック" charset="0"/>
              </a:rPr>
              <a:t>;  = 0 </a:t>
            </a:r>
            <a:r>
              <a:rPr lang="de-DE" dirty="0" err="1">
                <a:ea typeface="ＭＳ Ｐゴシック" charset="0"/>
                <a:cs typeface="ＭＳ Ｐゴシック" charset="0"/>
              </a:rPr>
              <a:t>otherwise</a:t>
            </a:r>
            <a:endParaRPr lang="de-DE" dirty="0">
              <a:ea typeface="ＭＳ Ｐゴシック" charset="0"/>
              <a:cs typeface="ＭＳ Ｐゴシック" charset="0"/>
            </a:endParaRPr>
          </a:p>
        </p:txBody>
      </p:sp>
      <p:sp>
        <p:nvSpPr>
          <p:cNvPr id="4608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A8232559-92FD-6644-A09F-85D8401D2CC4}" type="slidenum">
              <a:rPr lang="de-DE" sz="1200"/>
              <a:pPr/>
              <a:t>36</a:t>
            </a:fld>
            <a:endParaRPr lang="de-DE"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04EA4F60-FFE2-0B4F-B3A0-04C481A36068}" type="slidenum">
              <a:rPr lang="de-DE" sz="1200"/>
              <a:pPr/>
              <a:t>39</a:t>
            </a:fld>
            <a:endParaRPr lang="de-DE" sz="1200"/>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B83CE6CF-C061-4C43-96D2-DDCE690945CC}" type="slidenum">
              <a:rPr lang="de-DE" sz="1200"/>
              <a:pPr/>
              <a:t>40</a:t>
            </a:fld>
            <a:endParaRPr lang="de-DE" sz="1200"/>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err="1" smtClean="0">
                <a:ea typeface="ＭＳ Ｐゴシック" charset="0"/>
                <a:cs typeface="ＭＳ Ｐゴシック" charset="0"/>
              </a:rPr>
              <a:t>Proovable</a:t>
            </a:r>
            <a:r>
              <a:rPr lang="en-US" dirty="0" smtClean="0">
                <a:ea typeface="ＭＳ Ｐゴシック" charset="0"/>
                <a:cs typeface="ＭＳ Ｐゴシック" charset="0"/>
              </a:rPr>
              <a:t> </a:t>
            </a:r>
            <a:r>
              <a:rPr lang="en-US" dirty="0">
                <a:ea typeface="ＭＳ Ｐゴシック" charset="0"/>
                <a:cs typeface="ＭＳ Ｐゴシック" charset="0"/>
              </a:rPr>
              <a:t>Rules are important for algorithmically rewriting of statements.</a:t>
            </a:r>
          </a:p>
          <a:p>
            <a:pPr eaLnBrk="1" hangingPunct="1"/>
            <a:r>
              <a:rPr lang="en-US" dirty="0">
                <a:ea typeface="ＭＳ Ｐゴシック" charset="0"/>
                <a:cs typeface="ＭＳ Ｐゴシック" charset="0"/>
              </a:rPr>
              <a:t>First rules makes sense because we know that b=true we can rule out other worlds. Reduce view of the world sum also to one because</a:t>
            </a:r>
          </a:p>
          <a:p>
            <a:pPr eaLnBrk="1" hangingPunct="1"/>
            <a:r>
              <a:rPr lang="en-US" dirty="0">
                <a:ea typeface="ＭＳ Ｐゴシック" charset="0"/>
                <a:cs typeface="ＭＳ Ｐゴシック" charset="0"/>
              </a:rPr>
              <a:t>Sum must be one</a:t>
            </a:r>
            <a:r>
              <a:rPr lang="en-US" dirty="0" smtClean="0">
                <a:ea typeface="ＭＳ Ｐゴシック" charset="0"/>
                <a:cs typeface="ＭＳ Ｐゴシック" charset="0"/>
              </a:rPr>
              <a:t>. Therefore </a:t>
            </a:r>
            <a:r>
              <a:rPr lang="en-US" dirty="0">
                <a:ea typeface="ＭＳ Ｐゴシック" charset="0"/>
                <a:cs typeface="ＭＳ Ｐゴシック" charset="0"/>
              </a:rPr>
              <a:t>the fraction</a:t>
            </a:r>
            <a:r>
              <a:rPr lang="en-US" dirty="0" smtClean="0">
                <a:ea typeface="ＭＳ Ｐゴシック" charset="0"/>
                <a:cs typeface="ＭＳ Ｐゴシック" charset="0"/>
              </a:rPr>
              <a:t>.</a:t>
            </a:r>
          </a:p>
          <a:p>
            <a:pPr eaLnBrk="1" hangingPunct="1"/>
            <a:endParaRPr lang="en-US" dirty="0" smtClean="0">
              <a:ea typeface="ＭＳ Ｐゴシック" charset="0"/>
              <a:cs typeface="ＭＳ Ｐゴシック" charset="0"/>
            </a:endParaRPr>
          </a:p>
          <a:p>
            <a:pPr eaLnBrk="1" hangingPunct="1"/>
            <a:r>
              <a:rPr lang="en-US" dirty="0" smtClean="0">
                <a:ea typeface="ＭＳ Ｐゴシック" charset="0"/>
                <a:cs typeface="ＭＳ Ｐゴシック" charset="0"/>
              </a:rPr>
              <a:t>Note that for</a:t>
            </a:r>
            <a:r>
              <a:rPr lang="en-US" baseline="0" dirty="0" smtClean="0">
                <a:ea typeface="ＭＳ Ｐゴシック" charset="0"/>
                <a:cs typeface="ＭＳ Ｐゴシック" charset="0"/>
              </a:rPr>
              <a:t> </a:t>
            </a:r>
            <a:r>
              <a:rPr lang="en-US" baseline="0" dirty="0" err="1" smtClean="0">
                <a:ea typeface="ＭＳ Ｐゴシック" charset="0"/>
                <a:cs typeface="ＭＳ Ｐゴシック" charset="0"/>
              </a:rPr>
              <a:t>i</a:t>
            </a:r>
            <a:r>
              <a:rPr lang="en-US" baseline="0" dirty="0" smtClean="0">
                <a:ea typeface="ＭＳ Ｐゴシック" charset="0"/>
                <a:cs typeface="ＭＳ Ｐゴシック" charset="0"/>
              </a:rPr>
              <a:t> = 1 in last formula one has P(X1)</a:t>
            </a:r>
            <a:endParaRPr lang="en-US" dirty="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CA264A4-B4AC-F24C-B2BA-813457D3F773}" type="slidenum">
              <a:rPr lang="de-DE" sz="1200"/>
              <a:pPr/>
              <a:t>41</a:t>
            </a:fld>
            <a:endParaRPr lang="de-DE" sz="1200"/>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9AA8A95F-364E-6142-B36A-5D5574EF181B}" type="slidenum">
              <a:rPr lang="de-DE" sz="1200"/>
              <a:pPr/>
              <a:t>4</a:t>
            </a:fld>
            <a:endParaRPr lang="de-DE" sz="1200"/>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2028EEF7-1621-6E44-A4FC-74485448FD4D}" type="slidenum">
              <a:rPr lang="de-DE" sz="1200"/>
              <a:pPr/>
              <a:t>42</a:t>
            </a:fld>
            <a:endParaRPr lang="de-DE" sz="1200"/>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75A6C14C-908D-5D43-9AE9-44446B876C6F}" type="slidenum">
              <a:rPr lang="de-DE" sz="1200"/>
              <a:pPr/>
              <a:t>43</a:t>
            </a:fld>
            <a:endParaRPr lang="de-DE" sz="1200"/>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2B226D56-022C-6B41-ABEE-1243F570B85B}" type="slidenum">
              <a:rPr lang="de-DE" sz="1200"/>
              <a:pPr/>
              <a:t>44</a:t>
            </a:fld>
            <a:endParaRPr lang="de-DE"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91D70FFF-9A99-824D-92C6-8DE78C3FBE12}" type="slidenum">
              <a:rPr lang="de-DE" sz="1200"/>
              <a:pPr/>
              <a:t>45</a:t>
            </a:fld>
            <a:endParaRPr lang="de-DE" sz="1200"/>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3C6031D7-63EB-534B-8056-2EB07F8D168B}" type="slidenum">
              <a:rPr lang="de-DE" sz="1200"/>
              <a:pPr/>
              <a:t>46</a:t>
            </a:fld>
            <a:endParaRPr lang="de-DE" sz="120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4898B960-0B10-E24F-B035-5465E84E5DC8}" type="slidenum">
              <a:rPr lang="de-DE" sz="1200"/>
              <a:pPr/>
              <a:t>47</a:t>
            </a:fld>
            <a:endParaRPr lang="de-DE" sz="1200"/>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CA264A4-B4AC-F24C-B2BA-813457D3F773}" type="slidenum">
              <a:rPr lang="de-DE" sz="1200"/>
              <a:pPr/>
              <a:t>48</a:t>
            </a:fld>
            <a:endParaRPr lang="de-DE" sz="1200"/>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AE085805-E979-B24D-8220-B2D0EDBBB4A7}" type="slidenum">
              <a:rPr lang="de-DE" sz="1200"/>
              <a:pPr/>
              <a:t>49</a:t>
            </a:fld>
            <a:endParaRPr lang="de-DE" sz="1200"/>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FCD06E51-A0DE-FF4E-98C2-AADFBCAA0E65}" type="slidenum">
              <a:rPr lang="de-DE" sz="1200"/>
              <a:pPr/>
              <a:t>50</a:t>
            </a:fld>
            <a:endParaRPr lang="de-DE" sz="1200"/>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13682CB4-24EA-D44C-9FD2-AB64ECA78879}" type="slidenum">
              <a:rPr lang="de-DE" sz="1200"/>
              <a:pPr/>
              <a:t>51</a:t>
            </a:fld>
            <a:endParaRPr lang="de-DE" sz="1200"/>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5DAAF490-AB95-4340-A75B-D6C917F0320D}" type="slidenum">
              <a:rPr lang="de-DE" sz="1200"/>
              <a:pPr/>
              <a:t>5</a:t>
            </a:fld>
            <a:endParaRPr lang="de-DE" sz="1200"/>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ea typeface="ＭＳ Ｐゴシック" charset="0"/>
                <a:cs typeface="ＭＳ Ｐゴシック" charset="0"/>
              </a:rPr>
              <a:t>Percepts depend on sensor??? Faulty??? Actions might not be fully determenistic???</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A3117A79-52AA-C045-9B74-06DAE3ABA31C}" type="slidenum">
              <a:rPr lang="de-DE" sz="1200"/>
              <a:pPr/>
              <a:t>52</a:t>
            </a:fld>
            <a:endParaRPr lang="de-DE" sz="120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BF9800D5-D0AD-8B4F-A3AB-B17CF1481B7C}" type="slidenum">
              <a:rPr lang="de-DE" sz="1200"/>
              <a:pPr/>
              <a:t>53</a:t>
            </a:fld>
            <a:endParaRPr lang="de-DE" sz="1200"/>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09C88DA-55BC-924E-8761-82F5902E2CE5}" type="slidenum">
              <a:rPr lang="en-US" smtClean="0"/>
              <a:pPr>
                <a:defRPr/>
              </a:pPr>
              <a:t>13</a:t>
            </a:fld>
            <a:endParaRPr lang="en-US"/>
          </a:p>
        </p:txBody>
      </p:sp>
    </p:spTree>
    <p:extLst>
      <p:ext uri="{BB962C8B-B14F-4D97-AF65-F5344CB8AC3E}">
        <p14:creationId xmlns:p14="http://schemas.microsoft.com/office/powerpoint/2010/main" val="1335497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EE93540D-C8BA-D246-8458-82FA7A6EA72F}" type="slidenum">
              <a:rPr lang="de-DE" sz="1200"/>
              <a:pPr/>
              <a:t>24</a:t>
            </a:fld>
            <a:endParaRPr lang="de-DE" sz="1200"/>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9E64ABDB-237E-674D-90A4-F95E10055A34}" type="slidenum">
              <a:rPr lang="de-DE" sz="1200"/>
              <a:pPr/>
              <a:t>26</a:t>
            </a:fld>
            <a:endParaRPr lang="de-DE" sz="1200"/>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28D3462F-E195-064D-BE6E-888BC515119F}" type="slidenum">
              <a:rPr lang="de-DE" sz="1200"/>
              <a:pPr/>
              <a:t>27</a:t>
            </a:fld>
            <a:endParaRPr lang="de-DE" sz="1200"/>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ea typeface="ＭＳ Ｐゴシック" charset="0"/>
                <a:cs typeface="ＭＳ Ｐゴシック" charset="0"/>
              </a:rPr>
              <a:t>The first probability still holds but does not help us much. Probability statements are made relative to the knowledge state which is a partial view of the real world</a:t>
            </a:r>
          </a:p>
          <a:p>
            <a:pPr eaLnBrk="1" hangingPunct="1"/>
            <a:r>
              <a:rPr lang="en-US">
                <a:ea typeface="ＭＳ Ｐゴシック" charset="0"/>
                <a:cs typeface="ＭＳ Ｐゴシック" charset="0"/>
              </a:rPr>
              <a:t>For the diagnosis. P(cavity| toothache) is 0.8 During  the diagnosis this still holds unless the cavity was observed. But if another disease is found (Gum Disease) than this might also drop to 0.4</a:t>
            </a:r>
          </a:p>
          <a:p>
            <a:pPr eaLnBrk="1" hangingPunct="1"/>
            <a:r>
              <a:rPr lang="en-US">
                <a:ea typeface="ＭＳ Ｐゴシック" charset="0"/>
                <a:cs typeface="ＭＳ Ｐゴシック" charset="0"/>
              </a:rPr>
              <a:t>Source for that evidence might come from statistical data or some general dental knowledge and might be different in different societies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0D63524A-EC41-B44A-B6D4-0202B4110248}" type="slidenum">
              <a:rPr lang="de-DE" sz="1200"/>
              <a:pPr/>
              <a:t>28</a:t>
            </a:fld>
            <a:endParaRPr lang="de-DE" sz="1200"/>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ea typeface="ＭＳ Ｐゴシック" charset="0"/>
                <a:cs typeface="ＭＳ Ｐゴシック" charset="0"/>
              </a:rPr>
              <a:t>The fundamental idea of decision theory is that an agent is rational if and only if it chooses the action that yields the highest expected utility averaged over all the possible outcomes of the action. Maximum Expected Utility MEU.</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09C88DA-55BC-924E-8761-82F5902E2CE5}" type="slidenum">
              <a:rPr lang="en-US" smtClean="0"/>
              <a:pPr>
                <a:defRPr/>
              </a:pPr>
              <a:t>29</a:t>
            </a:fld>
            <a:endParaRPr lang="en-US"/>
          </a:p>
        </p:txBody>
      </p:sp>
    </p:spTree>
    <p:extLst>
      <p:ext uri="{BB962C8B-B14F-4D97-AF65-F5344CB8AC3E}">
        <p14:creationId xmlns:p14="http://schemas.microsoft.com/office/powerpoint/2010/main" val="4059510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lgn="ctr">
              <a:defRPr/>
            </a:lvl1pPr>
          </a:lstStyle>
          <a:p>
            <a:r>
              <a:rPr lang="de-DE" smtClean="0"/>
              <a:t>Mastertitelformat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Master-Untertitelformat bearbeiten</a:t>
            </a:r>
            <a:endParaRPr lang="en-US"/>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BCB34403-92B1-A544-A7FD-95466AC3179C}" type="slidenum">
              <a:rPr lang="de-DE"/>
              <a:pPr>
                <a:defRPr/>
              </a:pPr>
              <a:t>‹Nr.›</a:t>
            </a:fld>
            <a:endParaRPr lang="de-DE"/>
          </a:p>
        </p:txBody>
      </p:sp>
    </p:spTree>
    <p:extLst>
      <p:ext uri="{BB962C8B-B14F-4D97-AF65-F5344CB8AC3E}">
        <p14:creationId xmlns:p14="http://schemas.microsoft.com/office/powerpoint/2010/main" val="3231135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en-US"/>
          </a:p>
        </p:txBody>
      </p:sp>
      <p:sp>
        <p:nvSpPr>
          <p:cNvPr id="3" name="Inhaltsplatzhalter 2"/>
          <p:cNvSpPr>
            <a:spLocks noGrp="1"/>
          </p:cNvSpPr>
          <p:nvPr>
            <p:ph idx="1"/>
          </p:nvPr>
        </p:nvSpPr>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A4C577E2-95DD-1F4B-A688-E8FB02007787}" type="slidenum">
              <a:rPr lang="de-DE"/>
              <a:pPr>
                <a:defRPr/>
              </a:pPr>
              <a:t>‹Nr.›</a:t>
            </a:fld>
            <a:endParaRPr lang="de-DE"/>
          </a:p>
        </p:txBody>
      </p:sp>
    </p:spTree>
    <p:extLst>
      <p:ext uri="{BB962C8B-B14F-4D97-AF65-F5344CB8AC3E}">
        <p14:creationId xmlns:p14="http://schemas.microsoft.com/office/powerpoint/2010/main" val="390878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52400" y="76200"/>
            <a:ext cx="8915400" cy="1066800"/>
          </a:xfrm>
        </p:spPr>
        <p:txBody>
          <a:bodyPr/>
          <a:lstStyle/>
          <a:p>
            <a:r>
              <a:rPr lang="de-DE" smtClean="0"/>
              <a:t>Mastertitelformat bearbeiten</a:t>
            </a:r>
            <a:endParaRPr lang="en-US"/>
          </a:p>
        </p:txBody>
      </p:sp>
      <p:sp>
        <p:nvSpPr>
          <p:cNvPr id="3" name="Textplatzhalter 2"/>
          <p:cNvSpPr>
            <a:spLocks noGrp="1"/>
          </p:cNvSpPr>
          <p:nvPr>
            <p:ph type="body" sz="half" idx="1"/>
          </p:nvPr>
        </p:nvSpPr>
        <p:spPr>
          <a:xfrm>
            <a:off x="457200" y="1874838"/>
            <a:ext cx="4038600" cy="4525962"/>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874838"/>
            <a:ext cx="4038600" cy="4525962"/>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4"/>
          <p:cNvSpPr>
            <a:spLocks noGrp="1" noChangeArrowheads="1"/>
          </p:cNvSpPr>
          <p:nvPr>
            <p:ph type="dt" sz="half" idx="10"/>
          </p:nvPr>
        </p:nvSpPr>
        <p:spPr>
          <a:xfrm>
            <a:off x="0" y="6553200"/>
            <a:ext cx="1219200" cy="304800"/>
          </a:xfrm>
          <a:prstGeom prst="rect">
            <a:avLst/>
          </a:prstGeom>
          <a:ln/>
        </p:spPr>
        <p:txBody>
          <a:bodyPr/>
          <a:lstStyle>
            <a:lvl1pPr>
              <a:defRPr/>
            </a:lvl1pPr>
          </a:lstStyle>
          <a:p>
            <a:endParaRPr lang="de-DE"/>
          </a:p>
        </p:txBody>
      </p:sp>
      <p:sp>
        <p:nvSpPr>
          <p:cNvPr id="6" name="Rectangle 5"/>
          <p:cNvSpPr>
            <a:spLocks noGrp="1" noChangeArrowheads="1"/>
          </p:cNvSpPr>
          <p:nvPr>
            <p:ph type="ftr" sz="quarter" idx="11"/>
          </p:nvPr>
        </p:nvSpPr>
        <p:spPr>
          <a:xfrm>
            <a:off x="1371600" y="6553200"/>
            <a:ext cx="7162800" cy="304800"/>
          </a:xfrm>
          <a:prstGeom prst="rect">
            <a:avLst/>
          </a:prstGeom>
          <a:ln/>
        </p:spPr>
        <p:txBody>
          <a:bodyPr/>
          <a:lstStyle>
            <a:lvl1pPr>
              <a:defRPr/>
            </a:lvl1pPr>
          </a:lstStyle>
          <a:p>
            <a:endParaRPr lang="de-DE"/>
          </a:p>
        </p:txBody>
      </p:sp>
      <p:sp>
        <p:nvSpPr>
          <p:cNvPr id="7" name="Rectangle 6"/>
          <p:cNvSpPr>
            <a:spLocks noGrp="1" noChangeArrowheads="1"/>
          </p:cNvSpPr>
          <p:nvPr>
            <p:ph type="sldNum" sz="quarter" idx="12"/>
          </p:nvPr>
        </p:nvSpPr>
        <p:spPr>
          <a:ln/>
        </p:spPr>
        <p:txBody>
          <a:bodyPr/>
          <a:lstStyle>
            <a:lvl1pPr>
              <a:defRPr/>
            </a:lvl1pPr>
          </a:lstStyle>
          <a:p>
            <a:fld id="{A66919A4-7756-9147-869A-1BFBCCA8B3B7}" type="slidenum">
              <a:rPr lang="de-DE"/>
              <a:pPr/>
              <a:t>‹Nr.›</a:t>
            </a:fld>
            <a:endParaRPr lang="de-DE"/>
          </a:p>
        </p:txBody>
      </p:sp>
    </p:spTree>
    <p:extLst>
      <p:ext uri="{BB962C8B-B14F-4D97-AF65-F5344CB8AC3E}">
        <p14:creationId xmlns:p14="http://schemas.microsoft.com/office/powerpoint/2010/main" val="2614306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10"/>
          </p:nvPr>
        </p:nvSpPr>
        <p:spPr>
          <a:xfrm>
            <a:off x="3124200" y="6248400"/>
            <a:ext cx="2895600" cy="457200"/>
          </a:xfrm>
          <a:prstGeom prst="rect">
            <a:avLst/>
          </a:prstGeom>
        </p:spPr>
        <p:txBody>
          <a:bodyPr/>
          <a:lstStyle>
            <a:lvl1pPr>
              <a:defRPr/>
            </a:lvl1pPr>
          </a:lstStyle>
          <a:p>
            <a:endParaRPr lang="en-US"/>
          </a:p>
        </p:txBody>
      </p:sp>
      <p:sp>
        <p:nvSpPr>
          <p:cNvPr id="6" name="Foliennummernplatzhalter 5"/>
          <p:cNvSpPr>
            <a:spLocks noGrp="1"/>
          </p:cNvSpPr>
          <p:nvPr>
            <p:ph type="sldNum" sz="quarter" idx="11"/>
          </p:nvPr>
        </p:nvSpPr>
        <p:spPr/>
        <p:txBody>
          <a:bodyPr/>
          <a:lstStyle>
            <a:lvl1pPr>
              <a:defRPr/>
            </a:lvl1pPr>
          </a:lstStyle>
          <a:p>
            <a:fld id="{C68BCE5E-918B-734D-9E74-9680272EB76E}" type="slidenum">
              <a:rPr lang="en-US"/>
              <a:pPr/>
              <a:t>‹Nr.›</a:t>
            </a:fld>
            <a:endParaRPr lang="en-US"/>
          </a:p>
        </p:txBody>
      </p:sp>
      <p:sp>
        <p:nvSpPr>
          <p:cNvPr id="7" name="Datumsplatzhalter 6"/>
          <p:cNvSpPr>
            <a:spLocks noGrp="1"/>
          </p:cNvSpPr>
          <p:nvPr>
            <p:ph type="dt" sz="half" idx="12"/>
          </p:nvPr>
        </p:nvSpPr>
        <p:spPr>
          <a:xfrm>
            <a:off x="457200" y="6245225"/>
            <a:ext cx="2133600" cy="47625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4210532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457200"/>
            <a:ext cx="8229600" cy="13716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981200"/>
            <a:ext cx="4038600" cy="3886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981200"/>
            <a:ext cx="4038600" cy="18669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4000500"/>
            <a:ext cx="4038600" cy="18669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10"/>
          </p:nvPr>
        </p:nvSpPr>
        <p:spPr>
          <a:xfrm>
            <a:off x="0" y="6642100"/>
            <a:ext cx="604837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tr-TR"/>
              <a:t>Lecture Notes for E Alpaydın 2004 Introduction to Machine Learning © The MIT Press (V1.1)</a:t>
            </a:r>
          </a:p>
        </p:txBody>
      </p:sp>
      <p:sp>
        <p:nvSpPr>
          <p:cNvPr id="7" name="Foliennummernplatzhalter 6"/>
          <p:cNvSpPr>
            <a:spLocks noGrp="1"/>
          </p:cNvSpPr>
          <p:nvPr>
            <p:ph type="sldNum" sz="quarter" idx="11"/>
          </p:nvPr>
        </p:nvSpPr>
        <p:spPr>
          <a:xfrm>
            <a:off x="6588125" y="6237288"/>
            <a:ext cx="2133600" cy="457200"/>
          </a:xfrm>
        </p:spPr>
        <p:txBody>
          <a:bodyPr/>
          <a:lstStyle>
            <a:lvl1pPr>
              <a:defRPr/>
            </a:lvl1pPr>
          </a:lstStyle>
          <a:p>
            <a:pPr>
              <a:defRPr/>
            </a:pPr>
            <a:fld id="{B63FF872-1AD5-834A-AFC0-24CBC8B1BD35}" type="slidenum">
              <a:rPr lang="tr-TR"/>
              <a:pPr>
                <a:defRPr/>
              </a:pPr>
              <a:t>‹Nr.›</a:t>
            </a:fld>
            <a:endParaRPr lang="tr-TR"/>
          </a:p>
        </p:txBody>
      </p:sp>
    </p:spTree>
    <p:extLst>
      <p:ext uri="{BB962C8B-B14F-4D97-AF65-F5344CB8AC3E}">
        <p14:creationId xmlns:p14="http://schemas.microsoft.com/office/powerpoint/2010/main" val="26937647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8"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556" name="Rectangle 44"/>
          <p:cNvSpPr>
            <a:spLocks noGrp="1" noChangeArrowheads="1"/>
          </p:cNvSpPr>
          <p:nvPr>
            <p:ph type="sldNum" sz="quarter" idx="4"/>
          </p:nvPr>
        </p:nvSpPr>
        <p:spPr bwMode="auto">
          <a:xfrm>
            <a:off x="7956550" y="6400800"/>
            <a:ext cx="1008063"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91440" bIns="0" numCol="1" anchor="t" anchorCtr="0" compatLnSpc="1">
            <a:prstTxWarp prst="textNoShape">
              <a:avLst/>
            </a:prstTxWarp>
          </a:bodyPr>
          <a:lstStyle>
            <a:lvl1pPr algn="r">
              <a:defRPr sz="1100">
                <a:cs typeface="+mn-cs"/>
              </a:defRPr>
            </a:lvl1pPr>
          </a:lstStyle>
          <a:p>
            <a:pPr>
              <a:defRPr/>
            </a:pPr>
            <a:fld id="{7B1C38A0-67D8-0242-BF64-2E51696E2079}" type="slidenum">
              <a:rPr lang="de-DE"/>
              <a:pPr>
                <a:defRPr/>
              </a:pPr>
              <a:t>‹Nr.›</a:t>
            </a:fld>
            <a:endParaRPr lang="de-DE" dirty="0"/>
          </a:p>
        </p:txBody>
      </p:sp>
      <p:pic>
        <p:nvPicPr>
          <p:cNvPr id="1027" name="Picture 45" descr="Logo_ImFocus"/>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154863" y="6453188"/>
            <a:ext cx="137795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58" name="Rectangle 46"/>
          <p:cNvSpPr>
            <a:spLocks noChangeArrowheads="1"/>
          </p:cNvSpPr>
          <p:nvPr userDrawn="1"/>
        </p:nvSpPr>
        <p:spPr bwMode="auto">
          <a:xfrm>
            <a:off x="179388" y="981075"/>
            <a:ext cx="8785225" cy="73025"/>
          </a:xfrm>
          <a:prstGeom prst="rect">
            <a:avLst/>
          </a:prstGeom>
          <a:solidFill>
            <a:schemeClr val="bg1">
              <a:lumMod val="65000"/>
            </a:schemeClr>
          </a:solidFill>
          <a:ln>
            <a:noFill/>
          </a:ln>
          <a:effectLst/>
          <a:extLst/>
        </p:spPr>
        <p:txBody>
          <a:bodyPr wrap="none" anchor="ctr"/>
          <a:lstStyle/>
          <a:p>
            <a:pPr>
              <a:defRPr/>
            </a:pPr>
            <a:endParaRPr lang="en-US">
              <a:cs typeface="+mn-cs"/>
            </a:endParaRPr>
          </a:p>
        </p:txBody>
      </p:sp>
      <p:sp>
        <p:nvSpPr>
          <p:cNvPr id="64559" name="Rectangle 47"/>
          <p:cNvSpPr>
            <a:spLocks noChangeArrowheads="1"/>
          </p:cNvSpPr>
          <p:nvPr userDrawn="1"/>
        </p:nvSpPr>
        <p:spPr bwMode="auto">
          <a:xfrm flipV="1">
            <a:off x="179388" y="6669088"/>
            <a:ext cx="8785225" cy="188912"/>
          </a:xfrm>
          <a:prstGeom prst="rect">
            <a:avLst/>
          </a:prstGeom>
          <a:solidFill>
            <a:schemeClr val="bg1">
              <a:lumMod val="65000"/>
            </a:schemeClr>
          </a:solidFill>
          <a:ln>
            <a:noFill/>
          </a:ln>
          <a:effectLst/>
          <a:extLst/>
        </p:spPr>
        <p:txBody>
          <a:bodyPr wrap="none" anchor="ctr"/>
          <a:lstStyle/>
          <a:p>
            <a:pPr>
              <a:defRPr/>
            </a:pPr>
            <a:endParaRPr lang="en-US">
              <a:cs typeface="+mn-cs"/>
            </a:endParaRPr>
          </a:p>
        </p:txBody>
      </p:sp>
      <p:sp>
        <p:nvSpPr>
          <p:cNvPr id="64561" name="Rectangle 49"/>
          <p:cNvSpPr>
            <a:spLocks noGrp="1" noChangeArrowheads="1"/>
          </p:cNvSpPr>
          <p:nvPr>
            <p:ph type="title"/>
          </p:nvPr>
        </p:nvSpPr>
        <p:spPr bwMode="auto">
          <a:xfrm>
            <a:off x="468313" y="260350"/>
            <a:ext cx="82296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Titelmasterformat durch Klicken bearbeiten</a:t>
            </a:r>
            <a:endParaRPr lang="en-US" noProof="0"/>
          </a:p>
        </p:txBody>
      </p:sp>
      <p:sp>
        <p:nvSpPr>
          <p:cNvPr id="64562" name="Rectangle 50"/>
          <p:cNvSpPr>
            <a:spLocks noGrp="1" noChangeArrowheads="1"/>
          </p:cNvSpPr>
          <p:nvPr>
            <p:ph type="body" idx="1"/>
          </p:nvPr>
        </p:nvSpPr>
        <p:spPr bwMode="auto">
          <a:xfrm>
            <a:off x="457200" y="1196975"/>
            <a:ext cx="82296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endParaRPr lang="en-US" noProof="0"/>
          </a:p>
        </p:txBody>
      </p:sp>
      <p:pic>
        <p:nvPicPr>
          <p:cNvPr id="1032" name="Bild 48" descr="Logo_Inst_InfSys_P309.pdf"/>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50825" y="6167438"/>
            <a:ext cx="21605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Lst>
  <p:hf hdr="0" ftr="0" dt="0"/>
  <p:txStyles>
    <p:titleStyle>
      <a:lvl1pPr algn="l" rtl="0" eaLnBrk="0" fontAlgn="base" hangingPunct="0">
        <a:spcBef>
          <a:spcPct val="0"/>
        </a:spcBef>
        <a:spcAft>
          <a:spcPct val="0"/>
        </a:spcAft>
        <a:defRPr sz="3200">
          <a:solidFill>
            <a:schemeClr val="tx1"/>
          </a:solidFill>
          <a:latin typeface="+mj-lt"/>
          <a:ea typeface="+mj-ea"/>
          <a:cs typeface="ＭＳ Ｐゴシック" charset="0"/>
        </a:defRPr>
      </a:lvl1pPr>
      <a:lvl2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2pPr>
      <a:lvl3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3pPr>
      <a:lvl4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4pPr>
      <a:lvl5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5pPr>
      <a:lvl6pPr marL="457200" algn="l" rtl="0" fontAlgn="base">
        <a:spcBef>
          <a:spcPct val="0"/>
        </a:spcBef>
        <a:spcAft>
          <a:spcPct val="0"/>
        </a:spcAft>
        <a:defRPr sz="3200">
          <a:solidFill>
            <a:schemeClr val="tx1"/>
          </a:solidFill>
          <a:latin typeface="Myriad Pro" charset="0"/>
          <a:ea typeface="ＭＳ Ｐゴシック" charset="0"/>
        </a:defRPr>
      </a:lvl6pPr>
      <a:lvl7pPr marL="914400" algn="l" rtl="0" fontAlgn="base">
        <a:spcBef>
          <a:spcPct val="0"/>
        </a:spcBef>
        <a:spcAft>
          <a:spcPct val="0"/>
        </a:spcAft>
        <a:defRPr sz="3200">
          <a:solidFill>
            <a:schemeClr val="tx1"/>
          </a:solidFill>
          <a:latin typeface="Myriad Pro" charset="0"/>
          <a:ea typeface="ＭＳ Ｐゴシック" charset="0"/>
        </a:defRPr>
      </a:lvl7pPr>
      <a:lvl8pPr marL="1371600" algn="l" rtl="0" fontAlgn="base">
        <a:spcBef>
          <a:spcPct val="0"/>
        </a:spcBef>
        <a:spcAft>
          <a:spcPct val="0"/>
        </a:spcAft>
        <a:defRPr sz="3200">
          <a:solidFill>
            <a:schemeClr val="tx1"/>
          </a:solidFill>
          <a:latin typeface="Myriad Pro" charset="0"/>
          <a:ea typeface="ＭＳ Ｐゴシック" charset="0"/>
        </a:defRPr>
      </a:lvl8pPr>
      <a:lvl9pPr marL="1828800" algn="l" rtl="0" fontAlgn="base">
        <a:spcBef>
          <a:spcPct val="0"/>
        </a:spcBef>
        <a:spcAft>
          <a:spcPct val="0"/>
        </a:spcAft>
        <a:defRPr sz="3200">
          <a:solidFill>
            <a:schemeClr val="tx1"/>
          </a:solidFill>
          <a:latin typeface="Myriad Pro" charset="0"/>
          <a:ea typeface="ＭＳ Ｐゴシック"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26.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5.png"/><Relationship Id="rId5"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7.wmf"/><Relationship Id="rId5" Type="http://schemas.openxmlformats.org/officeDocument/2006/relationships/oleObject" Target="../embeddings/oleObject2.bin"/><Relationship Id="rId6" Type="http://schemas.openxmlformats.org/officeDocument/2006/relationships/image" Target="../media/image8.wmf"/><Relationship Id="rId7" Type="http://schemas.openxmlformats.org/officeDocument/2006/relationships/oleObject" Target="../embeddings/oleObject3.bin"/><Relationship Id="rId8" Type="http://schemas.openxmlformats.org/officeDocument/2006/relationships/image" Target="../media/image9.wmf"/><Relationship Id="rId1" Type="http://schemas.openxmlformats.org/officeDocument/2006/relationships/vmlDrawing" Target="../drawings/vmlDrawing1.vml"/><Relationship Id="rId2"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56792"/>
            <a:ext cx="7772400" cy="935037"/>
          </a:xfrm>
        </p:spPr>
        <p:txBody>
          <a:bodyPr/>
          <a:lstStyle/>
          <a:p>
            <a:pPr eaLnBrk="1" hangingPunct="1">
              <a:defRPr/>
            </a:pPr>
            <a:r>
              <a:rPr lang="de-DE" sz="3600" b="1" dirty="0" smtClean="0">
                <a:cs typeface="+mj-cs"/>
              </a:rPr>
              <a:t>Web-Mining </a:t>
            </a:r>
            <a:r>
              <a:rPr lang="de-DE" sz="3600" b="1" dirty="0" err="1" smtClean="0">
                <a:cs typeface="+mj-cs"/>
              </a:rPr>
              <a:t>Agents</a:t>
            </a:r>
            <a:r>
              <a:rPr lang="de-DE" sz="3600" b="1" dirty="0" smtClean="0">
                <a:cs typeface="+mj-cs"/>
              </a:rPr>
              <a:t/>
            </a:r>
            <a:br>
              <a:rPr lang="de-DE" sz="3600" b="1" dirty="0" smtClean="0">
                <a:cs typeface="+mj-cs"/>
              </a:rPr>
            </a:br>
            <a:r>
              <a:rPr lang="de-DE" sz="2800" b="1" dirty="0" smtClean="0">
                <a:cs typeface="+mj-cs"/>
              </a:rPr>
              <a:t>Data Mining</a:t>
            </a:r>
            <a:endParaRPr lang="de-DE" sz="3600" b="1" dirty="0" smtClean="0">
              <a:cs typeface="+mj-cs"/>
            </a:endParaRPr>
          </a:p>
        </p:txBody>
      </p:sp>
      <p:sp>
        <p:nvSpPr>
          <p:cNvPr id="3" name="Untertitel 2"/>
          <p:cNvSpPr>
            <a:spLocks noGrp="1"/>
          </p:cNvSpPr>
          <p:nvPr>
            <p:ph type="subTitle" idx="1"/>
          </p:nvPr>
        </p:nvSpPr>
        <p:spPr>
          <a:xfrm>
            <a:off x="1371600" y="2997200"/>
            <a:ext cx="6400800" cy="3024188"/>
          </a:xfrm>
        </p:spPr>
        <p:txBody>
          <a:bodyPr/>
          <a:lstStyle/>
          <a:p>
            <a:pPr eaLnBrk="1" hangingPunct="1">
              <a:defRPr/>
            </a:pPr>
            <a:r>
              <a:rPr lang="de-DE" dirty="0" smtClean="0">
                <a:cs typeface="+mn-cs"/>
              </a:rPr>
              <a:t>Prof. Dr. Ralf Möller</a:t>
            </a:r>
          </a:p>
          <a:p>
            <a:pPr eaLnBrk="1" hangingPunct="1">
              <a:defRPr/>
            </a:pPr>
            <a:r>
              <a:rPr lang="de-DE" dirty="0" smtClean="0">
                <a:cs typeface="+mn-cs"/>
              </a:rPr>
              <a:t>Dr. Özgür L. </a:t>
            </a:r>
            <a:r>
              <a:rPr lang="de-DE" dirty="0" err="1" smtClean="0">
                <a:cs typeface="+mn-cs"/>
              </a:rPr>
              <a:t>Özçep</a:t>
            </a:r>
            <a:endParaRPr lang="de-DE" dirty="0" smtClean="0">
              <a:cs typeface="+mn-cs"/>
            </a:endParaRPr>
          </a:p>
          <a:p>
            <a:pPr eaLnBrk="1" hangingPunct="1">
              <a:defRPr/>
            </a:pPr>
            <a:r>
              <a:rPr lang="de-DE" dirty="0" smtClean="0">
                <a:cs typeface="+mn-cs"/>
              </a:rPr>
              <a:t>Universität zu Lübeck</a:t>
            </a:r>
          </a:p>
          <a:p>
            <a:pPr eaLnBrk="1" hangingPunct="1">
              <a:defRPr/>
            </a:pPr>
            <a:r>
              <a:rPr lang="de-DE" dirty="0" smtClean="0">
                <a:cs typeface="+mn-cs"/>
              </a:rPr>
              <a:t>Institut für Informationssysteme</a:t>
            </a:r>
          </a:p>
          <a:p>
            <a:pPr eaLnBrk="1" hangingPunct="1">
              <a:defRPr/>
            </a:pPr>
            <a:endParaRPr lang="de-DE" dirty="0" smtClean="0">
              <a:cs typeface="+mn-cs"/>
            </a:endParaRPr>
          </a:p>
          <a:p>
            <a:pPr eaLnBrk="1" hangingPunct="1">
              <a:defRPr/>
            </a:pPr>
            <a:r>
              <a:rPr lang="de-DE" dirty="0" smtClean="0">
                <a:cs typeface="+mn-cs"/>
              </a:rPr>
              <a:t>Tanya Braun (Übungen)</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Overview</a:t>
            </a:r>
            <a:endParaRPr lang="en-US" dirty="0"/>
          </a:p>
        </p:txBody>
      </p:sp>
      <p:sp>
        <p:nvSpPr>
          <p:cNvPr id="3" name="Inhaltsplatzhalter 2"/>
          <p:cNvSpPr>
            <a:spLocks noGrp="1"/>
          </p:cNvSpPr>
          <p:nvPr>
            <p:ph idx="1"/>
          </p:nvPr>
        </p:nvSpPr>
        <p:spPr/>
        <p:txBody>
          <a:bodyPr/>
          <a:lstStyle/>
          <a:p>
            <a:r>
              <a:rPr lang="en-US" dirty="0" smtClean="0"/>
              <a:t>Motivation for probabilistic representations </a:t>
            </a:r>
            <a:br>
              <a:rPr lang="en-US" dirty="0" smtClean="0"/>
            </a:br>
            <a:r>
              <a:rPr lang="en-US" dirty="0" smtClean="0"/>
              <a:t>in agent context</a:t>
            </a:r>
          </a:p>
          <a:p>
            <a:r>
              <a:rPr lang="en-US" dirty="0" smtClean="0"/>
              <a:t>Probabilistic representation formalism </a:t>
            </a:r>
            <a:br>
              <a:rPr lang="en-US" dirty="0" smtClean="0"/>
            </a:br>
            <a:r>
              <a:rPr lang="en-US" dirty="0" smtClean="0"/>
              <a:t>(Bayesian networks)</a:t>
            </a:r>
          </a:p>
          <a:p>
            <a:r>
              <a:rPr lang="en-US" dirty="0" smtClean="0"/>
              <a:t>“Practical” query answering algorithms</a:t>
            </a:r>
          </a:p>
          <a:p>
            <a:r>
              <a:rPr lang="en-US" dirty="0" smtClean="0"/>
              <a:t>Learning </a:t>
            </a:r>
            <a:r>
              <a:rPr lang="en-US" dirty="0"/>
              <a:t>Bayesian </a:t>
            </a:r>
            <a:r>
              <a:rPr lang="en-US" dirty="0" smtClean="0"/>
              <a:t>network (BN) representations</a:t>
            </a:r>
          </a:p>
          <a:p>
            <a:r>
              <a:rPr lang="en-US" dirty="0" smtClean="0"/>
              <a:t>Apply BN representations for information retrieval</a:t>
            </a:r>
          </a:p>
          <a:p>
            <a:endParaRPr lang="en-US"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10</a:t>
            </a:fld>
            <a:endParaRPr lang="de-DE"/>
          </a:p>
        </p:txBody>
      </p:sp>
    </p:spTree>
    <p:extLst>
      <p:ext uri="{BB962C8B-B14F-4D97-AF65-F5344CB8AC3E}">
        <p14:creationId xmlns:p14="http://schemas.microsoft.com/office/powerpoint/2010/main" val="37842899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Acknowledgement</a:t>
            </a:r>
            <a:endParaRPr lang="de-DE" dirty="0"/>
          </a:p>
        </p:txBody>
      </p:sp>
      <p:sp>
        <p:nvSpPr>
          <p:cNvPr id="3" name="Inhaltsplatzhalter 2"/>
          <p:cNvSpPr>
            <a:spLocks noGrp="1"/>
          </p:cNvSpPr>
          <p:nvPr>
            <p:ph idx="1"/>
          </p:nvPr>
        </p:nvSpPr>
        <p:spPr/>
        <p:txBody>
          <a:bodyPr/>
          <a:lstStyle/>
          <a:p>
            <a:pPr marL="0" indent="0">
              <a:buNone/>
            </a:pPr>
            <a:r>
              <a:rPr lang="de-DE" dirty="0" smtClean="0"/>
              <a:t>The </a:t>
            </a:r>
            <a:r>
              <a:rPr lang="de-DE" dirty="0" err="1" smtClean="0"/>
              <a:t>next</a:t>
            </a:r>
            <a:r>
              <a:rPr lang="de-DE" dirty="0" smtClean="0"/>
              <a:t> </a:t>
            </a:r>
            <a:r>
              <a:rPr lang="de-DE" dirty="0" err="1" smtClean="0"/>
              <a:t>slides</a:t>
            </a:r>
            <a:r>
              <a:rPr lang="de-DE" dirty="0" smtClean="0"/>
              <a:t> on </a:t>
            </a:r>
            <a:r>
              <a:rPr lang="de-DE" dirty="0" err="1" smtClean="0"/>
              <a:t>the</a:t>
            </a:r>
            <a:r>
              <a:rPr lang="de-DE" dirty="0" smtClean="0"/>
              <a:t> </a:t>
            </a:r>
            <a:r>
              <a:rPr lang="de-DE" dirty="0" err="1" smtClean="0"/>
              <a:t>Wumpus</a:t>
            </a:r>
            <a:r>
              <a:rPr lang="de-DE" dirty="0" smtClean="0"/>
              <a:t> </a:t>
            </a:r>
            <a:r>
              <a:rPr lang="de-DE" dirty="0" err="1" smtClean="0"/>
              <a:t>game</a:t>
            </a:r>
            <a:r>
              <a:rPr lang="de-DE" dirty="0" smtClean="0"/>
              <a:t> (</a:t>
            </a:r>
            <a:r>
              <a:rPr lang="de-DE" dirty="0" err="1" smtClean="0"/>
              <a:t>see</a:t>
            </a:r>
            <a:r>
              <a:rPr lang="de-DE" dirty="0" smtClean="0"/>
              <a:t> </a:t>
            </a:r>
            <a:r>
              <a:rPr lang="de-DE" dirty="0" err="1" smtClean="0"/>
              <a:t>the</a:t>
            </a:r>
            <a:r>
              <a:rPr lang="de-DE" dirty="0" smtClean="0"/>
              <a:t> AIMA </a:t>
            </a:r>
            <a:r>
              <a:rPr lang="de-DE" dirty="0" err="1" smtClean="0"/>
              <a:t>book</a:t>
            </a:r>
            <a:r>
              <a:rPr lang="de-DE" dirty="0" smtClean="0"/>
              <a:t>) </a:t>
            </a:r>
            <a:r>
              <a:rPr lang="de-DE" dirty="0" err="1" smtClean="0"/>
              <a:t>are</a:t>
            </a:r>
            <a:r>
              <a:rPr lang="de-DE" dirty="0" smtClean="0"/>
              <a:t> </a:t>
            </a:r>
            <a:r>
              <a:rPr lang="de-DE" dirty="0" err="1" smtClean="0"/>
              <a:t>taken</a:t>
            </a:r>
            <a:r>
              <a:rPr lang="de-DE" dirty="0" smtClean="0"/>
              <a:t> </a:t>
            </a:r>
            <a:r>
              <a:rPr lang="de-DE" dirty="0" err="1" smtClean="0"/>
              <a:t>from</a:t>
            </a:r>
            <a:r>
              <a:rPr lang="de-DE" dirty="0" smtClean="0"/>
              <a:t> a </a:t>
            </a:r>
            <a:r>
              <a:rPr lang="de-DE" dirty="0" err="1" smtClean="0"/>
              <a:t>course</a:t>
            </a:r>
            <a:r>
              <a:rPr lang="de-DE" dirty="0"/>
              <a:t> on </a:t>
            </a:r>
            <a:r>
              <a:rPr lang="de-DE" dirty="0" err="1"/>
              <a:t>Artificial</a:t>
            </a:r>
            <a:r>
              <a:rPr lang="de-DE" dirty="0"/>
              <a:t> </a:t>
            </a:r>
            <a:r>
              <a:rPr lang="de-DE" dirty="0" err="1" smtClean="0"/>
              <a:t>Intelligence</a:t>
            </a:r>
            <a:r>
              <a:rPr lang="de-DE" dirty="0" smtClean="0"/>
              <a:t> </a:t>
            </a:r>
            <a:r>
              <a:rPr lang="de-DE" dirty="0" err="1" smtClean="0"/>
              <a:t>by</a:t>
            </a:r>
            <a:r>
              <a:rPr lang="de-DE" dirty="0" smtClean="0"/>
              <a:t> Thomas </a:t>
            </a:r>
            <a:r>
              <a:rPr lang="de-DE" dirty="0"/>
              <a:t>Schwarz, S.J., COEN, SCU</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11</a:t>
            </a:fld>
            <a:endParaRPr lang="de-DE"/>
          </a:p>
        </p:txBody>
      </p:sp>
    </p:spTree>
    <p:extLst>
      <p:ext uri="{BB962C8B-B14F-4D97-AF65-F5344CB8AC3E}">
        <p14:creationId xmlns:p14="http://schemas.microsoft.com/office/powerpoint/2010/main" val="27086147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t>Example: </a:t>
            </a:r>
            <a:r>
              <a:rPr lang="en-US" dirty="0" err="1" smtClean="0"/>
              <a:t>Wumpus</a:t>
            </a:r>
            <a:r>
              <a:rPr lang="en-US" dirty="0" smtClean="0"/>
              <a:t> world (PEAS description)</a:t>
            </a:r>
            <a:endParaRPr lang="en-US" dirty="0"/>
          </a:p>
        </p:txBody>
      </p:sp>
      <p:sp>
        <p:nvSpPr>
          <p:cNvPr id="7171" name="Rectangle 3"/>
          <p:cNvSpPr>
            <a:spLocks noGrp="1" noChangeArrowheads="1"/>
          </p:cNvSpPr>
          <p:nvPr>
            <p:ph type="body" sz="half" idx="1"/>
          </p:nvPr>
        </p:nvSpPr>
        <p:spPr>
          <a:xfrm>
            <a:off x="457200" y="1268760"/>
            <a:ext cx="8001000" cy="4343400"/>
          </a:xfrm>
        </p:spPr>
        <p:txBody>
          <a:bodyPr/>
          <a:lstStyle/>
          <a:p>
            <a:r>
              <a:rPr lang="en-US" sz="2000" dirty="0">
                <a:solidFill>
                  <a:schemeClr val="accent2"/>
                </a:solidFill>
              </a:rPr>
              <a:t>Performance measure</a:t>
            </a:r>
          </a:p>
          <a:p>
            <a:pPr lvl="1"/>
            <a:r>
              <a:rPr lang="en-US" sz="1800" dirty="0"/>
              <a:t>gold +1000, death -1000</a:t>
            </a:r>
          </a:p>
          <a:p>
            <a:pPr lvl="1"/>
            <a:r>
              <a:rPr lang="en-US" sz="1800" dirty="0"/>
              <a:t>-1 per step, -10 for using the arrow</a:t>
            </a:r>
          </a:p>
          <a:p>
            <a:r>
              <a:rPr lang="en-US" sz="2000" dirty="0">
                <a:solidFill>
                  <a:schemeClr val="accent2"/>
                </a:solidFill>
              </a:rPr>
              <a:t>Environment</a:t>
            </a:r>
            <a:endParaRPr lang="en-US" sz="2000" dirty="0"/>
          </a:p>
          <a:p>
            <a:pPr lvl="1"/>
            <a:r>
              <a:rPr lang="en-US" sz="1800" dirty="0"/>
              <a:t>Squares adjacent to </a:t>
            </a:r>
            <a:r>
              <a:rPr lang="en-US" sz="1800" dirty="0" err="1" smtClean="0"/>
              <a:t>Wumpus</a:t>
            </a:r>
            <a:r>
              <a:rPr lang="en-US" sz="1800" dirty="0" smtClean="0"/>
              <a:t> </a:t>
            </a:r>
            <a:r>
              <a:rPr lang="en-US" sz="1800" dirty="0"/>
              <a:t>are smelly</a:t>
            </a:r>
          </a:p>
          <a:p>
            <a:pPr lvl="1"/>
            <a:r>
              <a:rPr lang="en-US" sz="1800" dirty="0"/>
              <a:t>Squares adjacent to pit are breezy</a:t>
            </a:r>
          </a:p>
          <a:p>
            <a:pPr lvl="1"/>
            <a:r>
              <a:rPr lang="en-US" sz="1800" dirty="0"/>
              <a:t>Glitter </a:t>
            </a:r>
            <a:r>
              <a:rPr lang="en-US" sz="1800" dirty="0" err="1" smtClean="0"/>
              <a:t>iff</a:t>
            </a:r>
            <a:r>
              <a:rPr lang="en-US" sz="1800" dirty="0" smtClean="0"/>
              <a:t> </a:t>
            </a:r>
            <a:r>
              <a:rPr lang="en-US" sz="1800" dirty="0"/>
              <a:t>gold is in the same square</a:t>
            </a:r>
          </a:p>
          <a:p>
            <a:pPr lvl="1"/>
            <a:r>
              <a:rPr lang="en-US" sz="1800" dirty="0"/>
              <a:t>Shooting kills </a:t>
            </a:r>
            <a:r>
              <a:rPr lang="en-US" sz="1800" dirty="0" err="1" smtClean="0"/>
              <a:t>Wumpus</a:t>
            </a:r>
            <a:r>
              <a:rPr lang="en-US" sz="1800" dirty="0" smtClean="0"/>
              <a:t> </a:t>
            </a:r>
            <a:r>
              <a:rPr lang="en-US" sz="1800" dirty="0"/>
              <a:t>if you are facing it</a:t>
            </a:r>
          </a:p>
          <a:p>
            <a:pPr lvl="1"/>
            <a:r>
              <a:rPr lang="en-US" sz="1800" dirty="0"/>
              <a:t>Shooting uses up the only arrow</a:t>
            </a:r>
          </a:p>
          <a:p>
            <a:pPr lvl="1"/>
            <a:r>
              <a:rPr lang="en-US" sz="1800" dirty="0"/>
              <a:t>Grabbing picks up gold if in same square</a:t>
            </a:r>
          </a:p>
          <a:p>
            <a:pPr lvl="1"/>
            <a:r>
              <a:rPr lang="en-US" sz="1800" dirty="0"/>
              <a:t>Releasing drops the gold in same square</a:t>
            </a:r>
          </a:p>
          <a:p>
            <a:r>
              <a:rPr lang="en-US" sz="2000" dirty="0">
                <a:solidFill>
                  <a:schemeClr val="accent2"/>
                </a:solidFill>
              </a:rPr>
              <a:t>Actuators:</a:t>
            </a:r>
            <a:r>
              <a:rPr lang="en-US" sz="2000" dirty="0"/>
              <a:t> Left turn, Right turn, Forward, Grab, Release, Shoot</a:t>
            </a:r>
            <a:endParaRPr lang="en-US" sz="2400" dirty="0"/>
          </a:p>
          <a:p>
            <a:r>
              <a:rPr lang="en-US" sz="2000" dirty="0" smtClean="0">
                <a:solidFill>
                  <a:schemeClr val="accent2"/>
                </a:solidFill>
              </a:rPr>
              <a:t>Sensors</a:t>
            </a:r>
            <a:r>
              <a:rPr lang="en-US" sz="2000" dirty="0">
                <a:solidFill>
                  <a:schemeClr val="accent2"/>
                </a:solidFill>
              </a:rPr>
              <a:t>:</a:t>
            </a:r>
            <a:r>
              <a:rPr lang="en-US" sz="2000" dirty="0"/>
              <a:t> Stench, Breeze, Glitter, Bump, </a:t>
            </a:r>
            <a:r>
              <a:rPr lang="en-US" sz="2000" dirty="0" smtClean="0"/>
              <a:t>Scream</a:t>
            </a:r>
            <a:endParaRPr lang="en-US" sz="2000" dirty="0"/>
          </a:p>
        </p:txBody>
      </p:sp>
      <p:pic>
        <p:nvPicPr>
          <p:cNvPr id="7173" name="Picture 5" descr="wumpus-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488976"/>
            <a:ext cx="2771775" cy="2714625"/>
          </a:xfrm>
          <a:prstGeom prst="rect">
            <a:avLst/>
          </a:prstGeom>
          <a:noFill/>
          <a:extLst>
            <a:ext uri="{909E8E84-426E-40dd-AFC4-6F175D3DCCD1}">
              <a14:hiddenFill xmlns:a14="http://schemas.microsoft.com/office/drawing/2010/main">
                <a:solidFill>
                  <a:srgbClr val="FFFFFF"/>
                </a:solidFill>
              </a14:hiddenFill>
            </a:ext>
          </a:extLst>
        </p:spPr>
      </p:pic>
      <p:sp>
        <p:nvSpPr>
          <p:cNvPr id="6" name="Foliennummernplatzhalter 3"/>
          <p:cNvSpPr>
            <a:spLocks noGrp="1"/>
          </p:cNvSpPr>
          <p:nvPr>
            <p:ph type="sldNum" sz="quarter" idx="12"/>
          </p:nvPr>
        </p:nvSpPr>
        <p:spPr>
          <a:xfrm>
            <a:off x="7956550" y="6366788"/>
            <a:ext cx="1008063" cy="196850"/>
          </a:xfrm>
        </p:spPr>
        <p:txBody>
          <a:bodyPr/>
          <a:lstStyle/>
          <a:p>
            <a:pPr algn="r">
              <a:defRPr/>
            </a:pPr>
            <a:fld id="{A4C577E2-95DD-1F4B-A688-E8FB02007787}" type="slidenum">
              <a:rPr lang="de-DE" sz="1050" smtClean="0"/>
              <a:pPr algn="r">
                <a:defRPr/>
              </a:pPr>
              <a:t>12</a:t>
            </a:fld>
            <a:endParaRPr lang="de-DE" sz="1050" dirty="0"/>
          </a:p>
        </p:txBody>
      </p:sp>
    </p:spTree>
    <p:extLst>
      <p:ext uri="{BB962C8B-B14F-4D97-AF65-F5344CB8AC3E}">
        <p14:creationId xmlns:p14="http://schemas.microsoft.com/office/powerpoint/2010/main" val="33662385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Excursion: </a:t>
            </a:r>
            <a:r>
              <a:rPr lang="en-US" dirty="0" err="1" smtClean="0"/>
              <a:t>Wumpus</a:t>
            </a:r>
            <a:r>
              <a:rPr lang="en-US" dirty="0" smtClean="0"/>
              <a:t> </a:t>
            </a:r>
            <a:r>
              <a:rPr lang="en-US" dirty="0"/>
              <a:t>world p</a:t>
            </a:r>
            <a:r>
              <a:rPr lang="en-US" dirty="0" smtClean="0"/>
              <a:t>roperties</a:t>
            </a:r>
            <a:endParaRPr lang="en-US" dirty="0"/>
          </a:p>
        </p:txBody>
      </p:sp>
      <p:sp>
        <p:nvSpPr>
          <p:cNvPr id="8195" name="Rectangle 3"/>
          <p:cNvSpPr>
            <a:spLocks noGrp="1" noChangeArrowheads="1"/>
          </p:cNvSpPr>
          <p:nvPr>
            <p:ph type="body" idx="1"/>
          </p:nvPr>
        </p:nvSpPr>
        <p:spPr/>
        <p:txBody>
          <a:bodyPr/>
          <a:lstStyle/>
          <a:p>
            <a:pPr>
              <a:lnSpc>
                <a:spcPct val="80000"/>
              </a:lnSpc>
            </a:pPr>
            <a:r>
              <a:rPr lang="en-US" sz="2400" u="sng" dirty="0">
                <a:solidFill>
                  <a:srgbClr val="CC0099"/>
                </a:solidFill>
              </a:rPr>
              <a:t>Fully</a:t>
            </a:r>
            <a:r>
              <a:rPr lang="en-US" sz="2400" u="sng" dirty="0"/>
              <a:t> </a:t>
            </a:r>
            <a:r>
              <a:rPr lang="en-US" sz="2400" u="sng" dirty="0">
                <a:solidFill>
                  <a:srgbClr val="CC0099"/>
                </a:solidFill>
              </a:rPr>
              <a:t>Observable</a:t>
            </a:r>
            <a:r>
              <a:rPr lang="en-US" sz="2400" dirty="0"/>
              <a:t> </a:t>
            </a:r>
          </a:p>
          <a:p>
            <a:pPr lvl="1">
              <a:lnSpc>
                <a:spcPct val="80000"/>
              </a:lnSpc>
            </a:pPr>
            <a:r>
              <a:rPr lang="en-US" sz="2000" dirty="0"/>
              <a:t>No – only </a:t>
            </a:r>
            <a:r>
              <a:rPr lang="en-US" sz="2000" dirty="0">
                <a:solidFill>
                  <a:schemeClr val="accent2"/>
                </a:solidFill>
              </a:rPr>
              <a:t>local</a:t>
            </a:r>
            <a:r>
              <a:rPr lang="en-US" sz="2000" dirty="0"/>
              <a:t> perception</a:t>
            </a:r>
          </a:p>
          <a:p>
            <a:pPr>
              <a:lnSpc>
                <a:spcPct val="80000"/>
              </a:lnSpc>
            </a:pPr>
            <a:r>
              <a:rPr lang="en-US" sz="2400" u="sng" dirty="0">
                <a:solidFill>
                  <a:srgbClr val="CC0099"/>
                </a:solidFill>
              </a:rPr>
              <a:t>Deterministic</a:t>
            </a:r>
            <a:r>
              <a:rPr lang="en-US" sz="2400" dirty="0"/>
              <a:t> </a:t>
            </a:r>
          </a:p>
          <a:p>
            <a:pPr lvl="1">
              <a:lnSpc>
                <a:spcPct val="80000"/>
              </a:lnSpc>
            </a:pPr>
            <a:r>
              <a:rPr lang="en-US" sz="2000" dirty="0"/>
              <a:t>Yes – outcomes exactly specified</a:t>
            </a:r>
          </a:p>
          <a:p>
            <a:pPr>
              <a:lnSpc>
                <a:spcPct val="80000"/>
              </a:lnSpc>
            </a:pPr>
            <a:r>
              <a:rPr lang="en-US" sz="2400" u="sng" dirty="0">
                <a:solidFill>
                  <a:srgbClr val="CC0099"/>
                </a:solidFill>
              </a:rPr>
              <a:t>Episodic</a:t>
            </a:r>
            <a:r>
              <a:rPr lang="en-US" sz="2400" dirty="0"/>
              <a:t> </a:t>
            </a:r>
          </a:p>
          <a:p>
            <a:pPr lvl="1">
              <a:lnSpc>
                <a:spcPct val="80000"/>
              </a:lnSpc>
            </a:pPr>
            <a:r>
              <a:rPr lang="en-US" sz="2000" dirty="0"/>
              <a:t>No – sequential at the level of actions</a:t>
            </a:r>
          </a:p>
          <a:p>
            <a:pPr>
              <a:lnSpc>
                <a:spcPct val="80000"/>
              </a:lnSpc>
            </a:pPr>
            <a:r>
              <a:rPr lang="en-US" sz="2400" u="sng" dirty="0" smtClean="0">
                <a:solidFill>
                  <a:srgbClr val="CC0099"/>
                </a:solidFill>
              </a:rPr>
              <a:t>Static</a:t>
            </a:r>
            <a:endParaRPr lang="en-US" sz="2400" dirty="0"/>
          </a:p>
          <a:p>
            <a:pPr lvl="1">
              <a:lnSpc>
                <a:spcPct val="80000"/>
              </a:lnSpc>
            </a:pPr>
            <a:r>
              <a:rPr lang="en-US" sz="2000" dirty="0"/>
              <a:t> Yes – </a:t>
            </a:r>
            <a:r>
              <a:rPr lang="en-US" sz="2000" dirty="0" err="1"/>
              <a:t>Wumpus</a:t>
            </a:r>
            <a:r>
              <a:rPr lang="en-US" sz="2000" dirty="0"/>
              <a:t> and Pits do not move</a:t>
            </a:r>
          </a:p>
          <a:p>
            <a:pPr>
              <a:lnSpc>
                <a:spcPct val="80000"/>
              </a:lnSpc>
            </a:pPr>
            <a:r>
              <a:rPr lang="en-US" sz="2400" u="sng" dirty="0">
                <a:solidFill>
                  <a:srgbClr val="CC0099"/>
                </a:solidFill>
              </a:rPr>
              <a:t>Discrete</a:t>
            </a:r>
            <a:r>
              <a:rPr lang="en-US" sz="2400" dirty="0"/>
              <a:t> </a:t>
            </a:r>
          </a:p>
          <a:p>
            <a:pPr lvl="1">
              <a:lnSpc>
                <a:spcPct val="80000"/>
              </a:lnSpc>
            </a:pPr>
            <a:r>
              <a:rPr lang="en-US" sz="2000" dirty="0"/>
              <a:t>Yes</a:t>
            </a:r>
          </a:p>
          <a:p>
            <a:pPr>
              <a:lnSpc>
                <a:spcPct val="80000"/>
              </a:lnSpc>
            </a:pPr>
            <a:r>
              <a:rPr lang="en-US" sz="2400" u="sng" dirty="0">
                <a:solidFill>
                  <a:srgbClr val="CC0099"/>
                </a:solidFill>
              </a:rPr>
              <a:t>Single-agent?</a:t>
            </a:r>
            <a:r>
              <a:rPr lang="en-US" sz="2400" dirty="0"/>
              <a:t> </a:t>
            </a:r>
          </a:p>
          <a:p>
            <a:pPr lvl="1">
              <a:lnSpc>
                <a:spcPct val="80000"/>
              </a:lnSpc>
            </a:pPr>
            <a:r>
              <a:rPr lang="en-US" sz="2000" dirty="0"/>
              <a:t>Yes – </a:t>
            </a:r>
            <a:r>
              <a:rPr lang="en-US" sz="2000" dirty="0" err="1"/>
              <a:t>Wumpus</a:t>
            </a:r>
            <a:r>
              <a:rPr lang="en-US" sz="2000" dirty="0"/>
              <a:t> is essentially a natural feature</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13</a:t>
            </a:fld>
            <a:endParaRPr lang="de-DE" dirty="0"/>
          </a:p>
        </p:txBody>
      </p:sp>
    </p:spTree>
    <p:extLst>
      <p:ext uri="{BB962C8B-B14F-4D97-AF65-F5344CB8AC3E}">
        <p14:creationId xmlns:p14="http://schemas.microsoft.com/office/powerpoint/2010/main" val="17867034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195">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8195">
                                            <p:txEl>
                                              <p:pRg st="10" end="1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819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Exploring a </a:t>
            </a:r>
            <a:r>
              <a:rPr lang="en-US" dirty="0" err="1" smtClean="0"/>
              <a:t>Wumpus</a:t>
            </a:r>
            <a:r>
              <a:rPr lang="en-US" dirty="0" smtClean="0"/>
              <a:t> </a:t>
            </a:r>
            <a:r>
              <a:rPr lang="en-US" dirty="0"/>
              <a:t>world</a:t>
            </a:r>
          </a:p>
        </p:txBody>
      </p:sp>
      <p:pic>
        <p:nvPicPr>
          <p:cNvPr id="9220" name="Picture 4" descr="wumpus-seq0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2138363"/>
            <a:ext cx="2571750" cy="2581275"/>
          </a:xfrm>
          <a:prstGeom prst="rect">
            <a:avLst/>
          </a:prstGeom>
          <a:noFill/>
          <a:extLst>
            <a:ext uri="{909E8E84-426E-40dd-AFC4-6F175D3DCCD1}">
              <a14:hiddenFill xmlns:a14="http://schemas.microsoft.com/office/drawing/2010/main">
                <a:solidFill>
                  <a:srgbClr val="FFFFFF"/>
                </a:solidFill>
              </a14:hiddenFill>
            </a:ext>
          </a:extLst>
        </p:spPr>
      </p:pic>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14</a:t>
            </a:fld>
            <a:endParaRPr lang="de-DE" dirty="0"/>
          </a:p>
        </p:txBody>
      </p:sp>
    </p:spTree>
    <p:extLst>
      <p:ext uri="{BB962C8B-B14F-4D97-AF65-F5344CB8AC3E}">
        <p14:creationId xmlns:p14="http://schemas.microsoft.com/office/powerpoint/2010/main" val="418206089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dirty="0"/>
              <a:t>Exploring a </a:t>
            </a:r>
            <a:r>
              <a:rPr lang="en-US" dirty="0" err="1" smtClean="0"/>
              <a:t>Wumpus</a:t>
            </a:r>
            <a:r>
              <a:rPr lang="en-US" dirty="0" smtClean="0"/>
              <a:t> </a:t>
            </a:r>
            <a:r>
              <a:rPr lang="en-US" dirty="0"/>
              <a:t>world</a:t>
            </a:r>
          </a:p>
        </p:txBody>
      </p:sp>
      <p:pic>
        <p:nvPicPr>
          <p:cNvPr id="81924" name="Picture 4" descr="wumpus-seq1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2138363"/>
            <a:ext cx="2571750" cy="2581275"/>
          </a:xfrm>
          <a:prstGeom prst="rect">
            <a:avLst/>
          </a:prstGeom>
          <a:noFill/>
          <a:extLst>
            <a:ext uri="{909E8E84-426E-40dd-AFC4-6F175D3DCCD1}">
              <a14:hiddenFill xmlns:a14="http://schemas.microsoft.com/office/drawing/2010/main">
                <a:solidFill>
                  <a:srgbClr val="FFFFFF"/>
                </a:solidFill>
              </a14:hiddenFill>
            </a:ext>
          </a:extLst>
        </p:spPr>
      </p:pic>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15</a:t>
            </a:fld>
            <a:endParaRPr lang="de-DE" dirty="0"/>
          </a:p>
        </p:txBody>
      </p:sp>
    </p:spTree>
    <p:extLst>
      <p:ext uri="{BB962C8B-B14F-4D97-AF65-F5344CB8AC3E}">
        <p14:creationId xmlns:p14="http://schemas.microsoft.com/office/powerpoint/2010/main" val="291343174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dirty="0"/>
              <a:t>Exploring a </a:t>
            </a:r>
            <a:r>
              <a:rPr lang="en-US" dirty="0" err="1" smtClean="0"/>
              <a:t>Wumpus</a:t>
            </a:r>
            <a:r>
              <a:rPr lang="en-US" dirty="0" smtClean="0"/>
              <a:t> </a:t>
            </a:r>
            <a:r>
              <a:rPr lang="en-US" dirty="0"/>
              <a:t>world</a:t>
            </a:r>
          </a:p>
        </p:txBody>
      </p:sp>
      <p:pic>
        <p:nvPicPr>
          <p:cNvPr id="83971" name="Picture 3" descr="wumpus-seq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133600"/>
            <a:ext cx="2571750" cy="2581275"/>
          </a:xfrm>
          <a:prstGeom prst="rect">
            <a:avLst/>
          </a:prstGeom>
          <a:noFill/>
          <a:extLst>
            <a:ext uri="{909E8E84-426E-40dd-AFC4-6F175D3DCCD1}">
              <a14:hiddenFill xmlns:a14="http://schemas.microsoft.com/office/drawing/2010/main">
                <a:solidFill>
                  <a:srgbClr val="FFFFFF"/>
                </a:solidFill>
              </a14:hiddenFill>
            </a:ext>
          </a:extLst>
        </p:spPr>
      </p:pic>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16</a:t>
            </a:fld>
            <a:endParaRPr lang="de-DE" dirty="0"/>
          </a:p>
        </p:txBody>
      </p:sp>
    </p:spTree>
    <p:extLst>
      <p:ext uri="{BB962C8B-B14F-4D97-AF65-F5344CB8AC3E}">
        <p14:creationId xmlns:p14="http://schemas.microsoft.com/office/powerpoint/2010/main" val="418586900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dirty="0"/>
              <a:t>Exploring a </a:t>
            </a:r>
            <a:r>
              <a:rPr lang="en-US" dirty="0" err="1" smtClean="0"/>
              <a:t>Wumpus</a:t>
            </a:r>
            <a:r>
              <a:rPr lang="en-US" dirty="0" smtClean="0"/>
              <a:t> </a:t>
            </a:r>
            <a:r>
              <a:rPr lang="en-US" dirty="0"/>
              <a:t>world</a:t>
            </a:r>
          </a:p>
        </p:txBody>
      </p:sp>
      <p:pic>
        <p:nvPicPr>
          <p:cNvPr id="84995" name="Picture 3" descr="wumpus-seq3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2138363"/>
            <a:ext cx="2571750" cy="2581275"/>
          </a:xfrm>
          <a:prstGeom prst="rect">
            <a:avLst/>
          </a:prstGeom>
          <a:noFill/>
          <a:extLst>
            <a:ext uri="{909E8E84-426E-40dd-AFC4-6F175D3DCCD1}">
              <a14:hiddenFill xmlns:a14="http://schemas.microsoft.com/office/drawing/2010/main">
                <a:solidFill>
                  <a:srgbClr val="FFFFFF"/>
                </a:solidFill>
              </a14:hiddenFill>
            </a:ext>
          </a:extLst>
        </p:spPr>
      </p:pic>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17</a:t>
            </a:fld>
            <a:endParaRPr lang="de-DE" dirty="0"/>
          </a:p>
        </p:txBody>
      </p:sp>
    </p:spTree>
    <p:extLst>
      <p:ext uri="{BB962C8B-B14F-4D97-AF65-F5344CB8AC3E}">
        <p14:creationId xmlns:p14="http://schemas.microsoft.com/office/powerpoint/2010/main" val="214703929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dirty="0"/>
              <a:t>Exploring a </a:t>
            </a:r>
            <a:r>
              <a:rPr lang="en-US" dirty="0" err="1" smtClean="0"/>
              <a:t>Wumpus</a:t>
            </a:r>
            <a:r>
              <a:rPr lang="en-US" dirty="0" smtClean="0"/>
              <a:t> </a:t>
            </a:r>
            <a:r>
              <a:rPr lang="en-US" dirty="0"/>
              <a:t>world</a:t>
            </a:r>
          </a:p>
        </p:txBody>
      </p:sp>
      <p:pic>
        <p:nvPicPr>
          <p:cNvPr id="86019" name="Picture 3" descr="wumpus-seq4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2138363"/>
            <a:ext cx="2571750" cy="2581275"/>
          </a:xfrm>
          <a:prstGeom prst="rect">
            <a:avLst/>
          </a:prstGeom>
          <a:noFill/>
          <a:extLst>
            <a:ext uri="{909E8E84-426E-40dd-AFC4-6F175D3DCCD1}">
              <a14:hiddenFill xmlns:a14="http://schemas.microsoft.com/office/drawing/2010/main">
                <a:solidFill>
                  <a:srgbClr val="FFFFFF"/>
                </a:solidFill>
              </a14:hiddenFill>
            </a:ext>
          </a:extLst>
        </p:spPr>
      </p:pic>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18</a:t>
            </a:fld>
            <a:endParaRPr lang="de-DE" dirty="0"/>
          </a:p>
        </p:txBody>
      </p:sp>
    </p:spTree>
    <p:extLst>
      <p:ext uri="{BB962C8B-B14F-4D97-AF65-F5344CB8AC3E}">
        <p14:creationId xmlns:p14="http://schemas.microsoft.com/office/powerpoint/2010/main" val="26237698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dirty="0"/>
              <a:t>Exploring a </a:t>
            </a:r>
            <a:r>
              <a:rPr lang="en-US" dirty="0" err="1" smtClean="0"/>
              <a:t>Wumpus</a:t>
            </a:r>
            <a:r>
              <a:rPr lang="en-US" dirty="0" smtClean="0"/>
              <a:t> </a:t>
            </a:r>
            <a:r>
              <a:rPr lang="en-US" dirty="0"/>
              <a:t>world</a:t>
            </a:r>
          </a:p>
        </p:txBody>
      </p:sp>
      <p:pic>
        <p:nvPicPr>
          <p:cNvPr id="87043" name="Picture 3" descr="wumpus-seq5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2138363"/>
            <a:ext cx="2571750" cy="2581275"/>
          </a:xfrm>
          <a:prstGeom prst="rect">
            <a:avLst/>
          </a:prstGeom>
          <a:noFill/>
          <a:extLst>
            <a:ext uri="{909E8E84-426E-40dd-AFC4-6F175D3DCCD1}">
              <a14:hiddenFill xmlns:a14="http://schemas.microsoft.com/office/drawing/2010/main">
                <a:solidFill>
                  <a:srgbClr val="FFFFFF"/>
                </a:solidFill>
              </a14:hiddenFill>
            </a:ext>
          </a:extLst>
        </p:spPr>
      </p:pic>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19</a:t>
            </a:fld>
            <a:endParaRPr lang="de-DE" dirty="0"/>
          </a:p>
        </p:txBody>
      </p:sp>
    </p:spTree>
    <p:extLst>
      <p:ext uri="{BB962C8B-B14F-4D97-AF65-F5344CB8AC3E}">
        <p14:creationId xmlns:p14="http://schemas.microsoft.com/office/powerpoint/2010/main" val="130348802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2</a:t>
            </a:fld>
            <a:endParaRPr lang="de-DE"/>
          </a:p>
        </p:txBody>
      </p:sp>
      <p:pic>
        <p:nvPicPr>
          <p:cNvPr id="5" name="Picture 2"/>
          <p:cNvPicPr>
            <a:picLocks noChangeAspect="1" noChangeArrowheads="1"/>
          </p:cNvPicPr>
          <p:nvPr/>
        </p:nvPicPr>
        <p:blipFill>
          <a:blip r:embed="rId2" cstate="print"/>
          <a:srcRect/>
          <a:stretch>
            <a:fillRect/>
          </a:stretch>
        </p:blipFill>
        <p:spPr bwMode="auto">
          <a:xfrm>
            <a:off x="-369860" y="0"/>
            <a:ext cx="9744093" cy="6858000"/>
          </a:xfrm>
          <a:prstGeom prst="rect">
            <a:avLst/>
          </a:prstGeom>
          <a:noFill/>
          <a:ln w="9525">
            <a:noFill/>
            <a:miter lim="800000"/>
            <a:headEnd/>
            <a:tailEnd/>
          </a:ln>
        </p:spPr>
      </p:pic>
      <p:sp>
        <p:nvSpPr>
          <p:cNvPr id="6" name="Textfeld 5"/>
          <p:cNvSpPr txBox="1"/>
          <p:nvPr/>
        </p:nvSpPr>
        <p:spPr>
          <a:xfrm>
            <a:off x="0" y="260648"/>
            <a:ext cx="9144000" cy="1200329"/>
          </a:xfrm>
          <a:prstGeom prst="rect">
            <a:avLst/>
          </a:prstGeom>
          <a:solidFill>
            <a:schemeClr val="bg1">
              <a:alpha val="48000"/>
            </a:schemeClr>
          </a:solidFill>
        </p:spPr>
        <p:txBody>
          <a:bodyPr>
            <a:spAutoFit/>
          </a:bodyPr>
          <a:lstStyle/>
          <a:p>
            <a:pPr algn="ctr">
              <a:defRPr/>
            </a:pPr>
            <a:r>
              <a:rPr lang="de-DE" sz="3600" b="1" dirty="0" smtClean="0">
                <a:ln w="12700">
                  <a:solidFill>
                    <a:schemeClr val="tx2">
                      <a:satMod val="155000"/>
                    </a:schemeClr>
                  </a:solidFill>
                  <a:prstDash val="solid"/>
                </a:ln>
                <a:solidFill>
                  <a:schemeClr val="bg2">
                    <a:tint val="85000"/>
                    <a:satMod val="155000"/>
                  </a:schemeClr>
                </a:solidFill>
                <a:effectLst>
                  <a:glow rad="101600">
                    <a:schemeClr val="accent3">
                      <a:satMod val="175000"/>
                      <a:alpha val="40000"/>
                    </a:schemeClr>
                  </a:glow>
                  <a:outerShdw blurRad="41275" dist="20320" dir="1800000" algn="tl" rotWithShape="0">
                    <a:srgbClr val="000000">
                      <a:alpha val="40000"/>
                    </a:srgbClr>
                  </a:outerShdw>
                </a:effectLst>
              </a:rPr>
              <a:t>Web-Mining </a:t>
            </a:r>
            <a:r>
              <a:rPr lang="de-DE" sz="3600" b="1" dirty="0" err="1" smtClean="0">
                <a:ln w="12700">
                  <a:solidFill>
                    <a:schemeClr val="tx2">
                      <a:satMod val="155000"/>
                    </a:schemeClr>
                  </a:solidFill>
                  <a:prstDash val="solid"/>
                </a:ln>
                <a:solidFill>
                  <a:schemeClr val="bg2">
                    <a:tint val="85000"/>
                    <a:satMod val="155000"/>
                  </a:schemeClr>
                </a:solidFill>
                <a:effectLst>
                  <a:glow rad="101600">
                    <a:schemeClr val="accent3">
                      <a:satMod val="175000"/>
                      <a:alpha val="40000"/>
                    </a:schemeClr>
                  </a:glow>
                  <a:outerShdw blurRad="41275" dist="20320" dir="1800000" algn="tl" rotWithShape="0">
                    <a:srgbClr val="000000">
                      <a:alpha val="40000"/>
                    </a:srgbClr>
                  </a:outerShdw>
                </a:effectLst>
              </a:rPr>
              <a:t>Agents</a:t>
            </a:r>
            <a:endParaRPr lang="de-DE" sz="3600" b="1" dirty="0" smtClean="0">
              <a:ln w="12700">
                <a:solidFill>
                  <a:schemeClr val="tx2">
                    <a:satMod val="155000"/>
                  </a:schemeClr>
                </a:solidFill>
                <a:prstDash val="solid"/>
              </a:ln>
              <a:solidFill>
                <a:schemeClr val="bg2">
                  <a:tint val="85000"/>
                  <a:satMod val="155000"/>
                </a:schemeClr>
              </a:solidFill>
              <a:effectLst>
                <a:glow rad="101600">
                  <a:schemeClr val="accent3">
                    <a:satMod val="175000"/>
                    <a:alpha val="40000"/>
                  </a:schemeClr>
                </a:glow>
                <a:outerShdw blurRad="41275" dist="20320" dir="1800000" algn="tl" rotWithShape="0">
                  <a:srgbClr val="000000">
                    <a:alpha val="40000"/>
                  </a:srgbClr>
                </a:outerShdw>
              </a:effectLst>
            </a:endParaRPr>
          </a:p>
          <a:p>
            <a:pPr algn="ctr">
              <a:defRPr/>
            </a:pPr>
            <a:r>
              <a:rPr lang="de-DE" sz="3600" b="1" dirty="0" smtClean="0">
                <a:ln w="12700">
                  <a:solidFill>
                    <a:schemeClr val="tx2">
                      <a:satMod val="155000"/>
                    </a:schemeClr>
                  </a:solidFill>
                  <a:prstDash val="solid"/>
                </a:ln>
                <a:solidFill>
                  <a:schemeClr val="bg2">
                    <a:tint val="85000"/>
                    <a:satMod val="155000"/>
                  </a:schemeClr>
                </a:solidFill>
                <a:effectLst>
                  <a:glow rad="101600">
                    <a:schemeClr val="accent3">
                      <a:satMod val="175000"/>
                      <a:alpha val="40000"/>
                    </a:schemeClr>
                  </a:glow>
                  <a:outerShdw blurRad="41275" dist="20320" dir="1800000" algn="tl" rotWithShape="0">
                    <a:srgbClr val="000000">
                      <a:alpha val="40000"/>
                    </a:srgbClr>
                  </a:outerShdw>
                </a:effectLst>
              </a:rPr>
              <a:t>Data Mining Track</a:t>
            </a:r>
          </a:p>
        </p:txBody>
      </p:sp>
      <p:sp>
        <p:nvSpPr>
          <p:cNvPr id="7" name="Textfeld 6"/>
          <p:cNvSpPr txBox="1"/>
          <p:nvPr/>
        </p:nvSpPr>
        <p:spPr>
          <a:xfrm>
            <a:off x="0" y="6167045"/>
            <a:ext cx="9144000" cy="646331"/>
          </a:xfrm>
          <a:prstGeom prst="rect">
            <a:avLst/>
          </a:prstGeom>
          <a:solidFill>
            <a:schemeClr val="bg1">
              <a:alpha val="48000"/>
            </a:schemeClr>
          </a:solidFill>
        </p:spPr>
        <p:txBody>
          <a:bodyPr>
            <a:spAutoFit/>
          </a:bodyPr>
          <a:lstStyle/>
          <a:p>
            <a:pPr algn="ctr">
              <a:defRPr/>
            </a:pPr>
            <a:r>
              <a:rPr lang="de-DE" sz="3600" b="1" dirty="0" err="1" smtClean="0">
                <a:ln w="12700">
                  <a:solidFill>
                    <a:schemeClr val="tx2">
                      <a:satMod val="155000"/>
                    </a:schemeClr>
                  </a:solidFill>
                  <a:prstDash val="solid"/>
                </a:ln>
                <a:solidFill>
                  <a:schemeClr val="bg2">
                    <a:tint val="85000"/>
                    <a:satMod val="155000"/>
                  </a:schemeClr>
                </a:solidFill>
                <a:effectLst>
                  <a:glow rad="101600">
                    <a:schemeClr val="accent3">
                      <a:satMod val="175000"/>
                      <a:alpha val="40000"/>
                    </a:schemeClr>
                  </a:glow>
                  <a:outerShdw blurRad="41275" dist="20320" dir="1800000" algn="tl" rotWithShape="0">
                    <a:srgbClr val="000000">
                      <a:alpha val="40000"/>
                    </a:srgbClr>
                  </a:outerShdw>
                </a:effectLst>
              </a:rPr>
              <a:t>Uncertainty</a:t>
            </a:r>
            <a:endParaRPr lang="de-DE" sz="3600" b="1" dirty="0">
              <a:ln w="12700">
                <a:solidFill>
                  <a:schemeClr val="tx2">
                    <a:satMod val="155000"/>
                  </a:schemeClr>
                </a:solidFill>
                <a:prstDash val="solid"/>
              </a:ln>
              <a:solidFill>
                <a:schemeClr val="bg2">
                  <a:tint val="85000"/>
                  <a:satMod val="155000"/>
                </a:schemeClr>
              </a:solidFill>
              <a:effectLst>
                <a:glow rad="101600">
                  <a:schemeClr val="accent3">
                    <a:satMod val="175000"/>
                    <a:alpha val="40000"/>
                  </a:schemeClr>
                </a:glow>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393024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dirty="0"/>
              <a:t>Exploring a </a:t>
            </a:r>
            <a:r>
              <a:rPr lang="en-US" dirty="0" err="1" smtClean="0"/>
              <a:t>Wumpus</a:t>
            </a:r>
            <a:r>
              <a:rPr lang="en-US" dirty="0" smtClean="0"/>
              <a:t> </a:t>
            </a:r>
            <a:r>
              <a:rPr lang="en-US" dirty="0"/>
              <a:t>world</a:t>
            </a:r>
          </a:p>
        </p:txBody>
      </p:sp>
      <p:pic>
        <p:nvPicPr>
          <p:cNvPr id="88067" name="Picture 3" descr="wumpus-seq6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2138363"/>
            <a:ext cx="2571750" cy="2581275"/>
          </a:xfrm>
          <a:prstGeom prst="rect">
            <a:avLst/>
          </a:prstGeom>
          <a:noFill/>
          <a:extLst>
            <a:ext uri="{909E8E84-426E-40dd-AFC4-6F175D3DCCD1}">
              <a14:hiddenFill xmlns:a14="http://schemas.microsoft.com/office/drawing/2010/main">
                <a:solidFill>
                  <a:srgbClr val="FFFFFF"/>
                </a:solidFill>
              </a14:hiddenFill>
            </a:ext>
          </a:extLst>
        </p:spPr>
      </p:pic>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20</a:t>
            </a:fld>
            <a:endParaRPr lang="de-DE" dirty="0"/>
          </a:p>
        </p:txBody>
      </p:sp>
    </p:spTree>
    <p:extLst>
      <p:ext uri="{BB962C8B-B14F-4D97-AF65-F5344CB8AC3E}">
        <p14:creationId xmlns:p14="http://schemas.microsoft.com/office/powerpoint/2010/main" val="193092089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dirty="0"/>
              <a:t>Exploring a </a:t>
            </a:r>
            <a:r>
              <a:rPr lang="en-US" dirty="0" err="1" smtClean="0"/>
              <a:t>Wumpus</a:t>
            </a:r>
            <a:r>
              <a:rPr lang="en-US" dirty="0" smtClean="0"/>
              <a:t> </a:t>
            </a:r>
            <a:r>
              <a:rPr lang="en-US" dirty="0"/>
              <a:t>world</a:t>
            </a:r>
          </a:p>
        </p:txBody>
      </p:sp>
      <p:pic>
        <p:nvPicPr>
          <p:cNvPr id="89091" name="Picture 3" descr="wumpus-seq7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2138363"/>
            <a:ext cx="2571750" cy="2581275"/>
          </a:xfrm>
          <a:prstGeom prst="rect">
            <a:avLst/>
          </a:prstGeom>
          <a:noFill/>
          <a:extLst>
            <a:ext uri="{909E8E84-426E-40dd-AFC4-6F175D3DCCD1}">
              <a14:hiddenFill xmlns:a14="http://schemas.microsoft.com/office/drawing/2010/main">
                <a:solidFill>
                  <a:srgbClr val="FFFFFF"/>
                </a:solidFill>
              </a14:hiddenFill>
            </a:ext>
          </a:extLst>
        </p:spPr>
      </p:pic>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21</a:t>
            </a:fld>
            <a:endParaRPr lang="de-DE" dirty="0"/>
          </a:p>
        </p:txBody>
      </p:sp>
    </p:spTree>
    <p:extLst>
      <p:ext uri="{BB962C8B-B14F-4D97-AF65-F5344CB8AC3E}">
        <p14:creationId xmlns:p14="http://schemas.microsoft.com/office/powerpoint/2010/main" val="139530543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dirty="0"/>
              <a:t>Exploring a </a:t>
            </a:r>
            <a:r>
              <a:rPr lang="en-US" dirty="0" err="1" smtClean="0"/>
              <a:t>Wumpus</a:t>
            </a:r>
            <a:r>
              <a:rPr lang="en-US" dirty="0" smtClean="0"/>
              <a:t> </a:t>
            </a:r>
            <a:r>
              <a:rPr lang="en-US" dirty="0"/>
              <a:t>world</a:t>
            </a:r>
          </a:p>
        </p:txBody>
      </p:sp>
      <p:pic>
        <p:nvPicPr>
          <p:cNvPr id="129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28800"/>
            <a:ext cx="3009900" cy="2767013"/>
          </a:xfrm>
          <a:prstGeom prst="rect">
            <a:avLst/>
          </a:prstGeom>
          <a:noFill/>
          <a:extLst>
            <a:ext uri="{909E8E84-426E-40dd-AFC4-6F175D3DCCD1}">
              <a14:hiddenFill xmlns:a14="http://schemas.microsoft.com/office/drawing/2010/main">
                <a:solidFill>
                  <a:srgbClr val="FFFFFF"/>
                </a:solidFill>
              </a14:hiddenFill>
            </a:ext>
          </a:extLst>
        </p:spPr>
      </p:pic>
      <p:sp>
        <p:nvSpPr>
          <p:cNvPr id="129029" name="Rectangle 5"/>
          <p:cNvSpPr>
            <a:spLocks noGrp="1" noChangeArrowheads="1"/>
          </p:cNvSpPr>
          <p:nvPr>
            <p:ph type="body" idx="1"/>
          </p:nvPr>
        </p:nvSpPr>
        <p:spPr>
          <a:xfrm>
            <a:off x="457200" y="1981200"/>
            <a:ext cx="4191000" cy="3886200"/>
          </a:xfrm>
          <a:noFill/>
          <a:ln/>
        </p:spPr>
        <p:txBody>
          <a:bodyPr/>
          <a:lstStyle/>
          <a:p>
            <a:r>
              <a:rPr lang="en-US" sz="2800" dirty="0"/>
              <a:t>Tight Spot</a:t>
            </a:r>
          </a:p>
          <a:p>
            <a:pPr lvl="1"/>
            <a:r>
              <a:rPr lang="en-US" sz="2400" dirty="0"/>
              <a:t>A pit might be in all new rooms</a:t>
            </a:r>
          </a:p>
          <a:p>
            <a:pPr lvl="1"/>
            <a:r>
              <a:rPr lang="en-US" sz="2400" dirty="0"/>
              <a:t>No safe room</a:t>
            </a:r>
          </a:p>
          <a:p>
            <a:r>
              <a:rPr lang="en-US" sz="2800" dirty="0"/>
              <a:t>Can use probabilistic reasoning</a:t>
            </a:r>
          </a:p>
          <a:p>
            <a:pPr lvl="1"/>
            <a:r>
              <a:rPr lang="en-US" sz="2400" dirty="0"/>
              <a:t>To do next</a:t>
            </a:r>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22</a:t>
            </a:fld>
            <a:endParaRPr lang="de-DE" dirty="0"/>
          </a:p>
        </p:txBody>
      </p:sp>
    </p:spTree>
    <p:extLst>
      <p:ext uri="{BB962C8B-B14F-4D97-AF65-F5344CB8AC3E}">
        <p14:creationId xmlns:p14="http://schemas.microsoft.com/office/powerpoint/2010/main" val="389632726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124744"/>
            <a:ext cx="2819400" cy="2613025"/>
          </a:xfrm>
          <a:prstGeom prst="rect">
            <a:avLst/>
          </a:prstGeom>
          <a:noFill/>
          <a:extLst>
            <a:ext uri="{909E8E84-426E-40dd-AFC4-6F175D3DCCD1}">
              <a14:hiddenFill xmlns:a14="http://schemas.microsoft.com/office/drawing/2010/main">
                <a:solidFill>
                  <a:srgbClr val="FFFFFF"/>
                </a:solidFill>
              </a14:hiddenFill>
            </a:ext>
          </a:extLst>
        </p:spPr>
      </p:pic>
      <p:sp>
        <p:nvSpPr>
          <p:cNvPr id="130050" name="Rectangle 2"/>
          <p:cNvSpPr>
            <a:spLocks noGrp="1" noChangeArrowheads="1"/>
          </p:cNvSpPr>
          <p:nvPr>
            <p:ph type="title"/>
          </p:nvPr>
        </p:nvSpPr>
        <p:spPr/>
        <p:txBody>
          <a:bodyPr/>
          <a:lstStyle/>
          <a:p>
            <a:r>
              <a:rPr lang="en-US" dirty="0"/>
              <a:t>Exploring a </a:t>
            </a:r>
            <a:r>
              <a:rPr lang="en-US" dirty="0" err="1" smtClean="0"/>
              <a:t>Wumpus</a:t>
            </a:r>
            <a:r>
              <a:rPr lang="en-US" dirty="0" smtClean="0"/>
              <a:t> </a:t>
            </a:r>
            <a:r>
              <a:rPr lang="en-US" dirty="0"/>
              <a:t>world</a:t>
            </a:r>
          </a:p>
        </p:txBody>
      </p:sp>
      <p:sp>
        <p:nvSpPr>
          <p:cNvPr id="130051" name="Rectangle 3"/>
          <p:cNvSpPr>
            <a:spLocks noGrp="1" noChangeArrowheads="1"/>
          </p:cNvSpPr>
          <p:nvPr>
            <p:ph type="body" idx="1"/>
          </p:nvPr>
        </p:nvSpPr>
        <p:spPr>
          <a:xfrm>
            <a:off x="457200" y="1484784"/>
            <a:ext cx="7931224" cy="4968552"/>
          </a:xfrm>
        </p:spPr>
        <p:txBody>
          <a:bodyPr/>
          <a:lstStyle/>
          <a:p>
            <a:r>
              <a:rPr lang="en-US" dirty="0"/>
              <a:t>Another tight spot</a:t>
            </a:r>
          </a:p>
          <a:p>
            <a:pPr lvl="1"/>
            <a:r>
              <a:rPr lang="en-US" dirty="0" err="1"/>
              <a:t>Wumpus</a:t>
            </a:r>
            <a:r>
              <a:rPr lang="en-US" dirty="0"/>
              <a:t> might be in any </a:t>
            </a:r>
            <a:r>
              <a:rPr lang="en-US" dirty="0" smtClean="0"/>
              <a:t/>
            </a:r>
            <a:br>
              <a:rPr lang="en-US" dirty="0" smtClean="0"/>
            </a:br>
            <a:r>
              <a:rPr lang="en-US" dirty="0" smtClean="0"/>
              <a:t>of </a:t>
            </a:r>
            <a:r>
              <a:rPr lang="en-US" dirty="0"/>
              <a:t>the two new </a:t>
            </a:r>
            <a:r>
              <a:rPr lang="en-US" dirty="0" smtClean="0"/>
              <a:t>locations</a:t>
            </a:r>
          </a:p>
          <a:p>
            <a:r>
              <a:rPr lang="en-US" dirty="0" smtClean="0"/>
              <a:t>Claim: </a:t>
            </a:r>
          </a:p>
          <a:p>
            <a:pPr lvl="1"/>
            <a:r>
              <a:rPr lang="en-US" dirty="0" smtClean="0"/>
              <a:t>With representations for dealing with uncertainty</a:t>
            </a:r>
            <a:br>
              <a:rPr lang="en-US" dirty="0" smtClean="0"/>
            </a:br>
            <a:r>
              <a:rPr lang="en-US" dirty="0" smtClean="0"/>
              <a:t>a </a:t>
            </a:r>
            <a:r>
              <a:rPr lang="en-US" dirty="0" err="1" smtClean="0"/>
              <a:t>Wumpus</a:t>
            </a:r>
            <a:r>
              <a:rPr lang="en-US" dirty="0"/>
              <a:t> </a:t>
            </a:r>
            <a:r>
              <a:rPr lang="en-US" dirty="0" smtClean="0"/>
              <a:t>playing agent will play better </a:t>
            </a:r>
            <a:br>
              <a:rPr lang="en-US" dirty="0" smtClean="0"/>
            </a:br>
            <a:r>
              <a:rPr lang="en-US" dirty="0" smtClean="0"/>
              <a:t>in the</a:t>
            </a:r>
            <a:r>
              <a:rPr lang="en-US" dirty="0"/>
              <a:t> </a:t>
            </a:r>
            <a:r>
              <a:rPr lang="en-US" dirty="0" smtClean="0"/>
              <a:t>long term</a:t>
            </a:r>
          </a:p>
          <a:p>
            <a:pPr lvl="1"/>
            <a:r>
              <a:rPr lang="en-US" dirty="0" smtClean="0"/>
              <a:t>But we need to ensure that</a:t>
            </a:r>
          </a:p>
          <a:p>
            <a:pPr lvl="2"/>
            <a:r>
              <a:rPr lang="en-US" dirty="0" smtClean="0"/>
              <a:t>model complexity is “manageable”</a:t>
            </a:r>
          </a:p>
          <a:p>
            <a:pPr lvl="2"/>
            <a:r>
              <a:rPr lang="en-US" dirty="0" smtClean="0"/>
              <a:t>typical-case complexity for probabilistic computation problems is “not too high”</a:t>
            </a:r>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23</a:t>
            </a:fld>
            <a:endParaRPr lang="de-DE" dirty="0"/>
          </a:p>
        </p:txBody>
      </p:sp>
    </p:spTree>
    <p:extLst>
      <p:ext uri="{BB962C8B-B14F-4D97-AF65-F5344CB8AC3E}">
        <p14:creationId xmlns:p14="http://schemas.microsoft.com/office/powerpoint/2010/main" val="34577356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0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051">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005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005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00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Uncertainty</a:t>
            </a:r>
          </a:p>
        </p:txBody>
      </p:sp>
      <p:sp>
        <p:nvSpPr>
          <p:cNvPr id="22531" name="Rectangle 3"/>
          <p:cNvSpPr>
            <a:spLocks noGrp="1" noChangeArrowheads="1"/>
          </p:cNvSpPr>
          <p:nvPr>
            <p:ph type="body" idx="1"/>
          </p:nvPr>
        </p:nvSpPr>
        <p:spPr/>
        <p:txBody>
          <a:bodyPr/>
          <a:lstStyle/>
          <a:p>
            <a:pPr marL="609600" indent="-609600" eaLnBrk="1" hangingPunct="1">
              <a:lnSpc>
                <a:spcPct val="80000"/>
              </a:lnSpc>
              <a:buFont typeface="Times" charset="0"/>
              <a:buNone/>
            </a:pPr>
            <a:r>
              <a:rPr lang="en-US" sz="1800" dirty="0">
                <a:ea typeface="ＭＳ Ｐゴシック" charset="0"/>
              </a:rPr>
              <a:t>Let action </a:t>
            </a:r>
            <a:r>
              <a:rPr lang="en-US" sz="1800" i="1" dirty="0">
                <a:ea typeface="ＭＳ Ｐゴシック" charset="0"/>
              </a:rPr>
              <a:t>A</a:t>
            </a:r>
            <a:r>
              <a:rPr lang="en-US" sz="1800" i="1" baseline="-25000" dirty="0">
                <a:ea typeface="ＭＳ Ｐゴシック" charset="0"/>
              </a:rPr>
              <a:t>t</a:t>
            </a:r>
            <a:r>
              <a:rPr lang="en-US" sz="1800" dirty="0">
                <a:ea typeface="ＭＳ Ｐゴシック" charset="0"/>
              </a:rPr>
              <a:t> = leave for airport </a:t>
            </a:r>
            <a:r>
              <a:rPr lang="en-US" sz="1800" i="1" dirty="0">
                <a:ea typeface="ＭＳ Ｐゴシック" charset="0"/>
              </a:rPr>
              <a:t>t</a:t>
            </a:r>
            <a:r>
              <a:rPr lang="en-US" sz="1800" dirty="0">
                <a:ea typeface="ＭＳ Ｐゴシック" charset="0"/>
              </a:rPr>
              <a:t> minutes before </a:t>
            </a:r>
            <a:r>
              <a:rPr lang="en-US" sz="1800" dirty="0" smtClean="0">
                <a:ea typeface="ＭＳ Ｐゴシック" charset="0"/>
              </a:rPr>
              <a:t>flight </a:t>
            </a:r>
          </a:p>
          <a:p>
            <a:pPr marL="609600" indent="-609600" eaLnBrk="1" hangingPunct="1">
              <a:lnSpc>
                <a:spcPct val="80000"/>
              </a:lnSpc>
              <a:buFont typeface="Times" charset="0"/>
              <a:buNone/>
            </a:pPr>
            <a:r>
              <a:rPr lang="en-US" sz="1800" dirty="0" smtClean="0">
                <a:ea typeface="ＭＳ Ｐゴシック" charset="0"/>
              </a:rPr>
              <a:t>Will </a:t>
            </a:r>
            <a:r>
              <a:rPr lang="en-US" sz="1800" i="1" dirty="0">
                <a:ea typeface="ＭＳ Ｐゴシック" charset="0"/>
              </a:rPr>
              <a:t>A</a:t>
            </a:r>
            <a:r>
              <a:rPr lang="en-US" sz="1800" i="1" baseline="-25000" dirty="0">
                <a:ea typeface="ＭＳ Ｐゴシック" charset="0"/>
              </a:rPr>
              <a:t>t</a:t>
            </a:r>
            <a:r>
              <a:rPr lang="en-US" sz="1800" dirty="0">
                <a:ea typeface="ＭＳ Ｐゴシック" charset="0"/>
              </a:rPr>
              <a:t> get me there on time?
</a:t>
            </a:r>
          </a:p>
          <a:p>
            <a:pPr marL="609600" indent="-609600" eaLnBrk="1" hangingPunct="1">
              <a:lnSpc>
                <a:spcPct val="80000"/>
              </a:lnSpc>
              <a:buFont typeface="Times" charset="0"/>
              <a:buNone/>
            </a:pPr>
            <a:r>
              <a:rPr lang="en-US" sz="1800" dirty="0">
                <a:ea typeface="ＭＳ Ｐゴシック" charset="0"/>
              </a:rPr>
              <a:t>Problems:</a:t>
            </a:r>
          </a:p>
          <a:p>
            <a:pPr marL="990600" lvl="1" indent="-533400" eaLnBrk="1" hangingPunct="1">
              <a:lnSpc>
                <a:spcPct val="80000"/>
              </a:lnSpc>
              <a:buFontTx/>
              <a:buAutoNum type="arabicPeriod"/>
            </a:pPr>
            <a:r>
              <a:rPr lang="en-US" sz="1600" dirty="0">
                <a:ea typeface="ＭＳ Ｐゴシック" charset="0"/>
              </a:rPr>
              <a:t>partial </a:t>
            </a:r>
            <a:r>
              <a:rPr lang="en-US" sz="1600" dirty="0" err="1">
                <a:ea typeface="ＭＳ Ｐゴシック" charset="0"/>
              </a:rPr>
              <a:t>observability</a:t>
            </a:r>
            <a:r>
              <a:rPr lang="en-US" sz="1600" dirty="0">
                <a:ea typeface="ＭＳ Ｐゴシック" charset="0"/>
              </a:rPr>
              <a:t> (road state, other drivers' plans, etc.)</a:t>
            </a:r>
          </a:p>
          <a:p>
            <a:pPr marL="990600" lvl="1" indent="-533400" eaLnBrk="1" hangingPunct="1">
              <a:lnSpc>
                <a:spcPct val="80000"/>
              </a:lnSpc>
              <a:buFontTx/>
              <a:buAutoNum type="arabicPeriod"/>
            </a:pPr>
            <a:r>
              <a:rPr lang="en-US" sz="1600" dirty="0">
                <a:ea typeface="ＭＳ Ｐゴシック" charset="0"/>
              </a:rPr>
              <a:t>noisy sensors (traffic reports)</a:t>
            </a:r>
          </a:p>
          <a:p>
            <a:pPr marL="990600" lvl="1" indent="-533400" eaLnBrk="1" hangingPunct="1">
              <a:lnSpc>
                <a:spcPct val="80000"/>
              </a:lnSpc>
              <a:buFontTx/>
              <a:buAutoNum type="arabicPeriod"/>
            </a:pPr>
            <a:r>
              <a:rPr lang="en-US" sz="1600" dirty="0">
                <a:ea typeface="ＭＳ Ｐゴシック" charset="0"/>
              </a:rPr>
              <a:t>uncertainty in action outcomes (flat tire, etc.)</a:t>
            </a:r>
          </a:p>
          <a:p>
            <a:pPr marL="990600" lvl="1" indent="-533400" eaLnBrk="1" hangingPunct="1">
              <a:lnSpc>
                <a:spcPct val="80000"/>
              </a:lnSpc>
              <a:buFontTx/>
              <a:buAutoNum type="arabicPeriod"/>
            </a:pPr>
            <a:r>
              <a:rPr lang="en-US" sz="1600" dirty="0">
                <a:ea typeface="ＭＳ Ｐゴシック" charset="0"/>
              </a:rPr>
              <a:t>immense complexity of modeling and predicting traffic</a:t>
            </a:r>
          </a:p>
          <a:p>
            <a:pPr marL="609600" indent="-609600" eaLnBrk="1" hangingPunct="1">
              <a:lnSpc>
                <a:spcPct val="80000"/>
              </a:lnSpc>
              <a:buFont typeface="Times" charset="0"/>
              <a:buNone/>
            </a:pPr>
            <a:endParaRPr lang="en-US" sz="1800" dirty="0">
              <a:ea typeface="ＭＳ Ｐゴシック" charset="0"/>
            </a:endParaRPr>
          </a:p>
          <a:p>
            <a:pPr marL="609600" indent="-609600" eaLnBrk="1" hangingPunct="1">
              <a:lnSpc>
                <a:spcPct val="80000"/>
              </a:lnSpc>
              <a:buFont typeface="Times" charset="0"/>
              <a:buNone/>
            </a:pPr>
            <a:r>
              <a:rPr lang="en-US" sz="1800" dirty="0">
                <a:ea typeface="ＭＳ Ｐゴシック" charset="0"/>
              </a:rPr>
              <a:t>Hence, it seems that a purely logical approach either</a:t>
            </a:r>
          </a:p>
          <a:p>
            <a:pPr marL="990600" lvl="1" indent="-533400" eaLnBrk="1" hangingPunct="1">
              <a:lnSpc>
                <a:spcPct val="80000"/>
              </a:lnSpc>
              <a:buFontTx/>
              <a:buAutoNum type="arabicPeriod"/>
            </a:pPr>
            <a:r>
              <a:rPr lang="en-US" sz="1600" dirty="0">
                <a:ea typeface="ＭＳ Ｐゴシック" charset="0"/>
              </a:rPr>
              <a:t>risks falsehood: “</a:t>
            </a:r>
            <a:r>
              <a:rPr lang="en-US" sz="1600" i="1" dirty="0">
                <a:ea typeface="ＭＳ Ｐゴシック" charset="0"/>
              </a:rPr>
              <a:t>A</a:t>
            </a:r>
            <a:r>
              <a:rPr lang="en-US" sz="1600" i="1" baseline="-25000" dirty="0">
                <a:ea typeface="ＭＳ Ｐゴシック" charset="0"/>
              </a:rPr>
              <a:t>25</a:t>
            </a:r>
            <a:r>
              <a:rPr lang="en-US" sz="1600" dirty="0">
                <a:ea typeface="ＭＳ Ｐゴシック" charset="0"/>
              </a:rPr>
              <a:t> will get me there on time”, or</a:t>
            </a:r>
          </a:p>
          <a:p>
            <a:pPr marL="990600" lvl="1" indent="-533400" eaLnBrk="1" hangingPunct="1">
              <a:lnSpc>
                <a:spcPct val="80000"/>
              </a:lnSpc>
              <a:buFontTx/>
              <a:buAutoNum type="arabicPeriod"/>
            </a:pPr>
            <a:r>
              <a:rPr lang="en-US" sz="1600" dirty="0">
                <a:ea typeface="ＭＳ Ｐゴシック" charset="0"/>
              </a:rPr>
              <a:t>leads to conclusions that are too weak for decision making:</a:t>
            </a:r>
          </a:p>
          <a:p>
            <a:pPr marL="609600" indent="-609600" eaLnBrk="1" hangingPunct="1">
              <a:lnSpc>
                <a:spcPct val="80000"/>
              </a:lnSpc>
              <a:buFont typeface="Times" charset="0"/>
              <a:buNone/>
            </a:pPr>
            <a:endParaRPr lang="en-US" sz="1800" dirty="0">
              <a:ea typeface="ＭＳ Ｐゴシック" charset="0"/>
            </a:endParaRPr>
          </a:p>
          <a:p>
            <a:pPr marL="609600" indent="-609600" eaLnBrk="1" hangingPunct="1">
              <a:lnSpc>
                <a:spcPct val="80000"/>
              </a:lnSpc>
              <a:buFont typeface="Times" charset="0"/>
              <a:buNone/>
            </a:pPr>
            <a:r>
              <a:rPr lang="en-US" sz="1800" dirty="0">
                <a:ea typeface="ＭＳ Ｐゴシック" charset="0"/>
              </a:rPr>
              <a:t>“</a:t>
            </a:r>
            <a:r>
              <a:rPr lang="en-US" sz="1800" i="1" dirty="0">
                <a:ea typeface="ＭＳ Ｐゴシック" charset="0"/>
              </a:rPr>
              <a:t>A</a:t>
            </a:r>
            <a:r>
              <a:rPr lang="en-US" sz="1800" i="1" baseline="-25000" dirty="0">
                <a:ea typeface="ＭＳ Ｐゴシック" charset="0"/>
              </a:rPr>
              <a:t>25</a:t>
            </a:r>
            <a:r>
              <a:rPr lang="en-US" sz="1800" dirty="0">
                <a:ea typeface="ＭＳ Ｐゴシック" charset="0"/>
              </a:rPr>
              <a:t> will get me there on time if there's no accident on the bridge and it doesn't rain and my tires remain intact </a:t>
            </a:r>
            <a:r>
              <a:rPr lang="en-US" sz="1800" dirty="0" err="1">
                <a:ea typeface="ＭＳ Ｐゴシック" charset="0"/>
              </a:rPr>
              <a:t>etc</a:t>
            </a:r>
            <a:r>
              <a:rPr lang="en-US" sz="1800" dirty="0">
                <a:ea typeface="ＭＳ Ｐゴシック" charset="0"/>
              </a:rPr>
              <a:t> etc.”
</a:t>
            </a:r>
          </a:p>
          <a:p>
            <a:pPr marL="609600" indent="-609600" eaLnBrk="1" hangingPunct="1">
              <a:lnSpc>
                <a:spcPct val="80000"/>
              </a:lnSpc>
              <a:buFont typeface="Times" charset="0"/>
              <a:buNone/>
            </a:pPr>
            <a:r>
              <a:rPr lang="en-US" sz="1800" dirty="0">
                <a:ea typeface="ＭＳ Ｐゴシック" charset="0"/>
              </a:rPr>
              <a:t>(</a:t>
            </a:r>
            <a:r>
              <a:rPr lang="en-US" sz="1800" i="1" dirty="0">
                <a:ea typeface="ＭＳ Ｐゴシック" charset="0"/>
              </a:rPr>
              <a:t>A</a:t>
            </a:r>
            <a:r>
              <a:rPr lang="en-US" sz="1800" i="1" baseline="-25000" dirty="0">
                <a:ea typeface="ＭＳ Ｐゴシック" charset="0"/>
              </a:rPr>
              <a:t>1440</a:t>
            </a:r>
            <a:r>
              <a:rPr lang="en-US" sz="1800" dirty="0">
                <a:ea typeface="ＭＳ Ｐゴシック" charset="0"/>
              </a:rPr>
              <a:t> might reasonably be said to get me there on time but I'd have to stay overnight in the airport …)
</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24</a:t>
            </a:fld>
            <a:endParaRPr lang="de-DE" dirty="0"/>
          </a:p>
        </p:txBody>
      </p:sp>
    </p:spTree>
    <p:extLst>
      <p:ext uri="{BB962C8B-B14F-4D97-AF65-F5344CB8AC3E}">
        <p14:creationId xmlns:p14="http://schemas.microsoft.com/office/powerpoint/2010/main" val="304465264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p:txBody>
          <a:bodyPr/>
          <a:lstStyle/>
          <a:p>
            <a:r>
              <a:rPr lang="en-US" dirty="0">
                <a:latin typeface="+mn-lt"/>
                <a:ea typeface="ＭＳ Ｐゴシック" charset="0"/>
                <a:cs typeface="ＭＳ Ｐゴシック" charset="0"/>
              </a:rPr>
              <a:t>Problems of </a:t>
            </a:r>
            <a:r>
              <a:rPr lang="en-US" dirty="0" smtClean="0">
                <a:latin typeface="+mn-lt"/>
                <a:ea typeface="ＭＳ Ｐゴシック" charset="0"/>
                <a:cs typeface="ＭＳ Ｐゴシック" charset="0"/>
              </a:rPr>
              <a:t>logic </a:t>
            </a:r>
            <a:r>
              <a:rPr lang="en-US" dirty="0">
                <a:latin typeface="+mn-lt"/>
                <a:ea typeface="ＭＳ Ｐゴシック" charset="0"/>
                <a:cs typeface="ＭＳ Ｐゴシック" charset="0"/>
              </a:rPr>
              <a:t>in certain </a:t>
            </a:r>
            <a:r>
              <a:rPr lang="en-US" dirty="0" smtClean="0">
                <a:latin typeface="+mn-lt"/>
                <a:ea typeface="ＭＳ Ｐゴシック" charset="0"/>
                <a:cs typeface="ＭＳ Ｐゴシック" charset="0"/>
              </a:rPr>
              <a:t>domains</a:t>
            </a:r>
            <a:endParaRPr lang="en-US" dirty="0">
              <a:latin typeface="+mn-lt"/>
              <a:ea typeface="ＭＳ Ｐゴシック" charset="0"/>
              <a:cs typeface="ＭＳ Ｐゴシック" charset="0"/>
            </a:endParaRPr>
          </a:p>
        </p:txBody>
      </p:sp>
      <p:sp>
        <p:nvSpPr>
          <p:cNvPr id="24579" name="Inhaltsplatzhalter 2"/>
          <p:cNvSpPr>
            <a:spLocks noGrp="1"/>
          </p:cNvSpPr>
          <p:nvPr>
            <p:ph idx="1"/>
          </p:nvPr>
        </p:nvSpPr>
        <p:spPr/>
        <p:txBody>
          <a:bodyPr/>
          <a:lstStyle/>
          <a:p>
            <a:r>
              <a:rPr lang="en-US" sz="2400" dirty="0">
                <a:ea typeface="ＭＳ Ｐゴシック" charset="0"/>
              </a:rPr>
              <a:t>Diagnosis:</a:t>
            </a:r>
          </a:p>
          <a:p>
            <a:pPr lvl="1"/>
            <a:r>
              <a:rPr lang="en-US" sz="2400" dirty="0">
                <a:ea typeface="ＭＳ Ｐゴシック" charset="0"/>
              </a:rPr>
              <a:t>Toothache =&gt; Cavity</a:t>
            </a:r>
          </a:p>
          <a:p>
            <a:pPr lvl="1"/>
            <a:endParaRPr lang="en-US" sz="2400" dirty="0">
              <a:ea typeface="ＭＳ Ｐゴシック" charset="0"/>
            </a:endParaRPr>
          </a:p>
          <a:p>
            <a:pPr lvl="1"/>
            <a:r>
              <a:rPr lang="en-US" sz="2400" dirty="0">
                <a:ea typeface="ＭＳ Ｐゴシック" charset="0"/>
              </a:rPr>
              <a:t> Cavity =&gt; Toothache</a:t>
            </a:r>
            <a:br>
              <a:rPr lang="en-US" sz="2400" dirty="0">
                <a:ea typeface="ＭＳ Ｐゴシック" charset="0"/>
              </a:rPr>
            </a:br>
            <a:r>
              <a:rPr lang="en-US" sz="2400" dirty="0">
                <a:ea typeface="ＭＳ Ｐゴシック" charset="0"/>
              </a:rPr>
              <a:t/>
            </a:r>
            <a:br>
              <a:rPr lang="en-US" sz="2400" dirty="0">
                <a:ea typeface="ＭＳ Ｐゴシック" charset="0"/>
              </a:rPr>
            </a:br>
            <a:endParaRPr lang="en-US" sz="2400" dirty="0">
              <a:ea typeface="ＭＳ Ｐゴシック" charset="0"/>
            </a:endParaRPr>
          </a:p>
          <a:p>
            <a:r>
              <a:rPr lang="en-US" sz="2400" dirty="0">
                <a:ea typeface="ＭＳ Ｐゴシック" charset="0"/>
              </a:rPr>
              <a:t>The connection between toothaches and cavities is just not a logical consequence. For medical diagnosis </a:t>
            </a:r>
            <a:r>
              <a:rPr lang="en-US" sz="2400" dirty="0" smtClean="0">
                <a:ea typeface="ＭＳ Ｐゴシック" charset="0"/>
              </a:rPr>
              <a:t>(classical) logic does </a:t>
            </a:r>
            <a:r>
              <a:rPr lang="en-US" sz="2400" dirty="0">
                <a:ea typeface="ＭＳ Ｐゴシック" charset="0"/>
              </a:rPr>
              <a:t>not seem to be appropriate.</a:t>
            </a:r>
          </a:p>
        </p:txBody>
      </p:sp>
      <p:sp>
        <p:nvSpPr>
          <p:cNvPr id="4" name="Textfeld 3"/>
          <p:cNvSpPr txBox="1">
            <a:spLocks noChangeArrowheads="1"/>
          </p:cNvSpPr>
          <p:nvPr/>
        </p:nvSpPr>
        <p:spPr bwMode="auto">
          <a:xfrm>
            <a:off x="3923928" y="1636985"/>
            <a:ext cx="461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r>
              <a:rPr lang="en-US" dirty="0" smtClean="0">
                <a:sym typeface="Symbol" charset="0"/>
              </a:rPr>
              <a:t>  </a:t>
            </a:r>
            <a:r>
              <a:rPr lang="en-US" dirty="0" err="1">
                <a:sym typeface="Symbol" charset="0"/>
              </a:rPr>
              <a:t>GumProblem</a:t>
            </a:r>
            <a:r>
              <a:rPr lang="en-US" dirty="0">
                <a:sym typeface="Symbol" charset="0"/>
              </a:rPr>
              <a:t>  Abscess  …</a:t>
            </a:r>
            <a:endParaRPr lang="en-US" dirty="0"/>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25</a:t>
            </a:fld>
            <a:endParaRPr lang="de-DE" dirty="0"/>
          </a:p>
        </p:txBody>
      </p:sp>
    </p:spTree>
    <p:extLst>
      <p:ext uri="{BB962C8B-B14F-4D97-AF65-F5344CB8AC3E}">
        <p14:creationId xmlns:p14="http://schemas.microsoft.com/office/powerpoint/2010/main" val="28579275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3600">
                <a:latin typeface="+mn-lt"/>
                <a:ea typeface="ＭＳ Ｐゴシック" charset="0"/>
                <a:cs typeface="ＭＳ Ｐゴシック" charset="0"/>
              </a:rPr>
              <a:t>Methods for handling uncertainty</a:t>
            </a:r>
          </a:p>
        </p:txBody>
      </p:sp>
      <p:sp>
        <p:nvSpPr>
          <p:cNvPr id="25603" name="Rectangle 3"/>
          <p:cNvSpPr>
            <a:spLocks noGrp="1" noChangeArrowheads="1"/>
          </p:cNvSpPr>
          <p:nvPr>
            <p:ph type="body" idx="1"/>
          </p:nvPr>
        </p:nvSpPr>
        <p:spPr>
          <a:xfrm>
            <a:off x="457200" y="1379562"/>
            <a:ext cx="8229600" cy="4857750"/>
          </a:xfrm>
        </p:spPr>
        <p:txBody>
          <a:bodyPr/>
          <a:lstStyle/>
          <a:p>
            <a:pPr eaLnBrk="1" hangingPunct="1">
              <a:lnSpc>
                <a:spcPct val="80000"/>
              </a:lnSpc>
            </a:pPr>
            <a:r>
              <a:rPr lang="en-US" sz="2000" dirty="0">
                <a:solidFill>
                  <a:schemeClr val="accent2"/>
                </a:solidFill>
                <a:ea typeface="ＭＳ Ｐゴシック" charset="0"/>
              </a:rPr>
              <a:t>Logic</a:t>
            </a:r>
            <a:r>
              <a:rPr lang="en-US" sz="2000" dirty="0">
                <a:ea typeface="ＭＳ Ｐゴシック" charset="0"/>
              </a:rPr>
              <a:t>:</a:t>
            </a:r>
          </a:p>
          <a:p>
            <a:pPr lvl="1" eaLnBrk="1" hangingPunct="1">
              <a:lnSpc>
                <a:spcPct val="80000"/>
              </a:lnSpc>
            </a:pPr>
            <a:r>
              <a:rPr lang="en-US" sz="1800" dirty="0">
                <a:ea typeface="ＭＳ Ｐゴシック" charset="0"/>
              </a:rPr>
              <a:t>Assume my car does not have a flat tire</a:t>
            </a:r>
          </a:p>
          <a:p>
            <a:pPr lvl="1" eaLnBrk="1" hangingPunct="1">
              <a:lnSpc>
                <a:spcPct val="80000"/>
              </a:lnSpc>
            </a:pPr>
            <a:r>
              <a:rPr lang="en-US" sz="1800" dirty="0">
                <a:ea typeface="ＭＳ Ｐゴシック" charset="0"/>
              </a:rPr>
              <a:t>Assume A</a:t>
            </a:r>
            <a:r>
              <a:rPr lang="en-US" sz="1800" baseline="-25000" dirty="0">
                <a:ea typeface="ＭＳ Ｐゴシック" charset="0"/>
              </a:rPr>
              <a:t>25</a:t>
            </a:r>
            <a:r>
              <a:rPr lang="en-US" sz="1800" dirty="0">
                <a:ea typeface="ＭＳ Ｐゴシック" charset="0"/>
              </a:rPr>
              <a:t> works unless contradicted by evidence</a:t>
            </a:r>
          </a:p>
          <a:p>
            <a:pPr eaLnBrk="1" hangingPunct="1">
              <a:lnSpc>
                <a:spcPct val="80000"/>
              </a:lnSpc>
            </a:pPr>
            <a:r>
              <a:rPr lang="en-US" sz="2000" dirty="0">
                <a:ea typeface="ＭＳ Ｐゴシック" charset="0"/>
              </a:rPr>
              <a:t>Issues: What assumptions are reasonable? How to handle contradiction?</a:t>
            </a:r>
            <a:endParaRPr lang="en-US" sz="1400" dirty="0">
              <a:solidFill>
                <a:schemeClr val="accent2"/>
              </a:solidFill>
              <a:ea typeface="ＭＳ Ｐゴシック" charset="0"/>
            </a:endParaRPr>
          </a:p>
          <a:p>
            <a:pPr eaLnBrk="1" hangingPunct="1">
              <a:lnSpc>
                <a:spcPct val="80000"/>
              </a:lnSpc>
            </a:pPr>
            <a:r>
              <a:rPr lang="en-US" sz="2000" dirty="0">
                <a:solidFill>
                  <a:schemeClr val="accent2"/>
                </a:solidFill>
                <a:ea typeface="ＭＳ Ｐゴシック" charset="0"/>
              </a:rPr>
              <a:t>Rules with fudge factors (belief in the rule)</a:t>
            </a:r>
            <a:r>
              <a:rPr lang="en-US" sz="2000" dirty="0">
                <a:ea typeface="ＭＳ Ｐゴシック" charset="0"/>
              </a:rPr>
              <a:t>:</a:t>
            </a:r>
          </a:p>
          <a:p>
            <a:pPr lvl="1" eaLnBrk="1" hangingPunct="1">
              <a:lnSpc>
                <a:spcPct val="80000"/>
              </a:lnSpc>
            </a:pPr>
            <a:r>
              <a:rPr lang="en-US" sz="1800" dirty="0">
                <a:ea typeface="ＭＳ Ｐゴシック" charset="0"/>
              </a:rPr>
              <a:t>A</a:t>
            </a:r>
            <a:r>
              <a:rPr lang="en-US" sz="1800" baseline="-25000" dirty="0">
                <a:ea typeface="ＭＳ Ｐゴシック" charset="0"/>
              </a:rPr>
              <a:t>25</a:t>
            </a:r>
            <a:r>
              <a:rPr lang="en-US" sz="1800" dirty="0">
                <a:ea typeface="ＭＳ Ｐゴシック" charset="0"/>
              </a:rPr>
              <a:t> </a:t>
            </a:r>
            <a:r>
              <a:rPr lang="en-US" sz="1800" dirty="0" smtClean="0">
                <a:ea typeface="ＭＳ Ｐゴシック" charset="0"/>
              </a:rPr>
              <a:t>⊢</a:t>
            </a:r>
            <a:r>
              <a:rPr lang="en-US" sz="1800" baseline="-25000" dirty="0" smtClean="0">
                <a:ea typeface="ＭＳ Ｐゴシック" charset="0"/>
              </a:rPr>
              <a:t>0.3</a:t>
            </a:r>
            <a:r>
              <a:rPr lang="en-US" sz="1800" dirty="0" smtClean="0">
                <a:ea typeface="ＭＳ Ｐゴシック" charset="0"/>
              </a:rPr>
              <a:t> </a:t>
            </a:r>
            <a:r>
              <a:rPr lang="en-US" sz="1800" dirty="0">
                <a:ea typeface="ＭＳ Ｐゴシック" charset="0"/>
              </a:rPr>
              <a:t>get there on time</a:t>
            </a:r>
          </a:p>
          <a:p>
            <a:pPr lvl="1" eaLnBrk="1" hangingPunct="1">
              <a:lnSpc>
                <a:spcPct val="80000"/>
              </a:lnSpc>
            </a:pPr>
            <a:r>
              <a:rPr lang="en-US" sz="1800" dirty="0">
                <a:ea typeface="ＭＳ Ｐゴシック" charset="0"/>
              </a:rPr>
              <a:t>Sprinkler ⊢</a:t>
            </a:r>
            <a:r>
              <a:rPr lang="en-US" sz="1800" baseline="-25000" dirty="0" smtClean="0">
                <a:ea typeface="ＭＳ Ｐゴシック" charset="0"/>
              </a:rPr>
              <a:t>0.99</a:t>
            </a:r>
            <a:r>
              <a:rPr lang="en-US" sz="1800" dirty="0" smtClean="0">
                <a:ea typeface="ＭＳ Ｐゴシック" charset="0"/>
              </a:rPr>
              <a:t> </a:t>
            </a:r>
            <a:r>
              <a:rPr lang="en-US" sz="1800" dirty="0" err="1">
                <a:ea typeface="ＭＳ Ｐゴシック" charset="0"/>
              </a:rPr>
              <a:t>WetGrass</a:t>
            </a:r>
            <a:endParaRPr lang="en-US" sz="1800" dirty="0">
              <a:ea typeface="ＭＳ Ｐゴシック" charset="0"/>
            </a:endParaRPr>
          </a:p>
          <a:p>
            <a:pPr lvl="1" eaLnBrk="1" hangingPunct="1">
              <a:lnSpc>
                <a:spcPct val="80000"/>
              </a:lnSpc>
            </a:pPr>
            <a:r>
              <a:rPr lang="en-US" sz="1800" dirty="0" err="1">
                <a:ea typeface="ＭＳ Ｐゴシック" charset="0"/>
              </a:rPr>
              <a:t>WetGrass</a:t>
            </a:r>
            <a:r>
              <a:rPr lang="en-US" sz="1800" dirty="0">
                <a:ea typeface="ＭＳ Ｐゴシック" charset="0"/>
              </a:rPr>
              <a:t> ⊢ </a:t>
            </a:r>
            <a:r>
              <a:rPr lang="en-US" sz="1800" baseline="-25000" dirty="0">
                <a:ea typeface="ＭＳ Ｐゴシック" charset="0"/>
              </a:rPr>
              <a:t>0.7</a:t>
            </a:r>
            <a:r>
              <a:rPr lang="en-US" sz="1800" dirty="0">
                <a:ea typeface="ＭＳ Ｐゴシック" charset="0"/>
              </a:rPr>
              <a:t> Rain</a:t>
            </a:r>
          </a:p>
          <a:p>
            <a:pPr eaLnBrk="1" hangingPunct="1">
              <a:lnSpc>
                <a:spcPct val="80000"/>
              </a:lnSpc>
            </a:pPr>
            <a:r>
              <a:rPr lang="en-US" sz="2000" dirty="0">
                <a:ea typeface="ＭＳ Ｐゴシック" charset="0"/>
              </a:rPr>
              <a:t>Issues: Problems with combination, e.g., Sprinkler causes Rain??</a:t>
            </a:r>
          </a:p>
          <a:p>
            <a:pPr eaLnBrk="1" hangingPunct="1">
              <a:lnSpc>
                <a:spcPct val="80000"/>
              </a:lnSpc>
            </a:pPr>
            <a:endParaRPr lang="en-US" sz="2000" dirty="0">
              <a:solidFill>
                <a:schemeClr val="accent2"/>
              </a:solidFill>
              <a:ea typeface="ＭＳ Ｐゴシック" charset="0"/>
            </a:endParaRPr>
          </a:p>
          <a:p>
            <a:pPr eaLnBrk="1" hangingPunct="1">
              <a:lnSpc>
                <a:spcPct val="80000"/>
              </a:lnSpc>
            </a:pPr>
            <a:r>
              <a:rPr lang="en-US" sz="2000" dirty="0">
                <a:solidFill>
                  <a:schemeClr val="accent2"/>
                </a:solidFill>
                <a:ea typeface="ＭＳ Ｐゴシック" charset="0"/>
              </a:rPr>
              <a:t>Probability</a:t>
            </a:r>
            <a:endParaRPr lang="en-US" sz="2000" dirty="0">
              <a:ea typeface="ＭＳ Ｐゴシック" charset="0"/>
            </a:endParaRPr>
          </a:p>
          <a:p>
            <a:pPr lvl="1" eaLnBrk="1" hangingPunct="1">
              <a:lnSpc>
                <a:spcPct val="80000"/>
              </a:lnSpc>
            </a:pPr>
            <a:r>
              <a:rPr lang="en-US" sz="1800" dirty="0">
                <a:ea typeface="ＭＳ Ｐゴシック" charset="0"/>
              </a:rPr>
              <a:t>Model agent's degree of belief</a:t>
            </a:r>
          </a:p>
          <a:p>
            <a:pPr lvl="1" eaLnBrk="1" hangingPunct="1">
              <a:lnSpc>
                <a:spcPct val="80000"/>
              </a:lnSpc>
            </a:pPr>
            <a:r>
              <a:rPr lang="en-US" sz="1800" dirty="0">
                <a:ea typeface="ＭＳ Ｐゴシック" charset="0"/>
              </a:rPr>
              <a:t>Given the available evidence,</a:t>
            </a:r>
          </a:p>
          <a:p>
            <a:pPr marL="457200" lvl="1" indent="0" eaLnBrk="1" hangingPunct="1">
              <a:lnSpc>
                <a:spcPct val="80000"/>
              </a:lnSpc>
              <a:buNone/>
            </a:pPr>
            <a:r>
              <a:rPr lang="en-US" sz="1800" dirty="0" smtClean="0">
                <a:ea typeface="ＭＳ Ｐゴシック" charset="0"/>
              </a:rPr>
              <a:t>     A</a:t>
            </a:r>
            <a:r>
              <a:rPr lang="en-US" sz="1800" baseline="-25000" dirty="0" smtClean="0">
                <a:ea typeface="ＭＳ Ｐゴシック" charset="0"/>
              </a:rPr>
              <a:t>25</a:t>
            </a:r>
            <a:r>
              <a:rPr lang="en-US" sz="1800" dirty="0" smtClean="0">
                <a:ea typeface="ＭＳ Ｐゴシック" charset="0"/>
              </a:rPr>
              <a:t> </a:t>
            </a:r>
            <a:r>
              <a:rPr lang="en-US" sz="1800" dirty="0">
                <a:ea typeface="ＭＳ Ｐゴシック" charset="0"/>
              </a:rPr>
              <a:t>will get me there on time with probability 0.04</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26</a:t>
            </a:fld>
            <a:endParaRPr lang="de-DE" dirty="0"/>
          </a:p>
        </p:txBody>
      </p:sp>
    </p:spTree>
    <p:extLst>
      <p:ext uri="{BB962C8B-B14F-4D97-AF65-F5344CB8AC3E}">
        <p14:creationId xmlns:p14="http://schemas.microsoft.com/office/powerpoint/2010/main" val="115597288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Probability</a:t>
            </a:r>
          </a:p>
        </p:txBody>
      </p:sp>
      <p:sp>
        <p:nvSpPr>
          <p:cNvPr id="27651" name="Rectangle 3"/>
          <p:cNvSpPr>
            <a:spLocks noGrp="1" noChangeArrowheads="1"/>
          </p:cNvSpPr>
          <p:nvPr>
            <p:ph type="body" idx="1"/>
          </p:nvPr>
        </p:nvSpPr>
        <p:spPr/>
        <p:txBody>
          <a:bodyPr/>
          <a:lstStyle/>
          <a:p>
            <a:pPr eaLnBrk="1" hangingPunct="1">
              <a:lnSpc>
                <a:spcPct val="80000"/>
              </a:lnSpc>
              <a:buFont typeface="Times" charset="0"/>
              <a:buNone/>
            </a:pPr>
            <a:r>
              <a:rPr lang="en-US" sz="2000" dirty="0">
                <a:ea typeface="ＭＳ Ｐゴシック" charset="0"/>
              </a:rPr>
              <a:t>Probabilistic assertions </a:t>
            </a:r>
            <a:r>
              <a:rPr lang="en-US" sz="2000" dirty="0">
                <a:solidFill>
                  <a:srgbClr val="FF0000"/>
                </a:solidFill>
                <a:ea typeface="ＭＳ Ｐゴシック" charset="0"/>
              </a:rPr>
              <a:t>summarize</a:t>
            </a:r>
            <a:r>
              <a:rPr lang="en-US" sz="2000" dirty="0">
                <a:ea typeface="ＭＳ Ｐゴシック" charset="0"/>
              </a:rPr>
              <a:t> effects of</a:t>
            </a:r>
          </a:p>
          <a:p>
            <a:pPr eaLnBrk="1" hangingPunct="1">
              <a:lnSpc>
                <a:spcPct val="80000"/>
              </a:lnSpc>
            </a:pPr>
            <a:r>
              <a:rPr lang="en-US" sz="2000" dirty="0">
                <a:solidFill>
                  <a:schemeClr val="accent2"/>
                </a:solidFill>
                <a:ea typeface="ＭＳ Ｐゴシック" charset="0"/>
              </a:rPr>
              <a:t>laziness</a:t>
            </a:r>
            <a:r>
              <a:rPr lang="en-US" sz="2000" dirty="0">
                <a:ea typeface="ＭＳ Ｐゴシック" charset="0"/>
              </a:rPr>
              <a:t>: failure to enumerate exceptions, qualifications, etc.</a:t>
            </a:r>
          </a:p>
          <a:p>
            <a:pPr eaLnBrk="1" hangingPunct="1">
              <a:lnSpc>
                <a:spcPct val="80000"/>
              </a:lnSpc>
            </a:pPr>
            <a:r>
              <a:rPr lang="en-US" sz="2000" dirty="0">
                <a:solidFill>
                  <a:schemeClr val="accent2"/>
                </a:solidFill>
                <a:ea typeface="ＭＳ Ｐゴシック" charset="0"/>
              </a:rPr>
              <a:t>theoretical</a:t>
            </a:r>
            <a:r>
              <a:rPr lang="en-US" sz="2000" dirty="0">
                <a:ea typeface="ＭＳ Ｐゴシック" charset="0"/>
              </a:rPr>
              <a:t> </a:t>
            </a:r>
            <a:r>
              <a:rPr lang="en-US" sz="2000" dirty="0">
                <a:solidFill>
                  <a:schemeClr val="accent2"/>
                </a:solidFill>
                <a:ea typeface="ＭＳ Ｐゴシック" charset="0"/>
              </a:rPr>
              <a:t>ignorance</a:t>
            </a:r>
            <a:r>
              <a:rPr lang="en-US" sz="2000" dirty="0">
                <a:ea typeface="ＭＳ Ｐゴシック" charset="0"/>
              </a:rPr>
              <a:t>: no complete theory</a:t>
            </a:r>
          </a:p>
          <a:p>
            <a:pPr eaLnBrk="1" hangingPunct="1">
              <a:lnSpc>
                <a:spcPct val="80000"/>
              </a:lnSpc>
            </a:pPr>
            <a:r>
              <a:rPr lang="en-US" sz="2000" dirty="0">
                <a:solidFill>
                  <a:schemeClr val="accent2"/>
                </a:solidFill>
                <a:ea typeface="ＭＳ Ｐゴシック" charset="0"/>
              </a:rPr>
              <a:t>practical ignorance</a:t>
            </a:r>
            <a:r>
              <a:rPr lang="en-US" sz="2000" dirty="0">
                <a:ea typeface="ＭＳ Ｐゴシック" charset="0"/>
              </a:rPr>
              <a:t>: lack of relevant facts, initial conditions, tests, etc.</a:t>
            </a:r>
            <a:br>
              <a:rPr lang="en-US" sz="2000" dirty="0">
                <a:ea typeface="ＭＳ Ｐゴシック" charset="0"/>
              </a:rPr>
            </a:br>
            <a:endParaRPr lang="en-US" sz="1600" dirty="0">
              <a:solidFill>
                <a:schemeClr val="accent2"/>
              </a:solidFill>
              <a:ea typeface="ＭＳ Ｐゴシック" charset="0"/>
            </a:endParaRPr>
          </a:p>
          <a:p>
            <a:pPr eaLnBrk="1" hangingPunct="1">
              <a:lnSpc>
                <a:spcPct val="80000"/>
              </a:lnSpc>
              <a:buFont typeface="Times" charset="0"/>
              <a:buNone/>
            </a:pPr>
            <a:r>
              <a:rPr lang="en-US" sz="2000" dirty="0">
                <a:solidFill>
                  <a:schemeClr val="accent2"/>
                </a:solidFill>
                <a:ea typeface="ＭＳ Ｐゴシック" charset="0"/>
              </a:rPr>
              <a:t>Subjective</a:t>
            </a:r>
            <a:r>
              <a:rPr lang="en-US" sz="2000" dirty="0">
                <a:ea typeface="ＭＳ Ｐゴシック" charset="0"/>
              </a:rPr>
              <a:t> </a:t>
            </a:r>
            <a:r>
              <a:rPr lang="en-US" sz="2000" dirty="0" smtClean="0">
                <a:ea typeface="ＭＳ Ｐゴシック" charset="0"/>
              </a:rPr>
              <a:t>probability:</a:t>
            </a:r>
          </a:p>
          <a:p>
            <a:pPr eaLnBrk="1" hangingPunct="1">
              <a:lnSpc>
                <a:spcPct val="80000"/>
              </a:lnSpc>
            </a:pPr>
            <a:r>
              <a:rPr lang="en-US" sz="2000" dirty="0">
                <a:ea typeface="ＭＳ Ｐゴシック" charset="0"/>
              </a:rPr>
              <a:t>Probabilities relate propositions to agent's own state of knowledge</a:t>
            </a:r>
          </a:p>
          <a:p>
            <a:pPr eaLnBrk="1" hangingPunct="1">
              <a:lnSpc>
                <a:spcPct val="80000"/>
              </a:lnSpc>
              <a:buFont typeface="Times" charset="0"/>
              <a:buNone/>
            </a:pPr>
            <a:r>
              <a:rPr lang="en-US" sz="2000" dirty="0">
                <a:ea typeface="ＭＳ Ｐゴシック" charset="0"/>
              </a:rPr>
              <a:t>		e.g., P(A</a:t>
            </a:r>
            <a:r>
              <a:rPr lang="en-US" sz="2000" baseline="-25000" dirty="0">
                <a:ea typeface="ＭＳ Ｐゴシック" charset="0"/>
              </a:rPr>
              <a:t>25</a:t>
            </a:r>
            <a:r>
              <a:rPr lang="en-US" sz="2000" dirty="0">
                <a:ea typeface="ＭＳ Ｐゴシック" charset="0"/>
              </a:rPr>
              <a:t> | no reported accidents) = 0.06</a:t>
            </a:r>
          </a:p>
          <a:p>
            <a:pPr lvl="4" eaLnBrk="1" hangingPunct="1">
              <a:lnSpc>
                <a:spcPct val="80000"/>
              </a:lnSpc>
              <a:buFont typeface="Wingdings" charset="0"/>
              <a:buNone/>
            </a:pPr>
            <a:endParaRPr lang="en-US" sz="1400" dirty="0">
              <a:ea typeface="ＭＳ Ｐゴシック" charset="0"/>
            </a:endParaRPr>
          </a:p>
          <a:p>
            <a:pPr eaLnBrk="1" hangingPunct="1">
              <a:lnSpc>
                <a:spcPct val="80000"/>
              </a:lnSpc>
              <a:buFont typeface="Times" charset="0"/>
              <a:buNone/>
            </a:pPr>
            <a:r>
              <a:rPr lang="en-US" sz="2000" dirty="0">
                <a:ea typeface="ＭＳ Ｐゴシック" charset="0"/>
              </a:rPr>
              <a:t>These are </a:t>
            </a:r>
            <a:r>
              <a:rPr lang="en-US" sz="2000" dirty="0">
                <a:solidFill>
                  <a:srgbClr val="FF0000"/>
                </a:solidFill>
                <a:ea typeface="ＭＳ Ｐゴシック" charset="0"/>
              </a:rPr>
              <a:t>not</a:t>
            </a:r>
            <a:r>
              <a:rPr lang="en-US" sz="2000" dirty="0">
                <a:ea typeface="ＭＳ Ｐゴシック" charset="0"/>
              </a:rPr>
              <a:t> assertions about the world
</a:t>
            </a:r>
            <a:endParaRPr lang="en-US" sz="1400" dirty="0">
              <a:ea typeface="ＭＳ Ｐゴシック" charset="0"/>
            </a:endParaRPr>
          </a:p>
          <a:p>
            <a:pPr eaLnBrk="1" hangingPunct="1">
              <a:lnSpc>
                <a:spcPct val="80000"/>
              </a:lnSpc>
              <a:buFont typeface="Times" charset="0"/>
              <a:buNone/>
            </a:pPr>
            <a:r>
              <a:rPr lang="en-US" sz="2000" dirty="0">
                <a:ea typeface="ＭＳ Ｐゴシック" charset="0"/>
              </a:rPr>
              <a:t>Probabilities of propositions change with new evidence:</a:t>
            </a:r>
          </a:p>
          <a:p>
            <a:pPr eaLnBrk="1" hangingPunct="1">
              <a:lnSpc>
                <a:spcPct val="80000"/>
              </a:lnSpc>
              <a:buFont typeface="Times" charset="0"/>
              <a:buNone/>
            </a:pPr>
            <a:r>
              <a:rPr lang="en-US" sz="2000" dirty="0">
                <a:ea typeface="ＭＳ Ｐゴシック" charset="0"/>
              </a:rPr>
              <a:t>		e.g., P(A</a:t>
            </a:r>
            <a:r>
              <a:rPr lang="en-US" sz="2000" baseline="-25000" dirty="0">
                <a:ea typeface="ＭＳ Ｐゴシック" charset="0"/>
              </a:rPr>
              <a:t>25</a:t>
            </a:r>
            <a:r>
              <a:rPr lang="en-US" sz="2000" dirty="0">
                <a:ea typeface="ＭＳ Ｐゴシック" charset="0"/>
              </a:rPr>
              <a:t> | no reported accidents, 5 a.m.) = 0.15
</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27</a:t>
            </a:fld>
            <a:endParaRPr lang="de-DE" dirty="0"/>
          </a:p>
        </p:txBody>
      </p:sp>
    </p:spTree>
    <p:extLst>
      <p:ext uri="{BB962C8B-B14F-4D97-AF65-F5344CB8AC3E}">
        <p14:creationId xmlns:p14="http://schemas.microsoft.com/office/powerpoint/2010/main" val="154956124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3600">
                <a:latin typeface="+mn-lt"/>
                <a:ea typeface="ＭＳ Ｐゴシック" charset="0"/>
                <a:cs typeface="ＭＳ Ｐゴシック" charset="0"/>
              </a:rPr>
              <a:t>Making decisions under uncertainty</a:t>
            </a:r>
          </a:p>
        </p:txBody>
      </p:sp>
      <p:sp>
        <p:nvSpPr>
          <p:cNvPr id="29699" name="Rectangle 3"/>
          <p:cNvSpPr>
            <a:spLocks noGrp="1" noChangeArrowheads="1"/>
          </p:cNvSpPr>
          <p:nvPr>
            <p:ph type="body" idx="1"/>
          </p:nvPr>
        </p:nvSpPr>
        <p:spPr/>
        <p:txBody>
          <a:bodyPr/>
          <a:lstStyle/>
          <a:p>
            <a:pPr eaLnBrk="1" hangingPunct="1">
              <a:lnSpc>
                <a:spcPct val="90000"/>
              </a:lnSpc>
              <a:buFont typeface="Times" charset="0"/>
              <a:buNone/>
            </a:pPr>
            <a:r>
              <a:rPr lang="en-US" sz="2400" dirty="0">
                <a:ea typeface="ＭＳ Ｐゴシック" charset="0"/>
              </a:rPr>
              <a:t>Suppose I </a:t>
            </a:r>
            <a:r>
              <a:rPr lang="en-US" sz="2400" dirty="0" smtClean="0">
                <a:ea typeface="ＭＳ Ｐゴシック" charset="0"/>
              </a:rPr>
              <a:t>have the following belief( degree)s:</a:t>
            </a:r>
            <a:endParaRPr lang="en-US" sz="2400" dirty="0">
              <a:ea typeface="ＭＳ Ｐゴシック" charset="0"/>
            </a:endParaRPr>
          </a:p>
          <a:p>
            <a:pPr lvl="1" eaLnBrk="1" hangingPunct="1">
              <a:lnSpc>
                <a:spcPct val="90000"/>
              </a:lnSpc>
              <a:buFont typeface="Wingdings" charset="0"/>
              <a:buNone/>
            </a:pPr>
            <a:r>
              <a:rPr lang="en-US" sz="2000" dirty="0">
                <a:ea typeface="ＭＳ Ｐゴシック" charset="0"/>
              </a:rPr>
              <a:t>P(A</a:t>
            </a:r>
            <a:r>
              <a:rPr lang="en-US" sz="2000" baseline="-25000" dirty="0">
                <a:ea typeface="ＭＳ Ｐゴシック" charset="0"/>
              </a:rPr>
              <a:t>25</a:t>
            </a:r>
            <a:r>
              <a:rPr lang="en-US" sz="2000" dirty="0">
                <a:ea typeface="ＭＳ Ｐゴシック" charset="0"/>
              </a:rPr>
              <a:t> gets me there on time | …) 	= 0.04 </a:t>
            </a:r>
          </a:p>
          <a:p>
            <a:pPr lvl="1" eaLnBrk="1" hangingPunct="1">
              <a:lnSpc>
                <a:spcPct val="90000"/>
              </a:lnSpc>
              <a:buFont typeface="Wingdings" charset="0"/>
              <a:buNone/>
            </a:pPr>
            <a:r>
              <a:rPr lang="en-US" sz="2000" dirty="0">
                <a:ea typeface="ＭＳ Ｐゴシック" charset="0"/>
              </a:rPr>
              <a:t>P(A</a:t>
            </a:r>
            <a:r>
              <a:rPr lang="en-US" sz="2000" baseline="-25000" dirty="0">
                <a:ea typeface="ＭＳ Ｐゴシック" charset="0"/>
              </a:rPr>
              <a:t>90</a:t>
            </a:r>
            <a:r>
              <a:rPr lang="en-US" sz="2000" dirty="0">
                <a:ea typeface="ＭＳ Ｐゴシック" charset="0"/>
              </a:rPr>
              <a:t> gets me there on time | …) 	= 0.70 </a:t>
            </a:r>
          </a:p>
          <a:p>
            <a:pPr lvl="1" eaLnBrk="1" hangingPunct="1">
              <a:lnSpc>
                <a:spcPct val="90000"/>
              </a:lnSpc>
              <a:buFont typeface="Wingdings" charset="0"/>
              <a:buNone/>
            </a:pPr>
            <a:r>
              <a:rPr lang="en-US" sz="2000" dirty="0">
                <a:ea typeface="ＭＳ Ｐゴシック" charset="0"/>
              </a:rPr>
              <a:t>P(A</a:t>
            </a:r>
            <a:r>
              <a:rPr lang="en-US" sz="2000" baseline="-25000" dirty="0">
                <a:ea typeface="ＭＳ Ｐゴシック" charset="0"/>
              </a:rPr>
              <a:t>120 </a:t>
            </a:r>
            <a:r>
              <a:rPr lang="en-US" sz="2000" dirty="0">
                <a:ea typeface="ＭＳ Ｐゴシック" charset="0"/>
              </a:rPr>
              <a:t>gets me there on time | …) 	= 0.95 </a:t>
            </a:r>
          </a:p>
          <a:p>
            <a:pPr lvl="1" eaLnBrk="1" hangingPunct="1">
              <a:lnSpc>
                <a:spcPct val="90000"/>
              </a:lnSpc>
              <a:buFont typeface="Wingdings" charset="0"/>
              <a:buNone/>
            </a:pPr>
            <a:r>
              <a:rPr lang="en-US" sz="2000" dirty="0">
                <a:ea typeface="ＭＳ Ｐゴシック" charset="0"/>
              </a:rPr>
              <a:t>P(A</a:t>
            </a:r>
            <a:r>
              <a:rPr lang="en-US" sz="2000" baseline="-25000" dirty="0">
                <a:ea typeface="ＭＳ Ｐゴシック" charset="0"/>
              </a:rPr>
              <a:t>1440</a:t>
            </a:r>
            <a:r>
              <a:rPr lang="en-US" sz="2000" dirty="0">
                <a:ea typeface="ＭＳ Ｐゴシック" charset="0"/>
              </a:rPr>
              <a:t> gets me there on time | …) 	= 0.9999</a:t>
            </a:r>
          </a:p>
          <a:p>
            <a:pPr eaLnBrk="1" hangingPunct="1">
              <a:lnSpc>
                <a:spcPct val="90000"/>
              </a:lnSpc>
            </a:pPr>
            <a:endParaRPr lang="en-US" sz="2400" dirty="0">
              <a:ea typeface="ＭＳ Ｐゴシック" charset="0"/>
            </a:endParaRPr>
          </a:p>
          <a:p>
            <a:pPr eaLnBrk="1" hangingPunct="1">
              <a:lnSpc>
                <a:spcPct val="90000"/>
              </a:lnSpc>
            </a:pPr>
            <a:r>
              <a:rPr lang="en-US" sz="2400" dirty="0">
                <a:ea typeface="ＭＳ Ｐゴシック" charset="0"/>
              </a:rPr>
              <a:t>Which action to choose?</a:t>
            </a:r>
          </a:p>
          <a:p>
            <a:pPr eaLnBrk="1" hangingPunct="1">
              <a:lnSpc>
                <a:spcPct val="90000"/>
              </a:lnSpc>
              <a:buFont typeface="Times" charset="0"/>
              <a:buNone/>
            </a:pPr>
            <a:r>
              <a:rPr lang="en-US" sz="2400" dirty="0">
                <a:ea typeface="ＭＳ Ｐゴシック" charset="0"/>
              </a:rPr>
              <a:t>	Depends on my </a:t>
            </a:r>
            <a:r>
              <a:rPr lang="en-US" sz="2400" dirty="0">
                <a:solidFill>
                  <a:schemeClr val="accent2"/>
                </a:solidFill>
                <a:ea typeface="ＭＳ Ｐゴシック" charset="0"/>
              </a:rPr>
              <a:t>preferences</a:t>
            </a:r>
            <a:r>
              <a:rPr lang="en-US" sz="2400" dirty="0">
                <a:ea typeface="ＭＳ Ｐゴシック" charset="0"/>
              </a:rPr>
              <a:t> for missing flight vs. time spent waiting, etc.</a:t>
            </a:r>
          </a:p>
          <a:p>
            <a:pPr lvl="1" eaLnBrk="1" hangingPunct="1">
              <a:lnSpc>
                <a:spcPct val="90000"/>
              </a:lnSpc>
            </a:pPr>
            <a:r>
              <a:rPr lang="en-US" sz="2000" dirty="0">
                <a:solidFill>
                  <a:schemeClr val="accent2"/>
                </a:solidFill>
                <a:ea typeface="ＭＳ Ｐゴシック" charset="0"/>
              </a:rPr>
              <a:t>Utility theory</a:t>
            </a:r>
            <a:r>
              <a:rPr lang="en-US" sz="2000" dirty="0">
                <a:ea typeface="ＭＳ Ｐゴシック" charset="0"/>
              </a:rPr>
              <a:t> is used to represent and infer preferences</a:t>
            </a:r>
          </a:p>
          <a:p>
            <a:pPr lvl="1" eaLnBrk="1" hangingPunct="1">
              <a:lnSpc>
                <a:spcPct val="90000"/>
              </a:lnSpc>
            </a:pPr>
            <a:r>
              <a:rPr lang="en-US" sz="2000" dirty="0">
                <a:solidFill>
                  <a:schemeClr val="accent2"/>
                </a:solidFill>
                <a:ea typeface="ＭＳ Ｐゴシック" charset="0"/>
              </a:rPr>
              <a:t>Decision theory</a:t>
            </a:r>
            <a:r>
              <a:rPr lang="en-US" sz="2000" dirty="0">
                <a:ea typeface="ＭＳ Ｐゴシック" charset="0"/>
              </a:rPr>
              <a:t> = probability theory + utility theory</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28</a:t>
            </a:fld>
            <a:endParaRPr lang="de-DE" dirty="0"/>
          </a:p>
        </p:txBody>
      </p:sp>
    </p:spTree>
    <p:extLst>
      <p:ext uri="{BB962C8B-B14F-4D97-AF65-F5344CB8AC3E}">
        <p14:creationId xmlns:p14="http://schemas.microsoft.com/office/powerpoint/2010/main" val="13233496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lstStyle/>
          <a:p>
            <a:r>
              <a:rPr lang="en-US" sz="3600">
                <a:latin typeface="+mn-lt"/>
                <a:ea typeface="ＭＳ Ｐゴシック" charset="0"/>
                <a:cs typeface="ＭＳ Ｐゴシック" charset="0"/>
              </a:rPr>
              <a:t>Decision theoretic agent</a:t>
            </a:r>
          </a:p>
        </p:txBody>
      </p:sp>
      <p:pic>
        <p:nvPicPr>
          <p:cNvPr id="317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412776"/>
            <a:ext cx="8258175"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29</a:t>
            </a:fld>
            <a:endParaRPr lang="de-DE" dirty="0"/>
          </a:p>
        </p:txBody>
      </p:sp>
    </p:spTree>
    <p:extLst>
      <p:ext uri="{BB962C8B-B14F-4D97-AF65-F5344CB8AC3E}">
        <p14:creationId xmlns:p14="http://schemas.microsoft.com/office/powerpoint/2010/main" val="256208254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4644008" y="2206625"/>
            <a:ext cx="3978424" cy="1470025"/>
          </a:xfrm>
        </p:spPr>
        <p:txBody>
          <a:bodyPr/>
          <a:lstStyle/>
          <a:p>
            <a:pPr algn="l" eaLnBrk="1" hangingPunct="1"/>
            <a:r>
              <a:rPr lang="en-US" dirty="0">
                <a:latin typeface="Lucida Grande" charset="0"/>
                <a:ea typeface="ＭＳ Ｐゴシック" charset="0"/>
                <a:cs typeface="ＭＳ Ｐゴシック" charset="0"/>
              </a:rPr>
              <a:t>Uncertainty</a:t>
            </a:r>
          </a:p>
        </p:txBody>
      </p:sp>
      <p:sp>
        <p:nvSpPr>
          <p:cNvPr id="16387" name="Rectangle 3"/>
          <p:cNvSpPr>
            <a:spLocks noGrp="1" noChangeArrowheads="1"/>
          </p:cNvSpPr>
          <p:nvPr>
            <p:ph type="subTitle" idx="1"/>
          </p:nvPr>
        </p:nvSpPr>
        <p:spPr>
          <a:xfrm>
            <a:off x="4644008" y="3962400"/>
            <a:ext cx="3509392" cy="1752600"/>
          </a:xfrm>
        </p:spPr>
        <p:txBody>
          <a:bodyPr/>
          <a:lstStyle/>
          <a:p>
            <a:pPr algn="l" eaLnBrk="1" hangingPunct="1"/>
            <a:r>
              <a:rPr lang="en-US" dirty="0" smtClean="0">
                <a:latin typeface="Lucida Grande" charset="0"/>
                <a:ea typeface="ＭＳ Ｐゴシック" charset="0"/>
                <a:cs typeface="ＭＳ Ｐゴシック" charset="0"/>
              </a:rPr>
              <a:t>AIMA</a:t>
            </a:r>
            <a:br>
              <a:rPr lang="en-US" dirty="0" smtClean="0">
                <a:latin typeface="Lucida Grande" charset="0"/>
                <a:ea typeface="ＭＳ Ｐゴシック" charset="0"/>
                <a:cs typeface="ＭＳ Ｐゴシック" charset="0"/>
              </a:rPr>
            </a:br>
            <a:r>
              <a:rPr lang="en-US" dirty="0" smtClean="0">
                <a:latin typeface="Lucida Grande" charset="0"/>
                <a:ea typeface="ＭＳ Ｐゴシック" charset="0"/>
                <a:cs typeface="ＭＳ Ｐゴシック" charset="0"/>
              </a:rPr>
              <a:t>Chapter </a:t>
            </a:r>
            <a:r>
              <a:rPr lang="en-US" dirty="0">
                <a:latin typeface="Lucida Grande" charset="0"/>
                <a:ea typeface="ＭＳ Ｐゴシック" charset="0"/>
                <a:cs typeface="ＭＳ Ｐゴシック" charset="0"/>
              </a:rPr>
              <a:t>13</a:t>
            </a:r>
          </a:p>
        </p:txBody>
      </p:sp>
      <p:pic>
        <p:nvPicPr>
          <p:cNvPr id="16388" name="Picture 4" descr="2e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3336925"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liennummernplatzhalter 6"/>
          <p:cNvSpPr>
            <a:spLocks noGrp="1"/>
          </p:cNvSpPr>
          <p:nvPr>
            <p:ph type="sldNum" sz="quarter" idx="11"/>
          </p:nvPr>
        </p:nvSpPr>
        <p:spPr>
          <a:xfrm>
            <a:off x="6588124" y="6381328"/>
            <a:ext cx="2376363" cy="3131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Palatino Linotype" charset="0"/>
                <a:ea typeface="ＭＳ Ｐゴシック" charset="0"/>
                <a:cs typeface="ＭＳ Ｐゴシック" charset="0"/>
              </a:defRPr>
            </a:lvl1pPr>
            <a:lvl2pPr marL="742950" indent="-285750" eaLnBrk="0" hangingPunct="0">
              <a:defRPr sz="3200">
                <a:solidFill>
                  <a:schemeClr val="tx1"/>
                </a:solidFill>
                <a:latin typeface="Palatino Linotype" charset="0"/>
                <a:ea typeface="ＭＳ Ｐゴシック" charset="0"/>
              </a:defRPr>
            </a:lvl2pPr>
            <a:lvl3pPr marL="1143000" indent="-228600" eaLnBrk="0" hangingPunct="0">
              <a:defRPr sz="3200">
                <a:solidFill>
                  <a:schemeClr val="tx1"/>
                </a:solidFill>
                <a:latin typeface="Palatino Linotype" charset="0"/>
                <a:ea typeface="ＭＳ Ｐゴシック" charset="0"/>
              </a:defRPr>
            </a:lvl3pPr>
            <a:lvl4pPr marL="1600200" indent="-228600" eaLnBrk="0" hangingPunct="0">
              <a:defRPr sz="3200">
                <a:solidFill>
                  <a:schemeClr val="tx1"/>
                </a:solidFill>
                <a:latin typeface="Palatino Linotype" charset="0"/>
                <a:ea typeface="ＭＳ Ｐゴシック" charset="0"/>
              </a:defRPr>
            </a:lvl4pPr>
            <a:lvl5pPr marL="2057400" indent="-228600" eaLnBrk="0" hangingPunct="0">
              <a:defRPr sz="32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32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32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32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3200">
                <a:solidFill>
                  <a:schemeClr val="tx1"/>
                </a:solidFill>
                <a:latin typeface="Palatino Linotype" charset="0"/>
                <a:ea typeface="ＭＳ Ｐゴシック" charset="0"/>
              </a:defRPr>
            </a:lvl9pPr>
          </a:lstStyle>
          <a:p>
            <a:pPr algn="r" eaLnBrk="1" hangingPunct="1"/>
            <a:fld id="{498A1562-7224-6F4F-8188-F8628C08E5D8}" type="slidenum">
              <a:rPr lang="tr-TR" sz="1100">
                <a:latin typeface="+mn-lt"/>
              </a:rPr>
              <a:pPr algn="r" eaLnBrk="1" hangingPunct="1"/>
              <a:t>3</a:t>
            </a:fld>
            <a:endParaRPr lang="tr-TR" sz="1100" dirty="0">
              <a:latin typeface="+mn-lt"/>
            </a:endParaRPr>
          </a:p>
        </p:txBody>
      </p:sp>
      <p:sp>
        <p:nvSpPr>
          <p:cNvPr id="6"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a:t>
            </a:fld>
            <a:endParaRPr lang="de-DE" dirty="0"/>
          </a:p>
        </p:txBody>
      </p:sp>
    </p:spTree>
    <p:extLst>
      <p:ext uri="{BB962C8B-B14F-4D97-AF65-F5344CB8AC3E}">
        <p14:creationId xmlns:p14="http://schemas.microsoft.com/office/powerpoint/2010/main" val="333168113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a:latin typeface="+mn-lt"/>
                <a:ea typeface="ＭＳ Ｐゴシック" charset="0"/>
                <a:cs typeface="ＭＳ Ｐゴシック" charset="0"/>
              </a:rPr>
              <a:t>Probability theory: </a:t>
            </a:r>
            <a:r>
              <a:rPr lang="en-US" dirty="0" smtClean="0">
                <a:latin typeface="+mn-lt"/>
                <a:ea typeface="ＭＳ Ｐゴシック" charset="0"/>
                <a:cs typeface="ＭＳ Ｐゴシック" charset="0"/>
              </a:rPr>
              <a:t>Representation formalism</a:t>
            </a:r>
            <a:endParaRPr lang="en-US" dirty="0">
              <a:latin typeface="+mn-lt"/>
              <a:ea typeface="ＭＳ Ｐゴシック" charset="0"/>
              <a:cs typeface="ＭＳ Ｐゴシック" charset="0"/>
            </a:endParaRPr>
          </a:p>
        </p:txBody>
      </p:sp>
      <p:sp>
        <p:nvSpPr>
          <p:cNvPr id="32771" name="Rectangle 3"/>
          <p:cNvSpPr>
            <a:spLocks noGrp="1" noChangeArrowheads="1"/>
          </p:cNvSpPr>
          <p:nvPr>
            <p:ph type="body" idx="1"/>
          </p:nvPr>
        </p:nvSpPr>
        <p:spPr>
          <a:xfrm>
            <a:off x="468313" y="1268760"/>
            <a:ext cx="8229600" cy="4983163"/>
          </a:xfrm>
        </p:spPr>
        <p:txBody>
          <a:bodyPr/>
          <a:lstStyle/>
          <a:p>
            <a:pPr eaLnBrk="1" hangingPunct="1">
              <a:lnSpc>
                <a:spcPct val="80000"/>
              </a:lnSpc>
            </a:pPr>
            <a:r>
              <a:rPr lang="en-US" sz="1600" dirty="0">
                <a:ea typeface="ＭＳ Ｐゴシック" charset="0"/>
              </a:rPr>
              <a:t>Basic element: </a:t>
            </a:r>
            <a:r>
              <a:rPr lang="en-US" sz="1600" b="1" dirty="0">
                <a:solidFill>
                  <a:srgbClr val="FF0000"/>
                </a:solidFill>
                <a:ea typeface="ＭＳ Ｐゴシック" charset="0"/>
              </a:rPr>
              <a:t>random </a:t>
            </a:r>
            <a:r>
              <a:rPr lang="en-US" sz="1600" b="1" dirty="0" smtClean="0">
                <a:solidFill>
                  <a:srgbClr val="FF0000"/>
                </a:solidFill>
                <a:ea typeface="ＭＳ Ｐゴシック" charset="0"/>
              </a:rPr>
              <a:t>variable (RV)</a:t>
            </a:r>
            <a:endParaRPr lang="en-US" sz="1600" b="1" dirty="0">
              <a:solidFill>
                <a:srgbClr val="FF0000"/>
              </a:solidFill>
              <a:ea typeface="ＭＳ Ｐゴシック" charset="0"/>
            </a:endParaRPr>
          </a:p>
          <a:p>
            <a:pPr lvl="4" eaLnBrk="1" hangingPunct="1">
              <a:lnSpc>
                <a:spcPct val="80000"/>
              </a:lnSpc>
              <a:buFont typeface="Wingdings" charset="0"/>
              <a:buNone/>
            </a:pPr>
            <a:endParaRPr lang="en-US" sz="1100" dirty="0">
              <a:ea typeface="ＭＳ Ｐゴシック" charset="0"/>
            </a:endParaRPr>
          </a:p>
          <a:p>
            <a:pPr eaLnBrk="1" hangingPunct="1">
              <a:lnSpc>
                <a:spcPct val="80000"/>
              </a:lnSpc>
            </a:pPr>
            <a:r>
              <a:rPr lang="en-US" sz="1600" dirty="0">
                <a:ea typeface="ＭＳ Ｐゴシック" charset="0"/>
              </a:rPr>
              <a:t>Similar to propositional logic: possible worlds defined by assignment of values to random variables</a:t>
            </a:r>
            <a:r>
              <a:rPr lang="en-US" sz="1600" dirty="0" smtClean="0">
                <a:ea typeface="ＭＳ Ｐゴシック" charset="0"/>
              </a:rPr>
              <a:t>.</a:t>
            </a:r>
          </a:p>
          <a:p>
            <a:pPr lvl="4" eaLnBrk="1" hangingPunct="1">
              <a:lnSpc>
                <a:spcPct val="80000"/>
              </a:lnSpc>
              <a:buFont typeface="Wingdings" charset="0"/>
              <a:buNone/>
            </a:pPr>
            <a:endParaRPr lang="en-US" sz="1100" dirty="0">
              <a:ea typeface="ＭＳ Ｐゴシック" charset="0"/>
            </a:endParaRPr>
          </a:p>
          <a:p>
            <a:pPr eaLnBrk="1" hangingPunct="1">
              <a:lnSpc>
                <a:spcPct val="80000"/>
              </a:lnSpc>
            </a:pPr>
            <a:r>
              <a:rPr lang="en-US" sz="1600" dirty="0">
                <a:solidFill>
                  <a:schemeClr val="accent2"/>
                </a:solidFill>
                <a:ea typeface="ＭＳ Ｐゴシック" charset="0"/>
              </a:rPr>
              <a:t>Boolean</a:t>
            </a:r>
            <a:r>
              <a:rPr lang="en-US" sz="1600" dirty="0">
                <a:ea typeface="ＭＳ Ｐゴシック" charset="0"/>
              </a:rPr>
              <a:t> random variables</a:t>
            </a:r>
          </a:p>
          <a:p>
            <a:pPr lvl="1" eaLnBrk="1" hangingPunct="1">
              <a:lnSpc>
                <a:spcPct val="80000"/>
              </a:lnSpc>
              <a:buFont typeface="Wingdings" charset="0"/>
              <a:buNone/>
            </a:pPr>
            <a:r>
              <a:rPr lang="en-US" sz="1400" dirty="0">
                <a:ea typeface="ＭＳ Ｐゴシック" charset="0"/>
              </a:rPr>
              <a:t>e.g., </a:t>
            </a:r>
            <a:r>
              <a:rPr lang="en-US" sz="1400" i="1" dirty="0">
                <a:ea typeface="ＭＳ Ｐゴシック" charset="0"/>
              </a:rPr>
              <a:t>Cavity</a:t>
            </a:r>
            <a:r>
              <a:rPr lang="en-US" sz="1400" dirty="0">
                <a:ea typeface="ＭＳ Ｐゴシック" charset="0"/>
              </a:rPr>
              <a:t> (do I have a cavity?). Domain is </a:t>
            </a:r>
            <a:r>
              <a:rPr lang="en-US" sz="1400" dirty="0" smtClean="0">
                <a:ea typeface="ＭＳ Ｐゴシック" charset="0"/>
              </a:rPr>
              <a:t>&lt; true , false &gt;</a:t>
            </a:r>
          </a:p>
          <a:p>
            <a:pPr lvl="1" eaLnBrk="1" hangingPunct="1">
              <a:lnSpc>
                <a:spcPct val="80000"/>
              </a:lnSpc>
              <a:buFont typeface="Wingdings" charset="0"/>
              <a:buNone/>
            </a:pPr>
            <a:endParaRPr lang="en-US" sz="1400" dirty="0">
              <a:ea typeface="ＭＳ Ｐゴシック" charset="0"/>
            </a:endParaRPr>
          </a:p>
          <a:p>
            <a:pPr eaLnBrk="1" hangingPunct="1">
              <a:lnSpc>
                <a:spcPct val="80000"/>
              </a:lnSpc>
            </a:pPr>
            <a:r>
              <a:rPr lang="en-US" sz="1600" dirty="0">
                <a:solidFill>
                  <a:schemeClr val="accent2"/>
                </a:solidFill>
                <a:ea typeface="ＭＳ Ｐゴシック" charset="0"/>
              </a:rPr>
              <a:t>Discrete</a:t>
            </a:r>
            <a:r>
              <a:rPr lang="en-US" sz="1600" dirty="0">
                <a:ea typeface="ＭＳ Ｐゴシック" charset="0"/>
              </a:rPr>
              <a:t> random variables</a:t>
            </a:r>
          </a:p>
          <a:p>
            <a:pPr lvl="1" eaLnBrk="1" hangingPunct="1">
              <a:lnSpc>
                <a:spcPct val="80000"/>
              </a:lnSpc>
              <a:buFont typeface="Wingdings" charset="0"/>
              <a:buNone/>
            </a:pPr>
            <a:r>
              <a:rPr lang="en-US" sz="1400" dirty="0">
                <a:ea typeface="ＭＳ Ｐゴシック" charset="0"/>
              </a:rPr>
              <a:t>e.g., </a:t>
            </a:r>
            <a:r>
              <a:rPr lang="en-US" sz="1400" i="1" dirty="0">
                <a:ea typeface="ＭＳ Ｐゴシック" charset="0"/>
              </a:rPr>
              <a:t>Weather</a:t>
            </a:r>
            <a:r>
              <a:rPr lang="en-US" sz="1400" dirty="0">
                <a:ea typeface="ＭＳ Ｐゴシック" charset="0"/>
              </a:rPr>
              <a:t> is one of </a:t>
            </a:r>
            <a:r>
              <a:rPr lang="en-US" sz="1400" dirty="0" smtClean="0">
                <a:ea typeface="ＭＳ Ｐゴシック" charset="0"/>
              </a:rPr>
              <a:t>&lt; </a:t>
            </a:r>
            <a:r>
              <a:rPr lang="en-US" sz="1400" i="1" dirty="0" smtClean="0">
                <a:ea typeface="ＭＳ Ｐゴシック" charset="0"/>
              </a:rPr>
              <a:t>sunny, rainy, cloudy, snow</a:t>
            </a:r>
            <a:r>
              <a:rPr lang="en-US" sz="1400" dirty="0" smtClean="0">
                <a:ea typeface="ＭＳ Ｐゴシック" charset="0"/>
              </a:rPr>
              <a:t> &gt;</a:t>
            </a:r>
            <a:endParaRPr lang="en-US" sz="1400" dirty="0">
              <a:ea typeface="ＭＳ Ｐゴシック" charset="0"/>
            </a:endParaRPr>
          </a:p>
          <a:p>
            <a:pPr lvl="1" eaLnBrk="1" hangingPunct="1">
              <a:lnSpc>
                <a:spcPct val="80000"/>
              </a:lnSpc>
              <a:buFont typeface="Wingdings" charset="0"/>
              <a:buNone/>
            </a:pPr>
            <a:endParaRPr lang="en-US" sz="1400" dirty="0">
              <a:ea typeface="ＭＳ Ｐゴシック" charset="0"/>
            </a:endParaRPr>
          </a:p>
          <a:p>
            <a:pPr eaLnBrk="1" hangingPunct="1">
              <a:lnSpc>
                <a:spcPct val="80000"/>
              </a:lnSpc>
            </a:pPr>
            <a:r>
              <a:rPr lang="en-US" sz="1600" dirty="0">
                <a:ea typeface="ＭＳ Ｐゴシック" charset="0"/>
              </a:rPr>
              <a:t>Domain values must be exhaustive and mutually </a:t>
            </a:r>
            <a:r>
              <a:rPr lang="en-US" sz="1600" dirty="0" smtClean="0">
                <a:ea typeface="ＭＳ Ｐゴシック" charset="0"/>
              </a:rPr>
              <a:t>exclusive</a:t>
            </a:r>
          </a:p>
          <a:p>
            <a:pPr marL="0" indent="0" eaLnBrk="1" hangingPunct="1">
              <a:lnSpc>
                <a:spcPct val="80000"/>
              </a:lnSpc>
              <a:buNone/>
            </a:pPr>
            <a:endParaRPr lang="en-US" sz="1600" dirty="0">
              <a:ea typeface="ＭＳ Ｐゴシック" charset="0"/>
            </a:endParaRPr>
          </a:p>
          <a:p>
            <a:pPr eaLnBrk="1" hangingPunct="1">
              <a:lnSpc>
                <a:spcPct val="80000"/>
              </a:lnSpc>
            </a:pPr>
            <a:r>
              <a:rPr lang="en-US" sz="1600" dirty="0">
                <a:ea typeface="ＭＳ Ｐゴシック" charset="0"/>
              </a:rPr>
              <a:t>Elementary </a:t>
            </a:r>
            <a:r>
              <a:rPr lang="en-US" sz="1600" dirty="0" smtClean="0">
                <a:ea typeface="ＭＳ Ｐゴシック" charset="0"/>
              </a:rPr>
              <a:t>propositions are constructed </a:t>
            </a:r>
            <a:r>
              <a:rPr lang="en-US" sz="1600" dirty="0">
                <a:ea typeface="ＭＳ Ｐゴシック" charset="0"/>
              </a:rPr>
              <a:t>by assignment of a value to a</a:t>
            </a:r>
            <a:br>
              <a:rPr lang="en-US" sz="1600" dirty="0">
                <a:ea typeface="ＭＳ Ｐゴシック" charset="0"/>
              </a:rPr>
            </a:br>
            <a:r>
              <a:rPr lang="en-US" sz="1600" dirty="0">
                <a:ea typeface="ＭＳ Ｐゴシック" charset="0"/>
              </a:rPr>
              <a:t>random variable: e.g., </a:t>
            </a:r>
          </a:p>
          <a:p>
            <a:pPr lvl="1" eaLnBrk="1" hangingPunct="1">
              <a:lnSpc>
                <a:spcPct val="80000"/>
              </a:lnSpc>
            </a:pPr>
            <a:r>
              <a:rPr lang="en-US" sz="1400" i="1" dirty="0">
                <a:ea typeface="ＭＳ Ｐゴシック" charset="0"/>
              </a:rPr>
              <a:t>Weather =</a:t>
            </a:r>
            <a:r>
              <a:rPr lang="en-US" sz="1400" dirty="0">
                <a:ea typeface="ＭＳ Ｐゴシック" charset="0"/>
              </a:rPr>
              <a:t> </a:t>
            </a:r>
            <a:r>
              <a:rPr lang="en-US" sz="1400" i="1" dirty="0">
                <a:ea typeface="ＭＳ Ｐゴシック" charset="0"/>
              </a:rPr>
              <a:t>sunny</a:t>
            </a:r>
            <a:r>
              <a:rPr lang="en-US" sz="1400" dirty="0">
                <a:ea typeface="ＭＳ Ｐゴシック" charset="0"/>
              </a:rPr>
              <a:t>, </a:t>
            </a:r>
          </a:p>
          <a:p>
            <a:pPr lvl="1" eaLnBrk="1" hangingPunct="1">
              <a:lnSpc>
                <a:spcPct val="80000"/>
              </a:lnSpc>
            </a:pPr>
            <a:r>
              <a:rPr lang="en-US" sz="1400" i="1" dirty="0">
                <a:ea typeface="ＭＳ Ｐゴシック" charset="0"/>
              </a:rPr>
              <a:t>Cavity </a:t>
            </a:r>
            <a:r>
              <a:rPr lang="en-US" sz="1400" dirty="0">
                <a:ea typeface="ＭＳ Ｐゴシック" charset="0"/>
              </a:rPr>
              <a:t>= </a:t>
            </a:r>
            <a:r>
              <a:rPr lang="en-US" sz="1400" i="1" dirty="0">
                <a:ea typeface="ＭＳ Ｐゴシック" charset="0"/>
              </a:rPr>
              <a:t>false</a:t>
            </a:r>
            <a:r>
              <a:rPr lang="en-US" sz="1400" dirty="0">
                <a:ea typeface="ＭＳ Ｐゴシック" charset="0"/>
              </a:rPr>
              <a:t> (abbreviated as </a:t>
            </a:r>
            <a:r>
              <a:rPr lang="en-US" sz="1400" dirty="0">
                <a:ea typeface="ＭＳ Ｐゴシック" charset="0"/>
                <a:sym typeface="Symbol" charset="0"/>
              </a:rPr>
              <a:t></a:t>
            </a:r>
            <a:r>
              <a:rPr lang="en-US" sz="1400" i="1" dirty="0">
                <a:ea typeface="ＭＳ Ｐゴシック" charset="0"/>
              </a:rPr>
              <a:t>cavity</a:t>
            </a:r>
            <a:r>
              <a:rPr lang="en-US" sz="1400" dirty="0">
                <a:ea typeface="ＭＳ Ｐゴシック" charset="0"/>
              </a:rPr>
              <a:t>)</a:t>
            </a:r>
          </a:p>
          <a:p>
            <a:pPr lvl="1" eaLnBrk="1" hangingPunct="1">
              <a:lnSpc>
                <a:spcPct val="80000"/>
              </a:lnSpc>
            </a:pPr>
            <a:r>
              <a:rPr lang="en-US" sz="1400" i="1" dirty="0">
                <a:ea typeface="ＭＳ Ｐゴシック" charset="0"/>
              </a:rPr>
              <a:t>Cavity </a:t>
            </a:r>
            <a:r>
              <a:rPr lang="en-US" sz="1400" dirty="0">
                <a:ea typeface="ＭＳ Ｐゴシック" charset="0"/>
              </a:rPr>
              <a:t>= </a:t>
            </a:r>
            <a:r>
              <a:rPr lang="en-US" sz="1400" i="1" dirty="0">
                <a:ea typeface="ＭＳ Ｐゴシック" charset="0"/>
              </a:rPr>
              <a:t>true</a:t>
            </a:r>
            <a:r>
              <a:rPr lang="en-US" sz="1400" dirty="0">
                <a:ea typeface="ＭＳ Ｐゴシック" charset="0"/>
              </a:rPr>
              <a:t> (abbreviated as </a:t>
            </a:r>
            <a:r>
              <a:rPr lang="en-US" sz="1400" i="1" dirty="0">
                <a:ea typeface="ＭＳ Ｐゴシック" charset="0"/>
              </a:rPr>
              <a:t>cavity</a:t>
            </a:r>
            <a:r>
              <a:rPr lang="en-US" sz="1400" dirty="0">
                <a:ea typeface="ＭＳ Ｐゴシック" charset="0"/>
              </a:rPr>
              <a:t>)</a:t>
            </a:r>
          </a:p>
          <a:p>
            <a:pPr lvl="4" eaLnBrk="1" hangingPunct="1">
              <a:lnSpc>
                <a:spcPct val="80000"/>
              </a:lnSpc>
              <a:buFont typeface="Wingdings" charset="0"/>
              <a:buNone/>
            </a:pPr>
            <a:endParaRPr lang="en-US" sz="1100" dirty="0">
              <a:ea typeface="ＭＳ Ｐゴシック" charset="0"/>
            </a:endParaRPr>
          </a:p>
          <a:p>
            <a:pPr eaLnBrk="1" hangingPunct="1">
              <a:lnSpc>
                <a:spcPct val="80000"/>
              </a:lnSpc>
            </a:pPr>
            <a:r>
              <a:rPr lang="en-US" sz="1600" dirty="0">
                <a:ea typeface="ＭＳ Ｐゴシック" charset="0"/>
              </a:rPr>
              <a:t>Complex propositions formed from elementary propositions and standard logical </a:t>
            </a:r>
            <a:r>
              <a:rPr lang="en-US" sz="1600" dirty="0" smtClean="0">
                <a:ea typeface="ＭＳ Ｐゴシック" charset="0"/>
              </a:rPr>
              <a:t>connectives, </a:t>
            </a:r>
            <a:r>
              <a:rPr lang="en-US" sz="1600" dirty="0">
                <a:ea typeface="ＭＳ Ｐゴシック" charset="0"/>
              </a:rPr>
              <a:t>e.g., </a:t>
            </a:r>
            <a:r>
              <a:rPr lang="en-US" sz="1600" i="1" dirty="0">
                <a:ea typeface="ＭＳ Ｐゴシック" charset="0"/>
              </a:rPr>
              <a:t>Weather = sunny </a:t>
            </a:r>
            <a:r>
              <a:rPr lang="en-US" sz="1600" dirty="0">
                <a:ea typeface="ＭＳ Ｐゴシック" charset="0"/>
                <a:sym typeface="Symbol" charset="0"/>
              </a:rPr>
              <a:t> </a:t>
            </a:r>
            <a:r>
              <a:rPr lang="en-US" sz="1600" i="1" dirty="0">
                <a:ea typeface="ＭＳ Ｐゴシック" charset="0"/>
              </a:rPr>
              <a:t>Cavity </a:t>
            </a:r>
            <a:r>
              <a:rPr lang="en-US" sz="1600" dirty="0">
                <a:ea typeface="ＭＳ Ｐゴシック" charset="0"/>
              </a:rPr>
              <a:t>= </a:t>
            </a:r>
            <a:r>
              <a:rPr lang="en-US" sz="1600" i="1" dirty="0">
                <a:ea typeface="ＭＳ Ｐゴシック" charset="0"/>
              </a:rPr>
              <a:t>false</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30</a:t>
            </a:fld>
            <a:endParaRPr lang="de-DE" dirty="0"/>
          </a:p>
        </p:txBody>
      </p:sp>
    </p:spTree>
    <p:extLst>
      <p:ext uri="{BB962C8B-B14F-4D97-AF65-F5344CB8AC3E}">
        <p14:creationId xmlns:p14="http://schemas.microsoft.com/office/powerpoint/2010/main" val="285769122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Syntax</a:t>
            </a:r>
          </a:p>
        </p:txBody>
      </p:sp>
      <p:sp>
        <p:nvSpPr>
          <p:cNvPr id="34819" name="Rectangle 3"/>
          <p:cNvSpPr>
            <a:spLocks noGrp="1" noChangeArrowheads="1"/>
          </p:cNvSpPr>
          <p:nvPr>
            <p:ph type="body" idx="1"/>
          </p:nvPr>
        </p:nvSpPr>
        <p:spPr/>
        <p:txBody>
          <a:bodyPr/>
          <a:lstStyle/>
          <a:p>
            <a:pPr eaLnBrk="1" hangingPunct="1">
              <a:lnSpc>
                <a:spcPct val="80000"/>
              </a:lnSpc>
            </a:pPr>
            <a:r>
              <a:rPr lang="en-US" sz="2400" dirty="0">
                <a:solidFill>
                  <a:srgbClr val="FF0000"/>
                </a:solidFill>
                <a:ea typeface="ＭＳ Ｐゴシック" charset="0"/>
              </a:rPr>
              <a:t>Atomic event</a:t>
            </a:r>
            <a:r>
              <a:rPr lang="en-US" sz="2400" dirty="0">
                <a:ea typeface="ＭＳ Ｐゴシック" charset="0"/>
              </a:rPr>
              <a:t>: A </a:t>
            </a:r>
            <a:r>
              <a:rPr lang="en-US" sz="2400" dirty="0">
                <a:solidFill>
                  <a:schemeClr val="accent2"/>
                </a:solidFill>
                <a:ea typeface="ＭＳ Ｐゴシック" charset="0"/>
              </a:rPr>
              <a:t>complete</a:t>
            </a:r>
            <a:r>
              <a:rPr lang="en-US" sz="2400" dirty="0">
                <a:ea typeface="ＭＳ Ｐゴシック" charset="0"/>
              </a:rPr>
              <a:t> specification of the state of the world about which the agent is </a:t>
            </a:r>
            <a:r>
              <a:rPr lang="en-US" sz="2400" dirty="0" smtClean="0">
                <a:ea typeface="ＭＳ Ｐゴシック" charset="0"/>
              </a:rPr>
              <a:t>uncertain</a:t>
            </a:r>
            <a:br>
              <a:rPr lang="en-US" sz="2400" dirty="0" smtClean="0">
                <a:ea typeface="ＭＳ Ｐゴシック" charset="0"/>
              </a:rPr>
            </a:br>
            <a:r>
              <a:rPr lang="en-US" sz="2800" dirty="0" smtClean="0">
                <a:ea typeface="ＭＳ Ｐゴシック" charset="0"/>
              </a:rPr>
              <a:t/>
            </a:r>
            <a:br>
              <a:rPr lang="en-US" sz="2800" dirty="0" smtClean="0">
                <a:ea typeface="ＭＳ Ｐゴシック" charset="0"/>
              </a:rPr>
            </a:br>
            <a:r>
              <a:rPr lang="en-US" sz="2400" dirty="0" smtClean="0">
                <a:ea typeface="ＭＳ Ｐゴシック" charset="0"/>
              </a:rPr>
              <a:t>E.g</a:t>
            </a:r>
            <a:r>
              <a:rPr lang="en-US" sz="2400" dirty="0">
                <a:ea typeface="ＭＳ Ｐゴシック" charset="0"/>
              </a:rPr>
              <a:t>., if the world is described by only two Boolean </a:t>
            </a:r>
            <a:r>
              <a:rPr lang="en-US" sz="2400" dirty="0" smtClean="0">
                <a:ea typeface="ＭＳ Ｐゴシック" charset="0"/>
              </a:rPr>
              <a:t>variables:     Cavity </a:t>
            </a:r>
            <a:r>
              <a:rPr lang="en-US" sz="2400" dirty="0">
                <a:ea typeface="ＭＳ Ｐゴシック" charset="0"/>
              </a:rPr>
              <a:t>and Toothache, </a:t>
            </a:r>
            <a:endParaRPr lang="en-US" sz="2400" dirty="0" smtClean="0">
              <a:ea typeface="ＭＳ Ｐゴシック" charset="0"/>
            </a:endParaRPr>
          </a:p>
          <a:p>
            <a:pPr marL="0" indent="0" eaLnBrk="1" hangingPunct="1">
              <a:lnSpc>
                <a:spcPct val="80000"/>
              </a:lnSpc>
              <a:buNone/>
            </a:pPr>
            <a:r>
              <a:rPr lang="en-US" sz="2400" dirty="0">
                <a:ea typeface="ＭＳ Ｐゴシック" charset="0"/>
              </a:rPr>
              <a:t> </a:t>
            </a:r>
            <a:r>
              <a:rPr lang="en-US" sz="2400" dirty="0" smtClean="0">
                <a:ea typeface="ＭＳ Ｐゴシック" charset="0"/>
              </a:rPr>
              <a:t>   then </a:t>
            </a:r>
            <a:r>
              <a:rPr lang="en-US" sz="2400" dirty="0">
                <a:ea typeface="ＭＳ Ｐゴシック" charset="0"/>
              </a:rPr>
              <a:t>there are 4 distinct </a:t>
            </a:r>
            <a:r>
              <a:rPr lang="en-US" sz="2400" dirty="0" smtClean="0">
                <a:ea typeface="ＭＳ Ｐゴシック" charset="0"/>
              </a:rPr>
              <a:t>atomic events:</a:t>
            </a:r>
          </a:p>
          <a:p>
            <a:pPr lvl="1" eaLnBrk="1" hangingPunct="1">
              <a:lnSpc>
                <a:spcPct val="80000"/>
              </a:lnSpc>
              <a:buFont typeface="Wingdings" charset="0"/>
              <a:buNone/>
            </a:pPr>
            <a:endParaRPr lang="en-US" sz="2400" dirty="0">
              <a:ea typeface="ＭＳ Ｐゴシック" charset="0"/>
            </a:endParaRPr>
          </a:p>
          <a:p>
            <a:pPr lvl="2" eaLnBrk="1" hangingPunct="1">
              <a:lnSpc>
                <a:spcPct val="80000"/>
              </a:lnSpc>
              <a:buFont typeface="Wingdings" charset="0"/>
              <a:buNone/>
            </a:pPr>
            <a:r>
              <a:rPr lang="en-US" sz="2000" dirty="0">
                <a:ea typeface="ＭＳ Ｐゴシック" charset="0"/>
              </a:rPr>
              <a:t>Cavity = false </a:t>
            </a:r>
            <a:r>
              <a:rPr lang="en-US" sz="2000" dirty="0">
                <a:ea typeface="ＭＳ Ｐゴシック" charset="0"/>
                <a:sym typeface="Symbol" charset="0"/>
              </a:rPr>
              <a:t></a:t>
            </a:r>
            <a:r>
              <a:rPr lang="en-US" sz="2000" dirty="0">
                <a:ea typeface="ＭＳ Ｐゴシック" charset="0"/>
              </a:rPr>
              <a:t>Toothache = false</a:t>
            </a:r>
          </a:p>
          <a:p>
            <a:pPr lvl="2" eaLnBrk="1" hangingPunct="1">
              <a:lnSpc>
                <a:spcPct val="80000"/>
              </a:lnSpc>
              <a:buFont typeface="Wingdings" charset="0"/>
              <a:buNone/>
            </a:pPr>
            <a:r>
              <a:rPr lang="en-US" sz="2000" dirty="0">
                <a:ea typeface="ＭＳ Ｐゴシック" charset="0"/>
              </a:rPr>
              <a:t>Cavity = false </a:t>
            </a:r>
            <a:r>
              <a:rPr lang="en-US" sz="2000" dirty="0">
                <a:ea typeface="ＭＳ Ｐゴシック" charset="0"/>
                <a:sym typeface="Symbol" charset="0"/>
              </a:rPr>
              <a:t></a:t>
            </a:r>
            <a:r>
              <a:rPr lang="en-US" sz="2000" dirty="0">
                <a:ea typeface="ＭＳ Ｐゴシック" charset="0"/>
              </a:rPr>
              <a:t> Toothache = true</a:t>
            </a:r>
          </a:p>
          <a:p>
            <a:pPr lvl="2" eaLnBrk="1" hangingPunct="1">
              <a:lnSpc>
                <a:spcPct val="80000"/>
              </a:lnSpc>
              <a:buFont typeface="Wingdings" charset="0"/>
              <a:buNone/>
            </a:pPr>
            <a:r>
              <a:rPr lang="en-US" sz="2000" dirty="0">
                <a:ea typeface="ＭＳ Ｐゴシック" charset="0"/>
              </a:rPr>
              <a:t>Cavity = true </a:t>
            </a:r>
            <a:r>
              <a:rPr lang="en-US" sz="2000" dirty="0">
                <a:ea typeface="ＭＳ Ｐゴシック" charset="0"/>
                <a:sym typeface="Symbol" charset="0"/>
              </a:rPr>
              <a:t></a:t>
            </a:r>
            <a:r>
              <a:rPr lang="en-US" sz="2000" dirty="0">
                <a:ea typeface="ＭＳ Ｐゴシック" charset="0"/>
              </a:rPr>
              <a:t> Toothache = false</a:t>
            </a:r>
          </a:p>
          <a:p>
            <a:pPr lvl="2" eaLnBrk="1" hangingPunct="1">
              <a:lnSpc>
                <a:spcPct val="80000"/>
              </a:lnSpc>
              <a:buFont typeface="Wingdings" charset="0"/>
              <a:buNone/>
            </a:pPr>
            <a:r>
              <a:rPr lang="en-US" sz="2000" dirty="0">
                <a:ea typeface="ＭＳ Ｐゴシック" charset="0"/>
              </a:rPr>
              <a:t>Cavity = true </a:t>
            </a:r>
            <a:r>
              <a:rPr lang="en-US" sz="2000" dirty="0">
                <a:ea typeface="ＭＳ Ｐゴシック" charset="0"/>
                <a:sym typeface="Symbol" charset="0"/>
              </a:rPr>
              <a:t></a:t>
            </a:r>
            <a:r>
              <a:rPr lang="en-US" sz="2000" dirty="0">
                <a:ea typeface="ＭＳ Ｐゴシック" charset="0"/>
              </a:rPr>
              <a:t> Toothache = true</a:t>
            </a:r>
          </a:p>
          <a:p>
            <a:pPr lvl="2" eaLnBrk="1" hangingPunct="1">
              <a:lnSpc>
                <a:spcPct val="80000"/>
              </a:lnSpc>
              <a:buFont typeface="Wingdings" charset="0"/>
              <a:buNone/>
            </a:pPr>
            <a:endParaRPr lang="en-US" sz="2000" dirty="0">
              <a:ea typeface="ＭＳ Ｐゴシック" charset="0"/>
            </a:endParaRPr>
          </a:p>
          <a:p>
            <a:pPr eaLnBrk="1" hangingPunct="1">
              <a:lnSpc>
                <a:spcPct val="80000"/>
              </a:lnSpc>
            </a:pPr>
            <a:r>
              <a:rPr lang="en-US" sz="2400" dirty="0">
                <a:ea typeface="ＭＳ Ｐゴシック" charset="0"/>
              </a:rPr>
              <a:t>Atomic events are mutually exclusive and exhaustive</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31</a:t>
            </a:fld>
            <a:endParaRPr lang="de-DE" dirty="0"/>
          </a:p>
        </p:txBody>
      </p:sp>
    </p:spTree>
    <p:extLst>
      <p:ext uri="{BB962C8B-B14F-4D97-AF65-F5344CB8AC3E}">
        <p14:creationId xmlns:p14="http://schemas.microsoft.com/office/powerpoint/2010/main" val="243136557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Axioms of probability</a:t>
            </a:r>
          </a:p>
        </p:txBody>
      </p:sp>
      <p:sp>
        <p:nvSpPr>
          <p:cNvPr id="36867" name="Rectangle 3"/>
          <p:cNvSpPr>
            <a:spLocks noGrp="1" noChangeArrowheads="1"/>
          </p:cNvSpPr>
          <p:nvPr>
            <p:ph type="body" idx="1"/>
          </p:nvPr>
        </p:nvSpPr>
        <p:spPr/>
        <p:txBody>
          <a:bodyPr/>
          <a:lstStyle/>
          <a:p>
            <a:pPr eaLnBrk="1" hangingPunct="1"/>
            <a:r>
              <a:rPr lang="en-US" dirty="0">
                <a:ea typeface="ＭＳ Ｐゴシック" charset="0"/>
              </a:rPr>
              <a:t>For any propositions </a:t>
            </a:r>
            <a:r>
              <a:rPr lang="en-US" i="1" dirty="0">
                <a:ea typeface="ＭＳ Ｐゴシック" charset="0"/>
              </a:rPr>
              <a:t>A, B</a:t>
            </a:r>
            <a:endParaRPr lang="en-US" dirty="0">
              <a:ea typeface="ＭＳ Ｐゴシック" charset="0"/>
            </a:endParaRPr>
          </a:p>
          <a:p>
            <a:pPr lvl="1" eaLnBrk="1" hangingPunct="1"/>
            <a:r>
              <a:rPr lang="en-US" dirty="0">
                <a:ea typeface="ＭＳ Ｐゴシック" charset="0"/>
              </a:rPr>
              <a:t>0 </a:t>
            </a:r>
            <a:r>
              <a:rPr lang="en-US" dirty="0">
                <a:ea typeface="ＭＳ Ｐゴシック" charset="0"/>
                <a:cs typeface="Arial" charset="0"/>
              </a:rPr>
              <a:t>≤</a:t>
            </a:r>
            <a:r>
              <a:rPr lang="en-US" dirty="0">
                <a:ea typeface="ＭＳ Ｐゴシック" charset="0"/>
              </a:rPr>
              <a:t> P(</a:t>
            </a:r>
            <a:r>
              <a:rPr lang="en-US" i="1" dirty="0">
                <a:ea typeface="ＭＳ Ｐゴシック" charset="0"/>
              </a:rPr>
              <a:t>A</a:t>
            </a:r>
            <a:r>
              <a:rPr lang="en-US" dirty="0">
                <a:ea typeface="ＭＳ Ｐゴシック" charset="0"/>
              </a:rPr>
              <a:t>) </a:t>
            </a:r>
            <a:r>
              <a:rPr lang="en-US" dirty="0">
                <a:ea typeface="ＭＳ Ｐゴシック" charset="0"/>
                <a:cs typeface="Arial" charset="0"/>
              </a:rPr>
              <a:t>≤</a:t>
            </a:r>
            <a:r>
              <a:rPr lang="en-US" dirty="0">
                <a:ea typeface="ＭＳ Ｐゴシック" charset="0"/>
              </a:rPr>
              <a:t> 1</a:t>
            </a:r>
          </a:p>
          <a:p>
            <a:pPr lvl="1" eaLnBrk="1" hangingPunct="1"/>
            <a:r>
              <a:rPr lang="en-US" dirty="0">
                <a:ea typeface="ＭＳ Ｐゴシック" charset="0"/>
              </a:rPr>
              <a:t>P(</a:t>
            </a:r>
            <a:r>
              <a:rPr lang="en-US" i="1" dirty="0">
                <a:ea typeface="ＭＳ Ｐゴシック" charset="0"/>
              </a:rPr>
              <a:t>true</a:t>
            </a:r>
            <a:r>
              <a:rPr lang="en-US" dirty="0">
                <a:ea typeface="ＭＳ Ｐゴシック" charset="0"/>
              </a:rPr>
              <a:t>) = 1 and P(</a:t>
            </a:r>
            <a:r>
              <a:rPr lang="en-US" i="1" dirty="0">
                <a:ea typeface="ＭＳ Ｐゴシック" charset="0"/>
              </a:rPr>
              <a:t>false</a:t>
            </a:r>
            <a:r>
              <a:rPr lang="en-US" dirty="0">
                <a:ea typeface="ＭＳ Ｐゴシック" charset="0"/>
              </a:rPr>
              <a:t>) = </a:t>
            </a:r>
            <a:r>
              <a:rPr lang="en-US" dirty="0" smtClean="0">
                <a:ea typeface="ＭＳ Ｐゴシック" charset="0"/>
              </a:rPr>
              <a:t>0</a:t>
            </a:r>
          </a:p>
          <a:p>
            <a:pPr marL="457200" lvl="1" indent="0" eaLnBrk="1" hangingPunct="1">
              <a:buNone/>
            </a:pPr>
            <a:r>
              <a:rPr lang="en-US" dirty="0">
                <a:ea typeface="ＭＳ Ｐゴシック" charset="0"/>
              </a:rPr>
              <a:t> </a:t>
            </a:r>
            <a:r>
              <a:rPr lang="en-US" sz="1800" dirty="0" smtClean="0">
                <a:ea typeface="ＭＳ Ｐゴシック" charset="0"/>
              </a:rPr>
              <a:t>  ( </a:t>
            </a:r>
            <a:r>
              <a:rPr lang="en-US" sz="1800" i="1" dirty="0" smtClean="0">
                <a:ea typeface="ＭＳ Ｐゴシック" charset="0"/>
              </a:rPr>
              <a:t>true</a:t>
            </a:r>
            <a:r>
              <a:rPr lang="en-US" sz="1800" dirty="0" smtClean="0">
                <a:ea typeface="ＭＳ Ｐゴシック" charset="0"/>
              </a:rPr>
              <a:t> stands for a tautology such as (A v </a:t>
            </a:r>
            <a:r>
              <a:rPr lang="en-US" sz="1800" dirty="0">
                <a:ea typeface="ＭＳ Ｐゴシック" charset="0"/>
                <a:cs typeface="ＭＳ Ｐゴシック" charset="0"/>
                <a:sym typeface="Symbol" charset="0"/>
              </a:rPr>
              <a:t></a:t>
            </a:r>
            <a:r>
              <a:rPr lang="en-US" sz="1800" dirty="0" smtClean="0">
                <a:ea typeface="ＭＳ Ｐゴシック" charset="0"/>
              </a:rPr>
              <a:t>A);</a:t>
            </a:r>
          </a:p>
          <a:p>
            <a:pPr marL="457200" lvl="1" indent="0" eaLnBrk="1" hangingPunct="1">
              <a:buNone/>
            </a:pPr>
            <a:r>
              <a:rPr lang="en-US" sz="1800" dirty="0">
                <a:ea typeface="ＭＳ Ｐゴシック" charset="0"/>
              </a:rPr>
              <a:t> </a:t>
            </a:r>
            <a:r>
              <a:rPr lang="en-US" sz="1800" dirty="0" smtClean="0">
                <a:ea typeface="ＭＳ Ｐゴシック" charset="0"/>
              </a:rPr>
              <a:t>   </a:t>
            </a:r>
            <a:r>
              <a:rPr lang="en-US" sz="1800" i="1" dirty="0" smtClean="0">
                <a:ea typeface="ＭＳ Ｐゴシック" charset="0"/>
              </a:rPr>
              <a:t>false</a:t>
            </a:r>
            <a:r>
              <a:rPr lang="en-US" sz="1800" dirty="0" smtClean="0">
                <a:ea typeface="ＭＳ Ｐゴシック" charset="0"/>
              </a:rPr>
              <a:t> stands for a contradiction such as A &amp; </a:t>
            </a:r>
            <a:r>
              <a:rPr lang="en-US" sz="1800" dirty="0">
                <a:ea typeface="ＭＳ Ｐゴシック" charset="0"/>
                <a:cs typeface="ＭＳ Ｐゴシック" charset="0"/>
                <a:sym typeface="Symbol" charset="0"/>
              </a:rPr>
              <a:t></a:t>
            </a:r>
            <a:r>
              <a:rPr lang="en-US" sz="1800" dirty="0" smtClean="0">
                <a:ea typeface="ＭＳ Ｐゴシック" charset="0"/>
              </a:rPr>
              <a:t>A) )</a:t>
            </a:r>
            <a:endParaRPr lang="en-US" sz="1800" dirty="0">
              <a:ea typeface="ＭＳ Ｐゴシック" charset="0"/>
            </a:endParaRPr>
          </a:p>
          <a:p>
            <a:pPr lvl="1" eaLnBrk="1" hangingPunct="1"/>
            <a:r>
              <a:rPr lang="en-US" dirty="0">
                <a:ea typeface="ＭＳ Ｐゴシック" charset="0"/>
              </a:rPr>
              <a:t>P(</a:t>
            </a:r>
            <a:r>
              <a:rPr lang="en-US" i="1" dirty="0">
                <a:ea typeface="ＭＳ Ｐゴシック" charset="0"/>
              </a:rPr>
              <a:t>A</a:t>
            </a:r>
            <a:r>
              <a:rPr lang="en-US" dirty="0">
                <a:ea typeface="ＭＳ Ｐゴシック" charset="0"/>
              </a:rPr>
              <a:t> </a:t>
            </a:r>
            <a:r>
              <a:rPr lang="en-US" dirty="0">
                <a:ea typeface="ＭＳ Ｐゴシック" charset="0"/>
                <a:sym typeface="Symbol" charset="0"/>
              </a:rPr>
              <a:t> </a:t>
            </a:r>
            <a:r>
              <a:rPr lang="en-US" i="1" dirty="0">
                <a:ea typeface="ＭＳ Ｐゴシック" charset="0"/>
              </a:rPr>
              <a:t>B</a:t>
            </a:r>
            <a:r>
              <a:rPr lang="en-US" dirty="0">
                <a:ea typeface="ＭＳ Ｐゴシック" charset="0"/>
              </a:rPr>
              <a:t>) = P(</a:t>
            </a:r>
            <a:r>
              <a:rPr lang="en-US" i="1" dirty="0">
                <a:ea typeface="ＭＳ Ｐゴシック" charset="0"/>
              </a:rPr>
              <a:t>A</a:t>
            </a:r>
            <a:r>
              <a:rPr lang="en-US" dirty="0">
                <a:ea typeface="ＭＳ Ｐゴシック" charset="0"/>
              </a:rPr>
              <a:t>) + P(</a:t>
            </a:r>
            <a:r>
              <a:rPr lang="en-US" i="1" dirty="0">
                <a:ea typeface="ＭＳ Ｐゴシック" charset="0"/>
              </a:rPr>
              <a:t>B</a:t>
            </a:r>
            <a:r>
              <a:rPr lang="en-US" dirty="0">
                <a:ea typeface="ＭＳ Ｐゴシック" charset="0"/>
              </a:rPr>
              <a:t>) - P(</a:t>
            </a:r>
            <a:r>
              <a:rPr lang="en-US" i="1" dirty="0">
                <a:ea typeface="ＭＳ Ｐゴシック" charset="0"/>
              </a:rPr>
              <a:t>A</a:t>
            </a:r>
            <a:r>
              <a:rPr lang="en-US" dirty="0">
                <a:ea typeface="ＭＳ Ｐゴシック" charset="0"/>
              </a:rPr>
              <a:t> </a:t>
            </a:r>
            <a:r>
              <a:rPr lang="en-US" dirty="0">
                <a:ea typeface="ＭＳ Ｐゴシック" charset="0"/>
                <a:sym typeface="Symbol" charset="0"/>
              </a:rPr>
              <a:t></a:t>
            </a:r>
            <a:r>
              <a:rPr lang="en-US" dirty="0">
                <a:ea typeface="ＭＳ Ｐゴシック" charset="0"/>
              </a:rPr>
              <a:t> </a:t>
            </a:r>
            <a:r>
              <a:rPr lang="en-US" i="1" dirty="0">
                <a:ea typeface="ＭＳ Ｐゴシック" charset="0"/>
              </a:rPr>
              <a:t>B</a:t>
            </a:r>
            <a:r>
              <a:rPr lang="en-US" dirty="0">
                <a:ea typeface="ＭＳ Ｐゴシック" charset="0"/>
              </a:rPr>
              <a:t>)</a:t>
            </a:r>
          </a:p>
        </p:txBody>
      </p:sp>
      <p:pic>
        <p:nvPicPr>
          <p:cNvPr id="36868" name="Picture 4" descr="axiom3-ven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4005064"/>
            <a:ext cx="378142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32</a:t>
            </a:fld>
            <a:endParaRPr lang="de-DE" dirty="0"/>
          </a:p>
        </p:txBody>
      </p:sp>
    </p:spTree>
    <p:extLst>
      <p:ext uri="{BB962C8B-B14F-4D97-AF65-F5344CB8AC3E}">
        <p14:creationId xmlns:p14="http://schemas.microsoft.com/office/powerpoint/2010/main" val="98426919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sz="half" idx="1"/>
          </p:nvPr>
        </p:nvSpPr>
        <p:spPr>
          <a:xfrm>
            <a:off x="484188" y="2179638"/>
            <a:ext cx="8291512" cy="4525962"/>
          </a:xfrm>
        </p:spPr>
        <p:txBody>
          <a:bodyPr/>
          <a:lstStyle/>
          <a:p>
            <a:pPr marL="609600" indent="-609600" eaLnBrk="1" hangingPunct="1">
              <a:spcBef>
                <a:spcPct val="0"/>
              </a:spcBef>
              <a:buFont typeface="Times" charset="0"/>
              <a:buNone/>
            </a:pPr>
            <a:r>
              <a:rPr lang="de-DE" sz="2000" b="1">
                <a:solidFill>
                  <a:srgbClr val="FF0000"/>
                </a:solidFill>
                <a:latin typeface="Lucida Grande" charset="0"/>
                <a:ea typeface="ＭＳ Ｐゴシック" charset="0"/>
                <a:cs typeface="ＭＳ Ｐゴシック" charset="0"/>
              </a:rPr>
              <a:t>Example</a:t>
            </a:r>
            <a:r>
              <a:rPr lang="de-DE" sz="2000" b="1">
                <a:latin typeface="Lucida Grande" charset="0"/>
                <a:ea typeface="ＭＳ Ｐゴシック" charset="0"/>
                <a:cs typeface="ＭＳ Ｐゴシック" charset="0"/>
              </a:rPr>
              <a:t>: </a:t>
            </a:r>
            <a:r>
              <a:rPr lang="de-DE" sz="2000" b="1" i="1">
                <a:latin typeface="Lucida Grande" charset="0"/>
                <a:ea typeface="ＭＳ Ｐゴシック" charset="0"/>
                <a:cs typeface="ＭＳ Ｐゴシック" charset="0"/>
              </a:rPr>
              <a:t>Dentist problem</a:t>
            </a:r>
            <a:r>
              <a:rPr lang="de-DE" sz="2000" b="1">
                <a:latin typeface="Lucida Grande" charset="0"/>
                <a:ea typeface="ＭＳ Ｐゴシック" charset="0"/>
                <a:cs typeface="ＭＳ Ｐゴシック" charset="0"/>
              </a:rPr>
              <a:t> with four variables: </a:t>
            </a:r>
          </a:p>
          <a:p>
            <a:pPr marL="609600" indent="-609600" eaLnBrk="1" hangingPunct="1">
              <a:spcBef>
                <a:spcPct val="0"/>
              </a:spcBef>
              <a:buFont typeface="Times" charset="0"/>
              <a:buNone/>
            </a:pPr>
            <a:r>
              <a:rPr lang="de-DE" sz="2000" b="1" i="1">
                <a:solidFill>
                  <a:srgbClr val="3333FF"/>
                </a:solidFill>
                <a:latin typeface="Lucida Grande" charset="0"/>
                <a:ea typeface="ＭＳ Ｐゴシック" charset="0"/>
                <a:cs typeface="ＭＳ Ｐゴシック" charset="0"/>
              </a:rPr>
              <a:t>	Toothache</a:t>
            </a:r>
            <a:r>
              <a:rPr lang="de-DE" sz="2000" b="1" i="1">
                <a:latin typeface="Lucida Grande" charset="0"/>
                <a:ea typeface="ＭＳ Ｐゴシック" charset="0"/>
                <a:cs typeface="ＭＳ Ｐゴシック" charset="0"/>
              </a:rPr>
              <a:t> </a:t>
            </a:r>
            <a:r>
              <a:rPr lang="de-DE" sz="2000" b="1">
                <a:latin typeface="Lucida Grande" charset="0"/>
                <a:ea typeface="ＭＳ Ｐゴシック" charset="0"/>
                <a:cs typeface="ＭＳ Ｐゴシック" charset="0"/>
              </a:rPr>
              <a:t>(I have a toothache)</a:t>
            </a:r>
          </a:p>
          <a:p>
            <a:pPr marL="609600" indent="-609600" eaLnBrk="1" hangingPunct="1">
              <a:spcBef>
                <a:spcPct val="0"/>
              </a:spcBef>
              <a:buFont typeface="Times" charset="0"/>
              <a:buNone/>
            </a:pPr>
            <a:r>
              <a:rPr lang="de-DE" sz="2000" b="1">
                <a:latin typeface="Lucida Grande" charset="0"/>
                <a:ea typeface="ＭＳ Ｐゴシック" charset="0"/>
                <a:cs typeface="ＭＳ Ｐゴシック" charset="0"/>
              </a:rPr>
              <a:t>	</a:t>
            </a:r>
            <a:r>
              <a:rPr lang="de-DE" sz="2000" b="1" i="1">
                <a:solidFill>
                  <a:srgbClr val="3333FF"/>
                </a:solidFill>
                <a:latin typeface="Lucida Grande" charset="0"/>
                <a:ea typeface="ＭＳ Ｐゴシック" charset="0"/>
                <a:cs typeface="ＭＳ Ｐゴシック" charset="0"/>
              </a:rPr>
              <a:t>Cavity</a:t>
            </a:r>
            <a:r>
              <a:rPr lang="de-DE" sz="2000" b="1">
                <a:latin typeface="Lucida Grande" charset="0"/>
                <a:ea typeface="ＭＳ Ｐゴシック" charset="0"/>
                <a:cs typeface="ＭＳ Ｐゴシック" charset="0"/>
              </a:rPr>
              <a:t> (I have a cavity)</a:t>
            </a:r>
          </a:p>
          <a:p>
            <a:pPr marL="609600" indent="-609600" eaLnBrk="1" hangingPunct="1">
              <a:spcBef>
                <a:spcPct val="0"/>
              </a:spcBef>
              <a:buFont typeface="Times" charset="0"/>
              <a:buNone/>
            </a:pPr>
            <a:r>
              <a:rPr lang="de-DE" sz="2000" b="1">
                <a:latin typeface="Lucida Grande" charset="0"/>
                <a:ea typeface="ＭＳ Ｐゴシック" charset="0"/>
                <a:cs typeface="ＭＳ Ｐゴシック" charset="0"/>
              </a:rPr>
              <a:t>	</a:t>
            </a:r>
            <a:r>
              <a:rPr lang="de-DE" sz="2000" b="1" i="1">
                <a:solidFill>
                  <a:srgbClr val="3333FF"/>
                </a:solidFill>
                <a:latin typeface="Lucida Grande" charset="0"/>
                <a:ea typeface="ＭＳ Ｐゴシック" charset="0"/>
                <a:cs typeface="ＭＳ Ｐゴシック" charset="0"/>
              </a:rPr>
              <a:t>Catch</a:t>
            </a:r>
            <a:r>
              <a:rPr lang="de-DE" sz="2000" b="1">
                <a:latin typeface="Lucida Grande" charset="0"/>
                <a:ea typeface="ＭＳ Ｐゴシック" charset="0"/>
                <a:cs typeface="ＭＳ Ｐゴシック" charset="0"/>
              </a:rPr>
              <a:t> (steel probe catches in my tooth)</a:t>
            </a:r>
          </a:p>
          <a:p>
            <a:pPr marL="609600" indent="-609600" eaLnBrk="1" hangingPunct="1">
              <a:spcBef>
                <a:spcPct val="0"/>
              </a:spcBef>
              <a:buFont typeface="Times" charset="0"/>
              <a:buNone/>
            </a:pPr>
            <a:r>
              <a:rPr lang="de-DE" sz="2000" b="1" i="1">
                <a:solidFill>
                  <a:srgbClr val="3333FF"/>
                </a:solidFill>
                <a:latin typeface="Lucida Grande" charset="0"/>
                <a:ea typeface="ＭＳ Ｐゴシック" charset="0"/>
                <a:cs typeface="ＭＳ Ｐゴシック" charset="0"/>
              </a:rPr>
              <a:t>	Weather</a:t>
            </a:r>
            <a:r>
              <a:rPr lang="de-DE" sz="2000" b="1">
                <a:latin typeface="Lucida Grande" charset="0"/>
                <a:ea typeface="ＭＳ Ｐゴシック" charset="0"/>
                <a:cs typeface="ＭＳ Ｐゴシック" charset="0"/>
              </a:rPr>
              <a:t> (</a:t>
            </a:r>
            <a:r>
              <a:rPr lang="en-US" sz="1600" b="1" i="1">
                <a:latin typeface="Lucida Grande" charset="0"/>
                <a:ea typeface="ＭＳ Ｐゴシック" charset="0"/>
                <a:cs typeface="ＭＳ Ｐゴシック" charset="0"/>
              </a:rPr>
              <a:t>sunny,rainy,cloudy,snow </a:t>
            </a:r>
            <a:r>
              <a:rPr lang="de-DE" sz="2000" b="1">
                <a:latin typeface="Lucida Grande" charset="0"/>
                <a:ea typeface="ＭＳ Ｐゴシック" charset="0"/>
                <a:cs typeface="ＭＳ Ｐゴシック" charset="0"/>
              </a:rPr>
              <a:t>)</a:t>
            </a:r>
          </a:p>
          <a:p>
            <a:pPr marL="609600" indent="-609600" eaLnBrk="1" hangingPunct="1">
              <a:spcBef>
                <a:spcPct val="0"/>
              </a:spcBef>
              <a:buFont typeface="Times" charset="0"/>
              <a:buNone/>
            </a:pPr>
            <a:endParaRPr lang="de-DE" sz="2000" b="1">
              <a:latin typeface="Lucida Grande" charset="0"/>
              <a:ea typeface="ＭＳ Ｐゴシック" charset="0"/>
              <a:cs typeface="ＭＳ Ｐゴシック" charset="0"/>
            </a:endParaRPr>
          </a:p>
        </p:txBody>
      </p:sp>
      <p:pic>
        <p:nvPicPr>
          <p:cNvPr id="38915" name="Picture 4" descr="dentis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831013" y="2001838"/>
            <a:ext cx="1800225" cy="1763712"/>
          </a:xfrm>
        </p:spPr>
      </p:pic>
      <p:sp>
        <p:nvSpPr>
          <p:cNvPr id="38916" name="Rectangle 5"/>
          <p:cNvSpPr>
            <a:spLocks noGrp="1" noChangeArrowheads="1"/>
          </p:cNvSpPr>
          <p:nvPr>
            <p:ph type="title"/>
          </p:nvPr>
        </p:nvSpPr>
        <p:spPr>
          <a:xfrm>
            <a:off x="228600" y="260648"/>
            <a:ext cx="8915400" cy="1066800"/>
          </a:xfrm>
        </p:spPr>
        <p:txBody>
          <a:bodyPr/>
          <a:lstStyle/>
          <a:p>
            <a:pPr eaLnBrk="1" hangingPunct="1"/>
            <a:r>
              <a:rPr lang="de-DE" dirty="0" err="1">
                <a:latin typeface="+mn-lt"/>
                <a:ea typeface="ＭＳ Ｐゴシック" charset="0"/>
                <a:cs typeface="ＭＳ Ｐゴシック" charset="0"/>
              </a:rPr>
              <a:t>Example</a:t>
            </a:r>
            <a:r>
              <a:rPr lang="de-DE" dirty="0">
                <a:latin typeface="+mn-lt"/>
                <a:ea typeface="ＭＳ Ｐゴシック" charset="0"/>
                <a:cs typeface="ＭＳ Ｐゴシック" charset="0"/>
              </a:rPr>
              <a:t> </a:t>
            </a:r>
            <a:r>
              <a:rPr lang="de-DE" dirty="0" err="1">
                <a:latin typeface="+mn-lt"/>
                <a:ea typeface="ＭＳ Ｐゴシック" charset="0"/>
                <a:cs typeface="ＭＳ Ｐゴシック" charset="0"/>
              </a:rPr>
              <a:t>world</a:t>
            </a:r>
            <a:endParaRPr lang="de-DE" dirty="0">
              <a:latin typeface="+mn-lt"/>
              <a:ea typeface="ＭＳ Ｐゴシック" charset="0"/>
              <a:cs typeface="ＭＳ Ｐゴシック" charset="0"/>
            </a:endParaRPr>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33</a:t>
            </a:fld>
            <a:endParaRPr lang="de-DE" dirty="0"/>
          </a:p>
        </p:txBody>
      </p:sp>
    </p:spTree>
    <p:extLst>
      <p:ext uri="{BB962C8B-B14F-4D97-AF65-F5344CB8AC3E}">
        <p14:creationId xmlns:p14="http://schemas.microsoft.com/office/powerpoint/2010/main" val="366590892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Prior probability</a:t>
            </a:r>
          </a:p>
        </p:txBody>
      </p:sp>
      <p:sp>
        <p:nvSpPr>
          <p:cNvPr id="40963" name="Rectangle 3"/>
          <p:cNvSpPr>
            <a:spLocks noGrp="1" noChangeArrowheads="1"/>
          </p:cNvSpPr>
          <p:nvPr>
            <p:ph type="body" idx="1"/>
          </p:nvPr>
        </p:nvSpPr>
        <p:spPr>
          <a:xfrm>
            <a:off x="467544" y="1412776"/>
            <a:ext cx="8229600" cy="4343400"/>
          </a:xfrm>
        </p:spPr>
        <p:txBody>
          <a:bodyPr/>
          <a:lstStyle/>
          <a:p>
            <a:pPr eaLnBrk="1" hangingPunct="1">
              <a:lnSpc>
                <a:spcPct val="120000"/>
              </a:lnSpc>
            </a:pPr>
            <a:r>
              <a:rPr lang="en-US" sz="2400" dirty="0">
                <a:solidFill>
                  <a:schemeClr val="accent2"/>
                </a:solidFill>
                <a:ea typeface="ＭＳ Ｐゴシック" charset="0"/>
              </a:rPr>
              <a:t>Prior</a:t>
            </a:r>
            <a:r>
              <a:rPr lang="en-US" sz="2400" dirty="0">
                <a:ea typeface="ＭＳ Ｐゴシック" charset="0"/>
              </a:rPr>
              <a:t> or </a:t>
            </a:r>
            <a:r>
              <a:rPr lang="en-US" sz="2400" dirty="0">
                <a:solidFill>
                  <a:schemeClr val="accent2"/>
                </a:solidFill>
                <a:ea typeface="ＭＳ Ｐゴシック" charset="0"/>
              </a:rPr>
              <a:t>unconditional</a:t>
            </a:r>
            <a:r>
              <a:rPr lang="en-US" sz="2400" dirty="0">
                <a:ea typeface="ＭＳ Ｐゴシック" charset="0"/>
              </a:rPr>
              <a:t> </a:t>
            </a:r>
            <a:r>
              <a:rPr lang="en-US" sz="2400" dirty="0">
                <a:solidFill>
                  <a:schemeClr val="accent2"/>
                </a:solidFill>
                <a:ea typeface="ＭＳ Ｐゴシック" charset="0"/>
              </a:rPr>
              <a:t>probabilities</a:t>
            </a:r>
            <a:r>
              <a:rPr lang="en-US" sz="2400" dirty="0">
                <a:ea typeface="ＭＳ Ｐゴシック" charset="0"/>
              </a:rPr>
              <a:t> of propositions</a:t>
            </a:r>
          </a:p>
          <a:p>
            <a:pPr lvl="1" eaLnBrk="1" hangingPunct="1">
              <a:lnSpc>
                <a:spcPct val="120000"/>
              </a:lnSpc>
              <a:buFont typeface="Wingdings" charset="0"/>
              <a:buNone/>
            </a:pPr>
            <a:r>
              <a:rPr lang="en-US" sz="2000" dirty="0">
                <a:ea typeface="ＭＳ Ｐゴシック" charset="0"/>
              </a:rPr>
              <a:t>e.g., P(</a:t>
            </a:r>
            <a:r>
              <a:rPr lang="en-US" sz="2000" i="1" dirty="0">
                <a:ea typeface="ＭＳ Ｐゴシック" charset="0"/>
              </a:rPr>
              <a:t>Cavity</a:t>
            </a:r>
            <a:r>
              <a:rPr lang="en-US" sz="2000" dirty="0">
                <a:ea typeface="ＭＳ Ｐゴシック" charset="0"/>
              </a:rPr>
              <a:t> = true) = 0.1 and P(</a:t>
            </a:r>
            <a:r>
              <a:rPr lang="en-US" sz="2000" i="1" dirty="0">
                <a:ea typeface="ＭＳ Ｐゴシック" charset="0"/>
              </a:rPr>
              <a:t>Weather</a:t>
            </a:r>
            <a:r>
              <a:rPr lang="en-US" sz="2000" dirty="0">
                <a:ea typeface="ＭＳ Ｐゴシック" charset="0"/>
              </a:rPr>
              <a:t> = sunny) = 0.72 correspond to belief prior to arrival of any (new) evidence
</a:t>
            </a:r>
          </a:p>
          <a:p>
            <a:pPr lvl="4" eaLnBrk="1" hangingPunct="1">
              <a:lnSpc>
                <a:spcPct val="80000"/>
              </a:lnSpc>
            </a:pPr>
            <a:endParaRPr lang="en-US" sz="1600" dirty="0">
              <a:ea typeface="ＭＳ Ｐゴシック" charset="0"/>
            </a:endParaRPr>
          </a:p>
          <a:p>
            <a:pPr eaLnBrk="1" hangingPunct="1">
              <a:lnSpc>
                <a:spcPct val="110000"/>
              </a:lnSpc>
            </a:pPr>
            <a:r>
              <a:rPr lang="en-US" sz="2400" dirty="0">
                <a:solidFill>
                  <a:schemeClr val="accent2"/>
                </a:solidFill>
                <a:ea typeface="ＭＳ Ｐゴシック" charset="0"/>
              </a:rPr>
              <a:t>Probability distribution</a:t>
            </a:r>
            <a:r>
              <a:rPr lang="en-US" sz="2400" dirty="0">
                <a:ea typeface="ＭＳ Ｐゴシック" charset="0"/>
              </a:rPr>
              <a:t> </a:t>
            </a:r>
            <a:br>
              <a:rPr lang="en-US" sz="2400" dirty="0">
                <a:ea typeface="ＭＳ Ｐゴシック" charset="0"/>
              </a:rPr>
            </a:br>
            <a:r>
              <a:rPr lang="en-US" sz="2400" dirty="0">
                <a:ea typeface="ＭＳ Ｐゴシック" charset="0"/>
              </a:rPr>
              <a:t>gives values for all possible assignments:</a:t>
            </a:r>
          </a:p>
          <a:p>
            <a:pPr lvl="1" eaLnBrk="1" hangingPunct="1">
              <a:lnSpc>
                <a:spcPct val="110000"/>
              </a:lnSpc>
              <a:buFont typeface="Wingdings" charset="0"/>
              <a:buNone/>
            </a:pPr>
            <a:r>
              <a:rPr lang="en-US" sz="2000" b="1" dirty="0">
                <a:ea typeface="ＭＳ Ｐゴシック" charset="0"/>
              </a:rPr>
              <a:t>P</a:t>
            </a:r>
            <a:r>
              <a:rPr lang="en-US" sz="2000" dirty="0">
                <a:ea typeface="ＭＳ Ｐゴシック" charset="0"/>
              </a:rPr>
              <a:t>(</a:t>
            </a:r>
            <a:r>
              <a:rPr lang="en-US" sz="2000" i="1" dirty="0">
                <a:ea typeface="ＭＳ Ｐゴシック" charset="0"/>
              </a:rPr>
              <a:t>Weather</a:t>
            </a:r>
            <a:r>
              <a:rPr lang="en-US" sz="2000" dirty="0">
                <a:ea typeface="ＭＳ Ｐゴシック" charset="0"/>
              </a:rPr>
              <a:t>) = &lt;0.72,0.1,0.08,0.1&gt; </a:t>
            </a:r>
            <a:br>
              <a:rPr lang="en-US" sz="2000" dirty="0">
                <a:ea typeface="ＭＳ Ｐゴシック" charset="0"/>
              </a:rPr>
            </a:br>
            <a:r>
              <a:rPr lang="en-US" sz="2000" dirty="0">
                <a:ea typeface="ＭＳ Ｐゴシック" charset="0"/>
              </a:rPr>
              <a:t>(</a:t>
            </a:r>
            <a:r>
              <a:rPr lang="en-US" sz="2000" dirty="0">
                <a:solidFill>
                  <a:srgbClr val="FF0000"/>
                </a:solidFill>
                <a:ea typeface="ＭＳ Ｐゴシック" charset="0"/>
              </a:rPr>
              <a:t>normalized</a:t>
            </a:r>
            <a:r>
              <a:rPr lang="en-US" sz="2000" dirty="0">
                <a:ea typeface="ＭＳ Ｐゴシック" charset="0"/>
              </a:rPr>
              <a:t>, i.e., sums to 1 because one must be the case)</a:t>
            </a:r>
          </a:p>
          <a:p>
            <a:pPr lvl="4" eaLnBrk="1" hangingPunct="1">
              <a:lnSpc>
                <a:spcPct val="80000"/>
              </a:lnSpc>
              <a:buFont typeface="Wingdings" charset="0"/>
              <a:buNone/>
            </a:pPr>
            <a:r>
              <a:rPr lang="en-US" sz="1600" dirty="0">
                <a:ea typeface="ＭＳ Ｐゴシック" charset="0"/>
              </a:rPr>
              <a:t>			</a:t>
            </a:r>
          </a:p>
          <a:p>
            <a:pPr eaLnBrk="1" hangingPunct="1">
              <a:lnSpc>
                <a:spcPct val="80000"/>
              </a:lnSpc>
            </a:pPr>
            <a:endParaRPr lang="en-US" sz="2400" dirty="0">
              <a:solidFill>
                <a:srgbClr val="FF0000"/>
              </a:solidFill>
              <a:ea typeface="ＭＳ Ｐゴシック" charset="0"/>
            </a:endParaRP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34</a:t>
            </a:fld>
            <a:endParaRPr lang="de-DE" dirty="0"/>
          </a:p>
        </p:txBody>
      </p:sp>
    </p:spTree>
    <p:extLst>
      <p:ext uri="{BB962C8B-B14F-4D97-AF65-F5344CB8AC3E}">
        <p14:creationId xmlns:p14="http://schemas.microsoft.com/office/powerpoint/2010/main" val="412389954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Full joint probability distribution</a:t>
            </a:r>
          </a:p>
        </p:txBody>
      </p:sp>
      <p:sp>
        <p:nvSpPr>
          <p:cNvPr id="43011" name="Rectangle 3"/>
          <p:cNvSpPr>
            <a:spLocks noGrp="1" noChangeArrowheads="1"/>
          </p:cNvSpPr>
          <p:nvPr>
            <p:ph type="body" idx="1"/>
          </p:nvPr>
        </p:nvSpPr>
        <p:spPr/>
        <p:txBody>
          <a:bodyPr/>
          <a:lstStyle/>
          <a:p>
            <a:pPr lvl="4" eaLnBrk="1" hangingPunct="1">
              <a:lnSpc>
                <a:spcPct val="80000"/>
              </a:lnSpc>
              <a:buFont typeface="Wingdings" charset="0"/>
              <a:buNone/>
            </a:pPr>
            <a:r>
              <a:rPr lang="en-US" sz="1200" dirty="0">
                <a:ea typeface="ＭＳ Ｐゴシック" charset="0"/>
              </a:rPr>
              <a:t>			</a:t>
            </a:r>
          </a:p>
          <a:p>
            <a:pPr eaLnBrk="1" hangingPunct="1">
              <a:lnSpc>
                <a:spcPct val="80000"/>
              </a:lnSpc>
            </a:pPr>
            <a:r>
              <a:rPr lang="en-US" sz="1800" dirty="0">
                <a:solidFill>
                  <a:schemeClr val="accent2"/>
                </a:solidFill>
                <a:ea typeface="ＭＳ Ｐゴシック" charset="0"/>
              </a:rPr>
              <a:t>Joint probability distribution</a:t>
            </a:r>
            <a:r>
              <a:rPr lang="en-US" sz="1800" dirty="0">
                <a:ea typeface="ＭＳ Ｐゴシック" charset="0"/>
              </a:rPr>
              <a:t> for a set of random variables gives the probability of every atomic event on those random variables</a:t>
            </a:r>
          </a:p>
          <a:p>
            <a:pPr lvl="1" eaLnBrk="1" hangingPunct="1">
              <a:lnSpc>
                <a:spcPct val="80000"/>
              </a:lnSpc>
              <a:buFont typeface="Wingdings" charset="0"/>
              <a:buNone/>
            </a:pPr>
            <a:r>
              <a:rPr lang="en-US" sz="1600" b="1" dirty="0">
                <a:ea typeface="ＭＳ Ｐゴシック" charset="0"/>
              </a:rPr>
              <a:t>P</a:t>
            </a:r>
            <a:r>
              <a:rPr lang="en-US" sz="1600" dirty="0" smtClean="0">
                <a:ea typeface="ＭＳ Ｐゴシック" charset="0"/>
              </a:rPr>
              <a:t>(</a:t>
            </a:r>
            <a:r>
              <a:rPr lang="en-US" sz="1600" dirty="0" err="1" smtClean="0">
                <a:ea typeface="ＭＳ Ｐゴシック" charset="0"/>
              </a:rPr>
              <a:t>Cavity,Whether</a:t>
            </a:r>
            <a:r>
              <a:rPr lang="en-US" sz="1600" dirty="0" smtClean="0">
                <a:ea typeface="ＭＳ Ｐゴシック" charset="0"/>
              </a:rPr>
              <a:t>) </a:t>
            </a:r>
            <a:r>
              <a:rPr lang="en-US" sz="1600" dirty="0">
                <a:ea typeface="ＭＳ Ｐゴシック" charset="0"/>
              </a:rPr>
              <a:t>= a </a:t>
            </a:r>
            <a:r>
              <a:rPr lang="en-US" sz="1600" dirty="0" smtClean="0">
                <a:ea typeface="ＭＳ Ｐゴシック" charset="0"/>
              </a:rPr>
              <a:t>2 </a:t>
            </a:r>
            <a:r>
              <a:rPr lang="en-US" sz="1600" dirty="0">
                <a:ea typeface="ＭＳ Ｐゴシック" charset="0"/>
                <a:cs typeface="Arial" charset="0"/>
              </a:rPr>
              <a:t>× 4</a:t>
            </a:r>
            <a:r>
              <a:rPr lang="en-US" sz="1600" dirty="0" smtClean="0">
                <a:ea typeface="ＭＳ Ｐゴシック" charset="0"/>
              </a:rPr>
              <a:t> </a:t>
            </a:r>
            <a:r>
              <a:rPr lang="en-US" sz="1600" dirty="0">
                <a:ea typeface="ＭＳ Ｐゴシック" charset="0"/>
              </a:rPr>
              <a:t>matrix of values:
</a:t>
            </a:r>
          </a:p>
          <a:p>
            <a:pPr lvl="4" eaLnBrk="1" hangingPunct="1">
              <a:lnSpc>
                <a:spcPct val="80000"/>
              </a:lnSpc>
              <a:buFont typeface="Wingdings" charset="0"/>
              <a:buNone/>
            </a:pPr>
            <a:endParaRPr lang="en-US" sz="1200" dirty="0">
              <a:ea typeface="ＭＳ Ｐゴシック" charset="0"/>
            </a:endParaRPr>
          </a:p>
          <a:p>
            <a:pPr eaLnBrk="1" hangingPunct="1">
              <a:lnSpc>
                <a:spcPct val="80000"/>
              </a:lnSpc>
              <a:buFont typeface="Times" charset="0"/>
              <a:buNone/>
            </a:pPr>
            <a:r>
              <a:rPr lang="en-US" sz="1800" dirty="0">
                <a:ea typeface="ＭＳ Ｐゴシック" charset="0"/>
              </a:rPr>
              <a:t>	Weather =		sunny	rainy	cloudy	snow </a:t>
            </a:r>
          </a:p>
          <a:p>
            <a:pPr eaLnBrk="1" hangingPunct="1">
              <a:lnSpc>
                <a:spcPct val="80000"/>
              </a:lnSpc>
              <a:buFont typeface="Times" charset="0"/>
              <a:buNone/>
            </a:pPr>
            <a:r>
              <a:rPr lang="en-US" sz="1800" dirty="0">
                <a:ea typeface="ＭＳ Ｐゴシック" charset="0"/>
              </a:rPr>
              <a:t>	Cavity = true 		0.144	0.02 	0.016 	0.02</a:t>
            </a:r>
          </a:p>
          <a:p>
            <a:pPr eaLnBrk="1" hangingPunct="1">
              <a:lnSpc>
                <a:spcPct val="80000"/>
              </a:lnSpc>
              <a:buFont typeface="Times" charset="0"/>
              <a:buNone/>
            </a:pPr>
            <a:r>
              <a:rPr lang="en-US" sz="1800" dirty="0">
                <a:ea typeface="ＭＳ Ｐゴシック" charset="0"/>
              </a:rPr>
              <a:t>	Cavity = false		0.576	0.08 	0.064 	0.08
</a:t>
            </a:r>
          </a:p>
          <a:p>
            <a:pPr lvl="4" eaLnBrk="1" hangingPunct="1">
              <a:lnSpc>
                <a:spcPct val="80000"/>
              </a:lnSpc>
              <a:buFont typeface="Wingdings" charset="0"/>
              <a:buNone/>
            </a:pPr>
            <a:endParaRPr lang="en-US" sz="1200" dirty="0">
              <a:ea typeface="ＭＳ Ｐゴシック" charset="0"/>
            </a:endParaRPr>
          </a:p>
          <a:p>
            <a:pPr eaLnBrk="1" hangingPunct="1">
              <a:lnSpc>
                <a:spcPct val="80000"/>
              </a:lnSpc>
            </a:pPr>
            <a:r>
              <a:rPr lang="en-US" sz="1800" dirty="0">
                <a:ea typeface="ＭＳ Ｐゴシック" charset="0"/>
              </a:rPr>
              <a:t>Full joint probability distribution: all random variables involved</a:t>
            </a:r>
            <a:endParaRPr lang="en-US" sz="2400" dirty="0">
              <a:ea typeface="ＭＳ Ｐゴシック" charset="0"/>
            </a:endParaRPr>
          </a:p>
          <a:p>
            <a:pPr lvl="1" eaLnBrk="1" hangingPunct="1">
              <a:lnSpc>
                <a:spcPct val="80000"/>
              </a:lnSpc>
            </a:pPr>
            <a:r>
              <a:rPr lang="en-US" sz="1600" b="1" dirty="0">
                <a:ea typeface="ＭＳ Ｐゴシック" charset="0"/>
              </a:rPr>
              <a:t>P</a:t>
            </a:r>
            <a:r>
              <a:rPr lang="en-US" sz="1600" dirty="0">
                <a:ea typeface="ＭＳ Ｐゴシック" charset="0"/>
              </a:rPr>
              <a:t>(Toothache, Catch, Cavity, Weather)</a:t>
            </a:r>
          </a:p>
          <a:p>
            <a:pPr lvl="1" eaLnBrk="1" hangingPunct="1">
              <a:lnSpc>
                <a:spcPct val="80000"/>
              </a:lnSpc>
            </a:pPr>
            <a:endParaRPr lang="en-US" sz="1600" dirty="0">
              <a:solidFill>
                <a:srgbClr val="FF0000"/>
              </a:solidFill>
              <a:ea typeface="ＭＳ Ｐゴシック" charset="0"/>
            </a:endParaRPr>
          </a:p>
          <a:p>
            <a:pPr eaLnBrk="1" hangingPunct="1">
              <a:lnSpc>
                <a:spcPct val="80000"/>
              </a:lnSpc>
            </a:pPr>
            <a:r>
              <a:rPr lang="en-US" sz="1800" dirty="0">
                <a:solidFill>
                  <a:srgbClr val="FF0000"/>
                </a:solidFill>
                <a:ea typeface="ＭＳ Ｐゴシック" charset="0"/>
              </a:rPr>
              <a:t>Every </a:t>
            </a:r>
            <a:r>
              <a:rPr lang="en-US" sz="1800" dirty="0" smtClean="0">
                <a:solidFill>
                  <a:srgbClr val="FF0000"/>
                </a:solidFill>
                <a:ea typeface="ＭＳ Ｐゴシック" charset="0"/>
              </a:rPr>
              <a:t>query </a:t>
            </a:r>
            <a:r>
              <a:rPr lang="en-US" sz="1800" dirty="0">
                <a:solidFill>
                  <a:srgbClr val="FF0000"/>
                </a:solidFill>
                <a:ea typeface="ＭＳ Ｐゴシック" charset="0"/>
              </a:rPr>
              <a:t>about a domain can be answered by the full joint distribution</a:t>
            </a:r>
          </a:p>
        </p:txBody>
      </p:sp>
      <p:sp>
        <p:nvSpPr>
          <p:cNvPr id="43012" name="Line 4"/>
          <p:cNvSpPr>
            <a:spLocks noChangeShapeType="1"/>
          </p:cNvSpPr>
          <p:nvPr/>
        </p:nvSpPr>
        <p:spPr bwMode="auto">
          <a:xfrm>
            <a:off x="827584" y="2852936"/>
            <a:ext cx="5629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13" name="Line 5"/>
          <p:cNvSpPr>
            <a:spLocks noChangeShapeType="1"/>
          </p:cNvSpPr>
          <p:nvPr/>
        </p:nvSpPr>
        <p:spPr bwMode="auto">
          <a:xfrm flipH="1">
            <a:off x="2267744" y="2484636"/>
            <a:ext cx="99" cy="10163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35</a:t>
            </a:fld>
            <a:endParaRPr lang="de-DE" dirty="0"/>
          </a:p>
        </p:txBody>
      </p:sp>
    </p:spTree>
    <p:extLst>
      <p:ext uri="{BB962C8B-B14F-4D97-AF65-F5344CB8AC3E}">
        <p14:creationId xmlns:p14="http://schemas.microsoft.com/office/powerpoint/2010/main" val="316784731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p:txBody>
          <a:bodyPr/>
          <a:lstStyle/>
          <a:p>
            <a:r>
              <a:rPr lang="de-DE">
                <a:latin typeface="+mn-lt"/>
                <a:ea typeface="ＭＳ Ｐゴシック" charset="0"/>
                <a:cs typeface="ＭＳ Ｐゴシック" charset="0"/>
              </a:rPr>
              <a:t>Probability for continuous variables</a:t>
            </a:r>
          </a:p>
        </p:txBody>
      </p:sp>
      <p:pic>
        <p:nvPicPr>
          <p:cNvPr id="450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268760"/>
            <a:ext cx="6911975"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36</a:t>
            </a:fld>
            <a:endParaRPr lang="de-DE" dirty="0"/>
          </a:p>
        </p:txBody>
      </p:sp>
    </p:spTree>
    <p:extLst>
      <p:ext uri="{BB962C8B-B14F-4D97-AF65-F5344CB8AC3E}">
        <p14:creationId xmlns:p14="http://schemas.microsoft.com/office/powerpoint/2010/main" val="208840123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Discrete random variables: Notation</a:t>
            </a:r>
            <a:endParaRPr lang="en-US" dirty="0"/>
          </a:p>
        </p:txBody>
      </p:sp>
      <p:sp>
        <p:nvSpPr>
          <p:cNvPr id="3" name="Inhaltsplatzhalter 2"/>
          <p:cNvSpPr>
            <a:spLocks noGrp="1"/>
          </p:cNvSpPr>
          <p:nvPr>
            <p:ph idx="1"/>
          </p:nvPr>
        </p:nvSpPr>
        <p:spPr/>
        <p:txBody>
          <a:bodyPr/>
          <a:lstStyle/>
          <a:p>
            <a:r>
              <a:rPr lang="en-US" dirty="0" smtClean="0"/>
              <a:t>Dom(W) = {sunny, rainy, cloudy, snow} and Dom(W) disjoint from domain of other random variables:</a:t>
            </a:r>
          </a:p>
          <a:p>
            <a:pPr lvl="1"/>
            <a:r>
              <a:rPr lang="en-US" dirty="0" smtClean="0"/>
              <a:t>Atomic event “W=rainy” often written as “rainy”</a:t>
            </a:r>
          </a:p>
          <a:p>
            <a:pPr lvl="1"/>
            <a:r>
              <a:rPr lang="en-US" dirty="0" smtClean="0"/>
              <a:t>Example: P(rainy), the random variable W is instantiated by the value rainy</a:t>
            </a:r>
          </a:p>
          <a:p>
            <a:r>
              <a:rPr lang="en-US" dirty="0" smtClean="0"/>
              <a:t>Boolean variable C</a:t>
            </a:r>
          </a:p>
          <a:p>
            <a:pPr lvl="1"/>
            <a:r>
              <a:rPr lang="en-US" dirty="0" smtClean="0"/>
              <a:t>Atomic event “C=true” written as “c”</a:t>
            </a:r>
          </a:p>
          <a:p>
            <a:pPr lvl="1"/>
            <a:r>
              <a:rPr lang="en-US" dirty="0" smtClean="0"/>
              <a:t>Atomic event “C=false” written as “</a:t>
            </a:r>
            <a:r>
              <a:rPr lang="en-US" dirty="0" smtClean="0">
                <a:ea typeface="ＭＳ Ｐゴシック" charset="0"/>
                <a:cs typeface="ＭＳ Ｐゴシック" charset="0"/>
                <a:sym typeface="Symbol" charset="0"/>
              </a:rPr>
              <a:t>c”</a:t>
            </a:r>
          </a:p>
          <a:p>
            <a:pPr lvl="1"/>
            <a:r>
              <a:rPr lang="en-US" dirty="0" smtClean="0">
                <a:ea typeface="ＭＳ Ｐゴシック" charset="0"/>
                <a:cs typeface="ＭＳ Ｐゴシック" charset="0"/>
                <a:sym typeface="Symbol" charset="0"/>
              </a:rPr>
              <a:t>Examples: P(c) or P(c)</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37</a:t>
            </a:fld>
            <a:endParaRPr lang="de-DE"/>
          </a:p>
        </p:txBody>
      </p:sp>
    </p:spTree>
    <p:extLst>
      <p:ext uri="{BB962C8B-B14F-4D97-AF65-F5344CB8AC3E}">
        <p14:creationId xmlns:p14="http://schemas.microsoft.com/office/powerpoint/2010/main" val="3389094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p:nvPr>
        </p:nvSpPr>
        <p:spPr/>
        <p:txBody>
          <a:bodyPr/>
          <a:lstStyle/>
          <a:p>
            <a:r>
              <a:rPr lang="de-DE" sz="2800" dirty="0" smtClean="0">
                <a:latin typeface="+mn-lt"/>
                <a:ea typeface="ＭＳ Ｐゴシック" charset="0"/>
                <a:cs typeface="ＭＳ Ｐゴシック" charset="0"/>
              </a:rPr>
              <a:t>P(x) </a:t>
            </a:r>
            <a:r>
              <a:rPr lang="de-DE" sz="2800" dirty="0" err="1" smtClean="0">
                <a:latin typeface="+mn-lt"/>
                <a:ea typeface="ＭＳ Ｐゴシック" charset="0"/>
                <a:cs typeface="ＭＳ Ｐゴシック" charset="0"/>
              </a:rPr>
              <a:t>for</a:t>
            </a:r>
            <a:r>
              <a:rPr lang="de-DE" sz="2800" dirty="0" smtClean="0">
                <a:latin typeface="+mn-lt"/>
                <a:ea typeface="ＭＳ Ｐゴシック" charset="0"/>
                <a:cs typeface="ＭＳ Ｐゴシック" charset="0"/>
              </a:rPr>
              <a:t> P(X=x) also </a:t>
            </a:r>
            <a:r>
              <a:rPr lang="de-DE" sz="2800" dirty="0" err="1" smtClean="0">
                <a:latin typeface="+mn-lt"/>
                <a:ea typeface="ＭＳ Ｐゴシック" charset="0"/>
                <a:cs typeface="ＭＳ Ｐゴシック" charset="0"/>
              </a:rPr>
              <a:t>used</a:t>
            </a:r>
            <a:r>
              <a:rPr lang="de-DE" sz="2800" dirty="0" smtClean="0">
                <a:latin typeface="+mn-lt"/>
                <a:ea typeface="ＭＳ Ｐゴシック" charset="0"/>
                <a:cs typeface="ＭＳ Ｐゴシック" charset="0"/>
              </a:rPr>
              <a:t> </a:t>
            </a:r>
            <a:r>
              <a:rPr lang="de-DE" sz="2800" dirty="0" err="1" smtClean="0">
                <a:latin typeface="+mn-lt"/>
                <a:ea typeface="ＭＳ Ｐゴシック" charset="0"/>
                <a:cs typeface="ＭＳ Ｐゴシック" charset="0"/>
              </a:rPr>
              <a:t>for</a:t>
            </a:r>
            <a:r>
              <a:rPr lang="de-DE" sz="2800" dirty="0" smtClean="0">
                <a:latin typeface="+mn-lt"/>
                <a:ea typeface="ＭＳ Ｐゴシック" charset="0"/>
                <a:cs typeface="ＭＳ Ｐゴシック" charset="0"/>
              </a:rPr>
              <a:t> </a:t>
            </a:r>
            <a:r>
              <a:rPr lang="de-DE" sz="2800" dirty="0" err="1" smtClean="0">
                <a:latin typeface="+mn-lt"/>
                <a:ea typeface="ＭＳ Ｐゴシック" charset="0"/>
                <a:cs typeface="ＭＳ Ｐゴシック" charset="0"/>
              </a:rPr>
              <a:t>continuous</a:t>
            </a:r>
            <a:r>
              <a:rPr lang="de-DE" sz="2800" dirty="0" smtClean="0">
                <a:latin typeface="+mn-lt"/>
                <a:ea typeface="ＭＳ Ｐゴシック" charset="0"/>
                <a:cs typeface="ＭＳ Ｐゴシック" charset="0"/>
              </a:rPr>
              <a:t> </a:t>
            </a:r>
            <a:r>
              <a:rPr lang="de-DE" sz="2800" dirty="0" err="1" smtClean="0">
                <a:latin typeface="+mn-lt"/>
                <a:ea typeface="ＭＳ Ｐゴシック" charset="0"/>
                <a:cs typeface="ＭＳ Ｐゴシック" charset="0"/>
              </a:rPr>
              <a:t>random</a:t>
            </a:r>
            <a:r>
              <a:rPr lang="de-DE" sz="2800" dirty="0" smtClean="0">
                <a:latin typeface="+mn-lt"/>
                <a:ea typeface="ＭＳ Ｐゴシック" charset="0"/>
                <a:cs typeface="ＭＳ Ｐゴシック" charset="0"/>
              </a:rPr>
              <a:t> </a:t>
            </a:r>
            <a:r>
              <a:rPr lang="de-DE" sz="2800" dirty="0" err="1" smtClean="0">
                <a:latin typeface="+mn-lt"/>
                <a:ea typeface="ＭＳ Ｐゴシック" charset="0"/>
                <a:cs typeface="ＭＳ Ｐゴシック" charset="0"/>
              </a:rPr>
              <a:t>vars</a:t>
            </a:r>
            <a:endParaRPr lang="de-DE" sz="2800" dirty="0">
              <a:latin typeface="+mn-lt"/>
              <a:ea typeface="ＭＳ Ｐゴシック" charset="0"/>
              <a:cs typeface="ＭＳ Ｐゴシック" charset="0"/>
            </a:endParaRPr>
          </a:p>
        </p:txBody>
      </p:sp>
      <p:pic>
        <p:nvPicPr>
          <p:cNvPr id="471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628800"/>
            <a:ext cx="7273925"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38</a:t>
            </a:fld>
            <a:endParaRPr lang="de-DE" dirty="0"/>
          </a:p>
        </p:txBody>
      </p:sp>
    </p:spTree>
    <p:extLst>
      <p:ext uri="{BB962C8B-B14F-4D97-AF65-F5344CB8AC3E}">
        <p14:creationId xmlns:p14="http://schemas.microsoft.com/office/powerpoint/2010/main" val="203696140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Conditional probability</a:t>
            </a:r>
          </a:p>
        </p:txBody>
      </p:sp>
      <p:sp>
        <p:nvSpPr>
          <p:cNvPr id="48131" name="Rectangle 3"/>
          <p:cNvSpPr>
            <a:spLocks noGrp="1" noChangeArrowheads="1"/>
          </p:cNvSpPr>
          <p:nvPr>
            <p:ph type="body" idx="1"/>
          </p:nvPr>
        </p:nvSpPr>
        <p:spPr/>
        <p:txBody>
          <a:bodyPr/>
          <a:lstStyle/>
          <a:p>
            <a:pPr eaLnBrk="1" hangingPunct="1">
              <a:lnSpc>
                <a:spcPct val="80000"/>
              </a:lnSpc>
            </a:pPr>
            <a:r>
              <a:rPr lang="en-US" sz="2000">
                <a:solidFill>
                  <a:schemeClr val="accent2"/>
                </a:solidFill>
                <a:ea typeface="ＭＳ Ｐゴシック" charset="0"/>
              </a:rPr>
              <a:t>Conditional</a:t>
            </a:r>
            <a:r>
              <a:rPr lang="en-US" sz="2000">
                <a:ea typeface="ＭＳ Ｐゴシック" charset="0"/>
              </a:rPr>
              <a:t> or </a:t>
            </a:r>
            <a:r>
              <a:rPr lang="en-US" sz="2000">
                <a:solidFill>
                  <a:schemeClr val="accent2"/>
                </a:solidFill>
                <a:ea typeface="ＭＳ Ｐゴシック" charset="0"/>
              </a:rPr>
              <a:t>posterior probabilities</a:t>
            </a:r>
          </a:p>
          <a:p>
            <a:pPr lvl="1" eaLnBrk="1" hangingPunct="1">
              <a:lnSpc>
                <a:spcPct val="80000"/>
              </a:lnSpc>
              <a:buFont typeface="Wingdings" charset="0"/>
              <a:buNone/>
            </a:pPr>
            <a:r>
              <a:rPr lang="en-US" sz="1800">
                <a:ea typeface="ＭＳ Ｐゴシック" charset="0"/>
              </a:rPr>
              <a:t>e.g., P(</a:t>
            </a:r>
            <a:r>
              <a:rPr lang="en-US" sz="1800" i="1">
                <a:ea typeface="ＭＳ Ｐゴシック" charset="0"/>
              </a:rPr>
              <a:t>cavity</a:t>
            </a:r>
            <a:r>
              <a:rPr lang="en-US" sz="1800">
                <a:ea typeface="ＭＳ Ｐゴシック" charset="0"/>
              </a:rPr>
              <a:t> | </a:t>
            </a:r>
            <a:r>
              <a:rPr lang="en-US" sz="1800" i="1">
                <a:ea typeface="ＭＳ Ｐゴシック" charset="0"/>
              </a:rPr>
              <a:t>toothache</a:t>
            </a:r>
            <a:r>
              <a:rPr lang="en-US" sz="1800">
                <a:ea typeface="ＭＳ Ｐゴシック" charset="0"/>
              </a:rPr>
              <a:t>) = 0.8
             or: &lt;0.8&gt;</a:t>
            </a:r>
          </a:p>
          <a:p>
            <a:pPr lvl="1" eaLnBrk="1" hangingPunct="1">
              <a:lnSpc>
                <a:spcPct val="80000"/>
              </a:lnSpc>
              <a:buFont typeface="Wingdings" charset="0"/>
              <a:buNone/>
            </a:pPr>
            <a:r>
              <a:rPr lang="en-US" sz="1800">
                <a:ea typeface="ＭＳ Ｐゴシック" charset="0"/>
              </a:rPr>
              <a:t>i.e., given that </a:t>
            </a:r>
            <a:r>
              <a:rPr lang="en-US" sz="1800" i="1">
                <a:ea typeface="ＭＳ Ｐゴシック" charset="0"/>
              </a:rPr>
              <a:t>toothache</a:t>
            </a:r>
            <a:r>
              <a:rPr lang="en-US" sz="1800">
                <a:ea typeface="ＭＳ Ｐゴシック" charset="0"/>
              </a:rPr>
              <a:t> is all I know</a:t>
            </a:r>
          </a:p>
          <a:p>
            <a:pPr lvl="4" eaLnBrk="1" hangingPunct="1">
              <a:lnSpc>
                <a:spcPct val="80000"/>
              </a:lnSpc>
              <a:buFont typeface="Wingdings" charset="0"/>
              <a:buNone/>
            </a:pPr>
            <a:endParaRPr lang="en-US" sz="1400">
              <a:ea typeface="ＭＳ Ｐゴシック" charset="0"/>
            </a:endParaRPr>
          </a:p>
          <a:p>
            <a:pPr eaLnBrk="1" hangingPunct="1">
              <a:lnSpc>
                <a:spcPct val="80000"/>
              </a:lnSpc>
            </a:pPr>
            <a:r>
              <a:rPr lang="en-US" sz="2000">
                <a:ea typeface="ＭＳ Ｐゴシック" charset="0"/>
              </a:rPr>
              <a:t>(Notation for conditional distributions:</a:t>
            </a:r>
          </a:p>
          <a:p>
            <a:pPr lvl="1" eaLnBrk="1" hangingPunct="1">
              <a:lnSpc>
                <a:spcPct val="80000"/>
              </a:lnSpc>
              <a:buFont typeface="Wingdings" charset="0"/>
              <a:buNone/>
            </a:pPr>
            <a:r>
              <a:rPr lang="en-US" sz="1800" b="1">
                <a:ea typeface="ＭＳ Ｐゴシック" charset="0"/>
              </a:rPr>
              <a:t>P</a:t>
            </a:r>
            <a:r>
              <a:rPr lang="en-US" sz="1800">
                <a:ea typeface="ＭＳ Ｐゴシック" charset="0"/>
              </a:rPr>
              <a:t>(</a:t>
            </a:r>
            <a:r>
              <a:rPr lang="en-US" sz="1800" i="1">
                <a:ea typeface="ＭＳ Ｐゴシック" charset="0"/>
              </a:rPr>
              <a:t>Cavity </a:t>
            </a:r>
            <a:r>
              <a:rPr lang="en-US" sz="1800">
                <a:ea typeface="ＭＳ Ｐゴシック" charset="0"/>
              </a:rPr>
              <a:t>| </a:t>
            </a:r>
            <a:r>
              <a:rPr lang="en-US" sz="1800" i="1">
                <a:ea typeface="ＭＳ Ｐゴシック" charset="0"/>
              </a:rPr>
              <a:t>Toothache</a:t>
            </a:r>
            <a:r>
              <a:rPr lang="en-US" sz="1800">
                <a:ea typeface="ＭＳ Ｐゴシック" charset="0"/>
              </a:rPr>
              <a:t>) = 2-element vector of 2-element vectors)
</a:t>
            </a:r>
          </a:p>
          <a:p>
            <a:pPr eaLnBrk="1" hangingPunct="1">
              <a:lnSpc>
                <a:spcPct val="80000"/>
              </a:lnSpc>
            </a:pPr>
            <a:r>
              <a:rPr lang="en-US" sz="2000">
                <a:ea typeface="ＭＳ Ｐゴシック" charset="0"/>
              </a:rPr>
              <a:t>If we know more, e.g., </a:t>
            </a:r>
            <a:r>
              <a:rPr lang="en-US" sz="2000" i="1">
                <a:ea typeface="ＭＳ Ｐゴシック" charset="0"/>
              </a:rPr>
              <a:t>cavity</a:t>
            </a:r>
            <a:r>
              <a:rPr lang="en-US" sz="2000">
                <a:ea typeface="ＭＳ Ｐゴシック" charset="0"/>
              </a:rPr>
              <a:t> is also given, then we have</a:t>
            </a:r>
          </a:p>
          <a:p>
            <a:pPr lvl="1" eaLnBrk="1" hangingPunct="1">
              <a:lnSpc>
                <a:spcPct val="80000"/>
              </a:lnSpc>
              <a:buFont typeface="Wingdings" charset="0"/>
              <a:buNone/>
            </a:pPr>
            <a:r>
              <a:rPr lang="en-US" sz="1800">
                <a:ea typeface="ＭＳ Ｐゴシック" charset="0"/>
              </a:rPr>
              <a:t>P(</a:t>
            </a:r>
            <a:r>
              <a:rPr lang="en-US" sz="1800" i="1">
                <a:ea typeface="ＭＳ Ｐゴシック" charset="0"/>
              </a:rPr>
              <a:t>cavity | toothache,cavity</a:t>
            </a:r>
            <a:r>
              <a:rPr lang="en-US" sz="1800">
                <a:ea typeface="ＭＳ Ｐゴシック" charset="0"/>
              </a:rPr>
              <a:t>) = 1</a:t>
            </a:r>
          </a:p>
          <a:p>
            <a:pPr eaLnBrk="1" hangingPunct="1">
              <a:lnSpc>
                <a:spcPct val="80000"/>
              </a:lnSpc>
              <a:buFont typeface="Times" charset="0"/>
              <a:buNone/>
            </a:pPr>
            <a:endParaRPr lang="en-US" sz="2000">
              <a:ea typeface="ＭＳ Ｐゴシック" charset="0"/>
            </a:endParaRPr>
          </a:p>
          <a:p>
            <a:pPr eaLnBrk="1" hangingPunct="1">
              <a:lnSpc>
                <a:spcPct val="80000"/>
              </a:lnSpc>
            </a:pPr>
            <a:r>
              <a:rPr lang="en-US" sz="2000">
                <a:ea typeface="ＭＳ Ｐゴシック" charset="0"/>
              </a:rPr>
              <a:t>New evidence may be irrelevant, allowing simplification, e.g.,</a:t>
            </a:r>
          </a:p>
          <a:p>
            <a:pPr lvl="1" eaLnBrk="1" hangingPunct="1">
              <a:lnSpc>
                <a:spcPct val="80000"/>
              </a:lnSpc>
              <a:buFont typeface="Wingdings" charset="0"/>
              <a:buNone/>
            </a:pPr>
            <a:r>
              <a:rPr lang="en-US" sz="1800">
                <a:ea typeface="ＭＳ Ｐゴシック" charset="0"/>
              </a:rPr>
              <a:t>P(</a:t>
            </a:r>
            <a:r>
              <a:rPr lang="en-US" sz="1800" i="1">
                <a:ea typeface="ＭＳ Ｐゴシック" charset="0"/>
              </a:rPr>
              <a:t>cavity | toothache, sunny</a:t>
            </a:r>
            <a:r>
              <a:rPr lang="en-US" sz="1800">
                <a:ea typeface="ＭＳ Ｐゴシック" charset="0"/>
              </a:rPr>
              <a:t>) = P(</a:t>
            </a:r>
            <a:r>
              <a:rPr lang="en-US" sz="1800" i="1">
                <a:ea typeface="ＭＳ Ｐゴシック" charset="0"/>
              </a:rPr>
              <a:t>cavity </a:t>
            </a:r>
            <a:r>
              <a:rPr lang="en-US" sz="1800">
                <a:ea typeface="ＭＳ Ｐゴシック" charset="0"/>
              </a:rPr>
              <a:t>| </a:t>
            </a:r>
            <a:r>
              <a:rPr lang="en-US" sz="1800" i="1">
                <a:ea typeface="ＭＳ Ｐゴシック" charset="0"/>
              </a:rPr>
              <a:t>toothache</a:t>
            </a:r>
            <a:r>
              <a:rPr lang="en-US" sz="1800">
                <a:ea typeface="ＭＳ Ｐゴシック" charset="0"/>
              </a:rPr>
              <a:t>) = 0.8</a:t>
            </a:r>
          </a:p>
          <a:p>
            <a:pPr lvl="1" eaLnBrk="1" hangingPunct="1">
              <a:lnSpc>
                <a:spcPct val="80000"/>
              </a:lnSpc>
              <a:buFont typeface="Wingdings" charset="0"/>
              <a:buNone/>
            </a:pPr>
            <a:endParaRPr lang="en-US" sz="1800">
              <a:ea typeface="ＭＳ Ｐゴシック" charset="0"/>
            </a:endParaRPr>
          </a:p>
          <a:p>
            <a:pPr eaLnBrk="1" hangingPunct="1">
              <a:lnSpc>
                <a:spcPct val="80000"/>
              </a:lnSpc>
            </a:pPr>
            <a:r>
              <a:rPr lang="en-US" sz="2000">
                <a:ea typeface="ＭＳ Ｐゴシック" charset="0"/>
              </a:rPr>
              <a:t>This kind of inference, sanctioned by domain knowledge, is crucial</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39</a:t>
            </a:fld>
            <a:endParaRPr lang="de-DE" dirty="0"/>
          </a:p>
        </p:txBody>
      </p:sp>
    </p:spTree>
    <p:extLst>
      <p:ext uri="{BB962C8B-B14F-4D97-AF65-F5344CB8AC3E}">
        <p14:creationId xmlns:p14="http://schemas.microsoft.com/office/powerpoint/2010/main" val="66995148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a:latin typeface="+mn-lt"/>
                <a:ea typeface="ＭＳ Ｐゴシック" charset="0"/>
                <a:cs typeface="ＭＳ Ｐゴシック" charset="0"/>
              </a:rPr>
              <a:t>Outline</a:t>
            </a:r>
          </a:p>
        </p:txBody>
      </p:sp>
      <p:sp>
        <p:nvSpPr>
          <p:cNvPr id="18435" name="Rectangle 3"/>
          <p:cNvSpPr>
            <a:spLocks noGrp="1" noChangeArrowheads="1"/>
          </p:cNvSpPr>
          <p:nvPr>
            <p:ph type="body" idx="1"/>
          </p:nvPr>
        </p:nvSpPr>
        <p:spPr/>
        <p:txBody>
          <a:bodyPr/>
          <a:lstStyle/>
          <a:p>
            <a:pPr eaLnBrk="1" hangingPunct="1"/>
            <a:r>
              <a:rPr lang="en-US" dirty="0">
                <a:ea typeface="ＭＳ Ｐゴシック" charset="0"/>
                <a:cs typeface="ＭＳ Ｐゴシック" charset="0"/>
              </a:rPr>
              <a:t>Agents</a:t>
            </a:r>
          </a:p>
          <a:p>
            <a:pPr eaLnBrk="1" hangingPunct="1"/>
            <a:r>
              <a:rPr lang="en-US" dirty="0">
                <a:ea typeface="ＭＳ Ｐゴシック" charset="0"/>
                <a:cs typeface="ＭＳ Ｐゴシック" charset="0"/>
              </a:rPr>
              <a:t>Uncertainty</a:t>
            </a:r>
          </a:p>
          <a:p>
            <a:pPr eaLnBrk="1" hangingPunct="1"/>
            <a:r>
              <a:rPr lang="en-US" dirty="0">
                <a:ea typeface="ＭＳ Ｐゴシック" charset="0"/>
                <a:cs typeface="ＭＳ Ｐゴシック" charset="0"/>
              </a:rPr>
              <a:t>Probability</a:t>
            </a:r>
          </a:p>
          <a:p>
            <a:pPr eaLnBrk="1" hangingPunct="1"/>
            <a:r>
              <a:rPr lang="en-US" dirty="0">
                <a:ea typeface="ＭＳ Ｐゴシック" charset="0"/>
                <a:cs typeface="ＭＳ Ｐゴシック" charset="0"/>
              </a:rPr>
              <a:t>Syntax and Semantics</a:t>
            </a:r>
          </a:p>
          <a:p>
            <a:pPr eaLnBrk="1" hangingPunct="1"/>
            <a:r>
              <a:rPr lang="en-US" dirty="0">
                <a:ea typeface="ＭＳ Ｐゴシック" charset="0"/>
                <a:cs typeface="ＭＳ Ｐゴシック" charset="0"/>
              </a:rPr>
              <a:t>Inference</a:t>
            </a:r>
            <a:endParaRPr lang="en-US" dirty="0">
              <a:solidFill>
                <a:schemeClr val="folHlink"/>
              </a:solidFill>
              <a:ea typeface="ＭＳ Ｐゴシック" charset="0"/>
              <a:cs typeface="ＭＳ Ｐゴシック" charset="0"/>
            </a:endParaRPr>
          </a:p>
          <a:p>
            <a:pPr eaLnBrk="1" hangingPunct="1"/>
            <a:r>
              <a:rPr lang="en-US" dirty="0">
                <a:solidFill>
                  <a:schemeClr val="folHlink"/>
                </a:solidFill>
                <a:ea typeface="ＭＳ Ｐゴシック" charset="0"/>
                <a:cs typeface="ＭＳ Ｐゴシック" charset="0"/>
              </a:rPr>
              <a:t>Independence and Bayes' Rule</a:t>
            </a:r>
          </a:p>
          <a:p>
            <a:pPr eaLnBrk="1" hangingPunct="1"/>
            <a:r>
              <a:rPr lang="en-US" dirty="0">
                <a:solidFill>
                  <a:schemeClr val="folHlink"/>
                </a:solidFill>
                <a:ea typeface="ＭＳ Ｐゴシック" charset="0"/>
                <a:cs typeface="ＭＳ Ｐゴシック" charset="0"/>
              </a:rPr>
              <a:t>Bayesian Networks</a:t>
            </a:r>
            <a:endParaRPr lang="en-US" dirty="0">
              <a:ea typeface="ＭＳ Ｐゴシック" charset="0"/>
              <a:cs typeface="ＭＳ Ｐゴシック" charset="0"/>
            </a:endParaRPr>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a:t>
            </a:fld>
            <a:endParaRPr lang="de-DE" dirty="0"/>
          </a:p>
        </p:txBody>
      </p:sp>
    </p:spTree>
    <p:extLst>
      <p:ext uri="{BB962C8B-B14F-4D97-AF65-F5344CB8AC3E}">
        <p14:creationId xmlns:p14="http://schemas.microsoft.com/office/powerpoint/2010/main" val="417950768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Conditional probability</a:t>
            </a:r>
          </a:p>
        </p:txBody>
      </p:sp>
      <p:sp>
        <p:nvSpPr>
          <p:cNvPr id="50179" name="Rectangle 3"/>
          <p:cNvSpPr>
            <a:spLocks noGrp="1" noChangeArrowheads="1"/>
          </p:cNvSpPr>
          <p:nvPr>
            <p:ph type="body" idx="1"/>
          </p:nvPr>
        </p:nvSpPr>
        <p:spPr>
          <a:xfrm>
            <a:off x="457200" y="1340768"/>
            <a:ext cx="8229600" cy="4713287"/>
          </a:xfrm>
        </p:spPr>
        <p:txBody>
          <a:bodyPr/>
          <a:lstStyle/>
          <a:p>
            <a:pPr eaLnBrk="1" hangingPunct="1">
              <a:lnSpc>
                <a:spcPct val="80000"/>
              </a:lnSpc>
            </a:pPr>
            <a:r>
              <a:rPr lang="en-US" sz="1800" dirty="0">
                <a:ea typeface="ＭＳ Ｐゴシック" charset="0"/>
              </a:rPr>
              <a:t>Definition of conditional probability (in terms of </a:t>
            </a:r>
            <a:r>
              <a:rPr lang="en-US" sz="1800" dirty="0" smtClean="0">
                <a:ea typeface="ＭＳ Ｐゴシック" charset="0"/>
              </a:rPr>
              <a:t>uncond</a:t>
            </a:r>
            <a:r>
              <a:rPr lang="en-US" sz="1800" dirty="0" smtClean="0">
                <a:ea typeface="ＭＳ Ｐゴシック" charset="0"/>
              </a:rPr>
              <a:t>itional</a:t>
            </a:r>
            <a:r>
              <a:rPr lang="en-US" sz="1800" dirty="0" smtClean="0">
                <a:ea typeface="ＭＳ Ｐゴシック" charset="0"/>
              </a:rPr>
              <a:t> probability)</a:t>
            </a:r>
            <a:r>
              <a:rPr lang="en-US" sz="1800" dirty="0">
                <a:ea typeface="ＭＳ Ｐゴシック" charset="0"/>
              </a:rPr>
              <a:t>:</a:t>
            </a:r>
          </a:p>
          <a:p>
            <a:pPr lvl="1" eaLnBrk="1" hangingPunct="1">
              <a:lnSpc>
                <a:spcPct val="80000"/>
              </a:lnSpc>
              <a:buFont typeface="Wingdings" charset="0"/>
              <a:buNone/>
            </a:pPr>
            <a:r>
              <a:rPr lang="en-US" sz="1600" dirty="0">
                <a:ea typeface="ＭＳ Ｐゴシック" charset="0"/>
              </a:rPr>
              <a:t>P(a | b) = P(a </a:t>
            </a:r>
            <a:r>
              <a:rPr lang="en-US" sz="1600" dirty="0">
                <a:ea typeface="ＭＳ Ｐゴシック" charset="0"/>
                <a:sym typeface="Symbol" charset="0"/>
              </a:rPr>
              <a:t></a:t>
            </a:r>
            <a:r>
              <a:rPr lang="en-US" sz="1600" dirty="0">
                <a:ea typeface="ＭＳ Ｐゴシック" charset="0"/>
              </a:rPr>
              <a:t> b) / P(b) if  P(b) &gt; 0
</a:t>
            </a:r>
            <a:endParaRPr lang="en-US" sz="1200" dirty="0">
              <a:ea typeface="ＭＳ Ｐゴシック" charset="0"/>
            </a:endParaRPr>
          </a:p>
          <a:p>
            <a:pPr eaLnBrk="1" hangingPunct="1">
              <a:lnSpc>
                <a:spcPct val="80000"/>
              </a:lnSpc>
            </a:pPr>
            <a:r>
              <a:rPr lang="en-US" sz="1800" dirty="0">
                <a:solidFill>
                  <a:schemeClr val="accent2"/>
                </a:solidFill>
                <a:ea typeface="ＭＳ Ｐゴシック" charset="0"/>
              </a:rPr>
              <a:t>Product rule</a:t>
            </a:r>
            <a:r>
              <a:rPr lang="en-US" sz="1800" dirty="0">
                <a:ea typeface="ＭＳ Ｐゴシック" charset="0"/>
              </a:rPr>
              <a:t> gives an alternative formulation (</a:t>
            </a:r>
            <a:r>
              <a:rPr lang="en-US" sz="1800" dirty="0">
                <a:ea typeface="ＭＳ Ｐゴシック" charset="0"/>
                <a:sym typeface="Symbol" charset="0"/>
              </a:rPr>
              <a:t> </a:t>
            </a:r>
            <a:r>
              <a:rPr lang="en-US" sz="1800" dirty="0">
                <a:ea typeface="ＭＳ Ｐゴシック" charset="0"/>
              </a:rPr>
              <a:t>is commutative):</a:t>
            </a:r>
          </a:p>
          <a:p>
            <a:pPr lvl="1" eaLnBrk="1" hangingPunct="1">
              <a:lnSpc>
                <a:spcPct val="80000"/>
              </a:lnSpc>
              <a:buFont typeface="Wingdings" charset="0"/>
              <a:buNone/>
            </a:pPr>
            <a:r>
              <a:rPr lang="en-US" sz="1600" dirty="0">
                <a:ea typeface="ＭＳ Ｐゴシック" charset="0"/>
              </a:rPr>
              <a:t>P(a </a:t>
            </a:r>
            <a:r>
              <a:rPr lang="en-US" sz="1600" dirty="0">
                <a:ea typeface="ＭＳ Ｐゴシック" charset="0"/>
                <a:sym typeface="Symbol" charset="0"/>
              </a:rPr>
              <a:t></a:t>
            </a:r>
            <a:r>
              <a:rPr lang="en-US" sz="1600" dirty="0">
                <a:ea typeface="ＭＳ Ｐゴシック" charset="0"/>
              </a:rPr>
              <a:t> b) = P(a | b) P(b) = P(b | a) P(a)</a:t>
            </a:r>
          </a:p>
          <a:p>
            <a:pPr lvl="4" eaLnBrk="1" hangingPunct="1">
              <a:lnSpc>
                <a:spcPct val="80000"/>
              </a:lnSpc>
              <a:buFont typeface="Wingdings" charset="0"/>
              <a:buNone/>
            </a:pPr>
            <a:endParaRPr lang="en-US" sz="1200" dirty="0">
              <a:ea typeface="ＭＳ Ｐゴシック" charset="0"/>
            </a:endParaRPr>
          </a:p>
          <a:p>
            <a:pPr eaLnBrk="1" hangingPunct="1">
              <a:lnSpc>
                <a:spcPct val="80000"/>
              </a:lnSpc>
            </a:pPr>
            <a:r>
              <a:rPr lang="en-US" sz="1800" dirty="0">
                <a:ea typeface="ＭＳ Ｐゴシック" charset="0"/>
              </a:rPr>
              <a:t>A general version holds for whole distributions, e.g.,</a:t>
            </a:r>
          </a:p>
          <a:p>
            <a:pPr lvl="1" eaLnBrk="1" hangingPunct="1">
              <a:lnSpc>
                <a:spcPct val="80000"/>
              </a:lnSpc>
              <a:buFont typeface="Wingdings" charset="0"/>
              <a:buNone/>
            </a:pPr>
            <a:r>
              <a:rPr lang="en-US" sz="1600" b="1" dirty="0">
                <a:ea typeface="ＭＳ Ｐゴシック" charset="0"/>
              </a:rPr>
              <a:t>P</a:t>
            </a:r>
            <a:r>
              <a:rPr lang="en-US" sz="1600" dirty="0">
                <a:ea typeface="ＭＳ Ｐゴシック" charset="0"/>
              </a:rPr>
              <a:t>(</a:t>
            </a:r>
            <a:r>
              <a:rPr lang="en-US" sz="1600" i="1" dirty="0" err="1">
                <a:ea typeface="ＭＳ Ｐゴシック" charset="0"/>
              </a:rPr>
              <a:t>Weather,Cavity</a:t>
            </a:r>
            <a:r>
              <a:rPr lang="en-US" sz="1600" dirty="0">
                <a:ea typeface="ＭＳ Ｐゴシック" charset="0"/>
              </a:rPr>
              <a:t>) = </a:t>
            </a:r>
            <a:r>
              <a:rPr lang="en-US" sz="1600" b="1" dirty="0">
                <a:ea typeface="ＭＳ Ｐゴシック" charset="0"/>
              </a:rPr>
              <a:t>P</a:t>
            </a:r>
            <a:r>
              <a:rPr lang="en-US" sz="1600" dirty="0">
                <a:ea typeface="ＭＳ Ｐゴシック" charset="0"/>
              </a:rPr>
              <a:t>(</a:t>
            </a:r>
            <a:r>
              <a:rPr lang="en-US" sz="1600" i="1" dirty="0">
                <a:ea typeface="ＭＳ Ｐゴシック" charset="0"/>
              </a:rPr>
              <a:t>Weather | Cavity</a:t>
            </a:r>
            <a:r>
              <a:rPr lang="en-US" sz="1600" dirty="0">
                <a:ea typeface="ＭＳ Ｐゴシック" charset="0"/>
              </a:rPr>
              <a:t>) </a:t>
            </a:r>
            <a:r>
              <a:rPr lang="en-US" sz="1600" b="1" dirty="0">
                <a:ea typeface="ＭＳ Ｐゴシック" charset="0"/>
              </a:rPr>
              <a:t>P</a:t>
            </a:r>
            <a:r>
              <a:rPr lang="en-US" sz="1600" dirty="0">
                <a:ea typeface="ＭＳ Ｐゴシック" charset="0"/>
              </a:rPr>
              <a:t>(</a:t>
            </a:r>
            <a:r>
              <a:rPr lang="en-US" sz="1600" i="1" dirty="0">
                <a:ea typeface="ＭＳ Ｐゴシック" charset="0"/>
              </a:rPr>
              <a:t>Cavity</a:t>
            </a:r>
            <a:r>
              <a:rPr lang="en-US" sz="1600" dirty="0">
                <a:ea typeface="ＭＳ Ｐゴシック" charset="0"/>
              </a:rPr>
              <a:t>)</a:t>
            </a:r>
          </a:p>
          <a:p>
            <a:pPr eaLnBrk="1" hangingPunct="1">
              <a:lnSpc>
                <a:spcPct val="80000"/>
              </a:lnSpc>
              <a:buFont typeface="Times" charset="0"/>
              <a:buNone/>
            </a:pPr>
            <a:r>
              <a:rPr lang="en-US" sz="1800" dirty="0">
                <a:ea typeface="ＭＳ Ｐゴシック" charset="0"/>
              </a:rPr>
              <a:t>     </a:t>
            </a:r>
            <a:r>
              <a:rPr lang="en-US" sz="1800" dirty="0" smtClean="0">
                <a:ea typeface="ＭＳ Ｐゴシック" charset="0"/>
              </a:rPr>
              <a:t>  </a:t>
            </a:r>
          </a:p>
          <a:p>
            <a:pPr eaLnBrk="1" hangingPunct="1">
              <a:lnSpc>
                <a:spcPct val="80000"/>
              </a:lnSpc>
              <a:buFont typeface="Times" charset="0"/>
              <a:buNone/>
            </a:pPr>
            <a:r>
              <a:rPr lang="en-US" sz="1800" dirty="0">
                <a:ea typeface="ＭＳ Ｐゴシック" charset="0"/>
              </a:rPr>
              <a:t> </a:t>
            </a:r>
            <a:r>
              <a:rPr lang="en-US" sz="1800" dirty="0" smtClean="0">
                <a:ea typeface="ＭＳ Ｐゴシック" charset="0"/>
              </a:rPr>
              <a:t>     View </a:t>
            </a:r>
            <a:r>
              <a:rPr lang="en-US" sz="1800" dirty="0">
                <a:ea typeface="ＭＳ Ｐゴシック" charset="0"/>
              </a:rPr>
              <a:t>as a set of 4 </a:t>
            </a:r>
            <a:r>
              <a:rPr lang="en-US" sz="1800" dirty="0">
                <a:ea typeface="ＭＳ Ｐゴシック" charset="0"/>
                <a:cs typeface="Arial" charset="0"/>
              </a:rPr>
              <a:t>× </a:t>
            </a:r>
            <a:r>
              <a:rPr lang="en-US" sz="1800" dirty="0">
                <a:ea typeface="ＭＳ Ｐゴシック" charset="0"/>
              </a:rPr>
              <a:t>2 equations, </a:t>
            </a:r>
            <a:r>
              <a:rPr lang="en-US" sz="1800" dirty="0">
                <a:solidFill>
                  <a:srgbClr val="FF0000"/>
                </a:solidFill>
                <a:ea typeface="ＭＳ Ｐゴシック" charset="0"/>
              </a:rPr>
              <a:t>not</a:t>
            </a:r>
            <a:r>
              <a:rPr lang="en-US" sz="1800" dirty="0">
                <a:ea typeface="ＭＳ Ｐゴシック" charset="0"/>
              </a:rPr>
              <a:t> matrix </a:t>
            </a:r>
            <a:r>
              <a:rPr lang="en-US" sz="1800" dirty="0" err="1">
                <a:ea typeface="ＭＳ Ｐゴシック" charset="0"/>
              </a:rPr>
              <a:t>mult</a:t>
            </a:r>
            <a:r>
              <a:rPr lang="en-US" sz="1800" dirty="0">
                <a:ea typeface="ＭＳ Ｐゴシック" charset="0"/>
              </a:rPr>
              <a:t>.</a:t>
            </a:r>
            <a:br>
              <a:rPr lang="en-US" sz="1800" dirty="0">
                <a:ea typeface="ＭＳ Ｐゴシック" charset="0"/>
              </a:rPr>
            </a:br>
            <a:r>
              <a:rPr lang="en-US" sz="1800" dirty="0">
                <a:ea typeface="ＭＳ Ｐゴシック" charset="0"/>
              </a:rPr>
              <a:t>    </a:t>
            </a:r>
            <a:r>
              <a:rPr lang="en-US" sz="1000" dirty="0">
                <a:ea typeface="ＭＳ Ｐゴシック" charset="0"/>
              </a:rPr>
              <a:t>(1,1)</a:t>
            </a:r>
            <a:r>
              <a:rPr lang="en-US" sz="1800" dirty="0">
                <a:ea typeface="ＭＳ Ｐゴシック" charset="0"/>
              </a:rPr>
              <a:t> </a:t>
            </a:r>
            <a:r>
              <a:rPr lang="en-US" sz="1400" dirty="0">
                <a:ea typeface="ＭＳ Ｐゴシック" charset="0"/>
              </a:rPr>
              <a:t>P</a:t>
            </a:r>
            <a:r>
              <a:rPr lang="en-US" sz="1600" i="1" dirty="0">
                <a:ea typeface="ＭＳ Ｐゴシック" charset="0"/>
              </a:rPr>
              <a:t>(Weather=sunny </a:t>
            </a:r>
            <a:r>
              <a:rPr lang="en-US" sz="1800" i="1" dirty="0">
                <a:ea typeface="ＭＳ Ｐゴシック" charset="0"/>
              </a:rPr>
              <a:t>|</a:t>
            </a:r>
            <a:r>
              <a:rPr lang="en-US" sz="1600" i="1" dirty="0">
                <a:ea typeface="ＭＳ Ｐゴシック" charset="0"/>
              </a:rPr>
              <a:t>Cavity=true</a:t>
            </a:r>
            <a:r>
              <a:rPr lang="en-US" sz="1800" dirty="0">
                <a:ea typeface="ＭＳ Ｐゴシック" charset="0"/>
              </a:rPr>
              <a:t>) </a:t>
            </a:r>
            <a:r>
              <a:rPr lang="en-US" sz="1400" dirty="0">
                <a:ea typeface="ＭＳ Ｐゴシック" charset="0"/>
              </a:rPr>
              <a:t>P</a:t>
            </a:r>
            <a:r>
              <a:rPr lang="en-US" sz="1600" dirty="0">
                <a:ea typeface="ＭＳ Ｐゴシック" charset="0"/>
              </a:rPr>
              <a:t>(</a:t>
            </a:r>
            <a:r>
              <a:rPr lang="en-US" sz="1600" i="1" dirty="0">
                <a:ea typeface="ＭＳ Ｐゴシック" charset="0"/>
              </a:rPr>
              <a:t>Cavity=true</a:t>
            </a:r>
            <a:r>
              <a:rPr lang="en-US" sz="1600" dirty="0">
                <a:ea typeface="ＭＳ Ｐゴシック" charset="0"/>
              </a:rPr>
              <a:t>)</a:t>
            </a:r>
          </a:p>
          <a:p>
            <a:pPr eaLnBrk="1" hangingPunct="1">
              <a:lnSpc>
                <a:spcPct val="80000"/>
              </a:lnSpc>
              <a:buFont typeface="Times" charset="0"/>
              <a:buNone/>
            </a:pPr>
            <a:r>
              <a:rPr lang="en-US" sz="1000" dirty="0">
                <a:ea typeface="ＭＳ Ｐゴシック" charset="0"/>
              </a:rPr>
              <a:t>	       (1,2)</a:t>
            </a:r>
            <a:r>
              <a:rPr lang="en-US" sz="1800" dirty="0">
                <a:ea typeface="ＭＳ Ｐゴシック" charset="0"/>
              </a:rPr>
              <a:t> </a:t>
            </a:r>
            <a:r>
              <a:rPr lang="en-US" sz="1400" dirty="0">
                <a:ea typeface="ＭＳ Ｐゴシック" charset="0"/>
              </a:rPr>
              <a:t>P</a:t>
            </a:r>
            <a:r>
              <a:rPr lang="en-US" sz="1600" i="1" dirty="0">
                <a:ea typeface="ＭＳ Ｐゴシック" charset="0"/>
              </a:rPr>
              <a:t>(Weather=sunny </a:t>
            </a:r>
            <a:r>
              <a:rPr lang="en-US" sz="1800" i="1" dirty="0">
                <a:ea typeface="ＭＳ Ｐゴシック" charset="0"/>
              </a:rPr>
              <a:t>|</a:t>
            </a:r>
            <a:r>
              <a:rPr lang="en-US" sz="1600" i="1" dirty="0">
                <a:ea typeface="ＭＳ Ｐゴシック" charset="0"/>
              </a:rPr>
              <a:t>Cavity=false</a:t>
            </a:r>
            <a:r>
              <a:rPr lang="en-US" sz="1800" dirty="0">
                <a:ea typeface="ＭＳ Ｐゴシック" charset="0"/>
              </a:rPr>
              <a:t>) </a:t>
            </a:r>
            <a:r>
              <a:rPr lang="en-US" sz="1400" dirty="0">
                <a:ea typeface="ＭＳ Ｐゴシック" charset="0"/>
              </a:rPr>
              <a:t>P</a:t>
            </a:r>
            <a:r>
              <a:rPr lang="en-US" sz="1600" dirty="0">
                <a:ea typeface="ＭＳ Ｐゴシック" charset="0"/>
              </a:rPr>
              <a:t>(</a:t>
            </a:r>
            <a:r>
              <a:rPr lang="en-US" sz="1600" i="1" dirty="0">
                <a:ea typeface="ＭＳ Ｐゴシック" charset="0"/>
              </a:rPr>
              <a:t>Cavity=false</a:t>
            </a:r>
            <a:r>
              <a:rPr lang="en-US" sz="1600" dirty="0">
                <a:ea typeface="ＭＳ Ｐゴシック" charset="0"/>
              </a:rPr>
              <a:t>),</a:t>
            </a:r>
            <a:r>
              <a:rPr lang="en-US" sz="1800" dirty="0">
                <a:ea typeface="ＭＳ Ｐゴシック" charset="0"/>
              </a:rPr>
              <a:t> </a:t>
            </a:r>
            <a:r>
              <a:rPr lang="en-US" sz="1600" dirty="0">
                <a:ea typeface="ＭＳ Ｐゴシック" charset="0"/>
              </a:rPr>
              <a:t>….</a:t>
            </a:r>
          </a:p>
          <a:p>
            <a:pPr lvl="4" eaLnBrk="1" hangingPunct="1">
              <a:lnSpc>
                <a:spcPct val="80000"/>
              </a:lnSpc>
              <a:buFont typeface="Wingdings" charset="0"/>
              <a:buNone/>
            </a:pPr>
            <a:endParaRPr lang="en-US" sz="1200" dirty="0">
              <a:solidFill>
                <a:schemeClr val="accent2"/>
              </a:solidFill>
              <a:ea typeface="ＭＳ Ｐゴシック" charset="0"/>
            </a:endParaRPr>
          </a:p>
          <a:p>
            <a:pPr eaLnBrk="1" hangingPunct="1">
              <a:lnSpc>
                <a:spcPct val="80000"/>
              </a:lnSpc>
            </a:pPr>
            <a:r>
              <a:rPr lang="en-US" sz="1800" dirty="0">
                <a:solidFill>
                  <a:schemeClr val="accent2"/>
                </a:solidFill>
                <a:ea typeface="ＭＳ Ｐゴシック" charset="0"/>
              </a:rPr>
              <a:t>Chain rule</a:t>
            </a:r>
            <a:r>
              <a:rPr lang="en-US" sz="1800" dirty="0">
                <a:ea typeface="ＭＳ Ｐゴシック" charset="0"/>
              </a:rPr>
              <a:t> is derived by successive application of product rule:</a:t>
            </a:r>
            <a:br>
              <a:rPr lang="en-US" sz="1800" dirty="0">
                <a:ea typeface="ＭＳ Ｐゴシック" charset="0"/>
              </a:rPr>
            </a:br>
            <a:endParaRPr lang="en-US" sz="1800" dirty="0">
              <a:ea typeface="ＭＳ Ｐゴシック" charset="0"/>
            </a:endParaRPr>
          </a:p>
          <a:p>
            <a:pPr lvl="1" eaLnBrk="1" hangingPunct="1">
              <a:lnSpc>
                <a:spcPct val="80000"/>
              </a:lnSpc>
              <a:buFont typeface="Wingdings" charset="0"/>
              <a:buNone/>
            </a:pPr>
            <a:r>
              <a:rPr lang="en-US" sz="1600" b="1" dirty="0">
                <a:ea typeface="ＭＳ Ｐゴシック" charset="0"/>
              </a:rPr>
              <a:t>P</a:t>
            </a:r>
            <a:r>
              <a:rPr lang="en-US" sz="1600" dirty="0">
                <a:ea typeface="ＭＳ Ｐゴシック" charset="0"/>
              </a:rPr>
              <a:t>(X</a:t>
            </a:r>
            <a:r>
              <a:rPr lang="en-US" sz="1600" baseline="-25000" dirty="0">
                <a:ea typeface="ＭＳ Ｐゴシック" charset="0"/>
              </a:rPr>
              <a:t>1</a:t>
            </a:r>
            <a:r>
              <a:rPr lang="en-US" sz="1600" dirty="0">
                <a:ea typeface="ＭＳ Ｐゴシック" charset="0"/>
              </a:rPr>
              <a:t>, …,</a:t>
            </a:r>
            <a:r>
              <a:rPr lang="en-US" sz="1600" dirty="0" err="1">
                <a:ea typeface="ＭＳ Ｐゴシック" charset="0"/>
              </a:rPr>
              <a:t>X</a:t>
            </a:r>
            <a:r>
              <a:rPr lang="en-US" sz="1600" baseline="-25000" dirty="0" err="1">
                <a:ea typeface="ＭＳ Ｐゴシック" charset="0"/>
              </a:rPr>
              <a:t>n</a:t>
            </a:r>
            <a:r>
              <a:rPr lang="en-US" sz="1600" dirty="0">
                <a:ea typeface="ＭＳ Ｐゴシック" charset="0"/>
              </a:rPr>
              <a:t>) 	= </a:t>
            </a:r>
            <a:r>
              <a:rPr lang="en-US" sz="1600" b="1" dirty="0">
                <a:ea typeface="ＭＳ Ｐゴシック" charset="0"/>
              </a:rPr>
              <a:t>P</a:t>
            </a:r>
            <a:r>
              <a:rPr lang="en-US" sz="1600" dirty="0">
                <a:ea typeface="ＭＳ Ｐゴシック" charset="0"/>
              </a:rPr>
              <a:t>(X</a:t>
            </a:r>
            <a:r>
              <a:rPr lang="en-US" sz="1600" baseline="-25000" dirty="0">
                <a:ea typeface="ＭＳ Ｐゴシック" charset="0"/>
              </a:rPr>
              <a:t>1</a:t>
            </a:r>
            <a:r>
              <a:rPr lang="en-US" sz="1600" dirty="0">
                <a:ea typeface="ＭＳ Ｐゴシック" charset="0"/>
              </a:rPr>
              <a:t>,...,X</a:t>
            </a:r>
            <a:r>
              <a:rPr lang="en-US" sz="1600" baseline="-25000" dirty="0">
                <a:ea typeface="ＭＳ Ｐゴシック" charset="0"/>
              </a:rPr>
              <a:t>n-1</a:t>
            </a:r>
            <a:r>
              <a:rPr lang="en-US" sz="1600" dirty="0">
                <a:ea typeface="ＭＳ Ｐゴシック" charset="0"/>
              </a:rPr>
              <a:t>) </a:t>
            </a:r>
            <a:r>
              <a:rPr lang="en-US" sz="1600" b="1" dirty="0">
                <a:ea typeface="ＭＳ Ｐゴシック" charset="0"/>
              </a:rPr>
              <a:t>P</a:t>
            </a:r>
            <a:r>
              <a:rPr lang="en-US" sz="1600" dirty="0">
                <a:ea typeface="ＭＳ Ｐゴシック" charset="0"/>
              </a:rPr>
              <a:t>(</a:t>
            </a:r>
            <a:r>
              <a:rPr lang="en-US" sz="1600" dirty="0" err="1">
                <a:ea typeface="ＭＳ Ｐゴシック" charset="0"/>
              </a:rPr>
              <a:t>X</a:t>
            </a:r>
            <a:r>
              <a:rPr lang="en-US" sz="1600" baseline="-25000" dirty="0" err="1">
                <a:ea typeface="ＭＳ Ｐゴシック" charset="0"/>
              </a:rPr>
              <a:t>n</a:t>
            </a:r>
            <a:r>
              <a:rPr lang="en-US" sz="1600" dirty="0">
                <a:ea typeface="ＭＳ Ｐゴシック" charset="0"/>
              </a:rPr>
              <a:t> | X</a:t>
            </a:r>
            <a:r>
              <a:rPr lang="en-US" sz="1600" baseline="-25000" dirty="0">
                <a:ea typeface="ＭＳ Ｐゴシック" charset="0"/>
              </a:rPr>
              <a:t>1</a:t>
            </a:r>
            <a:r>
              <a:rPr lang="en-US" sz="1600" dirty="0">
                <a:ea typeface="ＭＳ Ｐゴシック" charset="0"/>
              </a:rPr>
              <a:t>,...,X</a:t>
            </a:r>
            <a:r>
              <a:rPr lang="en-US" sz="1600" baseline="-25000" dirty="0">
                <a:ea typeface="ＭＳ Ｐゴシック" charset="0"/>
              </a:rPr>
              <a:t>n-1</a:t>
            </a:r>
            <a:r>
              <a:rPr lang="en-US" sz="1600" dirty="0">
                <a:ea typeface="ＭＳ Ｐゴシック" charset="0"/>
              </a:rPr>
              <a:t>)</a:t>
            </a:r>
          </a:p>
          <a:p>
            <a:pPr lvl="1" eaLnBrk="1" hangingPunct="1">
              <a:lnSpc>
                <a:spcPct val="80000"/>
              </a:lnSpc>
              <a:buFont typeface="Wingdings" charset="0"/>
              <a:buNone/>
            </a:pPr>
            <a:r>
              <a:rPr lang="en-US" sz="1600" dirty="0">
                <a:ea typeface="ＭＳ Ｐゴシック" charset="0"/>
              </a:rPr>
              <a:t>                 	= </a:t>
            </a:r>
            <a:r>
              <a:rPr lang="en-US" sz="1600" b="1" dirty="0">
                <a:ea typeface="ＭＳ Ｐゴシック" charset="0"/>
              </a:rPr>
              <a:t>P</a:t>
            </a:r>
            <a:r>
              <a:rPr lang="en-US" sz="1600" dirty="0">
                <a:ea typeface="ＭＳ Ｐゴシック" charset="0"/>
              </a:rPr>
              <a:t>(X</a:t>
            </a:r>
            <a:r>
              <a:rPr lang="en-US" sz="1600" baseline="-25000" dirty="0">
                <a:ea typeface="ＭＳ Ｐゴシック" charset="0"/>
              </a:rPr>
              <a:t>1</a:t>
            </a:r>
            <a:r>
              <a:rPr lang="en-US" sz="1600" dirty="0">
                <a:ea typeface="ＭＳ Ｐゴシック" charset="0"/>
              </a:rPr>
              <a:t>,...,X</a:t>
            </a:r>
            <a:r>
              <a:rPr lang="en-US" sz="1600" baseline="-25000" dirty="0">
                <a:ea typeface="ＭＳ Ｐゴシック" charset="0"/>
              </a:rPr>
              <a:t>n-2</a:t>
            </a:r>
            <a:r>
              <a:rPr lang="en-US" sz="1600" dirty="0">
                <a:ea typeface="ＭＳ Ｐゴシック" charset="0"/>
              </a:rPr>
              <a:t>) </a:t>
            </a:r>
            <a:r>
              <a:rPr lang="en-US" sz="1600" b="1" dirty="0">
                <a:ea typeface="ＭＳ Ｐゴシック" charset="0"/>
              </a:rPr>
              <a:t>P</a:t>
            </a:r>
            <a:r>
              <a:rPr lang="en-US" sz="1600" dirty="0">
                <a:ea typeface="ＭＳ Ｐゴシック" charset="0"/>
              </a:rPr>
              <a:t>(X</a:t>
            </a:r>
            <a:r>
              <a:rPr lang="en-US" sz="1600" baseline="-25000" dirty="0">
                <a:ea typeface="ＭＳ Ｐゴシック" charset="0"/>
              </a:rPr>
              <a:t>n-1</a:t>
            </a:r>
            <a:r>
              <a:rPr lang="en-US" sz="1600" dirty="0">
                <a:ea typeface="ＭＳ Ｐゴシック" charset="0"/>
              </a:rPr>
              <a:t> | X</a:t>
            </a:r>
            <a:r>
              <a:rPr lang="en-US" sz="1600" baseline="-25000" dirty="0">
                <a:ea typeface="ＭＳ Ｐゴシック" charset="0"/>
              </a:rPr>
              <a:t>1</a:t>
            </a:r>
            <a:r>
              <a:rPr lang="en-US" sz="1600" dirty="0">
                <a:ea typeface="ＭＳ Ｐゴシック" charset="0"/>
              </a:rPr>
              <a:t>,...,X</a:t>
            </a:r>
            <a:r>
              <a:rPr lang="en-US" sz="1600" baseline="-25000" dirty="0">
                <a:ea typeface="ＭＳ Ｐゴシック" charset="0"/>
              </a:rPr>
              <a:t>n-2</a:t>
            </a:r>
            <a:r>
              <a:rPr lang="en-US" sz="1600" dirty="0">
                <a:ea typeface="ＭＳ Ｐゴシック" charset="0"/>
              </a:rPr>
              <a:t>) </a:t>
            </a:r>
            <a:r>
              <a:rPr lang="en-US" sz="1600" b="1" dirty="0">
                <a:ea typeface="ＭＳ Ｐゴシック" charset="0"/>
              </a:rPr>
              <a:t>P</a:t>
            </a:r>
            <a:r>
              <a:rPr lang="en-US" sz="1600" dirty="0">
                <a:ea typeface="ＭＳ Ｐゴシック" charset="0"/>
              </a:rPr>
              <a:t>(</a:t>
            </a:r>
            <a:r>
              <a:rPr lang="en-US" sz="1600" dirty="0" err="1">
                <a:ea typeface="ＭＳ Ｐゴシック" charset="0"/>
              </a:rPr>
              <a:t>X</a:t>
            </a:r>
            <a:r>
              <a:rPr lang="en-US" sz="1600" baseline="-25000" dirty="0" err="1">
                <a:ea typeface="ＭＳ Ｐゴシック" charset="0"/>
              </a:rPr>
              <a:t>n</a:t>
            </a:r>
            <a:r>
              <a:rPr lang="en-US" sz="1600" dirty="0">
                <a:ea typeface="ＭＳ Ｐゴシック" charset="0"/>
              </a:rPr>
              <a:t> | X</a:t>
            </a:r>
            <a:r>
              <a:rPr lang="en-US" sz="1600" baseline="-25000" dirty="0">
                <a:ea typeface="ＭＳ Ｐゴシック" charset="0"/>
              </a:rPr>
              <a:t>1</a:t>
            </a:r>
            <a:r>
              <a:rPr lang="en-US" sz="1600" dirty="0">
                <a:ea typeface="ＭＳ Ｐゴシック" charset="0"/>
              </a:rPr>
              <a:t>,...,X</a:t>
            </a:r>
            <a:r>
              <a:rPr lang="en-US" sz="1600" baseline="-25000" dirty="0">
                <a:ea typeface="ＭＳ Ｐゴシック" charset="0"/>
              </a:rPr>
              <a:t>n-1</a:t>
            </a:r>
            <a:r>
              <a:rPr lang="en-US" sz="1600" dirty="0">
                <a:ea typeface="ＭＳ Ｐゴシック" charset="0"/>
              </a:rPr>
              <a:t>)</a:t>
            </a:r>
          </a:p>
          <a:p>
            <a:pPr lvl="1" eaLnBrk="1" hangingPunct="1">
              <a:lnSpc>
                <a:spcPct val="80000"/>
              </a:lnSpc>
              <a:buFont typeface="Wingdings" charset="0"/>
              <a:buNone/>
            </a:pPr>
            <a:r>
              <a:rPr lang="en-US" sz="1600" dirty="0">
                <a:ea typeface="ＭＳ Ｐゴシック" charset="0"/>
              </a:rPr>
              <a:t>                  	= …</a:t>
            </a:r>
          </a:p>
          <a:p>
            <a:pPr lvl="1" eaLnBrk="1" hangingPunct="1">
              <a:lnSpc>
                <a:spcPct val="80000"/>
              </a:lnSpc>
              <a:buFont typeface="Wingdings" charset="0"/>
              <a:buNone/>
            </a:pPr>
            <a:r>
              <a:rPr lang="en-US" sz="1600" dirty="0">
                <a:ea typeface="ＭＳ Ｐゴシック" charset="0"/>
              </a:rPr>
              <a:t>                  	= </a:t>
            </a:r>
            <a:r>
              <a:rPr lang="el-GR" sz="1600" dirty="0">
                <a:ea typeface="ＭＳ Ｐゴシック" charset="0"/>
                <a:cs typeface="Arial" charset="0"/>
              </a:rPr>
              <a:t>       </a:t>
            </a:r>
            <a:r>
              <a:rPr lang="en-US" sz="1600" dirty="0">
                <a:ea typeface="ＭＳ Ｐゴシック" charset="0"/>
              </a:rPr>
              <a:t> </a:t>
            </a:r>
            <a:r>
              <a:rPr lang="en-US" sz="1600" dirty="0" smtClean="0">
                <a:ea typeface="ＭＳ Ｐゴシック" charset="0"/>
              </a:rPr>
              <a:t>      </a:t>
            </a:r>
            <a:r>
              <a:rPr lang="en-US" sz="1600" b="1" dirty="0" smtClean="0">
                <a:ea typeface="ＭＳ Ｐゴシック" charset="0"/>
              </a:rPr>
              <a:t>P</a:t>
            </a:r>
            <a:r>
              <a:rPr lang="en-US" sz="1600" dirty="0">
                <a:ea typeface="ＭＳ Ｐゴシック" charset="0"/>
              </a:rPr>
              <a:t>(X</a:t>
            </a:r>
            <a:r>
              <a:rPr lang="en-US" sz="1600" baseline="-25000" dirty="0">
                <a:ea typeface="ＭＳ Ｐゴシック" charset="0"/>
              </a:rPr>
              <a:t>i</a:t>
            </a:r>
            <a:r>
              <a:rPr lang="en-US" sz="1600" dirty="0">
                <a:ea typeface="ＭＳ Ｐゴシック" charset="0"/>
              </a:rPr>
              <a:t> | X</a:t>
            </a:r>
            <a:r>
              <a:rPr lang="en-US" sz="1600" baseline="-25000" dirty="0">
                <a:ea typeface="ＭＳ Ｐゴシック" charset="0"/>
              </a:rPr>
              <a:t>1</a:t>
            </a:r>
            <a:r>
              <a:rPr lang="en-US" sz="1600" dirty="0">
                <a:ea typeface="ＭＳ Ｐゴシック" charset="0"/>
              </a:rPr>
              <a:t>, … ,X</a:t>
            </a:r>
            <a:r>
              <a:rPr lang="en-US" sz="1600" baseline="-25000" dirty="0">
                <a:ea typeface="ＭＳ Ｐゴシック" charset="0"/>
              </a:rPr>
              <a:t>i-1</a:t>
            </a:r>
            <a:r>
              <a:rPr lang="en-US" sz="1600" dirty="0">
                <a:ea typeface="ＭＳ Ｐゴシック" charset="0"/>
              </a:rPr>
              <a:t>)
</a:t>
            </a:r>
          </a:p>
        </p:txBody>
      </p:sp>
      <p:pic>
        <p:nvPicPr>
          <p:cNvPr id="50180" name="Picture 4" descr="TP_tmp"/>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555776" y="5741888"/>
            <a:ext cx="5334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40</a:t>
            </a:fld>
            <a:endParaRPr lang="de-DE" dirty="0"/>
          </a:p>
        </p:txBody>
      </p:sp>
    </p:spTree>
    <p:extLst>
      <p:ext uri="{BB962C8B-B14F-4D97-AF65-F5344CB8AC3E}">
        <p14:creationId xmlns:p14="http://schemas.microsoft.com/office/powerpoint/2010/main" val="119637216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dirty="0">
                <a:latin typeface="+mn-lt"/>
                <a:ea typeface="ＭＳ Ｐゴシック" charset="0"/>
                <a:cs typeface="ＭＳ Ｐゴシック" charset="0"/>
              </a:rPr>
              <a:t>Bayes‘ Rule</a:t>
            </a:r>
          </a:p>
        </p:txBody>
      </p:sp>
      <p:sp>
        <p:nvSpPr>
          <p:cNvPr id="72707" name="Rectangle 3"/>
          <p:cNvSpPr>
            <a:spLocks noGrp="1" noChangeArrowheads="1"/>
          </p:cNvSpPr>
          <p:nvPr>
            <p:ph type="body" idx="1"/>
          </p:nvPr>
        </p:nvSpPr>
        <p:spPr/>
        <p:txBody>
          <a:bodyPr/>
          <a:lstStyle/>
          <a:p>
            <a:pPr marL="0" indent="0" eaLnBrk="1" hangingPunct="1">
              <a:lnSpc>
                <a:spcPct val="80000"/>
              </a:lnSpc>
              <a:buNone/>
            </a:pPr>
            <a:endParaRPr lang="en-US" sz="2400" dirty="0">
              <a:latin typeface="Lucida Grande" charset="0"/>
              <a:ea typeface="ＭＳ Ｐゴシック" charset="0"/>
              <a:cs typeface="ＭＳ Ｐゴシック" charset="0"/>
            </a:endParaRPr>
          </a:p>
        </p:txBody>
      </p:sp>
      <p:pic>
        <p:nvPicPr>
          <p:cNvPr id="72708" name="Picture 4" descr="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196752"/>
            <a:ext cx="6400800"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41</a:t>
            </a:fld>
            <a:endParaRPr lang="de-DE" dirty="0"/>
          </a:p>
        </p:txBody>
      </p:sp>
      <p:sp>
        <p:nvSpPr>
          <p:cNvPr id="6" name="Rechteck 5"/>
          <p:cNvSpPr/>
          <p:nvPr/>
        </p:nvSpPr>
        <p:spPr>
          <a:xfrm>
            <a:off x="1043608" y="2420888"/>
            <a:ext cx="6336704" cy="108012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7286334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Inference by enumeration</a:t>
            </a:r>
          </a:p>
        </p:txBody>
      </p:sp>
      <p:sp>
        <p:nvSpPr>
          <p:cNvPr id="52227" name="Rectangle 3"/>
          <p:cNvSpPr>
            <a:spLocks noGrp="1" noChangeArrowheads="1"/>
          </p:cNvSpPr>
          <p:nvPr>
            <p:ph type="body" idx="1"/>
          </p:nvPr>
        </p:nvSpPr>
        <p:spPr/>
        <p:txBody>
          <a:bodyPr/>
          <a:lstStyle/>
          <a:p>
            <a:pPr eaLnBrk="1" hangingPunct="1">
              <a:lnSpc>
                <a:spcPct val="90000"/>
              </a:lnSpc>
            </a:pPr>
            <a:r>
              <a:rPr lang="en-US" sz="2400" dirty="0">
                <a:ea typeface="ＭＳ Ｐゴシック" charset="0"/>
              </a:rPr>
              <a:t>Start with the joint probability distribution:</a:t>
            </a:r>
          </a:p>
          <a:p>
            <a:pPr eaLnBrk="1" hangingPunct="1">
              <a:lnSpc>
                <a:spcPct val="90000"/>
              </a:lnSpc>
            </a:pPr>
            <a:endParaRPr lang="en-US" sz="2400" dirty="0">
              <a:ea typeface="ＭＳ Ｐゴシック" charset="0"/>
            </a:endParaRPr>
          </a:p>
          <a:p>
            <a:pPr eaLnBrk="1" hangingPunct="1">
              <a:lnSpc>
                <a:spcPct val="90000"/>
              </a:lnSpc>
            </a:pPr>
            <a:endParaRPr lang="en-US" sz="2400" dirty="0">
              <a:ea typeface="ＭＳ Ｐゴシック" charset="0"/>
            </a:endParaRPr>
          </a:p>
          <a:p>
            <a:pPr eaLnBrk="1" hangingPunct="1">
              <a:lnSpc>
                <a:spcPct val="90000"/>
              </a:lnSpc>
            </a:pPr>
            <a:endParaRPr lang="en-US" sz="2400" dirty="0">
              <a:ea typeface="ＭＳ Ｐゴシック" charset="0"/>
            </a:endParaRPr>
          </a:p>
          <a:p>
            <a:pPr eaLnBrk="1" hangingPunct="1">
              <a:lnSpc>
                <a:spcPct val="90000"/>
              </a:lnSpc>
              <a:buFont typeface="Times" charset="0"/>
              <a:buNone/>
            </a:pPr>
            <a:r>
              <a:rPr lang="en-US" sz="2400" dirty="0">
                <a:ea typeface="ＭＳ Ｐゴシック" charset="0"/>
              </a:rPr>
              <a:t>
</a:t>
            </a:r>
          </a:p>
          <a:p>
            <a:pPr eaLnBrk="1" hangingPunct="1">
              <a:lnSpc>
                <a:spcPct val="90000"/>
              </a:lnSpc>
            </a:pPr>
            <a:endParaRPr lang="en-US" sz="2400" dirty="0">
              <a:ea typeface="ＭＳ Ｐゴシック" charset="0"/>
            </a:endParaRPr>
          </a:p>
          <a:p>
            <a:pPr eaLnBrk="1" hangingPunct="1">
              <a:lnSpc>
                <a:spcPct val="90000"/>
              </a:lnSpc>
            </a:pPr>
            <a:r>
              <a:rPr lang="en-US" sz="2400" dirty="0">
                <a:ea typeface="ＭＳ Ｐゴシック" charset="0"/>
              </a:rPr>
              <a:t>For any proposition </a:t>
            </a:r>
            <a:r>
              <a:rPr lang="el-GR" sz="2400" dirty="0">
                <a:ea typeface="ＭＳ Ｐゴシック" charset="0"/>
                <a:cs typeface="Arial" charset="0"/>
              </a:rPr>
              <a:t>φ</a:t>
            </a:r>
            <a:r>
              <a:rPr lang="en-US" sz="2400" dirty="0">
                <a:ea typeface="ＭＳ Ｐゴシック" charset="0"/>
              </a:rPr>
              <a:t>, sum the atomic events where </a:t>
            </a:r>
            <a:r>
              <a:rPr lang="el-GR" sz="2400" dirty="0">
                <a:ea typeface="ＭＳ Ｐゴシック" charset="0"/>
                <a:cs typeface="Arial" charset="0"/>
              </a:rPr>
              <a:t>φ</a:t>
            </a:r>
            <a:r>
              <a:rPr lang="en-US" sz="2400" dirty="0" smtClean="0">
                <a:ea typeface="ＭＳ Ｐゴシック" charset="0"/>
              </a:rPr>
              <a:t> </a:t>
            </a:r>
            <a:r>
              <a:rPr lang="en-US" sz="2400" dirty="0">
                <a:ea typeface="ＭＳ Ｐゴシック" charset="0"/>
              </a:rPr>
              <a:t>is true: P(</a:t>
            </a:r>
            <a:r>
              <a:rPr lang="el-GR" sz="2400" dirty="0">
                <a:ea typeface="ＭＳ Ｐゴシック" charset="0"/>
                <a:cs typeface="Arial" charset="0"/>
              </a:rPr>
              <a:t>φ</a:t>
            </a:r>
            <a:r>
              <a:rPr lang="en-US" sz="2400" dirty="0">
                <a:ea typeface="ＭＳ Ｐゴシック" charset="0"/>
              </a:rPr>
              <a:t>) = </a:t>
            </a:r>
            <a:r>
              <a:rPr lang="el-GR" sz="2400" dirty="0" smtClean="0">
                <a:ea typeface="ＭＳ Ｐゴシック" charset="0"/>
                <a:cs typeface="Arial" charset="0"/>
              </a:rPr>
              <a:t>Σ</a:t>
            </a:r>
            <a:r>
              <a:rPr lang="el-GR" sz="2400" baseline="-25000" dirty="0" smtClean="0">
                <a:ea typeface="ＭＳ Ｐゴシック" charset="0"/>
                <a:cs typeface="Arial" charset="0"/>
              </a:rPr>
              <a:t>ω</a:t>
            </a:r>
            <a:r>
              <a:rPr lang="en-US" sz="2400" baseline="-25000" dirty="0" smtClean="0">
                <a:ea typeface="ＭＳ Ｐゴシック" charset="0"/>
              </a:rPr>
              <a:t>:</a:t>
            </a:r>
            <a:r>
              <a:rPr lang="el-GR" sz="2400" baseline="-25000" dirty="0" smtClean="0">
                <a:ea typeface="ＭＳ Ｐゴシック" charset="0"/>
                <a:cs typeface="Arial" charset="0"/>
              </a:rPr>
              <a:t>ω</a:t>
            </a:r>
            <a:r>
              <a:rPr lang="de-DE" sz="2400" baseline="-25000" dirty="0" smtClean="0">
                <a:ea typeface="ＭＳ Ｐゴシック" charset="0"/>
                <a:cs typeface="Arial" charset="0"/>
              </a:rPr>
              <a:t>⊨</a:t>
            </a:r>
            <a:r>
              <a:rPr lang="el-GR" sz="2400" baseline="-25000" dirty="0" smtClean="0">
                <a:ea typeface="ＭＳ Ｐゴシック" charset="0"/>
                <a:cs typeface="Arial" charset="0"/>
              </a:rPr>
              <a:t>φ</a:t>
            </a:r>
            <a:r>
              <a:rPr lang="en-US" sz="2400" dirty="0" smtClean="0">
                <a:ea typeface="ＭＳ Ｐゴシック" charset="0"/>
              </a:rPr>
              <a:t> </a:t>
            </a:r>
            <a:r>
              <a:rPr lang="en-US" sz="2400" dirty="0">
                <a:ea typeface="ＭＳ Ｐゴシック" charset="0"/>
              </a:rPr>
              <a:t>P(</a:t>
            </a:r>
            <a:r>
              <a:rPr lang="el-GR" sz="2400" dirty="0">
                <a:ea typeface="ＭＳ Ｐゴシック" charset="0"/>
                <a:cs typeface="Arial" charset="0"/>
              </a:rPr>
              <a:t>ω</a:t>
            </a:r>
            <a:r>
              <a:rPr lang="en-US" sz="2400" dirty="0">
                <a:ea typeface="ＭＳ Ｐゴシック" charset="0"/>
              </a:rPr>
              <a:t>)</a:t>
            </a:r>
          </a:p>
        </p:txBody>
      </p:sp>
      <p:pic>
        <p:nvPicPr>
          <p:cNvPr id="52228" name="Picture 4" descr="dentist-j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132856"/>
            <a:ext cx="36576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42</a:t>
            </a:fld>
            <a:endParaRPr lang="de-DE" dirty="0"/>
          </a:p>
        </p:txBody>
      </p:sp>
    </p:spTree>
    <p:extLst>
      <p:ext uri="{BB962C8B-B14F-4D97-AF65-F5344CB8AC3E}">
        <p14:creationId xmlns:p14="http://schemas.microsoft.com/office/powerpoint/2010/main" val="168040347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Inference by enumeration</a:t>
            </a:r>
          </a:p>
        </p:txBody>
      </p:sp>
      <p:sp>
        <p:nvSpPr>
          <p:cNvPr id="54275" name="Rectangle 3"/>
          <p:cNvSpPr>
            <a:spLocks noGrp="1" noChangeArrowheads="1"/>
          </p:cNvSpPr>
          <p:nvPr>
            <p:ph type="body" idx="1"/>
          </p:nvPr>
        </p:nvSpPr>
        <p:spPr/>
        <p:txBody>
          <a:bodyPr/>
          <a:lstStyle/>
          <a:p>
            <a:pPr eaLnBrk="1" hangingPunct="1">
              <a:lnSpc>
                <a:spcPct val="90000"/>
              </a:lnSpc>
            </a:pPr>
            <a:r>
              <a:rPr lang="en-US" sz="2000" dirty="0">
                <a:ea typeface="ＭＳ Ｐゴシック" charset="0"/>
              </a:rPr>
              <a:t>Start with the joint probability distribution:</a:t>
            </a:r>
          </a:p>
          <a:p>
            <a:pPr eaLnBrk="1" hangingPunct="1">
              <a:lnSpc>
                <a:spcPct val="90000"/>
              </a:lnSpc>
            </a:pPr>
            <a:endParaRPr lang="en-US" sz="2000" dirty="0">
              <a:ea typeface="ＭＳ Ｐゴシック" charset="0"/>
            </a:endParaRPr>
          </a:p>
          <a:p>
            <a:pPr marL="0" indent="0" eaLnBrk="1" hangingPunct="1">
              <a:lnSpc>
                <a:spcPct val="90000"/>
              </a:lnSpc>
              <a:buNone/>
            </a:pPr>
            <a:r>
              <a:rPr lang="en-US" sz="2000" dirty="0">
                <a:ea typeface="ＭＳ Ｐゴシック" charset="0"/>
              </a:rPr>
              <a:t/>
            </a:r>
            <a:br>
              <a:rPr lang="en-US" sz="2000" dirty="0">
                <a:ea typeface="ＭＳ Ｐゴシック" charset="0"/>
              </a:rPr>
            </a:br>
            <a:endParaRPr lang="en-US" sz="2000" dirty="0">
              <a:ea typeface="ＭＳ Ｐゴシック" charset="0"/>
            </a:endParaRPr>
          </a:p>
          <a:p>
            <a:pPr eaLnBrk="1" hangingPunct="1">
              <a:lnSpc>
                <a:spcPct val="90000"/>
              </a:lnSpc>
              <a:buFont typeface="Times" charset="0"/>
              <a:buNone/>
            </a:pPr>
            <a:endParaRPr lang="en-US" sz="2000" dirty="0">
              <a:ea typeface="ＭＳ Ｐゴシック" charset="0"/>
            </a:endParaRPr>
          </a:p>
          <a:p>
            <a:pPr eaLnBrk="1" hangingPunct="1">
              <a:lnSpc>
                <a:spcPct val="90000"/>
              </a:lnSpc>
            </a:pPr>
            <a:endParaRPr lang="en-US" sz="2000" dirty="0">
              <a:ea typeface="ＭＳ Ｐゴシック" charset="0"/>
            </a:endParaRPr>
          </a:p>
          <a:p>
            <a:pPr eaLnBrk="1" hangingPunct="1">
              <a:lnSpc>
                <a:spcPct val="90000"/>
              </a:lnSpc>
            </a:pPr>
            <a:r>
              <a:rPr lang="en-US" sz="2000" dirty="0">
                <a:ea typeface="ＭＳ Ｐゴシック" charset="0"/>
              </a:rPr>
              <a:t>For any proposition </a:t>
            </a:r>
            <a:r>
              <a:rPr lang="el-GR" sz="2000" dirty="0">
                <a:ea typeface="ＭＳ Ｐゴシック" charset="0"/>
                <a:cs typeface="Arial" charset="0"/>
              </a:rPr>
              <a:t>φ</a:t>
            </a:r>
            <a:r>
              <a:rPr lang="en-US" sz="2000" dirty="0">
                <a:ea typeface="ＭＳ Ｐゴシック" charset="0"/>
              </a:rPr>
              <a:t>, sum the atomic events where it is true: P(</a:t>
            </a:r>
            <a:r>
              <a:rPr lang="el-GR" sz="2000" dirty="0">
                <a:ea typeface="ＭＳ Ｐゴシック" charset="0"/>
                <a:cs typeface="Arial" charset="0"/>
              </a:rPr>
              <a:t>φ</a:t>
            </a:r>
            <a:r>
              <a:rPr lang="en-US" sz="2000" dirty="0">
                <a:ea typeface="ＭＳ Ｐゴシック" charset="0"/>
              </a:rPr>
              <a:t>) = </a:t>
            </a:r>
            <a:r>
              <a:rPr lang="el-GR" sz="2000" dirty="0">
                <a:ea typeface="ＭＳ Ｐゴシック" charset="0"/>
                <a:cs typeface="Arial" charset="0"/>
              </a:rPr>
              <a:t>Σ</a:t>
            </a:r>
            <a:r>
              <a:rPr lang="el-GR" sz="2000" baseline="-25000" dirty="0">
                <a:ea typeface="ＭＳ Ｐゴシック" charset="0"/>
                <a:cs typeface="Arial" charset="0"/>
              </a:rPr>
              <a:t>ω</a:t>
            </a:r>
            <a:r>
              <a:rPr lang="en-US" sz="2000" baseline="-25000" dirty="0">
                <a:ea typeface="ＭＳ Ｐゴシック" charset="0"/>
              </a:rPr>
              <a:t>:</a:t>
            </a:r>
            <a:r>
              <a:rPr lang="el-GR" sz="2000" baseline="-25000" dirty="0">
                <a:ea typeface="ＭＳ Ｐゴシック" charset="0"/>
                <a:cs typeface="Arial" charset="0"/>
              </a:rPr>
              <a:t>ω╞φ</a:t>
            </a:r>
            <a:r>
              <a:rPr lang="en-US" sz="2000" dirty="0">
                <a:ea typeface="ＭＳ Ｐゴシック" charset="0"/>
              </a:rPr>
              <a:t> P(</a:t>
            </a:r>
            <a:r>
              <a:rPr lang="el-GR" sz="2000" dirty="0">
                <a:ea typeface="ＭＳ Ｐゴシック" charset="0"/>
                <a:cs typeface="Arial" charset="0"/>
              </a:rPr>
              <a:t>ω</a:t>
            </a:r>
            <a:r>
              <a:rPr lang="en-US" sz="2000" dirty="0">
                <a:ea typeface="ＭＳ Ｐゴシック" charset="0"/>
              </a:rPr>
              <a:t>)</a:t>
            </a:r>
            <a:br>
              <a:rPr lang="en-US" sz="2000" dirty="0">
                <a:ea typeface="ＭＳ Ｐゴシック" charset="0"/>
              </a:rPr>
            </a:br>
            <a:endParaRPr lang="en-US" sz="2000" dirty="0">
              <a:ea typeface="ＭＳ Ｐゴシック" charset="0"/>
            </a:endParaRPr>
          </a:p>
          <a:p>
            <a:pPr eaLnBrk="1" hangingPunct="1">
              <a:lnSpc>
                <a:spcPct val="90000"/>
              </a:lnSpc>
            </a:pPr>
            <a:r>
              <a:rPr lang="en-US" sz="2000" dirty="0">
                <a:ea typeface="ＭＳ Ｐゴシック" charset="0"/>
              </a:rPr>
              <a:t>P(</a:t>
            </a:r>
            <a:r>
              <a:rPr lang="en-US" sz="2000" i="1" dirty="0">
                <a:ea typeface="ＭＳ Ｐゴシック" charset="0"/>
              </a:rPr>
              <a:t>toothache</a:t>
            </a:r>
            <a:r>
              <a:rPr lang="en-US" sz="2000" dirty="0">
                <a:ea typeface="ＭＳ Ｐゴシック" charset="0"/>
              </a:rPr>
              <a:t>) = 0.108 + 0.012 + 0.016 + 0.064 = 0.2</a:t>
            </a:r>
          </a:p>
          <a:p>
            <a:pPr eaLnBrk="1" hangingPunct="1">
              <a:lnSpc>
                <a:spcPct val="90000"/>
              </a:lnSpc>
            </a:pPr>
            <a:endParaRPr lang="en-US" sz="2000" dirty="0">
              <a:ea typeface="ＭＳ Ｐゴシック" charset="0"/>
            </a:endParaRPr>
          </a:p>
          <a:p>
            <a:pPr eaLnBrk="1" hangingPunct="1">
              <a:lnSpc>
                <a:spcPct val="90000"/>
              </a:lnSpc>
            </a:pPr>
            <a:r>
              <a:rPr lang="en-US" sz="2000" dirty="0">
                <a:ea typeface="ＭＳ Ｐゴシック" charset="0"/>
              </a:rPr>
              <a:t>Unconditional or </a:t>
            </a:r>
            <a:r>
              <a:rPr lang="en-US" sz="2000" b="1" dirty="0">
                <a:ea typeface="ＭＳ Ｐゴシック" charset="0"/>
              </a:rPr>
              <a:t>marginal probability </a:t>
            </a:r>
            <a:r>
              <a:rPr lang="en-US" sz="2000" dirty="0">
                <a:ea typeface="ＭＳ Ｐゴシック" charset="0"/>
              </a:rPr>
              <a:t>of toothache</a:t>
            </a:r>
          </a:p>
          <a:p>
            <a:pPr eaLnBrk="1" hangingPunct="1">
              <a:lnSpc>
                <a:spcPct val="90000"/>
              </a:lnSpc>
            </a:pPr>
            <a:r>
              <a:rPr lang="en-US" sz="2000" dirty="0">
                <a:ea typeface="ＭＳ Ｐゴシック" charset="0"/>
              </a:rPr>
              <a:t>Process is called marginalization or summing out</a:t>
            </a:r>
          </a:p>
          <a:p>
            <a:pPr eaLnBrk="1" hangingPunct="1">
              <a:lnSpc>
                <a:spcPct val="90000"/>
              </a:lnSpc>
            </a:pPr>
            <a:endParaRPr lang="en-US" sz="1600" dirty="0">
              <a:ea typeface="ＭＳ Ｐゴシック" charset="0"/>
            </a:endParaRPr>
          </a:p>
        </p:txBody>
      </p:sp>
      <p:pic>
        <p:nvPicPr>
          <p:cNvPr id="54276" name="Picture 4" descr="dentist-join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628800"/>
            <a:ext cx="36576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43</a:t>
            </a:fld>
            <a:endParaRPr lang="de-DE" dirty="0"/>
          </a:p>
        </p:txBody>
      </p:sp>
    </p:spTree>
    <p:extLst>
      <p:ext uri="{BB962C8B-B14F-4D97-AF65-F5344CB8AC3E}">
        <p14:creationId xmlns:p14="http://schemas.microsoft.com/office/powerpoint/2010/main" val="389726647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de-DE">
                <a:latin typeface="+mn-lt"/>
                <a:ea typeface="ＭＳ Ｐゴシック" charset="0"/>
                <a:cs typeface="ＭＳ Ｐゴシック" charset="0"/>
              </a:rPr>
              <a:t>Marginalization and conditioning</a:t>
            </a:r>
            <a:endParaRPr lang="de-DE" sz="2400">
              <a:latin typeface="+mn-lt"/>
              <a:ea typeface="ＭＳ Ｐゴシック" charset="0"/>
              <a:cs typeface="ＭＳ Ｐゴシック" charset="0"/>
            </a:endParaRPr>
          </a:p>
        </p:txBody>
      </p:sp>
      <p:sp>
        <p:nvSpPr>
          <p:cNvPr id="56323" name="Rectangle 3"/>
          <p:cNvSpPr>
            <a:spLocks noGrp="1" noChangeArrowheads="1"/>
          </p:cNvSpPr>
          <p:nvPr>
            <p:ph type="body" idx="1"/>
          </p:nvPr>
        </p:nvSpPr>
        <p:spPr/>
        <p:txBody>
          <a:bodyPr/>
          <a:lstStyle/>
          <a:p>
            <a:pPr eaLnBrk="1" hangingPunct="1"/>
            <a:r>
              <a:rPr lang="en-US" sz="2800" dirty="0">
                <a:ea typeface="ＭＳ Ｐゴシック" charset="0"/>
              </a:rPr>
              <a:t>Let Y, Z be sequences of random variables </a:t>
            </a:r>
            <a:r>
              <a:rPr lang="en-US" sz="2800" dirty="0" err="1" smtClean="0">
                <a:ea typeface="ＭＳ Ｐゴシック" charset="0"/>
              </a:rPr>
              <a:t>s.t.</a:t>
            </a:r>
            <a:r>
              <a:rPr lang="en-US" sz="2800" dirty="0" smtClean="0">
                <a:ea typeface="ＭＳ Ｐゴシック" charset="0"/>
              </a:rPr>
              <a:t> </a:t>
            </a:r>
            <a:br>
              <a:rPr lang="en-US" sz="2800" dirty="0" smtClean="0">
                <a:ea typeface="ＭＳ Ｐゴシック" charset="0"/>
              </a:rPr>
            </a:br>
            <a:r>
              <a:rPr lang="en-US" sz="2800" dirty="0" smtClean="0">
                <a:ea typeface="ＭＳ Ｐゴシック" charset="0"/>
              </a:rPr>
              <a:t>Y </a:t>
            </a:r>
            <a:r>
              <a:rPr lang="en-US" sz="2800" dirty="0">
                <a:ea typeface="ＭＳ Ｐゴシック" charset="0"/>
                <a:sym typeface="Symbol" charset="0"/>
              </a:rPr>
              <a:t></a:t>
            </a:r>
            <a:r>
              <a:rPr lang="en-US" sz="2800" dirty="0">
                <a:ea typeface="ＭＳ Ｐゴシック" charset="0"/>
              </a:rPr>
              <a:t> Z denotes all random variables describing the world</a:t>
            </a:r>
          </a:p>
          <a:p>
            <a:pPr eaLnBrk="1" hangingPunct="1"/>
            <a:endParaRPr lang="en-US" sz="2800" dirty="0">
              <a:ea typeface="ＭＳ Ｐゴシック" charset="0"/>
            </a:endParaRPr>
          </a:p>
          <a:p>
            <a:pPr eaLnBrk="1" hangingPunct="1"/>
            <a:r>
              <a:rPr lang="en-US" sz="2800" dirty="0">
                <a:ea typeface="ＭＳ Ｐゴシック" charset="0"/>
              </a:rPr>
              <a:t>Marginalization</a:t>
            </a:r>
            <a:endParaRPr lang="de-DE" sz="2800" dirty="0">
              <a:ea typeface="ＭＳ Ｐゴシック" charset="0"/>
            </a:endParaRPr>
          </a:p>
          <a:p>
            <a:pPr lvl="1" eaLnBrk="1" hangingPunct="1"/>
            <a:r>
              <a:rPr lang="de-DE" sz="2400" b="1" dirty="0">
                <a:ea typeface="ＭＳ Ｐゴシック" charset="0"/>
              </a:rPr>
              <a:t>P</a:t>
            </a:r>
            <a:r>
              <a:rPr lang="de-DE" sz="2400" dirty="0">
                <a:ea typeface="ＭＳ Ｐゴシック" charset="0"/>
              </a:rPr>
              <a:t>(</a:t>
            </a:r>
            <a:r>
              <a:rPr lang="de-DE" sz="2400" b="1" dirty="0">
                <a:ea typeface="ＭＳ Ｐゴシック" charset="0"/>
              </a:rPr>
              <a:t>Y</a:t>
            </a:r>
            <a:r>
              <a:rPr lang="de-DE" sz="2400" dirty="0">
                <a:ea typeface="ＭＳ Ｐゴシック" charset="0"/>
              </a:rPr>
              <a:t>) = </a:t>
            </a:r>
            <a:r>
              <a:rPr lang="el-GR" sz="2000" dirty="0">
                <a:ea typeface="ＭＳ Ｐゴシック" charset="0"/>
                <a:cs typeface="Arial" charset="0"/>
              </a:rPr>
              <a:t>Σ</a:t>
            </a:r>
            <a:r>
              <a:rPr lang="el-GR" sz="2000" b="1" baseline="-25000" dirty="0">
                <a:ea typeface="ＭＳ Ｐゴシック" charset="0"/>
                <a:cs typeface="Arial" charset="0"/>
              </a:rPr>
              <a:t>z</a:t>
            </a:r>
            <a:r>
              <a:rPr lang="de-DE" sz="2000" b="1" baseline="-25000" dirty="0">
                <a:ea typeface="ＭＳ Ｐゴシック" charset="0"/>
                <a:cs typeface="Arial" charset="0"/>
              </a:rPr>
              <a:t> </a:t>
            </a:r>
            <a:r>
              <a:rPr lang="de-DE" sz="2000" b="1" baseline="-25000" dirty="0" smtClean="0">
                <a:ea typeface="ＭＳ Ｐゴシック" charset="0"/>
                <a:cs typeface="Arial" charset="0"/>
              </a:rPr>
              <a:t>∈</a:t>
            </a:r>
            <a:r>
              <a:rPr lang="el-GR" sz="2000" b="1" baseline="-25000" dirty="0" smtClean="0">
                <a:ea typeface="ＭＳ Ｐゴシック" charset="0"/>
                <a:cs typeface="Arial" charset="0"/>
              </a:rPr>
              <a:t> </a:t>
            </a:r>
            <a:r>
              <a:rPr lang="el-GR" sz="2000" b="1" baseline="-25000" dirty="0">
                <a:ea typeface="ＭＳ Ｐゴシック" charset="0"/>
                <a:cs typeface="Arial" charset="0"/>
              </a:rPr>
              <a:t>Z</a:t>
            </a:r>
            <a:r>
              <a:rPr lang="el-GR" sz="2000" b="1" dirty="0">
                <a:ea typeface="ＭＳ Ｐゴシック" charset="0"/>
                <a:cs typeface="Arial" charset="0"/>
              </a:rPr>
              <a:t>P</a:t>
            </a:r>
            <a:r>
              <a:rPr lang="el-GR" sz="2000" dirty="0">
                <a:ea typeface="ＭＳ Ｐゴシック" charset="0"/>
                <a:cs typeface="Arial" charset="0"/>
              </a:rPr>
              <a:t>(</a:t>
            </a:r>
            <a:r>
              <a:rPr lang="el-GR" sz="2000" b="1" dirty="0">
                <a:ea typeface="ＭＳ Ｐゴシック" charset="0"/>
                <a:cs typeface="Arial" charset="0"/>
              </a:rPr>
              <a:t>Y</a:t>
            </a:r>
            <a:r>
              <a:rPr lang="el-GR" sz="2000" dirty="0">
                <a:ea typeface="ＭＳ Ｐゴシック" charset="0"/>
                <a:cs typeface="Arial" charset="0"/>
              </a:rPr>
              <a:t>,</a:t>
            </a:r>
            <a:r>
              <a:rPr lang="el-GR" sz="2000" b="1" dirty="0">
                <a:ea typeface="ＭＳ Ｐゴシック" charset="0"/>
                <a:cs typeface="Arial" charset="0"/>
              </a:rPr>
              <a:t>z</a:t>
            </a:r>
            <a:r>
              <a:rPr lang="el-GR" sz="2000" dirty="0">
                <a:ea typeface="ＭＳ Ｐゴシック" charset="0"/>
                <a:cs typeface="Arial" charset="0"/>
              </a:rPr>
              <a:t>)</a:t>
            </a:r>
          </a:p>
          <a:p>
            <a:pPr eaLnBrk="1" hangingPunct="1"/>
            <a:endParaRPr lang="el-GR" sz="2400" dirty="0">
              <a:ea typeface="ＭＳ Ｐゴシック" charset="0"/>
              <a:cs typeface="Arial" charset="0"/>
            </a:endParaRPr>
          </a:p>
          <a:p>
            <a:pPr eaLnBrk="1" hangingPunct="1"/>
            <a:r>
              <a:rPr lang="en-US" sz="2800" dirty="0">
                <a:ea typeface="ＭＳ Ｐゴシック" charset="0"/>
              </a:rPr>
              <a:t>Conditioning</a:t>
            </a:r>
            <a:endParaRPr lang="de-DE" sz="2800" dirty="0">
              <a:ea typeface="ＭＳ Ｐゴシック" charset="0"/>
            </a:endParaRPr>
          </a:p>
          <a:p>
            <a:pPr lvl="1" eaLnBrk="1" hangingPunct="1"/>
            <a:r>
              <a:rPr lang="de-DE" sz="2400" b="1" dirty="0">
                <a:ea typeface="ＭＳ Ｐゴシック" charset="0"/>
              </a:rPr>
              <a:t>P</a:t>
            </a:r>
            <a:r>
              <a:rPr lang="de-DE" sz="2400" dirty="0">
                <a:ea typeface="ＭＳ Ｐゴシック" charset="0"/>
              </a:rPr>
              <a:t>(</a:t>
            </a:r>
            <a:r>
              <a:rPr lang="de-DE" sz="2400" b="1" dirty="0">
                <a:ea typeface="ＭＳ Ｐゴシック" charset="0"/>
              </a:rPr>
              <a:t>Y</a:t>
            </a:r>
            <a:r>
              <a:rPr lang="de-DE" sz="2400" dirty="0">
                <a:ea typeface="ＭＳ Ｐゴシック" charset="0"/>
              </a:rPr>
              <a:t>) = </a:t>
            </a:r>
            <a:r>
              <a:rPr lang="el-GR" sz="2000" dirty="0">
                <a:ea typeface="ＭＳ Ｐゴシック" charset="0"/>
                <a:cs typeface="Arial" charset="0"/>
              </a:rPr>
              <a:t>Σ</a:t>
            </a:r>
            <a:r>
              <a:rPr lang="el-GR" sz="2000" b="1" baseline="-25000" dirty="0">
                <a:ea typeface="ＭＳ Ｐゴシック" charset="0"/>
                <a:cs typeface="Arial" charset="0"/>
              </a:rPr>
              <a:t>z</a:t>
            </a:r>
            <a:r>
              <a:rPr lang="de-DE" sz="2000" b="1" baseline="-25000" dirty="0">
                <a:ea typeface="ＭＳ Ｐゴシック" charset="0"/>
                <a:cs typeface="Arial" charset="0"/>
              </a:rPr>
              <a:t> </a:t>
            </a:r>
            <a:r>
              <a:rPr lang="de-DE" sz="2000" b="1" baseline="-25000" dirty="0" smtClean="0">
                <a:ea typeface="ＭＳ Ｐゴシック" charset="0"/>
                <a:cs typeface="Arial" charset="0"/>
              </a:rPr>
              <a:t>∈</a:t>
            </a:r>
            <a:r>
              <a:rPr lang="el-GR" sz="2000" b="1" baseline="-25000" dirty="0" smtClean="0">
                <a:ea typeface="ＭＳ Ｐゴシック" charset="0"/>
                <a:cs typeface="Arial" charset="0"/>
              </a:rPr>
              <a:t> </a:t>
            </a:r>
            <a:r>
              <a:rPr lang="el-GR" sz="2000" b="1" baseline="-25000" dirty="0">
                <a:ea typeface="ＭＳ Ｐゴシック" charset="0"/>
                <a:cs typeface="Arial" charset="0"/>
              </a:rPr>
              <a:t>Z</a:t>
            </a:r>
            <a:r>
              <a:rPr lang="el-GR" sz="2000" b="1" dirty="0">
                <a:ea typeface="ＭＳ Ｐゴシック" charset="0"/>
                <a:cs typeface="Arial" charset="0"/>
              </a:rPr>
              <a:t>P</a:t>
            </a:r>
            <a:r>
              <a:rPr lang="el-GR" sz="2000" dirty="0">
                <a:ea typeface="ＭＳ Ｐゴシック" charset="0"/>
                <a:cs typeface="Arial" charset="0"/>
              </a:rPr>
              <a:t>(</a:t>
            </a:r>
            <a:r>
              <a:rPr lang="el-GR" sz="2000" b="1" dirty="0">
                <a:ea typeface="ＭＳ Ｐゴシック" charset="0"/>
                <a:cs typeface="Arial" charset="0"/>
              </a:rPr>
              <a:t>Y</a:t>
            </a:r>
            <a:r>
              <a:rPr lang="el-GR" sz="2000" dirty="0">
                <a:ea typeface="ＭＳ Ｐゴシック" charset="0"/>
                <a:cs typeface="Arial" charset="0"/>
              </a:rPr>
              <a:t>|</a:t>
            </a:r>
            <a:r>
              <a:rPr lang="el-GR" sz="2000" b="1" dirty="0">
                <a:ea typeface="ＭＳ Ｐゴシック" charset="0"/>
                <a:cs typeface="Arial" charset="0"/>
              </a:rPr>
              <a:t>z</a:t>
            </a:r>
            <a:r>
              <a:rPr lang="el-GR" sz="2000" dirty="0">
                <a:ea typeface="ＭＳ Ｐゴシック" charset="0"/>
                <a:cs typeface="Arial" charset="0"/>
              </a:rPr>
              <a:t>)P(</a:t>
            </a:r>
            <a:r>
              <a:rPr lang="el-GR" sz="2000" b="1" dirty="0">
                <a:ea typeface="ＭＳ Ｐゴシック" charset="0"/>
                <a:cs typeface="Arial" charset="0"/>
              </a:rPr>
              <a:t>z</a:t>
            </a:r>
            <a:r>
              <a:rPr lang="el-GR" sz="2000" dirty="0">
                <a:ea typeface="ＭＳ Ｐゴシック" charset="0"/>
                <a:cs typeface="Arial" charset="0"/>
              </a:rPr>
              <a:t>)</a:t>
            </a:r>
            <a:endParaRPr lang="de-DE" sz="2000" dirty="0">
              <a:ea typeface="ＭＳ Ｐゴシック" charset="0"/>
              <a:cs typeface="Arial" charset="0"/>
            </a:endParaRP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44</a:t>
            </a:fld>
            <a:endParaRPr lang="de-DE" dirty="0"/>
          </a:p>
        </p:txBody>
      </p:sp>
    </p:spTree>
    <p:extLst>
      <p:ext uri="{BB962C8B-B14F-4D97-AF65-F5344CB8AC3E}">
        <p14:creationId xmlns:p14="http://schemas.microsoft.com/office/powerpoint/2010/main" val="422797898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dirty="0">
                <a:latin typeface="+mn-lt"/>
                <a:ea typeface="ＭＳ Ｐゴシック" charset="0"/>
                <a:cs typeface="ＭＳ Ｐゴシック" charset="0"/>
              </a:rPr>
              <a:t>Inference by enumeration</a:t>
            </a:r>
          </a:p>
        </p:txBody>
      </p:sp>
      <p:sp>
        <p:nvSpPr>
          <p:cNvPr id="58371" name="Rectangle 3"/>
          <p:cNvSpPr>
            <a:spLocks noGrp="1" noChangeArrowheads="1"/>
          </p:cNvSpPr>
          <p:nvPr>
            <p:ph type="body" idx="1"/>
          </p:nvPr>
        </p:nvSpPr>
        <p:spPr/>
        <p:txBody>
          <a:bodyPr/>
          <a:lstStyle/>
          <a:p>
            <a:pPr eaLnBrk="1" hangingPunct="1">
              <a:lnSpc>
                <a:spcPct val="90000"/>
              </a:lnSpc>
            </a:pPr>
            <a:r>
              <a:rPr lang="en-US" sz="2000" dirty="0">
                <a:ea typeface="ＭＳ Ｐゴシック" charset="0"/>
              </a:rPr>
              <a:t>Start with the joint probability distribution:</a:t>
            </a:r>
            <a:br>
              <a:rPr lang="en-US" sz="2000" dirty="0">
                <a:ea typeface="ＭＳ Ｐゴシック" charset="0"/>
              </a:rPr>
            </a:br>
            <a:endParaRPr lang="en-US" sz="2000" dirty="0">
              <a:ea typeface="ＭＳ Ｐゴシック" charset="0"/>
            </a:endParaRPr>
          </a:p>
          <a:p>
            <a:pPr eaLnBrk="1" hangingPunct="1">
              <a:lnSpc>
                <a:spcPct val="90000"/>
              </a:lnSpc>
            </a:pPr>
            <a:endParaRPr lang="en-US" sz="2000" dirty="0">
              <a:ea typeface="ＭＳ Ｐゴシック" charset="0"/>
            </a:endParaRPr>
          </a:p>
          <a:p>
            <a:pPr eaLnBrk="1" hangingPunct="1">
              <a:lnSpc>
                <a:spcPct val="90000"/>
              </a:lnSpc>
            </a:pPr>
            <a:endParaRPr lang="en-US" sz="2000" dirty="0">
              <a:ea typeface="ＭＳ Ｐゴシック" charset="0"/>
            </a:endParaRPr>
          </a:p>
          <a:p>
            <a:pPr eaLnBrk="1" hangingPunct="1">
              <a:lnSpc>
                <a:spcPct val="90000"/>
              </a:lnSpc>
            </a:pPr>
            <a:endParaRPr lang="en-US" sz="2000" dirty="0">
              <a:ea typeface="ＭＳ Ｐゴシック" charset="0"/>
            </a:endParaRPr>
          </a:p>
          <a:p>
            <a:pPr eaLnBrk="1" hangingPunct="1">
              <a:lnSpc>
                <a:spcPct val="90000"/>
              </a:lnSpc>
              <a:buFont typeface="Times" charset="0"/>
              <a:buNone/>
            </a:pPr>
            <a:r>
              <a:rPr lang="en-US" sz="2000" dirty="0">
                <a:ea typeface="ＭＳ Ｐゴシック" charset="0"/>
              </a:rPr>
              <a:t>
For any proposition </a:t>
            </a:r>
            <a:r>
              <a:rPr lang="el-GR" sz="2000" dirty="0">
                <a:ea typeface="ＭＳ Ｐゴシック" charset="0"/>
                <a:cs typeface="Arial" charset="0"/>
              </a:rPr>
              <a:t>φ</a:t>
            </a:r>
            <a:r>
              <a:rPr lang="en-US" sz="2000" dirty="0">
                <a:ea typeface="ＭＳ Ｐゴシック" charset="0"/>
              </a:rPr>
              <a:t>, sum the atomic events where it is true: </a:t>
            </a:r>
            <a:r>
              <a:rPr lang="en-US" sz="2000" dirty="0" smtClean="0">
                <a:ea typeface="ＭＳ Ｐゴシック" charset="0"/>
              </a:rPr>
              <a:t/>
            </a:r>
            <a:br>
              <a:rPr lang="en-US" sz="2000" dirty="0" smtClean="0">
                <a:ea typeface="ＭＳ Ｐゴシック" charset="0"/>
              </a:rPr>
            </a:br>
            <a:r>
              <a:rPr lang="en-US" sz="2000" dirty="0" smtClean="0">
                <a:ea typeface="ＭＳ Ｐゴシック" charset="0"/>
              </a:rPr>
              <a:t>P</a:t>
            </a:r>
            <a:r>
              <a:rPr lang="en-US" sz="2000" dirty="0">
                <a:ea typeface="ＭＳ Ｐゴシック" charset="0"/>
              </a:rPr>
              <a:t>(</a:t>
            </a:r>
            <a:r>
              <a:rPr lang="el-GR" sz="2000" dirty="0">
                <a:ea typeface="ＭＳ Ｐゴシック" charset="0"/>
                <a:cs typeface="Arial" charset="0"/>
              </a:rPr>
              <a:t>φ</a:t>
            </a:r>
            <a:r>
              <a:rPr lang="en-US" sz="2000" dirty="0">
                <a:ea typeface="ＭＳ Ｐゴシック" charset="0"/>
              </a:rPr>
              <a:t>) = </a:t>
            </a:r>
            <a:r>
              <a:rPr lang="el-GR" sz="2000" dirty="0" smtClean="0">
                <a:ea typeface="ＭＳ Ｐゴシック" charset="0"/>
                <a:cs typeface="Arial" charset="0"/>
              </a:rPr>
              <a:t>Σ</a:t>
            </a:r>
            <a:r>
              <a:rPr lang="el-GR" sz="2000" baseline="-25000" dirty="0" smtClean="0">
                <a:ea typeface="ＭＳ Ｐゴシック" charset="0"/>
                <a:cs typeface="Arial" charset="0"/>
              </a:rPr>
              <a:t>ω</a:t>
            </a:r>
            <a:r>
              <a:rPr lang="en-US" sz="2000" baseline="-25000" dirty="0" smtClean="0">
                <a:ea typeface="ＭＳ Ｐゴシック" charset="0"/>
              </a:rPr>
              <a:t>:</a:t>
            </a:r>
            <a:r>
              <a:rPr lang="el-GR" sz="2000" baseline="-25000" dirty="0" smtClean="0">
                <a:ea typeface="ＭＳ Ｐゴシック" charset="0"/>
                <a:cs typeface="Arial" charset="0"/>
              </a:rPr>
              <a:t>ω</a:t>
            </a:r>
            <a:r>
              <a:rPr lang="de-DE" sz="2000" baseline="-25000" dirty="0" smtClean="0">
                <a:ea typeface="ＭＳ Ｐゴシック" charset="0"/>
                <a:cs typeface="Arial" charset="0"/>
              </a:rPr>
              <a:t>⊨</a:t>
            </a:r>
            <a:r>
              <a:rPr lang="el-GR" sz="2000" baseline="-25000" dirty="0" smtClean="0">
                <a:ea typeface="ＭＳ Ｐゴシック" charset="0"/>
                <a:cs typeface="Arial" charset="0"/>
              </a:rPr>
              <a:t>φ</a:t>
            </a:r>
            <a:r>
              <a:rPr lang="en-US" sz="2000" dirty="0" smtClean="0">
                <a:ea typeface="ＭＳ Ｐゴシック" charset="0"/>
              </a:rPr>
              <a:t> </a:t>
            </a:r>
            <a:r>
              <a:rPr lang="en-US" sz="2000" dirty="0">
                <a:ea typeface="ＭＳ Ｐゴシック" charset="0"/>
              </a:rPr>
              <a:t>P(</a:t>
            </a:r>
            <a:r>
              <a:rPr lang="el-GR" sz="2000" dirty="0">
                <a:ea typeface="ＭＳ Ｐゴシック" charset="0"/>
                <a:cs typeface="Arial" charset="0"/>
              </a:rPr>
              <a:t>ω</a:t>
            </a:r>
            <a:r>
              <a:rPr lang="en-US" sz="2000" dirty="0">
                <a:ea typeface="ＭＳ Ｐゴシック" charset="0"/>
              </a:rPr>
              <a:t>)
</a:t>
            </a:r>
          </a:p>
          <a:p>
            <a:pPr eaLnBrk="1" hangingPunct="1">
              <a:lnSpc>
                <a:spcPct val="90000"/>
              </a:lnSpc>
            </a:pPr>
            <a:r>
              <a:rPr lang="en-US" sz="2000" dirty="0">
                <a:ea typeface="ＭＳ Ｐゴシック" charset="0"/>
              </a:rPr>
              <a:t>P(cavity </a:t>
            </a:r>
            <a:r>
              <a:rPr lang="en-US" sz="2000" dirty="0">
                <a:ea typeface="ＭＳ Ｐゴシック" charset="0"/>
                <a:sym typeface="Symbol" charset="0"/>
              </a:rPr>
              <a:t></a:t>
            </a:r>
            <a:r>
              <a:rPr lang="en-US" sz="2000" dirty="0">
                <a:ea typeface="ＭＳ Ｐゴシック" charset="0"/>
              </a:rPr>
              <a:t> </a:t>
            </a:r>
            <a:r>
              <a:rPr lang="en-US" sz="2000" i="1" dirty="0">
                <a:ea typeface="ＭＳ Ｐゴシック" charset="0"/>
              </a:rPr>
              <a:t>toothache</a:t>
            </a:r>
            <a:r>
              <a:rPr lang="en-US" sz="2000" dirty="0">
                <a:ea typeface="ＭＳ Ｐゴシック" charset="0"/>
              </a:rPr>
              <a:t>) = 0.108 + 0.012 + 0.072 + 0.008+ 0.016 + 0.064 = 0.28</a:t>
            </a:r>
            <a:br>
              <a:rPr lang="en-US" sz="2000" dirty="0">
                <a:ea typeface="ＭＳ Ｐゴシック" charset="0"/>
              </a:rPr>
            </a:br>
            <a:r>
              <a:rPr lang="en-US" sz="2000" dirty="0">
                <a:ea typeface="ＭＳ Ｐゴシック" charset="0"/>
              </a:rPr>
              <a:t/>
            </a:r>
            <a:br>
              <a:rPr lang="en-US" sz="2000" dirty="0">
                <a:ea typeface="ＭＳ Ｐゴシック" charset="0"/>
              </a:rPr>
            </a:br>
            <a:r>
              <a:rPr lang="en-US" sz="1600" dirty="0">
                <a:ea typeface="ＭＳ Ｐゴシック" charset="0"/>
              </a:rPr>
              <a:t>(P(</a:t>
            </a:r>
            <a:r>
              <a:rPr lang="en-US" sz="1600" i="1" dirty="0">
                <a:ea typeface="ＭＳ Ｐゴシック" charset="0"/>
              </a:rPr>
              <a:t>cavity </a:t>
            </a:r>
            <a:r>
              <a:rPr lang="en-US" sz="1600" dirty="0">
                <a:ea typeface="ＭＳ Ｐゴシック" charset="0"/>
                <a:sym typeface="Symbol" charset="0"/>
              </a:rPr>
              <a:t></a:t>
            </a:r>
            <a:r>
              <a:rPr lang="en-US" sz="1600" dirty="0">
                <a:ea typeface="ＭＳ Ｐゴシック" charset="0"/>
              </a:rPr>
              <a:t> </a:t>
            </a:r>
            <a:r>
              <a:rPr lang="en-US" sz="1600" i="1" dirty="0">
                <a:ea typeface="ＭＳ Ｐゴシック" charset="0"/>
              </a:rPr>
              <a:t>toothache</a:t>
            </a:r>
            <a:r>
              <a:rPr lang="en-US" sz="1600" dirty="0">
                <a:ea typeface="ＭＳ Ｐゴシック" charset="0"/>
              </a:rPr>
              <a:t>) = P(</a:t>
            </a:r>
            <a:r>
              <a:rPr lang="en-US" sz="1600" i="1" dirty="0">
                <a:ea typeface="ＭＳ Ｐゴシック" charset="0"/>
              </a:rPr>
              <a:t>cavity</a:t>
            </a:r>
            <a:r>
              <a:rPr lang="en-US" sz="1600" dirty="0">
                <a:ea typeface="ＭＳ Ｐゴシック" charset="0"/>
              </a:rPr>
              <a:t>) + P(</a:t>
            </a:r>
            <a:r>
              <a:rPr lang="en-US" sz="1600" i="1" dirty="0">
                <a:ea typeface="ＭＳ Ｐゴシック" charset="0"/>
              </a:rPr>
              <a:t>toothache</a:t>
            </a:r>
            <a:r>
              <a:rPr lang="en-US" sz="1600" dirty="0">
                <a:ea typeface="ＭＳ Ｐゴシック" charset="0"/>
              </a:rPr>
              <a:t>) – P(</a:t>
            </a:r>
            <a:r>
              <a:rPr lang="en-US" sz="1600" i="1" dirty="0">
                <a:ea typeface="ＭＳ Ｐゴシック" charset="0"/>
              </a:rPr>
              <a:t>cavity</a:t>
            </a:r>
            <a:r>
              <a:rPr lang="en-US" sz="1600" dirty="0">
                <a:ea typeface="ＭＳ Ｐゴシック" charset="0"/>
              </a:rPr>
              <a:t> </a:t>
            </a:r>
            <a:r>
              <a:rPr lang="en-US" sz="1600" dirty="0">
                <a:ea typeface="ＭＳ Ｐゴシック" charset="0"/>
                <a:sym typeface="Symbol" charset="0"/>
              </a:rPr>
              <a:t> </a:t>
            </a:r>
            <a:r>
              <a:rPr lang="en-US" sz="1600" i="1" dirty="0">
                <a:ea typeface="ＭＳ Ｐゴシック" charset="0"/>
                <a:sym typeface="Symbol" charset="0"/>
              </a:rPr>
              <a:t>toothache</a:t>
            </a:r>
            <a:r>
              <a:rPr lang="en-US" sz="1600" dirty="0">
                <a:ea typeface="ＭＳ Ｐゴシック" charset="0"/>
                <a:sym typeface="Symbol" charset="0"/>
              </a:rPr>
              <a:t>))</a:t>
            </a:r>
            <a:endParaRPr lang="en-US" sz="1600" dirty="0">
              <a:ea typeface="ＭＳ Ｐゴシック" charset="0"/>
            </a:endParaRPr>
          </a:p>
          <a:p>
            <a:pPr eaLnBrk="1" hangingPunct="1">
              <a:lnSpc>
                <a:spcPct val="90000"/>
              </a:lnSpc>
            </a:pPr>
            <a:endParaRPr lang="en-US" sz="1600" dirty="0">
              <a:ea typeface="ＭＳ Ｐゴシック" charset="0"/>
            </a:endParaRPr>
          </a:p>
          <a:p>
            <a:pPr eaLnBrk="1" hangingPunct="1">
              <a:lnSpc>
                <a:spcPct val="90000"/>
              </a:lnSpc>
            </a:pPr>
            <a:endParaRPr lang="en-US" sz="2000" dirty="0">
              <a:ea typeface="ＭＳ Ｐゴシック" charset="0"/>
            </a:endParaRPr>
          </a:p>
        </p:txBody>
      </p:sp>
      <p:pic>
        <p:nvPicPr>
          <p:cNvPr id="58372" name="Picture 4" descr="dentist-join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628800"/>
            <a:ext cx="358140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45</a:t>
            </a:fld>
            <a:endParaRPr lang="de-DE" dirty="0"/>
          </a:p>
        </p:txBody>
      </p:sp>
    </p:spTree>
    <p:extLst>
      <p:ext uri="{BB962C8B-B14F-4D97-AF65-F5344CB8AC3E}">
        <p14:creationId xmlns:p14="http://schemas.microsoft.com/office/powerpoint/2010/main" val="191410428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dentist-join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628800"/>
            <a:ext cx="36576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3"/>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Inference by enumeration</a:t>
            </a:r>
          </a:p>
        </p:txBody>
      </p:sp>
      <p:sp>
        <p:nvSpPr>
          <p:cNvPr id="60420" name="Rectangle 4"/>
          <p:cNvSpPr>
            <a:spLocks noGrp="1" noChangeArrowheads="1"/>
          </p:cNvSpPr>
          <p:nvPr>
            <p:ph type="body" idx="1"/>
          </p:nvPr>
        </p:nvSpPr>
        <p:spPr/>
        <p:txBody>
          <a:bodyPr/>
          <a:lstStyle/>
          <a:p>
            <a:pPr eaLnBrk="1" hangingPunct="1">
              <a:lnSpc>
                <a:spcPct val="90000"/>
              </a:lnSpc>
            </a:pPr>
            <a:r>
              <a:rPr lang="en-US" sz="2000" dirty="0">
                <a:ea typeface="ＭＳ Ｐゴシック" charset="0"/>
                <a:cs typeface="ＭＳ Ｐゴシック" charset="0"/>
              </a:rPr>
              <a:t>Start with the joint probability distribution:</a:t>
            </a:r>
          </a:p>
          <a:p>
            <a:pPr eaLnBrk="1" hangingPunct="1">
              <a:lnSpc>
                <a:spcPct val="90000"/>
              </a:lnSpc>
            </a:pPr>
            <a:endParaRPr lang="en-US" sz="2000" dirty="0">
              <a:ea typeface="ＭＳ Ｐゴシック" charset="0"/>
              <a:cs typeface="ＭＳ Ｐゴシック" charset="0"/>
            </a:endParaRPr>
          </a:p>
          <a:p>
            <a:pPr eaLnBrk="1" hangingPunct="1">
              <a:lnSpc>
                <a:spcPct val="90000"/>
              </a:lnSpc>
            </a:pPr>
            <a:endParaRPr lang="en-US" sz="2000" dirty="0">
              <a:ea typeface="ＭＳ Ｐゴシック" charset="0"/>
              <a:cs typeface="ＭＳ Ｐゴシック" charset="0"/>
            </a:endParaRPr>
          </a:p>
          <a:p>
            <a:pPr eaLnBrk="1" hangingPunct="1">
              <a:lnSpc>
                <a:spcPct val="90000"/>
              </a:lnSpc>
            </a:pPr>
            <a:endParaRPr lang="en-US" sz="2000" dirty="0">
              <a:ea typeface="ＭＳ Ｐゴシック" charset="0"/>
              <a:cs typeface="ＭＳ Ｐゴシック" charset="0"/>
            </a:endParaRPr>
          </a:p>
          <a:p>
            <a:pPr eaLnBrk="1" hangingPunct="1">
              <a:lnSpc>
                <a:spcPct val="90000"/>
              </a:lnSpc>
            </a:pPr>
            <a:endParaRPr lang="en-US" sz="2000" dirty="0">
              <a:ea typeface="ＭＳ Ｐゴシック" charset="0"/>
              <a:cs typeface="ＭＳ Ｐゴシック" charset="0"/>
            </a:endParaRPr>
          </a:p>
          <a:p>
            <a:pPr eaLnBrk="1" hangingPunct="1">
              <a:lnSpc>
                <a:spcPct val="90000"/>
              </a:lnSpc>
              <a:buFont typeface="Times" charset="0"/>
              <a:buNone/>
            </a:pPr>
            <a:endParaRPr lang="en-US" sz="2000" dirty="0">
              <a:ea typeface="ＭＳ Ｐゴシック" charset="0"/>
              <a:cs typeface="ＭＳ Ｐゴシック" charset="0"/>
            </a:endParaRPr>
          </a:p>
          <a:p>
            <a:pPr eaLnBrk="1" hangingPunct="1">
              <a:lnSpc>
                <a:spcPct val="90000"/>
              </a:lnSpc>
            </a:pPr>
            <a:r>
              <a:rPr lang="en-US" sz="2000" dirty="0">
                <a:ea typeface="ＭＳ Ｐゴシック" charset="0"/>
                <a:cs typeface="ＭＳ Ｐゴシック" charset="0"/>
              </a:rPr>
              <a:t>Can also compute conditional probabilities:</a:t>
            </a:r>
          </a:p>
          <a:p>
            <a:pPr eaLnBrk="1" hangingPunct="1">
              <a:lnSpc>
                <a:spcPct val="90000"/>
              </a:lnSpc>
              <a:buFont typeface="Times" charset="0"/>
              <a:buNone/>
            </a:pPr>
            <a:r>
              <a:rPr lang="en-US" sz="2000" dirty="0">
                <a:ea typeface="ＭＳ Ｐゴシック" charset="0"/>
                <a:cs typeface="ＭＳ Ｐゴシック" charset="0"/>
              </a:rPr>
              <a:t>	P(</a:t>
            </a:r>
            <a:r>
              <a:rPr lang="en-US" sz="2000" dirty="0">
                <a:ea typeface="ＭＳ Ｐゴシック" charset="0"/>
                <a:cs typeface="ＭＳ Ｐゴシック" charset="0"/>
                <a:sym typeface="Symbol" charset="0"/>
              </a:rPr>
              <a:t></a:t>
            </a:r>
            <a:r>
              <a:rPr lang="en-US" sz="2000" dirty="0">
                <a:ea typeface="ＭＳ Ｐゴシック" charset="0"/>
                <a:cs typeface="ＭＳ Ｐゴシック" charset="0"/>
              </a:rPr>
              <a:t>cavity | toothache) 	= </a:t>
            </a:r>
            <a:r>
              <a:rPr lang="en-US" sz="2000" dirty="0" smtClean="0">
                <a:ea typeface="ＭＳ Ｐゴシック" charset="0"/>
                <a:cs typeface="ＭＳ Ｐゴシック" charset="0"/>
              </a:rPr>
              <a:t>      P</a:t>
            </a:r>
            <a:r>
              <a:rPr lang="en-US" sz="2000" dirty="0">
                <a:ea typeface="ＭＳ Ｐゴシック" charset="0"/>
                <a:cs typeface="ＭＳ Ｐゴシック" charset="0"/>
              </a:rPr>
              <a:t>(</a:t>
            </a:r>
            <a:r>
              <a:rPr lang="en-US" sz="2000" dirty="0">
                <a:ea typeface="ＭＳ Ｐゴシック" charset="0"/>
                <a:cs typeface="ＭＳ Ｐゴシック" charset="0"/>
                <a:sym typeface="Symbol" charset="0"/>
              </a:rPr>
              <a:t></a:t>
            </a:r>
            <a:r>
              <a:rPr lang="en-US" sz="2000" dirty="0">
                <a:ea typeface="ＭＳ Ｐゴシック" charset="0"/>
                <a:cs typeface="ＭＳ Ｐゴシック" charset="0"/>
              </a:rPr>
              <a:t>cavity </a:t>
            </a:r>
            <a:r>
              <a:rPr lang="en-US" sz="2000" dirty="0">
                <a:ea typeface="ＭＳ Ｐゴシック" charset="0"/>
                <a:cs typeface="ＭＳ Ｐゴシック" charset="0"/>
                <a:sym typeface="Symbol" charset="0"/>
              </a:rPr>
              <a:t> </a:t>
            </a:r>
            <a:r>
              <a:rPr lang="en-US" sz="2000" dirty="0">
                <a:ea typeface="ＭＳ Ｐゴシック" charset="0"/>
                <a:cs typeface="ＭＳ Ｐゴシック" charset="0"/>
              </a:rPr>
              <a:t>toothache)</a:t>
            </a:r>
          </a:p>
          <a:p>
            <a:pPr eaLnBrk="1" hangingPunct="1">
              <a:lnSpc>
                <a:spcPct val="90000"/>
              </a:lnSpc>
              <a:buNone/>
            </a:pPr>
            <a:r>
              <a:rPr lang="en-US" sz="2000" dirty="0">
                <a:ea typeface="ＭＳ Ｐゴシック" charset="0"/>
                <a:cs typeface="ＭＳ Ｐゴシック" charset="0"/>
              </a:rPr>
              <a:t>						</a:t>
            </a:r>
            <a:r>
              <a:rPr lang="en-US" sz="2000" dirty="0" smtClean="0">
                <a:ea typeface="ＭＳ Ｐゴシック" charset="0"/>
                <a:cs typeface="ＭＳ Ｐゴシック" charset="0"/>
              </a:rPr>
              <a:t>     </a:t>
            </a:r>
            <a:r>
              <a:rPr lang="en-US" sz="2000" dirty="0">
                <a:ea typeface="ＭＳ Ｐゴシック" charset="0"/>
              </a:rPr>
              <a:t>P(toothache)</a:t>
            </a:r>
          </a:p>
          <a:p>
            <a:pPr eaLnBrk="1" hangingPunct="1">
              <a:lnSpc>
                <a:spcPct val="90000"/>
              </a:lnSpc>
              <a:buFont typeface="Times" charset="0"/>
              <a:buNone/>
            </a:pPr>
            <a:r>
              <a:rPr lang="en-US" sz="2000" dirty="0" smtClean="0">
                <a:ea typeface="ＭＳ Ｐゴシック" charset="0"/>
                <a:cs typeface="ＭＳ Ｐゴシック" charset="0"/>
              </a:rPr>
              <a:t>                           </a:t>
            </a:r>
            <a:r>
              <a:rPr lang="en-US" sz="2000" dirty="0">
                <a:ea typeface="ＭＳ Ｐゴシック" charset="0"/>
                <a:cs typeface="ＭＳ Ｐゴシック" charset="0"/>
              </a:rPr>
              <a:t>		</a:t>
            </a:r>
            <a:r>
              <a:rPr lang="en-US" sz="2000" dirty="0" smtClean="0">
                <a:ea typeface="ＭＳ Ｐゴシック" charset="0"/>
                <a:cs typeface="ＭＳ Ｐゴシック" charset="0"/>
              </a:rPr>
              <a:t>= </a:t>
            </a:r>
            <a:r>
              <a:rPr lang="en-US" sz="2000" dirty="0">
                <a:ea typeface="ＭＳ Ｐゴシック" charset="0"/>
                <a:cs typeface="ＭＳ Ｐゴシック" charset="0"/>
              </a:rPr>
              <a:t>	      0.016+0.064</a:t>
            </a:r>
          </a:p>
          <a:p>
            <a:pPr eaLnBrk="1" hangingPunct="1">
              <a:lnSpc>
                <a:spcPct val="90000"/>
              </a:lnSpc>
              <a:buFont typeface="Times" charset="0"/>
              <a:buNone/>
            </a:pPr>
            <a:r>
              <a:rPr lang="en-US" sz="2000" dirty="0">
                <a:ea typeface="ＭＳ Ｐゴシック" charset="0"/>
                <a:cs typeface="ＭＳ Ｐゴシック" charset="0"/>
              </a:rPr>
              <a:t>					 </a:t>
            </a:r>
            <a:r>
              <a:rPr lang="en-US" sz="2000" dirty="0" smtClean="0">
                <a:ea typeface="ＭＳ Ｐゴシック" charset="0"/>
                <a:cs typeface="ＭＳ Ｐゴシック" charset="0"/>
              </a:rPr>
              <a:t>        </a:t>
            </a:r>
            <a:r>
              <a:rPr lang="en-US" sz="2000" dirty="0">
                <a:ea typeface="ＭＳ Ｐゴシック" charset="0"/>
                <a:cs typeface="ＭＳ Ｐゴシック" charset="0"/>
              </a:rPr>
              <a:t>0.108 + 0.012 + 0.016 + 0.064</a:t>
            </a:r>
          </a:p>
          <a:p>
            <a:pPr eaLnBrk="1" hangingPunct="1">
              <a:lnSpc>
                <a:spcPct val="90000"/>
              </a:lnSpc>
              <a:buFont typeface="Times" charset="0"/>
              <a:buNone/>
            </a:pPr>
            <a:r>
              <a:rPr lang="en-US" sz="2000" dirty="0">
                <a:ea typeface="ＭＳ Ｐゴシック" charset="0"/>
                <a:cs typeface="ＭＳ Ｐゴシック" charset="0"/>
              </a:rPr>
              <a:t>					= </a:t>
            </a:r>
            <a:r>
              <a:rPr lang="en-US" sz="2000" dirty="0" smtClean="0">
                <a:ea typeface="ＭＳ Ｐゴシック" charset="0"/>
                <a:cs typeface="ＭＳ Ｐゴシック" charset="0"/>
              </a:rPr>
              <a:t>  0.4</a:t>
            </a:r>
            <a:r>
              <a:rPr lang="en-US" sz="2000" dirty="0">
                <a:ea typeface="ＭＳ Ｐゴシック" charset="0"/>
                <a:cs typeface="ＭＳ Ｐゴシック" charset="0"/>
              </a:rPr>
              <a:t>
 </a:t>
            </a:r>
            <a:r>
              <a:rPr lang="en-US" sz="2000" dirty="0" smtClean="0">
                <a:ea typeface="ＭＳ Ｐゴシック" charset="0"/>
                <a:cs typeface="ＭＳ Ｐゴシック" charset="0"/>
              </a:rPr>
              <a:t>     P</a:t>
            </a:r>
            <a:r>
              <a:rPr lang="en-US" sz="2000" dirty="0">
                <a:ea typeface="ＭＳ Ｐゴシック" charset="0"/>
                <a:cs typeface="ＭＳ Ｐゴシック" charset="0"/>
              </a:rPr>
              <a:t>(cavity | toothache) = 0.108+0.012/0.2 = 0.6</a:t>
            </a:r>
          </a:p>
          <a:p>
            <a:pPr eaLnBrk="1" hangingPunct="1">
              <a:lnSpc>
                <a:spcPct val="90000"/>
              </a:lnSpc>
            </a:pPr>
            <a:endParaRPr lang="en-US" sz="1600" dirty="0">
              <a:ea typeface="ＭＳ Ｐゴシック" charset="0"/>
              <a:cs typeface="ＭＳ Ｐゴシック" charset="0"/>
            </a:endParaRPr>
          </a:p>
        </p:txBody>
      </p:sp>
      <p:sp>
        <p:nvSpPr>
          <p:cNvPr id="60421" name="Line 5"/>
          <p:cNvSpPr>
            <a:spLocks noChangeShapeType="1"/>
          </p:cNvSpPr>
          <p:nvPr/>
        </p:nvSpPr>
        <p:spPr bwMode="auto">
          <a:xfrm>
            <a:off x="4572000" y="3933056"/>
            <a:ext cx="3124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0422" name="Line 6"/>
          <p:cNvSpPr>
            <a:spLocks noChangeShapeType="1"/>
          </p:cNvSpPr>
          <p:nvPr/>
        </p:nvSpPr>
        <p:spPr bwMode="auto">
          <a:xfrm>
            <a:off x="4427984" y="4509120"/>
            <a:ext cx="403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8"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46</a:t>
            </a:fld>
            <a:endParaRPr lang="de-DE" dirty="0"/>
          </a:p>
        </p:txBody>
      </p:sp>
    </p:spTree>
    <p:extLst>
      <p:ext uri="{BB962C8B-B14F-4D97-AF65-F5344CB8AC3E}">
        <p14:creationId xmlns:p14="http://schemas.microsoft.com/office/powerpoint/2010/main" val="399512947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dentist-joint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1340768"/>
            <a:ext cx="3810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3"/>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Normalization</a:t>
            </a:r>
          </a:p>
        </p:txBody>
      </p:sp>
      <p:sp>
        <p:nvSpPr>
          <p:cNvPr id="62468" name="Rectangle 4"/>
          <p:cNvSpPr>
            <a:spLocks noGrp="1" noChangeArrowheads="1"/>
          </p:cNvSpPr>
          <p:nvPr>
            <p:ph type="body" idx="1"/>
          </p:nvPr>
        </p:nvSpPr>
        <p:spPr>
          <a:xfrm>
            <a:off x="457200" y="3136231"/>
            <a:ext cx="8229600" cy="3001962"/>
          </a:xfrm>
        </p:spPr>
        <p:txBody>
          <a:bodyPr/>
          <a:lstStyle/>
          <a:p>
            <a:pPr eaLnBrk="1" hangingPunct="1">
              <a:lnSpc>
                <a:spcPct val="80000"/>
              </a:lnSpc>
            </a:pPr>
            <a:r>
              <a:rPr lang="en-US" sz="1800" dirty="0">
                <a:ea typeface="ＭＳ Ｐゴシック" charset="0"/>
              </a:rPr>
              <a:t>Denominator </a:t>
            </a:r>
            <a:r>
              <a:rPr lang="en-US" sz="1800" b="1" dirty="0">
                <a:ea typeface="ＭＳ Ｐゴシック" charset="0"/>
              </a:rPr>
              <a:t>P</a:t>
            </a:r>
            <a:r>
              <a:rPr lang="en-US" sz="1800" dirty="0">
                <a:ea typeface="ＭＳ Ｐゴシック" charset="0"/>
              </a:rPr>
              <a:t>(</a:t>
            </a:r>
            <a:r>
              <a:rPr lang="en-US" sz="1800" b="1" dirty="0">
                <a:ea typeface="ＭＳ Ｐゴシック" charset="0"/>
              </a:rPr>
              <a:t>z</a:t>
            </a:r>
            <a:r>
              <a:rPr lang="en-US" sz="1800" dirty="0">
                <a:ea typeface="ＭＳ Ｐゴシック" charset="0"/>
              </a:rPr>
              <a:t>) (or P(toothache) in the example before) can be viewed as a </a:t>
            </a:r>
            <a:r>
              <a:rPr lang="en-US" sz="1800" dirty="0">
                <a:solidFill>
                  <a:srgbClr val="FF0000"/>
                </a:solidFill>
                <a:ea typeface="ＭＳ Ｐゴシック" charset="0"/>
              </a:rPr>
              <a:t>normalization constant</a:t>
            </a:r>
            <a:r>
              <a:rPr lang="en-US" sz="1800" dirty="0">
                <a:ea typeface="ＭＳ Ｐゴシック" charset="0"/>
              </a:rPr>
              <a:t> α</a:t>
            </a:r>
          </a:p>
          <a:p>
            <a:pPr eaLnBrk="1" hangingPunct="1">
              <a:lnSpc>
                <a:spcPct val="80000"/>
              </a:lnSpc>
            </a:pPr>
            <a:endParaRPr lang="en-US" sz="1800" b="1" dirty="0">
              <a:ea typeface="ＭＳ Ｐゴシック" charset="0"/>
            </a:endParaRPr>
          </a:p>
          <a:p>
            <a:pPr eaLnBrk="1" hangingPunct="1">
              <a:lnSpc>
                <a:spcPct val="80000"/>
              </a:lnSpc>
              <a:buFont typeface="Times" charset="0"/>
              <a:buNone/>
            </a:pPr>
            <a:r>
              <a:rPr lang="en-US" sz="1800" b="1" dirty="0">
                <a:ea typeface="ＭＳ Ｐゴシック" charset="0"/>
              </a:rPr>
              <a:t>P</a:t>
            </a:r>
            <a:r>
              <a:rPr lang="en-US" sz="1800" dirty="0">
                <a:ea typeface="ＭＳ Ｐゴシック" charset="0"/>
              </a:rPr>
              <a:t>(Cavity | toothache) = α </a:t>
            </a:r>
            <a:r>
              <a:rPr lang="en-US" sz="1800" b="1" dirty="0">
                <a:ea typeface="ＭＳ Ｐゴシック" charset="0"/>
              </a:rPr>
              <a:t>P</a:t>
            </a:r>
            <a:r>
              <a:rPr lang="en-US" sz="1800" dirty="0">
                <a:ea typeface="ＭＳ Ｐゴシック" charset="0"/>
              </a:rPr>
              <a:t>(</a:t>
            </a:r>
            <a:r>
              <a:rPr lang="en-US" sz="1800" dirty="0" err="1">
                <a:ea typeface="ＭＳ Ｐゴシック" charset="0"/>
              </a:rPr>
              <a:t>Cavity,toothache</a:t>
            </a:r>
            <a:r>
              <a:rPr lang="en-US" sz="1800" dirty="0">
                <a:ea typeface="ＭＳ Ｐゴシック" charset="0"/>
              </a:rPr>
              <a:t>) </a:t>
            </a:r>
          </a:p>
          <a:p>
            <a:pPr lvl="1" eaLnBrk="1" hangingPunct="1">
              <a:lnSpc>
                <a:spcPct val="80000"/>
              </a:lnSpc>
              <a:buFont typeface="Wingdings" charset="0"/>
              <a:buNone/>
            </a:pPr>
            <a:r>
              <a:rPr lang="en-US" sz="1600" dirty="0">
                <a:ea typeface="ＭＳ Ｐゴシック" charset="0"/>
              </a:rPr>
              <a:t>= α [</a:t>
            </a:r>
            <a:r>
              <a:rPr lang="en-US" sz="1600" b="1" dirty="0">
                <a:ea typeface="ＭＳ Ｐゴシック" charset="0"/>
              </a:rPr>
              <a:t>P</a:t>
            </a:r>
            <a:r>
              <a:rPr lang="en-US" sz="1600" dirty="0">
                <a:ea typeface="ＭＳ Ｐゴシック" charset="0"/>
              </a:rPr>
              <a:t>(</a:t>
            </a:r>
            <a:r>
              <a:rPr lang="en-US" sz="1600" dirty="0" err="1">
                <a:ea typeface="ＭＳ Ｐゴシック" charset="0"/>
              </a:rPr>
              <a:t>Cavity,toothache,catch</a:t>
            </a:r>
            <a:r>
              <a:rPr lang="en-US" sz="1600" dirty="0">
                <a:ea typeface="ＭＳ Ｐゴシック" charset="0"/>
              </a:rPr>
              <a:t>) + </a:t>
            </a:r>
            <a:r>
              <a:rPr lang="en-US" sz="1600" b="1" dirty="0">
                <a:ea typeface="ＭＳ Ｐゴシック" charset="0"/>
              </a:rPr>
              <a:t>P</a:t>
            </a:r>
            <a:r>
              <a:rPr lang="en-US" sz="1600" dirty="0">
                <a:ea typeface="ＭＳ Ｐゴシック" charset="0"/>
              </a:rPr>
              <a:t>(</a:t>
            </a:r>
            <a:r>
              <a:rPr lang="en-US" sz="1600" dirty="0" err="1">
                <a:ea typeface="ＭＳ Ｐゴシック" charset="0"/>
              </a:rPr>
              <a:t>Cavity,toothache</a:t>
            </a:r>
            <a:r>
              <a:rPr lang="en-US" sz="1600" dirty="0">
                <a:ea typeface="ＭＳ Ｐゴシック" charset="0"/>
              </a:rPr>
              <a:t>,</a:t>
            </a:r>
            <a:r>
              <a:rPr lang="en-US" sz="1600" dirty="0">
                <a:ea typeface="ＭＳ Ｐゴシック" charset="0"/>
                <a:sym typeface="Symbol" charset="0"/>
              </a:rPr>
              <a:t></a:t>
            </a:r>
            <a:r>
              <a:rPr lang="en-US" sz="1600" dirty="0">
                <a:ea typeface="ＭＳ Ｐゴシック" charset="0"/>
              </a:rPr>
              <a:t> catch)]</a:t>
            </a:r>
          </a:p>
          <a:p>
            <a:pPr lvl="1" eaLnBrk="1" hangingPunct="1">
              <a:lnSpc>
                <a:spcPct val="80000"/>
              </a:lnSpc>
              <a:buFont typeface="Wingdings" charset="0"/>
              <a:buNone/>
            </a:pPr>
            <a:r>
              <a:rPr lang="en-US" sz="1600" dirty="0">
                <a:ea typeface="ＭＳ Ｐゴシック" charset="0"/>
              </a:rPr>
              <a:t>= </a:t>
            </a:r>
            <a:r>
              <a:rPr lang="el-GR" sz="1600" dirty="0">
                <a:ea typeface="ＭＳ Ｐゴシック" charset="0"/>
                <a:cs typeface="Arial" charset="0"/>
              </a:rPr>
              <a:t>α</a:t>
            </a:r>
            <a:r>
              <a:rPr lang="en-US" sz="1600" dirty="0">
                <a:ea typeface="ＭＳ Ｐゴシック" charset="0"/>
              </a:rPr>
              <a:t> [&lt;0.108,0.016&gt; + &lt;0.012,0.064&gt;] </a:t>
            </a:r>
          </a:p>
          <a:p>
            <a:pPr lvl="1" eaLnBrk="1" hangingPunct="1">
              <a:lnSpc>
                <a:spcPct val="80000"/>
              </a:lnSpc>
              <a:buFont typeface="Wingdings" charset="0"/>
              <a:buNone/>
            </a:pPr>
            <a:r>
              <a:rPr lang="en-US" sz="1600" dirty="0">
                <a:ea typeface="ＭＳ Ｐゴシック" charset="0"/>
              </a:rPr>
              <a:t>= α &lt;0.12,0.08&gt; = &lt;0.6,0.4&gt;
</a:t>
            </a:r>
          </a:p>
          <a:p>
            <a:pPr eaLnBrk="1" hangingPunct="1">
              <a:lnSpc>
                <a:spcPct val="80000"/>
              </a:lnSpc>
              <a:buFont typeface="Times" charset="0"/>
              <a:buNone/>
            </a:pPr>
            <a:r>
              <a:rPr lang="en-US" sz="1800" b="1" dirty="0">
                <a:ea typeface="ＭＳ Ｐゴシック" charset="0"/>
              </a:rPr>
              <a:t>General idea: </a:t>
            </a:r>
            <a:r>
              <a:rPr lang="en-US" sz="1800" dirty="0" smtClean="0">
                <a:ea typeface="ＭＳ Ｐゴシック" charset="0"/>
              </a:rPr>
              <a:t>compute </a:t>
            </a:r>
            <a:r>
              <a:rPr lang="en-US" sz="1800" dirty="0">
                <a:ea typeface="ＭＳ Ｐゴシック" charset="0"/>
              </a:rPr>
              <a:t>distribution on query variable by fixing </a:t>
            </a:r>
            <a:r>
              <a:rPr lang="en-US" sz="1800" dirty="0">
                <a:solidFill>
                  <a:srgbClr val="FF0000"/>
                </a:solidFill>
                <a:ea typeface="ＭＳ Ｐゴシック" charset="0"/>
              </a:rPr>
              <a:t>evidence variables</a:t>
            </a:r>
            <a:r>
              <a:rPr lang="en-US" sz="1800" dirty="0">
                <a:ea typeface="ＭＳ Ｐゴシック" charset="0"/>
              </a:rPr>
              <a:t> (Toothache) and summing over </a:t>
            </a:r>
            <a:r>
              <a:rPr lang="en-US" sz="1800" dirty="0">
                <a:solidFill>
                  <a:srgbClr val="FF0000"/>
                </a:solidFill>
                <a:ea typeface="ＭＳ Ｐゴシック" charset="0"/>
              </a:rPr>
              <a:t>hidden variables </a:t>
            </a:r>
            <a:r>
              <a:rPr lang="en-US" sz="1800" dirty="0">
                <a:ea typeface="ＭＳ Ｐゴシック" charset="0"/>
              </a:rPr>
              <a:t>(Catch)</a:t>
            </a:r>
            <a:endParaRPr lang="en-US" sz="1000" dirty="0">
              <a:ea typeface="ＭＳ Ｐゴシック" charset="0"/>
            </a:endParaRPr>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47</a:t>
            </a:fld>
            <a:endParaRPr lang="de-DE" dirty="0"/>
          </a:p>
        </p:txBody>
      </p:sp>
    </p:spTree>
    <p:extLst>
      <p:ext uri="{BB962C8B-B14F-4D97-AF65-F5344CB8AC3E}">
        <p14:creationId xmlns:p14="http://schemas.microsoft.com/office/powerpoint/2010/main" val="182784419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Bayes‘ Rule</a:t>
            </a:r>
          </a:p>
        </p:txBody>
      </p:sp>
      <p:sp>
        <p:nvSpPr>
          <p:cNvPr id="72707" name="Rectangle 3"/>
          <p:cNvSpPr>
            <a:spLocks noGrp="1" noChangeArrowheads="1"/>
          </p:cNvSpPr>
          <p:nvPr>
            <p:ph type="body" idx="1"/>
          </p:nvPr>
        </p:nvSpPr>
        <p:spPr/>
        <p:txBody>
          <a:bodyPr/>
          <a:lstStyle/>
          <a:p>
            <a:pPr eaLnBrk="1" hangingPunct="1">
              <a:lnSpc>
                <a:spcPct val="80000"/>
              </a:lnSpc>
            </a:pPr>
            <a:endParaRPr lang="en-US" sz="2400">
              <a:latin typeface="Lucida Grande" charset="0"/>
              <a:ea typeface="ＭＳ Ｐゴシック" charset="0"/>
              <a:cs typeface="ＭＳ Ｐゴシック" charset="0"/>
            </a:endParaRPr>
          </a:p>
        </p:txBody>
      </p:sp>
      <p:pic>
        <p:nvPicPr>
          <p:cNvPr id="72708" name="Picture 4" descr="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196752"/>
            <a:ext cx="6400800"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48</a:t>
            </a:fld>
            <a:endParaRPr lang="de-DE" dirty="0"/>
          </a:p>
        </p:txBody>
      </p:sp>
      <p:sp>
        <p:nvSpPr>
          <p:cNvPr id="2" name="Rechteck 1"/>
          <p:cNvSpPr/>
          <p:nvPr/>
        </p:nvSpPr>
        <p:spPr>
          <a:xfrm>
            <a:off x="1043608" y="3429000"/>
            <a:ext cx="6336704" cy="288032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7486898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Inference by enumeration, contd.</a:t>
            </a:r>
          </a:p>
        </p:txBody>
      </p:sp>
      <p:sp>
        <p:nvSpPr>
          <p:cNvPr id="64515" name="Rectangle 3"/>
          <p:cNvSpPr>
            <a:spLocks noGrp="1" noChangeArrowheads="1"/>
          </p:cNvSpPr>
          <p:nvPr>
            <p:ph type="body" idx="1"/>
          </p:nvPr>
        </p:nvSpPr>
        <p:spPr/>
        <p:txBody>
          <a:bodyPr/>
          <a:lstStyle/>
          <a:p>
            <a:pPr eaLnBrk="1" hangingPunct="1">
              <a:lnSpc>
                <a:spcPct val="80000"/>
              </a:lnSpc>
              <a:buFont typeface="Times" charset="0"/>
              <a:buNone/>
            </a:pPr>
            <a:r>
              <a:rPr lang="en-US" sz="1600" dirty="0">
                <a:ea typeface="ＭＳ Ｐゴシック" charset="0"/>
              </a:rPr>
              <a:t>Typically, we are interested in </a:t>
            </a:r>
          </a:p>
          <a:p>
            <a:pPr eaLnBrk="1" hangingPunct="1">
              <a:lnSpc>
                <a:spcPct val="80000"/>
              </a:lnSpc>
              <a:buFont typeface="Times" charset="0"/>
              <a:buNone/>
            </a:pPr>
            <a:r>
              <a:rPr lang="en-US" sz="1600" dirty="0">
                <a:ea typeface="ＭＳ Ｐゴシック" charset="0"/>
              </a:rPr>
              <a:t>	the posterior joint distribution of the </a:t>
            </a:r>
            <a:r>
              <a:rPr lang="en-US" sz="1600" dirty="0">
                <a:solidFill>
                  <a:schemeClr val="accent2"/>
                </a:solidFill>
                <a:ea typeface="ＭＳ Ｐゴシック" charset="0"/>
              </a:rPr>
              <a:t>query variables</a:t>
            </a:r>
            <a:r>
              <a:rPr lang="en-US" sz="1600" dirty="0">
                <a:ea typeface="ＭＳ Ｐゴシック" charset="0"/>
              </a:rPr>
              <a:t> </a:t>
            </a:r>
            <a:r>
              <a:rPr lang="en-US" sz="1600" b="1" dirty="0">
                <a:ea typeface="ＭＳ Ｐゴシック" charset="0"/>
              </a:rPr>
              <a:t>Y </a:t>
            </a:r>
          </a:p>
          <a:p>
            <a:pPr eaLnBrk="1" hangingPunct="1">
              <a:lnSpc>
                <a:spcPct val="80000"/>
              </a:lnSpc>
              <a:buFont typeface="Times" charset="0"/>
              <a:buNone/>
            </a:pPr>
            <a:r>
              <a:rPr lang="en-US" sz="1600" dirty="0">
                <a:ea typeface="ＭＳ Ｐゴシック" charset="0"/>
              </a:rPr>
              <a:t>	given specific values </a:t>
            </a:r>
            <a:r>
              <a:rPr lang="en-US" sz="1600" b="1" dirty="0">
                <a:ea typeface="ＭＳ Ｐゴシック" charset="0"/>
              </a:rPr>
              <a:t>e</a:t>
            </a:r>
            <a:r>
              <a:rPr lang="en-US" sz="1600" dirty="0">
                <a:ea typeface="ＭＳ Ｐゴシック" charset="0"/>
              </a:rPr>
              <a:t> for the </a:t>
            </a:r>
            <a:r>
              <a:rPr lang="en-US" sz="1600" dirty="0">
                <a:solidFill>
                  <a:schemeClr val="accent2"/>
                </a:solidFill>
                <a:ea typeface="ＭＳ Ｐゴシック" charset="0"/>
              </a:rPr>
              <a:t>evidence variables</a:t>
            </a:r>
            <a:r>
              <a:rPr lang="en-US" sz="1600" dirty="0">
                <a:ea typeface="ＭＳ Ｐゴシック" charset="0"/>
              </a:rPr>
              <a:t> </a:t>
            </a:r>
            <a:r>
              <a:rPr lang="en-US" sz="1600" b="1" dirty="0">
                <a:ea typeface="ＭＳ Ｐゴシック" charset="0"/>
              </a:rPr>
              <a:t>E</a:t>
            </a:r>
          </a:p>
          <a:p>
            <a:pPr eaLnBrk="1" hangingPunct="1">
              <a:lnSpc>
                <a:spcPct val="80000"/>
              </a:lnSpc>
              <a:buFont typeface="Times" charset="0"/>
              <a:buNone/>
            </a:pPr>
            <a:r>
              <a:rPr lang="en-US" sz="1600" b="1" dirty="0">
                <a:ea typeface="ＭＳ Ｐゴシック" charset="0"/>
              </a:rPr>
              <a:t>	(X</a:t>
            </a:r>
            <a:r>
              <a:rPr lang="en-US" sz="1600" dirty="0">
                <a:ea typeface="ＭＳ Ｐゴシック" charset="0"/>
              </a:rPr>
              <a:t> are all variables of the modeled world)</a:t>
            </a:r>
          </a:p>
          <a:p>
            <a:pPr eaLnBrk="1" hangingPunct="1">
              <a:lnSpc>
                <a:spcPct val="80000"/>
              </a:lnSpc>
              <a:buFont typeface="Times" charset="0"/>
              <a:buNone/>
            </a:pPr>
            <a:endParaRPr lang="en-US" sz="1600" dirty="0">
              <a:ea typeface="ＭＳ Ｐゴシック" charset="0"/>
            </a:endParaRPr>
          </a:p>
          <a:p>
            <a:pPr eaLnBrk="1" hangingPunct="1">
              <a:lnSpc>
                <a:spcPct val="80000"/>
              </a:lnSpc>
              <a:buFont typeface="Times" charset="0"/>
              <a:buNone/>
            </a:pPr>
            <a:r>
              <a:rPr lang="en-US" sz="1600" dirty="0">
                <a:ea typeface="ＭＳ Ｐゴシック" charset="0"/>
              </a:rPr>
              <a:t>Let the </a:t>
            </a:r>
            <a:r>
              <a:rPr lang="en-US" sz="1600" dirty="0">
                <a:solidFill>
                  <a:srgbClr val="FF0000"/>
                </a:solidFill>
                <a:ea typeface="ＭＳ Ｐゴシック" charset="0"/>
              </a:rPr>
              <a:t>hidden variables </a:t>
            </a:r>
            <a:r>
              <a:rPr lang="en-US" sz="1600" dirty="0">
                <a:ea typeface="ＭＳ Ｐゴシック" charset="0"/>
              </a:rPr>
              <a:t>be </a:t>
            </a:r>
            <a:r>
              <a:rPr lang="en-US" sz="1600" b="1" dirty="0">
                <a:ea typeface="ＭＳ Ｐゴシック" charset="0"/>
              </a:rPr>
              <a:t>H </a:t>
            </a:r>
            <a:r>
              <a:rPr lang="en-US" sz="1600" dirty="0">
                <a:ea typeface="ＭＳ Ｐゴシック" charset="0"/>
              </a:rPr>
              <a:t>= </a:t>
            </a:r>
            <a:r>
              <a:rPr lang="en-US" sz="1600" b="1" dirty="0">
                <a:ea typeface="ＭＳ Ｐゴシック" charset="0"/>
              </a:rPr>
              <a:t>X </a:t>
            </a:r>
            <a:r>
              <a:rPr lang="en-US" sz="1600" dirty="0">
                <a:ea typeface="ＭＳ Ｐゴシック" charset="0"/>
              </a:rPr>
              <a:t>- </a:t>
            </a:r>
            <a:r>
              <a:rPr lang="en-US" sz="1600" b="1" dirty="0">
                <a:ea typeface="ＭＳ Ｐゴシック" charset="0"/>
              </a:rPr>
              <a:t>Y</a:t>
            </a:r>
            <a:r>
              <a:rPr lang="en-US" sz="1600" dirty="0">
                <a:ea typeface="ＭＳ Ｐゴシック" charset="0"/>
              </a:rPr>
              <a:t> – </a:t>
            </a:r>
            <a:r>
              <a:rPr lang="en-US" sz="1600" b="1" dirty="0">
                <a:ea typeface="ＭＳ Ｐゴシック" charset="0"/>
              </a:rPr>
              <a:t>E </a:t>
            </a:r>
            <a:r>
              <a:rPr lang="en-US" sz="1600" dirty="0">
                <a:ea typeface="ＭＳ Ｐゴシック" charset="0"/>
              </a:rPr>
              <a:t>then the required summation of joint entries is done by summing out the hidden variables:
</a:t>
            </a:r>
          </a:p>
          <a:p>
            <a:pPr marL="762000" lvl="1" indent="-304800" eaLnBrk="1" hangingPunct="1">
              <a:lnSpc>
                <a:spcPct val="80000"/>
              </a:lnSpc>
              <a:buFont typeface="Wingdings" charset="0"/>
              <a:buNone/>
            </a:pPr>
            <a:r>
              <a:rPr lang="en-US" sz="1400" b="1" dirty="0">
                <a:ea typeface="ＭＳ Ｐゴシック" charset="0"/>
              </a:rPr>
              <a:t>P</a:t>
            </a:r>
            <a:r>
              <a:rPr lang="en-US" sz="1400" dirty="0">
                <a:ea typeface="ＭＳ Ｐゴシック" charset="0"/>
              </a:rPr>
              <a:t>(</a:t>
            </a:r>
            <a:r>
              <a:rPr lang="en-US" sz="1400" b="1" dirty="0">
                <a:ea typeface="ＭＳ Ｐゴシック" charset="0"/>
              </a:rPr>
              <a:t>Y</a:t>
            </a:r>
            <a:r>
              <a:rPr lang="en-US" sz="1400" dirty="0">
                <a:ea typeface="ＭＳ Ｐゴシック" charset="0"/>
              </a:rPr>
              <a:t> | </a:t>
            </a:r>
            <a:r>
              <a:rPr lang="en-US" sz="1400" b="1" dirty="0">
                <a:ea typeface="ＭＳ Ｐゴシック" charset="0"/>
              </a:rPr>
              <a:t>E </a:t>
            </a:r>
            <a:r>
              <a:rPr lang="en-US" sz="1400" dirty="0">
                <a:ea typeface="ＭＳ Ｐゴシック" charset="0"/>
              </a:rPr>
              <a:t>= </a:t>
            </a:r>
            <a:r>
              <a:rPr lang="en-US" sz="1400" b="1" dirty="0">
                <a:ea typeface="ＭＳ Ｐゴシック" charset="0"/>
              </a:rPr>
              <a:t>e</a:t>
            </a:r>
            <a:r>
              <a:rPr lang="en-US" sz="1400" dirty="0">
                <a:ea typeface="ＭＳ Ｐゴシック" charset="0"/>
              </a:rPr>
              <a:t>) = α</a:t>
            </a:r>
            <a:r>
              <a:rPr lang="en-US" sz="1400" b="1" dirty="0">
                <a:ea typeface="ＭＳ Ｐゴシック" charset="0"/>
              </a:rPr>
              <a:t>P</a:t>
            </a:r>
            <a:r>
              <a:rPr lang="en-US" sz="1400" dirty="0">
                <a:ea typeface="ＭＳ Ｐゴシック" charset="0"/>
              </a:rPr>
              <a:t>(</a:t>
            </a:r>
            <a:r>
              <a:rPr lang="en-US" sz="1400" b="1" dirty="0">
                <a:ea typeface="ＭＳ Ｐゴシック" charset="0"/>
              </a:rPr>
              <a:t>Y</a:t>
            </a:r>
            <a:r>
              <a:rPr lang="en-US" sz="1400" dirty="0">
                <a:ea typeface="ＭＳ Ｐゴシック" charset="0"/>
              </a:rPr>
              <a:t>,</a:t>
            </a:r>
            <a:r>
              <a:rPr lang="en-US" sz="1400" b="1" dirty="0">
                <a:ea typeface="ＭＳ Ｐゴシック" charset="0"/>
              </a:rPr>
              <a:t>E</a:t>
            </a:r>
            <a:r>
              <a:rPr lang="en-US" sz="1400" dirty="0">
                <a:ea typeface="ＭＳ Ｐゴシック" charset="0"/>
              </a:rPr>
              <a:t> = </a:t>
            </a:r>
            <a:r>
              <a:rPr lang="en-US" sz="1400" b="1" dirty="0">
                <a:ea typeface="ＭＳ Ｐゴシック" charset="0"/>
              </a:rPr>
              <a:t>e</a:t>
            </a:r>
            <a:r>
              <a:rPr lang="en-US" sz="1400" dirty="0">
                <a:ea typeface="ＭＳ Ｐゴシック" charset="0"/>
              </a:rPr>
              <a:t>) = α</a:t>
            </a:r>
            <a:r>
              <a:rPr lang="el-GR" sz="1400" dirty="0">
                <a:ea typeface="ＭＳ Ｐゴシック" charset="0"/>
                <a:cs typeface="Arial" charset="0"/>
              </a:rPr>
              <a:t>Σ</a:t>
            </a:r>
            <a:r>
              <a:rPr lang="en-US" sz="1400" baseline="-25000" dirty="0" err="1">
                <a:ea typeface="ＭＳ Ｐゴシック" charset="0"/>
              </a:rPr>
              <a:t>h</a:t>
            </a:r>
            <a:r>
              <a:rPr lang="en-US" sz="1400" b="1" dirty="0" err="1">
                <a:ea typeface="ＭＳ Ｐゴシック" charset="0"/>
              </a:rPr>
              <a:t>P</a:t>
            </a:r>
            <a:r>
              <a:rPr lang="en-US" sz="1400" dirty="0">
                <a:ea typeface="ＭＳ Ｐゴシック" charset="0"/>
              </a:rPr>
              <a:t>(</a:t>
            </a:r>
            <a:r>
              <a:rPr lang="en-US" sz="1400" b="1" dirty="0">
                <a:ea typeface="ＭＳ Ｐゴシック" charset="0"/>
              </a:rPr>
              <a:t>Y</a:t>
            </a:r>
            <a:r>
              <a:rPr lang="en-US" sz="1400" dirty="0">
                <a:ea typeface="ＭＳ Ｐゴシック" charset="0"/>
              </a:rPr>
              <a:t>,</a:t>
            </a:r>
            <a:r>
              <a:rPr lang="en-US" sz="1400" b="1" dirty="0">
                <a:ea typeface="ＭＳ Ｐゴシック" charset="0"/>
              </a:rPr>
              <a:t>E</a:t>
            </a:r>
            <a:r>
              <a:rPr lang="en-US" sz="1400" dirty="0">
                <a:ea typeface="ＭＳ Ｐゴシック" charset="0"/>
              </a:rPr>
              <a:t>= </a:t>
            </a:r>
            <a:r>
              <a:rPr lang="en-US" sz="1400" b="1" dirty="0">
                <a:ea typeface="ＭＳ Ｐゴシック" charset="0"/>
              </a:rPr>
              <a:t>e</a:t>
            </a:r>
            <a:r>
              <a:rPr lang="en-US" sz="1400" dirty="0">
                <a:ea typeface="ＭＳ Ｐゴシック" charset="0"/>
              </a:rPr>
              <a:t>, </a:t>
            </a:r>
            <a:r>
              <a:rPr lang="en-US" sz="1400" b="1" dirty="0">
                <a:ea typeface="ＭＳ Ｐゴシック" charset="0"/>
              </a:rPr>
              <a:t>H</a:t>
            </a:r>
            <a:r>
              <a:rPr lang="en-US" sz="1400" dirty="0">
                <a:ea typeface="ＭＳ Ｐゴシック" charset="0"/>
              </a:rPr>
              <a:t> = </a:t>
            </a:r>
            <a:r>
              <a:rPr lang="en-US" sz="1400" b="1" dirty="0">
                <a:ea typeface="ＭＳ Ｐゴシック" charset="0"/>
              </a:rPr>
              <a:t>h</a:t>
            </a:r>
            <a:r>
              <a:rPr lang="en-US" sz="1400" dirty="0">
                <a:ea typeface="ＭＳ Ｐゴシック" charset="0"/>
              </a:rPr>
              <a:t>)
</a:t>
            </a:r>
            <a:endParaRPr lang="en-US" sz="1600" dirty="0">
              <a:ea typeface="ＭＳ Ｐゴシック" charset="0"/>
            </a:endParaRPr>
          </a:p>
          <a:p>
            <a:pPr eaLnBrk="1" hangingPunct="1">
              <a:lnSpc>
                <a:spcPct val="80000"/>
              </a:lnSpc>
            </a:pPr>
            <a:r>
              <a:rPr lang="en-US" sz="1600" dirty="0">
                <a:ea typeface="ＭＳ Ｐゴシック" charset="0"/>
              </a:rPr>
              <a:t>The terms in the summation are joint entries because </a:t>
            </a:r>
            <a:r>
              <a:rPr lang="en-US" sz="1600" b="1" dirty="0">
                <a:ea typeface="ＭＳ Ｐゴシック" charset="0"/>
              </a:rPr>
              <a:t>Y</a:t>
            </a:r>
            <a:r>
              <a:rPr lang="en-US" sz="1600" dirty="0">
                <a:ea typeface="ＭＳ Ｐゴシック" charset="0"/>
              </a:rPr>
              <a:t>, </a:t>
            </a:r>
            <a:r>
              <a:rPr lang="en-US" sz="1600" b="1" dirty="0">
                <a:ea typeface="ＭＳ Ｐゴシック" charset="0"/>
              </a:rPr>
              <a:t>E</a:t>
            </a:r>
            <a:r>
              <a:rPr lang="en-US" sz="1600" dirty="0">
                <a:ea typeface="ＭＳ Ｐゴシック" charset="0"/>
              </a:rPr>
              <a:t> and </a:t>
            </a:r>
            <a:r>
              <a:rPr lang="en-US" sz="1600" b="1" dirty="0">
                <a:ea typeface="ＭＳ Ｐゴシック" charset="0"/>
              </a:rPr>
              <a:t>H</a:t>
            </a:r>
            <a:r>
              <a:rPr lang="en-US" sz="1600" dirty="0">
                <a:ea typeface="ＭＳ Ｐゴシック" charset="0"/>
              </a:rPr>
              <a:t> together exhaust the set of random variables (</a:t>
            </a:r>
            <a:r>
              <a:rPr lang="en-US" sz="1600" b="1" dirty="0">
                <a:ea typeface="ＭＳ Ｐゴシック" charset="0"/>
              </a:rPr>
              <a:t>X</a:t>
            </a:r>
            <a:r>
              <a:rPr lang="en-US" sz="1600" dirty="0">
                <a:ea typeface="ＭＳ Ｐゴシック" charset="0"/>
              </a:rPr>
              <a:t>)</a:t>
            </a:r>
          </a:p>
          <a:p>
            <a:pPr eaLnBrk="1" hangingPunct="1">
              <a:lnSpc>
                <a:spcPct val="80000"/>
              </a:lnSpc>
            </a:pPr>
            <a:endParaRPr lang="en-US" sz="1600" dirty="0">
              <a:ea typeface="ＭＳ Ｐゴシック" charset="0"/>
            </a:endParaRPr>
          </a:p>
          <a:p>
            <a:pPr eaLnBrk="1" hangingPunct="1">
              <a:lnSpc>
                <a:spcPct val="80000"/>
              </a:lnSpc>
            </a:pPr>
            <a:r>
              <a:rPr lang="en-US" sz="1600" dirty="0">
                <a:ea typeface="ＭＳ Ｐゴシック" charset="0"/>
              </a:rPr>
              <a:t>Obvious problems:</a:t>
            </a:r>
          </a:p>
          <a:p>
            <a:pPr marL="762000" lvl="1" indent="-304800" eaLnBrk="1" hangingPunct="1">
              <a:lnSpc>
                <a:spcPct val="80000"/>
              </a:lnSpc>
              <a:buFontTx/>
              <a:buAutoNum type="arabicPeriod"/>
            </a:pPr>
            <a:r>
              <a:rPr lang="en-US" sz="1400" dirty="0">
                <a:ea typeface="ＭＳ Ｐゴシック" charset="0"/>
              </a:rPr>
              <a:t>Worst-case time complexity </a:t>
            </a:r>
            <a:r>
              <a:rPr lang="en-US" sz="1400" i="1" dirty="0">
                <a:ea typeface="ＭＳ Ｐゴシック" charset="0"/>
              </a:rPr>
              <a:t>O(</a:t>
            </a:r>
            <a:r>
              <a:rPr lang="en-US" sz="1400" i="1" dirty="0" err="1">
                <a:ea typeface="ＭＳ Ｐゴシック" charset="0"/>
              </a:rPr>
              <a:t>d</a:t>
            </a:r>
            <a:r>
              <a:rPr lang="en-US" sz="1400" i="1" baseline="30000" dirty="0" err="1">
                <a:ea typeface="ＭＳ Ｐゴシック" charset="0"/>
              </a:rPr>
              <a:t>n</a:t>
            </a:r>
            <a:r>
              <a:rPr lang="en-US" sz="1400" i="1" dirty="0">
                <a:ea typeface="ＭＳ Ｐゴシック" charset="0"/>
              </a:rPr>
              <a:t>) </a:t>
            </a:r>
            <a:r>
              <a:rPr lang="en-US" sz="1400" dirty="0">
                <a:ea typeface="ＭＳ Ｐゴシック" charset="0"/>
              </a:rPr>
              <a:t>where </a:t>
            </a:r>
            <a:r>
              <a:rPr lang="en-US" sz="1400" i="1" dirty="0">
                <a:ea typeface="ＭＳ Ｐゴシック" charset="0"/>
              </a:rPr>
              <a:t>d</a:t>
            </a:r>
            <a:r>
              <a:rPr lang="en-US" sz="1400" dirty="0">
                <a:ea typeface="ＭＳ Ｐゴシック" charset="0"/>
              </a:rPr>
              <a:t> is the largest </a:t>
            </a:r>
            <a:r>
              <a:rPr lang="en-US" sz="1400" dirty="0" err="1">
                <a:ea typeface="ＭＳ Ｐゴシック" charset="0"/>
              </a:rPr>
              <a:t>arity</a:t>
            </a:r>
            <a:r>
              <a:rPr lang="en-US" sz="1400" dirty="0">
                <a:ea typeface="ＭＳ Ｐゴシック" charset="0"/>
              </a:rPr>
              <a:t> and n denotes the number of random variables</a:t>
            </a:r>
          </a:p>
          <a:p>
            <a:pPr marL="762000" lvl="1" indent="-304800" eaLnBrk="1" hangingPunct="1">
              <a:lnSpc>
                <a:spcPct val="80000"/>
              </a:lnSpc>
              <a:buFontTx/>
              <a:buAutoNum type="arabicPeriod"/>
            </a:pPr>
            <a:r>
              <a:rPr lang="en-US" sz="1400" dirty="0">
                <a:ea typeface="ＭＳ Ｐゴシック" charset="0"/>
              </a:rPr>
              <a:t>Space complexity </a:t>
            </a:r>
            <a:r>
              <a:rPr lang="en-US" sz="1400" i="1" dirty="0">
                <a:ea typeface="ＭＳ Ｐゴシック" charset="0"/>
              </a:rPr>
              <a:t>O(</a:t>
            </a:r>
            <a:r>
              <a:rPr lang="en-US" sz="1400" i="1" dirty="0" err="1">
                <a:ea typeface="ＭＳ Ｐゴシック" charset="0"/>
              </a:rPr>
              <a:t>d</a:t>
            </a:r>
            <a:r>
              <a:rPr lang="en-US" sz="1400" i="1" baseline="30000" dirty="0" err="1">
                <a:ea typeface="ＭＳ Ｐゴシック" charset="0"/>
              </a:rPr>
              <a:t>n</a:t>
            </a:r>
            <a:r>
              <a:rPr lang="en-US" sz="1400" i="1" dirty="0">
                <a:ea typeface="ＭＳ Ｐゴシック" charset="0"/>
              </a:rPr>
              <a:t>)</a:t>
            </a:r>
            <a:r>
              <a:rPr lang="en-US" sz="1400" dirty="0">
                <a:ea typeface="ＭＳ Ｐゴシック" charset="0"/>
              </a:rPr>
              <a:t> to store the joint distribution</a:t>
            </a:r>
          </a:p>
          <a:p>
            <a:pPr marL="762000" lvl="1" indent="-304800" eaLnBrk="1" hangingPunct="1">
              <a:lnSpc>
                <a:spcPct val="80000"/>
              </a:lnSpc>
              <a:buFontTx/>
              <a:buAutoNum type="arabicPeriod"/>
            </a:pPr>
            <a:r>
              <a:rPr lang="en-US" sz="1400" dirty="0">
                <a:ea typeface="ＭＳ Ｐゴシック" charset="0"/>
              </a:rPr>
              <a:t>How to find the numbers for </a:t>
            </a:r>
            <a:r>
              <a:rPr lang="en-US" sz="1400" i="1" dirty="0">
                <a:ea typeface="ＭＳ Ｐゴシック" charset="0"/>
              </a:rPr>
              <a:t>O(</a:t>
            </a:r>
            <a:r>
              <a:rPr lang="en-US" sz="1400" i="1" dirty="0" err="1">
                <a:ea typeface="ＭＳ Ｐゴシック" charset="0"/>
              </a:rPr>
              <a:t>d</a:t>
            </a:r>
            <a:r>
              <a:rPr lang="en-US" sz="1400" i="1" baseline="30000" dirty="0" err="1">
                <a:ea typeface="ＭＳ Ｐゴシック" charset="0"/>
              </a:rPr>
              <a:t>n</a:t>
            </a:r>
            <a:r>
              <a:rPr lang="en-US" sz="1400" i="1" dirty="0">
                <a:ea typeface="ＭＳ Ｐゴシック" charset="0"/>
              </a:rPr>
              <a:t>) </a:t>
            </a:r>
            <a:r>
              <a:rPr lang="en-US" sz="1400" dirty="0">
                <a:ea typeface="ＭＳ Ｐゴシック" charset="0"/>
              </a:rPr>
              <a:t>entries?</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49</a:t>
            </a:fld>
            <a:endParaRPr lang="de-DE" dirty="0"/>
          </a:p>
        </p:txBody>
      </p:sp>
    </p:spTree>
    <p:extLst>
      <p:ext uri="{BB962C8B-B14F-4D97-AF65-F5344CB8AC3E}">
        <p14:creationId xmlns:p14="http://schemas.microsoft.com/office/powerpoint/2010/main" val="27862692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600">
                <a:latin typeface="+mn-lt"/>
                <a:ea typeface="ＭＳ Ｐゴシック" charset="0"/>
                <a:cs typeface="ＭＳ Ｐゴシック" charset="0"/>
              </a:rPr>
              <a:t>Agents and environments</a:t>
            </a:r>
          </a:p>
        </p:txBody>
      </p:sp>
      <p:sp>
        <p:nvSpPr>
          <p:cNvPr id="20483" name="Rectangle 3"/>
          <p:cNvSpPr>
            <a:spLocks noGrp="1" noChangeArrowheads="1"/>
          </p:cNvSpPr>
          <p:nvPr>
            <p:ph type="body" idx="1"/>
          </p:nvPr>
        </p:nvSpPr>
        <p:spPr>
          <a:xfrm>
            <a:off x="457200" y="2408238"/>
            <a:ext cx="8229600" cy="4221162"/>
          </a:xfrm>
        </p:spPr>
        <p:txBody>
          <a:bodyPr/>
          <a:lstStyle/>
          <a:p>
            <a:pPr eaLnBrk="1" hangingPunct="1">
              <a:buFont typeface="Times" charset="0"/>
              <a:buNone/>
            </a:pPr>
            <a:endParaRPr lang="en-US" sz="2400" dirty="0">
              <a:ea typeface="ＭＳ Ｐゴシック" charset="0"/>
              <a:cs typeface="ＭＳ Ｐゴシック" charset="0"/>
            </a:endParaRPr>
          </a:p>
          <a:p>
            <a:pPr eaLnBrk="1" hangingPunct="1">
              <a:buFont typeface="Times" charset="0"/>
              <a:buNone/>
            </a:pPr>
            <a:endParaRPr lang="en-US" sz="2400" dirty="0">
              <a:ea typeface="ＭＳ Ｐゴシック" charset="0"/>
              <a:cs typeface="ＭＳ Ｐゴシック" charset="0"/>
            </a:endParaRPr>
          </a:p>
          <a:p>
            <a:pPr eaLnBrk="1" hangingPunct="1">
              <a:buFont typeface="Times" charset="0"/>
              <a:buNone/>
            </a:pPr>
            <a:endParaRPr lang="en-US" sz="2400" dirty="0">
              <a:ea typeface="ＭＳ Ｐゴシック" charset="0"/>
              <a:cs typeface="ＭＳ Ｐゴシック" charset="0"/>
            </a:endParaRPr>
          </a:p>
          <a:p>
            <a:pPr eaLnBrk="1" hangingPunct="1"/>
            <a:r>
              <a:rPr lang="en-US" sz="2400" dirty="0">
                <a:ea typeface="ＭＳ Ｐゴシック" charset="0"/>
                <a:cs typeface="ＭＳ Ｐゴシック" charset="0"/>
              </a:rPr>
              <a:t>The </a:t>
            </a:r>
            <a:r>
              <a:rPr lang="en-US" sz="2400" dirty="0">
                <a:solidFill>
                  <a:srgbClr val="FF0000"/>
                </a:solidFill>
                <a:ea typeface="ＭＳ Ｐゴシック" charset="0"/>
                <a:cs typeface="ＭＳ Ｐゴシック" charset="0"/>
              </a:rPr>
              <a:t>agent</a:t>
            </a:r>
            <a:r>
              <a:rPr lang="en-US" sz="2400" dirty="0">
                <a:ea typeface="ＭＳ Ｐゴシック" charset="0"/>
                <a:cs typeface="ＭＳ Ｐゴシック" charset="0"/>
              </a:rPr>
              <a:t> </a:t>
            </a:r>
            <a:r>
              <a:rPr lang="en-US" sz="2400" dirty="0">
                <a:solidFill>
                  <a:srgbClr val="FF0000"/>
                </a:solidFill>
                <a:ea typeface="ＭＳ Ｐゴシック" charset="0"/>
                <a:cs typeface="ＭＳ Ｐゴシック" charset="0"/>
              </a:rPr>
              <a:t>function</a:t>
            </a:r>
            <a:r>
              <a:rPr lang="en-US" sz="2400" dirty="0">
                <a:ea typeface="ＭＳ Ｐゴシック" charset="0"/>
                <a:cs typeface="ＭＳ Ｐゴシック" charset="0"/>
              </a:rPr>
              <a:t> maps from percept histories to actions:        [</a:t>
            </a:r>
            <a:r>
              <a:rPr lang="en-US" sz="2400" i="1" dirty="0">
                <a:ea typeface="ＭＳ Ｐゴシック" charset="0"/>
                <a:cs typeface="ＭＳ Ｐゴシック" charset="0"/>
              </a:rPr>
              <a:t>f</a:t>
            </a:r>
            <a:r>
              <a:rPr lang="en-US" sz="2400" dirty="0">
                <a:ea typeface="ＭＳ Ｐゴシック" charset="0"/>
                <a:cs typeface="ＭＳ Ｐゴシック" charset="0"/>
              </a:rPr>
              <a:t>: P* </a:t>
            </a:r>
            <a:r>
              <a:rPr lang="en-US" sz="2400" dirty="0">
                <a:ea typeface="ＭＳ Ｐゴシック" charset="0"/>
                <a:cs typeface="ＭＳ Ｐゴシック" charset="0"/>
                <a:sym typeface="Wingdings" charset="0"/>
              </a:rPr>
              <a:t> </a:t>
            </a:r>
            <a:r>
              <a:rPr lang="en-US" sz="2400" dirty="0">
                <a:ea typeface="ＭＳ Ｐゴシック" charset="0"/>
                <a:cs typeface="ＭＳ Ｐゴシック" charset="0"/>
              </a:rPr>
              <a:t>A]</a:t>
            </a:r>
          </a:p>
          <a:p>
            <a:pPr eaLnBrk="1" hangingPunct="1"/>
            <a:r>
              <a:rPr lang="en-US" sz="2400" dirty="0">
                <a:ea typeface="ＭＳ Ｐゴシック" charset="0"/>
                <a:cs typeface="ＭＳ Ｐゴシック" charset="0"/>
              </a:rPr>
              <a:t>The </a:t>
            </a:r>
            <a:r>
              <a:rPr lang="en-US" sz="2400" dirty="0">
                <a:solidFill>
                  <a:srgbClr val="FF0000"/>
                </a:solidFill>
                <a:ea typeface="ＭＳ Ｐゴシック" charset="0"/>
                <a:cs typeface="ＭＳ Ｐゴシック" charset="0"/>
              </a:rPr>
              <a:t>agent</a:t>
            </a:r>
            <a:r>
              <a:rPr lang="en-US" sz="2400" dirty="0">
                <a:ea typeface="ＭＳ Ｐゴシック" charset="0"/>
                <a:cs typeface="ＭＳ Ｐゴシック" charset="0"/>
              </a:rPr>
              <a:t> </a:t>
            </a:r>
            <a:r>
              <a:rPr lang="en-US" sz="2400" dirty="0">
                <a:solidFill>
                  <a:srgbClr val="FF0000"/>
                </a:solidFill>
                <a:ea typeface="ＭＳ Ｐゴシック" charset="0"/>
                <a:cs typeface="ＭＳ Ｐゴシック" charset="0"/>
              </a:rPr>
              <a:t>program</a:t>
            </a:r>
            <a:r>
              <a:rPr lang="en-US" sz="2400" dirty="0">
                <a:ea typeface="ＭＳ Ｐゴシック" charset="0"/>
                <a:cs typeface="ＭＳ Ｐゴシック" charset="0"/>
              </a:rPr>
              <a:t> runs on the physical </a:t>
            </a:r>
            <a:r>
              <a:rPr lang="en-US" sz="2400" dirty="0">
                <a:solidFill>
                  <a:srgbClr val="FF0000"/>
                </a:solidFill>
                <a:ea typeface="ＭＳ Ｐゴシック" charset="0"/>
                <a:cs typeface="ＭＳ Ｐゴシック" charset="0"/>
              </a:rPr>
              <a:t>architecture</a:t>
            </a:r>
            <a:r>
              <a:rPr lang="en-US" sz="2400" dirty="0">
                <a:ea typeface="ＭＳ Ｐゴシック" charset="0"/>
                <a:cs typeface="ＭＳ Ｐゴシック" charset="0"/>
              </a:rPr>
              <a:t> to produce </a:t>
            </a:r>
            <a:r>
              <a:rPr lang="en-US" sz="2400" i="1" dirty="0">
                <a:ea typeface="ＭＳ Ｐゴシック" charset="0"/>
                <a:cs typeface="ＭＳ Ｐゴシック" charset="0"/>
              </a:rPr>
              <a:t>f</a:t>
            </a:r>
            <a:endParaRPr lang="en-US" sz="2400" dirty="0">
              <a:ea typeface="ＭＳ Ｐゴシック" charset="0"/>
              <a:cs typeface="ＭＳ Ｐゴシック" charset="0"/>
            </a:endParaRPr>
          </a:p>
          <a:p>
            <a:pPr eaLnBrk="1" hangingPunct="1"/>
            <a:r>
              <a:rPr lang="en-US" sz="2400" dirty="0">
                <a:ea typeface="ＭＳ Ｐゴシック" charset="0"/>
                <a:cs typeface="ＭＳ Ｐゴシック" charset="0"/>
              </a:rPr>
              <a:t>agent = architecture + program</a:t>
            </a:r>
            <a:br>
              <a:rPr lang="en-US" sz="2400" dirty="0">
                <a:ea typeface="ＭＳ Ｐゴシック" charset="0"/>
                <a:cs typeface="ＭＳ Ｐゴシック" charset="0"/>
              </a:rPr>
            </a:br>
            <a:r>
              <a:rPr lang="en-US" sz="2400" dirty="0">
                <a:ea typeface="ＭＳ Ｐゴシック" charset="0"/>
                <a:cs typeface="ＭＳ Ｐゴシック" charset="0"/>
              </a:rPr>
              <a:t>architecture: PC, robotic car, …</a:t>
            </a:r>
          </a:p>
        </p:txBody>
      </p:sp>
      <p:pic>
        <p:nvPicPr>
          <p:cNvPr id="20484" name="Picture 4" descr="agent-environ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828800"/>
            <a:ext cx="37338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a:t>
            </a:fld>
            <a:endParaRPr lang="de-DE" dirty="0"/>
          </a:p>
        </p:txBody>
      </p:sp>
    </p:spTree>
    <p:extLst>
      <p:ext uri="{BB962C8B-B14F-4D97-AF65-F5344CB8AC3E}">
        <p14:creationId xmlns:p14="http://schemas.microsoft.com/office/powerpoint/2010/main" val="141497822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dirty="0">
                <a:latin typeface="+mn-lt"/>
                <a:ea typeface="ＭＳ Ｐゴシック" charset="0"/>
                <a:cs typeface="ＭＳ Ｐゴシック" charset="0"/>
              </a:rPr>
              <a:t>Independence</a:t>
            </a:r>
          </a:p>
        </p:txBody>
      </p:sp>
      <p:sp>
        <p:nvSpPr>
          <p:cNvPr id="66563" name="Rectangle 3"/>
          <p:cNvSpPr>
            <a:spLocks noGrp="1" noChangeArrowheads="1"/>
          </p:cNvSpPr>
          <p:nvPr>
            <p:ph type="body" idx="1"/>
          </p:nvPr>
        </p:nvSpPr>
        <p:spPr/>
        <p:txBody>
          <a:bodyPr/>
          <a:lstStyle/>
          <a:p>
            <a:pPr eaLnBrk="1" hangingPunct="1">
              <a:lnSpc>
                <a:spcPct val="80000"/>
              </a:lnSpc>
            </a:pPr>
            <a:r>
              <a:rPr lang="en-US" sz="2000" dirty="0">
                <a:ea typeface="ＭＳ Ｐゴシック" charset="0"/>
              </a:rPr>
              <a:t>A and B are independent </a:t>
            </a:r>
            <a:r>
              <a:rPr lang="en-US" sz="2000" dirty="0" err="1">
                <a:ea typeface="ＭＳ Ｐゴシック" charset="0"/>
              </a:rPr>
              <a:t>iff</a:t>
            </a:r>
            <a:endParaRPr lang="en-US" sz="2000" dirty="0">
              <a:ea typeface="ＭＳ Ｐゴシック" charset="0"/>
            </a:endParaRPr>
          </a:p>
          <a:p>
            <a:pPr eaLnBrk="1" hangingPunct="1">
              <a:lnSpc>
                <a:spcPct val="80000"/>
              </a:lnSpc>
              <a:buFont typeface="Times" charset="0"/>
              <a:buNone/>
            </a:pPr>
            <a:r>
              <a:rPr lang="en-US" sz="2000" b="1" dirty="0">
                <a:ea typeface="ＭＳ Ｐゴシック" charset="0"/>
              </a:rPr>
              <a:t>	</a:t>
            </a:r>
            <a:r>
              <a:rPr lang="en-US" sz="2000" b="1" dirty="0" smtClean="0">
                <a:ea typeface="ＭＳ Ｐゴシック" charset="0"/>
              </a:rPr>
              <a:t>P</a:t>
            </a:r>
            <a:r>
              <a:rPr lang="en-US" sz="2000" dirty="0">
                <a:ea typeface="ＭＳ Ｐゴシック" charset="0"/>
              </a:rPr>
              <a:t>(A, B) = </a:t>
            </a:r>
            <a:r>
              <a:rPr lang="en-US" sz="2000" b="1" dirty="0">
                <a:ea typeface="ＭＳ Ｐゴシック" charset="0"/>
              </a:rPr>
              <a:t>P</a:t>
            </a:r>
            <a:r>
              <a:rPr lang="en-US" sz="2000" dirty="0">
                <a:ea typeface="ＭＳ Ｐゴシック" charset="0"/>
              </a:rPr>
              <a:t>(A) </a:t>
            </a:r>
            <a:r>
              <a:rPr lang="en-US" sz="2000" b="1" dirty="0">
                <a:ea typeface="ＭＳ Ｐゴシック" charset="0"/>
              </a:rPr>
              <a:t>P</a:t>
            </a:r>
            <a:r>
              <a:rPr lang="en-US" sz="2000" dirty="0">
                <a:ea typeface="ＭＳ Ｐゴシック" charset="0"/>
              </a:rPr>
              <a:t>(B</a:t>
            </a:r>
            <a:r>
              <a:rPr lang="en-US" sz="2000" dirty="0" smtClean="0">
                <a:ea typeface="ＭＳ Ｐゴシック" charset="0"/>
              </a:rPr>
              <a:t>)       </a:t>
            </a:r>
          </a:p>
          <a:p>
            <a:pPr eaLnBrk="1" hangingPunct="1">
              <a:lnSpc>
                <a:spcPct val="80000"/>
              </a:lnSpc>
              <a:buFont typeface="Times" charset="0"/>
              <a:buNone/>
            </a:pPr>
            <a:r>
              <a:rPr lang="en-US" sz="2000" dirty="0" smtClean="0">
                <a:ea typeface="ＭＳ Ｐゴシック" charset="0"/>
              </a:rPr>
              <a:t>   (or alternatively: </a:t>
            </a:r>
            <a:r>
              <a:rPr lang="en-US" sz="2000" dirty="0" err="1" smtClean="0">
                <a:ea typeface="ＭＳ Ｐゴシック" charset="0"/>
              </a:rPr>
              <a:t>iff</a:t>
            </a:r>
            <a:r>
              <a:rPr lang="en-US" sz="2000" dirty="0" smtClean="0">
                <a:ea typeface="ＭＳ Ｐゴシック" charset="0"/>
              </a:rPr>
              <a:t> one of the following holds:</a:t>
            </a:r>
          </a:p>
          <a:p>
            <a:pPr marL="857250" lvl="1" indent="-457200" eaLnBrk="1" hangingPunct="1">
              <a:lnSpc>
                <a:spcPct val="80000"/>
              </a:lnSpc>
              <a:buFont typeface="+mj-lt"/>
              <a:buAutoNum type="arabicPeriod"/>
            </a:pPr>
            <a:r>
              <a:rPr lang="en-US" sz="1800" b="1" dirty="0">
                <a:ea typeface="ＭＳ Ｐゴシック" charset="0"/>
              </a:rPr>
              <a:t>	</a:t>
            </a:r>
            <a:r>
              <a:rPr lang="en-US" sz="1800" b="1" dirty="0" smtClean="0">
                <a:ea typeface="ＭＳ Ｐゴシック" charset="0"/>
              </a:rPr>
              <a:t>P</a:t>
            </a:r>
            <a:r>
              <a:rPr lang="en-US" sz="1800" dirty="0">
                <a:ea typeface="ＭＳ Ｐゴシック" charset="0"/>
              </a:rPr>
              <a:t>(A|B) = </a:t>
            </a:r>
            <a:r>
              <a:rPr lang="en-US" sz="1800" b="1" dirty="0">
                <a:ea typeface="ＭＳ Ｐゴシック" charset="0"/>
              </a:rPr>
              <a:t>P</a:t>
            </a:r>
            <a:r>
              <a:rPr lang="en-US" sz="1800" dirty="0">
                <a:ea typeface="ＭＳ Ｐゴシック" charset="0"/>
              </a:rPr>
              <a:t>(A)  </a:t>
            </a:r>
            <a:r>
              <a:rPr lang="en-US" sz="1800" dirty="0" smtClean="0">
                <a:ea typeface="ＭＳ Ｐゴシック" charset="0"/>
              </a:rPr>
              <a:t>and P(A) ≠ 0 and P(B) </a:t>
            </a:r>
            <a:r>
              <a:rPr lang="en-US" sz="1800" dirty="0">
                <a:ea typeface="ＭＳ Ｐゴシック" charset="0"/>
              </a:rPr>
              <a:t>≠ </a:t>
            </a:r>
            <a:r>
              <a:rPr lang="en-US" sz="1800" dirty="0" smtClean="0">
                <a:ea typeface="ＭＳ Ｐゴシック" charset="0"/>
              </a:rPr>
              <a:t>0</a:t>
            </a:r>
          </a:p>
          <a:p>
            <a:pPr marL="857250" lvl="1" indent="-457200" eaLnBrk="1" hangingPunct="1">
              <a:lnSpc>
                <a:spcPct val="80000"/>
              </a:lnSpc>
              <a:buFont typeface="+mj-lt"/>
              <a:buAutoNum type="arabicPeriod"/>
            </a:pPr>
            <a:r>
              <a:rPr lang="en-US" sz="1800" dirty="0" smtClean="0">
                <a:ea typeface="ＭＳ Ｐゴシック" charset="0"/>
              </a:rPr>
              <a:t> P(A) = 0 or P(B) = 0))</a:t>
            </a:r>
            <a:r>
              <a:rPr lang="en-US" sz="1800" dirty="0">
                <a:ea typeface="ＭＳ Ｐゴシック" charset="0"/>
              </a:rPr>
              <a:t>
</a:t>
            </a:r>
          </a:p>
          <a:p>
            <a:pPr eaLnBrk="1" hangingPunct="1">
              <a:lnSpc>
                <a:spcPct val="80000"/>
              </a:lnSpc>
            </a:pPr>
            <a:endParaRPr lang="en-US" sz="2000" dirty="0">
              <a:ea typeface="ＭＳ Ｐゴシック" charset="0"/>
            </a:endParaRPr>
          </a:p>
          <a:p>
            <a:pPr marL="0" indent="0" eaLnBrk="1" hangingPunct="1">
              <a:lnSpc>
                <a:spcPct val="80000"/>
              </a:lnSpc>
              <a:buNone/>
            </a:pPr>
            <a:endParaRPr lang="en-US" sz="2000" dirty="0">
              <a:ea typeface="ＭＳ Ｐゴシック" charset="0"/>
            </a:endParaRPr>
          </a:p>
          <a:p>
            <a:pPr lvl="1" eaLnBrk="1" hangingPunct="1">
              <a:lnSpc>
                <a:spcPct val="80000"/>
              </a:lnSpc>
              <a:buFont typeface="Wingdings" charset="0"/>
              <a:buNone/>
            </a:pPr>
            <a:endParaRPr lang="en-US" sz="1800" b="1" dirty="0" smtClean="0">
              <a:ea typeface="ＭＳ Ｐゴシック" charset="0"/>
            </a:endParaRPr>
          </a:p>
          <a:p>
            <a:pPr lvl="1" eaLnBrk="1" hangingPunct="1">
              <a:lnSpc>
                <a:spcPct val="80000"/>
              </a:lnSpc>
              <a:buFont typeface="Wingdings" charset="0"/>
              <a:buNone/>
            </a:pPr>
            <a:endParaRPr lang="en-US" sz="1800" b="1" dirty="0">
              <a:ea typeface="ＭＳ Ｐゴシック" charset="0"/>
            </a:endParaRPr>
          </a:p>
          <a:p>
            <a:pPr lvl="1" eaLnBrk="1" hangingPunct="1">
              <a:lnSpc>
                <a:spcPct val="80000"/>
              </a:lnSpc>
              <a:buFont typeface="Wingdings" charset="0"/>
              <a:buNone/>
            </a:pPr>
            <a:r>
              <a:rPr lang="en-US" sz="1800" b="1" dirty="0" smtClean="0">
                <a:ea typeface="ＭＳ Ｐゴシック" charset="0"/>
              </a:rPr>
              <a:t>P</a:t>
            </a:r>
            <a:r>
              <a:rPr lang="en-US" sz="1800" dirty="0">
                <a:ea typeface="ＭＳ Ｐゴシック" charset="0"/>
              </a:rPr>
              <a:t>(Toothache, Catch, Cavity, Weather)</a:t>
            </a:r>
          </a:p>
          <a:p>
            <a:pPr lvl="1" eaLnBrk="1" hangingPunct="1">
              <a:lnSpc>
                <a:spcPct val="80000"/>
              </a:lnSpc>
              <a:buFont typeface="Wingdings" charset="0"/>
              <a:buNone/>
            </a:pPr>
            <a:r>
              <a:rPr lang="en-US" sz="1800" dirty="0">
                <a:ea typeface="ＭＳ Ｐゴシック" charset="0"/>
              </a:rPr>
              <a:t>	= </a:t>
            </a:r>
            <a:r>
              <a:rPr lang="en-US" sz="1800" b="1" dirty="0">
                <a:ea typeface="ＭＳ Ｐゴシック" charset="0"/>
              </a:rPr>
              <a:t>P</a:t>
            </a:r>
            <a:r>
              <a:rPr lang="en-US" sz="1800" dirty="0">
                <a:ea typeface="ＭＳ Ｐゴシック" charset="0"/>
              </a:rPr>
              <a:t>(Toothache, Catch, Cavity) </a:t>
            </a:r>
            <a:r>
              <a:rPr lang="en-US" sz="1800" b="1" dirty="0">
                <a:ea typeface="ＭＳ Ｐゴシック" charset="0"/>
              </a:rPr>
              <a:t>P</a:t>
            </a:r>
            <a:r>
              <a:rPr lang="en-US" sz="1800" dirty="0">
                <a:ea typeface="ＭＳ Ｐゴシック" charset="0"/>
              </a:rPr>
              <a:t>(Weather)</a:t>
            </a:r>
          </a:p>
          <a:p>
            <a:pPr lvl="4" eaLnBrk="1" hangingPunct="1">
              <a:lnSpc>
                <a:spcPct val="80000"/>
              </a:lnSpc>
              <a:buFont typeface="Wingdings" charset="0"/>
              <a:buNone/>
            </a:pPr>
            <a:endParaRPr lang="en-US" sz="1400" dirty="0">
              <a:ea typeface="ＭＳ Ｐゴシック" charset="0"/>
            </a:endParaRPr>
          </a:p>
          <a:p>
            <a:pPr eaLnBrk="1" hangingPunct="1">
              <a:lnSpc>
                <a:spcPct val="80000"/>
              </a:lnSpc>
            </a:pPr>
            <a:r>
              <a:rPr lang="en-US" sz="2000" dirty="0">
                <a:ea typeface="ＭＳ Ｐゴシック" charset="0"/>
              </a:rPr>
              <a:t>32 entries reduced to 12; </a:t>
            </a:r>
          </a:p>
          <a:p>
            <a:pPr eaLnBrk="1" hangingPunct="1">
              <a:lnSpc>
                <a:spcPct val="80000"/>
              </a:lnSpc>
            </a:pPr>
            <a:r>
              <a:rPr lang="en-US" sz="2000" dirty="0">
                <a:ea typeface="ＭＳ Ｐゴシック" charset="0"/>
              </a:rPr>
              <a:t>for n independent biased coins, O(2</a:t>
            </a:r>
            <a:r>
              <a:rPr lang="en-US" sz="2000" baseline="30000" dirty="0">
                <a:ea typeface="ＭＳ Ｐゴシック" charset="0"/>
              </a:rPr>
              <a:t>n</a:t>
            </a:r>
            <a:r>
              <a:rPr lang="en-US" sz="2000" dirty="0">
                <a:ea typeface="ＭＳ Ｐゴシック" charset="0"/>
              </a:rPr>
              <a:t>) </a:t>
            </a:r>
            <a:r>
              <a:rPr lang="en-US" sz="2000" dirty="0">
                <a:ea typeface="ＭＳ Ｐゴシック" charset="0"/>
                <a:cs typeface="Arial" charset="0"/>
              </a:rPr>
              <a:t>→</a:t>
            </a:r>
            <a:r>
              <a:rPr lang="en-US" sz="2000" dirty="0">
                <a:ea typeface="ＭＳ Ｐゴシック" charset="0"/>
              </a:rPr>
              <a:t>O(n)
Absolute independence powerful but rare</a:t>
            </a:r>
            <a:endParaRPr lang="en-US" sz="1400" dirty="0">
              <a:ea typeface="ＭＳ Ｐゴシック" charset="0"/>
            </a:endParaRPr>
          </a:p>
          <a:p>
            <a:pPr eaLnBrk="1" hangingPunct="1">
              <a:lnSpc>
                <a:spcPct val="80000"/>
              </a:lnSpc>
            </a:pPr>
            <a:r>
              <a:rPr lang="en-US" sz="2000" dirty="0">
                <a:ea typeface="ＭＳ Ｐゴシック" charset="0"/>
              </a:rPr>
              <a:t>Dentistry is a large field with hundreds of variables, none of which are independent. What to do?</a:t>
            </a:r>
          </a:p>
        </p:txBody>
      </p:sp>
      <p:pic>
        <p:nvPicPr>
          <p:cNvPr id="66564" name="Picture 4" descr="weather-independ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852936"/>
            <a:ext cx="434340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50</a:t>
            </a:fld>
            <a:endParaRPr lang="de-DE" dirty="0"/>
          </a:p>
        </p:txBody>
      </p:sp>
    </p:spTree>
    <p:extLst>
      <p:ext uri="{BB962C8B-B14F-4D97-AF65-F5344CB8AC3E}">
        <p14:creationId xmlns:p14="http://schemas.microsoft.com/office/powerpoint/2010/main" val="374426554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Conditional independence</a:t>
            </a:r>
          </a:p>
        </p:txBody>
      </p:sp>
      <p:sp>
        <p:nvSpPr>
          <p:cNvPr id="68611" name="Rectangle 3"/>
          <p:cNvSpPr>
            <a:spLocks noGrp="1" noChangeArrowheads="1"/>
          </p:cNvSpPr>
          <p:nvPr>
            <p:ph type="body" idx="1"/>
          </p:nvPr>
        </p:nvSpPr>
        <p:spPr>
          <a:xfrm>
            <a:off x="457200" y="1340768"/>
            <a:ext cx="8229600" cy="4525963"/>
          </a:xfrm>
        </p:spPr>
        <p:txBody>
          <a:bodyPr/>
          <a:lstStyle/>
          <a:p>
            <a:pPr eaLnBrk="1" hangingPunct="1">
              <a:lnSpc>
                <a:spcPct val="80000"/>
              </a:lnSpc>
            </a:pPr>
            <a:r>
              <a:rPr lang="en-US" sz="2000" b="1" dirty="0">
                <a:ea typeface="ＭＳ Ｐゴシック" charset="0"/>
              </a:rPr>
              <a:t>P</a:t>
            </a:r>
            <a:r>
              <a:rPr lang="en-US" sz="2000" dirty="0">
                <a:ea typeface="ＭＳ Ｐゴシック" charset="0"/>
              </a:rPr>
              <a:t>(Toothache, Cavity, Catch) has 2</a:t>
            </a:r>
            <a:r>
              <a:rPr lang="en-US" sz="2000" baseline="30000" dirty="0">
                <a:ea typeface="ＭＳ Ｐゴシック" charset="0"/>
              </a:rPr>
              <a:t>3</a:t>
            </a:r>
            <a:r>
              <a:rPr lang="en-US" sz="2000" dirty="0">
                <a:ea typeface="ＭＳ Ｐゴシック" charset="0"/>
              </a:rPr>
              <a:t> – 1 = 7 independent entries </a:t>
            </a:r>
            <a:endParaRPr lang="en-US" sz="1400" dirty="0">
              <a:ea typeface="ＭＳ Ｐゴシック" charset="0"/>
            </a:endParaRPr>
          </a:p>
          <a:p>
            <a:pPr eaLnBrk="1" hangingPunct="1">
              <a:lnSpc>
                <a:spcPct val="80000"/>
              </a:lnSpc>
            </a:pPr>
            <a:r>
              <a:rPr lang="en-US" sz="2000" dirty="0">
                <a:ea typeface="ＭＳ Ｐゴシック" charset="0"/>
              </a:rPr>
              <a:t>If I have a cavity, the probability that the probe catches in it doesn't depend on whether I have a toothache:</a:t>
            </a:r>
          </a:p>
          <a:p>
            <a:pPr lvl="1" eaLnBrk="1" hangingPunct="1">
              <a:lnSpc>
                <a:spcPct val="80000"/>
              </a:lnSpc>
              <a:buFont typeface="Wingdings" charset="0"/>
              <a:buNone/>
            </a:pPr>
            <a:r>
              <a:rPr lang="en-US" sz="1800" dirty="0">
                <a:ea typeface="ＭＳ Ｐゴシック" charset="0"/>
              </a:rPr>
              <a:t>(1) </a:t>
            </a:r>
            <a:r>
              <a:rPr lang="en-US" sz="1800" b="1" dirty="0">
                <a:ea typeface="ＭＳ Ｐゴシック" charset="0"/>
              </a:rPr>
              <a:t>P</a:t>
            </a:r>
            <a:r>
              <a:rPr lang="en-US" sz="1800" dirty="0">
                <a:ea typeface="ＭＳ Ｐゴシック" charset="0"/>
              </a:rPr>
              <a:t>(catch | toothache, cavity) = </a:t>
            </a:r>
            <a:r>
              <a:rPr lang="en-US" sz="1800" b="1" dirty="0">
                <a:ea typeface="ＭＳ Ｐゴシック" charset="0"/>
              </a:rPr>
              <a:t>P</a:t>
            </a:r>
            <a:r>
              <a:rPr lang="en-US" sz="1800" dirty="0">
                <a:ea typeface="ＭＳ Ｐゴシック" charset="0"/>
              </a:rPr>
              <a:t>(catch | cavity)</a:t>
            </a:r>
          </a:p>
          <a:p>
            <a:pPr lvl="4" eaLnBrk="1" hangingPunct="1">
              <a:lnSpc>
                <a:spcPct val="80000"/>
              </a:lnSpc>
            </a:pPr>
            <a:endParaRPr lang="en-US" sz="1400" dirty="0">
              <a:ea typeface="ＭＳ Ｐゴシック" charset="0"/>
            </a:endParaRPr>
          </a:p>
          <a:p>
            <a:pPr eaLnBrk="1" hangingPunct="1">
              <a:lnSpc>
                <a:spcPct val="80000"/>
              </a:lnSpc>
            </a:pPr>
            <a:r>
              <a:rPr lang="en-US" sz="2000" dirty="0">
                <a:ea typeface="ＭＳ Ｐゴシック" charset="0"/>
              </a:rPr>
              <a:t>The same independence holds if I haven't got a cavity:</a:t>
            </a:r>
          </a:p>
          <a:p>
            <a:pPr lvl="1" eaLnBrk="1" hangingPunct="1">
              <a:lnSpc>
                <a:spcPct val="80000"/>
              </a:lnSpc>
              <a:buFont typeface="Wingdings" charset="0"/>
              <a:buNone/>
            </a:pPr>
            <a:r>
              <a:rPr lang="en-US" sz="1800" dirty="0">
                <a:ea typeface="ＭＳ Ｐゴシック" charset="0"/>
              </a:rPr>
              <a:t>(2) </a:t>
            </a:r>
            <a:r>
              <a:rPr lang="en-US" sz="1800" b="1" dirty="0">
                <a:ea typeface="ＭＳ Ｐゴシック" charset="0"/>
              </a:rPr>
              <a:t>P</a:t>
            </a:r>
            <a:r>
              <a:rPr lang="en-US" sz="1800" dirty="0">
                <a:ea typeface="ＭＳ Ｐゴシック" charset="0"/>
              </a:rPr>
              <a:t>(catch | </a:t>
            </a:r>
            <a:r>
              <a:rPr lang="en-US" sz="1800" dirty="0" err="1">
                <a:ea typeface="ＭＳ Ｐゴシック" charset="0"/>
              </a:rPr>
              <a:t>toothache,</a:t>
            </a:r>
            <a:r>
              <a:rPr lang="en-US" sz="1800" dirty="0" err="1">
                <a:ea typeface="ＭＳ Ｐゴシック" charset="0"/>
                <a:sym typeface="Symbol" charset="0"/>
              </a:rPr>
              <a:t></a:t>
            </a:r>
            <a:r>
              <a:rPr lang="en-US" sz="1800" dirty="0" err="1">
                <a:ea typeface="ＭＳ Ｐゴシック" charset="0"/>
              </a:rPr>
              <a:t>cavity</a:t>
            </a:r>
            <a:r>
              <a:rPr lang="en-US" sz="1800" dirty="0">
                <a:ea typeface="ＭＳ Ｐゴシック" charset="0"/>
              </a:rPr>
              <a:t>) = </a:t>
            </a:r>
            <a:r>
              <a:rPr lang="en-US" sz="1800" b="1" dirty="0">
                <a:ea typeface="ＭＳ Ｐゴシック" charset="0"/>
              </a:rPr>
              <a:t>P</a:t>
            </a:r>
            <a:r>
              <a:rPr lang="en-US" sz="1800" dirty="0">
                <a:ea typeface="ＭＳ Ｐゴシック" charset="0"/>
              </a:rPr>
              <a:t>(catch | </a:t>
            </a:r>
            <a:r>
              <a:rPr lang="en-US" sz="1800" dirty="0">
                <a:ea typeface="ＭＳ Ｐゴシック" charset="0"/>
                <a:sym typeface="Symbol" charset="0"/>
              </a:rPr>
              <a:t></a:t>
            </a:r>
            <a:r>
              <a:rPr lang="en-US" sz="1800" dirty="0">
                <a:ea typeface="ＭＳ Ｐゴシック" charset="0"/>
              </a:rPr>
              <a:t>cavity)</a:t>
            </a:r>
            <a:r>
              <a:rPr lang="en-US" sz="1400" dirty="0">
                <a:ea typeface="ＭＳ Ｐゴシック" charset="0"/>
              </a:rPr>
              <a:t>
</a:t>
            </a:r>
          </a:p>
          <a:p>
            <a:pPr eaLnBrk="1" hangingPunct="1">
              <a:lnSpc>
                <a:spcPct val="80000"/>
              </a:lnSpc>
            </a:pPr>
            <a:r>
              <a:rPr lang="en-US" sz="2000" dirty="0">
                <a:ea typeface="ＭＳ Ｐゴシック" charset="0"/>
              </a:rPr>
              <a:t>Catch is </a:t>
            </a:r>
            <a:r>
              <a:rPr lang="en-US" sz="2000" dirty="0">
                <a:solidFill>
                  <a:srgbClr val="FF0000"/>
                </a:solidFill>
                <a:ea typeface="ＭＳ Ｐゴシック" charset="0"/>
              </a:rPr>
              <a:t>conditionally independent</a:t>
            </a:r>
            <a:r>
              <a:rPr lang="en-US" sz="2000" dirty="0">
                <a:ea typeface="ＭＳ Ｐゴシック" charset="0"/>
              </a:rPr>
              <a:t> of Toothache given Cavity:</a:t>
            </a:r>
          </a:p>
          <a:p>
            <a:pPr lvl="1" eaLnBrk="1" hangingPunct="1">
              <a:lnSpc>
                <a:spcPct val="80000"/>
              </a:lnSpc>
              <a:buFont typeface="Wingdings" charset="0"/>
              <a:buNone/>
            </a:pPr>
            <a:r>
              <a:rPr lang="en-US" sz="1800" b="1" dirty="0">
                <a:ea typeface="ＭＳ Ｐゴシック" charset="0"/>
              </a:rPr>
              <a:t>P</a:t>
            </a:r>
            <a:r>
              <a:rPr lang="en-US" sz="1800" dirty="0">
                <a:ea typeface="ＭＳ Ｐゴシック" charset="0"/>
              </a:rPr>
              <a:t>(Catch | </a:t>
            </a:r>
            <a:r>
              <a:rPr lang="en-US" sz="1800" dirty="0" err="1">
                <a:ea typeface="ＭＳ Ｐゴシック" charset="0"/>
              </a:rPr>
              <a:t>Toothache,Cavity</a:t>
            </a:r>
            <a:r>
              <a:rPr lang="en-US" sz="1800" dirty="0">
                <a:ea typeface="ＭＳ Ｐゴシック" charset="0"/>
              </a:rPr>
              <a:t>) = </a:t>
            </a:r>
            <a:r>
              <a:rPr lang="en-US" sz="1800" b="1" dirty="0">
                <a:ea typeface="ＭＳ Ｐゴシック" charset="0"/>
              </a:rPr>
              <a:t>P</a:t>
            </a:r>
            <a:r>
              <a:rPr lang="en-US" sz="1800" dirty="0">
                <a:ea typeface="ＭＳ Ｐゴシック" charset="0"/>
              </a:rPr>
              <a:t>(Catch | Cavity)
</a:t>
            </a:r>
            <a:endParaRPr lang="en-US" sz="1400" dirty="0">
              <a:ea typeface="ＭＳ Ｐゴシック" charset="0"/>
            </a:endParaRPr>
          </a:p>
          <a:p>
            <a:pPr eaLnBrk="1" hangingPunct="1">
              <a:lnSpc>
                <a:spcPct val="80000"/>
              </a:lnSpc>
            </a:pPr>
            <a:r>
              <a:rPr lang="en-US" sz="2000" dirty="0">
                <a:ea typeface="ＭＳ Ｐゴシック" charset="0"/>
              </a:rPr>
              <a:t>Equivalent statements:</a:t>
            </a:r>
          </a:p>
          <a:p>
            <a:pPr lvl="1" eaLnBrk="1" hangingPunct="1">
              <a:lnSpc>
                <a:spcPct val="80000"/>
              </a:lnSpc>
              <a:buFont typeface="Wingdings" charset="0"/>
              <a:buNone/>
            </a:pPr>
            <a:r>
              <a:rPr lang="en-US" sz="1800" b="1" dirty="0">
                <a:ea typeface="ＭＳ Ｐゴシック" charset="0"/>
              </a:rPr>
              <a:t>P</a:t>
            </a:r>
            <a:r>
              <a:rPr lang="en-US" sz="1800" dirty="0">
                <a:ea typeface="ＭＳ Ｐゴシック" charset="0"/>
              </a:rPr>
              <a:t>(Toothache | Catch, Cavity) = </a:t>
            </a:r>
            <a:r>
              <a:rPr lang="en-US" sz="1800" b="1" dirty="0">
                <a:ea typeface="ＭＳ Ｐゴシック" charset="0"/>
              </a:rPr>
              <a:t>P</a:t>
            </a:r>
            <a:r>
              <a:rPr lang="en-US" sz="1800" dirty="0">
                <a:ea typeface="ＭＳ Ｐゴシック" charset="0"/>
              </a:rPr>
              <a:t>(Toothache | Cavity)
</a:t>
            </a:r>
          </a:p>
          <a:p>
            <a:pPr lvl="1" eaLnBrk="1" hangingPunct="1">
              <a:lnSpc>
                <a:spcPct val="80000"/>
              </a:lnSpc>
              <a:buFont typeface="Wingdings" charset="0"/>
              <a:buNone/>
            </a:pPr>
            <a:r>
              <a:rPr lang="en-US" sz="1800" b="1" dirty="0">
                <a:ea typeface="ＭＳ Ｐゴシック" charset="0"/>
              </a:rPr>
              <a:t>P</a:t>
            </a:r>
            <a:r>
              <a:rPr lang="en-US" sz="1800" dirty="0">
                <a:ea typeface="ＭＳ Ｐゴシック" charset="0"/>
              </a:rPr>
              <a:t>(Toothache, Catch | Cavity) = </a:t>
            </a:r>
            <a:r>
              <a:rPr lang="en-US" sz="1800" b="1" dirty="0">
                <a:ea typeface="ＭＳ Ｐゴシック" charset="0"/>
              </a:rPr>
              <a:t>P</a:t>
            </a:r>
            <a:r>
              <a:rPr lang="en-US" sz="1800" dirty="0">
                <a:ea typeface="ＭＳ Ｐゴシック" charset="0"/>
              </a:rPr>
              <a:t>(Toothache | Cavity) </a:t>
            </a:r>
            <a:r>
              <a:rPr lang="en-US" sz="1800" b="1" dirty="0">
                <a:ea typeface="ＭＳ Ｐゴシック" charset="0"/>
              </a:rPr>
              <a:t>P</a:t>
            </a:r>
            <a:r>
              <a:rPr lang="en-US" sz="1800" dirty="0">
                <a:ea typeface="ＭＳ Ｐゴシック" charset="0"/>
              </a:rPr>
              <a:t>(Catch | Cavity)
</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51</a:t>
            </a:fld>
            <a:endParaRPr lang="de-DE" dirty="0"/>
          </a:p>
        </p:txBody>
      </p:sp>
    </p:spTree>
    <p:extLst>
      <p:ext uri="{BB962C8B-B14F-4D97-AF65-F5344CB8AC3E}">
        <p14:creationId xmlns:p14="http://schemas.microsoft.com/office/powerpoint/2010/main" val="250248677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Conditional independence contd.</a:t>
            </a:r>
          </a:p>
        </p:txBody>
      </p:sp>
      <p:sp>
        <p:nvSpPr>
          <p:cNvPr id="70659" name="Rectangle 3"/>
          <p:cNvSpPr>
            <a:spLocks noGrp="1" noChangeArrowheads="1"/>
          </p:cNvSpPr>
          <p:nvPr>
            <p:ph type="body" idx="1"/>
          </p:nvPr>
        </p:nvSpPr>
        <p:spPr/>
        <p:txBody>
          <a:bodyPr/>
          <a:lstStyle/>
          <a:p>
            <a:pPr eaLnBrk="1" hangingPunct="1">
              <a:lnSpc>
                <a:spcPct val="80000"/>
              </a:lnSpc>
            </a:pPr>
            <a:r>
              <a:rPr lang="en-US" sz="2400" dirty="0">
                <a:ea typeface="ＭＳ Ｐゴシック" charset="0"/>
              </a:rPr>
              <a:t>Write out full joint distribution using chain rule:</a:t>
            </a:r>
          </a:p>
          <a:p>
            <a:pPr eaLnBrk="1" hangingPunct="1">
              <a:lnSpc>
                <a:spcPct val="80000"/>
              </a:lnSpc>
              <a:buFont typeface="Times" charset="0"/>
              <a:buNone/>
            </a:pPr>
            <a:r>
              <a:rPr lang="en-US" sz="2400" b="1" dirty="0">
                <a:ea typeface="ＭＳ Ｐゴシック" charset="0"/>
              </a:rPr>
              <a:t>	P</a:t>
            </a:r>
            <a:r>
              <a:rPr lang="en-US" sz="2400" dirty="0">
                <a:ea typeface="ＭＳ Ｐゴシック" charset="0"/>
              </a:rPr>
              <a:t>(Toothache, Catch, Cavity)</a:t>
            </a:r>
          </a:p>
          <a:p>
            <a:pPr lvl="1" eaLnBrk="1" hangingPunct="1">
              <a:lnSpc>
                <a:spcPct val="80000"/>
              </a:lnSpc>
              <a:buFont typeface="Wingdings" charset="0"/>
              <a:buNone/>
            </a:pPr>
            <a:r>
              <a:rPr lang="en-US" sz="2000" dirty="0">
                <a:ea typeface="ＭＳ Ｐゴシック" charset="0"/>
              </a:rPr>
              <a:t>	= </a:t>
            </a:r>
            <a:r>
              <a:rPr lang="en-US" sz="2000" b="1" dirty="0">
                <a:ea typeface="ＭＳ Ｐゴシック" charset="0"/>
              </a:rPr>
              <a:t>P</a:t>
            </a:r>
            <a:r>
              <a:rPr lang="en-US" sz="2000" dirty="0">
                <a:ea typeface="ＭＳ Ｐゴシック" charset="0"/>
              </a:rPr>
              <a:t>(Toothache | Catch, Cavity) </a:t>
            </a:r>
            <a:r>
              <a:rPr lang="en-US" sz="2000" b="1" dirty="0">
                <a:ea typeface="ＭＳ Ｐゴシック" charset="0"/>
              </a:rPr>
              <a:t>P</a:t>
            </a:r>
            <a:r>
              <a:rPr lang="en-US" sz="2000" dirty="0">
                <a:ea typeface="ＭＳ Ｐゴシック" charset="0"/>
              </a:rPr>
              <a:t>(Catch, Cavity)
</a:t>
            </a:r>
          </a:p>
          <a:p>
            <a:pPr lvl="1" eaLnBrk="1" hangingPunct="1">
              <a:lnSpc>
                <a:spcPct val="80000"/>
              </a:lnSpc>
              <a:buFont typeface="Wingdings" charset="0"/>
              <a:buNone/>
            </a:pPr>
            <a:r>
              <a:rPr lang="en-US" sz="2000" dirty="0">
                <a:ea typeface="ＭＳ Ｐゴシック" charset="0"/>
              </a:rPr>
              <a:t>	= </a:t>
            </a:r>
            <a:r>
              <a:rPr lang="en-US" sz="2000" b="1" dirty="0">
                <a:ea typeface="ＭＳ Ｐゴシック" charset="0"/>
              </a:rPr>
              <a:t>P</a:t>
            </a:r>
            <a:r>
              <a:rPr lang="en-US" sz="2000" dirty="0">
                <a:ea typeface="ＭＳ Ｐゴシック" charset="0"/>
              </a:rPr>
              <a:t>(Toothache | Catch, Cavity) </a:t>
            </a:r>
            <a:r>
              <a:rPr lang="en-US" sz="2000" b="1" dirty="0">
                <a:ea typeface="ＭＳ Ｐゴシック" charset="0"/>
              </a:rPr>
              <a:t>P</a:t>
            </a:r>
            <a:r>
              <a:rPr lang="en-US" sz="2000" dirty="0">
                <a:ea typeface="ＭＳ Ｐゴシック" charset="0"/>
              </a:rPr>
              <a:t>(Catch | Cavity) </a:t>
            </a:r>
            <a:r>
              <a:rPr lang="en-US" sz="2000" b="1" dirty="0">
                <a:ea typeface="ＭＳ Ｐゴシック" charset="0"/>
              </a:rPr>
              <a:t>P</a:t>
            </a:r>
            <a:r>
              <a:rPr lang="en-US" sz="2000" dirty="0">
                <a:ea typeface="ＭＳ Ｐゴシック" charset="0"/>
              </a:rPr>
              <a:t>(Cavity)
conditional independence</a:t>
            </a:r>
          </a:p>
          <a:p>
            <a:pPr lvl="1" eaLnBrk="1" hangingPunct="1">
              <a:lnSpc>
                <a:spcPct val="80000"/>
              </a:lnSpc>
              <a:buFont typeface="Wingdings" charset="0"/>
              <a:buNone/>
            </a:pPr>
            <a:r>
              <a:rPr lang="en-US" sz="2000" dirty="0">
                <a:ea typeface="ＭＳ Ｐゴシック" charset="0"/>
              </a:rPr>
              <a:t>	= </a:t>
            </a:r>
            <a:r>
              <a:rPr lang="en-US" sz="2000" b="1" dirty="0">
                <a:ea typeface="ＭＳ Ｐゴシック" charset="0"/>
              </a:rPr>
              <a:t>P</a:t>
            </a:r>
            <a:r>
              <a:rPr lang="en-US" sz="2000" dirty="0">
                <a:ea typeface="ＭＳ Ｐゴシック" charset="0"/>
              </a:rPr>
              <a:t>(Toothache | Cavity) </a:t>
            </a:r>
            <a:r>
              <a:rPr lang="en-US" sz="2000" b="1" dirty="0">
                <a:ea typeface="ＭＳ Ｐゴシック" charset="0"/>
              </a:rPr>
              <a:t>P</a:t>
            </a:r>
            <a:r>
              <a:rPr lang="en-US" sz="2000" dirty="0">
                <a:ea typeface="ＭＳ Ｐゴシック" charset="0"/>
              </a:rPr>
              <a:t>(Catch | Cavity) </a:t>
            </a:r>
            <a:r>
              <a:rPr lang="en-US" sz="2000" b="1" dirty="0">
                <a:ea typeface="ＭＳ Ｐゴシック" charset="0"/>
              </a:rPr>
              <a:t>P</a:t>
            </a:r>
            <a:r>
              <a:rPr lang="en-US" sz="2000" dirty="0">
                <a:ea typeface="ＭＳ Ｐゴシック" charset="0"/>
              </a:rPr>
              <a:t>(Cavity)
</a:t>
            </a:r>
          </a:p>
          <a:p>
            <a:pPr eaLnBrk="1" hangingPunct="1">
              <a:lnSpc>
                <a:spcPct val="80000"/>
              </a:lnSpc>
              <a:buFont typeface="Times" charset="0"/>
              <a:buNone/>
            </a:pPr>
            <a:r>
              <a:rPr lang="en-US" sz="2400" dirty="0">
                <a:ea typeface="ＭＳ Ｐゴシック" charset="0"/>
              </a:rPr>
              <a:t>	i.e., 2 + 2 + 1 = 5 independent numbers</a:t>
            </a:r>
            <a:endParaRPr lang="en-US" sz="1600" dirty="0">
              <a:solidFill>
                <a:srgbClr val="FF0000"/>
              </a:solidFill>
              <a:ea typeface="ＭＳ Ｐゴシック" charset="0"/>
            </a:endParaRPr>
          </a:p>
          <a:p>
            <a:pPr eaLnBrk="1" hangingPunct="1">
              <a:lnSpc>
                <a:spcPct val="80000"/>
              </a:lnSpc>
            </a:pPr>
            <a:r>
              <a:rPr lang="en-US" sz="2400" dirty="0">
                <a:solidFill>
                  <a:srgbClr val="FF0000"/>
                </a:solidFill>
                <a:ea typeface="ＭＳ Ｐゴシック" charset="0"/>
              </a:rPr>
              <a:t>In most cases, the use of conditional independence reduces the size of the representation of the joint distribution from exponential in n to linear in n.</a:t>
            </a:r>
            <a:endParaRPr lang="en-US" sz="1600" dirty="0">
              <a:solidFill>
                <a:srgbClr val="FF0000"/>
              </a:solidFill>
              <a:ea typeface="ＭＳ Ｐゴシック" charset="0"/>
            </a:endParaRPr>
          </a:p>
          <a:p>
            <a:pPr eaLnBrk="1" hangingPunct="1">
              <a:lnSpc>
                <a:spcPct val="80000"/>
              </a:lnSpc>
            </a:pPr>
            <a:r>
              <a:rPr lang="en-US" sz="2400" dirty="0">
                <a:solidFill>
                  <a:srgbClr val="FF0000"/>
                </a:solidFill>
                <a:ea typeface="ＭＳ Ｐゴシック" charset="0"/>
              </a:rPr>
              <a:t>Conditional independence is our most basic and robust form of knowledge about uncertain environments.</a:t>
            </a:r>
            <a:endParaRPr lang="en-US" sz="2400" dirty="0">
              <a:ea typeface="ＭＳ Ｐゴシック" charset="0"/>
            </a:endParaRP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52</a:t>
            </a:fld>
            <a:endParaRPr lang="de-DE" dirty="0"/>
          </a:p>
        </p:txBody>
      </p:sp>
    </p:spTree>
    <p:extLst>
      <p:ext uri="{BB962C8B-B14F-4D97-AF65-F5344CB8AC3E}">
        <p14:creationId xmlns:p14="http://schemas.microsoft.com/office/powerpoint/2010/main" val="140282819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Bayes’ Rule (2)</a:t>
            </a:r>
          </a:p>
        </p:txBody>
      </p:sp>
      <p:sp>
        <p:nvSpPr>
          <p:cNvPr id="74755" name="Rectangle 3"/>
          <p:cNvSpPr>
            <a:spLocks noGrp="1" noChangeArrowheads="1"/>
          </p:cNvSpPr>
          <p:nvPr>
            <p:ph type="body" idx="1"/>
          </p:nvPr>
        </p:nvSpPr>
        <p:spPr/>
        <p:txBody>
          <a:bodyPr/>
          <a:lstStyle/>
          <a:p>
            <a:pPr eaLnBrk="1" hangingPunct="1"/>
            <a:endParaRPr lang="en-US">
              <a:latin typeface="Lucida Grande" charset="0"/>
              <a:ea typeface="ＭＳ Ｐゴシック" charset="0"/>
              <a:cs typeface="ＭＳ Ｐゴシック" charset="0"/>
            </a:endParaRPr>
          </a:p>
        </p:txBody>
      </p:sp>
      <p:pic>
        <p:nvPicPr>
          <p:cNvPr id="74756" name="Picture 4" descr="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268760"/>
            <a:ext cx="8540750"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53</a:t>
            </a:fld>
            <a:endParaRPr lang="de-DE" dirty="0"/>
          </a:p>
        </p:txBody>
      </p:sp>
    </p:spTree>
    <p:extLst>
      <p:ext uri="{BB962C8B-B14F-4D97-AF65-F5344CB8AC3E}">
        <p14:creationId xmlns:p14="http://schemas.microsoft.com/office/powerpoint/2010/main" val="337964078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el 1"/>
          <p:cNvSpPr>
            <a:spLocks noGrp="1"/>
          </p:cNvSpPr>
          <p:nvPr>
            <p:ph type="title"/>
          </p:nvPr>
        </p:nvSpPr>
        <p:spPr/>
        <p:txBody>
          <a:bodyPr/>
          <a:lstStyle/>
          <a:p>
            <a:r>
              <a:rPr lang="de-DE" dirty="0" err="1">
                <a:latin typeface="+mn-lt"/>
                <a:ea typeface="ＭＳ Ｐゴシック" charset="0"/>
                <a:cs typeface="ＭＳ Ｐゴシック" charset="0"/>
              </a:rPr>
              <a:t>Why</a:t>
            </a:r>
            <a:r>
              <a:rPr lang="de-DE" dirty="0">
                <a:latin typeface="+mn-lt"/>
                <a:ea typeface="ＭＳ Ｐゴシック" charset="0"/>
                <a:cs typeface="ＭＳ Ｐゴシック" charset="0"/>
              </a:rPr>
              <a:t> </a:t>
            </a:r>
            <a:r>
              <a:rPr lang="de-DE" dirty="0" err="1">
                <a:latin typeface="+mn-lt"/>
                <a:ea typeface="ＭＳ Ｐゴシック" charset="0"/>
                <a:cs typeface="ＭＳ Ｐゴシック" charset="0"/>
              </a:rPr>
              <a:t>is</a:t>
            </a:r>
            <a:r>
              <a:rPr lang="de-DE" dirty="0">
                <a:latin typeface="+mn-lt"/>
                <a:ea typeface="ＭＳ Ｐゴシック" charset="0"/>
                <a:cs typeface="ＭＳ Ｐゴシック" charset="0"/>
              </a:rPr>
              <a:t> </a:t>
            </a:r>
            <a:r>
              <a:rPr lang="de-DE" dirty="0" err="1" smtClean="0">
                <a:latin typeface="+mn-lt"/>
                <a:ea typeface="ＭＳ Ｐゴシック" charset="0"/>
                <a:cs typeface="ＭＳ Ｐゴシック" charset="0"/>
              </a:rPr>
              <a:t>Bayes</a:t>
            </a:r>
            <a:r>
              <a:rPr lang="de-DE" altLang="ja-JP" dirty="0" smtClean="0">
                <a:latin typeface="+mn-lt"/>
                <a:ea typeface="ＭＳ Ｐゴシック" charset="0"/>
                <a:cs typeface="ＭＳ Ｐゴシック" charset="0"/>
              </a:rPr>
              <a:t>‘</a:t>
            </a:r>
            <a:r>
              <a:rPr lang="de-DE" dirty="0" smtClean="0">
                <a:latin typeface="+mn-lt"/>
                <a:ea typeface="ＭＳ Ｐゴシック" charset="0"/>
                <a:cs typeface="ＭＳ Ｐゴシック" charset="0"/>
              </a:rPr>
              <a:t> </a:t>
            </a:r>
            <a:r>
              <a:rPr lang="de-DE" dirty="0" err="1">
                <a:latin typeface="+mn-lt"/>
                <a:ea typeface="ＭＳ Ｐゴシック" charset="0"/>
                <a:cs typeface="ＭＳ Ｐゴシック" charset="0"/>
              </a:rPr>
              <a:t>theorem</a:t>
            </a:r>
            <a:r>
              <a:rPr lang="de-DE" dirty="0">
                <a:latin typeface="+mn-lt"/>
                <a:ea typeface="ＭＳ Ｐゴシック" charset="0"/>
                <a:cs typeface="ＭＳ Ｐゴシック" charset="0"/>
              </a:rPr>
              <a:t> </a:t>
            </a:r>
            <a:r>
              <a:rPr lang="de-DE" dirty="0" err="1">
                <a:latin typeface="+mn-lt"/>
                <a:ea typeface="ＭＳ Ｐゴシック" charset="0"/>
                <a:cs typeface="ＭＳ Ｐゴシック" charset="0"/>
              </a:rPr>
              <a:t>interesting</a:t>
            </a:r>
            <a:r>
              <a:rPr lang="de-DE" dirty="0">
                <a:latin typeface="+mn-lt"/>
                <a:ea typeface="ＭＳ Ｐゴシック" charset="0"/>
                <a:cs typeface="ＭＳ Ｐゴシック" charset="0"/>
              </a:rPr>
              <a:t>?</a:t>
            </a:r>
          </a:p>
        </p:txBody>
      </p:sp>
      <p:pic>
        <p:nvPicPr>
          <p:cNvPr id="7680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1520" y="1052736"/>
            <a:ext cx="7527925" cy="4525962"/>
          </a:xfrm>
          <a:noFill/>
        </p:spPr>
      </p:pic>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54</a:t>
            </a:fld>
            <a:endParaRPr lang="de-DE" dirty="0"/>
          </a:p>
        </p:txBody>
      </p:sp>
    </p:spTree>
    <p:extLst>
      <p:ext uri="{BB962C8B-B14F-4D97-AF65-F5344CB8AC3E}">
        <p14:creationId xmlns:p14="http://schemas.microsoft.com/office/powerpoint/2010/main" val="335990773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1"/>
          <p:cNvSpPr>
            <a:spLocks noGrp="1"/>
          </p:cNvSpPr>
          <p:nvPr>
            <p:ph type="title"/>
          </p:nvPr>
        </p:nvSpPr>
        <p:spPr/>
        <p:txBody>
          <a:bodyPr/>
          <a:lstStyle/>
          <a:p>
            <a:r>
              <a:rPr lang="de-DE" dirty="0" err="1">
                <a:ea typeface="ＭＳ Ｐゴシック" charset="0"/>
                <a:cs typeface="ＭＳ Ｐゴシック" charset="0"/>
              </a:rPr>
              <a:t>Wumpus</a:t>
            </a:r>
            <a:r>
              <a:rPr lang="de-DE" dirty="0">
                <a:ea typeface="ＭＳ Ｐゴシック" charset="0"/>
                <a:cs typeface="ＭＳ Ｐゴシック" charset="0"/>
              </a:rPr>
              <a:t> </a:t>
            </a:r>
            <a:r>
              <a:rPr lang="de-DE" dirty="0" smtClean="0">
                <a:ea typeface="ＭＳ Ｐゴシック" charset="0"/>
                <a:cs typeface="ＭＳ Ｐゴシック" charset="0"/>
              </a:rPr>
              <a:t>World</a:t>
            </a:r>
            <a:endParaRPr lang="de-DE" dirty="0">
              <a:ea typeface="ＭＳ Ｐゴシック" charset="0"/>
              <a:cs typeface="ＭＳ Ｐゴシック" charset="0"/>
            </a:endParaRPr>
          </a:p>
        </p:txBody>
      </p:sp>
      <p:pic>
        <p:nvPicPr>
          <p:cNvPr id="778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844675"/>
            <a:ext cx="7046912" cy="417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55</a:t>
            </a:fld>
            <a:endParaRPr lang="de-DE" dirty="0"/>
          </a:p>
        </p:txBody>
      </p:sp>
    </p:spTree>
    <p:extLst>
      <p:ext uri="{BB962C8B-B14F-4D97-AF65-F5344CB8AC3E}">
        <p14:creationId xmlns:p14="http://schemas.microsoft.com/office/powerpoint/2010/main" val="412293826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el 1"/>
          <p:cNvSpPr>
            <a:spLocks noGrp="1"/>
          </p:cNvSpPr>
          <p:nvPr>
            <p:ph type="title"/>
          </p:nvPr>
        </p:nvSpPr>
        <p:spPr/>
        <p:txBody>
          <a:bodyPr/>
          <a:lstStyle/>
          <a:p>
            <a:r>
              <a:rPr lang="de-DE">
                <a:ea typeface="ＭＳ Ｐゴシック" charset="0"/>
                <a:cs typeface="ＭＳ Ｐゴシック" charset="0"/>
              </a:rPr>
              <a:t>Specifying the probability model</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56</a:t>
            </a:fld>
            <a:endParaRPr lang="de-DE" dirty="0"/>
          </a:p>
        </p:txBody>
      </p:sp>
      <p:grpSp>
        <p:nvGrpSpPr>
          <p:cNvPr id="3" name="Gruppierung 2"/>
          <p:cNvGrpSpPr/>
          <p:nvPr/>
        </p:nvGrpSpPr>
        <p:grpSpPr>
          <a:xfrm>
            <a:off x="971550" y="1628800"/>
            <a:ext cx="6905625" cy="3876675"/>
            <a:chOff x="971550" y="1916113"/>
            <a:chExt cx="6905625" cy="3876675"/>
          </a:xfrm>
        </p:grpSpPr>
        <p:pic>
          <p:nvPicPr>
            <p:cNvPr id="788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6905625"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p:nvSpPr>
          <p:spPr>
            <a:xfrm>
              <a:off x="2483768" y="4293096"/>
              <a:ext cx="72008" cy="28803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42774263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el 1"/>
          <p:cNvSpPr>
            <a:spLocks noGrp="1"/>
          </p:cNvSpPr>
          <p:nvPr>
            <p:ph type="title"/>
          </p:nvPr>
        </p:nvSpPr>
        <p:spPr/>
        <p:txBody>
          <a:bodyPr/>
          <a:lstStyle/>
          <a:p>
            <a:r>
              <a:rPr lang="de-DE">
                <a:latin typeface="+mn-lt"/>
                <a:ea typeface="ＭＳ Ｐゴシック" charset="0"/>
                <a:cs typeface="ＭＳ Ｐゴシック" charset="0"/>
              </a:rPr>
              <a:t>Observations and query</a:t>
            </a:r>
          </a:p>
        </p:txBody>
      </p:sp>
      <p:pic>
        <p:nvPicPr>
          <p:cNvPr id="798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700808"/>
            <a:ext cx="69342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1700213"/>
            <a:ext cx="1789112"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57</a:t>
            </a:fld>
            <a:endParaRPr lang="de-DE" dirty="0"/>
          </a:p>
        </p:txBody>
      </p:sp>
    </p:spTree>
    <p:extLst>
      <p:ext uri="{BB962C8B-B14F-4D97-AF65-F5344CB8AC3E}">
        <p14:creationId xmlns:p14="http://schemas.microsoft.com/office/powerpoint/2010/main" val="323325747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el 1"/>
          <p:cNvSpPr>
            <a:spLocks noGrp="1"/>
          </p:cNvSpPr>
          <p:nvPr>
            <p:ph type="title"/>
          </p:nvPr>
        </p:nvSpPr>
        <p:spPr/>
        <p:txBody>
          <a:bodyPr/>
          <a:lstStyle/>
          <a:p>
            <a:r>
              <a:rPr lang="de-DE">
                <a:ea typeface="ＭＳ Ｐゴシック" charset="0"/>
                <a:cs typeface="ＭＳ Ｐゴシック" charset="0"/>
              </a:rPr>
              <a:t>Using conditional independence</a:t>
            </a:r>
          </a:p>
        </p:txBody>
      </p:sp>
      <p:pic>
        <p:nvPicPr>
          <p:cNvPr id="808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124744"/>
            <a:ext cx="7096125"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58</a:t>
            </a:fld>
            <a:endParaRPr lang="de-DE" dirty="0"/>
          </a:p>
        </p:txBody>
      </p:sp>
      <p:pic>
        <p:nvPicPr>
          <p:cNvPr id="2" name="Bild 1" descr="Screen Shot 2015-11-04 at 10.39.3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389" y="5585929"/>
            <a:ext cx="1866964" cy="531421"/>
          </a:xfrm>
          <a:prstGeom prst="rect">
            <a:avLst/>
          </a:prstGeom>
        </p:spPr>
      </p:pic>
      <p:pic>
        <p:nvPicPr>
          <p:cNvPr id="3" name="Bild 2" descr="Screen Shot 2015-11-04 at 10.39.3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7884" y="5648331"/>
            <a:ext cx="4320479" cy="483259"/>
          </a:xfrm>
          <a:prstGeom prst="rect">
            <a:avLst/>
          </a:prstGeom>
        </p:spPr>
      </p:pic>
    </p:spTree>
    <p:extLst>
      <p:ext uri="{BB962C8B-B14F-4D97-AF65-F5344CB8AC3E}">
        <p14:creationId xmlns:p14="http://schemas.microsoft.com/office/powerpoint/2010/main" val="19445958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el 1"/>
          <p:cNvSpPr>
            <a:spLocks noGrp="1"/>
          </p:cNvSpPr>
          <p:nvPr>
            <p:ph type="title"/>
          </p:nvPr>
        </p:nvSpPr>
        <p:spPr/>
        <p:txBody>
          <a:bodyPr/>
          <a:lstStyle/>
          <a:p>
            <a:r>
              <a:rPr lang="de-DE">
                <a:ea typeface="ＭＳ Ｐゴシック" charset="0"/>
                <a:cs typeface="ＭＳ Ｐゴシック" charset="0"/>
              </a:rPr>
              <a:t>Using conditional independence contd.</a:t>
            </a:r>
          </a:p>
        </p:txBody>
      </p:sp>
      <p:pic>
        <p:nvPicPr>
          <p:cNvPr id="819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777240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59</a:t>
            </a:fld>
            <a:endParaRPr lang="de-DE" dirty="0"/>
          </a:p>
        </p:txBody>
      </p:sp>
      <p:sp>
        <p:nvSpPr>
          <p:cNvPr id="2" name="Textfeld 1"/>
          <p:cNvSpPr txBox="1"/>
          <p:nvPr/>
        </p:nvSpPr>
        <p:spPr>
          <a:xfrm>
            <a:off x="3059832" y="5301208"/>
            <a:ext cx="5329817" cy="646331"/>
          </a:xfrm>
          <a:prstGeom prst="rect">
            <a:avLst/>
          </a:prstGeom>
          <a:noFill/>
        </p:spPr>
        <p:txBody>
          <a:bodyPr wrap="none" rtlCol="0">
            <a:spAutoFit/>
          </a:bodyPr>
          <a:lstStyle/>
          <a:p>
            <a:r>
              <a:rPr lang="de-DE" dirty="0" smtClean="0">
                <a:solidFill>
                  <a:srgbClr val="FF0000"/>
                </a:solidFill>
              </a:rPr>
              <a:t>In an </a:t>
            </a:r>
            <a:r>
              <a:rPr lang="de-DE" dirty="0" err="1" smtClean="0">
                <a:solidFill>
                  <a:srgbClr val="FF0000"/>
                </a:solidFill>
              </a:rPr>
              <a:t>upcoming</a:t>
            </a:r>
            <a:r>
              <a:rPr lang="de-DE" dirty="0" smtClean="0">
                <a:solidFill>
                  <a:srgbClr val="FF0000"/>
                </a:solidFill>
              </a:rPr>
              <a:t> </a:t>
            </a:r>
            <a:r>
              <a:rPr lang="de-DE" dirty="0" err="1" smtClean="0">
                <a:solidFill>
                  <a:srgbClr val="FF0000"/>
                </a:solidFill>
              </a:rPr>
              <a:t>later</a:t>
            </a:r>
            <a:r>
              <a:rPr lang="de-DE" dirty="0" smtClean="0">
                <a:solidFill>
                  <a:srgbClr val="FF0000"/>
                </a:solidFill>
              </a:rPr>
              <a:t> </a:t>
            </a:r>
            <a:r>
              <a:rPr lang="de-DE" dirty="0" err="1" smtClean="0">
                <a:solidFill>
                  <a:srgbClr val="FF0000"/>
                </a:solidFill>
              </a:rPr>
              <a:t>lecture</a:t>
            </a:r>
            <a:r>
              <a:rPr lang="de-DE" dirty="0" smtClean="0">
                <a:solidFill>
                  <a:srgbClr val="FF0000"/>
                </a:solidFill>
              </a:rPr>
              <a:t> </a:t>
            </a:r>
            <a:r>
              <a:rPr lang="de-DE" dirty="0" err="1" smtClean="0">
                <a:solidFill>
                  <a:srgbClr val="FF0000"/>
                </a:solidFill>
              </a:rPr>
              <a:t>we</a:t>
            </a:r>
            <a:r>
              <a:rPr lang="de-DE" dirty="0" smtClean="0">
                <a:solidFill>
                  <a:srgbClr val="FF0000"/>
                </a:solidFill>
              </a:rPr>
              <a:t> will </a:t>
            </a:r>
            <a:r>
              <a:rPr lang="de-DE" dirty="0" err="1" smtClean="0">
                <a:solidFill>
                  <a:srgbClr val="FF0000"/>
                </a:solidFill>
              </a:rPr>
              <a:t>investigate</a:t>
            </a:r>
            <a:r>
              <a:rPr lang="de-DE" dirty="0">
                <a:solidFill>
                  <a:srgbClr val="FF0000"/>
                </a:solidFill>
              </a:rPr>
              <a:t> </a:t>
            </a:r>
            <a:r>
              <a:rPr lang="de-DE" dirty="0" err="1" smtClean="0">
                <a:solidFill>
                  <a:srgbClr val="FF0000"/>
                </a:solidFill>
              </a:rPr>
              <a:t>the</a:t>
            </a:r>
            <a:r>
              <a:rPr lang="de-DE" dirty="0" smtClean="0">
                <a:solidFill>
                  <a:srgbClr val="FF0000"/>
                </a:solidFill>
              </a:rPr>
              <a:t> </a:t>
            </a:r>
          </a:p>
          <a:p>
            <a:r>
              <a:rPr lang="de-DE" dirty="0" err="1" smtClean="0">
                <a:solidFill>
                  <a:srgbClr val="FF0000"/>
                </a:solidFill>
              </a:rPr>
              <a:t>systematic</a:t>
            </a:r>
            <a:r>
              <a:rPr lang="de-DE" dirty="0" smtClean="0">
                <a:solidFill>
                  <a:srgbClr val="FF0000"/>
                </a:solidFill>
              </a:rPr>
              <a:t> </a:t>
            </a:r>
            <a:r>
              <a:rPr lang="de-DE" dirty="0" err="1" smtClean="0">
                <a:solidFill>
                  <a:srgbClr val="FF0000"/>
                </a:solidFill>
              </a:rPr>
              <a:t>approach</a:t>
            </a:r>
            <a:r>
              <a:rPr lang="de-DE" dirty="0" smtClean="0">
                <a:solidFill>
                  <a:srgbClr val="FF0000"/>
                </a:solidFill>
              </a:rPr>
              <a:t> </a:t>
            </a:r>
            <a:r>
              <a:rPr lang="de-DE" dirty="0" err="1" smtClean="0">
                <a:solidFill>
                  <a:srgbClr val="FF0000"/>
                </a:solidFill>
              </a:rPr>
              <a:t>to</a:t>
            </a:r>
            <a:r>
              <a:rPr lang="de-DE" dirty="0" smtClean="0">
                <a:solidFill>
                  <a:srgbClr val="FF0000"/>
                </a:solidFill>
              </a:rPr>
              <a:t> </a:t>
            </a:r>
            <a:r>
              <a:rPr lang="de-DE" dirty="0" err="1" smtClean="0">
                <a:solidFill>
                  <a:srgbClr val="FF0000"/>
                </a:solidFill>
              </a:rPr>
              <a:t>the</a:t>
            </a:r>
            <a:r>
              <a:rPr lang="de-DE" dirty="0" smtClean="0">
                <a:solidFill>
                  <a:srgbClr val="FF0000"/>
                </a:solidFill>
              </a:rPr>
              <a:t> „</a:t>
            </a:r>
            <a:r>
              <a:rPr lang="de-DE" dirty="0">
                <a:solidFill>
                  <a:srgbClr val="FF0000"/>
                </a:solidFill>
              </a:rPr>
              <a:t>t</a:t>
            </a:r>
            <a:r>
              <a:rPr lang="de-DE" dirty="0" smtClean="0">
                <a:solidFill>
                  <a:srgbClr val="FF0000"/>
                </a:solidFill>
              </a:rPr>
              <a:t>ricks“ </a:t>
            </a:r>
            <a:r>
              <a:rPr lang="de-DE" dirty="0" err="1" smtClean="0">
                <a:solidFill>
                  <a:srgbClr val="FF0000"/>
                </a:solidFill>
              </a:rPr>
              <a:t>used</a:t>
            </a:r>
            <a:r>
              <a:rPr lang="de-DE" dirty="0" smtClean="0">
                <a:solidFill>
                  <a:srgbClr val="FF0000"/>
                </a:solidFill>
              </a:rPr>
              <a:t> </a:t>
            </a:r>
            <a:r>
              <a:rPr lang="de-DE" dirty="0" err="1" smtClean="0">
                <a:solidFill>
                  <a:srgbClr val="FF0000"/>
                </a:solidFill>
              </a:rPr>
              <a:t>here</a:t>
            </a:r>
            <a:endParaRPr lang="de-DE" dirty="0" smtClean="0">
              <a:solidFill>
                <a:srgbClr val="FF0000"/>
              </a:solidFill>
            </a:endParaRPr>
          </a:p>
        </p:txBody>
      </p:sp>
    </p:spTree>
    <p:extLst>
      <p:ext uri="{BB962C8B-B14F-4D97-AF65-F5344CB8AC3E}">
        <p14:creationId xmlns:p14="http://schemas.microsoft.com/office/powerpoint/2010/main" val="2434816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3600" dirty="0"/>
              <a:t>A simple knowledge-based agent</a:t>
            </a: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l="31250" t="30208" b="36459"/>
          <a:stretch>
            <a:fillRect/>
          </a:stretch>
        </p:blipFill>
        <p:spPr bwMode="auto">
          <a:xfrm>
            <a:off x="685800" y="1447800"/>
            <a:ext cx="7620000" cy="277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6</a:t>
            </a:fld>
            <a:endParaRPr lang="de-DE" dirty="0"/>
          </a:p>
        </p:txBody>
      </p:sp>
    </p:spTree>
    <p:extLst>
      <p:ext uri="{BB962C8B-B14F-4D97-AF65-F5344CB8AC3E}">
        <p14:creationId xmlns:p14="http://schemas.microsoft.com/office/powerpoint/2010/main" val="18753580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el 1"/>
          <p:cNvSpPr>
            <a:spLocks noGrp="1"/>
          </p:cNvSpPr>
          <p:nvPr>
            <p:ph type="title"/>
          </p:nvPr>
        </p:nvSpPr>
        <p:spPr/>
        <p:txBody>
          <a:bodyPr/>
          <a:lstStyle/>
          <a:p>
            <a:r>
              <a:rPr lang="de-DE">
                <a:ea typeface="ＭＳ Ｐゴシック" charset="0"/>
                <a:cs typeface="ＭＳ Ｐゴシック" charset="0"/>
              </a:rPr>
              <a:t>Using conditional independence contd.</a:t>
            </a:r>
          </a:p>
        </p:txBody>
      </p:sp>
      <p:pic>
        <p:nvPicPr>
          <p:cNvPr id="829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060575"/>
            <a:ext cx="72675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60</a:t>
            </a:fld>
            <a:endParaRPr lang="de-DE" dirty="0"/>
          </a:p>
        </p:txBody>
      </p:sp>
      <p:pic>
        <p:nvPicPr>
          <p:cNvPr id="2" name="Bild 1" descr="Screen Shot 2015-11-04 at 10.39.3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3761984"/>
            <a:ext cx="1909823" cy="543620"/>
          </a:xfrm>
          <a:prstGeom prst="rect">
            <a:avLst/>
          </a:prstGeom>
        </p:spPr>
      </p:pic>
      <p:pic>
        <p:nvPicPr>
          <p:cNvPr id="3" name="Bild 2" descr="Screen Shot 2015-11-04 at 10.43.1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0812" y="3850538"/>
            <a:ext cx="5148064" cy="449764"/>
          </a:xfrm>
          <a:prstGeom prst="rect">
            <a:avLst/>
          </a:prstGeom>
        </p:spPr>
      </p:pic>
      <p:pic>
        <p:nvPicPr>
          <p:cNvPr id="5" name="Bild 4" descr="Screen Shot 2015-11-04 at 10.44.0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1541" y="3906000"/>
            <a:ext cx="298319" cy="288032"/>
          </a:xfrm>
          <a:prstGeom prst="rect">
            <a:avLst/>
          </a:prstGeom>
        </p:spPr>
      </p:pic>
    </p:spTree>
    <p:extLst>
      <p:ext uri="{BB962C8B-B14F-4D97-AF65-F5344CB8AC3E}">
        <p14:creationId xmlns:p14="http://schemas.microsoft.com/office/powerpoint/2010/main" val="406316161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el 1"/>
          <p:cNvSpPr>
            <a:spLocks noGrp="1"/>
          </p:cNvSpPr>
          <p:nvPr>
            <p:ph type="title"/>
          </p:nvPr>
        </p:nvSpPr>
        <p:spPr/>
        <p:txBody>
          <a:bodyPr/>
          <a:lstStyle/>
          <a:p>
            <a:r>
              <a:rPr lang="de-DE">
                <a:ea typeface="ＭＳ Ｐゴシック" charset="0"/>
                <a:cs typeface="ＭＳ Ｐゴシック" charset="0"/>
              </a:rPr>
              <a:t>Summary</a:t>
            </a:r>
          </a:p>
        </p:txBody>
      </p:sp>
      <p:pic>
        <p:nvPicPr>
          <p:cNvPr id="839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7115175"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61</a:t>
            </a:fld>
            <a:endParaRPr lang="de-DE" dirty="0"/>
          </a:p>
        </p:txBody>
      </p:sp>
    </p:spTree>
    <p:extLst>
      <p:ext uri="{BB962C8B-B14F-4D97-AF65-F5344CB8AC3E}">
        <p14:creationId xmlns:p14="http://schemas.microsoft.com/office/powerpoint/2010/main" val="36107311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Special case: Information retrieval agents</a:t>
            </a:r>
            <a:endParaRPr lang="en-US"/>
          </a:p>
        </p:txBody>
      </p:sp>
      <p:sp>
        <p:nvSpPr>
          <p:cNvPr id="3" name="Inhaltsplatzhalter 2"/>
          <p:cNvSpPr>
            <a:spLocks noGrp="1"/>
          </p:cNvSpPr>
          <p:nvPr>
            <p:ph idx="1"/>
          </p:nvPr>
        </p:nvSpPr>
        <p:spPr/>
        <p:txBody>
          <a:bodyPr/>
          <a:lstStyle/>
          <a:p>
            <a:r>
              <a:rPr lang="en-US" dirty="0" smtClean="0"/>
              <a:t>Agent should be allowed to “extract information” from their host environment </a:t>
            </a:r>
            <a:r>
              <a:rPr lang="is-IS" dirty="0" smtClean="0"/>
              <a:t>…</a:t>
            </a:r>
          </a:p>
          <a:p>
            <a:r>
              <a:rPr lang="is-IS" dirty="0" smtClean="0"/>
              <a:t>... and “make the information available” to their creator (owner)</a:t>
            </a:r>
          </a:p>
          <a:p>
            <a:r>
              <a:rPr lang="is-IS" dirty="0" smtClean="0"/>
              <a:t>Very simple example: Linear regression</a:t>
            </a:r>
            <a:endParaRPr lang="en-US" dirty="0" smtClean="0"/>
          </a:p>
          <a:p>
            <a:pPr lvl="1"/>
            <a:r>
              <a:rPr lang="en-US" dirty="0" smtClean="0"/>
              <a:t>Percepts = Tuples from a database table</a:t>
            </a:r>
          </a:p>
          <a:p>
            <a:pPr lvl="1"/>
            <a:r>
              <a:rPr lang="en-US" dirty="0" smtClean="0"/>
              <a:t>Extract information = compute a model (here: a line with parameters w</a:t>
            </a:r>
            <a:r>
              <a:rPr lang="en-US" baseline="-25000" dirty="0" smtClean="0"/>
              <a:t>0</a:t>
            </a:r>
            <a:r>
              <a:rPr lang="en-US" dirty="0" smtClean="0"/>
              <a:t>, w</a:t>
            </a:r>
            <a:r>
              <a:rPr lang="en-US" baseline="-25000" dirty="0" smtClean="0"/>
              <a:t>1</a:t>
            </a:r>
            <a:r>
              <a:rPr lang="en-US" dirty="0" smtClean="0"/>
              <a:t>) of the data </a:t>
            </a:r>
          </a:p>
          <a:p>
            <a:pPr lvl="1"/>
            <a:r>
              <a:rPr lang="en-US" dirty="0" smtClean="0"/>
              <a:t>“Make information available” = send the model </a:t>
            </a:r>
          </a:p>
          <a:p>
            <a:pPr marL="457200" lvl="1" indent="0">
              <a:buNone/>
            </a:pPr>
            <a:r>
              <a:rPr lang="en-US" dirty="0"/>
              <a:t> </a:t>
            </a:r>
            <a:r>
              <a:rPr lang="en-US" dirty="0" smtClean="0"/>
              <a:t>   (</a:t>
            </a:r>
            <a:r>
              <a:rPr lang="en-US" dirty="0"/>
              <a:t>w</a:t>
            </a:r>
            <a:r>
              <a:rPr lang="en-US" baseline="-25000" dirty="0"/>
              <a:t>0</a:t>
            </a:r>
            <a:r>
              <a:rPr lang="en-US" dirty="0"/>
              <a:t>, </a:t>
            </a:r>
            <a:r>
              <a:rPr lang="en-US" dirty="0" smtClean="0"/>
              <a:t>w</a:t>
            </a:r>
            <a:r>
              <a:rPr lang="en-US" baseline="-25000" dirty="0" smtClean="0"/>
              <a:t>1</a:t>
            </a:r>
            <a:r>
              <a:rPr lang="en-US" dirty="0" smtClean="0"/>
              <a:t>) to the creator, not the data</a:t>
            </a:r>
          </a:p>
          <a:p>
            <a:pPr lvl="1"/>
            <a:r>
              <a:rPr lang="en-US" dirty="0" smtClean="0"/>
              <a:t>Data would be too large anyway in general </a:t>
            </a:r>
            <a:r>
              <a:rPr lang="en-US" dirty="0" smtClean="0"/>
              <a:t>settings</a:t>
            </a:r>
            <a:endParaRPr lang="en-US" dirty="0" smtClean="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7</a:t>
            </a:fld>
            <a:endParaRPr lang="de-DE" dirty="0"/>
          </a:p>
        </p:txBody>
      </p:sp>
    </p:spTree>
    <p:extLst>
      <p:ext uri="{BB962C8B-B14F-4D97-AF65-F5344CB8AC3E}">
        <p14:creationId xmlns:p14="http://schemas.microsoft.com/office/powerpoint/2010/main" val="40821115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Foliennummernplatzhalter 6"/>
          <p:cNvSpPr>
            <a:spLocks noGrp="1"/>
          </p:cNvSpPr>
          <p:nvPr>
            <p:ph type="sldNum" sz="quarter" idx="11"/>
          </p:nvPr>
        </p:nvSpPr>
        <p:spPr>
          <a:xfrm>
            <a:off x="6588124" y="6381328"/>
            <a:ext cx="2376363" cy="3131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Palatino Linotype" charset="0"/>
                <a:ea typeface="ＭＳ Ｐゴシック" charset="0"/>
                <a:cs typeface="ＭＳ Ｐゴシック" charset="0"/>
              </a:defRPr>
            </a:lvl1pPr>
            <a:lvl2pPr marL="742950" indent="-285750" eaLnBrk="0" hangingPunct="0">
              <a:defRPr sz="3200">
                <a:solidFill>
                  <a:schemeClr val="tx1"/>
                </a:solidFill>
                <a:latin typeface="Palatino Linotype" charset="0"/>
                <a:ea typeface="ＭＳ Ｐゴシック" charset="0"/>
              </a:defRPr>
            </a:lvl2pPr>
            <a:lvl3pPr marL="1143000" indent="-228600" eaLnBrk="0" hangingPunct="0">
              <a:defRPr sz="3200">
                <a:solidFill>
                  <a:schemeClr val="tx1"/>
                </a:solidFill>
                <a:latin typeface="Palatino Linotype" charset="0"/>
                <a:ea typeface="ＭＳ Ｐゴシック" charset="0"/>
              </a:defRPr>
            </a:lvl3pPr>
            <a:lvl4pPr marL="1600200" indent="-228600" eaLnBrk="0" hangingPunct="0">
              <a:defRPr sz="3200">
                <a:solidFill>
                  <a:schemeClr val="tx1"/>
                </a:solidFill>
                <a:latin typeface="Palatino Linotype" charset="0"/>
                <a:ea typeface="ＭＳ Ｐゴシック" charset="0"/>
              </a:defRPr>
            </a:lvl4pPr>
            <a:lvl5pPr marL="2057400" indent="-228600" eaLnBrk="0" hangingPunct="0">
              <a:defRPr sz="32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32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32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32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3200">
                <a:solidFill>
                  <a:schemeClr val="tx1"/>
                </a:solidFill>
                <a:latin typeface="Palatino Linotype" charset="0"/>
                <a:ea typeface="ＭＳ Ｐゴシック" charset="0"/>
              </a:defRPr>
            </a:lvl9pPr>
          </a:lstStyle>
          <a:p>
            <a:pPr eaLnBrk="1" hangingPunct="1"/>
            <a:fld id="{498A1562-7224-6F4F-8188-F8628C08E5D8}" type="slidenum">
              <a:rPr lang="tr-TR" sz="1100">
                <a:latin typeface="+mn-lt"/>
              </a:rPr>
              <a:pPr eaLnBrk="1" hangingPunct="1"/>
              <a:t>8</a:t>
            </a:fld>
            <a:endParaRPr lang="tr-TR" sz="1100" dirty="0">
              <a:latin typeface="+mn-lt"/>
            </a:endParaRPr>
          </a:p>
        </p:txBody>
      </p:sp>
      <p:sp>
        <p:nvSpPr>
          <p:cNvPr id="121858" name="Rectangle 2"/>
          <p:cNvSpPr>
            <a:spLocks noGrp="1" noChangeArrowheads="1"/>
          </p:cNvSpPr>
          <p:nvPr>
            <p:ph type="title"/>
          </p:nvPr>
        </p:nvSpPr>
        <p:spPr>
          <a:xfrm>
            <a:off x="323528" y="257200"/>
            <a:ext cx="8640960" cy="651520"/>
          </a:xfrm>
        </p:spPr>
        <p:txBody>
          <a:bodyPr/>
          <a:lstStyle/>
          <a:p>
            <a:r>
              <a:rPr lang="en-US" sz="3000" dirty="0" smtClean="0">
                <a:latin typeface="+mn-lt"/>
                <a:ea typeface="ＭＳ Ｐゴシック" charset="0"/>
              </a:rPr>
              <a:t>Agents can use simple machine learning</a:t>
            </a:r>
            <a:endParaRPr lang="en-US" sz="3000" dirty="0">
              <a:latin typeface="+mn-lt"/>
              <a:ea typeface="ＭＳ Ｐゴシック" charset="0"/>
            </a:endParaRPr>
          </a:p>
        </p:txBody>
      </p:sp>
      <p:sp>
        <p:nvSpPr>
          <p:cNvPr id="121859" name="Rectangle 3"/>
          <p:cNvSpPr>
            <a:spLocks noGrp="1" noChangeArrowheads="1"/>
          </p:cNvSpPr>
          <p:nvPr>
            <p:ph type="body" sz="half" idx="1"/>
          </p:nvPr>
        </p:nvSpPr>
        <p:spPr>
          <a:xfrm>
            <a:off x="457200" y="1268760"/>
            <a:ext cx="8219256" cy="4752528"/>
          </a:xfrm>
        </p:spPr>
        <p:txBody>
          <a:bodyPr/>
          <a:lstStyle/>
          <a:p>
            <a:pPr marL="609600" indent="-609600">
              <a:buFont typeface="Wingdings" charset="0"/>
              <a:buAutoNum type="arabicPeriod"/>
            </a:pPr>
            <a:r>
              <a:rPr lang="en-US" sz="2400" dirty="0" smtClean="0">
                <a:ea typeface="ＭＳ Ｐゴシック" charset="0"/>
              </a:rPr>
              <a:t>Model class (hypothesis space): </a:t>
            </a:r>
          </a:p>
          <a:p>
            <a:pPr marL="990600" lvl="1" indent="-533400">
              <a:buFont typeface="Wingdings" charset="0"/>
              <a:buNone/>
            </a:pPr>
            <a:r>
              <a:rPr lang="en-US" sz="2800" i="1" dirty="0" smtClean="0">
                <a:ea typeface="ＭＳ Ｐゴシック" charset="0"/>
              </a:rPr>
              <a:t>		</a:t>
            </a:r>
            <a:endParaRPr lang="en-US" sz="2800" dirty="0" smtClean="0">
              <a:ea typeface="ＭＳ Ｐゴシック" charset="0"/>
            </a:endParaRPr>
          </a:p>
          <a:p>
            <a:pPr marL="609600" indent="-609600">
              <a:buFont typeface="Wingdings" charset="0"/>
              <a:buAutoNum type="arabicPeriod"/>
            </a:pPr>
            <a:r>
              <a:rPr lang="en-US" sz="2400" dirty="0" smtClean="0">
                <a:ea typeface="ＭＳ Ｐゴシック" charset="0"/>
              </a:rPr>
              <a:t>Loss function:</a:t>
            </a:r>
          </a:p>
          <a:p>
            <a:pPr marL="990600" lvl="1" indent="-533400">
              <a:buFont typeface="Wingdings" charset="0"/>
              <a:buNone/>
            </a:pPr>
            <a:r>
              <a:rPr lang="en-US" sz="2800" dirty="0" smtClean="0">
                <a:ea typeface="ＭＳ Ｐゴシック" charset="0"/>
              </a:rPr>
              <a:t>		</a:t>
            </a:r>
          </a:p>
          <a:p>
            <a:pPr marL="609600" indent="-609600">
              <a:buFont typeface="Wingdings" charset="0"/>
              <a:buAutoNum type="arabicPeriod"/>
            </a:pPr>
            <a:r>
              <a:rPr lang="en-US" sz="2400" dirty="0" smtClean="0">
                <a:ea typeface="ＭＳ Ｐゴシック" charset="0"/>
              </a:rPr>
              <a:t>Optimization procedure:</a:t>
            </a:r>
          </a:p>
          <a:p>
            <a:pPr marL="609600" indent="-609600">
              <a:buFont typeface="Wingdings" charset="0"/>
              <a:buAutoNum type="arabicPeriod"/>
            </a:pPr>
            <a:endParaRPr lang="en-US" sz="2400" dirty="0">
              <a:ea typeface="ＭＳ Ｐゴシック" charset="0"/>
            </a:endParaRPr>
          </a:p>
          <a:p>
            <a:r>
              <a:rPr lang="en-US" sz="2400" dirty="0" smtClean="0">
                <a:ea typeface="ＭＳ Ｐゴシック" charset="0"/>
              </a:rPr>
              <a:t>From the viewpoint of the agent creator, the model </a:t>
            </a:r>
          </a:p>
          <a:p>
            <a:pPr marL="0" indent="0">
              <a:buNone/>
            </a:pPr>
            <a:r>
              <a:rPr lang="en-US" sz="2400" dirty="0" smtClean="0">
                <a:ea typeface="ＭＳ Ｐゴシック" charset="0"/>
              </a:rPr>
              <a:t>g(x | </a:t>
            </a:r>
            <a:r>
              <a:rPr lang="en-US" sz="2400" dirty="0" err="1" smtClean="0">
                <a:ea typeface="ＭＳ Ｐゴシック" charset="0"/>
              </a:rPr>
              <a:t>θ</a:t>
            </a:r>
            <a:r>
              <a:rPr lang="en-US" sz="2400" dirty="0" smtClean="0">
                <a:ea typeface="ＭＳ Ｐゴシック" charset="0"/>
              </a:rPr>
              <a:t>*) is seen as information (in particular if all elements of the hypothesis space are equally likely)</a:t>
            </a:r>
          </a:p>
          <a:p>
            <a:r>
              <a:rPr lang="en-US" sz="2400" dirty="0" smtClean="0">
                <a:ea typeface="ＭＳ Ｐゴシック" charset="0"/>
              </a:rPr>
              <a:t>For the agent, the model is just data as well</a:t>
            </a:r>
          </a:p>
          <a:p>
            <a:pPr marL="609600" indent="-609600">
              <a:buFont typeface="Wingdings" charset="0"/>
              <a:buNone/>
            </a:pPr>
            <a:r>
              <a:rPr lang="en-US" sz="2400" dirty="0" smtClean="0">
                <a:ea typeface="ＭＳ Ｐゴシック" charset="0"/>
              </a:rPr>
              <a:t>			</a:t>
            </a:r>
            <a:endParaRPr lang="en-US" sz="2400" dirty="0">
              <a:ea typeface="ＭＳ Ｐゴシック" charset="0"/>
            </a:endParaRPr>
          </a:p>
        </p:txBody>
      </p:sp>
      <p:graphicFrame>
        <p:nvGraphicFramePr>
          <p:cNvPr id="121860" name="Object 2"/>
          <p:cNvGraphicFramePr>
            <a:graphicFrameLocks noGrp="1" noChangeAspect="1"/>
          </p:cNvGraphicFramePr>
          <p:nvPr>
            <p:ph sz="quarter" idx="2"/>
            <p:extLst>
              <p:ext uri="{D42A27DB-BD31-4B8C-83A1-F6EECF244321}">
                <p14:modId xmlns:p14="http://schemas.microsoft.com/office/powerpoint/2010/main" val="109380469"/>
              </p:ext>
            </p:extLst>
          </p:nvPr>
        </p:nvGraphicFramePr>
        <p:xfrm>
          <a:off x="6012160" y="1340768"/>
          <a:ext cx="1079500" cy="400050"/>
        </p:xfrm>
        <a:graphic>
          <a:graphicData uri="http://schemas.openxmlformats.org/presentationml/2006/ole">
            <mc:AlternateContent xmlns:mc="http://schemas.openxmlformats.org/markup-compatibility/2006">
              <mc:Choice xmlns:v="urn:schemas-microsoft-com:vml" Requires="v">
                <p:oleObj spid="_x0000_s1649" name="Equation" r:id="rId3" imgW="952087" imgH="355446" progId="Equation.3">
                  <p:embed/>
                </p:oleObj>
              </mc:Choice>
              <mc:Fallback>
                <p:oleObj name="Equation" r:id="rId3" imgW="952087" imgH="35544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1340768"/>
                        <a:ext cx="1079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121861" name="Object 3"/>
          <p:cNvGraphicFramePr>
            <a:graphicFrameLocks noGrp="1" noChangeAspect="1"/>
          </p:cNvGraphicFramePr>
          <p:nvPr>
            <p:ph sz="quarter" idx="3"/>
            <p:extLst>
              <p:ext uri="{D42A27DB-BD31-4B8C-83A1-F6EECF244321}">
                <p14:modId xmlns:p14="http://schemas.microsoft.com/office/powerpoint/2010/main" val="1925092681"/>
              </p:ext>
            </p:extLst>
          </p:nvPr>
        </p:nvGraphicFramePr>
        <p:xfrm>
          <a:off x="3203848" y="2193319"/>
          <a:ext cx="3984625" cy="763587"/>
        </p:xfrm>
        <a:graphic>
          <a:graphicData uri="http://schemas.openxmlformats.org/presentationml/2006/ole">
            <mc:AlternateContent xmlns:mc="http://schemas.openxmlformats.org/markup-compatibility/2006">
              <mc:Choice xmlns:v="urn:schemas-microsoft-com:vml" Requires="v">
                <p:oleObj spid="_x0000_s1650" name="Equation" r:id="rId5" imgW="1790700" imgH="342900" progId="Equation.3">
                  <p:embed/>
                </p:oleObj>
              </mc:Choice>
              <mc:Fallback>
                <p:oleObj name="Equation" r:id="rId5" imgW="1790700" imgH="342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848" y="2193319"/>
                        <a:ext cx="3984625" cy="76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121862" name="Object 4"/>
          <p:cNvGraphicFramePr>
            <a:graphicFrameLocks noChangeAspect="1"/>
          </p:cNvGraphicFramePr>
          <p:nvPr>
            <p:extLst>
              <p:ext uri="{D42A27DB-BD31-4B8C-83A1-F6EECF244321}">
                <p14:modId xmlns:p14="http://schemas.microsoft.com/office/powerpoint/2010/main" val="937799800"/>
              </p:ext>
            </p:extLst>
          </p:nvPr>
        </p:nvGraphicFramePr>
        <p:xfrm>
          <a:off x="4499992" y="3152513"/>
          <a:ext cx="3232150" cy="609600"/>
        </p:xfrm>
        <a:graphic>
          <a:graphicData uri="http://schemas.openxmlformats.org/presentationml/2006/ole">
            <mc:AlternateContent xmlns:mc="http://schemas.openxmlformats.org/markup-compatibility/2006">
              <mc:Choice xmlns:v="urn:schemas-microsoft-com:vml" Requires="v">
                <p:oleObj spid="_x0000_s1651" name="Formel" r:id="rId7" imgW="1473200" imgH="279400" progId="Equation.3">
                  <p:embed/>
                </p:oleObj>
              </mc:Choice>
              <mc:Fallback>
                <p:oleObj name="Formel" r:id="rId7" imgW="1473200" imgH="279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9992" y="3152513"/>
                        <a:ext cx="323215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4379649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Model representation formalisms</a:t>
            </a:r>
            <a:endParaRPr lang="en-US"/>
          </a:p>
        </p:txBody>
      </p:sp>
      <p:sp>
        <p:nvSpPr>
          <p:cNvPr id="3" name="Inhaltsplatzhalter 2"/>
          <p:cNvSpPr>
            <a:spLocks noGrp="1"/>
          </p:cNvSpPr>
          <p:nvPr>
            <p:ph idx="1"/>
          </p:nvPr>
        </p:nvSpPr>
        <p:spPr/>
        <p:txBody>
          <a:bodyPr/>
          <a:lstStyle/>
          <a:p>
            <a:r>
              <a:rPr lang="en-US" dirty="0" smtClean="0"/>
              <a:t>Polynomial functions </a:t>
            </a:r>
            <a:br>
              <a:rPr lang="en-US" dirty="0" smtClean="0"/>
            </a:br>
            <a:r>
              <a:rPr lang="en-US" dirty="0" smtClean="0"/>
              <a:t>(or polynomial rings, algebraic varieties)</a:t>
            </a:r>
          </a:p>
          <a:p>
            <a:r>
              <a:rPr lang="en-US" dirty="0" smtClean="0"/>
              <a:t>Logics (many kinds)</a:t>
            </a:r>
          </a:p>
          <a:p>
            <a:r>
              <a:rPr lang="en-US" dirty="0" smtClean="0"/>
              <a:t>Probability theory</a:t>
            </a:r>
          </a:p>
          <a:p>
            <a:r>
              <a:rPr lang="is-IS" dirty="0" smtClean="0"/>
              <a:t>…</a:t>
            </a:r>
            <a:endParaRPr lang="en-US"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9</a:t>
            </a:fld>
            <a:endParaRPr lang="de-DE"/>
          </a:p>
        </p:txBody>
      </p:sp>
    </p:spTree>
    <p:extLst>
      <p:ext uri="{BB962C8B-B14F-4D97-AF65-F5344CB8AC3E}">
        <p14:creationId xmlns:p14="http://schemas.microsoft.com/office/powerpoint/2010/main" val="380663137"/>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RIGWIDTH" val="21"/>
  <p:tag name="PICTUREFILESIZE" val="1606"/>
  <p:tag name="TEXPOINT" val="latex"/>
  <p:tag name="SOURCE" val="\documentclass{article}&#10;\pagestyle{empty}&#10;\begin{document}&#10;&#10;$\Pi_{i=1}^{n}$&#10;\end{document}"/>
  <p:tag name="EXTERNALNAME" val="TP_tmp"/>
  <p:tag name="BLEND" val="0"/>
  <p:tag name="TRANSPARENT" val="0"/>
  <p:tag name="RESOLUTION" val="1200"/>
  <p:tag name="WORKAROUNDTRANSPARENCYBUG" val="0"/>
  <p:tag name="ALLOWFONTSUBSTITUTION" val="0"/>
  <p:tag name="BITMAPFORMAT" val="png16m"/>
</p:tagLst>
</file>

<file path=ppt/theme/theme1.xml><?xml version="1.0" encoding="utf-8"?>
<a:theme xmlns:a="http://schemas.openxmlformats.org/drawingml/2006/main" name="7_Standarddesign">
  <a:themeElements>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Standarddesign">
      <a:majorFont>
        <a:latin typeface="Myriad Pro"/>
        <a:ea typeface="ＭＳ Ｐゴシック"/>
        <a:cs typeface=""/>
      </a:majorFont>
      <a:minorFont>
        <a:latin typeface="Myriad Pr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1918</Words>
  <Application>Microsoft Macintosh PowerPoint</Application>
  <PresentationFormat>Bildschirmpräsentation (4:3)</PresentationFormat>
  <Paragraphs>506</Paragraphs>
  <Slides>61</Slides>
  <Notes>31</Notes>
  <HiddenSlides>0</HiddenSlides>
  <MMClips>0</MMClips>
  <ScaleCrop>false</ScaleCrop>
  <HeadingPairs>
    <vt:vector size="6" baseType="variant">
      <vt:variant>
        <vt:lpstr>Design</vt:lpstr>
      </vt:variant>
      <vt:variant>
        <vt:i4>1</vt:i4>
      </vt:variant>
      <vt:variant>
        <vt:lpstr>Eingebettete OLE-Server</vt:lpstr>
      </vt:variant>
      <vt:variant>
        <vt:i4>2</vt:i4>
      </vt:variant>
      <vt:variant>
        <vt:lpstr>Folientitel</vt:lpstr>
      </vt:variant>
      <vt:variant>
        <vt:i4>61</vt:i4>
      </vt:variant>
    </vt:vector>
  </HeadingPairs>
  <TitlesOfParts>
    <vt:vector size="64" baseType="lpstr">
      <vt:lpstr>7_Standarddesign</vt:lpstr>
      <vt:lpstr>Equation</vt:lpstr>
      <vt:lpstr>Formel</vt:lpstr>
      <vt:lpstr>Web-Mining Agents Data Mining</vt:lpstr>
      <vt:lpstr>PowerPoint-Präsentation</vt:lpstr>
      <vt:lpstr>Uncertainty</vt:lpstr>
      <vt:lpstr>Outline</vt:lpstr>
      <vt:lpstr>Agents and environments</vt:lpstr>
      <vt:lpstr>A simple knowledge-based agent</vt:lpstr>
      <vt:lpstr>Special case: Information retrieval agents</vt:lpstr>
      <vt:lpstr>Agents can use simple machine learning</vt:lpstr>
      <vt:lpstr>Model representation formalisms</vt:lpstr>
      <vt:lpstr>Overview</vt:lpstr>
      <vt:lpstr>Acknowledgement</vt:lpstr>
      <vt:lpstr>Example: Wumpus world (PEAS description)</vt:lpstr>
      <vt:lpstr>Excursion: Wumpus world properties</vt:lpstr>
      <vt:lpstr>Exploring a Wumpus world</vt:lpstr>
      <vt:lpstr>Exploring a Wumpus world</vt:lpstr>
      <vt:lpstr>Exploring a Wumpus world</vt:lpstr>
      <vt:lpstr>Exploring a Wumpus world</vt:lpstr>
      <vt:lpstr>Exploring a Wumpus world</vt:lpstr>
      <vt:lpstr>Exploring a Wumpus world</vt:lpstr>
      <vt:lpstr>Exploring a Wumpus world</vt:lpstr>
      <vt:lpstr>Exploring a Wumpus world</vt:lpstr>
      <vt:lpstr>Exploring a Wumpus world</vt:lpstr>
      <vt:lpstr>Exploring a Wumpus world</vt:lpstr>
      <vt:lpstr>Uncertainty</vt:lpstr>
      <vt:lpstr>Problems of logic in certain domains</vt:lpstr>
      <vt:lpstr>Methods for handling uncertainty</vt:lpstr>
      <vt:lpstr>Probability</vt:lpstr>
      <vt:lpstr>Making decisions under uncertainty</vt:lpstr>
      <vt:lpstr>Decision theoretic agent</vt:lpstr>
      <vt:lpstr>Probability theory: Representation formalism</vt:lpstr>
      <vt:lpstr>Syntax</vt:lpstr>
      <vt:lpstr>Axioms of probability</vt:lpstr>
      <vt:lpstr>Example world</vt:lpstr>
      <vt:lpstr>Prior probability</vt:lpstr>
      <vt:lpstr>Full joint probability distribution</vt:lpstr>
      <vt:lpstr>Probability for continuous variables</vt:lpstr>
      <vt:lpstr>Discrete random variables: Notation</vt:lpstr>
      <vt:lpstr>P(x) for P(X=x) also used for continuous random vars</vt:lpstr>
      <vt:lpstr>Conditional probability</vt:lpstr>
      <vt:lpstr>Conditional probability</vt:lpstr>
      <vt:lpstr>Bayes‘ Rule</vt:lpstr>
      <vt:lpstr>Inference by enumeration</vt:lpstr>
      <vt:lpstr>Inference by enumeration</vt:lpstr>
      <vt:lpstr>Marginalization and conditioning</vt:lpstr>
      <vt:lpstr>Inference by enumeration</vt:lpstr>
      <vt:lpstr>Inference by enumeration</vt:lpstr>
      <vt:lpstr>Normalization</vt:lpstr>
      <vt:lpstr>Bayes‘ Rule</vt:lpstr>
      <vt:lpstr>Inference by enumeration, contd.</vt:lpstr>
      <vt:lpstr>Independence</vt:lpstr>
      <vt:lpstr>Conditional independence</vt:lpstr>
      <vt:lpstr>Conditional independence contd.</vt:lpstr>
      <vt:lpstr>Bayes’ Rule (2)</vt:lpstr>
      <vt:lpstr>Why is Bayes‘ theorem interesting?</vt:lpstr>
      <vt:lpstr>Wumpus World</vt:lpstr>
      <vt:lpstr>Specifying the probability model</vt:lpstr>
      <vt:lpstr>Observations and query</vt:lpstr>
      <vt:lpstr>Using conditional independence</vt:lpstr>
      <vt:lpstr>Using conditional independence contd.</vt:lpstr>
      <vt:lpstr>Using conditional independence contd.</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Uli</dc:creator>
  <cp:lastModifiedBy>OeOe</cp:lastModifiedBy>
  <cp:revision>597</cp:revision>
  <cp:lastPrinted>2015-11-04T09:47:49Z</cp:lastPrinted>
  <dcterms:created xsi:type="dcterms:W3CDTF">2010-04-27T12:26:40Z</dcterms:created>
  <dcterms:modified xsi:type="dcterms:W3CDTF">2016-10-25T13:27:44Z</dcterms:modified>
</cp:coreProperties>
</file>