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8.bin" ContentType="application/vnd.openxmlformats-officedocument.oleObject"/>
  <Override PartName="/ppt/notesSlides/notesSlide30.xml" ContentType="application/vnd.openxmlformats-officedocument.presentationml.notesSlide+xml"/>
  <Override PartName="/ppt/embeddings/oleObject9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0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0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19.bin" ContentType="application/vnd.openxmlformats-officedocument.oleObject"/>
  <Override PartName="/ppt/notesSlides/notesSlide4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48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49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50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51.xml" ContentType="application/vnd.openxmlformats-officedocument.presentationml.notesSlide+xml"/>
  <Override PartName="/ppt/embeddings/oleObject30.bin" ContentType="application/vnd.openxmlformats-officedocument.oleObject"/>
  <Override PartName="/ppt/notesSlides/notesSlide52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53.xml" ContentType="application/vnd.openxmlformats-officedocument.presentationml.notesSlide+xml"/>
  <Override PartName="/ppt/embeddings/oleObject33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3"/>
  </p:notesMasterIdLst>
  <p:handoutMasterIdLst>
    <p:handoutMasterId r:id="rId74"/>
  </p:handoutMasterIdLst>
  <p:sldIdLst>
    <p:sldId id="273" r:id="rId2"/>
    <p:sldId id="34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emf"/><Relationship Id="rId3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09.11.16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09.11.16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2079DF-04BF-2240-98E5-BF77663B7450}" type="slidenum">
              <a:rPr lang="en-GB" sz="1400">
                <a:solidFill>
                  <a:srgbClr val="000000"/>
                </a:solidFill>
              </a:rPr>
              <a:pPr eaLnBrk="1" hangingPunct="1"/>
              <a:t>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FEFD98-A732-844D-9BDC-F47F36D2DDF8}" type="slidenum">
              <a:rPr lang="en-GB" sz="1400">
                <a:solidFill>
                  <a:srgbClr val="000000"/>
                </a:solidFill>
              </a:rPr>
              <a:pPr eaLnBrk="1" hangingPunct="1"/>
              <a:t>15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2A012A-DF41-404B-837E-C72B6D70F95B}" type="slidenum">
              <a:rPr lang="en-GB" sz="1400">
                <a:solidFill>
                  <a:srgbClr val="000000"/>
                </a:solidFill>
              </a:rPr>
              <a:pPr eaLnBrk="1" hangingPunct="1"/>
              <a:t>16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18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73DE9E-FD8A-7B4A-9184-CEB91255A9C2}" type="slidenum">
              <a:rPr lang="en-GB" sz="1400">
                <a:solidFill>
                  <a:srgbClr val="000000"/>
                </a:solidFill>
              </a:rPr>
              <a:pPr eaLnBrk="1" hangingPunct="1"/>
              <a:t>19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A216DAB-1194-F94E-8641-3096F4B222AE}" type="slidenum">
              <a:rPr lang="en-GB" sz="1400">
                <a:solidFill>
                  <a:srgbClr val="000000"/>
                </a:solidFill>
              </a:rPr>
              <a:pPr eaLnBrk="1" hangingPunct="1"/>
              <a:t>20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NB: log likelihood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Arial Unicode MS" charset="0"/>
              </a:rPr>
              <a:t> better to handle as many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Arial Unicode MS" charset="0"/>
              </a:rPr>
              <a:t>distributitons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Arial Unicode MS" charset="0"/>
              </a:rPr>
              <a:t> specified by with exponential functions</a:t>
            </a: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400B5-1840-A141-BBAB-757F561DECD0}" type="slidenum">
              <a:rPr lang="en-GB" sz="1400">
                <a:solidFill>
                  <a:srgbClr val="000000"/>
                </a:solidFill>
              </a:rPr>
              <a:pPr eaLnBrk="1" hangingPunct="1"/>
              <a:t>21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E1D83E-A1EA-CC47-99BC-BCB6CF86CF0B}" type="slidenum">
              <a:rPr lang="en-GB" sz="1400">
                <a:solidFill>
                  <a:srgbClr val="000000"/>
                </a:solidFill>
              </a:rPr>
              <a:pPr eaLnBrk="1" hangingPunct="1"/>
              <a:t>22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271A96-25FE-494C-A83C-38412F2BD1A3}" type="slidenum">
              <a:rPr lang="en-GB" sz="1400">
                <a:solidFill>
                  <a:srgbClr val="000000"/>
                </a:solidFill>
              </a:rPr>
              <a:pPr eaLnBrk="1" hangingPunct="1"/>
              <a:t>23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24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04D55C-C137-3C42-B0CD-FAF78D837567}" type="slidenum">
              <a:rPr lang="en-GB" sz="1400">
                <a:solidFill>
                  <a:srgbClr val="000000"/>
                </a:solidFill>
              </a:rPr>
              <a:pPr eaLnBrk="1" hangingPunct="1"/>
              <a:t>25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A836A2-4E07-BD42-BAE4-FEA881EB775F}" type="slidenum">
              <a:rPr lang="en-GB" sz="1400">
                <a:solidFill>
                  <a:srgbClr val="000000"/>
                </a:solidFill>
              </a:rPr>
              <a:pPr eaLnBrk="1" hangingPunct="1"/>
              <a:t>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26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27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28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29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79F68F-C70C-4F4E-92CC-502828C766E7}" type="slidenum">
              <a:rPr lang="en-GB" sz="1400">
                <a:solidFill>
                  <a:srgbClr val="000000"/>
                </a:solidFill>
              </a:rPr>
              <a:pPr eaLnBrk="1" hangingPunct="1"/>
              <a:t>30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099A3E-F2F6-AE44-8B37-48E1A6F93C97}" type="slidenum">
              <a:rPr lang="en-GB" sz="1400">
                <a:solidFill>
                  <a:srgbClr val="000000"/>
                </a:solidFill>
              </a:rPr>
              <a:pPr eaLnBrk="1" hangingPunct="1"/>
              <a:t>31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D56CD6-AAB4-EB4C-8012-C2804B062FCC}" type="slidenum">
              <a:rPr lang="en-GB" sz="1400">
                <a:solidFill>
                  <a:srgbClr val="000000"/>
                </a:solidFill>
              </a:rPr>
              <a:pPr eaLnBrk="1" hangingPunct="1"/>
              <a:t>32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5063B3-C71D-E443-A32D-48FE4A91E35D}" type="slidenum">
              <a:rPr lang="en-GB" sz="1400">
                <a:solidFill>
                  <a:srgbClr val="000000"/>
                </a:solidFill>
              </a:rPr>
              <a:pPr eaLnBrk="1" hangingPunct="1"/>
              <a:t>33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4300F-3389-114E-B46B-F6CED2CDAC6F}" type="slidenum">
              <a:rPr lang="en-GB" sz="1400">
                <a:solidFill>
                  <a:srgbClr val="000000"/>
                </a:solidFill>
              </a:rPr>
              <a:pPr eaLnBrk="1" hangingPunct="1"/>
              <a:t>35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3ECB68-2E5E-7C46-9FF3-0AF92DB4F716}" type="slidenum">
              <a:rPr lang="en-GB" sz="1400">
                <a:solidFill>
                  <a:srgbClr val="000000"/>
                </a:solidFill>
              </a:rPr>
              <a:pPr eaLnBrk="1" hangingPunct="1"/>
              <a:t>36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18E10E-5F80-3741-911F-40C6B7DA6B59}" type="slidenum">
              <a:rPr lang="en-GB" sz="1400">
                <a:solidFill>
                  <a:srgbClr val="000000"/>
                </a:solidFill>
              </a:rPr>
              <a:pPr eaLnBrk="1" hangingPunct="1"/>
              <a:t>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5B8D56-018E-7E4E-8618-4D0AB8884605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FE0BE8-06C5-BD4E-B235-8AB7083E9567}" type="slidenum">
              <a:rPr lang="en-GB" sz="1400">
                <a:solidFill>
                  <a:srgbClr val="000000"/>
                </a:solidFill>
              </a:rPr>
              <a:pPr eaLnBrk="1" hangingPunct="1"/>
              <a:t>39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1B2FB7-D750-1C4A-8488-219E6C8A9F4C}" type="slidenum">
              <a:rPr lang="en-GB" sz="1400">
                <a:solidFill>
                  <a:srgbClr val="000000"/>
                </a:solidFill>
              </a:rPr>
              <a:pPr eaLnBrk="1" hangingPunct="1"/>
              <a:t>43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CC0A5-1BFD-B140-A940-2C9C53A274BD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50DF98-8DBE-C34B-A7C5-49AC50F39FA9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BB3D1-0A37-874B-9E85-715F561784A0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F42212-D98D-824A-AA84-1DDB149B2D62}" type="slidenum">
              <a:rPr lang="en-GB" sz="1400">
                <a:solidFill>
                  <a:srgbClr val="000000"/>
                </a:solidFill>
              </a:rPr>
              <a:pPr eaLnBrk="1" hangingPunct="1"/>
              <a:t>49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476FFA-67B3-9642-83B9-8D04EC05802E}" type="slidenum">
              <a:rPr lang="en-GB" sz="1400">
                <a:solidFill>
                  <a:srgbClr val="000000"/>
                </a:solidFill>
              </a:rPr>
              <a:pPr eaLnBrk="1" hangingPunct="1"/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DA933-BA0B-FE4A-B80C-2F102422539C}" type="slidenum">
              <a:rPr lang="en-GB" sz="1400">
                <a:solidFill>
                  <a:srgbClr val="000000"/>
                </a:solidFill>
              </a:rPr>
              <a:pPr eaLnBrk="1" hangingPunct="1"/>
              <a:t>50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8FFEC6-B595-A34E-B1D8-0CC26DA58B88}" type="slidenum">
              <a:rPr lang="en-GB" sz="1400">
                <a:solidFill>
                  <a:srgbClr val="000000"/>
                </a:solidFill>
              </a:rPr>
              <a:pPr eaLnBrk="1" hangingPunct="1"/>
              <a:t>51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14D0B2-5833-C44C-938E-4385DEC0A237}" type="slidenum">
              <a:rPr lang="en-GB" sz="1400">
                <a:solidFill>
                  <a:srgbClr val="000000"/>
                </a:solidFill>
              </a:rPr>
              <a:pPr eaLnBrk="1" hangingPunct="1"/>
              <a:t>52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53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7651FA-44C1-6143-BEB7-AF777CD2DCEA}" type="slidenum">
              <a:rPr lang="en-GB" sz="1400">
                <a:solidFill>
                  <a:srgbClr val="000000"/>
                </a:solidFill>
              </a:rPr>
              <a:pPr eaLnBrk="1" hangingPunct="1"/>
              <a:t>55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764AC-F71D-FF4C-A6CE-57D10ABB3B5C}" type="slidenum">
              <a:rPr lang="en-GB" sz="1400">
                <a:solidFill>
                  <a:srgbClr val="000000"/>
                </a:solidFill>
              </a:rPr>
              <a:pPr eaLnBrk="1" hangingPunct="1"/>
              <a:t>56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1BD6D7-EC6A-8B48-8752-6485C416C965}" type="slidenum">
              <a:rPr lang="en-GB" sz="1400">
                <a:solidFill>
                  <a:srgbClr val="000000"/>
                </a:solidFill>
              </a:rPr>
              <a:pPr eaLnBrk="1" hangingPunct="1"/>
              <a:t>57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89B54-1AE4-4B43-8A27-3C49D95A641C}" type="slidenum">
              <a:rPr lang="en-GB" sz="1400">
                <a:solidFill>
                  <a:srgbClr val="000000"/>
                </a:solidFill>
              </a:rPr>
              <a:pPr eaLnBrk="1" hangingPunct="1"/>
              <a:t>58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98D4B-2705-CE4F-B8E0-24CBB22BDE7E}" type="slidenum">
              <a:rPr lang="en-GB" sz="1400">
                <a:solidFill>
                  <a:srgbClr val="000000"/>
                </a:solidFill>
              </a:rPr>
              <a:pPr eaLnBrk="1" hangingPunct="1"/>
              <a:t>59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B13DA-FBE0-AE42-B50B-AA57FFCD6989}" type="slidenum">
              <a:rPr lang="en-GB" sz="1400">
                <a:solidFill>
                  <a:srgbClr val="000000"/>
                </a:solidFill>
              </a:rPr>
              <a:pPr eaLnBrk="1" hangingPunct="1"/>
              <a:t>60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BAF201-C09E-B841-A4C8-203447D1CC77}" type="slidenum">
              <a:rPr lang="en-GB" sz="1400">
                <a:solidFill>
                  <a:srgbClr val="000000"/>
                </a:solidFill>
              </a:rPr>
              <a:pPr eaLnBrk="1" hangingPunct="1"/>
              <a:t>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8355CE-C1AC-F749-BBE0-E8F0DC6DF98F}" type="slidenum">
              <a:rPr lang="en-GB" sz="1400">
                <a:solidFill>
                  <a:srgbClr val="000000"/>
                </a:solidFill>
              </a:rPr>
              <a:pPr eaLnBrk="1" hangingPunct="1"/>
              <a:t>61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62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B3CD50E-AF35-E248-9702-EE7AF5964FAF}" type="slidenum">
              <a:rPr lang="en-GB" sz="1400">
                <a:solidFill>
                  <a:srgbClr val="000000"/>
                </a:solidFill>
              </a:rPr>
              <a:pPr eaLnBrk="1" hangingPunct="1"/>
              <a:t>63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9D2DE5-9967-314C-BC26-E8EA838B1F4C}" type="slidenum">
              <a:rPr lang="en-GB" sz="1400">
                <a:solidFill>
                  <a:srgbClr val="000000"/>
                </a:solidFill>
              </a:rPr>
              <a:pPr eaLnBrk="1" hangingPunct="1"/>
              <a:t>64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9E0D35-5B76-CA43-82F9-C99CDE9488B7}" type="slidenum">
              <a:rPr lang="en-GB" sz="1400">
                <a:solidFill>
                  <a:srgbClr val="000000"/>
                </a:solidFill>
              </a:rPr>
              <a:pPr eaLnBrk="1" hangingPunct="1"/>
              <a:t>65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43364" name="Text Box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DD2F42-158A-9847-A12A-C14C826FA5AD}" type="slidenum">
              <a:rPr lang="en-US" sz="1200">
                <a:solidFill>
                  <a:schemeClr val="tx1"/>
                </a:solidFill>
              </a:rPr>
              <a:pPr eaLnBrk="1" hangingPunct="1"/>
              <a:t>66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0" y="4345036"/>
            <a:ext cx="5026221" cy="411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629" tIns="46314" rIns="92629" bIns="46314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Remember</a:t>
            </a:r>
            <a:r>
              <a:rPr lang="de-DE" dirty="0" smtClean="0"/>
              <a:t>:</a:t>
            </a:r>
            <a:r>
              <a:rPr lang="de-DE" baseline="0" dirty="0" smtClean="0"/>
              <a:t> MDL = </a:t>
            </a:r>
            <a:r>
              <a:rPr lang="de-DE" baseline="0" dirty="0" err="1" smtClean="0"/>
              <a:t>minimum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length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complexity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B4C993-84CB-A140-A48B-CD87DE72FAE1}" type="slidenum">
              <a:rPr lang="en-GB" sz="1400">
                <a:solidFill>
                  <a:srgbClr val="000000"/>
                </a:solidFill>
              </a:rPr>
              <a:pPr eaLnBrk="1" hangingPunct="1"/>
              <a:t>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8DBD8E-9DD7-4B4F-9017-587ED6E2813B}" type="slidenum">
              <a:rPr lang="en-GB" sz="1400">
                <a:solidFill>
                  <a:srgbClr val="000000"/>
                </a:solidFill>
              </a:rPr>
              <a:pPr eaLnBrk="1" hangingPunct="1"/>
              <a:t>11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9AE6BC-5420-434E-97FE-AAB6579340DD}" type="slidenum">
              <a:rPr lang="en-GB" sz="1400">
                <a:solidFill>
                  <a:srgbClr val="000000"/>
                </a:solidFill>
              </a:rPr>
              <a:pPr eaLnBrk="1" hangingPunct="1"/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200C32-5D36-D648-90D4-291614269A53}" type="slidenum">
              <a:rPr lang="en-GB" sz="1400">
                <a:solidFill>
                  <a:srgbClr val="000000"/>
                </a:solidFill>
              </a:rPr>
              <a:pPr eaLnBrk="1" hangingPunct="1"/>
              <a:t>13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E1D1-F5D4-0A42-A9B9-92FA449876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9B00-532E-D140-AEF6-4189AE7323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5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5C58-19C9-794A-B059-52B3EF783FD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80F6-5B77-CF4F-8BA3-5E7209D4A0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0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0.wmf"/><Relationship Id="rId8" Type="http://schemas.openxmlformats.org/officeDocument/2006/relationships/image" Target="../media/image34.png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6.wmf"/><Relationship Id="rId8" Type="http://schemas.openxmlformats.org/officeDocument/2006/relationships/image" Target="../media/image4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5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400" b="1" dirty="0" smtClean="0">
                <a:cs typeface="+mj-cs"/>
              </a:rPr>
              <a:t>Part: </a:t>
            </a:r>
            <a:r>
              <a:rPr lang="de-DE" sz="2400" b="1" dirty="0" smtClean="0"/>
              <a:t>Data </a:t>
            </a:r>
            <a:r>
              <a:rPr lang="de-DE" sz="2400" b="1" dirty="0"/>
              <a:t>Mining</a:t>
            </a:r>
            <a:endParaRPr lang="de-DE" sz="24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Dr. Özgür L. </a:t>
            </a:r>
            <a:r>
              <a:rPr lang="de-DE" dirty="0" err="1"/>
              <a:t>Özçep</a:t>
            </a:r>
            <a:endParaRPr lang="de-DE" dirty="0"/>
          </a:p>
          <a:p>
            <a:pPr eaLnBrk="1" hangingPunct="1">
              <a:defRPr/>
            </a:pPr>
            <a:r>
              <a:rPr lang="de-DE" dirty="0"/>
              <a:t>Universität zu Lübeck</a:t>
            </a:r>
          </a:p>
          <a:p>
            <a:pPr eaLnBrk="1" hangingPunct="1">
              <a:defRPr/>
            </a:pPr>
            <a:r>
              <a:rPr lang="de-DE" dirty="0"/>
              <a:t>Institut für Informationssysteme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Tanya Braun </a:t>
            </a:r>
            <a:r>
              <a:rPr lang="de-DE" dirty="0" smtClean="0"/>
              <a:t>(</a:t>
            </a:r>
            <a:r>
              <a:rPr lang="de-DE" smtClean="0"/>
              <a:t>Exercises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23850" y="1917651"/>
            <a:ext cx="3600450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4675" y="1412775"/>
            <a:ext cx="8569325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</a:rPr>
              <a:t>Maximun</a:t>
            </a:r>
            <a:r>
              <a:rPr lang="en-GB" sz="2400" dirty="0">
                <a:solidFill>
                  <a:srgbClr val="000000"/>
                </a:solidFill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62431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MAP approximation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51147" y="1196082"/>
            <a:ext cx="8569325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 seems like a very safe bet, but unfortunately it does not work well in practice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Summing over the hypothesis space is often intractable (e.g., 18,446,744,073,709,551,616 Boolean functions of 6 attributes)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Very common approximation: Maximum a posterior (MAP) learning: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Instead of doing prediction by considering all possible </a:t>
            </a:r>
            <a:r>
              <a:rPr lang="en-GB" sz="2000" dirty="0" smtClean="0">
                <a:solidFill>
                  <a:srgbClr val="000000"/>
                </a:solidFill>
              </a:rPr>
              <a:t>hypotheses, </a:t>
            </a:r>
            <a:r>
              <a:rPr lang="en-GB" sz="2000" dirty="0">
                <a:solidFill>
                  <a:srgbClr val="000000"/>
                </a:solidFill>
              </a:rPr>
              <a:t>as in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X|</a:t>
            </a:r>
            <a:r>
              <a:rPr lang="en-GB" sz="2000" b="1" dirty="0" err="1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  =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∑</a:t>
            </a:r>
            <a:r>
              <a:rPr lang="en-GB" sz="2000" baseline="-25000" dirty="0" err="1">
                <a:solidFill>
                  <a:srgbClr val="000000"/>
                </a:solidFill>
                <a:cs typeface="Times New Roman" charset="0"/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(X|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Make predictions based on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</a:rPr>
              <a:t> that maximises 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I.e., maximize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X|</a:t>
            </a:r>
            <a:r>
              <a:rPr lang="en-GB" sz="2000" b="1" dirty="0" err="1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)~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(X|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9495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07131" y="1268090"/>
            <a:ext cx="8569325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is a good approximation when P(X |</a:t>
            </a:r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≈ P(X| </a:t>
            </a:r>
            <a:r>
              <a:rPr lang="en-GB" sz="2400" dirty="0" err="1">
                <a:solidFill>
                  <a:srgbClr val="000000"/>
                </a:solidFill>
              </a:rPr>
              <a:t>h</a:t>
            </a:r>
            <a:r>
              <a:rPr lang="en-GB" sz="2400" baseline="-25000" dirty="0" err="1">
                <a:solidFill>
                  <a:srgbClr val="000000"/>
                </a:solidFill>
              </a:rPr>
              <a:t>MAP</a:t>
            </a: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)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our example,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the all-lime bag after only 3 candies, predicting that the next candy will be lime with  p =1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Bayesian </a:t>
            </a:r>
            <a:r>
              <a:rPr lang="en-GB" sz="2000" dirty="0">
                <a:solidFill>
                  <a:srgbClr val="000000"/>
                </a:solidFill>
              </a:rPr>
              <a:t>learner gave a prediction of 0.8, safer after seeing only 3 candies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572892"/>
            <a:ext cx="5040312" cy="2665412"/>
            <a:chOff x="158" y="436"/>
            <a:chExt cx="4419" cy="2638"/>
          </a:xfrm>
        </p:grpSpPr>
        <p:pic>
          <p:nvPicPr>
            <p:cNvPr id="389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1111" y="664"/>
              <a:ext cx="489" cy="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FF3300"/>
                  </a:solidFill>
                </a:rPr>
                <a:t>P(h</a:t>
              </a:r>
              <a:r>
                <a:rPr lang="en-US" sz="1000" b="1" baseline="-25000">
                  <a:solidFill>
                    <a:srgbClr val="FF3300"/>
                  </a:solidFill>
                </a:rPr>
                <a:t>100</a:t>
              </a:r>
              <a:r>
                <a:rPr lang="en-US" sz="10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00"/>
                  </a:solidFill>
                </a:rPr>
                <a:t>P(h</a:t>
              </a:r>
              <a:r>
                <a:rPr lang="en-US" sz="1000" b="1" baseline="-25000">
                  <a:solidFill>
                    <a:srgbClr val="00FF00"/>
                  </a:solidFill>
                </a:rPr>
                <a:t>75</a:t>
              </a:r>
              <a:r>
                <a:rPr lang="en-US" sz="10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chemeClr val="accent2"/>
                  </a:solidFill>
                </a:rPr>
                <a:t>P(h</a:t>
              </a:r>
              <a:r>
                <a:rPr lang="en-US" sz="10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0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CC3399"/>
                  </a:solidFill>
                </a:rPr>
                <a:t>P(h</a:t>
              </a:r>
              <a:r>
                <a:rPr lang="en-US" sz="1000" b="1" baseline="-25000">
                  <a:solidFill>
                    <a:srgbClr val="CC3399"/>
                  </a:solidFill>
                </a:rPr>
                <a:t>25</a:t>
              </a:r>
              <a:r>
                <a:rPr lang="en-US" sz="10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CC"/>
                  </a:solidFill>
                </a:rPr>
                <a:t>P(h</a:t>
              </a:r>
              <a:r>
                <a:rPr lang="en-US" sz="1000" b="1" baseline="-25000">
                  <a:solidFill>
                    <a:srgbClr val="00FFCC"/>
                  </a:solidFill>
                </a:rPr>
                <a:t>0</a:t>
              </a:r>
              <a:r>
                <a:rPr lang="en-US" sz="10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6992"/>
            <a:ext cx="34559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11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Bias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51147" y="1071811"/>
            <a:ext cx="8569325" cy="54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more data arrive, MAP and Bayesian prediction become closer, as MAP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competing hypotheses become less likely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Often easier to find MAP (optimization problem) than deal with a large summation problem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i="1" dirty="0">
                <a:solidFill>
                  <a:srgbClr val="000000"/>
                </a:solidFill>
              </a:rPr>
              <a:t>P(H)</a:t>
            </a:r>
            <a:r>
              <a:rPr lang="en-GB" sz="2400" dirty="0">
                <a:solidFill>
                  <a:srgbClr val="000000"/>
                </a:solidFill>
              </a:rPr>
              <a:t> plays an important role in both MAP and Full Bayesian </a:t>
            </a:r>
            <a:r>
              <a:rPr lang="en-GB" sz="2400" dirty="0" smtClean="0">
                <a:solidFill>
                  <a:srgbClr val="000000"/>
                </a:solidFill>
              </a:rPr>
              <a:t>Learning (defines learning bias)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Used </a:t>
            </a:r>
            <a:r>
              <a:rPr lang="en-GB" sz="2400" dirty="0">
                <a:solidFill>
                  <a:srgbClr val="000000"/>
                </a:solidFill>
              </a:rPr>
              <a:t>to </a:t>
            </a:r>
            <a:r>
              <a:rPr lang="en-GB" sz="2400" dirty="0" smtClean="0">
                <a:solidFill>
                  <a:srgbClr val="000000"/>
                </a:solidFill>
              </a:rPr>
              <a:t>define </a:t>
            </a:r>
            <a:r>
              <a:rPr lang="en-GB" sz="2400" dirty="0">
                <a:solidFill>
                  <a:srgbClr val="000000"/>
                </a:solidFill>
              </a:rPr>
              <a:t>a </a:t>
            </a:r>
            <a:r>
              <a:rPr lang="en-GB" sz="2400" dirty="0" err="1">
                <a:solidFill>
                  <a:srgbClr val="000000"/>
                </a:solidFill>
              </a:rPr>
              <a:t>tradeoff</a:t>
            </a:r>
            <a:r>
              <a:rPr lang="en-GB" sz="2400" dirty="0">
                <a:solidFill>
                  <a:srgbClr val="000000"/>
                </a:solidFill>
              </a:rPr>
              <a:t> between model complexity and its ability to fit the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More complex models can explain the data better =&gt; higher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danger of </a:t>
            </a:r>
            <a:r>
              <a:rPr lang="en-GB" sz="2000" b="1" dirty="0" err="1">
                <a:solidFill>
                  <a:srgbClr val="000000"/>
                </a:solidFill>
              </a:rPr>
              <a:t>overfitting</a:t>
            </a:r>
            <a:endParaRPr lang="en-GB" sz="2000" b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But they are less likely a priory because there are more of them than simpler model =&gt; lower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I.e</a:t>
            </a:r>
            <a:r>
              <a:rPr lang="en-GB" sz="2000" dirty="0" smtClean="0">
                <a:solidFill>
                  <a:srgbClr val="000000"/>
                </a:solidFill>
              </a:rPr>
              <a:t>., </a:t>
            </a:r>
            <a:r>
              <a:rPr lang="en-GB" sz="2000" dirty="0">
                <a:solidFill>
                  <a:srgbClr val="000000"/>
                </a:solidFill>
              </a:rPr>
              <a:t>common </a:t>
            </a:r>
            <a:r>
              <a:rPr lang="en-GB" sz="2000" dirty="0" smtClean="0">
                <a:solidFill>
                  <a:srgbClr val="000000"/>
                </a:solidFill>
              </a:rPr>
              <a:t>learning </a:t>
            </a:r>
            <a:r>
              <a:rPr lang="en-GB" sz="2000" dirty="0">
                <a:solidFill>
                  <a:srgbClr val="000000"/>
                </a:solidFill>
              </a:rPr>
              <a:t>bias is to penalize complexity</a:t>
            </a:r>
          </a:p>
        </p:txBody>
      </p:sp>
    </p:spTree>
    <p:extLst>
      <p:ext uri="{BB962C8B-B14F-4D97-AF65-F5344CB8AC3E}">
        <p14:creationId xmlns:p14="http://schemas.microsoft.com/office/powerpoint/2010/main" val="22749845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2348756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Maximum </a:t>
            </a:r>
            <a:r>
              <a:rPr lang="en-GB" sz="2400" dirty="0">
                <a:solidFill>
                  <a:srgbClr val="000000"/>
                </a:solidFill>
              </a:rPr>
              <a:t>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34133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Maximum Likelihood (ML</a:t>
            </a:r>
            <a:r>
              <a:rPr lang="en-GB" dirty="0" smtClean="0">
                <a:latin typeface="+mn-lt"/>
              </a:rPr>
              <a:t>) Learning</a:t>
            </a:r>
            <a:endParaRPr lang="en-GB" dirty="0">
              <a:latin typeface="+mn-lt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1520" y="1340098"/>
            <a:ext cx="8317805" cy="30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priors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P(h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</a:t>
            </a:r>
            <a:r>
              <a:rPr lang="en-GB" sz="2000" dirty="0" smtClean="0">
                <a:solidFill>
                  <a:srgbClr val="000000"/>
                </a:solidFill>
              </a:rPr>
              <a:t>maximizing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</p:txBody>
      </p:sp>
      <p:sp>
        <p:nvSpPr>
          <p:cNvPr id="2" name="Rechteck 1"/>
          <p:cNvSpPr/>
          <p:nvPr/>
        </p:nvSpPr>
        <p:spPr>
          <a:xfrm>
            <a:off x="2555776" y="6093296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Howard, R.: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Perspectives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inference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experimentation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IEEE </a:t>
            </a:r>
            <a:r>
              <a:rPr lang="de-DE" sz="1100" dirty="0" smtClean="0">
                <a:solidFill>
                  <a:srgbClr val="0000FF"/>
                </a:solidFill>
              </a:rPr>
              <a:t>58(5), </a:t>
            </a:r>
            <a:r>
              <a:rPr lang="de-DE" sz="1100" dirty="0">
                <a:solidFill>
                  <a:srgbClr val="0000FF"/>
                </a:solidFill>
              </a:rPr>
              <a:t>632-</a:t>
            </a:r>
            <a:r>
              <a:rPr lang="de-DE" sz="1100" dirty="0" smtClean="0">
                <a:solidFill>
                  <a:srgbClr val="0000FF"/>
                </a:solidFill>
              </a:rPr>
              <a:t>643, </a:t>
            </a:r>
            <a:r>
              <a:rPr lang="de-DE" sz="1100" b="1" dirty="0" smtClean="0">
                <a:solidFill>
                  <a:srgbClr val="FF0000"/>
                </a:solidFill>
              </a:rPr>
              <a:t>1970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6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 Learning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155" y="1340098"/>
            <a:ext cx="856932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i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P(h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i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Used in statistics as the standard (non-</a:t>
            </a:r>
            <a:r>
              <a:rPr lang="en-GB" sz="2000" dirty="0" err="1">
                <a:solidFill>
                  <a:srgbClr val="000000"/>
                </a:solidFill>
              </a:rPr>
              <a:t>bayesian</a:t>
            </a:r>
            <a:r>
              <a:rPr lang="en-GB" sz="2000" dirty="0">
                <a:solidFill>
                  <a:srgbClr val="000000"/>
                </a:solidFill>
              </a:rPr>
              <a:t>) statistical learning method by those who distrust subjective nature of hypotheses priors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When the competing hypotheses are indeed equally likely (e.g. have same complexity)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very large datasets, for which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i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tends to overcome </a:t>
            </a:r>
            <a:r>
              <a:rPr lang="en-GB" sz="2000" dirty="0" smtClean="0">
                <a:solidFill>
                  <a:srgbClr val="000000"/>
                </a:solidFill>
              </a:rPr>
              <a:t>the </a:t>
            </a:r>
            <a:r>
              <a:rPr lang="en-GB" sz="2000" dirty="0">
                <a:solidFill>
                  <a:srgbClr val="000000"/>
                </a:solidFill>
              </a:rPr>
              <a:t>influence of</a:t>
            </a:r>
            <a:r>
              <a:rPr lang="en-GB" sz="2000" i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i="1" dirty="0">
                <a:solidFill>
                  <a:srgbClr val="000000"/>
                </a:solidFill>
              </a:rPr>
              <a:t>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62825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74685" y="3401018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Maximum </a:t>
            </a:r>
            <a:r>
              <a:rPr lang="en-GB" sz="2400" dirty="0">
                <a:solidFill>
                  <a:srgbClr val="000000"/>
                </a:solidFill>
              </a:rPr>
              <a:t>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141770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</a:t>
            </a:r>
            <a:r>
              <a:rPr lang="en-GB" dirty="0" err="1">
                <a:latin typeface="+mn-lt"/>
              </a:rPr>
              <a:t>BNets</a:t>
            </a:r>
            <a:r>
              <a:rPr lang="en-GB" dirty="0">
                <a:latin typeface="+mn-lt"/>
              </a:rPr>
              <a:t>: Complete 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</a:t>
            </a:r>
            <a:r>
              <a:rPr lang="en-GB" sz="2400" dirty="0" smtClean="0">
                <a:solidFill>
                  <a:srgbClr val="000000"/>
                </a:solidFill>
              </a:rPr>
              <a:t>start </a:t>
            </a:r>
            <a:r>
              <a:rPr lang="en-GB" sz="2400" dirty="0">
                <a:solidFill>
                  <a:srgbClr val="000000"/>
                </a:solidFill>
              </a:rPr>
              <a:t>by applying </a:t>
            </a:r>
            <a:r>
              <a:rPr lang="en-GB" sz="2400" dirty="0" smtClean="0">
                <a:solidFill>
                  <a:srgbClr val="000000"/>
                </a:solidFill>
              </a:rPr>
              <a:t>ML </a:t>
            </a:r>
            <a:r>
              <a:rPr lang="en-GB" sz="2400" dirty="0">
                <a:solidFill>
                  <a:srgbClr val="000000"/>
                </a:solidFill>
              </a:rPr>
              <a:t>to the simplest type </a:t>
            </a:r>
            <a:r>
              <a:rPr lang="en-GB" sz="2400" dirty="0" smtClean="0">
                <a:solidFill>
                  <a:srgbClr val="000000"/>
                </a:solidFill>
              </a:rPr>
              <a:t>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</a:t>
            </a:r>
            <a:r>
              <a:rPr lang="en-GB" sz="2000" dirty="0" smtClean="0">
                <a:solidFill>
                  <a:srgbClr val="000000"/>
                </a:solidFill>
              </a:rPr>
              <a:t>nown </a:t>
            </a:r>
            <a:r>
              <a:rPr lang="en-GB" sz="2000" dirty="0">
                <a:solidFill>
                  <a:srgbClr val="000000"/>
                </a:solidFill>
              </a:rPr>
              <a:t>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</a:t>
            </a:r>
            <a:r>
              <a:rPr lang="en-GB" sz="2400" dirty="0" smtClean="0">
                <a:solidFill>
                  <a:srgbClr val="000000"/>
                </a:solidFill>
              </a:rPr>
              <a:t>network</a:t>
            </a:r>
            <a:r>
              <a:rPr lang="ja-JP" altLang="en-GB" sz="2400" dirty="0" smtClean="0">
                <a:solidFill>
                  <a:srgbClr val="000000"/>
                </a:solidFill>
              </a:rPr>
              <a:t>’</a:t>
            </a:r>
            <a:r>
              <a:rPr lang="en-GB" altLang="ja-JP" sz="2400" dirty="0" smtClean="0">
                <a:solidFill>
                  <a:srgbClr val="000000"/>
                </a:solidFill>
              </a:rPr>
              <a:t>s </a:t>
            </a:r>
            <a:r>
              <a:rPr lang="en-GB" altLang="ja-JP" sz="2400" dirty="0">
                <a:solidFill>
                  <a:srgbClr val="000000"/>
                </a:solidFill>
              </a:rPr>
              <a:t>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875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ML </a:t>
            </a:r>
            <a:r>
              <a:rPr lang="en-GB" b="0" dirty="0" smtClean="0">
                <a:latin typeface="+mn-lt"/>
              </a:rPr>
              <a:t>learning</a:t>
            </a:r>
            <a:r>
              <a:rPr lang="en-GB" b="0" dirty="0">
                <a:latin typeface="+mn-lt"/>
              </a:rPr>
              <a:t>: example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79139" y="1052736"/>
            <a:ext cx="8569325" cy="29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Back to the candy example: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New </a:t>
            </a:r>
            <a:r>
              <a:rPr lang="en-GB" sz="2000" dirty="0" smtClean="0">
                <a:solidFill>
                  <a:srgbClr val="000000"/>
                </a:solidFill>
              </a:rPr>
              <a:t>candy </a:t>
            </a:r>
            <a:r>
              <a:rPr lang="en-GB" sz="2000" dirty="0">
                <a:solidFill>
                  <a:srgbClr val="000000"/>
                </a:solidFill>
              </a:rPr>
              <a:t>manufacturer that does not provide data on the probability of fraction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of cherry candy in its bags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Any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is possible: continuum of hypotheses </a:t>
            </a:r>
            <a:r>
              <a:rPr lang="en-GB" sz="2000" i="1" dirty="0">
                <a:solidFill>
                  <a:srgbClr val="000000"/>
                </a:solidFill>
              </a:rPr>
              <a:t>h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endParaRPr lang="en-US" sz="2000" i="1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Reasonable to assume that all 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 smtClean="0">
                <a:solidFill>
                  <a:srgbClr val="000000"/>
                </a:solidFill>
              </a:rPr>
              <a:t> are equally </a:t>
            </a:r>
            <a:r>
              <a:rPr lang="en-GB" sz="2000" dirty="0">
                <a:solidFill>
                  <a:srgbClr val="000000"/>
                </a:solidFill>
              </a:rPr>
              <a:t>likely (we have no evidence of the contrary): uniform distribution  </a:t>
            </a:r>
            <a:r>
              <a:rPr lang="en-GB" sz="2000" i="1" dirty="0">
                <a:solidFill>
                  <a:srgbClr val="000000"/>
                </a:solidFill>
              </a:rPr>
              <a:t>P(h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</a:t>
            </a:r>
            <a:endParaRPr lang="en-GB" sz="2000" i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is a parameter for this simple family of models, that we need to learn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7002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15478" y="4005064"/>
            <a:ext cx="7308850" cy="20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Simple network to represent this problem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 err="1">
                <a:solidFill>
                  <a:srgbClr val="000000"/>
                </a:solidFill>
              </a:rPr>
              <a:t>Flavor</a:t>
            </a:r>
            <a:r>
              <a:rPr lang="en-GB" sz="2000" dirty="0">
                <a:solidFill>
                  <a:srgbClr val="000000"/>
                </a:solidFill>
              </a:rPr>
              <a:t> represents the event of drawing a cherry vs. lime candy from the bag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P(F=cherry</a:t>
            </a:r>
            <a:r>
              <a:rPr lang="en-GB" sz="2000" dirty="0">
                <a:solidFill>
                  <a:srgbClr val="000000"/>
                </a:solidFill>
              </a:rPr>
              <a:t>), or </a:t>
            </a:r>
            <a:r>
              <a:rPr lang="en-GB" sz="2000" i="1" dirty="0">
                <a:solidFill>
                  <a:srgbClr val="000000"/>
                </a:solidFill>
              </a:rPr>
              <a:t>P(cherry</a:t>
            </a:r>
            <a:r>
              <a:rPr lang="en-GB" sz="2000" dirty="0">
                <a:solidFill>
                  <a:srgbClr val="000000"/>
                </a:solidFill>
              </a:rPr>
              <a:t>) for brevity, </a:t>
            </a:r>
            <a:r>
              <a:rPr lang="en-GB" sz="2000" dirty="0" smtClean="0">
                <a:solidFill>
                  <a:srgbClr val="000000"/>
                </a:solidFill>
              </a:rPr>
              <a:t>is </a:t>
            </a:r>
            <a:r>
              <a:rPr lang="en-GB" sz="2000" dirty="0">
                <a:solidFill>
                  <a:srgbClr val="000000"/>
                </a:solidFill>
              </a:rPr>
              <a:t>equivalent to the fraction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of cherry candies in the bag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52164" y="5949280"/>
            <a:ext cx="849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want to infer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by unwrapping N candies from the bag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400" i="1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0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AIMA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Cristina </a:t>
            </a:r>
            <a:r>
              <a:rPr lang="de-DE" dirty="0" err="1" smtClean="0"/>
              <a:t>Conati</a:t>
            </a:r>
            <a:r>
              <a:rPr lang="de-DE" dirty="0"/>
              <a:t>, UBC</a:t>
            </a:r>
            <a:br>
              <a:rPr lang="de-DE" dirty="0"/>
            </a:br>
            <a:r>
              <a:rPr lang="de-DE" dirty="0"/>
              <a:t>http://</a:t>
            </a:r>
            <a:r>
              <a:rPr lang="de-DE" dirty="0" err="1"/>
              <a:t>www.cs.ubc.ca</a:t>
            </a:r>
            <a:r>
              <a:rPr lang="de-DE" dirty="0"/>
              <a:t>/~</a:t>
            </a:r>
            <a:r>
              <a:rPr lang="de-DE" dirty="0" err="1"/>
              <a:t>conati</a:t>
            </a:r>
            <a:r>
              <a:rPr lang="de-DE" dirty="0"/>
              <a:t>/</a:t>
            </a:r>
            <a:r>
              <a:rPr lang="de-DE" dirty="0" err="1"/>
              <a:t>index.php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7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216346" y="1268090"/>
            <a:ext cx="8820150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Unwrap </a:t>
            </a:r>
            <a:r>
              <a:rPr lang="en-GB" sz="2400" i="1" dirty="0">
                <a:solidFill>
                  <a:srgbClr val="00000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candies, </a:t>
            </a:r>
            <a:r>
              <a:rPr lang="en-GB" sz="2400" i="1" dirty="0">
                <a:solidFill>
                  <a:srgbClr val="000000"/>
                </a:solidFill>
              </a:rPr>
              <a:t>c</a:t>
            </a:r>
            <a:r>
              <a:rPr lang="en-GB" sz="2400" dirty="0">
                <a:solidFill>
                  <a:srgbClr val="000000"/>
                </a:solidFill>
              </a:rPr>
              <a:t> cherries and </a:t>
            </a:r>
            <a:r>
              <a:rPr lang="en-GB" sz="24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400" dirty="0">
                <a:solidFill>
                  <a:srgbClr val="000000"/>
                </a:solidFill>
              </a:rPr>
              <a:t> = </a:t>
            </a:r>
            <a:r>
              <a:rPr lang="en-GB" sz="2400" i="1" dirty="0">
                <a:solidFill>
                  <a:srgbClr val="000000"/>
                </a:solidFill>
              </a:rPr>
              <a:t>N-c</a:t>
            </a:r>
            <a:r>
              <a:rPr lang="en-GB" sz="2400" dirty="0">
                <a:solidFill>
                  <a:srgbClr val="000000"/>
                </a:solidFill>
              </a:rPr>
              <a:t> lime (and return each candy in the bag after observing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 As we saw earlier, this is described by a binomial distribution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</a:t>
            </a:r>
            <a:r>
              <a:rPr lang="en-GB" sz="2000" i="1" dirty="0" smtClean="0">
                <a:solidFill>
                  <a:srgbClr val="000000"/>
                </a:solidFill>
              </a:rPr>
              <a:t>h</a:t>
            </a:r>
            <a:r>
              <a:rPr lang="el-GR" sz="2000" i="1" baseline="-25000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i="1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i="1" dirty="0" err="1">
                <a:solidFill>
                  <a:srgbClr val="000000"/>
                </a:solidFill>
              </a:rPr>
              <a:t>d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i="1" dirty="0">
                <a:solidFill>
                  <a:srgbClr val="000000"/>
                </a:solidFill>
              </a:rPr>
              <a:t>| </a:t>
            </a:r>
            <a:r>
              <a:rPr lang="en-GB" sz="2000" i="1" dirty="0" smtClean="0">
                <a:solidFill>
                  <a:srgbClr val="000000"/>
                </a:solidFill>
              </a:rPr>
              <a:t>h</a:t>
            </a:r>
            <a:r>
              <a:rPr lang="el-GR" sz="2000" i="1" baseline="-25000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baseline="30000" dirty="0" smtClean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)</a:t>
            </a:r>
            <a:r>
              <a:rPr lang="en-GB" sz="2000" i="1" baseline="30000" dirty="0" smtClean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i="1" dirty="0" smtClean="0">
                <a:solidFill>
                  <a:srgbClr val="000000"/>
                </a:solidFill>
                <a:latin typeface="Freestyle Script" charset="0"/>
              </a:rPr>
              <a:t> </a:t>
            </a:r>
            <a:endParaRPr lang="en-GB" sz="2000" i="1" dirty="0">
              <a:solidFill>
                <a:srgbClr val="000000"/>
              </a:solidFill>
              <a:latin typeface="Freestyle Script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ML we want to find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that maximizes this expression, or equivalently its 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log likelihood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(L)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L(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</a:t>
            </a:r>
            <a:r>
              <a:rPr lang="en-GB" sz="2000" i="1" dirty="0" smtClean="0">
                <a:solidFill>
                  <a:srgbClr val="000000"/>
                </a:solidFill>
              </a:rPr>
              <a:t>h</a:t>
            </a:r>
            <a:r>
              <a:rPr lang="el-GR" sz="2000" i="1" baseline="-25000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log (</a:t>
            </a:r>
            <a:r>
              <a:rPr lang="en-GB" sz="2000" i="1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i="1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i="1" dirty="0" err="1">
                <a:solidFill>
                  <a:srgbClr val="000000"/>
                </a:solidFill>
              </a:rPr>
              <a:t>d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i="1" dirty="0">
                <a:solidFill>
                  <a:srgbClr val="000000"/>
                </a:solidFill>
              </a:rPr>
              <a:t>| </a:t>
            </a:r>
            <a:r>
              <a:rPr lang="en-GB" sz="2000" i="1" dirty="0" smtClean="0">
                <a:solidFill>
                  <a:srgbClr val="000000"/>
                </a:solidFill>
              </a:rPr>
              <a:t>h</a:t>
            </a:r>
            <a:r>
              <a:rPr lang="el-GR" sz="2000" i="1" baseline="-25000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charset="0"/>
              </a:rPr>
              <a:t>log (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baseline="30000" dirty="0" smtClean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(1- 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)</a:t>
            </a:r>
            <a:r>
              <a:rPr lang="en-GB" sz="2000" i="1" baseline="30000" dirty="0" smtClean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i="1" dirty="0" smtClean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</a:t>
            </a:r>
            <a:r>
              <a:rPr lang="en-GB" sz="2000" i="1" dirty="0" smtClean="0">
                <a:solidFill>
                  <a:srgbClr val="000000"/>
                </a:solidFill>
              </a:rPr>
              <a:t>c log(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)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+ </a:t>
            </a:r>
            <a:r>
              <a:rPr lang="en-GB" sz="2000" i="1" dirty="0" smtClean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log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</a:t>
            </a:r>
          </a:p>
        </p:txBody>
      </p:sp>
      <p:sp>
        <p:nvSpPr>
          <p:cNvPr id="5325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ML </a:t>
            </a:r>
            <a:r>
              <a:rPr lang="en-GB" b="0" dirty="0" smtClean="0">
                <a:latin typeface="+mn-lt"/>
              </a:rPr>
              <a:t>learning</a:t>
            </a:r>
            <a:r>
              <a:rPr lang="en-GB" b="0" dirty="0">
                <a:latin typeface="+mn-lt"/>
              </a:rPr>
              <a:t>: example (</a:t>
            </a:r>
            <a:r>
              <a:rPr lang="en-GB" b="0" dirty="0" err="1">
                <a:latin typeface="+mn-lt"/>
              </a:rPr>
              <a:t>cont</a:t>
            </a:r>
            <a:r>
              <a:rPr lang="ja-JP" altLang="en-GB" b="0" dirty="0">
                <a:latin typeface="+mn-lt"/>
              </a:rPr>
              <a:t>’</a:t>
            </a:r>
            <a:r>
              <a:rPr lang="en-GB" altLang="ja-JP" b="0" dirty="0">
                <a:latin typeface="+mn-lt"/>
              </a:rPr>
              <a:t>d)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626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1124074"/>
            <a:ext cx="8243888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To </a:t>
            </a:r>
            <a:r>
              <a:rPr lang="en-GB" sz="2400" dirty="0" smtClean="0">
                <a:solidFill>
                  <a:srgbClr val="000000"/>
                </a:solidFill>
              </a:rPr>
              <a:t>maximize</a:t>
            </a:r>
            <a:r>
              <a:rPr lang="en-GB" sz="2400" dirty="0">
                <a:solidFill>
                  <a:srgbClr val="000000"/>
                </a:solidFill>
              </a:rPr>
              <a:t>, we differentiate 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L(</a:t>
            </a:r>
            <a:r>
              <a:rPr lang="en-GB" sz="2400" i="1" dirty="0">
                <a:solidFill>
                  <a:srgbClr val="000000"/>
                </a:solidFill>
              </a:rPr>
              <a:t>P(</a:t>
            </a:r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i="1" dirty="0">
                <a:solidFill>
                  <a:srgbClr val="000000"/>
                </a:solidFill>
              </a:rPr>
              <a:t>| </a:t>
            </a:r>
            <a:r>
              <a:rPr lang="en-GB" sz="2400" i="1" dirty="0" smtClean="0">
                <a:solidFill>
                  <a:srgbClr val="000000"/>
                </a:solidFill>
              </a:rPr>
              <a:t>h</a:t>
            </a:r>
            <a:r>
              <a:rPr lang="el-GR" sz="2400" i="1" baseline="-25000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400" i="1" dirty="0">
                <a:solidFill>
                  <a:srgbClr val="000000"/>
                </a:solidFill>
              </a:rPr>
              <a:t>)</a:t>
            </a:r>
            <a:r>
              <a:rPr lang="en-GB" sz="2400" dirty="0">
                <a:solidFill>
                  <a:srgbClr val="000000"/>
                </a:solidFill>
              </a:rPr>
              <a:t> with respect to </a:t>
            </a:r>
            <a:r>
              <a:rPr lang="el-GR" sz="24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and set the result to 0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 learning: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graphicFrame>
        <p:nvGraphicFramePr>
          <p:cNvPr id="242694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0673326"/>
              </p:ext>
            </p:extLst>
          </p:nvPr>
        </p:nvGraphicFramePr>
        <p:xfrm>
          <a:off x="3212359" y="5157192"/>
          <a:ext cx="9350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5" name="Equation" r:id="rId4" imgW="431613" imgH="393529" progId="Equation.3">
                  <p:embed/>
                </p:oleObj>
              </mc:Choice>
              <mc:Fallback>
                <p:oleObj name="Equation" r:id="rId4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359" y="5157192"/>
                        <a:ext cx="9350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58823119"/>
              </p:ext>
            </p:extLst>
          </p:nvPr>
        </p:nvGraphicFramePr>
        <p:xfrm>
          <a:off x="3491880" y="2708920"/>
          <a:ext cx="14541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6" name="Equation" r:id="rId6" imgW="698197" imgH="393529" progId="Equation.3">
                  <p:embed/>
                </p:oleObj>
              </mc:Choice>
              <mc:Fallback>
                <p:oleObj name="Equation" r:id="rId6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08920"/>
                        <a:ext cx="14541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05258543"/>
              </p:ext>
            </p:extLst>
          </p:nvPr>
        </p:nvGraphicFramePr>
        <p:xfrm>
          <a:off x="3131840" y="1916832"/>
          <a:ext cx="27654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7" name="Equation" r:id="rId8" imgW="1396394" imgH="393529" progId="Equation.3">
                  <p:embed/>
                </p:oleObj>
              </mc:Choice>
              <mc:Fallback>
                <p:oleObj name="Equation" r:id="rId8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16832"/>
                        <a:ext cx="27654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79388" y="458152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Doing the math gives </a:t>
            </a:r>
          </a:p>
        </p:txBody>
      </p:sp>
      <p:graphicFrame>
        <p:nvGraphicFramePr>
          <p:cNvPr id="242699" name="Object 1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15596594"/>
              </p:ext>
            </p:extLst>
          </p:nvPr>
        </p:nvGraphicFramePr>
        <p:xfrm>
          <a:off x="3491880" y="3789040"/>
          <a:ext cx="2016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8" name="Formel" r:id="rId10" imgW="990170" imgH="393529" progId="Equation.3">
                  <p:embed/>
                </p:oleObj>
              </mc:Choice>
              <mc:Fallback>
                <p:oleObj name="Formel" r:id="rId10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789040"/>
                        <a:ext cx="2016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327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Frequencies as Priors</a:t>
            </a:r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179388" y="1125538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So this says that the proportion of cherries in the bag is equal to the proportion (frequency) of cherries in the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Now we have </a:t>
            </a:r>
            <a:r>
              <a:rPr lang="en-GB" sz="2400" dirty="0" smtClean="0">
                <a:solidFill>
                  <a:srgbClr val="000000"/>
                </a:solidFill>
              </a:rPr>
              <a:t>justified </a:t>
            </a:r>
            <a:r>
              <a:rPr lang="en-GB" sz="2400" dirty="0">
                <a:solidFill>
                  <a:srgbClr val="000000"/>
                </a:solidFill>
              </a:rPr>
              <a:t>why this approach provides a reasonable estimate of node priors</a:t>
            </a:r>
          </a:p>
        </p:txBody>
      </p:sp>
    </p:spTree>
    <p:extLst>
      <p:ext uri="{BB962C8B-B14F-4D97-AF65-F5344CB8AC3E}">
        <p14:creationId xmlns:p14="http://schemas.microsoft.com/office/powerpoint/2010/main" val="3067795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General ML procedure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468313" y="1412875"/>
            <a:ext cx="799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Express the likelihood of the data as a function of the parameters to be learned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Take the derivative of the log likelihood with respect </a:t>
            </a:r>
            <a:r>
              <a:rPr lang="en-GB" sz="2400" dirty="0" smtClean="0">
                <a:solidFill>
                  <a:srgbClr val="000000"/>
                </a:solidFill>
              </a:rPr>
              <a:t>to each </a:t>
            </a:r>
            <a:r>
              <a:rPr lang="en-GB" sz="2400" dirty="0">
                <a:solidFill>
                  <a:srgbClr val="000000"/>
                </a:solidFill>
              </a:rPr>
              <a:t>parameter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Find the parameter value that makes the derivative equal to 0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last step can be computationally very expensive in real-world  learning tasks</a:t>
            </a:r>
          </a:p>
        </p:txBody>
      </p:sp>
    </p:spTree>
    <p:extLst>
      <p:ext uri="{BB962C8B-B14F-4D97-AF65-F5344CB8AC3E}">
        <p14:creationId xmlns:p14="http://schemas.microsoft.com/office/powerpoint/2010/main" val="31769276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More complex example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395536" y="1341140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manufacturer chooses the </a:t>
            </a:r>
            <a:r>
              <a:rPr lang="en-GB" sz="2400" dirty="0" err="1">
                <a:solidFill>
                  <a:srgbClr val="000000"/>
                </a:solidFill>
              </a:rPr>
              <a:t>color</a:t>
            </a:r>
            <a:r>
              <a:rPr lang="en-GB" sz="2400" dirty="0">
                <a:solidFill>
                  <a:srgbClr val="000000"/>
                </a:solidFill>
              </a:rPr>
              <a:t> of the wrapper probabilistically for each candy based on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, following an unknown distribution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cherry</a:t>
            </a:r>
            <a:r>
              <a:rPr lang="en-GB" sz="2000" dirty="0">
                <a:solidFill>
                  <a:srgbClr val="000000"/>
                </a:solidFill>
              </a:rPr>
              <a:t>, it chooses a </a:t>
            </a:r>
            <a:r>
              <a:rPr lang="en-GB" sz="2000" dirty="0" smtClean="0">
                <a:solidFill>
                  <a:srgbClr val="000000"/>
                </a:solidFill>
              </a:rPr>
              <a:t>red </a:t>
            </a:r>
            <a:r>
              <a:rPr lang="en-GB" sz="2000" dirty="0">
                <a:solidFill>
                  <a:srgbClr val="000000"/>
                </a:solidFill>
              </a:rPr>
              <a:t>wrapper with probability </a:t>
            </a:r>
            <a:r>
              <a:rPr lang="el-GR" sz="2000" i="1" dirty="0">
                <a:solidFill>
                  <a:srgbClr val="000000"/>
                </a:solidFill>
              </a:rPr>
              <a:t>θ</a:t>
            </a:r>
            <a:r>
              <a:rPr lang="en-CA" sz="2000" i="1" baseline="-25000" dirty="0">
                <a:solidFill>
                  <a:srgbClr val="000000"/>
                </a:solidFill>
              </a:rPr>
              <a:t>1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lime</a:t>
            </a:r>
            <a:r>
              <a:rPr lang="en-GB" sz="2000" dirty="0">
                <a:solidFill>
                  <a:srgbClr val="000000"/>
                </a:solidFill>
              </a:rPr>
              <a:t>, it chooses a </a:t>
            </a:r>
            <a:r>
              <a:rPr lang="en-GB" sz="2000" dirty="0" smtClean="0">
                <a:solidFill>
                  <a:srgbClr val="000000"/>
                </a:solidFill>
              </a:rPr>
              <a:t>red </a:t>
            </a:r>
            <a:r>
              <a:rPr lang="en-GB" sz="2000" dirty="0">
                <a:solidFill>
                  <a:srgbClr val="000000"/>
                </a:solidFill>
              </a:rPr>
              <a:t>wrapper with probability </a:t>
            </a:r>
            <a:r>
              <a:rPr lang="el-GR" sz="2000" i="1" dirty="0">
                <a:solidFill>
                  <a:srgbClr val="000000"/>
                </a:solidFill>
              </a:rPr>
              <a:t>θ</a:t>
            </a:r>
            <a:r>
              <a:rPr lang="en-CA" sz="2000" i="1" baseline="-25000" dirty="0">
                <a:solidFill>
                  <a:srgbClr val="000000"/>
                </a:solidFill>
              </a:rPr>
              <a:t>2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Bayesian network for this problem includes 3 parameters to be learned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,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898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More complex example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251147" y="1217290"/>
            <a:ext cx="8569325" cy="37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manufacturer </a:t>
            </a:r>
            <a:r>
              <a:rPr lang="en-GB" sz="2400" dirty="0" smtClean="0">
                <a:solidFill>
                  <a:srgbClr val="000000"/>
                </a:solidFill>
              </a:rPr>
              <a:t>chooses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 err="1">
                <a:solidFill>
                  <a:srgbClr val="000000"/>
                </a:solidFill>
              </a:rPr>
              <a:t>color</a:t>
            </a:r>
            <a:r>
              <a:rPr lang="en-GB" sz="2400" dirty="0">
                <a:solidFill>
                  <a:srgbClr val="000000"/>
                </a:solidFill>
              </a:rPr>
              <a:t> of the wrapper probabilistically for each candy based on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, following an unknown distribution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cherry</a:t>
            </a:r>
            <a:r>
              <a:rPr lang="en-GB" sz="2000" dirty="0">
                <a:solidFill>
                  <a:srgbClr val="000000"/>
                </a:solidFill>
              </a:rPr>
              <a:t>, it chooses a </a:t>
            </a:r>
            <a:r>
              <a:rPr lang="en-GB" sz="2000" dirty="0" smtClean="0">
                <a:solidFill>
                  <a:srgbClr val="000000"/>
                </a:solidFill>
              </a:rPr>
              <a:t>red </a:t>
            </a:r>
            <a:r>
              <a:rPr lang="en-GB" sz="2000" dirty="0">
                <a:solidFill>
                  <a:srgbClr val="000000"/>
                </a:solidFill>
              </a:rPr>
              <a:t>wrapper with probability </a:t>
            </a:r>
            <a:r>
              <a:rPr lang="el-GR" sz="2000" dirty="0">
                <a:solidFill>
                  <a:srgbClr val="000000"/>
                </a:solidFill>
              </a:rPr>
              <a:t>θ</a:t>
            </a:r>
            <a:r>
              <a:rPr lang="en-CA" sz="2000" baseline="-25000" dirty="0">
                <a:solidFill>
                  <a:srgbClr val="000000"/>
                </a:solidFill>
              </a:rPr>
              <a:t>1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lime</a:t>
            </a:r>
            <a:r>
              <a:rPr lang="en-GB" sz="2000" dirty="0">
                <a:solidFill>
                  <a:srgbClr val="000000"/>
                </a:solidFill>
              </a:rPr>
              <a:t>, it chooses a  red wrapper with probability </a:t>
            </a:r>
            <a:r>
              <a:rPr lang="el-GR" sz="2000" dirty="0">
                <a:solidFill>
                  <a:srgbClr val="000000"/>
                </a:solidFill>
              </a:rPr>
              <a:t>θ</a:t>
            </a:r>
            <a:r>
              <a:rPr lang="en-CA" sz="2000" baseline="-25000" dirty="0">
                <a:solidFill>
                  <a:srgbClr val="000000"/>
                </a:solidFill>
              </a:rPr>
              <a:t>2</a:t>
            </a:r>
            <a:endParaRPr lang="en-GB" sz="2000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Bayesian network for this problem includes 3 parameters to be learned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grpSp>
        <p:nvGrpSpPr>
          <p:cNvPr id="63491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869705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Another example (</a:t>
            </a:r>
            <a:r>
              <a:rPr lang="en-GB" b="0" dirty="0" err="1">
                <a:latin typeface="+mn-lt"/>
              </a:rPr>
              <a:t>cont</a:t>
            </a:r>
            <a:r>
              <a:rPr lang="ja-JP" altLang="en-GB" b="0" dirty="0">
                <a:latin typeface="+mn-lt"/>
              </a:rPr>
              <a:t>’</a:t>
            </a:r>
            <a:r>
              <a:rPr lang="en-GB" altLang="ja-JP" b="0" dirty="0">
                <a:latin typeface="+mn-lt"/>
              </a:rPr>
              <a:t>d)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P( W=green,  F = cherry|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=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= P( W=</a:t>
            </a:r>
            <a:r>
              <a:rPr lang="en-GB" sz="2000" dirty="0" err="1">
                <a:solidFill>
                  <a:srgbClr val="000000"/>
                </a:solidFill>
              </a:rPr>
              <a:t>green|F</a:t>
            </a:r>
            <a:r>
              <a:rPr lang="en-GB" sz="2000" dirty="0">
                <a:solidFill>
                  <a:srgbClr val="000000"/>
                </a:solidFill>
              </a:rPr>
              <a:t> = cherry,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P( F = cherry|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=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unwrap N candies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are cherry and 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are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with red wrapper, </a:t>
            </a:r>
            <a:r>
              <a:rPr lang="en-GB" sz="2000" dirty="0" err="1">
                <a:solidFill>
                  <a:srgbClr val="000000"/>
                </a:solidFill>
              </a:rPr>
              <a:t>g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with green wrapper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lime with red wrapper, </a:t>
            </a:r>
            <a:r>
              <a:rPr lang="en-GB" sz="2000" dirty="0" err="1" smtClean="0">
                <a:solidFill>
                  <a:srgbClr val="000000"/>
                </a:solidFill>
              </a:rPr>
              <a:t>g</a:t>
            </a:r>
            <a:r>
              <a:rPr lang="en-GB" sz="2000" baseline="30000" dirty="0" err="1" smtClean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lime with green wrapper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every trial is  a combination of wrapper and candy flavor similar to event (*) above, so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= </a:t>
            </a:r>
            <a:r>
              <a:rPr lang="en-GB" sz="2000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dirty="0">
                <a:solidFill>
                  <a:srgbClr val="000000"/>
                </a:solidFill>
              </a:rPr>
              <a:t>P(</a:t>
            </a:r>
            <a:r>
              <a:rPr lang="en-GB" sz="2000" dirty="0" err="1">
                <a:solidFill>
                  <a:srgbClr val="000000"/>
                </a:solidFill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</a:rPr>
              <a:t>j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=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baseline="30000" dirty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0000"/>
                </a:solidFill>
              </a:rPr>
              <a:t>r</a:t>
            </a:r>
            <a:r>
              <a:rPr lang="en-GB" sz="2000" baseline="44000" dirty="0" err="1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0000"/>
                </a:solidFill>
              </a:rPr>
              <a:t>g</a:t>
            </a:r>
            <a:r>
              <a:rPr lang="en-GB" sz="2000" baseline="44000" dirty="0" err="1">
                <a:solidFill>
                  <a:srgbClr val="000000"/>
                </a:solidFill>
              </a:rPr>
              <a:t>c</a:t>
            </a:r>
            <a:r>
              <a:rPr lang="en-GB" sz="2000" baseline="44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</a:rPr>
              <a:t>r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US" sz="2000" baseline="30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</a:rPr>
              <a:t>g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baseline="44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34564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Another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Maximize </a:t>
            </a:r>
            <a:r>
              <a:rPr lang="en-GB" sz="2400" dirty="0">
                <a:solidFill>
                  <a:srgbClr val="000000"/>
                </a:solidFill>
              </a:rPr>
              <a:t>the log of this expression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log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 + 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log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en-GB" sz="2000" dirty="0" err="1">
                <a:solidFill>
                  <a:srgbClr val="000000"/>
                </a:solidFill>
              </a:rPr>
              <a:t>g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l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log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en-GB" sz="2000" dirty="0">
                <a:solidFill>
                  <a:srgbClr val="000000"/>
                </a:solidFill>
              </a:rPr>
              <a:t>g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Take derivative with respect of each of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,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(The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terms not containing the derivation variable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disappear)</a:t>
            </a: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72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parameter learning in Bayes nets</a:t>
            </a: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Frequencies again!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This process generalizes to every fully observable Bnet.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With complete data and ML approach: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Parameters learning decomposes into a separate learning problem for each parameter (CPT), because of the log likelihood step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Each parameter is given by the frequency of the desired child value given the relevant parents values</a:t>
            </a:r>
          </a:p>
        </p:txBody>
      </p:sp>
    </p:spTree>
    <p:extLst>
      <p:ext uri="{BB962C8B-B14F-4D97-AF65-F5344CB8AC3E}">
        <p14:creationId xmlns:p14="http://schemas.microsoft.com/office/powerpoint/2010/main" val="3354611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Very Popular Application 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821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Naïve Bayes models: very simple </a:t>
            </a:r>
            <a:r>
              <a:rPr lang="en-GB" sz="2400" dirty="0" smtClean="0">
                <a:solidFill>
                  <a:srgbClr val="000000"/>
                </a:solidFill>
              </a:rPr>
              <a:t/>
            </a:r>
            <a:br>
              <a:rPr lang="en-GB" sz="2400" dirty="0" smtClean="0">
                <a:solidFill>
                  <a:srgbClr val="000000"/>
                </a:solidFill>
              </a:rPr>
            </a:br>
            <a:r>
              <a:rPr lang="en-GB" sz="2400" dirty="0" smtClean="0">
                <a:solidFill>
                  <a:srgbClr val="000000"/>
                </a:solidFill>
              </a:rPr>
              <a:t>Bayesian </a:t>
            </a:r>
            <a:r>
              <a:rPr lang="en-GB" sz="2400" dirty="0">
                <a:solidFill>
                  <a:srgbClr val="000000"/>
                </a:solidFill>
              </a:rPr>
              <a:t>networks for classification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Class</a:t>
            </a:r>
            <a:r>
              <a:rPr lang="en-GB" sz="2000" dirty="0">
                <a:solidFill>
                  <a:srgbClr val="000000"/>
                </a:solidFill>
              </a:rPr>
              <a:t> variable (to be predicted) is the root node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Attribute variables </a:t>
            </a:r>
            <a:r>
              <a:rPr lang="en-GB" sz="2000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(observations) are the leaves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Naïve because it assumes that the attributes are conditionally independent of each other given the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Deterministic prediction can be obtained by picking the most likely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Scales up really well: with </a:t>
            </a:r>
            <a:r>
              <a:rPr lang="en-GB" sz="2000" i="1" dirty="0">
                <a:solidFill>
                  <a:srgbClr val="000000"/>
                </a:solidFill>
              </a:rPr>
              <a:t>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boolean</a:t>
            </a:r>
            <a:r>
              <a:rPr lang="en-GB" sz="2000" dirty="0">
                <a:solidFill>
                  <a:srgbClr val="000000"/>
                </a:solidFill>
              </a:rPr>
              <a:t> attributes we just need…….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648072" cy="44003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1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020272" y="2276872"/>
            <a:ext cx="727497" cy="44174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flipH="1">
            <a:off x="6624228" y="1410494"/>
            <a:ext cx="747526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flipH="1">
            <a:off x="7384021" y="1696244"/>
            <a:ext cx="380640" cy="5806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3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4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812360" y="234888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558924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2n+1 parameters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701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50825" y="1219228"/>
            <a:ext cx="3600450" cy="503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268759"/>
            <a:ext cx="8569325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  <a:latin typeface="+mn-lt"/>
              </a:rPr>
              <a:t>Maximun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162268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Problem with ML parameter learning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215899" y="119712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small datasets, some of the frequencies may be 0 just because we have not observed the relevant data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Generates very strong incorrect predictions: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Common fix: initialize the count of every relevant event to 1 before counting the observations</a:t>
            </a:r>
          </a:p>
        </p:txBody>
      </p:sp>
    </p:spTree>
    <p:extLst>
      <p:ext uri="{BB962C8B-B14F-4D97-AF65-F5344CB8AC3E}">
        <p14:creationId xmlns:p14="http://schemas.microsoft.com/office/powerpoint/2010/main" val="36605687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Probability from Experts</a:t>
            </a: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143891" y="1197124"/>
            <a:ext cx="8964613" cy="5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An alternative </a:t>
            </a:r>
            <a:r>
              <a:rPr lang="en-GB" sz="2400" dirty="0">
                <a:solidFill>
                  <a:srgbClr val="000000"/>
                </a:solidFill>
              </a:rPr>
              <a:t>to learning probabilities from data is to get them from experts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Problems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Experts may be reluctant to commit to specific probabilities that cannot be refined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How to represent the confidence in a given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Getting the experts and their time in the first place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One promising approach is to </a:t>
            </a:r>
            <a:r>
              <a:rPr lang="en-GB" sz="2400" i="1" dirty="0">
                <a:solidFill>
                  <a:srgbClr val="000000"/>
                </a:solidFill>
              </a:rPr>
              <a:t>leverage both sources</a:t>
            </a:r>
            <a:r>
              <a:rPr lang="en-GB" sz="2400" dirty="0">
                <a:solidFill>
                  <a:srgbClr val="000000"/>
                </a:solidFill>
              </a:rPr>
              <a:t> when they are available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 initial estimates from experts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Refine them with data</a:t>
            </a:r>
          </a:p>
        </p:txBody>
      </p:sp>
    </p:spTree>
    <p:extLst>
      <p:ext uri="{BB962C8B-B14F-4D97-AF65-F5344CB8AC3E}">
        <p14:creationId xmlns:p14="http://schemas.microsoft.com/office/powerpoint/2010/main" val="2536034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Combining Experts and Data</a:t>
            </a: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107504" y="1125091"/>
            <a:ext cx="8964613" cy="48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Get the expert to express her belief on event A as the pair</a:t>
            </a:r>
          </a:p>
          <a:p>
            <a:pPr marL="739775" lvl="1" indent="-282575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>
                <a:solidFill>
                  <a:srgbClr val="000000"/>
                </a:solidFill>
              </a:rPr>
              <a:t>                </a:t>
            </a:r>
            <a:r>
              <a:rPr lang="en-GB" sz="2000" i="1">
                <a:solidFill>
                  <a:srgbClr val="000000"/>
                </a:solidFill>
              </a:rPr>
              <a:t>&lt;n,m&gt;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>
                <a:solidFill>
                  <a:srgbClr val="000000"/>
                </a:solidFill>
              </a:rPr>
              <a:t>i.e. how many observations of A they have seen (or expect to see) in </a:t>
            </a:r>
            <a:r>
              <a:rPr lang="en-GB" sz="2000" i="1">
                <a:solidFill>
                  <a:srgbClr val="000000"/>
                </a:solidFill>
              </a:rPr>
              <a:t>m</a:t>
            </a:r>
            <a:r>
              <a:rPr lang="en-GB" sz="2000">
                <a:solidFill>
                  <a:srgbClr val="000000"/>
                </a:solidFill>
              </a:rPr>
              <a:t> trials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Combine the pair with actual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If A is observed, increment both </a:t>
            </a:r>
            <a:r>
              <a:rPr lang="en-GB" sz="2000" i="1">
                <a:solidFill>
                  <a:srgbClr val="000000"/>
                </a:solidFill>
              </a:rPr>
              <a:t>n </a:t>
            </a:r>
            <a:r>
              <a:rPr lang="en-GB" sz="2000">
                <a:solidFill>
                  <a:srgbClr val="000000"/>
                </a:solidFill>
              </a:rPr>
              <a:t>and</a:t>
            </a:r>
            <a:r>
              <a:rPr lang="en-GB" sz="2000" i="1">
                <a:solidFill>
                  <a:srgbClr val="000000"/>
                </a:solidFill>
              </a:rPr>
              <a:t> 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If </a:t>
            </a:r>
            <a:r>
              <a:rPr lang="en-GB" sz="2000">
                <a:solidFill>
                  <a:srgbClr val="000000"/>
                </a:solidFill>
                <a:cs typeface="Times New Roman" charset="0"/>
              </a:rPr>
              <a:t>¬A is observed, increment </a:t>
            </a:r>
            <a:r>
              <a:rPr lang="en-GB" sz="2000" i="1">
                <a:solidFill>
                  <a:srgbClr val="000000"/>
                </a:solidFill>
                <a:cs typeface="Times New Roman" charset="0"/>
              </a:rPr>
              <a:t>m</a:t>
            </a:r>
            <a:r>
              <a:rPr lang="en-GB" sz="2000">
                <a:solidFill>
                  <a:srgbClr val="000000"/>
                </a:solidFill>
                <a:cs typeface="Times New Roman" charset="0"/>
              </a:rPr>
              <a:t> alone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  <a:cs typeface="Times New Roman" charset="0"/>
              </a:rPr>
              <a:t>The absolute values in the pair can be used to express the expert</a:t>
            </a:r>
            <a:r>
              <a:rPr lang="ja-JP" altLang="en-GB" sz="2400">
                <a:solidFill>
                  <a:srgbClr val="000000"/>
                </a:solidFill>
                <a:cs typeface="Times New Roman" charset="0"/>
              </a:rPr>
              <a:t>’</a:t>
            </a:r>
            <a:r>
              <a:rPr lang="en-GB" altLang="ja-JP" sz="2400">
                <a:solidFill>
                  <a:srgbClr val="000000"/>
                </a:solidFill>
                <a:cs typeface="Times New Roman" charset="0"/>
              </a:rPr>
              <a:t>s level of confidence in her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Small values (e.g., &lt;2,3&gt;) represent low confidence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The larger the values, the higher the confidence </a:t>
            </a:r>
          </a:p>
        </p:txBody>
      </p:sp>
    </p:spTree>
    <p:extLst>
      <p:ext uri="{BB962C8B-B14F-4D97-AF65-F5344CB8AC3E}">
        <p14:creationId xmlns:p14="http://schemas.microsoft.com/office/powerpoint/2010/main" val="1998231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Combining Experts and Data</a:t>
            </a:r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71883" y="1053083"/>
            <a:ext cx="8964613" cy="53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Get the expert to express her belief on event A as the pair</a:t>
            </a:r>
          </a:p>
          <a:p>
            <a:pPr marL="739775" lvl="1" indent="-282575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          </a:t>
            </a:r>
            <a:r>
              <a:rPr lang="en-GB" sz="2000" i="1" dirty="0">
                <a:solidFill>
                  <a:srgbClr val="000000"/>
                </a:solidFill>
              </a:rPr>
              <a:t>&lt;</a:t>
            </a:r>
            <a:r>
              <a:rPr lang="en-GB" sz="2000" i="1" dirty="0" err="1">
                <a:solidFill>
                  <a:srgbClr val="000000"/>
                </a:solidFill>
              </a:rPr>
              <a:t>n,m</a:t>
            </a:r>
            <a:r>
              <a:rPr lang="en-GB" sz="2000" i="1" dirty="0">
                <a:solidFill>
                  <a:srgbClr val="000000"/>
                </a:solidFill>
              </a:rPr>
              <a:t>&gt;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i.e. how many observations of A they have seen (or expect to see) in </a:t>
            </a:r>
            <a:r>
              <a:rPr lang="en-GB" sz="2000" i="1" dirty="0">
                <a:solidFill>
                  <a:srgbClr val="000000"/>
                </a:solidFill>
              </a:rPr>
              <a:t>m</a:t>
            </a:r>
            <a:r>
              <a:rPr lang="en-GB" sz="2000" dirty="0">
                <a:solidFill>
                  <a:srgbClr val="000000"/>
                </a:solidFill>
              </a:rPr>
              <a:t> trials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Combine the pair with actual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A is observed, increment both </a:t>
            </a:r>
            <a:r>
              <a:rPr lang="en-GB" sz="2000" i="1" dirty="0">
                <a:solidFill>
                  <a:srgbClr val="000000"/>
                </a:solidFill>
              </a:rPr>
              <a:t>n </a:t>
            </a:r>
            <a:r>
              <a:rPr lang="en-GB" sz="2000" dirty="0">
                <a:solidFill>
                  <a:srgbClr val="000000"/>
                </a:solidFill>
              </a:rPr>
              <a:t>and</a:t>
            </a:r>
            <a:r>
              <a:rPr lang="en-GB" sz="2000" i="1" dirty="0">
                <a:solidFill>
                  <a:srgbClr val="000000"/>
                </a:solidFill>
              </a:rPr>
              <a:t> 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¬A is observed, increment </a:t>
            </a:r>
            <a:r>
              <a:rPr lang="en-GB" sz="2000" i="1" dirty="0">
                <a:solidFill>
                  <a:srgbClr val="000000"/>
                </a:solidFill>
                <a:cs typeface="Times New Roman" charset="0"/>
              </a:rPr>
              <a:t>m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alone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The absolute values in the pair can be used to express the expert</a:t>
            </a:r>
            <a:r>
              <a:rPr lang="ja-JP" altLang="en-GB" sz="2400" dirty="0">
                <a:solidFill>
                  <a:srgbClr val="000000"/>
                </a:solidFill>
                <a:cs typeface="Times New Roman" charset="0"/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  <a:cs typeface="Times New Roman" charset="0"/>
              </a:rPr>
              <a:t>s level of confidence in her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Small values (e.g., &lt;2,3&gt;) represent low confidence, as they are quickly dominated by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The larger the values, the higher the confidence as it takes more and more data to dominate the initial estimate (e.g. &lt;2000, 3000&gt;)</a:t>
            </a:r>
          </a:p>
        </p:txBody>
      </p:sp>
    </p:spTree>
    <p:extLst>
      <p:ext uri="{BB962C8B-B14F-4D97-AF65-F5344CB8AC3E}">
        <p14:creationId xmlns:p14="http://schemas.microsoft.com/office/powerpoint/2010/main" val="1670280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755650" y="3860279"/>
            <a:ext cx="5111750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27088" y="1268760"/>
            <a:ext cx="8569325" cy="5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Maximum </a:t>
            </a:r>
            <a:r>
              <a:rPr lang="en-GB" sz="2400" dirty="0">
                <a:solidFill>
                  <a:srgbClr val="000000"/>
                </a:solidFill>
              </a:rPr>
              <a:t>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352773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Parameters with Hidden Variables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105310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So far we have assumed that we can collect data on all variables in the network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What if this is not true, i.e. the network has </a:t>
            </a:r>
            <a:r>
              <a:rPr lang="en-GB" sz="2400" i="1" dirty="0">
                <a:solidFill>
                  <a:srgbClr val="000000"/>
                </a:solidFill>
              </a:rPr>
              <a:t>hidden variables</a:t>
            </a:r>
            <a:r>
              <a:rPr lang="en-GB" sz="2400" dirty="0">
                <a:solidFill>
                  <a:srgbClr val="000000"/>
                </a:solidFill>
              </a:rPr>
              <a:t>?</a:t>
            </a: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65400"/>
            <a:ext cx="21447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  <a:cs typeface="Times New Roman" charset="0"/>
              </a:rPr>
              <a:t>Clearly we can</a:t>
            </a:r>
            <a:r>
              <a:rPr lang="de-DE" sz="2400">
                <a:solidFill>
                  <a:srgbClr val="000000"/>
                </a:solidFill>
                <a:cs typeface="Times New Roman" charset="0"/>
              </a:rPr>
              <a:t>‘</a:t>
            </a:r>
            <a:r>
              <a:rPr lang="en-GB" altLang="ja-JP" sz="2400">
                <a:solidFill>
                  <a:srgbClr val="000000"/>
                </a:solidFill>
                <a:cs typeface="Times New Roman" charset="0"/>
              </a:rPr>
              <a:t>t use the frequency approach, because we are missing all the counts involving H</a:t>
            </a:r>
            <a:endParaRPr lang="en-GB" sz="24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572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Quick Fix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414972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Each  variable has 3 values (low, moderate, high)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numbers </a:t>
            </a:r>
            <a:r>
              <a:rPr lang="en-GB" sz="2000" dirty="0" smtClean="0">
                <a:solidFill>
                  <a:srgbClr val="000000"/>
                </a:solidFill>
              </a:rPr>
              <a:t>attached to the </a:t>
            </a:r>
            <a:r>
              <a:rPr lang="en-GB" sz="2000" dirty="0">
                <a:solidFill>
                  <a:srgbClr val="000000"/>
                </a:solidFill>
              </a:rPr>
              <a:t>nodes represent how many parameters  need to be specified for the CPT of that node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78 probabilities to be specified overall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704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53759"/>
              </p:ext>
            </p:extLst>
          </p:nvPr>
        </p:nvGraphicFramePr>
        <p:xfrm>
          <a:off x="1619672" y="2793283"/>
          <a:ext cx="2160340" cy="17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35" name="Image" r:id="rId4" imgW="2590476" imgH="2057143" progId="">
                  <p:embed/>
                </p:oleObj>
              </mc:Choice>
              <mc:Fallback>
                <p:oleObj name="Image" r:id="rId4" imgW="2590476" imgH="20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793283"/>
                        <a:ext cx="2160340" cy="17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179388" y="1124198"/>
            <a:ext cx="84963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Get rid of the hidden variables.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It may work in the simple network given earlier, but what about  the following one? </a:t>
            </a: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29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Not Necessarily a Good Fix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789363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symptom variables are no longer conditionally independent given their parents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Many more links, and many more probabilities to be specified: 708 overall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Need much more data to properly learn the network</a:t>
            </a:r>
          </a:p>
        </p:txBody>
      </p:sp>
      <p:graphicFrame>
        <p:nvGraphicFramePr>
          <p:cNvPr id="89092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83" name="Image" r:id="rId4" imgW="2628571" imgH="2234921" progId="">
                  <p:embed/>
                </p:oleObj>
              </mc:Choice>
              <mc:Fallback>
                <p:oleObj name="Image" r:id="rId4" imgW="2628571" imgH="22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289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1442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0">
                <a:solidFill>
                  <a:srgbClr val="2D2DB9"/>
                </a:solidFill>
              </a:rPr>
              <a:t>Example: The cherry/lime candy world again</a:t>
            </a:r>
            <a:br>
              <a:rPr lang="en-GB" sz="3200" b="0">
                <a:solidFill>
                  <a:srgbClr val="2D2DB9"/>
                </a:solidFill>
              </a:rPr>
            </a:br>
            <a:endParaRPr lang="en-GB" sz="3200" b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Two bags of candies (1 and 2) have been mixed together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 are described by 3 features: </a:t>
            </a:r>
            <a:r>
              <a:rPr lang="en-GB" sz="2000" dirty="0" err="1">
                <a:solidFill>
                  <a:srgbClr val="000000"/>
                </a:solidFill>
              </a:rPr>
              <a:t>Flavor</a:t>
            </a:r>
            <a:r>
              <a:rPr lang="en-GB" sz="2000" dirty="0">
                <a:solidFill>
                  <a:srgbClr val="000000"/>
                </a:solidFill>
              </a:rPr>
              <a:t> and Wrapper as before, plus Hole (whether they have a hole in the middle)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</a:t>
            </a:r>
            <a:r>
              <a:rPr lang="de-DE" altLang="ja-JP" sz="2000" dirty="0">
                <a:solidFill>
                  <a:srgbClr val="000000"/>
                </a:solidFill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</a:rPr>
              <a:t> features depend probabilistically from the bag they originally came from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We want to predict for each candy, which was its original bag, from its features: Naïve Bayes model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  <a:cs typeface="Times New Roman" charset="0"/>
              </a:rPr>
              <a:t>θ</a:t>
            </a:r>
            <a:r>
              <a:rPr lang="en-US" sz="2000">
                <a:solidFill>
                  <a:schemeClr val="tx1"/>
                </a:solidFill>
                <a:latin typeface="+mn-lt"/>
                <a:cs typeface="Times New Roman" charset="0"/>
              </a:rPr>
              <a:t>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</a:rPr>
              <a:t>θ</a:t>
            </a:r>
            <a:r>
              <a:rPr lang="en-US" sz="2000" baseline="-25000">
                <a:solidFill>
                  <a:schemeClr val="tx1"/>
                </a:solidFill>
                <a:latin typeface="+mn-lt"/>
              </a:rPr>
              <a:t>Fj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= P(Flavor = cherry|Bag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</a:rPr>
              <a:t>θ</a:t>
            </a:r>
            <a:r>
              <a:rPr lang="en-US" sz="2000" baseline="-25000">
                <a:solidFill>
                  <a:schemeClr val="tx1"/>
                </a:solidFill>
                <a:latin typeface="+mn-lt"/>
              </a:rPr>
              <a:t>Wj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= P(Wrapper = red|Bag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</a:rPr>
              <a:t>θ</a:t>
            </a:r>
            <a:r>
              <a:rPr lang="en-US" sz="2000" baseline="-25000">
                <a:solidFill>
                  <a:schemeClr val="tx1"/>
                </a:solidFill>
                <a:latin typeface="+mn-lt"/>
              </a:rPr>
              <a:t>Hj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= P(Hole = yes|Bag = j)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chemeClr val="tx1"/>
                </a:solidFill>
                <a:latin typeface="+mn-lt"/>
              </a:rPr>
              <a:t>j =1,2</a:t>
            </a:r>
            <a:endParaRPr lang="el-GR" sz="2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86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Expectation-Maximization (EM)</a:t>
            </a: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79388" y="1197124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If we keep the hidden variables, and want to learn the network parameters from data, we have a form of </a:t>
            </a:r>
            <a:r>
              <a:rPr lang="en-GB" sz="2400" i="1" dirty="0">
                <a:solidFill>
                  <a:srgbClr val="000000"/>
                </a:solidFill>
              </a:rPr>
              <a:t>unsupervised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The data do not include information on the true </a:t>
            </a:r>
            <a:r>
              <a:rPr lang="en-GB" sz="2000" dirty="0" smtClean="0">
                <a:solidFill>
                  <a:srgbClr val="000000"/>
                </a:solidFill>
                <a:cs typeface="Times New Roman" charset="0"/>
              </a:rPr>
              <a:t>nature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of each data </a:t>
            </a:r>
            <a:r>
              <a:rPr lang="en-GB" sz="2000" dirty="0" smtClean="0">
                <a:solidFill>
                  <a:srgbClr val="000000"/>
                </a:solidFill>
                <a:cs typeface="Times New Roman" charset="0"/>
              </a:rPr>
              <a:t>point (i.e. no categorization label)</a:t>
            </a:r>
            <a:endParaRPr lang="en-GB" sz="2000" dirty="0">
              <a:solidFill>
                <a:srgbClr val="000000"/>
              </a:solidFill>
              <a:cs typeface="Times New Roman" charset="0"/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Expectation-Maximization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General algorithm for learning model parameters from incomplete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We</a:t>
            </a:r>
            <a:r>
              <a:rPr lang="de-DE" altLang="ja-JP" sz="2000" dirty="0">
                <a:solidFill>
                  <a:srgbClr val="000000"/>
                </a:solidFill>
                <a:cs typeface="Times New Roman" charset="0"/>
              </a:rPr>
              <a:t>‘</a:t>
            </a:r>
            <a:r>
              <a:rPr lang="en-GB" altLang="ja-JP" sz="2000" dirty="0" err="1">
                <a:solidFill>
                  <a:srgbClr val="000000"/>
                </a:solidFill>
                <a:cs typeface="Times New Roman" charset="0"/>
              </a:rPr>
              <a:t>ll</a:t>
            </a:r>
            <a:r>
              <a:rPr lang="en-GB" altLang="ja-JP" sz="2000" dirty="0">
                <a:solidFill>
                  <a:srgbClr val="000000"/>
                </a:solidFill>
                <a:cs typeface="Times New Roman" charset="0"/>
              </a:rPr>
              <a:t> see how it works on learning parameters for </a:t>
            </a:r>
            <a:r>
              <a:rPr lang="en-GB" altLang="ja-JP" sz="2000" dirty="0" err="1">
                <a:solidFill>
                  <a:srgbClr val="000000"/>
                </a:solidFill>
                <a:cs typeface="Times New Roman" charset="0"/>
              </a:rPr>
              <a:t>Bnets</a:t>
            </a:r>
            <a:r>
              <a:rPr lang="en-GB" altLang="ja-JP" sz="2000" dirty="0">
                <a:solidFill>
                  <a:srgbClr val="000000"/>
                </a:solidFill>
                <a:cs typeface="Times New Roman" charset="0"/>
              </a:rPr>
              <a:t> with discrete variables</a:t>
            </a:r>
            <a:endParaRPr lang="en-GB" sz="20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06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Full Bayesian Learning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8569325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In the learning methods we have seen so far, the idea was always to find the best model that could explain some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In contrast, full Bayesian learning sees learning as Bayesian updating of a probability distribution over the hypothesis space, given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 is the hypothesis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Possible hypotheses (values of </a:t>
            </a: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</a:t>
            </a: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i="1" baseline="-25000" dirty="0">
                <a:ea typeface="Arial Unicode MS" charset="0"/>
                <a:cs typeface="Arial Unicode MS" charset="0"/>
              </a:rPr>
              <a:t>1</a:t>
            </a:r>
            <a:r>
              <a:rPr lang="en-GB" i="1" dirty="0">
                <a:ea typeface="Arial Unicode MS" charset="0"/>
                <a:cs typeface="Arial Unicode MS" charset="0"/>
              </a:rPr>
              <a:t>…, </a:t>
            </a:r>
            <a:r>
              <a:rPr lang="en-GB" i="1" dirty="0" err="1">
                <a:ea typeface="Arial Unicode MS" charset="0"/>
                <a:cs typeface="Arial Unicode MS" charset="0"/>
              </a:rPr>
              <a:t>h</a:t>
            </a:r>
            <a:r>
              <a:rPr lang="en-GB" i="1" baseline="-25000" dirty="0" err="1">
                <a:ea typeface="Arial Unicode MS" charset="0"/>
                <a:cs typeface="Arial Unicode MS" charset="0"/>
              </a:rPr>
              <a:t>n</a:t>
            </a:r>
            <a:r>
              <a:rPr lang="en-GB" dirty="0">
                <a:ea typeface="Arial Unicode MS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P(</a:t>
            </a: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= prior probability distribution over hypothesis space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err="1"/>
              <a:t>j</a:t>
            </a:r>
            <a:r>
              <a:rPr lang="en-GB" i="1" baseline="-25000" dirty="0" err="1"/>
              <a:t>th</a:t>
            </a:r>
            <a:r>
              <a:rPr lang="en-GB" dirty="0"/>
              <a:t> observation </a:t>
            </a:r>
            <a:r>
              <a:rPr lang="en-GB" i="1" dirty="0" err="1"/>
              <a:t>d</a:t>
            </a:r>
            <a:r>
              <a:rPr lang="en-GB" i="1" baseline="-25000" dirty="0" err="1"/>
              <a:t>j</a:t>
            </a:r>
            <a:r>
              <a:rPr lang="en-GB" dirty="0"/>
              <a:t> gives the outcome of random variable </a:t>
            </a:r>
            <a:r>
              <a:rPr lang="en-GB" i="1" dirty="0" err="1"/>
              <a:t>D</a:t>
            </a:r>
            <a:r>
              <a:rPr lang="en-GB" i="1" baseline="-25000" dirty="0" err="1"/>
              <a:t>j</a:t>
            </a:r>
            <a:endParaRPr lang="en-GB" i="1" baseline="-25000" dirty="0"/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training data </a:t>
            </a:r>
            <a:r>
              <a:rPr lang="en-GB" b="1" dirty="0">
                <a:ea typeface="Arial Unicode MS" charset="0"/>
                <a:cs typeface="Arial Unicode MS" charset="0"/>
              </a:rPr>
              <a:t>d</a:t>
            </a:r>
            <a:r>
              <a:rPr lang="en-GB" dirty="0">
                <a:ea typeface="Arial Unicode MS" charset="0"/>
                <a:cs typeface="Arial Unicode MS" charset="0"/>
              </a:rPr>
              <a:t>= d</a:t>
            </a:r>
            <a:r>
              <a:rPr lang="en-GB" baseline="-25000" dirty="0"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ea typeface="Arial Unicode MS" charset="0"/>
                <a:cs typeface="Arial Unicode MS" charset="0"/>
              </a:rPr>
              <a:t>,..,d</a:t>
            </a:r>
            <a:r>
              <a:rPr lang="en-GB" baseline="-25000" dirty="0">
                <a:ea typeface="Arial Unicode MS" charset="0"/>
                <a:cs typeface="Arial Unicode MS" charset="0"/>
              </a:rPr>
              <a:t>k</a:t>
            </a:r>
            <a:endParaRPr lang="en-GB" dirty="0"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dirty="0"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08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09F07FA0-22CE-3E4B-8085-575F0F0A9E33}" type="slidenum">
              <a:rPr lang="en-US" sz="1400">
                <a:solidFill>
                  <a:srgbClr val="000000"/>
                </a:solidFill>
              </a:rPr>
              <a:pPr algn="l" eaLnBrk="1" hangingPunct="1"/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Bayesian learning: Bayes’ rule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772400" cy="4114800"/>
          </a:xfrm>
        </p:spPr>
        <p:txBody>
          <a:bodyPr/>
          <a:lstStyle/>
          <a:p>
            <a:r>
              <a:rPr lang="en-US" dirty="0"/>
              <a:t>Given some model space (set of hypotheses h</a:t>
            </a:r>
            <a:r>
              <a:rPr lang="en-US" baseline="-25000" dirty="0"/>
              <a:t>i</a:t>
            </a:r>
            <a:r>
              <a:rPr lang="en-US" dirty="0"/>
              <a:t>) and evidence (data D):</a:t>
            </a:r>
          </a:p>
          <a:p>
            <a:pPr lvl="1"/>
            <a:r>
              <a:rPr lang="en-US" dirty="0">
                <a:ea typeface="Arial Unicode MS" charset="0"/>
                <a:cs typeface="Arial Unicode MS" charset="0"/>
              </a:rPr>
              <a:t>P(</a:t>
            </a:r>
            <a:r>
              <a:rPr lang="en-US" dirty="0" err="1">
                <a:ea typeface="Arial Unicode MS" charset="0"/>
                <a:cs typeface="Arial Unicode MS" charset="0"/>
              </a:rPr>
              <a:t>h</a:t>
            </a:r>
            <a:r>
              <a:rPr lang="en-US" baseline="-25000" dirty="0" err="1">
                <a:ea typeface="Arial Unicode MS" charset="0"/>
                <a:cs typeface="Arial Unicode MS" charset="0"/>
              </a:rPr>
              <a:t>i</a:t>
            </a:r>
            <a:r>
              <a:rPr lang="en-US" dirty="0" err="1">
                <a:ea typeface="Arial Unicode MS" charset="0"/>
                <a:cs typeface="Arial Unicode MS" charset="0"/>
              </a:rPr>
              <a:t>|D</a:t>
            </a:r>
            <a:r>
              <a:rPr lang="en-US" dirty="0">
                <a:ea typeface="Arial Unicode MS" charset="0"/>
                <a:cs typeface="Arial Unicode MS" charset="0"/>
              </a:rPr>
              <a:t>) = 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 P(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D|h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en-US" baseline="-25000" dirty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We assume that observations are independent of each other, given a model (hypothesis), so:</a:t>
            </a:r>
          </a:p>
          <a:p>
            <a:pPr lvl="1"/>
            <a:r>
              <a:rPr lang="en-US" dirty="0">
                <a:ea typeface="Arial Unicode MS" charset="0"/>
                <a:cs typeface="Arial Unicode MS" charset="0"/>
              </a:rPr>
              <a:t>P(</a:t>
            </a:r>
            <a:r>
              <a:rPr lang="en-US" dirty="0" err="1">
                <a:ea typeface="Arial Unicode MS" charset="0"/>
                <a:cs typeface="Arial Unicode MS" charset="0"/>
              </a:rPr>
              <a:t>h</a:t>
            </a:r>
            <a:r>
              <a:rPr lang="en-US" baseline="-25000" dirty="0" err="1">
                <a:ea typeface="Arial Unicode MS" charset="0"/>
                <a:cs typeface="Arial Unicode MS" charset="0"/>
              </a:rPr>
              <a:t>i</a:t>
            </a:r>
            <a:r>
              <a:rPr lang="en-US" dirty="0" err="1">
                <a:ea typeface="Arial Unicode MS" charset="0"/>
                <a:cs typeface="Arial Unicode MS" charset="0"/>
              </a:rPr>
              <a:t>|D</a:t>
            </a:r>
            <a:r>
              <a:rPr lang="en-US" dirty="0">
                <a:ea typeface="Arial Unicode MS" charset="0"/>
                <a:cs typeface="Arial Unicode MS" charset="0"/>
              </a:rPr>
              <a:t>) = 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 </a:t>
            </a:r>
            <a:r>
              <a:rPr lang="en-US" baseline="-25000" dirty="0">
                <a:ea typeface="Arial Unicode MS" charset="0"/>
                <a:cs typeface="Arial Unicode MS" charset="0"/>
                <a:sym typeface="Symbol" charset="0"/>
              </a:rPr>
              <a:t>j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 P(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d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j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|h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en-US" baseline="-25000" dirty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To predict the value of some unknown quantity, X (e.g., the class label for a future observation):</a:t>
            </a:r>
          </a:p>
          <a:p>
            <a:pPr lvl="1"/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P(X|D) = 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 P(X|D, h</a:t>
            </a:r>
            <a:r>
              <a:rPr lang="en-US" baseline="-25000" dirty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 P(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h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|D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 = 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 P(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X|h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 P(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h</a:t>
            </a:r>
            <a:r>
              <a:rPr lang="en-US" baseline="-25000" dirty="0" err="1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 dirty="0" err="1">
                <a:ea typeface="Arial Unicode MS" charset="0"/>
                <a:cs typeface="Arial Unicode MS" charset="0"/>
                <a:sym typeface="Symbol" charset="0"/>
              </a:rPr>
              <a:t>|D</a:t>
            </a:r>
            <a:r>
              <a:rPr lang="en-US" dirty="0">
                <a:ea typeface="Arial Unicode MS" charset="0"/>
                <a:cs typeface="Arial Unicode MS" charset="0"/>
                <a:sym typeface="Symbol" charset="0"/>
              </a:rPr>
              <a:t>)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H="1" flipV="1">
            <a:off x="3505200" y="5418138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4495800" y="5494338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489325" y="591185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These are equal by our</a:t>
            </a:r>
          </a:p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independence assumption</a:t>
            </a:r>
          </a:p>
        </p:txBody>
      </p:sp>
    </p:spTree>
    <p:extLst>
      <p:ext uri="{BB962C8B-B14F-4D97-AF65-F5344CB8AC3E}">
        <p14:creationId xmlns:p14="http://schemas.microsoft.com/office/powerpoint/2010/main" val="107993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C8795544-F7CC-D64F-8925-2E40CEE9CF78}" type="slidenum">
              <a:rPr lang="en-US" sz="1400">
                <a:solidFill>
                  <a:srgbClr val="000000"/>
                </a:solidFill>
              </a:rPr>
              <a:pPr algn="l" eaLnBrk="1" hangingPunct="1"/>
              <a:t>41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Bayesian learning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We </a:t>
            </a:r>
            <a:r>
              <a:rPr lang="en-US" sz="2400" dirty="0" smtClean="0">
                <a:sym typeface="Symbol" charset="0"/>
              </a:rPr>
              <a:t>saw three ways of Bayesian learning: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Full Bayesian Learning aka BMA </a:t>
            </a:r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(Bayesian Model Averaging</a:t>
            </a:r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)</a:t>
            </a:r>
            <a:endParaRPr lang="en-US" sz="2000" b="1" dirty="0">
              <a:solidFill>
                <a:schemeClr val="accent2"/>
              </a:solidFill>
              <a:ea typeface="Arial Unicode MS" charset="0"/>
              <a:cs typeface="Arial Unicode MS" charset="0"/>
              <a:sym typeface="Symbol" charset="0"/>
            </a:endParaRPr>
          </a:p>
          <a:p>
            <a:pPr lvl="1"/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MAP </a:t>
            </a:r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(Maximum A Posteriori) </a:t>
            </a:r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hypothesis</a:t>
            </a:r>
            <a:endParaRPr lang="en-US" sz="2000" dirty="0">
              <a:ea typeface="Arial Unicode MS" charset="0"/>
              <a:cs typeface="Arial Unicode MS" charset="0"/>
              <a:sym typeface="Symbol" charset="0"/>
            </a:endParaRPr>
          </a:p>
          <a:p>
            <a:pPr lvl="1"/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MLE (Maximum Likelihood Estimate</a:t>
            </a:r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en-US" sz="2600" dirty="0" smtClean="0">
                <a:ea typeface="Arial Unicode MS" charset="0"/>
                <a:cs typeface="Arial Unicode MS" charset="0"/>
                <a:sym typeface="Symbol" charset="0"/>
              </a:rPr>
              <a:t>Another principle (</a:t>
            </a:r>
            <a:r>
              <a:rPr lang="en-US" dirty="0" smtClean="0">
                <a:ea typeface="Arial Unicode MS" charset="0"/>
                <a:cs typeface="Arial Unicode MS" charset="0"/>
                <a:sym typeface="Symbol" charset="0"/>
              </a:rPr>
              <a:t>see later lectures) is 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MDL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(Minimum Description Length) principle:</a:t>
            </a:r>
            <a:r>
              <a:rPr lang="en-US" sz="2400" dirty="0">
                <a:sym typeface="Symbol" charset="0"/>
              </a:rPr>
              <a:t>  Use some encoding to model the complexity of the hypothesis, and the fit of the data to the hypothesis, then minimize the overall description length of h</a:t>
            </a:r>
            <a:r>
              <a:rPr lang="en-US" sz="2400" baseline="-25000" dirty="0">
                <a:sym typeface="Symbol" charset="0"/>
              </a:rPr>
              <a:t>i </a:t>
            </a:r>
            <a:r>
              <a:rPr lang="en-US" sz="2400" dirty="0">
                <a:sym typeface="Symbol" charset="0"/>
              </a:rPr>
              <a:t>+ D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7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7F507378-5C6C-C44C-A8AC-75424BD0F1B9}" type="slidenum">
              <a:rPr lang="en-US" sz="1400">
                <a:solidFill>
                  <a:srgbClr val="000000"/>
                </a:solidFill>
              </a:rPr>
              <a:pPr algn="l" eaLnBrk="1" hangingPunct="1"/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Parameter estimation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/>
              <a:t>Assume known structure</a:t>
            </a:r>
          </a:p>
          <a:p>
            <a:r>
              <a:rPr lang="en-US" dirty="0"/>
              <a:t>Goal: estimate BN parameters </a:t>
            </a:r>
            <a:r>
              <a:rPr lang="el-GR" sz="2800" dirty="0">
                <a:solidFill>
                  <a:srgbClr val="000000"/>
                </a:solidFill>
              </a:rPr>
              <a:t>θ</a:t>
            </a:r>
            <a:endParaRPr lang="en-US" dirty="0"/>
          </a:p>
          <a:p>
            <a:pPr marL="742950" lvl="1" indent="-285750"/>
            <a:r>
              <a:rPr lang="en-US" dirty="0" smtClean="0">
                <a:ea typeface="Arial Unicode MS" charset="0"/>
                <a:cs typeface="Arial Unicode MS" charset="0"/>
              </a:rPr>
              <a:t>CPT entries  P</a:t>
            </a:r>
            <a:r>
              <a:rPr lang="en-US" dirty="0">
                <a:ea typeface="Arial Unicode MS" charset="0"/>
                <a:cs typeface="Arial Unicode MS" charset="0"/>
              </a:rPr>
              <a:t>(X | Parents(X))</a:t>
            </a:r>
          </a:p>
          <a:p>
            <a:r>
              <a:rPr lang="en-US" dirty="0"/>
              <a:t>A parameterization </a:t>
            </a:r>
            <a:r>
              <a:rPr lang="el-GR" sz="2800" dirty="0">
                <a:solidFill>
                  <a:srgbClr val="000000"/>
                </a:solidFill>
              </a:rPr>
              <a:t>θ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is good if it is likely to generate the observed data: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</a:t>
            </a:r>
            <a:r>
              <a:rPr lang="en-US" dirty="0">
                <a:sym typeface="Symbol" charset="0"/>
              </a:rPr>
              <a:t>MLE) Principle: Choose </a:t>
            </a:r>
            <a:r>
              <a:rPr lang="el-GR" sz="2800" dirty="0">
                <a:solidFill>
                  <a:srgbClr val="000000"/>
                </a:solidFill>
              </a:rPr>
              <a:t>θ</a:t>
            </a:r>
            <a:r>
              <a:rPr lang="en-US" b="1" baseline="30000" dirty="0" smtClean="0"/>
              <a:t>*</a:t>
            </a:r>
            <a:r>
              <a:rPr lang="en-US" dirty="0" smtClean="0">
                <a:sym typeface="Symbol" charset="0"/>
              </a:rPr>
              <a:t> 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so </a:t>
            </a:r>
            <a:r>
              <a:rPr lang="en-US" dirty="0">
                <a:sym typeface="Symbol" charset="0"/>
              </a:rPr>
              <a:t>as to maximize </a:t>
            </a:r>
            <a:r>
              <a:rPr lang="en-US" i="1" dirty="0">
                <a:sym typeface="Symbol" charset="0"/>
              </a:rPr>
              <a:t>Score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835150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5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405438" y="4727575"/>
            <a:ext cx="2119312" cy="501650"/>
          </a:xfrm>
          <a:prstGeom prst="wedgeRoundRectCallout">
            <a:avLst>
              <a:gd name="adj1" fmla="val -25880"/>
              <a:gd name="adj2" fmla="val -152532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i.i.d. samples</a:t>
            </a:r>
          </a:p>
        </p:txBody>
      </p:sp>
    </p:spTree>
    <p:extLst>
      <p:ext uri="{BB962C8B-B14F-4D97-AF65-F5344CB8AC3E}">
        <p14:creationId xmlns:p14="http://schemas.microsoft.com/office/powerpoint/2010/main" val="41130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EM: general idea</a:t>
            </a: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79388" y="3501008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If we had data for all the variables in the network, we could learn the parameters by using ML (or MAP) models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Frequencies of the relevant events as we saw in previous examples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If we had the parameters in the network, we could estimate the posterior probability of any event, including the hidden </a:t>
            </a:r>
            <a:r>
              <a:rPr lang="en-GB" sz="2400" dirty="0" smtClean="0">
                <a:solidFill>
                  <a:srgbClr val="000000"/>
                </a:solidFill>
                <a:cs typeface="Times New Roman" charset="0"/>
              </a:rPr>
              <a:t>variables </a:t>
            </a:r>
            <a:r>
              <a:rPr lang="en-GB" sz="2000" dirty="0" smtClean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(H|A,B,C)</a:t>
            </a: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7992"/>
            <a:ext cx="1649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5329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53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General Idea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starts from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(e.g., randomly generated) information </a:t>
            </a:r>
            <a:r>
              <a:rPr lang="en-GB" altLang="ja-JP" sz="2400" dirty="0" smtClean="0">
                <a:solidFill>
                  <a:srgbClr val="000000"/>
                </a:solidFill>
              </a:rPr>
              <a:t>to </a:t>
            </a:r>
            <a:r>
              <a:rPr lang="en-GB" altLang="ja-JP" sz="2400" dirty="0">
                <a:solidFill>
                  <a:srgbClr val="000000"/>
                </a:solidFill>
              </a:rPr>
              <a:t>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Determine the network parameters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Expectation (E): update the data with predictions generated via the current model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Maximization (M): given the updated data, update the model parameters using the Maximum Likelihood (ML) approach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This is the same step that we described when learning parameters for fully observable networks</a:t>
            </a:r>
          </a:p>
        </p:txBody>
      </p:sp>
    </p:spTree>
    <p:extLst>
      <p:ext uri="{BB962C8B-B14F-4D97-AF65-F5344CB8AC3E}">
        <p14:creationId xmlns:p14="http://schemas.microsoft.com/office/powerpoint/2010/main" val="1423003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How it Works on Naive Bayes</a:t>
            </a: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8" y="1272331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Consider the following data, 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N</a:t>
            </a:r>
            <a:r>
              <a:rPr lang="en-GB" sz="2000" dirty="0">
                <a:solidFill>
                  <a:srgbClr val="000000"/>
                </a:solidFill>
              </a:rPr>
              <a:t> examples with Boolean attributes </a:t>
            </a:r>
            <a:r>
              <a:rPr lang="en-GB" sz="2000" i="1" dirty="0" smtClean="0">
                <a:solidFill>
                  <a:srgbClr val="000000"/>
                </a:solidFill>
              </a:rPr>
              <a:t>X1</a:t>
            </a:r>
            <a:r>
              <a:rPr lang="en-GB" sz="2000" i="1" dirty="0">
                <a:solidFill>
                  <a:srgbClr val="000000"/>
                </a:solidFill>
              </a:rPr>
              <a:t>, X2, X3, X4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which we want to categorize in one of three possible values of class C = {1,2,3}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use a Naive Bayes classifier with hidden variable C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300192" y="4941168"/>
            <a:ext cx="312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948264" y="1340768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900" y="4647778"/>
            <a:ext cx="1257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65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Initialization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251470" y="1269132"/>
            <a:ext cx="8208962" cy="12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starts from </a:t>
            </a:r>
            <a:r>
              <a:rPr lang="ja-JP" altLang="en-GB" sz="2400" dirty="0" smtClean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(e.g., randomly generated) information </a:t>
            </a:r>
            <a:r>
              <a:rPr lang="en-GB" altLang="ja-JP" sz="2400" dirty="0" smtClean="0">
                <a:solidFill>
                  <a:srgbClr val="000000"/>
                </a:solidFill>
              </a:rPr>
              <a:t>to </a:t>
            </a:r>
            <a:r>
              <a:rPr lang="en-GB" altLang="ja-JP" sz="2400" dirty="0">
                <a:solidFill>
                  <a:srgbClr val="000000"/>
                </a:solidFill>
              </a:rPr>
              <a:t>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Determine the network parameters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6929438" y="3357563"/>
            <a:ext cx="500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7308850" y="3500438"/>
            <a:ext cx="1436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Define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arbitrary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parameters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928938" y="3000375"/>
            <a:ext cx="264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786438" y="3143250"/>
            <a:ext cx="1214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10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EM: Expectation Step (Get Expected Counts)</a:t>
            </a: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324544" y="3357562"/>
            <a:ext cx="9144000" cy="115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What would we need to learn the network parameters </a:t>
            </a:r>
            <a:r>
              <a:rPr lang="en-GB" sz="2400" dirty="0" smtClean="0">
                <a:solidFill>
                  <a:srgbClr val="000000"/>
                </a:solidFill>
              </a:rPr>
              <a:t>using</a:t>
            </a:r>
          </a:p>
          <a:p>
            <a:pPr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GB" sz="2400" dirty="0" smtClean="0">
                <a:solidFill>
                  <a:srgbClr val="000000"/>
                </a:solidFill>
              </a:rPr>
              <a:t>    the ML </a:t>
            </a:r>
            <a:r>
              <a:rPr lang="en-GB" sz="2400" dirty="0">
                <a:solidFill>
                  <a:srgbClr val="000000"/>
                </a:solidFill>
              </a:rPr>
              <a:t>approach?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i="1" dirty="0" smtClean="0">
                <a:solidFill>
                  <a:srgbClr val="000000"/>
                </a:solidFill>
              </a:rPr>
              <a:t>C = </a:t>
            </a:r>
            <a:r>
              <a:rPr lang="en-GB" sz="2000" i="1" dirty="0" err="1" smtClean="0">
                <a:solidFill>
                  <a:srgbClr val="000000"/>
                </a:solidFill>
              </a:rPr>
              <a:t>i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 smtClean="0">
                <a:solidFill>
                  <a:srgbClr val="000000"/>
                </a:solidFill>
              </a:rPr>
              <a:t>#(data </a:t>
            </a:r>
            <a:r>
              <a:rPr lang="en-GB" sz="2000" i="1" dirty="0">
                <a:solidFill>
                  <a:srgbClr val="000000"/>
                </a:solidFill>
              </a:rPr>
              <a:t>with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 smtClean="0">
                <a:solidFill>
                  <a:srgbClr val="000000"/>
                </a:solidFill>
              </a:rPr>
              <a:t>) / #(</a:t>
            </a:r>
            <a:r>
              <a:rPr lang="en-GB" sz="2000" i="1" dirty="0">
                <a:solidFill>
                  <a:srgbClr val="000000"/>
                </a:solidFill>
              </a:rPr>
              <a:t>all </a:t>
            </a:r>
            <a:r>
              <a:rPr lang="en-GB" sz="2000" i="1" dirty="0" err="1">
                <a:solidFill>
                  <a:srgbClr val="000000"/>
                </a:solidFill>
              </a:rPr>
              <a:t>datapoints</a:t>
            </a:r>
            <a:r>
              <a:rPr lang="en-GB" sz="2000" i="1" dirty="0">
                <a:solidFill>
                  <a:srgbClr val="000000"/>
                </a:solidFill>
              </a:rPr>
              <a:t>)   </a:t>
            </a:r>
            <a:r>
              <a:rPr lang="en-GB" sz="2000" i="1" dirty="0" smtClean="0">
                <a:solidFill>
                  <a:srgbClr val="000000"/>
                </a:solidFill>
              </a:rPr>
              <a:t>               for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h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=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i="1" dirty="0" err="1" smtClean="0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|C = </a:t>
            </a:r>
            <a:r>
              <a:rPr lang="en-GB" sz="2000" i="1" dirty="0" err="1" smtClean="0">
                <a:solidFill>
                  <a:srgbClr val="000000"/>
                </a:solidFill>
              </a:rPr>
              <a:t>i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 smtClean="0">
                <a:solidFill>
                  <a:srgbClr val="000000"/>
                </a:solidFill>
              </a:rPr>
              <a:t>#(data </a:t>
            </a:r>
            <a:r>
              <a:rPr lang="en-GB" sz="2000" i="1" dirty="0">
                <a:solidFill>
                  <a:srgbClr val="000000"/>
                </a:solidFill>
              </a:rPr>
              <a:t>with </a:t>
            </a:r>
            <a:r>
              <a:rPr lang="en-GB" sz="2000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h</a:t>
            </a:r>
            <a:r>
              <a:rPr lang="en-GB" sz="2000" i="1" dirty="0">
                <a:solidFill>
                  <a:srgbClr val="000000"/>
                </a:solidFill>
              </a:rPr>
              <a:t> =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dirty="0">
                <a:solidFill>
                  <a:srgbClr val="000000"/>
                </a:solidFill>
              </a:rPr>
              <a:t> and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 smtClean="0">
                <a:solidFill>
                  <a:srgbClr val="000000"/>
                </a:solidFill>
              </a:rPr>
              <a:t>) / #(</a:t>
            </a:r>
            <a:r>
              <a:rPr lang="en-GB" sz="2000" i="1" dirty="0">
                <a:solidFill>
                  <a:srgbClr val="000000"/>
                </a:solidFill>
              </a:rPr>
              <a:t>data with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                    </a:t>
            </a:r>
            <a:r>
              <a:rPr lang="en-GB" sz="2000" dirty="0" smtClean="0">
                <a:solidFill>
                  <a:srgbClr val="000000"/>
                </a:solidFill>
              </a:rPr>
              <a:t>                           for </a:t>
            </a:r>
            <a:r>
              <a:rPr lang="en-GB" sz="2000" dirty="0">
                <a:solidFill>
                  <a:srgbClr val="000000"/>
                </a:solidFill>
              </a:rPr>
              <a:t>all values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h</a:t>
            </a:r>
            <a:r>
              <a:rPr lang="en-GB" sz="2000" dirty="0">
                <a:solidFill>
                  <a:srgbClr val="000000"/>
                </a:solidFill>
              </a:rPr>
              <a:t> and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</p:txBody>
      </p:sp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5410"/>
            <a:ext cx="638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762053" y="1666627"/>
            <a:ext cx="285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5733256"/>
            <a:ext cx="758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Remember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equations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result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our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already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derived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knowledge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that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likelihood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given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frequencies</a:t>
            </a:r>
            <a:r>
              <a:rPr lang="de-DE" dirty="0" smtClean="0">
                <a:solidFill>
                  <a:srgbClr val="FF0000"/>
                </a:solidFill>
              </a:rPr>
              <a:t>! 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59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Expectation Step (Get Expected Counts)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only have </a:t>
            </a:r>
            <a:r>
              <a:rPr lang="en-GB" sz="2400" i="1" dirty="0" smtClean="0">
                <a:solidFill>
                  <a:srgbClr val="000000"/>
                </a:solidFill>
              </a:rPr>
              <a:t>#(</a:t>
            </a:r>
            <a:r>
              <a:rPr lang="en-GB" sz="2400" i="1" dirty="0">
                <a:solidFill>
                  <a:srgbClr val="000000"/>
                </a:solidFill>
              </a:rPr>
              <a:t>all </a:t>
            </a:r>
            <a:r>
              <a:rPr lang="en-GB" sz="2400" i="1" dirty="0" err="1">
                <a:solidFill>
                  <a:srgbClr val="000000"/>
                </a:solidFill>
              </a:rPr>
              <a:t>datapoints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i="1" dirty="0" smtClean="0">
                <a:solidFill>
                  <a:srgbClr val="000000"/>
                </a:solidFill>
              </a:rPr>
              <a:t>= N</a:t>
            </a:r>
            <a:r>
              <a:rPr lang="en-GB" sz="2400" i="1" dirty="0">
                <a:solidFill>
                  <a:srgbClr val="000000"/>
                </a:solidFill>
              </a:rPr>
              <a:t>. 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approximate all other </a:t>
            </a:r>
            <a:r>
              <a:rPr lang="en-GB" sz="2400" dirty="0" smtClean="0">
                <a:solidFill>
                  <a:srgbClr val="000000"/>
                </a:solidFill>
              </a:rPr>
              <a:t>necessary </a:t>
            </a:r>
            <a:r>
              <a:rPr lang="en-GB" sz="2400" dirty="0">
                <a:solidFill>
                  <a:srgbClr val="000000"/>
                </a:solidFill>
              </a:rPr>
              <a:t>counts with </a:t>
            </a:r>
            <a:r>
              <a:rPr lang="en-GB" sz="2400" b="1" i="1" dirty="0">
                <a:solidFill>
                  <a:srgbClr val="000000"/>
                </a:solidFill>
              </a:rPr>
              <a:t>expected</a:t>
            </a:r>
            <a:r>
              <a:rPr lang="en-GB" sz="2400" dirty="0">
                <a:solidFill>
                  <a:srgbClr val="000000"/>
                </a:solidFill>
              </a:rPr>
              <a:t>  counts derived from the model with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</a:t>
            </a:r>
            <a:r>
              <a:rPr lang="en-GB" altLang="ja-JP" sz="2400" dirty="0" smtClean="0">
                <a:solidFill>
                  <a:srgbClr val="000000"/>
                </a:solidFill>
              </a:rPr>
              <a:t>parameters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Expected count                is the sum, over all </a:t>
            </a:r>
            <a:r>
              <a:rPr lang="en-GB" sz="2400" i="1" dirty="0">
                <a:solidFill>
                  <a:srgbClr val="00000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examples in my dataset, of the probability that each example is in category </a:t>
            </a:r>
            <a:r>
              <a:rPr lang="en-GB" sz="2400" i="1" dirty="0" err="1">
                <a:solidFill>
                  <a:srgbClr val="000000"/>
                </a:solidFill>
              </a:rPr>
              <a:t>i</a:t>
            </a: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1085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66254"/>
              </p:ext>
            </p:extLst>
          </p:nvPr>
        </p:nvGraphicFramePr>
        <p:xfrm>
          <a:off x="1503363" y="4032250"/>
          <a:ext cx="6088062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37" name="Formel" r:id="rId4" imgW="3403600" imgH="965200" progId="Equation.3">
                  <p:embed/>
                </p:oleObj>
              </mc:Choice>
              <mc:Fallback>
                <p:oleObj name="Formel" r:id="rId4" imgW="34036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032250"/>
                        <a:ext cx="6088062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70588"/>
              </p:ext>
            </p:extLst>
          </p:nvPr>
        </p:nvGraphicFramePr>
        <p:xfrm>
          <a:off x="3059832" y="2775843"/>
          <a:ext cx="831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38" name="Formel" r:id="rId6" imgW="545863" imgH="241195" progId="Equation.3">
                  <p:embed/>
                </p:oleObj>
              </mc:Choice>
              <mc:Fallback>
                <p:oleObj name="Formel" r:id="rId6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775843"/>
                        <a:ext cx="8318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999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963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Expectation Step (Get Expected Counts)</a:t>
            </a:r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>
                <a:solidFill>
                  <a:srgbClr val="000000"/>
                </a:solidFill>
              </a:rPr>
              <a:t>How do we get the necessary probabilities from the model?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>
                <a:solidFill>
                  <a:srgbClr val="000000"/>
                </a:solidFill>
              </a:rPr>
              <a:t>Easy with a Naïve bayes network</a:t>
            </a:r>
            <a:endParaRPr lang="en-GB" sz="20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2071688" y="1428750"/>
          <a:ext cx="5132387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5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428750"/>
                        <a:ext cx="5132387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214438" y="3714750"/>
          <a:ext cx="6196012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6" name="Formel" r:id="rId6" imgW="3340100" imgH="965200" progId="Equation.3">
                  <p:embed/>
                </p:oleObj>
              </mc:Choice>
              <mc:Fallback>
                <p:oleObj name="Formel" r:id="rId6" imgW="3340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14750"/>
                        <a:ext cx="6196012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5796136" y="5589240"/>
            <a:ext cx="3240360" cy="792088"/>
          </a:xfrm>
          <a:prstGeom prst="wedgeRoundRectCallout">
            <a:avLst>
              <a:gd name="adj1" fmla="val -82435"/>
              <a:gd name="adj2" fmla="val -151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  <a:latin typeface="+mj-lt"/>
              </a:rPr>
              <a:t>Naïve </a:t>
            </a:r>
            <a:r>
              <a:rPr lang="en-CA" sz="2000" dirty="0" err="1">
                <a:solidFill>
                  <a:schemeClr val="tx1"/>
                </a:solidFill>
                <a:latin typeface="+mj-lt"/>
              </a:rPr>
              <a:t>bayes</a:t>
            </a:r>
            <a:r>
              <a:rPr lang="en-CA" sz="2000" dirty="0">
                <a:solidFill>
                  <a:schemeClr val="tx1"/>
                </a:solidFill>
                <a:latin typeface="+mj-lt"/>
              </a:rPr>
              <a:t> “invented parameters”</a:t>
            </a:r>
            <a:endParaRPr lang="en-CA" sz="2000" dirty="0">
              <a:latin typeface="+mj-lt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5750" y="5715001"/>
            <a:ext cx="5143500" cy="738336"/>
          </a:xfrm>
          <a:prstGeom prst="wedgeRoundRectCallout">
            <a:avLst>
              <a:gd name="adj1" fmla="val -5935"/>
              <a:gd name="adj2" fmla="val -81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</a:rPr>
              <a:t>Also available from Naïve Bayes. You do the necessary transformations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39516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7188" y="114684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we have 5 types of candy bags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cherry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100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75% cherry + 25% lime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75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40% are 50% cherry + 50% lime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50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25% cherry + 75% lime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25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lime 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0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339725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Then we observe candies drawn from some bag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Example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163" y="458112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altLang="ja-JP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ja-JP" sz="2000" i="1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de-DE" altLang="ja-JP" sz="2000" i="1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 =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the parameter that defines the fraction of cherry candy in a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bag </a:t>
            </a:r>
            <a:endParaRPr lang="en-US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US" altLang="ja-JP" sz="2000" i="1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i="1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    h</a:t>
            </a:r>
            <a:r>
              <a:rPr lang="el-GR" altLang="ja-JP" sz="2000" i="1" baseline="-25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de-DE" altLang="ja-JP" sz="2000" i="1" baseline="-25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de-DE" altLang="ja-JP" sz="2000" i="1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=</a:t>
            </a:r>
            <a:r>
              <a:rPr lang="de-DE" altLang="ja-JP" sz="2000" i="1" baseline="-25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i="1" baseline="-25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corresponding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hypothesis</a:t>
            </a:r>
            <a:endParaRPr lang="el-GR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Which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bag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has generated my 10 observations?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l-GR" sz="2000" i="1" baseline="-25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|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).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What flavour will the next candy be? Prediction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GB" sz="2000" i="1" dirty="0" err="1">
                <a:solidFill>
                  <a:schemeClr val="tx1"/>
                </a:solidFill>
                <a:latin typeface="+mn-lt"/>
              </a:rPr>
              <a:t>X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|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1884" r="19513" b="12621"/>
          <a:stretch>
            <a:fillRect/>
          </a:stretch>
        </p:blipFill>
        <p:spPr bwMode="auto">
          <a:xfrm>
            <a:off x="1643063" y="2997870"/>
            <a:ext cx="49291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2" t="88074" b="1988"/>
          <a:stretch>
            <a:fillRect/>
          </a:stretch>
        </p:blipFill>
        <p:spPr bwMode="auto">
          <a:xfrm>
            <a:off x="6372200" y="4149080"/>
            <a:ext cx="310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10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268189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By a similar process we obtain the expected counts of examples with </a:t>
            </a:r>
            <a:r>
              <a:rPr lang="en-GB" sz="2400" dirty="0" smtClean="0">
                <a:solidFill>
                  <a:srgbClr val="000000"/>
                </a:solidFill>
              </a:rPr>
              <a:t>attribute 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h</a:t>
            </a:r>
            <a:r>
              <a:rPr lang="en-GB" sz="2400" i="1" dirty="0">
                <a:solidFill>
                  <a:srgbClr val="000000"/>
                </a:solidFill>
              </a:rPr>
              <a:t>= </a:t>
            </a:r>
            <a:r>
              <a:rPr lang="en-GB" sz="2400" i="1" dirty="0" err="1">
                <a:solidFill>
                  <a:srgbClr val="000000"/>
                </a:solidFill>
              </a:rPr>
              <a:t>val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and belonging to category </a:t>
            </a:r>
            <a:r>
              <a:rPr lang="en-GB" sz="2400" i="1" dirty="0" err="1">
                <a:solidFill>
                  <a:srgbClr val="000000"/>
                </a:solidFill>
              </a:rPr>
              <a:t>i</a:t>
            </a:r>
            <a:r>
              <a:rPr lang="en-GB" sz="2400" i="1" dirty="0">
                <a:solidFill>
                  <a:srgbClr val="000000"/>
                </a:solidFill>
              </a:rPr>
              <a:t>.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These are needed </a:t>
            </a:r>
            <a:r>
              <a:rPr lang="en-GB" sz="2400" i="1" dirty="0">
                <a:solidFill>
                  <a:srgbClr val="000000"/>
                </a:solidFill>
              </a:rPr>
              <a:t>later</a:t>
            </a:r>
            <a:r>
              <a:rPr lang="en-GB" sz="2400" dirty="0">
                <a:solidFill>
                  <a:srgbClr val="000000"/>
                </a:solidFill>
              </a:rPr>
              <a:t> for estimating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dirty="0" err="1">
                <a:solidFill>
                  <a:srgbClr val="000000"/>
                </a:solidFill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</a:rPr>
              <a:t>h</a:t>
            </a:r>
            <a:r>
              <a:rPr lang="en-GB" sz="2400" dirty="0">
                <a:solidFill>
                  <a:srgbClr val="000000"/>
                </a:solidFill>
              </a:rPr>
              <a:t> | C):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</a:rPr>
              <a:t>for all values </a:t>
            </a:r>
            <a:r>
              <a:rPr lang="en-GB" sz="2000" dirty="0" err="1">
                <a:solidFill>
                  <a:srgbClr val="000000"/>
                </a:solidFill>
              </a:rPr>
              <a:t>val</a:t>
            </a:r>
            <a:r>
              <a:rPr lang="en-GB" sz="2000" baseline="-25000" dirty="0" err="1">
                <a:solidFill>
                  <a:srgbClr val="00000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h</a:t>
            </a:r>
            <a:r>
              <a:rPr lang="en-GB" sz="2000" dirty="0">
                <a:solidFill>
                  <a:srgbClr val="000000"/>
                </a:solidFill>
              </a:rPr>
              <a:t> and  </a:t>
            </a:r>
            <a:r>
              <a:rPr lang="en-GB" sz="2000" dirty="0" err="1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=</a:t>
            </a:r>
            <a:r>
              <a:rPr lang="en-GB" sz="2000" dirty="0" smtClean="0">
                <a:solidFill>
                  <a:srgbClr val="000000"/>
                </a:solidFill>
              </a:rPr>
              <a:t>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EM: Expectation Step (Get Expected Counts)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196752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804046"/>
              </p:ext>
            </p:extLst>
          </p:nvPr>
        </p:nvGraphicFramePr>
        <p:xfrm>
          <a:off x="1115616" y="5589240"/>
          <a:ext cx="6229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33" name="Equation" r:id="rId4" imgW="3225800" imgH="711200" progId="Equation.3">
                  <p:embed/>
                </p:oleObj>
              </mc:Choice>
              <mc:Fallback>
                <p:oleObj name="Equation" r:id="rId4" imgW="322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589240"/>
                        <a:ext cx="62293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87472"/>
              </p:ext>
            </p:extLst>
          </p:nvPr>
        </p:nvGraphicFramePr>
        <p:xfrm>
          <a:off x="-38100" y="3222625"/>
          <a:ext cx="92313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34" name="Formel" r:id="rId6" imgW="5473700" imgH="457200" progId="Equation.3">
                  <p:embed/>
                </p:oleObj>
              </mc:Choice>
              <mc:Fallback>
                <p:oleObj name="Formel" r:id="rId6" imgW="547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3222625"/>
                        <a:ext cx="923131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357188" y="4197127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For </a:t>
            </a:r>
            <a:r>
              <a:rPr lang="en-GB" sz="2400" dirty="0">
                <a:solidFill>
                  <a:srgbClr val="000000"/>
                </a:solidFill>
              </a:rPr>
              <a:t>instance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635896" y="4725144"/>
            <a:ext cx="5214937" cy="785813"/>
          </a:xfrm>
          <a:prstGeom prst="wedgeRoundRectCallout">
            <a:avLst>
              <a:gd name="adj1" fmla="val -22144"/>
              <a:gd name="adj2" fmla="val 8600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</a:rPr>
              <a:t>Again, get these probabilities from model with current parameters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588263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General Idea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179388" y="1197124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chemeClr val="tx1"/>
                </a:solidFill>
              </a:rPr>
              <a:t>The algorithm starts from </a:t>
            </a:r>
            <a:r>
              <a:rPr lang="ja-JP" altLang="en-GB" sz="2400" dirty="0" smtClean="0">
                <a:solidFill>
                  <a:schemeClr val="tx1"/>
                </a:solidFill>
              </a:rPr>
              <a:t>“</a:t>
            </a:r>
            <a:r>
              <a:rPr lang="en-GB" altLang="ja-JP" sz="2400" dirty="0">
                <a:solidFill>
                  <a:schemeClr val="tx1"/>
                </a:solidFill>
              </a:rPr>
              <a:t>invented</a:t>
            </a:r>
            <a:r>
              <a:rPr lang="ja-JP" altLang="en-GB" sz="2400" dirty="0">
                <a:solidFill>
                  <a:schemeClr val="tx1"/>
                </a:solidFill>
              </a:rPr>
              <a:t>”</a:t>
            </a:r>
            <a:r>
              <a:rPr lang="en-GB" altLang="ja-JP" sz="2400" dirty="0">
                <a:solidFill>
                  <a:schemeClr val="tx1"/>
                </a:solidFill>
              </a:rPr>
              <a:t> (e.g., randomly generated) information  to 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network parameters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chemeClr val="tx1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Expectation (E): compute expected counts based on the generated via the current model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Maximization (M): given the expected counts, update the model parameters using the Maximum Likelihood (ML) approach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This is the same step that we described when learning parameters for fully observable networks</a:t>
            </a:r>
          </a:p>
        </p:txBody>
      </p:sp>
    </p:spTree>
    <p:extLst>
      <p:ext uri="{BB962C8B-B14F-4D97-AF65-F5344CB8AC3E}">
        <p14:creationId xmlns:p14="http://schemas.microsoft.com/office/powerpoint/2010/main" val="1340606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Now we can refine the network parameters by applying ML to the expected counts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Maximization Step: (Refining Parameters)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92868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14908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for all values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dirty="0">
                <a:solidFill>
                  <a:srgbClr val="000000"/>
                </a:solidFill>
              </a:rPr>
              <a:t> and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</p:txBody>
      </p:sp>
      <p:graphicFrame>
        <p:nvGraphicFramePr>
          <p:cNvPr id="116741" name="Object 14"/>
          <p:cNvGraphicFramePr>
            <a:graphicFrameLocks noChangeAspect="1"/>
          </p:cNvGraphicFramePr>
          <p:nvPr/>
        </p:nvGraphicFramePr>
        <p:xfrm>
          <a:off x="2928938" y="2000250"/>
          <a:ext cx="2225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9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0250"/>
                        <a:ext cx="2225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97717"/>
              </p:ext>
            </p:extLst>
          </p:nvPr>
        </p:nvGraphicFramePr>
        <p:xfrm>
          <a:off x="1651000" y="3038475"/>
          <a:ext cx="49276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0" name="Formel" r:id="rId6" imgW="2755900" imgH="469900" progId="Equation.3">
                  <p:embed/>
                </p:oleObj>
              </mc:Choice>
              <mc:Fallback>
                <p:oleObj name="Formel" r:id="rId6" imgW="2755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038475"/>
                        <a:ext cx="49276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349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EM Cycle</a:t>
            </a: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9552" y="11967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Ready to start the E-step again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4221163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2565400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Expected Counts</a:t>
            </a:r>
            <a:br>
              <a:rPr lang="en-US" sz="2400">
                <a:solidFill>
                  <a:schemeClr val="tx1"/>
                </a:solidFill>
                <a:latin typeface="+mn-lt"/>
              </a:rPr>
            </a:br>
            <a:r>
              <a:rPr lang="en-US" sz="2400">
                <a:solidFill>
                  <a:schemeClr val="tx1"/>
                </a:solidFill>
                <a:latin typeface="+mn-lt"/>
              </a:rPr>
              <a:t>(“Augmented data”)</a:t>
            </a: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924175"/>
            <a:ext cx="1783256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0786907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021288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07504" y="692696"/>
            <a:ext cx="892899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833" name="TextBox 6"/>
          <p:cNvSpPr txBox="1">
            <a:spLocks noChangeArrowheads="1"/>
          </p:cNvSpPr>
          <p:nvPr/>
        </p:nvSpPr>
        <p:spPr bwMode="auto">
          <a:xfrm>
            <a:off x="0" y="44624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Procedure</a:t>
            </a:r>
            <a:r>
              <a:rPr lang="en-CA" sz="1800" dirty="0">
                <a:solidFill>
                  <a:schemeClr val="tx1"/>
                </a:solidFill>
              </a:rPr>
              <a:t> EM(</a:t>
            </a:r>
            <a:r>
              <a:rPr lang="en-CA" sz="1800" i="1" dirty="0" err="1">
                <a:solidFill>
                  <a:schemeClr val="tx1"/>
                </a:solidFill>
              </a:rPr>
              <a:t>X,D,k</a:t>
            </a:r>
            <a:r>
              <a:rPr lang="en-CA" sz="1800" dirty="0">
                <a:solidFill>
                  <a:schemeClr val="tx1"/>
                </a:solidFill>
              </a:rPr>
              <a:t>)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</a:t>
            </a:r>
            <a:r>
              <a:rPr lang="en-CA" sz="1800" b="1" dirty="0">
                <a:solidFill>
                  <a:schemeClr val="tx1"/>
                </a:solidFill>
              </a:rPr>
              <a:t>Inputs</a:t>
            </a:r>
            <a:r>
              <a:rPr lang="en-CA" sz="1800" dirty="0">
                <a:solidFill>
                  <a:schemeClr val="tx1"/>
                </a:solidFill>
              </a:rPr>
              <a:t>: </a:t>
            </a:r>
            <a:r>
              <a:rPr lang="en-CA" sz="1800" i="1" dirty="0">
                <a:solidFill>
                  <a:schemeClr val="tx1"/>
                </a:solidFill>
              </a:rPr>
              <a:t>X</a:t>
            </a:r>
            <a:r>
              <a:rPr lang="en-CA" sz="1800" dirty="0">
                <a:solidFill>
                  <a:schemeClr val="tx1"/>
                </a:solidFill>
              </a:rPr>
              <a:t> set of features </a:t>
            </a:r>
            <a:r>
              <a:rPr lang="en-CA" sz="1800" i="1" dirty="0">
                <a:solidFill>
                  <a:schemeClr val="tx1"/>
                </a:solidFill>
              </a:rPr>
              <a:t>X={X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}</a:t>
            </a:r>
            <a:r>
              <a:rPr lang="en-CA" sz="1800" dirty="0">
                <a:solidFill>
                  <a:schemeClr val="tx1"/>
                </a:solidFill>
              </a:rPr>
              <a:t> ;  </a:t>
            </a:r>
            <a:r>
              <a:rPr lang="en-CA" sz="1800" i="1" dirty="0">
                <a:solidFill>
                  <a:schemeClr val="tx1"/>
                </a:solidFill>
              </a:rPr>
              <a:t>D</a:t>
            </a:r>
            <a:r>
              <a:rPr lang="en-CA" sz="1800" dirty="0">
                <a:solidFill>
                  <a:schemeClr val="tx1"/>
                </a:solidFill>
              </a:rPr>
              <a:t> data set on features </a:t>
            </a:r>
            <a:r>
              <a:rPr lang="en-CA" sz="1800" i="1" dirty="0">
                <a:solidFill>
                  <a:schemeClr val="tx1"/>
                </a:solidFill>
              </a:rPr>
              <a:t>{X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}; 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k</a:t>
            </a:r>
            <a:r>
              <a:rPr lang="en-CA" sz="1800" dirty="0">
                <a:solidFill>
                  <a:schemeClr val="tx1"/>
                </a:solidFill>
              </a:rPr>
              <a:t> number of classes 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  Output: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P(C)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i="1" dirty="0">
                <a:solidFill>
                  <a:schemeClr val="tx1"/>
                </a:solidFill>
              </a:rPr>
              <a:t>P(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|C</a:t>
            </a:r>
            <a:r>
              <a:rPr lang="en-CA" sz="1800" i="1" dirty="0">
                <a:solidFill>
                  <a:schemeClr val="tx1"/>
                </a:solidFill>
              </a:rPr>
              <a:t>)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, where </a:t>
            </a:r>
            <a:r>
              <a:rPr lang="en-CA" sz="1800" i="1" dirty="0">
                <a:solidFill>
                  <a:schemeClr val="tx1"/>
                </a:solidFill>
              </a:rPr>
              <a:t>C={1,...,k}</a:t>
            </a:r>
            <a:r>
              <a:rPr lang="en-CA" sz="180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   Local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 </a:t>
            </a:r>
            <a:r>
              <a:rPr lang="en-CA" sz="1800" i="1" dirty="0">
                <a:solidFill>
                  <a:schemeClr val="tx1"/>
                </a:solidFill>
              </a:rPr>
              <a:t>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 </a:t>
            </a:r>
            <a:r>
              <a:rPr lang="en-CA" sz="1800" i="1" dirty="0">
                <a:solidFill>
                  <a:schemeClr val="tx1"/>
                </a:solidFill>
              </a:rPr>
              <a:t>P[C]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arrays 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arrays 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i="1" dirty="0">
                <a:solidFill>
                  <a:schemeClr val="tx1"/>
                </a:solidFill>
              </a:rPr>
              <a:t>s←</a:t>
            </a:r>
            <a:r>
              <a:rPr lang="en-CA" sz="1800" dirty="0">
                <a:solidFill>
                  <a:schemeClr val="tx1"/>
                </a:solidFill>
              </a:rPr>
              <a:t> number of tuples in </a:t>
            </a:r>
            <a:r>
              <a:rPr lang="en-CA" sz="1800" i="1" dirty="0">
                <a:solidFill>
                  <a:schemeClr val="tx1"/>
                </a:solidFill>
              </a:rPr>
              <a:t>D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Assign </a:t>
            </a:r>
            <a:r>
              <a:rPr lang="en-CA" sz="1800" i="1" dirty="0">
                <a:solidFill>
                  <a:schemeClr val="tx1"/>
                </a:solidFill>
              </a:rPr>
              <a:t>P[C]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arbitrarily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b="1" dirty="0">
                <a:solidFill>
                  <a:schemeClr val="tx1"/>
                </a:solidFill>
              </a:rPr>
              <a:t>repeat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          // </a:t>
            </a:r>
            <a:r>
              <a:rPr lang="en-CA" sz="1800" i="1" dirty="0">
                <a:solidFill>
                  <a:schemeClr val="tx1"/>
                </a:solidFill>
              </a:rPr>
              <a:t>E</a:t>
            </a:r>
            <a:r>
              <a:rPr lang="en-CA" sz="1800" dirty="0">
                <a:solidFill>
                  <a:schemeClr val="tx1"/>
                </a:solidFill>
              </a:rPr>
              <a:t> Step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assignment </a:t>
            </a:r>
            <a:r>
              <a:rPr lang="en-CA" sz="1800" i="1" dirty="0">
                <a:solidFill>
                  <a:schemeClr val="tx1"/>
                </a:solidFill>
              </a:rPr>
              <a:t>〈X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〉∈D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let </a:t>
            </a:r>
            <a:r>
              <a:rPr lang="en-CA" sz="1800" i="1" dirty="0">
                <a:solidFill>
                  <a:schemeClr val="tx1"/>
                </a:solidFill>
              </a:rPr>
              <a:t>m ←|〈X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〉∈D| 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c ∈{1:k}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A[v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]←</a:t>
            </a:r>
            <a:r>
              <a:rPr lang="en-CA" sz="1800" i="1" dirty="0" err="1">
                <a:solidFill>
                  <a:schemeClr val="tx1"/>
                </a:solidFill>
              </a:rPr>
              <a:t>m×P</a:t>
            </a:r>
            <a:r>
              <a:rPr lang="en-CA" sz="1800" i="1" dirty="0">
                <a:solidFill>
                  <a:schemeClr val="tx1"/>
                </a:solidFill>
              </a:rPr>
              <a:t>(C=c|X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)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// </a:t>
            </a:r>
            <a:r>
              <a:rPr lang="en-CA" sz="1800" i="1" dirty="0">
                <a:solidFill>
                  <a:schemeClr val="tx1"/>
                </a:solidFill>
              </a:rPr>
              <a:t>M</a:t>
            </a:r>
            <a:r>
              <a:rPr lang="en-CA" sz="1800" dirty="0">
                <a:solidFill>
                  <a:schemeClr val="tx1"/>
                </a:solidFill>
              </a:rPr>
              <a:t> Step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]=∑</a:t>
            </a:r>
            <a:r>
              <a:rPr lang="en-CA" sz="1800" i="1" baseline="-25000" dirty="0">
                <a:solidFill>
                  <a:schemeClr val="tx1"/>
                </a:solidFill>
              </a:rPr>
              <a:t>X1,...,Xi-1,Xi+1,...,</a:t>
            </a:r>
            <a:r>
              <a:rPr lang="en-CA" sz="1800" i="1" baseline="-25000" dirty="0" err="1">
                <a:solidFill>
                  <a:schemeClr val="tx1"/>
                </a:solidFill>
              </a:rPr>
              <a:t>Xn</a:t>
            </a:r>
            <a:r>
              <a:rPr lang="en-CA" sz="1800" i="1" dirty="0">
                <a:solidFill>
                  <a:schemeClr val="tx1"/>
                </a:solidFill>
              </a:rPr>
              <a:t> 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]=(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])/(∑</a:t>
            </a:r>
            <a:r>
              <a:rPr lang="en-CA" sz="1800" i="1" baseline="-25000" dirty="0">
                <a:solidFill>
                  <a:schemeClr val="tx1"/>
                </a:solidFill>
              </a:rPr>
              <a:t>C</a:t>
            </a:r>
            <a:r>
              <a:rPr lang="en-CA" sz="1800" i="1" dirty="0">
                <a:solidFill>
                  <a:schemeClr val="tx1"/>
                </a:solidFill>
              </a:rPr>
              <a:t> 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])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P[C]=∑</a:t>
            </a:r>
            <a:r>
              <a:rPr lang="en-CA" sz="1800" i="1" baseline="-25000" dirty="0">
                <a:solidFill>
                  <a:schemeClr val="tx1"/>
                </a:solidFill>
              </a:rPr>
              <a:t>X1,...,</a:t>
            </a:r>
            <a:r>
              <a:rPr lang="en-CA" sz="1800" i="1" baseline="-25000" dirty="0" err="1">
                <a:solidFill>
                  <a:schemeClr val="tx1"/>
                </a:solidFill>
              </a:rPr>
              <a:t>Xn</a:t>
            </a:r>
            <a:r>
              <a:rPr lang="en-CA" sz="1800" i="1" dirty="0">
                <a:solidFill>
                  <a:schemeClr val="tx1"/>
                </a:solidFill>
              </a:rPr>
              <a:t> 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]/s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b="1" dirty="0">
                <a:solidFill>
                  <a:schemeClr val="tx1"/>
                </a:solidFill>
              </a:rPr>
              <a:t>until</a:t>
            </a:r>
            <a:r>
              <a:rPr lang="en-CA" sz="1800" dirty="0">
                <a:solidFill>
                  <a:schemeClr val="tx1"/>
                </a:solidFill>
              </a:rPr>
              <a:t> probabilities do not change significantly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b="1" dirty="0">
                <a:solidFill>
                  <a:schemeClr val="tx1"/>
                </a:solidFill>
              </a:rPr>
              <a:t>end procedure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20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0" dirty="0">
                <a:solidFill>
                  <a:srgbClr val="2D2DB9"/>
                </a:solidFill>
              </a:rPr>
              <a:t>Example: Back to the cherry/lime candy </a:t>
            </a:r>
            <a:r>
              <a:rPr lang="en-GB" sz="3200" b="0" dirty="0" smtClean="0">
                <a:solidFill>
                  <a:srgbClr val="2D2DB9"/>
                </a:solidFill>
              </a:rPr>
              <a:t>world</a:t>
            </a:r>
            <a:r>
              <a:rPr lang="en-GB" sz="3200" b="0" dirty="0">
                <a:solidFill>
                  <a:srgbClr val="2D2DB9"/>
                </a:solidFill>
              </a:rPr>
              <a:t/>
            </a:r>
            <a:br>
              <a:rPr lang="en-GB" sz="3200" b="0" dirty="0">
                <a:solidFill>
                  <a:srgbClr val="2D2DB9"/>
                </a:solidFill>
              </a:rPr>
            </a:br>
            <a:endParaRPr lang="en-GB" sz="3200" b="0" dirty="0">
              <a:solidFill>
                <a:srgbClr val="2D2DB9"/>
              </a:solidFill>
            </a:endParaRP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Two bags of candies (1 and 2) have been mixed together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 are described by 3 features: </a:t>
            </a:r>
            <a:r>
              <a:rPr lang="en-GB" sz="2000" dirty="0" err="1">
                <a:solidFill>
                  <a:srgbClr val="000000"/>
                </a:solidFill>
              </a:rPr>
              <a:t>Flavor</a:t>
            </a:r>
            <a:r>
              <a:rPr lang="en-GB" sz="2000" dirty="0">
                <a:solidFill>
                  <a:srgbClr val="000000"/>
                </a:solidFill>
              </a:rPr>
              <a:t> and Wrapper as before, plus Hole (whether they have a hole in the middle)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</a:t>
            </a:r>
            <a:r>
              <a:rPr lang="de-DE" altLang="ja-JP" sz="2000" dirty="0">
                <a:solidFill>
                  <a:srgbClr val="000000"/>
                </a:solidFill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</a:rPr>
              <a:t> features depend probabilistically from the bag they originally came from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We want to predict for each candy, which was its original bag, from its features: Naïve Bayes model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218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4" y="4077072"/>
            <a:ext cx="3528194" cy="23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 smtClean="0">
                <a:solidFill>
                  <a:schemeClr val="tx1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chemeClr val="tx1"/>
                </a:solidFill>
                <a:cs typeface="Times New Roman" charset="0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cs typeface="Times New Roman" charset="0"/>
              </a:rPr>
              <a:t>=  </a:t>
            </a:r>
            <a:r>
              <a:rPr lang="en-US" sz="2000" dirty="0">
                <a:solidFill>
                  <a:schemeClr val="tx1"/>
                </a:solidFill>
                <a:cs typeface="Times New Roman" charset="0"/>
              </a:rPr>
              <a:t>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 err="1">
                <a:solidFill>
                  <a:schemeClr val="tx1"/>
                </a:solidFill>
              </a:rPr>
              <a:t>Fj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=  P</a:t>
            </a:r>
            <a:r>
              <a:rPr lang="en-US" sz="2000" dirty="0">
                <a:solidFill>
                  <a:schemeClr val="tx1"/>
                </a:solidFill>
              </a:rPr>
              <a:t>(Flavor = </a:t>
            </a:r>
            <a:r>
              <a:rPr lang="en-US" sz="2000" dirty="0" err="1">
                <a:solidFill>
                  <a:schemeClr val="tx1"/>
                </a:solidFill>
              </a:rPr>
              <a:t>cherry|Bag</a:t>
            </a:r>
            <a:r>
              <a:rPr lang="en-US" sz="2000" dirty="0">
                <a:solidFill>
                  <a:schemeClr val="tx1"/>
                </a:solidFill>
              </a:rPr>
              <a:t>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 err="1">
                <a:solidFill>
                  <a:schemeClr val="tx1"/>
                </a:solidFill>
              </a:rPr>
              <a:t>Wj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</a:rPr>
              <a:t> P</a:t>
            </a:r>
            <a:r>
              <a:rPr lang="en-US" sz="2000" dirty="0">
                <a:solidFill>
                  <a:schemeClr val="tx1"/>
                </a:solidFill>
              </a:rPr>
              <a:t>(Wrapper = </a:t>
            </a:r>
            <a:r>
              <a:rPr lang="en-US" sz="2000" dirty="0" err="1">
                <a:solidFill>
                  <a:schemeClr val="tx1"/>
                </a:solidFill>
              </a:rPr>
              <a:t>red|Bag</a:t>
            </a:r>
            <a:r>
              <a:rPr lang="en-US" sz="2000" dirty="0">
                <a:solidFill>
                  <a:schemeClr val="tx1"/>
                </a:solidFill>
              </a:rPr>
              <a:t>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θ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Hj</a:t>
            </a:r>
            <a:r>
              <a:rPr lang="en-US" sz="2000" baseline="-25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=  </a:t>
            </a:r>
            <a:r>
              <a:rPr lang="en-US" sz="2000" dirty="0">
                <a:solidFill>
                  <a:schemeClr val="tx1"/>
                </a:solidFill>
              </a:rPr>
              <a:t>P(Hole = </a:t>
            </a:r>
            <a:r>
              <a:rPr lang="en-US" sz="2000" dirty="0" err="1">
                <a:solidFill>
                  <a:schemeClr val="tx1"/>
                </a:solidFill>
              </a:rPr>
              <a:t>yes|Bag</a:t>
            </a:r>
            <a:r>
              <a:rPr lang="en-US" sz="2000" dirty="0">
                <a:solidFill>
                  <a:schemeClr val="tx1"/>
                </a:solidFill>
              </a:rPr>
              <a:t> = j)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j =1,2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32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Data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51520" y="119789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Assume that the true parameters are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>
                <a:solidFill>
                  <a:schemeClr val="tx1"/>
                </a:solidFill>
              </a:rPr>
              <a:t>= 0.5;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F1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W1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H1</a:t>
            </a:r>
            <a:r>
              <a:rPr lang="en-US" sz="2000">
                <a:solidFill>
                  <a:schemeClr val="tx1"/>
                </a:solidFill>
              </a:rPr>
              <a:t> = 0.8;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F2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W2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H2</a:t>
            </a:r>
            <a:r>
              <a:rPr lang="en-US" sz="2000">
                <a:solidFill>
                  <a:schemeClr val="tx1"/>
                </a:solidFill>
              </a:rPr>
              <a:t> = 0.3;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>
                <a:solidFill>
                  <a:schemeClr val="tx1"/>
                </a:solidFill>
              </a:rPr>
              <a:t>The  following counts are “generated” from </a:t>
            </a:r>
            <a:r>
              <a:rPr lang="en-US" sz="2400" b="1">
                <a:solidFill>
                  <a:schemeClr val="tx1"/>
                </a:solidFill>
              </a:rPr>
              <a:t>P</a:t>
            </a:r>
            <a:r>
              <a:rPr lang="en-US" sz="2400">
                <a:solidFill>
                  <a:schemeClr val="tx1"/>
                </a:solidFill>
              </a:rPr>
              <a:t>(C, F, W, H)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(N = 1000)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239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3937917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982" y="530158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We want to re-learn the true parameters using EM</a:t>
            </a:r>
            <a:endParaRPr lang="en-US" sz="24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27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Initialization 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1125066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79388" y="1198091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Assign arbitrary initial parameters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Usually done randomly; here we select numbers convenient for computation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488303"/>
              </p:ext>
            </p:extLst>
          </p:nvPr>
        </p:nvGraphicFramePr>
        <p:xfrm>
          <a:off x="2700338" y="2853854"/>
          <a:ext cx="28606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1" name="Formel" r:id="rId4" imgW="1473200" imgH="774700" progId="Equation.3">
                  <p:embed/>
                </p:oleObj>
              </mc:Choice>
              <mc:Fallback>
                <p:oleObj name="Formel" r:id="rId4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53854"/>
                        <a:ext cx="28606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7255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We</a:t>
            </a:r>
            <a:r>
              <a:rPr lang="de-DE" altLang="ja-JP" sz="2400">
                <a:solidFill>
                  <a:srgbClr val="000000"/>
                </a:solidFill>
              </a:rPr>
              <a:t>‘</a:t>
            </a:r>
            <a:r>
              <a:rPr lang="en-GB" altLang="ja-JP" sz="2400">
                <a:solidFill>
                  <a:srgbClr val="000000"/>
                </a:solidFill>
              </a:rPr>
              <a:t>ll work through one cycle of EM to compute </a:t>
            </a:r>
            <a:r>
              <a:rPr lang="el-GR" altLang="ja-JP" sz="24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altLang="ja-JP" sz="2400" baseline="30000">
                <a:solidFill>
                  <a:srgbClr val="000000"/>
                </a:solidFill>
                <a:cs typeface="Times New Roman" charset="0"/>
              </a:rPr>
              <a:t>(1).</a:t>
            </a:r>
            <a:endParaRPr lang="en-US" sz="2400" baseline="300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64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E-step</a:t>
            </a:r>
          </a:p>
        </p:txBody>
      </p:sp>
      <p:graphicFrame>
        <p:nvGraphicFramePr>
          <p:cNvPr id="341001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569799"/>
              </p:ext>
            </p:extLst>
          </p:nvPr>
        </p:nvGraphicFramePr>
        <p:xfrm>
          <a:off x="971550" y="3248100"/>
          <a:ext cx="6551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15" name="Equation" r:id="rId4" imgW="3162300" imgH="711200" progId="Equation.3">
                  <p:embed/>
                </p:oleObj>
              </mc:Choice>
              <mc:Fallback>
                <p:oleObj name="Equation" r:id="rId4" imgW="316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48100"/>
                        <a:ext cx="65516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27694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06104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First, we need the expected count of candies from Bag 1,</a:t>
            </a:r>
            <a:r>
              <a:rPr lang="en-US" sz="24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Sum of the probabilities that each of the N data points comes from bag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Be </a:t>
            </a:r>
            <a:r>
              <a:rPr lang="en-US" sz="1800" i="1">
                <a:solidFill>
                  <a:srgbClr val="000000"/>
                </a:solidFill>
                <a:cs typeface="Times New Roman" charset="0"/>
              </a:rPr>
              <a:t>flavor</a:t>
            </a:r>
            <a:r>
              <a:rPr lang="en-US" sz="1800" i="1" baseline="-2500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sz="1800" i="1">
                <a:solidFill>
                  <a:srgbClr val="000000"/>
                </a:solidFill>
                <a:cs typeface="Times New Roman" charset="0"/>
              </a:rPr>
              <a:t>wrapper</a:t>
            </a:r>
            <a:r>
              <a:rPr lang="en-US" sz="1800" i="1" baseline="-2500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sz="1800" i="1">
                <a:solidFill>
                  <a:srgbClr val="000000"/>
                </a:solidFill>
                <a:cs typeface="Times New Roman" charset="0"/>
              </a:rPr>
              <a:t>hole</a:t>
            </a:r>
            <a:r>
              <a:rPr lang="en-US" sz="1800" i="1" baseline="-2500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 the values of the corresponding attributes for the j</a:t>
            </a:r>
            <a:r>
              <a:rPr lang="en-US" sz="1800" baseline="30000">
                <a:solidFill>
                  <a:srgbClr val="000000"/>
                </a:solidFill>
                <a:cs typeface="Times New Roman" charset="0"/>
              </a:rPr>
              <a:t>th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 datapoint</a:t>
            </a:r>
            <a:endParaRPr lang="el-GR" sz="18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52758"/>
              </p:ext>
            </p:extLst>
          </p:nvPr>
        </p:nvGraphicFramePr>
        <p:xfrm>
          <a:off x="909638" y="2636912"/>
          <a:ext cx="6623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16" name="Formel" r:id="rId6" imgW="3454400" imgH="482600" progId="Equation.3">
                  <p:embed/>
                </p:oleObj>
              </mc:Choice>
              <mc:Fallback>
                <p:oleObj name="Formel" r:id="rId6" imgW="345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36912"/>
                        <a:ext cx="6623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9112553"/>
              </p:ext>
            </p:extLst>
          </p:nvPr>
        </p:nvGraphicFramePr>
        <p:xfrm>
          <a:off x="611188" y="4760987"/>
          <a:ext cx="7705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17" name="Formel" r:id="rId8" imgW="4470400" imgH="787400" progId="Equation.3">
                  <p:embed/>
                </p:oleObj>
              </mc:Choice>
              <mc:Fallback>
                <p:oleObj name="Formel" r:id="rId8" imgW="4470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0987"/>
                        <a:ext cx="7705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4471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E-step</a:t>
            </a:r>
          </a:p>
        </p:txBody>
      </p:sp>
      <p:graphicFrame>
        <p:nvGraphicFramePr>
          <p:cNvPr id="35840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063" y="4286250"/>
          <a:ext cx="51133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63" name="Equation" r:id="rId4" imgW="2705100" imgH="1155700" progId="Equation.3">
                  <p:embed/>
                </p:oleObj>
              </mc:Choice>
              <mc:Fallback>
                <p:oleObj name="Equation" r:id="rId4" imgW="2705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1133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574675" y="228600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This summation can be broken down into the 8 candy groups in the data table.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For instance the sum over the  273 cherry candies with red wrap and hole (first entry in the data table) gives</a:t>
            </a:r>
          </a:p>
        </p:txBody>
      </p:sp>
      <p:graphicFrame>
        <p:nvGraphicFramePr>
          <p:cNvPr id="130053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4517803"/>
              </p:ext>
            </p:extLst>
          </p:nvPr>
        </p:nvGraphicFramePr>
        <p:xfrm>
          <a:off x="285750" y="712614"/>
          <a:ext cx="82565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64" name="Equation" r:id="rId6" imgW="4356100" imgH="787400" progId="Equation.3">
                  <p:embed/>
                </p:oleObj>
              </mc:Choice>
              <mc:Fallback>
                <p:oleObj name="Equation" r:id="rId6" imgW="4356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2614"/>
                        <a:ext cx="8256588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17" y="3505373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662042" y="4076873"/>
            <a:ext cx="500063" cy="214313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graphicFrame>
        <p:nvGraphicFramePr>
          <p:cNvPr id="130056" name="Object 7"/>
          <p:cNvGraphicFramePr>
            <a:graphicFrameLocks noChangeAspect="1"/>
          </p:cNvGraphicFramePr>
          <p:nvPr/>
        </p:nvGraphicFramePr>
        <p:xfrm>
          <a:off x="6357938" y="4643438"/>
          <a:ext cx="23606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65" name="Formel" r:id="rId9" imgW="1473200" imgH="774700" progId="Equation.3">
                  <p:embed/>
                </p:oleObj>
              </mc:Choice>
              <mc:Fallback>
                <p:oleObj name="Formel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643438"/>
                        <a:ext cx="23606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468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534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Given the data so far, each hypothesis </a:t>
            </a:r>
            <a:r>
              <a:rPr lang="en-GB" sz="2400" i="1" dirty="0"/>
              <a:t>h</a:t>
            </a:r>
            <a:r>
              <a:rPr lang="en-GB" sz="2400" i="1" baseline="-25000" dirty="0"/>
              <a:t>i</a:t>
            </a:r>
            <a:r>
              <a:rPr lang="en-GB" sz="2400" i="1" dirty="0"/>
              <a:t> </a:t>
            </a:r>
            <a:r>
              <a:rPr lang="en-GB" sz="2400" dirty="0"/>
              <a:t>has a posterior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i="1" dirty="0">
                <a:ea typeface="Arial Unicode MS" charset="0"/>
                <a:cs typeface="Arial Unicode MS" charset="0"/>
              </a:rPr>
              <a:t>P(h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i="1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i="1" dirty="0">
                <a:ea typeface="Arial Unicode MS" charset="0"/>
                <a:cs typeface="Arial Unicode MS" charset="0"/>
              </a:rPr>
              <a:t>) = </a:t>
            </a:r>
            <a:r>
              <a:rPr lang="el-GR" sz="2000" i="1" dirty="0">
                <a:ea typeface="ＭＳ Ｐゴシック" charset="0"/>
                <a:cs typeface="ＭＳ Ｐゴシック" charset="0"/>
              </a:rPr>
              <a:t>α</a:t>
            </a:r>
            <a:r>
              <a:rPr lang="en-GB" sz="2000" i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i="1" dirty="0">
                <a:ea typeface="Arial Unicode MS" charset="0"/>
                <a:cs typeface="Arial Unicode MS" charset="0"/>
              </a:rPr>
              <a:t>| 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i="1" dirty="0">
                <a:ea typeface="Arial Unicode MS" charset="0"/>
                <a:cs typeface="Arial Unicode MS" charset="0"/>
              </a:rPr>
              <a:t>) P(h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i="1" dirty="0">
                <a:ea typeface="Arial Unicode MS" charset="0"/>
                <a:cs typeface="Arial Unicode MS" charset="0"/>
              </a:rPr>
              <a:t>)  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b="1" dirty="0">
                <a:solidFill>
                  <a:schemeClr val="accent2"/>
                </a:solidFill>
                <a:ea typeface="Arial Unicode MS" charset="0"/>
                <a:cs typeface="Arial Unicode MS" charset="0"/>
              </a:rPr>
              <a:t>Bayes theorem</a:t>
            </a:r>
            <a:r>
              <a:rPr lang="en-GB" sz="2000" dirty="0">
                <a:ea typeface="Arial Unicode MS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where P(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is called the </a:t>
            </a:r>
            <a:r>
              <a:rPr lang="en-GB" sz="2000" i="1" dirty="0">
                <a:ea typeface="Arial Unicode MS" charset="0"/>
                <a:cs typeface="Arial Unicode MS" charset="0"/>
              </a:rPr>
              <a:t>likelihood </a:t>
            </a:r>
            <a:r>
              <a:rPr lang="en-GB" sz="2000" dirty="0">
                <a:ea typeface="Arial Unicode MS" charset="0"/>
                <a:cs typeface="Arial Unicode MS" charset="0"/>
              </a:rPr>
              <a:t>of the data under each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Predictions over a new entity </a:t>
            </a:r>
            <a:r>
              <a:rPr lang="en-GB" sz="2400" i="1" dirty="0"/>
              <a:t>X</a:t>
            </a:r>
            <a:r>
              <a:rPr lang="en-GB" sz="2400" dirty="0"/>
              <a:t> are a weighted average over the prediction of each hypothesis: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 err="1">
                <a:ea typeface="Arial Unicode MS" charset="0"/>
                <a:cs typeface="Arial Unicode MS" charset="0"/>
              </a:rPr>
              <a:t>X</a:t>
            </a:r>
            <a:r>
              <a:rPr lang="en-GB" sz="2000" dirty="0" err="1">
                <a:ea typeface="Arial Unicode MS" charset="0"/>
                <a:cs typeface="Arial Unicode MS" charset="0"/>
              </a:rPr>
              <a:t>|</a:t>
            </a:r>
            <a:r>
              <a:rPr lang="en-GB" sz="2000" b="1" dirty="0" err="1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=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ＭＳ Ｐゴシック" charset="0"/>
                <a:cs typeface="ＭＳ Ｐゴシック" charset="0"/>
              </a:rPr>
              <a:t>     = 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,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| </a:t>
            </a:r>
            <a:r>
              <a:rPr lang="en-GB" sz="2000" i="1" dirty="0" err="1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 err="1">
                <a:ea typeface="Arial Unicode MS" charset="0"/>
                <a:cs typeface="Arial Unicode MS" charset="0"/>
              </a:rPr>
              <a:t>i</a:t>
            </a:r>
            <a:r>
              <a:rPr lang="en-GB" sz="2000" dirty="0" err="1">
                <a:ea typeface="Arial Unicode MS" charset="0"/>
                <a:cs typeface="Arial Unicode MS" charset="0"/>
              </a:rPr>
              <a:t>,</a:t>
            </a:r>
            <a:r>
              <a:rPr lang="en-GB" sz="2000" b="1" dirty="0" err="1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Arial Unicode MS" charset="0"/>
                <a:cs typeface="Arial Unicode MS" charset="0"/>
              </a:rPr>
              <a:t>   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~ 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|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|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The weights are given by the data likelihood and prior of each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No need to pick one </a:t>
            </a:r>
            <a:br>
              <a:rPr lang="en-GB" sz="2400" dirty="0"/>
            </a:br>
            <a:r>
              <a:rPr lang="en-GB" sz="2400" dirty="0"/>
              <a:t>best-guess hypothesis!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148263" y="3212976"/>
            <a:ext cx="1871662" cy="1657350"/>
          </a:xfrm>
          <a:prstGeom prst="wedgeRoundRectCallout">
            <a:avLst>
              <a:gd name="adj1" fmla="val -191306"/>
              <a:gd name="adj2" fmla="val 806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data does not add anything to a  prediction given an </a:t>
            </a:r>
            <a:r>
              <a:rPr lang="en-US" sz="2000" i="1" dirty="0" err="1">
                <a:solidFill>
                  <a:schemeClr val="tx1"/>
                </a:solidFill>
              </a:rPr>
              <a:t>hp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6858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latin typeface="+mn-lt"/>
              </a:rPr>
              <a:t>Full Bayesian Learning</a:t>
            </a:r>
          </a:p>
        </p:txBody>
      </p:sp>
      <p:pic>
        <p:nvPicPr>
          <p:cNvPr id="2" name="Bild 1" descr="Screen Shot 2014-05-14 at 23.0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771728"/>
            <a:ext cx="3851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649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M-step</a:t>
            </a: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0" y="144328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0825" y="122738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If we do compute the sums over the other 7 candy groups we get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27195"/>
              </p:ext>
            </p:extLst>
          </p:nvPr>
        </p:nvGraphicFramePr>
        <p:xfrm>
          <a:off x="3851275" y="1732210"/>
          <a:ext cx="2159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13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2210"/>
                        <a:ext cx="2159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23850" y="245134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At this point, we can perform the M-step to refine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, by taking the expected frequency of the data points that come from Bag 1</a:t>
            </a:r>
            <a:endParaRPr lang="el-GR" sz="24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3210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4131"/>
              </p:ext>
            </p:extLst>
          </p:nvPr>
        </p:nvGraphicFramePr>
        <p:xfrm>
          <a:off x="3203575" y="3172073"/>
          <a:ext cx="2738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14" name="Formel" r:id="rId6" imgW="1714500" imgH="431800" progId="Equation.3">
                  <p:embed/>
                </p:oleObj>
              </mc:Choice>
              <mc:Fallback>
                <p:oleObj name="Formel" r:id="rId6" imgW="171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172073"/>
                        <a:ext cx="2738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0422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One More Parameter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0" y="134116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0825" y="112526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If we want to do the same for parameter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chemeClr val="tx1"/>
                </a:solidFill>
              </a:rPr>
              <a:t>E-step: compute the expected count of cherry candies from Bag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341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85755"/>
              </p:ext>
            </p:extLst>
          </p:nvPr>
        </p:nvGraphicFramePr>
        <p:xfrm>
          <a:off x="611188" y="2152377"/>
          <a:ext cx="8007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61" name="Formel" r:id="rId4" imgW="5397500" imgH="685800" progId="Equation.3">
                  <p:embed/>
                </p:oleObj>
              </mc:Choice>
              <mc:Fallback>
                <p:oleObj name="Formel" r:id="rId4" imgW="5397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2377"/>
                        <a:ext cx="80073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268538" y="4941888"/>
          <a:ext cx="3832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62" name="Formel" r:id="rId6" imgW="2286000" imgH="469900" progId="Equation.3">
                  <p:embed/>
                </p:oleObj>
              </mc:Choice>
              <mc:Fallback>
                <p:oleObj name="Formel" r:id="rId6" imgW="2286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1888"/>
                        <a:ext cx="38322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41494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M-step: refine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by computing the corresponding expected frequencies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95288" y="30699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Can compute the above value from the Naïve model as we did earlier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TRY AS AN EXCERCISE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0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342954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For any set of parameters,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we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can compute the log likelihood as we did in the previous class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Performance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8338309"/>
              </p:ext>
            </p:extLst>
          </p:nvPr>
        </p:nvGraphicFramePr>
        <p:xfrm>
          <a:off x="2195513" y="1773783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1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783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12449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After a complete cycle through all the parameters, we get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6198" name="Rectangle 10"/>
          <p:cNvSpPr>
            <a:spLocks noChangeArrowheads="1"/>
          </p:cNvSpPr>
          <p:nvPr/>
        </p:nvSpPr>
        <p:spPr bwMode="auto">
          <a:xfrm>
            <a:off x="395288" y="465350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It can be seen that the log likelihood increases with each EM iteration (see textbook)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EM tends to get stuck in local maxima, so it is often combined with  gradient-based  techniques in the last phase of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80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ChangeArrowheads="1"/>
          </p:cNvSpPr>
          <p:nvPr/>
        </p:nvSpPr>
        <p:spPr bwMode="auto">
          <a:xfrm>
            <a:off x="323850" y="299720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For any set of parameters, I can compute the log likelihood as we did in the previous class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Performance</a:t>
            </a:r>
          </a:p>
        </p:txBody>
      </p:sp>
      <p:graphicFrame>
        <p:nvGraphicFramePr>
          <p:cNvPr id="138243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523288"/>
              </p:ext>
            </p:extLst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57" name="Equation" r:id="rId4" imgW="2755900" imgH="774700" progId="Equation.3">
                  <p:embed/>
                </p:oleObj>
              </mc:Choice>
              <mc:Fallback>
                <p:oleObj name="Equation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44884535"/>
              </p:ext>
            </p:extLst>
          </p:nvPr>
        </p:nvGraphicFramePr>
        <p:xfrm>
          <a:off x="755576" y="3645024"/>
          <a:ext cx="75612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58" name="Formel" r:id="rId6" imgW="3517900" imgH="457200" progId="Equation.3">
                  <p:embed/>
                </p:oleObj>
              </mc:Choice>
              <mc:Fallback>
                <p:oleObj name="Formel" r:id="rId6" imgW="351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75612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Rectangle 6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8246" name="Rectangle 7"/>
          <p:cNvSpPr>
            <a:spLocks noChangeArrowheads="1"/>
          </p:cNvSpPr>
          <p:nvPr/>
        </p:nvSpPr>
        <p:spPr bwMode="auto">
          <a:xfrm>
            <a:off x="250825" y="105310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After a complete cycle through all the parameters, we get</a:t>
            </a:r>
            <a:r>
              <a:rPr lang="en-US" sz="2400" baseline="-25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8247" name="Rectangle 10"/>
          <p:cNvSpPr>
            <a:spLocks noChangeArrowheads="1"/>
          </p:cNvSpPr>
          <p:nvPr/>
        </p:nvSpPr>
        <p:spPr bwMode="auto">
          <a:xfrm>
            <a:off x="323850" y="4868863"/>
            <a:ext cx="44767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It can be shown that the log likelihood increases with each EM iteration, surpassing even the likelihood of the original model after only 3 iterations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38248" name="Bild 8" descr="candy-progress6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0686"/>
            <a:ext cx="304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555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Discussion</a:t>
            </a:r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0" y="1051669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23850" y="112469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For more complex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the algorithm is basically the same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general, I may need to compute the conditional probability parameter for each variable X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given its parents </a:t>
            </a:r>
            <a:r>
              <a:rPr lang="en-GB" sz="2000" dirty="0" err="1">
                <a:solidFill>
                  <a:srgbClr val="000000"/>
                </a:solidFill>
              </a:rPr>
              <a:t>Pa</a:t>
            </a:r>
            <a:r>
              <a:rPr lang="en-GB" sz="2000" baseline="-25000" dirty="0" err="1">
                <a:solidFill>
                  <a:srgbClr val="000000"/>
                </a:solidFill>
              </a:rPr>
              <a:t>i</a:t>
            </a:r>
            <a:endParaRPr lang="en-GB" sz="2000" baseline="-25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 dirty="0" err="1">
                <a:solidFill>
                  <a:srgbClr val="000000"/>
                </a:solidFill>
                <a:cs typeface="Times New Roman" charset="0"/>
              </a:rPr>
              <a:t>ijk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= P(</a:t>
            </a:r>
            <a:r>
              <a:rPr lang="en-GB" sz="2000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= </a:t>
            </a:r>
            <a:r>
              <a:rPr lang="en-GB" sz="2000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ij</a:t>
            </a:r>
            <a:r>
              <a:rPr lang="en-GB" sz="2000" dirty="0" err="1">
                <a:solidFill>
                  <a:srgbClr val="000000"/>
                </a:solidFill>
              </a:rPr>
              <a:t>|Pa</a:t>
            </a:r>
            <a:r>
              <a:rPr lang="en-GB" sz="2000" baseline="-25000" dirty="0" err="1">
                <a:solidFill>
                  <a:srgbClr val="000000"/>
                </a:solidFill>
              </a:rPr>
              <a:t>i</a:t>
            </a:r>
            <a:r>
              <a:rPr lang="en-GB" sz="2000" baseline="-25000" dirty="0">
                <a:solidFill>
                  <a:srgbClr val="000000"/>
                </a:solidFill>
              </a:rPr>
              <a:t> = </a:t>
            </a:r>
            <a:r>
              <a:rPr lang="en-GB" sz="2000" dirty="0" err="1">
                <a:solidFill>
                  <a:srgbClr val="000000"/>
                </a:solidFill>
              </a:rPr>
              <a:t>pa</a:t>
            </a:r>
            <a:r>
              <a:rPr lang="en-GB" sz="2000" baseline="-25000" dirty="0" err="1">
                <a:solidFill>
                  <a:srgbClr val="000000"/>
                </a:solidFill>
              </a:rPr>
              <a:t>ik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l-GR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27814"/>
              </p:ext>
            </p:extLst>
          </p:nvPr>
        </p:nvGraphicFramePr>
        <p:xfrm>
          <a:off x="1042988" y="3067794"/>
          <a:ext cx="26558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07" name="Formel" r:id="rId4" imgW="1790700" imgH="495300" progId="Equation.3">
                  <p:embed/>
                </p:oleObj>
              </mc:Choice>
              <mc:Fallback>
                <p:oleObj name="Formel" r:id="rId4" imgW="1790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7794"/>
                        <a:ext cx="26558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323850" y="407744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The expected counts are computed by summing over the examples, after having computed all the necessary </a:t>
            </a: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en-US" sz="2400" i="1" dirty="0" smtClean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X</a:t>
            </a:r>
            <a:r>
              <a:rPr lang="en-GB" sz="2400" i="1" baseline="-25000" dirty="0">
                <a:solidFill>
                  <a:srgbClr val="000000"/>
                </a:solidFill>
              </a:rPr>
              <a:t>i</a:t>
            </a:r>
            <a:r>
              <a:rPr lang="en-GB" sz="2400" i="1" dirty="0">
                <a:solidFill>
                  <a:srgbClr val="000000"/>
                </a:solidFill>
              </a:rPr>
              <a:t> = </a:t>
            </a:r>
            <a:r>
              <a:rPr lang="en-GB" sz="2400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ij</a:t>
            </a:r>
            <a:r>
              <a:rPr lang="en-GB" sz="2400" i="1" dirty="0" err="1">
                <a:solidFill>
                  <a:srgbClr val="000000"/>
                </a:solidFill>
              </a:rPr>
              <a:t>,Pa</a:t>
            </a:r>
            <a:r>
              <a:rPr lang="en-GB" sz="2400" i="1" baseline="-25000" dirty="0" err="1">
                <a:solidFill>
                  <a:srgbClr val="000000"/>
                </a:solidFill>
              </a:rPr>
              <a:t>i</a:t>
            </a:r>
            <a:r>
              <a:rPr lang="en-GB" sz="2400" i="1" baseline="-25000" dirty="0">
                <a:solidFill>
                  <a:srgbClr val="000000"/>
                </a:solidFill>
              </a:rPr>
              <a:t> = </a:t>
            </a:r>
            <a:r>
              <a:rPr lang="en-GB" sz="2400" i="1" dirty="0" err="1">
                <a:solidFill>
                  <a:srgbClr val="000000"/>
                </a:solidFill>
              </a:rPr>
              <a:t>pa</a:t>
            </a:r>
            <a:r>
              <a:rPr lang="en-GB" sz="2400" i="1" baseline="-25000" dirty="0" err="1">
                <a:solidFill>
                  <a:srgbClr val="000000"/>
                </a:solidFill>
              </a:rPr>
              <a:t>ik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 any </a:t>
            </a:r>
            <a:r>
              <a:rPr lang="en-GB" sz="2400" dirty="0" err="1">
                <a:solidFill>
                  <a:srgbClr val="000000"/>
                </a:solidFill>
              </a:rPr>
              <a:t>Bnet</a:t>
            </a:r>
            <a:r>
              <a:rPr lang="en-GB" sz="2400" dirty="0">
                <a:solidFill>
                  <a:srgbClr val="000000"/>
                </a:solidFill>
              </a:rPr>
              <a:t> inference algorithm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inference can be intractable, in which case there are variations of EM that use sampling algorithms for the E-Step</a:t>
            </a:r>
            <a:endParaRPr lang="el-GR" sz="2400" i="1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99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Discussion</a:t>
            </a:r>
          </a:p>
        </p:txBody>
      </p:sp>
      <p:sp>
        <p:nvSpPr>
          <p:cNvPr id="1423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179388" y="126913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is sensitive to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degenerated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local maxima due to extreme configurations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e.g., data with outliers </a:t>
            </a:r>
            <a:r>
              <a:rPr lang="en-GB" sz="2000" dirty="0" smtClean="0">
                <a:solidFill>
                  <a:srgbClr val="000000"/>
                </a:solidFill>
              </a:rPr>
              <a:t>can </a:t>
            </a:r>
            <a:r>
              <a:rPr lang="en-GB" sz="2000" dirty="0">
                <a:solidFill>
                  <a:srgbClr val="000000"/>
                </a:solidFill>
              </a:rPr>
              <a:t>generate categories </a:t>
            </a:r>
            <a:r>
              <a:rPr lang="en-GB" sz="2000" dirty="0" smtClean="0">
                <a:solidFill>
                  <a:srgbClr val="000000"/>
                </a:solidFill>
              </a:rPr>
              <a:t>that </a:t>
            </a:r>
            <a:r>
              <a:rPr lang="en-GB" sz="2000" dirty="0">
                <a:solidFill>
                  <a:srgbClr val="000000"/>
                </a:solidFill>
              </a:rPr>
              <a:t>include only 1 outlier each because these models have the highest </a:t>
            </a:r>
            <a:r>
              <a:rPr lang="en-GB" sz="2000" dirty="0" smtClean="0">
                <a:solidFill>
                  <a:srgbClr val="000000"/>
                </a:solidFill>
              </a:rPr>
              <a:t>log </a:t>
            </a:r>
            <a:r>
              <a:rPr lang="en-GB" sz="2000" dirty="0">
                <a:solidFill>
                  <a:srgbClr val="000000"/>
                </a:solidFill>
              </a:rPr>
              <a:t>likelihoods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Possible solution: re-introduce priors over the learning hypothesis and use the MAP version of EM</a:t>
            </a:r>
          </a:p>
        </p:txBody>
      </p:sp>
    </p:spTree>
    <p:extLst>
      <p:ext uri="{BB962C8B-B14F-4D97-AF65-F5344CB8AC3E}">
        <p14:creationId xmlns:p14="http://schemas.microsoft.com/office/powerpoint/2010/main" val="20423932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AF80D15A-3914-6D4E-BA64-6FEB4ABCBE72}" type="slidenum">
              <a:rPr lang="en-US" sz="1000">
                <a:solidFill>
                  <a:schemeClr val="tx1"/>
                </a:solidFill>
              </a:rPr>
              <a:pPr algn="l" eaLnBrk="1" hangingPunct="1"/>
              <a:t>66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99" y="260350"/>
            <a:ext cx="9037637" cy="1143000"/>
          </a:xfrm>
        </p:spPr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Learning Bayesian network structures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Given training set</a:t>
            </a:r>
          </a:p>
          <a:p>
            <a:pPr marL="342900" indent="-342900"/>
            <a:r>
              <a:rPr lang="en-US" dirty="0">
                <a:cs typeface="ＭＳ Ｐゴシック" charset="0"/>
              </a:rPr>
              <a:t>Find </a:t>
            </a:r>
            <a:r>
              <a:rPr lang="en-US" dirty="0" smtClean="0">
                <a:cs typeface="ＭＳ Ｐゴシック" charset="0"/>
              </a:rPr>
              <a:t>model </a:t>
            </a:r>
            <a:r>
              <a:rPr lang="en-US" dirty="0">
                <a:cs typeface="ＭＳ Ｐゴシック" charset="0"/>
              </a:rPr>
              <a:t>that best matches </a:t>
            </a:r>
            <a:r>
              <a:rPr lang="en-US" b="1" i="1" dirty="0">
                <a:cs typeface="ＭＳ Ｐゴシック" charset="0"/>
              </a:rPr>
              <a:t>D</a:t>
            </a:r>
            <a:endParaRPr lang="en-US" dirty="0"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model selection 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parameter estimation</a:t>
            </a:r>
          </a:p>
          <a:p>
            <a:pPr marL="742950" lvl="1" indent="-285750"/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4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36751"/>
              </p:ext>
            </p:extLst>
          </p:nvPr>
        </p:nvGraphicFramePr>
        <p:xfrm>
          <a:off x="3473474" y="1224358"/>
          <a:ext cx="3249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1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74" y="1224358"/>
                        <a:ext cx="32496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1785938" y="5943600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Data D</a:t>
            </a:r>
            <a:endParaRPr lang="en-US" b="1"/>
          </a:p>
        </p:txBody>
      </p:sp>
      <p:sp>
        <p:nvSpPr>
          <p:cNvPr id="354309" name="AutoShape 5"/>
          <p:cNvSpPr>
            <a:spLocks noChangeAspect="1" noChangeArrowheads="1"/>
          </p:cNvSpPr>
          <p:nvPr/>
        </p:nvSpPr>
        <p:spPr bwMode="auto">
          <a:xfrm>
            <a:off x="4800600" y="4252913"/>
            <a:ext cx="1941513" cy="1004887"/>
          </a:xfrm>
          <a:prstGeom prst="rightArrowCallout">
            <a:avLst>
              <a:gd name="adj1" fmla="val 16843"/>
              <a:gd name="adj2" fmla="val 25000"/>
              <a:gd name="adj3" fmla="val 48543"/>
              <a:gd name="adj4" fmla="val 66667"/>
            </a:avLst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Inducer</a:t>
            </a:r>
          </a:p>
          <a:p>
            <a:pPr algn="ctr">
              <a:defRPr/>
            </a:pPr>
            <a:endParaRPr lang="en-US">
              <a:solidFill>
                <a:srgbClr val="CC99FF"/>
              </a:solidFill>
              <a:latin typeface="Arial" charset="0"/>
            </a:endParaRPr>
          </a:p>
        </p:txBody>
      </p:sp>
      <p:sp>
        <p:nvSpPr>
          <p:cNvPr id="144391" name="AutoShape 6"/>
          <p:cNvSpPr>
            <a:spLocks noChangeArrowheads="1"/>
          </p:cNvSpPr>
          <p:nvPr/>
        </p:nvSpPr>
        <p:spPr bwMode="auto">
          <a:xfrm>
            <a:off x="3810000" y="4495800"/>
            <a:ext cx="735013" cy="488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6858000" y="3810000"/>
            <a:ext cx="1524000" cy="1914525"/>
            <a:chOff x="4645" y="2359"/>
            <a:chExt cx="960" cy="1206"/>
          </a:xfrm>
        </p:grpSpPr>
        <p:sp>
          <p:nvSpPr>
            <p:cNvPr id="144396" name="Line 9"/>
            <p:cNvSpPr>
              <a:spLocks noChangeShapeType="1"/>
            </p:cNvSpPr>
            <p:nvPr/>
          </p:nvSpPr>
          <p:spPr bwMode="auto">
            <a:xfrm flipH="1">
              <a:off x="5148" y="2600"/>
              <a:ext cx="196" cy="22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7" name="Line 10"/>
            <p:cNvSpPr>
              <a:spLocks noChangeShapeType="1"/>
            </p:cNvSpPr>
            <p:nvPr/>
          </p:nvSpPr>
          <p:spPr bwMode="auto">
            <a:xfrm>
              <a:off x="4844" y="2622"/>
              <a:ext cx="193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8" name="Line 11"/>
            <p:cNvSpPr>
              <a:spLocks noChangeShapeType="1"/>
            </p:cNvSpPr>
            <p:nvPr/>
          </p:nvSpPr>
          <p:spPr bwMode="auto">
            <a:xfrm>
              <a:off x="5111" y="3072"/>
              <a:ext cx="25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4927" y="3312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C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4885" y="282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5156" y="2359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4645" y="235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B</a:t>
              </a:r>
            </a:p>
          </p:txBody>
        </p:sp>
      </p:grpSp>
      <p:grpSp>
        <p:nvGrpSpPr>
          <p:cNvPr id="144393" name="Group 19"/>
          <p:cNvGrpSpPr>
            <a:grpSpLocks/>
          </p:cNvGrpSpPr>
          <p:nvPr/>
        </p:nvGrpSpPr>
        <p:grpSpPr bwMode="auto">
          <a:xfrm>
            <a:off x="796925" y="3962400"/>
            <a:ext cx="2860675" cy="1773238"/>
            <a:chOff x="144" y="2160"/>
            <a:chExt cx="1802" cy="1117"/>
          </a:xfrm>
        </p:grpSpPr>
        <p:sp>
          <p:nvSpPr>
            <p:cNvPr id="144394" name="AutoShape 16" descr="25%"/>
            <p:cNvSpPr>
              <a:spLocks noChangeAspect="1" noChangeArrowheads="1"/>
            </p:cNvSpPr>
            <p:nvPr/>
          </p:nvSpPr>
          <p:spPr bwMode="auto">
            <a:xfrm>
              <a:off x="144" y="2160"/>
              <a:ext cx="1802" cy="1117"/>
            </a:xfrm>
            <a:prstGeom prst="can">
              <a:avLst>
                <a:gd name="adj" fmla="val 22176"/>
              </a:avLst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44395" name="Object 3"/>
            <p:cNvGraphicFramePr>
              <a:graphicFrameLocks noChangeAspect="1"/>
            </p:cNvGraphicFramePr>
            <p:nvPr/>
          </p:nvGraphicFramePr>
          <p:xfrm>
            <a:off x="336" y="2448"/>
            <a:ext cx="146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02" name="Formel" r:id="rId6" imgW="2006600" imgH="914400" progId="Equation.3">
                    <p:embed/>
                  </p:oleObj>
                </mc:Choice>
                <mc:Fallback>
                  <p:oleObj name="Formel" r:id="rId6" imgW="20066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48"/>
                          <a:ext cx="146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170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89D0050D-844F-6540-9191-3A7AE82D001F}" type="slidenum">
              <a:rPr lang="en-US" sz="1000">
                <a:solidFill>
                  <a:schemeClr val="tx1"/>
                </a:solidFill>
              </a:rPr>
              <a:pPr algn="l" eaLnBrk="1" hangingPunct="1"/>
              <a:t>67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Model selection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772400" cy="4003675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Goal:</a:t>
            </a:r>
            <a:r>
              <a:rPr lang="en-US" dirty="0">
                <a:cs typeface="ＭＳ Ｐゴシック" charset="0"/>
              </a:rPr>
              <a:t> Select the best network structure, given the data</a:t>
            </a:r>
            <a:endParaRPr lang="en-US" b="1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Input: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Training data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Scoring function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Output: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A network that maximizes the score</a:t>
            </a:r>
          </a:p>
          <a:p>
            <a:pPr marL="174625" indent="-174625"/>
            <a:endParaRPr lang="en-US" sz="2800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endParaRPr lang="en-US" b="1" dirty="0">
              <a:solidFill>
                <a:srgbClr val="006699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1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B1D0E71-11DB-EA4D-ABAA-032173B1717B}" type="slidenum">
              <a:rPr lang="en-US" sz="1000">
                <a:solidFill>
                  <a:schemeClr val="tx1"/>
                </a:solidFill>
              </a:rPr>
              <a:pPr algn="l" eaLnBrk="1" hangingPunct="1"/>
              <a:t>68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r>
              <a:rPr lang="en-US" dirty="0">
                <a:latin typeface="+mn-lt"/>
                <a:cs typeface="ＭＳ Ｐゴシック" charset="0"/>
              </a:rPr>
              <a:t>Structure selection: Scoring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50"/>
            <a:ext cx="8534400" cy="2971800"/>
          </a:xfrm>
        </p:spPr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Bayesian: prior over parameters and structure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get balance between model complexity and fit to data as a byproduct</a:t>
            </a:r>
          </a:p>
          <a:p>
            <a:pPr marL="342900" indent="-342900"/>
            <a:endParaRPr lang="en-US" dirty="0">
              <a:cs typeface="ＭＳ Ｐゴシック" charset="0"/>
            </a:endParaRPr>
          </a:p>
          <a:p>
            <a:pPr marL="342900" indent="-342900"/>
            <a:r>
              <a:rPr lang="en-US" dirty="0">
                <a:cs typeface="ＭＳ Ｐゴシック" charset="0"/>
              </a:rPr>
              <a:t>Score (G:D) = log P(G|D) = </a:t>
            </a:r>
            <a:r>
              <a:rPr lang="en-US" dirty="0">
                <a:cs typeface="ＭＳ Ｐゴシック" charset="0"/>
                <a:sym typeface="Symbol" charset="0"/>
              </a:rPr>
              <a:t> log [P(D|G) P(G)]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Marginal likelihood just comes from our parameter estimates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Prior on structure can be any measure we want; typically a function of the network complexity (MDL principle)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5157789"/>
            <a:ext cx="7350125" cy="1049338"/>
            <a:chOff x="567" y="3418"/>
            <a:chExt cx="4630" cy="661"/>
          </a:xfrm>
        </p:grpSpPr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>
              <a:off x="1428" y="3418"/>
              <a:ext cx="3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99"/>
                  </a:solidFill>
                  <a:latin typeface="Arial" charset="0"/>
                </a:rPr>
                <a:t>Same key property: Decomposability</a:t>
              </a:r>
            </a:p>
          </p:txBody>
        </p:sp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567" y="3599"/>
              <a:ext cx="4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chemeClr val="tx1"/>
                  </a:solidFill>
                  <a:latin typeface="Arial" charset="0"/>
                </a:rPr>
                <a:t>Score(structure) = </a:t>
              </a:r>
              <a:r>
                <a:rPr lang="en-US" sz="4400" dirty="0">
                  <a:solidFill>
                    <a:schemeClr val="tx1"/>
                  </a:solidFill>
                  <a:latin typeface="Symbol" charset="0"/>
                </a:rPr>
                <a:t>S</a:t>
              </a:r>
              <a:r>
                <a:rPr lang="en-US" sz="3200" i="1" baseline="-25000" dirty="0">
                  <a:solidFill>
                    <a:schemeClr val="tx1"/>
                  </a:solidFill>
                </a:rPr>
                <a:t>i</a:t>
              </a:r>
              <a:r>
                <a:rPr lang="en-US" sz="3200" dirty="0">
                  <a:solidFill>
                    <a:schemeClr val="tx1"/>
                  </a:solidFill>
                  <a:latin typeface="Arial" charset="0"/>
                </a:rPr>
                <a:t> Score(family of </a:t>
              </a:r>
              <a:r>
                <a:rPr lang="en-US" sz="3200" i="1" dirty="0">
                  <a:solidFill>
                    <a:schemeClr val="tx1"/>
                  </a:solidFill>
                </a:rPr>
                <a:t>X</a:t>
              </a:r>
              <a:r>
                <a:rPr lang="en-US" sz="3200" i="1" baseline="-25000" dirty="0">
                  <a:solidFill>
                    <a:schemeClr val="tx1"/>
                  </a:solidFill>
                </a:rPr>
                <a:t>i</a:t>
              </a:r>
              <a:r>
                <a:rPr lang="en-US" sz="3200" dirty="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4114800" y="2492896"/>
            <a:ext cx="32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chemeClr val="tx1"/>
                </a:solidFill>
              </a:rPr>
              <a:t>Does G </a:t>
            </a:r>
            <a:r>
              <a:rPr lang="en-US" sz="2000" b="1" i="1" dirty="0" smtClean="0">
                <a:solidFill>
                  <a:schemeClr val="tx1"/>
                </a:solidFill>
              </a:rPr>
              <a:t>explain </a:t>
            </a:r>
            <a:r>
              <a:rPr lang="en-US" sz="2000" b="1" i="1" dirty="0">
                <a:solidFill>
                  <a:schemeClr val="tx1"/>
                </a:solidFill>
              </a:rPr>
              <a:t>D with ML?</a:t>
            </a: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7130775" y="2708920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chemeClr val="tx1"/>
                </a:solidFill>
              </a:rPr>
              <a:t>Prior </a:t>
            </a:r>
            <a:r>
              <a:rPr lang="en-US" sz="2000" b="1" i="1" dirty="0" err="1">
                <a:solidFill>
                  <a:schemeClr val="tx1"/>
                </a:solidFill>
              </a:rPr>
              <a:t>w.r.t</a:t>
            </a:r>
            <a:r>
              <a:rPr lang="en-US" sz="2000" b="1" i="1" dirty="0">
                <a:solidFill>
                  <a:schemeClr val="tx1"/>
                </a:solidFill>
              </a:rPr>
              <a:t>. MDL</a:t>
            </a:r>
          </a:p>
        </p:txBody>
      </p:sp>
      <p:sp>
        <p:nvSpPr>
          <p:cNvPr id="147463" name="Line 10"/>
          <p:cNvSpPr>
            <a:spLocks noChangeShapeType="1"/>
          </p:cNvSpPr>
          <p:nvPr/>
        </p:nvSpPr>
        <p:spPr bwMode="auto">
          <a:xfrm>
            <a:off x="4876800" y="2873896"/>
            <a:ext cx="1063352" cy="195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4" name="Line 11"/>
          <p:cNvSpPr>
            <a:spLocks noChangeShapeType="1"/>
          </p:cNvSpPr>
          <p:nvPr/>
        </p:nvSpPr>
        <p:spPr bwMode="auto">
          <a:xfrm flipH="1">
            <a:off x="7740352" y="3140968"/>
            <a:ext cx="288032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5" name="Text Box 8"/>
          <p:cNvSpPr txBox="1">
            <a:spLocks noChangeArrowheads="1"/>
          </p:cNvSpPr>
          <p:nvPr/>
        </p:nvSpPr>
        <p:spPr bwMode="auto">
          <a:xfrm>
            <a:off x="381000" y="2492896"/>
            <a:ext cx="390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chemeClr val="tx1"/>
                </a:solidFill>
              </a:rPr>
              <a:t>Can we learn G</a:t>
            </a:r>
            <a:r>
              <a:rPr lang="ja-JP" altLang="en-US" sz="2000" b="1" i="1">
                <a:solidFill>
                  <a:schemeClr val="tx1"/>
                </a:solidFill>
              </a:rPr>
              <a:t>’</a:t>
            </a:r>
            <a:r>
              <a:rPr lang="en-US" altLang="ja-JP" sz="2000" b="1" i="1">
                <a:solidFill>
                  <a:schemeClr val="tx1"/>
                </a:solidFill>
              </a:rPr>
              <a:t>s params from D?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667000" y="2873896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88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239B7F0D-9AF9-8846-826D-A5272662F24C}" type="slidenum">
              <a:rPr lang="en-US" sz="1000">
                <a:solidFill>
                  <a:schemeClr val="tx1"/>
                </a:solidFill>
              </a:rPr>
              <a:pPr algn="l" eaLnBrk="1" hangingPunct="1"/>
              <a:t>69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ＭＳ Ｐゴシック" charset="0"/>
              </a:rPr>
              <a:t>Heuristic search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3038475" y="2365375"/>
            <a:ext cx="1814513" cy="1727200"/>
            <a:chOff x="1914" y="1535"/>
            <a:chExt cx="1143" cy="1088"/>
          </a:xfrm>
        </p:grpSpPr>
        <p:sp>
          <p:nvSpPr>
            <p:cNvPr id="148519" name="Oval 4"/>
            <p:cNvSpPr>
              <a:spLocks noChangeArrowheads="1"/>
            </p:cNvSpPr>
            <p:nvPr/>
          </p:nvSpPr>
          <p:spPr bwMode="auto">
            <a:xfrm>
              <a:off x="1914" y="1535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20" name="Oval 5"/>
            <p:cNvSpPr>
              <a:spLocks noChangeArrowheads="1"/>
            </p:cNvSpPr>
            <p:nvPr/>
          </p:nvSpPr>
          <p:spPr bwMode="auto">
            <a:xfrm>
              <a:off x="2634" y="1535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21" name="Oval 6"/>
            <p:cNvSpPr>
              <a:spLocks noChangeArrowheads="1"/>
            </p:cNvSpPr>
            <p:nvPr/>
          </p:nvSpPr>
          <p:spPr bwMode="auto">
            <a:xfrm>
              <a:off x="2250" y="1967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22" name="Oval 7"/>
            <p:cNvSpPr>
              <a:spLocks noChangeArrowheads="1"/>
            </p:cNvSpPr>
            <p:nvPr/>
          </p:nvSpPr>
          <p:spPr bwMode="auto">
            <a:xfrm>
              <a:off x="2250" y="2447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23" name="AutoShape 8"/>
            <p:cNvCxnSpPr>
              <a:cxnSpLocks noChangeShapeType="1"/>
              <a:stCxn id="148519" idx="4"/>
              <a:endCxn id="148521" idx="0"/>
            </p:cNvCxnSpPr>
            <p:nvPr/>
          </p:nvCxnSpPr>
          <p:spPr bwMode="auto">
            <a:xfrm>
              <a:off x="2110" y="1719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4" name="AutoShape 9"/>
            <p:cNvCxnSpPr>
              <a:cxnSpLocks noChangeShapeType="1"/>
              <a:stCxn id="148520" idx="4"/>
              <a:endCxn id="148521" idx="0"/>
            </p:cNvCxnSpPr>
            <p:nvPr/>
          </p:nvCxnSpPr>
          <p:spPr bwMode="auto">
            <a:xfrm flipH="1">
              <a:off x="2457" y="1720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5" name="AutoShape 10"/>
            <p:cNvCxnSpPr>
              <a:cxnSpLocks noChangeShapeType="1"/>
              <a:stCxn id="148521" idx="4"/>
              <a:endCxn id="148522" idx="0"/>
            </p:cNvCxnSpPr>
            <p:nvPr/>
          </p:nvCxnSpPr>
          <p:spPr bwMode="auto">
            <a:xfrm flipH="1">
              <a:off x="2446" y="2151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4" name="Group 11"/>
          <p:cNvGrpSpPr>
            <a:grpSpLocks/>
          </p:cNvGrpSpPr>
          <p:nvPr/>
        </p:nvGrpSpPr>
        <p:grpSpPr bwMode="auto">
          <a:xfrm>
            <a:off x="6208713" y="1495425"/>
            <a:ext cx="1814512" cy="1727200"/>
            <a:chOff x="3911" y="942"/>
            <a:chExt cx="1143" cy="1088"/>
          </a:xfrm>
        </p:grpSpPr>
        <p:sp>
          <p:nvSpPr>
            <p:cNvPr id="148511" name="Oval 12"/>
            <p:cNvSpPr>
              <a:spLocks noChangeArrowheads="1"/>
            </p:cNvSpPr>
            <p:nvPr/>
          </p:nvSpPr>
          <p:spPr bwMode="auto">
            <a:xfrm>
              <a:off x="3911" y="942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12" name="Oval 13"/>
            <p:cNvSpPr>
              <a:spLocks noChangeArrowheads="1"/>
            </p:cNvSpPr>
            <p:nvPr/>
          </p:nvSpPr>
          <p:spPr bwMode="auto">
            <a:xfrm>
              <a:off x="4631" y="942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13" name="Oval 14"/>
            <p:cNvSpPr>
              <a:spLocks noChangeArrowheads="1"/>
            </p:cNvSpPr>
            <p:nvPr/>
          </p:nvSpPr>
          <p:spPr bwMode="auto">
            <a:xfrm>
              <a:off x="4247" y="1374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14" name="Oval 15"/>
            <p:cNvSpPr>
              <a:spLocks noChangeArrowheads="1"/>
            </p:cNvSpPr>
            <p:nvPr/>
          </p:nvSpPr>
          <p:spPr bwMode="auto">
            <a:xfrm>
              <a:off x="4247" y="1854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15" name="AutoShape 16"/>
            <p:cNvCxnSpPr>
              <a:cxnSpLocks noChangeShapeType="1"/>
              <a:stCxn id="148511" idx="4"/>
              <a:endCxn id="148513" idx="0"/>
            </p:cNvCxnSpPr>
            <p:nvPr/>
          </p:nvCxnSpPr>
          <p:spPr bwMode="auto">
            <a:xfrm>
              <a:off x="4107" y="1126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6" name="AutoShape 17"/>
            <p:cNvCxnSpPr>
              <a:cxnSpLocks noChangeShapeType="1"/>
              <a:stCxn id="148512" idx="4"/>
              <a:endCxn id="148513" idx="0"/>
            </p:cNvCxnSpPr>
            <p:nvPr/>
          </p:nvCxnSpPr>
          <p:spPr bwMode="auto">
            <a:xfrm flipH="1">
              <a:off x="4454" y="1127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7" name="AutoShape 18"/>
            <p:cNvCxnSpPr>
              <a:cxnSpLocks noChangeShapeType="1"/>
              <a:stCxn id="148513" idx="4"/>
              <a:endCxn id="148514" idx="0"/>
            </p:cNvCxnSpPr>
            <p:nvPr/>
          </p:nvCxnSpPr>
          <p:spPr bwMode="auto">
            <a:xfrm flipH="1">
              <a:off x="4443" y="1558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8" name="AutoShape 19"/>
            <p:cNvCxnSpPr>
              <a:cxnSpLocks noChangeShapeType="1"/>
              <a:stCxn id="148512" idx="4"/>
              <a:endCxn id="148514" idx="6"/>
            </p:cNvCxnSpPr>
            <p:nvPr/>
          </p:nvCxnSpPr>
          <p:spPr bwMode="auto">
            <a:xfrm rot="5400000">
              <a:off x="4337" y="1437"/>
              <a:ext cx="815" cy="19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5" name="Group 20"/>
          <p:cNvGrpSpPr>
            <a:grpSpLocks/>
          </p:cNvGrpSpPr>
          <p:nvPr/>
        </p:nvGrpSpPr>
        <p:grpSpPr bwMode="auto">
          <a:xfrm>
            <a:off x="6629400" y="4648200"/>
            <a:ext cx="1814513" cy="1727200"/>
            <a:chOff x="864" y="2928"/>
            <a:chExt cx="1143" cy="1088"/>
          </a:xfrm>
        </p:grpSpPr>
        <p:sp>
          <p:nvSpPr>
            <p:cNvPr id="148505" name="Oval 21"/>
            <p:cNvSpPr>
              <a:spLocks noChangeArrowheads="1"/>
            </p:cNvSpPr>
            <p:nvPr/>
          </p:nvSpPr>
          <p:spPr bwMode="auto">
            <a:xfrm>
              <a:off x="864" y="2928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06" name="Oval 22"/>
            <p:cNvSpPr>
              <a:spLocks noChangeArrowheads="1"/>
            </p:cNvSpPr>
            <p:nvPr/>
          </p:nvSpPr>
          <p:spPr bwMode="auto">
            <a:xfrm>
              <a:off x="1584" y="2928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7" name="Oval 23"/>
            <p:cNvSpPr>
              <a:spLocks noChangeArrowheads="1"/>
            </p:cNvSpPr>
            <p:nvPr/>
          </p:nvSpPr>
          <p:spPr bwMode="auto">
            <a:xfrm>
              <a:off x="1200" y="3360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8" name="Oval 24"/>
            <p:cNvSpPr>
              <a:spLocks noChangeArrowheads="1"/>
            </p:cNvSpPr>
            <p:nvPr/>
          </p:nvSpPr>
          <p:spPr bwMode="auto">
            <a:xfrm>
              <a:off x="1200" y="3840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9" name="AutoShape 25"/>
            <p:cNvCxnSpPr>
              <a:cxnSpLocks noChangeShapeType="1"/>
              <a:stCxn id="148505" idx="4"/>
              <a:endCxn id="148507" idx="0"/>
            </p:cNvCxnSpPr>
            <p:nvPr/>
          </p:nvCxnSpPr>
          <p:spPr bwMode="auto">
            <a:xfrm>
              <a:off x="1060" y="3112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0" name="AutoShape 26"/>
            <p:cNvCxnSpPr>
              <a:cxnSpLocks noChangeShapeType="1"/>
              <a:stCxn id="148507" idx="4"/>
              <a:endCxn id="148508" idx="0"/>
            </p:cNvCxnSpPr>
            <p:nvPr/>
          </p:nvCxnSpPr>
          <p:spPr bwMode="auto">
            <a:xfrm flipH="1">
              <a:off x="1396" y="3544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6" name="Group 27"/>
          <p:cNvGrpSpPr>
            <a:grpSpLocks/>
          </p:cNvGrpSpPr>
          <p:nvPr/>
        </p:nvGrpSpPr>
        <p:grpSpPr bwMode="auto">
          <a:xfrm>
            <a:off x="457200" y="4648200"/>
            <a:ext cx="1814513" cy="1727200"/>
            <a:chOff x="4080" y="2976"/>
            <a:chExt cx="1143" cy="1088"/>
          </a:xfrm>
        </p:grpSpPr>
        <p:sp>
          <p:nvSpPr>
            <p:cNvPr id="148498" name="Oval 28"/>
            <p:cNvSpPr>
              <a:spLocks noChangeArrowheads="1"/>
            </p:cNvSpPr>
            <p:nvPr/>
          </p:nvSpPr>
          <p:spPr bwMode="auto">
            <a:xfrm>
              <a:off x="4080" y="2976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499" name="Oval 29"/>
            <p:cNvSpPr>
              <a:spLocks noChangeArrowheads="1"/>
            </p:cNvSpPr>
            <p:nvPr/>
          </p:nvSpPr>
          <p:spPr bwMode="auto">
            <a:xfrm>
              <a:off x="4800" y="2976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0" name="Oval 30"/>
            <p:cNvSpPr>
              <a:spLocks noChangeArrowheads="1"/>
            </p:cNvSpPr>
            <p:nvPr/>
          </p:nvSpPr>
          <p:spPr bwMode="auto">
            <a:xfrm>
              <a:off x="4416" y="3408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1" name="Oval 31"/>
            <p:cNvSpPr>
              <a:spLocks noChangeArrowheads="1"/>
            </p:cNvSpPr>
            <p:nvPr/>
          </p:nvSpPr>
          <p:spPr bwMode="auto">
            <a:xfrm>
              <a:off x="4416" y="3888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2" name="AutoShape 32"/>
            <p:cNvCxnSpPr>
              <a:cxnSpLocks noChangeShapeType="1"/>
              <a:stCxn id="148498" idx="4"/>
              <a:endCxn id="148500" idx="0"/>
            </p:cNvCxnSpPr>
            <p:nvPr/>
          </p:nvCxnSpPr>
          <p:spPr bwMode="auto">
            <a:xfrm>
              <a:off x="4276" y="3160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3" name="AutoShape 33"/>
            <p:cNvCxnSpPr>
              <a:cxnSpLocks noChangeShapeType="1"/>
              <a:stCxn id="148499" idx="4"/>
              <a:endCxn id="148500" idx="0"/>
            </p:cNvCxnSpPr>
            <p:nvPr/>
          </p:nvCxnSpPr>
          <p:spPr bwMode="auto">
            <a:xfrm flipH="1">
              <a:off x="4623" y="3161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4" name="AutoShape 34"/>
            <p:cNvCxnSpPr>
              <a:cxnSpLocks noChangeShapeType="1"/>
              <a:stCxn id="148500" idx="4"/>
              <a:endCxn id="148501" idx="0"/>
            </p:cNvCxnSpPr>
            <p:nvPr/>
          </p:nvCxnSpPr>
          <p:spPr bwMode="auto">
            <a:xfrm flipH="1">
              <a:off x="4612" y="3592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7" name="Group 35"/>
          <p:cNvGrpSpPr>
            <a:grpSpLocks/>
          </p:cNvGrpSpPr>
          <p:nvPr/>
        </p:nvGrpSpPr>
        <p:grpSpPr bwMode="auto">
          <a:xfrm>
            <a:off x="4953000" y="2057400"/>
            <a:ext cx="1560513" cy="1001713"/>
            <a:chOff x="1372" y="666"/>
            <a:chExt cx="983" cy="631"/>
          </a:xfrm>
        </p:grpSpPr>
        <p:sp>
          <p:nvSpPr>
            <p:cNvPr id="148496" name="Text Box 36"/>
            <p:cNvSpPr txBox="1">
              <a:spLocks noChangeArrowheads="1"/>
            </p:cNvSpPr>
            <p:nvPr/>
          </p:nvSpPr>
          <p:spPr bwMode="auto">
            <a:xfrm rot="-1271001">
              <a:off x="1413" y="1047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C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7" name="AutoShape 37"/>
            <p:cNvSpPr>
              <a:spLocks noChangeArrowheads="1"/>
            </p:cNvSpPr>
            <p:nvPr/>
          </p:nvSpPr>
          <p:spPr bwMode="auto">
            <a:xfrm rot="-1271001">
              <a:off x="1372" y="666"/>
              <a:ext cx="983" cy="466"/>
            </a:xfrm>
            <a:prstGeom prst="rightArrow">
              <a:avLst>
                <a:gd name="adj1" fmla="val 50000"/>
                <a:gd name="adj2" fmla="val 5273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Add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C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8" name="Group 38"/>
          <p:cNvGrpSpPr>
            <a:grpSpLocks/>
          </p:cNvGrpSpPr>
          <p:nvPr/>
        </p:nvGrpSpPr>
        <p:grpSpPr bwMode="auto">
          <a:xfrm rot="2997210">
            <a:off x="4381500" y="4076700"/>
            <a:ext cx="1847850" cy="1009650"/>
            <a:chOff x="1293" y="661"/>
            <a:chExt cx="1164" cy="636"/>
          </a:xfrm>
        </p:grpSpPr>
        <p:sp>
          <p:nvSpPr>
            <p:cNvPr id="148494" name="Text Box 39"/>
            <p:cNvSpPr txBox="1">
              <a:spLocks noChangeArrowheads="1"/>
            </p:cNvSpPr>
            <p:nvPr/>
          </p:nvSpPr>
          <p:spPr bwMode="auto">
            <a:xfrm rot="-1271001">
              <a:off x="1417" y="1047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5" name="AutoShape 40"/>
            <p:cNvSpPr>
              <a:spLocks noChangeArrowheads="1"/>
            </p:cNvSpPr>
            <p:nvPr/>
          </p:nvSpPr>
          <p:spPr bwMode="auto">
            <a:xfrm rot="-1271001">
              <a:off x="1293" y="661"/>
              <a:ext cx="1164" cy="466"/>
            </a:xfrm>
            <a:prstGeom prst="rightArrow">
              <a:avLst>
                <a:gd name="adj1" fmla="val 50000"/>
                <a:gd name="adj2" fmla="val 6244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Delete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9" name="Group 41"/>
          <p:cNvGrpSpPr>
            <a:grpSpLocks/>
          </p:cNvGrpSpPr>
          <p:nvPr/>
        </p:nvGrpSpPr>
        <p:grpSpPr bwMode="auto">
          <a:xfrm rot="-3045324">
            <a:off x="1422400" y="3530600"/>
            <a:ext cx="2108200" cy="990600"/>
            <a:chOff x="2701" y="3456"/>
            <a:chExt cx="1328" cy="624"/>
          </a:xfrm>
        </p:grpSpPr>
        <p:sp>
          <p:nvSpPr>
            <p:cNvPr id="148492" name="Text Box 42"/>
            <p:cNvSpPr txBox="1">
              <a:spLocks noChangeArrowheads="1"/>
            </p:cNvSpPr>
            <p:nvPr/>
          </p:nvSpPr>
          <p:spPr bwMode="auto">
            <a:xfrm rot="1726209">
              <a:off x="2952" y="3830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3" name="AutoShape 43"/>
            <p:cNvSpPr>
              <a:spLocks noChangeArrowheads="1"/>
            </p:cNvSpPr>
            <p:nvPr/>
          </p:nvSpPr>
          <p:spPr bwMode="auto">
            <a:xfrm rot="1726209">
              <a:off x="2701" y="3456"/>
              <a:ext cx="1328" cy="466"/>
            </a:xfrm>
            <a:prstGeom prst="leftArrow">
              <a:avLst>
                <a:gd name="adj1" fmla="val 50000"/>
                <a:gd name="adj2" fmla="val 71245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Reverse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48490" name="AutoShape 44"/>
          <p:cNvSpPr>
            <a:spLocks noChangeArrowheads="1"/>
          </p:cNvSpPr>
          <p:nvPr/>
        </p:nvSpPr>
        <p:spPr bwMode="auto">
          <a:xfrm rot="1811270">
            <a:off x="1081088" y="1541463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8491" name="Oval 45"/>
          <p:cNvSpPr>
            <a:spLocks noChangeArrowheads="1"/>
          </p:cNvSpPr>
          <p:nvPr/>
        </p:nvSpPr>
        <p:spPr bwMode="auto">
          <a:xfrm>
            <a:off x="2752725" y="1870075"/>
            <a:ext cx="23622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65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Example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052736"/>
            <a:ext cx="87130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If we re-wrap each candy and return it to the bag, our 10 observations are independent and identically distributed,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i.i.d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 so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∏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j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  for j=1,..,10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For a given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l-GR" sz="2400" baseline="-25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the value of P(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4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 is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cherry| 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;  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lime|h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(1-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Given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observations, of which c are cherry and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l = N-c lime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568908"/>
              </p:ext>
            </p:extLst>
          </p:nvPr>
        </p:nvGraphicFramePr>
        <p:xfrm>
          <a:off x="899592" y="4005064"/>
          <a:ext cx="5021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3" name="Formel" r:id="rId4" imgW="2578100" imgH="304800" progId="Equation.3">
                  <p:embed/>
                </p:oleObj>
              </mc:Choice>
              <mc:Fallback>
                <p:oleObj name="Formel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05064"/>
                        <a:ext cx="50212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50825" y="4506589"/>
            <a:ext cx="8569325" cy="23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1600" b="1" dirty="0">
                <a:solidFill>
                  <a:schemeClr val="accent2"/>
                </a:solidFill>
                <a:latin typeface="+mn-lt"/>
              </a:rPr>
              <a:t>Binomial distribution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: probability of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 # of successes in a sequence of N independent  trials with binary outcome, each of which yields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success with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probability </a:t>
            </a:r>
            <a:r>
              <a:rPr lang="el-GR" sz="16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For instance, after observing 3 lime candies in a row: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P([lime, lime, lime] |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50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0.5</a:t>
            </a:r>
            <a:r>
              <a:rPr lang="en-GB" sz="2000" baseline="30000" dirty="0">
                <a:solidFill>
                  <a:srgbClr val="000000"/>
                </a:solidFill>
                <a:latin typeface="+mn-lt"/>
              </a:rPr>
              <a:t>3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because the probability of seeing lime for each observation is 0.5 under this hypotheses</a:t>
            </a:r>
            <a:endParaRPr lang="en-GB" sz="2000" baseline="30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8698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Times New Roman" charset="0"/>
              <a:cs typeface="ＭＳ Ｐゴシック" charset="0"/>
            </a:endParaRPr>
          </a:p>
        </p:txBody>
      </p:sp>
      <p:sp>
        <p:nvSpPr>
          <p:cNvPr id="14950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C4346CF-35F9-BD4D-9FD7-5B22CFBF4FF4}" type="slidenum">
              <a:rPr lang="en-US" sz="1000">
                <a:solidFill>
                  <a:schemeClr val="tx1"/>
                </a:solidFill>
              </a:rPr>
              <a:pPr algn="l" eaLnBrk="1" hangingPunct="1"/>
              <a:t>70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8913"/>
            <a:ext cx="926147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2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B56091FA-60E3-1542-BF28-8D3C6B91BED6}" type="slidenum">
              <a:rPr lang="en-US" sz="1000">
                <a:solidFill>
                  <a:schemeClr val="tx1"/>
                </a:solidFill>
              </a:rPr>
              <a:pPr algn="l" eaLnBrk="1" hangingPunct="1"/>
              <a:t>71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Variations on a theme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ＭＳ Ｐゴシック" charset="0"/>
              </a:rPr>
              <a:t>Known structure, fully observable</a:t>
            </a:r>
            <a:r>
              <a:rPr lang="en-US">
                <a:cs typeface="ＭＳ Ｐゴシック" charset="0"/>
              </a:rPr>
              <a:t>: only need to do parameter estimation</a:t>
            </a:r>
          </a:p>
          <a:p>
            <a:r>
              <a:rPr lang="en-US" b="1">
                <a:cs typeface="ＭＳ Ｐゴシック" charset="0"/>
              </a:rPr>
              <a:t>Known structure, hidden variables: </a:t>
            </a:r>
            <a:br>
              <a:rPr lang="en-US" b="1">
                <a:cs typeface="ＭＳ Ｐゴシック" charset="0"/>
              </a:rPr>
            </a:br>
            <a:r>
              <a:rPr lang="en-US">
                <a:cs typeface="ＭＳ Ｐゴシック" charset="0"/>
              </a:rPr>
              <a:t>use expectation maximization (EM) to estimate parameters</a:t>
            </a:r>
          </a:p>
          <a:p>
            <a:r>
              <a:rPr lang="en-US" b="1">
                <a:cs typeface="ＭＳ Ｐゴシック" charset="0"/>
              </a:rPr>
              <a:t>Unknown structure, fully observable:</a:t>
            </a:r>
            <a:r>
              <a:rPr lang="en-US">
                <a:cs typeface="ＭＳ Ｐゴシック" charset="0"/>
              </a:rPr>
              <a:t> do heuristic search through structure space, then parameter estimation</a:t>
            </a:r>
          </a:p>
          <a:p>
            <a:r>
              <a:rPr lang="en-US" b="1">
                <a:cs typeface="ＭＳ Ｐゴシック" charset="0"/>
              </a:rPr>
              <a:t>Unknown structure, hidden variables: </a:t>
            </a:r>
            <a:r>
              <a:rPr lang="en-US">
                <a:cs typeface="ＭＳ Ｐゴシック" charset="0"/>
              </a:rPr>
              <a:t>too hard to solve!</a:t>
            </a:r>
          </a:p>
        </p:txBody>
      </p:sp>
    </p:spTree>
    <p:extLst>
      <p:ext uri="{BB962C8B-B14F-4D97-AF65-F5344CB8AC3E}">
        <p14:creationId xmlns:p14="http://schemas.microsoft.com/office/powerpoint/2010/main" val="165283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6021288"/>
            <a:ext cx="2088232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950" y="4532313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Initially, the </a:t>
            </a:r>
            <a:r>
              <a:rPr lang="en-GB" sz="2000" i="1" dirty="0" err="1">
                <a:solidFill>
                  <a:srgbClr val="000000"/>
                </a:solidFill>
              </a:rPr>
              <a:t>hp</a:t>
            </a:r>
            <a:r>
              <a:rPr lang="en-GB" sz="2000" dirty="0">
                <a:solidFill>
                  <a:srgbClr val="000000"/>
                </a:solidFill>
              </a:rPr>
              <a:t> with higher priors dominate (h</a:t>
            </a:r>
            <a:r>
              <a:rPr lang="en-GB" sz="2000" baseline="-25000" dirty="0">
                <a:solidFill>
                  <a:srgbClr val="000000"/>
                </a:solidFill>
              </a:rPr>
              <a:t>50</a:t>
            </a:r>
            <a:r>
              <a:rPr lang="en-GB" sz="2000" dirty="0">
                <a:solidFill>
                  <a:srgbClr val="000000"/>
                </a:solidFill>
              </a:rPr>
              <a:t> with prior = 0.4)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As data comes in, the finally best hypothesis (</a:t>
            </a:r>
            <a:r>
              <a:rPr lang="en-GB" sz="2000" dirty="0" smtClean="0">
                <a:solidFill>
                  <a:srgbClr val="000000"/>
                </a:solidFill>
              </a:rPr>
              <a:t>h</a:t>
            </a:r>
            <a:r>
              <a:rPr lang="en-GB" sz="2000" baseline="-25000" dirty="0" smtClean="0">
                <a:solidFill>
                  <a:srgbClr val="000000"/>
                </a:solidFill>
              </a:rPr>
              <a:t>0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starts dominating, as the probability of seeing this data given the other hypotheses gets increasingly smaller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After seeing three lime candies in a row, the probability that the bag is the all-lime one starts taking off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784975" y="1368425"/>
            <a:ext cx="1100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31747" name="Group 20"/>
          <p:cNvGrpSpPr>
            <a:grpSpLocks/>
          </p:cNvGrpSpPr>
          <p:nvPr/>
        </p:nvGrpSpPr>
        <p:grpSpPr bwMode="auto">
          <a:xfrm>
            <a:off x="0" y="357188"/>
            <a:ext cx="7015163" cy="4187825"/>
            <a:chOff x="158" y="436"/>
            <a:chExt cx="4419" cy="2638"/>
          </a:xfrm>
        </p:grpSpPr>
        <p:pic>
          <p:nvPicPr>
            <p:cNvPr id="317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18"/>
            <p:cNvSpPr txBox="1">
              <a:spLocks noChangeArrowheads="1"/>
            </p:cNvSpPr>
            <p:nvPr/>
          </p:nvSpPr>
          <p:spPr bwMode="auto">
            <a:xfrm>
              <a:off x="1111" y="663"/>
              <a:ext cx="489" cy="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FF3300"/>
                  </a:solidFill>
                </a:rPr>
                <a:t>P(h</a:t>
              </a:r>
              <a:r>
                <a:rPr lang="en-US" sz="1400" b="1" baseline="-25000">
                  <a:solidFill>
                    <a:srgbClr val="FF3300"/>
                  </a:solidFill>
                </a:rPr>
                <a:t>100</a:t>
              </a:r>
              <a:r>
                <a:rPr lang="en-US" sz="14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00"/>
                  </a:solidFill>
                </a:rPr>
                <a:t>P(h</a:t>
              </a:r>
              <a:r>
                <a:rPr lang="en-US" sz="1400" b="1" baseline="-25000">
                  <a:solidFill>
                    <a:srgbClr val="00FF00"/>
                  </a:solidFill>
                </a:rPr>
                <a:t>75</a:t>
              </a:r>
              <a:r>
                <a:rPr lang="en-US" sz="14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chemeClr val="accent2"/>
                  </a:solidFill>
                </a:rPr>
                <a:t>P(h</a:t>
              </a:r>
              <a:r>
                <a:rPr lang="en-US" sz="14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4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CC3399"/>
                  </a:solidFill>
                </a:rPr>
                <a:t>P(h</a:t>
              </a:r>
              <a:r>
                <a:rPr lang="en-US" sz="1400" b="1" baseline="-25000">
                  <a:solidFill>
                    <a:srgbClr val="CC3399"/>
                  </a:solidFill>
                </a:rPr>
                <a:t>25</a:t>
              </a:r>
              <a:r>
                <a:rPr lang="en-US" sz="14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CC"/>
                  </a:solidFill>
                </a:rPr>
                <a:t>P(h</a:t>
              </a:r>
              <a:r>
                <a:rPr lang="en-US" sz="1400" b="1" baseline="-25000">
                  <a:solidFill>
                    <a:srgbClr val="00FFCC"/>
                  </a:solidFill>
                </a:rPr>
                <a:t>0</a:t>
              </a:r>
              <a:r>
                <a:rPr lang="en-US" sz="14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5435600" y="1797050"/>
            <a:ext cx="3455988" cy="647700"/>
          </a:xfrm>
          <a:prstGeom prst="wedgeRectCallout">
            <a:avLst>
              <a:gd name="adj1" fmla="val -65847"/>
              <a:gd name="adj2" fmla="val 23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i="1">
                <a:solidFill>
                  <a:srgbClr val="000000"/>
                </a:solidFill>
              </a:rPr>
              <a:t>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) = </a:t>
            </a:r>
            <a:r>
              <a:rPr lang="el-GR" sz="2400" i="1">
                <a:solidFill>
                  <a:srgbClr val="000000"/>
                </a:solidFill>
              </a:rPr>
              <a:t>α</a:t>
            </a:r>
            <a:r>
              <a:rPr lang="en-GB" sz="2400" i="1">
                <a:solidFill>
                  <a:srgbClr val="000000"/>
                </a:solidFill>
              </a:rPr>
              <a:t>P(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| 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 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All-limes: Posterior Probability of 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48264" y="692696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276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2008" y="692696"/>
            <a:ext cx="9036496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Prediction Probability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0825" y="558958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probability that the next candy is lime increases with the probability that the bag is an all-lime one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573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928938" y="3429000"/>
            <a:ext cx="5686425" cy="504825"/>
          </a:xfrm>
          <a:prstGeom prst="wedgeRectCallout">
            <a:avLst>
              <a:gd name="adj1" fmla="val -36162"/>
              <a:gd name="adj2" fmla="val -26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>
                <a:solidFill>
                  <a:srgbClr val="000000"/>
                </a:solidFill>
              </a:rPr>
              <a:t>∑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P(next candy is lime| 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) P(h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9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0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5005</Words>
  <Application>Microsoft Macintosh PowerPoint</Application>
  <PresentationFormat>Bildschirmpräsentation (4:3)</PresentationFormat>
  <Paragraphs>603</Paragraphs>
  <Slides>71</Slides>
  <Notes>56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71</vt:i4>
      </vt:variant>
    </vt:vector>
  </HeadingPairs>
  <TitlesOfParts>
    <vt:vector size="75" baseType="lpstr">
      <vt:lpstr>7_Standarddesign</vt:lpstr>
      <vt:lpstr>Formel</vt:lpstr>
      <vt:lpstr>Equation</vt:lpstr>
      <vt:lpstr>Image</vt:lpstr>
      <vt:lpstr>Web-Mining Agents Part: Data Mining</vt:lpstr>
      <vt:lpstr>Acknowledgements</vt:lpstr>
      <vt:lpstr>Overview</vt:lpstr>
      <vt:lpstr>Full Bayesian Learning</vt:lpstr>
      <vt:lpstr>Example</vt:lpstr>
      <vt:lpstr>Full Bayesian Learning</vt:lpstr>
      <vt:lpstr>Example</vt:lpstr>
      <vt:lpstr>All-limes: Posterior Probability of H</vt:lpstr>
      <vt:lpstr>Prediction Probability</vt:lpstr>
      <vt:lpstr>Overview</vt:lpstr>
      <vt:lpstr>MAP approximation</vt:lpstr>
      <vt:lpstr>MAP approximation</vt:lpstr>
      <vt:lpstr>Bias</vt:lpstr>
      <vt:lpstr>Overview</vt:lpstr>
      <vt:lpstr>Maximum Likelihood (ML) Learning</vt:lpstr>
      <vt:lpstr>Maximum Likelihood (ML) Learning</vt:lpstr>
      <vt:lpstr>Overview</vt:lpstr>
      <vt:lpstr>Learning BNets: Complete Data</vt:lpstr>
      <vt:lpstr>ML learning: example</vt:lpstr>
      <vt:lpstr>ML learning: example (cont’d)</vt:lpstr>
      <vt:lpstr>ML  learning: example (cont’d)</vt:lpstr>
      <vt:lpstr>Frequencies as Priors</vt:lpstr>
      <vt:lpstr>General ML procedure</vt:lpstr>
      <vt:lpstr>More complex example</vt:lpstr>
      <vt:lpstr>More complex example</vt:lpstr>
      <vt:lpstr>Another example (cont’d)</vt:lpstr>
      <vt:lpstr>Another example (cont’d)</vt:lpstr>
      <vt:lpstr>ML parameter learning in Bayes nets</vt:lpstr>
      <vt:lpstr>Very Popular Application </vt:lpstr>
      <vt:lpstr>Problem with ML parameter learning</vt:lpstr>
      <vt:lpstr>Probability from Experts</vt:lpstr>
      <vt:lpstr>Combining Experts and Data</vt:lpstr>
      <vt:lpstr>Combining Experts and Data</vt:lpstr>
      <vt:lpstr>Overview</vt:lpstr>
      <vt:lpstr>Learning Parameters with Hidden Variables</vt:lpstr>
      <vt:lpstr>Quick Fix</vt:lpstr>
      <vt:lpstr>Not Necessarily a Good Fix</vt:lpstr>
      <vt:lpstr>Example: The cherry/lime candy world again </vt:lpstr>
      <vt:lpstr>Expectation-Maximization (EM)</vt:lpstr>
      <vt:lpstr>Bayesian learning: Bayes’ rule</vt:lpstr>
      <vt:lpstr>Bayesian learning</vt:lpstr>
      <vt:lpstr>Parameter estimation</vt:lpstr>
      <vt:lpstr>EM: general idea</vt:lpstr>
      <vt:lpstr>EM: General Idea</vt:lpstr>
      <vt:lpstr>EM: How it Works on Naive Bayes</vt:lpstr>
      <vt:lpstr>EM: Initialization</vt:lpstr>
      <vt:lpstr>EM: Expectation Step (Get Expected Counts)</vt:lpstr>
      <vt:lpstr>EM: Expectation Step (Get Expected Counts)</vt:lpstr>
      <vt:lpstr>EM: Expectation Step (Get Expected Counts)</vt:lpstr>
      <vt:lpstr>EM: Expectation Step (Get Expected Counts)</vt:lpstr>
      <vt:lpstr>EM: General Idea</vt:lpstr>
      <vt:lpstr>Maximization Step: (Refining Parameters)</vt:lpstr>
      <vt:lpstr>EM Cycle</vt:lpstr>
      <vt:lpstr>PowerPoint-Präsentation</vt:lpstr>
      <vt:lpstr>Example: Back to the cherry/lime candy world </vt:lpstr>
      <vt:lpstr>Data</vt:lpstr>
      <vt:lpstr>EM: Initialization </vt:lpstr>
      <vt:lpstr>E-step</vt:lpstr>
      <vt:lpstr>E-step</vt:lpstr>
      <vt:lpstr>M-step</vt:lpstr>
      <vt:lpstr>One More Parameter</vt:lpstr>
      <vt:lpstr>Learning Performance</vt:lpstr>
      <vt:lpstr>Learning Performance</vt:lpstr>
      <vt:lpstr>EM: Discussion</vt:lpstr>
      <vt:lpstr>EM: Discussion</vt:lpstr>
      <vt:lpstr>Learning Bayesian network structures </vt:lpstr>
      <vt:lpstr>Model selection</vt:lpstr>
      <vt:lpstr>Structure selection: Scoring</vt:lpstr>
      <vt:lpstr>Heuristic search</vt:lpstr>
      <vt:lpstr>PowerPoint-Präsentation</vt:lpstr>
      <vt:lpstr>Variations on a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OeOe</cp:lastModifiedBy>
  <cp:revision>589</cp:revision>
  <cp:lastPrinted>2016-11-09T10:52:41Z</cp:lastPrinted>
  <dcterms:created xsi:type="dcterms:W3CDTF">2010-04-27T12:26:40Z</dcterms:created>
  <dcterms:modified xsi:type="dcterms:W3CDTF">2016-11-09T10:52:55Z</dcterms:modified>
</cp:coreProperties>
</file>