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9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2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8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19.bin" ContentType="application/vnd.openxmlformats-officedocument.oleObject"/>
  <Override PartName="/ppt/notesSlides/notesSlide31.xml" ContentType="application/vnd.openxmlformats-officedocument.presentationml.notesSlide+xml"/>
  <Override PartName="/ppt/embeddings/oleObject20.bin" ContentType="application/vnd.openxmlformats-officedocument.oleObject"/>
  <Override PartName="/ppt/notesSlides/notesSlide32.xml" ContentType="application/vnd.openxmlformats-officedocument.presentationml.notesSlide+xml"/>
  <Override PartName="/ppt/embeddings/oleObject21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64" r:id="rId2"/>
    <p:sldMasterId id="2147483679" r:id="rId3"/>
    <p:sldMasterId id="2147483694" r:id="rId4"/>
    <p:sldMasterId id="2147484096" r:id="rId5"/>
    <p:sldMasterId id="2147484111" r:id="rId6"/>
    <p:sldMasterId id="2147484126" r:id="rId7"/>
    <p:sldMasterId id="2147484141" r:id="rId8"/>
  </p:sldMasterIdLst>
  <p:notesMasterIdLst>
    <p:notesMasterId r:id="rId81"/>
  </p:notesMasterIdLst>
  <p:handoutMasterIdLst>
    <p:handoutMasterId r:id="rId82"/>
  </p:handoutMasterIdLst>
  <p:sldIdLst>
    <p:sldId id="980" r:id="rId9"/>
    <p:sldId id="481" r:id="rId10"/>
    <p:sldId id="940" r:id="rId11"/>
    <p:sldId id="749" r:id="rId12"/>
    <p:sldId id="771" r:id="rId13"/>
    <p:sldId id="454" r:id="rId14"/>
    <p:sldId id="944" r:id="rId15"/>
    <p:sldId id="945" r:id="rId16"/>
    <p:sldId id="968" r:id="rId17"/>
    <p:sldId id="947" r:id="rId18"/>
    <p:sldId id="948" r:id="rId19"/>
    <p:sldId id="949" r:id="rId20"/>
    <p:sldId id="950" r:id="rId21"/>
    <p:sldId id="951" r:id="rId22"/>
    <p:sldId id="952" r:id="rId23"/>
    <p:sldId id="953" r:id="rId24"/>
    <p:sldId id="954" r:id="rId25"/>
    <p:sldId id="955" r:id="rId26"/>
    <p:sldId id="956" r:id="rId27"/>
    <p:sldId id="752" r:id="rId28"/>
    <p:sldId id="666" r:id="rId29"/>
    <p:sldId id="970" r:id="rId30"/>
    <p:sldId id="971" r:id="rId31"/>
    <p:sldId id="972" r:id="rId32"/>
    <p:sldId id="668" r:id="rId33"/>
    <p:sldId id="684" r:id="rId34"/>
    <p:sldId id="701" r:id="rId35"/>
    <p:sldId id="651" r:id="rId36"/>
    <p:sldId id="943" r:id="rId37"/>
    <p:sldId id="685" r:id="rId38"/>
    <p:sldId id="703" r:id="rId39"/>
    <p:sldId id="686" r:id="rId40"/>
    <p:sldId id="973" r:id="rId41"/>
    <p:sldId id="974" r:id="rId42"/>
    <p:sldId id="975" r:id="rId43"/>
    <p:sldId id="815" r:id="rId44"/>
    <p:sldId id="957" r:id="rId45"/>
    <p:sldId id="958" r:id="rId46"/>
    <p:sldId id="816" r:id="rId47"/>
    <p:sldId id="817" r:id="rId48"/>
    <p:sldId id="818" r:id="rId49"/>
    <p:sldId id="819" r:id="rId50"/>
    <p:sldId id="820" r:id="rId51"/>
    <p:sldId id="959" r:id="rId52"/>
    <p:sldId id="821" r:id="rId53"/>
    <p:sldId id="960" r:id="rId54"/>
    <p:sldId id="822" r:id="rId55"/>
    <p:sldId id="823" r:id="rId56"/>
    <p:sldId id="824" r:id="rId57"/>
    <p:sldId id="961" r:id="rId58"/>
    <p:sldId id="962" r:id="rId59"/>
    <p:sldId id="963" r:id="rId60"/>
    <p:sldId id="964" r:id="rId61"/>
    <p:sldId id="825" r:id="rId62"/>
    <p:sldId id="826" r:id="rId63"/>
    <p:sldId id="827" r:id="rId64"/>
    <p:sldId id="828" r:id="rId65"/>
    <p:sldId id="829" r:id="rId66"/>
    <p:sldId id="965" r:id="rId67"/>
    <p:sldId id="966" r:id="rId68"/>
    <p:sldId id="830" r:id="rId69"/>
    <p:sldId id="831" r:id="rId70"/>
    <p:sldId id="832" r:id="rId71"/>
    <p:sldId id="969" r:id="rId72"/>
    <p:sldId id="852" r:id="rId73"/>
    <p:sldId id="854" r:id="rId74"/>
    <p:sldId id="977" r:id="rId75"/>
    <p:sldId id="978" r:id="rId76"/>
    <p:sldId id="979" r:id="rId77"/>
    <p:sldId id="862" r:id="rId78"/>
    <p:sldId id="913" r:id="rId79"/>
    <p:sldId id="739" r:id="rId80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FF3300"/>
    <a:srgbClr val="FF9900"/>
    <a:srgbClr val="CC99FF"/>
    <a:srgbClr val="FF99FF"/>
    <a:srgbClr val="00FFFF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22" autoAdjust="0"/>
  </p:normalViewPr>
  <p:slideViewPr>
    <p:cSldViewPr snapToGrid="0">
      <p:cViewPr varScale="1">
        <p:scale>
          <a:sx n="132" d="100"/>
          <a:sy n="132" d="100"/>
        </p:scale>
        <p:origin x="-968" y="-112"/>
      </p:cViewPr>
      <p:guideLst>
        <p:guide orient="horz" pos="3702"/>
        <p:guide pos="285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42"/>
    </p:cViewPr>
  </p:sorterViewPr>
  <p:notesViewPr>
    <p:cSldViewPr snapToGrid="0">
      <p:cViewPr varScale="1">
        <p:scale>
          <a:sx n="40" d="100"/>
          <a:sy n="40" d="100"/>
        </p:scale>
        <p:origin x="-1392" y="-90"/>
      </p:cViewPr>
      <p:guideLst>
        <p:guide orient="horz" pos="2919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image" Target="../media/image9.w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7.wmf"/><Relationship Id="rId2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57238" cy="274638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 vert="horz" wrap="none" lIns="91364" tIns="45682" rIns="91364" bIns="45682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8019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99175" y="0"/>
            <a:ext cx="911225" cy="274638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 vert="horz" wrap="none" lIns="91364" tIns="45682" rIns="91364" bIns="45682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8020" name="Rectangle 307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10650"/>
            <a:ext cx="674688" cy="274638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 vert="horz" wrap="none" lIns="91364" tIns="45682" rIns="91364" bIns="45682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8021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21450" y="9010650"/>
            <a:ext cx="488950" cy="274638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 vert="horz" wrap="none" lIns="91364" tIns="45682" rIns="91364" bIns="45682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E942B94C-B3F6-2F4B-8BB6-FE935200F0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1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2138"/>
            <a:ext cx="5121275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27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9038"/>
            <a:ext cx="3027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2" tIns="46331" rIns="92662" bIns="4633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 smtClean="0"/>
            </a:lvl1pPr>
          </a:lstStyle>
          <a:p>
            <a:pPr>
              <a:defRPr/>
            </a:pPr>
            <a:fld id="{F6A96538-BA0E-BC41-8082-F909DD3886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67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9BD36E-5DAC-9642-8F6E-EBA1BBB225FC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33912" cy="347503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53" tIns="46276" rIns="92553" bIns="46276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094BB2-B9D0-C24B-BFED-71FBB8B9D5F7}" type="slidenum">
              <a:rPr lang="en-US" sz="1200" b="0">
                <a:latin typeface="Times New Roman" charset="0"/>
              </a:rPr>
              <a:pPr/>
              <a:t>12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92AD0F-E74E-7441-ACEA-52E463E8A5E2}" type="slidenum">
              <a:rPr lang="en-US" sz="1200" b="0">
                <a:latin typeface="Times New Roman" charset="0"/>
              </a:rPr>
              <a:pPr/>
              <a:t>13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26A497-DFB8-BE4C-A0E4-6F1C97668CA8}" type="slidenum">
              <a:rPr lang="en-US" sz="1200" b="0">
                <a:latin typeface="Times New Roman" charset="0"/>
              </a:rPr>
              <a:pPr/>
              <a:t>14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40484E-EF61-8F47-8B8F-8A5162A14255}" type="slidenum">
              <a:rPr lang="en-US" sz="1200" b="0">
                <a:latin typeface="Times New Roman" charset="0"/>
              </a:rPr>
              <a:pPr/>
              <a:t>15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E549BA-9CE2-944A-B27A-85E275301B0E}" type="slidenum">
              <a:rPr lang="en-US" sz="1200" b="0">
                <a:latin typeface="Times New Roman" charset="0"/>
              </a:rPr>
              <a:pPr/>
              <a:t>16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77856C-1E3D-3244-AFD1-9DDEC3575FF3}" type="slidenum">
              <a:rPr lang="en-US" sz="1200" b="0">
                <a:latin typeface="Times New Roman" charset="0"/>
              </a:rPr>
              <a:pPr/>
              <a:t>17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42" tIns="46271" rIns="92542" bIns="46271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66FC36-B897-ED48-8802-FBEB16B29A18}" type="slidenum">
              <a:rPr lang="en-US" sz="1200" b="0">
                <a:latin typeface="Times New Roman" charset="0"/>
              </a:rPr>
              <a:pPr/>
              <a:t>18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42" tIns="46271" rIns="92542" bIns="46271"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May have more relations, Probabilistc is also possible, agreggates of sets of set and logic is possible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558834-BF79-F947-B6E1-7D9DFF1433BE}" type="slidenum">
              <a:rPr lang="en-US" sz="1200" b="0">
                <a:latin typeface="Times New Roman" charset="0"/>
              </a:rPr>
              <a:pPr/>
              <a:t>19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7" tIns="46438" rIns="92877" bIns="46438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Remember to say that this is just like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chain rule used in BNs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A74ADB-871D-6D49-B199-C491645B0CBC}" type="slidenum">
              <a:rPr lang="en-US" sz="1200" b="0"/>
              <a:pPr/>
              <a:t>20</a:t>
            </a:fld>
            <a:endParaRPr lang="en-US" sz="1200" b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0887" cy="3421062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1" tIns="45681" rIns="91361" bIns="45681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BC21EF-7A4E-024C-8AE3-3F611D5CF344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290EF4-1794-1E48-A30C-C308FE400506}" type="slidenum">
              <a:rPr lang="en-US" sz="1200" b="0"/>
              <a:pPr/>
              <a:t>4</a:t>
            </a:fld>
            <a:endParaRPr lang="en-US" sz="1200" b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Patient are contagious</a:t>
            </a:r>
          </a:p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other people with which they are in contact might contract a disease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E8371A-8ABF-864A-ACB5-6570912F1ED7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81ED24-2C56-7E4F-BF4D-0FD3EDA6AEE7}" type="slidenum">
              <a:rPr lang="en-US" sz="1200" b="0">
                <a:solidFill>
                  <a:srgbClr val="000000"/>
                </a:solidFill>
              </a:rPr>
              <a:pPr/>
              <a:t>23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877" tIns="46438" rIns="92877" bIns="46438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9A11A1-36ED-454D-BA8E-20CE4668FDD1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877" tIns="46438" rIns="92877" bIns="46438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FC27A0-B776-D342-8FD4-5A5185C90F5D}" type="slidenum">
              <a:rPr lang="en-US" sz="1200" b="0"/>
              <a:pPr/>
              <a:t>25</a:t>
            </a:fld>
            <a:endParaRPr lang="en-US" sz="1200" b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33912" cy="3475038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53" tIns="46276" rIns="92553" bIns="46276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41EC41-7CC1-5A4B-B638-71F6DD8BB8B6}" type="slidenum">
              <a:rPr lang="en-US" sz="1200" b="0"/>
              <a:pPr/>
              <a:t>26</a:t>
            </a:fld>
            <a:endParaRPr lang="en-US" sz="1200" b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33912" cy="3475038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53" tIns="46276" rIns="92553" bIns="46276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CEDA58-469C-AC43-83BD-4490933E6E32}" type="slidenum">
              <a:rPr lang="en-US" sz="1200" b="0"/>
              <a:pPr/>
              <a:t>27</a:t>
            </a:fld>
            <a:endParaRPr lang="en-US" sz="1200" b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37E32D-76B6-854F-810B-7A4E6C13B90D}" type="slidenum">
              <a:rPr lang="en-US" sz="1200" b="0"/>
              <a:pPr/>
              <a:t>28</a:t>
            </a:fld>
            <a:endParaRPr lang="en-US" sz="1200" b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Temporary Relations, Time, Parent … we can assure that its acylcix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35BB53-3CEB-0640-A476-11BB108D3280}" type="slidenum">
              <a:rPr lang="en-US" sz="1200" b="0"/>
              <a:pPr/>
              <a:t>30</a:t>
            </a:fld>
            <a:endParaRPr lang="en-US" sz="1200" b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33912" cy="3475038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53" tIns="46276" rIns="92553" bIns="46276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F8622F-BBEA-E344-B4DE-04856F77DA76}" type="slidenum">
              <a:rPr lang="en-US" sz="1200" b="0"/>
              <a:pPr/>
              <a:t>31</a:t>
            </a:fld>
            <a:endParaRPr lang="en-US" sz="1200" b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33912" cy="3475038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3" tIns="46276" rIns="92553" bIns="46276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Say there are a number of approaches we could use;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ML, MDL, here we use Bayesian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F97859-E8A2-7B4E-B2F9-B38741D5D07D}" type="slidenum">
              <a:rPr lang="en-US" sz="1200" b="0"/>
              <a:pPr/>
              <a:t>32</a:t>
            </a:fld>
            <a:endParaRPr lang="en-US" sz="1200" b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33912" cy="3475038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53" tIns="46276" rIns="92553" bIns="46276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C79C4A-8E64-4040-A682-430C42E06CD9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70" tIns="45685" rIns="91370" bIns="45685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D2F013-3F15-EE40-ACCE-24052B87C2EE}" type="slidenum">
              <a:rPr lang="en-US" sz="1200" b="0">
                <a:solidFill>
                  <a:srgbClr val="000000"/>
                </a:solidFill>
              </a:rPr>
              <a:pPr/>
              <a:t>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7" tIns="46268" rIns="92537" bIns="46268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relation to BN structure learning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Say to compute the new networks score we need only calculate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new local score.  To do this , requires that we make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pass through the database to compute the required sufficient statistics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that these are just a few of the potential changes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also detleting and reversing arcs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evaluate changes one edge at a time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dominant cost: passes over database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BB0778-F63C-5B40-9A9C-6FF413CBC7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7" tIns="46268" rIns="92537" bIns="46268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Say to compute the new networks score we need only calculate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new local score.  To do this , requires that we make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pass through the database to compute the required sufficient statistics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that these are just a few of the potential changes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also detleting and reversing arcs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evaluate changes one edge at a time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dominant cost: passes over database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ACE10D-8FE7-6B4B-8A75-1AF680556856}" type="slidenum">
              <a:rPr lang="en-US" sz="1200" b="0">
                <a:solidFill>
                  <a:srgbClr val="000000"/>
                </a:solidFill>
              </a:rPr>
              <a:pPr/>
              <a:t>35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7" tIns="46268" rIns="92537" bIns="46268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Say to compute the new networks score we need only calculate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new local score.  To do this , requires that we make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pass through the database to compute the required sufficient statistics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that these are just a few of the potential changes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Mention also detleting and reversing arcs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evaluate changes one edge at a time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dominant cost: passes over database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B6FB50-22CB-2A40-A0D9-9184E544CE5F}" type="slidenum">
              <a:rPr lang="en-US" sz="1200" b="0"/>
              <a:pPr/>
              <a:t>39</a:t>
            </a:fld>
            <a:endParaRPr lang="en-US" sz="1200" b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30738" cy="347345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Note </a:t>
            </a:r>
            <a:r>
              <a:rPr lang="de-DE" dirty="0" err="1" smtClean="0"/>
              <a:t>that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relational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uncertainty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reifies</a:t>
            </a:r>
            <a:r>
              <a:rPr lang="de-DE" baseline="0" dirty="0" smtClean="0"/>
              <a:t> relational </a:t>
            </a:r>
            <a:r>
              <a:rPr lang="de-DE" baseline="0" dirty="0" err="1" smtClean="0"/>
              <a:t>entities</a:t>
            </a:r>
            <a:r>
              <a:rPr lang="de-DE" baseline="0" dirty="0" smtClean="0"/>
              <a:t> (such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Cites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above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object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96538-BA0E-BC41-8082-F909DD3886D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59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08C8F3-A7A9-AB43-843E-9D6E3726434B}" type="slidenum">
              <a:rPr lang="en-US" sz="1200" b="0"/>
              <a:pPr/>
              <a:t>42</a:t>
            </a:fld>
            <a:endParaRPr lang="en-US" sz="1200" b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Patents.  Using topic hierarchy. But Knowing the number of possible instantiations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17EE4E-CBD7-AD45-B948-FD85F857B811}" type="slidenum">
              <a:rPr lang="en-US" sz="1200" b="0"/>
              <a:pPr/>
              <a:t>43</a:t>
            </a:fld>
            <a:endParaRPr lang="en-US" sz="1200" b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30738" cy="347345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 properties and ratings of one person to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reach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conclusions about the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properties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 a program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(how funny it is) reach conclusions about how likely another person is to like it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Generalize over primary keys so we have to learn rel. between existing papers. What about a new one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 paper example: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primary key, say,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Cites.cited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one would build distribution over all papers, considering each paper-ID as RV. 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Gather papers under topics (one possibility). But only takes into account the general distribution of cited papers</a:t>
            </a:r>
          </a:p>
        </p:txBody>
      </p:sp>
      <p:sp>
        <p:nvSpPr>
          <p:cNvPr id="20480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7665C0-D9B4-9D45-BB0C-9BC8345FEE65}" type="slidenum">
              <a:rPr lang="en-US" sz="1200" b="0">
                <a:latin typeface="Times New Roman" charset="0"/>
              </a:rPr>
              <a:pPr/>
              <a:t>44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dependency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goes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from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topic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citing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Have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to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anotate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relation</a:t>
            </a:r>
            <a:endParaRPr lang="de-DE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de-DE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de-D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85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E3EE0D-409A-F549-9C38-654F6700AE03}" type="slidenum">
              <a:rPr lang="en-US" sz="1200" b="0"/>
              <a:pPr/>
              <a:t>45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parititons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selected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uniformly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96538-BA0E-BC41-8082-F909DD3886D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0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30470B-05D0-F248-A19B-00444E5D7BCA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these are different from BNs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96B86F-2190-904F-8F40-3BEB757235AB}" type="slidenum">
              <a:rPr lang="en-US" sz="1200" b="0"/>
              <a:pPr/>
              <a:t>47</a:t>
            </a:fld>
            <a:endParaRPr lang="en-US" sz="1200" b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Remember to say that this is just like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chain rule used in BNs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B5DEF0-0A4F-B24A-9825-83DC5D0F3A62}" type="slidenum">
              <a:rPr lang="en-US" sz="1200" b="0"/>
              <a:pPr/>
              <a:t>48</a:t>
            </a:fld>
            <a:endParaRPr lang="en-US" sz="1200" b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3738"/>
            <a:ext cx="4629150" cy="3471862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97375"/>
            <a:ext cx="5121275" cy="416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629" tIns="46314" rIns="92629" bIns="46314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F2560B-F94B-FA46-9D88-C8CCC90DF3DC}" type="slidenum">
              <a:rPr lang="en-US" sz="1200" b="0"/>
              <a:pPr/>
              <a:t>49</a:t>
            </a:fld>
            <a:endParaRPr lang="en-US" sz="1200" b="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0737" cy="347345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5313"/>
            <a:ext cx="5121275" cy="417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539" tIns="46269" rIns="92539" bIns="46269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Depends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on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whether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cited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important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. The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mood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depends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on </a:t>
            </a:r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whether</a:t>
            </a:r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reviewed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cites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important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papers</a:t>
            </a:r>
            <a:endParaRPr lang="de-DE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Have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to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resolve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potential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cited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papers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can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have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uncertainty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before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computing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mood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Before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reviewer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decides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he </a:t>
            </a:r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scans</a:t>
            </a:r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„potential“ </a:t>
            </a:r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CITED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papers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which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influences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his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mood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2160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6F5B39-AF70-1748-ABE5-A6F4E5730DE9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50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All Papers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have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influence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on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mood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, but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new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selector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will push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probability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some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papers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Therefore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we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must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include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cites.cited</a:t>
            </a:r>
            <a:endParaRPr lang="de-DE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Ordering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Arial" charset="0"/>
                <a:ea typeface="ＭＳ Ｐゴシック" charset="0"/>
                <a:cs typeface="ＭＳ Ｐゴシック" charset="0"/>
              </a:rPr>
              <a:t>random</a:t>
            </a:r>
            <a:r>
              <a:rPr lang="de-DE" dirty="0">
                <a:latin typeface="Arial" charset="0"/>
                <a:ea typeface="ＭＳ Ｐゴシック" charset="0"/>
                <a:cs typeface="ＭＳ Ｐゴシック" charset="0"/>
              </a:rPr>
              <a:t> variables</a:t>
            </a:r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de-DE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(This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describes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additional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edges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dependency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graph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one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considers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Legal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models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then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again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ones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which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acyclic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)</a:t>
            </a:r>
          </a:p>
          <a:p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selector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Variable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formalizes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selectin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partition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de-D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81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11E30-B9A1-AB45-A59B-60BF1E7F660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51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attributes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96538-BA0E-BC41-8082-F909DD3886D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414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099F89-CD44-8C4B-8BA9-19AEBDDF0FCE}" type="slidenum">
              <a:rPr lang="en-US" sz="1200" b="0"/>
              <a:pPr/>
              <a:t>56</a:t>
            </a:fld>
            <a:endParaRPr lang="en-US" sz="1200" b="0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Patents.  Using topic hierarchy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09C453-9796-F441-AA1A-3D896C82F4D0}" type="slidenum">
              <a:rPr lang="en-US" sz="1200" b="0"/>
              <a:pPr/>
              <a:t>57</a:t>
            </a:fld>
            <a:endParaRPr lang="en-US" sz="1200" b="0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30738" cy="3473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41CFEF-A793-224D-B304-799539B71F2D}" type="slidenum">
              <a:rPr lang="en-US" sz="1200" b="0"/>
              <a:pPr/>
              <a:t>58</a:t>
            </a:fld>
            <a:endParaRPr lang="en-US" sz="1200" b="0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Remember to say that this is just like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chain rule used in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BNs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Exists special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boolean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attribute but otherwise treated as ordinary descriptive attribute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Given words and citation do collective inference on the topic</a:t>
            </a:r>
          </a:p>
        </p:txBody>
      </p:sp>
      <p:sp>
        <p:nvSpPr>
          <p:cNvPr id="23142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21DEB2-53ED-3140-A44E-F5E897AD5357}" type="slidenum">
              <a:rPr lang="en-US" sz="1200" b="0"/>
              <a:pPr/>
              <a:t>60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D7442E-FC94-EE4F-BFA1-AFE3F202E861}" type="slidenum">
              <a:rPr lang="en-US" sz="1200" b="0">
                <a:latin typeface="Times New Roman" charset="0"/>
              </a:rPr>
              <a:pPr/>
              <a:t>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E4A12F-530F-0345-8833-70DA38A483D7}" type="slidenum">
              <a:rPr lang="en-US" sz="1200" b="0"/>
              <a:pPr/>
              <a:t>61</a:t>
            </a:fld>
            <a:endParaRPr lang="en-US" sz="1200" b="0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Remember to say that this is just like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chain rule used in BNs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1B9159-408C-AA49-B2E3-59610A8E96BD}" type="slidenum">
              <a:rPr lang="en-US" sz="1200" b="0"/>
              <a:pPr/>
              <a:t>62</a:t>
            </a:fld>
            <a:endParaRPr lang="en-US" sz="1200" b="0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3738"/>
            <a:ext cx="4629150" cy="3471862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97375"/>
            <a:ext cx="5121275" cy="416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629" tIns="46314" rIns="92629" bIns="46314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D6A93B-AB4C-2142-86E6-6928137495B4}" type="slidenum">
              <a:rPr lang="en-US" sz="1200" b="0"/>
              <a:pPr/>
              <a:t>63</a:t>
            </a:fld>
            <a:endParaRPr lang="en-US" sz="1200" b="0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0737" cy="347345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5313"/>
            <a:ext cx="5121275" cy="417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9" tIns="46269" rIns="92539" bIns="46269"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Have to take care about new dependencies. Prior to follow a relation(s) one has to figure out which potential candidates we have to be able to depend on a distant attribute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BDD223-8F4F-ED48-A824-7E4470C1BB26}" type="slidenum">
              <a:rPr lang="en-US" sz="1200" b="0"/>
              <a:pPr/>
              <a:t>65</a:t>
            </a:fld>
            <a:endParaRPr lang="en-US" sz="1200" b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30738" cy="347345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BN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Instance-</a:t>
            </a:r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based</a:t>
            </a:r>
            <a:endParaRPr lang="de-DE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Bridge: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Because</a:t>
            </a:r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very</a:t>
            </a:r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specific</a:t>
            </a:r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class</a:t>
            </a:r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containing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one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instance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say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corresponds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to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one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instance</a:t>
            </a:r>
            <a:endParaRPr lang="de-D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C670EF-8407-DB47-A6C3-70749FFAECD0}" type="slidenum">
              <a:rPr lang="en-US" sz="1200" b="0"/>
              <a:pPr/>
              <a:t>66</a:t>
            </a:fld>
            <a:endParaRPr lang="en-US" sz="1200" b="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30738" cy="347345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89E0F7-B0E8-0D42-B19E-FC066EA97202}" type="slidenum">
              <a:rPr lang="en-US" sz="1200" b="0">
                <a:solidFill>
                  <a:srgbClr val="000000"/>
                </a:solidFill>
              </a:rPr>
              <a:pPr/>
              <a:t>67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2325" cy="347345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At first glance, increase in representational power is deceptively small.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Extra type variable, could just as well be exploited using structured CPTs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F4D5BF-8666-354F-9F78-CCD7459F8FC7}" type="slidenum">
              <a:rPr lang="en-US" sz="1200" b="0">
                <a:solidFill>
                  <a:srgbClr val="000000"/>
                </a:solidFill>
              </a:rPr>
              <a:pPr/>
              <a:t>68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2325" cy="34734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681273-F513-934B-8CBC-7083FCE82DC4}" type="slidenum">
              <a:rPr lang="en-US" sz="1200" b="0">
                <a:solidFill>
                  <a:srgbClr val="000000"/>
                </a:solidFill>
              </a:rPr>
              <a:pPr/>
              <a:t>69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2325" cy="34734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One</a:t>
            </a:r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uses</a:t>
            </a:r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 „</a:t>
            </a:r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natural</a:t>
            </a:r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“ </a:t>
            </a:r>
            <a:r>
              <a:rPr lang="de-DE" dirty="0" err="1" smtClean="0">
                <a:latin typeface="Arial" charset="0"/>
                <a:ea typeface="ＭＳ Ｐゴシック" charset="0"/>
                <a:cs typeface="ＭＳ Ｐゴシック" charset="0"/>
              </a:rPr>
              <a:t>class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attributes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to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have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starting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point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for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building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class</a:t>
            </a:r>
            <a:r>
              <a:rPr lang="de-D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hierarchy</a:t>
            </a:r>
            <a:endParaRPr lang="de-D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3EF3E0-D961-5A4E-ACEC-39AB39236809}" type="slidenum">
              <a:rPr lang="en-US" sz="1200" b="0"/>
              <a:pPr/>
              <a:t>70</a:t>
            </a:fld>
            <a:endParaRPr lang="en-US" sz="1200" b="0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30738" cy="347345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1" tIns="45681" rIns="91361" bIns="45681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5C1F61-47D0-2D4F-BB00-361E27D48FAA}" type="slidenum">
              <a:rPr lang="en-US" sz="1200" b="0"/>
              <a:pPr/>
              <a:t>71</a:t>
            </a:fld>
            <a:endParaRPr lang="en-US" sz="1200" b="0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7568F0-F9FF-7645-90BD-138A975353E4}" type="slidenum">
              <a:rPr lang="en-US" sz="1200" b="0">
                <a:latin typeface="Times New Roman" charset="0"/>
              </a:rPr>
              <a:pPr/>
              <a:t>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0" rIns="91340" bIns="45670"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Anotation of relationships</a:t>
            </a:r>
          </a:p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29E5DF-90E6-E44E-AAC3-D393E918C823}" type="slidenum">
              <a:rPr lang="en-US" sz="1200" b="0">
                <a:latin typeface="Times New Roman" charset="0"/>
              </a:rPr>
              <a:pPr/>
              <a:t>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AF1653-422E-8F43-8171-126E9D5B1B2D}" type="slidenum">
              <a:rPr lang="en-US" sz="1200" b="0">
                <a:latin typeface="Times New Roman" charset="0"/>
              </a:rPr>
              <a:pPr/>
              <a:t>10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62475" cy="3421062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40" tIns="45670" rIns="91340" bIns="45670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D6A5A5-6724-C343-AC2E-61354006CA90}" type="slidenum">
              <a:rPr lang="en-US" sz="1200" b="0">
                <a:latin typeface="Times New Roman" charset="0"/>
              </a:rPr>
              <a:pPr/>
              <a:t>11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877" tIns="46438" rIns="92877" bIns="46438"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12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5D82D-5558-EA4A-8C71-3D578B6148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23E99-5743-454A-BE40-50216D7FD8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53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A6ED8500-0E5D-C740-B360-BCC8A47B215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422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80CB6C10-F705-AF47-8803-A568DD0EA8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40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0160CED3-68B5-8243-A320-7E2B2278E0E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284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7E220E0E-CD3F-4A47-816D-A344B25693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310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AC273DA2-A61C-1948-B387-F4593E8C8F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329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A2D00CE7-0191-B14F-ACE9-DF8501188B1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93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19F75EFE-BE9C-9D4C-A0FE-DE4C28F3015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45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D197A743-3E6A-F54D-908F-2BE2DF56F6C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879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B1782B9C-B83C-3543-B4FB-70438CDAFC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78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3740A9BC-3C8B-924F-95C0-20D2EF2762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60960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60960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B31D-8A30-B547-9830-7900880276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810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24327BB6-3596-0B4F-9D33-A6083DC6A0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8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534400" cy="24384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800" y="3962400"/>
            <a:ext cx="8534400" cy="24384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1D93-C001-1745-B006-062620B1D7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AD83E402-C191-1042-9F15-B8F6655586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5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117B3A2B-D996-6F40-B1B9-752097CABC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37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7FD4BE35-4ECF-3E4A-AEFD-E9A5609900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2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3BA421A1-130C-F142-9C0E-0FD2051E27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66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C3E23AE9-0479-E248-8068-1AA469B121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1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A359673C-A35D-7A4A-868D-581A430085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61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A9D68F5-25D7-3A47-88A1-2F3DFBB379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2585-B731-1946-BE46-DBE40979F1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7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043ADDB5-7EB7-B64C-B527-52C1CCCDC2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07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CA4893F6-51AC-A748-ACE1-6C536E3E73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37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FE47AB16-8F57-B040-8E1C-D26E7280BF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6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D3BDCF3-6808-CB42-9AE8-9549274557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06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C094EFFA-1B17-F844-8AF3-3EA8212940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80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44399746-D689-9847-B12D-F0C95EF809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8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C68B69B7-ABDD-9245-BF09-8A618C7783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94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BE47AB0C-4B5F-964A-9929-9F29365EC7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21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A494147-69DE-BA4D-81B2-95667097BC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70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C7DF2F2B-A4C6-2E4C-A088-E09A2D4BD6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38D5D-F2A4-B346-92E3-373DD1EC9C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83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1BD3D27E-A996-4C46-B119-8F06B5F085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3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3680A49C-F008-7E4F-88B9-C8405E5333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5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86E3EB0A-B42F-594A-89A4-4C3A669E77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1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582418E6-9F93-DD46-9669-3C2B66AFA0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61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E586B9E-B941-0941-B511-0DFFEC8EFF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71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D2C16CA7-FA71-824F-9CBA-997B72CCD4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4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F417417C-31B3-1847-A2F6-F7BA426DE08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2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FBE543AD-0BCA-824A-A40C-6A6294A936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45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0DAD1A5-64C0-9142-9DE4-9A8F7E02F8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44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FC5EC54D-4081-5B42-AAAD-101C320D845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7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8A32A-D197-6243-BF15-44A57D8FBB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59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81BF3ED0-4B2B-B14E-AE67-1A8CFF3507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09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EA56066A-C16A-694F-85BD-1EC24B1A717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47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A2725B7B-F539-4746-8F25-E300B5B294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20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30695F80-1B6B-8448-BFEA-F0370BCC2C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40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B0350AE8-685B-B243-AC24-CE73590B6F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43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F2DCD48F-F26C-D047-A341-4D60B37840B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37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5F009134-29BE-A941-9CC9-5E6E23C293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33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13608844-B292-6245-B681-81C48EDDA9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10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55B3EAC-360C-F04E-8B4B-3ABC4392C6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91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47448FA7-DBEA-1C43-B1C7-5D1235DB8F1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9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44245-DCF7-A04E-BD34-B613F1A0B8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15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F8B3C0CE-B9F4-464F-822E-4008D8668F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29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E69B8AF0-0408-754D-93A5-251FB123D5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56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2CCCC5DB-8E9B-4641-B8E3-C5C99FDE04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58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D18F407F-3090-194B-9713-DE5973E1F2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80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47589440-8371-F147-85BC-C2C785EDCC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3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546AB274-3357-7349-833B-AA7F4576E7E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94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603EACE-16EA-F04F-A580-A2FF7DD2B84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982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55856DD2-4317-D14C-96F8-6605DA0AE7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45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28E51E0-5FA2-A741-80A3-38561A37AE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7B0B4711-4B98-584A-875C-A941DBEF88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4798E-0180-A546-B032-AF5154580A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79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A6692BB-CB00-E44F-B1BC-D2E752F8C0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59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9E97B0B2-D68A-E34C-B305-58AC260972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96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A7370F6-764A-FA48-ACB4-655459A3C1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215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B7E0FA1E-AE5E-EA48-A9AB-575294804E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90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4AD07F56-328A-4246-BD68-A33B312A76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9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DDF57D6A-7D76-BA4F-8FEE-DB420D2BE62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34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F079E97E-63F4-3745-9A7C-325B13CFF79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95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E12E92C1-1B52-7D4D-B75D-3DE0576D85E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31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1AEC0BFD-663D-0847-A7A4-1260E2B338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42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F07F0AB3-3498-564C-982C-3F687B9CFB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6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159A6-54BF-0C41-A7C0-6BE237AFB8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628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CE4B2A9F-777E-5E42-93DB-51B0658C155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54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C7656769-BC80-2E44-BD4E-224133C88C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27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48FD8AF7-0B7B-0247-B819-5593359D8A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02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37DC63EF-87CC-FB4D-8255-FC56EB6553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433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E6486ED3-E9F8-F44F-9F21-C2D940AB99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471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E5617C4-2D86-B049-97CC-59F1AFA32EE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5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7EA73781-35A3-C24E-84F6-A8BC537A253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72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4EB42AC7-EBB2-BB4B-AD87-364827ABB6B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34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8171AA37-4594-3448-BE9A-CCF7FBA0B0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46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A55AD92E-0345-414D-93A5-B08EFEA37E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3C88-BC2C-774E-B5FF-AEBA079991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7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B5617A0F-21AB-7F4D-828E-06FF48FB90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86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9911365A-B6F3-9443-90AC-7404DA9F58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87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EA89C69C-B1CC-244B-9642-BDA542DD54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03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067DEF0B-EA8E-E846-A673-120727003D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08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F18AC63D-8FBA-6D4C-90E4-A6D326F4B67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922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DD4248EF-FF03-114B-8A22-8BFFE97EE9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55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22EEFDD5-BC48-DB4A-8E14-8E41901541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22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287815FF-DF8A-EF49-8E96-16D33B0915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527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451089B1-40F0-4545-9A21-312B3CD5BA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599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413B6BC8-A5F7-EA48-BB1F-6FF73EFB07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20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20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FB29F-8062-3841-93A1-C8E21764FA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40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145296D1-C3E5-B840-8D2B-5FEA317ABD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705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2F4CACC-1A8F-9046-BD9E-F3590D9659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66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C819B0B3-B7A3-4842-B6A2-CB156E3905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81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DA19B01A-3B5E-7B4D-B6D5-F2866DA9AD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552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9D64A7B2-5823-DA45-A32B-DF67435052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43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229600" cy="2476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CC4D2D1C-B26D-3742-B271-1B8F1D6097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776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76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6594E7A7-4540-E54F-821F-6EE4165838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46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62000" y="2133600"/>
            <a:ext cx="349250" cy="347663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E7DB4804-33D3-B04C-8636-B18FDD44A50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66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88784B2E-C17E-224A-958D-2DB86A7678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046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fld id="{B1F3EFF8-2286-324A-AC33-3EFA175FF4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9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<Relationship Id="rId15" Type="http://schemas.openxmlformats.org/officeDocument/2006/relationships/theme" Target="../theme/theme7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0.xml"/><Relationship Id="rId15" Type="http://schemas.openxmlformats.org/officeDocument/2006/relationships/theme" Target="../theme/theme8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5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20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7" name="Rectangle 20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0238" name="Rectangle 20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0239" name="Rectangle 20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3767E783-9556-A041-B61F-640F6D9D6B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  <p:sldLayoutId id="21474848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solidFill>
                  <a:srgbClr val="050B0B"/>
                </a:solidFill>
              </a:defRPr>
            </a:lvl1pPr>
          </a:lstStyle>
          <a:p>
            <a:pPr>
              <a:defRPr/>
            </a:pPr>
            <a:fld id="{A11668D7-4D09-6E46-8F4A-AE70B16698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055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2056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2057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  <p:sldLayoutId id="2147484901" r:id="rId12"/>
    <p:sldLayoutId id="2147484902" r:id="rId13"/>
    <p:sldLayoutId id="2147484903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solidFill>
                  <a:srgbClr val="050B0B"/>
                </a:solidFill>
              </a:defRPr>
            </a:lvl1pPr>
          </a:lstStyle>
          <a:p>
            <a:pPr>
              <a:defRPr/>
            </a:pPr>
            <a:fld id="{ED023C9A-A3A3-A14F-99AB-8F317BC6B2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079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3080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3081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  <p:sldLayoutId id="2147484916" r:id="rId13"/>
    <p:sldLayoutId id="2147484917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solidFill>
                  <a:srgbClr val="050B0B"/>
                </a:solidFill>
              </a:defRPr>
            </a:lvl1pPr>
          </a:lstStyle>
          <a:p>
            <a:pPr>
              <a:defRPr/>
            </a:pPr>
            <a:fld id="{A0E62CE7-A09B-A44C-895A-0DF5DEA0CB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103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4104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4105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  <p:sldLayoutId id="2147484929" r:id="rId12"/>
    <p:sldLayoutId id="2147484930" r:id="rId13"/>
    <p:sldLayoutId id="2147484931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solidFill>
                  <a:srgbClr val="050B0B"/>
                </a:solidFill>
              </a:defRPr>
            </a:lvl1pPr>
          </a:lstStyle>
          <a:p>
            <a:pPr>
              <a:defRPr/>
            </a:pPr>
            <a:fld id="{7CC8F0A9-1986-F34E-92AD-83A2487AD1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127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5128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2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  <p:sldLayoutId id="2147484943" r:id="rId12"/>
    <p:sldLayoutId id="2147484944" r:id="rId13"/>
    <p:sldLayoutId id="2147484945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solidFill>
                  <a:srgbClr val="050B0B"/>
                </a:solidFill>
              </a:defRPr>
            </a:lvl1pPr>
          </a:lstStyle>
          <a:p>
            <a:pPr>
              <a:defRPr/>
            </a:pPr>
            <a:fld id="{0AD999A4-430B-BB48-A0A7-891F5235C3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152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6153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  <p:sldLayoutId id="2147484957" r:id="rId12"/>
    <p:sldLayoutId id="2147484958" r:id="rId13"/>
    <p:sldLayoutId id="2147484959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solidFill>
                  <a:srgbClr val="050B0B"/>
                </a:solidFill>
              </a:defRPr>
            </a:lvl1pPr>
          </a:lstStyle>
          <a:p>
            <a:pPr>
              <a:defRPr/>
            </a:pPr>
            <a:fld id="{A4C4CB50-CF35-FC4D-AB20-32B10927A3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7177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  <p:sldLayoutId id="2147484969" r:id="rId10"/>
    <p:sldLayoutId id="2147484970" r:id="rId11"/>
    <p:sldLayoutId id="2147484971" r:id="rId12"/>
    <p:sldLayoutId id="2147484972" r:id="rId13"/>
    <p:sldLayoutId id="2147484973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50B0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solidFill>
                  <a:srgbClr val="050B0B"/>
                </a:solidFill>
              </a:defRPr>
            </a:lvl1pPr>
          </a:lstStyle>
          <a:p>
            <a:pPr>
              <a:defRPr/>
            </a:pPr>
            <a:fld id="{7F2A9E3D-8DC0-7447-9D69-1BCCC8B624B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199" name="Oval 8"/>
          <p:cNvSpPr>
            <a:spLocks noChangeArrowheads="1"/>
          </p:cNvSpPr>
          <p:nvPr/>
        </p:nvSpPr>
        <p:spPr bwMode="auto">
          <a:xfrm>
            <a:off x="215900" y="457200"/>
            <a:ext cx="228600" cy="228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603250" y="457200"/>
            <a:ext cx="228600" cy="228600"/>
          </a:xfrm>
          <a:prstGeom prst="ellipse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  <p:sp>
        <p:nvSpPr>
          <p:cNvPr id="8201" name="Oval 10"/>
          <p:cNvSpPr>
            <a:spLocks noChangeArrowheads="1"/>
          </p:cNvSpPr>
          <p:nvPr/>
        </p:nvSpPr>
        <p:spPr bwMode="auto">
          <a:xfrm>
            <a:off x="990600" y="457200"/>
            <a:ext cx="228600" cy="228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de-DE" b="0">
              <a:solidFill>
                <a:srgbClr val="050B0B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4" r:id="rId1"/>
    <p:sldLayoutId id="2147484975" r:id="rId2"/>
    <p:sldLayoutId id="2147484976" r:id="rId3"/>
    <p:sldLayoutId id="2147484977" r:id="rId4"/>
    <p:sldLayoutId id="2147484978" r:id="rId5"/>
    <p:sldLayoutId id="2147484979" r:id="rId6"/>
    <p:sldLayoutId id="2147484980" r:id="rId7"/>
    <p:sldLayoutId id="2147484981" r:id="rId8"/>
    <p:sldLayoutId id="2147484982" r:id="rId9"/>
    <p:sldLayoutId id="2147484983" r:id="rId10"/>
    <p:sldLayoutId id="2147484984" r:id="rId11"/>
    <p:sldLayoutId id="2147484985" r:id="rId12"/>
    <p:sldLayoutId id="2147484986" r:id="rId13"/>
    <p:sldLayoutId id="2147484987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66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sz="26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oleObject" Target="../embeddings/oleObject4.bin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6.bin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3.emf"/><Relationship Id="rId18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5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1152" y="661896"/>
            <a:ext cx="7772400" cy="93503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cs typeface="+mj-cs"/>
              </a:rPr>
              <a:t>Web-Mining </a:t>
            </a:r>
            <a:r>
              <a:rPr lang="de-DE" sz="3600" b="1" dirty="0" err="1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cs typeface="+mj-cs"/>
              </a:rPr>
              <a:t>Agents</a:t>
            </a:r>
            <a:r>
              <a:rPr lang="de-DE" sz="3600" b="1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cs typeface="+mj-cs"/>
              </a:rPr>
              <a:t/>
            </a:r>
            <a:br>
              <a:rPr lang="de-DE" sz="3600" b="1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cs typeface="+mj-cs"/>
              </a:rPr>
            </a:br>
            <a:r>
              <a:rPr lang="de-DE" sz="2400" b="1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cs typeface="+mj-cs"/>
              </a:rPr>
              <a:t>Learning </a:t>
            </a:r>
            <a:r>
              <a:rPr lang="de-DE" sz="2400" b="1" dirty="0" err="1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cs typeface="+mj-cs"/>
              </a:rPr>
              <a:t>Probabilistic</a:t>
            </a:r>
            <a:r>
              <a:rPr lang="de-DE" sz="2400" b="1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cs typeface="+mj-cs"/>
              </a:rPr>
              <a:t> </a:t>
            </a:r>
            <a:r>
              <a:rPr lang="de-DE" sz="2400" b="1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Relational </a:t>
            </a:r>
            <a:r>
              <a:rPr lang="de-DE" sz="2400" b="1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cs typeface="+mj-cs"/>
              </a:rPr>
              <a:t>Models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16952" y="1885859"/>
            <a:ext cx="6400800" cy="2446106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dirty="0"/>
              <a:t>Prof. Dr. Ralf Möller</a:t>
            </a:r>
          </a:p>
          <a:p>
            <a:pPr eaLnBrk="1" hangingPunct="1">
              <a:defRPr/>
            </a:pPr>
            <a:r>
              <a:rPr lang="de-DE" sz="3200" dirty="0"/>
              <a:t>Dr. Özgür L. </a:t>
            </a:r>
            <a:r>
              <a:rPr lang="de-DE" sz="3200" dirty="0" err="1"/>
              <a:t>Özçep</a:t>
            </a:r>
            <a:endParaRPr lang="de-DE" sz="3200" dirty="0"/>
          </a:p>
          <a:p>
            <a:pPr eaLnBrk="1" hangingPunct="1">
              <a:defRPr/>
            </a:pPr>
            <a:r>
              <a:rPr lang="de-DE" sz="3200" dirty="0"/>
              <a:t>Universität zu Lübeck</a:t>
            </a:r>
          </a:p>
          <a:p>
            <a:pPr eaLnBrk="1" hangingPunct="1">
              <a:defRPr/>
            </a:pPr>
            <a:r>
              <a:rPr lang="de-DE" sz="3200" dirty="0"/>
              <a:t>Institut für Informationssysteme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sz="3200" dirty="0"/>
              <a:t>Tanya Braun </a:t>
            </a:r>
            <a:r>
              <a:rPr lang="de-DE" sz="3200" dirty="0" smtClean="0"/>
              <a:t>(</a:t>
            </a:r>
            <a:r>
              <a:rPr lang="de-DE" sz="3200" dirty="0" err="1" smtClean="0"/>
              <a:t>Exercises</a:t>
            </a:r>
            <a:r>
              <a:rPr lang="de-DE" sz="3200" dirty="0" smtClean="0"/>
              <a:t>)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7864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7988"/>
            <a:ext cx="7010400" cy="3540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Probabilistic Relational Model</a:t>
            </a:r>
          </a:p>
        </p:txBody>
      </p:sp>
      <p:sp>
        <p:nvSpPr>
          <p:cNvPr id="140290" name="Line 3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788" name="Rectangle 4"/>
          <p:cNvSpPr>
            <a:spLocks noChangeAspect="1" noChangeArrowheads="1"/>
          </p:cNvSpPr>
          <p:nvPr/>
        </p:nvSpPr>
        <p:spPr bwMode="auto">
          <a:xfrm>
            <a:off x="3352800" y="3657600"/>
            <a:ext cx="2667000" cy="21336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FF99"/>
              </a:solidFill>
            </a:endParaRPr>
          </a:p>
        </p:txBody>
      </p:sp>
      <p:sp>
        <p:nvSpPr>
          <p:cNvPr id="118789" name="Rectangle 5"/>
          <p:cNvSpPr>
            <a:spLocks noChangeAspect="1" noChangeArrowheads="1"/>
          </p:cNvSpPr>
          <p:nvPr/>
        </p:nvSpPr>
        <p:spPr bwMode="auto">
          <a:xfrm>
            <a:off x="5715000" y="1219200"/>
            <a:ext cx="2895600" cy="19812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40293" name="Oval 6"/>
          <p:cNvSpPr>
            <a:spLocks noChangeArrowheads="1"/>
          </p:cNvSpPr>
          <p:nvPr/>
        </p:nvSpPr>
        <p:spPr bwMode="auto">
          <a:xfrm>
            <a:off x="6973888" y="2576513"/>
            <a:ext cx="1408112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7205663" y="26289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Length</a:t>
            </a:r>
          </a:p>
        </p:txBody>
      </p:sp>
      <p:sp>
        <p:nvSpPr>
          <p:cNvPr id="140295" name="Oval 8"/>
          <p:cNvSpPr>
            <a:spLocks noChangeArrowheads="1"/>
          </p:cNvSpPr>
          <p:nvPr/>
        </p:nvSpPr>
        <p:spPr bwMode="auto">
          <a:xfrm>
            <a:off x="6096000" y="1814513"/>
            <a:ext cx="1295400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6369050" y="18811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Mood</a:t>
            </a:r>
          </a:p>
        </p:txBody>
      </p:sp>
      <p:sp>
        <p:nvSpPr>
          <p:cNvPr id="118794" name="Rectangle 10"/>
          <p:cNvSpPr>
            <a:spLocks noChangeAspect="1" noChangeArrowheads="1"/>
          </p:cNvSpPr>
          <p:nvPr/>
        </p:nvSpPr>
        <p:spPr bwMode="auto">
          <a:xfrm>
            <a:off x="609600" y="1371600"/>
            <a:ext cx="2971800" cy="16764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8795" name="Text Box 11"/>
          <p:cNvSpPr txBox="1">
            <a:spLocks noChangeAspect="1" noChangeArrowheads="1"/>
          </p:cNvSpPr>
          <p:nvPr/>
        </p:nvSpPr>
        <p:spPr bwMode="auto">
          <a:xfrm>
            <a:off x="673100" y="14319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Author</a:t>
            </a:r>
          </a:p>
        </p:txBody>
      </p:sp>
      <p:sp>
        <p:nvSpPr>
          <p:cNvPr id="140299" name="Oval 12"/>
          <p:cNvSpPr>
            <a:spLocks noChangeArrowheads="1"/>
          </p:cNvSpPr>
          <p:nvPr/>
        </p:nvSpPr>
        <p:spPr bwMode="auto">
          <a:xfrm>
            <a:off x="762000" y="2438400"/>
            <a:ext cx="1828800" cy="471488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8797" name="Text Box 13"/>
          <p:cNvSpPr txBox="1">
            <a:spLocks noChangeAspect="1" noChangeArrowheads="1"/>
          </p:cNvSpPr>
          <p:nvPr/>
        </p:nvSpPr>
        <p:spPr bwMode="auto">
          <a:xfrm>
            <a:off x="990600" y="25146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Good Writer</a:t>
            </a:r>
          </a:p>
        </p:txBody>
      </p:sp>
      <p:cxnSp>
        <p:nvCxnSpPr>
          <p:cNvPr id="118798" name="AutoShape 14"/>
          <p:cNvCxnSpPr>
            <a:cxnSpLocks noChangeAspect="1" noChangeShapeType="1"/>
            <a:stCxn id="118788" idx="3"/>
            <a:endCxn id="118789" idx="2"/>
          </p:cNvCxnSpPr>
          <p:nvPr/>
        </p:nvCxnSpPr>
        <p:spPr bwMode="auto">
          <a:xfrm flipV="1">
            <a:off x="6057900" y="3238500"/>
            <a:ext cx="1104900" cy="148590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799" name="AutoShape 15"/>
          <p:cNvCxnSpPr>
            <a:cxnSpLocks noChangeAspect="1" noChangeShapeType="1"/>
            <a:stCxn id="118794" idx="2"/>
            <a:endCxn id="118788" idx="1"/>
          </p:cNvCxnSpPr>
          <p:nvPr/>
        </p:nvCxnSpPr>
        <p:spPr bwMode="auto">
          <a:xfrm rot="16200000" flipH="1">
            <a:off x="1885950" y="3295650"/>
            <a:ext cx="1638300" cy="121920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8800" name="Text Box 16"/>
          <p:cNvSpPr txBox="1">
            <a:spLocks noChangeAspect="1" noChangeArrowheads="1"/>
          </p:cNvSpPr>
          <p:nvPr/>
        </p:nvSpPr>
        <p:spPr bwMode="auto">
          <a:xfrm>
            <a:off x="4073525" y="3657600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40304" name="Oval 17"/>
          <p:cNvSpPr>
            <a:spLocks noChangeArrowheads="1"/>
          </p:cNvSpPr>
          <p:nvPr/>
        </p:nvSpPr>
        <p:spPr bwMode="auto">
          <a:xfrm>
            <a:off x="3476625" y="4343400"/>
            <a:ext cx="1247775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8802" name="Text Box 18"/>
          <p:cNvSpPr txBox="1">
            <a:spLocks noChangeAspect="1" noChangeArrowheads="1"/>
          </p:cNvSpPr>
          <p:nvPr/>
        </p:nvSpPr>
        <p:spPr bwMode="auto">
          <a:xfrm>
            <a:off x="3632200" y="439578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Quality</a:t>
            </a:r>
          </a:p>
        </p:txBody>
      </p:sp>
      <p:sp>
        <p:nvSpPr>
          <p:cNvPr id="140306" name="Oval 19"/>
          <p:cNvSpPr>
            <a:spLocks noChangeArrowheads="1"/>
          </p:cNvSpPr>
          <p:nvPr/>
        </p:nvSpPr>
        <p:spPr bwMode="auto">
          <a:xfrm>
            <a:off x="4208463" y="5105400"/>
            <a:ext cx="1506537" cy="457200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8804" name="Text Box 20"/>
          <p:cNvSpPr txBox="1">
            <a:spLocks noChangeAspect="1" noChangeArrowheads="1"/>
          </p:cNvSpPr>
          <p:nvPr/>
        </p:nvSpPr>
        <p:spPr bwMode="auto">
          <a:xfrm>
            <a:off x="4356100" y="515143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Accepted</a:t>
            </a:r>
          </a:p>
        </p:txBody>
      </p:sp>
      <p:sp>
        <p:nvSpPr>
          <p:cNvPr id="118805" name="Text Box 21"/>
          <p:cNvSpPr txBox="1">
            <a:spLocks noChangeAspect="1" noChangeArrowheads="1"/>
          </p:cNvSpPr>
          <p:nvPr/>
        </p:nvSpPr>
        <p:spPr bwMode="auto">
          <a:xfrm>
            <a:off x="5791200" y="1295400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sp>
        <p:nvSpPr>
          <p:cNvPr id="140309" name="Rectangle 22"/>
          <p:cNvSpPr>
            <a:spLocks noChangeArrowheads="1"/>
          </p:cNvSpPr>
          <p:nvPr/>
        </p:nvSpPr>
        <p:spPr bwMode="auto">
          <a:xfrm>
            <a:off x="1917700" y="1481138"/>
            <a:ext cx="35052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18807" name="AutoShape 23"/>
          <p:cNvCxnSpPr>
            <a:cxnSpLocks noChangeShapeType="1"/>
            <a:stCxn id="140299" idx="4"/>
            <a:endCxn id="140304" idx="1"/>
          </p:cNvCxnSpPr>
          <p:nvPr/>
        </p:nvCxnSpPr>
        <p:spPr bwMode="auto">
          <a:xfrm>
            <a:off x="1676400" y="2909888"/>
            <a:ext cx="1982788" cy="1501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0311" name="Oval 24"/>
          <p:cNvSpPr>
            <a:spLocks noChangeArrowheads="1"/>
          </p:cNvSpPr>
          <p:nvPr/>
        </p:nvSpPr>
        <p:spPr bwMode="auto">
          <a:xfrm>
            <a:off x="2057400" y="1676400"/>
            <a:ext cx="1143000" cy="471488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18809" name="AutoShape 25"/>
          <p:cNvCxnSpPr>
            <a:cxnSpLocks noChangeShapeType="1"/>
            <a:stCxn id="140311" idx="5"/>
            <a:endCxn id="140304" idx="0"/>
          </p:cNvCxnSpPr>
          <p:nvPr/>
        </p:nvCxnSpPr>
        <p:spPr bwMode="auto">
          <a:xfrm>
            <a:off x="3033713" y="2079625"/>
            <a:ext cx="1066800" cy="2263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8810" name="Text Box 26"/>
          <p:cNvSpPr txBox="1">
            <a:spLocks noChangeAspect="1" noChangeArrowheads="1"/>
          </p:cNvSpPr>
          <p:nvPr/>
        </p:nvSpPr>
        <p:spPr bwMode="auto">
          <a:xfrm>
            <a:off x="2212975" y="17383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Smart</a:t>
            </a:r>
          </a:p>
        </p:txBody>
      </p:sp>
      <p:cxnSp>
        <p:nvCxnSpPr>
          <p:cNvPr id="118811" name="AutoShape 27"/>
          <p:cNvCxnSpPr>
            <a:cxnSpLocks noChangeShapeType="1"/>
            <a:stCxn id="140295" idx="3"/>
            <a:endCxn id="140306" idx="7"/>
          </p:cNvCxnSpPr>
          <p:nvPr/>
        </p:nvCxnSpPr>
        <p:spPr bwMode="auto">
          <a:xfrm flipH="1">
            <a:off x="5494338" y="2217738"/>
            <a:ext cx="790575" cy="2954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812" name="AutoShape 28"/>
          <p:cNvCxnSpPr>
            <a:cxnSpLocks noChangeShapeType="1"/>
            <a:stCxn id="140295" idx="5"/>
            <a:endCxn id="140293" idx="0"/>
          </p:cNvCxnSpPr>
          <p:nvPr/>
        </p:nvCxnSpPr>
        <p:spPr bwMode="auto">
          <a:xfrm>
            <a:off x="7202488" y="2217738"/>
            <a:ext cx="476250" cy="358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813" name="AutoShape 29"/>
          <p:cNvCxnSpPr>
            <a:cxnSpLocks noChangeShapeType="1"/>
          </p:cNvCxnSpPr>
          <p:nvPr/>
        </p:nvCxnSpPr>
        <p:spPr bwMode="auto">
          <a:xfrm>
            <a:off x="4100513" y="4814888"/>
            <a:ext cx="328612" cy="357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8814" name="AutoShape 30"/>
          <p:cNvSpPr>
            <a:spLocks noChangeArrowheads="1"/>
          </p:cNvSpPr>
          <p:nvPr/>
        </p:nvSpPr>
        <p:spPr bwMode="auto">
          <a:xfrm>
            <a:off x="944563" y="3810000"/>
            <a:ext cx="2789237" cy="2362200"/>
          </a:xfrm>
          <a:prstGeom prst="wedgeRoundRectCallout">
            <a:avLst>
              <a:gd name="adj1" fmla="val 68097"/>
              <a:gd name="adj2" fmla="val 15727"/>
              <a:gd name="adj3" fmla="val 16667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000" i="1">
              <a:latin typeface="Tahoma" charset="0"/>
            </a:endParaRPr>
          </a:p>
        </p:txBody>
      </p:sp>
      <p:sp>
        <p:nvSpPr>
          <p:cNvPr id="140318" name="Rectangle 31"/>
          <p:cNvSpPr>
            <a:spLocks noChangeArrowheads="1"/>
          </p:cNvSpPr>
          <p:nvPr/>
        </p:nvSpPr>
        <p:spPr bwMode="auto">
          <a:xfrm>
            <a:off x="3141663" y="570071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40319" name="Rectangle 32"/>
          <p:cNvSpPr>
            <a:spLocks noChangeArrowheads="1"/>
          </p:cNvSpPr>
          <p:nvPr/>
        </p:nvSpPr>
        <p:spPr bwMode="auto">
          <a:xfrm>
            <a:off x="3065463" y="570071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0320" name="Rectangle 33"/>
          <p:cNvSpPr>
            <a:spLocks noChangeArrowheads="1"/>
          </p:cNvSpPr>
          <p:nvPr/>
        </p:nvSpPr>
        <p:spPr bwMode="auto">
          <a:xfrm>
            <a:off x="2906713" y="570071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0321" name="Rectangle 34"/>
          <p:cNvSpPr>
            <a:spLocks noChangeArrowheads="1"/>
          </p:cNvSpPr>
          <p:nvPr/>
        </p:nvSpPr>
        <p:spPr bwMode="auto">
          <a:xfrm>
            <a:off x="2466975" y="570071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40322" name="Rectangle 35"/>
          <p:cNvSpPr>
            <a:spLocks noChangeArrowheads="1"/>
          </p:cNvSpPr>
          <p:nvPr/>
        </p:nvSpPr>
        <p:spPr bwMode="auto">
          <a:xfrm>
            <a:off x="2390775" y="570071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0323" name="Rectangle 36"/>
          <p:cNvSpPr>
            <a:spLocks noChangeArrowheads="1"/>
          </p:cNvSpPr>
          <p:nvPr/>
        </p:nvSpPr>
        <p:spPr bwMode="auto">
          <a:xfrm>
            <a:off x="2232025" y="570071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0324" name="Rectangle 37"/>
          <p:cNvSpPr>
            <a:spLocks noChangeArrowheads="1"/>
          </p:cNvSpPr>
          <p:nvPr/>
        </p:nvSpPr>
        <p:spPr bwMode="auto">
          <a:xfrm>
            <a:off x="3154363" y="524033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40325" name="Rectangle 38"/>
          <p:cNvSpPr>
            <a:spLocks noChangeArrowheads="1"/>
          </p:cNvSpPr>
          <p:nvPr/>
        </p:nvSpPr>
        <p:spPr bwMode="auto">
          <a:xfrm>
            <a:off x="3078163" y="524033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0326" name="Rectangle 39"/>
          <p:cNvSpPr>
            <a:spLocks noChangeArrowheads="1"/>
          </p:cNvSpPr>
          <p:nvPr/>
        </p:nvSpPr>
        <p:spPr bwMode="auto">
          <a:xfrm>
            <a:off x="2919413" y="524033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0327" name="Rectangle 40"/>
          <p:cNvSpPr>
            <a:spLocks noChangeArrowheads="1"/>
          </p:cNvSpPr>
          <p:nvPr/>
        </p:nvSpPr>
        <p:spPr bwMode="auto">
          <a:xfrm>
            <a:off x="2465388" y="524033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40328" name="Rectangle 41"/>
          <p:cNvSpPr>
            <a:spLocks noChangeArrowheads="1"/>
          </p:cNvSpPr>
          <p:nvPr/>
        </p:nvSpPr>
        <p:spPr bwMode="auto">
          <a:xfrm>
            <a:off x="2387600" y="524033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0329" name="Rectangle 42"/>
          <p:cNvSpPr>
            <a:spLocks noChangeArrowheads="1"/>
          </p:cNvSpPr>
          <p:nvPr/>
        </p:nvSpPr>
        <p:spPr bwMode="auto">
          <a:xfrm>
            <a:off x="2230438" y="524033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0330" name="Rectangle 43"/>
          <p:cNvSpPr>
            <a:spLocks noChangeArrowheads="1"/>
          </p:cNvSpPr>
          <p:nvPr/>
        </p:nvSpPr>
        <p:spPr bwMode="auto">
          <a:xfrm>
            <a:off x="3144838" y="477996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40331" name="Rectangle 44"/>
          <p:cNvSpPr>
            <a:spLocks noChangeArrowheads="1"/>
          </p:cNvSpPr>
          <p:nvPr/>
        </p:nvSpPr>
        <p:spPr bwMode="auto">
          <a:xfrm>
            <a:off x="3067050" y="477996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0332" name="Rectangle 45"/>
          <p:cNvSpPr>
            <a:spLocks noChangeArrowheads="1"/>
          </p:cNvSpPr>
          <p:nvPr/>
        </p:nvSpPr>
        <p:spPr bwMode="auto">
          <a:xfrm>
            <a:off x="2908300" y="47799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0333" name="Rectangle 46"/>
          <p:cNvSpPr>
            <a:spLocks noChangeArrowheads="1"/>
          </p:cNvSpPr>
          <p:nvPr/>
        </p:nvSpPr>
        <p:spPr bwMode="auto">
          <a:xfrm>
            <a:off x="2474913" y="477996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40334" name="Rectangle 47"/>
          <p:cNvSpPr>
            <a:spLocks noChangeArrowheads="1"/>
          </p:cNvSpPr>
          <p:nvPr/>
        </p:nvSpPr>
        <p:spPr bwMode="auto">
          <a:xfrm>
            <a:off x="2398713" y="477996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0335" name="Rectangle 48"/>
          <p:cNvSpPr>
            <a:spLocks noChangeArrowheads="1"/>
          </p:cNvSpPr>
          <p:nvPr/>
        </p:nvSpPr>
        <p:spPr bwMode="auto">
          <a:xfrm>
            <a:off x="2239963" y="477996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0336" name="Rectangle 49"/>
          <p:cNvSpPr>
            <a:spLocks noChangeArrowheads="1"/>
          </p:cNvSpPr>
          <p:nvPr/>
        </p:nvSpPr>
        <p:spPr bwMode="auto">
          <a:xfrm>
            <a:off x="3141663" y="431958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40337" name="Rectangle 50"/>
          <p:cNvSpPr>
            <a:spLocks noChangeArrowheads="1"/>
          </p:cNvSpPr>
          <p:nvPr/>
        </p:nvSpPr>
        <p:spPr bwMode="auto">
          <a:xfrm>
            <a:off x="3065463" y="431958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0338" name="Rectangle 51"/>
          <p:cNvSpPr>
            <a:spLocks noChangeArrowheads="1"/>
          </p:cNvSpPr>
          <p:nvPr/>
        </p:nvSpPr>
        <p:spPr bwMode="auto">
          <a:xfrm>
            <a:off x="2906713" y="431958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0339" name="Rectangle 52"/>
          <p:cNvSpPr>
            <a:spLocks noChangeArrowheads="1"/>
          </p:cNvSpPr>
          <p:nvPr/>
        </p:nvSpPr>
        <p:spPr bwMode="auto">
          <a:xfrm>
            <a:off x="2465388" y="431958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40340" name="Rectangle 53"/>
          <p:cNvSpPr>
            <a:spLocks noChangeArrowheads="1"/>
          </p:cNvSpPr>
          <p:nvPr/>
        </p:nvSpPr>
        <p:spPr bwMode="auto">
          <a:xfrm>
            <a:off x="2387600" y="431958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0341" name="Rectangle 54"/>
          <p:cNvSpPr>
            <a:spLocks noChangeArrowheads="1"/>
          </p:cNvSpPr>
          <p:nvPr/>
        </p:nvSpPr>
        <p:spPr bwMode="auto">
          <a:xfrm>
            <a:off x="2230438" y="4319588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0342" name="Rectangle 55"/>
          <p:cNvSpPr>
            <a:spLocks noChangeArrowheads="1"/>
          </p:cNvSpPr>
          <p:nvPr/>
        </p:nvSpPr>
        <p:spPr bwMode="auto">
          <a:xfrm>
            <a:off x="1549400" y="570071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40343" name="Rectangle 56"/>
          <p:cNvSpPr>
            <a:spLocks noChangeArrowheads="1"/>
          </p:cNvSpPr>
          <p:nvPr/>
        </p:nvSpPr>
        <p:spPr bwMode="auto">
          <a:xfrm>
            <a:off x="1520825" y="524033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40344" name="Rectangle 57"/>
          <p:cNvSpPr>
            <a:spLocks noChangeArrowheads="1"/>
          </p:cNvSpPr>
          <p:nvPr/>
        </p:nvSpPr>
        <p:spPr bwMode="auto">
          <a:xfrm>
            <a:off x="1579563" y="477996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40345" name="Rectangle 58"/>
          <p:cNvSpPr>
            <a:spLocks noChangeArrowheads="1"/>
          </p:cNvSpPr>
          <p:nvPr/>
        </p:nvSpPr>
        <p:spPr bwMode="auto">
          <a:xfrm>
            <a:off x="1549400" y="431958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40346" name="Rectangle 59"/>
          <p:cNvSpPr>
            <a:spLocks noChangeArrowheads="1"/>
          </p:cNvSpPr>
          <p:nvPr/>
        </p:nvSpPr>
        <p:spPr bwMode="auto">
          <a:xfrm>
            <a:off x="1450975" y="390366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40347" name="Rectangle 60"/>
          <p:cNvSpPr>
            <a:spLocks noChangeArrowheads="1"/>
          </p:cNvSpPr>
          <p:nvPr/>
        </p:nvSpPr>
        <p:spPr bwMode="auto">
          <a:xfrm>
            <a:off x="1665288" y="570071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40348" name="Rectangle 61"/>
          <p:cNvSpPr>
            <a:spLocks noChangeArrowheads="1"/>
          </p:cNvSpPr>
          <p:nvPr/>
        </p:nvSpPr>
        <p:spPr bwMode="auto">
          <a:xfrm>
            <a:off x="1439863" y="570071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40349" name="Rectangle 62"/>
          <p:cNvSpPr>
            <a:spLocks noChangeArrowheads="1"/>
          </p:cNvSpPr>
          <p:nvPr/>
        </p:nvSpPr>
        <p:spPr bwMode="auto">
          <a:xfrm>
            <a:off x="1679575" y="524033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40350" name="Rectangle 63"/>
          <p:cNvSpPr>
            <a:spLocks noChangeArrowheads="1"/>
          </p:cNvSpPr>
          <p:nvPr/>
        </p:nvSpPr>
        <p:spPr bwMode="auto">
          <a:xfrm>
            <a:off x="1411288" y="524033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40351" name="Rectangle 64"/>
          <p:cNvSpPr>
            <a:spLocks noChangeArrowheads="1"/>
          </p:cNvSpPr>
          <p:nvPr/>
        </p:nvSpPr>
        <p:spPr bwMode="auto">
          <a:xfrm>
            <a:off x="1695450" y="477996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40352" name="Rectangle 65"/>
          <p:cNvSpPr>
            <a:spLocks noChangeArrowheads="1"/>
          </p:cNvSpPr>
          <p:nvPr/>
        </p:nvSpPr>
        <p:spPr bwMode="auto">
          <a:xfrm>
            <a:off x="1454150" y="477996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40353" name="Rectangle 66"/>
          <p:cNvSpPr>
            <a:spLocks noChangeArrowheads="1"/>
          </p:cNvSpPr>
          <p:nvPr/>
        </p:nvSpPr>
        <p:spPr bwMode="auto">
          <a:xfrm>
            <a:off x="1708150" y="431958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40354" name="Rectangle 67"/>
          <p:cNvSpPr>
            <a:spLocks noChangeArrowheads="1"/>
          </p:cNvSpPr>
          <p:nvPr/>
        </p:nvSpPr>
        <p:spPr bwMode="auto">
          <a:xfrm>
            <a:off x="1423988" y="431958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40355" name="Rectangle 68"/>
          <p:cNvSpPr>
            <a:spLocks noChangeArrowheads="1"/>
          </p:cNvSpPr>
          <p:nvPr/>
        </p:nvSpPr>
        <p:spPr bwMode="auto">
          <a:xfrm>
            <a:off x="2041525" y="3868738"/>
            <a:ext cx="1539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P(A | Q, M)</a:t>
            </a:r>
            <a:endParaRPr lang="en-US"/>
          </a:p>
        </p:txBody>
      </p:sp>
      <p:sp>
        <p:nvSpPr>
          <p:cNvPr id="140356" name="Rectangle 69"/>
          <p:cNvSpPr>
            <a:spLocks noChangeArrowheads="1"/>
          </p:cNvSpPr>
          <p:nvPr/>
        </p:nvSpPr>
        <p:spPr bwMode="auto">
          <a:xfrm>
            <a:off x="1481138" y="3903663"/>
            <a:ext cx="338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 M</a:t>
            </a:r>
            <a:endParaRPr lang="en-US"/>
          </a:p>
        </p:txBody>
      </p:sp>
      <p:sp>
        <p:nvSpPr>
          <p:cNvPr id="140357" name="Rectangle 70"/>
          <p:cNvSpPr>
            <a:spLocks noChangeArrowheads="1"/>
          </p:cNvSpPr>
          <p:nvPr/>
        </p:nvSpPr>
        <p:spPr bwMode="auto">
          <a:xfrm>
            <a:off x="1222375" y="3903663"/>
            <a:ext cx="2365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Q</a:t>
            </a:r>
            <a:endParaRPr lang="en-US"/>
          </a:p>
        </p:txBody>
      </p:sp>
      <p:sp>
        <p:nvSpPr>
          <p:cNvPr id="118855" name="Line 71"/>
          <p:cNvSpPr>
            <a:spLocks noChangeShapeType="1"/>
          </p:cNvSpPr>
          <p:nvPr/>
        </p:nvSpPr>
        <p:spPr bwMode="auto">
          <a:xfrm flipV="1">
            <a:off x="1106488" y="4262438"/>
            <a:ext cx="2560637" cy="17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18856" name="Line 72"/>
          <p:cNvSpPr>
            <a:spLocks noChangeShapeType="1"/>
          </p:cNvSpPr>
          <p:nvPr/>
        </p:nvSpPr>
        <p:spPr bwMode="auto">
          <a:xfrm>
            <a:off x="2011363" y="3962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18857" name="Line 73"/>
          <p:cNvSpPr>
            <a:spLocks noChangeShapeType="1"/>
          </p:cNvSpPr>
          <p:nvPr/>
        </p:nvSpPr>
        <p:spPr bwMode="auto">
          <a:xfrm>
            <a:off x="1020763" y="42672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838200" y="5029200"/>
            <a:ext cx="53387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None/>
              <a:defRPr/>
            </a:pPr>
            <a:r>
              <a:rPr lang="en-US" sz="2200">
                <a:solidFill>
                  <a:schemeClr val="tx2"/>
                </a:solidFill>
              </a:rPr>
              <a:t>Fixed relational skeleton </a:t>
            </a:r>
            <a:r>
              <a:rPr lang="en-US" sz="2200">
                <a:solidFill>
                  <a:schemeClr val="tx2"/>
                </a:solidFill>
                <a:sym typeface="Symbol" charset="0"/>
              </a:rPr>
              <a:t>:</a:t>
            </a:r>
            <a:endParaRPr lang="en-US" sz="220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l"/>
              <a:defRPr/>
            </a:pPr>
            <a:r>
              <a:rPr lang="en-US">
                <a:solidFill>
                  <a:schemeClr val="tx2"/>
                </a:solidFill>
              </a:rPr>
              <a:t>set of objects in each class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Char char="l"/>
              <a:defRPr/>
            </a:pPr>
            <a:r>
              <a:rPr lang="en-US">
                <a:solidFill>
                  <a:schemeClr val="tx2"/>
                </a:solidFill>
              </a:rPr>
              <a:t>relations between them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1909763" y="2424113"/>
            <a:ext cx="1073150" cy="534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Author  </a:t>
            </a:r>
            <a:r>
              <a:rPr lang="en-US" sz="1400" u="sng"/>
              <a:t>A1</a:t>
            </a: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3775075" y="1841500"/>
            <a:ext cx="1327150" cy="815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0" bIns="0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  </a:t>
            </a:r>
            <a:r>
              <a:rPr lang="en-US" sz="1400" u="sng"/>
              <a:t>P1</a:t>
            </a:r>
          </a:p>
          <a:p>
            <a:pPr>
              <a:defRPr/>
            </a:pPr>
            <a:r>
              <a:rPr lang="en-US" sz="1400"/>
              <a:t>  Author: A1</a:t>
            </a:r>
            <a:endParaRPr lang="en-US" sz="1400" u="sng"/>
          </a:p>
          <a:p>
            <a:pPr>
              <a:defRPr/>
            </a:pPr>
            <a:r>
              <a:rPr lang="en-US" sz="1400"/>
              <a:t>  Review: R1</a:t>
            </a:r>
          </a:p>
        </p:txBody>
      </p:sp>
      <p:cxnSp>
        <p:nvCxnSpPr>
          <p:cNvPr id="119813" name="AutoShape 5"/>
          <p:cNvCxnSpPr>
            <a:cxnSpLocks noChangeShapeType="1"/>
            <a:stCxn id="119811" idx="3"/>
            <a:endCxn id="119823" idx="1"/>
          </p:cNvCxnSpPr>
          <p:nvPr/>
        </p:nvCxnSpPr>
        <p:spPr bwMode="auto">
          <a:xfrm>
            <a:off x="2997200" y="2692400"/>
            <a:ext cx="758825" cy="484188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814" name="AutoShape 6"/>
          <p:cNvCxnSpPr>
            <a:cxnSpLocks noChangeShapeType="1"/>
            <a:stCxn id="119811" idx="3"/>
            <a:endCxn id="119812" idx="1"/>
          </p:cNvCxnSpPr>
          <p:nvPr/>
        </p:nvCxnSpPr>
        <p:spPr bwMode="auto">
          <a:xfrm flipV="1">
            <a:off x="2997200" y="2249488"/>
            <a:ext cx="758825" cy="442912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5864225" y="3048000"/>
            <a:ext cx="1128713" cy="536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rIns="0" bIns="0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Review  </a:t>
            </a:r>
            <a:r>
              <a:rPr lang="en-US" sz="1400" u="sng"/>
              <a:t>R2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5767388" y="2420938"/>
            <a:ext cx="1116012" cy="550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rIns="0" bIns="0"/>
          <a:lstStyle/>
          <a:p>
            <a:pPr>
              <a:lnSpc>
                <a:spcPct val="90000"/>
              </a:lnSpc>
              <a:defRPr/>
            </a:pPr>
            <a:r>
              <a:rPr lang="en-US" sz="1400" i="1">
                <a:solidFill>
                  <a:srgbClr val="800080"/>
                </a:solidFill>
              </a:rPr>
              <a:t>Review  </a:t>
            </a:r>
            <a:r>
              <a:rPr lang="en-US" sz="1400" u="sng"/>
              <a:t>R1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cxnSp>
        <p:nvCxnSpPr>
          <p:cNvPr id="119817" name="AutoShape 9"/>
          <p:cNvCxnSpPr>
            <a:cxnSpLocks noChangeShapeType="1"/>
            <a:stCxn id="119816" idx="1"/>
            <a:endCxn id="119812" idx="3"/>
          </p:cNvCxnSpPr>
          <p:nvPr/>
        </p:nvCxnSpPr>
        <p:spPr bwMode="auto">
          <a:xfrm flipH="1" flipV="1">
            <a:off x="5121275" y="2249488"/>
            <a:ext cx="627063" cy="44767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818" name="AutoShape 10"/>
          <p:cNvCxnSpPr>
            <a:cxnSpLocks noChangeShapeType="1"/>
            <a:stCxn id="119815" idx="1"/>
            <a:endCxn id="119823" idx="3"/>
          </p:cNvCxnSpPr>
          <p:nvPr/>
        </p:nvCxnSpPr>
        <p:spPr bwMode="auto">
          <a:xfrm flipH="1" flipV="1">
            <a:off x="5095875" y="3176588"/>
            <a:ext cx="749300" cy="139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1905000" y="3292475"/>
            <a:ext cx="1060450" cy="5222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Author  </a:t>
            </a:r>
            <a:r>
              <a:rPr lang="en-US" sz="1400" u="sng"/>
              <a:t>A2</a:t>
            </a:r>
          </a:p>
        </p:txBody>
      </p:sp>
      <p:cxnSp>
        <p:nvCxnSpPr>
          <p:cNvPr id="119820" name="AutoShape 12"/>
          <p:cNvCxnSpPr>
            <a:cxnSpLocks noChangeShapeType="1"/>
            <a:stCxn id="119819" idx="3"/>
            <a:endCxn id="119824" idx="1"/>
          </p:cNvCxnSpPr>
          <p:nvPr/>
        </p:nvCxnSpPr>
        <p:spPr bwMode="auto">
          <a:xfrm>
            <a:off x="2979738" y="3554413"/>
            <a:ext cx="776287" cy="61277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821" name="AutoShape 13"/>
          <p:cNvCxnSpPr>
            <a:cxnSpLocks noChangeShapeType="1"/>
            <a:stCxn id="119827" idx="1"/>
            <a:endCxn id="119824" idx="3"/>
          </p:cNvCxnSpPr>
          <p:nvPr/>
        </p:nvCxnSpPr>
        <p:spPr bwMode="auto">
          <a:xfrm flipH="1">
            <a:off x="5121275" y="3925888"/>
            <a:ext cx="876300" cy="2413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234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Relational Skeleton</a:t>
            </a:r>
          </a:p>
        </p:txBody>
      </p:sp>
      <p:sp>
        <p:nvSpPr>
          <p:cNvPr id="119823" name="AutoShape 15"/>
          <p:cNvSpPr>
            <a:spLocks noChangeArrowheads="1"/>
          </p:cNvSpPr>
          <p:nvPr/>
        </p:nvSpPr>
        <p:spPr bwMode="auto">
          <a:xfrm>
            <a:off x="3775075" y="2768600"/>
            <a:ext cx="1301750" cy="815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0" bIns="0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  </a:t>
            </a:r>
            <a:r>
              <a:rPr lang="en-US" sz="1400" u="sng"/>
              <a:t>P2</a:t>
            </a:r>
          </a:p>
          <a:p>
            <a:pPr>
              <a:defRPr/>
            </a:pPr>
            <a:r>
              <a:rPr lang="en-US" sz="1400"/>
              <a:t>  Author: A1</a:t>
            </a:r>
            <a:endParaRPr lang="en-US" sz="1400" u="sng"/>
          </a:p>
          <a:p>
            <a:pPr>
              <a:defRPr/>
            </a:pPr>
            <a:r>
              <a:rPr lang="en-US" sz="1400"/>
              <a:t>  Review: R2</a:t>
            </a:r>
          </a:p>
        </p:txBody>
      </p:sp>
      <p:sp>
        <p:nvSpPr>
          <p:cNvPr id="119824" name="AutoShape 16"/>
          <p:cNvSpPr>
            <a:spLocks noChangeArrowheads="1"/>
          </p:cNvSpPr>
          <p:nvPr/>
        </p:nvSpPr>
        <p:spPr bwMode="auto">
          <a:xfrm>
            <a:off x="3775075" y="3759200"/>
            <a:ext cx="1327150" cy="815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0" bIns="0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  </a:t>
            </a:r>
            <a:r>
              <a:rPr lang="en-US" sz="1400" u="sng"/>
              <a:t>P3</a:t>
            </a:r>
          </a:p>
          <a:p>
            <a:pPr>
              <a:defRPr/>
            </a:pPr>
            <a:r>
              <a:rPr lang="en-US" sz="1400"/>
              <a:t>  Author: A2</a:t>
            </a:r>
            <a:endParaRPr lang="en-US" sz="1400" u="sng"/>
          </a:p>
          <a:p>
            <a:pPr>
              <a:defRPr/>
            </a:pPr>
            <a:r>
              <a:rPr lang="en-US" sz="1400"/>
              <a:t>  Review: R2</a:t>
            </a:r>
          </a:p>
        </p:txBody>
      </p:sp>
      <p:grpSp>
        <p:nvGrpSpPr>
          <p:cNvPr id="186385" name="Group 17"/>
          <p:cNvGrpSpPr>
            <a:grpSpLocks/>
          </p:cNvGrpSpPr>
          <p:nvPr/>
        </p:nvGrpSpPr>
        <p:grpSpPr bwMode="auto">
          <a:xfrm>
            <a:off x="4765675" y="1828800"/>
            <a:ext cx="2774950" cy="704850"/>
            <a:chOff x="2984" y="716"/>
            <a:chExt cx="1748" cy="444"/>
          </a:xfrm>
        </p:grpSpPr>
        <p:sp>
          <p:nvSpPr>
            <p:cNvPr id="119831" name="Text Box 18"/>
            <p:cNvSpPr txBox="1">
              <a:spLocks noChangeArrowheads="1"/>
            </p:cNvSpPr>
            <p:nvPr/>
          </p:nvSpPr>
          <p:spPr bwMode="auto">
            <a:xfrm>
              <a:off x="3408" y="716"/>
              <a:ext cx="13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latin typeface="Arial " charset="0"/>
                </a:rPr>
                <a:t>Primary Keys</a:t>
              </a:r>
            </a:p>
          </p:txBody>
        </p:sp>
        <p:sp>
          <p:nvSpPr>
            <p:cNvPr id="119832" name="Line 19"/>
            <p:cNvSpPr>
              <a:spLocks noChangeShapeType="1"/>
            </p:cNvSpPr>
            <p:nvPr/>
          </p:nvSpPr>
          <p:spPr bwMode="auto">
            <a:xfrm>
              <a:off x="3936" y="952"/>
              <a:ext cx="288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9833" name="Line 20"/>
            <p:cNvSpPr>
              <a:spLocks noChangeShapeType="1"/>
            </p:cNvSpPr>
            <p:nvPr/>
          </p:nvSpPr>
          <p:spPr bwMode="auto">
            <a:xfrm flipH="1" flipV="1">
              <a:off x="2984" y="848"/>
              <a:ext cx="408" cy="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86389" name="Group 21"/>
          <p:cNvGrpSpPr>
            <a:grpSpLocks/>
          </p:cNvGrpSpPr>
          <p:nvPr/>
        </p:nvGrpSpPr>
        <p:grpSpPr bwMode="auto">
          <a:xfrm>
            <a:off x="4949825" y="4133850"/>
            <a:ext cx="3041650" cy="539750"/>
            <a:chOff x="3088" y="2176"/>
            <a:chExt cx="1916" cy="340"/>
          </a:xfrm>
        </p:grpSpPr>
        <p:sp>
          <p:nvSpPr>
            <p:cNvPr id="119828" name="Text Box 22"/>
            <p:cNvSpPr txBox="1">
              <a:spLocks noChangeArrowheads="1"/>
            </p:cNvSpPr>
            <p:nvPr/>
          </p:nvSpPr>
          <p:spPr bwMode="auto">
            <a:xfrm>
              <a:off x="3708" y="2228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 " charset="0"/>
                </a:rPr>
                <a:t>Foreign Keys</a:t>
              </a:r>
            </a:p>
          </p:txBody>
        </p:sp>
        <p:sp>
          <p:nvSpPr>
            <p:cNvPr id="119829" name="Line 23"/>
            <p:cNvSpPr>
              <a:spLocks noChangeShapeType="1"/>
            </p:cNvSpPr>
            <p:nvPr/>
          </p:nvSpPr>
          <p:spPr bwMode="auto">
            <a:xfrm flipH="1" flipV="1">
              <a:off x="3088" y="2176"/>
              <a:ext cx="632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9830" name="Line 24"/>
            <p:cNvSpPr>
              <a:spLocks noChangeShapeType="1"/>
            </p:cNvSpPr>
            <p:nvPr/>
          </p:nvSpPr>
          <p:spPr bwMode="auto">
            <a:xfrm flipH="1" flipV="1">
              <a:off x="3104" y="2336"/>
              <a:ext cx="592" cy="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19827" name="AutoShape 25"/>
          <p:cNvSpPr>
            <a:spLocks noChangeArrowheads="1"/>
          </p:cNvSpPr>
          <p:nvPr/>
        </p:nvSpPr>
        <p:spPr bwMode="auto">
          <a:xfrm>
            <a:off x="6016625" y="3657600"/>
            <a:ext cx="1128713" cy="536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rIns="0" bIns="0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Review  </a:t>
            </a:r>
            <a:r>
              <a:rPr lang="en-US" sz="1400" u="sng"/>
              <a:t>R2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"/>
          <p:cNvSpPr>
            <a:spLocks noChangeArrowheads="1"/>
          </p:cNvSpPr>
          <p:nvPr/>
        </p:nvSpPr>
        <p:spPr bwMode="auto">
          <a:xfrm>
            <a:off x="1600200" y="1219200"/>
            <a:ext cx="1462088" cy="1262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Author  </a:t>
            </a:r>
            <a:r>
              <a:rPr lang="en-US" sz="1400" u="sng"/>
              <a:t>A1</a:t>
            </a: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3854450" y="914400"/>
            <a:ext cx="1327150" cy="1600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0" bIns="0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  </a:t>
            </a:r>
            <a:r>
              <a:rPr lang="en-US" sz="1400" u="sng"/>
              <a:t>P1</a:t>
            </a:r>
          </a:p>
          <a:p>
            <a:pPr>
              <a:defRPr/>
            </a:pPr>
            <a:r>
              <a:rPr lang="en-US" sz="1400"/>
              <a:t>  Author: A1</a:t>
            </a:r>
            <a:endParaRPr lang="en-US" sz="1400" u="sng"/>
          </a:p>
          <a:p>
            <a:pPr>
              <a:defRPr/>
            </a:pPr>
            <a:r>
              <a:rPr lang="en-US" sz="1400"/>
              <a:t>  Review: R1</a:t>
            </a:r>
          </a:p>
        </p:txBody>
      </p:sp>
      <p:cxnSp>
        <p:nvCxnSpPr>
          <p:cNvPr id="120836" name="AutoShape 4"/>
          <p:cNvCxnSpPr>
            <a:cxnSpLocks noChangeShapeType="1"/>
            <a:stCxn id="120834" idx="3"/>
            <a:endCxn id="120847" idx="1"/>
          </p:cNvCxnSpPr>
          <p:nvPr/>
        </p:nvCxnSpPr>
        <p:spPr bwMode="auto">
          <a:xfrm>
            <a:off x="3076575" y="1851025"/>
            <a:ext cx="758825" cy="1538288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37" name="AutoShape 5"/>
          <p:cNvCxnSpPr>
            <a:cxnSpLocks noChangeShapeType="1"/>
            <a:stCxn id="120834" idx="3"/>
            <a:endCxn id="120835" idx="1"/>
          </p:cNvCxnSpPr>
          <p:nvPr/>
        </p:nvCxnSpPr>
        <p:spPr bwMode="auto">
          <a:xfrm flipV="1">
            <a:off x="3076575" y="1714500"/>
            <a:ext cx="758825" cy="1365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5943600" y="2895600"/>
            <a:ext cx="1371600" cy="1219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rIns="0" bIns="0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Review  </a:t>
            </a:r>
            <a:r>
              <a:rPr lang="en-US" sz="1400" u="sng"/>
              <a:t>R2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6096000" y="1295400"/>
            <a:ext cx="1295400" cy="1219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rIns="0" bIns="0"/>
          <a:lstStyle/>
          <a:p>
            <a:pPr>
              <a:lnSpc>
                <a:spcPct val="90000"/>
              </a:lnSpc>
              <a:defRPr/>
            </a:pPr>
            <a:r>
              <a:rPr lang="en-US" sz="1400" i="1">
                <a:solidFill>
                  <a:srgbClr val="800080"/>
                </a:solidFill>
              </a:rPr>
              <a:t>Review  </a:t>
            </a:r>
            <a:r>
              <a:rPr lang="en-US" sz="1400" u="sng"/>
              <a:t>R1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cxnSp>
        <p:nvCxnSpPr>
          <p:cNvPr id="120840" name="AutoShape 8"/>
          <p:cNvCxnSpPr>
            <a:cxnSpLocks noChangeShapeType="1"/>
            <a:stCxn id="120839" idx="1"/>
            <a:endCxn id="120835" idx="3"/>
          </p:cNvCxnSpPr>
          <p:nvPr/>
        </p:nvCxnSpPr>
        <p:spPr bwMode="auto">
          <a:xfrm flipH="1" flipV="1">
            <a:off x="5200650" y="1714500"/>
            <a:ext cx="876300" cy="1905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41" name="AutoShape 9"/>
          <p:cNvCxnSpPr>
            <a:cxnSpLocks noChangeShapeType="1"/>
            <a:stCxn id="120838" idx="1"/>
            <a:endCxn id="120847" idx="3"/>
          </p:cNvCxnSpPr>
          <p:nvPr/>
        </p:nvCxnSpPr>
        <p:spPr bwMode="auto">
          <a:xfrm flipH="1" flipV="1">
            <a:off x="5175250" y="3389313"/>
            <a:ext cx="749300" cy="11588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0842" name="AutoShape 10"/>
          <p:cNvSpPr>
            <a:spLocks noChangeArrowheads="1"/>
          </p:cNvSpPr>
          <p:nvPr/>
        </p:nvSpPr>
        <p:spPr bwMode="auto">
          <a:xfrm>
            <a:off x="1600200" y="2814638"/>
            <a:ext cx="1444625" cy="12239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Author  </a:t>
            </a:r>
            <a:r>
              <a:rPr lang="en-US" sz="1400" u="sng"/>
              <a:t>A2</a:t>
            </a:r>
          </a:p>
        </p:txBody>
      </p:sp>
      <p:cxnSp>
        <p:nvCxnSpPr>
          <p:cNvPr id="120843" name="AutoShape 11"/>
          <p:cNvCxnSpPr>
            <a:cxnSpLocks noChangeShapeType="1"/>
            <a:stCxn id="120842" idx="3"/>
            <a:endCxn id="120848" idx="1"/>
          </p:cNvCxnSpPr>
          <p:nvPr/>
        </p:nvCxnSpPr>
        <p:spPr bwMode="auto">
          <a:xfrm>
            <a:off x="3059113" y="3427413"/>
            <a:ext cx="776287" cy="16383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44" name="AutoShape 12"/>
          <p:cNvCxnSpPr>
            <a:cxnSpLocks noChangeShapeType="1"/>
            <a:stCxn id="120862" idx="1"/>
            <a:endCxn id="120848" idx="3"/>
          </p:cNvCxnSpPr>
          <p:nvPr/>
        </p:nvCxnSpPr>
        <p:spPr bwMode="auto">
          <a:xfrm flipH="1" flipV="1">
            <a:off x="5200650" y="5065713"/>
            <a:ext cx="723900" cy="6985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8429" name="Rectangle 13"/>
          <p:cNvSpPr>
            <a:spLocks noChangeArrowheads="1"/>
          </p:cNvSpPr>
          <p:nvPr/>
        </p:nvSpPr>
        <p:spPr bwMode="auto">
          <a:xfrm>
            <a:off x="336550" y="6076950"/>
            <a:ext cx="8426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None/>
              <a:defRPr/>
            </a:pPr>
            <a:r>
              <a:rPr lang="en-US" sz="2200">
                <a:solidFill>
                  <a:schemeClr val="tx2"/>
                </a:solidFill>
              </a:rPr>
              <a:t>PRM defines distribution over instantiations of attributes</a:t>
            </a:r>
            <a:r>
              <a:rPr lang="en-US" sz="2600">
                <a:solidFill>
                  <a:schemeClr val="tx2"/>
                </a:solidFill>
              </a:rPr>
              <a:t> </a:t>
            </a:r>
            <a:endParaRPr lang="en-US" sz="2600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4439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 w/ Attribute Uncertainty</a:t>
            </a:r>
          </a:p>
        </p:txBody>
      </p:sp>
      <p:sp>
        <p:nvSpPr>
          <p:cNvPr id="120847" name="AutoShape 15"/>
          <p:cNvSpPr>
            <a:spLocks noChangeArrowheads="1"/>
          </p:cNvSpPr>
          <p:nvPr/>
        </p:nvSpPr>
        <p:spPr bwMode="auto">
          <a:xfrm>
            <a:off x="3854450" y="2590800"/>
            <a:ext cx="1301750" cy="15954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0" bIns="0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  </a:t>
            </a:r>
            <a:r>
              <a:rPr lang="en-US" sz="1400" u="sng"/>
              <a:t>P2</a:t>
            </a:r>
          </a:p>
          <a:p>
            <a:pPr>
              <a:defRPr/>
            </a:pPr>
            <a:r>
              <a:rPr lang="en-US" sz="1400"/>
              <a:t>  Author: A1</a:t>
            </a:r>
            <a:endParaRPr lang="en-US" sz="1400" u="sng"/>
          </a:p>
          <a:p>
            <a:pPr>
              <a:defRPr/>
            </a:pPr>
            <a:r>
              <a:rPr lang="en-US" sz="1400"/>
              <a:t>  Review: R2</a:t>
            </a:r>
          </a:p>
        </p:txBody>
      </p:sp>
      <p:sp>
        <p:nvSpPr>
          <p:cNvPr id="120848" name="AutoShape 16"/>
          <p:cNvSpPr>
            <a:spLocks noChangeArrowheads="1"/>
          </p:cNvSpPr>
          <p:nvPr/>
        </p:nvSpPr>
        <p:spPr bwMode="auto">
          <a:xfrm>
            <a:off x="3854450" y="4267200"/>
            <a:ext cx="1327150" cy="15954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0" bIns="0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  </a:t>
            </a:r>
            <a:r>
              <a:rPr lang="en-US" sz="1400" u="sng"/>
              <a:t>P3</a:t>
            </a:r>
          </a:p>
          <a:p>
            <a:pPr>
              <a:defRPr/>
            </a:pPr>
            <a:r>
              <a:rPr lang="en-US" sz="1400"/>
              <a:t>  Author: A2</a:t>
            </a:r>
            <a:endParaRPr lang="en-US" sz="1400" u="sng"/>
          </a:p>
          <a:p>
            <a:pPr>
              <a:defRPr/>
            </a:pPr>
            <a:r>
              <a:rPr lang="en-US" sz="1400"/>
              <a:t>  Review: R2</a:t>
            </a:r>
          </a:p>
        </p:txBody>
      </p:sp>
      <p:grpSp>
        <p:nvGrpSpPr>
          <p:cNvPr id="144400" name="Group 17"/>
          <p:cNvGrpSpPr>
            <a:grpSpLocks/>
          </p:cNvGrpSpPr>
          <p:nvPr/>
        </p:nvGrpSpPr>
        <p:grpSpPr bwMode="auto">
          <a:xfrm>
            <a:off x="1676400" y="2057400"/>
            <a:ext cx="1295400" cy="306388"/>
            <a:chOff x="480" y="1598"/>
            <a:chExt cx="816" cy="193"/>
          </a:xfrm>
        </p:grpSpPr>
        <p:sp>
          <p:nvSpPr>
            <p:cNvPr id="144462" name="Oval 18"/>
            <p:cNvSpPr>
              <a:spLocks noChangeArrowheads="1"/>
            </p:cNvSpPr>
            <p:nvPr/>
          </p:nvSpPr>
          <p:spPr bwMode="auto">
            <a:xfrm>
              <a:off x="480" y="1598"/>
              <a:ext cx="816" cy="192"/>
            </a:xfrm>
            <a:prstGeom prst="ellipse">
              <a:avLst/>
            </a:prstGeom>
            <a:solidFill>
              <a:srgbClr val="CCFF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0912" name="Text Box 19"/>
            <p:cNvSpPr txBox="1">
              <a:spLocks noChangeAspect="1" noChangeArrowheads="1"/>
            </p:cNvSpPr>
            <p:nvPr/>
          </p:nvSpPr>
          <p:spPr bwMode="auto">
            <a:xfrm>
              <a:off x="507" y="1599"/>
              <a:ext cx="7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Good Writer</a:t>
              </a:r>
            </a:p>
          </p:txBody>
        </p:sp>
      </p:grpSp>
      <p:grpSp>
        <p:nvGrpSpPr>
          <p:cNvPr id="144401" name="Group 20"/>
          <p:cNvGrpSpPr>
            <a:grpSpLocks/>
          </p:cNvGrpSpPr>
          <p:nvPr/>
        </p:nvGrpSpPr>
        <p:grpSpPr bwMode="auto">
          <a:xfrm>
            <a:off x="2057400" y="1600200"/>
            <a:ext cx="838200" cy="306388"/>
            <a:chOff x="1298" y="1115"/>
            <a:chExt cx="528" cy="193"/>
          </a:xfrm>
        </p:grpSpPr>
        <p:sp>
          <p:nvSpPr>
            <p:cNvPr id="144460" name="Oval 21"/>
            <p:cNvSpPr>
              <a:spLocks noChangeArrowheads="1"/>
            </p:cNvSpPr>
            <p:nvPr/>
          </p:nvSpPr>
          <p:spPr bwMode="auto">
            <a:xfrm>
              <a:off x="1298" y="1115"/>
              <a:ext cx="528" cy="192"/>
            </a:xfrm>
            <a:prstGeom prst="ellipse">
              <a:avLst/>
            </a:prstGeom>
            <a:solidFill>
              <a:srgbClr val="CCFF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910" name="Text Box 22"/>
            <p:cNvSpPr txBox="1">
              <a:spLocks noChangeAspect="1" noChangeArrowheads="1"/>
            </p:cNvSpPr>
            <p:nvPr/>
          </p:nvSpPr>
          <p:spPr bwMode="auto">
            <a:xfrm>
              <a:off x="1345" y="1116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Smart</a:t>
              </a:r>
            </a:p>
          </p:txBody>
        </p:sp>
      </p:grpSp>
      <p:grpSp>
        <p:nvGrpSpPr>
          <p:cNvPr id="144402" name="Group 23"/>
          <p:cNvGrpSpPr>
            <a:grpSpLocks/>
          </p:cNvGrpSpPr>
          <p:nvPr/>
        </p:nvGrpSpPr>
        <p:grpSpPr bwMode="auto">
          <a:xfrm>
            <a:off x="6248400" y="3657600"/>
            <a:ext cx="914400" cy="304800"/>
            <a:chOff x="4464" y="1668"/>
            <a:chExt cx="576" cy="192"/>
          </a:xfrm>
        </p:grpSpPr>
        <p:sp>
          <p:nvSpPr>
            <p:cNvPr id="144458" name="Oval 24"/>
            <p:cNvSpPr>
              <a:spLocks noChangeArrowheads="1"/>
            </p:cNvSpPr>
            <p:nvPr/>
          </p:nvSpPr>
          <p:spPr bwMode="auto">
            <a:xfrm>
              <a:off x="4464" y="1668"/>
              <a:ext cx="576" cy="192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908" name="Text Box 25"/>
            <p:cNvSpPr txBox="1">
              <a:spLocks noChangeArrowheads="1"/>
            </p:cNvSpPr>
            <p:nvPr/>
          </p:nvSpPr>
          <p:spPr bwMode="auto">
            <a:xfrm>
              <a:off x="4509" y="1668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Length</a:t>
              </a:r>
            </a:p>
          </p:txBody>
        </p:sp>
      </p:grpSp>
      <p:grpSp>
        <p:nvGrpSpPr>
          <p:cNvPr id="144403" name="Group 26"/>
          <p:cNvGrpSpPr>
            <a:grpSpLocks/>
          </p:cNvGrpSpPr>
          <p:nvPr/>
        </p:nvGrpSpPr>
        <p:grpSpPr bwMode="auto">
          <a:xfrm>
            <a:off x="6019800" y="3275013"/>
            <a:ext cx="762000" cy="306387"/>
            <a:chOff x="3984" y="1208"/>
            <a:chExt cx="480" cy="193"/>
          </a:xfrm>
        </p:grpSpPr>
        <p:sp>
          <p:nvSpPr>
            <p:cNvPr id="144456" name="Oval 27"/>
            <p:cNvSpPr>
              <a:spLocks noChangeArrowheads="1"/>
            </p:cNvSpPr>
            <p:nvPr/>
          </p:nvSpPr>
          <p:spPr bwMode="auto">
            <a:xfrm>
              <a:off x="3984" y="1208"/>
              <a:ext cx="480" cy="192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906" name="Text Box 28"/>
            <p:cNvSpPr txBox="1">
              <a:spLocks noChangeArrowheads="1"/>
            </p:cNvSpPr>
            <p:nvPr/>
          </p:nvSpPr>
          <p:spPr bwMode="auto">
            <a:xfrm>
              <a:off x="4017" y="1209"/>
              <a:ext cx="4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Mood</a:t>
              </a:r>
            </a:p>
          </p:txBody>
        </p:sp>
      </p:grpSp>
      <p:grpSp>
        <p:nvGrpSpPr>
          <p:cNvPr id="144404" name="Group 29"/>
          <p:cNvGrpSpPr>
            <a:grpSpLocks/>
          </p:cNvGrpSpPr>
          <p:nvPr/>
        </p:nvGrpSpPr>
        <p:grpSpPr bwMode="auto">
          <a:xfrm>
            <a:off x="3962400" y="5024438"/>
            <a:ext cx="866775" cy="319087"/>
            <a:chOff x="2175" y="2832"/>
            <a:chExt cx="546" cy="201"/>
          </a:xfrm>
        </p:grpSpPr>
        <p:sp>
          <p:nvSpPr>
            <p:cNvPr id="144454" name="Oval 30"/>
            <p:cNvSpPr>
              <a:spLocks noChangeArrowheads="1"/>
            </p:cNvSpPr>
            <p:nvPr/>
          </p:nvSpPr>
          <p:spPr bwMode="auto">
            <a:xfrm>
              <a:off x="2175" y="2832"/>
              <a:ext cx="546" cy="201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904" name="Text Box 31"/>
            <p:cNvSpPr txBox="1">
              <a:spLocks noChangeAspect="1" noChangeArrowheads="1"/>
            </p:cNvSpPr>
            <p:nvPr/>
          </p:nvSpPr>
          <p:spPr bwMode="auto">
            <a:xfrm>
              <a:off x="2201" y="2836"/>
              <a:ext cx="4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Quality</a:t>
              </a:r>
            </a:p>
          </p:txBody>
        </p:sp>
      </p:grpSp>
      <p:grpSp>
        <p:nvGrpSpPr>
          <p:cNvPr id="144405" name="Group 32"/>
          <p:cNvGrpSpPr>
            <a:grpSpLocks/>
          </p:cNvGrpSpPr>
          <p:nvPr/>
        </p:nvGrpSpPr>
        <p:grpSpPr bwMode="auto">
          <a:xfrm>
            <a:off x="4076700" y="5405438"/>
            <a:ext cx="990600" cy="381000"/>
            <a:chOff x="2737" y="3264"/>
            <a:chExt cx="624" cy="240"/>
          </a:xfrm>
        </p:grpSpPr>
        <p:sp>
          <p:nvSpPr>
            <p:cNvPr id="144452" name="Oval 33"/>
            <p:cNvSpPr>
              <a:spLocks noChangeArrowheads="1"/>
            </p:cNvSpPr>
            <p:nvPr/>
          </p:nvSpPr>
          <p:spPr bwMode="auto">
            <a:xfrm>
              <a:off x="2737" y="3264"/>
              <a:ext cx="624" cy="240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902" name="Text Box 34"/>
            <p:cNvSpPr txBox="1">
              <a:spLocks noChangeAspect="1" noChangeArrowheads="1"/>
            </p:cNvSpPr>
            <p:nvPr/>
          </p:nvSpPr>
          <p:spPr bwMode="auto">
            <a:xfrm>
              <a:off x="2740" y="3288"/>
              <a:ext cx="6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Accepted</a:t>
              </a:r>
            </a:p>
          </p:txBody>
        </p:sp>
      </p:grpSp>
      <p:cxnSp>
        <p:nvCxnSpPr>
          <p:cNvPr id="120855" name="AutoShape 35"/>
          <p:cNvCxnSpPr>
            <a:cxnSpLocks noChangeShapeType="1"/>
            <a:stCxn id="144462" idx="6"/>
            <a:endCxn id="120888" idx="1"/>
          </p:cNvCxnSpPr>
          <p:nvPr/>
        </p:nvCxnSpPr>
        <p:spPr bwMode="auto">
          <a:xfrm flipV="1">
            <a:off x="2971800" y="1835150"/>
            <a:ext cx="1031875" cy="374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56" name="AutoShape 36"/>
          <p:cNvCxnSpPr>
            <a:cxnSpLocks noChangeShapeType="1"/>
            <a:stCxn id="144460" idx="5"/>
            <a:endCxn id="144442" idx="1"/>
          </p:cNvCxnSpPr>
          <p:nvPr/>
        </p:nvCxnSpPr>
        <p:spPr bwMode="auto">
          <a:xfrm>
            <a:off x="2773363" y="1860550"/>
            <a:ext cx="1316037" cy="1533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57" name="AutoShape 37"/>
          <p:cNvCxnSpPr>
            <a:cxnSpLocks noChangeShapeType="1"/>
            <a:stCxn id="120898" idx="1"/>
            <a:endCxn id="120886" idx="3"/>
          </p:cNvCxnSpPr>
          <p:nvPr/>
        </p:nvCxnSpPr>
        <p:spPr bwMode="auto">
          <a:xfrm flipH="1">
            <a:off x="5062538" y="1905000"/>
            <a:ext cx="1162050" cy="342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58" name="AutoShape 38"/>
          <p:cNvCxnSpPr>
            <a:cxnSpLocks noChangeShapeType="1"/>
            <a:stCxn id="120898" idx="2"/>
            <a:endCxn id="120900" idx="0"/>
          </p:cNvCxnSpPr>
          <p:nvPr/>
        </p:nvCxnSpPr>
        <p:spPr bwMode="auto">
          <a:xfrm>
            <a:off x="6553200" y="2057400"/>
            <a:ext cx="306388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59" name="AutoShape 39"/>
          <p:cNvCxnSpPr>
            <a:cxnSpLocks noChangeShapeType="1"/>
            <a:stCxn id="120904" idx="2"/>
            <a:endCxn id="144452" idx="0"/>
          </p:cNvCxnSpPr>
          <p:nvPr/>
        </p:nvCxnSpPr>
        <p:spPr bwMode="auto">
          <a:xfrm>
            <a:off x="4395788" y="5335588"/>
            <a:ext cx="176212" cy="69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4411" name="Group 40"/>
          <p:cNvGrpSpPr>
            <a:grpSpLocks/>
          </p:cNvGrpSpPr>
          <p:nvPr/>
        </p:nvGrpSpPr>
        <p:grpSpPr bwMode="auto">
          <a:xfrm>
            <a:off x="6400800" y="2133600"/>
            <a:ext cx="914400" cy="304800"/>
            <a:chOff x="4464" y="1668"/>
            <a:chExt cx="576" cy="192"/>
          </a:xfrm>
        </p:grpSpPr>
        <p:sp>
          <p:nvSpPr>
            <p:cNvPr id="144450" name="Oval 41"/>
            <p:cNvSpPr>
              <a:spLocks noChangeArrowheads="1"/>
            </p:cNvSpPr>
            <p:nvPr/>
          </p:nvSpPr>
          <p:spPr bwMode="auto">
            <a:xfrm>
              <a:off x="4464" y="1668"/>
              <a:ext cx="576" cy="192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900" name="Text Box 42"/>
            <p:cNvSpPr txBox="1">
              <a:spLocks noChangeArrowheads="1"/>
            </p:cNvSpPr>
            <p:nvPr/>
          </p:nvSpPr>
          <p:spPr bwMode="auto">
            <a:xfrm>
              <a:off x="4509" y="1668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Length</a:t>
              </a:r>
            </a:p>
          </p:txBody>
        </p:sp>
      </p:grpSp>
      <p:grpSp>
        <p:nvGrpSpPr>
          <p:cNvPr id="144412" name="Group 43"/>
          <p:cNvGrpSpPr>
            <a:grpSpLocks/>
          </p:cNvGrpSpPr>
          <p:nvPr/>
        </p:nvGrpSpPr>
        <p:grpSpPr bwMode="auto">
          <a:xfrm>
            <a:off x="6172200" y="1751013"/>
            <a:ext cx="762000" cy="306387"/>
            <a:chOff x="3984" y="1208"/>
            <a:chExt cx="480" cy="193"/>
          </a:xfrm>
        </p:grpSpPr>
        <p:sp>
          <p:nvSpPr>
            <p:cNvPr id="144448" name="Oval 44"/>
            <p:cNvSpPr>
              <a:spLocks noChangeArrowheads="1"/>
            </p:cNvSpPr>
            <p:nvPr/>
          </p:nvSpPr>
          <p:spPr bwMode="auto">
            <a:xfrm>
              <a:off x="3984" y="1208"/>
              <a:ext cx="480" cy="192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98" name="Text Box 45"/>
            <p:cNvSpPr txBox="1">
              <a:spLocks noChangeArrowheads="1"/>
            </p:cNvSpPr>
            <p:nvPr/>
          </p:nvSpPr>
          <p:spPr bwMode="auto">
            <a:xfrm>
              <a:off x="4017" y="1209"/>
              <a:ext cx="4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Mood</a:t>
              </a:r>
            </a:p>
          </p:txBody>
        </p:sp>
      </p:grpSp>
      <p:sp>
        <p:nvSpPr>
          <p:cNvPr id="120862" name="AutoShape 46"/>
          <p:cNvSpPr>
            <a:spLocks noChangeArrowheads="1"/>
          </p:cNvSpPr>
          <p:nvPr/>
        </p:nvSpPr>
        <p:spPr bwMode="auto">
          <a:xfrm>
            <a:off x="5943600" y="4495800"/>
            <a:ext cx="1295400" cy="1279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91440" rIns="0" bIns="0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Review  </a:t>
            </a:r>
            <a:r>
              <a:rPr lang="en-US" sz="1400" u="sng"/>
              <a:t>R3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grpSp>
        <p:nvGrpSpPr>
          <p:cNvPr id="144414" name="Group 47"/>
          <p:cNvGrpSpPr>
            <a:grpSpLocks/>
          </p:cNvGrpSpPr>
          <p:nvPr/>
        </p:nvGrpSpPr>
        <p:grpSpPr bwMode="auto">
          <a:xfrm>
            <a:off x="6248400" y="5318125"/>
            <a:ext cx="914400" cy="304800"/>
            <a:chOff x="4464" y="1668"/>
            <a:chExt cx="576" cy="192"/>
          </a:xfrm>
        </p:grpSpPr>
        <p:sp>
          <p:nvSpPr>
            <p:cNvPr id="144446" name="Oval 48"/>
            <p:cNvSpPr>
              <a:spLocks noChangeArrowheads="1"/>
            </p:cNvSpPr>
            <p:nvPr/>
          </p:nvSpPr>
          <p:spPr bwMode="auto">
            <a:xfrm>
              <a:off x="4464" y="1668"/>
              <a:ext cx="576" cy="192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96" name="Text Box 49"/>
            <p:cNvSpPr txBox="1">
              <a:spLocks noChangeArrowheads="1"/>
            </p:cNvSpPr>
            <p:nvPr/>
          </p:nvSpPr>
          <p:spPr bwMode="auto">
            <a:xfrm>
              <a:off x="4509" y="1668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Length</a:t>
              </a:r>
            </a:p>
          </p:txBody>
        </p:sp>
      </p:grpSp>
      <p:grpSp>
        <p:nvGrpSpPr>
          <p:cNvPr id="144415" name="Group 50"/>
          <p:cNvGrpSpPr>
            <a:grpSpLocks/>
          </p:cNvGrpSpPr>
          <p:nvPr/>
        </p:nvGrpSpPr>
        <p:grpSpPr bwMode="auto">
          <a:xfrm>
            <a:off x="6019800" y="4935538"/>
            <a:ext cx="762000" cy="306387"/>
            <a:chOff x="3984" y="1208"/>
            <a:chExt cx="480" cy="193"/>
          </a:xfrm>
        </p:grpSpPr>
        <p:sp>
          <p:nvSpPr>
            <p:cNvPr id="144444" name="Oval 51"/>
            <p:cNvSpPr>
              <a:spLocks noChangeArrowheads="1"/>
            </p:cNvSpPr>
            <p:nvPr/>
          </p:nvSpPr>
          <p:spPr bwMode="auto">
            <a:xfrm>
              <a:off x="3984" y="1208"/>
              <a:ext cx="480" cy="192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94" name="Text Box 52"/>
            <p:cNvSpPr txBox="1">
              <a:spLocks noChangeArrowheads="1"/>
            </p:cNvSpPr>
            <p:nvPr/>
          </p:nvSpPr>
          <p:spPr bwMode="auto">
            <a:xfrm>
              <a:off x="4017" y="1209"/>
              <a:ext cx="4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Mood</a:t>
              </a:r>
            </a:p>
          </p:txBody>
        </p:sp>
      </p:grpSp>
      <p:grpSp>
        <p:nvGrpSpPr>
          <p:cNvPr id="144416" name="Group 53"/>
          <p:cNvGrpSpPr>
            <a:grpSpLocks/>
          </p:cNvGrpSpPr>
          <p:nvPr/>
        </p:nvGrpSpPr>
        <p:grpSpPr bwMode="auto">
          <a:xfrm>
            <a:off x="3962400" y="3348038"/>
            <a:ext cx="866775" cy="319087"/>
            <a:chOff x="2175" y="2832"/>
            <a:chExt cx="546" cy="201"/>
          </a:xfrm>
        </p:grpSpPr>
        <p:sp>
          <p:nvSpPr>
            <p:cNvPr id="144442" name="Oval 54"/>
            <p:cNvSpPr>
              <a:spLocks noChangeArrowheads="1"/>
            </p:cNvSpPr>
            <p:nvPr/>
          </p:nvSpPr>
          <p:spPr bwMode="auto">
            <a:xfrm>
              <a:off x="2175" y="2832"/>
              <a:ext cx="546" cy="201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92" name="Text Box 55"/>
            <p:cNvSpPr txBox="1">
              <a:spLocks noChangeAspect="1" noChangeArrowheads="1"/>
            </p:cNvSpPr>
            <p:nvPr/>
          </p:nvSpPr>
          <p:spPr bwMode="auto">
            <a:xfrm>
              <a:off x="2201" y="2836"/>
              <a:ext cx="4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Quality</a:t>
              </a:r>
            </a:p>
          </p:txBody>
        </p:sp>
      </p:grpSp>
      <p:grpSp>
        <p:nvGrpSpPr>
          <p:cNvPr id="144417" name="Group 56"/>
          <p:cNvGrpSpPr>
            <a:grpSpLocks/>
          </p:cNvGrpSpPr>
          <p:nvPr/>
        </p:nvGrpSpPr>
        <p:grpSpPr bwMode="auto">
          <a:xfrm>
            <a:off x="4076700" y="3729038"/>
            <a:ext cx="990600" cy="381000"/>
            <a:chOff x="2737" y="3264"/>
            <a:chExt cx="624" cy="240"/>
          </a:xfrm>
        </p:grpSpPr>
        <p:sp>
          <p:nvSpPr>
            <p:cNvPr id="144440" name="Oval 57"/>
            <p:cNvSpPr>
              <a:spLocks noChangeArrowheads="1"/>
            </p:cNvSpPr>
            <p:nvPr/>
          </p:nvSpPr>
          <p:spPr bwMode="auto">
            <a:xfrm>
              <a:off x="2737" y="3264"/>
              <a:ext cx="624" cy="240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90" name="Text Box 58"/>
            <p:cNvSpPr txBox="1">
              <a:spLocks noChangeAspect="1" noChangeArrowheads="1"/>
            </p:cNvSpPr>
            <p:nvPr/>
          </p:nvSpPr>
          <p:spPr bwMode="auto">
            <a:xfrm>
              <a:off x="2740" y="3288"/>
              <a:ext cx="6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Accepted</a:t>
              </a:r>
            </a:p>
          </p:txBody>
        </p:sp>
      </p:grpSp>
      <p:grpSp>
        <p:nvGrpSpPr>
          <p:cNvPr id="144418" name="Group 59"/>
          <p:cNvGrpSpPr>
            <a:grpSpLocks/>
          </p:cNvGrpSpPr>
          <p:nvPr/>
        </p:nvGrpSpPr>
        <p:grpSpPr bwMode="auto">
          <a:xfrm>
            <a:off x="3962400" y="1676400"/>
            <a:ext cx="866775" cy="319088"/>
            <a:chOff x="2175" y="2832"/>
            <a:chExt cx="546" cy="201"/>
          </a:xfrm>
        </p:grpSpPr>
        <p:sp>
          <p:nvSpPr>
            <p:cNvPr id="144438" name="Oval 60"/>
            <p:cNvSpPr>
              <a:spLocks noChangeArrowheads="1"/>
            </p:cNvSpPr>
            <p:nvPr/>
          </p:nvSpPr>
          <p:spPr bwMode="auto">
            <a:xfrm>
              <a:off x="2175" y="2832"/>
              <a:ext cx="546" cy="201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88" name="Text Box 61"/>
            <p:cNvSpPr txBox="1">
              <a:spLocks noChangeAspect="1" noChangeArrowheads="1"/>
            </p:cNvSpPr>
            <p:nvPr/>
          </p:nvSpPr>
          <p:spPr bwMode="auto">
            <a:xfrm>
              <a:off x="2201" y="2836"/>
              <a:ext cx="4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Quality</a:t>
              </a:r>
            </a:p>
          </p:txBody>
        </p:sp>
      </p:grpSp>
      <p:grpSp>
        <p:nvGrpSpPr>
          <p:cNvPr id="144419" name="Group 62"/>
          <p:cNvGrpSpPr>
            <a:grpSpLocks/>
          </p:cNvGrpSpPr>
          <p:nvPr/>
        </p:nvGrpSpPr>
        <p:grpSpPr bwMode="auto">
          <a:xfrm>
            <a:off x="4076700" y="2057400"/>
            <a:ext cx="990600" cy="381000"/>
            <a:chOff x="2737" y="3264"/>
            <a:chExt cx="624" cy="240"/>
          </a:xfrm>
        </p:grpSpPr>
        <p:sp>
          <p:nvSpPr>
            <p:cNvPr id="144436" name="Oval 63"/>
            <p:cNvSpPr>
              <a:spLocks noChangeArrowheads="1"/>
            </p:cNvSpPr>
            <p:nvPr/>
          </p:nvSpPr>
          <p:spPr bwMode="auto">
            <a:xfrm>
              <a:off x="2737" y="3264"/>
              <a:ext cx="624" cy="240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86" name="Text Box 64"/>
            <p:cNvSpPr txBox="1">
              <a:spLocks noChangeAspect="1" noChangeArrowheads="1"/>
            </p:cNvSpPr>
            <p:nvPr/>
          </p:nvSpPr>
          <p:spPr bwMode="auto">
            <a:xfrm>
              <a:off x="2740" y="3288"/>
              <a:ext cx="6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Accepted</a:t>
              </a:r>
            </a:p>
          </p:txBody>
        </p:sp>
      </p:grpSp>
      <p:grpSp>
        <p:nvGrpSpPr>
          <p:cNvPr id="144420" name="Group 65"/>
          <p:cNvGrpSpPr>
            <a:grpSpLocks/>
          </p:cNvGrpSpPr>
          <p:nvPr/>
        </p:nvGrpSpPr>
        <p:grpSpPr bwMode="auto">
          <a:xfrm>
            <a:off x="1676400" y="3657600"/>
            <a:ext cx="1295400" cy="306388"/>
            <a:chOff x="480" y="1598"/>
            <a:chExt cx="816" cy="193"/>
          </a:xfrm>
        </p:grpSpPr>
        <p:sp>
          <p:nvSpPr>
            <p:cNvPr id="144434" name="Oval 66"/>
            <p:cNvSpPr>
              <a:spLocks noChangeArrowheads="1"/>
            </p:cNvSpPr>
            <p:nvPr/>
          </p:nvSpPr>
          <p:spPr bwMode="auto">
            <a:xfrm>
              <a:off x="480" y="1598"/>
              <a:ext cx="816" cy="192"/>
            </a:xfrm>
            <a:prstGeom prst="ellipse">
              <a:avLst/>
            </a:prstGeom>
            <a:solidFill>
              <a:srgbClr val="CCFF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0884" name="Text Box 67"/>
            <p:cNvSpPr txBox="1">
              <a:spLocks noChangeAspect="1" noChangeArrowheads="1"/>
            </p:cNvSpPr>
            <p:nvPr/>
          </p:nvSpPr>
          <p:spPr bwMode="auto">
            <a:xfrm>
              <a:off x="507" y="1599"/>
              <a:ext cx="7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Good Writer</a:t>
              </a:r>
            </a:p>
          </p:txBody>
        </p:sp>
      </p:grpSp>
      <p:grpSp>
        <p:nvGrpSpPr>
          <p:cNvPr id="144421" name="Group 68"/>
          <p:cNvGrpSpPr>
            <a:grpSpLocks/>
          </p:cNvGrpSpPr>
          <p:nvPr/>
        </p:nvGrpSpPr>
        <p:grpSpPr bwMode="auto">
          <a:xfrm>
            <a:off x="2057400" y="3200400"/>
            <a:ext cx="838200" cy="306388"/>
            <a:chOff x="1298" y="1115"/>
            <a:chExt cx="528" cy="193"/>
          </a:xfrm>
        </p:grpSpPr>
        <p:sp>
          <p:nvSpPr>
            <p:cNvPr id="144432" name="Oval 69"/>
            <p:cNvSpPr>
              <a:spLocks noChangeArrowheads="1"/>
            </p:cNvSpPr>
            <p:nvPr/>
          </p:nvSpPr>
          <p:spPr bwMode="auto">
            <a:xfrm>
              <a:off x="1298" y="1115"/>
              <a:ext cx="528" cy="192"/>
            </a:xfrm>
            <a:prstGeom prst="ellipse">
              <a:avLst/>
            </a:prstGeom>
            <a:solidFill>
              <a:srgbClr val="CCFF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882" name="Text Box 70"/>
            <p:cNvSpPr txBox="1">
              <a:spLocks noChangeAspect="1" noChangeArrowheads="1"/>
            </p:cNvSpPr>
            <p:nvPr/>
          </p:nvSpPr>
          <p:spPr bwMode="auto">
            <a:xfrm>
              <a:off x="1345" y="1116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Smart</a:t>
              </a:r>
            </a:p>
          </p:txBody>
        </p:sp>
      </p:grpSp>
      <p:cxnSp>
        <p:nvCxnSpPr>
          <p:cNvPr id="120871" name="AutoShape 71"/>
          <p:cNvCxnSpPr>
            <a:cxnSpLocks noChangeShapeType="1"/>
            <a:stCxn id="144462" idx="5"/>
            <a:endCxn id="144442" idx="1"/>
          </p:cNvCxnSpPr>
          <p:nvPr/>
        </p:nvCxnSpPr>
        <p:spPr bwMode="auto">
          <a:xfrm>
            <a:off x="2782888" y="2317750"/>
            <a:ext cx="1306512" cy="1076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2" name="AutoShape 72"/>
          <p:cNvCxnSpPr>
            <a:cxnSpLocks noChangeShapeType="1"/>
            <a:stCxn id="144460" idx="6"/>
            <a:endCxn id="120888" idx="1"/>
          </p:cNvCxnSpPr>
          <p:nvPr/>
        </p:nvCxnSpPr>
        <p:spPr bwMode="auto">
          <a:xfrm>
            <a:off x="2895600" y="1752600"/>
            <a:ext cx="1108075" cy="825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3" name="AutoShape 73"/>
          <p:cNvCxnSpPr>
            <a:cxnSpLocks noChangeShapeType="1"/>
            <a:stCxn id="144432" idx="6"/>
            <a:endCxn id="120904" idx="1"/>
          </p:cNvCxnSpPr>
          <p:nvPr/>
        </p:nvCxnSpPr>
        <p:spPr bwMode="auto">
          <a:xfrm>
            <a:off x="2895600" y="3352800"/>
            <a:ext cx="1108075" cy="18303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4" name="AutoShape 74"/>
          <p:cNvCxnSpPr>
            <a:cxnSpLocks noChangeShapeType="1"/>
            <a:stCxn id="120884" idx="2"/>
            <a:endCxn id="144454" idx="2"/>
          </p:cNvCxnSpPr>
          <p:nvPr/>
        </p:nvCxnSpPr>
        <p:spPr bwMode="auto">
          <a:xfrm>
            <a:off x="2324100" y="3963988"/>
            <a:ext cx="1638300" cy="1220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5" name="AutoShape 75"/>
          <p:cNvCxnSpPr>
            <a:cxnSpLocks noChangeShapeType="1"/>
          </p:cNvCxnSpPr>
          <p:nvPr/>
        </p:nvCxnSpPr>
        <p:spPr bwMode="auto">
          <a:xfrm>
            <a:off x="4395788" y="3657600"/>
            <a:ext cx="176212" cy="69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6" name="AutoShape 76"/>
          <p:cNvCxnSpPr>
            <a:cxnSpLocks noChangeShapeType="1"/>
            <a:stCxn id="120888" idx="2"/>
            <a:endCxn id="144436" idx="0"/>
          </p:cNvCxnSpPr>
          <p:nvPr/>
        </p:nvCxnSpPr>
        <p:spPr bwMode="auto">
          <a:xfrm>
            <a:off x="4395788" y="1987550"/>
            <a:ext cx="176212" cy="69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7" name="AutoShape 77"/>
          <p:cNvCxnSpPr>
            <a:cxnSpLocks noChangeShapeType="1"/>
            <a:stCxn id="120906" idx="1"/>
            <a:endCxn id="120890" idx="3"/>
          </p:cNvCxnSpPr>
          <p:nvPr/>
        </p:nvCxnSpPr>
        <p:spPr bwMode="auto">
          <a:xfrm flipH="1">
            <a:off x="5062538" y="3429000"/>
            <a:ext cx="1009650" cy="4905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8" name="AutoShape 78"/>
          <p:cNvCxnSpPr>
            <a:cxnSpLocks noChangeShapeType="1"/>
            <a:stCxn id="120894" idx="1"/>
            <a:endCxn id="120902" idx="3"/>
          </p:cNvCxnSpPr>
          <p:nvPr/>
        </p:nvCxnSpPr>
        <p:spPr bwMode="auto">
          <a:xfrm flipH="1">
            <a:off x="5062538" y="5089525"/>
            <a:ext cx="1009650" cy="506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79" name="AutoShape 79"/>
          <p:cNvCxnSpPr>
            <a:cxnSpLocks noChangeShapeType="1"/>
            <a:stCxn id="120906" idx="2"/>
            <a:endCxn id="120908" idx="0"/>
          </p:cNvCxnSpPr>
          <p:nvPr/>
        </p:nvCxnSpPr>
        <p:spPr bwMode="auto">
          <a:xfrm>
            <a:off x="6400800" y="3581400"/>
            <a:ext cx="306388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880" name="AutoShape 80"/>
          <p:cNvCxnSpPr>
            <a:cxnSpLocks noChangeShapeType="1"/>
            <a:stCxn id="120894" idx="2"/>
            <a:endCxn id="120896" idx="0"/>
          </p:cNvCxnSpPr>
          <p:nvPr/>
        </p:nvCxnSpPr>
        <p:spPr bwMode="auto">
          <a:xfrm>
            <a:off x="6400800" y="5241925"/>
            <a:ext cx="306388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Line 3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434" name="Oval 4"/>
          <p:cNvSpPr>
            <a:spLocks noChangeArrowheads="1"/>
          </p:cNvSpPr>
          <p:nvPr/>
        </p:nvSpPr>
        <p:spPr bwMode="auto">
          <a:xfrm>
            <a:off x="1981200" y="3048000"/>
            <a:ext cx="1371600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1860" name="Text Box 5"/>
          <p:cNvSpPr txBox="1">
            <a:spLocks noChangeAspect="1" noChangeArrowheads="1"/>
          </p:cNvSpPr>
          <p:nvPr/>
        </p:nvSpPr>
        <p:spPr bwMode="auto">
          <a:xfrm>
            <a:off x="2028825" y="3124200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P2.Accepted</a:t>
            </a:r>
          </a:p>
        </p:txBody>
      </p:sp>
      <p:grpSp>
        <p:nvGrpSpPr>
          <p:cNvPr id="146436" name="Group 6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265" y="1470"/>
            <a:chExt cx="1189" cy="288"/>
          </a:xfrm>
        </p:grpSpPr>
        <p:sp>
          <p:nvSpPr>
            <p:cNvPr id="146551" name="Oval 7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977" name="Text Box 8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P2.Quality</a:t>
              </a:r>
            </a:p>
          </p:txBody>
        </p:sp>
      </p:grpSp>
      <p:grpSp>
        <p:nvGrpSpPr>
          <p:cNvPr id="146437" name="Group 9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1728" y="1152"/>
            <a:chExt cx="720" cy="297"/>
          </a:xfrm>
        </p:grpSpPr>
        <p:sp>
          <p:nvSpPr>
            <p:cNvPr id="146549" name="Oval 10"/>
            <p:cNvSpPr>
              <a:spLocks noChangeArrowheads="1"/>
            </p:cNvSpPr>
            <p:nvPr/>
          </p:nvSpPr>
          <p:spPr bwMode="auto">
            <a:xfrm>
              <a:off x="1728" y="1152"/>
              <a:ext cx="720" cy="297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975" name="Text Box 11"/>
            <p:cNvSpPr txBox="1">
              <a:spLocks noChangeArrowheads="1"/>
            </p:cNvSpPr>
            <p:nvPr/>
          </p:nvSpPr>
          <p:spPr bwMode="auto">
            <a:xfrm>
              <a:off x="1803" y="1205"/>
              <a:ext cx="5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r2.Mood</a:t>
              </a:r>
            </a:p>
          </p:txBody>
        </p:sp>
      </p:grpSp>
      <p:cxnSp>
        <p:nvCxnSpPr>
          <p:cNvPr id="121863" name="AutoShape 12"/>
          <p:cNvCxnSpPr>
            <a:cxnSpLocks noChangeShapeType="1"/>
            <a:stCxn id="146551" idx="4"/>
            <a:endCxn id="146434" idx="1"/>
          </p:cNvCxnSpPr>
          <p:nvPr/>
        </p:nvCxnSpPr>
        <p:spPr bwMode="auto">
          <a:xfrm>
            <a:off x="1752600" y="2695575"/>
            <a:ext cx="430213" cy="420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6439" name="Oval 13"/>
          <p:cNvSpPr>
            <a:spLocks noChangeArrowheads="1"/>
          </p:cNvSpPr>
          <p:nvPr/>
        </p:nvSpPr>
        <p:spPr bwMode="auto">
          <a:xfrm>
            <a:off x="2057400" y="4633913"/>
            <a:ext cx="1371600" cy="471487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1865" name="Text Box 14"/>
          <p:cNvSpPr txBox="1">
            <a:spLocks noChangeAspect="1" noChangeArrowheads="1"/>
          </p:cNvSpPr>
          <p:nvPr/>
        </p:nvSpPr>
        <p:spPr bwMode="auto">
          <a:xfrm>
            <a:off x="2105025" y="4710113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P3.Accepted</a:t>
            </a:r>
          </a:p>
        </p:txBody>
      </p:sp>
      <p:grpSp>
        <p:nvGrpSpPr>
          <p:cNvPr id="146441" name="Group 15"/>
          <p:cNvGrpSpPr>
            <a:grpSpLocks/>
          </p:cNvGrpSpPr>
          <p:nvPr/>
        </p:nvGrpSpPr>
        <p:grpSpPr bwMode="auto">
          <a:xfrm>
            <a:off x="1143000" y="3886200"/>
            <a:ext cx="1371600" cy="409575"/>
            <a:chOff x="265" y="1470"/>
            <a:chExt cx="1189" cy="288"/>
          </a:xfrm>
        </p:grpSpPr>
        <p:sp>
          <p:nvSpPr>
            <p:cNvPr id="146547" name="Oval 16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973" name="Text Box 17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P3.Quality</a:t>
              </a:r>
            </a:p>
          </p:txBody>
        </p:sp>
      </p:grpSp>
      <p:cxnSp>
        <p:nvCxnSpPr>
          <p:cNvPr id="121867" name="AutoShape 18"/>
          <p:cNvCxnSpPr>
            <a:cxnSpLocks noChangeShapeType="1"/>
            <a:stCxn id="146547" idx="4"/>
            <a:endCxn id="146439" idx="1"/>
          </p:cNvCxnSpPr>
          <p:nvPr/>
        </p:nvCxnSpPr>
        <p:spPr bwMode="auto">
          <a:xfrm>
            <a:off x="1828800" y="4295775"/>
            <a:ext cx="430213" cy="40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868" name="AutoShape 19"/>
          <p:cNvCxnSpPr>
            <a:cxnSpLocks noChangeShapeType="1"/>
            <a:stCxn id="146549" idx="3"/>
            <a:endCxn id="146434" idx="7"/>
          </p:cNvCxnSpPr>
          <p:nvPr/>
        </p:nvCxnSpPr>
        <p:spPr bwMode="auto">
          <a:xfrm flipH="1">
            <a:off x="3151188" y="2613025"/>
            <a:ext cx="1130300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869" name="AutoShape 20"/>
          <p:cNvCxnSpPr>
            <a:cxnSpLocks noChangeShapeType="1"/>
            <a:stCxn id="146453" idx="4"/>
            <a:endCxn id="146439" idx="7"/>
          </p:cNvCxnSpPr>
          <p:nvPr/>
        </p:nvCxnSpPr>
        <p:spPr bwMode="auto">
          <a:xfrm flipH="1">
            <a:off x="3227388" y="4281488"/>
            <a:ext cx="1077912" cy="4206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1870" name="Line 21"/>
          <p:cNvSpPr>
            <a:spLocks noChangeShapeType="1"/>
          </p:cNvSpPr>
          <p:nvPr/>
        </p:nvSpPr>
        <p:spPr bwMode="auto">
          <a:xfrm>
            <a:off x="6334125" y="2433638"/>
            <a:ext cx="0" cy="2103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1113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146446" name="Group 22"/>
          <p:cNvGrpSpPr>
            <a:grpSpLocks/>
          </p:cNvGrpSpPr>
          <p:nvPr/>
        </p:nvGrpSpPr>
        <p:grpSpPr bwMode="auto">
          <a:xfrm>
            <a:off x="5440363" y="2209800"/>
            <a:ext cx="2789237" cy="2362200"/>
            <a:chOff x="3427" y="1392"/>
            <a:chExt cx="1757" cy="1488"/>
          </a:xfrm>
        </p:grpSpPr>
        <p:sp>
          <p:nvSpPr>
            <p:cNvPr id="121928" name="AutoShape 23"/>
            <p:cNvSpPr>
              <a:spLocks noChangeArrowheads="1"/>
            </p:cNvSpPr>
            <p:nvPr/>
          </p:nvSpPr>
          <p:spPr bwMode="auto">
            <a:xfrm>
              <a:off x="3427" y="1392"/>
              <a:ext cx="1757" cy="1488"/>
            </a:xfrm>
            <a:prstGeom prst="wedgeRoundRectCallout">
              <a:avLst>
                <a:gd name="adj1" fmla="val -50968"/>
                <a:gd name="adj2" fmla="val -15324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i="1">
                <a:latin typeface="Tahoma" charset="0"/>
              </a:endParaRPr>
            </a:p>
          </p:txBody>
        </p:sp>
        <p:sp>
          <p:nvSpPr>
            <p:cNvPr id="146504" name="Rectangle 24"/>
            <p:cNvSpPr>
              <a:spLocks noChangeArrowheads="1"/>
            </p:cNvSpPr>
            <p:nvPr/>
          </p:nvSpPr>
          <p:spPr bwMode="auto">
            <a:xfrm>
              <a:off x="4811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46505" name="Rectangle 25"/>
            <p:cNvSpPr>
              <a:spLocks noChangeArrowheads="1"/>
            </p:cNvSpPr>
            <p:nvPr/>
          </p:nvSpPr>
          <p:spPr bwMode="auto">
            <a:xfrm>
              <a:off x="4763" y="258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506" name="Rectangle 26"/>
            <p:cNvSpPr>
              <a:spLocks noChangeArrowheads="1"/>
            </p:cNvSpPr>
            <p:nvPr/>
          </p:nvSpPr>
          <p:spPr bwMode="auto">
            <a:xfrm>
              <a:off x="4663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507" name="Rectangle 27"/>
            <p:cNvSpPr>
              <a:spLocks noChangeArrowheads="1"/>
            </p:cNvSpPr>
            <p:nvPr/>
          </p:nvSpPr>
          <p:spPr bwMode="auto">
            <a:xfrm>
              <a:off x="4386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46508" name="Rectangle 28"/>
            <p:cNvSpPr>
              <a:spLocks noChangeArrowheads="1"/>
            </p:cNvSpPr>
            <p:nvPr/>
          </p:nvSpPr>
          <p:spPr bwMode="auto">
            <a:xfrm>
              <a:off x="4338" y="258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509" name="Rectangle 29"/>
            <p:cNvSpPr>
              <a:spLocks noChangeArrowheads="1"/>
            </p:cNvSpPr>
            <p:nvPr/>
          </p:nvSpPr>
          <p:spPr bwMode="auto">
            <a:xfrm>
              <a:off x="4238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510" name="Rectangle 30"/>
            <p:cNvSpPr>
              <a:spLocks noChangeArrowheads="1"/>
            </p:cNvSpPr>
            <p:nvPr/>
          </p:nvSpPr>
          <p:spPr bwMode="auto">
            <a:xfrm>
              <a:off x="4819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46511" name="Rectangle 31"/>
            <p:cNvSpPr>
              <a:spLocks noChangeArrowheads="1"/>
            </p:cNvSpPr>
            <p:nvPr/>
          </p:nvSpPr>
          <p:spPr bwMode="auto">
            <a:xfrm>
              <a:off x="4771" y="229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512" name="Rectangle 32"/>
            <p:cNvSpPr>
              <a:spLocks noChangeArrowheads="1"/>
            </p:cNvSpPr>
            <p:nvPr/>
          </p:nvSpPr>
          <p:spPr bwMode="auto">
            <a:xfrm>
              <a:off x="4671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513" name="Rectangle 33"/>
            <p:cNvSpPr>
              <a:spLocks noChangeArrowheads="1"/>
            </p:cNvSpPr>
            <p:nvPr/>
          </p:nvSpPr>
          <p:spPr bwMode="auto">
            <a:xfrm>
              <a:off x="4385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6514" name="Rectangle 34"/>
            <p:cNvSpPr>
              <a:spLocks noChangeArrowheads="1"/>
            </p:cNvSpPr>
            <p:nvPr/>
          </p:nvSpPr>
          <p:spPr bwMode="auto">
            <a:xfrm>
              <a:off x="4336" y="229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515" name="Rectangle 35"/>
            <p:cNvSpPr>
              <a:spLocks noChangeArrowheads="1"/>
            </p:cNvSpPr>
            <p:nvPr/>
          </p:nvSpPr>
          <p:spPr bwMode="auto">
            <a:xfrm>
              <a:off x="4237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516" name="Rectangle 36"/>
            <p:cNvSpPr>
              <a:spLocks noChangeArrowheads="1"/>
            </p:cNvSpPr>
            <p:nvPr/>
          </p:nvSpPr>
          <p:spPr bwMode="auto">
            <a:xfrm>
              <a:off x="4813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46517" name="Rectangle 37"/>
            <p:cNvSpPr>
              <a:spLocks noChangeArrowheads="1"/>
            </p:cNvSpPr>
            <p:nvPr/>
          </p:nvSpPr>
          <p:spPr bwMode="auto">
            <a:xfrm>
              <a:off x="4764" y="200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518" name="Rectangle 38"/>
            <p:cNvSpPr>
              <a:spLocks noChangeArrowheads="1"/>
            </p:cNvSpPr>
            <p:nvPr/>
          </p:nvSpPr>
          <p:spPr bwMode="auto">
            <a:xfrm>
              <a:off x="4664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519" name="Rectangle 39"/>
            <p:cNvSpPr>
              <a:spLocks noChangeArrowheads="1"/>
            </p:cNvSpPr>
            <p:nvPr/>
          </p:nvSpPr>
          <p:spPr bwMode="auto">
            <a:xfrm>
              <a:off x="4391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46520" name="Rectangle 40"/>
            <p:cNvSpPr>
              <a:spLocks noChangeArrowheads="1"/>
            </p:cNvSpPr>
            <p:nvPr/>
          </p:nvSpPr>
          <p:spPr bwMode="auto">
            <a:xfrm>
              <a:off x="4343" y="200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521" name="Rectangle 41"/>
            <p:cNvSpPr>
              <a:spLocks noChangeArrowheads="1"/>
            </p:cNvSpPr>
            <p:nvPr/>
          </p:nvSpPr>
          <p:spPr bwMode="auto">
            <a:xfrm>
              <a:off x="4243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522" name="Rectangle 42"/>
            <p:cNvSpPr>
              <a:spLocks noChangeArrowheads="1"/>
            </p:cNvSpPr>
            <p:nvPr/>
          </p:nvSpPr>
          <p:spPr bwMode="auto">
            <a:xfrm>
              <a:off x="4811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146523" name="Rectangle 43"/>
            <p:cNvSpPr>
              <a:spLocks noChangeArrowheads="1"/>
            </p:cNvSpPr>
            <p:nvPr/>
          </p:nvSpPr>
          <p:spPr bwMode="auto">
            <a:xfrm>
              <a:off x="4763" y="171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524" name="Rectangle 44"/>
            <p:cNvSpPr>
              <a:spLocks noChangeArrowheads="1"/>
            </p:cNvSpPr>
            <p:nvPr/>
          </p:nvSpPr>
          <p:spPr bwMode="auto">
            <a:xfrm>
              <a:off x="4663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525" name="Rectangle 45"/>
            <p:cNvSpPr>
              <a:spLocks noChangeArrowheads="1"/>
            </p:cNvSpPr>
            <p:nvPr/>
          </p:nvSpPr>
          <p:spPr bwMode="auto">
            <a:xfrm>
              <a:off x="4385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46526" name="Rectangle 46"/>
            <p:cNvSpPr>
              <a:spLocks noChangeArrowheads="1"/>
            </p:cNvSpPr>
            <p:nvPr/>
          </p:nvSpPr>
          <p:spPr bwMode="auto">
            <a:xfrm>
              <a:off x="4336" y="171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527" name="Rectangle 47"/>
            <p:cNvSpPr>
              <a:spLocks noChangeArrowheads="1"/>
            </p:cNvSpPr>
            <p:nvPr/>
          </p:nvSpPr>
          <p:spPr bwMode="auto">
            <a:xfrm>
              <a:off x="4237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528" name="Rectangle 48"/>
            <p:cNvSpPr>
              <a:spLocks noChangeArrowheads="1"/>
            </p:cNvSpPr>
            <p:nvPr/>
          </p:nvSpPr>
          <p:spPr bwMode="auto">
            <a:xfrm>
              <a:off x="3808" y="258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46529" name="Rectangle 49"/>
            <p:cNvSpPr>
              <a:spLocks noChangeArrowheads="1"/>
            </p:cNvSpPr>
            <p:nvPr/>
          </p:nvSpPr>
          <p:spPr bwMode="auto">
            <a:xfrm>
              <a:off x="3790" y="229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46530" name="Rectangle 50"/>
            <p:cNvSpPr>
              <a:spLocks noChangeArrowheads="1"/>
            </p:cNvSpPr>
            <p:nvPr/>
          </p:nvSpPr>
          <p:spPr bwMode="auto">
            <a:xfrm>
              <a:off x="3827" y="200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46531" name="Rectangle 51"/>
            <p:cNvSpPr>
              <a:spLocks noChangeArrowheads="1"/>
            </p:cNvSpPr>
            <p:nvPr/>
          </p:nvSpPr>
          <p:spPr bwMode="auto">
            <a:xfrm>
              <a:off x="3808" y="171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46532" name="Rectangle 52"/>
            <p:cNvSpPr>
              <a:spLocks noChangeArrowheads="1"/>
            </p:cNvSpPr>
            <p:nvPr/>
          </p:nvSpPr>
          <p:spPr bwMode="auto">
            <a:xfrm>
              <a:off x="3746" y="1451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46533" name="Rectangle 53"/>
            <p:cNvSpPr>
              <a:spLocks noChangeArrowheads="1"/>
            </p:cNvSpPr>
            <p:nvPr/>
          </p:nvSpPr>
          <p:spPr bwMode="auto">
            <a:xfrm>
              <a:off x="3881" y="258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46534" name="Rectangle 54"/>
            <p:cNvSpPr>
              <a:spLocks noChangeArrowheads="1"/>
            </p:cNvSpPr>
            <p:nvPr/>
          </p:nvSpPr>
          <p:spPr bwMode="auto">
            <a:xfrm>
              <a:off x="3739" y="258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46535" name="Rectangle 55"/>
            <p:cNvSpPr>
              <a:spLocks noChangeArrowheads="1"/>
            </p:cNvSpPr>
            <p:nvPr/>
          </p:nvSpPr>
          <p:spPr bwMode="auto">
            <a:xfrm>
              <a:off x="3890" y="229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46536" name="Rectangle 56"/>
            <p:cNvSpPr>
              <a:spLocks noChangeArrowheads="1"/>
            </p:cNvSpPr>
            <p:nvPr/>
          </p:nvSpPr>
          <p:spPr bwMode="auto">
            <a:xfrm>
              <a:off x="3721" y="229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46537" name="Rectangle 57"/>
            <p:cNvSpPr>
              <a:spLocks noChangeArrowheads="1"/>
            </p:cNvSpPr>
            <p:nvPr/>
          </p:nvSpPr>
          <p:spPr bwMode="auto">
            <a:xfrm>
              <a:off x="3900" y="200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46538" name="Rectangle 58"/>
            <p:cNvSpPr>
              <a:spLocks noChangeArrowheads="1"/>
            </p:cNvSpPr>
            <p:nvPr/>
          </p:nvSpPr>
          <p:spPr bwMode="auto">
            <a:xfrm>
              <a:off x="3748" y="200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46539" name="Rectangle 59"/>
            <p:cNvSpPr>
              <a:spLocks noChangeArrowheads="1"/>
            </p:cNvSpPr>
            <p:nvPr/>
          </p:nvSpPr>
          <p:spPr bwMode="auto">
            <a:xfrm>
              <a:off x="3908" y="171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46540" name="Rectangle 60"/>
            <p:cNvSpPr>
              <a:spLocks noChangeArrowheads="1"/>
            </p:cNvSpPr>
            <p:nvPr/>
          </p:nvSpPr>
          <p:spPr bwMode="auto">
            <a:xfrm>
              <a:off x="3729" y="171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46541" name="Rectangle 61"/>
            <p:cNvSpPr>
              <a:spLocks noChangeArrowheads="1"/>
            </p:cNvSpPr>
            <p:nvPr/>
          </p:nvSpPr>
          <p:spPr bwMode="auto">
            <a:xfrm>
              <a:off x="4118" y="1429"/>
              <a:ext cx="97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P(A | Q, M)</a:t>
              </a:r>
              <a:endParaRPr lang="en-US"/>
            </a:p>
          </p:txBody>
        </p:sp>
        <p:sp>
          <p:nvSpPr>
            <p:cNvPr id="146542" name="Rectangle 62"/>
            <p:cNvSpPr>
              <a:spLocks noChangeArrowheads="1"/>
            </p:cNvSpPr>
            <p:nvPr/>
          </p:nvSpPr>
          <p:spPr bwMode="auto">
            <a:xfrm>
              <a:off x="3765" y="1451"/>
              <a:ext cx="21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 M</a:t>
              </a:r>
              <a:endParaRPr lang="en-US"/>
            </a:p>
          </p:txBody>
        </p:sp>
        <p:sp>
          <p:nvSpPr>
            <p:cNvPr id="146543" name="Rectangle 63"/>
            <p:cNvSpPr>
              <a:spLocks noChangeArrowheads="1"/>
            </p:cNvSpPr>
            <p:nvPr/>
          </p:nvSpPr>
          <p:spPr bwMode="auto">
            <a:xfrm>
              <a:off x="3602" y="1451"/>
              <a:ext cx="149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Q</a:t>
              </a:r>
              <a:endParaRPr lang="en-US"/>
            </a:p>
          </p:txBody>
        </p:sp>
        <p:sp>
          <p:nvSpPr>
            <p:cNvPr id="121969" name="Line 64"/>
            <p:cNvSpPr>
              <a:spLocks noChangeShapeType="1"/>
            </p:cNvSpPr>
            <p:nvPr/>
          </p:nvSpPr>
          <p:spPr bwMode="auto">
            <a:xfrm flipV="1">
              <a:off x="3529" y="1677"/>
              <a:ext cx="1613" cy="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1970" name="Line 65"/>
            <p:cNvSpPr>
              <a:spLocks noChangeShapeType="1"/>
            </p:cNvSpPr>
            <p:nvPr/>
          </p:nvSpPr>
          <p:spPr bwMode="auto">
            <a:xfrm>
              <a:off x="4099" y="1488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1971" name="Line 66"/>
            <p:cNvSpPr>
              <a:spLocks noChangeShapeType="1"/>
            </p:cNvSpPr>
            <p:nvPr/>
          </p:nvSpPr>
          <p:spPr bwMode="auto">
            <a:xfrm>
              <a:off x="3475" y="1680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90531" name="Group 67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2592" y="1008"/>
            <a:chExt cx="720" cy="297"/>
          </a:xfrm>
        </p:grpSpPr>
        <p:sp>
          <p:nvSpPr>
            <p:cNvPr id="146501" name="Oval 68"/>
            <p:cNvSpPr>
              <a:spLocks noChangeArrowheads="1"/>
            </p:cNvSpPr>
            <p:nvPr/>
          </p:nvSpPr>
          <p:spPr bwMode="auto">
            <a:xfrm>
              <a:off x="2592" y="1008"/>
              <a:ext cx="720" cy="297"/>
            </a:xfrm>
            <a:prstGeom prst="ellipse">
              <a:avLst/>
            </a:prstGeom>
            <a:solidFill>
              <a:schemeClr val="folHlink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1927" name="Text Box 69"/>
            <p:cNvSpPr txBox="1">
              <a:spLocks noChangeArrowheads="1"/>
            </p:cNvSpPr>
            <p:nvPr/>
          </p:nvSpPr>
          <p:spPr bwMode="auto">
            <a:xfrm>
              <a:off x="2801" y="1056"/>
              <a:ext cx="329" cy="19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Bad</a:t>
              </a:r>
            </a:p>
          </p:txBody>
        </p:sp>
      </p:grpSp>
      <p:grpSp>
        <p:nvGrpSpPr>
          <p:cNvPr id="190534" name="Group 70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771" y="965"/>
            <a:chExt cx="864" cy="258"/>
          </a:xfrm>
        </p:grpSpPr>
        <p:sp>
          <p:nvSpPr>
            <p:cNvPr id="146499" name="Oval 71"/>
            <p:cNvSpPr>
              <a:spLocks noChangeArrowheads="1"/>
            </p:cNvSpPr>
            <p:nvPr/>
          </p:nvSpPr>
          <p:spPr bwMode="auto">
            <a:xfrm>
              <a:off x="771" y="965"/>
              <a:ext cx="864" cy="258"/>
            </a:xfrm>
            <a:prstGeom prst="ellipse">
              <a:avLst/>
            </a:prstGeom>
            <a:solidFill>
              <a:schemeClr val="folHlink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925" name="Text Box 72"/>
            <p:cNvSpPr txBox="1">
              <a:spLocks noChangeAspect="1" noChangeArrowheads="1"/>
            </p:cNvSpPr>
            <p:nvPr/>
          </p:nvSpPr>
          <p:spPr bwMode="auto">
            <a:xfrm>
              <a:off x="1008" y="1008"/>
              <a:ext cx="339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Low</a:t>
              </a:r>
            </a:p>
          </p:txBody>
        </p:sp>
      </p:grpSp>
      <p:grpSp>
        <p:nvGrpSpPr>
          <p:cNvPr id="146449" name="Group 73"/>
          <p:cNvGrpSpPr>
            <a:grpSpLocks/>
          </p:cNvGrpSpPr>
          <p:nvPr/>
        </p:nvGrpSpPr>
        <p:grpSpPr bwMode="auto">
          <a:xfrm>
            <a:off x="5410200" y="2209800"/>
            <a:ext cx="2789238" cy="2362200"/>
            <a:chOff x="3504" y="2016"/>
            <a:chExt cx="1757" cy="1488"/>
          </a:xfrm>
        </p:grpSpPr>
        <p:sp>
          <p:nvSpPr>
            <p:cNvPr id="121880" name="AutoShape 74"/>
            <p:cNvSpPr>
              <a:spLocks noChangeArrowheads="1"/>
            </p:cNvSpPr>
            <p:nvPr/>
          </p:nvSpPr>
          <p:spPr bwMode="auto">
            <a:xfrm>
              <a:off x="3504" y="2016"/>
              <a:ext cx="1757" cy="1488"/>
            </a:xfrm>
            <a:prstGeom prst="wedgeRoundRectCallout">
              <a:avLst>
                <a:gd name="adj1" fmla="val -124102"/>
                <a:gd name="adj2" fmla="val -4838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i="1">
                <a:latin typeface="Tahoma" charset="0"/>
              </a:endParaRPr>
            </a:p>
          </p:txBody>
        </p:sp>
        <p:sp>
          <p:nvSpPr>
            <p:cNvPr id="146456" name="Rectangle 75"/>
            <p:cNvSpPr>
              <a:spLocks noChangeArrowheads="1"/>
            </p:cNvSpPr>
            <p:nvPr/>
          </p:nvSpPr>
          <p:spPr bwMode="auto">
            <a:xfrm>
              <a:off x="4888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46457" name="Rectangle 76"/>
            <p:cNvSpPr>
              <a:spLocks noChangeArrowheads="1"/>
            </p:cNvSpPr>
            <p:nvPr/>
          </p:nvSpPr>
          <p:spPr bwMode="auto">
            <a:xfrm>
              <a:off x="4840" y="320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458" name="Rectangle 77"/>
            <p:cNvSpPr>
              <a:spLocks noChangeArrowheads="1"/>
            </p:cNvSpPr>
            <p:nvPr/>
          </p:nvSpPr>
          <p:spPr bwMode="auto">
            <a:xfrm>
              <a:off x="4740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459" name="Rectangle 78"/>
            <p:cNvSpPr>
              <a:spLocks noChangeArrowheads="1"/>
            </p:cNvSpPr>
            <p:nvPr/>
          </p:nvSpPr>
          <p:spPr bwMode="auto">
            <a:xfrm>
              <a:off x="4463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46460" name="Rectangle 79"/>
            <p:cNvSpPr>
              <a:spLocks noChangeArrowheads="1"/>
            </p:cNvSpPr>
            <p:nvPr/>
          </p:nvSpPr>
          <p:spPr bwMode="auto">
            <a:xfrm>
              <a:off x="4415" y="320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461" name="Rectangle 80"/>
            <p:cNvSpPr>
              <a:spLocks noChangeArrowheads="1"/>
            </p:cNvSpPr>
            <p:nvPr/>
          </p:nvSpPr>
          <p:spPr bwMode="auto">
            <a:xfrm>
              <a:off x="4315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462" name="Rectangle 81"/>
            <p:cNvSpPr>
              <a:spLocks noChangeArrowheads="1"/>
            </p:cNvSpPr>
            <p:nvPr/>
          </p:nvSpPr>
          <p:spPr bwMode="auto">
            <a:xfrm>
              <a:off x="4896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46463" name="Rectangle 82"/>
            <p:cNvSpPr>
              <a:spLocks noChangeArrowheads="1"/>
            </p:cNvSpPr>
            <p:nvPr/>
          </p:nvSpPr>
          <p:spPr bwMode="auto">
            <a:xfrm>
              <a:off x="4848" y="291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464" name="Rectangle 83"/>
            <p:cNvSpPr>
              <a:spLocks noChangeArrowheads="1"/>
            </p:cNvSpPr>
            <p:nvPr/>
          </p:nvSpPr>
          <p:spPr bwMode="auto">
            <a:xfrm>
              <a:off x="4748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465" name="Rectangle 84"/>
            <p:cNvSpPr>
              <a:spLocks noChangeArrowheads="1"/>
            </p:cNvSpPr>
            <p:nvPr/>
          </p:nvSpPr>
          <p:spPr bwMode="auto">
            <a:xfrm>
              <a:off x="4462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6466" name="Rectangle 85"/>
            <p:cNvSpPr>
              <a:spLocks noChangeArrowheads="1"/>
            </p:cNvSpPr>
            <p:nvPr/>
          </p:nvSpPr>
          <p:spPr bwMode="auto">
            <a:xfrm>
              <a:off x="4413" y="291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467" name="Rectangle 86"/>
            <p:cNvSpPr>
              <a:spLocks noChangeArrowheads="1"/>
            </p:cNvSpPr>
            <p:nvPr/>
          </p:nvSpPr>
          <p:spPr bwMode="auto">
            <a:xfrm>
              <a:off x="4314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468" name="Rectangle 87"/>
            <p:cNvSpPr>
              <a:spLocks noChangeArrowheads="1"/>
            </p:cNvSpPr>
            <p:nvPr/>
          </p:nvSpPr>
          <p:spPr bwMode="auto">
            <a:xfrm>
              <a:off x="4890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46469" name="Rectangle 88"/>
            <p:cNvSpPr>
              <a:spLocks noChangeArrowheads="1"/>
            </p:cNvSpPr>
            <p:nvPr/>
          </p:nvSpPr>
          <p:spPr bwMode="auto">
            <a:xfrm>
              <a:off x="4841" y="262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470" name="Rectangle 89"/>
            <p:cNvSpPr>
              <a:spLocks noChangeArrowheads="1"/>
            </p:cNvSpPr>
            <p:nvPr/>
          </p:nvSpPr>
          <p:spPr bwMode="auto">
            <a:xfrm>
              <a:off x="4741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471" name="Rectangle 90"/>
            <p:cNvSpPr>
              <a:spLocks noChangeArrowheads="1"/>
            </p:cNvSpPr>
            <p:nvPr/>
          </p:nvSpPr>
          <p:spPr bwMode="auto">
            <a:xfrm>
              <a:off x="4468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46472" name="Rectangle 91"/>
            <p:cNvSpPr>
              <a:spLocks noChangeArrowheads="1"/>
            </p:cNvSpPr>
            <p:nvPr/>
          </p:nvSpPr>
          <p:spPr bwMode="auto">
            <a:xfrm>
              <a:off x="4420" y="262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473" name="Rectangle 92"/>
            <p:cNvSpPr>
              <a:spLocks noChangeArrowheads="1"/>
            </p:cNvSpPr>
            <p:nvPr/>
          </p:nvSpPr>
          <p:spPr bwMode="auto">
            <a:xfrm>
              <a:off x="4320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474" name="Rectangle 93"/>
            <p:cNvSpPr>
              <a:spLocks noChangeArrowheads="1"/>
            </p:cNvSpPr>
            <p:nvPr/>
          </p:nvSpPr>
          <p:spPr bwMode="auto">
            <a:xfrm>
              <a:off x="4888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146475" name="Rectangle 94"/>
            <p:cNvSpPr>
              <a:spLocks noChangeArrowheads="1"/>
            </p:cNvSpPr>
            <p:nvPr/>
          </p:nvSpPr>
          <p:spPr bwMode="auto">
            <a:xfrm>
              <a:off x="4840" y="233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476" name="Rectangle 95"/>
            <p:cNvSpPr>
              <a:spLocks noChangeArrowheads="1"/>
            </p:cNvSpPr>
            <p:nvPr/>
          </p:nvSpPr>
          <p:spPr bwMode="auto">
            <a:xfrm>
              <a:off x="4740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477" name="Rectangle 96"/>
            <p:cNvSpPr>
              <a:spLocks noChangeArrowheads="1"/>
            </p:cNvSpPr>
            <p:nvPr/>
          </p:nvSpPr>
          <p:spPr bwMode="auto">
            <a:xfrm>
              <a:off x="4462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46478" name="Rectangle 97"/>
            <p:cNvSpPr>
              <a:spLocks noChangeArrowheads="1"/>
            </p:cNvSpPr>
            <p:nvPr/>
          </p:nvSpPr>
          <p:spPr bwMode="auto">
            <a:xfrm>
              <a:off x="4413" y="233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46479" name="Rectangle 98"/>
            <p:cNvSpPr>
              <a:spLocks noChangeArrowheads="1"/>
            </p:cNvSpPr>
            <p:nvPr/>
          </p:nvSpPr>
          <p:spPr bwMode="auto">
            <a:xfrm>
              <a:off x="4314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46480" name="Rectangle 99"/>
            <p:cNvSpPr>
              <a:spLocks noChangeArrowheads="1"/>
            </p:cNvSpPr>
            <p:nvPr/>
          </p:nvSpPr>
          <p:spPr bwMode="auto">
            <a:xfrm>
              <a:off x="3885" y="320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46481" name="Rectangle 100"/>
            <p:cNvSpPr>
              <a:spLocks noChangeArrowheads="1"/>
            </p:cNvSpPr>
            <p:nvPr/>
          </p:nvSpPr>
          <p:spPr bwMode="auto">
            <a:xfrm>
              <a:off x="3867" y="291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46482" name="Rectangle 101"/>
            <p:cNvSpPr>
              <a:spLocks noChangeArrowheads="1"/>
            </p:cNvSpPr>
            <p:nvPr/>
          </p:nvSpPr>
          <p:spPr bwMode="auto">
            <a:xfrm>
              <a:off x="3904" y="262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46483" name="Rectangle 102"/>
            <p:cNvSpPr>
              <a:spLocks noChangeArrowheads="1"/>
            </p:cNvSpPr>
            <p:nvPr/>
          </p:nvSpPr>
          <p:spPr bwMode="auto">
            <a:xfrm>
              <a:off x="3885" y="233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46484" name="Rectangle 103"/>
            <p:cNvSpPr>
              <a:spLocks noChangeArrowheads="1"/>
            </p:cNvSpPr>
            <p:nvPr/>
          </p:nvSpPr>
          <p:spPr bwMode="auto">
            <a:xfrm>
              <a:off x="3823" y="2075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46485" name="Rectangle 104"/>
            <p:cNvSpPr>
              <a:spLocks noChangeArrowheads="1"/>
            </p:cNvSpPr>
            <p:nvPr/>
          </p:nvSpPr>
          <p:spPr bwMode="auto">
            <a:xfrm>
              <a:off x="3958" y="320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46486" name="Rectangle 105"/>
            <p:cNvSpPr>
              <a:spLocks noChangeArrowheads="1"/>
            </p:cNvSpPr>
            <p:nvPr/>
          </p:nvSpPr>
          <p:spPr bwMode="auto">
            <a:xfrm>
              <a:off x="3816" y="320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46487" name="Rectangle 106"/>
            <p:cNvSpPr>
              <a:spLocks noChangeArrowheads="1"/>
            </p:cNvSpPr>
            <p:nvPr/>
          </p:nvSpPr>
          <p:spPr bwMode="auto">
            <a:xfrm>
              <a:off x="3967" y="291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46488" name="Rectangle 107"/>
            <p:cNvSpPr>
              <a:spLocks noChangeArrowheads="1"/>
            </p:cNvSpPr>
            <p:nvPr/>
          </p:nvSpPr>
          <p:spPr bwMode="auto">
            <a:xfrm>
              <a:off x="3798" y="291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46489" name="Rectangle 108"/>
            <p:cNvSpPr>
              <a:spLocks noChangeArrowheads="1"/>
            </p:cNvSpPr>
            <p:nvPr/>
          </p:nvSpPr>
          <p:spPr bwMode="auto">
            <a:xfrm>
              <a:off x="3977" y="262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46490" name="Rectangle 109"/>
            <p:cNvSpPr>
              <a:spLocks noChangeArrowheads="1"/>
            </p:cNvSpPr>
            <p:nvPr/>
          </p:nvSpPr>
          <p:spPr bwMode="auto">
            <a:xfrm>
              <a:off x="3825" y="262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46491" name="Rectangle 110"/>
            <p:cNvSpPr>
              <a:spLocks noChangeArrowheads="1"/>
            </p:cNvSpPr>
            <p:nvPr/>
          </p:nvSpPr>
          <p:spPr bwMode="auto">
            <a:xfrm>
              <a:off x="3985" y="233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46492" name="Rectangle 111"/>
            <p:cNvSpPr>
              <a:spLocks noChangeArrowheads="1"/>
            </p:cNvSpPr>
            <p:nvPr/>
          </p:nvSpPr>
          <p:spPr bwMode="auto">
            <a:xfrm>
              <a:off x="3806" y="233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46493" name="Rectangle 112"/>
            <p:cNvSpPr>
              <a:spLocks noChangeArrowheads="1"/>
            </p:cNvSpPr>
            <p:nvPr/>
          </p:nvSpPr>
          <p:spPr bwMode="auto">
            <a:xfrm>
              <a:off x="4195" y="2053"/>
              <a:ext cx="97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P(A | Q, M)</a:t>
              </a:r>
              <a:endParaRPr lang="en-US"/>
            </a:p>
          </p:txBody>
        </p:sp>
        <p:sp>
          <p:nvSpPr>
            <p:cNvPr id="146494" name="Rectangle 113"/>
            <p:cNvSpPr>
              <a:spLocks noChangeArrowheads="1"/>
            </p:cNvSpPr>
            <p:nvPr/>
          </p:nvSpPr>
          <p:spPr bwMode="auto">
            <a:xfrm>
              <a:off x="3842" y="2075"/>
              <a:ext cx="21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 M</a:t>
              </a:r>
              <a:endParaRPr lang="en-US"/>
            </a:p>
          </p:txBody>
        </p:sp>
        <p:sp>
          <p:nvSpPr>
            <p:cNvPr id="146495" name="Rectangle 114"/>
            <p:cNvSpPr>
              <a:spLocks noChangeArrowheads="1"/>
            </p:cNvSpPr>
            <p:nvPr/>
          </p:nvSpPr>
          <p:spPr bwMode="auto">
            <a:xfrm>
              <a:off x="3679" y="2075"/>
              <a:ext cx="149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Q</a:t>
              </a:r>
              <a:endParaRPr lang="en-US"/>
            </a:p>
          </p:txBody>
        </p:sp>
        <p:sp>
          <p:nvSpPr>
            <p:cNvPr id="121921" name="Line 115"/>
            <p:cNvSpPr>
              <a:spLocks noChangeShapeType="1"/>
            </p:cNvSpPr>
            <p:nvPr/>
          </p:nvSpPr>
          <p:spPr bwMode="auto">
            <a:xfrm flipV="1">
              <a:off x="3606" y="2301"/>
              <a:ext cx="1613" cy="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1922" name="Line 116"/>
            <p:cNvSpPr>
              <a:spLocks noChangeShapeType="1"/>
            </p:cNvSpPr>
            <p:nvPr/>
          </p:nvSpPr>
          <p:spPr bwMode="auto">
            <a:xfrm>
              <a:off x="4176" y="2112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1923" name="Line 117"/>
            <p:cNvSpPr>
              <a:spLocks noChangeShapeType="1"/>
            </p:cNvSpPr>
            <p:nvPr/>
          </p:nvSpPr>
          <p:spPr bwMode="auto">
            <a:xfrm>
              <a:off x="3552" y="2304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90582" name="Rectangle 118"/>
          <p:cNvSpPr>
            <a:spLocks noChangeArrowheads="1"/>
          </p:cNvSpPr>
          <p:nvPr/>
        </p:nvSpPr>
        <p:spPr bwMode="auto">
          <a:xfrm>
            <a:off x="5486400" y="2667000"/>
            <a:ext cx="266700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146451" name="Group 119"/>
          <p:cNvGrpSpPr>
            <a:grpSpLocks/>
          </p:cNvGrpSpPr>
          <p:nvPr/>
        </p:nvGrpSpPr>
        <p:grpSpPr bwMode="auto">
          <a:xfrm>
            <a:off x="3733800" y="3810000"/>
            <a:ext cx="1143000" cy="471488"/>
            <a:chOff x="1728" y="1152"/>
            <a:chExt cx="720" cy="297"/>
          </a:xfrm>
        </p:grpSpPr>
        <p:sp>
          <p:nvSpPr>
            <p:cNvPr id="146453" name="Oval 120"/>
            <p:cNvSpPr>
              <a:spLocks noChangeArrowheads="1"/>
            </p:cNvSpPr>
            <p:nvPr/>
          </p:nvSpPr>
          <p:spPr bwMode="auto">
            <a:xfrm>
              <a:off x="1728" y="1152"/>
              <a:ext cx="720" cy="297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879" name="Text Box 121"/>
            <p:cNvSpPr txBox="1">
              <a:spLocks noChangeArrowheads="1"/>
            </p:cNvSpPr>
            <p:nvPr/>
          </p:nvSpPr>
          <p:spPr bwMode="auto">
            <a:xfrm>
              <a:off x="1803" y="1205"/>
              <a:ext cx="5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r3.Mood</a:t>
              </a:r>
            </a:p>
          </p:txBody>
        </p:sp>
      </p:grpSp>
      <p:sp>
        <p:nvSpPr>
          <p:cNvPr id="146452" name="Rectangle 1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Portion of the BN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Line 3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8482" name="Oval 4"/>
          <p:cNvSpPr>
            <a:spLocks noChangeArrowheads="1"/>
          </p:cNvSpPr>
          <p:nvPr/>
        </p:nvSpPr>
        <p:spPr bwMode="auto">
          <a:xfrm>
            <a:off x="1981200" y="3048000"/>
            <a:ext cx="1371600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884" name="Text Box 5"/>
          <p:cNvSpPr txBox="1">
            <a:spLocks noChangeAspect="1" noChangeArrowheads="1"/>
          </p:cNvSpPr>
          <p:nvPr/>
        </p:nvSpPr>
        <p:spPr bwMode="auto">
          <a:xfrm>
            <a:off x="2028825" y="3124200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P2.Accepted</a:t>
            </a:r>
          </a:p>
        </p:txBody>
      </p:sp>
      <p:grpSp>
        <p:nvGrpSpPr>
          <p:cNvPr id="148484" name="Group 6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265" y="1470"/>
            <a:chExt cx="1189" cy="288"/>
          </a:xfrm>
        </p:grpSpPr>
        <p:sp>
          <p:nvSpPr>
            <p:cNvPr id="148559" name="Oval 7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61" name="Text Box 8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P2.Quality</a:t>
              </a:r>
            </a:p>
          </p:txBody>
        </p:sp>
      </p:grpSp>
      <p:grpSp>
        <p:nvGrpSpPr>
          <p:cNvPr id="148485" name="Group 9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1728" y="1152"/>
            <a:chExt cx="720" cy="297"/>
          </a:xfrm>
        </p:grpSpPr>
        <p:sp>
          <p:nvSpPr>
            <p:cNvPr id="148557" name="Oval 10"/>
            <p:cNvSpPr>
              <a:spLocks noChangeArrowheads="1"/>
            </p:cNvSpPr>
            <p:nvPr/>
          </p:nvSpPr>
          <p:spPr bwMode="auto">
            <a:xfrm>
              <a:off x="1728" y="1152"/>
              <a:ext cx="720" cy="297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59" name="Text Box 11"/>
            <p:cNvSpPr txBox="1">
              <a:spLocks noChangeArrowheads="1"/>
            </p:cNvSpPr>
            <p:nvPr/>
          </p:nvSpPr>
          <p:spPr bwMode="auto">
            <a:xfrm>
              <a:off x="1803" y="1205"/>
              <a:ext cx="5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r2.Mood</a:t>
              </a:r>
            </a:p>
          </p:txBody>
        </p:sp>
      </p:grpSp>
      <p:cxnSp>
        <p:nvCxnSpPr>
          <p:cNvPr id="122887" name="AutoShape 12"/>
          <p:cNvCxnSpPr>
            <a:cxnSpLocks noChangeShapeType="1"/>
            <a:stCxn id="148559" idx="4"/>
            <a:endCxn id="148482" idx="1"/>
          </p:cNvCxnSpPr>
          <p:nvPr/>
        </p:nvCxnSpPr>
        <p:spPr bwMode="auto">
          <a:xfrm>
            <a:off x="1752600" y="2695575"/>
            <a:ext cx="430213" cy="420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8487" name="Oval 13"/>
          <p:cNvSpPr>
            <a:spLocks noChangeArrowheads="1"/>
          </p:cNvSpPr>
          <p:nvPr/>
        </p:nvSpPr>
        <p:spPr bwMode="auto">
          <a:xfrm>
            <a:off x="2057400" y="4633913"/>
            <a:ext cx="1371600" cy="471487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889" name="Text Box 14"/>
          <p:cNvSpPr txBox="1">
            <a:spLocks noChangeAspect="1" noChangeArrowheads="1"/>
          </p:cNvSpPr>
          <p:nvPr/>
        </p:nvSpPr>
        <p:spPr bwMode="auto">
          <a:xfrm>
            <a:off x="2105025" y="4710113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P3.Accepted</a:t>
            </a:r>
          </a:p>
        </p:txBody>
      </p:sp>
      <p:grpSp>
        <p:nvGrpSpPr>
          <p:cNvPr id="148489" name="Group 15"/>
          <p:cNvGrpSpPr>
            <a:grpSpLocks/>
          </p:cNvGrpSpPr>
          <p:nvPr/>
        </p:nvGrpSpPr>
        <p:grpSpPr bwMode="auto">
          <a:xfrm>
            <a:off x="1143000" y="3886200"/>
            <a:ext cx="1371600" cy="409575"/>
            <a:chOff x="265" y="1470"/>
            <a:chExt cx="1189" cy="288"/>
          </a:xfrm>
        </p:grpSpPr>
        <p:sp>
          <p:nvSpPr>
            <p:cNvPr id="148555" name="Oval 16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57" name="Text Box 17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P3.Quality</a:t>
              </a:r>
            </a:p>
          </p:txBody>
        </p:sp>
      </p:grpSp>
      <p:cxnSp>
        <p:nvCxnSpPr>
          <p:cNvPr id="122891" name="AutoShape 18"/>
          <p:cNvCxnSpPr>
            <a:cxnSpLocks noChangeShapeType="1"/>
            <a:stCxn id="148555" idx="4"/>
            <a:endCxn id="148487" idx="1"/>
          </p:cNvCxnSpPr>
          <p:nvPr/>
        </p:nvCxnSpPr>
        <p:spPr bwMode="auto">
          <a:xfrm>
            <a:off x="1828800" y="4295775"/>
            <a:ext cx="430213" cy="40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892" name="AutoShape 19"/>
          <p:cNvCxnSpPr>
            <a:cxnSpLocks noChangeShapeType="1"/>
            <a:stCxn id="148557" idx="3"/>
            <a:endCxn id="148482" idx="7"/>
          </p:cNvCxnSpPr>
          <p:nvPr/>
        </p:nvCxnSpPr>
        <p:spPr bwMode="auto">
          <a:xfrm flipH="1">
            <a:off x="3151188" y="2613025"/>
            <a:ext cx="1130300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893" name="AutoShape 20"/>
          <p:cNvCxnSpPr>
            <a:cxnSpLocks noChangeShapeType="1"/>
            <a:stCxn id="148549" idx="4"/>
            <a:endCxn id="148487" idx="7"/>
          </p:cNvCxnSpPr>
          <p:nvPr/>
        </p:nvCxnSpPr>
        <p:spPr bwMode="auto">
          <a:xfrm flipH="1">
            <a:off x="3227388" y="4281488"/>
            <a:ext cx="1077912" cy="4206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2894" name="Line 21"/>
          <p:cNvSpPr>
            <a:spLocks noChangeShapeType="1"/>
          </p:cNvSpPr>
          <p:nvPr/>
        </p:nvSpPr>
        <p:spPr bwMode="auto">
          <a:xfrm>
            <a:off x="6334125" y="2433638"/>
            <a:ext cx="0" cy="2103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1113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148494" name="Group 22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2592" y="1008"/>
            <a:chExt cx="720" cy="297"/>
          </a:xfrm>
        </p:grpSpPr>
        <p:sp>
          <p:nvSpPr>
            <p:cNvPr id="148553" name="Oval 23"/>
            <p:cNvSpPr>
              <a:spLocks noChangeArrowheads="1"/>
            </p:cNvSpPr>
            <p:nvPr/>
          </p:nvSpPr>
          <p:spPr bwMode="auto">
            <a:xfrm>
              <a:off x="2592" y="1008"/>
              <a:ext cx="720" cy="297"/>
            </a:xfrm>
            <a:prstGeom prst="ellipse">
              <a:avLst/>
            </a:prstGeom>
            <a:solidFill>
              <a:schemeClr val="folHlink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2955" name="Text Box 24"/>
            <p:cNvSpPr txBox="1">
              <a:spLocks noChangeArrowheads="1"/>
            </p:cNvSpPr>
            <p:nvPr/>
          </p:nvSpPr>
          <p:spPr bwMode="auto">
            <a:xfrm>
              <a:off x="2800" y="1056"/>
              <a:ext cx="329" cy="19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Bad</a:t>
              </a:r>
            </a:p>
          </p:txBody>
        </p:sp>
      </p:grpSp>
      <p:grpSp>
        <p:nvGrpSpPr>
          <p:cNvPr id="148495" name="Group 25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771" y="965"/>
            <a:chExt cx="864" cy="258"/>
          </a:xfrm>
        </p:grpSpPr>
        <p:sp>
          <p:nvSpPr>
            <p:cNvPr id="148551" name="Oval 26"/>
            <p:cNvSpPr>
              <a:spLocks noChangeArrowheads="1"/>
            </p:cNvSpPr>
            <p:nvPr/>
          </p:nvSpPr>
          <p:spPr bwMode="auto">
            <a:xfrm>
              <a:off x="771" y="965"/>
              <a:ext cx="864" cy="258"/>
            </a:xfrm>
            <a:prstGeom prst="ellipse">
              <a:avLst/>
            </a:prstGeom>
            <a:solidFill>
              <a:schemeClr val="folHlink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53" name="Text Box 27"/>
            <p:cNvSpPr txBox="1">
              <a:spLocks noChangeAspect="1" noChangeArrowheads="1"/>
            </p:cNvSpPr>
            <p:nvPr/>
          </p:nvSpPr>
          <p:spPr bwMode="auto">
            <a:xfrm>
              <a:off x="1008" y="1008"/>
              <a:ext cx="339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Low</a:t>
              </a:r>
            </a:p>
          </p:txBody>
        </p:sp>
      </p:grpSp>
      <p:grpSp>
        <p:nvGrpSpPr>
          <p:cNvPr id="148496" name="Group 28"/>
          <p:cNvGrpSpPr>
            <a:grpSpLocks/>
          </p:cNvGrpSpPr>
          <p:nvPr/>
        </p:nvGrpSpPr>
        <p:grpSpPr bwMode="auto">
          <a:xfrm>
            <a:off x="3733800" y="3810000"/>
            <a:ext cx="1143000" cy="471488"/>
            <a:chOff x="1728" y="1152"/>
            <a:chExt cx="720" cy="297"/>
          </a:xfrm>
        </p:grpSpPr>
        <p:sp>
          <p:nvSpPr>
            <p:cNvPr id="148549" name="Oval 29"/>
            <p:cNvSpPr>
              <a:spLocks noChangeArrowheads="1"/>
            </p:cNvSpPr>
            <p:nvPr/>
          </p:nvSpPr>
          <p:spPr bwMode="auto">
            <a:xfrm>
              <a:off x="1728" y="1152"/>
              <a:ext cx="720" cy="297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51" name="Text Box 30"/>
            <p:cNvSpPr txBox="1">
              <a:spLocks noChangeArrowheads="1"/>
            </p:cNvSpPr>
            <p:nvPr/>
          </p:nvSpPr>
          <p:spPr bwMode="auto">
            <a:xfrm>
              <a:off x="1803" y="1205"/>
              <a:ext cx="5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r3.Mood</a:t>
              </a:r>
            </a:p>
          </p:txBody>
        </p:sp>
      </p:grpSp>
      <p:grpSp>
        <p:nvGrpSpPr>
          <p:cNvPr id="192543" name="Group 31"/>
          <p:cNvGrpSpPr>
            <a:grpSpLocks/>
          </p:cNvGrpSpPr>
          <p:nvPr/>
        </p:nvGrpSpPr>
        <p:grpSpPr bwMode="auto">
          <a:xfrm>
            <a:off x="1143000" y="3886200"/>
            <a:ext cx="1371600" cy="409575"/>
            <a:chOff x="771" y="965"/>
            <a:chExt cx="864" cy="258"/>
          </a:xfrm>
        </p:grpSpPr>
        <p:sp>
          <p:nvSpPr>
            <p:cNvPr id="148547" name="Oval 32"/>
            <p:cNvSpPr>
              <a:spLocks noChangeArrowheads="1"/>
            </p:cNvSpPr>
            <p:nvPr/>
          </p:nvSpPr>
          <p:spPr bwMode="auto">
            <a:xfrm>
              <a:off x="771" y="965"/>
              <a:ext cx="864" cy="258"/>
            </a:xfrm>
            <a:prstGeom prst="ellipse">
              <a:avLst/>
            </a:prstGeom>
            <a:solidFill>
              <a:schemeClr val="folHlink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49" name="Text Box 33"/>
            <p:cNvSpPr txBox="1">
              <a:spLocks noChangeAspect="1" noChangeArrowheads="1"/>
            </p:cNvSpPr>
            <p:nvPr/>
          </p:nvSpPr>
          <p:spPr bwMode="auto">
            <a:xfrm>
              <a:off x="1008" y="1008"/>
              <a:ext cx="364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High</a:t>
              </a:r>
            </a:p>
          </p:txBody>
        </p:sp>
      </p:grpSp>
      <p:sp>
        <p:nvSpPr>
          <p:cNvPr id="122899" name="AutoShape 34"/>
          <p:cNvSpPr>
            <a:spLocks noChangeArrowheads="1"/>
          </p:cNvSpPr>
          <p:nvPr/>
        </p:nvSpPr>
        <p:spPr bwMode="auto">
          <a:xfrm>
            <a:off x="5486400" y="2133600"/>
            <a:ext cx="2789238" cy="2438400"/>
          </a:xfrm>
          <a:prstGeom prst="wedgeRoundRectCallout">
            <a:avLst>
              <a:gd name="adj1" fmla="val -123194"/>
              <a:gd name="adj2" fmla="val 59699"/>
              <a:gd name="adj3" fmla="val 16667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000" i="1">
              <a:latin typeface="Tahoma" charset="0"/>
            </a:endParaRPr>
          </a:p>
        </p:txBody>
      </p:sp>
      <p:sp>
        <p:nvSpPr>
          <p:cNvPr id="148499" name="Rectangle 35"/>
          <p:cNvSpPr>
            <a:spLocks noChangeArrowheads="1"/>
          </p:cNvSpPr>
          <p:nvPr/>
        </p:nvSpPr>
        <p:spPr bwMode="auto">
          <a:xfrm>
            <a:off x="7683500" y="402431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48500" name="Rectangle 36"/>
          <p:cNvSpPr>
            <a:spLocks noChangeArrowheads="1"/>
          </p:cNvSpPr>
          <p:nvPr/>
        </p:nvSpPr>
        <p:spPr bwMode="auto">
          <a:xfrm>
            <a:off x="7607300" y="402431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8501" name="Rectangle 37"/>
          <p:cNvSpPr>
            <a:spLocks noChangeArrowheads="1"/>
          </p:cNvSpPr>
          <p:nvPr/>
        </p:nvSpPr>
        <p:spPr bwMode="auto">
          <a:xfrm>
            <a:off x="7448550" y="402431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8502" name="Rectangle 38"/>
          <p:cNvSpPr>
            <a:spLocks noChangeArrowheads="1"/>
          </p:cNvSpPr>
          <p:nvPr/>
        </p:nvSpPr>
        <p:spPr bwMode="auto">
          <a:xfrm>
            <a:off x="7008813" y="402431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48503" name="Rectangle 39"/>
          <p:cNvSpPr>
            <a:spLocks noChangeArrowheads="1"/>
          </p:cNvSpPr>
          <p:nvPr/>
        </p:nvSpPr>
        <p:spPr bwMode="auto">
          <a:xfrm>
            <a:off x="6932613" y="402431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8504" name="Rectangle 40"/>
          <p:cNvSpPr>
            <a:spLocks noChangeArrowheads="1"/>
          </p:cNvSpPr>
          <p:nvPr/>
        </p:nvSpPr>
        <p:spPr bwMode="auto">
          <a:xfrm>
            <a:off x="6773863" y="402431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8505" name="Rectangle 41"/>
          <p:cNvSpPr>
            <a:spLocks noChangeArrowheads="1"/>
          </p:cNvSpPr>
          <p:nvPr/>
        </p:nvSpPr>
        <p:spPr bwMode="auto">
          <a:xfrm>
            <a:off x="7696200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48506" name="Rectangle 42"/>
          <p:cNvSpPr>
            <a:spLocks noChangeArrowheads="1"/>
          </p:cNvSpPr>
          <p:nvPr/>
        </p:nvSpPr>
        <p:spPr bwMode="auto">
          <a:xfrm>
            <a:off x="7620000" y="356393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8507" name="Rectangle 43"/>
          <p:cNvSpPr>
            <a:spLocks noChangeArrowheads="1"/>
          </p:cNvSpPr>
          <p:nvPr/>
        </p:nvSpPr>
        <p:spPr bwMode="auto">
          <a:xfrm>
            <a:off x="7461250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8508" name="Rectangle 44"/>
          <p:cNvSpPr>
            <a:spLocks noChangeArrowheads="1"/>
          </p:cNvSpPr>
          <p:nvPr/>
        </p:nvSpPr>
        <p:spPr bwMode="auto">
          <a:xfrm>
            <a:off x="7007225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48509" name="Rectangle 45"/>
          <p:cNvSpPr>
            <a:spLocks noChangeArrowheads="1"/>
          </p:cNvSpPr>
          <p:nvPr/>
        </p:nvSpPr>
        <p:spPr bwMode="auto">
          <a:xfrm>
            <a:off x="6929438" y="356393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8510" name="Rectangle 46"/>
          <p:cNvSpPr>
            <a:spLocks noChangeArrowheads="1"/>
          </p:cNvSpPr>
          <p:nvPr/>
        </p:nvSpPr>
        <p:spPr bwMode="auto">
          <a:xfrm>
            <a:off x="6772275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8511" name="Rectangle 47"/>
          <p:cNvSpPr>
            <a:spLocks noChangeArrowheads="1"/>
          </p:cNvSpPr>
          <p:nvPr/>
        </p:nvSpPr>
        <p:spPr bwMode="auto">
          <a:xfrm>
            <a:off x="7686675" y="31035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48512" name="Rectangle 48"/>
          <p:cNvSpPr>
            <a:spLocks noChangeArrowheads="1"/>
          </p:cNvSpPr>
          <p:nvPr/>
        </p:nvSpPr>
        <p:spPr bwMode="auto">
          <a:xfrm>
            <a:off x="7608888" y="310356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8513" name="Rectangle 49"/>
          <p:cNvSpPr>
            <a:spLocks noChangeArrowheads="1"/>
          </p:cNvSpPr>
          <p:nvPr/>
        </p:nvSpPr>
        <p:spPr bwMode="auto">
          <a:xfrm>
            <a:off x="7450138" y="310356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8514" name="Rectangle 50"/>
          <p:cNvSpPr>
            <a:spLocks noChangeArrowheads="1"/>
          </p:cNvSpPr>
          <p:nvPr/>
        </p:nvSpPr>
        <p:spPr bwMode="auto">
          <a:xfrm>
            <a:off x="7016750" y="31035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48515" name="Rectangle 51"/>
          <p:cNvSpPr>
            <a:spLocks noChangeArrowheads="1"/>
          </p:cNvSpPr>
          <p:nvPr/>
        </p:nvSpPr>
        <p:spPr bwMode="auto">
          <a:xfrm>
            <a:off x="6940550" y="310356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8516" name="Rectangle 52"/>
          <p:cNvSpPr>
            <a:spLocks noChangeArrowheads="1"/>
          </p:cNvSpPr>
          <p:nvPr/>
        </p:nvSpPr>
        <p:spPr bwMode="auto">
          <a:xfrm>
            <a:off x="6781800" y="31035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8517" name="Rectangle 53"/>
          <p:cNvSpPr>
            <a:spLocks noChangeArrowheads="1"/>
          </p:cNvSpPr>
          <p:nvPr/>
        </p:nvSpPr>
        <p:spPr bwMode="auto">
          <a:xfrm>
            <a:off x="7683500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48518" name="Rectangle 54"/>
          <p:cNvSpPr>
            <a:spLocks noChangeArrowheads="1"/>
          </p:cNvSpPr>
          <p:nvPr/>
        </p:nvSpPr>
        <p:spPr bwMode="auto">
          <a:xfrm>
            <a:off x="7607300" y="264318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8519" name="Rectangle 55"/>
          <p:cNvSpPr>
            <a:spLocks noChangeArrowheads="1"/>
          </p:cNvSpPr>
          <p:nvPr/>
        </p:nvSpPr>
        <p:spPr bwMode="auto">
          <a:xfrm>
            <a:off x="7448550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8520" name="Rectangle 56"/>
          <p:cNvSpPr>
            <a:spLocks noChangeArrowheads="1"/>
          </p:cNvSpPr>
          <p:nvPr/>
        </p:nvSpPr>
        <p:spPr bwMode="auto">
          <a:xfrm>
            <a:off x="7007225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48521" name="Rectangle 57"/>
          <p:cNvSpPr>
            <a:spLocks noChangeArrowheads="1"/>
          </p:cNvSpPr>
          <p:nvPr/>
        </p:nvSpPr>
        <p:spPr bwMode="auto">
          <a:xfrm>
            <a:off x="6929438" y="264318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48522" name="Rectangle 58"/>
          <p:cNvSpPr>
            <a:spLocks noChangeArrowheads="1"/>
          </p:cNvSpPr>
          <p:nvPr/>
        </p:nvSpPr>
        <p:spPr bwMode="auto">
          <a:xfrm>
            <a:off x="6772275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48523" name="Rectangle 59"/>
          <p:cNvSpPr>
            <a:spLocks noChangeArrowheads="1"/>
          </p:cNvSpPr>
          <p:nvPr/>
        </p:nvSpPr>
        <p:spPr bwMode="auto">
          <a:xfrm>
            <a:off x="6091238" y="402431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48524" name="Rectangle 60"/>
          <p:cNvSpPr>
            <a:spLocks noChangeArrowheads="1"/>
          </p:cNvSpPr>
          <p:nvPr/>
        </p:nvSpPr>
        <p:spPr bwMode="auto">
          <a:xfrm>
            <a:off x="6062663" y="356393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48525" name="Rectangle 61"/>
          <p:cNvSpPr>
            <a:spLocks noChangeArrowheads="1"/>
          </p:cNvSpPr>
          <p:nvPr/>
        </p:nvSpPr>
        <p:spPr bwMode="auto">
          <a:xfrm>
            <a:off x="6121400" y="310356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48526" name="Rectangle 62"/>
          <p:cNvSpPr>
            <a:spLocks noChangeArrowheads="1"/>
          </p:cNvSpPr>
          <p:nvPr/>
        </p:nvSpPr>
        <p:spPr bwMode="auto">
          <a:xfrm>
            <a:off x="6091238" y="264318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48527" name="Rectangle 63"/>
          <p:cNvSpPr>
            <a:spLocks noChangeArrowheads="1"/>
          </p:cNvSpPr>
          <p:nvPr/>
        </p:nvSpPr>
        <p:spPr bwMode="auto">
          <a:xfrm>
            <a:off x="5992813" y="222726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48528" name="Rectangle 64"/>
          <p:cNvSpPr>
            <a:spLocks noChangeArrowheads="1"/>
          </p:cNvSpPr>
          <p:nvPr/>
        </p:nvSpPr>
        <p:spPr bwMode="auto">
          <a:xfrm>
            <a:off x="6207125" y="402431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48529" name="Rectangle 65"/>
          <p:cNvSpPr>
            <a:spLocks noChangeArrowheads="1"/>
          </p:cNvSpPr>
          <p:nvPr/>
        </p:nvSpPr>
        <p:spPr bwMode="auto">
          <a:xfrm>
            <a:off x="5981700" y="402431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48530" name="Rectangle 66"/>
          <p:cNvSpPr>
            <a:spLocks noChangeArrowheads="1"/>
          </p:cNvSpPr>
          <p:nvPr/>
        </p:nvSpPr>
        <p:spPr bwMode="auto">
          <a:xfrm>
            <a:off x="6221413" y="356393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48531" name="Rectangle 67"/>
          <p:cNvSpPr>
            <a:spLocks noChangeArrowheads="1"/>
          </p:cNvSpPr>
          <p:nvPr/>
        </p:nvSpPr>
        <p:spPr bwMode="auto">
          <a:xfrm>
            <a:off x="5953125" y="356393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48532" name="Rectangle 68"/>
          <p:cNvSpPr>
            <a:spLocks noChangeArrowheads="1"/>
          </p:cNvSpPr>
          <p:nvPr/>
        </p:nvSpPr>
        <p:spPr bwMode="auto">
          <a:xfrm>
            <a:off x="6237288" y="310356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48533" name="Rectangle 69"/>
          <p:cNvSpPr>
            <a:spLocks noChangeArrowheads="1"/>
          </p:cNvSpPr>
          <p:nvPr/>
        </p:nvSpPr>
        <p:spPr bwMode="auto">
          <a:xfrm>
            <a:off x="5995988" y="310356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48534" name="Rectangle 70"/>
          <p:cNvSpPr>
            <a:spLocks noChangeArrowheads="1"/>
          </p:cNvSpPr>
          <p:nvPr/>
        </p:nvSpPr>
        <p:spPr bwMode="auto">
          <a:xfrm>
            <a:off x="6249988" y="264318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48535" name="Rectangle 71"/>
          <p:cNvSpPr>
            <a:spLocks noChangeArrowheads="1"/>
          </p:cNvSpPr>
          <p:nvPr/>
        </p:nvSpPr>
        <p:spPr bwMode="auto">
          <a:xfrm>
            <a:off x="5965825" y="264318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48536" name="Rectangle 72"/>
          <p:cNvSpPr>
            <a:spLocks noChangeArrowheads="1"/>
          </p:cNvSpPr>
          <p:nvPr/>
        </p:nvSpPr>
        <p:spPr bwMode="auto">
          <a:xfrm>
            <a:off x="6583363" y="2192338"/>
            <a:ext cx="1539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P(A | Q, M)</a:t>
            </a:r>
            <a:endParaRPr lang="en-US"/>
          </a:p>
        </p:txBody>
      </p:sp>
      <p:sp>
        <p:nvSpPr>
          <p:cNvPr id="148537" name="Rectangle 73"/>
          <p:cNvSpPr>
            <a:spLocks noChangeArrowheads="1"/>
          </p:cNvSpPr>
          <p:nvPr/>
        </p:nvSpPr>
        <p:spPr bwMode="auto">
          <a:xfrm>
            <a:off x="6022975" y="2227263"/>
            <a:ext cx="338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 M</a:t>
            </a:r>
            <a:endParaRPr lang="en-US"/>
          </a:p>
        </p:txBody>
      </p:sp>
      <p:sp>
        <p:nvSpPr>
          <p:cNvPr id="148538" name="Rectangle 74"/>
          <p:cNvSpPr>
            <a:spLocks noChangeArrowheads="1"/>
          </p:cNvSpPr>
          <p:nvPr/>
        </p:nvSpPr>
        <p:spPr bwMode="auto">
          <a:xfrm>
            <a:off x="5764213" y="2227263"/>
            <a:ext cx="236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Q</a:t>
            </a:r>
            <a:endParaRPr lang="en-US"/>
          </a:p>
        </p:txBody>
      </p:sp>
      <p:sp>
        <p:nvSpPr>
          <p:cNvPr id="122940" name="Line 75"/>
          <p:cNvSpPr>
            <a:spLocks noChangeShapeType="1"/>
          </p:cNvSpPr>
          <p:nvPr/>
        </p:nvSpPr>
        <p:spPr bwMode="auto">
          <a:xfrm flipV="1">
            <a:off x="5648325" y="2586038"/>
            <a:ext cx="2560638" cy="17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2941" name="Line 76"/>
          <p:cNvSpPr>
            <a:spLocks noChangeShapeType="1"/>
          </p:cNvSpPr>
          <p:nvPr/>
        </p:nvSpPr>
        <p:spPr bwMode="auto">
          <a:xfrm>
            <a:off x="6553200" y="22860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2942" name="Line 77"/>
          <p:cNvSpPr>
            <a:spLocks noChangeShapeType="1"/>
          </p:cNvSpPr>
          <p:nvPr/>
        </p:nvSpPr>
        <p:spPr bwMode="auto">
          <a:xfrm>
            <a:off x="5562600" y="25908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92590" name="Rectangle 78"/>
          <p:cNvSpPr>
            <a:spLocks noChangeArrowheads="1"/>
          </p:cNvSpPr>
          <p:nvPr/>
        </p:nvSpPr>
        <p:spPr bwMode="auto">
          <a:xfrm>
            <a:off x="5562600" y="3505200"/>
            <a:ext cx="266700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192591" name="Group 79"/>
          <p:cNvGrpSpPr>
            <a:grpSpLocks/>
          </p:cNvGrpSpPr>
          <p:nvPr/>
        </p:nvGrpSpPr>
        <p:grpSpPr bwMode="auto">
          <a:xfrm>
            <a:off x="3733800" y="3810000"/>
            <a:ext cx="1143000" cy="471488"/>
            <a:chOff x="2592" y="1008"/>
            <a:chExt cx="720" cy="297"/>
          </a:xfrm>
        </p:grpSpPr>
        <p:sp>
          <p:nvSpPr>
            <p:cNvPr id="148545" name="Oval 80"/>
            <p:cNvSpPr>
              <a:spLocks noChangeArrowheads="1"/>
            </p:cNvSpPr>
            <p:nvPr/>
          </p:nvSpPr>
          <p:spPr bwMode="auto">
            <a:xfrm>
              <a:off x="2592" y="1008"/>
              <a:ext cx="720" cy="297"/>
            </a:xfrm>
            <a:prstGeom prst="ellipse">
              <a:avLst/>
            </a:prstGeom>
            <a:solidFill>
              <a:schemeClr val="folHlink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2947" name="Text Box 81"/>
            <p:cNvSpPr txBox="1">
              <a:spLocks noChangeArrowheads="1"/>
            </p:cNvSpPr>
            <p:nvPr/>
          </p:nvSpPr>
          <p:spPr bwMode="auto">
            <a:xfrm>
              <a:off x="2800" y="1056"/>
              <a:ext cx="329" cy="19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Bad</a:t>
              </a:r>
            </a:p>
          </p:txBody>
        </p:sp>
      </p:grpSp>
      <p:sp>
        <p:nvSpPr>
          <p:cNvPr id="148544" name="Rectangle 8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Portion of the BN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Line 3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530" name="Oval 4"/>
          <p:cNvSpPr>
            <a:spLocks noChangeArrowheads="1"/>
          </p:cNvSpPr>
          <p:nvPr/>
        </p:nvSpPr>
        <p:spPr bwMode="auto">
          <a:xfrm>
            <a:off x="1981200" y="3048000"/>
            <a:ext cx="1371600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908" name="Text Box 5"/>
          <p:cNvSpPr txBox="1">
            <a:spLocks noChangeAspect="1" noChangeArrowheads="1"/>
          </p:cNvSpPr>
          <p:nvPr/>
        </p:nvSpPr>
        <p:spPr bwMode="auto">
          <a:xfrm>
            <a:off x="2028825" y="3124200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P2.Accepted</a:t>
            </a:r>
          </a:p>
        </p:txBody>
      </p:sp>
      <p:grpSp>
        <p:nvGrpSpPr>
          <p:cNvPr id="150532" name="Group 6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265" y="1470"/>
            <a:chExt cx="1189" cy="288"/>
          </a:xfrm>
        </p:grpSpPr>
        <p:sp>
          <p:nvSpPr>
            <p:cNvPr id="150644" name="Oval 7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22" name="Text Box 8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P2.Quality</a:t>
              </a:r>
            </a:p>
          </p:txBody>
        </p:sp>
      </p:grpSp>
      <p:grpSp>
        <p:nvGrpSpPr>
          <p:cNvPr id="150533" name="Group 9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1728" y="1152"/>
            <a:chExt cx="720" cy="297"/>
          </a:xfrm>
        </p:grpSpPr>
        <p:sp>
          <p:nvSpPr>
            <p:cNvPr id="150642" name="Oval 10"/>
            <p:cNvSpPr>
              <a:spLocks noChangeArrowheads="1"/>
            </p:cNvSpPr>
            <p:nvPr/>
          </p:nvSpPr>
          <p:spPr bwMode="auto">
            <a:xfrm>
              <a:off x="1728" y="1152"/>
              <a:ext cx="720" cy="297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20" name="Text Box 11"/>
            <p:cNvSpPr txBox="1">
              <a:spLocks noChangeArrowheads="1"/>
            </p:cNvSpPr>
            <p:nvPr/>
          </p:nvSpPr>
          <p:spPr bwMode="auto">
            <a:xfrm>
              <a:off x="1803" y="1205"/>
              <a:ext cx="5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r2.Mood</a:t>
              </a:r>
            </a:p>
          </p:txBody>
        </p:sp>
      </p:grpSp>
      <p:cxnSp>
        <p:nvCxnSpPr>
          <p:cNvPr id="123911" name="AutoShape 12"/>
          <p:cNvCxnSpPr>
            <a:cxnSpLocks noChangeShapeType="1"/>
            <a:stCxn id="150644" idx="4"/>
            <a:endCxn id="150530" idx="1"/>
          </p:cNvCxnSpPr>
          <p:nvPr/>
        </p:nvCxnSpPr>
        <p:spPr bwMode="auto">
          <a:xfrm>
            <a:off x="1752600" y="2695575"/>
            <a:ext cx="430213" cy="420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0535" name="Oval 13"/>
          <p:cNvSpPr>
            <a:spLocks noChangeArrowheads="1"/>
          </p:cNvSpPr>
          <p:nvPr/>
        </p:nvSpPr>
        <p:spPr bwMode="auto">
          <a:xfrm>
            <a:off x="2057400" y="4633913"/>
            <a:ext cx="1371600" cy="471487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913" name="Text Box 14"/>
          <p:cNvSpPr txBox="1">
            <a:spLocks noChangeAspect="1" noChangeArrowheads="1"/>
          </p:cNvSpPr>
          <p:nvPr/>
        </p:nvSpPr>
        <p:spPr bwMode="auto">
          <a:xfrm>
            <a:off x="2105025" y="4710113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P3.Accepted</a:t>
            </a:r>
          </a:p>
        </p:txBody>
      </p:sp>
      <p:grpSp>
        <p:nvGrpSpPr>
          <p:cNvPr id="150537" name="Group 15"/>
          <p:cNvGrpSpPr>
            <a:grpSpLocks/>
          </p:cNvGrpSpPr>
          <p:nvPr/>
        </p:nvGrpSpPr>
        <p:grpSpPr bwMode="auto">
          <a:xfrm>
            <a:off x="1143000" y="3886200"/>
            <a:ext cx="1371600" cy="409575"/>
            <a:chOff x="265" y="1470"/>
            <a:chExt cx="1189" cy="288"/>
          </a:xfrm>
        </p:grpSpPr>
        <p:sp>
          <p:nvSpPr>
            <p:cNvPr id="150640" name="Oval 16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18" name="Text Box 17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P3.Quality</a:t>
              </a:r>
            </a:p>
          </p:txBody>
        </p:sp>
      </p:grpSp>
      <p:cxnSp>
        <p:nvCxnSpPr>
          <p:cNvPr id="123915" name="AutoShape 18"/>
          <p:cNvCxnSpPr>
            <a:cxnSpLocks noChangeShapeType="1"/>
            <a:stCxn id="150640" idx="4"/>
            <a:endCxn id="150535" idx="1"/>
          </p:cNvCxnSpPr>
          <p:nvPr/>
        </p:nvCxnSpPr>
        <p:spPr bwMode="auto">
          <a:xfrm>
            <a:off x="1828800" y="4295775"/>
            <a:ext cx="430213" cy="40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916" name="AutoShape 19"/>
          <p:cNvCxnSpPr>
            <a:cxnSpLocks noChangeShapeType="1"/>
            <a:stCxn id="150642" idx="3"/>
            <a:endCxn id="150530" idx="7"/>
          </p:cNvCxnSpPr>
          <p:nvPr/>
        </p:nvCxnSpPr>
        <p:spPr bwMode="auto">
          <a:xfrm flipH="1">
            <a:off x="3151188" y="2613025"/>
            <a:ext cx="1130300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917" name="AutoShape 20"/>
          <p:cNvCxnSpPr>
            <a:cxnSpLocks noChangeShapeType="1"/>
            <a:stCxn id="150642" idx="4"/>
            <a:endCxn id="150535" idx="7"/>
          </p:cNvCxnSpPr>
          <p:nvPr/>
        </p:nvCxnSpPr>
        <p:spPr bwMode="auto">
          <a:xfrm flipH="1">
            <a:off x="3227388" y="2681288"/>
            <a:ext cx="1458912" cy="2020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3918" name="Line 21"/>
          <p:cNvSpPr>
            <a:spLocks noChangeShapeType="1"/>
          </p:cNvSpPr>
          <p:nvPr/>
        </p:nvSpPr>
        <p:spPr bwMode="auto">
          <a:xfrm>
            <a:off x="6334125" y="2433638"/>
            <a:ext cx="0" cy="2103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1113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150542" name="Group 22"/>
          <p:cNvGrpSpPr>
            <a:grpSpLocks/>
          </p:cNvGrpSpPr>
          <p:nvPr/>
        </p:nvGrpSpPr>
        <p:grpSpPr bwMode="auto">
          <a:xfrm>
            <a:off x="5440363" y="2209800"/>
            <a:ext cx="2789237" cy="2362200"/>
            <a:chOff x="3427" y="1392"/>
            <a:chExt cx="1757" cy="1488"/>
          </a:xfrm>
        </p:grpSpPr>
        <p:sp>
          <p:nvSpPr>
            <p:cNvPr id="123973" name="AutoShape 23"/>
            <p:cNvSpPr>
              <a:spLocks noChangeArrowheads="1"/>
            </p:cNvSpPr>
            <p:nvPr/>
          </p:nvSpPr>
          <p:spPr bwMode="auto">
            <a:xfrm>
              <a:off x="3427" y="1392"/>
              <a:ext cx="1757" cy="1488"/>
            </a:xfrm>
            <a:prstGeom prst="wedgeRoundRectCallout">
              <a:avLst>
                <a:gd name="adj1" fmla="val -50968"/>
                <a:gd name="adj2" fmla="val -15324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i="1">
                <a:latin typeface="Tahoma" charset="0"/>
              </a:endParaRPr>
            </a:p>
          </p:txBody>
        </p:sp>
        <p:sp>
          <p:nvSpPr>
            <p:cNvPr id="150597" name="Rectangle 24"/>
            <p:cNvSpPr>
              <a:spLocks noChangeArrowheads="1"/>
            </p:cNvSpPr>
            <p:nvPr/>
          </p:nvSpPr>
          <p:spPr bwMode="auto">
            <a:xfrm>
              <a:off x="4811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50598" name="Rectangle 25"/>
            <p:cNvSpPr>
              <a:spLocks noChangeArrowheads="1"/>
            </p:cNvSpPr>
            <p:nvPr/>
          </p:nvSpPr>
          <p:spPr bwMode="auto">
            <a:xfrm>
              <a:off x="4763" y="258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599" name="Rectangle 26"/>
            <p:cNvSpPr>
              <a:spLocks noChangeArrowheads="1"/>
            </p:cNvSpPr>
            <p:nvPr/>
          </p:nvSpPr>
          <p:spPr bwMode="auto">
            <a:xfrm>
              <a:off x="4663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600" name="Rectangle 27"/>
            <p:cNvSpPr>
              <a:spLocks noChangeArrowheads="1"/>
            </p:cNvSpPr>
            <p:nvPr/>
          </p:nvSpPr>
          <p:spPr bwMode="auto">
            <a:xfrm>
              <a:off x="4386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50601" name="Rectangle 28"/>
            <p:cNvSpPr>
              <a:spLocks noChangeArrowheads="1"/>
            </p:cNvSpPr>
            <p:nvPr/>
          </p:nvSpPr>
          <p:spPr bwMode="auto">
            <a:xfrm>
              <a:off x="4338" y="258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602" name="Rectangle 29"/>
            <p:cNvSpPr>
              <a:spLocks noChangeArrowheads="1"/>
            </p:cNvSpPr>
            <p:nvPr/>
          </p:nvSpPr>
          <p:spPr bwMode="auto">
            <a:xfrm>
              <a:off x="4238" y="258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603" name="Rectangle 30"/>
            <p:cNvSpPr>
              <a:spLocks noChangeArrowheads="1"/>
            </p:cNvSpPr>
            <p:nvPr/>
          </p:nvSpPr>
          <p:spPr bwMode="auto">
            <a:xfrm>
              <a:off x="4819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50604" name="Rectangle 31"/>
            <p:cNvSpPr>
              <a:spLocks noChangeArrowheads="1"/>
            </p:cNvSpPr>
            <p:nvPr/>
          </p:nvSpPr>
          <p:spPr bwMode="auto">
            <a:xfrm>
              <a:off x="4771" y="229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605" name="Rectangle 32"/>
            <p:cNvSpPr>
              <a:spLocks noChangeArrowheads="1"/>
            </p:cNvSpPr>
            <p:nvPr/>
          </p:nvSpPr>
          <p:spPr bwMode="auto">
            <a:xfrm>
              <a:off x="4671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606" name="Rectangle 33"/>
            <p:cNvSpPr>
              <a:spLocks noChangeArrowheads="1"/>
            </p:cNvSpPr>
            <p:nvPr/>
          </p:nvSpPr>
          <p:spPr bwMode="auto">
            <a:xfrm>
              <a:off x="4385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50607" name="Rectangle 34"/>
            <p:cNvSpPr>
              <a:spLocks noChangeArrowheads="1"/>
            </p:cNvSpPr>
            <p:nvPr/>
          </p:nvSpPr>
          <p:spPr bwMode="auto">
            <a:xfrm>
              <a:off x="4336" y="229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608" name="Rectangle 35"/>
            <p:cNvSpPr>
              <a:spLocks noChangeArrowheads="1"/>
            </p:cNvSpPr>
            <p:nvPr/>
          </p:nvSpPr>
          <p:spPr bwMode="auto">
            <a:xfrm>
              <a:off x="4237" y="229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609" name="Rectangle 36"/>
            <p:cNvSpPr>
              <a:spLocks noChangeArrowheads="1"/>
            </p:cNvSpPr>
            <p:nvPr/>
          </p:nvSpPr>
          <p:spPr bwMode="auto">
            <a:xfrm>
              <a:off x="4813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50610" name="Rectangle 37"/>
            <p:cNvSpPr>
              <a:spLocks noChangeArrowheads="1"/>
            </p:cNvSpPr>
            <p:nvPr/>
          </p:nvSpPr>
          <p:spPr bwMode="auto">
            <a:xfrm>
              <a:off x="4764" y="200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611" name="Rectangle 38"/>
            <p:cNvSpPr>
              <a:spLocks noChangeArrowheads="1"/>
            </p:cNvSpPr>
            <p:nvPr/>
          </p:nvSpPr>
          <p:spPr bwMode="auto">
            <a:xfrm>
              <a:off x="4664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612" name="Rectangle 39"/>
            <p:cNvSpPr>
              <a:spLocks noChangeArrowheads="1"/>
            </p:cNvSpPr>
            <p:nvPr/>
          </p:nvSpPr>
          <p:spPr bwMode="auto">
            <a:xfrm>
              <a:off x="4391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50613" name="Rectangle 40"/>
            <p:cNvSpPr>
              <a:spLocks noChangeArrowheads="1"/>
            </p:cNvSpPr>
            <p:nvPr/>
          </p:nvSpPr>
          <p:spPr bwMode="auto">
            <a:xfrm>
              <a:off x="4343" y="200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614" name="Rectangle 41"/>
            <p:cNvSpPr>
              <a:spLocks noChangeArrowheads="1"/>
            </p:cNvSpPr>
            <p:nvPr/>
          </p:nvSpPr>
          <p:spPr bwMode="auto">
            <a:xfrm>
              <a:off x="4243" y="200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615" name="Rectangle 42"/>
            <p:cNvSpPr>
              <a:spLocks noChangeArrowheads="1"/>
            </p:cNvSpPr>
            <p:nvPr/>
          </p:nvSpPr>
          <p:spPr bwMode="auto">
            <a:xfrm>
              <a:off x="4811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150616" name="Rectangle 43"/>
            <p:cNvSpPr>
              <a:spLocks noChangeArrowheads="1"/>
            </p:cNvSpPr>
            <p:nvPr/>
          </p:nvSpPr>
          <p:spPr bwMode="auto">
            <a:xfrm>
              <a:off x="4763" y="171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617" name="Rectangle 44"/>
            <p:cNvSpPr>
              <a:spLocks noChangeArrowheads="1"/>
            </p:cNvSpPr>
            <p:nvPr/>
          </p:nvSpPr>
          <p:spPr bwMode="auto">
            <a:xfrm>
              <a:off x="4663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618" name="Rectangle 45"/>
            <p:cNvSpPr>
              <a:spLocks noChangeArrowheads="1"/>
            </p:cNvSpPr>
            <p:nvPr/>
          </p:nvSpPr>
          <p:spPr bwMode="auto">
            <a:xfrm>
              <a:off x="4385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50619" name="Rectangle 46"/>
            <p:cNvSpPr>
              <a:spLocks noChangeArrowheads="1"/>
            </p:cNvSpPr>
            <p:nvPr/>
          </p:nvSpPr>
          <p:spPr bwMode="auto">
            <a:xfrm>
              <a:off x="4336" y="171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620" name="Rectangle 47"/>
            <p:cNvSpPr>
              <a:spLocks noChangeArrowheads="1"/>
            </p:cNvSpPr>
            <p:nvPr/>
          </p:nvSpPr>
          <p:spPr bwMode="auto">
            <a:xfrm>
              <a:off x="4237" y="1713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621" name="Rectangle 48"/>
            <p:cNvSpPr>
              <a:spLocks noChangeArrowheads="1"/>
            </p:cNvSpPr>
            <p:nvPr/>
          </p:nvSpPr>
          <p:spPr bwMode="auto">
            <a:xfrm>
              <a:off x="3808" y="258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50622" name="Rectangle 49"/>
            <p:cNvSpPr>
              <a:spLocks noChangeArrowheads="1"/>
            </p:cNvSpPr>
            <p:nvPr/>
          </p:nvSpPr>
          <p:spPr bwMode="auto">
            <a:xfrm>
              <a:off x="3790" y="229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50623" name="Rectangle 50"/>
            <p:cNvSpPr>
              <a:spLocks noChangeArrowheads="1"/>
            </p:cNvSpPr>
            <p:nvPr/>
          </p:nvSpPr>
          <p:spPr bwMode="auto">
            <a:xfrm>
              <a:off x="3827" y="200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50624" name="Rectangle 51"/>
            <p:cNvSpPr>
              <a:spLocks noChangeArrowheads="1"/>
            </p:cNvSpPr>
            <p:nvPr/>
          </p:nvSpPr>
          <p:spPr bwMode="auto">
            <a:xfrm>
              <a:off x="3808" y="1713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50625" name="Rectangle 52"/>
            <p:cNvSpPr>
              <a:spLocks noChangeArrowheads="1"/>
            </p:cNvSpPr>
            <p:nvPr/>
          </p:nvSpPr>
          <p:spPr bwMode="auto">
            <a:xfrm>
              <a:off x="3746" y="1451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50626" name="Rectangle 53"/>
            <p:cNvSpPr>
              <a:spLocks noChangeArrowheads="1"/>
            </p:cNvSpPr>
            <p:nvPr/>
          </p:nvSpPr>
          <p:spPr bwMode="auto">
            <a:xfrm>
              <a:off x="3881" y="258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50627" name="Rectangle 54"/>
            <p:cNvSpPr>
              <a:spLocks noChangeArrowheads="1"/>
            </p:cNvSpPr>
            <p:nvPr/>
          </p:nvSpPr>
          <p:spPr bwMode="auto">
            <a:xfrm>
              <a:off x="3739" y="258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50628" name="Rectangle 55"/>
            <p:cNvSpPr>
              <a:spLocks noChangeArrowheads="1"/>
            </p:cNvSpPr>
            <p:nvPr/>
          </p:nvSpPr>
          <p:spPr bwMode="auto">
            <a:xfrm>
              <a:off x="3890" y="229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50629" name="Rectangle 56"/>
            <p:cNvSpPr>
              <a:spLocks noChangeArrowheads="1"/>
            </p:cNvSpPr>
            <p:nvPr/>
          </p:nvSpPr>
          <p:spPr bwMode="auto">
            <a:xfrm>
              <a:off x="3721" y="229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50630" name="Rectangle 57"/>
            <p:cNvSpPr>
              <a:spLocks noChangeArrowheads="1"/>
            </p:cNvSpPr>
            <p:nvPr/>
          </p:nvSpPr>
          <p:spPr bwMode="auto">
            <a:xfrm>
              <a:off x="3900" y="200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50631" name="Rectangle 58"/>
            <p:cNvSpPr>
              <a:spLocks noChangeArrowheads="1"/>
            </p:cNvSpPr>
            <p:nvPr/>
          </p:nvSpPr>
          <p:spPr bwMode="auto">
            <a:xfrm>
              <a:off x="3748" y="200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50632" name="Rectangle 59"/>
            <p:cNvSpPr>
              <a:spLocks noChangeArrowheads="1"/>
            </p:cNvSpPr>
            <p:nvPr/>
          </p:nvSpPr>
          <p:spPr bwMode="auto">
            <a:xfrm>
              <a:off x="3908" y="171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50633" name="Rectangle 60"/>
            <p:cNvSpPr>
              <a:spLocks noChangeArrowheads="1"/>
            </p:cNvSpPr>
            <p:nvPr/>
          </p:nvSpPr>
          <p:spPr bwMode="auto">
            <a:xfrm>
              <a:off x="3729" y="1713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50634" name="Rectangle 61"/>
            <p:cNvSpPr>
              <a:spLocks noChangeArrowheads="1"/>
            </p:cNvSpPr>
            <p:nvPr/>
          </p:nvSpPr>
          <p:spPr bwMode="auto">
            <a:xfrm>
              <a:off x="4118" y="1429"/>
              <a:ext cx="97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P(A | Q, M)</a:t>
              </a:r>
              <a:endParaRPr lang="en-US"/>
            </a:p>
          </p:txBody>
        </p:sp>
        <p:sp>
          <p:nvSpPr>
            <p:cNvPr id="150635" name="Rectangle 62"/>
            <p:cNvSpPr>
              <a:spLocks noChangeArrowheads="1"/>
            </p:cNvSpPr>
            <p:nvPr/>
          </p:nvSpPr>
          <p:spPr bwMode="auto">
            <a:xfrm>
              <a:off x="3765" y="1451"/>
              <a:ext cx="21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 M</a:t>
              </a:r>
              <a:endParaRPr lang="en-US"/>
            </a:p>
          </p:txBody>
        </p:sp>
        <p:sp>
          <p:nvSpPr>
            <p:cNvPr id="150636" name="Rectangle 63"/>
            <p:cNvSpPr>
              <a:spLocks noChangeArrowheads="1"/>
            </p:cNvSpPr>
            <p:nvPr/>
          </p:nvSpPr>
          <p:spPr bwMode="auto">
            <a:xfrm>
              <a:off x="3602" y="1451"/>
              <a:ext cx="149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Q</a:t>
              </a:r>
              <a:endParaRPr lang="en-US"/>
            </a:p>
          </p:txBody>
        </p:sp>
        <p:sp>
          <p:nvSpPr>
            <p:cNvPr id="124014" name="Line 64"/>
            <p:cNvSpPr>
              <a:spLocks noChangeShapeType="1"/>
            </p:cNvSpPr>
            <p:nvPr/>
          </p:nvSpPr>
          <p:spPr bwMode="auto">
            <a:xfrm flipV="1">
              <a:off x="3529" y="1677"/>
              <a:ext cx="1613" cy="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4015" name="Line 65"/>
            <p:cNvSpPr>
              <a:spLocks noChangeShapeType="1"/>
            </p:cNvSpPr>
            <p:nvPr/>
          </p:nvSpPr>
          <p:spPr bwMode="auto">
            <a:xfrm>
              <a:off x="4099" y="1488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4016" name="Line 66"/>
            <p:cNvSpPr>
              <a:spLocks noChangeShapeType="1"/>
            </p:cNvSpPr>
            <p:nvPr/>
          </p:nvSpPr>
          <p:spPr bwMode="auto">
            <a:xfrm>
              <a:off x="3475" y="1680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94627" name="Group 67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2592" y="1008"/>
            <a:chExt cx="720" cy="297"/>
          </a:xfrm>
        </p:grpSpPr>
        <p:sp>
          <p:nvSpPr>
            <p:cNvPr id="150594" name="Oval 68"/>
            <p:cNvSpPr>
              <a:spLocks noChangeArrowheads="1"/>
            </p:cNvSpPr>
            <p:nvPr/>
          </p:nvSpPr>
          <p:spPr bwMode="auto">
            <a:xfrm>
              <a:off x="2592" y="1008"/>
              <a:ext cx="720" cy="297"/>
            </a:xfrm>
            <a:prstGeom prst="ellipse">
              <a:avLst/>
            </a:prstGeom>
            <a:solidFill>
              <a:schemeClr val="folHlink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3972" name="Text Box 69"/>
            <p:cNvSpPr txBox="1">
              <a:spLocks noChangeArrowheads="1"/>
            </p:cNvSpPr>
            <p:nvPr/>
          </p:nvSpPr>
          <p:spPr bwMode="auto">
            <a:xfrm>
              <a:off x="2760" y="1056"/>
              <a:ext cx="408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Pissy</a:t>
              </a:r>
            </a:p>
          </p:txBody>
        </p:sp>
      </p:grpSp>
      <p:grpSp>
        <p:nvGrpSpPr>
          <p:cNvPr id="194630" name="Group 70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771" y="965"/>
            <a:chExt cx="864" cy="258"/>
          </a:xfrm>
        </p:grpSpPr>
        <p:sp>
          <p:nvSpPr>
            <p:cNvPr id="150592" name="Oval 71"/>
            <p:cNvSpPr>
              <a:spLocks noChangeArrowheads="1"/>
            </p:cNvSpPr>
            <p:nvPr/>
          </p:nvSpPr>
          <p:spPr bwMode="auto">
            <a:xfrm>
              <a:off x="771" y="965"/>
              <a:ext cx="864" cy="258"/>
            </a:xfrm>
            <a:prstGeom prst="ellipse">
              <a:avLst/>
            </a:prstGeom>
            <a:solidFill>
              <a:schemeClr val="folHlink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70" name="Text Box 72"/>
            <p:cNvSpPr txBox="1">
              <a:spLocks noChangeAspect="1" noChangeArrowheads="1"/>
            </p:cNvSpPr>
            <p:nvPr/>
          </p:nvSpPr>
          <p:spPr bwMode="auto">
            <a:xfrm>
              <a:off x="1008" y="1008"/>
              <a:ext cx="339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Low</a:t>
              </a:r>
            </a:p>
          </p:txBody>
        </p:sp>
      </p:grpSp>
      <p:grpSp>
        <p:nvGrpSpPr>
          <p:cNvPr id="150545" name="Group 73"/>
          <p:cNvGrpSpPr>
            <a:grpSpLocks/>
          </p:cNvGrpSpPr>
          <p:nvPr/>
        </p:nvGrpSpPr>
        <p:grpSpPr bwMode="auto">
          <a:xfrm>
            <a:off x="5410200" y="2209800"/>
            <a:ext cx="2789238" cy="2362200"/>
            <a:chOff x="3504" y="2016"/>
            <a:chExt cx="1757" cy="1488"/>
          </a:xfrm>
        </p:grpSpPr>
        <p:sp>
          <p:nvSpPr>
            <p:cNvPr id="123925" name="AutoShape 74"/>
            <p:cNvSpPr>
              <a:spLocks noChangeArrowheads="1"/>
            </p:cNvSpPr>
            <p:nvPr/>
          </p:nvSpPr>
          <p:spPr bwMode="auto">
            <a:xfrm>
              <a:off x="3504" y="2016"/>
              <a:ext cx="1757" cy="1488"/>
            </a:xfrm>
            <a:prstGeom prst="wedgeRoundRectCallout">
              <a:avLst>
                <a:gd name="adj1" fmla="val -124102"/>
                <a:gd name="adj2" fmla="val -4838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i="1">
                <a:latin typeface="Tahoma" charset="0"/>
              </a:endParaRPr>
            </a:p>
          </p:txBody>
        </p:sp>
        <p:sp>
          <p:nvSpPr>
            <p:cNvPr id="150549" name="Rectangle 75"/>
            <p:cNvSpPr>
              <a:spLocks noChangeArrowheads="1"/>
            </p:cNvSpPr>
            <p:nvPr/>
          </p:nvSpPr>
          <p:spPr bwMode="auto">
            <a:xfrm>
              <a:off x="4888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50550" name="Rectangle 76"/>
            <p:cNvSpPr>
              <a:spLocks noChangeArrowheads="1"/>
            </p:cNvSpPr>
            <p:nvPr/>
          </p:nvSpPr>
          <p:spPr bwMode="auto">
            <a:xfrm>
              <a:off x="4840" y="320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551" name="Rectangle 77"/>
            <p:cNvSpPr>
              <a:spLocks noChangeArrowheads="1"/>
            </p:cNvSpPr>
            <p:nvPr/>
          </p:nvSpPr>
          <p:spPr bwMode="auto">
            <a:xfrm>
              <a:off x="4740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552" name="Rectangle 78"/>
            <p:cNvSpPr>
              <a:spLocks noChangeArrowheads="1"/>
            </p:cNvSpPr>
            <p:nvPr/>
          </p:nvSpPr>
          <p:spPr bwMode="auto">
            <a:xfrm>
              <a:off x="4463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50553" name="Rectangle 79"/>
            <p:cNvSpPr>
              <a:spLocks noChangeArrowheads="1"/>
            </p:cNvSpPr>
            <p:nvPr/>
          </p:nvSpPr>
          <p:spPr bwMode="auto">
            <a:xfrm>
              <a:off x="4415" y="320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554" name="Rectangle 80"/>
            <p:cNvSpPr>
              <a:spLocks noChangeArrowheads="1"/>
            </p:cNvSpPr>
            <p:nvPr/>
          </p:nvSpPr>
          <p:spPr bwMode="auto">
            <a:xfrm>
              <a:off x="4315" y="320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555" name="Rectangle 81"/>
            <p:cNvSpPr>
              <a:spLocks noChangeArrowheads="1"/>
            </p:cNvSpPr>
            <p:nvPr/>
          </p:nvSpPr>
          <p:spPr bwMode="auto">
            <a:xfrm>
              <a:off x="4896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50556" name="Rectangle 82"/>
            <p:cNvSpPr>
              <a:spLocks noChangeArrowheads="1"/>
            </p:cNvSpPr>
            <p:nvPr/>
          </p:nvSpPr>
          <p:spPr bwMode="auto">
            <a:xfrm>
              <a:off x="4848" y="291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557" name="Rectangle 83"/>
            <p:cNvSpPr>
              <a:spLocks noChangeArrowheads="1"/>
            </p:cNvSpPr>
            <p:nvPr/>
          </p:nvSpPr>
          <p:spPr bwMode="auto">
            <a:xfrm>
              <a:off x="4748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558" name="Rectangle 84"/>
            <p:cNvSpPr>
              <a:spLocks noChangeArrowheads="1"/>
            </p:cNvSpPr>
            <p:nvPr/>
          </p:nvSpPr>
          <p:spPr bwMode="auto">
            <a:xfrm>
              <a:off x="4462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50559" name="Rectangle 85"/>
            <p:cNvSpPr>
              <a:spLocks noChangeArrowheads="1"/>
            </p:cNvSpPr>
            <p:nvPr/>
          </p:nvSpPr>
          <p:spPr bwMode="auto">
            <a:xfrm>
              <a:off x="4413" y="291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560" name="Rectangle 86"/>
            <p:cNvSpPr>
              <a:spLocks noChangeArrowheads="1"/>
            </p:cNvSpPr>
            <p:nvPr/>
          </p:nvSpPr>
          <p:spPr bwMode="auto">
            <a:xfrm>
              <a:off x="4314" y="291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561" name="Rectangle 87"/>
            <p:cNvSpPr>
              <a:spLocks noChangeArrowheads="1"/>
            </p:cNvSpPr>
            <p:nvPr/>
          </p:nvSpPr>
          <p:spPr bwMode="auto">
            <a:xfrm>
              <a:off x="4890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50562" name="Rectangle 88"/>
            <p:cNvSpPr>
              <a:spLocks noChangeArrowheads="1"/>
            </p:cNvSpPr>
            <p:nvPr/>
          </p:nvSpPr>
          <p:spPr bwMode="auto">
            <a:xfrm>
              <a:off x="4841" y="262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563" name="Rectangle 89"/>
            <p:cNvSpPr>
              <a:spLocks noChangeArrowheads="1"/>
            </p:cNvSpPr>
            <p:nvPr/>
          </p:nvSpPr>
          <p:spPr bwMode="auto">
            <a:xfrm>
              <a:off x="4741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564" name="Rectangle 90"/>
            <p:cNvSpPr>
              <a:spLocks noChangeArrowheads="1"/>
            </p:cNvSpPr>
            <p:nvPr/>
          </p:nvSpPr>
          <p:spPr bwMode="auto">
            <a:xfrm>
              <a:off x="4468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50565" name="Rectangle 91"/>
            <p:cNvSpPr>
              <a:spLocks noChangeArrowheads="1"/>
            </p:cNvSpPr>
            <p:nvPr/>
          </p:nvSpPr>
          <p:spPr bwMode="auto">
            <a:xfrm>
              <a:off x="4420" y="262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566" name="Rectangle 92"/>
            <p:cNvSpPr>
              <a:spLocks noChangeArrowheads="1"/>
            </p:cNvSpPr>
            <p:nvPr/>
          </p:nvSpPr>
          <p:spPr bwMode="auto">
            <a:xfrm>
              <a:off x="4320" y="262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567" name="Rectangle 93"/>
            <p:cNvSpPr>
              <a:spLocks noChangeArrowheads="1"/>
            </p:cNvSpPr>
            <p:nvPr/>
          </p:nvSpPr>
          <p:spPr bwMode="auto">
            <a:xfrm>
              <a:off x="4888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150568" name="Rectangle 94"/>
            <p:cNvSpPr>
              <a:spLocks noChangeArrowheads="1"/>
            </p:cNvSpPr>
            <p:nvPr/>
          </p:nvSpPr>
          <p:spPr bwMode="auto">
            <a:xfrm>
              <a:off x="4840" y="233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569" name="Rectangle 95"/>
            <p:cNvSpPr>
              <a:spLocks noChangeArrowheads="1"/>
            </p:cNvSpPr>
            <p:nvPr/>
          </p:nvSpPr>
          <p:spPr bwMode="auto">
            <a:xfrm>
              <a:off x="4740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570" name="Rectangle 96"/>
            <p:cNvSpPr>
              <a:spLocks noChangeArrowheads="1"/>
            </p:cNvSpPr>
            <p:nvPr/>
          </p:nvSpPr>
          <p:spPr bwMode="auto">
            <a:xfrm>
              <a:off x="4462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50571" name="Rectangle 97"/>
            <p:cNvSpPr>
              <a:spLocks noChangeArrowheads="1"/>
            </p:cNvSpPr>
            <p:nvPr/>
          </p:nvSpPr>
          <p:spPr bwMode="auto">
            <a:xfrm>
              <a:off x="4413" y="233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.</a:t>
              </a:r>
            </a:p>
          </p:txBody>
        </p:sp>
        <p:sp>
          <p:nvSpPr>
            <p:cNvPr id="150572" name="Rectangle 98"/>
            <p:cNvSpPr>
              <a:spLocks noChangeArrowheads="1"/>
            </p:cNvSpPr>
            <p:nvPr/>
          </p:nvSpPr>
          <p:spPr bwMode="auto">
            <a:xfrm>
              <a:off x="4314" y="2337"/>
              <a:ext cx="107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50573" name="Rectangle 99"/>
            <p:cNvSpPr>
              <a:spLocks noChangeArrowheads="1"/>
            </p:cNvSpPr>
            <p:nvPr/>
          </p:nvSpPr>
          <p:spPr bwMode="auto">
            <a:xfrm>
              <a:off x="3885" y="320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50574" name="Rectangle 100"/>
            <p:cNvSpPr>
              <a:spLocks noChangeArrowheads="1"/>
            </p:cNvSpPr>
            <p:nvPr/>
          </p:nvSpPr>
          <p:spPr bwMode="auto">
            <a:xfrm>
              <a:off x="3867" y="291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50575" name="Rectangle 101"/>
            <p:cNvSpPr>
              <a:spLocks noChangeArrowheads="1"/>
            </p:cNvSpPr>
            <p:nvPr/>
          </p:nvSpPr>
          <p:spPr bwMode="auto">
            <a:xfrm>
              <a:off x="3904" y="262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50576" name="Rectangle 102"/>
            <p:cNvSpPr>
              <a:spLocks noChangeArrowheads="1"/>
            </p:cNvSpPr>
            <p:nvPr/>
          </p:nvSpPr>
          <p:spPr bwMode="auto">
            <a:xfrm>
              <a:off x="3885" y="2337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50577" name="Rectangle 103"/>
            <p:cNvSpPr>
              <a:spLocks noChangeArrowheads="1"/>
            </p:cNvSpPr>
            <p:nvPr/>
          </p:nvSpPr>
          <p:spPr bwMode="auto">
            <a:xfrm>
              <a:off x="3823" y="2075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,</a:t>
              </a:r>
            </a:p>
          </p:txBody>
        </p:sp>
        <p:sp>
          <p:nvSpPr>
            <p:cNvPr id="150578" name="Rectangle 104"/>
            <p:cNvSpPr>
              <a:spLocks noChangeArrowheads="1"/>
            </p:cNvSpPr>
            <p:nvPr/>
          </p:nvSpPr>
          <p:spPr bwMode="auto">
            <a:xfrm>
              <a:off x="3958" y="320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50579" name="Rectangle 105"/>
            <p:cNvSpPr>
              <a:spLocks noChangeArrowheads="1"/>
            </p:cNvSpPr>
            <p:nvPr/>
          </p:nvSpPr>
          <p:spPr bwMode="auto">
            <a:xfrm>
              <a:off x="3816" y="320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50580" name="Rectangle 106"/>
            <p:cNvSpPr>
              <a:spLocks noChangeArrowheads="1"/>
            </p:cNvSpPr>
            <p:nvPr/>
          </p:nvSpPr>
          <p:spPr bwMode="auto">
            <a:xfrm>
              <a:off x="3967" y="291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50581" name="Rectangle 107"/>
            <p:cNvSpPr>
              <a:spLocks noChangeArrowheads="1"/>
            </p:cNvSpPr>
            <p:nvPr/>
          </p:nvSpPr>
          <p:spPr bwMode="auto">
            <a:xfrm>
              <a:off x="3798" y="291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50582" name="Rectangle 108"/>
            <p:cNvSpPr>
              <a:spLocks noChangeArrowheads="1"/>
            </p:cNvSpPr>
            <p:nvPr/>
          </p:nvSpPr>
          <p:spPr bwMode="auto">
            <a:xfrm>
              <a:off x="3977" y="262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t</a:t>
              </a:r>
              <a:endParaRPr lang="en-US"/>
            </a:p>
          </p:txBody>
        </p:sp>
        <p:sp>
          <p:nvSpPr>
            <p:cNvPr id="150583" name="Rectangle 109"/>
            <p:cNvSpPr>
              <a:spLocks noChangeArrowheads="1"/>
            </p:cNvSpPr>
            <p:nvPr/>
          </p:nvSpPr>
          <p:spPr bwMode="auto">
            <a:xfrm>
              <a:off x="3825" y="262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50584" name="Rectangle 110"/>
            <p:cNvSpPr>
              <a:spLocks noChangeArrowheads="1"/>
            </p:cNvSpPr>
            <p:nvPr/>
          </p:nvSpPr>
          <p:spPr bwMode="auto">
            <a:xfrm>
              <a:off x="3985" y="233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50585" name="Rectangle 111"/>
            <p:cNvSpPr>
              <a:spLocks noChangeArrowheads="1"/>
            </p:cNvSpPr>
            <p:nvPr/>
          </p:nvSpPr>
          <p:spPr bwMode="auto">
            <a:xfrm>
              <a:off x="3806" y="2337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</a:t>
              </a:r>
              <a:endParaRPr lang="en-US"/>
            </a:p>
          </p:txBody>
        </p:sp>
        <p:sp>
          <p:nvSpPr>
            <p:cNvPr id="150586" name="Rectangle 112"/>
            <p:cNvSpPr>
              <a:spLocks noChangeArrowheads="1"/>
            </p:cNvSpPr>
            <p:nvPr/>
          </p:nvSpPr>
          <p:spPr bwMode="auto">
            <a:xfrm>
              <a:off x="4195" y="2053"/>
              <a:ext cx="97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P(A | Q, M)</a:t>
              </a:r>
              <a:endParaRPr lang="en-US"/>
            </a:p>
          </p:txBody>
        </p:sp>
        <p:sp>
          <p:nvSpPr>
            <p:cNvPr id="150587" name="Rectangle 113"/>
            <p:cNvSpPr>
              <a:spLocks noChangeArrowheads="1"/>
            </p:cNvSpPr>
            <p:nvPr/>
          </p:nvSpPr>
          <p:spPr bwMode="auto">
            <a:xfrm>
              <a:off x="3842" y="2075"/>
              <a:ext cx="21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 M</a:t>
              </a:r>
              <a:endParaRPr lang="en-US"/>
            </a:p>
          </p:txBody>
        </p:sp>
        <p:sp>
          <p:nvSpPr>
            <p:cNvPr id="150588" name="Rectangle 114"/>
            <p:cNvSpPr>
              <a:spLocks noChangeArrowheads="1"/>
            </p:cNvSpPr>
            <p:nvPr/>
          </p:nvSpPr>
          <p:spPr bwMode="auto">
            <a:xfrm>
              <a:off x="3679" y="2075"/>
              <a:ext cx="149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Q</a:t>
              </a:r>
              <a:endParaRPr lang="en-US"/>
            </a:p>
          </p:txBody>
        </p:sp>
        <p:sp>
          <p:nvSpPr>
            <p:cNvPr id="123966" name="Line 115"/>
            <p:cNvSpPr>
              <a:spLocks noChangeShapeType="1"/>
            </p:cNvSpPr>
            <p:nvPr/>
          </p:nvSpPr>
          <p:spPr bwMode="auto">
            <a:xfrm flipV="1">
              <a:off x="3606" y="2301"/>
              <a:ext cx="1613" cy="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967" name="Line 116"/>
            <p:cNvSpPr>
              <a:spLocks noChangeShapeType="1"/>
            </p:cNvSpPr>
            <p:nvPr/>
          </p:nvSpPr>
          <p:spPr bwMode="auto">
            <a:xfrm>
              <a:off x="4176" y="2112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968" name="Line 117"/>
            <p:cNvSpPr>
              <a:spLocks noChangeShapeType="1"/>
            </p:cNvSpPr>
            <p:nvPr/>
          </p:nvSpPr>
          <p:spPr bwMode="auto">
            <a:xfrm>
              <a:off x="3552" y="2304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94678" name="Rectangle 118"/>
          <p:cNvSpPr>
            <a:spLocks noChangeArrowheads="1"/>
          </p:cNvSpPr>
          <p:nvPr/>
        </p:nvSpPr>
        <p:spPr bwMode="auto">
          <a:xfrm>
            <a:off x="5486400" y="2667000"/>
            <a:ext cx="266700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0547" name="Rectangle 1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Portion of the BN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ChangeArrowheads="1"/>
          </p:cNvSpPr>
          <p:nvPr/>
        </p:nvSpPr>
        <p:spPr bwMode="auto">
          <a:xfrm>
            <a:off x="5486400" y="2133600"/>
            <a:ext cx="2789238" cy="2438400"/>
          </a:xfrm>
          <a:prstGeom prst="wedgeRoundRectCallout">
            <a:avLst>
              <a:gd name="adj1" fmla="val -123194"/>
              <a:gd name="adj2" fmla="val 59699"/>
              <a:gd name="adj3" fmla="val 16667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000" i="1">
              <a:latin typeface="Tahoma" charset="0"/>
            </a:endParaRPr>
          </a:p>
        </p:txBody>
      </p:sp>
      <p:sp>
        <p:nvSpPr>
          <p:cNvPr id="152578" name="Rectangle 3"/>
          <p:cNvSpPr>
            <a:spLocks noChangeArrowheads="1"/>
          </p:cNvSpPr>
          <p:nvPr/>
        </p:nvSpPr>
        <p:spPr bwMode="auto">
          <a:xfrm>
            <a:off x="7683500" y="402431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52579" name="Rectangle 4"/>
          <p:cNvSpPr>
            <a:spLocks noChangeArrowheads="1"/>
          </p:cNvSpPr>
          <p:nvPr/>
        </p:nvSpPr>
        <p:spPr bwMode="auto">
          <a:xfrm>
            <a:off x="7607300" y="402431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52580" name="Rectangle 5"/>
          <p:cNvSpPr>
            <a:spLocks noChangeArrowheads="1"/>
          </p:cNvSpPr>
          <p:nvPr/>
        </p:nvSpPr>
        <p:spPr bwMode="auto">
          <a:xfrm>
            <a:off x="7448550" y="402431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52581" name="Rectangle 6"/>
          <p:cNvSpPr>
            <a:spLocks noChangeArrowheads="1"/>
          </p:cNvSpPr>
          <p:nvPr/>
        </p:nvSpPr>
        <p:spPr bwMode="auto">
          <a:xfrm>
            <a:off x="7008813" y="402431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52582" name="Rectangle 7"/>
          <p:cNvSpPr>
            <a:spLocks noChangeArrowheads="1"/>
          </p:cNvSpPr>
          <p:nvPr/>
        </p:nvSpPr>
        <p:spPr bwMode="auto">
          <a:xfrm>
            <a:off x="6932613" y="402431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52583" name="Rectangle 8"/>
          <p:cNvSpPr>
            <a:spLocks noChangeArrowheads="1"/>
          </p:cNvSpPr>
          <p:nvPr/>
        </p:nvSpPr>
        <p:spPr bwMode="auto">
          <a:xfrm>
            <a:off x="6773863" y="402431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52584" name="Rectangle 9"/>
          <p:cNvSpPr>
            <a:spLocks noChangeArrowheads="1"/>
          </p:cNvSpPr>
          <p:nvPr/>
        </p:nvSpPr>
        <p:spPr bwMode="auto">
          <a:xfrm>
            <a:off x="7696200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52585" name="Rectangle 10"/>
          <p:cNvSpPr>
            <a:spLocks noChangeArrowheads="1"/>
          </p:cNvSpPr>
          <p:nvPr/>
        </p:nvSpPr>
        <p:spPr bwMode="auto">
          <a:xfrm>
            <a:off x="7620000" y="356393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52586" name="Rectangle 11"/>
          <p:cNvSpPr>
            <a:spLocks noChangeArrowheads="1"/>
          </p:cNvSpPr>
          <p:nvPr/>
        </p:nvSpPr>
        <p:spPr bwMode="auto">
          <a:xfrm>
            <a:off x="7461250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52587" name="Rectangle 12"/>
          <p:cNvSpPr>
            <a:spLocks noChangeArrowheads="1"/>
          </p:cNvSpPr>
          <p:nvPr/>
        </p:nvSpPr>
        <p:spPr bwMode="auto">
          <a:xfrm>
            <a:off x="7007225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52588" name="Rectangle 13"/>
          <p:cNvSpPr>
            <a:spLocks noChangeArrowheads="1"/>
          </p:cNvSpPr>
          <p:nvPr/>
        </p:nvSpPr>
        <p:spPr bwMode="auto">
          <a:xfrm>
            <a:off x="6929438" y="356393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52589" name="Rectangle 14"/>
          <p:cNvSpPr>
            <a:spLocks noChangeArrowheads="1"/>
          </p:cNvSpPr>
          <p:nvPr/>
        </p:nvSpPr>
        <p:spPr bwMode="auto">
          <a:xfrm>
            <a:off x="6772275" y="356393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52590" name="Rectangle 15"/>
          <p:cNvSpPr>
            <a:spLocks noChangeArrowheads="1"/>
          </p:cNvSpPr>
          <p:nvPr/>
        </p:nvSpPr>
        <p:spPr bwMode="auto">
          <a:xfrm>
            <a:off x="7686675" y="31035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52591" name="Rectangle 16"/>
          <p:cNvSpPr>
            <a:spLocks noChangeArrowheads="1"/>
          </p:cNvSpPr>
          <p:nvPr/>
        </p:nvSpPr>
        <p:spPr bwMode="auto">
          <a:xfrm>
            <a:off x="7608888" y="310356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52592" name="Rectangle 17"/>
          <p:cNvSpPr>
            <a:spLocks noChangeArrowheads="1"/>
          </p:cNvSpPr>
          <p:nvPr/>
        </p:nvSpPr>
        <p:spPr bwMode="auto">
          <a:xfrm>
            <a:off x="7450138" y="3103563"/>
            <a:ext cx="169862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52593" name="Rectangle 18"/>
          <p:cNvSpPr>
            <a:spLocks noChangeArrowheads="1"/>
          </p:cNvSpPr>
          <p:nvPr/>
        </p:nvSpPr>
        <p:spPr bwMode="auto">
          <a:xfrm>
            <a:off x="7016750" y="31035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52594" name="Rectangle 19"/>
          <p:cNvSpPr>
            <a:spLocks noChangeArrowheads="1"/>
          </p:cNvSpPr>
          <p:nvPr/>
        </p:nvSpPr>
        <p:spPr bwMode="auto">
          <a:xfrm>
            <a:off x="6940550" y="310356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52595" name="Rectangle 20"/>
          <p:cNvSpPr>
            <a:spLocks noChangeArrowheads="1"/>
          </p:cNvSpPr>
          <p:nvPr/>
        </p:nvSpPr>
        <p:spPr bwMode="auto">
          <a:xfrm>
            <a:off x="6781800" y="3103563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52596" name="Rectangle 21"/>
          <p:cNvSpPr>
            <a:spLocks noChangeArrowheads="1"/>
          </p:cNvSpPr>
          <p:nvPr/>
        </p:nvSpPr>
        <p:spPr bwMode="auto">
          <a:xfrm>
            <a:off x="7683500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52597" name="Rectangle 22"/>
          <p:cNvSpPr>
            <a:spLocks noChangeArrowheads="1"/>
          </p:cNvSpPr>
          <p:nvPr/>
        </p:nvSpPr>
        <p:spPr bwMode="auto">
          <a:xfrm>
            <a:off x="7607300" y="2643188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52598" name="Rectangle 23"/>
          <p:cNvSpPr>
            <a:spLocks noChangeArrowheads="1"/>
          </p:cNvSpPr>
          <p:nvPr/>
        </p:nvSpPr>
        <p:spPr bwMode="auto">
          <a:xfrm>
            <a:off x="7448550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52599" name="Rectangle 24"/>
          <p:cNvSpPr>
            <a:spLocks noChangeArrowheads="1"/>
          </p:cNvSpPr>
          <p:nvPr/>
        </p:nvSpPr>
        <p:spPr bwMode="auto">
          <a:xfrm>
            <a:off x="7007225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2600" name="Rectangle 25"/>
          <p:cNvSpPr>
            <a:spLocks noChangeArrowheads="1"/>
          </p:cNvSpPr>
          <p:nvPr/>
        </p:nvSpPr>
        <p:spPr bwMode="auto">
          <a:xfrm>
            <a:off x="6929438" y="264318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152601" name="Rectangle 26"/>
          <p:cNvSpPr>
            <a:spLocks noChangeArrowheads="1"/>
          </p:cNvSpPr>
          <p:nvPr/>
        </p:nvSpPr>
        <p:spPr bwMode="auto">
          <a:xfrm>
            <a:off x="6772275" y="2643188"/>
            <a:ext cx="169863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52602" name="Rectangle 27"/>
          <p:cNvSpPr>
            <a:spLocks noChangeArrowheads="1"/>
          </p:cNvSpPr>
          <p:nvPr/>
        </p:nvSpPr>
        <p:spPr bwMode="auto">
          <a:xfrm>
            <a:off x="6091238" y="402431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52603" name="Rectangle 28"/>
          <p:cNvSpPr>
            <a:spLocks noChangeArrowheads="1"/>
          </p:cNvSpPr>
          <p:nvPr/>
        </p:nvSpPr>
        <p:spPr bwMode="auto">
          <a:xfrm>
            <a:off x="6062663" y="356393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52604" name="Rectangle 29"/>
          <p:cNvSpPr>
            <a:spLocks noChangeArrowheads="1"/>
          </p:cNvSpPr>
          <p:nvPr/>
        </p:nvSpPr>
        <p:spPr bwMode="auto">
          <a:xfrm>
            <a:off x="6121400" y="3103563"/>
            <a:ext cx="84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52605" name="Rectangle 30"/>
          <p:cNvSpPr>
            <a:spLocks noChangeArrowheads="1"/>
          </p:cNvSpPr>
          <p:nvPr/>
        </p:nvSpPr>
        <p:spPr bwMode="auto">
          <a:xfrm>
            <a:off x="6091238" y="2643188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52606" name="Rectangle 31"/>
          <p:cNvSpPr>
            <a:spLocks noChangeArrowheads="1"/>
          </p:cNvSpPr>
          <p:nvPr/>
        </p:nvSpPr>
        <p:spPr bwMode="auto">
          <a:xfrm>
            <a:off x="5992813" y="2227263"/>
            <a:ext cx="84137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52607" name="Rectangle 32"/>
          <p:cNvSpPr>
            <a:spLocks noChangeArrowheads="1"/>
          </p:cNvSpPr>
          <p:nvPr/>
        </p:nvSpPr>
        <p:spPr bwMode="auto">
          <a:xfrm>
            <a:off x="6207125" y="402431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52608" name="Rectangle 33"/>
          <p:cNvSpPr>
            <a:spLocks noChangeArrowheads="1"/>
          </p:cNvSpPr>
          <p:nvPr/>
        </p:nvSpPr>
        <p:spPr bwMode="auto">
          <a:xfrm>
            <a:off x="5981700" y="402431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52609" name="Rectangle 34"/>
          <p:cNvSpPr>
            <a:spLocks noChangeArrowheads="1"/>
          </p:cNvSpPr>
          <p:nvPr/>
        </p:nvSpPr>
        <p:spPr bwMode="auto">
          <a:xfrm>
            <a:off x="6221413" y="356393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52610" name="Rectangle 35"/>
          <p:cNvSpPr>
            <a:spLocks noChangeArrowheads="1"/>
          </p:cNvSpPr>
          <p:nvPr/>
        </p:nvSpPr>
        <p:spPr bwMode="auto">
          <a:xfrm>
            <a:off x="5953125" y="356393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52611" name="Rectangle 36"/>
          <p:cNvSpPr>
            <a:spLocks noChangeArrowheads="1"/>
          </p:cNvSpPr>
          <p:nvPr/>
        </p:nvSpPr>
        <p:spPr bwMode="auto">
          <a:xfrm>
            <a:off x="6237288" y="310356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t</a:t>
            </a:r>
            <a:endParaRPr lang="en-US"/>
          </a:p>
        </p:txBody>
      </p:sp>
      <p:sp>
        <p:nvSpPr>
          <p:cNvPr id="152612" name="Rectangle 37"/>
          <p:cNvSpPr>
            <a:spLocks noChangeArrowheads="1"/>
          </p:cNvSpPr>
          <p:nvPr/>
        </p:nvSpPr>
        <p:spPr bwMode="auto">
          <a:xfrm>
            <a:off x="5995988" y="3103563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52613" name="Rectangle 38"/>
          <p:cNvSpPr>
            <a:spLocks noChangeArrowheads="1"/>
          </p:cNvSpPr>
          <p:nvPr/>
        </p:nvSpPr>
        <p:spPr bwMode="auto">
          <a:xfrm>
            <a:off x="6249988" y="264318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52614" name="Rectangle 39"/>
          <p:cNvSpPr>
            <a:spLocks noChangeArrowheads="1"/>
          </p:cNvSpPr>
          <p:nvPr/>
        </p:nvSpPr>
        <p:spPr bwMode="auto">
          <a:xfrm>
            <a:off x="5965825" y="2643188"/>
            <a:ext cx="101600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f</a:t>
            </a:r>
            <a:endParaRPr lang="en-US"/>
          </a:p>
        </p:txBody>
      </p:sp>
      <p:sp>
        <p:nvSpPr>
          <p:cNvPr id="152615" name="Rectangle 40"/>
          <p:cNvSpPr>
            <a:spLocks noChangeArrowheads="1"/>
          </p:cNvSpPr>
          <p:nvPr/>
        </p:nvSpPr>
        <p:spPr bwMode="auto">
          <a:xfrm>
            <a:off x="6583363" y="2192338"/>
            <a:ext cx="1539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P(A | Q, M)</a:t>
            </a:r>
            <a:endParaRPr lang="en-US"/>
          </a:p>
        </p:txBody>
      </p:sp>
      <p:sp>
        <p:nvSpPr>
          <p:cNvPr id="152616" name="Rectangle 41"/>
          <p:cNvSpPr>
            <a:spLocks noChangeArrowheads="1"/>
          </p:cNvSpPr>
          <p:nvPr/>
        </p:nvSpPr>
        <p:spPr bwMode="auto">
          <a:xfrm>
            <a:off x="6022975" y="2227263"/>
            <a:ext cx="338138" cy="365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 M</a:t>
            </a:r>
            <a:endParaRPr lang="en-US"/>
          </a:p>
        </p:txBody>
      </p:sp>
      <p:sp>
        <p:nvSpPr>
          <p:cNvPr id="152617" name="Rectangle 42"/>
          <p:cNvSpPr>
            <a:spLocks noChangeArrowheads="1"/>
          </p:cNvSpPr>
          <p:nvPr/>
        </p:nvSpPr>
        <p:spPr bwMode="auto">
          <a:xfrm>
            <a:off x="5764213" y="2227263"/>
            <a:ext cx="236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/>
              <a:t>Q</a:t>
            </a:r>
            <a:endParaRPr lang="en-US"/>
          </a:p>
        </p:txBody>
      </p:sp>
      <p:sp>
        <p:nvSpPr>
          <p:cNvPr id="124971" name="Line 43"/>
          <p:cNvSpPr>
            <a:spLocks noChangeShapeType="1"/>
          </p:cNvSpPr>
          <p:nvPr/>
        </p:nvSpPr>
        <p:spPr bwMode="auto">
          <a:xfrm flipV="1">
            <a:off x="5648325" y="2586038"/>
            <a:ext cx="2560638" cy="17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4972" name="Line 44"/>
          <p:cNvSpPr>
            <a:spLocks noChangeShapeType="1"/>
          </p:cNvSpPr>
          <p:nvPr/>
        </p:nvSpPr>
        <p:spPr bwMode="auto">
          <a:xfrm>
            <a:off x="6553200" y="22860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4973" name="Line 45"/>
          <p:cNvSpPr>
            <a:spLocks noChangeShapeType="1"/>
          </p:cNvSpPr>
          <p:nvPr/>
        </p:nvSpPr>
        <p:spPr bwMode="auto">
          <a:xfrm>
            <a:off x="5562600" y="25908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96654" name="Rectangle 46"/>
          <p:cNvSpPr>
            <a:spLocks noChangeArrowheads="1"/>
          </p:cNvSpPr>
          <p:nvPr/>
        </p:nvSpPr>
        <p:spPr bwMode="auto">
          <a:xfrm>
            <a:off x="5562600" y="3505200"/>
            <a:ext cx="266700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2622" name="Line 48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623" name="Oval 49"/>
          <p:cNvSpPr>
            <a:spLocks noChangeArrowheads="1"/>
          </p:cNvSpPr>
          <p:nvPr/>
        </p:nvSpPr>
        <p:spPr bwMode="auto">
          <a:xfrm>
            <a:off x="1981200" y="3048000"/>
            <a:ext cx="1371600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977" name="Text Box 50"/>
          <p:cNvSpPr txBox="1">
            <a:spLocks noChangeAspect="1" noChangeArrowheads="1"/>
          </p:cNvSpPr>
          <p:nvPr/>
        </p:nvSpPr>
        <p:spPr bwMode="auto">
          <a:xfrm>
            <a:off x="2028825" y="3124200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P2.Accepted</a:t>
            </a:r>
          </a:p>
        </p:txBody>
      </p:sp>
      <p:grpSp>
        <p:nvGrpSpPr>
          <p:cNvPr id="152625" name="Group 51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265" y="1470"/>
            <a:chExt cx="1189" cy="288"/>
          </a:xfrm>
        </p:grpSpPr>
        <p:sp>
          <p:nvSpPr>
            <p:cNvPr id="152649" name="Oval 52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003" name="Text Box 53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P2.Quality</a:t>
              </a:r>
            </a:p>
          </p:txBody>
        </p:sp>
      </p:grpSp>
      <p:grpSp>
        <p:nvGrpSpPr>
          <p:cNvPr id="152626" name="Group 54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1728" y="1152"/>
            <a:chExt cx="720" cy="297"/>
          </a:xfrm>
        </p:grpSpPr>
        <p:sp>
          <p:nvSpPr>
            <p:cNvPr id="152647" name="Oval 55"/>
            <p:cNvSpPr>
              <a:spLocks noChangeArrowheads="1"/>
            </p:cNvSpPr>
            <p:nvPr/>
          </p:nvSpPr>
          <p:spPr bwMode="auto">
            <a:xfrm>
              <a:off x="1728" y="1152"/>
              <a:ext cx="720" cy="297"/>
            </a:xfrm>
            <a:prstGeom prst="ellipse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001" name="Text Box 56"/>
            <p:cNvSpPr txBox="1">
              <a:spLocks noChangeArrowheads="1"/>
            </p:cNvSpPr>
            <p:nvPr/>
          </p:nvSpPr>
          <p:spPr bwMode="auto">
            <a:xfrm>
              <a:off x="1803" y="1205"/>
              <a:ext cx="5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r2.Mood</a:t>
              </a:r>
            </a:p>
          </p:txBody>
        </p:sp>
      </p:grpSp>
      <p:cxnSp>
        <p:nvCxnSpPr>
          <p:cNvPr id="124980" name="AutoShape 57"/>
          <p:cNvCxnSpPr>
            <a:cxnSpLocks noChangeShapeType="1"/>
            <a:stCxn id="152649" idx="4"/>
            <a:endCxn id="152623" idx="1"/>
          </p:cNvCxnSpPr>
          <p:nvPr/>
        </p:nvCxnSpPr>
        <p:spPr bwMode="auto">
          <a:xfrm>
            <a:off x="1752600" y="2695575"/>
            <a:ext cx="430213" cy="420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2628" name="Oval 58"/>
          <p:cNvSpPr>
            <a:spLocks noChangeArrowheads="1"/>
          </p:cNvSpPr>
          <p:nvPr/>
        </p:nvSpPr>
        <p:spPr bwMode="auto">
          <a:xfrm>
            <a:off x="2057400" y="4633913"/>
            <a:ext cx="1371600" cy="471487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4982" name="Text Box 59"/>
          <p:cNvSpPr txBox="1">
            <a:spLocks noChangeAspect="1" noChangeArrowheads="1"/>
          </p:cNvSpPr>
          <p:nvPr/>
        </p:nvSpPr>
        <p:spPr bwMode="auto">
          <a:xfrm>
            <a:off x="2105025" y="4710113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P3.Accepted</a:t>
            </a:r>
          </a:p>
        </p:txBody>
      </p:sp>
      <p:grpSp>
        <p:nvGrpSpPr>
          <p:cNvPr id="152630" name="Group 60"/>
          <p:cNvGrpSpPr>
            <a:grpSpLocks/>
          </p:cNvGrpSpPr>
          <p:nvPr/>
        </p:nvGrpSpPr>
        <p:grpSpPr bwMode="auto">
          <a:xfrm>
            <a:off x="1143000" y="3886200"/>
            <a:ext cx="1371600" cy="409575"/>
            <a:chOff x="265" y="1470"/>
            <a:chExt cx="1189" cy="288"/>
          </a:xfrm>
        </p:grpSpPr>
        <p:sp>
          <p:nvSpPr>
            <p:cNvPr id="152645" name="Oval 61"/>
            <p:cNvSpPr>
              <a:spLocks noChangeArrowheads="1"/>
            </p:cNvSpPr>
            <p:nvPr/>
          </p:nvSpPr>
          <p:spPr bwMode="auto">
            <a:xfrm>
              <a:off x="265" y="1470"/>
              <a:ext cx="1189" cy="288"/>
            </a:xfrm>
            <a:prstGeom prst="ellipse">
              <a:avLst/>
            </a:prstGeom>
            <a:solidFill>
              <a:srgbClr val="FF99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99" name="Text Box 62"/>
            <p:cNvSpPr txBox="1">
              <a:spLocks noChangeAspect="1" noChangeArrowheads="1"/>
            </p:cNvSpPr>
            <p:nvPr/>
          </p:nvSpPr>
          <p:spPr bwMode="auto">
            <a:xfrm>
              <a:off x="393" y="1518"/>
              <a:ext cx="9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P3.Quality</a:t>
              </a:r>
            </a:p>
          </p:txBody>
        </p:sp>
      </p:grpSp>
      <p:cxnSp>
        <p:nvCxnSpPr>
          <p:cNvPr id="124984" name="AutoShape 63"/>
          <p:cNvCxnSpPr>
            <a:cxnSpLocks noChangeShapeType="1"/>
            <a:stCxn id="152645" idx="4"/>
            <a:endCxn id="152628" idx="1"/>
          </p:cNvCxnSpPr>
          <p:nvPr/>
        </p:nvCxnSpPr>
        <p:spPr bwMode="auto">
          <a:xfrm>
            <a:off x="1828800" y="4295775"/>
            <a:ext cx="430213" cy="406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985" name="AutoShape 64"/>
          <p:cNvCxnSpPr>
            <a:cxnSpLocks noChangeShapeType="1"/>
            <a:stCxn id="152647" idx="3"/>
            <a:endCxn id="152623" idx="7"/>
          </p:cNvCxnSpPr>
          <p:nvPr/>
        </p:nvCxnSpPr>
        <p:spPr bwMode="auto">
          <a:xfrm flipH="1">
            <a:off x="3151188" y="2613025"/>
            <a:ext cx="1130300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986" name="AutoShape 65"/>
          <p:cNvCxnSpPr>
            <a:cxnSpLocks noChangeShapeType="1"/>
            <a:stCxn id="152647" idx="4"/>
            <a:endCxn id="152628" idx="7"/>
          </p:cNvCxnSpPr>
          <p:nvPr/>
        </p:nvCxnSpPr>
        <p:spPr bwMode="auto">
          <a:xfrm flipH="1">
            <a:off x="3227388" y="2681288"/>
            <a:ext cx="1458912" cy="2020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4987" name="Line 66"/>
          <p:cNvSpPr>
            <a:spLocks noChangeShapeType="1"/>
          </p:cNvSpPr>
          <p:nvPr/>
        </p:nvSpPr>
        <p:spPr bwMode="auto">
          <a:xfrm>
            <a:off x="6334125" y="2433638"/>
            <a:ext cx="0" cy="2103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1113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152635" name="Group 67"/>
          <p:cNvGrpSpPr>
            <a:grpSpLocks/>
          </p:cNvGrpSpPr>
          <p:nvPr/>
        </p:nvGrpSpPr>
        <p:grpSpPr bwMode="auto">
          <a:xfrm>
            <a:off x="4114800" y="2209800"/>
            <a:ext cx="1143000" cy="471488"/>
            <a:chOff x="2592" y="1008"/>
            <a:chExt cx="720" cy="297"/>
          </a:xfrm>
        </p:grpSpPr>
        <p:sp>
          <p:nvSpPr>
            <p:cNvPr id="152643" name="Oval 68"/>
            <p:cNvSpPr>
              <a:spLocks noChangeArrowheads="1"/>
            </p:cNvSpPr>
            <p:nvPr/>
          </p:nvSpPr>
          <p:spPr bwMode="auto">
            <a:xfrm>
              <a:off x="2592" y="1008"/>
              <a:ext cx="720" cy="297"/>
            </a:xfrm>
            <a:prstGeom prst="ellipse">
              <a:avLst/>
            </a:prstGeom>
            <a:solidFill>
              <a:schemeClr val="folHlink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de-DE">
                <a:latin typeface="Arial " charset="0"/>
              </a:endParaRPr>
            </a:p>
          </p:txBody>
        </p:sp>
        <p:sp>
          <p:nvSpPr>
            <p:cNvPr id="124997" name="Text Box 69"/>
            <p:cNvSpPr txBox="1">
              <a:spLocks noChangeArrowheads="1"/>
            </p:cNvSpPr>
            <p:nvPr/>
          </p:nvSpPr>
          <p:spPr bwMode="auto">
            <a:xfrm>
              <a:off x="2760" y="1056"/>
              <a:ext cx="408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Pissy</a:t>
              </a:r>
            </a:p>
          </p:txBody>
        </p:sp>
      </p:grpSp>
      <p:grpSp>
        <p:nvGrpSpPr>
          <p:cNvPr id="152636" name="Group 70"/>
          <p:cNvGrpSpPr>
            <a:grpSpLocks/>
          </p:cNvGrpSpPr>
          <p:nvPr/>
        </p:nvGrpSpPr>
        <p:grpSpPr bwMode="auto">
          <a:xfrm>
            <a:off x="1066800" y="2286000"/>
            <a:ext cx="1371600" cy="409575"/>
            <a:chOff x="771" y="965"/>
            <a:chExt cx="864" cy="258"/>
          </a:xfrm>
        </p:grpSpPr>
        <p:sp>
          <p:nvSpPr>
            <p:cNvPr id="152641" name="Oval 71"/>
            <p:cNvSpPr>
              <a:spLocks noChangeArrowheads="1"/>
            </p:cNvSpPr>
            <p:nvPr/>
          </p:nvSpPr>
          <p:spPr bwMode="auto">
            <a:xfrm>
              <a:off x="771" y="965"/>
              <a:ext cx="864" cy="258"/>
            </a:xfrm>
            <a:prstGeom prst="ellipse">
              <a:avLst/>
            </a:prstGeom>
            <a:solidFill>
              <a:schemeClr val="folHlink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95" name="Text Box 72"/>
            <p:cNvSpPr txBox="1">
              <a:spLocks noChangeAspect="1" noChangeArrowheads="1"/>
            </p:cNvSpPr>
            <p:nvPr/>
          </p:nvSpPr>
          <p:spPr bwMode="auto">
            <a:xfrm>
              <a:off x="1008" y="1008"/>
              <a:ext cx="339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Low</a:t>
              </a:r>
            </a:p>
          </p:txBody>
        </p:sp>
      </p:grpSp>
      <p:grpSp>
        <p:nvGrpSpPr>
          <p:cNvPr id="196681" name="Group 73"/>
          <p:cNvGrpSpPr>
            <a:grpSpLocks/>
          </p:cNvGrpSpPr>
          <p:nvPr/>
        </p:nvGrpSpPr>
        <p:grpSpPr bwMode="auto">
          <a:xfrm>
            <a:off x="1143000" y="3886200"/>
            <a:ext cx="1371600" cy="409575"/>
            <a:chOff x="771" y="965"/>
            <a:chExt cx="864" cy="258"/>
          </a:xfrm>
        </p:grpSpPr>
        <p:sp>
          <p:nvSpPr>
            <p:cNvPr id="152639" name="Oval 74"/>
            <p:cNvSpPr>
              <a:spLocks noChangeArrowheads="1"/>
            </p:cNvSpPr>
            <p:nvPr/>
          </p:nvSpPr>
          <p:spPr bwMode="auto">
            <a:xfrm>
              <a:off x="771" y="965"/>
              <a:ext cx="864" cy="258"/>
            </a:xfrm>
            <a:prstGeom prst="ellipse">
              <a:avLst/>
            </a:prstGeom>
            <a:solidFill>
              <a:schemeClr val="folHlink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993" name="Text Box 75"/>
            <p:cNvSpPr txBox="1">
              <a:spLocks noChangeAspect="1" noChangeArrowheads="1"/>
            </p:cNvSpPr>
            <p:nvPr/>
          </p:nvSpPr>
          <p:spPr bwMode="auto">
            <a:xfrm>
              <a:off x="1008" y="1008"/>
              <a:ext cx="364" cy="1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High</a:t>
              </a:r>
            </a:p>
          </p:txBody>
        </p:sp>
      </p:grpSp>
      <p:sp>
        <p:nvSpPr>
          <p:cNvPr id="152638" name="Rectangle 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Portion of the BN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ChangeAspect="1" noChangeArrowheads="1"/>
          </p:cNvSpPr>
          <p:nvPr/>
        </p:nvSpPr>
        <p:spPr bwMode="auto">
          <a:xfrm>
            <a:off x="1204913" y="1054100"/>
            <a:ext cx="2667000" cy="21336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FF99"/>
              </a:solidFill>
            </a:endParaRPr>
          </a:p>
        </p:txBody>
      </p:sp>
      <p:sp>
        <p:nvSpPr>
          <p:cNvPr id="125955" name="Rectangle 4"/>
          <p:cNvSpPr>
            <a:spLocks noChangeAspect="1" noChangeArrowheads="1"/>
          </p:cNvSpPr>
          <p:nvPr/>
        </p:nvSpPr>
        <p:spPr bwMode="auto">
          <a:xfrm>
            <a:off x="5270500" y="1046163"/>
            <a:ext cx="2895600" cy="2154237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54627" name="Oval 5"/>
          <p:cNvSpPr>
            <a:spLocks noChangeArrowheads="1"/>
          </p:cNvSpPr>
          <p:nvPr/>
        </p:nvSpPr>
        <p:spPr bwMode="auto">
          <a:xfrm>
            <a:off x="6370638" y="2370138"/>
            <a:ext cx="1408112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6602413" y="24225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Length</a:t>
            </a:r>
          </a:p>
        </p:txBody>
      </p:sp>
      <p:sp>
        <p:nvSpPr>
          <p:cNvPr id="154629" name="Oval 7"/>
          <p:cNvSpPr>
            <a:spLocks noChangeArrowheads="1"/>
          </p:cNvSpPr>
          <p:nvPr/>
        </p:nvSpPr>
        <p:spPr bwMode="auto">
          <a:xfrm>
            <a:off x="5492750" y="1608138"/>
            <a:ext cx="1295400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959" name="Text Box 8"/>
          <p:cNvSpPr txBox="1">
            <a:spLocks noChangeArrowheads="1"/>
          </p:cNvSpPr>
          <p:nvPr/>
        </p:nvSpPr>
        <p:spPr bwMode="auto">
          <a:xfrm>
            <a:off x="5765800" y="16748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Mood</a:t>
            </a:r>
          </a:p>
        </p:txBody>
      </p:sp>
      <p:cxnSp>
        <p:nvCxnSpPr>
          <p:cNvPr id="125960" name="AutoShape 9"/>
          <p:cNvCxnSpPr>
            <a:cxnSpLocks noChangeAspect="1" noChangeShapeType="1"/>
            <a:stCxn id="125954" idx="3"/>
            <a:endCxn id="125955" idx="1"/>
          </p:cNvCxnSpPr>
          <p:nvPr/>
        </p:nvCxnSpPr>
        <p:spPr bwMode="auto">
          <a:xfrm>
            <a:off x="3910013" y="2120900"/>
            <a:ext cx="1322387" cy="3175"/>
          </a:xfrm>
          <a:prstGeom prst="bentConnector3">
            <a:avLst>
              <a:gd name="adj1" fmla="val 49940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5961" name="Text Box 10"/>
          <p:cNvSpPr txBox="1">
            <a:spLocks noChangeAspect="1" noChangeArrowheads="1"/>
          </p:cNvSpPr>
          <p:nvPr/>
        </p:nvSpPr>
        <p:spPr bwMode="auto">
          <a:xfrm>
            <a:off x="1295400" y="1117600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54633" name="Oval 11"/>
          <p:cNvSpPr>
            <a:spLocks noChangeArrowheads="1"/>
          </p:cNvSpPr>
          <p:nvPr/>
        </p:nvSpPr>
        <p:spPr bwMode="auto">
          <a:xfrm>
            <a:off x="1423988" y="1692275"/>
            <a:ext cx="1247775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963" name="Text Box 12"/>
          <p:cNvSpPr txBox="1">
            <a:spLocks noChangeAspect="1" noChangeArrowheads="1"/>
          </p:cNvSpPr>
          <p:nvPr/>
        </p:nvSpPr>
        <p:spPr bwMode="auto">
          <a:xfrm>
            <a:off x="1579563" y="17446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Quality</a:t>
            </a:r>
          </a:p>
        </p:txBody>
      </p:sp>
      <p:sp>
        <p:nvSpPr>
          <p:cNvPr id="154635" name="Oval 13"/>
          <p:cNvSpPr>
            <a:spLocks noChangeArrowheads="1"/>
          </p:cNvSpPr>
          <p:nvPr/>
        </p:nvSpPr>
        <p:spPr bwMode="auto">
          <a:xfrm>
            <a:off x="2155825" y="2454275"/>
            <a:ext cx="1506538" cy="457200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965" name="Text Box 14"/>
          <p:cNvSpPr txBox="1">
            <a:spLocks noChangeAspect="1" noChangeArrowheads="1"/>
          </p:cNvSpPr>
          <p:nvPr/>
        </p:nvSpPr>
        <p:spPr bwMode="auto">
          <a:xfrm>
            <a:off x="2303463" y="2500313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Accepted</a:t>
            </a:r>
          </a:p>
        </p:txBody>
      </p:sp>
      <p:sp>
        <p:nvSpPr>
          <p:cNvPr id="125966" name="Text Box 15"/>
          <p:cNvSpPr txBox="1">
            <a:spLocks noChangeAspect="1" noChangeArrowheads="1"/>
          </p:cNvSpPr>
          <p:nvPr/>
        </p:nvSpPr>
        <p:spPr bwMode="auto">
          <a:xfrm>
            <a:off x="5394325" y="1120775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cxnSp>
        <p:nvCxnSpPr>
          <p:cNvPr id="125967" name="AutoShape 16"/>
          <p:cNvCxnSpPr>
            <a:cxnSpLocks noChangeShapeType="1"/>
            <a:stCxn id="154629" idx="3"/>
            <a:endCxn id="154635" idx="7"/>
          </p:cNvCxnSpPr>
          <p:nvPr/>
        </p:nvCxnSpPr>
        <p:spPr bwMode="auto">
          <a:xfrm flipH="1">
            <a:off x="3441700" y="2011363"/>
            <a:ext cx="2239963" cy="509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968" name="AutoShape 17"/>
          <p:cNvCxnSpPr>
            <a:cxnSpLocks noChangeShapeType="1"/>
            <a:stCxn id="154629" idx="5"/>
            <a:endCxn id="154627" idx="0"/>
          </p:cNvCxnSpPr>
          <p:nvPr/>
        </p:nvCxnSpPr>
        <p:spPr bwMode="auto">
          <a:xfrm>
            <a:off x="6599238" y="2011363"/>
            <a:ext cx="476250" cy="358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969" name="AutoShape 18"/>
          <p:cNvCxnSpPr>
            <a:cxnSpLocks noChangeShapeType="1"/>
            <a:stCxn id="154633" idx="4"/>
            <a:endCxn id="154635" idx="1"/>
          </p:cNvCxnSpPr>
          <p:nvPr/>
        </p:nvCxnSpPr>
        <p:spPr bwMode="auto">
          <a:xfrm>
            <a:off x="2047875" y="2163763"/>
            <a:ext cx="328613" cy="357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98675" name="Group 19"/>
          <p:cNvGrpSpPr>
            <a:grpSpLocks/>
          </p:cNvGrpSpPr>
          <p:nvPr/>
        </p:nvGrpSpPr>
        <p:grpSpPr bwMode="auto">
          <a:xfrm>
            <a:off x="1344613" y="3441700"/>
            <a:ext cx="7272337" cy="2994025"/>
            <a:chOff x="847" y="2168"/>
            <a:chExt cx="4581" cy="1886"/>
          </a:xfrm>
        </p:grpSpPr>
        <p:cxnSp>
          <p:nvCxnSpPr>
            <p:cNvPr id="125977" name="AutoShape 20"/>
            <p:cNvCxnSpPr>
              <a:cxnSpLocks noChangeShapeType="1"/>
              <a:stCxn id="125983" idx="3"/>
              <a:endCxn id="125995" idx="1"/>
            </p:cNvCxnSpPr>
            <p:nvPr/>
          </p:nvCxnSpPr>
          <p:spPr bwMode="auto">
            <a:xfrm flipV="1">
              <a:off x="1967" y="3097"/>
              <a:ext cx="2081" cy="23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5978" name="AutoShape 21"/>
            <p:cNvCxnSpPr>
              <a:cxnSpLocks noChangeShapeType="1"/>
              <a:stCxn id="125983" idx="3"/>
              <a:endCxn id="126001" idx="1"/>
            </p:cNvCxnSpPr>
            <p:nvPr/>
          </p:nvCxnSpPr>
          <p:spPr bwMode="auto">
            <a:xfrm flipV="1">
              <a:off x="1967" y="2596"/>
              <a:ext cx="1600" cy="737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54650" name="Group 22"/>
            <p:cNvGrpSpPr>
              <a:grpSpLocks/>
            </p:cNvGrpSpPr>
            <p:nvPr/>
          </p:nvGrpSpPr>
          <p:grpSpPr bwMode="auto">
            <a:xfrm>
              <a:off x="3579" y="2168"/>
              <a:ext cx="1108" cy="856"/>
              <a:chOff x="4143" y="2128"/>
              <a:chExt cx="1108" cy="856"/>
            </a:xfrm>
          </p:grpSpPr>
          <p:sp>
            <p:nvSpPr>
              <p:cNvPr id="126001" name="AutoShape 23"/>
              <p:cNvSpPr>
                <a:spLocks noChangeArrowheads="1"/>
              </p:cNvSpPr>
              <p:nvPr/>
            </p:nvSpPr>
            <p:spPr bwMode="auto">
              <a:xfrm>
                <a:off x="4143" y="2128"/>
                <a:ext cx="1108" cy="8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>
                  <a:defRPr/>
                </a:pPr>
                <a:r>
                  <a:rPr lang="en-US" sz="1400" i="1">
                    <a:solidFill>
                      <a:srgbClr val="800080"/>
                    </a:solidFill>
                  </a:rPr>
                  <a:t>Review </a:t>
                </a:r>
                <a:r>
                  <a:rPr lang="en-US" sz="1400" u="sng"/>
                  <a:t>R1</a:t>
                </a:r>
                <a:endParaRPr lang="en-US" i="1">
                  <a:solidFill>
                    <a:srgbClr val="00FF99"/>
                  </a:solidFill>
                  <a:latin typeface="Tahoma" charset="0"/>
                </a:endParaRPr>
              </a:p>
            </p:txBody>
          </p:sp>
          <p:sp>
            <p:nvSpPr>
              <p:cNvPr id="154673" name="Oval 24"/>
              <p:cNvSpPr>
                <a:spLocks noChangeArrowheads="1"/>
              </p:cNvSpPr>
              <p:nvPr/>
            </p:nvSpPr>
            <p:spPr bwMode="auto">
              <a:xfrm>
                <a:off x="4675" y="2737"/>
                <a:ext cx="510" cy="207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03" name="Text Box 25"/>
              <p:cNvSpPr txBox="1">
                <a:spLocks noChangeArrowheads="1"/>
              </p:cNvSpPr>
              <p:nvPr/>
            </p:nvSpPr>
            <p:spPr bwMode="auto">
              <a:xfrm>
                <a:off x="4722" y="275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Length</a:t>
                </a:r>
              </a:p>
            </p:txBody>
          </p:sp>
          <p:sp>
            <p:nvSpPr>
              <p:cNvPr id="154675" name="Oval 26"/>
              <p:cNvSpPr>
                <a:spLocks noChangeArrowheads="1"/>
              </p:cNvSpPr>
              <p:nvPr/>
            </p:nvSpPr>
            <p:spPr bwMode="auto">
              <a:xfrm>
                <a:off x="4182" y="2397"/>
                <a:ext cx="529" cy="188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005" name="Text Box 27"/>
              <p:cNvSpPr txBox="1">
                <a:spLocks noChangeArrowheads="1"/>
              </p:cNvSpPr>
              <p:nvPr/>
            </p:nvSpPr>
            <p:spPr bwMode="auto">
              <a:xfrm>
                <a:off x="4265" y="2395"/>
                <a:ext cx="3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Mood</a:t>
                </a:r>
              </a:p>
            </p:txBody>
          </p:sp>
          <p:cxnSp>
            <p:nvCxnSpPr>
              <p:cNvPr id="126006" name="AutoShape 28"/>
              <p:cNvCxnSpPr>
                <a:cxnSpLocks noChangeShapeType="1"/>
                <a:stCxn id="154675" idx="5"/>
                <a:endCxn id="154673" idx="0"/>
              </p:cNvCxnSpPr>
              <p:nvPr/>
            </p:nvCxnSpPr>
            <p:spPr bwMode="auto">
              <a:xfrm>
                <a:off x="4634" y="2557"/>
                <a:ext cx="296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4651" name="Group 29"/>
            <p:cNvGrpSpPr>
              <a:grpSpLocks/>
            </p:cNvGrpSpPr>
            <p:nvPr/>
          </p:nvGrpSpPr>
          <p:grpSpPr bwMode="auto">
            <a:xfrm>
              <a:off x="4060" y="2669"/>
              <a:ext cx="1108" cy="856"/>
              <a:chOff x="4143" y="2128"/>
              <a:chExt cx="1108" cy="856"/>
            </a:xfrm>
          </p:grpSpPr>
          <p:sp>
            <p:nvSpPr>
              <p:cNvPr id="125995" name="AutoShape 30"/>
              <p:cNvSpPr>
                <a:spLocks noChangeArrowheads="1"/>
              </p:cNvSpPr>
              <p:nvPr/>
            </p:nvSpPr>
            <p:spPr bwMode="auto">
              <a:xfrm>
                <a:off x="4143" y="2128"/>
                <a:ext cx="1108" cy="8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>
                  <a:defRPr/>
                </a:pPr>
                <a:r>
                  <a:rPr lang="en-US" sz="1400" i="1">
                    <a:solidFill>
                      <a:srgbClr val="800080"/>
                    </a:solidFill>
                  </a:rPr>
                  <a:t>Review </a:t>
                </a:r>
                <a:r>
                  <a:rPr lang="en-US" sz="1400" u="sng"/>
                  <a:t>R2</a:t>
                </a:r>
                <a:endParaRPr lang="en-US" i="1">
                  <a:solidFill>
                    <a:srgbClr val="00FF99"/>
                  </a:solidFill>
                  <a:latin typeface="Tahoma" charset="0"/>
                </a:endParaRPr>
              </a:p>
            </p:txBody>
          </p:sp>
          <p:sp>
            <p:nvSpPr>
              <p:cNvPr id="154667" name="Oval 31"/>
              <p:cNvSpPr>
                <a:spLocks noChangeArrowheads="1"/>
              </p:cNvSpPr>
              <p:nvPr/>
            </p:nvSpPr>
            <p:spPr bwMode="auto">
              <a:xfrm>
                <a:off x="4675" y="2737"/>
                <a:ext cx="510" cy="207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97" name="Text Box 32"/>
              <p:cNvSpPr txBox="1">
                <a:spLocks noChangeArrowheads="1"/>
              </p:cNvSpPr>
              <p:nvPr/>
            </p:nvSpPr>
            <p:spPr bwMode="auto">
              <a:xfrm>
                <a:off x="4722" y="275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Length</a:t>
                </a:r>
              </a:p>
            </p:txBody>
          </p:sp>
          <p:sp>
            <p:nvSpPr>
              <p:cNvPr id="154669" name="Oval 33"/>
              <p:cNvSpPr>
                <a:spLocks noChangeArrowheads="1"/>
              </p:cNvSpPr>
              <p:nvPr/>
            </p:nvSpPr>
            <p:spPr bwMode="auto">
              <a:xfrm>
                <a:off x="4182" y="2397"/>
                <a:ext cx="529" cy="188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99" name="Text Box 34"/>
              <p:cNvSpPr txBox="1">
                <a:spLocks noChangeArrowheads="1"/>
              </p:cNvSpPr>
              <p:nvPr/>
            </p:nvSpPr>
            <p:spPr bwMode="auto">
              <a:xfrm>
                <a:off x="4265" y="2395"/>
                <a:ext cx="3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Mood</a:t>
                </a:r>
              </a:p>
            </p:txBody>
          </p:sp>
          <p:cxnSp>
            <p:nvCxnSpPr>
              <p:cNvPr id="126000" name="AutoShape 35"/>
              <p:cNvCxnSpPr>
                <a:cxnSpLocks noChangeShapeType="1"/>
                <a:stCxn id="154669" idx="5"/>
                <a:endCxn id="154667" idx="0"/>
              </p:cNvCxnSpPr>
              <p:nvPr/>
            </p:nvCxnSpPr>
            <p:spPr bwMode="auto">
              <a:xfrm>
                <a:off x="4634" y="2557"/>
                <a:ext cx="296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4652" name="Group 36"/>
            <p:cNvGrpSpPr>
              <a:grpSpLocks/>
            </p:cNvGrpSpPr>
            <p:nvPr/>
          </p:nvGrpSpPr>
          <p:grpSpPr bwMode="auto">
            <a:xfrm>
              <a:off x="4320" y="3198"/>
              <a:ext cx="1108" cy="856"/>
              <a:chOff x="4143" y="2128"/>
              <a:chExt cx="1108" cy="856"/>
            </a:xfrm>
          </p:grpSpPr>
          <p:sp>
            <p:nvSpPr>
              <p:cNvPr id="125989" name="AutoShape 37"/>
              <p:cNvSpPr>
                <a:spLocks noChangeArrowheads="1"/>
              </p:cNvSpPr>
              <p:nvPr/>
            </p:nvSpPr>
            <p:spPr bwMode="auto">
              <a:xfrm>
                <a:off x="4143" y="2128"/>
                <a:ext cx="1108" cy="8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>
                  <a:defRPr/>
                </a:pPr>
                <a:r>
                  <a:rPr lang="en-US" sz="1400" i="1">
                    <a:solidFill>
                      <a:srgbClr val="800080"/>
                    </a:solidFill>
                  </a:rPr>
                  <a:t>Review </a:t>
                </a:r>
                <a:r>
                  <a:rPr lang="en-US" sz="1400" u="sng"/>
                  <a:t>R3</a:t>
                </a:r>
                <a:endParaRPr lang="en-US" i="1">
                  <a:solidFill>
                    <a:srgbClr val="00FF99"/>
                  </a:solidFill>
                  <a:latin typeface="Tahoma" charset="0"/>
                </a:endParaRPr>
              </a:p>
            </p:txBody>
          </p:sp>
          <p:sp>
            <p:nvSpPr>
              <p:cNvPr id="154661" name="Oval 38"/>
              <p:cNvSpPr>
                <a:spLocks noChangeArrowheads="1"/>
              </p:cNvSpPr>
              <p:nvPr/>
            </p:nvSpPr>
            <p:spPr bwMode="auto">
              <a:xfrm>
                <a:off x="4675" y="2737"/>
                <a:ext cx="510" cy="207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91" name="Text Box 39"/>
              <p:cNvSpPr txBox="1">
                <a:spLocks noChangeArrowheads="1"/>
              </p:cNvSpPr>
              <p:nvPr/>
            </p:nvSpPr>
            <p:spPr bwMode="auto">
              <a:xfrm>
                <a:off x="4722" y="275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Length</a:t>
                </a:r>
              </a:p>
            </p:txBody>
          </p:sp>
          <p:sp>
            <p:nvSpPr>
              <p:cNvPr id="154663" name="Oval 40"/>
              <p:cNvSpPr>
                <a:spLocks noChangeArrowheads="1"/>
              </p:cNvSpPr>
              <p:nvPr/>
            </p:nvSpPr>
            <p:spPr bwMode="auto">
              <a:xfrm>
                <a:off x="4182" y="2397"/>
                <a:ext cx="529" cy="188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993" name="Text Box 41"/>
              <p:cNvSpPr txBox="1">
                <a:spLocks noChangeArrowheads="1"/>
              </p:cNvSpPr>
              <p:nvPr/>
            </p:nvSpPr>
            <p:spPr bwMode="auto">
              <a:xfrm>
                <a:off x="4265" y="2395"/>
                <a:ext cx="3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Mood</a:t>
                </a:r>
              </a:p>
            </p:txBody>
          </p:sp>
          <p:cxnSp>
            <p:nvCxnSpPr>
              <p:cNvPr id="125994" name="AutoShape 42"/>
              <p:cNvCxnSpPr>
                <a:cxnSpLocks noChangeShapeType="1"/>
                <a:stCxn id="154663" idx="5"/>
                <a:endCxn id="154661" idx="0"/>
              </p:cNvCxnSpPr>
              <p:nvPr/>
            </p:nvCxnSpPr>
            <p:spPr bwMode="auto">
              <a:xfrm>
                <a:off x="4634" y="2557"/>
                <a:ext cx="296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5982" name="AutoShape 43"/>
            <p:cNvCxnSpPr>
              <a:cxnSpLocks noChangeShapeType="1"/>
              <a:stCxn id="125983" idx="3"/>
              <a:endCxn id="154663" idx="2"/>
            </p:cNvCxnSpPr>
            <p:nvPr/>
          </p:nvCxnSpPr>
          <p:spPr bwMode="auto">
            <a:xfrm>
              <a:off x="1967" y="3333"/>
              <a:ext cx="2392" cy="22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5983" name="AutoShape 44"/>
            <p:cNvSpPr>
              <a:spLocks noChangeArrowheads="1"/>
            </p:cNvSpPr>
            <p:nvPr/>
          </p:nvSpPr>
          <p:spPr bwMode="auto">
            <a:xfrm>
              <a:off x="847" y="2905"/>
              <a:ext cx="1108" cy="8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defRPr/>
              </a:pPr>
              <a:r>
                <a:rPr lang="en-US" sz="1400" i="1">
                  <a:solidFill>
                    <a:srgbClr val="800080"/>
                  </a:solidFill>
                </a:rPr>
                <a:t>Paper </a:t>
              </a:r>
              <a:r>
                <a:rPr lang="en-US" sz="1400" u="sng"/>
                <a:t>P1</a:t>
              </a:r>
              <a:endParaRPr lang="en-US" i="1">
                <a:solidFill>
                  <a:srgbClr val="00FF99"/>
                </a:solidFill>
                <a:latin typeface="Tahoma" charset="0"/>
              </a:endParaRPr>
            </a:p>
          </p:txBody>
        </p:sp>
        <p:sp>
          <p:nvSpPr>
            <p:cNvPr id="154655" name="Oval 45"/>
            <p:cNvSpPr>
              <a:spLocks noChangeArrowheads="1"/>
            </p:cNvSpPr>
            <p:nvPr/>
          </p:nvSpPr>
          <p:spPr bwMode="auto">
            <a:xfrm>
              <a:off x="1371" y="3514"/>
              <a:ext cx="560" cy="207"/>
            </a:xfrm>
            <a:prstGeom prst="ellipse">
              <a:avLst/>
            </a:prstGeom>
            <a:solidFill>
              <a:srgbClr val="FF66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985" name="Text Box 46"/>
            <p:cNvSpPr txBox="1">
              <a:spLocks noChangeArrowheads="1"/>
            </p:cNvSpPr>
            <p:nvPr/>
          </p:nvSpPr>
          <p:spPr bwMode="auto">
            <a:xfrm>
              <a:off x="1373" y="3521"/>
              <a:ext cx="54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Accepted</a:t>
              </a:r>
            </a:p>
          </p:txBody>
        </p:sp>
        <p:sp>
          <p:nvSpPr>
            <p:cNvPr id="154657" name="Oval 47"/>
            <p:cNvSpPr>
              <a:spLocks noChangeArrowheads="1"/>
            </p:cNvSpPr>
            <p:nvPr/>
          </p:nvSpPr>
          <p:spPr bwMode="auto">
            <a:xfrm>
              <a:off x="886" y="3173"/>
              <a:ext cx="529" cy="188"/>
            </a:xfrm>
            <a:prstGeom prst="ellipse">
              <a:avLst/>
            </a:prstGeom>
            <a:solidFill>
              <a:srgbClr val="FF66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987" name="Text Box 48"/>
            <p:cNvSpPr txBox="1">
              <a:spLocks noChangeArrowheads="1"/>
            </p:cNvSpPr>
            <p:nvPr/>
          </p:nvSpPr>
          <p:spPr bwMode="auto">
            <a:xfrm>
              <a:off x="930" y="3180"/>
              <a:ext cx="4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Quality</a:t>
              </a:r>
            </a:p>
          </p:txBody>
        </p:sp>
        <p:cxnSp>
          <p:nvCxnSpPr>
            <p:cNvPr id="125988" name="AutoShape 49"/>
            <p:cNvCxnSpPr>
              <a:cxnSpLocks noChangeShapeType="1"/>
              <a:stCxn id="154657" idx="5"/>
              <a:endCxn id="154655" idx="0"/>
            </p:cNvCxnSpPr>
            <p:nvPr/>
          </p:nvCxnSpPr>
          <p:spPr bwMode="auto">
            <a:xfrm>
              <a:off x="1338" y="3333"/>
              <a:ext cx="31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8706" name="Group 50"/>
          <p:cNvGrpSpPr>
            <a:grpSpLocks/>
          </p:cNvGrpSpPr>
          <p:nvPr/>
        </p:nvGrpSpPr>
        <p:grpSpPr bwMode="auto">
          <a:xfrm>
            <a:off x="2614613" y="4017963"/>
            <a:ext cx="4338637" cy="1662112"/>
            <a:chOff x="1647" y="2531"/>
            <a:chExt cx="2733" cy="1047"/>
          </a:xfrm>
        </p:grpSpPr>
        <p:cxnSp>
          <p:nvCxnSpPr>
            <p:cNvPr id="125974" name="AutoShape 51"/>
            <p:cNvCxnSpPr>
              <a:cxnSpLocks noChangeShapeType="1"/>
              <a:stCxn id="154675" idx="2"/>
              <a:endCxn id="154655" idx="0"/>
            </p:cNvCxnSpPr>
            <p:nvPr/>
          </p:nvCxnSpPr>
          <p:spPr bwMode="auto">
            <a:xfrm rot="10800000" flipV="1">
              <a:off x="1651" y="2531"/>
              <a:ext cx="1967" cy="983"/>
            </a:xfrm>
            <a:prstGeom prst="curvedConnector2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5975" name="AutoShape 52"/>
            <p:cNvCxnSpPr>
              <a:cxnSpLocks noChangeShapeType="1"/>
              <a:stCxn id="154669" idx="2"/>
              <a:endCxn id="154655" idx="0"/>
            </p:cNvCxnSpPr>
            <p:nvPr/>
          </p:nvCxnSpPr>
          <p:spPr bwMode="auto">
            <a:xfrm rot="10800000" flipV="1">
              <a:off x="1651" y="3032"/>
              <a:ext cx="2448" cy="482"/>
            </a:xfrm>
            <a:prstGeom prst="curvedConnector2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5976" name="AutoShape 53"/>
            <p:cNvCxnSpPr>
              <a:cxnSpLocks noChangeShapeType="1"/>
              <a:endCxn id="125985" idx="0"/>
            </p:cNvCxnSpPr>
            <p:nvPr/>
          </p:nvCxnSpPr>
          <p:spPr bwMode="auto">
            <a:xfrm rot="10800000">
              <a:off x="1647" y="3521"/>
              <a:ext cx="2733" cy="57"/>
            </a:xfrm>
            <a:prstGeom prst="curvedConnector4">
              <a:avLst>
                <a:gd name="adj1" fmla="val 45005"/>
                <a:gd name="adj2" fmla="val 352630"/>
              </a:avLst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5972" name="Line 54"/>
          <p:cNvSpPr>
            <a:spLocks noChangeShapeType="1"/>
          </p:cNvSpPr>
          <p:nvPr/>
        </p:nvSpPr>
        <p:spPr bwMode="auto">
          <a:xfrm flipV="1">
            <a:off x="514350" y="3314700"/>
            <a:ext cx="2560638" cy="142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4644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PRM: Aggregate Dependencies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3071358" y="6010275"/>
            <a:ext cx="4493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Tahoma" charset="0"/>
              </a:rPr>
              <a:t>sum, min, max, </a:t>
            </a:r>
          </a:p>
          <a:p>
            <a:pPr>
              <a:defRPr/>
            </a:pPr>
            <a:r>
              <a:rPr lang="en-US" dirty="0" err="1" smtClean="0">
                <a:latin typeface="Tahoma" charset="0"/>
              </a:rPr>
              <a:t>avg</a:t>
            </a:r>
            <a:r>
              <a:rPr lang="en-US" dirty="0" smtClean="0">
                <a:latin typeface="Tahoma" charset="0"/>
              </a:rPr>
              <a:t>, max-occurrence, count</a:t>
            </a:r>
            <a:endParaRPr lang="en-US" dirty="0" smtClean="0"/>
          </a:p>
        </p:txBody>
      </p:sp>
      <p:sp>
        <p:nvSpPr>
          <p:cNvPr id="126979" name="Rectangle 4"/>
          <p:cNvSpPr>
            <a:spLocks noChangeAspect="1" noChangeArrowheads="1"/>
          </p:cNvSpPr>
          <p:nvPr/>
        </p:nvSpPr>
        <p:spPr bwMode="auto">
          <a:xfrm>
            <a:off x="1204913" y="1054100"/>
            <a:ext cx="2667000" cy="21336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FF99"/>
              </a:solidFill>
            </a:endParaRPr>
          </a:p>
        </p:txBody>
      </p:sp>
      <p:sp>
        <p:nvSpPr>
          <p:cNvPr id="126980" name="Rectangle 5"/>
          <p:cNvSpPr>
            <a:spLocks noChangeAspect="1" noChangeArrowheads="1"/>
          </p:cNvSpPr>
          <p:nvPr/>
        </p:nvSpPr>
        <p:spPr bwMode="auto">
          <a:xfrm>
            <a:off x="5270500" y="1046163"/>
            <a:ext cx="2895600" cy="2154237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56676" name="Oval 6"/>
          <p:cNvSpPr>
            <a:spLocks noChangeArrowheads="1"/>
          </p:cNvSpPr>
          <p:nvPr/>
        </p:nvSpPr>
        <p:spPr bwMode="auto">
          <a:xfrm>
            <a:off x="6370638" y="2370138"/>
            <a:ext cx="1408112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982" name="Text Box 7"/>
          <p:cNvSpPr txBox="1">
            <a:spLocks noChangeArrowheads="1"/>
          </p:cNvSpPr>
          <p:nvPr/>
        </p:nvSpPr>
        <p:spPr bwMode="auto">
          <a:xfrm>
            <a:off x="6602413" y="24225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Length</a:t>
            </a:r>
          </a:p>
        </p:txBody>
      </p:sp>
      <p:sp>
        <p:nvSpPr>
          <p:cNvPr id="156678" name="Oval 8"/>
          <p:cNvSpPr>
            <a:spLocks noChangeArrowheads="1"/>
          </p:cNvSpPr>
          <p:nvPr/>
        </p:nvSpPr>
        <p:spPr bwMode="auto">
          <a:xfrm>
            <a:off x="5492750" y="1608138"/>
            <a:ext cx="1295400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984" name="Text Box 9"/>
          <p:cNvSpPr txBox="1">
            <a:spLocks noChangeArrowheads="1"/>
          </p:cNvSpPr>
          <p:nvPr/>
        </p:nvSpPr>
        <p:spPr bwMode="auto">
          <a:xfrm>
            <a:off x="5765800" y="16748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Mood</a:t>
            </a:r>
          </a:p>
        </p:txBody>
      </p:sp>
      <p:cxnSp>
        <p:nvCxnSpPr>
          <p:cNvPr id="126985" name="AutoShape 10"/>
          <p:cNvCxnSpPr>
            <a:cxnSpLocks noChangeAspect="1" noChangeShapeType="1"/>
            <a:stCxn id="126979" idx="3"/>
            <a:endCxn id="126980" idx="1"/>
          </p:cNvCxnSpPr>
          <p:nvPr/>
        </p:nvCxnSpPr>
        <p:spPr bwMode="auto">
          <a:xfrm>
            <a:off x="3910013" y="2120900"/>
            <a:ext cx="1322387" cy="3175"/>
          </a:xfrm>
          <a:prstGeom prst="bentConnector3">
            <a:avLst>
              <a:gd name="adj1" fmla="val 49940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6986" name="Text Box 11"/>
          <p:cNvSpPr txBox="1">
            <a:spLocks noChangeAspect="1" noChangeArrowheads="1"/>
          </p:cNvSpPr>
          <p:nvPr/>
        </p:nvSpPr>
        <p:spPr bwMode="auto">
          <a:xfrm>
            <a:off x="1295400" y="1117600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56682" name="Oval 12"/>
          <p:cNvSpPr>
            <a:spLocks noChangeArrowheads="1"/>
          </p:cNvSpPr>
          <p:nvPr/>
        </p:nvSpPr>
        <p:spPr bwMode="auto">
          <a:xfrm>
            <a:off x="1423988" y="1692275"/>
            <a:ext cx="1247775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988" name="Text Box 13"/>
          <p:cNvSpPr txBox="1">
            <a:spLocks noChangeAspect="1" noChangeArrowheads="1"/>
          </p:cNvSpPr>
          <p:nvPr/>
        </p:nvSpPr>
        <p:spPr bwMode="auto">
          <a:xfrm>
            <a:off x="1579563" y="17446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Quality</a:t>
            </a:r>
          </a:p>
        </p:txBody>
      </p:sp>
      <p:sp>
        <p:nvSpPr>
          <p:cNvPr id="156684" name="Oval 14"/>
          <p:cNvSpPr>
            <a:spLocks noChangeArrowheads="1"/>
          </p:cNvSpPr>
          <p:nvPr/>
        </p:nvSpPr>
        <p:spPr bwMode="auto">
          <a:xfrm>
            <a:off x="2155825" y="2454275"/>
            <a:ext cx="1506538" cy="457200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6990" name="Text Box 15"/>
          <p:cNvSpPr txBox="1">
            <a:spLocks noChangeAspect="1" noChangeArrowheads="1"/>
          </p:cNvSpPr>
          <p:nvPr/>
        </p:nvSpPr>
        <p:spPr bwMode="auto">
          <a:xfrm>
            <a:off x="2303463" y="2500313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Accepted</a:t>
            </a:r>
          </a:p>
        </p:txBody>
      </p:sp>
      <p:sp>
        <p:nvSpPr>
          <p:cNvPr id="126991" name="Text Box 16"/>
          <p:cNvSpPr txBox="1">
            <a:spLocks noChangeAspect="1" noChangeArrowheads="1"/>
          </p:cNvSpPr>
          <p:nvPr/>
        </p:nvSpPr>
        <p:spPr bwMode="auto">
          <a:xfrm>
            <a:off x="5394325" y="1120775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cxnSp>
        <p:nvCxnSpPr>
          <p:cNvPr id="126992" name="AutoShape 17"/>
          <p:cNvCxnSpPr>
            <a:cxnSpLocks noChangeShapeType="1"/>
            <a:stCxn id="156678" idx="3"/>
            <a:endCxn id="156684" idx="7"/>
          </p:cNvCxnSpPr>
          <p:nvPr/>
        </p:nvCxnSpPr>
        <p:spPr bwMode="auto">
          <a:xfrm flipH="1">
            <a:off x="3441700" y="2011363"/>
            <a:ext cx="2239963" cy="509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993" name="AutoShape 18"/>
          <p:cNvCxnSpPr>
            <a:cxnSpLocks noChangeShapeType="1"/>
            <a:stCxn id="156678" idx="5"/>
            <a:endCxn id="156676" idx="0"/>
          </p:cNvCxnSpPr>
          <p:nvPr/>
        </p:nvCxnSpPr>
        <p:spPr bwMode="auto">
          <a:xfrm>
            <a:off x="6599238" y="2011363"/>
            <a:ext cx="476250" cy="358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994" name="AutoShape 19"/>
          <p:cNvCxnSpPr>
            <a:cxnSpLocks noChangeShapeType="1"/>
            <a:stCxn id="156682" idx="4"/>
            <a:endCxn id="156684" idx="1"/>
          </p:cNvCxnSpPr>
          <p:nvPr/>
        </p:nvCxnSpPr>
        <p:spPr bwMode="auto">
          <a:xfrm>
            <a:off x="2047875" y="2163763"/>
            <a:ext cx="328613" cy="357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56690" name="Group 20"/>
          <p:cNvGrpSpPr>
            <a:grpSpLocks/>
          </p:cNvGrpSpPr>
          <p:nvPr/>
        </p:nvGrpSpPr>
        <p:grpSpPr bwMode="auto">
          <a:xfrm>
            <a:off x="1344613" y="3441700"/>
            <a:ext cx="7272337" cy="2994025"/>
            <a:chOff x="847" y="2168"/>
            <a:chExt cx="4581" cy="1886"/>
          </a:xfrm>
        </p:grpSpPr>
        <p:cxnSp>
          <p:nvCxnSpPr>
            <p:cNvPr id="127045" name="AutoShape 21"/>
            <p:cNvCxnSpPr>
              <a:cxnSpLocks noChangeShapeType="1"/>
              <a:stCxn id="127051" idx="3"/>
              <a:endCxn id="127063" idx="1"/>
            </p:cNvCxnSpPr>
            <p:nvPr/>
          </p:nvCxnSpPr>
          <p:spPr bwMode="auto">
            <a:xfrm flipV="1">
              <a:off x="1967" y="3097"/>
              <a:ext cx="2081" cy="23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7046" name="AutoShape 22"/>
            <p:cNvCxnSpPr>
              <a:cxnSpLocks noChangeShapeType="1"/>
              <a:stCxn id="127051" idx="3"/>
              <a:endCxn id="127069" idx="1"/>
            </p:cNvCxnSpPr>
            <p:nvPr/>
          </p:nvCxnSpPr>
          <p:spPr bwMode="auto">
            <a:xfrm flipV="1">
              <a:off x="1967" y="2596"/>
              <a:ext cx="1600" cy="737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56742" name="Group 23"/>
            <p:cNvGrpSpPr>
              <a:grpSpLocks/>
            </p:cNvGrpSpPr>
            <p:nvPr/>
          </p:nvGrpSpPr>
          <p:grpSpPr bwMode="auto">
            <a:xfrm>
              <a:off x="3579" y="2168"/>
              <a:ext cx="1108" cy="856"/>
              <a:chOff x="4143" y="2128"/>
              <a:chExt cx="1108" cy="856"/>
            </a:xfrm>
          </p:grpSpPr>
          <p:sp>
            <p:nvSpPr>
              <p:cNvPr id="127069" name="AutoShape 24"/>
              <p:cNvSpPr>
                <a:spLocks noChangeArrowheads="1"/>
              </p:cNvSpPr>
              <p:nvPr/>
            </p:nvSpPr>
            <p:spPr bwMode="auto">
              <a:xfrm>
                <a:off x="4143" y="2128"/>
                <a:ext cx="1108" cy="8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>
                  <a:defRPr/>
                </a:pPr>
                <a:r>
                  <a:rPr lang="en-US" sz="1400" i="1">
                    <a:solidFill>
                      <a:srgbClr val="800080"/>
                    </a:solidFill>
                  </a:rPr>
                  <a:t>Review </a:t>
                </a:r>
                <a:r>
                  <a:rPr lang="en-US" sz="1400" u="sng"/>
                  <a:t>R1</a:t>
                </a:r>
                <a:endParaRPr lang="en-US" i="1">
                  <a:solidFill>
                    <a:srgbClr val="00FF99"/>
                  </a:solidFill>
                  <a:latin typeface="Tahoma" charset="0"/>
                </a:endParaRPr>
              </a:p>
            </p:txBody>
          </p:sp>
          <p:sp>
            <p:nvSpPr>
              <p:cNvPr id="156765" name="Oval 25"/>
              <p:cNvSpPr>
                <a:spLocks noChangeArrowheads="1"/>
              </p:cNvSpPr>
              <p:nvPr/>
            </p:nvSpPr>
            <p:spPr bwMode="auto">
              <a:xfrm>
                <a:off x="4675" y="2737"/>
                <a:ext cx="510" cy="207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71" name="Text Box 26"/>
              <p:cNvSpPr txBox="1">
                <a:spLocks noChangeArrowheads="1"/>
              </p:cNvSpPr>
              <p:nvPr/>
            </p:nvSpPr>
            <p:spPr bwMode="auto">
              <a:xfrm>
                <a:off x="4722" y="275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Length</a:t>
                </a:r>
              </a:p>
            </p:txBody>
          </p:sp>
          <p:sp>
            <p:nvSpPr>
              <p:cNvPr id="156767" name="Oval 27"/>
              <p:cNvSpPr>
                <a:spLocks noChangeArrowheads="1"/>
              </p:cNvSpPr>
              <p:nvPr/>
            </p:nvSpPr>
            <p:spPr bwMode="auto">
              <a:xfrm>
                <a:off x="4182" y="2397"/>
                <a:ext cx="529" cy="188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73" name="Text Box 28"/>
              <p:cNvSpPr txBox="1">
                <a:spLocks noChangeArrowheads="1"/>
              </p:cNvSpPr>
              <p:nvPr/>
            </p:nvSpPr>
            <p:spPr bwMode="auto">
              <a:xfrm>
                <a:off x="4265" y="2395"/>
                <a:ext cx="3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Mood</a:t>
                </a:r>
              </a:p>
            </p:txBody>
          </p:sp>
          <p:cxnSp>
            <p:nvCxnSpPr>
              <p:cNvPr id="127074" name="AutoShape 29"/>
              <p:cNvCxnSpPr>
                <a:cxnSpLocks noChangeShapeType="1"/>
                <a:stCxn id="156767" idx="5"/>
                <a:endCxn id="156765" idx="0"/>
              </p:cNvCxnSpPr>
              <p:nvPr/>
            </p:nvCxnSpPr>
            <p:spPr bwMode="auto">
              <a:xfrm>
                <a:off x="4634" y="2557"/>
                <a:ext cx="296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6743" name="Group 30"/>
            <p:cNvGrpSpPr>
              <a:grpSpLocks/>
            </p:cNvGrpSpPr>
            <p:nvPr/>
          </p:nvGrpSpPr>
          <p:grpSpPr bwMode="auto">
            <a:xfrm>
              <a:off x="4060" y="2669"/>
              <a:ext cx="1108" cy="856"/>
              <a:chOff x="4143" y="2128"/>
              <a:chExt cx="1108" cy="856"/>
            </a:xfrm>
          </p:grpSpPr>
          <p:sp>
            <p:nvSpPr>
              <p:cNvPr id="127063" name="AutoShape 31"/>
              <p:cNvSpPr>
                <a:spLocks noChangeArrowheads="1"/>
              </p:cNvSpPr>
              <p:nvPr/>
            </p:nvSpPr>
            <p:spPr bwMode="auto">
              <a:xfrm>
                <a:off x="4143" y="2128"/>
                <a:ext cx="1108" cy="8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>
                  <a:defRPr/>
                </a:pPr>
                <a:r>
                  <a:rPr lang="en-US" sz="1400" i="1">
                    <a:solidFill>
                      <a:srgbClr val="800080"/>
                    </a:solidFill>
                  </a:rPr>
                  <a:t>Review </a:t>
                </a:r>
                <a:r>
                  <a:rPr lang="en-US" sz="1400" u="sng"/>
                  <a:t>R2</a:t>
                </a:r>
                <a:endParaRPr lang="en-US" i="1">
                  <a:solidFill>
                    <a:srgbClr val="00FF99"/>
                  </a:solidFill>
                  <a:latin typeface="Tahoma" charset="0"/>
                </a:endParaRPr>
              </a:p>
            </p:txBody>
          </p:sp>
          <p:sp>
            <p:nvSpPr>
              <p:cNvPr id="156759" name="Oval 32"/>
              <p:cNvSpPr>
                <a:spLocks noChangeArrowheads="1"/>
              </p:cNvSpPr>
              <p:nvPr/>
            </p:nvSpPr>
            <p:spPr bwMode="auto">
              <a:xfrm>
                <a:off x="4675" y="2737"/>
                <a:ext cx="510" cy="207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65" name="Text Box 33"/>
              <p:cNvSpPr txBox="1">
                <a:spLocks noChangeArrowheads="1"/>
              </p:cNvSpPr>
              <p:nvPr/>
            </p:nvSpPr>
            <p:spPr bwMode="auto">
              <a:xfrm>
                <a:off x="4722" y="275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Length</a:t>
                </a:r>
              </a:p>
            </p:txBody>
          </p:sp>
          <p:sp>
            <p:nvSpPr>
              <p:cNvPr id="156761" name="Oval 34"/>
              <p:cNvSpPr>
                <a:spLocks noChangeArrowheads="1"/>
              </p:cNvSpPr>
              <p:nvPr/>
            </p:nvSpPr>
            <p:spPr bwMode="auto">
              <a:xfrm>
                <a:off x="4182" y="2397"/>
                <a:ext cx="529" cy="188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67" name="Text Box 35"/>
              <p:cNvSpPr txBox="1">
                <a:spLocks noChangeArrowheads="1"/>
              </p:cNvSpPr>
              <p:nvPr/>
            </p:nvSpPr>
            <p:spPr bwMode="auto">
              <a:xfrm>
                <a:off x="4265" y="2395"/>
                <a:ext cx="3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Mood</a:t>
                </a:r>
              </a:p>
            </p:txBody>
          </p:sp>
          <p:cxnSp>
            <p:nvCxnSpPr>
              <p:cNvPr id="127068" name="AutoShape 36"/>
              <p:cNvCxnSpPr>
                <a:cxnSpLocks noChangeShapeType="1"/>
                <a:stCxn id="156761" idx="5"/>
                <a:endCxn id="156759" idx="0"/>
              </p:cNvCxnSpPr>
              <p:nvPr/>
            </p:nvCxnSpPr>
            <p:spPr bwMode="auto">
              <a:xfrm>
                <a:off x="4634" y="2557"/>
                <a:ext cx="296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6744" name="Group 37"/>
            <p:cNvGrpSpPr>
              <a:grpSpLocks/>
            </p:cNvGrpSpPr>
            <p:nvPr/>
          </p:nvGrpSpPr>
          <p:grpSpPr bwMode="auto">
            <a:xfrm>
              <a:off x="4320" y="3198"/>
              <a:ext cx="1108" cy="856"/>
              <a:chOff x="4143" y="2128"/>
              <a:chExt cx="1108" cy="856"/>
            </a:xfrm>
          </p:grpSpPr>
          <p:sp>
            <p:nvSpPr>
              <p:cNvPr id="127057" name="AutoShape 38"/>
              <p:cNvSpPr>
                <a:spLocks noChangeArrowheads="1"/>
              </p:cNvSpPr>
              <p:nvPr/>
            </p:nvSpPr>
            <p:spPr bwMode="auto">
              <a:xfrm>
                <a:off x="4143" y="2128"/>
                <a:ext cx="1108" cy="8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>
                  <a:defRPr/>
                </a:pPr>
                <a:r>
                  <a:rPr lang="en-US" sz="1400" i="1">
                    <a:solidFill>
                      <a:srgbClr val="800080"/>
                    </a:solidFill>
                  </a:rPr>
                  <a:t>Review </a:t>
                </a:r>
                <a:r>
                  <a:rPr lang="en-US" sz="1400" u="sng"/>
                  <a:t>R3</a:t>
                </a:r>
                <a:endParaRPr lang="en-US" i="1">
                  <a:solidFill>
                    <a:srgbClr val="00FF99"/>
                  </a:solidFill>
                  <a:latin typeface="Tahoma" charset="0"/>
                </a:endParaRPr>
              </a:p>
            </p:txBody>
          </p:sp>
          <p:sp>
            <p:nvSpPr>
              <p:cNvPr id="156753" name="Oval 39"/>
              <p:cNvSpPr>
                <a:spLocks noChangeArrowheads="1"/>
              </p:cNvSpPr>
              <p:nvPr/>
            </p:nvSpPr>
            <p:spPr bwMode="auto">
              <a:xfrm>
                <a:off x="4675" y="2737"/>
                <a:ext cx="510" cy="207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59" name="Text Box 40"/>
              <p:cNvSpPr txBox="1">
                <a:spLocks noChangeArrowheads="1"/>
              </p:cNvSpPr>
              <p:nvPr/>
            </p:nvSpPr>
            <p:spPr bwMode="auto">
              <a:xfrm>
                <a:off x="4722" y="275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Length</a:t>
                </a:r>
              </a:p>
            </p:txBody>
          </p:sp>
          <p:sp>
            <p:nvSpPr>
              <p:cNvPr id="156755" name="Oval 41"/>
              <p:cNvSpPr>
                <a:spLocks noChangeArrowheads="1"/>
              </p:cNvSpPr>
              <p:nvPr/>
            </p:nvSpPr>
            <p:spPr bwMode="auto">
              <a:xfrm>
                <a:off x="4182" y="2397"/>
                <a:ext cx="529" cy="188"/>
              </a:xfrm>
              <a:prstGeom prst="ellipse">
                <a:avLst/>
              </a:prstGeom>
              <a:solidFill>
                <a:srgbClr val="CC99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061" name="Text Box 42"/>
              <p:cNvSpPr txBox="1">
                <a:spLocks noChangeArrowheads="1"/>
              </p:cNvSpPr>
              <p:nvPr/>
            </p:nvSpPr>
            <p:spPr bwMode="auto">
              <a:xfrm>
                <a:off x="4265" y="2395"/>
                <a:ext cx="3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Mood</a:t>
                </a:r>
              </a:p>
            </p:txBody>
          </p:sp>
          <p:cxnSp>
            <p:nvCxnSpPr>
              <p:cNvPr id="127062" name="AutoShape 43"/>
              <p:cNvCxnSpPr>
                <a:cxnSpLocks noChangeShapeType="1"/>
                <a:stCxn id="156755" idx="5"/>
                <a:endCxn id="156753" idx="0"/>
              </p:cNvCxnSpPr>
              <p:nvPr/>
            </p:nvCxnSpPr>
            <p:spPr bwMode="auto">
              <a:xfrm>
                <a:off x="4634" y="2557"/>
                <a:ext cx="296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7050" name="AutoShape 44"/>
            <p:cNvCxnSpPr>
              <a:cxnSpLocks noChangeShapeType="1"/>
              <a:stCxn id="127051" idx="3"/>
              <a:endCxn id="156755" idx="2"/>
            </p:cNvCxnSpPr>
            <p:nvPr/>
          </p:nvCxnSpPr>
          <p:spPr bwMode="auto">
            <a:xfrm>
              <a:off x="1967" y="3333"/>
              <a:ext cx="2392" cy="22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7051" name="AutoShape 45"/>
            <p:cNvSpPr>
              <a:spLocks noChangeArrowheads="1"/>
            </p:cNvSpPr>
            <p:nvPr/>
          </p:nvSpPr>
          <p:spPr bwMode="auto">
            <a:xfrm>
              <a:off x="847" y="2905"/>
              <a:ext cx="1108" cy="8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defRPr/>
              </a:pPr>
              <a:r>
                <a:rPr lang="en-US" sz="1400" i="1">
                  <a:solidFill>
                    <a:srgbClr val="800080"/>
                  </a:solidFill>
                </a:rPr>
                <a:t>Paper </a:t>
              </a:r>
              <a:r>
                <a:rPr lang="en-US" sz="1400" u="sng"/>
                <a:t>P1</a:t>
              </a:r>
              <a:endParaRPr lang="en-US" i="1">
                <a:solidFill>
                  <a:srgbClr val="00FF99"/>
                </a:solidFill>
                <a:latin typeface="Tahoma" charset="0"/>
              </a:endParaRPr>
            </a:p>
          </p:txBody>
        </p:sp>
        <p:sp>
          <p:nvSpPr>
            <p:cNvPr id="156747" name="Oval 46"/>
            <p:cNvSpPr>
              <a:spLocks noChangeArrowheads="1"/>
            </p:cNvSpPr>
            <p:nvPr/>
          </p:nvSpPr>
          <p:spPr bwMode="auto">
            <a:xfrm>
              <a:off x="1371" y="3514"/>
              <a:ext cx="560" cy="207"/>
            </a:xfrm>
            <a:prstGeom prst="ellipse">
              <a:avLst/>
            </a:prstGeom>
            <a:solidFill>
              <a:srgbClr val="FF66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7053" name="Text Box 47"/>
            <p:cNvSpPr txBox="1">
              <a:spLocks noChangeArrowheads="1"/>
            </p:cNvSpPr>
            <p:nvPr/>
          </p:nvSpPr>
          <p:spPr bwMode="auto">
            <a:xfrm>
              <a:off x="1373" y="3521"/>
              <a:ext cx="54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Accepted</a:t>
              </a:r>
            </a:p>
          </p:txBody>
        </p:sp>
        <p:sp>
          <p:nvSpPr>
            <p:cNvPr id="156749" name="Oval 48"/>
            <p:cNvSpPr>
              <a:spLocks noChangeArrowheads="1"/>
            </p:cNvSpPr>
            <p:nvPr/>
          </p:nvSpPr>
          <p:spPr bwMode="auto">
            <a:xfrm>
              <a:off x="886" y="3173"/>
              <a:ext cx="529" cy="188"/>
            </a:xfrm>
            <a:prstGeom prst="ellipse">
              <a:avLst/>
            </a:prstGeom>
            <a:solidFill>
              <a:srgbClr val="FF66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7055" name="Text Box 49"/>
            <p:cNvSpPr txBox="1">
              <a:spLocks noChangeArrowheads="1"/>
            </p:cNvSpPr>
            <p:nvPr/>
          </p:nvSpPr>
          <p:spPr bwMode="auto">
            <a:xfrm>
              <a:off x="930" y="3180"/>
              <a:ext cx="4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Quality</a:t>
              </a:r>
            </a:p>
          </p:txBody>
        </p:sp>
        <p:cxnSp>
          <p:nvCxnSpPr>
            <p:cNvPr id="127056" name="AutoShape 50"/>
            <p:cNvCxnSpPr>
              <a:cxnSpLocks noChangeShapeType="1"/>
              <a:stCxn id="156749" idx="5"/>
              <a:endCxn id="156747" idx="0"/>
            </p:cNvCxnSpPr>
            <p:nvPr/>
          </p:nvCxnSpPr>
          <p:spPr bwMode="auto">
            <a:xfrm>
              <a:off x="1338" y="3333"/>
              <a:ext cx="31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6996" name="Line 51"/>
          <p:cNvSpPr>
            <a:spLocks noChangeShapeType="1"/>
          </p:cNvSpPr>
          <p:nvPr/>
        </p:nvSpPr>
        <p:spPr bwMode="auto">
          <a:xfrm flipV="1">
            <a:off x="514350" y="3314700"/>
            <a:ext cx="2560638" cy="142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cxnSp>
        <p:nvCxnSpPr>
          <p:cNvPr id="126997" name="AutoShape 52"/>
          <p:cNvCxnSpPr>
            <a:cxnSpLocks noChangeShapeType="1"/>
            <a:stCxn id="156755" idx="2"/>
            <a:endCxn id="127000" idx="1"/>
          </p:cNvCxnSpPr>
          <p:nvPr/>
        </p:nvCxnSpPr>
        <p:spPr bwMode="auto">
          <a:xfrm rot="10800000" flipV="1">
            <a:off x="4559300" y="5653088"/>
            <a:ext cx="2360613" cy="63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998" name="AutoShape 53"/>
          <p:cNvCxnSpPr>
            <a:cxnSpLocks noChangeShapeType="1"/>
            <a:stCxn id="156761" idx="2"/>
            <a:endCxn id="127000" idx="1"/>
          </p:cNvCxnSpPr>
          <p:nvPr/>
        </p:nvCxnSpPr>
        <p:spPr bwMode="auto">
          <a:xfrm rot="10800000" flipV="1">
            <a:off x="4559300" y="4813300"/>
            <a:ext cx="1947863" cy="8461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999" name="AutoShape 54"/>
          <p:cNvCxnSpPr>
            <a:cxnSpLocks noChangeShapeType="1"/>
            <a:stCxn id="156767" idx="1"/>
            <a:endCxn id="127000" idx="1"/>
          </p:cNvCxnSpPr>
          <p:nvPr/>
        </p:nvCxnSpPr>
        <p:spPr bwMode="auto">
          <a:xfrm rot="-5400000" flipH="1" flipV="1">
            <a:off x="4339432" y="4133056"/>
            <a:ext cx="1746250" cy="1306513"/>
          </a:xfrm>
          <a:prstGeom prst="curvedConnector4">
            <a:avLst>
              <a:gd name="adj1" fmla="val -13083"/>
              <a:gd name="adj2" fmla="val 54704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7000" name="AutoShape 55"/>
          <p:cNvSpPr>
            <a:spLocks noChangeArrowheads="1"/>
          </p:cNvSpPr>
          <p:nvPr/>
        </p:nvSpPr>
        <p:spPr bwMode="auto">
          <a:xfrm flipH="1">
            <a:off x="3127375" y="5475288"/>
            <a:ext cx="1431925" cy="368300"/>
          </a:xfrm>
          <a:prstGeom prst="rightArrowCallout">
            <a:avLst>
              <a:gd name="adj1" fmla="val 33981"/>
              <a:gd name="adj2" fmla="val 39106"/>
              <a:gd name="adj3" fmla="val 44675"/>
              <a:gd name="adj4" fmla="val 66667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800"/>
              <a:t>mode</a:t>
            </a:r>
          </a:p>
        </p:txBody>
      </p:sp>
      <p:sp>
        <p:nvSpPr>
          <p:cNvPr id="127001" name="AutoShape 56"/>
          <p:cNvSpPr>
            <a:spLocks noChangeArrowheads="1"/>
          </p:cNvSpPr>
          <p:nvPr/>
        </p:nvSpPr>
        <p:spPr bwMode="auto">
          <a:xfrm>
            <a:off x="2547938" y="3232150"/>
            <a:ext cx="2481262" cy="1860550"/>
          </a:xfrm>
          <a:prstGeom prst="wedgeRoundRectCallout">
            <a:avLst>
              <a:gd name="adj1" fmla="val -25625"/>
              <a:gd name="adj2" fmla="val 79694"/>
              <a:gd name="adj3" fmla="val 16667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200" i="1">
              <a:latin typeface="Tahoma" charset="0"/>
            </a:endParaRPr>
          </a:p>
        </p:txBody>
      </p:sp>
      <p:sp>
        <p:nvSpPr>
          <p:cNvPr id="156697" name="Rectangle 57"/>
          <p:cNvSpPr>
            <a:spLocks noChangeArrowheads="1"/>
          </p:cNvSpPr>
          <p:nvPr/>
        </p:nvSpPr>
        <p:spPr bwMode="auto">
          <a:xfrm>
            <a:off x="4543425" y="4752975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156698" name="Rectangle 58"/>
          <p:cNvSpPr>
            <a:spLocks noChangeArrowheads="1"/>
          </p:cNvSpPr>
          <p:nvPr/>
        </p:nvSpPr>
        <p:spPr bwMode="auto">
          <a:xfrm>
            <a:off x="4459288" y="475297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56699" name="Rectangle 59"/>
          <p:cNvSpPr>
            <a:spLocks noChangeArrowheads="1"/>
          </p:cNvSpPr>
          <p:nvPr/>
        </p:nvSpPr>
        <p:spPr bwMode="auto">
          <a:xfrm>
            <a:off x="4308475" y="4752975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56700" name="Rectangle 60"/>
          <p:cNvSpPr>
            <a:spLocks noChangeArrowheads="1"/>
          </p:cNvSpPr>
          <p:nvPr/>
        </p:nvSpPr>
        <p:spPr bwMode="auto">
          <a:xfrm>
            <a:off x="3868738" y="4752975"/>
            <a:ext cx="14128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156701" name="Rectangle 61"/>
          <p:cNvSpPr>
            <a:spLocks noChangeArrowheads="1"/>
          </p:cNvSpPr>
          <p:nvPr/>
        </p:nvSpPr>
        <p:spPr bwMode="auto">
          <a:xfrm>
            <a:off x="3784600" y="475297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56702" name="Rectangle 62"/>
          <p:cNvSpPr>
            <a:spLocks noChangeArrowheads="1"/>
          </p:cNvSpPr>
          <p:nvPr/>
        </p:nvSpPr>
        <p:spPr bwMode="auto">
          <a:xfrm>
            <a:off x="3633788" y="4752975"/>
            <a:ext cx="14128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56703" name="Rectangle 63"/>
          <p:cNvSpPr>
            <a:spLocks noChangeArrowheads="1"/>
          </p:cNvSpPr>
          <p:nvPr/>
        </p:nvSpPr>
        <p:spPr bwMode="auto">
          <a:xfrm>
            <a:off x="4556125" y="4391025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156704" name="Rectangle 64"/>
          <p:cNvSpPr>
            <a:spLocks noChangeArrowheads="1"/>
          </p:cNvSpPr>
          <p:nvPr/>
        </p:nvSpPr>
        <p:spPr bwMode="auto">
          <a:xfrm>
            <a:off x="4471988" y="439102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56705" name="Rectangle 65"/>
          <p:cNvSpPr>
            <a:spLocks noChangeArrowheads="1"/>
          </p:cNvSpPr>
          <p:nvPr/>
        </p:nvSpPr>
        <p:spPr bwMode="auto">
          <a:xfrm>
            <a:off x="4321175" y="4391025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56706" name="Rectangle 66"/>
          <p:cNvSpPr>
            <a:spLocks noChangeArrowheads="1"/>
          </p:cNvSpPr>
          <p:nvPr/>
        </p:nvSpPr>
        <p:spPr bwMode="auto">
          <a:xfrm>
            <a:off x="3867150" y="4391025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156707" name="Rectangle 67"/>
          <p:cNvSpPr>
            <a:spLocks noChangeArrowheads="1"/>
          </p:cNvSpPr>
          <p:nvPr/>
        </p:nvSpPr>
        <p:spPr bwMode="auto">
          <a:xfrm>
            <a:off x="3781425" y="439102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56708" name="Rectangle 68"/>
          <p:cNvSpPr>
            <a:spLocks noChangeArrowheads="1"/>
          </p:cNvSpPr>
          <p:nvPr/>
        </p:nvSpPr>
        <p:spPr bwMode="auto">
          <a:xfrm>
            <a:off x="3632200" y="4391025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56709" name="Rectangle 69"/>
          <p:cNvSpPr>
            <a:spLocks noChangeArrowheads="1"/>
          </p:cNvSpPr>
          <p:nvPr/>
        </p:nvSpPr>
        <p:spPr bwMode="auto">
          <a:xfrm>
            <a:off x="4546600" y="402748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8</a:t>
            </a:r>
          </a:p>
        </p:txBody>
      </p:sp>
      <p:sp>
        <p:nvSpPr>
          <p:cNvPr id="156710" name="Rectangle 70"/>
          <p:cNvSpPr>
            <a:spLocks noChangeArrowheads="1"/>
          </p:cNvSpPr>
          <p:nvPr/>
        </p:nvSpPr>
        <p:spPr bwMode="auto">
          <a:xfrm>
            <a:off x="4460875" y="4027488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56711" name="Rectangle 71"/>
          <p:cNvSpPr>
            <a:spLocks noChangeArrowheads="1"/>
          </p:cNvSpPr>
          <p:nvPr/>
        </p:nvSpPr>
        <p:spPr bwMode="auto">
          <a:xfrm>
            <a:off x="4310063" y="4027488"/>
            <a:ext cx="14128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56712" name="Rectangle 72"/>
          <p:cNvSpPr>
            <a:spLocks noChangeArrowheads="1"/>
          </p:cNvSpPr>
          <p:nvPr/>
        </p:nvSpPr>
        <p:spPr bwMode="auto">
          <a:xfrm>
            <a:off x="3876675" y="402748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156713" name="Rectangle 73"/>
          <p:cNvSpPr>
            <a:spLocks noChangeArrowheads="1"/>
          </p:cNvSpPr>
          <p:nvPr/>
        </p:nvSpPr>
        <p:spPr bwMode="auto">
          <a:xfrm>
            <a:off x="3792538" y="4027488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56714" name="Rectangle 74"/>
          <p:cNvSpPr>
            <a:spLocks noChangeArrowheads="1"/>
          </p:cNvSpPr>
          <p:nvPr/>
        </p:nvSpPr>
        <p:spPr bwMode="auto">
          <a:xfrm>
            <a:off x="3641725" y="402748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56715" name="Rectangle 75"/>
          <p:cNvSpPr>
            <a:spLocks noChangeArrowheads="1"/>
          </p:cNvSpPr>
          <p:nvPr/>
        </p:nvSpPr>
        <p:spPr bwMode="auto">
          <a:xfrm>
            <a:off x="4543425" y="366553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156716" name="Rectangle 76"/>
          <p:cNvSpPr>
            <a:spLocks noChangeArrowheads="1"/>
          </p:cNvSpPr>
          <p:nvPr/>
        </p:nvSpPr>
        <p:spPr bwMode="auto">
          <a:xfrm>
            <a:off x="4459288" y="3665538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56717" name="Rectangle 77"/>
          <p:cNvSpPr>
            <a:spLocks noChangeArrowheads="1"/>
          </p:cNvSpPr>
          <p:nvPr/>
        </p:nvSpPr>
        <p:spPr bwMode="auto">
          <a:xfrm>
            <a:off x="4308475" y="366553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56718" name="Rectangle 78"/>
          <p:cNvSpPr>
            <a:spLocks noChangeArrowheads="1"/>
          </p:cNvSpPr>
          <p:nvPr/>
        </p:nvSpPr>
        <p:spPr bwMode="auto">
          <a:xfrm>
            <a:off x="3867150" y="366553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156719" name="Rectangle 79"/>
          <p:cNvSpPr>
            <a:spLocks noChangeArrowheads="1"/>
          </p:cNvSpPr>
          <p:nvPr/>
        </p:nvSpPr>
        <p:spPr bwMode="auto">
          <a:xfrm>
            <a:off x="3781425" y="3665538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.</a:t>
            </a:r>
          </a:p>
        </p:txBody>
      </p:sp>
      <p:sp>
        <p:nvSpPr>
          <p:cNvPr id="156720" name="Rectangle 80"/>
          <p:cNvSpPr>
            <a:spLocks noChangeArrowheads="1"/>
          </p:cNvSpPr>
          <p:nvPr/>
        </p:nvSpPr>
        <p:spPr bwMode="auto">
          <a:xfrm>
            <a:off x="3632200" y="3665538"/>
            <a:ext cx="14128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0</a:t>
            </a:r>
          </a:p>
        </p:txBody>
      </p:sp>
      <p:sp>
        <p:nvSpPr>
          <p:cNvPr id="156721" name="Rectangle 81"/>
          <p:cNvSpPr>
            <a:spLocks noChangeArrowheads="1"/>
          </p:cNvSpPr>
          <p:nvPr/>
        </p:nvSpPr>
        <p:spPr bwMode="auto">
          <a:xfrm>
            <a:off x="2943225" y="475297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,</a:t>
            </a:r>
          </a:p>
        </p:txBody>
      </p:sp>
      <p:sp>
        <p:nvSpPr>
          <p:cNvPr id="156722" name="Rectangle 82"/>
          <p:cNvSpPr>
            <a:spLocks noChangeArrowheads="1"/>
          </p:cNvSpPr>
          <p:nvPr/>
        </p:nvSpPr>
        <p:spPr bwMode="auto">
          <a:xfrm>
            <a:off x="2914650" y="439102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,</a:t>
            </a:r>
          </a:p>
        </p:txBody>
      </p:sp>
      <p:sp>
        <p:nvSpPr>
          <p:cNvPr id="156723" name="Rectangle 83"/>
          <p:cNvSpPr>
            <a:spLocks noChangeArrowheads="1"/>
          </p:cNvSpPr>
          <p:nvPr/>
        </p:nvSpPr>
        <p:spPr bwMode="auto">
          <a:xfrm>
            <a:off x="2973388" y="4027488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,</a:t>
            </a:r>
          </a:p>
        </p:txBody>
      </p:sp>
      <p:sp>
        <p:nvSpPr>
          <p:cNvPr id="156724" name="Rectangle 84"/>
          <p:cNvSpPr>
            <a:spLocks noChangeArrowheads="1"/>
          </p:cNvSpPr>
          <p:nvPr/>
        </p:nvSpPr>
        <p:spPr bwMode="auto">
          <a:xfrm>
            <a:off x="2943225" y="3665538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,</a:t>
            </a:r>
          </a:p>
        </p:txBody>
      </p:sp>
      <p:sp>
        <p:nvSpPr>
          <p:cNvPr id="156725" name="Rectangle 85"/>
          <p:cNvSpPr>
            <a:spLocks noChangeArrowheads="1"/>
          </p:cNvSpPr>
          <p:nvPr/>
        </p:nvSpPr>
        <p:spPr bwMode="auto">
          <a:xfrm>
            <a:off x="2844800" y="3336925"/>
            <a:ext cx="6985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,</a:t>
            </a:r>
          </a:p>
        </p:txBody>
      </p:sp>
      <p:sp>
        <p:nvSpPr>
          <p:cNvPr id="156726" name="Rectangle 86"/>
          <p:cNvSpPr>
            <a:spLocks noChangeArrowheads="1"/>
          </p:cNvSpPr>
          <p:nvPr/>
        </p:nvSpPr>
        <p:spPr bwMode="auto">
          <a:xfrm>
            <a:off x="3060700" y="4752975"/>
            <a:ext cx="8413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t</a:t>
            </a:r>
            <a:endParaRPr lang="en-US" sz="2000"/>
          </a:p>
        </p:txBody>
      </p:sp>
      <p:sp>
        <p:nvSpPr>
          <p:cNvPr id="156727" name="Rectangle 87"/>
          <p:cNvSpPr>
            <a:spLocks noChangeArrowheads="1"/>
          </p:cNvSpPr>
          <p:nvPr/>
        </p:nvSpPr>
        <p:spPr bwMode="auto">
          <a:xfrm>
            <a:off x="2835275" y="4752975"/>
            <a:ext cx="8413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t</a:t>
            </a:r>
            <a:endParaRPr lang="en-US" sz="2000"/>
          </a:p>
        </p:txBody>
      </p:sp>
      <p:sp>
        <p:nvSpPr>
          <p:cNvPr id="156728" name="Rectangle 88"/>
          <p:cNvSpPr>
            <a:spLocks noChangeArrowheads="1"/>
          </p:cNvSpPr>
          <p:nvPr/>
        </p:nvSpPr>
        <p:spPr bwMode="auto">
          <a:xfrm>
            <a:off x="3074988" y="4391025"/>
            <a:ext cx="8413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f</a:t>
            </a:r>
            <a:endParaRPr lang="en-US" sz="2000"/>
          </a:p>
        </p:txBody>
      </p:sp>
      <p:sp>
        <p:nvSpPr>
          <p:cNvPr id="156729" name="Rectangle 89"/>
          <p:cNvSpPr>
            <a:spLocks noChangeArrowheads="1"/>
          </p:cNvSpPr>
          <p:nvPr/>
        </p:nvSpPr>
        <p:spPr bwMode="auto">
          <a:xfrm>
            <a:off x="2806700" y="4391025"/>
            <a:ext cx="8413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t</a:t>
            </a:r>
            <a:endParaRPr lang="en-US" sz="2000"/>
          </a:p>
        </p:txBody>
      </p:sp>
      <p:sp>
        <p:nvSpPr>
          <p:cNvPr id="156730" name="Rectangle 90"/>
          <p:cNvSpPr>
            <a:spLocks noChangeArrowheads="1"/>
          </p:cNvSpPr>
          <p:nvPr/>
        </p:nvSpPr>
        <p:spPr bwMode="auto">
          <a:xfrm>
            <a:off x="3090863" y="4027488"/>
            <a:ext cx="8413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t</a:t>
            </a:r>
            <a:endParaRPr lang="en-US" sz="2000"/>
          </a:p>
        </p:txBody>
      </p:sp>
      <p:sp>
        <p:nvSpPr>
          <p:cNvPr id="156731" name="Rectangle 91"/>
          <p:cNvSpPr>
            <a:spLocks noChangeArrowheads="1"/>
          </p:cNvSpPr>
          <p:nvPr/>
        </p:nvSpPr>
        <p:spPr bwMode="auto">
          <a:xfrm>
            <a:off x="2849563" y="4027488"/>
            <a:ext cx="8413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f</a:t>
            </a:r>
            <a:endParaRPr lang="en-US" sz="2000"/>
          </a:p>
        </p:txBody>
      </p:sp>
      <p:sp>
        <p:nvSpPr>
          <p:cNvPr id="156732" name="Rectangle 92"/>
          <p:cNvSpPr>
            <a:spLocks noChangeArrowheads="1"/>
          </p:cNvSpPr>
          <p:nvPr/>
        </p:nvSpPr>
        <p:spPr bwMode="auto">
          <a:xfrm>
            <a:off x="3103563" y="3665538"/>
            <a:ext cx="8413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f</a:t>
            </a:r>
            <a:endParaRPr lang="en-US" sz="2000"/>
          </a:p>
        </p:txBody>
      </p:sp>
      <p:sp>
        <p:nvSpPr>
          <p:cNvPr id="156733" name="Rectangle 93"/>
          <p:cNvSpPr>
            <a:spLocks noChangeArrowheads="1"/>
          </p:cNvSpPr>
          <p:nvPr/>
        </p:nvSpPr>
        <p:spPr bwMode="auto">
          <a:xfrm>
            <a:off x="2819400" y="3665538"/>
            <a:ext cx="84138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f</a:t>
            </a:r>
            <a:endParaRPr lang="en-US" sz="2000"/>
          </a:p>
        </p:txBody>
      </p:sp>
      <p:sp>
        <p:nvSpPr>
          <p:cNvPr id="156734" name="Rectangle 94"/>
          <p:cNvSpPr>
            <a:spLocks noChangeArrowheads="1"/>
          </p:cNvSpPr>
          <p:nvPr/>
        </p:nvSpPr>
        <p:spPr bwMode="auto">
          <a:xfrm>
            <a:off x="3557588" y="3309938"/>
            <a:ext cx="1281112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P(A | Q, M)</a:t>
            </a:r>
            <a:endParaRPr lang="en-US" sz="2000"/>
          </a:p>
        </p:txBody>
      </p:sp>
      <p:sp>
        <p:nvSpPr>
          <p:cNvPr id="156735" name="Rectangle 95"/>
          <p:cNvSpPr>
            <a:spLocks noChangeArrowheads="1"/>
          </p:cNvSpPr>
          <p:nvPr/>
        </p:nvSpPr>
        <p:spPr bwMode="auto">
          <a:xfrm>
            <a:off x="2897188" y="3336925"/>
            <a:ext cx="280987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 M</a:t>
            </a:r>
            <a:endParaRPr lang="en-US" sz="2000"/>
          </a:p>
        </p:txBody>
      </p:sp>
      <p:sp>
        <p:nvSpPr>
          <p:cNvPr id="156736" name="Rectangle 96"/>
          <p:cNvSpPr>
            <a:spLocks noChangeArrowheads="1"/>
          </p:cNvSpPr>
          <p:nvPr/>
        </p:nvSpPr>
        <p:spPr bwMode="auto">
          <a:xfrm>
            <a:off x="2628900" y="3336925"/>
            <a:ext cx="19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i="1"/>
              <a:t>Q</a:t>
            </a:r>
            <a:endParaRPr lang="en-US" sz="2000"/>
          </a:p>
        </p:txBody>
      </p:sp>
      <p:sp>
        <p:nvSpPr>
          <p:cNvPr id="127042" name="Line 97"/>
          <p:cNvSpPr>
            <a:spLocks noChangeShapeType="1"/>
          </p:cNvSpPr>
          <p:nvPr/>
        </p:nvSpPr>
        <p:spPr bwMode="auto">
          <a:xfrm>
            <a:off x="3398838" y="3384550"/>
            <a:ext cx="0" cy="1679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7043" name="Line 98"/>
          <p:cNvSpPr>
            <a:spLocks noChangeShapeType="1"/>
          </p:cNvSpPr>
          <p:nvPr/>
        </p:nvSpPr>
        <p:spPr bwMode="auto">
          <a:xfrm>
            <a:off x="2541588" y="3624263"/>
            <a:ext cx="2457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6739" name="Rectangle 10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PRM: Aggregate Dependencies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 with AU Semantics</a:t>
            </a:r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914400" y="5181600"/>
          <a:ext cx="76771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6" name="Equation" r:id="rId4" imgW="2908300" imgH="342900" progId="Equation.3">
                  <p:embed/>
                </p:oleObj>
              </mc:Choice>
              <mc:Fallback>
                <p:oleObj name="Equation" r:id="rId4" imgW="2908300" imgH="342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76771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2743200" y="5965825"/>
            <a:ext cx="2601913" cy="471488"/>
            <a:chOff x="1728" y="3293"/>
            <a:chExt cx="1707" cy="377"/>
          </a:xfrm>
        </p:grpSpPr>
        <p:sp>
          <p:nvSpPr>
            <p:cNvPr id="128047" name="Text Box 5"/>
            <p:cNvSpPr txBox="1">
              <a:spLocks noChangeArrowheads="1"/>
            </p:cNvSpPr>
            <p:nvPr/>
          </p:nvSpPr>
          <p:spPr bwMode="auto">
            <a:xfrm>
              <a:off x="2473" y="3353"/>
              <a:ext cx="962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Arial " charset="0"/>
                </a:rPr>
                <a:t>Attributes</a:t>
              </a:r>
            </a:p>
          </p:txBody>
        </p:sp>
        <p:sp>
          <p:nvSpPr>
            <p:cNvPr id="128048" name="Text Box 6"/>
            <p:cNvSpPr txBox="1">
              <a:spLocks noChangeArrowheads="1"/>
            </p:cNvSpPr>
            <p:nvPr/>
          </p:nvSpPr>
          <p:spPr bwMode="auto">
            <a:xfrm>
              <a:off x="1728" y="3348"/>
              <a:ext cx="75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Arial " charset="0"/>
                </a:rPr>
                <a:t>Objects</a:t>
              </a:r>
            </a:p>
          </p:txBody>
        </p:sp>
        <p:sp>
          <p:nvSpPr>
            <p:cNvPr id="128049" name="Line 7"/>
            <p:cNvSpPr>
              <a:spLocks noChangeShapeType="1"/>
            </p:cNvSpPr>
            <p:nvPr/>
          </p:nvSpPr>
          <p:spPr bwMode="auto">
            <a:xfrm flipV="1">
              <a:off x="2064" y="3293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8050" name="Line 8"/>
            <p:cNvSpPr>
              <a:spLocks noChangeShapeType="1"/>
            </p:cNvSpPr>
            <p:nvPr/>
          </p:nvSpPr>
          <p:spPr bwMode="auto">
            <a:xfrm flipH="1" flipV="1">
              <a:off x="2640" y="3293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28005" name="Text Box 9"/>
          <p:cNvSpPr txBox="1">
            <a:spLocks noChangeArrowheads="1"/>
          </p:cNvSpPr>
          <p:nvPr/>
        </p:nvSpPr>
        <p:spPr bwMode="auto">
          <a:xfrm>
            <a:off x="1192213" y="4386263"/>
            <a:ext cx="63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FC0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 " charset="0"/>
              </a:rPr>
              <a:t>probability distribution over completions I:</a:t>
            </a:r>
          </a:p>
        </p:txBody>
      </p:sp>
      <p:sp>
        <p:nvSpPr>
          <p:cNvPr id="128006" name="Text Box 10"/>
          <p:cNvSpPr txBox="1">
            <a:spLocks noChangeArrowheads="1"/>
          </p:cNvSpPr>
          <p:nvPr/>
        </p:nvSpPr>
        <p:spPr bwMode="auto">
          <a:xfrm>
            <a:off x="2066925" y="3459163"/>
            <a:ext cx="80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FC0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 " charset="0"/>
              </a:rPr>
              <a:t>PRM</a:t>
            </a:r>
          </a:p>
        </p:txBody>
      </p:sp>
      <p:sp>
        <p:nvSpPr>
          <p:cNvPr id="128007" name="Text Box 11"/>
          <p:cNvSpPr txBox="1">
            <a:spLocks noChangeArrowheads="1"/>
          </p:cNvSpPr>
          <p:nvPr/>
        </p:nvSpPr>
        <p:spPr bwMode="auto">
          <a:xfrm>
            <a:off x="4675188" y="3459163"/>
            <a:ext cx="3325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FC0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 </a:t>
            </a:r>
            <a:r>
              <a:rPr lang="en-US" smtClean="0">
                <a:latin typeface="Arial " charset="0"/>
              </a:rPr>
              <a:t>relational skeleton</a:t>
            </a:r>
            <a:r>
              <a:rPr lang="en-US" smtClean="0"/>
              <a:t> </a:t>
            </a:r>
            <a:r>
              <a:rPr lang="en-US" smtClean="0">
                <a:sym typeface="Symbol" charset="0"/>
              </a:rPr>
              <a:t></a:t>
            </a:r>
            <a:endParaRPr lang="en-US" smtClean="0">
              <a:latin typeface="Times New Roman" charset="0"/>
            </a:endParaRPr>
          </a:p>
        </p:txBody>
      </p:sp>
      <p:sp>
        <p:nvSpPr>
          <p:cNvPr id="128008" name="Text Box 12"/>
          <p:cNvSpPr txBox="1">
            <a:spLocks noChangeArrowheads="1"/>
          </p:cNvSpPr>
          <p:nvPr/>
        </p:nvSpPr>
        <p:spPr bwMode="auto">
          <a:xfrm>
            <a:off x="3779838" y="3459163"/>
            <a:ext cx="398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FC0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 " charset="0"/>
              </a:rPr>
              <a:t>+</a:t>
            </a:r>
          </a:p>
        </p:txBody>
      </p:sp>
      <p:sp>
        <p:nvSpPr>
          <p:cNvPr id="128009" name="Text Box 13"/>
          <p:cNvSpPr txBox="1">
            <a:spLocks noChangeArrowheads="1"/>
          </p:cNvSpPr>
          <p:nvPr/>
        </p:nvSpPr>
        <p:spPr bwMode="auto">
          <a:xfrm>
            <a:off x="8093075" y="3459163"/>
            <a:ext cx="39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FC0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 " charset="0"/>
              </a:rPr>
              <a:t>=</a:t>
            </a:r>
          </a:p>
        </p:txBody>
      </p:sp>
      <p:sp>
        <p:nvSpPr>
          <p:cNvPr id="128010" name="Rectangle 14"/>
          <p:cNvSpPr>
            <a:spLocks noChangeAspect="1" noChangeArrowheads="1"/>
          </p:cNvSpPr>
          <p:nvPr/>
        </p:nvSpPr>
        <p:spPr bwMode="auto">
          <a:xfrm>
            <a:off x="398463" y="1528763"/>
            <a:ext cx="1019175" cy="1042987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000">
              <a:solidFill>
                <a:srgbClr val="00FF99"/>
              </a:solidFill>
            </a:endParaRPr>
          </a:p>
        </p:txBody>
      </p:sp>
      <p:sp>
        <p:nvSpPr>
          <p:cNvPr id="128011" name="Rectangle 15"/>
          <p:cNvSpPr>
            <a:spLocks noChangeAspect="1" noChangeArrowheads="1"/>
          </p:cNvSpPr>
          <p:nvPr/>
        </p:nvSpPr>
        <p:spPr bwMode="auto">
          <a:xfrm>
            <a:off x="2327275" y="2187575"/>
            <a:ext cx="1130300" cy="860425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0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58731" name="Oval 16"/>
          <p:cNvSpPr>
            <a:spLocks noChangeArrowheads="1"/>
          </p:cNvSpPr>
          <p:nvPr/>
        </p:nvSpPr>
        <p:spPr bwMode="auto">
          <a:xfrm>
            <a:off x="2465388" y="2820988"/>
            <a:ext cx="642937" cy="157162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8732" name="Oval 17"/>
          <p:cNvSpPr>
            <a:spLocks noChangeArrowheads="1"/>
          </p:cNvSpPr>
          <p:nvPr/>
        </p:nvSpPr>
        <p:spPr bwMode="auto">
          <a:xfrm>
            <a:off x="2667000" y="2514600"/>
            <a:ext cx="661988" cy="158750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014" name="Rectangle 18"/>
          <p:cNvSpPr>
            <a:spLocks noChangeAspect="1" noChangeArrowheads="1"/>
          </p:cNvSpPr>
          <p:nvPr/>
        </p:nvSpPr>
        <p:spPr bwMode="auto">
          <a:xfrm>
            <a:off x="1611313" y="1066800"/>
            <a:ext cx="827087" cy="6842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0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8015" name="Text Box 19"/>
          <p:cNvSpPr txBox="1">
            <a:spLocks noChangeAspect="1" noChangeArrowheads="1"/>
          </p:cNvSpPr>
          <p:nvPr/>
        </p:nvSpPr>
        <p:spPr bwMode="auto">
          <a:xfrm>
            <a:off x="1563688" y="1069975"/>
            <a:ext cx="984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1" smtClean="0">
                <a:solidFill>
                  <a:srgbClr val="990099"/>
                </a:solidFill>
                <a:latin typeface="Tahoma" charset="0"/>
              </a:rPr>
              <a:t>Author</a:t>
            </a:r>
          </a:p>
        </p:txBody>
      </p:sp>
      <p:cxnSp>
        <p:nvCxnSpPr>
          <p:cNvPr id="128016" name="AutoShape 20"/>
          <p:cNvCxnSpPr>
            <a:cxnSpLocks noChangeAspect="1" noChangeShapeType="1"/>
            <a:stCxn id="128010" idx="2"/>
            <a:endCxn id="128011" idx="1"/>
          </p:cNvCxnSpPr>
          <p:nvPr/>
        </p:nvCxnSpPr>
        <p:spPr bwMode="auto">
          <a:xfrm rot="16200000" flipH="1">
            <a:off x="1594644" y="1899444"/>
            <a:ext cx="31750" cy="1404938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17" name="AutoShape 21"/>
          <p:cNvCxnSpPr>
            <a:cxnSpLocks noChangeAspect="1" noChangeShapeType="1"/>
          </p:cNvCxnSpPr>
          <p:nvPr/>
        </p:nvCxnSpPr>
        <p:spPr bwMode="auto">
          <a:xfrm flipV="1">
            <a:off x="1417638" y="1778000"/>
            <a:ext cx="496887" cy="431800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8018" name="Text Box 22"/>
          <p:cNvSpPr txBox="1">
            <a:spLocks noChangeAspect="1" noChangeArrowheads="1"/>
          </p:cNvSpPr>
          <p:nvPr/>
        </p:nvSpPr>
        <p:spPr bwMode="auto">
          <a:xfrm>
            <a:off x="387350" y="1530350"/>
            <a:ext cx="871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1" smtClean="0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58738" name="Oval 23"/>
          <p:cNvSpPr>
            <a:spLocks noChangeArrowheads="1"/>
          </p:cNvSpPr>
          <p:nvPr/>
        </p:nvSpPr>
        <p:spPr bwMode="auto">
          <a:xfrm>
            <a:off x="536575" y="2209800"/>
            <a:ext cx="682625" cy="1539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8020" name="Text Box 24"/>
          <p:cNvSpPr txBox="1">
            <a:spLocks noChangeAspect="1" noChangeArrowheads="1"/>
          </p:cNvSpPr>
          <p:nvPr/>
        </p:nvSpPr>
        <p:spPr bwMode="auto">
          <a:xfrm>
            <a:off x="2284413" y="2187575"/>
            <a:ext cx="1136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1" smtClean="0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sp>
        <p:nvSpPr>
          <p:cNvPr id="158740" name="Rectangle 25"/>
          <p:cNvSpPr>
            <a:spLocks noChangeArrowheads="1"/>
          </p:cNvSpPr>
          <p:nvPr/>
        </p:nvSpPr>
        <p:spPr bwMode="auto">
          <a:xfrm>
            <a:off x="954088" y="1562100"/>
            <a:ext cx="12668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22" name="AutoShape 26"/>
          <p:cNvSpPr>
            <a:spLocks noChangeArrowheads="1"/>
          </p:cNvSpPr>
          <p:nvPr/>
        </p:nvSpPr>
        <p:spPr bwMode="auto">
          <a:xfrm>
            <a:off x="1123950" y="2498725"/>
            <a:ext cx="933450" cy="549275"/>
          </a:xfrm>
          <a:prstGeom prst="wedgeRoundRectCallout">
            <a:avLst>
              <a:gd name="adj1" fmla="val -79083"/>
              <a:gd name="adj2" fmla="val -74565"/>
              <a:gd name="adj3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200" i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128023" name="AutoShape 27"/>
          <p:cNvSpPr>
            <a:spLocks noChangeArrowheads="1"/>
          </p:cNvSpPr>
          <p:nvPr/>
        </p:nvSpPr>
        <p:spPr bwMode="auto">
          <a:xfrm>
            <a:off x="5013325" y="1430338"/>
            <a:ext cx="762000" cy="49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Author</a:t>
            </a:r>
          </a:p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 </a:t>
            </a:r>
            <a:r>
              <a:rPr lang="en-US" sz="1400" u="sng"/>
              <a:t>A1</a:t>
            </a:r>
          </a:p>
        </p:txBody>
      </p:sp>
      <p:sp>
        <p:nvSpPr>
          <p:cNvPr id="128024" name="AutoShape 28"/>
          <p:cNvSpPr>
            <a:spLocks noChangeArrowheads="1"/>
          </p:cNvSpPr>
          <p:nvPr/>
        </p:nvSpPr>
        <p:spPr bwMode="auto">
          <a:xfrm>
            <a:off x="6013450" y="2251075"/>
            <a:ext cx="696913" cy="4619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>
              <a:defRPr/>
            </a:pPr>
            <a:r>
              <a:rPr lang="en-US" sz="1400">
                <a:solidFill>
                  <a:srgbClr val="00FF99"/>
                </a:solidFill>
              </a:rPr>
              <a:t> </a:t>
            </a:r>
            <a:r>
              <a:rPr lang="en-US" sz="1400" u="sng"/>
              <a:t>P2</a:t>
            </a:r>
            <a:endParaRPr lang="en-US" sz="1400"/>
          </a:p>
        </p:txBody>
      </p:sp>
      <p:sp>
        <p:nvSpPr>
          <p:cNvPr id="128025" name="AutoShape 29"/>
          <p:cNvSpPr>
            <a:spLocks noChangeArrowheads="1"/>
          </p:cNvSpPr>
          <p:nvPr/>
        </p:nvSpPr>
        <p:spPr bwMode="auto">
          <a:xfrm>
            <a:off x="6026150" y="1755775"/>
            <a:ext cx="728663" cy="390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</a:p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 </a:t>
            </a:r>
            <a:r>
              <a:rPr lang="en-US" sz="1400" u="sng"/>
              <a:t>P1</a:t>
            </a:r>
            <a:endParaRPr lang="en-US" sz="1400"/>
          </a:p>
        </p:txBody>
      </p:sp>
      <p:cxnSp>
        <p:nvCxnSpPr>
          <p:cNvPr id="128026" name="AutoShape 30"/>
          <p:cNvCxnSpPr>
            <a:cxnSpLocks noChangeShapeType="1"/>
            <a:stCxn id="128023" idx="2"/>
            <a:endCxn id="128024" idx="0"/>
          </p:cNvCxnSpPr>
          <p:nvPr/>
        </p:nvCxnSpPr>
        <p:spPr bwMode="auto">
          <a:xfrm>
            <a:off x="5394325" y="1939925"/>
            <a:ext cx="968375" cy="2921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27" name="AutoShape 31"/>
          <p:cNvCxnSpPr>
            <a:cxnSpLocks noChangeShapeType="1"/>
            <a:stCxn id="128023" idx="2"/>
            <a:endCxn id="128025" idx="1"/>
          </p:cNvCxnSpPr>
          <p:nvPr/>
        </p:nvCxnSpPr>
        <p:spPr bwMode="auto">
          <a:xfrm>
            <a:off x="5394325" y="1939925"/>
            <a:ext cx="612775" cy="11113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8028" name="AutoShape 32"/>
          <p:cNvSpPr>
            <a:spLocks noChangeArrowheads="1"/>
          </p:cNvSpPr>
          <p:nvPr/>
        </p:nvSpPr>
        <p:spPr bwMode="auto">
          <a:xfrm>
            <a:off x="7397750" y="2424113"/>
            <a:ext cx="811213" cy="460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Review</a:t>
            </a:r>
            <a:endParaRPr lang="en-US" sz="1400">
              <a:solidFill>
                <a:srgbClr val="00FF99"/>
              </a:solidFill>
            </a:endParaRPr>
          </a:p>
          <a:p>
            <a:pPr lvl="1">
              <a:defRPr/>
            </a:pPr>
            <a:r>
              <a:rPr lang="en-US" sz="1400" u="sng"/>
              <a:t>R3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8029" name="AutoShape 33"/>
          <p:cNvSpPr>
            <a:spLocks noChangeArrowheads="1"/>
          </p:cNvSpPr>
          <p:nvPr/>
        </p:nvSpPr>
        <p:spPr bwMode="auto">
          <a:xfrm>
            <a:off x="7239000" y="1874838"/>
            <a:ext cx="765175" cy="441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Review</a:t>
            </a:r>
            <a:endParaRPr lang="en-US" sz="1400">
              <a:solidFill>
                <a:srgbClr val="00FF99"/>
              </a:solidFill>
            </a:endParaRPr>
          </a:p>
          <a:p>
            <a:pPr lvl="1">
              <a:defRPr/>
            </a:pPr>
            <a:r>
              <a:rPr lang="en-US" sz="1400" u="sng"/>
              <a:t>R2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28030" name="AutoShape 34"/>
          <p:cNvSpPr>
            <a:spLocks noChangeArrowheads="1"/>
          </p:cNvSpPr>
          <p:nvPr/>
        </p:nvSpPr>
        <p:spPr bwMode="auto">
          <a:xfrm>
            <a:off x="7002463" y="1371600"/>
            <a:ext cx="873125" cy="433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  <a:defRPr/>
            </a:pPr>
            <a:r>
              <a:rPr lang="en-US" sz="1400" i="1">
                <a:solidFill>
                  <a:srgbClr val="800080"/>
                </a:solidFill>
              </a:rPr>
              <a:t>Review</a:t>
            </a:r>
            <a:endParaRPr lang="en-US" sz="1400">
              <a:solidFill>
                <a:srgbClr val="00FF99"/>
              </a:solidFill>
            </a:endParaRPr>
          </a:p>
          <a:p>
            <a:pPr lvl="1">
              <a:defRPr/>
            </a:pPr>
            <a:r>
              <a:rPr lang="en-US" sz="1400" u="sng"/>
              <a:t>R1</a:t>
            </a:r>
            <a:endParaRPr lang="en-US" i="1">
              <a:solidFill>
                <a:srgbClr val="00FF99"/>
              </a:solidFill>
              <a:latin typeface="Tahoma" charset="0"/>
            </a:endParaRPr>
          </a:p>
        </p:txBody>
      </p:sp>
      <p:cxnSp>
        <p:nvCxnSpPr>
          <p:cNvPr id="128031" name="AutoShape 35"/>
          <p:cNvCxnSpPr>
            <a:cxnSpLocks noChangeShapeType="1"/>
            <a:stCxn id="128030" idx="1"/>
            <a:endCxn id="128025" idx="3"/>
          </p:cNvCxnSpPr>
          <p:nvPr/>
        </p:nvCxnSpPr>
        <p:spPr bwMode="auto">
          <a:xfrm flipH="1">
            <a:off x="6773863" y="1589088"/>
            <a:ext cx="209550" cy="36195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32" name="AutoShape 36"/>
          <p:cNvCxnSpPr>
            <a:cxnSpLocks noChangeShapeType="1"/>
            <a:stCxn id="128029" idx="1"/>
            <a:endCxn id="128024" idx="3"/>
          </p:cNvCxnSpPr>
          <p:nvPr/>
        </p:nvCxnSpPr>
        <p:spPr bwMode="auto">
          <a:xfrm flipH="1">
            <a:off x="6729413" y="2095500"/>
            <a:ext cx="490537" cy="38735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8033" name="AutoShape 37"/>
          <p:cNvSpPr>
            <a:spLocks noChangeArrowheads="1"/>
          </p:cNvSpPr>
          <p:nvPr/>
        </p:nvSpPr>
        <p:spPr bwMode="auto">
          <a:xfrm>
            <a:off x="4778375" y="2033588"/>
            <a:ext cx="762000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Author</a:t>
            </a:r>
          </a:p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 </a:t>
            </a:r>
            <a:r>
              <a:rPr lang="en-US" sz="1400" u="sng"/>
              <a:t>A2</a:t>
            </a:r>
          </a:p>
        </p:txBody>
      </p:sp>
      <p:sp>
        <p:nvSpPr>
          <p:cNvPr id="128034" name="AutoShape 38"/>
          <p:cNvSpPr>
            <a:spLocks noChangeArrowheads="1"/>
          </p:cNvSpPr>
          <p:nvPr/>
        </p:nvSpPr>
        <p:spPr bwMode="auto">
          <a:xfrm>
            <a:off x="5895975" y="2800350"/>
            <a:ext cx="730250" cy="446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</a:p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 </a:t>
            </a:r>
            <a:r>
              <a:rPr lang="en-US" sz="1400" u="sng"/>
              <a:t>P3</a:t>
            </a:r>
            <a:endParaRPr lang="en-US" sz="1400"/>
          </a:p>
        </p:txBody>
      </p:sp>
      <p:cxnSp>
        <p:nvCxnSpPr>
          <p:cNvPr id="128035" name="AutoShape 39"/>
          <p:cNvCxnSpPr>
            <a:cxnSpLocks noChangeShapeType="1"/>
            <a:stCxn id="128033" idx="2"/>
            <a:endCxn id="128034" idx="1"/>
          </p:cNvCxnSpPr>
          <p:nvPr/>
        </p:nvCxnSpPr>
        <p:spPr bwMode="auto">
          <a:xfrm>
            <a:off x="5159375" y="2559050"/>
            <a:ext cx="717550" cy="465138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36" name="AutoShape 40"/>
          <p:cNvCxnSpPr>
            <a:cxnSpLocks noChangeShapeType="1"/>
            <a:stCxn id="128028" idx="1"/>
            <a:endCxn id="128034" idx="3"/>
          </p:cNvCxnSpPr>
          <p:nvPr/>
        </p:nvCxnSpPr>
        <p:spPr bwMode="auto">
          <a:xfrm flipH="1">
            <a:off x="6645275" y="2654300"/>
            <a:ext cx="733425" cy="369888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37" name="AutoShape 41"/>
          <p:cNvCxnSpPr>
            <a:cxnSpLocks noChangeShapeType="1"/>
            <a:stCxn id="158763" idx="4"/>
            <a:endCxn id="158738" idx="0"/>
          </p:cNvCxnSpPr>
          <p:nvPr/>
        </p:nvCxnSpPr>
        <p:spPr bwMode="auto">
          <a:xfrm>
            <a:off x="858838" y="2039938"/>
            <a:ext cx="19050" cy="169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38" name="AutoShape 42"/>
          <p:cNvCxnSpPr>
            <a:cxnSpLocks noChangeShapeType="1"/>
            <a:stCxn id="158764" idx="2"/>
            <a:endCxn id="158763" idx="0"/>
          </p:cNvCxnSpPr>
          <p:nvPr/>
        </p:nvCxnSpPr>
        <p:spPr bwMode="auto">
          <a:xfrm flipH="1">
            <a:off x="858838" y="1385888"/>
            <a:ext cx="1027112" cy="496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39" name="AutoShape 43"/>
          <p:cNvCxnSpPr>
            <a:cxnSpLocks noChangeShapeType="1"/>
            <a:stCxn id="158732" idx="2"/>
            <a:endCxn id="158738" idx="5"/>
          </p:cNvCxnSpPr>
          <p:nvPr/>
        </p:nvCxnSpPr>
        <p:spPr bwMode="auto">
          <a:xfrm flipH="1" flipV="1">
            <a:off x="1119188" y="2341563"/>
            <a:ext cx="1547812" cy="252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58759" name="Group 44"/>
          <p:cNvGrpSpPr>
            <a:grpSpLocks/>
          </p:cNvGrpSpPr>
          <p:nvPr/>
        </p:nvGrpSpPr>
        <p:grpSpPr bwMode="auto">
          <a:xfrm>
            <a:off x="1854200" y="1306513"/>
            <a:ext cx="528638" cy="368300"/>
            <a:chOff x="2776" y="864"/>
            <a:chExt cx="920" cy="692"/>
          </a:xfrm>
        </p:grpSpPr>
        <p:sp>
          <p:nvSpPr>
            <p:cNvPr id="158764" name="Oval 45"/>
            <p:cNvSpPr>
              <a:spLocks noChangeArrowheads="1"/>
            </p:cNvSpPr>
            <p:nvPr/>
          </p:nvSpPr>
          <p:spPr bwMode="auto">
            <a:xfrm>
              <a:off x="2832" y="864"/>
              <a:ext cx="864" cy="297"/>
            </a:xfrm>
            <a:prstGeom prst="ellipse">
              <a:avLst/>
            </a:prstGeom>
            <a:solidFill>
              <a:srgbClr val="CCFF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8046" name="Text Box 46"/>
            <p:cNvSpPr txBox="1">
              <a:spLocks noChangeAspect="1" noChangeArrowheads="1"/>
            </p:cNvSpPr>
            <p:nvPr/>
          </p:nvSpPr>
          <p:spPr bwMode="auto">
            <a:xfrm>
              <a:off x="2776" y="1097"/>
              <a:ext cx="320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de-DE" sz="1000" smtClean="0"/>
            </a:p>
          </p:txBody>
        </p:sp>
      </p:grpSp>
      <p:sp>
        <p:nvSpPr>
          <p:cNvPr id="158760" name="Oval 47"/>
          <p:cNvSpPr>
            <a:spLocks noChangeArrowheads="1"/>
          </p:cNvSpPr>
          <p:nvPr/>
        </p:nvSpPr>
        <p:spPr bwMode="auto">
          <a:xfrm>
            <a:off x="1665288" y="1546225"/>
            <a:ext cx="496887" cy="158750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28042" name="AutoShape 48"/>
          <p:cNvCxnSpPr>
            <a:cxnSpLocks noChangeShapeType="1"/>
            <a:stCxn id="158760" idx="3"/>
            <a:endCxn id="158763" idx="7"/>
          </p:cNvCxnSpPr>
          <p:nvPr/>
        </p:nvCxnSpPr>
        <p:spPr bwMode="auto">
          <a:xfrm flipH="1">
            <a:off x="1058863" y="1681163"/>
            <a:ext cx="679450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043" name="AutoShape 49"/>
          <p:cNvCxnSpPr>
            <a:cxnSpLocks noChangeShapeType="1"/>
            <a:stCxn id="158732" idx="4"/>
            <a:endCxn id="158731" idx="0"/>
          </p:cNvCxnSpPr>
          <p:nvPr/>
        </p:nvCxnSpPr>
        <p:spPr bwMode="auto">
          <a:xfrm flipH="1">
            <a:off x="2787650" y="2673350"/>
            <a:ext cx="211138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8763" name="Oval 50"/>
          <p:cNvSpPr>
            <a:spLocks noChangeArrowheads="1"/>
          </p:cNvSpPr>
          <p:nvPr/>
        </p:nvSpPr>
        <p:spPr bwMode="auto">
          <a:xfrm>
            <a:off x="573088" y="1882775"/>
            <a:ext cx="569912" cy="157163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" y="1846263"/>
            <a:ext cx="9028113" cy="1447800"/>
          </a:xfrm>
        </p:spPr>
        <p:txBody>
          <a:bodyPr/>
          <a:lstStyle/>
          <a:p>
            <a:r>
              <a:rPr lang="en-US" sz="3200" b="1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  <a:t>Learning Statistical Models </a:t>
            </a:r>
            <a:br>
              <a:rPr lang="en-US" sz="3200" b="1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1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  <a:t>From  </a:t>
            </a:r>
            <a:br>
              <a:rPr lang="en-US" sz="3200" b="1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1">
                <a:solidFill>
                  <a:srgbClr val="6600CC"/>
                </a:solidFill>
                <a:latin typeface="Arial" charset="0"/>
                <a:ea typeface="ＭＳ Ｐゴシック" charset="0"/>
                <a:cs typeface="ＭＳ Ｐゴシック" charset="0"/>
              </a:rPr>
              <a:t>Relational Data</a:t>
            </a:r>
            <a:endParaRPr lang="en-US" sz="2800" b="1">
              <a:solidFill>
                <a:srgbClr val="99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757613"/>
            <a:ext cx="7543800" cy="1219200"/>
          </a:xfrm>
        </p:spPr>
        <p:txBody>
          <a:bodyPr/>
          <a:lstStyle/>
          <a:p>
            <a:r>
              <a:rPr lang="en-US"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Lise Getoor</a:t>
            </a:r>
          </a:p>
          <a:p>
            <a:r>
              <a:rPr lang="en-US"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University of Maryland,</a:t>
            </a:r>
          </a:p>
          <a:p>
            <a:r>
              <a:rPr lang="en-US"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College Park</a:t>
            </a:r>
          </a:p>
        </p:txBody>
      </p:sp>
      <p:sp>
        <p:nvSpPr>
          <p:cNvPr id="124931" name="Text Box 6"/>
          <p:cNvSpPr txBox="1">
            <a:spLocks noChangeArrowheads="1"/>
          </p:cNvSpPr>
          <p:nvPr/>
        </p:nvSpPr>
        <p:spPr bwMode="auto">
          <a:xfrm>
            <a:off x="514350" y="5497513"/>
            <a:ext cx="201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0"/>
              <a:t>Includes work done by:</a:t>
            </a:r>
            <a:endParaRPr lang="en-US" sz="1600" b="0"/>
          </a:p>
        </p:txBody>
      </p:sp>
      <p:sp>
        <p:nvSpPr>
          <p:cNvPr id="124932" name="Text Box 7"/>
          <p:cNvSpPr txBox="1">
            <a:spLocks noChangeArrowheads="1"/>
          </p:cNvSpPr>
          <p:nvPr/>
        </p:nvSpPr>
        <p:spPr bwMode="auto">
          <a:xfrm>
            <a:off x="933450" y="5935663"/>
            <a:ext cx="245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Nir Friedman, Hebrew U.</a:t>
            </a:r>
          </a:p>
          <a:p>
            <a:pPr algn="l"/>
            <a:r>
              <a:rPr lang="en-US" sz="1600" b="0"/>
              <a:t>Daphne Koller, Stanford</a:t>
            </a:r>
          </a:p>
        </p:txBody>
      </p:sp>
      <p:sp>
        <p:nvSpPr>
          <p:cNvPr id="124933" name="Text Box 8"/>
          <p:cNvSpPr txBox="1">
            <a:spLocks noChangeArrowheads="1"/>
          </p:cNvSpPr>
          <p:nvPr/>
        </p:nvSpPr>
        <p:spPr bwMode="auto">
          <a:xfrm>
            <a:off x="4800600" y="5935663"/>
            <a:ext cx="208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Avi Pfeffer, Harvard</a:t>
            </a:r>
          </a:p>
          <a:p>
            <a:pPr algn="l"/>
            <a:r>
              <a:rPr lang="en-US" sz="1600" b="0"/>
              <a:t>Ben Taskar, Stanford</a:t>
            </a:r>
          </a:p>
        </p:txBody>
      </p:sp>
      <p:sp>
        <p:nvSpPr>
          <p:cNvPr id="124934" name="Rechteck 6"/>
          <p:cNvSpPr>
            <a:spLocks noChangeArrowheads="1"/>
          </p:cNvSpPr>
          <p:nvPr/>
        </p:nvSpPr>
        <p:spPr bwMode="auto">
          <a:xfrm>
            <a:off x="2189163" y="29845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Slides taken from the presentation (subset only)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48"/>
          <p:cNvSpPr>
            <a:spLocks noChangeArrowheads="1"/>
          </p:cNvSpPr>
          <p:nvPr/>
        </p:nvSpPr>
        <p:spPr bwMode="auto">
          <a:xfrm>
            <a:off x="2160588" y="4808538"/>
            <a:ext cx="757237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60770" name="Rectangle 41"/>
          <p:cNvSpPr>
            <a:spLocks noChangeArrowheads="1"/>
          </p:cNvSpPr>
          <p:nvPr/>
        </p:nvSpPr>
        <p:spPr bwMode="auto">
          <a:xfrm>
            <a:off x="401638" y="4600575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60771" name="Rectangle 13"/>
          <p:cNvSpPr>
            <a:spLocks noChangeArrowheads="1"/>
          </p:cNvSpPr>
          <p:nvPr/>
        </p:nvSpPr>
        <p:spPr bwMode="auto">
          <a:xfrm>
            <a:off x="5249863" y="1739900"/>
            <a:ext cx="1136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60772" name="Rectangle 19"/>
          <p:cNvSpPr>
            <a:spLocks noChangeArrowheads="1"/>
          </p:cNvSpPr>
          <p:nvPr/>
        </p:nvSpPr>
        <p:spPr bwMode="auto">
          <a:xfrm>
            <a:off x="6850063" y="1054100"/>
            <a:ext cx="1219200" cy="7620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60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Learning PRMs w/ AU</a:t>
            </a:r>
          </a:p>
        </p:txBody>
      </p:sp>
      <p:sp>
        <p:nvSpPr>
          <p:cNvPr id="160774" name="AutoShape 4" descr="25%"/>
          <p:cNvSpPr>
            <a:spLocks noChangeArrowheads="1"/>
          </p:cNvSpPr>
          <p:nvPr/>
        </p:nvSpPr>
        <p:spPr bwMode="auto">
          <a:xfrm>
            <a:off x="1752600" y="19050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0775" name="AutoShape 5" descr="25%"/>
          <p:cNvSpPr>
            <a:spLocks noChangeArrowheads="1"/>
          </p:cNvSpPr>
          <p:nvPr/>
        </p:nvSpPr>
        <p:spPr bwMode="auto">
          <a:xfrm>
            <a:off x="1219200" y="20574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0776" name="AutoShape 6" descr="25%"/>
          <p:cNvSpPr>
            <a:spLocks noChangeArrowheads="1"/>
          </p:cNvSpPr>
          <p:nvPr/>
        </p:nvSpPr>
        <p:spPr bwMode="auto">
          <a:xfrm>
            <a:off x="1600200" y="22098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0777" name="Text Box 7"/>
          <p:cNvSpPr txBox="1">
            <a:spLocks noChangeArrowheads="1"/>
          </p:cNvSpPr>
          <p:nvPr/>
        </p:nvSpPr>
        <p:spPr bwMode="auto">
          <a:xfrm>
            <a:off x="1219200" y="1219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Tahoma" charset="0"/>
              </a:rPr>
              <a:t>Database</a:t>
            </a:r>
          </a:p>
        </p:txBody>
      </p:sp>
      <p:sp>
        <p:nvSpPr>
          <p:cNvPr id="160778" name="AutoShape 8"/>
          <p:cNvSpPr>
            <a:spLocks noChangeArrowheads="1"/>
          </p:cNvSpPr>
          <p:nvPr/>
        </p:nvSpPr>
        <p:spPr bwMode="auto">
          <a:xfrm>
            <a:off x="3200400" y="2133600"/>
            <a:ext cx="1524000" cy="1219200"/>
          </a:xfrm>
          <a:prstGeom prst="rightArrow">
            <a:avLst>
              <a:gd name="adj1" fmla="val 44528"/>
              <a:gd name="adj2" fmla="val 42054"/>
            </a:avLst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60779" name="WordArt 9"/>
          <p:cNvSpPr>
            <a:spLocks noChangeArrowheads="1" noChangeShapeType="1" noTextEdit="1"/>
          </p:cNvSpPr>
          <p:nvPr/>
        </p:nvSpPr>
        <p:spPr bwMode="auto">
          <a:xfrm>
            <a:off x="5521325" y="3683000"/>
            <a:ext cx="9906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/>
                </a:ln>
                <a:solidFill>
                  <a:schemeClr val="hlink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PRM</a:t>
            </a:r>
          </a:p>
        </p:txBody>
      </p:sp>
      <p:cxnSp>
        <p:nvCxnSpPr>
          <p:cNvPr id="160780" name="AutoShape 10"/>
          <p:cNvCxnSpPr>
            <a:cxnSpLocks noChangeShapeType="1"/>
            <a:stCxn id="160771" idx="2"/>
            <a:endCxn id="160790" idx="1"/>
          </p:cNvCxnSpPr>
          <p:nvPr/>
        </p:nvCxnSpPr>
        <p:spPr bwMode="auto">
          <a:xfrm rot="16200000" flipH="1">
            <a:off x="6053138" y="2714625"/>
            <a:ext cx="466725" cy="936625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781" name="Text Box 11"/>
          <p:cNvSpPr txBox="1">
            <a:spLocks noChangeArrowheads="1"/>
          </p:cNvSpPr>
          <p:nvPr/>
        </p:nvSpPr>
        <p:spPr bwMode="auto">
          <a:xfrm>
            <a:off x="5249863" y="1739900"/>
            <a:ext cx="1025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200" i="1">
                <a:solidFill>
                  <a:srgbClr val="990099"/>
                </a:solidFill>
                <a:latin typeface="Tahoma" charset="0"/>
              </a:rPr>
              <a:t>Patient</a:t>
            </a:r>
          </a:p>
        </p:txBody>
      </p:sp>
      <p:cxnSp>
        <p:nvCxnSpPr>
          <p:cNvPr id="160782" name="AutoShape 12"/>
          <p:cNvCxnSpPr>
            <a:cxnSpLocks noChangeShapeType="1"/>
            <a:stCxn id="160772" idx="1"/>
            <a:endCxn id="160771" idx="0"/>
          </p:cNvCxnSpPr>
          <p:nvPr/>
        </p:nvCxnSpPr>
        <p:spPr bwMode="auto">
          <a:xfrm rot="10800000" flipV="1">
            <a:off x="5818188" y="1435100"/>
            <a:ext cx="1012825" cy="28575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783" name="Oval 14"/>
          <p:cNvSpPr>
            <a:spLocks noChangeAspect="1" noChangeArrowheads="1"/>
          </p:cNvSpPr>
          <p:nvPr/>
        </p:nvSpPr>
        <p:spPr bwMode="auto">
          <a:xfrm>
            <a:off x="5326063" y="2044700"/>
            <a:ext cx="574675" cy="15240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60784" name="Oval 15"/>
          <p:cNvSpPr>
            <a:spLocks noChangeAspect="1" noChangeArrowheads="1"/>
          </p:cNvSpPr>
          <p:nvPr/>
        </p:nvSpPr>
        <p:spPr bwMode="auto">
          <a:xfrm>
            <a:off x="5665788" y="2252663"/>
            <a:ext cx="574675" cy="15240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60785" name="Oval 16"/>
          <p:cNvSpPr>
            <a:spLocks noChangeAspect="1" noChangeArrowheads="1"/>
          </p:cNvSpPr>
          <p:nvPr/>
        </p:nvSpPr>
        <p:spPr bwMode="auto">
          <a:xfrm>
            <a:off x="5326063" y="2459038"/>
            <a:ext cx="574675" cy="150812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60786" name="Oval 17"/>
          <p:cNvSpPr>
            <a:spLocks noChangeAspect="1" noChangeArrowheads="1"/>
          </p:cNvSpPr>
          <p:nvPr/>
        </p:nvSpPr>
        <p:spPr bwMode="auto">
          <a:xfrm>
            <a:off x="5630863" y="2667000"/>
            <a:ext cx="574675" cy="150813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60787" name="Text Box 18"/>
          <p:cNvSpPr txBox="1">
            <a:spLocks noChangeArrowheads="1"/>
          </p:cNvSpPr>
          <p:nvPr/>
        </p:nvSpPr>
        <p:spPr bwMode="auto">
          <a:xfrm>
            <a:off x="6846888" y="1054100"/>
            <a:ext cx="91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Strain</a:t>
            </a:r>
          </a:p>
        </p:txBody>
      </p:sp>
      <p:sp>
        <p:nvSpPr>
          <p:cNvPr id="160788" name="Oval 20"/>
          <p:cNvSpPr>
            <a:spLocks noChangeAspect="1" noChangeArrowheads="1"/>
          </p:cNvSpPr>
          <p:nvPr/>
        </p:nvSpPr>
        <p:spPr bwMode="auto">
          <a:xfrm>
            <a:off x="7307263" y="1358900"/>
            <a:ext cx="576262" cy="153988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60789" name="Oval 21"/>
          <p:cNvSpPr>
            <a:spLocks noChangeAspect="1" noChangeArrowheads="1"/>
          </p:cNvSpPr>
          <p:nvPr/>
        </p:nvSpPr>
        <p:spPr bwMode="auto">
          <a:xfrm>
            <a:off x="6926263" y="1589088"/>
            <a:ext cx="576262" cy="150812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60790" name="Rectangle 22"/>
          <p:cNvSpPr>
            <a:spLocks noChangeArrowheads="1"/>
          </p:cNvSpPr>
          <p:nvPr/>
        </p:nvSpPr>
        <p:spPr bwMode="auto">
          <a:xfrm>
            <a:off x="6773863" y="2882900"/>
            <a:ext cx="1600200" cy="10668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60791" name="Text Box 23"/>
          <p:cNvSpPr txBox="1">
            <a:spLocks noChangeArrowheads="1"/>
          </p:cNvSpPr>
          <p:nvPr/>
        </p:nvSpPr>
        <p:spPr bwMode="auto">
          <a:xfrm>
            <a:off x="6773863" y="2882900"/>
            <a:ext cx="102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Contact</a:t>
            </a:r>
          </a:p>
        </p:txBody>
      </p:sp>
      <p:sp>
        <p:nvSpPr>
          <p:cNvPr id="160792" name="Line 24"/>
          <p:cNvSpPr>
            <a:spLocks noChangeShapeType="1"/>
          </p:cNvSpPr>
          <p:nvPr/>
        </p:nvSpPr>
        <p:spPr bwMode="auto">
          <a:xfrm flipH="1">
            <a:off x="6240463" y="16637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>
            <a:off x="6240463" y="28067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>
            <a:off x="7612063" y="1511300"/>
            <a:ext cx="381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795" name="Line 27"/>
          <p:cNvSpPr>
            <a:spLocks noChangeShapeType="1"/>
          </p:cNvSpPr>
          <p:nvPr/>
        </p:nvSpPr>
        <p:spPr bwMode="auto">
          <a:xfrm>
            <a:off x="5554663" y="21971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796" name="Oval 28"/>
          <p:cNvSpPr>
            <a:spLocks noChangeAspect="1" noChangeArrowheads="1"/>
          </p:cNvSpPr>
          <p:nvPr/>
        </p:nvSpPr>
        <p:spPr bwMode="auto">
          <a:xfrm>
            <a:off x="7645400" y="3417888"/>
            <a:ext cx="576263" cy="150812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60797" name="Oval 29"/>
          <p:cNvSpPr>
            <a:spLocks noChangeAspect="1" noChangeArrowheads="1"/>
          </p:cNvSpPr>
          <p:nvPr/>
        </p:nvSpPr>
        <p:spPr bwMode="auto">
          <a:xfrm>
            <a:off x="6773863" y="3263900"/>
            <a:ext cx="576262" cy="150813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60798" name="Oval 30"/>
          <p:cNvSpPr>
            <a:spLocks noChangeAspect="1" noChangeArrowheads="1"/>
          </p:cNvSpPr>
          <p:nvPr/>
        </p:nvSpPr>
        <p:spPr bwMode="auto">
          <a:xfrm>
            <a:off x="7002463" y="3722688"/>
            <a:ext cx="576262" cy="150812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/>
          </a:p>
        </p:txBody>
      </p:sp>
      <p:sp>
        <p:nvSpPr>
          <p:cNvPr id="160799" name="Line 31"/>
          <p:cNvSpPr>
            <a:spLocks noChangeShapeType="1"/>
          </p:cNvSpPr>
          <p:nvPr/>
        </p:nvSpPr>
        <p:spPr bwMode="auto">
          <a:xfrm flipH="1">
            <a:off x="7307263" y="35687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800" name="Line 32"/>
          <p:cNvSpPr>
            <a:spLocks noChangeShapeType="1"/>
          </p:cNvSpPr>
          <p:nvPr/>
        </p:nvSpPr>
        <p:spPr bwMode="auto">
          <a:xfrm>
            <a:off x="7078663" y="34163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801" name="Text Box 34"/>
          <p:cNvSpPr txBox="1">
            <a:spLocks noChangeArrowheads="1"/>
          </p:cNvSpPr>
          <p:nvPr/>
        </p:nvSpPr>
        <p:spPr bwMode="auto">
          <a:xfrm>
            <a:off x="1203325" y="5773738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</a:rPr>
              <a:t>Relational</a:t>
            </a:r>
          </a:p>
          <a:p>
            <a:r>
              <a:rPr lang="en-US" b="0">
                <a:latin typeface="Tahoma" charset="0"/>
              </a:rPr>
              <a:t>Schema</a:t>
            </a:r>
          </a:p>
        </p:txBody>
      </p:sp>
      <p:sp>
        <p:nvSpPr>
          <p:cNvPr id="160802" name="AutoShape 35"/>
          <p:cNvSpPr>
            <a:spLocks noChangeArrowheads="1"/>
          </p:cNvSpPr>
          <p:nvPr/>
        </p:nvSpPr>
        <p:spPr bwMode="auto">
          <a:xfrm>
            <a:off x="950913" y="4137025"/>
            <a:ext cx="355600" cy="201613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cxnSp>
        <p:nvCxnSpPr>
          <p:cNvPr id="160803" name="AutoShape 36"/>
          <p:cNvCxnSpPr>
            <a:cxnSpLocks noChangeShapeType="1"/>
            <a:stCxn id="160802" idx="3"/>
            <a:endCxn id="160814" idx="1"/>
          </p:cNvCxnSpPr>
          <p:nvPr/>
        </p:nvCxnSpPr>
        <p:spPr bwMode="auto">
          <a:xfrm flipV="1">
            <a:off x="1325563" y="4202113"/>
            <a:ext cx="163512" cy="36512"/>
          </a:xfrm>
          <a:prstGeom prst="bentConnector3">
            <a:avLst>
              <a:gd name="adj1" fmla="val 49514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804" name="AutoShape 37"/>
          <p:cNvCxnSpPr>
            <a:cxnSpLocks noChangeShapeType="1"/>
            <a:stCxn id="160802" idx="1"/>
            <a:endCxn id="160770" idx="0"/>
          </p:cNvCxnSpPr>
          <p:nvPr/>
        </p:nvCxnSpPr>
        <p:spPr bwMode="auto">
          <a:xfrm rot="10800000" flipV="1">
            <a:off x="779463" y="4238625"/>
            <a:ext cx="152400" cy="342900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805" name="Text Box 38"/>
          <p:cNvSpPr txBox="1">
            <a:spLocks noChangeArrowheads="1"/>
          </p:cNvSpPr>
          <p:nvPr/>
        </p:nvSpPr>
        <p:spPr bwMode="auto">
          <a:xfrm>
            <a:off x="333375" y="4651375"/>
            <a:ext cx="1025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200" i="1">
                <a:solidFill>
                  <a:srgbClr val="990099"/>
                </a:solidFill>
                <a:latin typeface="Tahoma" charset="0"/>
              </a:rPr>
              <a:t>Patient</a:t>
            </a:r>
          </a:p>
        </p:txBody>
      </p:sp>
      <p:sp>
        <p:nvSpPr>
          <p:cNvPr id="160806" name="AutoShape 39"/>
          <p:cNvSpPr>
            <a:spLocks noChangeArrowheads="1"/>
          </p:cNvSpPr>
          <p:nvPr/>
        </p:nvSpPr>
        <p:spPr bwMode="auto">
          <a:xfrm>
            <a:off x="1436688" y="5086350"/>
            <a:ext cx="425450" cy="238125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cxnSp>
        <p:nvCxnSpPr>
          <p:cNvPr id="160807" name="AutoShape 40"/>
          <p:cNvCxnSpPr>
            <a:cxnSpLocks noChangeShapeType="1"/>
            <a:stCxn id="160806" idx="1"/>
            <a:endCxn id="160821" idx="6"/>
          </p:cNvCxnSpPr>
          <p:nvPr/>
        </p:nvCxnSpPr>
        <p:spPr bwMode="auto">
          <a:xfrm rot="10800000" flipV="1">
            <a:off x="1058863" y="5205413"/>
            <a:ext cx="358775" cy="6350"/>
          </a:xfrm>
          <a:prstGeom prst="bentConnector3">
            <a:avLst>
              <a:gd name="adj1" fmla="val 49116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0808" name="Group 42"/>
          <p:cNvGrpSpPr>
            <a:grpSpLocks/>
          </p:cNvGrpSpPr>
          <p:nvPr/>
        </p:nvGrpSpPr>
        <p:grpSpPr bwMode="auto">
          <a:xfrm>
            <a:off x="469900" y="4927600"/>
            <a:ext cx="574675" cy="773113"/>
            <a:chOff x="432" y="3072"/>
            <a:chExt cx="407" cy="537"/>
          </a:xfrm>
        </p:grpSpPr>
        <p:sp>
          <p:nvSpPr>
            <p:cNvPr id="160820" name="Oval 43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de-DE" sz="3200" i="1">
                <a:latin typeface="Times New Roman" charset="0"/>
              </a:endParaRPr>
            </a:p>
          </p:txBody>
        </p:sp>
        <p:sp>
          <p:nvSpPr>
            <p:cNvPr id="160821" name="Oval 44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de-DE" sz="3200" i="1">
                <a:latin typeface="Times New Roman" charset="0"/>
              </a:endParaRPr>
            </a:p>
          </p:txBody>
        </p:sp>
        <p:sp>
          <p:nvSpPr>
            <p:cNvPr id="160822" name="Oval 45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de-DE" sz="3200" i="1">
                <a:latin typeface="Times New Roman" charset="0"/>
              </a:endParaRPr>
            </a:p>
          </p:txBody>
        </p:sp>
        <p:sp>
          <p:nvSpPr>
            <p:cNvPr id="160823" name="Oval 46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de-DE" sz="3200" i="1">
                <a:latin typeface="Times New Roman" charset="0"/>
              </a:endParaRPr>
            </a:p>
          </p:txBody>
        </p:sp>
      </p:grpSp>
      <p:sp>
        <p:nvSpPr>
          <p:cNvPr id="160809" name="Text Box 47"/>
          <p:cNvSpPr txBox="1">
            <a:spLocks noChangeArrowheads="1"/>
          </p:cNvSpPr>
          <p:nvPr/>
        </p:nvSpPr>
        <p:spPr bwMode="auto">
          <a:xfrm>
            <a:off x="2079625" y="4814888"/>
            <a:ext cx="91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Contact</a:t>
            </a:r>
          </a:p>
        </p:txBody>
      </p:sp>
      <p:sp>
        <p:nvSpPr>
          <p:cNvPr id="160810" name="Oval 49"/>
          <p:cNvSpPr>
            <a:spLocks noChangeAspect="1" noChangeArrowheads="1"/>
          </p:cNvSpPr>
          <p:nvPr/>
        </p:nvSpPr>
        <p:spPr bwMode="auto">
          <a:xfrm>
            <a:off x="2228850" y="5141913"/>
            <a:ext cx="576263" cy="152400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60811" name="Oval 50"/>
          <p:cNvSpPr>
            <a:spLocks noChangeAspect="1" noChangeArrowheads="1"/>
          </p:cNvSpPr>
          <p:nvPr/>
        </p:nvSpPr>
        <p:spPr bwMode="auto">
          <a:xfrm>
            <a:off x="2228850" y="5348288"/>
            <a:ext cx="576263" cy="153987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60812" name="Oval 51"/>
          <p:cNvSpPr>
            <a:spLocks noChangeAspect="1" noChangeArrowheads="1"/>
          </p:cNvSpPr>
          <p:nvPr/>
        </p:nvSpPr>
        <p:spPr bwMode="auto">
          <a:xfrm>
            <a:off x="2228850" y="5556250"/>
            <a:ext cx="576263" cy="150813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cxnSp>
        <p:nvCxnSpPr>
          <p:cNvPr id="160813" name="AutoShape 52"/>
          <p:cNvCxnSpPr>
            <a:cxnSpLocks noChangeShapeType="1"/>
            <a:stCxn id="160806" idx="3"/>
            <a:endCxn id="160810" idx="2"/>
          </p:cNvCxnSpPr>
          <p:nvPr/>
        </p:nvCxnSpPr>
        <p:spPr bwMode="auto">
          <a:xfrm>
            <a:off x="1881188" y="5205413"/>
            <a:ext cx="333375" cy="12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814" name="Rectangle 53"/>
          <p:cNvSpPr>
            <a:spLocks noChangeArrowheads="1"/>
          </p:cNvSpPr>
          <p:nvPr/>
        </p:nvSpPr>
        <p:spPr bwMode="auto">
          <a:xfrm>
            <a:off x="1508125" y="3816350"/>
            <a:ext cx="882650" cy="7715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60815" name="Text Box 54"/>
          <p:cNvSpPr txBox="1">
            <a:spLocks noChangeArrowheads="1"/>
          </p:cNvSpPr>
          <p:nvPr/>
        </p:nvSpPr>
        <p:spPr bwMode="auto">
          <a:xfrm>
            <a:off x="1508125" y="381476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Strain</a:t>
            </a:r>
          </a:p>
        </p:txBody>
      </p:sp>
      <p:sp>
        <p:nvSpPr>
          <p:cNvPr id="160816" name="Oval 55"/>
          <p:cNvSpPr>
            <a:spLocks noChangeAspect="1" noChangeArrowheads="1"/>
          </p:cNvSpPr>
          <p:nvPr/>
        </p:nvSpPr>
        <p:spPr bwMode="auto">
          <a:xfrm>
            <a:off x="1644650" y="4146550"/>
            <a:ext cx="574675" cy="152400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60817" name="Oval 56"/>
          <p:cNvSpPr>
            <a:spLocks noChangeAspect="1" noChangeArrowheads="1"/>
          </p:cNvSpPr>
          <p:nvPr/>
        </p:nvSpPr>
        <p:spPr bwMode="auto">
          <a:xfrm>
            <a:off x="1644650" y="4354513"/>
            <a:ext cx="574675" cy="152400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160818" name="Text Box 59"/>
          <p:cNvSpPr txBox="1">
            <a:spLocks noChangeArrowheads="1"/>
          </p:cNvSpPr>
          <p:nvPr/>
        </p:nvSpPr>
        <p:spPr bwMode="auto">
          <a:xfrm>
            <a:off x="4745038" y="4956175"/>
            <a:ext cx="3792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Char char="•"/>
            </a:pPr>
            <a:r>
              <a:rPr lang="en-US" sz="2800" b="0">
                <a:solidFill>
                  <a:schemeClr val="tx2"/>
                </a:solidFill>
              </a:rPr>
              <a:t> Parameter estimation</a:t>
            </a:r>
          </a:p>
        </p:txBody>
      </p:sp>
      <p:sp>
        <p:nvSpPr>
          <p:cNvPr id="160819" name="Text Box 60"/>
          <p:cNvSpPr txBox="1">
            <a:spLocks noChangeArrowheads="1"/>
          </p:cNvSpPr>
          <p:nvPr/>
        </p:nvSpPr>
        <p:spPr bwMode="auto">
          <a:xfrm>
            <a:off x="4745038" y="5419725"/>
            <a:ext cx="335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Char char="•"/>
            </a:pPr>
            <a:r>
              <a:rPr lang="en-US" sz="2800" b="0">
                <a:solidFill>
                  <a:schemeClr val="tx2"/>
                </a:solidFill>
              </a:rPr>
              <a:t> Structure selection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Parameter Estimation in PRMs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5388"/>
            <a:ext cx="8839200" cy="51054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Assume known dependency structure </a:t>
            </a:r>
            <a:r>
              <a:rPr lang="en-US" sz="3200" i="1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Goal: estimate PRM parameters </a:t>
            </a:r>
            <a:r>
              <a:rPr lang="en-US" b="1">
                <a:latin typeface="Symbol" charset="0"/>
                <a:ea typeface="ＭＳ Ｐゴシック" charset="0"/>
                <a:cs typeface="ＭＳ Ｐゴシック" charset="0"/>
              </a:rPr>
              <a:t>q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entries in local probability models,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>
                <a:latin typeface="Symbol" charset="0"/>
                <a:ea typeface="ＭＳ Ｐゴシック" charset="0"/>
                <a:cs typeface="ＭＳ Ｐゴシック" charset="0"/>
              </a:rPr>
              <a:t>q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is good if it is likely to generate the observed data,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instance </a:t>
            </a:r>
            <a:r>
              <a:rPr lang="en-US">
                <a:latin typeface="Lucida Handwriting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MLE Principle: Choose </a:t>
            </a:r>
            <a:r>
              <a:rPr lang="en-US" b="1">
                <a:latin typeface="Symbol" charset="0"/>
                <a:ea typeface="ＭＳ Ｐゴシック" charset="0"/>
                <a:cs typeface="ＭＳ Ｐゴシック" charset="0"/>
              </a:rPr>
              <a:t>q</a:t>
            </a:r>
            <a:r>
              <a:rPr lang="en-US" b="1" i="1" baseline="30000">
                <a:latin typeface="Symbol" charset="0"/>
                <a:ea typeface="ＭＳ Ｐゴシック" charset="0"/>
                <a:cs typeface="ＭＳ Ｐゴシック" charset="0"/>
              </a:rPr>
              <a:t>*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 so as to maximize </a:t>
            </a:r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l</a:t>
            </a:r>
            <a:endParaRPr lang="en-US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graphicFrame>
        <p:nvGraphicFramePr>
          <p:cNvPr id="162819" name="Object 2"/>
          <p:cNvGraphicFramePr>
            <a:graphicFrameLocks noChangeAspect="1"/>
          </p:cNvGraphicFramePr>
          <p:nvPr/>
        </p:nvGraphicFramePr>
        <p:xfrm>
          <a:off x="1555750" y="3935413"/>
          <a:ext cx="51641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9" name="Equation" r:id="rId4" imgW="1600200" imgH="203200" progId="Equation.3">
                  <p:embed/>
                </p:oleObj>
              </mc:Choice>
              <mc:Fallback>
                <p:oleObj name="Equation" r:id="rId4" imgW="16002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935413"/>
                        <a:ext cx="516413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0" name="Object 3"/>
          <p:cNvGraphicFramePr>
            <a:graphicFrameLocks noChangeAspect="1"/>
          </p:cNvGraphicFramePr>
          <p:nvPr/>
        </p:nvGraphicFramePr>
        <p:xfrm>
          <a:off x="5881688" y="2178050"/>
          <a:ext cx="19986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0" name="Equation" r:id="rId6" imgW="812447" imgH="241195" progId="Equation.3">
                  <p:embed/>
                </p:oleObj>
              </mc:Choice>
              <mc:Fallback>
                <p:oleObj name="Equation" r:id="rId6" imgW="812447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8" y="2178050"/>
                        <a:ext cx="199866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2160588" y="4808538"/>
            <a:ext cx="757237" cy="785812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401638" y="4600575"/>
            <a:ext cx="755650" cy="77628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5249863" y="1739900"/>
            <a:ext cx="1136650" cy="97313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6850063" y="1054100"/>
            <a:ext cx="1219200" cy="7620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Learning PRMs w/ AU</a:t>
            </a:r>
          </a:p>
        </p:txBody>
      </p:sp>
      <p:sp>
        <p:nvSpPr>
          <p:cNvPr id="234503" name="AutoShape 7" descr="25%"/>
          <p:cNvSpPr>
            <a:spLocks noChangeArrowheads="1"/>
          </p:cNvSpPr>
          <p:nvPr/>
        </p:nvSpPr>
        <p:spPr bwMode="auto">
          <a:xfrm>
            <a:off x="1752600" y="19050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04" name="AutoShape 8" descr="25%"/>
          <p:cNvSpPr>
            <a:spLocks noChangeArrowheads="1"/>
          </p:cNvSpPr>
          <p:nvPr/>
        </p:nvSpPr>
        <p:spPr bwMode="auto">
          <a:xfrm>
            <a:off x="1219200" y="20574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05" name="AutoShape 9" descr="25%"/>
          <p:cNvSpPr>
            <a:spLocks noChangeArrowheads="1"/>
          </p:cNvSpPr>
          <p:nvPr/>
        </p:nvSpPr>
        <p:spPr bwMode="auto">
          <a:xfrm>
            <a:off x="1600200" y="22098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1219200" y="1219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0">
                <a:solidFill>
                  <a:srgbClr val="050B0B"/>
                </a:solidFill>
                <a:latin typeface="Tahoma" pitchFamily="34" charset="0"/>
                <a:ea typeface="+mn-ea"/>
                <a:cs typeface="+mn-cs"/>
              </a:rPr>
              <a:t>Database</a:t>
            </a:r>
          </a:p>
        </p:txBody>
      </p:sp>
      <p:sp>
        <p:nvSpPr>
          <p:cNvPr id="234507" name="AutoShape 11"/>
          <p:cNvSpPr>
            <a:spLocks noChangeArrowheads="1"/>
          </p:cNvSpPr>
          <p:nvPr/>
        </p:nvSpPr>
        <p:spPr bwMode="auto">
          <a:xfrm>
            <a:off x="3200400" y="2133600"/>
            <a:ext cx="1524000" cy="1219200"/>
          </a:xfrm>
          <a:prstGeom prst="rightArrow">
            <a:avLst>
              <a:gd name="adj1" fmla="val 44528"/>
              <a:gd name="adj2" fmla="val 42054"/>
            </a:avLst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4875" name="WordArt 12"/>
          <p:cNvSpPr>
            <a:spLocks noChangeArrowheads="1" noChangeShapeType="1" noTextEdit="1"/>
          </p:cNvSpPr>
          <p:nvPr/>
        </p:nvSpPr>
        <p:spPr bwMode="auto">
          <a:xfrm>
            <a:off x="5521325" y="3683000"/>
            <a:ext cx="9906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/>
                </a:ln>
                <a:solidFill>
                  <a:srgbClr val="006666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PRM</a:t>
            </a:r>
          </a:p>
        </p:txBody>
      </p:sp>
      <p:cxnSp>
        <p:nvCxnSpPr>
          <p:cNvPr id="131085" name="AutoShape 13"/>
          <p:cNvCxnSpPr>
            <a:cxnSpLocks noChangeShapeType="1"/>
            <a:stCxn id="234500" idx="2"/>
            <a:endCxn id="234517" idx="1"/>
          </p:cNvCxnSpPr>
          <p:nvPr/>
        </p:nvCxnSpPr>
        <p:spPr bwMode="auto">
          <a:xfrm rot="16200000" flipH="1">
            <a:off x="5982495" y="2567781"/>
            <a:ext cx="557212" cy="885825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4510" name="Text Box 14"/>
          <p:cNvSpPr txBox="1">
            <a:spLocks noChangeArrowheads="1"/>
          </p:cNvSpPr>
          <p:nvPr/>
        </p:nvSpPr>
        <p:spPr bwMode="auto">
          <a:xfrm>
            <a:off x="5249863" y="1739900"/>
            <a:ext cx="1025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cxnSp>
        <p:nvCxnSpPr>
          <p:cNvPr id="131087" name="AutoShape 15"/>
          <p:cNvCxnSpPr>
            <a:cxnSpLocks noChangeShapeType="1"/>
            <a:stCxn id="234501" idx="1"/>
            <a:endCxn id="234500" idx="0"/>
          </p:cNvCxnSpPr>
          <p:nvPr/>
        </p:nvCxnSpPr>
        <p:spPr bwMode="auto">
          <a:xfrm rot="10800000" flipV="1">
            <a:off x="5818188" y="1435100"/>
            <a:ext cx="1012825" cy="28575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4512" name="Oval 16"/>
          <p:cNvSpPr>
            <a:spLocks noChangeAspect="1" noChangeArrowheads="1"/>
          </p:cNvSpPr>
          <p:nvPr/>
        </p:nvSpPr>
        <p:spPr bwMode="auto">
          <a:xfrm>
            <a:off x="5665788" y="2014538"/>
            <a:ext cx="574675" cy="15240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13" name="Oval 17"/>
          <p:cNvSpPr>
            <a:spLocks noChangeAspect="1" noChangeArrowheads="1"/>
          </p:cNvSpPr>
          <p:nvPr/>
        </p:nvSpPr>
        <p:spPr bwMode="auto">
          <a:xfrm>
            <a:off x="5326063" y="2411413"/>
            <a:ext cx="574675" cy="150812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14" name="Text Box 18"/>
          <p:cNvSpPr txBox="1">
            <a:spLocks noChangeArrowheads="1"/>
          </p:cNvSpPr>
          <p:nvPr/>
        </p:nvSpPr>
        <p:spPr bwMode="auto">
          <a:xfrm>
            <a:off x="6846888" y="1054100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</a:p>
        </p:txBody>
      </p:sp>
      <p:sp>
        <p:nvSpPr>
          <p:cNvPr id="234515" name="Oval 19"/>
          <p:cNvSpPr>
            <a:spLocks noChangeAspect="1" noChangeArrowheads="1"/>
          </p:cNvSpPr>
          <p:nvPr/>
        </p:nvSpPr>
        <p:spPr bwMode="auto">
          <a:xfrm>
            <a:off x="7307263" y="1358900"/>
            <a:ext cx="576262" cy="153988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16" name="Oval 20"/>
          <p:cNvSpPr>
            <a:spLocks noChangeAspect="1" noChangeArrowheads="1"/>
          </p:cNvSpPr>
          <p:nvPr/>
        </p:nvSpPr>
        <p:spPr bwMode="auto">
          <a:xfrm>
            <a:off x="7148513" y="1589088"/>
            <a:ext cx="576262" cy="150812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6723063" y="2863850"/>
            <a:ext cx="1600200" cy="8509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4518" name="Text Box 22"/>
          <p:cNvSpPr txBox="1">
            <a:spLocks noChangeArrowheads="1"/>
          </p:cNvSpPr>
          <p:nvPr/>
        </p:nvSpPr>
        <p:spPr bwMode="auto">
          <a:xfrm>
            <a:off x="6773863" y="2882900"/>
            <a:ext cx="1023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34519" name="Line 23"/>
          <p:cNvSpPr>
            <a:spLocks noChangeShapeType="1"/>
          </p:cNvSpPr>
          <p:nvPr/>
        </p:nvSpPr>
        <p:spPr bwMode="auto">
          <a:xfrm flipH="1">
            <a:off x="6124575" y="1697038"/>
            <a:ext cx="1017588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20" name="Line 24"/>
          <p:cNvSpPr>
            <a:spLocks noChangeShapeType="1"/>
          </p:cNvSpPr>
          <p:nvPr/>
        </p:nvSpPr>
        <p:spPr bwMode="auto">
          <a:xfrm flipH="1" flipV="1">
            <a:off x="5662613" y="2598738"/>
            <a:ext cx="1458912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21" name="Line 25"/>
          <p:cNvSpPr>
            <a:spLocks noChangeShapeType="1"/>
          </p:cNvSpPr>
          <p:nvPr/>
        </p:nvSpPr>
        <p:spPr bwMode="auto">
          <a:xfrm flipH="1">
            <a:off x="5554663" y="2163763"/>
            <a:ext cx="25082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22" name="Oval 26"/>
          <p:cNvSpPr>
            <a:spLocks noChangeAspect="1" noChangeArrowheads="1"/>
          </p:cNvSpPr>
          <p:nvPr/>
        </p:nvSpPr>
        <p:spPr bwMode="auto">
          <a:xfrm>
            <a:off x="7645400" y="3148013"/>
            <a:ext cx="576263" cy="150812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23" name="Oval 27"/>
          <p:cNvSpPr>
            <a:spLocks noChangeAspect="1" noChangeArrowheads="1"/>
          </p:cNvSpPr>
          <p:nvPr/>
        </p:nvSpPr>
        <p:spPr bwMode="auto">
          <a:xfrm>
            <a:off x="7002463" y="3452813"/>
            <a:ext cx="576262" cy="150812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4524" name="Line 28"/>
          <p:cNvSpPr>
            <a:spLocks noChangeShapeType="1"/>
          </p:cNvSpPr>
          <p:nvPr/>
        </p:nvSpPr>
        <p:spPr bwMode="auto">
          <a:xfrm flipH="1">
            <a:off x="7307263" y="3298825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4525" name="Text Box 29"/>
          <p:cNvSpPr txBox="1">
            <a:spLocks noChangeArrowheads="1"/>
          </p:cNvSpPr>
          <p:nvPr/>
        </p:nvSpPr>
        <p:spPr bwMode="auto">
          <a:xfrm>
            <a:off x="1203325" y="5773738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050B0B"/>
                </a:solidFill>
                <a:latin typeface="Tahoma" pitchFamily="34" charset="0"/>
                <a:ea typeface="+mn-ea"/>
                <a:cs typeface="+mn-cs"/>
              </a:rPr>
              <a:t>Relational</a:t>
            </a:r>
          </a:p>
          <a:p>
            <a:pPr>
              <a:defRPr/>
            </a:pPr>
            <a:r>
              <a:rPr lang="en-US" b="0">
                <a:solidFill>
                  <a:srgbClr val="050B0B"/>
                </a:solidFill>
                <a:latin typeface="Tahoma" pitchFamily="34" charset="0"/>
                <a:ea typeface="+mn-ea"/>
                <a:cs typeface="+mn-cs"/>
              </a:rPr>
              <a:t>Schema</a:t>
            </a:r>
          </a:p>
        </p:txBody>
      </p:sp>
      <p:sp>
        <p:nvSpPr>
          <p:cNvPr id="234526" name="AutoShape 30"/>
          <p:cNvSpPr>
            <a:spLocks noChangeArrowheads="1"/>
          </p:cNvSpPr>
          <p:nvPr/>
        </p:nvSpPr>
        <p:spPr bwMode="auto">
          <a:xfrm>
            <a:off x="950913" y="4137025"/>
            <a:ext cx="355600" cy="201613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131103" name="AutoShape 31"/>
          <p:cNvCxnSpPr>
            <a:cxnSpLocks noChangeShapeType="1"/>
            <a:stCxn id="234526" idx="3"/>
            <a:endCxn id="234538" idx="1"/>
          </p:cNvCxnSpPr>
          <p:nvPr/>
        </p:nvCxnSpPr>
        <p:spPr bwMode="auto">
          <a:xfrm flipV="1">
            <a:off x="1325563" y="4202113"/>
            <a:ext cx="163512" cy="36512"/>
          </a:xfrm>
          <a:prstGeom prst="bentConnector3">
            <a:avLst>
              <a:gd name="adj1" fmla="val 49514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104" name="AutoShape 32"/>
          <p:cNvCxnSpPr>
            <a:cxnSpLocks noChangeShapeType="1"/>
            <a:stCxn id="234526" idx="1"/>
            <a:endCxn id="234499" idx="0"/>
          </p:cNvCxnSpPr>
          <p:nvPr/>
        </p:nvCxnSpPr>
        <p:spPr bwMode="auto">
          <a:xfrm rot="10800000" flipV="1">
            <a:off x="779463" y="4238625"/>
            <a:ext cx="152400" cy="342900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4529" name="Text Box 33"/>
          <p:cNvSpPr txBox="1">
            <a:spLocks noChangeArrowheads="1"/>
          </p:cNvSpPr>
          <p:nvPr/>
        </p:nvSpPr>
        <p:spPr bwMode="auto">
          <a:xfrm>
            <a:off x="333375" y="4651375"/>
            <a:ext cx="1025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34530" name="AutoShape 34"/>
          <p:cNvSpPr>
            <a:spLocks noChangeArrowheads="1"/>
          </p:cNvSpPr>
          <p:nvPr/>
        </p:nvSpPr>
        <p:spPr bwMode="auto">
          <a:xfrm>
            <a:off x="1436688" y="5086350"/>
            <a:ext cx="425450" cy="238125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131107" name="AutoShape 35"/>
          <p:cNvCxnSpPr>
            <a:cxnSpLocks noChangeShapeType="1"/>
            <a:stCxn id="234530" idx="1"/>
            <a:endCxn id="234533" idx="6"/>
          </p:cNvCxnSpPr>
          <p:nvPr/>
        </p:nvCxnSpPr>
        <p:spPr bwMode="auto">
          <a:xfrm rot="10800000" flipV="1">
            <a:off x="1042988" y="5205413"/>
            <a:ext cx="374650" cy="6350"/>
          </a:xfrm>
          <a:prstGeom prst="bentConnector3">
            <a:avLst>
              <a:gd name="adj1" fmla="val 49153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4532" name="Oval 36"/>
          <p:cNvSpPr>
            <a:spLocks noChangeAspect="1" noChangeArrowheads="1"/>
          </p:cNvSpPr>
          <p:nvPr/>
        </p:nvSpPr>
        <p:spPr bwMode="auto">
          <a:xfrm>
            <a:off x="454025" y="4927600"/>
            <a:ext cx="574675" cy="15240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533" name="Oval 37"/>
          <p:cNvSpPr>
            <a:spLocks noChangeAspect="1" noChangeArrowheads="1"/>
          </p:cNvSpPr>
          <p:nvPr/>
        </p:nvSpPr>
        <p:spPr bwMode="auto">
          <a:xfrm>
            <a:off x="454025" y="5135563"/>
            <a:ext cx="574675" cy="152400"/>
          </a:xfrm>
          <a:prstGeom prst="ellipse">
            <a:avLst/>
          </a:prstGeom>
          <a:solidFill>
            <a:srgbClr val="FF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534" name="Text Box 38"/>
          <p:cNvSpPr txBox="1">
            <a:spLocks noChangeArrowheads="1"/>
          </p:cNvSpPr>
          <p:nvPr/>
        </p:nvSpPr>
        <p:spPr bwMode="auto">
          <a:xfrm>
            <a:off x="2079625" y="4814888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34535" name="Oval 39"/>
          <p:cNvSpPr>
            <a:spLocks noChangeAspect="1" noChangeArrowheads="1"/>
          </p:cNvSpPr>
          <p:nvPr/>
        </p:nvSpPr>
        <p:spPr bwMode="auto">
          <a:xfrm>
            <a:off x="2228850" y="5141913"/>
            <a:ext cx="576263" cy="152400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536" name="Oval 40"/>
          <p:cNvSpPr>
            <a:spLocks noChangeAspect="1" noChangeArrowheads="1"/>
          </p:cNvSpPr>
          <p:nvPr/>
        </p:nvSpPr>
        <p:spPr bwMode="auto">
          <a:xfrm>
            <a:off x="2228850" y="5348288"/>
            <a:ext cx="576263" cy="153987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31113" name="AutoShape 41"/>
          <p:cNvCxnSpPr>
            <a:cxnSpLocks noChangeShapeType="1"/>
            <a:stCxn id="234530" idx="3"/>
            <a:endCxn id="234535" idx="2"/>
          </p:cNvCxnSpPr>
          <p:nvPr/>
        </p:nvCxnSpPr>
        <p:spPr bwMode="auto">
          <a:xfrm>
            <a:off x="1881188" y="5205413"/>
            <a:ext cx="333375" cy="12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4538" name="Rectangle 42"/>
          <p:cNvSpPr>
            <a:spLocks noChangeArrowheads="1"/>
          </p:cNvSpPr>
          <p:nvPr/>
        </p:nvSpPr>
        <p:spPr bwMode="auto">
          <a:xfrm>
            <a:off x="1508125" y="3816350"/>
            <a:ext cx="882650" cy="7715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4539" name="Text Box 43"/>
          <p:cNvSpPr txBox="1">
            <a:spLocks noChangeArrowheads="1"/>
          </p:cNvSpPr>
          <p:nvPr/>
        </p:nvSpPr>
        <p:spPr bwMode="auto">
          <a:xfrm>
            <a:off x="1508125" y="381476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</a:p>
        </p:txBody>
      </p:sp>
      <p:sp>
        <p:nvSpPr>
          <p:cNvPr id="234540" name="Oval 44"/>
          <p:cNvSpPr>
            <a:spLocks noChangeAspect="1" noChangeArrowheads="1"/>
          </p:cNvSpPr>
          <p:nvPr/>
        </p:nvSpPr>
        <p:spPr bwMode="auto">
          <a:xfrm>
            <a:off x="1644650" y="4146550"/>
            <a:ext cx="574675" cy="152400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541" name="Oval 45"/>
          <p:cNvSpPr>
            <a:spLocks noChangeAspect="1" noChangeArrowheads="1"/>
          </p:cNvSpPr>
          <p:nvPr/>
        </p:nvSpPr>
        <p:spPr bwMode="auto">
          <a:xfrm>
            <a:off x="1644650" y="4354513"/>
            <a:ext cx="574675" cy="152400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542" name="Text Box 46"/>
          <p:cNvSpPr txBox="1">
            <a:spLocks noChangeArrowheads="1"/>
          </p:cNvSpPr>
          <p:nvPr/>
        </p:nvSpPr>
        <p:spPr bwMode="auto">
          <a:xfrm>
            <a:off x="4745038" y="4956175"/>
            <a:ext cx="3792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2800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Parameter estimation</a:t>
            </a:r>
          </a:p>
        </p:txBody>
      </p:sp>
      <p:sp>
        <p:nvSpPr>
          <p:cNvPr id="234543" name="Text Box 47"/>
          <p:cNvSpPr txBox="1">
            <a:spLocks noChangeArrowheads="1"/>
          </p:cNvSpPr>
          <p:nvPr/>
        </p:nvSpPr>
        <p:spPr bwMode="auto">
          <a:xfrm>
            <a:off x="4745038" y="5419725"/>
            <a:ext cx="335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2800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Structure selection</a:t>
            </a:r>
          </a:p>
        </p:txBody>
      </p:sp>
      <p:sp>
        <p:nvSpPr>
          <p:cNvPr id="234544" name="Line 48"/>
          <p:cNvSpPr>
            <a:spLocks noChangeShapeType="1"/>
          </p:cNvSpPr>
          <p:nvPr/>
        </p:nvSpPr>
        <p:spPr bwMode="auto">
          <a:xfrm flipH="1">
            <a:off x="6007100" y="1449388"/>
            <a:ext cx="1323975" cy="55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685800" y="914400"/>
            <a:ext cx="2057400" cy="1258888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20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370263" y="1416050"/>
            <a:ext cx="2055812" cy="1311275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20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3340100" y="1430338"/>
            <a:ext cx="212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3482975" y="1828800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Quality</a:t>
            </a: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3482975" y="2270125"/>
            <a:ext cx="132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Accepted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685800" y="914400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819150" y="1335088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Mood</a:t>
            </a:r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819150" y="1733550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Length</a:t>
            </a:r>
          </a:p>
        </p:txBody>
      </p:sp>
      <p:cxnSp>
        <p:nvCxnSpPr>
          <p:cNvPr id="132106" name="AutoShape 11"/>
          <p:cNvCxnSpPr>
            <a:cxnSpLocks noChangeShapeType="1"/>
            <a:stCxn id="236553" idx="3"/>
            <a:endCxn id="236551" idx="1"/>
          </p:cNvCxnSpPr>
          <p:nvPr/>
        </p:nvCxnSpPr>
        <p:spPr bwMode="auto">
          <a:xfrm>
            <a:off x="1681163" y="1533525"/>
            <a:ext cx="1801812" cy="935038"/>
          </a:xfrm>
          <a:prstGeom prst="curvedConnector3">
            <a:avLst>
              <a:gd name="adj1" fmla="val 49954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2107" name="AutoShape 12"/>
          <p:cNvCxnSpPr>
            <a:cxnSpLocks noChangeShapeType="1"/>
            <a:stCxn id="236548" idx="1"/>
            <a:endCxn id="236546" idx="2"/>
          </p:cNvCxnSpPr>
          <p:nvPr/>
        </p:nvCxnSpPr>
        <p:spPr bwMode="auto">
          <a:xfrm rot="10800000" flipV="1">
            <a:off x="1714500" y="2071688"/>
            <a:ext cx="1617663" cy="139700"/>
          </a:xfrm>
          <a:prstGeom prst="bentConnector4">
            <a:avLst>
              <a:gd name="adj1" fmla="val 16977"/>
              <a:gd name="adj2" fmla="val 236366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2108" name="AutoShape 13"/>
          <p:cNvCxnSpPr>
            <a:cxnSpLocks noChangeShapeType="1"/>
            <a:stCxn id="236550" idx="3"/>
            <a:endCxn id="236551" idx="3"/>
          </p:cNvCxnSpPr>
          <p:nvPr/>
        </p:nvCxnSpPr>
        <p:spPr bwMode="auto">
          <a:xfrm>
            <a:off x="4525963" y="2027238"/>
            <a:ext cx="285750" cy="441325"/>
          </a:xfrm>
          <a:prstGeom prst="curvedConnector3">
            <a:avLst>
              <a:gd name="adj1" fmla="val 18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6558" name="Group 14"/>
          <p:cNvGrpSpPr>
            <a:grpSpLocks/>
          </p:cNvGrpSpPr>
          <p:nvPr/>
        </p:nvGrpSpPr>
        <p:grpSpPr bwMode="auto">
          <a:xfrm>
            <a:off x="704850" y="3416300"/>
            <a:ext cx="8286750" cy="3103563"/>
            <a:chOff x="444" y="2152"/>
            <a:chExt cx="5220" cy="1955"/>
          </a:xfrm>
        </p:grpSpPr>
        <p:graphicFrame>
          <p:nvGraphicFramePr>
            <p:cNvPr id="166956" name="Object 15"/>
            <p:cNvGraphicFramePr>
              <a:graphicFrameLocks noChangeAspect="1"/>
            </p:cNvGraphicFramePr>
            <p:nvPr/>
          </p:nvGraphicFramePr>
          <p:xfrm>
            <a:off x="1623" y="2152"/>
            <a:ext cx="1446" cy="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69" name="Equation" r:id="rId4" imgW="571252" imgH="304668" progId="Equation.3">
                    <p:embed/>
                  </p:oleObj>
                </mc:Choice>
                <mc:Fallback>
                  <p:oleObj name="Equation" r:id="rId4" imgW="571252" imgH="304668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3" y="2152"/>
                          <a:ext cx="1446" cy="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560" name="Rectangle 16"/>
            <p:cNvSpPr>
              <a:spLocks noChangeArrowheads="1"/>
            </p:cNvSpPr>
            <p:nvPr/>
          </p:nvSpPr>
          <p:spPr bwMode="auto">
            <a:xfrm>
              <a:off x="1143" y="2344"/>
              <a:ext cx="4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FFC0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50B0B"/>
                  </a:solidFill>
                  <a:latin typeface="Symbol" pitchFamily="18" charset="2"/>
                  <a:ea typeface="+mn-ea"/>
                  <a:cs typeface="+mn-cs"/>
                </a:rPr>
                <a:t>q</a:t>
              </a:r>
              <a:r>
                <a:rPr lang="en-US" i="1" baseline="30000">
                  <a:solidFill>
                    <a:srgbClr val="050B0B"/>
                  </a:solidFill>
                  <a:latin typeface="Symbol" pitchFamily="18" charset="2"/>
                  <a:ea typeface="+mn-ea"/>
                  <a:cs typeface="+mn-cs"/>
                </a:rPr>
                <a:t>*  </a:t>
              </a:r>
              <a:r>
                <a:rPr lang="en-US" i="1">
                  <a:solidFill>
                    <a:srgbClr val="050B0B"/>
                  </a:solidFill>
                  <a:latin typeface="Symbol" pitchFamily="18" charset="2"/>
                  <a:ea typeface="+mn-ea"/>
                  <a:cs typeface="+mn-cs"/>
                </a:rPr>
                <a:t>=</a:t>
              </a:r>
              <a:endParaRPr lang="en-US" i="1" baseline="30000">
                <a:solidFill>
                  <a:srgbClr val="050B0B"/>
                </a:solidFill>
                <a:latin typeface="Symbol" pitchFamily="18" charset="2"/>
                <a:ea typeface="+mn-ea"/>
                <a:cs typeface="+mn-cs"/>
              </a:endParaRPr>
            </a:p>
          </p:txBody>
        </p:sp>
        <p:graphicFrame>
          <p:nvGraphicFramePr>
            <p:cNvPr id="166958" name="Object 17"/>
            <p:cNvGraphicFramePr>
              <a:graphicFrameLocks noChangeAspect="1"/>
            </p:cNvGraphicFramePr>
            <p:nvPr/>
          </p:nvGraphicFramePr>
          <p:xfrm>
            <a:off x="1200" y="3312"/>
            <a:ext cx="1191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70" name="Equation" r:id="rId6" imgW="710891" imgH="253890" progId="Equation.3">
                    <p:embed/>
                  </p:oleObj>
                </mc:Choice>
                <mc:Fallback>
                  <p:oleObj name="Equation" r:id="rId6" imgW="710891" imgH="25389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312"/>
                          <a:ext cx="1191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562" name="Rectangle 18"/>
            <p:cNvSpPr>
              <a:spLocks noChangeArrowheads="1"/>
            </p:cNvSpPr>
            <p:nvPr/>
          </p:nvSpPr>
          <p:spPr bwMode="auto">
            <a:xfrm>
              <a:off x="444" y="3330"/>
              <a:ext cx="6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FFC0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 "/>
                  <a:ea typeface="+mn-ea"/>
                  <a:cs typeface="+mn-cs"/>
                </a:rPr>
                <a:t>where</a:t>
              </a:r>
              <a:endParaRPr lang="en-US" b="0" i="1" baseline="30000">
                <a:solidFill>
                  <a:srgbClr val="050B0B"/>
                </a:solidFill>
                <a:latin typeface="Arial "/>
                <a:ea typeface="+mn-ea"/>
                <a:cs typeface="+mn-cs"/>
              </a:endParaRPr>
            </a:p>
          </p:txBody>
        </p:sp>
        <p:sp>
          <p:nvSpPr>
            <p:cNvPr id="236563" name="Rectangle 19"/>
            <p:cNvSpPr>
              <a:spLocks noChangeArrowheads="1"/>
            </p:cNvSpPr>
            <p:nvPr/>
          </p:nvSpPr>
          <p:spPr bwMode="auto">
            <a:xfrm>
              <a:off x="2452" y="3359"/>
              <a:ext cx="321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FFC0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/>
            <a:p>
              <a:pPr algn="l">
                <a:defRPr/>
              </a:pPr>
              <a:r>
                <a:rPr lang="en-US" b="0">
                  <a:solidFill>
                    <a:srgbClr val="050B0B"/>
                  </a:solidFill>
                  <a:latin typeface="Arial "/>
                  <a:ea typeface="+mn-ea"/>
                  <a:cs typeface="+mn-cs"/>
                </a:rPr>
                <a:t>is the number of accepted, </a:t>
              </a:r>
            </a:p>
            <a:p>
              <a:pPr algn="l">
                <a:defRPr/>
              </a:pPr>
              <a:r>
                <a:rPr lang="en-US" b="0">
                  <a:solidFill>
                    <a:srgbClr val="050B0B"/>
                  </a:solidFill>
                  <a:latin typeface="Arial "/>
                  <a:ea typeface="+mn-ea"/>
                  <a:cs typeface="+mn-cs"/>
                </a:rPr>
                <a:t>low quality papers </a:t>
              </a:r>
            </a:p>
            <a:p>
              <a:pPr algn="l">
                <a:defRPr/>
              </a:pPr>
              <a:r>
                <a:rPr lang="en-US" b="0">
                  <a:solidFill>
                    <a:srgbClr val="050B0B"/>
                  </a:solidFill>
                  <a:latin typeface="Arial "/>
                  <a:ea typeface="+mn-ea"/>
                  <a:cs typeface="+mn-cs"/>
                </a:rPr>
                <a:t>whose reviewer was in a poor mood</a:t>
              </a:r>
              <a:endParaRPr lang="en-US" b="0" i="1" baseline="30000">
                <a:solidFill>
                  <a:srgbClr val="050B0B"/>
                </a:solidFill>
                <a:latin typeface="Arial "/>
                <a:ea typeface="+mn-ea"/>
                <a:cs typeface="+mn-cs"/>
              </a:endParaRPr>
            </a:p>
          </p:txBody>
        </p:sp>
      </p:grpSp>
      <p:grpSp>
        <p:nvGrpSpPr>
          <p:cNvPr id="236564" name="Group 20"/>
          <p:cNvGrpSpPr>
            <a:grpSpLocks/>
          </p:cNvGrpSpPr>
          <p:nvPr/>
        </p:nvGrpSpPr>
        <p:grpSpPr bwMode="auto">
          <a:xfrm>
            <a:off x="5492750" y="1427163"/>
            <a:ext cx="2789238" cy="2362200"/>
            <a:chOff x="3468" y="891"/>
            <a:chExt cx="1757" cy="1488"/>
          </a:xfrm>
        </p:grpSpPr>
        <p:sp>
          <p:nvSpPr>
            <p:cNvPr id="236565" name="AutoShape 21"/>
            <p:cNvSpPr>
              <a:spLocks noChangeArrowheads="1"/>
            </p:cNvSpPr>
            <p:nvPr/>
          </p:nvSpPr>
          <p:spPr bwMode="auto">
            <a:xfrm>
              <a:off x="3468" y="891"/>
              <a:ext cx="1757" cy="1488"/>
            </a:xfrm>
            <a:prstGeom prst="wedgeRoundRectCallout">
              <a:avLst>
                <a:gd name="adj1" fmla="val -77375"/>
                <a:gd name="adj2" fmla="val -5509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b="0" i="1">
                <a:solidFill>
                  <a:srgbClr val="050B0B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36566" name="Rectangle 22"/>
            <p:cNvSpPr>
              <a:spLocks noChangeArrowheads="1"/>
            </p:cNvSpPr>
            <p:nvPr/>
          </p:nvSpPr>
          <p:spPr bwMode="auto">
            <a:xfrm>
              <a:off x="3840" y="209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6567" name="Rectangle 23"/>
            <p:cNvSpPr>
              <a:spLocks noChangeArrowheads="1"/>
            </p:cNvSpPr>
            <p:nvPr/>
          </p:nvSpPr>
          <p:spPr bwMode="auto">
            <a:xfrm>
              <a:off x="3822" y="180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6568" name="Rectangle 24"/>
            <p:cNvSpPr>
              <a:spLocks noChangeArrowheads="1"/>
            </p:cNvSpPr>
            <p:nvPr/>
          </p:nvSpPr>
          <p:spPr bwMode="auto">
            <a:xfrm>
              <a:off x="3859" y="151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6569" name="Rectangle 25"/>
            <p:cNvSpPr>
              <a:spLocks noChangeArrowheads="1"/>
            </p:cNvSpPr>
            <p:nvPr/>
          </p:nvSpPr>
          <p:spPr bwMode="auto">
            <a:xfrm>
              <a:off x="3840" y="122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6570" name="Rectangle 26"/>
            <p:cNvSpPr>
              <a:spLocks noChangeArrowheads="1"/>
            </p:cNvSpPr>
            <p:nvPr/>
          </p:nvSpPr>
          <p:spPr bwMode="auto">
            <a:xfrm>
              <a:off x="3778" y="966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6571" name="Rectangle 27"/>
            <p:cNvSpPr>
              <a:spLocks noChangeArrowheads="1"/>
            </p:cNvSpPr>
            <p:nvPr/>
          </p:nvSpPr>
          <p:spPr bwMode="auto">
            <a:xfrm>
              <a:off x="3913" y="209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2" name="Rectangle 28"/>
            <p:cNvSpPr>
              <a:spLocks noChangeArrowheads="1"/>
            </p:cNvSpPr>
            <p:nvPr/>
          </p:nvSpPr>
          <p:spPr bwMode="auto">
            <a:xfrm>
              <a:off x="3771" y="209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3" name="Rectangle 29"/>
            <p:cNvSpPr>
              <a:spLocks noChangeArrowheads="1"/>
            </p:cNvSpPr>
            <p:nvPr/>
          </p:nvSpPr>
          <p:spPr bwMode="auto">
            <a:xfrm>
              <a:off x="3922" y="180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4" name="Rectangle 30"/>
            <p:cNvSpPr>
              <a:spLocks noChangeArrowheads="1"/>
            </p:cNvSpPr>
            <p:nvPr/>
          </p:nvSpPr>
          <p:spPr bwMode="auto">
            <a:xfrm>
              <a:off x="3753" y="180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5" name="Rectangle 31"/>
            <p:cNvSpPr>
              <a:spLocks noChangeArrowheads="1"/>
            </p:cNvSpPr>
            <p:nvPr/>
          </p:nvSpPr>
          <p:spPr bwMode="auto">
            <a:xfrm>
              <a:off x="3932" y="151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6" name="Rectangle 32"/>
            <p:cNvSpPr>
              <a:spLocks noChangeArrowheads="1"/>
            </p:cNvSpPr>
            <p:nvPr/>
          </p:nvSpPr>
          <p:spPr bwMode="auto">
            <a:xfrm>
              <a:off x="3780" y="151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7" name="Rectangle 33"/>
            <p:cNvSpPr>
              <a:spLocks noChangeArrowheads="1"/>
            </p:cNvSpPr>
            <p:nvPr/>
          </p:nvSpPr>
          <p:spPr bwMode="auto">
            <a:xfrm>
              <a:off x="3940" y="122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8" name="Rectangle 34"/>
            <p:cNvSpPr>
              <a:spLocks noChangeArrowheads="1"/>
            </p:cNvSpPr>
            <p:nvPr/>
          </p:nvSpPr>
          <p:spPr bwMode="auto">
            <a:xfrm>
              <a:off x="3761" y="122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79" name="Rectangle 35"/>
            <p:cNvSpPr>
              <a:spLocks noChangeArrowheads="1"/>
            </p:cNvSpPr>
            <p:nvPr/>
          </p:nvSpPr>
          <p:spPr bwMode="auto">
            <a:xfrm>
              <a:off x="4150" y="944"/>
              <a:ext cx="970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P(A | Q, M)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80" name="Rectangle 36"/>
            <p:cNvSpPr>
              <a:spLocks noChangeArrowheads="1"/>
            </p:cNvSpPr>
            <p:nvPr/>
          </p:nvSpPr>
          <p:spPr bwMode="auto">
            <a:xfrm>
              <a:off x="3797" y="966"/>
              <a:ext cx="21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M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81" name="Rectangle 37"/>
            <p:cNvSpPr>
              <a:spLocks noChangeArrowheads="1"/>
            </p:cNvSpPr>
            <p:nvPr/>
          </p:nvSpPr>
          <p:spPr bwMode="auto">
            <a:xfrm>
              <a:off x="3634" y="966"/>
              <a:ext cx="149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Q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6582" name="Line 38"/>
            <p:cNvSpPr>
              <a:spLocks noChangeShapeType="1"/>
            </p:cNvSpPr>
            <p:nvPr/>
          </p:nvSpPr>
          <p:spPr bwMode="auto">
            <a:xfrm flipV="1">
              <a:off x="3561" y="1192"/>
              <a:ext cx="1613" cy="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6583" name="Line 39"/>
            <p:cNvSpPr>
              <a:spLocks noChangeShapeType="1"/>
            </p:cNvSpPr>
            <p:nvPr/>
          </p:nvSpPr>
          <p:spPr bwMode="auto">
            <a:xfrm>
              <a:off x="4131" y="1003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6584" name="Line 40"/>
            <p:cNvSpPr>
              <a:spLocks noChangeShapeType="1"/>
            </p:cNvSpPr>
            <p:nvPr/>
          </p:nvSpPr>
          <p:spPr bwMode="auto">
            <a:xfrm>
              <a:off x="3507" y="1195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6585" name="Text Box 41"/>
            <p:cNvSpPr txBox="1">
              <a:spLocks noChangeArrowheads="1"/>
            </p:cNvSpPr>
            <p:nvPr/>
          </p:nvSpPr>
          <p:spPr bwMode="auto">
            <a:xfrm>
              <a:off x="4378" y="1193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86" name="Text Box 42"/>
            <p:cNvSpPr txBox="1">
              <a:spLocks noChangeArrowheads="1"/>
            </p:cNvSpPr>
            <p:nvPr/>
          </p:nvSpPr>
          <p:spPr bwMode="auto">
            <a:xfrm>
              <a:off x="4378" y="1481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87" name="Text Box 43"/>
            <p:cNvSpPr txBox="1">
              <a:spLocks noChangeArrowheads="1"/>
            </p:cNvSpPr>
            <p:nvPr/>
          </p:nvSpPr>
          <p:spPr bwMode="auto">
            <a:xfrm>
              <a:off x="4378" y="1769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88" name="Text Box 44"/>
            <p:cNvSpPr txBox="1">
              <a:spLocks noChangeArrowheads="1"/>
            </p:cNvSpPr>
            <p:nvPr/>
          </p:nvSpPr>
          <p:spPr bwMode="auto">
            <a:xfrm>
              <a:off x="4395" y="2056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89" name="Text Box 45"/>
            <p:cNvSpPr txBox="1">
              <a:spLocks noChangeArrowheads="1"/>
            </p:cNvSpPr>
            <p:nvPr/>
          </p:nvSpPr>
          <p:spPr bwMode="auto">
            <a:xfrm>
              <a:off x="4723" y="1194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90" name="Text Box 46"/>
            <p:cNvSpPr txBox="1">
              <a:spLocks noChangeArrowheads="1"/>
            </p:cNvSpPr>
            <p:nvPr/>
          </p:nvSpPr>
          <p:spPr bwMode="auto">
            <a:xfrm>
              <a:off x="4723" y="1482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91" name="Text Box 47"/>
            <p:cNvSpPr txBox="1">
              <a:spLocks noChangeArrowheads="1"/>
            </p:cNvSpPr>
            <p:nvPr/>
          </p:nvSpPr>
          <p:spPr bwMode="auto">
            <a:xfrm>
              <a:off x="4723" y="1770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6592" name="Text Box 48"/>
            <p:cNvSpPr txBox="1">
              <a:spLocks noChangeArrowheads="1"/>
            </p:cNvSpPr>
            <p:nvPr/>
          </p:nvSpPr>
          <p:spPr bwMode="auto">
            <a:xfrm>
              <a:off x="4740" y="2057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236593" name="AutoShape 49"/>
          <p:cNvCxnSpPr>
            <a:cxnSpLocks noChangeShapeType="1"/>
            <a:stCxn id="236585" idx="1"/>
          </p:cNvCxnSpPr>
          <p:nvPr/>
        </p:nvCxnSpPr>
        <p:spPr bwMode="auto">
          <a:xfrm rot="10800000" flipV="1">
            <a:off x="3724275" y="2135188"/>
            <a:ext cx="3213100" cy="2436812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99009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2112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ML Parameter Estimation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685800" y="914400"/>
            <a:ext cx="2057400" cy="1258888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20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3370263" y="1416050"/>
            <a:ext cx="2055812" cy="1311275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20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340100" y="1430338"/>
            <a:ext cx="212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3482975" y="1828800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Quality</a:t>
            </a: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3482975" y="2270125"/>
            <a:ext cx="132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Accepted</a:t>
            </a: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685800" y="914400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819150" y="1335088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Mood</a:t>
            </a:r>
          </a:p>
        </p:txBody>
      </p:sp>
      <p:sp>
        <p:nvSpPr>
          <p:cNvPr id="238602" name="Text Box 10"/>
          <p:cNvSpPr txBox="1">
            <a:spLocks noChangeArrowheads="1"/>
          </p:cNvSpPr>
          <p:nvPr/>
        </p:nvSpPr>
        <p:spPr bwMode="auto">
          <a:xfrm>
            <a:off x="819150" y="1733550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Length</a:t>
            </a:r>
          </a:p>
        </p:txBody>
      </p:sp>
      <p:cxnSp>
        <p:nvCxnSpPr>
          <p:cNvPr id="133130" name="AutoShape 11"/>
          <p:cNvCxnSpPr>
            <a:cxnSpLocks noChangeShapeType="1"/>
            <a:stCxn id="238601" idx="3"/>
            <a:endCxn id="238599" idx="1"/>
          </p:cNvCxnSpPr>
          <p:nvPr/>
        </p:nvCxnSpPr>
        <p:spPr bwMode="auto">
          <a:xfrm>
            <a:off x="1681163" y="1533525"/>
            <a:ext cx="1801812" cy="935038"/>
          </a:xfrm>
          <a:prstGeom prst="curvedConnector3">
            <a:avLst>
              <a:gd name="adj1" fmla="val 49954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131" name="AutoShape 12"/>
          <p:cNvCxnSpPr>
            <a:cxnSpLocks noChangeShapeType="1"/>
            <a:stCxn id="238596" idx="1"/>
            <a:endCxn id="238594" idx="2"/>
          </p:cNvCxnSpPr>
          <p:nvPr/>
        </p:nvCxnSpPr>
        <p:spPr bwMode="auto">
          <a:xfrm rot="10800000" flipV="1">
            <a:off x="1714500" y="2071688"/>
            <a:ext cx="1617663" cy="139700"/>
          </a:xfrm>
          <a:prstGeom prst="bentConnector4">
            <a:avLst>
              <a:gd name="adj1" fmla="val 16977"/>
              <a:gd name="adj2" fmla="val 236366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68971" name="Object 13"/>
          <p:cNvGraphicFramePr>
            <a:graphicFrameLocks noChangeAspect="1"/>
          </p:cNvGraphicFramePr>
          <p:nvPr/>
        </p:nvGraphicFramePr>
        <p:xfrm>
          <a:off x="2590800" y="3429000"/>
          <a:ext cx="22955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29" name="Equation" r:id="rId4" imgW="571252" imgH="304668" progId="Equation.3">
                  <p:embed/>
                </p:oleObj>
              </mc:Choice>
              <mc:Fallback>
                <p:oleObj name="Equation" r:id="rId4" imgW="571252" imgH="304668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229552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1828800" y="3721100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FFC0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 anchorCtr="1">
            <a:spAutoFit/>
          </a:bodyPr>
          <a:lstStyle/>
          <a:p>
            <a:pPr>
              <a:defRPr/>
            </a:pPr>
            <a:r>
              <a:rPr lang="en-US">
                <a:solidFill>
                  <a:srgbClr val="050B0B"/>
                </a:solidFill>
                <a:latin typeface="Symbol" pitchFamily="18" charset="2"/>
                <a:ea typeface="+mn-ea"/>
                <a:cs typeface="+mn-cs"/>
              </a:rPr>
              <a:t>q</a:t>
            </a:r>
            <a:r>
              <a:rPr lang="en-US" i="1" baseline="30000">
                <a:solidFill>
                  <a:srgbClr val="050B0B"/>
                </a:solidFill>
                <a:latin typeface="Symbol" pitchFamily="18" charset="2"/>
                <a:ea typeface="+mn-ea"/>
                <a:cs typeface="+mn-cs"/>
              </a:rPr>
              <a:t>*  </a:t>
            </a:r>
            <a:r>
              <a:rPr lang="en-US" i="1">
                <a:solidFill>
                  <a:srgbClr val="050B0B"/>
                </a:solidFill>
                <a:latin typeface="Symbol" pitchFamily="18" charset="2"/>
                <a:ea typeface="+mn-ea"/>
                <a:cs typeface="+mn-cs"/>
              </a:rPr>
              <a:t>=</a:t>
            </a:r>
            <a:endParaRPr lang="en-US" i="1" baseline="30000">
              <a:solidFill>
                <a:srgbClr val="050B0B"/>
              </a:solidFill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133134" name="AutoShape 15"/>
          <p:cNvCxnSpPr>
            <a:cxnSpLocks noChangeShapeType="1"/>
            <a:stCxn id="238598" idx="3"/>
            <a:endCxn id="238599" idx="3"/>
          </p:cNvCxnSpPr>
          <p:nvPr/>
        </p:nvCxnSpPr>
        <p:spPr bwMode="auto">
          <a:xfrm>
            <a:off x="4525963" y="2027238"/>
            <a:ext cx="285750" cy="441325"/>
          </a:xfrm>
          <a:prstGeom prst="curvedConnector3">
            <a:avLst>
              <a:gd name="adj1" fmla="val 18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68974" name="Group 16"/>
          <p:cNvGrpSpPr>
            <a:grpSpLocks/>
          </p:cNvGrpSpPr>
          <p:nvPr/>
        </p:nvGrpSpPr>
        <p:grpSpPr bwMode="auto">
          <a:xfrm>
            <a:off x="5492750" y="1427163"/>
            <a:ext cx="2789238" cy="2362200"/>
            <a:chOff x="3468" y="891"/>
            <a:chExt cx="1757" cy="1488"/>
          </a:xfrm>
        </p:grpSpPr>
        <p:sp>
          <p:nvSpPr>
            <p:cNvPr id="238609" name="AutoShape 17"/>
            <p:cNvSpPr>
              <a:spLocks noChangeArrowheads="1"/>
            </p:cNvSpPr>
            <p:nvPr/>
          </p:nvSpPr>
          <p:spPr bwMode="auto">
            <a:xfrm>
              <a:off x="3468" y="891"/>
              <a:ext cx="1757" cy="1488"/>
            </a:xfrm>
            <a:prstGeom prst="wedgeRoundRectCallout">
              <a:avLst>
                <a:gd name="adj1" fmla="val -77375"/>
                <a:gd name="adj2" fmla="val -5509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b="0" i="1">
                <a:solidFill>
                  <a:srgbClr val="050B0B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38610" name="Rectangle 18"/>
            <p:cNvSpPr>
              <a:spLocks noChangeArrowheads="1"/>
            </p:cNvSpPr>
            <p:nvPr/>
          </p:nvSpPr>
          <p:spPr bwMode="auto">
            <a:xfrm>
              <a:off x="3840" y="209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8611" name="Rectangle 19"/>
            <p:cNvSpPr>
              <a:spLocks noChangeArrowheads="1"/>
            </p:cNvSpPr>
            <p:nvPr/>
          </p:nvSpPr>
          <p:spPr bwMode="auto">
            <a:xfrm>
              <a:off x="3822" y="180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8612" name="Rectangle 20"/>
            <p:cNvSpPr>
              <a:spLocks noChangeArrowheads="1"/>
            </p:cNvSpPr>
            <p:nvPr/>
          </p:nvSpPr>
          <p:spPr bwMode="auto">
            <a:xfrm>
              <a:off x="3859" y="151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8613" name="Rectangle 21"/>
            <p:cNvSpPr>
              <a:spLocks noChangeArrowheads="1"/>
            </p:cNvSpPr>
            <p:nvPr/>
          </p:nvSpPr>
          <p:spPr bwMode="auto">
            <a:xfrm>
              <a:off x="3840" y="1228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8614" name="Rectangle 22"/>
            <p:cNvSpPr>
              <a:spLocks noChangeArrowheads="1"/>
            </p:cNvSpPr>
            <p:nvPr/>
          </p:nvSpPr>
          <p:spPr bwMode="auto">
            <a:xfrm>
              <a:off x="3778" y="966"/>
              <a:ext cx="5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238615" name="Rectangle 23"/>
            <p:cNvSpPr>
              <a:spLocks noChangeArrowheads="1"/>
            </p:cNvSpPr>
            <p:nvPr/>
          </p:nvSpPr>
          <p:spPr bwMode="auto">
            <a:xfrm>
              <a:off x="3913" y="209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16" name="Rectangle 24"/>
            <p:cNvSpPr>
              <a:spLocks noChangeArrowheads="1"/>
            </p:cNvSpPr>
            <p:nvPr/>
          </p:nvSpPr>
          <p:spPr bwMode="auto">
            <a:xfrm>
              <a:off x="3771" y="209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17" name="Rectangle 25"/>
            <p:cNvSpPr>
              <a:spLocks noChangeArrowheads="1"/>
            </p:cNvSpPr>
            <p:nvPr/>
          </p:nvSpPr>
          <p:spPr bwMode="auto">
            <a:xfrm>
              <a:off x="3922" y="180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18" name="Rectangle 26"/>
            <p:cNvSpPr>
              <a:spLocks noChangeArrowheads="1"/>
            </p:cNvSpPr>
            <p:nvPr/>
          </p:nvSpPr>
          <p:spPr bwMode="auto">
            <a:xfrm>
              <a:off x="3753" y="180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19" name="Rectangle 27"/>
            <p:cNvSpPr>
              <a:spLocks noChangeArrowheads="1"/>
            </p:cNvSpPr>
            <p:nvPr/>
          </p:nvSpPr>
          <p:spPr bwMode="auto">
            <a:xfrm>
              <a:off x="3932" y="151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0" name="Rectangle 28"/>
            <p:cNvSpPr>
              <a:spLocks noChangeArrowheads="1"/>
            </p:cNvSpPr>
            <p:nvPr/>
          </p:nvSpPr>
          <p:spPr bwMode="auto">
            <a:xfrm>
              <a:off x="3780" y="151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1" name="Rectangle 29"/>
            <p:cNvSpPr>
              <a:spLocks noChangeArrowheads="1"/>
            </p:cNvSpPr>
            <p:nvPr/>
          </p:nvSpPr>
          <p:spPr bwMode="auto">
            <a:xfrm>
              <a:off x="3940" y="122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2" name="Rectangle 30"/>
            <p:cNvSpPr>
              <a:spLocks noChangeArrowheads="1"/>
            </p:cNvSpPr>
            <p:nvPr/>
          </p:nvSpPr>
          <p:spPr bwMode="auto">
            <a:xfrm>
              <a:off x="3761" y="1228"/>
              <a:ext cx="64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f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3" name="Rectangle 31"/>
            <p:cNvSpPr>
              <a:spLocks noChangeArrowheads="1"/>
            </p:cNvSpPr>
            <p:nvPr/>
          </p:nvSpPr>
          <p:spPr bwMode="auto">
            <a:xfrm>
              <a:off x="4150" y="944"/>
              <a:ext cx="970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P(A | Q, M)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4" name="Rectangle 32"/>
            <p:cNvSpPr>
              <a:spLocks noChangeArrowheads="1"/>
            </p:cNvSpPr>
            <p:nvPr/>
          </p:nvSpPr>
          <p:spPr bwMode="auto">
            <a:xfrm>
              <a:off x="3797" y="966"/>
              <a:ext cx="213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M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5" name="Rectangle 33"/>
            <p:cNvSpPr>
              <a:spLocks noChangeArrowheads="1"/>
            </p:cNvSpPr>
            <p:nvPr/>
          </p:nvSpPr>
          <p:spPr bwMode="auto">
            <a:xfrm>
              <a:off x="3634" y="966"/>
              <a:ext cx="149" cy="2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Q</a:t>
              </a:r>
              <a:endPara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8626" name="Line 34"/>
            <p:cNvSpPr>
              <a:spLocks noChangeShapeType="1"/>
            </p:cNvSpPr>
            <p:nvPr/>
          </p:nvSpPr>
          <p:spPr bwMode="auto">
            <a:xfrm flipV="1">
              <a:off x="3561" y="1192"/>
              <a:ext cx="1613" cy="1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8627" name="Line 35"/>
            <p:cNvSpPr>
              <a:spLocks noChangeShapeType="1"/>
            </p:cNvSpPr>
            <p:nvPr/>
          </p:nvSpPr>
          <p:spPr bwMode="auto">
            <a:xfrm>
              <a:off x="4131" y="1003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8628" name="Line 36"/>
            <p:cNvSpPr>
              <a:spLocks noChangeShapeType="1"/>
            </p:cNvSpPr>
            <p:nvPr/>
          </p:nvSpPr>
          <p:spPr bwMode="auto">
            <a:xfrm>
              <a:off x="3507" y="1195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8629" name="Text Box 37"/>
            <p:cNvSpPr txBox="1">
              <a:spLocks noChangeArrowheads="1"/>
            </p:cNvSpPr>
            <p:nvPr/>
          </p:nvSpPr>
          <p:spPr bwMode="auto">
            <a:xfrm>
              <a:off x="4378" y="1193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0" name="Text Box 38"/>
            <p:cNvSpPr txBox="1">
              <a:spLocks noChangeArrowheads="1"/>
            </p:cNvSpPr>
            <p:nvPr/>
          </p:nvSpPr>
          <p:spPr bwMode="auto">
            <a:xfrm>
              <a:off x="4378" y="1481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1" name="Text Box 39"/>
            <p:cNvSpPr txBox="1">
              <a:spLocks noChangeArrowheads="1"/>
            </p:cNvSpPr>
            <p:nvPr/>
          </p:nvSpPr>
          <p:spPr bwMode="auto">
            <a:xfrm>
              <a:off x="4378" y="1769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2" name="Text Box 40"/>
            <p:cNvSpPr txBox="1">
              <a:spLocks noChangeArrowheads="1"/>
            </p:cNvSpPr>
            <p:nvPr/>
          </p:nvSpPr>
          <p:spPr bwMode="auto">
            <a:xfrm>
              <a:off x="4395" y="2056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3" name="Text Box 41"/>
            <p:cNvSpPr txBox="1">
              <a:spLocks noChangeArrowheads="1"/>
            </p:cNvSpPr>
            <p:nvPr/>
          </p:nvSpPr>
          <p:spPr bwMode="auto">
            <a:xfrm>
              <a:off x="4723" y="1194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4" name="Text Box 42"/>
            <p:cNvSpPr txBox="1">
              <a:spLocks noChangeArrowheads="1"/>
            </p:cNvSpPr>
            <p:nvPr/>
          </p:nvSpPr>
          <p:spPr bwMode="auto">
            <a:xfrm>
              <a:off x="4723" y="1482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5" name="Text Box 43"/>
            <p:cNvSpPr txBox="1">
              <a:spLocks noChangeArrowheads="1"/>
            </p:cNvSpPr>
            <p:nvPr/>
          </p:nvSpPr>
          <p:spPr bwMode="auto">
            <a:xfrm>
              <a:off x="4723" y="1770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8636" name="Text Box 44"/>
            <p:cNvSpPr txBox="1">
              <a:spLocks noChangeArrowheads="1"/>
            </p:cNvSpPr>
            <p:nvPr/>
          </p:nvSpPr>
          <p:spPr bwMode="auto">
            <a:xfrm>
              <a:off x="4740" y="2057"/>
              <a:ext cx="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68975" name="Group 46"/>
          <p:cNvGrpSpPr>
            <a:grpSpLocks/>
          </p:cNvGrpSpPr>
          <p:nvPr/>
        </p:nvGrpSpPr>
        <p:grpSpPr bwMode="auto">
          <a:xfrm>
            <a:off x="685800" y="4775201"/>
            <a:ext cx="7696200" cy="1674813"/>
            <a:chOff x="432" y="2960"/>
            <a:chExt cx="4848" cy="1055"/>
          </a:xfrm>
        </p:grpSpPr>
        <p:sp>
          <p:nvSpPr>
            <p:cNvPr id="238639" name="Text Box 47"/>
            <p:cNvSpPr txBox="1">
              <a:spLocks noChangeArrowheads="1"/>
            </p:cNvSpPr>
            <p:nvPr/>
          </p:nvSpPr>
          <p:spPr bwMode="auto">
            <a:xfrm>
              <a:off x="432" y="3406"/>
              <a:ext cx="8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600" i="1" dirty="0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rPr>
                <a:t>Count</a:t>
              </a:r>
            </a:p>
          </p:txBody>
        </p:sp>
        <p:sp>
          <p:nvSpPr>
            <p:cNvPr id="238640" name="Text Box 48"/>
            <p:cNvSpPr txBox="1">
              <a:spLocks noChangeArrowheads="1"/>
            </p:cNvSpPr>
            <p:nvPr/>
          </p:nvSpPr>
          <p:spPr bwMode="auto">
            <a:xfrm>
              <a:off x="469" y="2960"/>
              <a:ext cx="1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Query for counts:</a:t>
              </a:r>
            </a:p>
          </p:txBody>
        </p:sp>
        <p:sp>
          <p:nvSpPr>
            <p:cNvPr id="238641" name="Rectangle 49"/>
            <p:cNvSpPr>
              <a:spLocks noChangeArrowheads="1"/>
            </p:cNvSpPr>
            <p:nvPr/>
          </p:nvSpPr>
          <p:spPr bwMode="auto">
            <a:xfrm>
              <a:off x="2656" y="3344"/>
              <a:ext cx="802" cy="54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Review</a:t>
              </a:r>
            </a:p>
            <a:p>
              <a:pPr>
                <a:defRPr/>
              </a:pPr>
              <a:r>
                <a:rPr lang="en-US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table</a:t>
              </a:r>
            </a:p>
          </p:txBody>
        </p:sp>
        <p:sp>
          <p:nvSpPr>
            <p:cNvPr id="238642" name="Rectangle 50"/>
            <p:cNvSpPr>
              <a:spLocks noChangeArrowheads="1"/>
            </p:cNvSpPr>
            <p:nvPr/>
          </p:nvSpPr>
          <p:spPr bwMode="auto">
            <a:xfrm>
              <a:off x="4154" y="3344"/>
              <a:ext cx="802" cy="54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</a:p>
            <a:p>
              <a:pPr>
                <a:defRPr/>
              </a:pPr>
              <a:r>
                <a:rPr lang="en-US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table</a:t>
              </a:r>
            </a:p>
          </p:txBody>
        </p:sp>
        <p:grpSp>
          <p:nvGrpSpPr>
            <p:cNvPr id="168982" name="Group 51"/>
            <p:cNvGrpSpPr>
              <a:grpSpLocks/>
            </p:cNvGrpSpPr>
            <p:nvPr/>
          </p:nvGrpSpPr>
          <p:grpSpPr bwMode="auto">
            <a:xfrm>
              <a:off x="3614" y="3521"/>
              <a:ext cx="384" cy="192"/>
              <a:chOff x="2448" y="1920"/>
              <a:chExt cx="384" cy="192"/>
            </a:xfrm>
          </p:grpSpPr>
          <p:sp>
            <p:nvSpPr>
              <p:cNvPr id="238644" name="AutoShape 52"/>
              <p:cNvSpPr>
                <a:spLocks noChangeArrowheads="1"/>
              </p:cNvSpPr>
              <p:nvPr/>
            </p:nvSpPr>
            <p:spPr bwMode="auto">
              <a:xfrm rot="-5400000">
                <a:off x="2640" y="1920"/>
                <a:ext cx="192" cy="192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>
                  <a:defRPr/>
                </a:pPr>
                <a:endParaRPr lang="de-DE" sz="1800" b="0">
                  <a:solidFill>
                    <a:srgbClr val="050B0B"/>
                  </a:solidFill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238645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2448" y="1920"/>
                <a:ext cx="192" cy="192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>
                  <a:defRPr/>
                </a:pPr>
                <a:endParaRPr lang="de-DE" sz="1800" b="0">
                  <a:solidFill>
                    <a:srgbClr val="050B0B"/>
                  </a:solidFill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8646" name="AutoShape 54"/>
            <p:cNvSpPr>
              <a:spLocks noChangeArrowheads="1"/>
            </p:cNvSpPr>
            <p:nvPr/>
          </p:nvSpPr>
          <p:spPr bwMode="auto">
            <a:xfrm>
              <a:off x="2533" y="3248"/>
              <a:ext cx="2555" cy="720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aphicFrame>
          <p:nvGraphicFramePr>
            <p:cNvPr id="168984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1154493"/>
                </p:ext>
              </p:extLst>
            </p:nvPr>
          </p:nvGraphicFramePr>
          <p:xfrm>
            <a:off x="2062" y="3633"/>
            <a:ext cx="434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30" name="Equation" r:id="rId6" imgW="761669" imgH="672808" progId="Equation.3">
                    <p:embed/>
                  </p:oleObj>
                </mc:Choice>
                <mc:Fallback>
                  <p:oleObj name="Equation" r:id="rId6" imgW="761669" imgH="672808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2" y="3633"/>
                          <a:ext cx="434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985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4142095"/>
                </p:ext>
              </p:extLst>
            </p:nvPr>
          </p:nvGraphicFramePr>
          <p:xfrm>
            <a:off x="1850" y="3507"/>
            <a:ext cx="307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31" name="Formel" r:id="rId8" imgW="152400" imgH="139700" progId="Equation.3">
                    <p:embed/>
                  </p:oleObj>
                </mc:Choice>
                <mc:Fallback>
                  <p:oleObj name="Formel" r:id="rId8" imgW="152400" imgH="139700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0" y="3507"/>
                          <a:ext cx="307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8649" name="AutoShape 57"/>
            <p:cNvSpPr>
              <a:spLocks noChangeArrowheads="1"/>
            </p:cNvSpPr>
            <p:nvPr/>
          </p:nvSpPr>
          <p:spPr bwMode="auto">
            <a:xfrm>
              <a:off x="1296" y="3248"/>
              <a:ext cx="3984" cy="720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133138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ML Parameter Estimation</a:t>
            </a:r>
          </a:p>
        </p:txBody>
      </p:sp>
      <p:cxnSp>
        <p:nvCxnSpPr>
          <p:cNvPr id="58" name="AutoShape 49"/>
          <p:cNvCxnSpPr>
            <a:cxnSpLocks noChangeShapeType="1"/>
          </p:cNvCxnSpPr>
          <p:nvPr/>
        </p:nvCxnSpPr>
        <p:spPr bwMode="auto">
          <a:xfrm rot="10800000" flipV="1">
            <a:off x="3724275" y="2135188"/>
            <a:ext cx="3213100" cy="2436812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99009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2038851" y="5430667"/>
            <a:ext cx="484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𝜎</a:t>
            </a:r>
            <a:endParaRPr lang="de-DE" sz="4000" dirty="0"/>
          </a:p>
        </p:txBody>
      </p:sp>
      <p:graphicFrame>
        <p:nvGraphicFramePr>
          <p:cNvPr id="62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249505"/>
              </p:ext>
            </p:extLst>
          </p:nvPr>
        </p:nvGraphicFramePr>
        <p:xfrm>
          <a:off x="2328038" y="5840402"/>
          <a:ext cx="6778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32" name="Formel" r:id="rId10" imgW="749300" imgH="698500" progId="Equation.3">
                  <p:embed/>
                </p:oleObj>
              </mc:Choice>
              <mc:Fallback>
                <p:oleObj name="Formel" r:id="rId10" imgW="7493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038" y="5840402"/>
                        <a:ext cx="6778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 Selection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do local search over legal structures</a:t>
            </a:r>
          </a:p>
          <a:p>
            <a:pPr lvl="1">
              <a:lnSpc>
                <a:spcPct val="100000"/>
              </a:lnSpc>
            </a:pPr>
            <a:endParaRPr lang="en-US" sz="2800">
              <a:latin typeface="Arial" charset="0"/>
              <a:ea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Key Components: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legal models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scoring models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searching model space</a:t>
            </a:r>
          </a:p>
          <a:p>
            <a:pPr>
              <a:lnSpc>
                <a:spcPct val="100000"/>
              </a:lnSpc>
            </a:pPr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 Selection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do local search over legal structures</a:t>
            </a:r>
          </a:p>
          <a:p>
            <a:pPr lvl="1">
              <a:lnSpc>
                <a:spcPct val="100000"/>
              </a:lnSpc>
            </a:pPr>
            <a:endParaRPr lang="en-US" sz="2800">
              <a:latin typeface="Arial" charset="0"/>
              <a:ea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Key Components:</a:t>
            </a:r>
          </a:p>
          <a:p>
            <a:pPr lvl="1">
              <a:lnSpc>
                <a:spcPct val="100000"/>
              </a:lnSpc>
              <a:buFontTx/>
              <a:buChar char="»"/>
            </a:pPr>
            <a:r>
              <a:rPr lang="en-US" sz="2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legal models</a:t>
            </a:r>
            <a:endParaRPr lang="en-US" sz="2800" b="1">
              <a:latin typeface="Arial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scoring models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searching model space</a:t>
            </a:r>
          </a:p>
          <a:p>
            <a:pPr>
              <a:lnSpc>
                <a:spcPct val="100000"/>
              </a:lnSpc>
            </a:pPr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Legal Models</a:t>
            </a:r>
          </a:p>
        </p:txBody>
      </p:sp>
      <p:sp>
        <p:nvSpPr>
          <p:cNvPr id="175106" name="Text Box 21"/>
          <p:cNvSpPr txBox="1">
            <a:spLocks noChangeArrowheads="1"/>
          </p:cNvSpPr>
          <p:nvPr/>
        </p:nvSpPr>
        <p:spPr bwMode="auto">
          <a:xfrm>
            <a:off x="3325813" y="2759075"/>
            <a:ext cx="1404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author-of</a:t>
            </a:r>
          </a:p>
        </p:txBody>
      </p:sp>
      <p:sp>
        <p:nvSpPr>
          <p:cNvPr id="175107" name="Rectangle 24"/>
          <p:cNvSpPr>
            <a:spLocks noChangeArrowheads="1"/>
          </p:cNvSpPr>
          <p:nvPr/>
        </p:nvSpPr>
        <p:spPr bwMode="auto">
          <a:xfrm>
            <a:off x="250825" y="1335088"/>
            <a:ext cx="85344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/>
              <a:t>PRM defines a coherent probability model over a skeleton </a:t>
            </a:r>
            <a:r>
              <a:rPr lang="en-US" sz="2800" b="0">
                <a:sym typeface="Symbol" charset="0"/>
              </a:rPr>
              <a:t> if the dependencies between object attributes are acyclic</a:t>
            </a:r>
            <a:r>
              <a:rPr lang="en-US" sz="2800" b="0"/>
              <a:t> (prop. BN).</a:t>
            </a:r>
          </a:p>
        </p:txBody>
      </p:sp>
      <p:sp>
        <p:nvSpPr>
          <p:cNvPr id="1414169" name="Text Box 25"/>
          <p:cNvSpPr txBox="1">
            <a:spLocks noChangeArrowheads="1"/>
          </p:cNvSpPr>
          <p:nvPr/>
        </p:nvSpPr>
        <p:spPr bwMode="auto">
          <a:xfrm>
            <a:off x="441325" y="5138738"/>
            <a:ext cx="8124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b="0"/>
              <a:t>How do we guarantee that a PRM is acyclic </a:t>
            </a:r>
          </a:p>
          <a:p>
            <a:pPr algn="l"/>
            <a:r>
              <a:rPr lang="en-US" sz="3200" b="0"/>
              <a:t>for </a:t>
            </a:r>
            <a:r>
              <a:rPr lang="en-US" sz="3200" i="1"/>
              <a:t>every</a:t>
            </a:r>
            <a:r>
              <a:rPr lang="en-US" sz="3200" b="0"/>
              <a:t> skeleton?</a:t>
            </a:r>
          </a:p>
        </p:txBody>
      </p:sp>
      <p:sp>
        <p:nvSpPr>
          <p:cNvPr id="175109" name="AutoShape 29"/>
          <p:cNvSpPr>
            <a:spLocks noChangeArrowheads="1"/>
          </p:cNvSpPr>
          <p:nvPr/>
        </p:nvSpPr>
        <p:spPr bwMode="auto">
          <a:xfrm>
            <a:off x="762000" y="3019425"/>
            <a:ext cx="2032000" cy="13096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990099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800" i="1">
                <a:solidFill>
                  <a:srgbClr val="800080"/>
                </a:solidFill>
              </a:rPr>
              <a:t>Researcher</a:t>
            </a:r>
          </a:p>
          <a:p>
            <a:pPr lvl="1" algn="l">
              <a:lnSpc>
                <a:spcPct val="90000"/>
              </a:lnSpc>
            </a:pPr>
            <a:r>
              <a:rPr lang="en-US" sz="1800" u="sng"/>
              <a:t>Prof. Gump</a:t>
            </a:r>
          </a:p>
          <a:p>
            <a:pPr algn="l"/>
            <a:r>
              <a:rPr lang="en-US" sz="1800"/>
              <a:t>Reputation</a:t>
            </a:r>
          </a:p>
          <a:p>
            <a:pPr lvl="1" algn="l"/>
            <a:r>
              <a:rPr lang="en-US" sz="1800" b="0"/>
              <a:t>high</a:t>
            </a:r>
          </a:p>
        </p:txBody>
      </p:sp>
      <p:sp>
        <p:nvSpPr>
          <p:cNvPr id="175110" name="AutoShape 31"/>
          <p:cNvSpPr>
            <a:spLocks noChangeArrowheads="1"/>
          </p:cNvSpPr>
          <p:nvPr/>
        </p:nvSpPr>
        <p:spPr bwMode="auto">
          <a:xfrm>
            <a:off x="5614988" y="2555875"/>
            <a:ext cx="1631950" cy="1257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 i="1">
                <a:solidFill>
                  <a:srgbClr val="800080"/>
                </a:solidFill>
              </a:rPr>
              <a:t>Paper</a:t>
            </a:r>
            <a:endParaRPr lang="en-US" sz="1800">
              <a:solidFill>
                <a:srgbClr val="00FF99"/>
              </a:solidFill>
            </a:endParaRPr>
          </a:p>
          <a:p>
            <a:pPr lvl="1" algn="l"/>
            <a:r>
              <a:rPr lang="en-US" sz="1800" u="sng"/>
              <a:t>P1</a:t>
            </a:r>
            <a:endParaRPr lang="en-US" sz="1800"/>
          </a:p>
          <a:p>
            <a:pPr algn="l"/>
            <a:r>
              <a:rPr lang="en-US" sz="1800"/>
              <a:t>Accepted       </a:t>
            </a:r>
          </a:p>
          <a:p>
            <a:pPr lvl="1" algn="l"/>
            <a:r>
              <a:rPr lang="en-US" sz="1800" b="0"/>
              <a:t>yes</a:t>
            </a:r>
            <a:endParaRPr lang="en-US" sz="1800" i="1"/>
          </a:p>
        </p:txBody>
      </p:sp>
      <p:cxnSp>
        <p:nvCxnSpPr>
          <p:cNvPr id="175111" name="AutoShape 33"/>
          <p:cNvCxnSpPr>
            <a:cxnSpLocks noChangeShapeType="1"/>
            <a:stCxn id="175109" idx="3"/>
            <a:endCxn id="175110" idx="1"/>
          </p:cNvCxnSpPr>
          <p:nvPr/>
        </p:nvCxnSpPr>
        <p:spPr bwMode="auto">
          <a:xfrm flipV="1">
            <a:off x="2825750" y="3184525"/>
            <a:ext cx="2770188" cy="490538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12" name="AutoShape 34"/>
          <p:cNvSpPr>
            <a:spLocks noChangeArrowheads="1"/>
          </p:cNvSpPr>
          <p:nvPr/>
        </p:nvSpPr>
        <p:spPr bwMode="auto">
          <a:xfrm>
            <a:off x="6472238" y="3378200"/>
            <a:ext cx="1631950" cy="1257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 i="1">
                <a:solidFill>
                  <a:srgbClr val="800080"/>
                </a:solidFill>
              </a:rPr>
              <a:t>Paper</a:t>
            </a:r>
            <a:endParaRPr lang="en-US" sz="1800">
              <a:solidFill>
                <a:srgbClr val="00FF99"/>
              </a:solidFill>
            </a:endParaRPr>
          </a:p>
          <a:p>
            <a:pPr lvl="1" algn="l"/>
            <a:r>
              <a:rPr lang="en-US" sz="1800" u="sng"/>
              <a:t>P2</a:t>
            </a:r>
            <a:endParaRPr lang="en-US" sz="1800"/>
          </a:p>
          <a:p>
            <a:pPr algn="l"/>
            <a:r>
              <a:rPr lang="en-US" sz="1800"/>
              <a:t>Accepted       </a:t>
            </a:r>
          </a:p>
          <a:p>
            <a:pPr lvl="1" algn="l"/>
            <a:r>
              <a:rPr lang="en-US" sz="1800" b="0"/>
              <a:t>yes</a:t>
            </a:r>
            <a:endParaRPr lang="en-US" sz="1800" i="1"/>
          </a:p>
        </p:txBody>
      </p:sp>
      <p:cxnSp>
        <p:nvCxnSpPr>
          <p:cNvPr id="175113" name="AutoShape 35"/>
          <p:cNvCxnSpPr>
            <a:cxnSpLocks noChangeShapeType="1"/>
            <a:stCxn id="175109" idx="3"/>
            <a:endCxn id="175112" idx="1"/>
          </p:cNvCxnSpPr>
          <p:nvPr/>
        </p:nvCxnSpPr>
        <p:spPr bwMode="auto">
          <a:xfrm>
            <a:off x="2825750" y="3675063"/>
            <a:ext cx="3627438" cy="33178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717675" y="3709988"/>
            <a:ext cx="5502275" cy="804862"/>
            <a:chOff x="1070" y="2359"/>
            <a:chExt cx="3466" cy="507"/>
          </a:xfrm>
        </p:grpSpPr>
        <p:cxnSp>
          <p:nvCxnSpPr>
            <p:cNvPr id="175119" name="AutoShape 36"/>
            <p:cNvCxnSpPr>
              <a:cxnSpLocks noChangeShapeType="1"/>
            </p:cNvCxnSpPr>
            <p:nvPr/>
          </p:nvCxnSpPr>
          <p:spPr bwMode="auto">
            <a:xfrm rot="5400000" flipH="1" flipV="1">
              <a:off x="2405" y="1057"/>
              <a:ext cx="322" cy="2926"/>
            </a:xfrm>
            <a:prstGeom prst="curvedConnector3">
              <a:avLst>
                <a:gd name="adj1" fmla="val -41926"/>
              </a:avLst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120" name="AutoShape 37"/>
            <p:cNvCxnSpPr>
              <a:cxnSpLocks noChangeShapeType="1"/>
            </p:cNvCxnSpPr>
            <p:nvPr/>
          </p:nvCxnSpPr>
          <p:spPr bwMode="auto">
            <a:xfrm rot="16200000" flipH="1">
              <a:off x="2705" y="1035"/>
              <a:ext cx="196" cy="3466"/>
            </a:xfrm>
            <a:prstGeom prst="curvedConnector3">
              <a:avLst>
                <a:gd name="adj1" fmla="val 167347"/>
              </a:avLst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5115" name="AutoShape 38"/>
          <p:cNvSpPr>
            <a:spLocks noChangeArrowheads="1"/>
          </p:cNvSpPr>
          <p:nvPr/>
        </p:nvSpPr>
        <p:spPr bwMode="auto">
          <a:xfrm flipH="1">
            <a:off x="2566988" y="3800475"/>
            <a:ext cx="1201737" cy="495300"/>
          </a:xfrm>
          <a:prstGeom prst="rightArrowCallout">
            <a:avLst>
              <a:gd name="adj1" fmla="val 25000"/>
              <a:gd name="adj2" fmla="val 25000"/>
              <a:gd name="adj3" fmla="val 40438"/>
              <a:gd name="adj4" fmla="val 66667"/>
            </a:avLst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r>
              <a:rPr lang="en-US" b="0">
                <a:solidFill>
                  <a:srgbClr val="FFFFFF"/>
                </a:solidFill>
              </a:rPr>
              <a:t>sum</a:t>
            </a:r>
          </a:p>
        </p:txBody>
      </p:sp>
      <p:cxnSp>
        <p:nvCxnSpPr>
          <p:cNvPr id="175116" name="AutoShape 39"/>
          <p:cNvCxnSpPr>
            <a:cxnSpLocks noChangeShapeType="1"/>
            <a:stCxn id="175115" idx="3"/>
          </p:cNvCxnSpPr>
          <p:nvPr/>
        </p:nvCxnSpPr>
        <p:spPr bwMode="auto">
          <a:xfrm rot="10800000" flipV="1">
            <a:off x="2070100" y="4046538"/>
            <a:ext cx="479425" cy="14287"/>
          </a:xfrm>
          <a:prstGeom prst="curvedConnector3">
            <a:avLst>
              <a:gd name="adj1" fmla="val 48014"/>
            </a:avLst>
          </a:prstGeom>
          <a:noFill/>
          <a:ln w="5715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17" name="AutoShape 40"/>
          <p:cNvCxnSpPr>
            <a:cxnSpLocks noChangeShapeType="1"/>
          </p:cNvCxnSpPr>
          <p:nvPr/>
        </p:nvCxnSpPr>
        <p:spPr bwMode="auto">
          <a:xfrm rot="10800000" flipV="1">
            <a:off x="3756025" y="3603625"/>
            <a:ext cx="2298700" cy="3095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18" name="AutoShape 41"/>
          <p:cNvCxnSpPr>
            <a:cxnSpLocks noChangeShapeType="1"/>
          </p:cNvCxnSpPr>
          <p:nvPr/>
        </p:nvCxnSpPr>
        <p:spPr bwMode="auto">
          <a:xfrm rot="10800000">
            <a:off x="3789363" y="4129088"/>
            <a:ext cx="3152775" cy="360362"/>
          </a:xfrm>
          <a:prstGeom prst="curvedConnector3">
            <a:avLst>
              <a:gd name="adj1" fmla="val 50301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16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Attribute Stratification</a:t>
            </a:r>
          </a:p>
        </p:txBody>
      </p:sp>
      <p:sp>
        <p:nvSpPr>
          <p:cNvPr id="177154" name="Text Box 5"/>
          <p:cNvSpPr txBox="1">
            <a:spLocks noChangeArrowheads="1"/>
          </p:cNvSpPr>
          <p:nvPr/>
        </p:nvSpPr>
        <p:spPr bwMode="auto">
          <a:xfrm>
            <a:off x="1466850" y="1150938"/>
            <a:ext cx="1931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/>
              <a:t>PRM</a:t>
            </a:r>
          </a:p>
          <a:p>
            <a:r>
              <a:rPr lang="en-US" b="0"/>
              <a:t>dependency </a:t>
            </a:r>
          </a:p>
          <a:p>
            <a:r>
              <a:rPr lang="en-US" b="0"/>
              <a:t>structure </a:t>
            </a:r>
            <a:r>
              <a:rPr lang="en-US" b="0" i="1">
                <a:latin typeface="Times New Roman" charset="0"/>
              </a:rPr>
              <a:t>S</a:t>
            </a:r>
            <a:endParaRPr lang="en-US" b="0"/>
          </a:p>
        </p:txBody>
      </p:sp>
      <p:sp>
        <p:nvSpPr>
          <p:cNvPr id="177155" name="AutoShape 6"/>
          <p:cNvSpPr>
            <a:spLocks noChangeArrowheads="1"/>
          </p:cNvSpPr>
          <p:nvPr/>
        </p:nvSpPr>
        <p:spPr bwMode="auto">
          <a:xfrm>
            <a:off x="3616325" y="1554163"/>
            <a:ext cx="15240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FFFF"/>
          </a:solidFill>
          <a:ln w="1905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7156" name="Text Box 7"/>
          <p:cNvSpPr txBox="1">
            <a:spLocks noChangeArrowheads="1"/>
          </p:cNvSpPr>
          <p:nvPr/>
        </p:nvSpPr>
        <p:spPr bwMode="auto">
          <a:xfrm>
            <a:off x="5414963" y="1333500"/>
            <a:ext cx="1847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/>
              <a:t>dependency</a:t>
            </a:r>
          </a:p>
          <a:p>
            <a:r>
              <a:rPr lang="en-US" b="0"/>
              <a:t>graph</a:t>
            </a:r>
          </a:p>
        </p:txBody>
      </p:sp>
      <p:sp>
        <p:nvSpPr>
          <p:cNvPr id="177157" name="Oval 8"/>
          <p:cNvSpPr>
            <a:spLocks noChangeArrowheads="1"/>
          </p:cNvSpPr>
          <p:nvPr/>
        </p:nvSpPr>
        <p:spPr bwMode="auto">
          <a:xfrm>
            <a:off x="804863" y="2690813"/>
            <a:ext cx="2730500" cy="488950"/>
          </a:xfrm>
          <a:prstGeom prst="ellipse">
            <a:avLst/>
          </a:prstGeom>
          <a:solidFill>
            <a:srgbClr val="3366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0" i="1">
                <a:solidFill>
                  <a:schemeClr val="bg1"/>
                </a:solidFill>
                <a:latin typeface="Times New Roman" charset="0"/>
              </a:rPr>
              <a:t>Paper.Accecpted</a:t>
            </a:r>
            <a:endParaRPr lang="en-US" b="0" i="1">
              <a:latin typeface="Times New Roman" charset="0"/>
            </a:endParaRPr>
          </a:p>
        </p:txBody>
      </p:sp>
      <p:sp>
        <p:nvSpPr>
          <p:cNvPr id="177158" name="Oval 9"/>
          <p:cNvSpPr>
            <a:spLocks noChangeArrowheads="1"/>
          </p:cNvSpPr>
          <p:nvPr/>
        </p:nvSpPr>
        <p:spPr bwMode="auto">
          <a:xfrm>
            <a:off x="584200" y="3743325"/>
            <a:ext cx="3295650" cy="579438"/>
          </a:xfrm>
          <a:prstGeom prst="ellipse">
            <a:avLst/>
          </a:prstGeom>
          <a:solidFill>
            <a:srgbClr val="3366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9144" rIns="9144" anchor="ctr"/>
          <a:lstStyle/>
          <a:p>
            <a:r>
              <a:rPr lang="en-US" b="0" i="1">
                <a:solidFill>
                  <a:schemeClr val="bg1"/>
                </a:solidFill>
                <a:latin typeface="Times New Roman" charset="0"/>
              </a:rPr>
              <a:t>Researcher.Reputation</a:t>
            </a:r>
          </a:p>
        </p:txBody>
      </p:sp>
      <p:sp>
        <p:nvSpPr>
          <p:cNvPr id="177159" name="Line 10"/>
          <p:cNvSpPr>
            <a:spLocks noChangeShapeType="1"/>
          </p:cNvSpPr>
          <p:nvPr/>
        </p:nvSpPr>
        <p:spPr bwMode="auto">
          <a:xfrm>
            <a:off x="2216150" y="315118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7160" name="Text Box 11"/>
          <p:cNvSpPr txBox="1">
            <a:spLocks noChangeArrowheads="1"/>
          </p:cNvSpPr>
          <p:nvPr/>
        </p:nvSpPr>
        <p:spPr bwMode="auto">
          <a:xfrm>
            <a:off x="3948113" y="3019425"/>
            <a:ext cx="4933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if </a:t>
            </a:r>
            <a:r>
              <a:rPr lang="en-US" b="0" i="1">
                <a:latin typeface="Times New Roman" charset="0"/>
              </a:rPr>
              <a:t>Researcher.Reputation</a:t>
            </a:r>
          </a:p>
          <a:p>
            <a:pPr algn="l"/>
            <a:r>
              <a:rPr lang="en-US" b="0"/>
              <a:t> depends directly on </a:t>
            </a:r>
            <a:r>
              <a:rPr lang="en-US" b="0" i="1">
                <a:latin typeface="Times New Roman" charset="0"/>
              </a:rPr>
              <a:t>Paper.Accepted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47663" y="4500563"/>
            <a:ext cx="7748587" cy="1052512"/>
            <a:chOff x="192" y="3504"/>
            <a:chExt cx="4881" cy="663"/>
          </a:xfrm>
        </p:grpSpPr>
        <p:sp>
          <p:nvSpPr>
            <p:cNvPr id="177163" name="Text Box 13"/>
            <p:cNvSpPr txBox="1">
              <a:spLocks noChangeArrowheads="1"/>
            </p:cNvSpPr>
            <p:nvPr/>
          </p:nvSpPr>
          <p:spPr bwMode="auto">
            <a:xfrm>
              <a:off x="336" y="3840"/>
              <a:ext cx="4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b="0">
                  <a:solidFill>
                    <a:schemeClr val="accent1"/>
                  </a:solidFill>
                </a:rPr>
                <a:t>dependency graph acyclic </a:t>
              </a:r>
              <a:r>
                <a:rPr lang="en-US" sz="2800" b="0">
                  <a:solidFill>
                    <a:schemeClr val="accent1"/>
                  </a:solidFill>
                  <a:sym typeface="Symbol" charset="0"/>
                </a:rPr>
                <a:t> acyclic for any </a:t>
              </a:r>
              <a:r>
                <a:rPr lang="en-US" sz="2800" b="0">
                  <a:solidFill>
                    <a:schemeClr val="hlink"/>
                  </a:solidFill>
                </a:rPr>
                <a:t> </a:t>
              </a:r>
            </a:p>
          </p:txBody>
        </p:sp>
        <p:sp>
          <p:nvSpPr>
            <p:cNvPr id="177164" name="Text Box 14"/>
            <p:cNvSpPr txBox="1">
              <a:spLocks noChangeArrowheads="1"/>
            </p:cNvSpPr>
            <p:nvPr/>
          </p:nvSpPr>
          <p:spPr bwMode="auto">
            <a:xfrm>
              <a:off x="192" y="3504"/>
              <a:ext cx="257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3200" b="0">
                  <a:solidFill>
                    <a:schemeClr val="accent1"/>
                  </a:solidFill>
                </a:rPr>
                <a:t>Attribute stratification:</a:t>
              </a:r>
              <a:endParaRPr lang="en-US" sz="3200" b="0">
                <a:solidFill>
                  <a:schemeClr val="hlink"/>
                </a:solidFill>
              </a:endParaRPr>
            </a:p>
          </p:txBody>
        </p:sp>
      </p:grpSp>
      <p:sp>
        <p:nvSpPr>
          <p:cNvPr id="1330201" name="Text Box 25"/>
          <p:cNvSpPr txBox="1">
            <a:spLocks noChangeArrowheads="1"/>
          </p:cNvSpPr>
          <p:nvPr/>
        </p:nvSpPr>
        <p:spPr bwMode="auto">
          <a:xfrm>
            <a:off x="617538" y="5659438"/>
            <a:ext cx="6969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i="1"/>
              <a:t>Algorithm more flexible; allows certain cycles along guaranteed acyclic relations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advTm="4806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20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981200" y="3200400"/>
            <a:ext cx="4191000" cy="2209800"/>
          </a:xfrm>
          <a:prstGeom prst="rect">
            <a:avLst/>
          </a:prstGeom>
          <a:noFill/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FF99"/>
              </a:solidFill>
            </a:endParaRPr>
          </a:p>
        </p:txBody>
      </p:sp>
      <p:sp>
        <p:nvSpPr>
          <p:cNvPr id="138243" name="Oval 3"/>
          <p:cNvSpPr>
            <a:spLocks noChangeArrowheads="1"/>
          </p:cNvSpPr>
          <p:nvPr/>
        </p:nvSpPr>
        <p:spPr bwMode="auto">
          <a:xfrm>
            <a:off x="3082925" y="4668838"/>
            <a:ext cx="1787525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/>
              <a:t>Blood Type</a:t>
            </a:r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3711575" y="3983038"/>
            <a:ext cx="2363788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/>
              <a:t>M-chromosome</a:t>
            </a:r>
          </a:p>
        </p:txBody>
      </p:sp>
      <p:cxnSp>
        <p:nvCxnSpPr>
          <p:cNvPr id="138245" name="AutoShape 5"/>
          <p:cNvCxnSpPr>
            <a:cxnSpLocks noChangeShapeType="1"/>
            <a:stCxn id="138244" idx="4"/>
            <a:endCxn id="138243" idx="7"/>
          </p:cNvCxnSpPr>
          <p:nvPr/>
        </p:nvCxnSpPr>
        <p:spPr bwMode="auto">
          <a:xfrm flipH="1">
            <a:off x="4608513" y="4478338"/>
            <a:ext cx="285750" cy="241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2032000" y="3449638"/>
            <a:ext cx="2312988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/>
              <a:t>P-chromosome</a:t>
            </a:r>
          </a:p>
        </p:txBody>
      </p:sp>
      <p:cxnSp>
        <p:nvCxnSpPr>
          <p:cNvPr id="138247" name="AutoShape 7"/>
          <p:cNvCxnSpPr>
            <a:cxnSpLocks noChangeShapeType="1"/>
            <a:stCxn id="138246" idx="4"/>
            <a:endCxn id="138243" idx="1"/>
          </p:cNvCxnSpPr>
          <p:nvPr/>
        </p:nvCxnSpPr>
        <p:spPr bwMode="auto">
          <a:xfrm>
            <a:off x="3189288" y="3944938"/>
            <a:ext cx="155575" cy="774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4419600" y="3429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990099"/>
                </a:solidFill>
                <a:latin typeface="Tahoma" charset="0"/>
              </a:rPr>
              <a:t>Person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5257800" y="4876800"/>
            <a:ext cx="3581400" cy="16002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cxnSp>
        <p:nvCxnSpPr>
          <p:cNvPr id="138250" name="AutoShape 10"/>
          <p:cNvCxnSpPr>
            <a:cxnSpLocks noChangeShapeType="1"/>
            <a:stCxn id="138243" idx="4"/>
            <a:endCxn id="138251" idx="1"/>
          </p:cNvCxnSpPr>
          <p:nvPr/>
        </p:nvCxnSpPr>
        <p:spPr bwMode="auto">
          <a:xfrm>
            <a:off x="3976688" y="5164138"/>
            <a:ext cx="2055812" cy="7604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51" name="Oval 11"/>
          <p:cNvSpPr>
            <a:spLocks noChangeArrowheads="1"/>
          </p:cNvSpPr>
          <p:nvPr/>
        </p:nvSpPr>
        <p:spPr bwMode="auto">
          <a:xfrm>
            <a:off x="5865813" y="5867400"/>
            <a:ext cx="1139825" cy="519113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/>
              <a:t>Result</a:t>
            </a:r>
          </a:p>
        </p:txBody>
      </p:sp>
      <p:sp>
        <p:nvSpPr>
          <p:cNvPr id="138252" name="Oval 12"/>
          <p:cNvSpPr>
            <a:spLocks noChangeArrowheads="1"/>
          </p:cNvSpPr>
          <p:nvPr/>
        </p:nvSpPr>
        <p:spPr bwMode="auto">
          <a:xfrm>
            <a:off x="6223000" y="5105400"/>
            <a:ext cx="2235200" cy="519113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/>
              <a:t>Contaminated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6934200" y="5943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990099"/>
                </a:solidFill>
                <a:latin typeface="Tahoma" charset="0"/>
              </a:rPr>
              <a:t>Blood Test</a:t>
            </a:r>
          </a:p>
        </p:txBody>
      </p:sp>
      <p:cxnSp>
        <p:nvCxnSpPr>
          <p:cNvPr id="138254" name="AutoShape 14"/>
          <p:cNvCxnSpPr>
            <a:cxnSpLocks noChangeShapeType="1"/>
            <a:stCxn id="138252" idx="4"/>
            <a:endCxn id="138251" idx="7"/>
          </p:cNvCxnSpPr>
          <p:nvPr/>
        </p:nvCxnSpPr>
        <p:spPr bwMode="auto">
          <a:xfrm flipH="1">
            <a:off x="6838950" y="5643563"/>
            <a:ext cx="501650" cy="2809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28600" y="762000"/>
            <a:ext cx="4191000" cy="2057400"/>
          </a:xfrm>
          <a:prstGeom prst="rect">
            <a:avLst/>
          </a:prstGeom>
          <a:noFill/>
          <a:ln w="76200">
            <a:solidFill>
              <a:srgbClr val="990099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FF99"/>
              </a:solidFill>
            </a:endParaRPr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>
            <a:off x="533400" y="990600"/>
            <a:ext cx="1787525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/>
              <a:t>Blood Type</a:t>
            </a:r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1905000" y="2209800"/>
            <a:ext cx="2363788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/>
              <a:t>M-chromosome</a:t>
            </a:r>
          </a:p>
        </p:txBody>
      </p:sp>
      <p:cxnSp>
        <p:nvCxnSpPr>
          <p:cNvPr id="138258" name="AutoShape 18"/>
          <p:cNvCxnSpPr>
            <a:cxnSpLocks noChangeShapeType="1"/>
            <a:stCxn id="138257" idx="4"/>
            <a:endCxn id="138246" idx="0"/>
          </p:cNvCxnSpPr>
          <p:nvPr/>
        </p:nvCxnSpPr>
        <p:spPr bwMode="auto">
          <a:xfrm>
            <a:off x="3087688" y="2705100"/>
            <a:ext cx="101600" cy="7254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59" name="Oval 19"/>
          <p:cNvSpPr>
            <a:spLocks noChangeArrowheads="1"/>
          </p:cNvSpPr>
          <p:nvPr/>
        </p:nvSpPr>
        <p:spPr bwMode="auto">
          <a:xfrm>
            <a:off x="304800" y="1676400"/>
            <a:ext cx="2312988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/>
              <a:t>P-chromosome</a:t>
            </a:r>
          </a:p>
        </p:txBody>
      </p:sp>
      <p:cxnSp>
        <p:nvCxnSpPr>
          <p:cNvPr id="138260" name="AutoShape 20"/>
          <p:cNvCxnSpPr>
            <a:cxnSpLocks noChangeShapeType="1"/>
            <a:stCxn id="138259" idx="4"/>
            <a:endCxn id="138246" idx="1"/>
          </p:cNvCxnSpPr>
          <p:nvPr/>
        </p:nvCxnSpPr>
        <p:spPr bwMode="auto">
          <a:xfrm>
            <a:off x="1462088" y="2171700"/>
            <a:ext cx="908050" cy="13287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2667000" y="838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990099"/>
                </a:solidFill>
                <a:latin typeface="Tahoma" charset="0"/>
              </a:rPr>
              <a:t>Person</a:t>
            </a:r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4953000" y="914400"/>
            <a:ext cx="3962400" cy="2057400"/>
          </a:xfrm>
          <a:prstGeom prst="rect">
            <a:avLst/>
          </a:prstGeom>
          <a:noFill/>
          <a:ln w="76200">
            <a:solidFill>
              <a:srgbClr val="990099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FF99"/>
              </a:solidFill>
            </a:endParaRPr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>
            <a:off x="5257800" y="1066800"/>
            <a:ext cx="1787525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/>
              <a:t>Blood Type</a:t>
            </a:r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>
            <a:off x="6553200" y="2343150"/>
            <a:ext cx="2363788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/>
              <a:t>M-chromosome</a:t>
            </a:r>
          </a:p>
        </p:txBody>
      </p:sp>
      <p:cxnSp>
        <p:nvCxnSpPr>
          <p:cNvPr id="138265" name="AutoShape 25"/>
          <p:cNvCxnSpPr>
            <a:cxnSpLocks noChangeShapeType="1"/>
            <a:stCxn id="138264" idx="4"/>
            <a:endCxn id="138244" idx="6"/>
          </p:cNvCxnSpPr>
          <p:nvPr/>
        </p:nvCxnSpPr>
        <p:spPr bwMode="auto">
          <a:xfrm flipH="1">
            <a:off x="6094413" y="2838450"/>
            <a:ext cx="1641475" cy="1382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5029200" y="1828800"/>
            <a:ext cx="2312988" cy="47625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/>
              <a:t>P-chromosome</a:t>
            </a:r>
          </a:p>
        </p:txBody>
      </p:sp>
      <p:cxnSp>
        <p:nvCxnSpPr>
          <p:cNvPr id="138267" name="AutoShape 27"/>
          <p:cNvCxnSpPr>
            <a:cxnSpLocks noChangeShapeType="1"/>
            <a:stCxn id="138266" idx="4"/>
            <a:endCxn id="138244" idx="7"/>
          </p:cNvCxnSpPr>
          <p:nvPr/>
        </p:nvCxnSpPr>
        <p:spPr bwMode="auto">
          <a:xfrm flipH="1">
            <a:off x="5729288" y="2324100"/>
            <a:ext cx="457200" cy="17097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68" name="Text Box 28"/>
          <p:cNvSpPr txBox="1">
            <a:spLocks noChangeArrowheads="1"/>
          </p:cNvSpPr>
          <p:nvPr/>
        </p:nvSpPr>
        <p:spPr bwMode="auto">
          <a:xfrm>
            <a:off x="7391400" y="990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990099"/>
                </a:solidFill>
                <a:latin typeface="Tahoma" charset="0"/>
              </a:rPr>
              <a:t>Person</a:t>
            </a:r>
          </a:p>
        </p:txBody>
      </p:sp>
      <p:sp>
        <p:nvSpPr>
          <p:cNvPr id="138269" name="Text Box 29"/>
          <p:cNvSpPr txBox="1">
            <a:spLocks noChangeArrowheads="1"/>
          </p:cNvSpPr>
          <p:nvPr/>
        </p:nvSpPr>
        <p:spPr bwMode="auto">
          <a:xfrm>
            <a:off x="1447800" y="228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990099"/>
                </a:solidFill>
                <a:latin typeface="Tahoma" charset="0"/>
              </a:rPr>
              <a:t>(Father)</a:t>
            </a:r>
          </a:p>
        </p:txBody>
      </p:sp>
      <p:sp>
        <p:nvSpPr>
          <p:cNvPr id="138270" name="Text Box 30"/>
          <p:cNvSpPr txBox="1">
            <a:spLocks noChangeArrowheads="1"/>
          </p:cNvSpPr>
          <p:nvPr/>
        </p:nvSpPr>
        <p:spPr bwMode="auto">
          <a:xfrm>
            <a:off x="6858000" y="304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990099"/>
                </a:solidFill>
                <a:latin typeface="Tahoma" charset="0"/>
              </a:rPr>
              <a:t>(Mother)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Motivation and Background </a:t>
            </a:r>
          </a:p>
          <a:p>
            <a:pPr>
              <a:lnSpc>
                <a:spcPct val="125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Attribute Uncertainty</a:t>
            </a:r>
          </a:p>
          <a:p>
            <a:pPr>
              <a:lnSpc>
                <a:spcPct val="125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Link Uncertainty</a:t>
            </a:r>
          </a:p>
          <a:p>
            <a:pPr>
              <a:lnSpc>
                <a:spcPct val="125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Class Hierarchies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 Selection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do local search over legal structures</a:t>
            </a:r>
          </a:p>
          <a:p>
            <a:pPr lvl="1">
              <a:lnSpc>
                <a:spcPct val="100000"/>
              </a:lnSpc>
            </a:pPr>
            <a:endParaRPr lang="en-US" sz="2800">
              <a:latin typeface="Arial" charset="0"/>
              <a:ea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Key Components: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legal models</a:t>
            </a:r>
          </a:p>
          <a:p>
            <a:pPr lvl="1">
              <a:lnSpc>
                <a:spcPct val="100000"/>
              </a:lnSpc>
              <a:buFontTx/>
              <a:buChar char="»"/>
            </a:pPr>
            <a:r>
              <a:rPr lang="en-US" sz="28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scoring models</a:t>
            </a:r>
            <a:endParaRPr lang="en-US" sz="2800" b="1">
              <a:latin typeface="Arial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searching model space</a:t>
            </a:r>
          </a:p>
          <a:p>
            <a:pPr>
              <a:lnSpc>
                <a:spcPct val="100000"/>
              </a:lnSpc>
            </a:pPr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Scoring Models</a:t>
            </a:r>
          </a:p>
        </p:txBody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1757363"/>
            <a:ext cx="8534400" cy="527050"/>
          </a:xfrm>
        </p:spPr>
        <p:txBody>
          <a:bodyPr/>
          <a:lstStyle/>
          <a:p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Bayesian approach:</a:t>
            </a:r>
          </a:p>
        </p:txBody>
      </p:sp>
      <p:graphicFrame>
        <p:nvGraphicFramePr>
          <p:cNvPr id="182275" name="Object 2"/>
          <p:cNvGraphicFramePr>
            <a:graphicFrameLocks noChangeAspect="1"/>
          </p:cNvGraphicFramePr>
          <p:nvPr/>
        </p:nvGraphicFramePr>
        <p:xfrm>
          <a:off x="862013" y="2316163"/>
          <a:ext cx="722153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4" name="Equation" r:id="rId4" imgW="3022600" imgH="482600" progId="Equation.3">
                  <p:embed/>
                </p:oleObj>
              </mc:Choice>
              <mc:Fallback>
                <p:oleObj name="Equation" r:id="rId4" imgW="30226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2316163"/>
                        <a:ext cx="7221537" cy="127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6" name="Rectangle 5"/>
          <p:cNvSpPr>
            <a:spLocks noChangeArrowheads="1"/>
          </p:cNvSpPr>
          <p:nvPr/>
        </p:nvSpPr>
        <p:spPr bwMode="auto">
          <a:xfrm>
            <a:off x="236538" y="4283075"/>
            <a:ext cx="8261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3200">
              <a:solidFill>
                <a:schemeClr val="accent1"/>
              </a:solidFill>
            </a:endParaRPr>
          </a:p>
        </p:txBody>
      </p:sp>
      <p:sp>
        <p:nvSpPr>
          <p:cNvPr id="182277" name="Rectangle 7"/>
          <p:cNvSpPr>
            <a:spLocks noChangeArrowheads="1"/>
          </p:cNvSpPr>
          <p:nvPr/>
        </p:nvSpPr>
        <p:spPr bwMode="auto">
          <a:xfrm>
            <a:off x="236538" y="4754563"/>
            <a:ext cx="8261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>
                <a:solidFill>
                  <a:schemeClr val="accent1"/>
                </a:solidFill>
              </a:rPr>
              <a:t>Standard approach to scoring models; used in Bayesian network learning</a:t>
            </a:r>
            <a:endParaRPr lang="en-US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 Selection</a:t>
            </a:r>
          </a:p>
        </p:txBody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do local search over legal structures</a:t>
            </a:r>
          </a:p>
          <a:p>
            <a:pPr lvl="1">
              <a:lnSpc>
                <a:spcPct val="100000"/>
              </a:lnSpc>
            </a:pPr>
            <a:endParaRPr lang="en-US" sz="2800">
              <a:latin typeface="Arial" charset="0"/>
              <a:ea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Key Components: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legal models </a:t>
            </a:r>
          </a:p>
          <a:p>
            <a:pPr lvl="1">
              <a:lnSpc>
                <a:spcPct val="100000"/>
              </a:lnSpc>
            </a:pPr>
            <a:r>
              <a:rPr lang="en-US" sz="2800" b="1">
                <a:latin typeface="Arial" charset="0"/>
                <a:ea typeface="ＭＳ Ｐゴシック" charset="0"/>
              </a:rPr>
              <a:t>scoring models</a:t>
            </a:r>
          </a:p>
          <a:p>
            <a:pPr lvl="1">
              <a:lnSpc>
                <a:spcPct val="100000"/>
              </a:lnSpc>
              <a:buFontTx/>
              <a:buChar char="»"/>
            </a:pPr>
            <a:r>
              <a:rPr lang="en-US" sz="2800" b="1">
                <a:solidFill>
                  <a:schemeClr val="accent1"/>
                </a:solidFill>
                <a:latin typeface="Arial" charset="0"/>
                <a:ea typeface="ＭＳ Ｐゴシック" charset="0"/>
              </a:rPr>
              <a:t>searching model space</a:t>
            </a:r>
            <a:endParaRPr lang="en-US" sz="2800" b="1">
              <a:latin typeface="Arial" charset="0"/>
              <a:ea typeface="ＭＳ Ｐゴシック" charset="0"/>
            </a:endParaRPr>
          </a:p>
          <a:p>
            <a:pPr>
              <a:lnSpc>
                <a:spcPct val="100000"/>
              </a:lnSpc>
            </a:pPr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2746375" y="3417888"/>
            <a:ext cx="757238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449263" y="3306763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Searching Model Space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2665413" y="3424238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2934" name="Oval 6"/>
          <p:cNvSpPr>
            <a:spLocks noChangeAspect="1" noChangeArrowheads="1"/>
          </p:cNvSpPr>
          <p:nvPr/>
        </p:nvSpPr>
        <p:spPr bwMode="auto">
          <a:xfrm>
            <a:off x="2814638" y="3751263"/>
            <a:ext cx="576262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35" name="Oval 7"/>
          <p:cNvSpPr>
            <a:spLocks noChangeAspect="1" noChangeArrowheads="1"/>
          </p:cNvSpPr>
          <p:nvPr/>
        </p:nvSpPr>
        <p:spPr bwMode="auto">
          <a:xfrm>
            <a:off x="2814638" y="3957638"/>
            <a:ext cx="576262" cy="153987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36" name="Oval 8"/>
          <p:cNvSpPr>
            <a:spLocks noChangeAspect="1" noChangeArrowheads="1"/>
          </p:cNvSpPr>
          <p:nvPr/>
        </p:nvSpPr>
        <p:spPr bwMode="auto">
          <a:xfrm>
            <a:off x="2814638" y="4165600"/>
            <a:ext cx="576262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2345" name="AutoShape 9"/>
          <p:cNvCxnSpPr>
            <a:cxnSpLocks noChangeShapeType="1"/>
            <a:stCxn id="252935" idx="2"/>
            <a:endCxn id="252936" idx="2"/>
          </p:cNvCxnSpPr>
          <p:nvPr/>
        </p:nvCxnSpPr>
        <p:spPr bwMode="auto">
          <a:xfrm rot="10800000" flipH="1" flipV="1">
            <a:off x="2800350" y="4035425"/>
            <a:ext cx="1588" cy="206375"/>
          </a:xfrm>
          <a:prstGeom prst="curvedConnector3">
            <a:avLst>
              <a:gd name="adj1" fmla="val -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2346" name="AutoShape 10"/>
          <p:cNvCxnSpPr>
            <a:cxnSpLocks noChangeShapeType="1"/>
            <a:stCxn id="252935" idx="1"/>
            <a:endCxn id="252934" idx="2"/>
          </p:cNvCxnSpPr>
          <p:nvPr/>
        </p:nvCxnSpPr>
        <p:spPr bwMode="auto">
          <a:xfrm rot="5400000" flipH="1">
            <a:off x="2780507" y="3847306"/>
            <a:ext cx="138112" cy="98425"/>
          </a:xfrm>
          <a:prstGeom prst="curvedConnector4">
            <a:avLst>
              <a:gd name="adj1" fmla="val 25287"/>
              <a:gd name="adj2" fmla="val 31774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2939" name="Text Box 11"/>
          <p:cNvSpPr txBox="1">
            <a:spLocks noChangeArrowheads="1"/>
          </p:cNvSpPr>
          <p:nvPr/>
        </p:nvSpPr>
        <p:spPr bwMode="auto">
          <a:xfrm>
            <a:off x="381000" y="3357563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</a:p>
        </p:txBody>
      </p:sp>
      <p:grpSp>
        <p:nvGrpSpPr>
          <p:cNvPr id="186379" name="Group 12"/>
          <p:cNvGrpSpPr>
            <a:grpSpLocks/>
          </p:cNvGrpSpPr>
          <p:nvPr/>
        </p:nvGrpSpPr>
        <p:grpSpPr bwMode="auto">
          <a:xfrm>
            <a:off x="517525" y="3633788"/>
            <a:ext cx="574675" cy="773112"/>
            <a:chOff x="432" y="3072"/>
            <a:chExt cx="407" cy="537"/>
          </a:xfrm>
        </p:grpSpPr>
        <p:sp>
          <p:nvSpPr>
            <p:cNvPr id="252941" name="Oval 13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42" name="Oval 14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43" name="Oval 15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44" name="Oval 16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42349" name="AutoShape 17"/>
          <p:cNvCxnSpPr>
            <a:cxnSpLocks noChangeShapeType="1"/>
            <a:stCxn id="252942" idx="6"/>
            <a:endCxn id="252943" idx="6"/>
          </p:cNvCxnSpPr>
          <p:nvPr/>
        </p:nvCxnSpPr>
        <p:spPr bwMode="auto">
          <a:xfrm>
            <a:off x="1106488" y="3917950"/>
            <a:ext cx="1587" cy="206375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1447800" y="3384550"/>
            <a:ext cx="882650" cy="103663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2947" name="Text Box 19"/>
          <p:cNvSpPr txBox="1">
            <a:spLocks noChangeArrowheads="1"/>
          </p:cNvSpPr>
          <p:nvPr/>
        </p:nvSpPr>
        <p:spPr bwMode="auto">
          <a:xfrm>
            <a:off x="1447800" y="3454400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2948" name="Oval 20"/>
          <p:cNvSpPr>
            <a:spLocks noChangeAspect="1" noChangeArrowheads="1"/>
          </p:cNvSpPr>
          <p:nvPr/>
        </p:nvSpPr>
        <p:spPr bwMode="auto">
          <a:xfrm>
            <a:off x="1584325" y="3786188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49" name="Oval 21"/>
          <p:cNvSpPr>
            <a:spLocks noChangeAspect="1" noChangeArrowheads="1"/>
          </p:cNvSpPr>
          <p:nvPr/>
        </p:nvSpPr>
        <p:spPr bwMode="auto">
          <a:xfrm>
            <a:off x="1584325" y="399415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50" name="Oval 22"/>
          <p:cNvSpPr>
            <a:spLocks noChangeAspect="1" noChangeArrowheads="1"/>
          </p:cNvSpPr>
          <p:nvPr/>
        </p:nvSpPr>
        <p:spPr bwMode="auto">
          <a:xfrm>
            <a:off x="1584325" y="4200525"/>
            <a:ext cx="5746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2355" name="AutoShape 23"/>
          <p:cNvCxnSpPr>
            <a:cxnSpLocks noChangeShapeType="1"/>
            <a:stCxn id="252950" idx="6"/>
            <a:endCxn id="252948" idx="6"/>
          </p:cNvCxnSpPr>
          <p:nvPr/>
        </p:nvCxnSpPr>
        <p:spPr bwMode="auto">
          <a:xfrm flipV="1">
            <a:off x="2173288" y="3862388"/>
            <a:ext cx="1587" cy="414337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52952" name="Group 24"/>
          <p:cNvGrpSpPr>
            <a:grpSpLocks/>
          </p:cNvGrpSpPr>
          <p:nvPr/>
        </p:nvGrpSpPr>
        <p:grpSpPr bwMode="auto">
          <a:xfrm>
            <a:off x="2163763" y="4829175"/>
            <a:ext cx="5610225" cy="1724025"/>
            <a:chOff x="1363" y="3042"/>
            <a:chExt cx="3534" cy="1086"/>
          </a:xfrm>
        </p:grpSpPr>
        <p:sp>
          <p:nvSpPr>
            <p:cNvPr id="252953" name="Rectangle 25"/>
            <p:cNvSpPr>
              <a:spLocks noChangeArrowheads="1"/>
            </p:cNvSpPr>
            <p:nvPr/>
          </p:nvSpPr>
          <p:spPr bwMode="auto">
            <a:xfrm>
              <a:off x="4370" y="3448"/>
              <a:ext cx="477" cy="6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1200" i="1">
                <a:solidFill>
                  <a:srgbClr val="00FF99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2954" name="Rectangle 26"/>
            <p:cNvSpPr>
              <a:spLocks noChangeArrowheads="1"/>
            </p:cNvSpPr>
            <p:nvPr/>
          </p:nvSpPr>
          <p:spPr bwMode="auto">
            <a:xfrm>
              <a:off x="2923" y="3378"/>
              <a:ext cx="476" cy="7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1200" i="1">
                <a:solidFill>
                  <a:srgbClr val="00FF99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2955" name="Text Box 27"/>
            <p:cNvSpPr txBox="1">
              <a:spLocks noChangeArrowheads="1"/>
            </p:cNvSpPr>
            <p:nvPr/>
          </p:nvSpPr>
          <p:spPr bwMode="auto">
            <a:xfrm rot="1726209">
              <a:off x="1620" y="3358"/>
              <a:ext cx="6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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score</a:t>
              </a:r>
            </a:p>
          </p:txBody>
        </p:sp>
        <p:sp>
          <p:nvSpPr>
            <p:cNvPr id="252956" name="AutoShape 28"/>
            <p:cNvSpPr>
              <a:spLocks noChangeArrowheads="1"/>
            </p:cNvSpPr>
            <p:nvPr/>
          </p:nvSpPr>
          <p:spPr bwMode="auto">
            <a:xfrm rot="1726209">
              <a:off x="1363" y="3042"/>
              <a:ext cx="1539" cy="466"/>
            </a:xfrm>
            <a:prstGeom prst="rightArrow">
              <a:avLst>
                <a:gd name="adj1" fmla="val 50000"/>
                <a:gd name="adj2" fmla="val 82564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Delete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R</a:t>
              </a:r>
              <a:r>
                <a:rPr lang="en-US" sz="2000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.M</a:t>
              </a:r>
              <a:r>
                <a:rPr lang="en-US" sz="2000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R.L</a:t>
              </a:r>
              <a:endPara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2957" name="Text Box 29"/>
            <p:cNvSpPr txBox="1">
              <a:spLocks noChangeArrowheads="1"/>
            </p:cNvSpPr>
            <p:nvPr/>
          </p:nvSpPr>
          <p:spPr bwMode="auto">
            <a:xfrm>
              <a:off x="4319" y="3452"/>
              <a:ext cx="5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Review</a:t>
              </a:r>
            </a:p>
          </p:txBody>
        </p:sp>
        <p:sp>
          <p:nvSpPr>
            <p:cNvPr id="252958" name="Oval 30"/>
            <p:cNvSpPr>
              <a:spLocks noChangeAspect="1" noChangeArrowheads="1"/>
            </p:cNvSpPr>
            <p:nvPr/>
          </p:nvSpPr>
          <p:spPr bwMode="auto">
            <a:xfrm>
              <a:off x="4413" y="3658"/>
              <a:ext cx="363" cy="9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59" name="Oval 31"/>
            <p:cNvSpPr>
              <a:spLocks noChangeAspect="1" noChangeArrowheads="1"/>
            </p:cNvSpPr>
            <p:nvPr/>
          </p:nvSpPr>
          <p:spPr bwMode="auto">
            <a:xfrm>
              <a:off x="4413" y="3788"/>
              <a:ext cx="363" cy="9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60" name="Oval 32"/>
            <p:cNvSpPr>
              <a:spLocks noChangeAspect="1" noChangeArrowheads="1"/>
            </p:cNvSpPr>
            <p:nvPr/>
          </p:nvSpPr>
          <p:spPr bwMode="auto">
            <a:xfrm>
              <a:off x="4413" y="3919"/>
              <a:ext cx="363" cy="9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42395" name="AutoShape 33"/>
            <p:cNvCxnSpPr>
              <a:cxnSpLocks noChangeShapeType="1"/>
              <a:stCxn id="252959" idx="2"/>
              <a:endCxn id="252960" idx="2"/>
            </p:cNvCxnSpPr>
            <p:nvPr/>
          </p:nvCxnSpPr>
          <p:spPr bwMode="auto">
            <a:xfrm rot="10800000" flipH="1" flipV="1">
              <a:off x="4404" y="3837"/>
              <a:ext cx="1" cy="130"/>
            </a:xfrm>
            <a:prstGeom prst="curvedConnector3">
              <a:avLst>
                <a:gd name="adj1" fmla="val -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2962" name="Text Box 34"/>
            <p:cNvSpPr txBox="1">
              <a:spLocks noChangeArrowheads="1"/>
            </p:cNvSpPr>
            <p:nvPr/>
          </p:nvSpPr>
          <p:spPr bwMode="auto">
            <a:xfrm>
              <a:off x="2880" y="3410"/>
              <a:ext cx="6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Author</a:t>
              </a:r>
            </a:p>
          </p:txBody>
        </p:sp>
        <p:grpSp>
          <p:nvGrpSpPr>
            <p:cNvPr id="186428" name="Group 35"/>
            <p:cNvGrpSpPr>
              <a:grpSpLocks/>
            </p:cNvGrpSpPr>
            <p:nvPr/>
          </p:nvGrpSpPr>
          <p:grpSpPr bwMode="auto">
            <a:xfrm>
              <a:off x="2966" y="3584"/>
              <a:ext cx="362" cy="487"/>
              <a:chOff x="432" y="3072"/>
              <a:chExt cx="407" cy="537"/>
            </a:xfrm>
          </p:grpSpPr>
          <p:sp>
            <p:nvSpPr>
              <p:cNvPr id="252964" name="Oval 36"/>
              <p:cNvSpPr>
                <a:spLocks noChangeAspect="1" noChangeArrowheads="1"/>
              </p:cNvSpPr>
              <p:nvPr/>
            </p:nvSpPr>
            <p:spPr bwMode="auto">
              <a:xfrm>
                <a:off x="432" y="3072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2965" name="Oval 37"/>
              <p:cNvSpPr>
                <a:spLocks noChangeAspect="1" noChangeArrowheads="1"/>
              </p:cNvSpPr>
              <p:nvPr/>
            </p:nvSpPr>
            <p:spPr bwMode="auto">
              <a:xfrm>
                <a:off x="432" y="3216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2966" name="Oval 38"/>
              <p:cNvSpPr>
                <a:spLocks noChangeAspect="1" noChangeArrowheads="1"/>
              </p:cNvSpPr>
              <p:nvPr/>
            </p:nvSpPr>
            <p:spPr bwMode="auto">
              <a:xfrm>
                <a:off x="432" y="3360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2967" name="Oval 39"/>
              <p:cNvSpPr>
                <a:spLocks noChangeAspect="1" noChangeArrowheads="1"/>
              </p:cNvSpPr>
              <p:nvPr/>
            </p:nvSpPr>
            <p:spPr bwMode="auto">
              <a:xfrm>
                <a:off x="432" y="3504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42398" name="AutoShape 40"/>
            <p:cNvCxnSpPr>
              <a:cxnSpLocks noChangeShapeType="1"/>
              <a:stCxn id="252965" idx="6"/>
              <a:endCxn id="252966" idx="6"/>
            </p:cNvCxnSpPr>
            <p:nvPr/>
          </p:nvCxnSpPr>
          <p:spPr bwMode="auto">
            <a:xfrm>
              <a:off x="3337" y="3763"/>
              <a:ext cx="1" cy="130"/>
            </a:xfrm>
            <a:prstGeom prst="curvedConnector3">
              <a:avLst>
                <a:gd name="adj1" fmla="val 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2969" name="Rectangle 41"/>
            <p:cNvSpPr>
              <a:spLocks noChangeArrowheads="1"/>
            </p:cNvSpPr>
            <p:nvPr/>
          </p:nvSpPr>
          <p:spPr bwMode="auto">
            <a:xfrm>
              <a:off x="3552" y="3427"/>
              <a:ext cx="556" cy="65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1200" i="1">
                <a:solidFill>
                  <a:srgbClr val="00FF99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2970" name="Text Box 42"/>
            <p:cNvSpPr txBox="1">
              <a:spLocks noChangeArrowheads="1"/>
            </p:cNvSpPr>
            <p:nvPr/>
          </p:nvSpPr>
          <p:spPr bwMode="auto">
            <a:xfrm>
              <a:off x="3552" y="3471"/>
              <a:ext cx="6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252971" name="Oval 43"/>
            <p:cNvSpPr>
              <a:spLocks noChangeAspect="1" noChangeArrowheads="1"/>
            </p:cNvSpPr>
            <p:nvPr/>
          </p:nvSpPr>
          <p:spPr bwMode="auto">
            <a:xfrm>
              <a:off x="3638" y="3680"/>
              <a:ext cx="362" cy="9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72" name="Oval 44"/>
            <p:cNvSpPr>
              <a:spLocks noChangeAspect="1" noChangeArrowheads="1"/>
            </p:cNvSpPr>
            <p:nvPr/>
          </p:nvSpPr>
          <p:spPr bwMode="auto">
            <a:xfrm>
              <a:off x="3638" y="3811"/>
              <a:ext cx="362" cy="9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73" name="Oval 45"/>
            <p:cNvSpPr>
              <a:spLocks noChangeAspect="1" noChangeArrowheads="1"/>
            </p:cNvSpPr>
            <p:nvPr/>
          </p:nvSpPr>
          <p:spPr bwMode="auto">
            <a:xfrm>
              <a:off x="3638" y="3941"/>
              <a:ext cx="362" cy="9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42404" name="AutoShape 46"/>
            <p:cNvCxnSpPr>
              <a:cxnSpLocks noChangeShapeType="1"/>
              <a:stCxn id="252973" idx="6"/>
              <a:endCxn id="252971" idx="6"/>
            </p:cNvCxnSpPr>
            <p:nvPr/>
          </p:nvCxnSpPr>
          <p:spPr bwMode="auto">
            <a:xfrm flipV="1">
              <a:off x="4009" y="3728"/>
              <a:ext cx="1" cy="261"/>
            </a:xfrm>
            <a:prstGeom prst="curvedConnector3">
              <a:avLst>
                <a:gd name="adj1" fmla="val 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2975" name="Group 47"/>
          <p:cNvGrpSpPr>
            <a:grpSpLocks/>
          </p:cNvGrpSpPr>
          <p:nvPr/>
        </p:nvGrpSpPr>
        <p:grpSpPr bwMode="auto">
          <a:xfrm>
            <a:off x="3387725" y="1935163"/>
            <a:ext cx="5527675" cy="1582737"/>
            <a:chOff x="2134" y="1219"/>
            <a:chExt cx="3482" cy="997"/>
          </a:xfrm>
        </p:grpSpPr>
        <p:grpSp>
          <p:nvGrpSpPr>
            <p:cNvPr id="186393" name="Group 48"/>
            <p:cNvGrpSpPr>
              <a:grpSpLocks/>
            </p:cNvGrpSpPr>
            <p:nvPr/>
          </p:nvGrpSpPr>
          <p:grpSpPr bwMode="auto">
            <a:xfrm>
              <a:off x="2134" y="1576"/>
              <a:ext cx="1368" cy="640"/>
              <a:chOff x="1202" y="657"/>
              <a:chExt cx="1368" cy="640"/>
            </a:xfrm>
          </p:grpSpPr>
          <p:sp>
            <p:nvSpPr>
              <p:cNvPr id="252977" name="Text Box 49"/>
              <p:cNvSpPr txBox="1">
                <a:spLocks noChangeArrowheads="1"/>
              </p:cNvSpPr>
              <p:nvPr/>
            </p:nvSpPr>
            <p:spPr bwMode="auto">
              <a:xfrm rot="-1271001">
                <a:off x="1535" y="1047"/>
                <a:ext cx="6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2000" b="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  <a:sym typeface="Symbol" pitchFamily="18" charset="2"/>
                  </a:rPr>
                  <a:t></a:t>
                </a:r>
                <a:r>
                  <a:rPr lang="en-US" sz="2000" b="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score</a:t>
                </a:r>
              </a:p>
            </p:txBody>
          </p:sp>
          <p:sp>
            <p:nvSpPr>
              <p:cNvPr id="252978" name="AutoShape 50"/>
              <p:cNvSpPr>
                <a:spLocks noChangeArrowheads="1"/>
              </p:cNvSpPr>
              <p:nvPr/>
            </p:nvSpPr>
            <p:spPr bwMode="auto">
              <a:xfrm rot="-1271001">
                <a:off x="1202" y="657"/>
                <a:ext cx="1368" cy="466"/>
              </a:xfrm>
              <a:prstGeom prst="rightArrow">
                <a:avLst>
                  <a:gd name="adj1" fmla="val 50000"/>
                  <a:gd name="adj2" fmla="val 73391"/>
                </a:avLst>
              </a:prstGeom>
              <a:solidFill>
                <a:srgbClr val="CC99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Add</a:t>
                </a:r>
                <a:r>
                  <a:rPr lang="en-US" sz="2000" b="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 A.S</a:t>
                </a:r>
                <a:r>
                  <a:rPr lang="en-US" sz="2000" b="0" i="1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  <a:sym typeface="Symbol" pitchFamily="18" charset="2"/>
                  </a:rPr>
                  <a:t>A.W</a:t>
                </a:r>
                <a:endPara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2979" name="Rectangle 51"/>
            <p:cNvSpPr>
              <a:spLocks noChangeArrowheads="1"/>
            </p:cNvSpPr>
            <p:nvPr/>
          </p:nvSpPr>
          <p:spPr bwMode="auto">
            <a:xfrm>
              <a:off x="5089" y="1289"/>
              <a:ext cx="477" cy="61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1200" i="1">
                <a:solidFill>
                  <a:srgbClr val="00FF99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2980" name="Rectangle 52"/>
            <p:cNvSpPr>
              <a:spLocks noChangeArrowheads="1"/>
            </p:cNvSpPr>
            <p:nvPr/>
          </p:nvSpPr>
          <p:spPr bwMode="auto">
            <a:xfrm>
              <a:off x="3546" y="1219"/>
              <a:ext cx="476" cy="75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1200" i="1">
                <a:solidFill>
                  <a:srgbClr val="00FF99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2981" name="Text Box 53"/>
            <p:cNvSpPr txBox="1">
              <a:spLocks noChangeArrowheads="1"/>
            </p:cNvSpPr>
            <p:nvPr/>
          </p:nvSpPr>
          <p:spPr bwMode="auto">
            <a:xfrm>
              <a:off x="3503" y="1251"/>
              <a:ext cx="6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Author</a:t>
              </a:r>
            </a:p>
          </p:txBody>
        </p:sp>
        <p:sp>
          <p:nvSpPr>
            <p:cNvPr id="252982" name="Text Box 54"/>
            <p:cNvSpPr txBox="1">
              <a:spLocks noChangeArrowheads="1"/>
            </p:cNvSpPr>
            <p:nvPr/>
          </p:nvSpPr>
          <p:spPr bwMode="auto">
            <a:xfrm>
              <a:off x="5038" y="1293"/>
              <a:ext cx="5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Review</a:t>
              </a:r>
            </a:p>
          </p:txBody>
        </p:sp>
        <p:sp>
          <p:nvSpPr>
            <p:cNvPr id="252983" name="Oval 55"/>
            <p:cNvSpPr>
              <a:spLocks noChangeAspect="1" noChangeArrowheads="1"/>
            </p:cNvSpPr>
            <p:nvPr/>
          </p:nvSpPr>
          <p:spPr bwMode="auto">
            <a:xfrm>
              <a:off x="5132" y="1499"/>
              <a:ext cx="363" cy="9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84" name="Oval 56"/>
            <p:cNvSpPr>
              <a:spLocks noChangeAspect="1" noChangeArrowheads="1"/>
            </p:cNvSpPr>
            <p:nvPr/>
          </p:nvSpPr>
          <p:spPr bwMode="auto">
            <a:xfrm>
              <a:off x="5132" y="1629"/>
              <a:ext cx="363" cy="9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85" name="Oval 57"/>
            <p:cNvSpPr>
              <a:spLocks noChangeAspect="1" noChangeArrowheads="1"/>
            </p:cNvSpPr>
            <p:nvPr/>
          </p:nvSpPr>
          <p:spPr bwMode="auto">
            <a:xfrm>
              <a:off x="5132" y="1760"/>
              <a:ext cx="363" cy="9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42370" name="AutoShape 58"/>
            <p:cNvCxnSpPr>
              <a:cxnSpLocks noChangeShapeType="1"/>
              <a:stCxn id="252984" idx="2"/>
              <a:endCxn id="252985" idx="2"/>
            </p:cNvCxnSpPr>
            <p:nvPr/>
          </p:nvCxnSpPr>
          <p:spPr bwMode="auto">
            <a:xfrm rot="10800000" flipH="1" flipV="1">
              <a:off x="5123" y="1678"/>
              <a:ext cx="1" cy="130"/>
            </a:xfrm>
            <a:prstGeom prst="curvedConnector3">
              <a:avLst>
                <a:gd name="adj1" fmla="val -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2371" name="AutoShape 59"/>
            <p:cNvCxnSpPr>
              <a:cxnSpLocks noChangeShapeType="1"/>
              <a:stCxn id="252984" idx="1"/>
              <a:endCxn id="252983" idx="2"/>
            </p:cNvCxnSpPr>
            <p:nvPr/>
          </p:nvCxnSpPr>
          <p:spPr bwMode="auto">
            <a:xfrm rot="5400000" flipH="1">
              <a:off x="5111" y="1559"/>
              <a:ext cx="87" cy="62"/>
            </a:xfrm>
            <a:prstGeom prst="curvedConnector4">
              <a:avLst>
                <a:gd name="adj1" fmla="val 25287"/>
                <a:gd name="adj2" fmla="val 317741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2988" name="Rectangle 60"/>
            <p:cNvSpPr>
              <a:spLocks noChangeArrowheads="1"/>
            </p:cNvSpPr>
            <p:nvPr/>
          </p:nvSpPr>
          <p:spPr bwMode="auto">
            <a:xfrm>
              <a:off x="4271" y="1268"/>
              <a:ext cx="556" cy="65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sz="1200" i="1">
                <a:solidFill>
                  <a:srgbClr val="00FF99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52989" name="Text Box 61"/>
            <p:cNvSpPr txBox="1">
              <a:spLocks noChangeArrowheads="1"/>
            </p:cNvSpPr>
            <p:nvPr/>
          </p:nvSpPr>
          <p:spPr bwMode="auto">
            <a:xfrm>
              <a:off x="4271" y="1312"/>
              <a:ext cx="6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252990" name="Oval 62"/>
            <p:cNvSpPr>
              <a:spLocks noChangeAspect="1" noChangeArrowheads="1"/>
            </p:cNvSpPr>
            <p:nvPr/>
          </p:nvSpPr>
          <p:spPr bwMode="auto">
            <a:xfrm>
              <a:off x="4357" y="1521"/>
              <a:ext cx="362" cy="9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91" name="Oval 63"/>
            <p:cNvSpPr>
              <a:spLocks noChangeAspect="1" noChangeArrowheads="1"/>
            </p:cNvSpPr>
            <p:nvPr/>
          </p:nvSpPr>
          <p:spPr bwMode="auto">
            <a:xfrm>
              <a:off x="4357" y="1652"/>
              <a:ext cx="362" cy="9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2992" name="Oval 64"/>
            <p:cNvSpPr>
              <a:spLocks noChangeAspect="1" noChangeArrowheads="1"/>
            </p:cNvSpPr>
            <p:nvPr/>
          </p:nvSpPr>
          <p:spPr bwMode="auto">
            <a:xfrm>
              <a:off x="4357" y="1782"/>
              <a:ext cx="362" cy="9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42377" name="AutoShape 65"/>
            <p:cNvCxnSpPr>
              <a:cxnSpLocks noChangeShapeType="1"/>
              <a:stCxn id="252992" idx="6"/>
              <a:endCxn id="252990" idx="6"/>
            </p:cNvCxnSpPr>
            <p:nvPr/>
          </p:nvCxnSpPr>
          <p:spPr bwMode="auto">
            <a:xfrm flipV="1">
              <a:off x="4728" y="1569"/>
              <a:ext cx="1" cy="261"/>
            </a:xfrm>
            <a:prstGeom prst="curvedConnector3">
              <a:avLst>
                <a:gd name="adj1" fmla="val 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86409" name="Group 66"/>
            <p:cNvGrpSpPr>
              <a:grpSpLocks/>
            </p:cNvGrpSpPr>
            <p:nvPr/>
          </p:nvGrpSpPr>
          <p:grpSpPr bwMode="auto">
            <a:xfrm>
              <a:off x="3589" y="1425"/>
              <a:ext cx="362" cy="487"/>
              <a:chOff x="432" y="3072"/>
              <a:chExt cx="407" cy="537"/>
            </a:xfrm>
          </p:grpSpPr>
          <p:sp>
            <p:nvSpPr>
              <p:cNvPr id="252995" name="Oval 67"/>
              <p:cNvSpPr>
                <a:spLocks noChangeAspect="1" noChangeArrowheads="1"/>
              </p:cNvSpPr>
              <p:nvPr/>
            </p:nvSpPr>
            <p:spPr bwMode="auto">
              <a:xfrm>
                <a:off x="432" y="3072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2996" name="Oval 68"/>
              <p:cNvSpPr>
                <a:spLocks noChangeAspect="1" noChangeArrowheads="1"/>
              </p:cNvSpPr>
              <p:nvPr/>
            </p:nvSpPr>
            <p:spPr bwMode="auto">
              <a:xfrm>
                <a:off x="432" y="3216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2997" name="Oval 69"/>
              <p:cNvSpPr>
                <a:spLocks noChangeAspect="1" noChangeArrowheads="1"/>
              </p:cNvSpPr>
              <p:nvPr/>
            </p:nvSpPr>
            <p:spPr bwMode="auto">
              <a:xfrm>
                <a:off x="432" y="3360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2998" name="Oval 70"/>
              <p:cNvSpPr>
                <a:spLocks noChangeAspect="1" noChangeArrowheads="1"/>
              </p:cNvSpPr>
              <p:nvPr/>
            </p:nvSpPr>
            <p:spPr bwMode="auto">
              <a:xfrm>
                <a:off x="432" y="3504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3200" i="1">
                  <a:solidFill>
                    <a:srgbClr val="050B0B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42379" name="AutoShape 71"/>
            <p:cNvCxnSpPr>
              <a:cxnSpLocks noChangeShapeType="1"/>
              <a:stCxn id="252996" idx="6"/>
              <a:endCxn id="252997" idx="6"/>
            </p:cNvCxnSpPr>
            <p:nvPr/>
          </p:nvCxnSpPr>
          <p:spPr bwMode="auto">
            <a:xfrm>
              <a:off x="3960" y="1604"/>
              <a:ext cx="1" cy="130"/>
            </a:xfrm>
            <a:prstGeom prst="curvedConnector3">
              <a:avLst>
                <a:gd name="adj1" fmla="val 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2380" name="AutoShape 72"/>
            <p:cNvCxnSpPr>
              <a:cxnSpLocks noChangeShapeType="1"/>
              <a:stCxn id="252995" idx="6"/>
              <a:endCxn id="252998" idx="6"/>
            </p:cNvCxnSpPr>
            <p:nvPr/>
          </p:nvCxnSpPr>
          <p:spPr bwMode="auto">
            <a:xfrm>
              <a:off x="3960" y="1473"/>
              <a:ext cx="1" cy="392"/>
            </a:xfrm>
            <a:prstGeom prst="curvedConnector3">
              <a:avLst>
                <a:gd name="adj1" fmla="val 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53001" name="Text Box 73"/>
          <p:cNvSpPr txBox="1">
            <a:spLocks noChangeArrowheads="1"/>
          </p:cNvSpPr>
          <p:nvPr/>
        </p:nvSpPr>
        <p:spPr bwMode="auto">
          <a:xfrm>
            <a:off x="381000" y="1189038"/>
            <a:ext cx="8524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Phase </a:t>
            </a:r>
            <a:r>
              <a:rPr lang="en-US" sz="2800" b="0">
                <a:solidFill>
                  <a:srgbClr val="050B0B"/>
                </a:solidFill>
                <a:latin typeface="Arial "/>
                <a:ea typeface="+mn-ea"/>
                <a:cs typeface="+mn-cs"/>
              </a:rPr>
              <a:t>0: consider only dependencies within a class</a:t>
            </a:r>
          </a:p>
        </p:txBody>
      </p:sp>
      <p:grpSp>
        <p:nvGrpSpPr>
          <p:cNvPr id="253005" name="Group 77"/>
          <p:cNvGrpSpPr>
            <a:grpSpLocks/>
          </p:cNvGrpSpPr>
          <p:nvPr/>
        </p:nvGrpSpPr>
        <p:grpSpPr bwMode="auto">
          <a:xfrm>
            <a:off x="1371600" y="3581400"/>
            <a:ext cx="7391400" cy="990600"/>
            <a:chOff x="864" y="2256"/>
            <a:chExt cx="4656" cy="624"/>
          </a:xfrm>
        </p:grpSpPr>
        <p:sp>
          <p:nvSpPr>
            <p:cNvPr id="253002" name="Rectangle 74"/>
            <p:cNvSpPr>
              <a:spLocks noChangeArrowheads="1"/>
            </p:cNvSpPr>
            <p:nvPr/>
          </p:nvSpPr>
          <p:spPr bwMode="auto">
            <a:xfrm>
              <a:off x="864" y="2256"/>
              <a:ext cx="4656" cy="62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186392" name="Object 76"/>
            <p:cNvGraphicFramePr>
              <a:graphicFrameLocks noChangeAspect="1"/>
            </p:cNvGraphicFramePr>
            <p:nvPr/>
          </p:nvGraphicFramePr>
          <p:xfrm>
            <a:off x="931" y="2320"/>
            <a:ext cx="4473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00" name="Equation" r:id="rId4" imgW="2959100" imgH="368300" progId="Equation.3">
                    <p:embed/>
                  </p:oleObj>
                </mc:Choice>
                <mc:Fallback>
                  <p:oleObj name="Equation" r:id="rId4" imgW="2959100" imgH="368300" progId="Equation.3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1" y="2320"/>
                          <a:ext cx="4473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6937375" y="5473700"/>
            <a:ext cx="757238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4640263" y="5362575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8078788" y="2197100"/>
            <a:ext cx="757237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6780213" y="2163763"/>
            <a:ext cx="882650" cy="1036637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5629275" y="2085975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2746375" y="3417888"/>
            <a:ext cx="757238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449263" y="3306763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2665413" y="3424238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4986" name="Oval 10"/>
          <p:cNvSpPr>
            <a:spLocks noChangeAspect="1" noChangeArrowheads="1"/>
          </p:cNvSpPr>
          <p:nvPr/>
        </p:nvSpPr>
        <p:spPr bwMode="auto">
          <a:xfrm>
            <a:off x="2814638" y="3751263"/>
            <a:ext cx="576262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4987" name="Oval 11"/>
          <p:cNvSpPr>
            <a:spLocks noChangeAspect="1" noChangeArrowheads="1"/>
          </p:cNvSpPr>
          <p:nvPr/>
        </p:nvSpPr>
        <p:spPr bwMode="auto">
          <a:xfrm>
            <a:off x="2814638" y="3957638"/>
            <a:ext cx="576262" cy="153987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4988" name="Oval 12"/>
          <p:cNvSpPr>
            <a:spLocks noChangeAspect="1" noChangeArrowheads="1"/>
          </p:cNvSpPr>
          <p:nvPr/>
        </p:nvSpPr>
        <p:spPr bwMode="auto">
          <a:xfrm>
            <a:off x="2814638" y="4165600"/>
            <a:ext cx="576262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3373" name="AutoShape 13"/>
          <p:cNvCxnSpPr>
            <a:cxnSpLocks noChangeShapeType="1"/>
            <a:stCxn id="254987" idx="2"/>
            <a:endCxn id="254988" idx="2"/>
          </p:cNvCxnSpPr>
          <p:nvPr/>
        </p:nvCxnSpPr>
        <p:spPr bwMode="auto">
          <a:xfrm rot="10800000" flipH="1" flipV="1">
            <a:off x="2800350" y="4035425"/>
            <a:ext cx="1588" cy="206375"/>
          </a:xfrm>
          <a:prstGeom prst="curvedConnector3">
            <a:avLst>
              <a:gd name="adj1" fmla="val -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374" name="AutoShape 14"/>
          <p:cNvCxnSpPr>
            <a:cxnSpLocks noChangeShapeType="1"/>
            <a:stCxn id="254987" idx="1"/>
            <a:endCxn id="254986" idx="2"/>
          </p:cNvCxnSpPr>
          <p:nvPr/>
        </p:nvCxnSpPr>
        <p:spPr bwMode="auto">
          <a:xfrm rot="5400000" flipH="1">
            <a:off x="2780507" y="3847306"/>
            <a:ext cx="138112" cy="98425"/>
          </a:xfrm>
          <a:prstGeom prst="curvedConnector4">
            <a:avLst>
              <a:gd name="adj1" fmla="val 25287"/>
              <a:gd name="adj2" fmla="val 31774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4991" name="Text Box 15"/>
          <p:cNvSpPr txBox="1">
            <a:spLocks noChangeArrowheads="1"/>
          </p:cNvSpPr>
          <p:nvPr/>
        </p:nvSpPr>
        <p:spPr bwMode="auto">
          <a:xfrm>
            <a:off x="381000" y="3357563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</a:p>
        </p:txBody>
      </p:sp>
      <p:grpSp>
        <p:nvGrpSpPr>
          <p:cNvPr id="188431" name="Group 16"/>
          <p:cNvGrpSpPr>
            <a:grpSpLocks/>
          </p:cNvGrpSpPr>
          <p:nvPr/>
        </p:nvGrpSpPr>
        <p:grpSpPr bwMode="auto">
          <a:xfrm>
            <a:off x="517525" y="3633788"/>
            <a:ext cx="574675" cy="773112"/>
            <a:chOff x="432" y="3072"/>
            <a:chExt cx="407" cy="537"/>
          </a:xfrm>
        </p:grpSpPr>
        <p:sp>
          <p:nvSpPr>
            <p:cNvPr id="254993" name="Oval 17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4994" name="Oval 18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4995" name="Oval 19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4996" name="Oval 20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43377" name="AutoShape 21"/>
          <p:cNvCxnSpPr>
            <a:cxnSpLocks noChangeShapeType="1"/>
            <a:stCxn id="254994" idx="6"/>
            <a:endCxn id="254995" idx="6"/>
          </p:cNvCxnSpPr>
          <p:nvPr/>
        </p:nvCxnSpPr>
        <p:spPr bwMode="auto">
          <a:xfrm>
            <a:off x="1106488" y="3917950"/>
            <a:ext cx="1587" cy="206375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4998" name="Rectangle 22"/>
          <p:cNvSpPr>
            <a:spLocks noChangeArrowheads="1"/>
          </p:cNvSpPr>
          <p:nvPr/>
        </p:nvSpPr>
        <p:spPr bwMode="auto">
          <a:xfrm>
            <a:off x="1447800" y="3384550"/>
            <a:ext cx="882650" cy="103663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4999" name="Text Box 23"/>
          <p:cNvSpPr txBox="1">
            <a:spLocks noChangeArrowheads="1"/>
          </p:cNvSpPr>
          <p:nvPr/>
        </p:nvSpPr>
        <p:spPr bwMode="auto">
          <a:xfrm>
            <a:off x="1447800" y="3454400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5000" name="Oval 24"/>
          <p:cNvSpPr>
            <a:spLocks noChangeAspect="1" noChangeArrowheads="1"/>
          </p:cNvSpPr>
          <p:nvPr/>
        </p:nvSpPr>
        <p:spPr bwMode="auto">
          <a:xfrm>
            <a:off x="1584325" y="3786188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01" name="Oval 25"/>
          <p:cNvSpPr>
            <a:spLocks noChangeAspect="1" noChangeArrowheads="1"/>
          </p:cNvSpPr>
          <p:nvPr/>
        </p:nvSpPr>
        <p:spPr bwMode="auto">
          <a:xfrm>
            <a:off x="1584325" y="399415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02" name="Oval 26"/>
          <p:cNvSpPr>
            <a:spLocks noChangeAspect="1" noChangeArrowheads="1"/>
          </p:cNvSpPr>
          <p:nvPr/>
        </p:nvSpPr>
        <p:spPr bwMode="auto">
          <a:xfrm>
            <a:off x="1584325" y="4200525"/>
            <a:ext cx="5746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3383" name="AutoShape 27"/>
          <p:cNvCxnSpPr>
            <a:cxnSpLocks noChangeShapeType="1"/>
            <a:stCxn id="255002" idx="6"/>
            <a:endCxn id="255000" idx="6"/>
          </p:cNvCxnSpPr>
          <p:nvPr/>
        </p:nvCxnSpPr>
        <p:spPr bwMode="auto">
          <a:xfrm flipV="1">
            <a:off x="2173288" y="3862388"/>
            <a:ext cx="1587" cy="414337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88439" name="Group 28"/>
          <p:cNvGrpSpPr>
            <a:grpSpLocks/>
          </p:cNvGrpSpPr>
          <p:nvPr/>
        </p:nvGrpSpPr>
        <p:grpSpPr bwMode="auto">
          <a:xfrm>
            <a:off x="3438525" y="2503488"/>
            <a:ext cx="2124075" cy="1014412"/>
            <a:chOff x="1215" y="658"/>
            <a:chExt cx="1338" cy="639"/>
          </a:xfrm>
        </p:grpSpPr>
        <p:sp>
          <p:nvSpPr>
            <p:cNvPr id="255005" name="Text Box 29"/>
            <p:cNvSpPr txBox="1">
              <a:spLocks noChangeArrowheads="1"/>
            </p:cNvSpPr>
            <p:nvPr/>
          </p:nvSpPr>
          <p:spPr bwMode="auto">
            <a:xfrm rot="-1271001">
              <a:off x="1524" y="1047"/>
              <a:ext cx="6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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score</a:t>
              </a:r>
            </a:p>
          </p:txBody>
        </p:sp>
        <p:sp>
          <p:nvSpPr>
            <p:cNvPr id="255006" name="AutoShape 30"/>
            <p:cNvSpPr>
              <a:spLocks noChangeArrowheads="1"/>
            </p:cNvSpPr>
            <p:nvPr/>
          </p:nvSpPr>
          <p:spPr bwMode="auto">
            <a:xfrm rot="-1271001">
              <a:off x="1215" y="658"/>
              <a:ext cx="1338" cy="466"/>
            </a:xfrm>
            <a:prstGeom prst="rightArrow">
              <a:avLst>
                <a:gd name="adj1" fmla="val 50000"/>
                <a:gd name="adj2" fmla="val 71781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0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Add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A.S</a:t>
              </a:r>
              <a:r>
                <a:rPr lang="en-US" sz="2000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P.A</a:t>
              </a:r>
              <a:endPara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55007" name="Text Box 31"/>
          <p:cNvSpPr txBox="1">
            <a:spLocks noChangeArrowheads="1"/>
          </p:cNvSpPr>
          <p:nvPr/>
        </p:nvSpPr>
        <p:spPr bwMode="auto">
          <a:xfrm rot="1726209">
            <a:off x="2536825" y="5330825"/>
            <a:ext cx="103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  <a:sym typeface="Symbol" pitchFamily="18" charset="2"/>
              </a:rPr>
              <a:t></a:t>
            </a:r>
            <a:r>
              <a: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 score</a:t>
            </a:r>
          </a:p>
        </p:txBody>
      </p:sp>
      <p:sp>
        <p:nvSpPr>
          <p:cNvPr id="255008" name="AutoShape 32"/>
          <p:cNvSpPr>
            <a:spLocks noChangeArrowheads="1"/>
          </p:cNvSpPr>
          <p:nvPr/>
        </p:nvSpPr>
        <p:spPr bwMode="auto">
          <a:xfrm rot="1726209">
            <a:off x="2295525" y="4821238"/>
            <a:ext cx="2155825" cy="739775"/>
          </a:xfrm>
          <a:prstGeom prst="rightArrow">
            <a:avLst>
              <a:gd name="adj1" fmla="val 50000"/>
              <a:gd name="adj2" fmla="val 72854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Add</a:t>
            </a:r>
            <a:r>
              <a: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 P</a:t>
            </a:r>
            <a:r>
              <a:rPr lang="en-US" sz="2000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.A</a:t>
            </a:r>
            <a:r>
              <a:rPr lang="en-US" sz="2000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  <a:sym typeface="Symbol" pitchFamily="18" charset="2"/>
              </a:rPr>
              <a:t>R.M</a:t>
            </a:r>
            <a:endParaRPr lang="en-US" sz="20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5009" name="Text Box 33"/>
          <p:cNvSpPr txBox="1">
            <a:spLocks noChangeArrowheads="1"/>
          </p:cNvSpPr>
          <p:nvPr/>
        </p:nvSpPr>
        <p:spPr bwMode="auto">
          <a:xfrm>
            <a:off x="6856413" y="5480050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5010" name="Oval 34"/>
          <p:cNvSpPr>
            <a:spLocks noChangeAspect="1" noChangeArrowheads="1"/>
          </p:cNvSpPr>
          <p:nvPr/>
        </p:nvSpPr>
        <p:spPr bwMode="auto">
          <a:xfrm>
            <a:off x="7005638" y="5807075"/>
            <a:ext cx="576262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spect="1" noChangeArrowheads="1"/>
          </p:cNvSpPr>
          <p:nvPr/>
        </p:nvSpPr>
        <p:spPr bwMode="auto">
          <a:xfrm>
            <a:off x="7005638" y="6013450"/>
            <a:ext cx="576262" cy="153988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spect="1" noChangeArrowheads="1"/>
          </p:cNvSpPr>
          <p:nvPr/>
        </p:nvSpPr>
        <p:spPr bwMode="auto">
          <a:xfrm>
            <a:off x="7005638" y="6221413"/>
            <a:ext cx="576262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3391" name="AutoShape 37"/>
          <p:cNvCxnSpPr>
            <a:cxnSpLocks noChangeShapeType="1"/>
            <a:stCxn id="255011" idx="2"/>
            <a:endCxn id="255024" idx="6"/>
          </p:cNvCxnSpPr>
          <p:nvPr/>
        </p:nvCxnSpPr>
        <p:spPr bwMode="auto">
          <a:xfrm rot="10800000" flipV="1">
            <a:off x="6364288" y="6091238"/>
            <a:ext cx="627062" cy="34925"/>
          </a:xfrm>
          <a:prstGeom prst="curved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5014" name="Text Box 38"/>
          <p:cNvSpPr txBox="1">
            <a:spLocks noChangeArrowheads="1"/>
          </p:cNvSpPr>
          <p:nvPr/>
        </p:nvSpPr>
        <p:spPr bwMode="auto">
          <a:xfrm>
            <a:off x="4572000" y="5413375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  <a:endParaRPr lang="en-US" sz="12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88448" name="Group 39"/>
          <p:cNvGrpSpPr>
            <a:grpSpLocks/>
          </p:cNvGrpSpPr>
          <p:nvPr/>
        </p:nvGrpSpPr>
        <p:grpSpPr bwMode="auto">
          <a:xfrm>
            <a:off x="4708525" y="5689600"/>
            <a:ext cx="574675" cy="773113"/>
            <a:chOff x="432" y="3072"/>
            <a:chExt cx="407" cy="537"/>
          </a:xfrm>
        </p:grpSpPr>
        <p:sp>
          <p:nvSpPr>
            <p:cNvPr id="255016" name="Oval 40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5017" name="Oval 41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5018" name="Oval 42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5019" name="Oval 43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43394" name="AutoShape 44"/>
          <p:cNvCxnSpPr>
            <a:cxnSpLocks noChangeShapeType="1"/>
            <a:stCxn id="255017" idx="6"/>
            <a:endCxn id="255018" idx="6"/>
          </p:cNvCxnSpPr>
          <p:nvPr/>
        </p:nvCxnSpPr>
        <p:spPr bwMode="auto">
          <a:xfrm>
            <a:off x="5297488" y="5973763"/>
            <a:ext cx="1587" cy="206375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5021" name="Rectangle 45"/>
          <p:cNvSpPr>
            <a:spLocks noChangeArrowheads="1"/>
          </p:cNvSpPr>
          <p:nvPr/>
        </p:nvSpPr>
        <p:spPr bwMode="auto">
          <a:xfrm>
            <a:off x="5638800" y="5440363"/>
            <a:ext cx="882650" cy="1036637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5022" name="Text Box 46"/>
          <p:cNvSpPr txBox="1">
            <a:spLocks noChangeArrowheads="1"/>
          </p:cNvSpPr>
          <p:nvPr/>
        </p:nvSpPr>
        <p:spPr bwMode="auto">
          <a:xfrm>
            <a:off x="5638800" y="551021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5023" name="Oval 47"/>
          <p:cNvSpPr>
            <a:spLocks noChangeAspect="1" noChangeArrowheads="1"/>
          </p:cNvSpPr>
          <p:nvPr/>
        </p:nvSpPr>
        <p:spPr bwMode="auto">
          <a:xfrm>
            <a:off x="5775325" y="584200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24" name="Oval 48"/>
          <p:cNvSpPr>
            <a:spLocks noChangeAspect="1" noChangeArrowheads="1"/>
          </p:cNvSpPr>
          <p:nvPr/>
        </p:nvSpPr>
        <p:spPr bwMode="auto">
          <a:xfrm>
            <a:off x="5775325" y="6049963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25" name="Oval 49"/>
          <p:cNvSpPr>
            <a:spLocks noChangeAspect="1" noChangeArrowheads="1"/>
          </p:cNvSpPr>
          <p:nvPr/>
        </p:nvSpPr>
        <p:spPr bwMode="auto">
          <a:xfrm>
            <a:off x="5775325" y="6256338"/>
            <a:ext cx="5746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3400" name="AutoShape 50"/>
          <p:cNvCxnSpPr>
            <a:cxnSpLocks noChangeShapeType="1"/>
            <a:stCxn id="255025" idx="6"/>
            <a:endCxn id="255023" idx="6"/>
          </p:cNvCxnSpPr>
          <p:nvPr/>
        </p:nvCxnSpPr>
        <p:spPr bwMode="auto">
          <a:xfrm flipV="1">
            <a:off x="6364288" y="5918200"/>
            <a:ext cx="1587" cy="414338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997825" y="2203450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5028" name="Oval 52"/>
          <p:cNvSpPr>
            <a:spLocks noChangeAspect="1" noChangeArrowheads="1"/>
          </p:cNvSpPr>
          <p:nvPr/>
        </p:nvSpPr>
        <p:spPr bwMode="auto">
          <a:xfrm>
            <a:off x="8147050" y="2530475"/>
            <a:ext cx="576263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29" name="Oval 53"/>
          <p:cNvSpPr>
            <a:spLocks noChangeAspect="1" noChangeArrowheads="1"/>
          </p:cNvSpPr>
          <p:nvPr/>
        </p:nvSpPr>
        <p:spPr bwMode="auto">
          <a:xfrm>
            <a:off x="8147050" y="2736850"/>
            <a:ext cx="576263" cy="153988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30" name="Oval 54"/>
          <p:cNvSpPr>
            <a:spLocks noChangeAspect="1" noChangeArrowheads="1"/>
          </p:cNvSpPr>
          <p:nvPr/>
        </p:nvSpPr>
        <p:spPr bwMode="auto">
          <a:xfrm>
            <a:off x="8147050" y="2944813"/>
            <a:ext cx="576263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88460" name="Group 55"/>
          <p:cNvGrpSpPr>
            <a:grpSpLocks/>
          </p:cNvGrpSpPr>
          <p:nvPr/>
        </p:nvGrpSpPr>
        <p:grpSpPr bwMode="auto">
          <a:xfrm>
            <a:off x="8132763" y="2606675"/>
            <a:ext cx="98425" cy="414338"/>
            <a:chOff x="5123" y="1642"/>
            <a:chExt cx="62" cy="261"/>
          </a:xfrm>
        </p:grpSpPr>
        <p:cxnSp>
          <p:nvCxnSpPr>
            <p:cNvPr id="143433" name="AutoShape 56"/>
            <p:cNvCxnSpPr>
              <a:cxnSpLocks noChangeShapeType="1"/>
              <a:stCxn id="255029" idx="2"/>
              <a:endCxn id="255030" idx="2"/>
            </p:cNvCxnSpPr>
            <p:nvPr/>
          </p:nvCxnSpPr>
          <p:spPr bwMode="auto">
            <a:xfrm rot="10800000" flipH="1" flipV="1">
              <a:off x="5123" y="1773"/>
              <a:ext cx="1" cy="130"/>
            </a:xfrm>
            <a:prstGeom prst="curvedConnector3">
              <a:avLst>
                <a:gd name="adj1" fmla="val -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3434" name="AutoShape 57"/>
            <p:cNvCxnSpPr>
              <a:cxnSpLocks noChangeShapeType="1"/>
              <a:stCxn id="255029" idx="1"/>
              <a:endCxn id="255028" idx="2"/>
            </p:cNvCxnSpPr>
            <p:nvPr/>
          </p:nvCxnSpPr>
          <p:spPr bwMode="auto">
            <a:xfrm rot="5400000" flipH="1">
              <a:off x="5110" y="1655"/>
              <a:ext cx="87" cy="62"/>
            </a:xfrm>
            <a:prstGeom prst="curvedConnector4">
              <a:avLst>
                <a:gd name="adj1" fmla="val 25287"/>
                <a:gd name="adj2" fmla="val 317741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55034" name="Text Box 58"/>
          <p:cNvSpPr txBox="1">
            <a:spLocks noChangeArrowheads="1"/>
          </p:cNvSpPr>
          <p:nvPr/>
        </p:nvSpPr>
        <p:spPr bwMode="auto">
          <a:xfrm>
            <a:off x="6780213" y="2233613"/>
            <a:ext cx="1023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5035" name="Oval 59"/>
          <p:cNvSpPr>
            <a:spLocks noChangeAspect="1" noChangeArrowheads="1"/>
          </p:cNvSpPr>
          <p:nvPr/>
        </p:nvSpPr>
        <p:spPr bwMode="auto">
          <a:xfrm>
            <a:off x="6916738" y="256540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36" name="Oval 60"/>
          <p:cNvSpPr>
            <a:spLocks noChangeAspect="1" noChangeArrowheads="1"/>
          </p:cNvSpPr>
          <p:nvPr/>
        </p:nvSpPr>
        <p:spPr bwMode="auto">
          <a:xfrm>
            <a:off x="6916738" y="2773363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5037" name="Oval 61"/>
          <p:cNvSpPr>
            <a:spLocks noChangeAspect="1" noChangeArrowheads="1"/>
          </p:cNvSpPr>
          <p:nvPr/>
        </p:nvSpPr>
        <p:spPr bwMode="auto">
          <a:xfrm>
            <a:off x="6916738" y="2979738"/>
            <a:ext cx="5746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3410" name="AutoShape 62"/>
          <p:cNvCxnSpPr>
            <a:cxnSpLocks noChangeShapeType="1"/>
            <a:stCxn id="255037" idx="6"/>
            <a:endCxn id="255035" idx="6"/>
          </p:cNvCxnSpPr>
          <p:nvPr/>
        </p:nvCxnSpPr>
        <p:spPr bwMode="auto">
          <a:xfrm flipV="1">
            <a:off x="7505700" y="2641600"/>
            <a:ext cx="1588" cy="414338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5039" name="Text Box 63"/>
          <p:cNvSpPr txBox="1">
            <a:spLocks noChangeArrowheads="1"/>
          </p:cNvSpPr>
          <p:nvPr/>
        </p:nvSpPr>
        <p:spPr bwMode="auto">
          <a:xfrm>
            <a:off x="5561013" y="2136775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  <a:endParaRPr lang="en-US" sz="12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88467" name="Group 64"/>
          <p:cNvGrpSpPr>
            <a:grpSpLocks/>
          </p:cNvGrpSpPr>
          <p:nvPr/>
        </p:nvGrpSpPr>
        <p:grpSpPr bwMode="auto">
          <a:xfrm>
            <a:off x="5697538" y="2413000"/>
            <a:ext cx="574675" cy="773113"/>
            <a:chOff x="432" y="3072"/>
            <a:chExt cx="407" cy="537"/>
          </a:xfrm>
        </p:grpSpPr>
        <p:sp>
          <p:nvSpPr>
            <p:cNvPr id="255041" name="Oval 65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5042" name="Oval 66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5043" name="Oval 67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5044" name="Oval 68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43413" name="AutoShape 69"/>
          <p:cNvCxnSpPr>
            <a:cxnSpLocks noChangeShapeType="1"/>
            <a:stCxn id="255042" idx="6"/>
            <a:endCxn id="255043" idx="6"/>
          </p:cNvCxnSpPr>
          <p:nvPr/>
        </p:nvCxnSpPr>
        <p:spPr bwMode="auto">
          <a:xfrm>
            <a:off x="6286500" y="2697163"/>
            <a:ext cx="1588" cy="206375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414" name="AutoShape 70"/>
          <p:cNvCxnSpPr>
            <a:cxnSpLocks noChangeShapeType="1"/>
            <a:stCxn id="255041" idx="6"/>
            <a:endCxn id="255037" idx="2"/>
          </p:cNvCxnSpPr>
          <p:nvPr/>
        </p:nvCxnSpPr>
        <p:spPr bwMode="auto">
          <a:xfrm>
            <a:off x="6286500" y="2489200"/>
            <a:ext cx="615950" cy="5667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415" name="AutoShape 71"/>
          <p:cNvCxnSpPr>
            <a:cxnSpLocks noChangeShapeType="1"/>
            <a:stCxn id="254984" idx="0"/>
            <a:endCxn id="254998" idx="1"/>
          </p:cNvCxnSpPr>
          <p:nvPr/>
        </p:nvCxnSpPr>
        <p:spPr bwMode="auto">
          <a:xfrm rot="5400000" flipV="1">
            <a:off x="819944" y="3294857"/>
            <a:ext cx="615950" cy="601662"/>
          </a:xfrm>
          <a:prstGeom prst="bentConnector4">
            <a:avLst>
              <a:gd name="adj1" fmla="val -34019"/>
              <a:gd name="adj2" fmla="val 82852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416" name="AutoShape 72"/>
          <p:cNvCxnSpPr>
            <a:cxnSpLocks noChangeShapeType="1"/>
            <a:stCxn id="254980" idx="0"/>
            <a:endCxn id="254981" idx="3"/>
          </p:cNvCxnSpPr>
          <p:nvPr/>
        </p:nvCxnSpPr>
        <p:spPr bwMode="auto">
          <a:xfrm rot="-5400000" flipH="1" flipV="1">
            <a:off x="7817644" y="2042319"/>
            <a:ext cx="504825" cy="776287"/>
          </a:xfrm>
          <a:prstGeom prst="bentConnector4">
            <a:avLst>
              <a:gd name="adj1" fmla="val -41509"/>
              <a:gd name="adj2" fmla="val 75667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417" name="AutoShape 73"/>
          <p:cNvCxnSpPr>
            <a:cxnSpLocks noChangeShapeType="1"/>
            <a:stCxn id="254982" idx="0"/>
            <a:endCxn id="254981" idx="1"/>
          </p:cNvCxnSpPr>
          <p:nvPr/>
        </p:nvCxnSpPr>
        <p:spPr bwMode="auto">
          <a:xfrm rot="5400000" flipV="1">
            <a:off x="6076157" y="1997868"/>
            <a:ext cx="615950" cy="754063"/>
          </a:xfrm>
          <a:prstGeom prst="bentConnector4">
            <a:avLst>
              <a:gd name="adj1" fmla="val -34019"/>
              <a:gd name="adj2" fmla="val 76208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418" name="AutoShape 74"/>
          <p:cNvCxnSpPr>
            <a:cxnSpLocks noChangeShapeType="1"/>
            <a:stCxn id="254983" idx="0"/>
            <a:endCxn id="254998" idx="3"/>
          </p:cNvCxnSpPr>
          <p:nvPr/>
        </p:nvCxnSpPr>
        <p:spPr bwMode="auto">
          <a:xfrm rot="-5400000" flipH="1" flipV="1">
            <a:off x="2485231" y="3263107"/>
            <a:ext cx="504825" cy="776288"/>
          </a:xfrm>
          <a:prstGeom prst="bentConnector4">
            <a:avLst>
              <a:gd name="adj1" fmla="val -41509"/>
              <a:gd name="adj2" fmla="val 75667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8474" name="Text Box 75"/>
          <p:cNvSpPr txBox="1">
            <a:spLocks noChangeArrowheads="1"/>
          </p:cNvSpPr>
          <p:nvPr/>
        </p:nvSpPr>
        <p:spPr bwMode="auto">
          <a:xfrm>
            <a:off x="381000" y="998538"/>
            <a:ext cx="8728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>
                <a:solidFill>
                  <a:srgbClr val="050B0B"/>
                </a:solidFill>
              </a:rPr>
              <a:t>Phase </a:t>
            </a:r>
            <a:r>
              <a:rPr lang="en-US" sz="2800" b="0">
                <a:solidFill>
                  <a:srgbClr val="050B0B"/>
                </a:solidFill>
                <a:latin typeface="Arial " charset="0"/>
              </a:rPr>
              <a:t>1: consider dependencies from </a:t>
            </a:r>
            <a:r>
              <a:rPr lang="ja-JP" altLang="en-US" sz="2800" b="0">
                <a:solidFill>
                  <a:srgbClr val="050B0B"/>
                </a:solidFill>
                <a:latin typeface="Arial " charset="0"/>
              </a:rPr>
              <a:t>“</a:t>
            </a:r>
            <a:r>
              <a:rPr lang="en-US" altLang="ja-JP" sz="2800" b="0">
                <a:solidFill>
                  <a:srgbClr val="050B0B"/>
                </a:solidFill>
                <a:latin typeface="Arial " charset="0"/>
              </a:rPr>
              <a:t>neighboring</a:t>
            </a:r>
            <a:r>
              <a:rPr lang="ja-JP" altLang="en-US" sz="2800" b="0">
                <a:solidFill>
                  <a:srgbClr val="050B0B"/>
                </a:solidFill>
                <a:latin typeface="Arial " charset="0"/>
              </a:rPr>
              <a:t>”</a:t>
            </a:r>
            <a:r>
              <a:rPr lang="en-US" altLang="ja-JP" sz="2800" b="0">
                <a:solidFill>
                  <a:srgbClr val="050B0B"/>
                </a:solidFill>
                <a:latin typeface="Arial " charset="0"/>
              </a:rPr>
              <a:t> </a:t>
            </a:r>
          </a:p>
          <a:p>
            <a:pPr algn="l"/>
            <a:r>
              <a:rPr lang="en-US" sz="2800" b="0">
                <a:solidFill>
                  <a:srgbClr val="050B0B"/>
                </a:solidFill>
                <a:latin typeface="Arial " charset="0"/>
              </a:rPr>
              <a:t>               classes, via schema relations</a:t>
            </a:r>
          </a:p>
        </p:txBody>
      </p:sp>
      <p:cxnSp>
        <p:nvCxnSpPr>
          <p:cNvPr id="143420" name="AutoShape 76"/>
          <p:cNvCxnSpPr>
            <a:cxnSpLocks noChangeShapeType="1"/>
            <a:stCxn id="254978" idx="0"/>
            <a:endCxn id="255021" idx="3"/>
          </p:cNvCxnSpPr>
          <p:nvPr/>
        </p:nvCxnSpPr>
        <p:spPr bwMode="auto">
          <a:xfrm rot="-5400000" flipH="1" flipV="1">
            <a:off x="6676231" y="5318919"/>
            <a:ext cx="504825" cy="776288"/>
          </a:xfrm>
          <a:prstGeom prst="bentConnector4">
            <a:avLst>
              <a:gd name="adj1" fmla="val -41509"/>
              <a:gd name="adj2" fmla="val 75667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421" name="AutoShape 77"/>
          <p:cNvCxnSpPr>
            <a:cxnSpLocks noChangeShapeType="1"/>
            <a:stCxn id="254979" idx="0"/>
            <a:endCxn id="255021" idx="1"/>
          </p:cNvCxnSpPr>
          <p:nvPr/>
        </p:nvCxnSpPr>
        <p:spPr bwMode="auto">
          <a:xfrm rot="5400000" flipV="1">
            <a:off x="5010944" y="5350669"/>
            <a:ext cx="615950" cy="601662"/>
          </a:xfrm>
          <a:prstGeom prst="bentConnector4">
            <a:avLst>
              <a:gd name="adj1" fmla="val -34019"/>
              <a:gd name="adj2" fmla="val 82852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88477" name="Group 78"/>
          <p:cNvGrpSpPr>
            <a:grpSpLocks/>
          </p:cNvGrpSpPr>
          <p:nvPr/>
        </p:nvGrpSpPr>
        <p:grpSpPr bwMode="auto">
          <a:xfrm>
            <a:off x="7018338" y="5927725"/>
            <a:ext cx="98425" cy="414338"/>
            <a:chOff x="5123" y="1642"/>
            <a:chExt cx="62" cy="261"/>
          </a:xfrm>
        </p:grpSpPr>
        <p:cxnSp>
          <p:nvCxnSpPr>
            <p:cNvPr id="143427" name="AutoShape 79"/>
            <p:cNvCxnSpPr>
              <a:cxnSpLocks noChangeShapeType="1"/>
            </p:cNvCxnSpPr>
            <p:nvPr/>
          </p:nvCxnSpPr>
          <p:spPr bwMode="auto">
            <a:xfrm rot="10800000" flipH="1" flipV="1">
              <a:off x="5123" y="1773"/>
              <a:ext cx="1" cy="130"/>
            </a:xfrm>
            <a:prstGeom prst="curvedConnector3">
              <a:avLst>
                <a:gd name="adj1" fmla="val -1350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3428" name="AutoShape 80"/>
            <p:cNvCxnSpPr>
              <a:cxnSpLocks noChangeShapeType="1"/>
            </p:cNvCxnSpPr>
            <p:nvPr/>
          </p:nvCxnSpPr>
          <p:spPr bwMode="auto">
            <a:xfrm rot="5400000" flipH="1">
              <a:off x="5110" y="1655"/>
              <a:ext cx="87" cy="62"/>
            </a:xfrm>
            <a:prstGeom prst="curvedConnector4">
              <a:avLst>
                <a:gd name="adj1" fmla="val 25287"/>
                <a:gd name="adj2" fmla="val 317741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43423" name="Rectangle 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Phased Structure Search</a:t>
            </a:r>
          </a:p>
        </p:txBody>
      </p:sp>
      <p:grpSp>
        <p:nvGrpSpPr>
          <p:cNvPr id="255060" name="Group 84"/>
          <p:cNvGrpSpPr>
            <a:grpSpLocks/>
          </p:cNvGrpSpPr>
          <p:nvPr/>
        </p:nvGrpSpPr>
        <p:grpSpPr bwMode="auto">
          <a:xfrm>
            <a:off x="1143000" y="3581400"/>
            <a:ext cx="7696200" cy="990600"/>
            <a:chOff x="720" y="2256"/>
            <a:chExt cx="4848" cy="624"/>
          </a:xfrm>
        </p:grpSpPr>
        <p:sp>
          <p:nvSpPr>
            <p:cNvPr id="255058" name="Rectangle 82"/>
            <p:cNvSpPr>
              <a:spLocks noChangeArrowheads="1"/>
            </p:cNvSpPr>
            <p:nvPr/>
          </p:nvSpPr>
          <p:spPr bwMode="auto">
            <a:xfrm>
              <a:off x="720" y="2256"/>
              <a:ext cx="4848" cy="62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188481" name="Object 83"/>
            <p:cNvGraphicFramePr>
              <a:graphicFrameLocks noChangeAspect="1"/>
            </p:cNvGraphicFramePr>
            <p:nvPr/>
          </p:nvGraphicFramePr>
          <p:xfrm>
            <a:off x="815" y="2320"/>
            <a:ext cx="4704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556" name="Equation" r:id="rId4" imgW="3111500" imgH="368300" progId="Equation.3">
                    <p:embed/>
                  </p:oleObj>
                </mc:Choice>
                <mc:Fallback>
                  <p:oleObj name="Equation" r:id="rId4" imgW="3111500" imgH="368300" progId="Equation.3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" y="2320"/>
                          <a:ext cx="4704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6937375" y="5235575"/>
            <a:ext cx="757238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5638800" y="5202238"/>
            <a:ext cx="882650" cy="1036637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4640263" y="5124450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7927975" y="2339975"/>
            <a:ext cx="757238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5630863" y="2228850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2746375" y="3417888"/>
            <a:ext cx="757238" cy="9683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449263" y="3306763"/>
            <a:ext cx="755650" cy="119062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43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Phased Structure Search</a:t>
            </a:r>
          </a:p>
        </p:txBody>
      </p:sp>
      <p:grpSp>
        <p:nvGrpSpPr>
          <p:cNvPr id="190473" name="Group 10"/>
          <p:cNvGrpSpPr>
            <a:grpSpLocks/>
          </p:cNvGrpSpPr>
          <p:nvPr/>
        </p:nvGrpSpPr>
        <p:grpSpPr bwMode="auto">
          <a:xfrm>
            <a:off x="3438525" y="2503488"/>
            <a:ext cx="2124075" cy="1014412"/>
            <a:chOff x="1215" y="658"/>
            <a:chExt cx="1338" cy="639"/>
          </a:xfrm>
        </p:grpSpPr>
        <p:sp>
          <p:nvSpPr>
            <p:cNvPr id="257035" name="Text Box 11"/>
            <p:cNvSpPr txBox="1">
              <a:spLocks noChangeArrowheads="1"/>
            </p:cNvSpPr>
            <p:nvPr/>
          </p:nvSpPr>
          <p:spPr bwMode="auto">
            <a:xfrm rot="-1271001">
              <a:off x="1524" y="1047"/>
              <a:ext cx="6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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score</a:t>
              </a:r>
            </a:p>
          </p:txBody>
        </p:sp>
        <p:sp>
          <p:nvSpPr>
            <p:cNvPr id="257036" name="AutoShape 12"/>
            <p:cNvSpPr>
              <a:spLocks noChangeArrowheads="1"/>
            </p:cNvSpPr>
            <p:nvPr/>
          </p:nvSpPr>
          <p:spPr bwMode="auto">
            <a:xfrm rot="-1271001">
              <a:off x="1215" y="658"/>
              <a:ext cx="1338" cy="466"/>
            </a:xfrm>
            <a:prstGeom prst="rightArrow">
              <a:avLst>
                <a:gd name="adj1" fmla="val 50000"/>
                <a:gd name="adj2" fmla="val 71781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0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Add</a:t>
              </a:r>
              <a:r>
                <a:rPr lang="en-US" sz="20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 A.S</a:t>
              </a:r>
              <a:r>
                <a:rPr lang="en-US" sz="2000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  <a:sym typeface="Symbol" pitchFamily="18" charset="2"/>
                </a:rPr>
                <a:t>R.M</a:t>
              </a:r>
              <a:endPara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57037" name="Text Box 13"/>
          <p:cNvSpPr txBox="1">
            <a:spLocks noChangeArrowheads="1"/>
          </p:cNvSpPr>
          <p:nvPr/>
        </p:nvSpPr>
        <p:spPr bwMode="auto">
          <a:xfrm rot="1726209">
            <a:off x="2536825" y="5330825"/>
            <a:ext cx="103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  <a:sym typeface="Symbol" pitchFamily="18" charset="2"/>
              </a:rPr>
              <a:t></a:t>
            </a:r>
            <a:r>
              <a: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 score</a:t>
            </a:r>
          </a:p>
        </p:txBody>
      </p:sp>
      <p:sp>
        <p:nvSpPr>
          <p:cNvPr id="257038" name="AutoShape 14"/>
          <p:cNvSpPr>
            <a:spLocks noChangeArrowheads="1"/>
          </p:cNvSpPr>
          <p:nvPr/>
        </p:nvSpPr>
        <p:spPr bwMode="auto">
          <a:xfrm rot="1726209">
            <a:off x="2259013" y="4826000"/>
            <a:ext cx="2235200" cy="739775"/>
          </a:xfrm>
          <a:prstGeom prst="rightArrow">
            <a:avLst>
              <a:gd name="adj1" fmla="val 50000"/>
              <a:gd name="adj2" fmla="val 75536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Add</a:t>
            </a:r>
            <a:r>
              <a:rPr lang="en-US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 R</a:t>
            </a:r>
            <a:r>
              <a:rPr lang="en-US" sz="2000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.M</a:t>
            </a:r>
            <a:r>
              <a:rPr lang="en-US" sz="2000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  <a:sym typeface="Symbol" pitchFamily="18" charset="2"/>
              </a:rPr>
              <a:t>A.W</a:t>
            </a:r>
            <a:endParaRPr lang="en-US" sz="20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0476" name="Text Box 15"/>
          <p:cNvSpPr txBox="1">
            <a:spLocks noChangeArrowheads="1"/>
          </p:cNvSpPr>
          <p:nvPr/>
        </p:nvSpPr>
        <p:spPr bwMode="auto">
          <a:xfrm>
            <a:off x="381000" y="998538"/>
            <a:ext cx="81422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>
                <a:solidFill>
                  <a:srgbClr val="050B0B"/>
                </a:solidFill>
              </a:rPr>
              <a:t>Phase </a:t>
            </a:r>
            <a:r>
              <a:rPr lang="en-US" sz="2800" b="0">
                <a:solidFill>
                  <a:srgbClr val="050B0B"/>
                </a:solidFill>
                <a:latin typeface="Arial " charset="0"/>
              </a:rPr>
              <a:t>2: consider dependencies from </a:t>
            </a:r>
            <a:r>
              <a:rPr lang="ja-JP" altLang="en-US" sz="2800" b="0">
                <a:solidFill>
                  <a:srgbClr val="050B0B"/>
                </a:solidFill>
                <a:latin typeface="Arial " charset="0"/>
              </a:rPr>
              <a:t>“</a:t>
            </a:r>
            <a:r>
              <a:rPr lang="en-US" altLang="ja-JP" sz="2800" b="0">
                <a:solidFill>
                  <a:srgbClr val="050B0B"/>
                </a:solidFill>
                <a:latin typeface="Arial " charset="0"/>
              </a:rPr>
              <a:t>further</a:t>
            </a:r>
            <a:r>
              <a:rPr lang="ja-JP" altLang="en-US" sz="2800" b="0">
                <a:solidFill>
                  <a:srgbClr val="050B0B"/>
                </a:solidFill>
                <a:latin typeface="Arial " charset="0"/>
              </a:rPr>
              <a:t>”</a:t>
            </a:r>
            <a:r>
              <a:rPr lang="en-US" altLang="ja-JP" sz="2800" b="0">
                <a:solidFill>
                  <a:srgbClr val="050B0B"/>
                </a:solidFill>
                <a:latin typeface="Arial " charset="0"/>
              </a:rPr>
              <a:t> </a:t>
            </a:r>
          </a:p>
          <a:p>
            <a:pPr algn="l"/>
            <a:r>
              <a:rPr lang="en-US" sz="2800" b="0">
                <a:solidFill>
                  <a:srgbClr val="050B0B"/>
                </a:solidFill>
                <a:latin typeface="Arial " charset="0"/>
              </a:rPr>
              <a:t>               classes, via relation chains</a:t>
            </a:r>
          </a:p>
        </p:txBody>
      </p:sp>
      <p:sp>
        <p:nvSpPr>
          <p:cNvPr id="257040" name="Text Box 16"/>
          <p:cNvSpPr txBox="1">
            <a:spLocks noChangeArrowheads="1"/>
          </p:cNvSpPr>
          <p:nvPr/>
        </p:nvSpPr>
        <p:spPr bwMode="auto">
          <a:xfrm>
            <a:off x="2665413" y="3424238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7041" name="Oval 17"/>
          <p:cNvSpPr>
            <a:spLocks noChangeAspect="1" noChangeArrowheads="1"/>
          </p:cNvSpPr>
          <p:nvPr/>
        </p:nvSpPr>
        <p:spPr bwMode="auto">
          <a:xfrm>
            <a:off x="2814638" y="3751263"/>
            <a:ext cx="576262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42" name="Oval 18"/>
          <p:cNvSpPr>
            <a:spLocks noChangeAspect="1" noChangeArrowheads="1"/>
          </p:cNvSpPr>
          <p:nvPr/>
        </p:nvSpPr>
        <p:spPr bwMode="auto">
          <a:xfrm>
            <a:off x="2814638" y="3957638"/>
            <a:ext cx="576262" cy="153987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43" name="Oval 19"/>
          <p:cNvSpPr>
            <a:spLocks noChangeAspect="1" noChangeArrowheads="1"/>
          </p:cNvSpPr>
          <p:nvPr/>
        </p:nvSpPr>
        <p:spPr bwMode="auto">
          <a:xfrm>
            <a:off x="2814638" y="4165600"/>
            <a:ext cx="576262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4402" name="AutoShape 20"/>
          <p:cNvCxnSpPr>
            <a:cxnSpLocks noChangeShapeType="1"/>
            <a:stCxn id="257042" idx="1"/>
            <a:endCxn id="257041" idx="2"/>
          </p:cNvCxnSpPr>
          <p:nvPr/>
        </p:nvCxnSpPr>
        <p:spPr bwMode="auto">
          <a:xfrm rot="5400000" flipH="1">
            <a:off x="2780507" y="3847306"/>
            <a:ext cx="138112" cy="98425"/>
          </a:xfrm>
          <a:prstGeom prst="curvedConnector4">
            <a:avLst>
              <a:gd name="adj1" fmla="val 25287"/>
              <a:gd name="adj2" fmla="val 31774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45" name="Text Box 21"/>
          <p:cNvSpPr txBox="1">
            <a:spLocks noChangeArrowheads="1"/>
          </p:cNvSpPr>
          <p:nvPr/>
        </p:nvSpPr>
        <p:spPr bwMode="auto">
          <a:xfrm>
            <a:off x="381000" y="3357563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  <a:endParaRPr lang="en-US" sz="12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90483" name="Group 22"/>
          <p:cNvGrpSpPr>
            <a:grpSpLocks/>
          </p:cNvGrpSpPr>
          <p:nvPr/>
        </p:nvGrpSpPr>
        <p:grpSpPr bwMode="auto">
          <a:xfrm>
            <a:off x="517525" y="3633788"/>
            <a:ext cx="574675" cy="773112"/>
            <a:chOff x="432" y="3072"/>
            <a:chExt cx="407" cy="537"/>
          </a:xfrm>
        </p:grpSpPr>
        <p:sp>
          <p:nvSpPr>
            <p:cNvPr id="257047" name="Oval 23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48" name="Oval 24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49" name="Oval 25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50" name="Oval 26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44405" name="AutoShape 27"/>
          <p:cNvCxnSpPr>
            <a:cxnSpLocks noChangeShapeType="1"/>
            <a:stCxn id="257048" idx="6"/>
            <a:endCxn id="257056" idx="2"/>
          </p:cNvCxnSpPr>
          <p:nvPr/>
        </p:nvCxnSpPr>
        <p:spPr bwMode="auto">
          <a:xfrm>
            <a:off x="1106488" y="3917950"/>
            <a:ext cx="463550" cy="3587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52" name="Rectangle 28"/>
          <p:cNvSpPr>
            <a:spLocks noChangeArrowheads="1"/>
          </p:cNvSpPr>
          <p:nvPr/>
        </p:nvSpPr>
        <p:spPr bwMode="auto">
          <a:xfrm>
            <a:off x="1447800" y="3384550"/>
            <a:ext cx="882650" cy="103663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53" name="Text Box 29"/>
          <p:cNvSpPr txBox="1">
            <a:spLocks noChangeArrowheads="1"/>
          </p:cNvSpPr>
          <p:nvPr/>
        </p:nvSpPr>
        <p:spPr bwMode="auto">
          <a:xfrm>
            <a:off x="1447800" y="3454400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7054" name="Oval 30"/>
          <p:cNvSpPr>
            <a:spLocks noChangeAspect="1" noChangeArrowheads="1"/>
          </p:cNvSpPr>
          <p:nvPr/>
        </p:nvSpPr>
        <p:spPr bwMode="auto">
          <a:xfrm>
            <a:off x="1584325" y="3786188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55" name="Oval 31"/>
          <p:cNvSpPr>
            <a:spLocks noChangeAspect="1" noChangeArrowheads="1"/>
          </p:cNvSpPr>
          <p:nvPr/>
        </p:nvSpPr>
        <p:spPr bwMode="auto">
          <a:xfrm>
            <a:off x="1584325" y="399415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56" name="Oval 32"/>
          <p:cNvSpPr>
            <a:spLocks noChangeAspect="1" noChangeArrowheads="1"/>
          </p:cNvSpPr>
          <p:nvPr/>
        </p:nvSpPr>
        <p:spPr bwMode="auto">
          <a:xfrm>
            <a:off x="1584325" y="4200525"/>
            <a:ext cx="5746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4411" name="AutoShape 33"/>
          <p:cNvCxnSpPr>
            <a:cxnSpLocks noChangeShapeType="1"/>
            <a:stCxn id="257055" idx="6"/>
            <a:endCxn id="257054" idx="6"/>
          </p:cNvCxnSpPr>
          <p:nvPr/>
        </p:nvCxnSpPr>
        <p:spPr bwMode="auto">
          <a:xfrm flipV="1">
            <a:off x="2173288" y="3862388"/>
            <a:ext cx="1587" cy="207962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12" name="AutoShape 34"/>
          <p:cNvCxnSpPr>
            <a:cxnSpLocks noChangeShapeType="1"/>
            <a:stCxn id="257032" idx="0"/>
            <a:endCxn id="257052" idx="1"/>
          </p:cNvCxnSpPr>
          <p:nvPr/>
        </p:nvCxnSpPr>
        <p:spPr bwMode="auto">
          <a:xfrm rot="5400000" flipV="1">
            <a:off x="819944" y="3294857"/>
            <a:ext cx="615950" cy="601662"/>
          </a:xfrm>
          <a:prstGeom prst="bentConnector4">
            <a:avLst>
              <a:gd name="adj1" fmla="val -34019"/>
              <a:gd name="adj2" fmla="val 82852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13" name="AutoShape 35"/>
          <p:cNvCxnSpPr>
            <a:cxnSpLocks noChangeShapeType="1"/>
            <a:stCxn id="257031" idx="0"/>
            <a:endCxn id="257052" idx="3"/>
          </p:cNvCxnSpPr>
          <p:nvPr/>
        </p:nvCxnSpPr>
        <p:spPr bwMode="auto">
          <a:xfrm rot="-5400000" flipH="1" flipV="1">
            <a:off x="2485231" y="3263107"/>
            <a:ext cx="504825" cy="776288"/>
          </a:xfrm>
          <a:prstGeom prst="bentConnector4">
            <a:avLst>
              <a:gd name="adj1" fmla="val -41509"/>
              <a:gd name="adj2" fmla="val 75667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14" name="AutoShape 36"/>
          <p:cNvCxnSpPr>
            <a:cxnSpLocks noChangeShapeType="1"/>
            <a:stCxn id="257032" idx="0"/>
            <a:endCxn id="257031" idx="0"/>
          </p:cNvCxnSpPr>
          <p:nvPr/>
        </p:nvCxnSpPr>
        <p:spPr bwMode="auto">
          <a:xfrm rot="5400000" flipV="1">
            <a:off x="1920875" y="2193926"/>
            <a:ext cx="111125" cy="2298700"/>
          </a:xfrm>
          <a:prstGeom prst="bentConnector3">
            <a:avLst>
              <a:gd name="adj1" fmla="val -188569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61" name="Text Box 37"/>
          <p:cNvSpPr txBox="1">
            <a:spLocks noChangeArrowheads="1"/>
          </p:cNvSpPr>
          <p:nvPr/>
        </p:nvSpPr>
        <p:spPr bwMode="auto">
          <a:xfrm>
            <a:off x="7847013" y="2346325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7062" name="Oval 38"/>
          <p:cNvSpPr>
            <a:spLocks noChangeAspect="1" noChangeArrowheads="1"/>
          </p:cNvSpPr>
          <p:nvPr/>
        </p:nvSpPr>
        <p:spPr bwMode="auto">
          <a:xfrm>
            <a:off x="7996238" y="2673350"/>
            <a:ext cx="576262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63" name="Oval 39"/>
          <p:cNvSpPr>
            <a:spLocks noChangeAspect="1" noChangeArrowheads="1"/>
          </p:cNvSpPr>
          <p:nvPr/>
        </p:nvSpPr>
        <p:spPr bwMode="auto">
          <a:xfrm>
            <a:off x="7996238" y="2879725"/>
            <a:ext cx="576262" cy="153988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64" name="Oval 40"/>
          <p:cNvSpPr>
            <a:spLocks noChangeAspect="1" noChangeArrowheads="1"/>
          </p:cNvSpPr>
          <p:nvPr/>
        </p:nvSpPr>
        <p:spPr bwMode="auto">
          <a:xfrm>
            <a:off x="7996238" y="3087688"/>
            <a:ext cx="576262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4419" name="AutoShape 41"/>
          <p:cNvCxnSpPr>
            <a:cxnSpLocks noChangeShapeType="1"/>
            <a:stCxn id="257063" idx="1"/>
            <a:endCxn id="257062" idx="2"/>
          </p:cNvCxnSpPr>
          <p:nvPr/>
        </p:nvCxnSpPr>
        <p:spPr bwMode="auto">
          <a:xfrm rot="5400000" flipH="1">
            <a:off x="7962106" y="2769394"/>
            <a:ext cx="138113" cy="98425"/>
          </a:xfrm>
          <a:prstGeom prst="curvedConnector4">
            <a:avLst>
              <a:gd name="adj1" fmla="val 25287"/>
              <a:gd name="adj2" fmla="val 31774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66" name="Text Box 42"/>
          <p:cNvSpPr txBox="1">
            <a:spLocks noChangeArrowheads="1"/>
          </p:cNvSpPr>
          <p:nvPr/>
        </p:nvSpPr>
        <p:spPr bwMode="auto">
          <a:xfrm>
            <a:off x="5562600" y="2279650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  <a:endParaRPr lang="en-US" sz="12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90500" name="Group 43"/>
          <p:cNvGrpSpPr>
            <a:grpSpLocks/>
          </p:cNvGrpSpPr>
          <p:nvPr/>
        </p:nvGrpSpPr>
        <p:grpSpPr bwMode="auto">
          <a:xfrm>
            <a:off x="5699125" y="2555875"/>
            <a:ext cx="574675" cy="773113"/>
            <a:chOff x="432" y="3072"/>
            <a:chExt cx="407" cy="537"/>
          </a:xfrm>
        </p:grpSpPr>
        <p:sp>
          <p:nvSpPr>
            <p:cNvPr id="257068" name="Oval 44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69" name="Oval 45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70" name="Oval 46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71" name="Oval 47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57072" name="Rectangle 48"/>
          <p:cNvSpPr>
            <a:spLocks noChangeArrowheads="1"/>
          </p:cNvSpPr>
          <p:nvPr/>
        </p:nvSpPr>
        <p:spPr bwMode="auto">
          <a:xfrm>
            <a:off x="6629400" y="2306638"/>
            <a:ext cx="882650" cy="1036637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2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7073" name="Text Box 49"/>
          <p:cNvSpPr txBox="1">
            <a:spLocks noChangeArrowheads="1"/>
          </p:cNvSpPr>
          <p:nvPr/>
        </p:nvSpPr>
        <p:spPr bwMode="auto">
          <a:xfrm>
            <a:off x="6629400" y="2376488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7074" name="Oval 50"/>
          <p:cNvSpPr>
            <a:spLocks noChangeAspect="1" noChangeArrowheads="1"/>
          </p:cNvSpPr>
          <p:nvPr/>
        </p:nvSpPr>
        <p:spPr bwMode="auto">
          <a:xfrm>
            <a:off x="6765925" y="2708275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75" name="Oval 51"/>
          <p:cNvSpPr>
            <a:spLocks noChangeAspect="1" noChangeArrowheads="1"/>
          </p:cNvSpPr>
          <p:nvPr/>
        </p:nvSpPr>
        <p:spPr bwMode="auto">
          <a:xfrm>
            <a:off x="6765925" y="2916238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76" name="Oval 52"/>
          <p:cNvSpPr>
            <a:spLocks noChangeAspect="1" noChangeArrowheads="1"/>
          </p:cNvSpPr>
          <p:nvPr/>
        </p:nvSpPr>
        <p:spPr bwMode="auto">
          <a:xfrm>
            <a:off x="6765925" y="3122613"/>
            <a:ext cx="5746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4427" name="AutoShape 53"/>
          <p:cNvCxnSpPr>
            <a:cxnSpLocks noChangeShapeType="1"/>
            <a:stCxn id="257075" idx="6"/>
            <a:endCxn id="257074" idx="6"/>
          </p:cNvCxnSpPr>
          <p:nvPr/>
        </p:nvCxnSpPr>
        <p:spPr bwMode="auto">
          <a:xfrm flipV="1">
            <a:off x="7354888" y="2784475"/>
            <a:ext cx="1587" cy="207963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28" name="AutoShape 54"/>
          <p:cNvCxnSpPr>
            <a:cxnSpLocks noChangeShapeType="1"/>
            <a:stCxn id="257030" idx="0"/>
            <a:endCxn id="257072" idx="1"/>
          </p:cNvCxnSpPr>
          <p:nvPr/>
        </p:nvCxnSpPr>
        <p:spPr bwMode="auto">
          <a:xfrm rot="5400000" flipV="1">
            <a:off x="6001544" y="2216944"/>
            <a:ext cx="615950" cy="601662"/>
          </a:xfrm>
          <a:prstGeom prst="bentConnector4">
            <a:avLst>
              <a:gd name="adj1" fmla="val -34019"/>
              <a:gd name="adj2" fmla="val 82852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29" name="AutoShape 55"/>
          <p:cNvCxnSpPr>
            <a:cxnSpLocks noChangeShapeType="1"/>
            <a:stCxn id="257029" idx="0"/>
            <a:endCxn id="257072" idx="3"/>
          </p:cNvCxnSpPr>
          <p:nvPr/>
        </p:nvCxnSpPr>
        <p:spPr bwMode="auto">
          <a:xfrm rot="-5400000" flipH="1" flipV="1">
            <a:off x="7666831" y="2185194"/>
            <a:ext cx="504825" cy="776288"/>
          </a:xfrm>
          <a:prstGeom prst="bentConnector4">
            <a:avLst>
              <a:gd name="adj1" fmla="val -41509"/>
              <a:gd name="adj2" fmla="val 75667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30" name="AutoShape 56"/>
          <p:cNvCxnSpPr>
            <a:cxnSpLocks noChangeShapeType="1"/>
            <a:stCxn id="257030" idx="0"/>
            <a:endCxn id="257029" idx="0"/>
          </p:cNvCxnSpPr>
          <p:nvPr/>
        </p:nvCxnSpPr>
        <p:spPr bwMode="auto">
          <a:xfrm rot="5400000" flipV="1">
            <a:off x="7102475" y="1116013"/>
            <a:ext cx="111125" cy="2298700"/>
          </a:xfrm>
          <a:prstGeom prst="bentConnector3">
            <a:avLst>
              <a:gd name="adj1" fmla="val -188569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81" name="Text Box 57"/>
          <p:cNvSpPr txBox="1">
            <a:spLocks noChangeArrowheads="1"/>
          </p:cNvSpPr>
          <p:nvPr/>
        </p:nvSpPr>
        <p:spPr bwMode="auto">
          <a:xfrm>
            <a:off x="6856413" y="5241925"/>
            <a:ext cx="91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57082" name="Oval 58"/>
          <p:cNvSpPr>
            <a:spLocks noChangeAspect="1" noChangeArrowheads="1"/>
          </p:cNvSpPr>
          <p:nvPr/>
        </p:nvSpPr>
        <p:spPr bwMode="auto">
          <a:xfrm>
            <a:off x="7005638" y="5568950"/>
            <a:ext cx="576262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83" name="Oval 59"/>
          <p:cNvSpPr>
            <a:spLocks noChangeAspect="1" noChangeArrowheads="1"/>
          </p:cNvSpPr>
          <p:nvPr/>
        </p:nvSpPr>
        <p:spPr bwMode="auto">
          <a:xfrm>
            <a:off x="7005638" y="5775325"/>
            <a:ext cx="576262" cy="153988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84" name="Oval 60"/>
          <p:cNvSpPr>
            <a:spLocks noChangeAspect="1" noChangeArrowheads="1"/>
          </p:cNvSpPr>
          <p:nvPr/>
        </p:nvSpPr>
        <p:spPr bwMode="auto">
          <a:xfrm>
            <a:off x="7005638" y="5983288"/>
            <a:ext cx="576262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4435" name="AutoShape 61"/>
          <p:cNvCxnSpPr>
            <a:cxnSpLocks noChangeShapeType="1"/>
            <a:stCxn id="257083" idx="2"/>
            <a:endCxn id="257097" idx="6"/>
          </p:cNvCxnSpPr>
          <p:nvPr/>
        </p:nvCxnSpPr>
        <p:spPr bwMode="auto">
          <a:xfrm rot="10800000" flipV="1">
            <a:off x="6364288" y="5853113"/>
            <a:ext cx="627062" cy="241300"/>
          </a:xfrm>
          <a:prstGeom prst="curved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36" name="AutoShape 62"/>
          <p:cNvCxnSpPr>
            <a:cxnSpLocks noChangeShapeType="1"/>
            <a:stCxn id="257083" idx="1"/>
            <a:endCxn id="257082" idx="2"/>
          </p:cNvCxnSpPr>
          <p:nvPr/>
        </p:nvCxnSpPr>
        <p:spPr bwMode="auto">
          <a:xfrm rot="5400000" flipH="1">
            <a:off x="6971506" y="5664994"/>
            <a:ext cx="138113" cy="98425"/>
          </a:xfrm>
          <a:prstGeom prst="curvedConnector4">
            <a:avLst>
              <a:gd name="adj1" fmla="val 25287"/>
              <a:gd name="adj2" fmla="val 317741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87" name="Text Box 63"/>
          <p:cNvSpPr txBox="1">
            <a:spLocks noChangeArrowheads="1"/>
          </p:cNvSpPr>
          <p:nvPr/>
        </p:nvSpPr>
        <p:spPr bwMode="auto">
          <a:xfrm>
            <a:off x="4572000" y="5175250"/>
            <a:ext cx="1025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  <a:endParaRPr lang="en-US" sz="12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90517" name="Group 64"/>
          <p:cNvGrpSpPr>
            <a:grpSpLocks/>
          </p:cNvGrpSpPr>
          <p:nvPr/>
        </p:nvGrpSpPr>
        <p:grpSpPr bwMode="auto">
          <a:xfrm>
            <a:off x="4708525" y="5451475"/>
            <a:ext cx="574675" cy="773113"/>
            <a:chOff x="432" y="3072"/>
            <a:chExt cx="407" cy="537"/>
          </a:xfrm>
        </p:grpSpPr>
        <p:sp>
          <p:nvSpPr>
            <p:cNvPr id="257089" name="Oval 65"/>
            <p:cNvSpPr>
              <a:spLocks noChangeAspect="1" noChangeArrowheads="1"/>
            </p:cNvSpPr>
            <p:nvPr/>
          </p:nvSpPr>
          <p:spPr bwMode="auto">
            <a:xfrm>
              <a:off x="432" y="3072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90" name="Oval 66"/>
            <p:cNvSpPr>
              <a:spLocks noChangeAspect="1" noChangeArrowheads="1"/>
            </p:cNvSpPr>
            <p:nvPr/>
          </p:nvSpPr>
          <p:spPr bwMode="auto">
            <a:xfrm>
              <a:off x="432" y="3216"/>
              <a:ext cx="407" cy="10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91" name="Oval 67"/>
            <p:cNvSpPr>
              <a:spLocks noChangeAspect="1" noChangeArrowheads="1"/>
            </p:cNvSpPr>
            <p:nvPr/>
          </p:nvSpPr>
          <p:spPr bwMode="auto">
            <a:xfrm>
              <a:off x="432" y="3360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7092" name="Oval 68"/>
            <p:cNvSpPr>
              <a:spLocks noChangeAspect="1" noChangeArrowheads="1"/>
            </p:cNvSpPr>
            <p:nvPr/>
          </p:nvSpPr>
          <p:spPr bwMode="auto">
            <a:xfrm>
              <a:off x="432" y="3504"/>
              <a:ext cx="407" cy="10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3200" i="1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44439" name="AutoShape 69"/>
          <p:cNvCxnSpPr>
            <a:cxnSpLocks noChangeShapeType="1"/>
            <a:stCxn id="257090" idx="6"/>
            <a:endCxn id="257097" idx="2"/>
          </p:cNvCxnSpPr>
          <p:nvPr/>
        </p:nvCxnSpPr>
        <p:spPr bwMode="auto">
          <a:xfrm>
            <a:off x="5297488" y="5735638"/>
            <a:ext cx="463550" cy="3587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94" name="Text Box 70"/>
          <p:cNvSpPr txBox="1">
            <a:spLocks noChangeArrowheads="1"/>
          </p:cNvSpPr>
          <p:nvPr/>
        </p:nvSpPr>
        <p:spPr bwMode="auto">
          <a:xfrm>
            <a:off x="5638800" y="5272088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57095" name="Oval 71"/>
          <p:cNvSpPr>
            <a:spLocks noChangeAspect="1" noChangeArrowheads="1"/>
          </p:cNvSpPr>
          <p:nvPr/>
        </p:nvSpPr>
        <p:spPr bwMode="auto">
          <a:xfrm>
            <a:off x="5775325" y="5603875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96" name="Oval 72"/>
          <p:cNvSpPr>
            <a:spLocks noChangeAspect="1" noChangeArrowheads="1"/>
          </p:cNvSpPr>
          <p:nvPr/>
        </p:nvSpPr>
        <p:spPr bwMode="auto">
          <a:xfrm>
            <a:off x="5775325" y="5811838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97" name="Oval 73"/>
          <p:cNvSpPr>
            <a:spLocks noChangeAspect="1" noChangeArrowheads="1"/>
          </p:cNvSpPr>
          <p:nvPr/>
        </p:nvSpPr>
        <p:spPr bwMode="auto">
          <a:xfrm>
            <a:off x="5775325" y="6018213"/>
            <a:ext cx="5746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3200" i="1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44444" name="AutoShape 74"/>
          <p:cNvCxnSpPr>
            <a:cxnSpLocks noChangeShapeType="1"/>
            <a:stCxn id="257096" idx="6"/>
            <a:endCxn id="257095" idx="6"/>
          </p:cNvCxnSpPr>
          <p:nvPr/>
        </p:nvCxnSpPr>
        <p:spPr bwMode="auto">
          <a:xfrm flipV="1">
            <a:off x="6364288" y="5680075"/>
            <a:ext cx="1587" cy="207963"/>
          </a:xfrm>
          <a:prstGeom prst="curvedConnector3">
            <a:avLst>
              <a:gd name="adj1" fmla="val 1350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45" name="AutoShape 75"/>
          <p:cNvCxnSpPr>
            <a:cxnSpLocks noChangeShapeType="1"/>
            <a:stCxn id="257028" idx="0"/>
            <a:endCxn id="257027" idx="1"/>
          </p:cNvCxnSpPr>
          <p:nvPr/>
        </p:nvCxnSpPr>
        <p:spPr bwMode="auto">
          <a:xfrm rot="5400000" flipV="1">
            <a:off x="5010944" y="5112544"/>
            <a:ext cx="615950" cy="601662"/>
          </a:xfrm>
          <a:prstGeom prst="bentConnector4">
            <a:avLst>
              <a:gd name="adj1" fmla="val -34019"/>
              <a:gd name="adj2" fmla="val 82852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46" name="AutoShape 76"/>
          <p:cNvCxnSpPr>
            <a:cxnSpLocks noChangeShapeType="1"/>
            <a:stCxn id="257026" idx="0"/>
            <a:endCxn id="257027" idx="3"/>
          </p:cNvCxnSpPr>
          <p:nvPr/>
        </p:nvCxnSpPr>
        <p:spPr bwMode="auto">
          <a:xfrm rot="-5400000" flipH="1" flipV="1">
            <a:off x="6676231" y="5080794"/>
            <a:ext cx="504825" cy="776288"/>
          </a:xfrm>
          <a:prstGeom prst="bentConnector4">
            <a:avLst>
              <a:gd name="adj1" fmla="val -41509"/>
              <a:gd name="adj2" fmla="val 75667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47" name="AutoShape 77"/>
          <p:cNvCxnSpPr>
            <a:cxnSpLocks noChangeShapeType="1"/>
            <a:stCxn id="257028" idx="0"/>
            <a:endCxn id="257026" idx="0"/>
          </p:cNvCxnSpPr>
          <p:nvPr/>
        </p:nvCxnSpPr>
        <p:spPr bwMode="auto">
          <a:xfrm rot="5400000" flipV="1">
            <a:off x="6111875" y="4011613"/>
            <a:ext cx="111125" cy="2298700"/>
          </a:xfrm>
          <a:prstGeom prst="bentConnector3">
            <a:avLst>
              <a:gd name="adj1" fmla="val -188569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48" name="AutoShape 78"/>
          <p:cNvCxnSpPr>
            <a:cxnSpLocks noChangeShapeType="1"/>
            <a:stCxn id="257071" idx="4"/>
            <a:endCxn id="257064" idx="4"/>
          </p:cNvCxnSpPr>
          <p:nvPr/>
        </p:nvCxnSpPr>
        <p:spPr bwMode="auto">
          <a:xfrm rot="5400000" flipH="1" flipV="1">
            <a:off x="7090569" y="2148682"/>
            <a:ext cx="90487" cy="2298700"/>
          </a:xfrm>
          <a:prstGeom prst="curvedConnector3">
            <a:avLst>
              <a:gd name="adj1" fmla="val -236843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49" name="AutoShape 79"/>
          <p:cNvCxnSpPr>
            <a:cxnSpLocks noChangeShapeType="1"/>
            <a:stCxn id="257083" idx="2"/>
            <a:endCxn id="257092" idx="4"/>
          </p:cNvCxnSpPr>
          <p:nvPr/>
        </p:nvCxnSpPr>
        <p:spPr bwMode="auto">
          <a:xfrm rot="10800000" flipV="1">
            <a:off x="4995863" y="5853113"/>
            <a:ext cx="1995487" cy="385762"/>
          </a:xfrm>
          <a:prstGeom prst="curvedConnector4">
            <a:avLst>
              <a:gd name="adj1" fmla="val 42403"/>
              <a:gd name="adj2" fmla="val 155556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50" name="AutoShape 80"/>
          <p:cNvCxnSpPr>
            <a:cxnSpLocks noChangeShapeType="1"/>
            <a:stCxn id="257069" idx="6"/>
            <a:endCxn id="257076" idx="2"/>
          </p:cNvCxnSpPr>
          <p:nvPr/>
        </p:nvCxnSpPr>
        <p:spPr bwMode="auto">
          <a:xfrm>
            <a:off x="6288088" y="2840038"/>
            <a:ext cx="463550" cy="3587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51" name="AutoShape 81"/>
          <p:cNvCxnSpPr>
            <a:cxnSpLocks noChangeShapeType="1"/>
            <a:stCxn id="257042" idx="2"/>
            <a:endCxn id="257056" idx="6"/>
          </p:cNvCxnSpPr>
          <p:nvPr/>
        </p:nvCxnSpPr>
        <p:spPr bwMode="auto">
          <a:xfrm rot="10800000" flipV="1">
            <a:off x="2173288" y="4035425"/>
            <a:ext cx="627062" cy="241300"/>
          </a:xfrm>
          <a:prstGeom prst="curved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4452" name="AutoShape 82"/>
          <p:cNvCxnSpPr>
            <a:cxnSpLocks noChangeShapeType="1"/>
            <a:stCxn id="257063" idx="2"/>
            <a:endCxn id="257076" idx="6"/>
          </p:cNvCxnSpPr>
          <p:nvPr/>
        </p:nvCxnSpPr>
        <p:spPr bwMode="auto">
          <a:xfrm rot="10800000" flipV="1">
            <a:off x="7354888" y="2957513"/>
            <a:ext cx="627062" cy="241300"/>
          </a:xfrm>
          <a:prstGeom prst="curved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57109" name="Group 85"/>
          <p:cNvGrpSpPr>
            <a:grpSpLocks/>
          </p:cNvGrpSpPr>
          <p:nvPr/>
        </p:nvGrpSpPr>
        <p:grpSpPr bwMode="auto">
          <a:xfrm>
            <a:off x="457200" y="3581400"/>
            <a:ext cx="8382000" cy="990600"/>
            <a:chOff x="288" y="2256"/>
            <a:chExt cx="5280" cy="624"/>
          </a:xfrm>
        </p:grpSpPr>
        <p:sp>
          <p:nvSpPr>
            <p:cNvPr id="257107" name="Rectangle 83"/>
            <p:cNvSpPr>
              <a:spLocks noChangeArrowheads="1"/>
            </p:cNvSpPr>
            <p:nvPr/>
          </p:nvSpPr>
          <p:spPr bwMode="auto">
            <a:xfrm>
              <a:off x="288" y="2256"/>
              <a:ext cx="5280" cy="62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190534" name="Object 84"/>
            <p:cNvGraphicFramePr>
              <a:graphicFrameLocks noChangeAspect="1"/>
            </p:cNvGraphicFramePr>
            <p:nvPr/>
          </p:nvGraphicFramePr>
          <p:xfrm>
            <a:off x="336" y="2320"/>
            <a:ext cx="5199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605" name="Equation" r:id="rId4" imgW="3276600" imgH="368300" progId="Equation.3">
                    <p:embed/>
                  </p:oleObj>
                </mc:Choice>
                <mc:Fallback>
                  <p:oleObj name="Equation" r:id="rId4" imgW="3276600" imgH="368300" progId="Equation.3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320"/>
                          <a:ext cx="5199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Issue</a:t>
            </a:r>
          </a:p>
        </p:txBody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 w/ AU applicable only in domains where we have full knowledge of the relational structure</a:t>
            </a:r>
          </a:p>
          <a:p>
            <a:pPr algn="ctr">
              <a:lnSpc>
                <a:spcPct val="110000"/>
              </a:lnSpc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Next we introduce PRMs which allow uncertainty over relational structure…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425" y="1032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Kinds of structural uncertainty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18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many objects does an object relate to?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how many Authors does </a:t>
            </a:r>
            <a:r>
              <a:rPr lang="en-US" i="1">
                <a:latin typeface="Arial" charset="0"/>
                <a:ea typeface="ＭＳ Ｐゴシック" charset="0"/>
              </a:rPr>
              <a:t>Paper1</a:t>
            </a:r>
            <a:r>
              <a:rPr lang="en-US">
                <a:latin typeface="Arial" charset="0"/>
                <a:ea typeface="ＭＳ Ｐゴシック" charset="0"/>
              </a:rPr>
              <a:t> have?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Which object is an object related to?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does </a:t>
            </a:r>
            <a:r>
              <a:rPr lang="en-US" i="1">
                <a:latin typeface="Arial" charset="0"/>
                <a:ea typeface="ＭＳ Ｐゴシック" charset="0"/>
              </a:rPr>
              <a:t>Paper1</a:t>
            </a:r>
            <a:r>
              <a:rPr lang="en-US">
                <a:latin typeface="Arial" charset="0"/>
                <a:ea typeface="ＭＳ Ｐゴシック" charset="0"/>
              </a:rPr>
              <a:t> cite </a:t>
            </a:r>
            <a:r>
              <a:rPr lang="en-US" i="1">
                <a:latin typeface="Arial" charset="0"/>
                <a:ea typeface="ＭＳ Ｐゴシック" charset="0"/>
              </a:rPr>
              <a:t>Paper2</a:t>
            </a:r>
            <a:r>
              <a:rPr lang="en-US">
                <a:latin typeface="Arial" charset="0"/>
                <a:ea typeface="ＭＳ Ｐゴシック" charset="0"/>
              </a:rPr>
              <a:t> or </a:t>
            </a:r>
            <a:r>
              <a:rPr lang="en-US" i="1">
                <a:latin typeface="Arial" charset="0"/>
                <a:ea typeface="ＭＳ Ｐゴシック" charset="0"/>
              </a:rPr>
              <a:t>Paper3</a:t>
            </a:r>
            <a:r>
              <a:rPr lang="en-US">
                <a:latin typeface="Arial" charset="0"/>
                <a:ea typeface="ＭＳ Ｐゴシック" charset="0"/>
              </a:rPr>
              <a:t>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Which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class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does an object belong to?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is </a:t>
            </a:r>
            <a:r>
              <a:rPr lang="en-US" i="1">
                <a:latin typeface="Arial" charset="0"/>
                <a:ea typeface="ＭＳ Ｐゴシック" charset="0"/>
              </a:rPr>
              <a:t>Paper1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a </a:t>
            </a:r>
            <a:r>
              <a:rPr lang="en-US" i="1">
                <a:latin typeface="Arial" charset="0"/>
                <a:ea typeface="ＭＳ Ｐゴシック" charset="0"/>
              </a:rPr>
              <a:t>JournalArticle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or a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 i="1">
                <a:latin typeface="Arial" charset="0"/>
                <a:ea typeface="ＭＳ Ｐゴシック" charset="0"/>
              </a:rPr>
              <a:t>ConferencePaper</a:t>
            </a:r>
            <a:r>
              <a:rPr lang="en-US">
                <a:latin typeface="Arial" charset="0"/>
                <a:ea typeface="ＭＳ Ｐゴシック" charset="0"/>
              </a:rPr>
              <a:t>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Does an object actually exist?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Are two objects identical?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Structural Uncertainty</a:t>
            </a:r>
          </a:p>
        </p:txBody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562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Motivation:  PRM with AU only well-defined when the skeleton structure is known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May be uncertain about relational structure itself</a:t>
            </a:r>
            <a:endParaRPr lang="en-US" sz="22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Construct probabilistic models of relational structure that capture </a:t>
            </a: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structural uncertainty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Mechanisms: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>
                <a:latin typeface="Arial" charset="0"/>
                <a:ea typeface="ＭＳ Ｐゴシック" charset="0"/>
              </a:rPr>
              <a:t>Reference uncertainty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Existence uncertainty 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Number uncertainty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Type uncertainty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Identity uncertainty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Link Uncertainty </a:t>
            </a:r>
          </a:p>
        </p:txBody>
      </p:sp>
      <p:sp>
        <p:nvSpPr>
          <p:cNvPr id="195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179513"/>
            <a:ext cx="8534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Advantages: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Applicable in cases where we do not have full knowledge of relational structure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Incorporating uncertainty over relational structure into probabilistic model can improve predictive accuracy</a:t>
            </a:r>
          </a:p>
          <a:p>
            <a:pPr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approaches: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Reference uncertainty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Existence uncertainty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Different probabilistic models; varying amount of background knowledge required for each</a:t>
            </a:r>
          </a:p>
        </p:txBody>
      </p:sp>
    </p:spTree>
  </p:cSld>
  <p:clrMapOvr>
    <a:masterClrMapping/>
  </p:clrMapOvr>
  <p:transition xmlns:p14="http://schemas.microsoft.com/office/powerpoint/2010/main" advTm="405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Discovering Patterns in Structured Data</a:t>
            </a:r>
          </a:p>
        </p:txBody>
      </p:sp>
      <p:grpSp>
        <p:nvGrpSpPr>
          <p:cNvPr id="128002" name="Group 30"/>
          <p:cNvGrpSpPr>
            <a:grpSpLocks/>
          </p:cNvGrpSpPr>
          <p:nvPr/>
        </p:nvGrpSpPr>
        <p:grpSpPr bwMode="auto">
          <a:xfrm>
            <a:off x="2098675" y="2895600"/>
            <a:ext cx="3048000" cy="3162300"/>
            <a:chOff x="426" y="1695"/>
            <a:chExt cx="1920" cy="1992"/>
          </a:xfrm>
        </p:grpSpPr>
        <p:sp>
          <p:nvSpPr>
            <p:cNvPr id="128035" name="Rectangle 27"/>
            <p:cNvSpPr>
              <a:spLocks noChangeArrowheads="1"/>
            </p:cNvSpPr>
            <p:nvPr/>
          </p:nvSpPr>
          <p:spPr bwMode="auto">
            <a:xfrm>
              <a:off x="426" y="1695"/>
              <a:ext cx="1920" cy="199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28036" name="Text Box 10"/>
            <p:cNvSpPr txBox="1">
              <a:spLocks noChangeArrowheads="1"/>
            </p:cNvSpPr>
            <p:nvPr/>
          </p:nvSpPr>
          <p:spPr bwMode="auto">
            <a:xfrm>
              <a:off x="1438" y="3277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i="1">
                  <a:solidFill>
                    <a:srgbClr val="990099"/>
                  </a:solidFill>
                  <a:latin typeface="Tahoma" charset="0"/>
                </a:rPr>
                <a:t>Patient</a:t>
              </a:r>
              <a:endParaRPr lang="en-US" b="0">
                <a:solidFill>
                  <a:srgbClr val="990099"/>
                </a:solidFill>
                <a:latin typeface="Tahoma" charset="0"/>
              </a:endParaRPr>
            </a:p>
          </p:txBody>
        </p:sp>
        <p:pic>
          <p:nvPicPr>
            <p:cNvPr id="128037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" y="2164"/>
              <a:ext cx="887" cy="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0" t="19958" r="15947" b="15967"/>
            <a:stretch>
              <a:fillRect/>
            </a:stretch>
          </p:blipFill>
          <p:spPr bwMode="auto">
            <a:xfrm>
              <a:off x="438" y="2752"/>
              <a:ext cx="1007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9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" y="1736"/>
              <a:ext cx="1077" cy="96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180138" y="4614863"/>
            <a:ext cx="2620962" cy="2016125"/>
            <a:chOff x="3081" y="2841"/>
            <a:chExt cx="1651" cy="1270"/>
          </a:xfrm>
        </p:grpSpPr>
        <p:sp>
          <p:nvSpPr>
            <p:cNvPr id="128032" name="Rectangle 31"/>
            <p:cNvSpPr>
              <a:spLocks noChangeArrowheads="1"/>
            </p:cNvSpPr>
            <p:nvPr/>
          </p:nvSpPr>
          <p:spPr bwMode="auto">
            <a:xfrm>
              <a:off x="3089" y="2841"/>
              <a:ext cx="1643" cy="127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128033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" y="2883"/>
              <a:ext cx="1208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4" name="Text Box 25"/>
            <p:cNvSpPr txBox="1">
              <a:spLocks noChangeArrowheads="1"/>
            </p:cNvSpPr>
            <p:nvPr/>
          </p:nvSpPr>
          <p:spPr bwMode="auto">
            <a:xfrm>
              <a:off x="3081" y="3823"/>
              <a:ext cx="9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i="1">
                  <a:solidFill>
                    <a:srgbClr val="990099"/>
                  </a:solidFill>
                  <a:latin typeface="Tahoma" charset="0"/>
                </a:rPr>
                <a:t>Treatment</a:t>
              </a:r>
              <a:endParaRPr lang="en-US" b="0">
                <a:solidFill>
                  <a:srgbClr val="990099"/>
                </a:solidFill>
                <a:latin typeface="Tahoma" charset="0"/>
              </a:endParaRP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63525" y="1414463"/>
            <a:ext cx="2608263" cy="1328737"/>
            <a:chOff x="166" y="891"/>
            <a:chExt cx="1643" cy="837"/>
          </a:xfrm>
        </p:grpSpPr>
        <p:sp>
          <p:nvSpPr>
            <p:cNvPr id="128028" name="Rectangle 28"/>
            <p:cNvSpPr>
              <a:spLocks noChangeArrowheads="1"/>
            </p:cNvSpPr>
            <p:nvPr/>
          </p:nvSpPr>
          <p:spPr bwMode="auto">
            <a:xfrm>
              <a:off x="166" y="891"/>
              <a:ext cx="1643" cy="83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128029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" y="1235"/>
              <a:ext cx="857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0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954"/>
              <a:ext cx="51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1" name="Text Box 26"/>
            <p:cNvSpPr txBox="1">
              <a:spLocks noChangeArrowheads="1"/>
            </p:cNvSpPr>
            <p:nvPr/>
          </p:nvSpPr>
          <p:spPr bwMode="auto">
            <a:xfrm>
              <a:off x="1071" y="909"/>
              <a:ext cx="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i="1">
                  <a:solidFill>
                    <a:srgbClr val="990099"/>
                  </a:solidFill>
                  <a:latin typeface="Tahoma" charset="0"/>
                </a:rPr>
                <a:t>Strain</a:t>
              </a:r>
              <a:endParaRPr lang="en-US" b="0">
                <a:solidFill>
                  <a:srgbClr val="990099"/>
                </a:solidFill>
                <a:latin typeface="Tahoma" charset="0"/>
              </a:endParaRP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5584825" y="1374775"/>
            <a:ext cx="2336800" cy="2947988"/>
            <a:chOff x="3518" y="866"/>
            <a:chExt cx="1472" cy="1857"/>
          </a:xfrm>
        </p:grpSpPr>
        <p:sp>
          <p:nvSpPr>
            <p:cNvPr id="128024" name="Rectangle 29"/>
            <p:cNvSpPr>
              <a:spLocks noChangeArrowheads="1"/>
            </p:cNvSpPr>
            <p:nvPr/>
          </p:nvSpPr>
          <p:spPr bwMode="auto">
            <a:xfrm>
              <a:off x="3518" y="866"/>
              <a:ext cx="1472" cy="185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128025" name="Picture 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41"/>
            <a:stretch>
              <a:fillRect/>
            </a:stretch>
          </p:blipFill>
          <p:spPr bwMode="auto">
            <a:xfrm>
              <a:off x="3801" y="1983"/>
              <a:ext cx="1102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6" name="Picture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433"/>
            <a:stretch>
              <a:fillRect/>
            </a:stretch>
          </p:blipFill>
          <p:spPr bwMode="auto">
            <a:xfrm>
              <a:off x="4095" y="1012"/>
              <a:ext cx="85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27" name="Text Box 24"/>
            <p:cNvSpPr txBox="1">
              <a:spLocks noChangeArrowheads="1"/>
            </p:cNvSpPr>
            <p:nvPr/>
          </p:nvSpPr>
          <p:spPr bwMode="auto">
            <a:xfrm>
              <a:off x="3533" y="896"/>
              <a:ext cx="8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i="1">
                  <a:solidFill>
                    <a:srgbClr val="990099"/>
                  </a:solidFill>
                  <a:latin typeface="Tahoma" charset="0"/>
                </a:rPr>
                <a:t>Contact </a:t>
              </a:r>
              <a:endParaRPr lang="en-US" b="0">
                <a:solidFill>
                  <a:srgbClr val="990099"/>
                </a:solidFill>
                <a:latin typeface="Tahoma" charset="0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741363" y="2222500"/>
            <a:ext cx="3656012" cy="2505075"/>
            <a:chOff x="467" y="1400"/>
            <a:chExt cx="2303" cy="1578"/>
          </a:xfrm>
        </p:grpSpPr>
        <p:sp>
          <p:nvSpPr>
            <p:cNvPr id="128021" name="Line 37"/>
            <p:cNvSpPr>
              <a:spLocks noChangeShapeType="1"/>
            </p:cNvSpPr>
            <p:nvPr/>
          </p:nvSpPr>
          <p:spPr bwMode="auto">
            <a:xfrm>
              <a:off x="467" y="1400"/>
              <a:ext cx="1000" cy="15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022" name="Line 38"/>
            <p:cNvSpPr>
              <a:spLocks noChangeShapeType="1"/>
            </p:cNvSpPr>
            <p:nvPr/>
          </p:nvSpPr>
          <p:spPr bwMode="auto">
            <a:xfrm>
              <a:off x="1185" y="1574"/>
              <a:ext cx="356" cy="38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023" name="Line 39"/>
            <p:cNvSpPr>
              <a:spLocks noChangeShapeType="1"/>
            </p:cNvSpPr>
            <p:nvPr/>
          </p:nvSpPr>
          <p:spPr bwMode="auto">
            <a:xfrm>
              <a:off x="1548" y="1614"/>
              <a:ext cx="1222" cy="7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3621088" y="4832350"/>
            <a:ext cx="3333750" cy="1046163"/>
            <a:chOff x="2281" y="3044"/>
            <a:chExt cx="2100" cy="659"/>
          </a:xfrm>
        </p:grpSpPr>
        <p:sp>
          <p:nvSpPr>
            <p:cNvPr id="128019" name="Line 50"/>
            <p:cNvSpPr>
              <a:spLocks noChangeShapeType="1"/>
            </p:cNvSpPr>
            <p:nvPr/>
          </p:nvSpPr>
          <p:spPr bwMode="auto">
            <a:xfrm flipH="1" flipV="1">
              <a:off x="2991" y="3044"/>
              <a:ext cx="1133" cy="3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020" name="Line 51"/>
            <p:cNvSpPr>
              <a:spLocks noChangeShapeType="1"/>
            </p:cNvSpPr>
            <p:nvPr/>
          </p:nvSpPr>
          <p:spPr bwMode="auto">
            <a:xfrm flipH="1" flipV="1">
              <a:off x="2281" y="3458"/>
              <a:ext cx="2100" cy="2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3057525" y="2236788"/>
            <a:ext cx="4559300" cy="2382837"/>
            <a:chOff x="1904" y="1381"/>
            <a:chExt cx="2872" cy="1501"/>
          </a:xfrm>
        </p:grpSpPr>
        <p:grpSp>
          <p:nvGrpSpPr>
            <p:cNvPr id="128009" name="Group 56"/>
            <p:cNvGrpSpPr>
              <a:grpSpLocks/>
            </p:cNvGrpSpPr>
            <p:nvPr/>
          </p:nvGrpSpPr>
          <p:grpSpPr bwMode="auto">
            <a:xfrm>
              <a:off x="3129" y="2453"/>
              <a:ext cx="1443" cy="429"/>
              <a:chOff x="3129" y="2453"/>
              <a:chExt cx="1443" cy="429"/>
            </a:xfrm>
          </p:grpSpPr>
          <p:sp>
            <p:nvSpPr>
              <p:cNvPr id="128017" name="Line 46"/>
              <p:cNvSpPr>
                <a:spLocks noChangeShapeType="1"/>
              </p:cNvSpPr>
              <p:nvPr/>
            </p:nvSpPr>
            <p:spPr bwMode="auto">
              <a:xfrm flipH="1">
                <a:off x="3188" y="2453"/>
                <a:ext cx="521" cy="18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018" name="Line 47"/>
              <p:cNvSpPr>
                <a:spLocks noChangeShapeType="1"/>
              </p:cNvSpPr>
              <p:nvPr/>
            </p:nvSpPr>
            <p:spPr bwMode="auto">
              <a:xfrm flipH="1">
                <a:off x="3129" y="2705"/>
                <a:ext cx="1443" cy="1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28010" name="Group 58"/>
            <p:cNvGrpSpPr>
              <a:grpSpLocks/>
            </p:cNvGrpSpPr>
            <p:nvPr/>
          </p:nvGrpSpPr>
          <p:grpSpPr bwMode="auto">
            <a:xfrm>
              <a:off x="1904" y="1381"/>
              <a:ext cx="2872" cy="969"/>
              <a:chOff x="1918" y="1373"/>
              <a:chExt cx="2872" cy="969"/>
            </a:xfrm>
          </p:grpSpPr>
          <p:sp>
            <p:nvSpPr>
              <p:cNvPr id="128011" name="Line 59"/>
              <p:cNvSpPr>
                <a:spLocks noChangeShapeType="1"/>
              </p:cNvSpPr>
              <p:nvPr/>
            </p:nvSpPr>
            <p:spPr bwMode="auto">
              <a:xfrm flipH="1">
                <a:off x="1933" y="1410"/>
                <a:ext cx="2857" cy="59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012" name="Line 60"/>
              <p:cNvSpPr>
                <a:spLocks noChangeShapeType="1"/>
              </p:cNvSpPr>
              <p:nvPr/>
            </p:nvSpPr>
            <p:spPr bwMode="auto">
              <a:xfrm flipH="1">
                <a:off x="1918" y="1739"/>
                <a:ext cx="2722" cy="2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013" name="Line 61"/>
              <p:cNvSpPr>
                <a:spLocks noChangeShapeType="1"/>
              </p:cNvSpPr>
              <p:nvPr/>
            </p:nvSpPr>
            <p:spPr bwMode="auto">
              <a:xfrm flipH="1">
                <a:off x="1920" y="1377"/>
                <a:ext cx="2268" cy="6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014" name="Line 62"/>
              <p:cNvSpPr>
                <a:spLocks noChangeShapeType="1"/>
              </p:cNvSpPr>
              <p:nvPr/>
            </p:nvSpPr>
            <p:spPr bwMode="auto">
              <a:xfrm flipH="1">
                <a:off x="1918" y="1373"/>
                <a:ext cx="2679" cy="6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015" name="Line 63"/>
              <p:cNvSpPr>
                <a:spLocks noChangeShapeType="1"/>
              </p:cNvSpPr>
              <p:nvPr/>
            </p:nvSpPr>
            <p:spPr bwMode="auto">
              <a:xfrm flipH="1" flipV="1">
                <a:off x="1925" y="2057"/>
                <a:ext cx="2021" cy="11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016" name="Line 64"/>
              <p:cNvSpPr>
                <a:spLocks noChangeShapeType="1"/>
              </p:cNvSpPr>
              <p:nvPr/>
            </p:nvSpPr>
            <p:spPr bwMode="auto">
              <a:xfrm flipH="1" flipV="1">
                <a:off x="1966" y="2086"/>
                <a:ext cx="1832" cy="25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Citation Relational Schema</a:t>
            </a:r>
            <a:endParaRPr lang="en-US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97634" name="AutoShape 3"/>
          <p:cNvCxnSpPr>
            <a:cxnSpLocks noChangeShapeType="1"/>
            <a:stCxn id="197637" idx="1"/>
            <a:endCxn id="197660" idx="3"/>
          </p:cNvCxnSpPr>
          <p:nvPr/>
        </p:nvCxnSpPr>
        <p:spPr bwMode="auto">
          <a:xfrm rot="10800000" flipH="1">
            <a:off x="1143000" y="1912938"/>
            <a:ext cx="1276350" cy="2598737"/>
          </a:xfrm>
          <a:prstGeom prst="bentConnector5">
            <a:avLst>
              <a:gd name="adj1" fmla="val -14926"/>
              <a:gd name="adj2" fmla="val 56384"/>
              <a:gd name="adj3" fmla="val 114926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7635" name="Text Box 4"/>
          <p:cNvSpPr txBox="1">
            <a:spLocks noChangeArrowheads="1"/>
          </p:cNvSpPr>
          <p:nvPr/>
        </p:nvSpPr>
        <p:spPr bwMode="auto">
          <a:xfrm>
            <a:off x="952500" y="320675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/>
              <a:t>Wrote</a:t>
            </a:r>
          </a:p>
        </p:txBody>
      </p:sp>
      <p:sp>
        <p:nvSpPr>
          <p:cNvPr id="197636" name="AutoShape 5"/>
          <p:cNvSpPr>
            <a:spLocks noChangeAspect="1" noChangeArrowheads="1"/>
          </p:cNvSpPr>
          <p:nvPr/>
        </p:nvSpPr>
        <p:spPr bwMode="auto">
          <a:xfrm flipV="1">
            <a:off x="923925" y="2809875"/>
            <a:ext cx="752475" cy="396875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97637" name="Rectangle 6"/>
          <p:cNvSpPr>
            <a:spLocks noChangeArrowheads="1"/>
          </p:cNvSpPr>
          <p:nvPr/>
        </p:nvSpPr>
        <p:spPr bwMode="auto">
          <a:xfrm>
            <a:off x="1181100" y="3587750"/>
            <a:ext cx="1676400" cy="1847850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97638" name="Text Box 7"/>
          <p:cNvSpPr txBox="1">
            <a:spLocks noChangeArrowheads="1"/>
          </p:cNvSpPr>
          <p:nvPr/>
        </p:nvSpPr>
        <p:spPr bwMode="auto">
          <a:xfrm>
            <a:off x="1181100" y="357187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3366FF"/>
                </a:solidFill>
                <a:latin typeface="Tahoma" charset="0"/>
              </a:rPr>
              <a:t>Paper</a:t>
            </a:r>
            <a:endParaRPr lang="en-US" sz="2000" i="1">
              <a:solidFill>
                <a:srgbClr val="6699FF"/>
              </a:solidFill>
              <a:latin typeface="Tahoma" charset="0"/>
            </a:endParaRPr>
          </a:p>
        </p:txBody>
      </p:sp>
      <p:sp>
        <p:nvSpPr>
          <p:cNvPr id="197639" name="Text Box 8"/>
          <p:cNvSpPr txBox="1">
            <a:spLocks noChangeAspect="1" noChangeArrowheads="1"/>
          </p:cNvSpPr>
          <p:nvPr/>
        </p:nvSpPr>
        <p:spPr bwMode="auto">
          <a:xfrm>
            <a:off x="1238250" y="387667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Topic</a:t>
            </a:r>
          </a:p>
        </p:txBody>
      </p:sp>
      <p:sp>
        <p:nvSpPr>
          <p:cNvPr id="197640" name="Text Box 9"/>
          <p:cNvSpPr txBox="1">
            <a:spLocks noChangeAspect="1" noChangeArrowheads="1"/>
          </p:cNvSpPr>
          <p:nvPr/>
        </p:nvSpPr>
        <p:spPr bwMode="auto">
          <a:xfrm>
            <a:off x="1238250" y="419735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Word1</a:t>
            </a:r>
          </a:p>
        </p:txBody>
      </p:sp>
      <p:sp>
        <p:nvSpPr>
          <p:cNvPr id="197641" name="Text Box 10"/>
          <p:cNvSpPr txBox="1">
            <a:spLocks noChangeAspect="1" noChangeArrowheads="1"/>
          </p:cNvSpPr>
          <p:nvPr/>
        </p:nvSpPr>
        <p:spPr bwMode="auto">
          <a:xfrm>
            <a:off x="1238250" y="504983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WordN</a:t>
            </a:r>
          </a:p>
        </p:txBody>
      </p:sp>
      <p:sp>
        <p:nvSpPr>
          <p:cNvPr id="197642" name="Text Box 11"/>
          <p:cNvSpPr txBox="1">
            <a:spLocks noChangeAspect="1" noChangeArrowheads="1"/>
          </p:cNvSpPr>
          <p:nvPr/>
        </p:nvSpPr>
        <p:spPr bwMode="auto">
          <a:xfrm>
            <a:off x="1447800" y="47307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…</a:t>
            </a:r>
          </a:p>
        </p:txBody>
      </p:sp>
      <p:sp>
        <p:nvSpPr>
          <p:cNvPr id="197643" name="Text Box 12"/>
          <p:cNvSpPr txBox="1">
            <a:spLocks noChangeAspect="1" noChangeArrowheads="1"/>
          </p:cNvSpPr>
          <p:nvPr/>
        </p:nvSpPr>
        <p:spPr bwMode="auto">
          <a:xfrm>
            <a:off x="1257300" y="451643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Word2</a:t>
            </a:r>
          </a:p>
        </p:txBody>
      </p:sp>
      <p:sp>
        <p:nvSpPr>
          <p:cNvPr id="197644" name="Rectangle 13"/>
          <p:cNvSpPr>
            <a:spLocks noChangeArrowheads="1"/>
          </p:cNvSpPr>
          <p:nvPr/>
        </p:nvSpPr>
        <p:spPr bwMode="auto">
          <a:xfrm>
            <a:off x="6686550" y="3340100"/>
            <a:ext cx="1676400" cy="1885950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97645" name="Text Box 14"/>
          <p:cNvSpPr txBox="1">
            <a:spLocks noChangeArrowheads="1"/>
          </p:cNvSpPr>
          <p:nvPr/>
        </p:nvSpPr>
        <p:spPr bwMode="auto">
          <a:xfrm>
            <a:off x="6686550" y="332422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3366FF"/>
                </a:solidFill>
                <a:latin typeface="Tahoma" charset="0"/>
              </a:rPr>
              <a:t>Paper</a:t>
            </a:r>
            <a:endParaRPr lang="en-US" sz="2000" i="1">
              <a:solidFill>
                <a:srgbClr val="6699FF"/>
              </a:solidFill>
              <a:latin typeface="Tahoma" charset="0"/>
            </a:endParaRPr>
          </a:p>
        </p:txBody>
      </p:sp>
      <p:sp>
        <p:nvSpPr>
          <p:cNvPr id="197646" name="Text Box 15"/>
          <p:cNvSpPr txBox="1">
            <a:spLocks noChangeAspect="1" noChangeArrowheads="1"/>
          </p:cNvSpPr>
          <p:nvPr/>
        </p:nvSpPr>
        <p:spPr bwMode="auto">
          <a:xfrm>
            <a:off x="6743700" y="362902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Topic</a:t>
            </a:r>
          </a:p>
        </p:txBody>
      </p:sp>
      <p:sp>
        <p:nvSpPr>
          <p:cNvPr id="197647" name="Text Box 16"/>
          <p:cNvSpPr txBox="1">
            <a:spLocks noChangeAspect="1" noChangeArrowheads="1"/>
          </p:cNvSpPr>
          <p:nvPr/>
        </p:nvSpPr>
        <p:spPr bwMode="auto">
          <a:xfrm>
            <a:off x="6743700" y="39497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Word1</a:t>
            </a:r>
          </a:p>
        </p:txBody>
      </p:sp>
      <p:sp>
        <p:nvSpPr>
          <p:cNvPr id="197648" name="Text Box 17"/>
          <p:cNvSpPr txBox="1">
            <a:spLocks noChangeAspect="1" noChangeArrowheads="1"/>
          </p:cNvSpPr>
          <p:nvPr/>
        </p:nvSpPr>
        <p:spPr bwMode="auto">
          <a:xfrm>
            <a:off x="6743700" y="480218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WordN</a:t>
            </a:r>
          </a:p>
        </p:txBody>
      </p:sp>
      <p:sp>
        <p:nvSpPr>
          <p:cNvPr id="197649" name="Text Box 18"/>
          <p:cNvSpPr txBox="1">
            <a:spLocks noChangeAspect="1" noChangeArrowheads="1"/>
          </p:cNvSpPr>
          <p:nvPr/>
        </p:nvSpPr>
        <p:spPr bwMode="auto">
          <a:xfrm>
            <a:off x="6953250" y="448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…</a:t>
            </a:r>
          </a:p>
        </p:txBody>
      </p:sp>
      <p:sp>
        <p:nvSpPr>
          <p:cNvPr id="197650" name="Text Box 19"/>
          <p:cNvSpPr txBox="1">
            <a:spLocks noChangeAspect="1" noChangeArrowheads="1"/>
          </p:cNvSpPr>
          <p:nvPr/>
        </p:nvSpPr>
        <p:spPr bwMode="auto">
          <a:xfrm>
            <a:off x="6762750" y="426878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Word2</a:t>
            </a:r>
          </a:p>
        </p:txBody>
      </p:sp>
      <p:sp>
        <p:nvSpPr>
          <p:cNvPr id="197651" name="Rectangle 20"/>
          <p:cNvSpPr>
            <a:spLocks noChangeArrowheads="1"/>
          </p:cNvSpPr>
          <p:nvPr/>
        </p:nvSpPr>
        <p:spPr bwMode="auto">
          <a:xfrm>
            <a:off x="4184650" y="4273550"/>
            <a:ext cx="1320800" cy="839788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97652" name="Text Box 21"/>
          <p:cNvSpPr txBox="1">
            <a:spLocks noChangeArrowheads="1"/>
          </p:cNvSpPr>
          <p:nvPr/>
        </p:nvSpPr>
        <p:spPr bwMode="auto">
          <a:xfrm>
            <a:off x="4186238" y="4292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3366FF"/>
                </a:solidFill>
                <a:latin typeface="Tahoma" charset="0"/>
              </a:rPr>
              <a:t>Cites</a:t>
            </a:r>
          </a:p>
        </p:txBody>
      </p:sp>
      <p:sp>
        <p:nvSpPr>
          <p:cNvPr id="197653" name="Text Box 22"/>
          <p:cNvSpPr txBox="1">
            <a:spLocks noChangeAspect="1" noChangeArrowheads="1"/>
          </p:cNvSpPr>
          <p:nvPr/>
        </p:nvSpPr>
        <p:spPr bwMode="auto">
          <a:xfrm>
            <a:off x="4273550" y="4657725"/>
            <a:ext cx="8445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Count</a:t>
            </a:r>
          </a:p>
        </p:txBody>
      </p:sp>
      <p:cxnSp>
        <p:nvCxnSpPr>
          <p:cNvPr id="197654" name="AutoShape 23"/>
          <p:cNvCxnSpPr>
            <a:cxnSpLocks noChangeShapeType="1"/>
            <a:stCxn id="197651" idx="3"/>
            <a:endCxn id="197645" idx="1"/>
          </p:cNvCxnSpPr>
          <p:nvPr/>
        </p:nvCxnSpPr>
        <p:spPr bwMode="auto">
          <a:xfrm flipV="1">
            <a:off x="5543550" y="3522663"/>
            <a:ext cx="1143000" cy="1171575"/>
          </a:xfrm>
          <a:prstGeom prst="bentConnector3">
            <a:avLst>
              <a:gd name="adj1" fmla="val 48333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655" name="AutoShape 24"/>
          <p:cNvCxnSpPr>
            <a:cxnSpLocks noChangeShapeType="1"/>
            <a:stCxn id="197651" idx="1"/>
            <a:endCxn id="197637" idx="3"/>
          </p:cNvCxnSpPr>
          <p:nvPr/>
        </p:nvCxnSpPr>
        <p:spPr bwMode="auto">
          <a:xfrm rot="10800000">
            <a:off x="2895600" y="4511675"/>
            <a:ext cx="1250950" cy="182563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7656" name="Text Box 25"/>
          <p:cNvSpPr txBox="1">
            <a:spLocks noChangeArrowheads="1"/>
          </p:cNvSpPr>
          <p:nvPr/>
        </p:nvSpPr>
        <p:spPr bwMode="auto">
          <a:xfrm>
            <a:off x="3143250" y="47879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/>
              <a:t>Citing Paper</a:t>
            </a:r>
          </a:p>
        </p:txBody>
      </p:sp>
      <p:sp>
        <p:nvSpPr>
          <p:cNvPr id="197657" name="AutoShape 26"/>
          <p:cNvSpPr>
            <a:spLocks noChangeAspect="1" noChangeArrowheads="1"/>
          </p:cNvSpPr>
          <p:nvPr/>
        </p:nvSpPr>
        <p:spPr bwMode="auto">
          <a:xfrm flipV="1">
            <a:off x="3133725" y="4391025"/>
            <a:ext cx="752475" cy="396875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97658" name="Text Box 27"/>
          <p:cNvSpPr txBox="1">
            <a:spLocks noChangeArrowheads="1"/>
          </p:cNvSpPr>
          <p:nvPr/>
        </p:nvSpPr>
        <p:spPr bwMode="auto">
          <a:xfrm>
            <a:off x="5829300" y="4826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/>
              <a:t>Cited Paper</a:t>
            </a:r>
          </a:p>
        </p:txBody>
      </p:sp>
      <p:sp>
        <p:nvSpPr>
          <p:cNvPr id="197659" name="AutoShape 28"/>
          <p:cNvSpPr>
            <a:spLocks noChangeAspect="1" noChangeArrowheads="1"/>
          </p:cNvSpPr>
          <p:nvPr/>
        </p:nvSpPr>
        <p:spPr bwMode="auto">
          <a:xfrm flipV="1">
            <a:off x="5819775" y="4429125"/>
            <a:ext cx="752475" cy="396875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97660" name="Rectangle 29"/>
          <p:cNvSpPr>
            <a:spLocks noChangeArrowheads="1"/>
          </p:cNvSpPr>
          <p:nvPr/>
        </p:nvSpPr>
        <p:spPr bwMode="auto">
          <a:xfrm>
            <a:off x="431800" y="1320800"/>
            <a:ext cx="1949450" cy="1182688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197661" name="Text Box 30"/>
          <p:cNvSpPr txBox="1">
            <a:spLocks noChangeArrowheads="1"/>
          </p:cNvSpPr>
          <p:nvPr/>
        </p:nvSpPr>
        <p:spPr bwMode="auto">
          <a:xfrm>
            <a:off x="433388" y="13589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3366FF"/>
                </a:solidFill>
                <a:latin typeface="Tahoma" charset="0"/>
              </a:rPr>
              <a:t>Author</a:t>
            </a:r>
          </a:p>
        </p:txBody>
      </p:sp>
      <p:sp>
        <p:nvSpPr>
          <p:cNvPr id="197662" name="Text Box 31"/>
          <p:cNvSpPr txBox="1">
            <a:spLocks noChangeAspect="1" noChangeArrowheads="1"/>
          </p:cNvSpPr>
          <p:nvPr/>
        </p:nvSpPr>
        <p:spPr bwMode="auto">
          <a:xfrm>
            <a:off x="520700" y="1743075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Institution</a:t>
            </a:r>
          </a:p>
        </p:txBody>
      </p:sp>
      <p:sp>
        <p:nvSpPr>
          <p:cNvPr id="197663" name="Text Box 32"/>
          <p:cNvSpPr txBox="1">
            <a:spLocks noChangeAspect="1" noChangeArrowheads="1"/>
          </p:cNvSpPr>
          <p:nvPr/>
        </p:nvSpPr>
        <p:spPr bwMode="auto">
          <a:xfrm>
            <a:off x="520700" y="208597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Research Area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Attribute Uncertainty</a:t>
            </a:r>
            <a:endParaRPr lang="en-US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8658" name="Rectangle 3"/>
          <p:cNvSpPr>
            <a:spLocks noChangeArrowheads="1"/>
          </p:cNvSpPr>
          <p:nvPr/>
        </p:nvSpPr>
        <p:spPr bwMode="auto">
          <a:xfrm>
            <a:off x="2647950" y="3898900"/>
            <a:ext cx="2894013" cy="2239963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2800">
              <a:solidFill>
                <a:srgbClr val="00FF99"/>
              </a:solidFill>
            </a:endParaRPr>
          </a:p>
        </p:txBody>
      </p:sp>
      <p:sp>
        <p:nvSpPr>
          <p:cNvPr id="198659" name="Text Box 4"/>
          <p:cNvSpPr txBox="1">
            <a:spLocks noChangeArrowheads="1"/>
          </p:cNvSpPr>
          <p:nvPr/>
        </p:nvSpPr>
        <p:spPr bwMode="auto">
          <a:xfrm>
            <a:off x="2647950" y="3898900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i="1">
                <a:solidFill>
                  <a:srgbClr val="3366FF"/>
                </a:solidFill>
                <a:latin typeface="Tahoma" charset="0"/>
              </a:rPr>
              <a:t>Paper</a:t>
            </a:r>
          </a:p>
        </p:txBody>
      </p:sp>
      <p:sp>
        <p:nvSpPr>
          <p:cNvPr id="198660" name="Oval 5"/>
          <p:cNvSpPr>
            <a:spLocks noChangeArrowheads="1"/>
          </p:cNvSpPr>
          <p:nvPr/>
        </p:nvSpPr>
        <p:spPr bwMode="auto">
          <a:xfrm>
            <a:off x="2743200" y="5424488"/>
            <a:ext cx="1117600" cy="4762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Word1</a:t>
            </a:r>
            <a:endParaRPr lang="en-US" sz="1400"/>
          </a:p>
        </p:txBody>
      </p:sp>
      <p:sp>
        <p:nvSpPr>
          <p:cNvPr id="198661" name="Oval 6"/>
          <p:cNvSpPr>
            <a:spLocks noChangeArrowheads="1"/>
          </p:cNvSpPr>
          <p:nvPr/>
        </p:nvSpPr>
        <p:spPr bwMode="auto">
          <a:xfrm>
            <a:off x="3316288" y="4400550"/>
            <a:ext cx="1558925" cy="4762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Topic</a:t>
            </a:r>
          </a:p>
        </p:txBody>
      </p:sp>
      <p:sp>
        <p:nvSpPr>
          <p:cNvPr id="198662" name="Oval 7"/>
          <p:cNvSpPr>
            <a:spLocks noChangeArrowheads="1"/>
          </p:cNvSpPr>
          <p:nvPr/>
        </p:nvSpPr>
        <p:spPr bwMode="auto">
          <a:xfrm>
            <a:off x="4217988" y="5424488"/>
            <a:ext cx="1163637" cy="4762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WordN</a:t>
            </a:r>
            <a:endParaRPr lang="en-US" sz="1400"/>
          </a:p>
        </p:txBody>
      </p:sp>
      <p:sp>
        <p:nvSpPr>
          <p:cNvPr id="198663" name="Text Box 8"/>
          <p:cNvSpPr txBox="1">
            <a:spLocks noChangeArrowheads="1"/>
          </p:cNvSpPr>
          <p:nvPr/>
        </p:nvSpPr>
        <p:spPr bwMode="auto">
          <a:xfrm>
            <a:off x="3035300" y="3279775"/>
            <a:ext cx="1060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/>
              <a:t>Wrote</a:t>
            </a:r>
          </a:p>
        </p:txBody>
      </p:sp>
      <p:sp>
        <p:nvSpPr>
          <p:cNvPr id="198664" name="Rectangle 9"/>
          <p:cNvSpPr>
            <a:spLocks noChangeArrowheads="1"/>
          </p:cNvSpPr>
          <p:nvPr/>
        </p:nvSpPr>
        <p:spPr bwMode="auto">
          <a:xfrm>
            <a:off x="2719388" y="1352550"/>
            <a:ext cx="2855912" cy="1744663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2800">
              <a:solidFill>
                <a:srgbClr val="00FF99"/>
              </a:solidFill>
            </a:endParaRPr>
          </a:p>
        </p:txBody>
      </p:sp>
      <p:sp>
        <p:nvSpPr>
          <p:cNvPr id="198665" name="Text Box 10"/>
          <p:cNvSpPr txBox="1">
            <a:spLocks noChangeArrowheads="1"/>
          </p:cNvSpPr>
          <p:nvPr/>
        </p:nvSpPr>
        <p:spPr bwMode="auto">
          <a:xfrm>
            <a:off x="2719388" y="1371600"/>
            <a:ext cx="211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i="1">
                <a:solidFill>
                  <a:srgbClr val="3366FF"/>
                </a:solidFill>
                <a:latin typeface="Tahoma" charset="0"/>
              </a:rPr>
              <a:t>Author</a:t>
            </a:r>
            <a:endParaRPr lang="en-US" i="1">
              <a:solidFill>
                <a:srgbClr val="6699FF"/>
              </a:solidFill>
              <a:latin typeface="Tahoma" charset="0"/>
            </a:endParaRPr>
          </a:p>
        </p:txBody>
      </p:sp>
      <p:cxnSp>
        <p:nvCxnSpPr>
          <p:cNvPr id="198666" name="AutoShape 11"/>
          <p:cNvCxnSpPr>
            <a:cxnSpLocks noChangeShapeType="1"/>
          </p:cNvCxnSpPr>
          <p:nvPr/>
        </p:nvCxnSpPr>
        <p:spPr bwMode="auto">
          <a:xfrm rot="-5400000">
            <a:off x="3892550" y="3489325"/>
            <a:ext cx="571500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8667" name="Text Box 12"/>
          <p:cNvSpPr txBox="1">
            <a:spLocks noChangeArrowheads="1"/>
          </p:cNvSpPr>
          <p:nvPr/>
        </p:nvSpPr>
        <p:spPr bwMode="auto">
          <a:xfrm>
            <a:off x="3897313" y="537845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...</a:t>
            </a:r>
          </a:p>
        </p:txBody>
      </p:sp>
      <p:sp>
        <p:nvSpPr>
          <p:cNvPr id="198668" name="Oval 13"/>
          <p:cNvSpPr>
            <a:spLocks noChangeArrowheads="1"/>
          </p:cNvSpPr>
          <p:nvPr/>
        </p:nvSpPr>
        <p:spPr bwMode="auto">
          <a:xfrm>
            <a:off x="2794000" y="2392363"/>
            <a:ext cx="1909763" cy="517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/>
              <a:t>Research Area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97288" y="4686300"/>
            <a:ext cx="4303712" cy="788988"/>
            <a:chOff x="2329" y="2856"/>
            <a:chExt cx="2711" cy="497"/>
          </a:xfrm>
        </p:grpSpPr>
        <p:cxnSp>
          <p:nvCxnSpPr>
            <p:cNvPr id="198679" name="AutoShape 15"/>
            <p:cNvCxnSpPr>
              <a:cxnSpLocks noChangeShapeType="1"/>
              <a:stCxn id="198661" idx="4"/>
              <a:endCxn id="198660" idx="7"/>
            </p:cNvCxnSpPr>
            <p:nvPr/>
          </p:nvCxnSpPr>
          <p:spPr bwMode="auto">
            <a:xfrm flipH="1">
              <a:off x="2329" y="2988"/>
              <a:ext cx="251" cy="365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680" name="AutoShape 16"/>
            <p:cNvCxnSpPr>
              <a:cxnSpLocks noChangeShapeType="1"/>
              <a:stCxn id="198661" idx="4"/>
              <a:endCxn id="198662" idx="1"/>
            </p:cNvCxnSpPr>
            <p:nvPr/>
          </p:nvCxnSpPr>
          <p:spPr bwMode="auto">
            <a:xfrm>
              <a:off x="2580" y="2988"/>
              <a:ext cx="184" cy="365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8681" name="AutoShape 17"/>
            <p:cNvSpPr>
              <a:spLocks noChangeArrowheads="1"/>
            </p:cNvSpPr>
            <p:nvPr/>
          </p:nvSpPr>
          <p:spPr bwMode="auto">
            <a:xfrm>
              <a:off x="3423" y="2856"/>
              <a:ext cx="1617" cy="445"/>
            </a:xfrm>
            <a:prstGeom prst="wedgeRoundRectCallout">
              <a:avLst>
                <a:gd name="adj1" fmla="val -51546"/>
                <a:gd name="adj2" fmla="val 88426"/>
                <a:gd name="adj3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de-DE" sz="2800">
                <a:solidFill>
                  <a:srgbClr val="00FF99"/>
                </a:solidFill>
              </a:endParaRPr>
            </a:p>
          </p:txBody>
        </p:sp>
        <p:sp>
          <p:nvSpPr>
            <p:cNvPr id="198682" name="Text Box 18"/>
            <p:cNvSpPr txBox="1">
              <a:spLocks noChangeArrowheads="1"/>
            </p:cNvSpPr>
            <p:nvPr/>
          </p:nvSpPr>
          <p:spPr bwMode="auto">
            <a:xfrm>
              <a:off x="3478" y="2963"/>
              <a:ext cx="1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FFFFFF"/>
                  </a:solidFill>
                  <a:latin typeface="Comic Sans MS" charset="0"/>
                </a:rPr>
                <a:t>P( WordN | Topic)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749675" y="2928938"/>
            <a:ext cx="5103813" cy="1452562"/>
            <a:chOff x="2362" y="1845"/>
            <a:chExt cx="3215" cy="915"/>
          </a:xfrm>
        </p:grpSpPr>
        <p:cxnSp>
          <p:nvCxnSpPr>
            <p:cNvPr id="198676" name="AutoShape 20"/>
            <p:cNvCxnSpPr>
              <a:cxnSpLocks noChangeShapeType="1"/>
            </p:cNvCxnSpPr>
            <p:nvPr/>
          </p:nvCxnSpPr>
          <p:spPr bwMode="auto">
            <a:xfrm>
              <a:off x="2362" y="1845"/>
              <a:ext cx="230" cy="915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8677" name="AutoShape 21"/>
            <p:cNvSpPr>
              <a:spLocks noChangeArrowheads="1"/>
            </p:cNvSpPr>
            <p:nvPr/>
          </p:nvSpPr>
          <p:spPr bwMode="auto">
            <a:xfrm>
              <a:off x="3048" y="2071"/>
              <a:ext cx="2529" cy="589"/>
            </a:xfrm>
            <a:prstGeom prst="wedgeRoundRectCallout">
              <a:avLst>
                <a:gd name="adj1" fmla="val -48616"/>
                <a:gd name="adj2" fmla="val 89218"/>
                <a:gd name="adj3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de-DE" sz="2800">
                <a:solidFill>
                  <a:srgbClr val="00FF99"/>
                </a:solidFill>
              </a:endParaRPr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88" y="2135"/>
              <a:ext cx="24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000">
                  <a:solidFill>
                    <a:schemeClr val="bg1"/>
                  </a:solidFill>
                  <a:latin typeface="Comic Sans MS" charset="0"/>
                </a:rPr>
                <a:t>P</a:t>
              </a:r>
              <a:r>
                <a:rPr lang="en-US" sz="2000">
                  <a:solidFill>
                    <a:srgbClr val="FFFFFF"/>
                  </a:solidFill>
                  <a:latin typeface="Comic Sans MS" charset="0"/>
                </a:rPr>
                <a:t>( Topic | </a:t>
              </a:r>
            </a:p>
            <a:p>
              <a:pPr algn="l"/>
              <a:r>
                <a:rPr lang="en-US" sz="2000">
                  <a:solidFill>
                    <a:srgbClr val="FFFFFF"/>
                  </a:solidFill>
                  <a:latin typeface="Comic Sans MS" charset="0"/>
                </a:rPr>
                <a:t>  Paper.Author.Research Area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8671" name="Oval 23"/>
          <p:cNvSpPr>
            <a:spLocks noChangeArrowheads="1"/>
          </p:cNvSpPr>
          <p:nvPr/>
        </p:nvSpPr>
        <p:spPr bwMode="auto">
          <a:xfrm>
            <a:off x="4049713" y="1612900"/>
            <a:ext cx="1436687" cy="4762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/>
              <a:t>Institution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749675" y="1676400"/>
            <a:ext cx="4556125" cy="858838"/>
            <a:chOff x="2362" y="960"/>
            <a:chExt cx="2870" cy="541"/>
          </a:xfrm>
        </p:grpSpPr>
        <p:cxnSp>
          <p:nvCxnSpPr>
            <p:cNvPr id="198673" name="AutoShape 25"/>
            <p:cNvCxnSpPr>
              <a:cxnSpLocks noChangeShapeType="1"/>
              <a:stCxn id="198668" idx="0"/>
              <a:endCxn id="198671" idx="3"/>
            </p:cNvCxnSpPr>
            <p:nvPr/>
          </p:nvCxnSpPr>
          <p:spPr bwMode="auto">
            <a:xfrm flipV="1">
              <a:off x="2362" y="1188"/>
              <a:ext cx="322" cy="21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8674" name="AutoShape 26"/>
            <p:cNvSpPr>
              <a:spLocks noChangeArrowheads="1"/>
            </p:cNvSpPr>
            <p:nvPr/>
          </p:nvSpPr>
          <p:spPr bwMode="auto">
            <a:xfrm>
              <a:off x="3615" y="960"/>
              <a:ext cx="1617" cy="541"/>
            </a:xfrm>
            <a:prstGeom prst="wedgeRoundRectCallout">
              <a:avLst>
                <a:gd name="adj1" fmla="val -65648"/>
                <a:gd name="adj2" fmla="val -9333"/>
                <a:gd name="adj3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de-DE" sz="2800">
                <a:solidFill>
                  <a:srgbClr val="00FF99"/>
                </a:solidFill>
              </a:endParaRPr>
            </a:p>
          </p:txBody>
        </p:sp>
        <p:sp>
          <p:nvSpPr>
            <p:cNvPr id="198675" name="Text Box 27"/>
            <p:cNvSpPr txBox="1">
              <a:spLocks noChangeArrowheads="1"/>
            </p:cNvSpPr>
            <p:nvPr/>
          </p:nvSpPr>
          <p:spPr bwMode="auto">
            <a:xfrm>
              <a:off x="3424" y="1019"/>
              <a:ext cx="179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FFFFFF"/>
                  </a:solidFill>
                  <a:latin typeface="Comic Sans MS" charset="0"/>
                </a:rPr>
                <a:t>P( Institution | </a:t>
              </a:r>
            </a:p>
            <a:p>
              <a:r>
                <a:rPr lang="en-US" sz="2000">
                  <a:solidFill>
                    <a:srgbClr val="FFFFFF"/>
                  </a:solidFill>
                  <a:latin typeface="Comic Sans MS" charset="0"/>
                </a:rPr>
                <a:t>       Research Area)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Reference Uncertainty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9682" name="Group 3"/>
          <p:cNvGrpSpPr>
            <a:grpSpLocks/>
          </p:cNvGrpSpPr>
          <p:nvPr/>
        </p:nvGrpSpPr>
        <p:grpSpPr bwMode="auto">
          <a:xfrm>
            <a:off x="1428750" y="2057400"/>
            <a:ext cx="1257300" cy="1428750"/>
            <a:chOff x="1896" y="1536"/>
            <a:chExt cx="792" cy="900"/>
          </a:xfrm>
        </p:grpSpPr>
        <p:sp>
          <p:nvSpPr>
            <p:cNvPr id="199777" name="Rectangle 4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78" name="Line 5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79" name="Line 6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80" name="Line 7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81" name="Line 8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82" name="Line 9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83" name="Line 10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84" name="Line 11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85" name="Line 12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86" name="Line 13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9683" name="Group 14"/>
          <p:cNvGrpSpPr>
            <a:grpSpLocks/>
          </p:cNvGrpSpPr>
          <p:nvPr/>
        </p:nvGrpSpPr>
        <p:grpSpPr bwMode="auto">
          <a:xfrm>
            <a:off x="5429250" y="1695450"/>
            <a:ext cx="742950" cy="895350"/>
            <a:chOff x="1896" y="1536"/>
            <a:chExt cx="792" cy="900"/>
          </a:xfrm>
        </p:grpSpPr>
        <p:sp>
          <p:nvSpPr>
            <p:cNvPr id="199767" name="Rectangle 15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68" name="Line 16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69" name="Line 17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70" name="Line 18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71" name="Line 19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72" name="Line 20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73" name="Line 21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74" name="Line 22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75" name="Line 23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76" name="Line 24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99684" name="Text Box 25"/>
          <p:cNvSpPr txBox="1">
            <a:spLocks noChangeArrowheads="1"/>
          </p:cNvSpPr>
          <p:nvPr/>
        </p:nvSpPr>
        <p:spPr bwMode="auto">
          <a:xfrm>
            <a:off x="3289300" y="2055813"/>
            <a:ext cx="14414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Bibliography</a:t>
            </a:r>
            <a:endParaRPr lang="en-US"/>
          </a:p>
        </p:txBody>
      </p:sp>
      <p:sp>
        <p:nvSpPr>
          <p:cNvPr id="199685" name="Text Box 26"/>
          <p:cNvSpPr txBox="1">
            <a:spLocks noChangeArrowheads="1"/>
          </p:cNvSpPr>
          <p:nvPr/>
        </p:nvSpPr>
        <p:spPr bwMode="auto">
          <a:xfrm>
            <a:off x="1116013" y="3598863"/>
            <a:ext cx="189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Scientific Paper</a:t>
            </a:r>
            <a:endParaRPr lang="en-US"/>
          </a:p>
        </p:txBody>
      </p:sp>
      <p:sp>
        <p:nvSpPr>
          <p:cNvPr id="199686" name="Rectangle 27"/>
          <p:cNvSpPr>
            <a:spLocks noChangeArrowheads="1"/>
          </p:cNvSpPr>
          <p:nvPr/>
        </p:nvSpPr>
        <p:spPr bwMode="auto">
          <a:xfrm>
            <a:off x="3314700" y="2000250"/>
            <a:ext cx="133350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/>
              <a:t>`</a:t>
            </a:r>
          </a:p>
        </p:txBody>
      </p:sp>
      <p:sp>
        <p:nvSpPr>
          <p:cNvPr id="199687" name="Text Box 28"/>
          <p:cNvSpPr txBox="1">
            <a:spLocks noChangeArrowheads="1"/>
          </p:cNvSpPr>
          <p:nvPr/>
        </p:nvSpPr>
        <p:spPr bwMode="auto">
          <a:xfrm>
            <a:off x="3592513" y="2417763"/>
            <a:ext cx="819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1. -----</a:t>
            </a:r>
          </a:p>
          <a:p>
            <a:r>
              <a:rPr lang="en-US" sz="1800"/>
              <a:t>2. -----</a:t>
            </a:r>
          </a:p>
          <a:p>
            <a:r>
              <a:rPr lang="en-US" sz="1800"/>
              <a:t>3. -----</a:t>
            </a:r>
          </a:p>
        </p:txBody>
      </p:sp>
      <p:grpSp>
        <p:nvGrpSpPr>
          <p:cNvPr id="199688" name="Group 29"/>
          <p:cNvGrpSpPr>
            <a:grpSpLocks/>
          </p:cNvGrpSpPr>
          <p:nvPr/>
        </p:nvGrpSpPr>
        <p:grpSpPr bwMode="auto">
          <a:xfrm>
            <a:off x="6438900" y="4495800"/>
            <a:ext cx="742950" cy="895350"/>
            <a:chOff x="1896" y="1536"/>
            <a:chExt cx="792" cy="900"/>
          </a:xfrm>
        </p:grpSpPr>
        <p:sp>
          <p:nvSpPr>
            <p:cNvPr id="199757" name="Rectangle 30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58" name="Line 31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59" name="Line 32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60" name="Line 33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61" name="Line 34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62" name="Line 35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63" name="Line 36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64" name="Line 37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65" name="Line 38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66" name="Line 39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9689" name="Group 40"/>
          <p:cNvGrpSpPr>
            <a:grpSpLocks/>
          </p:cNvGrpSpPr>
          <p:nvPr/>
        </p:nvGrpSpPr>
        <p:grpSpPr bwMode="auto">
          <a:xfrm>
            <a:off x="6400800" y="1143000"/>
            <a:ext cx="742950" cy="895350"/>
            <a:chOff x="1896" y="1536"/>
            <a:chExt cx="792" cy="900"/>
          </a:xfrm>
        </p:grpSpPr>
        <p:sp>
          <p:nvSpPr>
            <p:cNvPr id="199747" name="Rectangle 41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48" name="Line 42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49" name="Line 43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50" name="Line 44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51" name="Line 45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52" name="Line 46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53" name="Line 47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54" name="Line 48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55" name="Line 49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56" name="Line 50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9690" name="Group 51"/>
          <p:cNvGrpSpPr>
            <a:grpSpLocks/>
          </p:cNvGrpSpPr>
          <p:nvPr/>
        </p:nvGrpSpPr>
        <p:grpSpPr bwMode="auto">
          <a:xfrm>
            <a:off x="5200650" y="3048000"/>
            <a:ext cx="742950" cy="895350"/>
            <a:chOff x="1896" y="1536"/>
            <a:chExt cx="792" cy="900"/>
          </a:xfrm>
        </p:grpSpPr>
        <p:sp>
          <p:nvSpPr>
            <p:cNvPr id="199737" name="Rectangle 52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38" name="Line 53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39" name="Line 54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40" name="Line 55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41" name="Line 56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42" name="Line 57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43" name="Line 58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44" name="Line 59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45" name="Line 60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46" name="Line 61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9691" name="Group 62"/>
          <p:cNvGrpSpPr>
            <a:grpSpLocks/>
          </p:cNvGrpSpPr>
          <p:nvPr/>
        </p:nvGrpSpPr>
        <p:grpSpPr bwMode="auto">
          <a:xfrm>
            <a:off x="6724650" y="2133600"/>
            <a:ext cx="742950" cy="895350"/>
            <a:chOff x="1896" y="1536"/>
            <a:chExt cx="792" cy="900"/>
          </a:xfrm>
        </p:grpSpPr>
        <p:sp>
          <p:nvSpPr>
            <p:cNvPr id="199727" name="Rectangle 63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28" name="Line 64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29" name="Line 65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30" name="Line 66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31" name="Line 67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32" name="Line 68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33" name="Line 69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34" name="Line 70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35" name="Line 71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36" name="Line 72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9692" name="Group 73"/>
          <p:cNvGrpSpPr>
            <a:grpSpLocks/>
          </p:cNvGrpSpPr>
          <p:nvPr/>
        </p:nvGrpSpPr>
        <p:grpSpPr bwMode="auto">
          <a:xfrm>
            <a:off x="6324600" y="3143250"/>
            <a:ext cx="742950" cy="895350"/>
            <a:chOff x="1896" y="1536"/>
            <a:chExt cx="792" cy="900"/>
          </a:xfrm>
        </p:grpSpPr>
        <p:sp>
          <p:nvSpPr>
            <p:cNvPr id="199717" name="Rectangle 74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18" name="Line 75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19" name="Line 76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20" name="Line 77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21" name="Line 78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22" name="Line 79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23" name="Line 80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24" name="Line 81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25" name="Line 82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26" name="Line 83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9693" name="Group 84"/>
          <p:cNvGrpSpPr>
            <a:grpSpLocks/>
          </p:cNvGrpSpPr>
          <p:nvPr/>
        </p:nvGrpSpPr>
        <p:grpSpPr bwMode="auto">
          <a:xfrm>
            <a:off x="5467350" y="4171950"/>
            <a:ext cx="742950" cy="895350"/>
            <a:chOff x="1896" y="1536"/>
            <a:chExt cx="792" cy="900"/>
          </a:xfrm>
        </p:grpSpPr>
        <p:sp>
          <p:nvSpPr>
            <p:cNvPr id="199707" name="Rectangle 85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08" name="Line 86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09" name="Line 87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10" name="Line 88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11" name="Line 89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12" name="Line 90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13" name="Line 91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14" name="Line 92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15" name="Line 93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16" name="Line 94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4248150" y="2095500"/>
            <a:ext cx="1143000" cy="2476500"/>
            <a:chOff x="2460" y="1320"/>
            <a:chExt cx="720" cy="1560"/>
          </a:xfrm>
        </p:grpSpPr>
        <p:sp>
          <p:nvSpPr>
            <p:cNvPr id="199704" name="Line 96"/>
            <p:cNvSpPr>
              <a:spLocks noChangeShapeType="1"/>
            </p:cNvSpPr>
            <p:nvPr/>
          </p:nvSpPr>
          <p:spPr bwMode="auto">
            <a:xfrm flipV="1">
              <a:off x="2460" y="1320"/>
              <a:ext cx="72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05" name="Line 97"/>
            <p:cNvSpPr>
              <a:spLocks noChangeShapeType="1"/>
            </p:cNvSpPr>
            <p:nvPr/>
          </p:nvSpPr>
          <p:spPr bwMode="auto">
            <a:xfrm>
              <a:off x="2496" y="1944"/>
              <a:ext cx="672" cy="9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06" name="Line 98"/>
            <p:cNvSpPr>
              <a:spLocks noChangeShapeType="1"/>
            </p:cNvSpPr>
            <p:nvPr/>
          </p:nvSpPr>
          <p:spPr bwMode="auto">
            <a:xfrm>
              <a:off x="2460" y="1776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4229100" y="1847850"/>
            <a:ext cx="2381250" cy="2800350"/>
            <a:chOff x="2448" y="1164"/>
            <a:chExt cx="1500" cy="1764"/>
          </a:xfrm>
        </p:grpSpPr>
        <p:sp>
          <p:nvSpPr>
            <p:cNvPr id="199701" name="Line 100"/>
            <p:cNvSpPr>
              <a:spLocks noChangeShapeType="1"/>
            </p:cNvSpPr>
            <p:nvPr/>
          </p:nvSpPr>
          <p:spPr bwMode="auto">
            <a:xfrm>
              <a:off x="2460" y="1776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02" name="Line 101"/>
            <p:cNvSpPr>
              <a:spLocks noChangeShapeType="1"/>
            </p:cNvSpPr>
            <p:nvPr/>
          </p:nvSpPr>
          <p:spPr bwMode="auto">
            <a:xfrm flipV="1">
              <a:off x="2484" y="1164"/>
              <a:ext cx="1356" cy="4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703" name="Line 102"/>
            <p:cNvSpPr>
              <a:spLocks noChangeShapeType="1"/>
            </p:cNvSpPr>
            <p:nvPr/>
          </p:nvSpPr>
          <p:spPr bwMode="auto">
            <a:xfrm>
              <a:off x="2448" y="1932"/>
              <a:ext cx="1356" cy="9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103"/>
          <p:cNvGrpSpPr>
            <a:grpSpLocks/>
          </p:cNvGrpSpPr>
          <p:nvPr/>
        </p:nvGrpSpPr>
        <p:grpSpPr bwMode="auto">
          <a:xfrm>
            <a:off x="4249738" y="2335213"/>
            <a:ext cx="339725" cy="949325"/>
            <a:chOff x="2221" y="1447"/>
            <a:chExt cx="214" cy="598"/>
          </a:xfrm>
        </p:grpSpPr>
        <p:sp>
          <p:nvSpPr>
            <p:cNvPr id="199698" name="Text Box 104"/>
            <p:cNvSpPr txBox="1">
              <a:spLocks noChangeArrowheads="1"/>
            </p:cNvSpPr>
            <p:nvPr/>
          </p:nvSpPr>
          <p:spPr bwMode="auto">
            <a:xfrm>
              <a:off x="2221" y="144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</a:rPr>
                <a:t>?</a:t>
              </a:r>
              <a:endParaRPr lang="en-US" sz="2000"/>
            </a:p>
          </p:txBody>
        </p:sp>
        <p:sp>
          <p:nvSpPr>
            <p:cNvPr id="199699" name="Text Box 105"/>
            <p:cNvSpPr txBox="1">
              <a:spLocks noChangeArrowheads="1"/>
            </p:cNvSpPr>
            <p:nvPr/>
          </p:nvSpPr>
          <p:spPr bwMode="auto">
            <a:xfrm>
              <a:off x="2221" y="162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</a:rPr>
                <a:t>?</a:t>
              </a:r>
              <a:endParaRPr lang="en-US" sz="2000"/>
            </a:p>
          </p:txBody>
        </p:sp>
        <p:sp>
          <p:nvSpPr>
            <p:cNvPr id="199700" name="Text Box 106"/>
            <p:cNvSpPr txBox="1">
              <a:spLocks noChangeArrowheads="1"/>
            </p:cNvSpPr>
            <p:nvPr/>
          </p:nvSpPr>
          <p:spPr bwMode="auto">
            <a:xfrm>
              <a:off x="2221" y="17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</a:rPr>
                <a:t>?</a:t>
              </a:r>
              <a:endParaRPr lang="en-US" sz="2000"/>
            </a:p>
          </p:txBody>
        </p:sp>
      </p:grpSp>
      <p:sp>
        <p:nvSpPr>
          <p:cNvPr id="199697" name="Text Box 107"/>
          <p:cNvSpPr txBox="1">
            <a:spLocks noChangeArrowheads="1"/>
          </p:cNvSpPr>
          <p:nvPr/>
        </p:nvSpPr>
        <p:spPr bwMode="auto">
          <a:xfrm>
            <a:off x="5307013" y="5637213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Document Collection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ChangeArrowheads="1"/>
          </p:cNvSpPr>
          <p:nvPr/>
        </p:nvSpPr>
        <p:spPr bwMode="auto">
          <a:xfrm>
            <a:off x="3592513" y="2124075"/>
            <a:ext cx="1776412" cy="1484313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20173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219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 w/ Reference Uncertainty</a:t>
            </a:r>
          </a:p>
        </p:txBody>
      </p:sp>
      <p:cxnSp>
        <p:nvCxnSpPr>
          <p:cNvPr id="201731" name="AutoShape 4"/>
          <p:cNvCxnSpPr>
            <a:cxnSpLocks noChangeShapeType="1"/>
            <a:stCxn id="201734" idx="3"/>
            <a:endCxn id="201743" idx="1"/>
          </p:cNvCxnSpPr>
          <p:nvPr/>
        </p:nvCxnSpPr>
        <p:spPr bwMode="auto">
          <a:xfrm flipV="1">
            <a:off x="4800600" y="1866900"/>
            <a:ext cx="1379538" cy="1403350"/>
          </a:xfrm>
          <a:prstGeom prst="bentConnector3">
            <a:avLst>
              <a:gd name="adj1" fmla="val 49944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1732" name="Text Box 5"/>
          <p:cNvSpPr txBox="1">
            <a:spLocks noChangeArrowheads="1"/>
          </p:cNvSpPr>
          <p:nvPr/>
        </p:nvSpPr>
        <p:spPr bwMode="auto">
          <a:xfrm>
            <a:off x="3592513" y="2217738"/>
            <a:ext cx="185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201733" name="Text Box 6"/>
          <p:cNvSpPr txBox="1">
            <a:spLocks noChangeArrowheads="1"/>
          </p:cNvSpPr>
          <p:nvPr/>
        </p:nvSpPr>
        <p:spPr bwMode="auto">
          <a:xfrm>
            <a:off x="3754438" y="2646363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Cited</a:t>
            </a:r>
          </a:p>
        </p:txBody>
      </p:sp>
      <p:sp>
        <p:nvSpPr>
          <p:cNvPr id="201734" name="Text Box 7"/>
          <p:cNvSpPr txBox="1">
            <a:spLocks noChangeArrowheads="1"/>
          </p:cNvSpPr>
          <p:nvPr/>
        </p:nvSpPr>
        <p:spPr bwMode="auto">
          <a:xfrm>
            <a:off x="3754438" y="3041650"/>
            <a:ext cx="104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Citing</a:t>
            </a:r>
          </a:p>
        </p:txBody>
      </p:sp>
      <p:sp>
        <p:nvSpPr>
          <p:cNvPr id="201735" name="Text Box 8"/>
          <p:cNvSpPr txBox="1">
            <a:spLocks noChangeArrowheads="1"/>
          </p:cNvSpPr>
          <p:nvPr/>
        </p:nvSpPr>
        <p:spPr bwMode="auto">
          <a:xfrm>
            <a:off x="1716088" y="3881438"/>
            <a:ext cx="5789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i="1"/>
              <a:t>Dependency model for foreign keys</a:t>
            </a:r>
          </a:p>
        </p:txBody>
      </p:sp>
      <p:sp>
        <p:nvSpPr>
          <p:cNvPr id="201736" name="AutoShape 9"/>
          <p:cNvSpPr>
            <a:spLocks noChangeArrowheads="1"/>
          </p:cNvSpPr>
          <p:nvPr/>
        </p:nvSpPr>
        <p:spPr bwMode="auto">
          <a:xfrm>
            <a:off x="5199063" y="3173413"/>
            <a:ext cx="692150" cy="423862"/>
          </a:xfrm>
          <a:prstGeom prst="wedgeRoundRectCallout">
            <a:avLst>
              <a:gd name="adj1" fmla="val -103213"/>
              <a:gd name="adj2" fmla="val -29773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de-DE" sz="2000" b="0" i="1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201737" name="Rectangle 10"/>
          <p:cNvSpPr>
            <a:spLocks noChangeArrowheads="1"/>
          </p:cNvSpPr>
          <p:nvPr/>
        </p:nvSpPr>
        <p:spPr bwMode="auto">
          <a:xfrm>
            <a:off x="819150" y="1557338"/>
            <a:ext cx="1946275" cy="1438275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201738" name="Text Box 11"/>
          <p:cNvSpPr txBox="1">
            <a:spLocks noChangeArrowheads="1"/>
          </p:cNvSpPr>
          <p:nvPr/>
        </p:nvSpPr>
        <p:spPr bwMode="auto">
          <a:xfrm>
            <a:off x="831850" y="1522413"/>
            <a:ext cx="185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201739" name="Text Box 12"/>
          <p:cNvSpPr txBox="1">
            <a:spLocks noChangeArrowheads="1"/>
          </p:cNvSpPr>
          <p:nvPr/>
        </p:nvSpPr>
        <p:spPr bwMode="auto">
          <a:xfrm>
            <a:off x="922338" y="2030413"/>
            <a:ext cx="99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Topic</a:t>
            </a:r>
          </a:p>
        </p:txBody>
      </p:sp>
      <p:sp>
        <p:nvSpPr>
          <p:cNvPr id="201740" name="Text Box 13"/>
          <p:cNvSpPr txBox="1">
            <a:spLocks noChangeArrowheads="1"/>
          </p:cNvSpPr>
          <p:nvPr/>
        </p:nvSpPr>
        <p:spPr bwMode="auto">
          <a:xfrm>
            <a:off x="922338" y="2447925"/>
            <a:ext cx="113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Words</a:t>
            </a:r>
          </a:p>
        </p:txBody>
      </p:sp>
      <p:cxnSp>
        <p:nvCxnSpPr>
          <p:cNvPr id="201741" name="AutoShape 14"/>
          <p:cNvCxnSpPr>
            <a:cxnSpLocks noChangeShapeType="1"/>
            <a:stCxn id="201733" idx="1"/>
            <a:endCxn id="201738" idx="3"/>
          </p:cNvCxnSpPr>
          <p:nvPr/>
        </p:nvCxnSpPr>
        <p:spPr bwMode="auto">
          <a:xfrm rot="10800000">
            <a:off x="2684463" y="1782763"/>
            <a:ext cx="1069975" cy="1092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1742" name="Rectangle 15"/>
          <p:cNvSpPr>
            <a:spLocks noChangeArrowheads="1"/>
          </p:cNvSpPr>
          <p:nvPr/>
        </p:nvSpPr>
        <p:spPr bwMode="auto">
          <a:xfrm>
            <a:off x="6167438" y="1641475"/>
            <a:ext cx="1946275" cy="1438275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201743" name="Text Box 16"/>
          <p:cNvSpPr txBox="1">
            <a:spLocks noChangeArrowheads="1"/>
          </p:cNvSpPr>
          <p:nvPr/>
        </p:nvSpPr>
        <p:spPr bwMode="auto">
          <a:xfrm>
            <a:off x="6180138" y="1606550"/>
            <a:ext cx="185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201744" name="Text Box 17"/>
          <p:cNvSpPr txBox="1">
            <a:spLocks noChangeArrowheads="1"/>
          </p:cNvSpPr>
          <p:nvPr/>
        </p:nvSpPr>
        <p:spPr bwMode="auto">
          <a:xfrm>
            <a:off x="6270625" y="2114550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Topic</a:t>
            </a:r>
          </a:p>
        </p:txBody>
      </p:sp>
      <p:sp>
        <p:nvSpPr>
          <p:cNvPr id="201745" name="Text Box 18"/>
          <p:cNvSpPr txBox="1">
            <a:spLocks noChangeArrowheads="1"/>
          </p:cNvSpPr>
          <p:nvPr/>
        </p:nvSpPr>
        <p:spPr bwMode="auto">
          <a:xfrm>
            <a:off x="6270625" y="2532063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Words</a:t>
            </a:r>
          </a:p>
        </p:txBody>
      </p:sp>
      <p:sp>
        <p:nvSpPr>
          <p:cNvPr id="1612819" name="Text Box 19"/>
          <p:cNvSpPr txBox="1">
            <a:spLocks noChangeArrowheads="1"/>
          </p:cNvSpPr>
          <p:nvPr/>
        </p:nvSpPr>
        <p:spPr bwMode="auto">
          <a:xfrm>
            <a:off x="604838" y="4727575"/>
            <a:ext cx="750866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/>
              <a:t>Naïve Approach: multinomial over primary key</a:t>
            </a:r>
          </a:p>
          <a:p>
            <a:pPr lvl="1" algn="l">
              <a:buFontTx/>
              <a:buChar char="•"/>
            </a:pPr>
            <a:r>
              <a:rPr lang="en-US" sz="2800" b="0" dirty="0"/>
              <a:t> </a:t>
            </a:r>
            <a:r>
              <a:rPr lang="en-US" sz="2800" b="0" dirty="0" err="1"/>
              <a:t>noncompact</a:t>
            </a:r>
            <a:endParaRPr lang="en-US" sz="2800" b="0" dirty="0"/>
          </a:p>
          <a:p>
            <a:pPr lvl="1" algn="l">
              <a:buFontTx/>
              <a:buChar char="•"/>
            </a:pPr>
            <a:r>
              <a:rPr lang="en-US" sz="2800" b="0" dirty="0"/>
              <a:t> limits ability to generalize </a:t>
            </a:r>
          </a:p>
          <a:p>
            <a:pPr algn="l"/>
            <a:r>
              <a:rPr lang="en-US" sz="2800" b="0" dirty="0" smtClean="0"/>
              <a:t>Use attribute partition instead</a:t>
            </a:r>
            <a:endParaRPr lang="en-US" sz="2800" b="0" dirty="0"/>
          </a:p>
          <a:p>
            <a:pPr algn="l"/>
            <a:endParaRPr lang="en-US" sz="2800" b="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1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687638" y="4705350"/>
            <a:ext cx="1776412" cy="1484313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FF99"/>
              </a:solidFill>
            </a:endParaRPr>
          </a:p>
        </p:txBody>
      </p:sp>
      <p:sp>
        <p:nvSpPr>
          <p:cNvPr id="203778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177800"/>
            <a:ext cx="86106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Reference Uncertainty Example</a:t>
            </a:r>
          </a:p>
        </p:txBody>
      </p:sp>
      <p:sp>
        <p:nvSpPr>
          <p:cNvPr id="153604" name="AutoShape 4"/>
          <p:cNvSpPr>
            <a:spLocks noChangeAspect="1" noChangeArrowheads="1"/>
          </p:cNvSpPr>
          <p:nvPr/>
        </p:nvSpPr>
        <p:spPr bwMode="auto">
          <a:xfrm>
            <a:off x="269875" y="1341438"/>
            <a:ext cx="835025" cy="1184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>
              <a:defRPr/>
            </a:pPr>
            <a:r>
              <a:rPr lang="en-US" sz="1400" u="sng"/>
              <a:t>P5</a:t>
            </a:r>
            <a:endParaRPr lang="en-US" sz="1400"/>
          </a:p>
          <a:p>
            <a:pPr>
              <a:defRPr/>
            </a:pPr>
            <a:r>
              <a:rPr lang="en-US" sz="1400"/>
              <a:t>Topic     </a:t>
            </a:r>
          </a:p>
          <a:p>
            <a:pPr lvl="1">
              <a:defRPr/>
            </a:pPr>
            <a:r>
              <a:rPr lang="en-US" sz="1400"/>
              <a:t>AI</a:t>
            </a:r>
          </a:p>
          <a:p>
            <a:pPr>
              <a:defRPr/>
            </a:pPr>
            <a:endParaRPr lang="en-US" sz="1400">
              <a:latin typeface="Tahoma" charset="0"/>
            </a:endParaRPr>
          </a:p>
        </p:txBody>
      </p:sp>
      <p:sp>
        <p:nvSpPr>
          <p:cNvPr id="153605" name="AutoShape 5"/>
          <p:cNvSpPr>
            <a:spLocks noChangeAspect="1" noChangeArrowheads="1"/>
          </p:cNvSpPr>
          <p:nvPr/>
        </p:nvSpPr>
        <p:spPr bwMode="auto">
          <a:xfrm>
            <a:off x="350838" y="1404938"/>
            <a:ext cx="942975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>
              <a:defRPr/>
            </a:pPr>
            <a:r>
              <a:rPr lang="en-US" sz="1400" u="sng"/>
              <a:t>P4</a:t>
            </a:r>
            <a:endParaRPr lang="en-US" sz="1400"/>
          </a:p>
          <a:p>
            <a:pPr>
              <a:defRPr/>
            </a:pPr>
            <a:r>
              <a:rPr lang="en-US" sz="1400"/>
              <a:t>Topic       </a:t>
            </a:r>
          </a:p>
          <a:p>
            <a:pPr lvl="1">
              <a:defRPr/>
            </a:pPr>
            <a:r>
              <a:rPr lang="en-US" sz="1400"/>
              <a:t>AI</a:t>
            </a:r>
          </a:p>
          <a:p>
            <a:pPr>
              <a:defRPr/>
            </a:pPr>
            <a:endParaRPr lang="en-US" sz="1400"/>
          </a:p>
        </p:txBody>
      </p:sp>
      <p:sp>
        <p:nvSpPr>
          <p:cNvPr id="153606" name="AutoShape 6"/>
          <p:cNvSpPr>
            <a:spLocks noChangeAspect="1" noChangeArrowheads="1"/>
          </p:cNvSpPr>
          <p:nvPr/>
        </p:nvSpPr>
        <p:spPr bwMode="auto">
          <a:xfrm>
            <a:off x="419100" y="1485900"/>
            <a:ext cx="942975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>
              <a:defRPr/>
            </a:pPr>
            <a:r>
              <a:rPr lang="en-US" sz="1400" u="sng"/>
              <a:t>P3</a:t>
            </a:r>
            <a:endParaRPr lang="en-US" sz="1400"/>
          </a:p>
          <a:p>
            <a:pPr>
              <a:defRPr/>
            </a:pPr>
            <a:r>
              <a:rPr lang="en-US" sz="1400"/>
              <a:t>Topic       </a:t>
            </a:r>
          </a:p>
          <a:p>
            <a:pPr lvl="1">
              <a:defRPr/>
            </a:pPr>
            <a:r>
              <a:rPr lang="en-US" sz="1400"/>
              <a:t>AI</a:t>
            </a:r>
          </a:p>
          <a:p>
            <a:pPr>
              <a:defRPr/>
            </a:pPr>
            <a:endParaRPr lang="en-US" sz="1400"/>
          </a:p>
        </p:txBody>
      </p:sp>
      <p:sp>
        <p:nvSpPr>
          <p:cNvPr id="153607" name="AutoShape 7"/>
          <p:cNvSpPr>
            <a:spLocks noChangeAspect="1" noChangeArrowheads="1"/>
          </p:cNvSpPr>
          <p:nvPr/>
        </p:nvSpPr>
        <p:spPr bwMode="auto">
          <a:xfrm>
            <a:off x="495300" y="1568450"/>
            <a:ext cx="942975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>
              <a:defRPr/>
            </a:pPr>
            <a:r>
              <a:rPr lang="en-US" sz="1400" u="sng"/>
              <a:t>M2</a:t>
            </a:r>
            <a:endParaRPr lang="en-US" sz="1400"/>
          </a:p>
          <a:p>
            <a:pPr>
              <a:defRPr/>
            </a:pPr>
            <a:r>
              <a:rPr lang="en-US" sz="1400"/>
              <a:t>Topic       </a:t>
            </a:r>
          </a:p>
          <a:p>
            <a:pPr lvl="1">
              <a:defRPr/>
            </a:pPr>
            <a:r>
              <a:rPr lang="en-US" sz="1400"/>
              <a:t>AI</a:t>
            </a:r>
          </a:p>
          <a:p>
            <a:pPr>
              <a:defRPr/>
            </a:pPr>
            <a:endParaRPr lang="en-US" sz="1400"/>
          </a:p>
        </p:txBody>
      </p:sp>
      <p:sp>
        <p:nvSpPr>
          <p:cNvPr id="153608" name="AutoShape 8"/>
          <p:cNvSpPr>
            <a:spLocks noChangeAspect="1" noChangeArrowheads="1"/>
          </p:cNvSpPr>
          <p:nvPr/>
        </p:nvSpPr>
        <p:spPr bwMode="auto">
          <a:xfrm>
            <a:off x="566738" y="1770063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>
              <a:defRPr/>
            </a:pPr>
            <a:r>
              <a:rPr lang="en-US" sz="1400">
                <a:solidFill>
                  <a:srgbClr val="00FF99"/>
                </a:solidFill>
              </a:rPr>
              <a:t>  </a:t>
            </a:r>
            <a:r>
              <a:rPr lang="en-US" sz="1400" u="sng"/>
              <a:t>P1</a:t>
            </a:r>
            <a:endParaRPr lang="en-US" sz="1400"/>
          </a:p>
          <a:p>
            <a:pPr>
              <a:defRPr/>
            </a:pPr>
            <a:r>
              <a:rPr lang="en-US" sz="1400"/>
              <a:t>Topic       </a:t>
            </a:r>
          </a:p>
          <a:p>
            <a:pPr>
              <a:defRPr/>
            </a:pPr>
            <a:r>
              <a:rPr lang="en-US" sz="1400"/>
              <a:t>  Theory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2687638" y="4799013"/>
            <a:ext cx="185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1" smtClean="0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2849563" y="5227638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Citing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2849563" y="562292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Cited</a:t>
            </a:r>
          </a:p>
        </p:txBody>
      </p:sp>
      <p:sp>
        <p:nvSpPr>
          <p:cNvPr id="153612" name="AutoShape 12"/>
          <p:cNvSpPr>
            <a:spLocks noChangeArrowheads="1"/>
          </p:cNvSpPr>
          <p:nvPr/>
        </p:nvSpPr>
        <p:spPr bwMode="auto">
          <a:xfrm>
            <a:off x="2649538" y="1622425"/>
            <a:ext cx="835025" cy="96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>
              <a:defRPr/>
            </a:pPr>
            <a:r>
              <a:rPr lang="en-US" sz="1400">
                <a:solidFill>
                  <a:srgbClr val="00FF99"/>
                </a:solidFill>
              </a:rPr>
              <a:t>    </a:t>
            </a:r>
            <a:r>
              <a:rPr lang="en-US" sz="1400" u="sng"/>
              <a:t>P5</a:t>
            </a:r>
            <a:endParaRPr lang="en-US" sz="1400"/>
          </a:p>
          <a:p>
            <a:pPr>
              <a:defRPr/>
            </a:pPr>
            <a:r>
              <a:rPr lang="en-US" sz="1400"/>
              <a:t>Topic     </a:t>
            </a:r>
          </a:p>
          <a:p>
            <a:pPr>
              <a:defRPr/>
            </a:pPr>
            <a:r>
              <a:rPr lang="en-US" sz="1400"/>
              <a:t>    AI</a:t>
            </a:r>
            <a:endParaRPr lang="en-US" sz="1400">
              <a:latin typeface="Tahoma" charset="0"/>
            </a:endParaRPr>
          </a:p>
        </p:txBody>
      </p:sp>
      <p:sp>
        <p:nvSpPr>
          <p:cNvPr id="153613" name="AutoShape 13"/>
          <p:cNvSpPr>
            <a:spLocks noChangeArrowheads="1"/>
          </p:cNvSpPr>
          <p:nvPr/>
        </p:nvSpPr>
        <p:spPr bwMode="auto">
          <a:xfrm>
            <a:off x="2963863" y="2501900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>
              <a:defRPr/>
            </a:pPr>
            <a:r>
              <a:rPr lang="en-US" sz="1400" u="sng"/>
              <a:t>P3</a:t>
            </a:r>
            <a:endParaRPr lang="en-US" sz="1400"/>
          </a:p>
          <a:p>
            <a:pPr>
              <a:defRPr/>
            </a:pPr>
            <a:r>
              <a:rPr lang="en-US" sz="1400"/>
              <a:t>Topic       </a:t>
            </a:r>
          </a:p>
          <a:p>
            <a:pPr lvl="1">
              <a:defRPr/>
            </a:pPr>
            <a:r>
              <a:rPr lang="en-US" sz="1400"/>
              <a:t>AI</a:t>
            </a:r>
          </a:p>
        </p:txBody>
      </p:sp>
      <p:sp>
        <p:nvSpPr>
          <p:cNvPr id="153614" name="AutoShape 14"/>
          <p:cNvSpPr>
            <a:spLocks noChangeArrowheads="1"/>
          </p:cNvSpPr>
          <p:nvPr/>
        </p:nvSpPr>
        <p:spPr bwMode="auto">
          <a:xfrm>
            <a:off x="2160588" y="1223963"/>
            <a:ext cx="2427287" cy="2806700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3615" name="AutoShape 15"/>
          <p:cNvSpPr>
            <a:spLocks noChangeArrowheads="1"/>
          </p:cNvSpPr>
          <p:nvPr/>
        </p:nvSpPr>
        <p:spPr bwMode="auto">
          <a:xfrm>
            <a:off x="6845300" y="1682750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>
              <a:defRPr/>
            </a:pPr>
            <a:r>
              <a:rPr lang="en-US" sz="1400">
                <a:solidFill>
                  <a:srgbClr val="00FF99"/>
                </a:solidFill>
              </a:rPr>
              <a:t> </a:t>
            </a:r>
            <a:r>
              <a:rPr lang="en-US" sz="1400" u="sng"/>
              <a:t>P4</a:t>
            </a:r>
            <a:endParaRPr lang="en-US" sz="1400"/>
          </a:p>
          <a:p>
            <a:pPr>
              <a:defRPr/>
            </a:pPr>
            <a:r>
              <a:rPr lang="en-US" sz="1400"/>
              <a:t>Topic       </a:t>
            </a:r>
          </a:p>
          <a:p>
            <a:pPr>
              <a:defRPr/>
            </a:pPr>
            <a:r>
              <a:rPr lang="en-US" sz="1400"/>
              <a:t>  Theory</a:t>
            </a:r>
          </a:p>
        </p:txBody>
      </p:sp>
      <p:sp>
        <p:nvSpPr>
          <p:cNvPr id="153616" name="AutoShape 16"/>
          <p:cNvSpPr>
            <a:spLocks noChangeArrowheads="1"/>
          </p:cNvSpPr>
          <p:nvPr/>
        </p:nvSpPr>
        <p:spPr bwMode="auto">
          <a:xfrm>
            <a:off x="5883275" y="1974850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>
              <a:defRPr/>
            </a:pPr>
            <a:r>
              <a:rPr lang="en-US" sz="1400">
                <a:solidFill>
                  <a:srgbClr val="00FF99"/>
                </a:solidFill>
              </a:rPr>
              <a:t>  </a:t>
            </a:r>
            <a:r>
              <a:rPr lang="en-US" sz="1400" u="sng"/>
              <a:t>P2</a:t>
            </a:r>
            <a:endParaRPr lang="en-US" sz="1400"/>
          </a:p>
          <a:p>
            <a:pPr>
              <a:defRPr/>
            </a:pPr>
            <a:r>
              <a:rPr lang="en-US" sz="1400"/>
              <a:t>Topic       </a:t>
            </a:r>
          </a:p>
          <a:p>
            <a:pPr>
              <a:defRPr/>
            </a:pPr>
            <a:r>
              <a:rPr lang="en-US" sz="1400"/>
              <a:t>  Theory</a:t>
            </a:r>
          </a:p>
        </p:txBody>
      </p:sp>
      <p:sp>
        <p:nvSpPr>
          <p:cNvPr id="153617" name="AutoShape 17"/>
          <p:cNvSpPr>
            <a:spLocks noChangeArrowheads="1"/>
          </p:cNvSpPr>
          <p:nvPr/>
        </p:nvSpPr>
        <p:spPr bwMode="auto">
          <a:xfrm>
            <a:off x="6521450" y="2438400"/>
            <a:ext cx="942975" cy="9810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>
              <a:defRPr/>
            </a:pPr>
            <a:r>
              <a:rPr lang="en-US" sz="1400">
                <a:solidFill>
                  <a:srgbClr val="00FF99"/>
                </a:solidFill>
              </a:rPr>
              <a:t> </a:t>
            </a:r>
            <a:r>
              <a:rPr lang="en-US" sz="1400" u="sng"/>
              <a:t> P1</a:t>
            </a:r>
            <a:endParaRPr lang="en-US" sz="1400"/>
          </a:p>
          <a:p>
            <a:pPr>
              <a:defRPr/>
            </a:pPr>
            <a:r>
              <a:rPr lang="en-US" sz="1400"/>
              <a:t>Topic       </a:t>
            </a:r>
          </a:p>
          <a:p>
            <a:pPr>
              <a:defRPr/>
            </a:pPr>
            <a:r>
              <a:rPr lang="en-US" sz="1400"/>
              <a:t>  Theory</a:t>
            </a:r>
          </a:p>
        </p:txBody>
      </p:sp>
      <p:sp>
        <p:nvSpPr>
          <p:cNvPr id="153618" name="AutoShape 18"/>
          <p:cNvSpPr>
            <a:spLocks noChangeArrowheads="1"/>
          </p:cNvSpPr>
          <p:nvPr/>
        </p:nvSpPr>
        <p:spPr bwMode="auto">
          <a:xfrm>
            <a:off x="5718175" y="1420813"/>
            <a:ext cx="2651125" cy="2736850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2249488" y="3546475"/>
            <a:ext cx="1797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tx2"/>
                </a:solidFill>
              </a:rPr>
              <a:t>Paper.Topic = AI</a:t>
            </a:r>
          </a:p>
        </p:txBody>
      </p:sp>
      <p:sp>
        <p:nvSpPr>
          <p:cNvPr id="153620" name="Text Box 20"/>
          <p:cNvSpPr txBox="1">
            <a:spLocks noChangeArrowheads="1"/>
          </p:cNvSpPr>
          <p:nvPr/>
        </p:nvSpPr>
        <p:spPr bwMode="auto">
          <a:xfrm>
            <a:off x="5875338" y="3690938"/>
            <a:ext cx="2330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tx2"/>
                </a:solidFill>
              </a:rPr>
              <a:t>Paper.Topic = Theory</a:t>
            </a:r>
            <a:endParaRPr lang="en-US" smtClean="0">
              <a:solidFill>
                <a:schemeClr val="hlink"/>
              </a:solidFill>
            </a:endParaRPr>
          </a:p>
        </p:txBody>
      </p:sp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3687763" y="1635125"/>
            <a:ext cx="4556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solidFill>
                  <a:schemeClr val="tx2"/>
                </a:solidFill>
              </a:rPr>
              <a:t>C1</a:t>
            </a:r>
            <a:endParaRPr lang="en-US" sz="2800" smtClean="0">
              <a:solidFill>
                <a:schemeClr val="hlink"/>
              </a:solidFill>
            </a:endParaRPr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7777163" y="3262313"/>
            <a:ext cx="4556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smtClean="0">
                <a:solidFill>
                  <a:schemeClr val="tx2"/>
                </a:solidFill>
              </a:rPr>
              <a:t>C2</a:t>
            </a:r>
            <a:endParaRPr lang="en-US" sz="2800" smtClean="0">
              <a:solidFill>
                <a:schemeClr val="hlink"/>
              </a:solidFill>
            </a:endParaRPr>
          </a:p>
        </p:txBody>
      </p:sp>
      <p:sp>
        <p:nvSpPr>
          <p:cNvPr id="203798" name="Rectangle 23"/>
          <p:cNvSpPr>
            <a:spLocks noChangeArrowheads="1"/>
          </p:cNvSpPr>
          <p:nvPr/>
        </p:nvSpPr>
        <p:spPr bwMode="auto">
          <a:xfrm>
            <a:off x="6510338" y="44958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203799" name="Rectangle 24"/>
          <p:cNvSpPr>
            <a:spLocks noChangeArrowheads="1"/>
          </p:cNvSpPr>
          <p:nvPr/>
        </p:nvSpPr>
        <p:spPr bwMode="auto">
          <a:xfrm>
            <a:off x="4760913" y="448945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203800" name="Rectangle 25"/>
          <p:cNvSpPr>
            <a:spLocks noChangeArrowheads="1"/>
          </p:cNvSpPr>
          <p:nvPr/>
        </p:nvSpPr>
        <p:spPr bwMode="auto">
          <a:xfrm>
            <a:off x="4338638" y="44958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grpSp>
        <p:nvGrpSpPr>
          <p:cNvPr id="270362" name="Group 26"/>
          <p:cNvGrpSpPr>
            <a:grpSpLocks/>
          </p:cNvGrpSpPr>
          <p:nvPr/>
        </p:nvGrpSpPr>
        <p:grpSpPr bwMode="auto">
          <a:xfrm>
            <a:off x="4616450" y="4816475"/>
            <a:ext cx="1606550" cy="1093788"/>
            <a:chOff x="2908" y="3034"/>
            <a:chExt cx="1012" cy="689"/>
          </a:xfrm>
        </p:grpSpPr>
        <p:sp>
          <p:nvSpPr>
            <p:cNvPr id="153627" name="AutoShape 27"/>
            <p:cNvSpPr>
              <a:spLocks noChangeArrowheads="1"/>
            </p:cNvSpPr>
            <p:nvPr/>
          </p:nvSpPr>
          <p:spPr bwMode="auto">
            <a:xfrm>
              <a:off x="2908" y="3034"/>
              <a:ext cx="1012" cy="689"/>
            </a:xfrm>
            <a:prstGeom prst="wedgeRoundRectCallout">
              <a:avLst>
                <a:gd name="adj1" fmla="val -82907"/>
                <a:gd name="adj2" fmla="val 42889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i="1"/>
            </a:p>
          </p:txBody>
        </p:sp>
        <p:grpSp>
          <p:nvGrpSpPr>
            <p:cNvPr id="203803" name="Group 28"/>
            <p:cNvGrpSpPr>
              <a:grpSpLocks/>
            </p:cNvGrpSpPr>
            <p:nvPr/>
          </p:nvGrpSpPr>
          <p:grpSpPr bwMode="auto">
            <a:xfrm>
              <a:off x="3059" y="3123"/>
              <a:ext cx="658" cy="508"/>
              <a:chOff x="3188" y="2875"/>
              <a:chExt cx="658" cy="508"/>
            </a:xfrm>
          </p:grpSpPr>
          <p:sp>
            <p:nvSpPr>
              <p:cNvPr id="203804" name="Rectangle 29"/>
              <p:cNvSpPr>
                <a:spLocks noChangeArrowheads="1"/>
              </p:cNvSpPr>
              <p:nvPr/>
            </p:nvSpPr>
            <p:spPr bwMode="auto">
              <a:xfrm>
                <a:off x="3188" y="2875"/>
                <a:ext cx="246" cy="23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/>
                  <a:t>C1</a:t>
                </a:r>
                <a:endParaRPr lang="en-US"/>
              </a:p>
            </p:txBody>
          </p:sp>
          <p:sp>
            <p:nvSpPr>
              <p:cNvPr id="203805" name="Rectangle 30"/>
              <p:cNvSpPr>
                <a:spLocks noChangeArrowheads="1"/>
              </p:cNvSpPr>
              <p:nvPr/>
            </p:nvSpPr>
            <p:spPr bwMode="auto">
              <a:xfrm>
                <a:off x="3600" y="2878"/>
                <a:ext cx="246" cy="23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/>
                  <a:t>C2</a:t>
                </a:r>
                <a:endParaRPr lang="en-US"/>
              </a:p>
            </p:txBody>
          </p:sp>
          <p:grpSp>
            <p:nvGrpSpPr>
              <p:cNvPr id="203806" name="Group 31"/>
              <p:cNvGrpSpPr>
                <a:grpSpLocks/>
              </p:cNvGrpSpPr>
              <p:nvPr/>
            </p:nvGrpSpPr>
            <p:grpSpPr bwMode="auto">
              <a:xfrm>
                <a:off x="3217" y="3153"/>
                <a:ext cx="242" cy="230"/>
                <a:chOff x="6377" y="3417"/>
                <a:chExt cx="242" cy="230"/>
              </a:xfrm>
            </p:grpSpPr>
            <p:sp>
              <p:nvSpPr>
                <p:cNvPr id="203811" name="Rectangle 32"/>
                <p:cNvSpPr>
                  <a:spLocks noChangeArrowheads="1"/>
                </p:cNvSpPr>
                <p:nvPr/>
              </p:nvSpPr>
              <p:spPr bwMode="auto">
                <a:xfrm>
                  <a:off x="6512" y="3417"/>
                  <a:ext cx="107" cy="230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/>
                    <a:t>3</a:t>
                  </a:r>
                </a:p>
              </p:txBody>
            </p:sp>
            <p:sp>
              <p:nvSpPr>
                <p:cNvPr id="203812" name="Rectangle 33"/>
                <p:cNvSpPr>
                  <a:spLocks noChangeArrowheads="1"/>
                </p:cNvSpPr>
                <p:nvPr/>
              </p:nvSpPr>
              <p:spPr bwMode="auto">
                <a:xfrm>
                  <a:off x="6467" y="3417"/>
                  <a:ext cx="53" cy="230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/>
                    <a:t>.</a:t>
                  </a:r>
                </a:p>
              </p:txBody>
            </p:sp>
            <p:sp>
              <p:nvSpPr>
                <p:cNvPr id="203813" name="Rectangle 34"/>
                <p:cNvSpPr>
                  <a:spLocks noChangeArrowheads="1"/>
                </p:cNvSpPr>
                <p:nvPr/>
              </p:nvSpPr>
              <p:spPr bwMode="auto">
                <a:xfrm>
                  <a:off x="6377" y="3417"/>
                  <a:ext cx="107" cy="230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/>
                    <a:t>0</a:t>
                  </a:r>
                </a:p>
              </p:txBody>
            </p:sp>
          </p:grpSp>
          <p:grpSp>
            <p:nvGrpSpPr>
              <p:cNvPr id="203807" name="Group 35"/>
              <p:cNvGrpSpPr>
                <a:grpSpLocks/>
              </p:cNvGrpSpPr>
              <p:nvPr/>
            </p:nvGrpSpPr>
            <p:grpSpPr bwMode="auto">
              <a:xfrm>
                <a:off x="3597" y="3153"/>
                <a:ext cx="242" cy="230"/>
                <a:chOff x="6377" y="3417"/>
                <a:chExt cx="242" cy="230"/>
              </a:xfrm>
            </p:grpSpPr>
            <p:sp>
              <p:nvSpPr>
                <p:cNvPr id="203808" name="Rectangle 36"/>
                <p:cNvSpPr>
                  <a:spLocks noChangeArrowheads="1"/>
                </p:cNvSpPr>
                <p:nvPr/>
              </p:nvSpPr>
              <p:spPr bwMode="auto">
                <a:xfrm>
                  <a:off x="6512" y="3417"/>
                  <a:ext cx="107" cy="230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/>
                    <a:t>7</a:t>
                  </a:r>
                </a:p>
              </p:txBody>
            </p:sp>
            <p:sp>
              <p:nvSpPr>
                <p:cNvPr id="203809" name="Rectangle 37"/>
                <p:cNvSpPr>
                  <a:spLocks noChangeArrowheads="1"/>
                </p:cNvSpPr>
                <p:nvPr/>
              </p:nvSpPr>
              <p:spPr bwMode="auto">
                <a:xfrm>
                  <a:off x="6467" y="3417"/>
                  <a:ext cx="53" cy="230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/>
                    <a:t>.</a:t>
                  </a:r>
                </a:p>
              </p:txBody>
            </p:sp>
            <p:sp>
              <p:nvSpPr>
                <p:cNvPr id="203810" name="Rectangle 38"/>
                <p:cNvSpPr>
                  <a:spLocks noChangeArrowheads="1"/>
                </p:cNvSpPr>
                <p:nvPr/>
              </p:nvSpPr>
              <p:spPr bwMode="auto">
                <a:xfrm>
                  <a:off x="6377" y="3417"/>
                  <a:ext cx="107" cy="230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/>
                    <a:t>0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ChangeArrowheads="1"/>
          </p:cNvSpPr>
          <p:nvPr/>
        </p:nvSpPr>
        <p:spPr bwMode="auto">
          <a:xfrm>
            <a:off x="2687638" y="4705350"/>
            <a:ext cx="1776412" cy="1484313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20582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77800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Reference Uncertainty Example</a:t>
            </a:r>
          </a:p>
        </p:txBody>
      </p:sp>
      <p:sp>
        <p:nvSpPr>
          <p:cNvPr id="205827" name="AutoShape 4"/>
          <p:cNvSpPr>
            <a:spLocks noChangeAspect="1" noChangeArrowheads="1"/>
          </p:cNvSpPr>
          <p:nvPr/>
        </p:nvSpPr>
        <p:spPr bwMode="auto">
          <a:xfrm>
            <a:off x="269875" y="1341438"/>
            <a:ext cx="835025" cy="1184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 algn="l"/>
            <a:r>
              <a:rPr lang="en-US" sz="1400" u="sng"/>
              <a:t>P5</a:t>
            </a:r>
            <a:endParaRPr lang="en-US" sz="1400"/>
          </a:p>
          <a:p>
            <a:pPr algn="l"/>
            <a:r>
              <a:rPr lang="en-US" sz="1400"/>
              <a:t>Topic     </a:t>
            </a:r>
          </a:p>
          <a:p>
            <a:pPr lvl="1" algn="l"/>
            <a:r>
              <a:rPr lang="en-US" sz="1400" b="0"/>
              <a:t>AI</a:t>
            </a:r>
          </a:p>
          <a:p>
            <a:pPr algn="l"/>
            <a:endParaRPr lang="en-US" sz="1400" b="0">
              <a:latin typeface="Tahoma" charset="0"/>
            </a:endParaRPr>
          </a:p>
        </p:txBody>
      </p:sp>
      <p:sp>
        <p:nvSpPr>
          <p:cNvPr id="205828" name="AutoShape 5"/>
          <p:cNvSpPr>
            <a:spLocks noChangeAspect="1" noChangeArrowheads="1"/>
          </p:cNvSpPr>
          <p:nvPr/>
        </p:nvSpPr>
        <p:spPr bwMode="auto">
          <a:xfrm>
            <a:off x="350838" y="1404938"/>
            <a:ext cx="942975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 algn="l"/>
            <a:r>
              <a:rPr lang="en-US" sz="1400" u="sng"/>
              <a:t>P4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lvl="1" algn="l"/>
            <a:r>
              <a:rPr lang="en-US" sz="1400" b="0"/>
              <a:t>AI</a:t>
            </a:r>
          </a:p>
          <a:p>
            <a:pPr algn="l"/>
            <a:endParaRPr lang="en-US" sz="1400" b="0"/>
          </a:p>
        </p:txBody>
      </p:sp>
      <p:sp>
        <p:nvSpPr>
          <p:cNvPr id="205829" name="AutoShape 6"/>
          <p:cNvSpPr>
            <a:spLocks noChangeAspect="1" noChangeArrowheads="1"/>
          </p:cNvSpPr>
          <p:nvPr/>
        </p:nvSpPr>
        <p:spPr bwMode="auto">
          <a:xfrm>
            <a:off x="419100" y="1485900"/>
            <a:ext cx="942975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 algn="l"/>
            <a:r>
              <a:rPr lang="en-US" sz="1400" u="sng"/>
              <a:t>P3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lvl="1" algn="l"/>
            <a:r>
              <a:rPr lang="en-US" sz="1400" b="0"/>
              <a:t>AI</a:t>
            </a:r>
          </a:p>
          <a:p>
            <a:pPr algn="l"/>
            <a:endParaRPr lang="en-US" sz="1400" b="0"/>
          </a:p>
        </p:txBody>
      </p:sp>
      <p:sp>
        <p:nvSpPr>
          <p:cNvPr id="205830" name="AutoShape 7"/>
          <p:cNvSpPr>
            <a:spLocks noChangeAspect="1" noChangeArrowheads="1"/>
          </p:cNvSpPr>
          <p:nvPr/>
        </p:nvSpPr>
        <p:spPr bwMode="auto">
          <a:xfrm>
            <a:off x="495300" y="1568450"/>
            <a:ext cx="942975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 algn="l"/>
            <a:r>
              <a:rPr lang="en-US" sz="1400" u="sng"/>
              <a:t>M2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lvl="1" algn="l"/>
            <a:r>
              <a:rPr lang="en-US" sz="1400" b="0"/>
              <a:t>AI</a:t>
            </a:r>
          </a:p>
          <a:p>
            <a:pPr algn="l"/>
            <a:endParaRPr lang="en-US" sz="1400" b="0"/>
          </a:p>
        </p:txBody>
      </p:sp>
      <p:sp>
        <p:nvSpPr>
          <p:cNvPr id="205831" name="AutoShape 8"/>
          <p:cNvSpPr>
            <a:spLocks noChangeAspect="1" noChangeArrowheads="1"/>
          </p:cNvSpPr>
          <p:nvPr/>
        </p:nvSpPr>
        <p:spPr bwMode="auto">
          <a:xfrm>
            <a:off x="566738" y="1770063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algn="l"/>
            <a:r>
              <a:rPr lang="en-US" sz="1400">
                <a:solidFill>
                  <a:srgbClr val="00FF99"/>
                </a:solidFill>
              </a:rPr>
              <a:t>  </a:t>
            </a:r>
            <a:r>
              <a:rPr lang="en-US" sz="1400" u="sng"/>
              <a:t>P1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algn="l"/>
            <a:r>
              <a:rPr lang="en-US" sz="1400"/>
              <a:t>  </a:t>
            </a:r>
            <a:r>
              <a:rPr lang="en-US" sz="1400" b="0"/>
              <a:t>Theory</a:t>
            </a:r>
          </a:p>
        </p:txBody>
      </p:sp>
      <p:sp>
        <p:nvSpPr>
          <p:cNvPr id="205832" name="Text Box 9"/>
          <p:cNvSpPr txBox="1">
            <a:spLocks noChangeArrowheads="1"/>
          </p:cNvSpPr>
          <p:nvPr/>
        </p:nvSpPr>
        <p:spPr bwMode="auto">
          <a:xfrm>
            <a:off x="2687638" y="4799013"/>
            <a:ext cx="185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205833" name="Text Box 10"/>
          <p:cNvSpPr txBox="1">
            <a:spLocks noChangeArrowheads="1"/>
          </p:cNvSpPr>
          <p:nvPr/>
        </p:nvSpPr>
        <p:spPr bwMode="auto">
          <a:xfrm>
            <a:off x="2849563" y="5227638"/>
            <a:ext cx="1055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Citing</a:t>
            </a:r>
          </a:p>
        </p:txBody>
      </p:sp>
      <p:sp>
        <p:nvSpPr>
          <p:cNvPr id="205834" name="Text Box 11"/>
          <p:cNvSpPr txBox="1">
            <a:spLocks noChangeArrowheads="1"/>
          </p:cNvSpPr>
          <p:nvPr/>
        </p:nvSpPr>
        <p:spPr bwMode="auto">
          <a:xfrm>
            <a:off x="2849563" y="5622925"/>
            <a:ext cx="954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Cited</a:t>
            </a:r>
          </a:p>
        </p:txBody>
      </p:sp>
      <p:sp>
        <p:nvSpPr>
          <p:cNvPr id="205835" name="AutoShape 12"/>
          <p:cNvSpPr>
            <a:spLocks noChangeArrowheads="1"/>
          </p:cNvSpPr>
          <p:nvPr/>
        </p:nvSpPr>
        <p:spPr bwMode="auto">
          <a:xfrm>
            <a:off x="2649538" y="1622425"/>
            <a:ext cx="835025" cy="96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algn="l"/>
            <a:r>
              <a:rPr lang="en-US" sz="1400">
                <a:solidFill>
                  <a:srgbClr val="00FF99"/>
                </a:solidFill>
              </a:rPr>
              <a:t>    </a:t>
            </a:r>
            <a:r>
              <a:rPr lang="en-US" sz="1400" u="sng"/>
              <a:t>P5</a:t>
            </a:r>
            <a:endParaRPr lang="en-US" sz="1400"/>
          </a:p>
          <a:p>
            <a:pPr algn="l"/>
            <a:r>
              <a:rPr lang="en-US" sz="1400"/>
              <a:t>Topic     </a:t>
            </a:r>
          </a:p>
          <a:p>
            <a:pPr algn="l"/>
            <a:r>
              <a:rPr lang="en-US" sz="1400"/>
              <a:t>    </a:t>
            </a:r>
            <a:r>
              <a:rPr lang="en-US" sz="1400" b="0"/>
              <a:t>AI</a:t>
            </a:r>
            <a:endParaRPr lang="en-US" sz="1400" b="0">
              <a:latin typeface="Tahoma" charset="0"/>
            </a:endParaRPr>
          </a:p>
        </p:txBody>
      </p:sp>
      <p:sp>
        <p:nvSpPr>
          <p:cNvPr id="205836" name="AutoShape 13"/>
          <p:cNvSpPr>
            <a:spLocks noChangeArrowheads="1"/>
          </p:cNvSpPr>
          <p:nvPr/>
        </p:nvSpPr>
        <p:spPr bwMode="auto">
          <a:xfrm>
            <a:off x="2963863" y="2501900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lvl="1" algn="l"/>
            <a:r>
              <a:rPr lang="en-US" sz="1400" u="sng"/>
              <a:t>P3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lvl="1" algn="l"/>
            <a:r>
              <a:rPr lang="en-US" sz="1400" b="0"/>
              <a:t>AI</a:t>
            </a:r>
          </a:p>
        </p:txBody>
      </p:sp>
      <p:sp>
        <p:nvSpPr>
          <p:cNvPr id="205837" name="AutoShape 14"/>
          <p:cNvSpPr>
            <a:spLocks noChangeArrowheads="1"/>
          </p:cNvSpPr>
          <p:nvPr/>
        </p:nvSpPr>
        <p:spPr bwMode="auto">
          <a:xfrm>
            <a:off x="2160588" y="1223963"/>
            <a:ext cx="2427287" cy="2806700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205838" name="AutoShape 15"/>
          <p:cNvSpPr>
            <a:spLocks noChangeArrowheads="1"/>
          </p:cNvSpPr>
          <p:nvPr/>
        </p:nvSpPr>
        <p:spPr bwMode="auto">
          <a:xfrm>
            <a:off x="6845300" y="1682750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algn="l"/>
            <a:r>
              <a:rPr lang="en-US" sz="1400">
                <a:solidFill>
                  <a:srgbClr val="00FF99"/>
                </a:solidFill>
              </a:rPr>
              <a:t> </a:t>
            </a:r>
            <a:r>
              <a:rPr lang="en-US" sz="1400" u="sng"/>
              <a:t>P4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algn="l"/>
            <a:r>
              <a:rPr lang="en-US" sz="1400"/>
              <a:t>  </a:t>
            </a:r>
            <a:r>
              <a:rPr lang="en-US" sz="1400" b="0"/>
              <a:t>Theory</a:t>
            </a:r>
          </a:p>
        </p:txBody>
      </p:sp>
      <p:sp>
        <p:nvSpPr>
          <p:cNvPr id="205839" name="AutoShape 16"/>
          <p:cNvSpPr>
            <a:spLocks noChangeArrowheads="1"/>
          </p:cNvSpPr>
          <p:nvPr/>
        </p:nvSpPr>
        <p:spPr bwMode="auto">
          <a:xfrm>
            <a:off x="5883275" y="1974850"/>
            <a:ext cx="942975" cy="977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algn="l"/>
            <a:r>
              <a:rPr lang="en-US" sz="1400">
                <a:solidFill>
                  <a:srgbClr val="00FF99"/>
                </a:solidFill>
              </a:rPr>
              <a:t>  </a:t>
            </a:r>
            <a:r>
              <a:rPr lang="en-US" sz="1400" u="sng"/>
              <a:t>P2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algn="l"/>
            <a:r>
              <a:rPr lang="en-US" sz="1400"/>
              <a:t>  </a:t>
            </a:r>
            <a:r>
              <a:rPr lang="en-US" sz="1400" b="0"/>
              <a:t>Theory</a:t>
            </a:r>
          </a:p>
        </p:txBody>
      </p:sp>
      <p:sp>
        <p:nvSpPr>
          <p:cNvPr id="205840" name="AutoShape 17"/>
          <p:cNvSpPr>
            <a:spLocks noChangeArrowheads="1"/>
          </p:cNvSpPr>
          <p:nvPr/>
        </p:nvSpPr>
        <p:spPr bwMode="auto">
          <a:xfrm>
            <a:off x="6521450" y="2438400"/>
            <a:ext cx="942975" cy="9810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400" i="1">
                <a:solidFill>
                  <a:srgbClr val="800080"/>
                </a:solidFill>
              </a:rPr>
              <a:t>Paper</a:t>
            </a:r>
            <a:endParaRPr lang="en-US" sz="1400">
              <a:solidFill>
                <a:srgbClr val="00FF99"/>
              </a:solidFill>
            </a:endParaRPr>
          </a:p>
          <a:p>
            <a:pPr algn="l"/>
            <a:r>
              <a:rPr lang="en-US" sz="1400">
                <a:solidFill>
                  <a:srgbClr val="00FF99"/>
                </a:solidFill>
              </a:rPr>
              <a:t> </a:t>
            </a:r>
            <a:r>
              <a:rPr lang="en-US" sz="1400" u="sng"/>
              <a:t> P1</a:t>
            </a:r>
            <a:endParaRPr lang="en-US" sz="1400"/>
          </a:p>
          <a:p>
            <a:pPr algn="l"/>
            <a:r>
              <a:rPr lang="en-US" sz="1400"/>
              <a:t>Topic       </a:t>
            </a:r>
          </a:p>
          <a:p>
            <a:pPr algn="l"/>
            <a:r>
              <a:rPr lang="en-US" sz="1400"/>
              <a:t>  </a:t>
            </a:r>
            <a:r>
              <a:rPr lang="en-US" sz="1400" b="0"/>
              <a:t>Theory</a:t>
            </a:r>
          </a:p>
        </p:txBody>
      </p:sp>
      <p:sp>
        <p:nvSpPr>
          <p:cNvPr id="205841" name="AutoShape 18"/>
          <p:cNvSpPr>
            <a:spLocks noChangeArrowheads="1"/>
          </p:cNvSpPr>
          <p:nvPr/>
        </p:nvSpPr>
        <p:spPr bwMode="auto">
          <a:xfrm>
            <a:off x="5718175" y="1420813"/>
            <a:ext cx="2651125" cy="2736850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205842" name="Text Box 19"/>
          <p:cNvSpPr txBox="1">
            <a:spLocks noChangeArrowheads="1"/>
          </p:cNvSpPr>
          <p:nvPr/>
        </p:nvSpPr>
        <p:spPr bwMode="auto">
          <a:xfrm>
            <a:off x="2249488" y="3546475"/>
            <a:ext cx="1797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chemeClr val="tx2"/>
                </a:solidFill>
              </a:rPr>
              <a:t>Paper.Topic = AI</a:t>
            </a:r>
          </a:p>
        </p:txBody>
      </p:sp>
      <p:sp>
        <p:nvSpPr>
          <p:cNvPr id="205843" name="Text Box 20"/>
          <p:cNvSpPr txBox="1">
            <a:spLocks noChangeArrowheads="1"/>
          </p:cNvSpPr>
          <p:nvPr/>
        </p:nvSpPr>
        <p:spPr bwMode="auto">
          <a:xfrm>
            <a:off x="5875338" y="3690938"/>
            <a:ext cx="2330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chemeClr val="tx2"/>
                </a:solidFill>
              </a:rPr>
              <a:t>Paper.Topic = Theory</a:t>
            </a:r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205844" name="Text Box 21"/>
          <p:cNvSpPr txBox="1">
            <a:spLocks noChangeArrowheads="1"/>
          </p:cNvSpPr>
          <p:nvPr/>
        </p:nvSpPr>
        <p:spPr bwMode="auto">
          <a:xfrm>
            <a:off x="3687763" y="1635125"/>
            <a:ext cx="459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dirty="0" smtClean="0">
                <a:solidFill>
                  <a:schemeClr val="tx2"/>
                </a:solidFill>
              </a:rPr>
              <a:t>C1</a:t>
            </a:r>
            <a:endParaRPr lang="en-US" sz="2800" dirty="0">
              <a:solidFill>
                <a:schemeClr val="hlink"/>
              </a:solidFill>
            </a:endParaRPr>
          </a:p>
        </p:txBody>
      </p:sp>
      <p:sp>
        <p:nvSpPr>
          <p:cNvPr id="205845" name="Text Box 22"/>
          <p:cNvSpPr txBox="1">
            <a:spLocks noChangeArrowheads="1"/>
          </p:cNvSpPr>
          <p:nvPr/>
        </p:nvSpPr>
        <p:spPr bwMode="auto">
          <a:xfrm>
            <a:off x="7777163" y="3262313"/>
            <a:ext cx="459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dirty="0" smtClean="0">
                <a:solidFill>
                  <a:schemeClr val="tx2"/>
                </a:solidFill>
              </a:rPr>
              <a:t>C2</a:t>
            </a:r>
            <a:endParaRPr lang="en-US" sz="2800" dirty="0">
              <a:solidFill>
                <a:schemeClr val="hlink"/>
              </a:solidFill>
            </a:endParaRPr>
          </a:p>
        </p:txBody>
      </p:sp>
      <p:sp>
        <p:nvSpPr>
          <p:cNvPr id="205846" name="Rectangle 23"/>
          <p:cNvSpPr>
            <a:spLocks noChangeArrowheads="1"/>
          </p:cNvSpPr>
          <p:nvPr/>
        </p:nvSpPr>
        <p:spPr bwMode="auto">
          <a:xfrm>
            <a:off x="6510338" y="44958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de-DE"/>
          </a:p>
        </p:txBody>
      </p:sp>
      <p:sp>
        <p:nvSpPr>
          <p:cNvPr id="205847" name="Rectangle 24"/>
          <p:cNvSpPr>
            <a:spLocks noChangeArrowheads="1"/>
          </p:cNvSpPr>
          <p:nvPr/>
        </p:nvSpPr>
        <p:spPr bwMode="auto">
          <a:xfrm>
            <a:off x="4760913" y="448945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de-DE"/>
          </a:p>
        </p:txBody>
      </p:sp>
      <p:sp>
        <p:nvSpPr>
          <p:cNvPr id="205848" name="Rectangle 25"/>
          <p:cNvSpPr>
            <a:spLocks noChangeArrowheads="1"/>
          </p:cNvSpPr>
          <p:nvPr/>
        </p:nvSpPr>
        <p:spPr bwMode="auto">
          <a:xfrm>
            <a:off x="4338638" y="44958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de-DE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82563" y="4006850"/>
            <a:ext cx="1946275" cy="1447800"/>
            <a:chOff x="115" y="2524"/>
            <a:chExt cx="1226" cy="912"/>
          </a:xfrm>
        </p:grpSpPr>
        <p:sp>
          <p:nvSpPr>
            <p:cNvPr id="205893" name="Rectangle 27"/>
            <p:cNvSpPr>
              <a:spLocks noChangeArrowheads="1"/>
            </p:cNvSpPr>
            <p:nvPr/>
          </p:nvSpPr>
          <p:spPr bwMode="auto">
            <a:xfrm>
              <a:off x="115" y="2524"/>
              <a:ext cx="1226" cy="90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FF99"/>
                </a:solidFill>
              </a:endParaRPr>
            </a:p>
          </p:txBody>
        </p:sp>
        <p:sp>
          <p:nvSpPr>
            <p:cNvPr id="205894" name="Text Box 28"/>
            <p:cNvSpPr txBox="1">
              <a:spLocks noChangeArrowheads="1"/>
            </p:cNvSpPr>
            <p:nvPr/>
          </p:nvSpPr>
          <p:spPr bwMode="auto">
            <a:xfrm>
              <a:off x="115" y="2623"/>
              <a:ext cx="11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i="1">
                  <a:solidFill>
                    <a:srgbClr val="990099"/>
                  </a:solidFill>
                  <a:latin typeface="Tahoma" charset="0"/>
                </a:rPr>
                <a:t>Paper</a:t>
              </a:r>
            </a:p>
          </p:txBody>
        </p:sp>
        <p:sp>
          <p:nvSpPr>
            <p:cNvPr id="205895" name="Text Box 29"/>
            <p:cNvSpPr txBox="1">
              <a:spLocks noChangeArrowheads="1"/>
            </p:cNvSpPr>
            <p:nvPr/>
          </p:nvSpPr>
          <p:spPr bwMode="auto">
            <a:xfrm>
              <a:off x="180" y="2885"/>
              <a:ext cx="6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/>
                <a:t>Topic</a:t>
              </a:r>
            </a:p>
          </p:txBody>
        </p:sp>
        <p:sp>
          <p:nvSpPr>
            <p:cNvPr id="205896" name="Text Box 30"/>
            <p:cNvSpPr txBox="1">
              <a:spLocks noChangeArrowheads="1"/>
            </p:cNvSpPr>
            <p:nvPr/>
          </p:nvSpPr>
          <p:spPr bwMode="auto">
            <a:xfrm>
              <a:off x="180" y="3148"/>
              <a:ext cx="7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/>
                <a:t>Words</a:t>
              </a:r>
            </a:p>
          </p:txBody>
        </p:sp>
      </p:grpSp>
      <p:cxnSp>
        <p:nvCxnSpPr>
          <p:cNvPr id="1614879" name="AutoShape 31"/>
          <p:cNvCxnSpPr>
            <a:cxnSpLocks noChangeShapeType="1"/>
            <a:endCxn id="205834" idx="1"/>
          </p:cNvCxnSpPr>
          <p:nvPr/>
        </p:nvCxnSpPr>
        <p:spPr bwMode="auto">
          <a:xfrm>
            <a:off x="1227138" y="4857750"/>
            <a:ext cx="1622425" cy="9953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616450" y="4816475"/>
            <a:ext cx="1606550" cy="1093788"/>
            <a:chOff x="2908" y="3034"/>
            <a:chExt cx="1012" cy="689"/>
          </a:xfrm>
        </p:grpSpPr>
        <p:sp>
          <p:nvSpPr>
            <p:cNvPr id="205881" name="AutoShape 33"/>
            <p:cNvSpPr>
              <a:spLocks noChangeArrowheads="1"/>
            </p:cNvSpPr>
            <p:nvPr/>
          </p:nvSpPr>
          <p:spPr bwMode="auto">
            <a:xfrm>
              <a:off x="2908" y="3034"/>
              <a:ext cx="1012" cy="689"/>
            </a:xfrm>
            <a:prstGeom prst="wedgeRoundRectCallout">
              <a:avLst>
                <a:gd name="adj1" fmla="val -82907"/>
                <a:gd name="adj2" fmla="val 42889"/>
                <a:gd name="adj3" fmla="val 16667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endParaRPr lang="de-DE" sz="2000" b="0" i="1">
                <a:solidFill>
                  <a:schemeClr val="bg1"/>
                </a:solidFill>
                <a:latin typeface="Tahoma" charset="0"/>
              </a:endParaRPr>
            </a:p>
          </p:txBody>
        </p:sp>
        <p:grpSp>
          <p:nvGrpSpPr>
            <p:cNvPr id="205882" name="Group 34"/>
            <p:cNvGrpSpPr>
              <a:grpSpLocks/>
            </p:cNvGrpSpPr>
            <p:nvPr/>
          </p:nvGrpSpPr>
          <p:grpSpPr bwMode="auto">
            <a:xfrm>
              <a:off x="3059" y="3123"/>
              <a:ext cx="652" cy="508"/>
              <a:chOff x="3188" y="2875"/>
              <a:chExt cx="652" cy="508"/>
            </a:xfrm>
          </p:grpSpPr>
          <p:sp>
            <p:nvSpPr>
              <p:cNvPr id="205883" name="Rectangle 35"/>
              <p:cNvSpPr>
                <a:spLocks noChangeArrowheads="1"/>
              </p:cNvSpPr>
              <p:nvPr/>
            </p:nvSpPr>
            <p:spPr bwMode="auto">
              <a:xfrm>
                <a:off x="3188" y="2875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i="1" dirty="0" smtClean="0">
                    <a:solidFill>
                      <a:schemeClr val="bg1"/>
                    </a:solidFill>
                    <a:latin typeface="Times New Roman" charset="0"/>
                  </a:rPr>
                  <a:t>C1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5884" name="Rectangle 36"/>
              <p:cNvSpPr>
                <a:spLocks noChangeArrowheads="1"/>
              </p:cNvSpPr>
              <p:nvPr/>
            </p:nvSpPr>
            <p:spPr bwMode="auto">
              <a:xfrm>
                <a:off x="3600" y="2878"/>
                <a:ext cx="2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i="1" dirty="0" smtClean="0">
                    <a:solidFill>
                      <a:schemeClr val="bg1"/>
                    </a:solidFill>
                    <a:latin typeface="Times New Roman" charset="0"/>
                  </a:rPr>
                  <a:t>C2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5885" name="Group 37"/>
              <p:cNvGrpSpPr>
                <a:grpSpLocks/>
              </p:cNvGrpSpPr>
              <p:nvPr/>
            </p:nvGrpSpPr>
            <p:grpSpPr bwMode="auto">
              <a:xfrm>
                <a:off x="3217" y="3153"/>
                <a:ext cx="231" cy="230"/>
                <a:chOff x="6377" y="3417"/>
                <a:chExt cx="231" cy="230"/>
              </a:xfrm>
            </p:grpSpPr>
            <p:sp>
              <p:nvSpPr>
                <p:cNvPr id="205890" name="Rectangle 38"/>
                <p:cNvSpPr>
                  <a:spLocks noChangeArrowheads="1"/>
                </p:cNvSpPr>
                <p:nvPr/>
              </p:nvSpPr>
              <p:spPr bwMode="auto">
                <a:xfrm>
                  <a:off x="6512" y="3417"/>
                  <a:ext cx="9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b="0">
                      <a:solidFill>
                        <a:schemeClr val="bg1"/>
                      </a:solidFill>
                      <a:latin typeface="Times New Roman" charset="0"/>
                    </a:rPr>
                    <a:t>3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891" name="Rectangle 39"/>
                <p:cNvSpPr>
                  <a:spLocks noChangeArrowheads="1"/>
                </p:cNvSpPr>
                <p:nvPr/>
              </p:nvSpPr>
              <p:spPr bwMode="auto">
                <a:xfrm>
                  <a:off x="6467" y="3417"/>
                  <a:ext cx="48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b="0">
                      <a:solidFill>
                        <a:schemeClr val="bg1"/>
                      </a:solidFill>
                      <a:latin typeface="Times New Roman" charset="0"/>
                    </a:rPr>
                    <a:t>.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892" name="Rectangle 40"/>
                <p:cNvSpPr>
                  <a:spLocks noChangeArrowheads="1"/>
                </p:cNvSpPr>
                <p:nvPr/>
              </p:nvSpPr>
              <p:spPr bwMode="auto">
                <a:xfrm>
                  <a:off x="6377" y="3417"/>
                  <a:ext cx="9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b="0">
                      <a:solidFill>
                        <a:schemeClr val="bg1"/>
                      </a:solidFill>
                      <a:latin typeface="Times New Roman" charset="0"/>
                    </a:rPr>
                    <a:t>0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5886" name="Group 41"/>
              <p:cNvGrpSpPr>
                <a:grpSpLocks/>
              </p:cNvGrpSpPr>
              <p:nvPr/>
            </p:nvGrpSpPr>
            <p:grpSpPr bwMode="auto">
              <a:xfrm>
                <a:off x="3597" y="3153"/>
                <a:ext cx="231" cy="230"/>
                <a:chOff x="6377" y="3417"/>
                <a:chExt cx="231" cy="230"/>
              </a:xfrm>
            </p:grpSpPr>
            <p:sp>
              <p:nvSpPr>
                <p:cNvPr id="205887" name="Rectangle 42"/>
                <p:cNvSpPr>
                  <a:spLocks noChangeArrowheads="1"/>
                </p:cNvSpPr>
                <p:nvPr/>
              </p:nvSpPr>
              <p:spPr bwMode="auto">
                <a:xfrm>
                  <a:off x="6512" y="3417"/>
                  <a:ext cx="9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b="0">
                      <a:solidFill>
                        <a:schemeClr val="bg1"/>
                      </a:solidFill>
                      <a:latin typeface="Times New Roman" charset="0"/>
                    </a:rPr>
                    <a:t>7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888" name="Rectangle 43"/>
                <p:cNvSpPr>
                  <a:spLocks noChangeArrowheads="1"/>
                </p:cNvSpPr>
                <p:nvPr/>
              </p:nvSpPr>
              <p:spPr bwMode="auto">
                <a:xfrm>
                  <a:off x="6467" y="3417"/>
                  <a:ext cx="48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b="0">
                      <a:solidFill>
                        <a:schemeClr val="bg1"/>
                      </a:solidFill>
                      <a:latin typeface="Times New Roman" charset="0"/>
                    </a:rPr>
                    <a:t>.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5889" name="Rectangle 44"/>
                <p:cNvSpPr>
                  <a:spLocks noChangeArrowheads="1"/>
                </p:cNvSpPr>
                <p:nvPr/>
              </p:nvSpPr>
              <p:spPr bwMode="auto">
                <a:xfrm>
                  <a:off x="6377" y="3417"/>
                  <a:ext cx="9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en-US" b="0">
                      <a:solidFill>
                        <a:schemeClr val="bg1"/>
                      </a:solidFill>
                      <a:latin typeface="Times New Roman" charset="0"/>
                    </a:rPr>
                    <a:t>0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513189" y="4630612"/>
            <a:ext cx="2657475" cy="1449388"/>
            <a:chOff x="2868" y="2917"/>
            <a:chExt cx="1674" cy="913"/>
          </a:xfrm>
        </p:grpSpPr>
        <p:sp>
          <p:nvSpPr>
            <p:cNvPr id="205854" name="AutoShape 46"/>
            <p:cNvSpPr>
              <a:spLocks noChangeArrowheads="1"/>
            </p:cNvSpPr>
            <p:nvPr/>
          </p:nvSpPr>
          <p:spPr bwMode="auto">
            <a:xfrm>
              <a:off x="2868" y="2917"/>
              <a:ext cx="1674" cy="913"/>
            </a:xfrm>
            <a:prstGeom prst="wedgeRoundRectCallout">
              <a:avLst>
                <a:gd name="adj1" fmla="val -67384"/>
                <a:gd name="adj2" fmla="val 32912"/>
                <a:gd name="adj3" fmla="val 16667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endParaRPr lang="de-DE" sz="2000" b="0" i="1">
                <a:solidFill>
                  <a:schemeClr val="bg1"/>
                </a:solidFill>
                <a:latin typeface="Tahoma" charset="0"/>
              </a:endParaRPr>
            </a:p>
          </p:txBody>
        </p:sp>
        <p:grpSp>
          <p:nvGrpSpPr>
            <p:cNvPr id="205855" name="Group 47"/>
            <p:cNvGrpSpPr>
              <a:grpSpLocks/>
            </p:cNvGrpSpPr>
            <p:nvPr/>
          </p:nvGrpSpPr>
          <p:grpSpPr bwMode="auto">
            <a:xfrm>
              <a:off x="2906" y="2969"/>
              <a:ext cx="1634" cy="808"/>
              <a:chOff x="2906" y="2969"/>
              <a:chExt cx="1634" cy="808"/>
            </a:xfrm>
          </p:grpSpPr>
          <p:sp>
            <p:nvSpPr>
              <p:cNvPr id="205856" name="Rectangle 48"/>
              <p:cNvSpPr>
                <a:spLocks noChangeArrowheads="1"/>
              </p:cNvSpPr>
              <p:nvPr/>
            </p:nvSpPr>
            <p:spPr bwMode="auto">
              <a:xfrm>
                <a:off x="3805" y="2969"/>
                <a:ext cx="240" cy="23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i="1" dirty="0" smtClean="0">
                    <a:solidFill>
                      <a:schemeClr val="bg1"/>
                    </a:solidFill>
                    <a:latin typeface="Times New Roman" charset="0"/>
                  </a:rPr>
                  <a:t>C1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5857" name="Rectangle 49"/>
              <p:cNvSpPr>
                <a:spLocks noChangeArrowheads="1"/>
              </p:cNvSpPr>
              <p:nvPr/>
            </p:nvSpPr>
            <p:spPr bwMode="auto">
              <a:xfrm>
                <a:off x="4217" y="2972"/>
                <a:ext cx="240" cy="23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i="1" dirty="0" smtClean="0">
                    <a:solidFill>
                      <a:schemeClr val="bg1"/>
                    </a:solidFill>
                    <a:latin typeface="Times New Roman" charset="0"/>
                  </a:rPr>
                  <a:t>C2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5858" name="Group 50"/>
              <p:cNvGrpSpPr>
                <a:grpSpLocks/>
              </p:cNvGrpSpPr>
              <p:nvPr/>
            </p:nvGrpSpPr>
            <p:grpSpPr bwMode="auto">
              <a:xfrm>
                <a:off x="3834" y="3240"/>
                <a:ext cx="611" cy="230"/>
                <a:chOff x="3732" y="3399"/>
                <a:chExt cx="611" cy="230"/>
              </a:xfrm>
            </p:grpSpPr>
            <p:grpSp>
              <p:nvGrpSpPr>
                <p:cNvPr id="205873" name="Group 51"/>
                <p:cNvGrpSpPr>
                  <a:grpSpLocks/>
                </p:cNvGrpSpPr>
                <p:nvPr/>
              </p:nvGrpSpPr>
              <p:grpSpPr bwMode="auto">
                <a:xfrm>
                  <a:off x="3732" y="3399"/>
                  <a:ext cx="231" cy="230"/>
                  <a:chOff x="6377" y="3417"/>
                  <a:chExt cx="231" cy="230"/>
                </a:xfrm>
              </p:grpSpPr>
              <p:sp>
                <p:nvSpPr>
                  <p:cNvPr id="205878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6512" y="3417"/>
                    <a:ext cx="96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1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87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6467" y="3417"/>
                    <a:ext cx="48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.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88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6377" y="3417"/>
                    <a:ext cx="96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05874" name="Group 55"/>
                <p:cNvGrpSpPr>
                  <a:grpSpLocks/>
                </p:cNvGrpSpPr>
                <p:nvPr/>
              </p:nvGrpSpPr>
              <p:grpSpPr bwMode="auto">
                <a:xfrm>
                  <a:off x="4112" y="3399"/>
                  <a:ext cx="231" cy="230"/>
                  <a:chOff x="6377" y="3417"/>
                  <a:chExt cx="231" cy="230"/>
                </a:xfrm>
              </p:grpSpPr>
              <p:sp>
                <p:nvSpPr>
                  <p:cNvPr id="2058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6512" y="3417"/>
                    <a:ext cx="96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9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87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6467" y="3417"/>
                    <a:ext cx="48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.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877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6377" y="3417"/>
                    <a:ext cx="96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05859" name="Text Box 59"/>
              <p:cNvSpPr txBox="1">
                <a:spLocks noChangeArrowheads="1"/>
              </p:cNvSpPr>
              <p:nvPr/>
            </p:nvSpPr>
            <p:spPr bwMode="auto">
              <a:xfrm>
                <a:off x="2956" y="2995"/>
                <a:ext cx="464" cy="1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2000" i="1" dirty="0" smtClean="0">
                    <a:solidFill>
                      <a:schemeClr val="bg1"/>
                    </a:solidFill>
                  </a:rPr>
                  <a:t>Topic</a:t>
                </a:r>
                <a:endParaRPr lang="en-US" sz="20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5860" name="Line 60"/>
              <p:cNvSpPr>
                <a:spLocks noChangeShapeType="1"/>
              </p:cNvSpPr>
              <p:nvPr/>
            </p:nvSpPr>
            <p:spPr bwMode="auto">
              <a:xfrm>
                <a:off x="2956" y="3209"/>
                <a:ext cx="1479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05861" name="Line 61"/>
              <p:cNvSpPr>
                <a:spLocks noChangeShapeType="1"/>
              </p:cNvSpPr>
              <p:nvPr/>
            </p:nvSpPr>
            <p:spPr bwMode="auto">
              <a:xfrm>
                <a:off x="3696" y="3209"/>
                <a:ext cx="0" cy="56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205862" name="Group 62"/>
              <p:cNvGrpSpPr>
                <a:grpSpLocks/>
              </p:cNvGrpSpPr>
              <p:nvPr/>
            </p:nvGrpSpPr>
            <p:grpSpPr bwMode="auto">
              <a:xfrm>
                <a:off x="3833" y="3478"/>
                <a:ext cx="707" cy="230"/>
                <a:chOff x="3732" y="3399"/>
                <a:chExt cx="707" cy="230"/>
              </a:xfrm>
            </p:grpSpPr>
            <p:grpSp>
              <p:nvGrpSpPr>
                <p:cNvPr id="205865" name="Group 63"/>
                <p:cNvGrpSpPr>
                  <a:grpSpLocks/>
                </p:cNvGrpSpPr>
                <p:nvPr/>
              </p:nvGrpSpPr>
              <p:grpSpPr bwMode="auto">
                <a:xfrm>
                  <a:off x="3732" y="3399"/>
                  <a:ext cx="327" cy="230"/>
                  <a:chOff x="6377" y="3417"/>
                  <a:chExt cx="327" cy="230"/>
                </a:xfrm>
              </p:grpSpPr>
              <p:sp>
                <p:nvSpPr>
                  <p:cNvPr id="205870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6512" y="3417"/>
                    <a:ext cx="192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99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871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6467" y="3417"/>
                    <a:ext cx="48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.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872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377" y="3417"/>
                    <a:ext cx="96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05866" name="Group 67"/>
                <p:cNvGrpSpPr>
                  <a:grpSpLocks/>
                </p:cNvGrpSpPr>
                <p:nvPr/>
              </p:nvGrpSpPr>
              <p:grpSpPr bwMode="auto">
                <a:xfrm>
                  <a:off x="4112" y="3399"/>
                  <a:ext cx="327" cy="230"/>
                  <a:chOff x="6377" y="3417"/>
                  <a:chExt cx="327" cy="230"/>
                </a:xfrm>
              </p:grpSpPr>
              <p:sp>
                <p:nvSpPr>
                  <p:cNvPr id="20586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6512" y="3417"/>
                    <a:ext cx="192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01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86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6467" y="3417"/>
                    <a:ext cx="48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.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869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6377" y="3417"/>
                    <a:ext cx="96" cy="23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/>
                    <a:r>
                      <a:rPr lang="en-US" b="0">
                        <a:solidFill>
                          <a:schemeClr val="bg1"/>
                        </a:solidFill>
                        <a:latin typeface="Times New Roman" charset="0"/>
                      </a:rPr>
                      <a:t>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05863" name="Text Box 71"/>
              <p:cNvSpPr txBox="1">
                <a:spLocks noChangeArrowheads="1"/>
              </p:cNvSpPr>
              <p:nvPr/>
            </p:nvSpPr>
            <p:spPr bwMode="auto">
              <a:xfrm>
                <a:off x="2956" y="3268"/>
                <a:ext cx="600" cy="1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800" i="1">
                    <a:solidFill>
                      <a:schemeClr val="bg1"/>
                    </a:solidFill>
                  </a:rPr>
                  <a:t>   Theory</a:t>
                </a:r>
              </a:p>
            </p:txBody>
          </p:sp>
          <p:sp>
            <p:nvSpPr>
              <p:cNvPr id="205864" name="Text Box 72"/>
              <p:cNvSpPr txBox="1">
                <a:spLocks noChangeArrowheads="1"/>
              </p:cNvSpPr>
              <p:nvPr/>
            </p:nvSpPr>
            <p:spPr bwMode="auto">
              <a:xfrm>
                <a:off x="2906" y="3535"/>
                <a:ext cx="464" cy="1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sz="1800" i="1">
                    <a:solidFill>
                      <a:schemeClr val="bg1"/>
                    </a:solidFill>
                  </a:rPr>
                  <a:t>        AI</a:t>
                </a:r>
              </a:p>
            </p:txBody>
          </p:sp>
        </p:grpSp>
      </p:grpSp>
      <p:cxnSp>
        <p:nvCxnSpPr>
          <p:cNvPr id="205853" name="AutoShape 16"/>
          <p:cNvCxnSpPr>
            <a:cxnSpLocks noChangeShapeType="1"/>
          </p:cNvCxnSpPr>
          <p:nvPr/>
        </p:nvCxnSpPr>
        <p:spPr bwMode="auto">
          <a:xfrm rot="10800000">
            <a:off x="2124075" y="4418013"/>
            <a:ext cx="565150" cy="100012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1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Introduce Selector RVs</a:t>
            </a:r>
          </a:p>
        </p:txBody>
      </p:sp>
      <p:sp>
        <p:nvSpPr>
          <p:cNvPr id="201731" name="Oval 3"/>
          <p:cNvSpPr>
            <a:spLocks noChangeArrowheads="1"/>
          </p:cNvSpPr>
          <p:nvPr/>
        </p:nvSpPr>
        <p:spPr bwMode="auto">
          <a:xfrm>
            <a:off x="3314700" y="2209800"/>
            <a:ext cx="19812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Cites1.Cited</a:t>
            </a:r>
          </a:p>
        </p:txBody>
      </p:sp>
      <p:sp>
        <p:nvSpPr>
          <p:cNvPr id="201732" name="Oval 4"/>
          <p:cNvSpPr>
            <a:spLocks noChangeArrowheads="1"/>
          </p:cNvSpPr>
          <p:nvPr/>
        </p:nvSpPr>
        <p:spPr bwMode="auto">
          <a:xfrm>
            <a:off x="3124200" y="1295400"/>
            <a:ext cx="23622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Cites1.Selector</a:t>
            </a:r>
          </a:p>
        </p:txBody>
      </p:sp>
      <p:cxnSp>
        <p:nvCxnSpPr>
          <p:cNvPr id="155653" name="AutoShape 5"/>
          <p:cNvCxnSpPr>
            <a:cxnSpLocks noChangeShapeType="1"/>
            <a:stCxn id="201732" idx="4"/>
            <a:endCxn id="201731" idx="0"/>
          </p:cNvCxnSpPr>
          <p:nvPr/>
        </p:nvCxnSpPr>
        <p:spPr bwMode="auto">
          <a:xfrm>
            <a:off x="4305300" y="1843088"/>
            <a:ext cx="0" cy="352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54" name="AutoShape 6"/>
          <p:cNvCxnSpPr>
            <a:cxnSpLocks noChangeShapeType="1"/>
            <a:stCxn id="201740" idx="2"/>
            <a:endCxn id="201731" idx="6"/>
          </p:cNvCxnSpPr>
          <p:nvPr/>
        </p:nvCxnSpPr>
        <p:spPr bwMode="auto">
          <a:xfrm flipH="1">
            <a:off x="5310188" y="2305050"/>
            <a:ext cx="1304925" cy="171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55" name="AutoShape 7"/>
          <p:cNvCxnSpPr>
            <a:cxnSpLocks noChangeShapeType="1"/>
            <a:stCxn id="201743" idx="2"/>
            <a:endCxn id="201731" idx="6"/>
          </p:cNvCxnSpPr>
          <p:nvPr/>
        </p:nvCxnSpPr>
        <p:spPr bwMode="auto">
          <a:xfrm flipH="1" flipV="1">
            <a:off x="5310188" y="2476500"/>
            <a:ext cx="1304925" cy="2628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1736" name="Oval 8"/>
          <p:cNvSpPr>
            <a:spLocks noChangeArrowheads="1"/>
          </p:cNvSpPr>
          <p:nvPr/>
        </p:nvSpPr>
        <p:spPr bwMode="auto">
          <a:xfrm>
            <a:off x="762000" y="2971800"/>
            <a:ext cx="16764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P1.Topic</a:t>
            </a:r>
          </a:p>
        </p:txBody>
      </p:sp>
      <p:cxnSp>
        <p:nvCxnSpPr>
          <p:cNvPr id="155657" name="AutoShape 9"/>
          <p:cNvCxnSpPr>
            <a:cxnSpLocks noChangeShapeType="1"/>
            <a:stCxn id="201736" idx="7"/>
            <a:endCxn id="201732" idx="3"/>
          </p:cNvCxnSpPr>
          <p:nvPr/>
        </p:nvCxnSpPr>
        <p:spPr bwMode="auto">
          <a:xfrm flipV="1">
            <a:off x="2192338" y="1765300"/>
            <a:ext cx="1277937" cy="12588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58" name="AutoShape 10"/>
          <p:cNvCxnSpPr>
            <a:cxnSpLocks noChangeShapeType="1"/>
            <a:stCxn id="201742" idx="2"/>
            <a:endCxn id="201731" idx="6"/>
          </p:cNvCxnSpPr>
          <p:nvPr/>
        </p:nvCxnSpPr>
        <p:spPr bwMode="auto">
          <a:xfrm flipH="1" flipV="1">
            <a:off x="5310188" y="2476500"/>
            <a:ext cx="1304925" cy="16954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1739" name="Oval 11"/>
          <p:cNvSpPr>
            <a:spLocks noChangeArrowheads="1"/>
          </p:cNvSpPr>
          <p:nvPr/>
        </p:nvSpPr>
        <p:spPr bwMode="auto">
          <a:xfrm>
            <a:off x="6629400" y="1143000"/>
            <a:ext cx="16764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P2.Topic</a:t>
            </a:r>
          </a:p>
        </p:txBody>
      </p:sp>
      <p:sp>
        <p:nvSpPr>
          <p:cNvPr id="201740" name="Oval 12"/>
          <p:cNvSpPr>
            <a:spLocks noChangeArrowheads="1"/>
          </p:cNvSpPr>
          <p:nvPr/>
        </p:nvSpPr>
        <p:spPr bwMode="auto">
          <a:xfrm>
            <a:off x="6629400" y="2076450"/>
            <a:ext cx="16764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P3.Topic</a:t>
            </a:r>
          </a:p>
        </p:txBody>
      </p:sp>
      <p:sp>
        <p:nvSpPr>
          <p:cNvPr id="201741" name="Oval 13"/>
          <p:cNvSpPr>
            <a:spLocks noChangeArrowheads="1"/>
          </p:cNvSpPr>
          <p:nvPr/>
        </p:nvSpPr>
        <p:spPr bwMode="auto">
          <a:xfrm>
            <a:off x="6629400" y="3009900"/>
            <a:ext cx="16764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P4.Topic</a:t>
            </a:r>
          </a:p>
        </p:txBody>
      </p:sp>
      <p:sp>
        <p:nvSpPr>
          <p:cNvPr id="201742" name="Oval 14"/>
          <p:cNvSpPr>
            <a:spLocks noChangeArrowheads="1"/>
          </p:cNvSpPr>
          <p:nvPr/>
        </p:nvSpPr>
        <p:spPr bwMode="auto">
          <a:xfrm>
            <a:off x="6629400" y="3943350"/>
            <a:ext cx="16764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P5.Topic</a:t>
            </a:r>
          </a:p>
        </p:txBody>
      </p:sp>
      <p:sp>
        <p:nvSpPr>
          <p:cNvPr id="201743" name="Oval 15"/>
          <p:cNvSpPr>
            <a:spLocks noChangeArrowheads="1"/>
          </p:cNvSpPr>
          <p:nvPr/>
        </p:nvSpPr>
        <p:spPr bwMode="auto">
          <a:xfrm>
            <a:off x="6629400" y="4876800"/>
            <a:ext cx="1676400" cy="457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P6.Topic</a:t>
            </a:r>
          </a:p>
        </p:txBody>
      </p:sp>
      <p:cxnSp>
        <p:nvCxnSpPr>
          <p:cNvPr id="155664" name="AutoShape 16"/>
          <p:cNvCxnSpPr>
            <a:cxnSpLocks noChangeShapeType="1"/>
            <a:stCxn id="201741" idx="2"/>
            <a:endCxn id="201731" idx="6"/>
          </p:cNvCxnSpPr>
          <p:nvPr/>
        </p:nvCxnSpPr>
        <p:spPr bwMode="auto">
          <a:xfrm flipH="1" flipV="1">
            <a:off x="5310188" y="2476500"/>
            <a:ext cx="1304925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65" name="AutoShape 17"/>
          <p:cNvCxnSpPr>
            <a:cxnSpLocks noChangeShapeType="1"/>
            <a:stCxn id="201739" idx="2"/>
            <a:endCxn id="201731" idx="6"/>
          </p:cNvCxnSpPr>
          <p:nvPr/>
        </p:nvCxnSpPr>
        <p:spPr bwMode="auto">
          <a:xfrm flipH="1">
            <a:off x="5310188" y="1371600"/>
            <a:ext cx="1304925" cy="1104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1746" name="Oval 18"/>
          <p:cNvSpPr>
            <a:spLocks noChangeArrowheads="1"/>
          </p:cNvSpPr>
          <p:nvPr/>
        </p:nvSpPr>
        <p:spPr bwMode="auto">
          <a:xfrm>
            <a:off x="3332163" y="4572000"/>
            <a:ext cx="19812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Cites2.Cited</a:t>
            </a:r>
          </a:p>
        </p:txBody>
      </p:sp>
      <p:sp>
        <p:nvSpPr>
          <p:cNvPr id="201747" name="Oval 19"/>
          <p:cNvSpPr>
            <a:spLocks noChangeArrowheads="1"/>
          </p:cNvSpPr>
          <p:nvPr/>
        </p:nvSpPr>
        <p:spPr bwMode="auto">
          <a:xfrm>
            <a:off x="3141663" y="3657600"/>
            <a:ext cx="23622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Cites2.Selector</a:t>
            </a:r>
          </a:p>
        </p:txBody>
      </p:sp>
      <p:cxnSp>
        <p:nvCxnSpPr>
          <p:cNvPr id="155668" name="AutoShape 20"/>
          <p:cNvCxnSpPr>
            <a:cxnSpLocks noChangeShapeType="1"/>
            <a:stCxn id="201747" idx="4"/>
            <a:endCxn id="201746" idx="0"/>
          </p:cNvCxnSpPr>
          <p:nvPr/>
        </p:nvCxnSpPr>
        <p:spPr bwMode="auto">
          <a:xfrm>
            <a:off x="4322763" y="4205288"/>
            <a:ext cx="0" cy="352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69" name="AutoShape 21"/>
          <p:cNvCxnSpPr>
            <a:cxnSpLocks noChangeShapeType="1"/>
            <a:stCxn id="201740" idx="2"/>
          </p:cNvCxnSpPr>
          <p:nvPr/>
        </p:nvCxnSpPr>
        <p:spPr bwMode="auto">
          <a:xfrm flipH="1">
            <a:off x="5410200" y="2305050"/>
            <a:ext cx="1204913" cy="2419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0" name="AutoShape 22"/>
          <p:cNvCxnSpPr>
            <a:cxnSpLocks noChangeShapeType="1"/>
            <a:stCxn id="201743" idx="2"/>
            <a:endCxn id="201746" idx="6"/>
          </p:cNvCxnSpPr>
          <p:nvPr/>
        </p:nvCxnSpPr>
        <p:spPr bwMode="auto">
          <a:xfrm flipH="1" flipV="1">
            <a:off x="5327650" y="4838700"/>
            <a:ext cx="1287463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1" name="AutoShape 23"/>
          <p:cNvCxnSpPr>
            <a:cxnSpLocks noChangeShapeType="1"/>
            <a:stCxn id="201736" idx="5"/>
            <a:endCxn id="201747" idx="1"/>
          </p:cNvCxnSpPr>
          <p:nvPr/>
        </p:nvCxnSpPr>
        <p:spPr bwMode="auto">
          <a:xfrm>
            <a:off x="2192338" y="3376613"/>
            <a:ext cx="1295400" cy="3444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2" name="AutoShape 24"/>
          <p:cNvCxnSpPr>
            <a:cxnSpLocks noChangeShapeType="1"/>
            <a:stCxn id="201742" idx="2"/>
            <a:endCxn id="201746" idx="6"/>
          </p:cNvCxnSpPr>
          <p:nvPr/>
        </p:nvCxnSpPr>
        <p:spPr bwMode="auto">
          <a:xfrm flipH="1">
            <a:off x="5327650" y="4171950"/>
            <a:ext cx="1287463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3" name="AutoShape 25"/>
          <p:cNvCxnSpPr>
            <a:cxnSpLocks noChangeShapeType="1"/>
            <a:stCxn id="201741" idx="2"/>
          </p:cNvCxnSpPr>
          <p:nvPr/>
        </p:nvCxnSpPr>
        <p:spPr bwMode="auto">
          <a:xfrm flipH="1">
            <a:off x="5410200" y="3238500"/>
            <a:ext cx="1204913" cy="1562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674" name="AutoShape 26"/>
          <p:cNvCxnSpPr>
            <a:cxnSpLocks noChangeShapeType="1"/>
            <a:stCxn id="201739" idx="2"/>
            <a:endCxn id="201746" idx="6"/>
          </p:cNvCxnSpPr>
          <p:nvPr/>
        </p:nvCxnSpPr>
        <p:spPr bwMode="auto">
          <a:xfrm flipH="1">
            <a:off x="5327650" y="1371600"/>
            <a:ext cx="1287463" cy="3467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1755" name="Text Box 27"/>
          <p:cNvSpPr txBox="1">
            <a:spLocks noChangeArrowheads="1"/>
          </p:cNvSpPr>
          <p:nvPr/>
        </p:nvSpPr>
        <p:spPr bwMode="auto">
          <a:xfrm>
            <a:off x="152400" y="5638800"/>
            <a:ext cx="71628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b="0">
                <a:solidFill>
                  <a:srgbClr val="050B0B"/>
                </a:solidFill>
                <a:latin typeface="Arial "/>
                <a:ea typeface="+mn-ea"/>
                <a:cs typeface="+mn-cs"/>
              </a:rPr>
              <a:t>Introduce </a:t>
            </a:r>
            <a:r>
              <a:rPr lang="en-US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Selector</a:t>
            </a:r>
            <a:r>
              <a:rPr lang="en-US" b="0">
                <a:solidFill>
                  <a:srgbClr val="050B0B"/>
                </a:solidFill>
                <a:latin typeface="Arial "/>
                <a:ea typeface="+mn-ea"/>
                <a:cs typeface="+mn-cs"/>
              </a:rPr>
              <a:t> RV, whose domain is {C1,C2}</a:t>
            </a:r>
          </a:p>
          <a:p>
            <a:pPr algn="l" eaLnBrk="1" hangingPunct="1">
              <a:defRPr/>
            </a:pPr>
            <a:r>
              <a:rPr lang="en-US" b="0">
                <a:solidFill>
                  <a:srgbClr val="050B0B"/>
                </a:solidFill>
                <a:latin typeface="Arial "/>
                <a:ea typeface="+mn-ea"/>
                <a:cs typeface="+mn-cs"/>
              </a:rPr>
              <a:t>The distribution over Cited depends on all of the topics, and the selector</a:t>
            </a:r>
            <a:endParaRPr lang="en-US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RU Semantics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9088" y="4611688"/>
            <a:ext cx="8394700" cy="1079500"/>
            <a:chOff x="201" y="2905"/>
            <a:chExt cx="5288" cy="680"/>
          </a:xfrm>
        </p:grpSpPr>
        <p:sp>
          <p:nvSpPr>
            <p:cNvPr id="208939" name="Text Box 4"/>
            <p:cNvSpPr txBox="1">
              <a:spLocks noChangeArrowheads="1"/>
            </p:cNvSpPr>
            <p:nvPr/>
          </p:nvSpPr>
          <p:spPr bwMode="auto">
            <a:xfrm>
              <a:off x="201" y="2905"/>
              <a:ext cx="28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b="0" i="1"/>
                <a:t>PRM-RU +</a:t>
              </a:r>
              <a:r>
                <a:rPr lang="en-US" sz="2800" b="0" i="1">
                  <a:solidFill>
                    <a:srgbClr val="FF0000"/>
                  </a:solidFill>
                </a:rPr>
                <a:t> entity</a:t>
              </a:r>
              <a:r>
                <a:rPr lang="en-US" sz="2800" b="0" i="1"/>
                <a:t> </a:t>
              </a:r>
              <a:r>
                <a:rPr lang="en-US" sz="2800" b="0" i="1">
                  <a:solidFill>
                    <a:srgbClr val="FF0000"/>
                  </a:solidFill>
                </a:rPr>
                <a:t>skeleton </a:t>
              </a:r>
              <a:r>
                <a:rPr lang="en-US" sz="2800" b="0">
                  <a:solidFill>
                    <a:srgbClr val="FF0000"/>
                  </a:solidFill>
                  <a:sym typeface="Symbol" charset="0"/>
                </a:rPr>
                <a:t></a:t>
              </a:r>
              <a:endParaRPr lang="en-US" sz="2800" b="0" i="1">
                <a:solidFill>
                  <a:srgbClr val="FF0000"/>
                </a:solidFill>
              </a:endParaRPr>
            </a:p>
          </p:txBody>
        </p:sp>
        <p:sp>
          <p:nvSpPr>
            <p:cNvPr id="208940" name="Text Box 5"/>
            <p:cNvSpPr txBox="1">
              <a:spLocks noChangeArrowheads="1"/>
            </p:cNvSpPr>
            <p:nvPr/>
          </p:nvSpPr>
          <p:spPr bwMode="auto">
            <a:xfrm>
              <a:off x="531" y="3258"/>
              <a:ext cx="49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b="0">
                  <a:sym typeface="Symbol" charset="0"/>
                </a:rPr>
                <a:t> probability distribution over full instantiations </a:t>
              </a:r>
              <a:r>
                <a:rPr lang="en-US" b="0">
                  <a:latin typeface="Lucida Handwriting" charset="0"/>
                </a:rPr>
                <a:t>I</a:t>
              </a:r>
            </a:p>
          </p:txBody>
        </p:sp>
      </p:grpSp>
      <p:sp>
        <p:nvSpPr>
          <p:cNvPr id="208899" name="Rectangle 6"/>
          <p:cNvSpPr>
            <a:spLocks noChangeArrowheads="1"/>
          </p:cNvSpPr>
          <p:nvPr/>
        </p:nvSpPr>
        <p:spPr bwMode="auto">
          <a:xfrm>
            <a:off x="1692275" y="1979613"/>
            <a:ext cx="938213" cy="1258887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FF99"/>
              </a:solidFill>
            </a:endParaRPr>
          </a:p>
        </p:txBody>
      </p:sp>
      <p:cxnSp>
        <p:nvCxnSpPr>
          <p:cNvPr id="208900" name="AutoShape 7"/>
          <p:cNvCxnSpPr>
            <a:cxnSpLocks noChangeShapeType="1"/>
            <a:stCxn id="208903" idx="3"/>
            <a:endCxn id="208911" idx="1"/>
          </p:cNvCxnSpPr>
          <p:nvPr/>
        </p:nvCxnSpPr>
        <p:spPr bwMode="auto">
          <a:xfrm flipV="1">
            <a:off x="2609850" y="1757363"/>
            <a:ext cx="430213" cy="1246187"/>
          </a:xfrm>
          <a:prstGeom prst="bentConnector3">
            <a:avLst>
              <a:gd name="adj1" fmla="val 49815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901" name="Text Box 8"/>
          <p:cNvSpPr txBox="1">
            <a:spLocks noChangeArrowheads="1"/>
          </p:cNvSpPr>
          <p:nvPr/>
        </p:nvSpPr>
        <p:spPr bwMode="auto">
          <a:xfrm>
            <a:off x="1692275" y="2058988"/>
            <a:ext cx="976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208902" name="Text Box 9"/>
          <p:cNvSpPr txBox="1">
            <a:spLocks noChangeArrowheads="1"/>
          </p:cNvSpPr>
          <p:nvPr/>
        </p:nvSpPr>
        <p:spPr bwMode="auto">
          <a:xfrm>
            <a:off x="1778000" y="2484438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Cited</a:t>
            </a:r>
          </a:p>
        </p:txBody>
      </p:sp>
      <p:sp>
        <p:nvSpPr>
          <p:cNvPr id="208903" name="Text Box 10"/>
          <p:cNvSpPr txBox="1">
            <a:spLocks noChangeArrowheads="1"/>
          </p:cNvSpPr>
          <p:nvPr/>
        </p:nvSpPr>
        <p:spPr bwMode="auto">
          <a:xfrm>
            <a:off x="1778000" y="28194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Citing</a:t>
            </a:r>
          </a:p>
        </p:txBody>
      </p:sp>
      <p:sp>
        <p:nvSpPr>
          <p:cNvPr id="208904" name="AutoShape 11"/>
          <p:cNvSpPr>
            <a:spLocks noChangeArrowheads="1"/>
          </p:cNvSpPr>
          <p:nvPr/>
        </p:nvSpPr>
        <p:spPr bwMode="auto">
          <a:xfrm>
            <a:off x="2732088" y="2870200"/>
            <a:ext cx="365125" cy="358775"/>
          </a:xfrm>
          <a:prstGeom prst="wedgeRoundRectCallout">
            <a:avLst>
              <a:gd name="adj1" fmla="val -103213"/>
              <a:gd name="adj2" fmla="val -29773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de-DE" sz="1600" b="0" i="1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208905" name="Rectangle 12"/>
          <p:cNvSpPr>
            <a:spLocks noChangeArrowheads="1"/>
          </p:cNvSpPr>
          <p:nvPr/>
        </p:nvSpPr>
        <p:spPr bwMode="auto">
          <a:xfrm>
            <a:off x="228600" y="1500188"/>
            <a:ext cx="1027113" cy="12192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FF99"/>
              </a:solidFill>
            </a:endParaRPr>
          </a:p>
        </p:txBody>
      </p:sp>
      <p:sp>
        <p:nvSpPr>
          <p:cNvPr id="208906" name="Text Box 13"/>
          <p:cNvSpPr txBox="1">
            <a:spLocks noChangeArrowheads="1"/>
          </p:cNvSpPr>
          <p:nvPr/>
        </p:nvSpPr>
        <p:spPr bwMode="auto">
          <a:xfrm>
            <a:off x="236538" y="1470025"/>
            <a:ext cx="976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208907" name="Text Box 14"/>
          <p:cNvSpPr txBox="1">
            <a:spLocks noChangeArrowheads="1"/>
          </p:cNvSpPr>
          <p:nvPr/>
        </p:nvSpPr>
        <p:spPr bwMode="auto">
          <a:xfrm>
            <a:off x="282575" y="1962150"/>
            <a:ext cx="7937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Topic</a:t>
            </a:r>
          </a:p>
        </p:txBody>
      </p:sp>
      <p:sp>
        <p:nvSpPr>
          <p:cNvPr id="208908" name="Text Box 15"/>
          <p:cNvSpPr txBox="1">
            <a:spLocks noChangeArrowheads="1"/>
          </p:cNvSpPr>
          <p:nvPr/>
        </p:nvSpPr>
        <p:spPr bwMode="auto">
          <a:xfrm>
            <a:off x="282575" y="2316163"/>
            <a:ext cx="8953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Words</a:t>
            </a:r>
          </a:p>
        </p:txBody>
      </p:sp>
      <p:cxnSp>
        <p:nvCxnSpPr>
          <p:cNvPr id="208909" name="AutoShape 16"/>
          <p:cNvCxnSpPr>
            <a:cxnSpLocks noChangeShapeType="1"/>
            <a:stCxn id="208902" idx="1"/>
            <a:endCxn id="208906" idx="3"/>
          </p:cNvCxnSpPr>
          <p:nvPr/>
        </p:nvCxnSpPr>
        <p:spPr bwMode="auto">
          <a:xfrm rot="10800000">
            <a:off x="1212850" y="1668463"/>
            <a:ext cx="565150" cy="100012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910" name="Rectangle 17"/>
          <p:cNvSpPr>
            <a:spLocks noChangeArrowheads="1"/>
          </p:cNvSpPr>
          <p:nvPr/>
        </p:nvSpPr>
        <p:spPr bwMode="auto">
          <a:xfrm>
            <a:off x="3051175" y="1571625"/>
            <a:ext cx="1027113" cy="12192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FF99"/>
              </a:solidFill>
            </a:endParaRPr>
          </a:p>
        </p:txBody>
      </p:sp>
      <p:sp>
        <p:nvSpPr>
          <p:cNvPr id="208911" name="Text Box 18"/>
          <p:cNvSpPr txBox="1">
            <a:spLocks noChangeArrowheads="1"/>
          </p:cNvSpPr>
          <p:nvPr/>
        </p:nvSpPr>
        <p:spPr bwMode="auto">
          <a:xfrm>
            <a:off x="3040063" y="1558925"/>
            <a:ext cx="97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208912" name="Text Box 19"/>
          <p:cNvSpPr txBox="1">
            <a:spLocks noChangeArrowheads="1"/>
          </p:cNvSpPr>
          <p:nvPr/>
        </p:nvSpPr>
        <p:spPr bwMode="auto">
          <a:xfrm>
            <a:off x="3105150" y="2033588"/>
            <a:ext cx="7937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Topic</a:t>
            </a:r>
          </a:p>
        </p:txBody>
      </p:sp>
      <p:sp>
        <p:nvSpPr>
          <p:cNvPr id="208913" name="Text Box 20"/>
          <p:cNvSpPr txBox="1">
            <a:spLocks noChangeArrowheads="1"/>
          </p:cNvSpPr>
          <p:nvPr/>
        </p:nvSpPr>
        <p:spPr bwMode="auto">
          <a:xfrm>
            <a:off x="3103563" y="2387600"/>
            <a:ext cx="895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Words</a:t>
            </a:r>
          </a:p>
        </p:txBody>
      </p:sp>
      <p:cxnSp>
        <p:nvCxnSpPr>
          <p:cNvPr id="208914" name="AutoShape 21"/>
          <p:cNvCxnSpPr>
            <a:cxnSpLocks noChangeShapeType="1"/>
          </p:cNvCxnSpPr>
          <p:nvPr/>
        </p:nvCxnSpPr>
        <p:spPr bwMode="auto">
          <a:xfrm>
            <a:off x="896938" y="2119313"/>
            <a:ext cx="855662" cy="8429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915" name="Line 22"/>
          <p:cNvSpPr>
            <a:spLocks noChangeShapeType="1"/>
          </p:cNvSpPr>
          <p:nvPr/>
        </p:nvSpPr>
        <p:spPr bwMode="auto">
          <a:xfrm flipV="1">
            <a:off x="2360613" y="2141538"/>
            <a:ext cx="746125" cy="738187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8916" name="Text Box 23"/>
          <p:cNvSpPr txBox="1">
            <a:spLocks noChangeArrowheads="1"/>
          </p:cNvSpPr>
          <p:nvPr/>
        </p:nvSpPr>
        <p:spPr bwMode="auto">
          <a:xfrm>
            <a:off x="1516063" y="3557588"/>
            <a:ext cx="138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/>
              <a:t>PRM RU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872038" y="1516063"/>
            <a:ext cx="3805237" cy="2519362"/>
            <a:chOff x="3069" y="955"/>
            <a:chExt cx="2397" cy="1587"/>
          </a:xfrm>
        </p:grpSpPr>
        <p:grpSp>
          <p:nvGrpSpPr>
            <p:cNvPr id="208918" name="Group 25"/>
            <p:cNvGrpSpPr>
              <a:grpSpLocks/>
            </p:cNvGrpSpPr>
            <p:nvPr/>
          </p:nvGrpSpPr>
          <p:grpSpPr bwMode="auto">
            <a:xfrm>
              <a:off x="3069" y="955"/>
              <a:ext cx="2397" cy="1256"/>
              <a:chOff x="3013" y="844"/>
              <a:chExt cx="2554" cy="1312"/>
            </a:xfrm>
          </p:grpSpPr>
          <p:grpSp>
            <p:nvGrpSpPr>
              <p:cNvPr id="208920" name="Group 26"/>
              <p:cNvGrpSpPr>
                <a:grpSpLocks/>
              </p:cNvGrpSpPr>
              <p:nvPr/>
            </p:nvGrpSpPr>
            <p:grpSpPr bwMode="auto">
              <a:xfrm>
                <a:off x="3013" y="844"/>
                <a:ext cx="967" cy="1080"/>
                <a:chOff x="3856" y="1753"/>
                <a:chExt cx="967" cy="1080"/>
              </a:xfrm>
            </p:grpSpPr>
            <p:sp>
              <p:nvSpPr>
                <p:cNvPr id="208934" name="AutoShape 27"/>
                <p:cNvSpPr>
                  <a:spLocks noChangeArrowheads="1"/>
                </p:cNvSpPr>
                <p:nvPr/>
              </p:nvSpPr>
              <p:spPr bwMode="auto">
                <a:xfrm>
                  <a:off x="3856" y="1819"/>
                  <a:ext cx="560" cy="6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   </a:t>
                  </a:r>
                  <a:r>
                    <a:rPr lang="en-US" sz="1400" u="sng"/>
                    <a:t>P5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</a:t>
                  </a:r>
                </a:p>
                <a:p>
                  <a:pPr algn="l"/>
                  <a:r>
                    <a:rPr lang="en-US" sz="1400"/>
                    <a:t>    </a:t>
                  </a:r>
                  <a:r>
                    <a:rPr lang="en-US" sz="1400" b="0"/>
                    <a:t>AI</a:t>
                  </a:r>
                  <a:endParaRPr lang="en-US" sz="1400" b="0">
                    <a:latin typeface="Tahoma" charset="0"/>
                  </a:endParaRPr>
                </a:p>
              </p:txBody>
            </p:sp>
            <p:sp>
              <p:nvSpPr>
                <p:cNvPr id="208935" name="AutoShape 28"/>
                <p:cNvSpPr>
                  <a:spLocks noChangeArrowheads="1"/>
                </p:cNvSpPr>
                <p:nvPr/>
              </p:nvSpPr>
              <p:spPr bwMode="auto">
                <a:xfrm>
                  <a:off x="3944" y="2013"/>
                  <a:ext cx="633" cy="6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</a:t>
                  </a:r>
                  <a:r>
                    <a:rPr lang="en-US" sz="1400" u="sng"/>
                    <a:t>P4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  </a:t>
                  </a:r>
                </a:p>
                <a:p>
                  <a:pPr algn="l"/>
                  <a:r>
                    <a:rPr lang="en-US" sz="1400"/>
                    <a:t>  </a:t>
                  </a:r>
                  <a:r>
                    <a:rPr lang="en-US" sz="1400" b="0"/>
                    <a:t>Theory</a:t>
                  </a:r>
                </a:p>
              </p:txBody>
            </p:sp>
            <p:sp>
              <p:nvSpPr>
                <p:cNvPr id="208936" name="AutoShape 29"/>
                <p:cNvSpPr>
                  <a:spLocks noChangeArrowheads="1"/>
                </p:cNvSpPr>
                <p:nvPr/>
              </p:nvSpPr>
              <p:spPr bwMode="auto">
                <a:xfrm>
                  <a:off x="4183" y="1753"/>
                  <a:ext cx="633" cy="64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 </a:t>
                  </a:r>
                  <a:r>
                    <a:rPr lang="en-US" sz="1400" u="sng"/>
                    <a:t>P2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  </a:t>
                  </a:r>
                </a:p>
                <a:p>
                  <a:pPr algn="l"/>
                  <a:r>
                    <a:rPr lang="en-US" sz="1400"/>
                    <a:t>  </a:t>
                  </a:r>
                  <a:r>
                    <a:rPr lang="en-US" sz="1400" b="0"/>
                    <a:t>Theory</a:t>
                  </a:r>
                </a:p>
              </p:txBody>
            </p:sp>
            <p:sp>
              <p:nvSpPr>
                <p:cNvPr id="208937" name="AutoShape 30"/>
                <p:cNvSpPr>
                  <a:spLocks noChangeArrowheads="1"/>
                </p:cNvSpPr>
                <p:nvPr/>
              </p:nvSpPr>
              <p:spPr bwMode="auto">
                <a:xfrm>
                  <a:off x="4300" y="2047"/>
                  <a:ext cx="523" cy="6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 u="sng"/>
                    <a:t> P3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</a:t>
                  </a:r>
                </a:p>
                <a:p>
                  <a:pPr algn="l"/>
                  <a:r>
                    <a:rPr lang="en-US" sz="1400"/>
                    <a:t>  </a:t>
                  </a:r>
                  <a:r>
                    <a:rPr lang="en-US" sz="1400" b="0"/>
                    <a:t>AI</a:t>
                  </a:r>
                </a:p>
              </p:txBody>
            </p:sp>
            <p:sp>
              <p:nvSpPr>
                <p:cNvPr id="208938" name="AutoShape 31"/>
                <p:cNvSpPr>
                  <a:spLocks noChangeArrowheads="1"/>
                </p:cNvSpPr>
                <p:nvPr/>
              </p:nvSpPr>
              <p:spPr bwMode="auto">
                <a:xfrm>
                  <a:off x="4096" y="2190"/>
                  <a:ext cx="633" cy="64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</a:t>
                  </a:r>
                  <a:r>
                    <a:rPr lang="en-US" sz="1400" u="sng"/>
                    <a:t> P1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  </a:t>
                  </a:r>
                </a:p>
                <a:p>
                  <a:pPr algn="l"/>
                  <a:r>
                    <a:rPr lang="en-US" sz="1400"/>
                    <a:t>  ???</a:t>
                  </a:r>
                  <a:endParaRPr lang="en-US" sz="1400" b="0"/>
                </a:p>
              </p:txBody>
            </p:sp>
          </p:grpSp>
          <p:grpSp>
            <p:nvGrpSpPr>
              <p:cNvPr id="208921" name="Group 32"/>
              <p:cNvGrpSpPr>
                <a:grpSpLocks/>
              </p:cNvGrpSpPr>
              <p:nvPr/>
            </p:nvGrpSpPr>
            <p:grpSpPr bwMode="auto">
              <a:xfrm>
                <a:off x="4596" y="872"/>
                <a:ext cx="971" cy="1079"/>
                <a:chOff x="3856" y="1754"/>
                <a:chExt cx="971" cy="1079"/>
              </a:xfrm>
            </p:grpSpPr>
            <p:sp>
              <p:nvSpPr>
                <p:cNvPr id="208929" name="AutoShape 33"/>
                <p:cNvSpPr>
                  <a:spLocks noChangeArrowheads="1"/>
                </p:cNvSpPr>
                <p:nvPr/>
              </p:nvSpPr>
              <p:spPr bwMode="auto">
                <a:xfrm>
                  <a:off x="3856" y="1819"/>
                  <a:ext cx="561" cy="6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   </a:t>
                  </a:r>
                  <a:r>
                    <a:rPr lang="en-US" sz="1400" u="sng"/>
                    <a:t>P5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</a:t>
                  </a:r>
                </a:p>
                <a:p>
                  <a:pPr algn="l"/>
                  <a:r>
                    <a:rPr lang="en-US" sz="1400"/>
                    <a:t>    </a:t>
                  </a:r>
                  <a:r>
                    <a:rPr lang="en-US" sz="1400" b="0"/>
                    <a:t>AI</a:t>
                  </a:r>
                  <a:endParaRPr lang="en-US" sz="1400" b="0">
                    <a:latin typeface="Tahoma" charset="0"/>
                  </a:endParaRPr>
                </a:p>
              </p:txBody>
            </p:sp>
            <p:sp>
              <p:nvSpPr>
                <p:cNvPr id="208930" name="AutoShape 34"/>
                <p:cNvSpPr>
                  <a:spLocks noChangeArrowheads="1"/>
                </p:cNvSpPr>
                <p:nvPr/>
              </p:nvSpPr>
              <p:spPr bwMode="auto">
                <a:xfrm>
                  <a:off x="3946" y="2014"/>
                  <a:ext cx="633" cy="6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</a:t>
                  </a:r>
                  <a:r>
                    <a:rPr lang="en-US" sz="1400" u="sng"/>
                    <a:t>P4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  </a:t>
                  </a:r>
                </a:p>
                <a:p>
                  <a:pPr algn="l"/>
                  <a:r>
                    <a:rPr lang="en-US" sz="1400"/>
                    <a:t>  </a:t>
                  </a:r>
                  <a:r>
                    <a:rPr lang="en-US" sz="1400" b="0"/>
                    <a:t>Theory</a:t>
                  </a:r>
                </a:p>
              </p:txBody>
            </p:sp>
            <p:sp>
              <p:nvSpPr>
                <p:cNvPr id="208931" name="AutoShape 35"/>
                <p:cNvSpPr>
                  <a:spLocks noChangeArrowheads="1"/>
                </p:cNvSpPr>
                <p:nvPr/>
              </p:nvSpPr>
              <p:spPr bwMode="auto">
                <a:xfrm>
                  <a:off x="4183" y="1754"/>
                  <a:ext cx="633" cy="64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 </a:t>
                  </a:r>
                  <a:r>
                    <a:rPr lang="en-US" sz="1400" u="sng"/>
                    <a:t>P2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  </a:t>
                  </a:r>
                </a:p>
                <a:p>
                  <a:pPr algn="l"/>
                  <a:r>
                    <a:rPr lang="en-US" sz="1400"/>
                    <a:t>  </a:t>
                  </a:r>
                  <a:r>
                    <a:rPr lang="en-US" sz="1400" b="0"/>
                    <a:t>Theory</a:t>
                  </a:r>
                </a:p>
              </p:txBody>
            </p:sp>
            <p:sp>
              <p:nvSpPr>
                <p:cNvPr id="208932" name="AutoShape 36"/>
                <p:cNvSpPr>
                  <a:spLocks noChangeArrowheads="1"/>
                </p:cNvSpPr>
                <p:nvPr/>
              </p:nvSpPr>
              <p:spPr bwMode="auto">
                <a:xfrm>
                  <a:off x="4304" y="2048"/>
                  <a:ext cx="523" cy="63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 u="sng"/>
                    <a:t> P3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</a:t>
                  </a:r>
                </a:p>
                <a:p>
                  <a:pPr algn="l"/>
                  <a:r>
                    <a:rPr lang="en-US" sz="1400"/>
                    <a:t>  </a:t>
                  </a:r>
                  <a:r>
                    <a:rPr lang="en-US" sz="1400" b="0"/>
                    <a:t>AI</a:t>
                  </a:r>
                </a:p>
              </p:txBody>
            </p:sp>
            <p:sp>
              <p:nvSpPr>
                <p:cNvPr id="208933" name="AutoShape 37"/>
                <p:cNvSpPr>
                  <a:spLocks noChangeArrowheads="1"/>
                </p:cNvSpPr>
                <p:nvPr/>
              </p:nvSpPr>
              <p:spPr bwMode="auto">
                <a:xfrm>
                  <a:off x="4096" y="2190"/>
                  <a:ext cx="633" cy="64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l"/>
                  <a:r>
                    <a:rPr lang="en-US" sz="1400" i="1">
                      <a:solidFill>
                        <a:srgbClr val="800080"/>
                      </a:solidFill>
                    </a:rPr>
                    <a:t>Paper</a:t>
                  </a:r>
                  <a:endParaRPr lang="en-US" sz="1400">
                    <a:solidFill>
                      <a:srgbClr val="00FF99"/>
                    </a:solidFill>
                  </a:endParaRPr>
                </a:p>
                <a:p>
                  <a:pPr algn="l"/>
                  <a:r>
                    <a:rPr lang="en-US" sz="1400">
                      <a:solidFill>
                        <a:srgbClr val="00FF99"/>
                      </a:solidFill>
                    </a:rPr>
                    <a:t> </a:t>
                  </a:r>
                  <a:r>
                    <a:rPr lang="en-US" sz="1400" u="sng"/>
                    <a:t> P1</a:t>
                  </a:r>
                  <a:endParaRPr lang="en-US" sz="1400"/>
                </a:p>
                <a:p>
                  <a:pPr algn="l"/>
                  <a:r>
                    <a:rPr lang="en-US" sz="1400"/>
                    <a:t>Topic       </a:t>
                  </a:r>
                </a:p>
                <a:p>
                  <a:pPr algn="l"/>
                  <a:r>
                    <a:rPr lang="en-US" sz="1400"/>
                    <a:t>  ???</a:t>
                  </a:r>
                  <a:endParaRPr lang="en-US" sz="1400" b="0"/>
                </a:p>
              </p:txBody>
            </p:sp>
          </p:grpSp>
          <p:grpSp>
            <p:nvGrpSpPr>
              <p:cNvPr id="208922" name="Group 38"/>
              <p:cNvGrpSpPr>
                <a:grpSpLocks/>
              </p:cNvGrpSpPr>
              <p:nvPr/>
            </p:nvGrpSpPr>
            <p:grpSpPr bwMode="auto">
              <a:xfrm>
                <a:off x="4098" y="1204"/>
                <a:ext cx="540" cy="952"/>
                <a:chOff x="3631" y="3090"/>
                <a:chExt cx="540" cy="952"/>
              </a:xfrm>
            </p:grpSpPr>
            <p:sp>
              <p:nvSpPr>
                <p:cNvPr id="208923" name="AutoShape 39"/>
                <p:cNvSpPr>
                  <a:spLocks noChangeArrowheads="1"/>
                </p:cNvSpPr>
                <p:nvPr/>
              </p:nvSpPr>
              <p:spPr bwMode="auto">
                <a:xfrm>
                  <a:off x="3631" y="3090"/>
                  <a:ext cx="348" cy="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/>
                <a:lstStyle/>
                <a:p>
                  <a:pPr algn="l"/>
                  <a:r>
                    <a:rPr lang="en-US" sz="1200" i="1">
                      <a:solidFill>
                        <a:srgbClr val="800080"/>
                      </a:solidFill>
                    </a:rPr>
                    <a:t>Reg</a:t>
                  </a:r>
                  <a:endParaRPr lang="en-US" sz="1200">
                    <a:solidFill>
                      <a:srgbClr val="00FF99"/>
                    </a:solidFill>
                  </a:endParaRPr>
                </a:p>
              </p:txBody>
            </p:sp>
            <p:sp>
              <p:nvSpPr>
                <p:cNvPr id="208924" name="AutoShape 40"/>
                <p:cNvSpPr>
                  <a:spLocks noChangeArrowheads="1"/>
                </p:cNvSpPr>
                <p:nvPr/>
              </p:nvSpPr>
              <p:spPr bwMode="auto">
                <a:xfrm>
                  <a:off x="3658" y="3193"/>
                  <a:ext cx="333" cy="46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/>
                <a:lstStyle/>
                <a:p>
                  <a:pPr algn="l"/>
                  <a:r>
                    <a:rPr lang="en-US" sz="1200" i="1">
                      <a:solidFill>
                        <a:srgbClr val="800080"/>
                      </a:solidFill>
                    </a:rPr>
                    <a:t>Reg</a:t>
                  </a:r>
                  <a:endParaRPr lang="en-US" sz="1200">
                    <a:solidFill>
                      <a:srgbClr val="00FF99"/>
                    </a:solidFill>
                  </a:endParaRPr>
                </a:p>
                <a:p>
                  <a:pPr lvl="1" algn="l"/>
                  <a:endParaRPr lang="en-US" sz="1600" i="1">
                    <a:solidFill>
                      <a:srgbClr val="00FF99"/>
                    </a:solidFill>
                    <a:latin typeface="Tahoma" charset="0"/>
                  </a:endParaRPr>
                </a:p>
              </p:txBody>
            </p:sp>
            <p:sp>
              <p:nvSpPr>
                <p:cNvPr id="208925" name="AutoShape 41"/>
                <p:cNvSpPr>
                  <a:spLocks noChangeArrowheads="1"/>
                </p:cNvSpPr>
                <p:nvPr/>
              </p:nvSpPr>
              <p:spPr bwMode="auto">
                <a:xfrm>
                  <a:off x="3698" y="3286"/>
                  <a:ext cx="332" cy="4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/>
                <a:lstStyle/>
                <a:p>
                  <a:pPr algn="l">
                    <a:lnSpc>
                      <a:spcPct val="90000"/>
                    </a:lnSpc>
                  </a:pPr>
                  <a:endParaRPr lang="en-US" sz="1200">
                    <a:solidFill>
                      <a:srgbClr val="00FF99"/>
                    </a:solidFill>
                  </a:endParaRPr>
                </a:p>
                <a:p>
                  <a:pPr lvl="1" algn="l"/>
                  <a:endParaRPr lang="en-US" sz="1600" i="1">
                    <a:solidFill>
                      <a:srgbClr val="00FF99"/>
                    </a:solidFill>
                    <a:latin typeface="Tahoma" charset="0"/>
                  </a:endParaRPr>
                </a:p>
              </p:txBody>
            </p:sp>
            <p:sp>
              <p:nvSpPr>
                <p:cNvPr id="208926" name="AutoShape 42"/>
                <p:cNvSpPr>
                  <a:spLocks noChangeArrowheads="1"/>
                </p:cNvSpPr>
                <p:nvPr/>
              </p:nvSpPr>
              <p:spPr bwMode="auto">
                <a:xfrm>
                  <a:off x="3772" y="3386"/>
                  <a:ext cx="348" cy="4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/>
                <a:lstStyle/>
                <a:p>
                  <a:pPr algn="l"/>
                  <a:r>
                    <a:rPr lang="en-US" sz="1200" i="1">
                      <a:solidFill>
                        <a:srgbClr val="800080"/>
                      </a:solidFill>
                    </a:rPr>
                    <a:t>Reg</a:t>
                  </a:r>
                  <a:endParaRPr lang="en-US" sz="1200">
                    <a:solidFill>
                      <a:srgbClr val="00FF99"/>
                    </a:solidFill>
                  </a:endParaRPr>
                </a:p>
              </p:txBody>
            </p:sp>
            <p:sp>
              <p:nvSpPr>
                <p:cNvPr id="208927" name="AutoShape 43"/>
                <p:cNvSpPr>
                  <a:spLocks noChangeArrowheads="1"/>
                </p:cNvSpPr>
                <p:nvPr/>
              </p:nvSpPr>
              <p:spPr bwMode="auto">
                <a:xfrm>
                  <a:off x="3799" y="3489"/>
                  <a:ext cx="333" cy="46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 anchor="ctr"/>
                <a:lstStyle/>
                <a:p>
                  <a:pPr algn="l"/>
                  <a:r>
                    <a:rPr lang="en-US" sz="1200" i="1">
                      <a:solidFill>
                        <a:srgbClr val="800080"/>
                      </a:solidFill>
                    </a:rPr>
                    <a:t>Reg</a:t>
                  </a:r>
                  <a:endParaRPr lang="en-US" sz="1200">
                    <a:solidFill>
                      <a:srgbClr val="00FF99"/>
                    </a:solidFill>
                  </a:endParaRPr>
                </a:p>
                <a:p>
                  <a:pPr lvl="1" algn="l"/>
                  <a:endParaRPr lang="en-US" sz="1600" i="1">
                    <a:solidFill>
                      <a:srgbClr val="00FF99"/>
                    </a:solidFill>
                    <a:latin typeface="Tahoma" charset="0"/>
                  </a:endParaRPr>
                </a:p>
              </p:txBody>
            </p:sp>
            <p:sp>
              <p:nvSpPr>
                <p:cNvPr id="208928" name="AutoShape 44"/>
                <p:cNvSpPr>
                  <a:spLocks noChangeArrowheads="1"/>
                </p:cNvSpPr>
                <p:nvPr/>
              </p:nvSpPr>
              <p:spPr bwMode="auto">
                <a:xfrm>
                  <a:off x="3839" y="3582"/>
                  <a:ext cx="332" cy="4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99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0" tIns="0" rIns="0" bIns="0"/>
                <a:lstStyle/>
                <a:p>
                  <a:pPr algn="l">
                    <a:lnSpc>
                      <a:spcPct val="90000"/>
                    </a:lnSpc>
                  </a:pPr>
                  <a:r>
                    <a:rPr lang="en-US" sz="1200" i="1">
                      <a:solidFill>
                        <a:srgbClr val="800080"/>
                      </a:solidFill>
                    </a:rPr>
                    <a:t>Cites</a:t>
                  </a:r>
                  <a:endParaRPr lang="en-US" sz="1200">
                    <a:solidFill>
                      <a:srgbClr val="00FF99"/>
                    </a:solidFill>
                  </a:endParaRPr>
                </a:p>
                <a:p>
                  <a:pPr lvl="1" algn="l"/>
                  <a:endParaRPr lang="en-US" sz="1600" i="1">
                    <a:solidFill>
                      <a:srgbClr val="00FF99"/>
                    </a:solidFill>
                    <a:latin typeface="Tahoma" charset="0"/>
                  </a:endParaRPr>
                </a:p>
              </p:txBody>
            </p:sp>
          </p:grpSp>
        </p:grpSp>
        <p:sp>
          <p:nvSpPr>
            <p:cNvPr id="208919" name="Text Box 45"/>
            <p:cNvSpPr txBox="1">
              <a:spLocks noChangeArrowheads="1"/>
            </p:cNvSpPr>
            <p:nvPr/>
          </p:nvSpPr>
          <p:spPr bwMode="auto">
            <a:xfrm>
              <a:off x="3324" y="2254"/>
              <a:ext cx="19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/>
                <a:t> entity skeleton </a:t>
              </a:r>
              <a:r>
                <a:rPr lang="en-US" b="0">
                  <a:sym typeface="Symbol" charset="0"/>
                </a:rPr>
                <a:t></a:t>
              </a:r>
              <a:endParaRPr lang="en-US" b="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Learning PRMs </a:t>
            </a:r>
            <a:r>
              <a:rPr lang="en-US" b="1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w/ RU</a:t>
            </a:r>
            <a:endParaRPr lang="en-US" sz="7200" b="1" i="1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0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49400"/>
            <a:ext cx="8534400" cy="3848100"/>
          </a:xfrm>
        </p:spPr>
        <p:txBody>
          <a:bodyPr/>
          <a:lstStyle/>
          <a:p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just like in PRMs w/ AU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do greedy local structure search </a:t>
            </a:r>
            <a:endParaRPr lang="en-US" sz="2800" b="1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13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Issues:</a:t>
            </a:r>
            <a:endParaRPr lang="en-US" b="1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>
                <a:latin typeface="Arial" charset="0"/>
                <a:ea typeface="ＭＳ Ｐゴシック" charset="0"/>
              </a:rPr>
              <a:t>expanded search space</a:t>
            </a:r>
          </a:p>
          <a:p>
            <a:pPr lvl="2"/>
            <a:r>
              <a:rPr lang="en-US" sz="2800">
                <a:latin typeface="Arial" charset="0"/>
                <a:ea typeface="ＭＳ Ｐゴシック" charset="0"/>
              </a:rPr>
              <a:t>construct partitions</a:t>
            </a:r>
          </a:p>
          <a:p>
            <a:pPr lvl="2"/>
            <a:r>
              <a:rPr lang="en-US" sz="2800">
                <a:latin typeface="Arial" charset="0"/>
                <a:ea typeface="ＭＳ Ｐゴシック" charset="0"/>
              </a:rPr>
              <a:t>new operators</a:t>
            </a:r>
          </a:p>
          <a:p>
            <a:pPr lvl="1"/>
            <a:endParaRPr lang="en-US" sz="32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" y="257175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Learning </a:t>
            </a:r>
          </a:p>
        </p:txBody>
      </p:sp>
      <p:sp>
        <p:nvSpPr>
          <p:cNvPr id="212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560513"/>
            <a:ext cx="8534400" cy="5486400"/>
          </a:xfrm>
        </p:spPr>
        <p:txBody>
          <a:bodyPr/>
          <a:lstStyle/>
          <a:p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do phased local search over legal structures</a:t>
            </a:r>
          </a:p>
          <a:p>
            <a:pPr lvl="1"/>
            <a:endParaRPr lang="en-US" sz="2800">
              <a:latin typeface="Arial" charset="0"/>
              <a:ea typeface="ＭＳ Ｐゴシック" charset="0"/>
            </a:endParaRPr>
          </a:p>
          <a:p>
            <a:pPr>
              <a:lnSpc>
                <a:spcPct val="3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Key Components:</a:t>
            </a: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legal models</a:t>
            </a:r>
          </a:p>
          <a:p>
            <a:pPr lvl="1"/>
            <a:endParaRPr lang="en-US" sz="2800" b="1">
              <a:latin typeface="Arial" charset="0"/>
              <a:ea typeface="ＭＳ Ｐゴシック" charset="0"/>
            </a:endParaRP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scoring models</a:t>
            </a:r>
          </a:p>
          <a:p>
            <a:pPr lvl="1"/>
            <a:endParaRPr lang="en-US" sz="2800" b="1">
              <a:latin typeface="Arial" charset="0"/>
              <a:ea typeface="ＭＳ Ｐゴシック" charset="0"/>
            </a:endParaRP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searching model space</a:t>
            </a:r>
          </a:p>
          <a:p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19972" name="Text Box 4"/>
          <p:cNvSpPr txBox="1">
            <a:spLocks noChangeArrowheads="1"/>
          </p:cNvSpPr>
          <p:nvPr/>
        </p:nvSpPr>
        <p:spPr bwMode="auto">
          <a:xfrm>
            <a:off x="2671763" y="958850"/>
            <a:ext cx="32607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4400" i="1">
                <a:solidFill>
                  <a:srgbClr val="FF0000"/>
                </a:solidFill>
              </a:rPr>
              <a:t>PRMs w/ RU</a:t>
            </a:r>
          </a:p>
        </p:txBody>
      </p:sp>
      <p:sp>
        <p:nvSpPr>
          <p:cNvPr id="1619973" name="Text Box 5"/>
          <p:cNvSpPr txBox="1">
            <a:spLocks noChangeArrowheads="1"/>
          </p:cNvSpPr>
          <p:nvPr/>
        </p:nvSpPr>
        <p:spPr bwMode="auto">
          <a:xfrm>
            <a:off x="1635125" y="4194175"/>
            <a:ext cx="49133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solidFill>
                  <a:srgbClr val="FF0000"/>
                </a:solidFill>
              </a:rPr>
              <a:t>model new dependencies</a:t>
            </a:r>
          </a:p>
        </p:txBody>
      </p:sp>
      <p:sp>
        <p:nvSpPr>
          <p:cNvPr id="1619974" name="Text Box 6"/>
          <p:cNvSpPr txBox="1">
            <a:spLocks noChangeArrowheads="1"/>
          </p:cNvSpPr>
          <p:nvPr/>
        </p:nvSpPr>
        <p:spPr bwMode="auto">
          <a:xfrm>
            <a:off x="1635125" y="6037263"/>
            <a:ext cx="2773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solidFill>
                  <a:srgbClr val="FF0000"/>
                </a:solidFill>
              </a:rPr>
              <a:t>new operators</a:t>
            </a:r>
          </a:p>
        </p:txBody>
      </p:sp>
      <p:sp>
        <p:nvSpPr>
          <p:cNvPr id="1619975" name="Text Box 7"/>
          <p:cNvSpPr txBox="1">
            <a:spLocks noChangeArrowheads="1"/>
          </p:cNvSpPr>
          <p:nvPr/>
        </p:nvSpPr>
        <p:spPr bwMode="auto">
          <a:xfrm>
            <a:off x="1635125" y="5140325"/>
            <a:ext cx="21621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solidFill>
                  <a:srgbClr val="FF0000"/>
                </a:solidFill>
              </a:rPr>
              <a:t>unchanged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972" grpId="0" autoUpdateAnimBg="0"/>
      <p:bldP spid="1619973" grpId="0" autoUpdateAnimBg="0"/>
      <p:bldP spid="1619974" grpId="0" autoUpdateAnimBg="0"/>
      <p:bldP spid="161997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Learning Statistical Models</a:t>
            </a:r>
          </a:p>
        </p:txBody>
      </p:sp>
      <p:sp>
        <p:nvSpPr>
          <p:cNvPr id="130050" name="Rectangle 79"/>
          <p:cNvSpPr>
            <a:spLocks noChangeArrowheads="1"/>
          </p:cNvSpPr>
          <p:nvPr/>
        </p:nvSpPr>
        <p:spPr bwMode="auto">
          <a:xfrm>
            <a:off x="152400" y="1524000"/>
            <a:ext cx="487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b="0"/>
              <a:t>Traditional approaches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/>
              <a:t>work well with flat representations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/>
              <a:t>fixed length attribute-value vectors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/>
              <a:t>assume independent (IID) sample</a:t>
            </a:r>
          </a:p>
        </p:txBody>
      </p:sp>
      <p:grpSp>
        <p:nvGrpSpPr>
          <p:cNvPr id="130051" name="Group 118"/>
          <p:cNvGrpSpPr>
            <a:grpSpLocks/>
          </p:cNvGrpSpPr>
          <p:nvPr/>
        </p:nvGrpSpPr>
        <p:grpSpPr bwMode="auto">
          <a:xfrm>
            <a:off x="5181600" y="1143000"/>
            <a:ext cx="1219200" cy="1905000"/>
            <a:chOff x="3264" y="720"/>
            <a:chExt cx="768" cy="1200"/>
          </a:xfrm>
        </p:grpSpPr>
        <p:sp>
          <p:nvSpPr>
            <p:cNvPr id="130076" name="Rectangle 85"/>
            <p:cNvSpPr>
              <a:spLocks noChangeArrowheads="1"/>
            </p:cNvSpPr>
            <p:nvPr/>
          </p:nvSpPr>
          <p:spPr bwMode="auto">
            <a:xfrm>
              <a:off x="3264" y="720"/>
              <a:ext cx="768" cy="12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30077" name="Text Box 86"/>
            <p:cNvSpPr txBox="1">
              <a:spLocks noChangeArrowheads="1"/>
            </p:cNvSpPr>
            <p:nvPr/>
          </p:nvSpPr>
          <p:spPr bwMode="auto">
            <a:xfrm>
              <a:off x="3264" y="720"/>
              <a:ext cx="6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000" b="0" i="1">
                  <a:solidFill>
                    <a:srgbClr val="990099"/>
                  </a:solidFill>
                  <a:latin typeface="Tahoma" charset="0"/>
                </a:rPr>
                <a:t>Patient</a:t>
              </a:r>
            </a:p>
          </p:txBody>
        </p:sp>
        <p:pic>
          <p:nvPicPr>
            <p:cNvPr id="130078" name="Picture 1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440"/>
              <a:ext cx="35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9" name="Picture 1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60"/>
              <a:ext cx="453" cy="40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5386388" y="2971800"/>
            <a:ext cx="2309812" cy="3733800"/>
            <a:chOff x="3393" y="1872"/>
            <a:chExt cx="1455" cy="2352"/>
          </a:xfrm>
        </p:grpSpPr>
        <p:sp>
          <p:nvSpPr>
            <p:cNvPr id="130064" name="Rectangle 102"/>
            <p:cNvSpPr>
              <a:spLocks noChangeArrowheads="1"/>
            </p:cNvSpPr>
            <p:nvPr/>
          </p:nvSpPr>
          <p:spPr bwMode="auto">
            <a:xfrm>
              <a:off x="3984" y="2448"/>
              <a:ext cx="864" cy="177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130065" name="Object 5"/>
            <p:cNvGraphicFramePr>
              <a:graphicFrameLocks noChangeAspect="1"/>
            </p:cNvGraphicFramePr>
            <p:nvPr/>
          </p:nvGraphicFramePr>
          <p:xfrm>
            <a:off x="4512" y="2474"/>
            <a:ext cx="1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00" name="Clip" r:id="rId6" imgW="541325" imgH="1423721" progId="MS_ClipArt_Gallery.2">
                    <p:embed/>
                  </p:oleObj>
                </mc:Choice>
                <mc:Fallback>
                  <p:oleObj name="Clip" r:id="rId6" imgW="541325" imgH="1423721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474"/>
                          <a:ext cx="1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66" name="Object 6"/>
            <p:cNvGraphicFramePr>
              <a:graphicFrameLocks noChangeAspect="1"/>
            </p:cNvGraphicFramePr>
            <p:nvPr/>
          </p:nvGraphicFramePr>
          <p:xfrm>
            <a:off x="4505" y="3312"/>
            <a:ext cx="149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01" name="Clip" r:id="rId8" imgW="609600" imgH="1892300" progId="MS_ClipArt_Gallery.2">
                    <p:embed/>
                  </p:oleObj>
                </mc:Choice>
                <mc:Fallback>
                  <p:oleObj name="Clip" r:id="rId8" imgW="609600" imgH="189230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" y="3312"/>
                          <a:ext cx="149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67" name="Object 7"/>
            <p:cNvGraphicFramePr>
              <a:graphicFrameLocks noChangeAspect="1"/>
            </p:cNvGraphicFramePr>
            <p:nvPr/>
          </p:nvGraphicFramePr>
          <p:xfrm>
            <a:off x="4512" y="3794"/>
            <a:ext cx="15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02" name="Clip" r:id="rId10" imgW="570586" imgH="1442009" progId="MS_ClipArt_Gallery.2">
                    <p:embed/>
                  </p:oleObj>
                </mc:Choice>
                <mc:Fallback>
                  <p:oleObj name="Clip" r:id="rId10" imgW="570586" imgH="1442009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794"/>
                          <a:ext cx="15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68" name="Object 8"/>
            <p:cNvGraphicFramePr>
              <a:graphicFrameLocks noChangeAspect="1"/>
            </p:cNvGraphicFramePr>
            <p:nvPr/>
          </p:nvGraphicFramePr>
          <p:xfrm>
            <a:off x="4512" y="2882"/>
            <a:ext cx="1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03" name="Clip" r:id="rId12" imgW="541325" imgH="1423721" progId="MS_ClipArt_Gallery.2">
                    <p:embed/>
                  </p:oleObj>
                </mc:Choice>
                <mc:Fallback>
                  <p:oleObj name="Clip" r:id="rId12" imgW="541325" imgH="1423721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882"/>
                          <a:ext cx="1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0069" name="Group 103"/>
            <p:cNvGrpSpPr>
              <a:grpSpLocks/>
            </p:cNvGrpSpPr>
            <p:nvPr/>
          </p:nvGrpSpPr>
          <p:grpSpPr bwMode="auto">
            <a:xfrm>
              <a:off x="3393" y="1872"/>
              <a:ext cx="1407" cy="576"/>
              <a:chOff x="134" y="1824"/>
              <a:chExt cx="1407" cy="576"/>
            </a:xfrm>
          </p:grpSpPr>
          <p:graphicFrame>
            <p:nvGraphicFramePr>
              <p:cNvPr id="130074" name="Object 9"/>
              <p:cNvGraphicFramePr>
                <a:graphicFrameLocks noChangeAspect="1"/>
              </p:cNvGraphicFramePr>
              <p:nvPr/>
            </p:nvGraphicFramePr>
            <p:xfrm>
              <a:off x="757" y="1824"/>
              <a:ext cx="784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504" name="Clip" r:id="rId13" imgW="7061200" imgH="5245100" progId="MS_ClipArt_Gallery.2">
                      <p:embed/>
                    </p:oleObj>
                  </mc:Choice>
                  <mc:Fallback>
                    <p:oleObj name="Clip" r:id="rId13" imgW="7061200" imgH="5245100" progId="MS_ClipArt_Gallery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7" y="1824"/>
                            <a:ext cx="784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0075" name="Text Box 105"/>
              <p:cNvSpPr txBox="1">
                <a:spLocks noChangeArrowheads="1"/>
              </p:cNvSpPr>
              <p:nvPr/>
            </p:nvSpPr>
            <p:spPr bwMode="auto">
              <a:xfrm>
                <a:off x="134" y="2016"/>
                <a:ext cx="6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>
                    <a:solidFill>
                      <a:srgbClr val="FF0066"/>
                    </a:solidFill>
                  </a:rPr>
                  <a:t>flatten</a:t>
                </a:r>
                <a:endParaRPr lang="en-US" b="0">
                  <a:latin typeface="ScriptS" charset="0"/>
                </a:endParaRPr>
              </a:p>
            </p:txBody>
          </p:sp>
        </p:grpSp>
        <p:pic>
          <p:nvPicPr>
            <p:cNvPr id="130070" name="Picture 1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" y="2544"/>
              <a:ext cx="309" cy="27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1" name="Picture 1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928"/>
              <a:ext cx="2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2" name="Picture 1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360"/>
              <a:ext cx="2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3" name="Picture 1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792"/>
              <a:ext cx="2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7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0212" name="Rectangle 116"/>
          <p:cNvSpPr>
            <a:spLocks noChangeArrowheads="1"/>
          </p:cNvSpPr>
          <p:nvPr/>
        </p:nvSpPr>
        <p:spPr bwMode="auto">
          <a:xfrm>
            <a:off x="381000" y="4038600"/>
            <a:ext cx="518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</a:rPr>
              <a:t>Problems:</a:t>
            </a:r>
            <a:endParaRPr lang="en-US">
              <a:solidFill>
                <a:srgbClr val="CC99FF"/>
              </a:solidFill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/>
              <a:t>introduces statistical skew</a:t>
            </a:r>
            <a:endParaRPr lang="en-US" sz="2000" b="0">
              <a:solidFill>
                <a:schemeClr val="hlink"/>
              </a:solidFill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/>
              <a:t>loses relational structure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/>
              <a:t>incapable of detecting link-based patterns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/>
              <a:t>must fix attributes in advance</a:t>
            </a:r>
            <a:endParaRPr lang="en-US">
              <a:solidFill>
                <a:srgbClr val="FF3300"/>
              </a:solidFill>
            </a:endParaRPr>
          </a:p>
        </p:txBody>
      </p:sp>
      <p:grpSp>
        <p:nvGrpSpPr>
          <p:cNvPr id="5" name="Group 119"/>
          <p:cNvGrpSpPr>
            <a:grpSpLocks/>
          </p:cNvGrpSpPr>
          <p:nvPr/>
        </p:nvGrpSpPr>
        <p:grpSpPr bwMode="auto">
          <a:xfrm>
            <a:off x="5840413" y="963613"/>
            <a:ext cx="2922587" cy="2389187"/>
            <a:chOff x="3679" y="607"/>
            <a:chExt cx="1841" cy="1505"/>
          </a:xfrm>
        </p:grpSpPr>
        <p:sp>
          <p:nvSpPr>
            <p:cNvPr id="130055" name="Rectangle 87"/>
            <p:cNvSpPr>
              <a:spLocks noChangeArrowheads="1"/>
            </p:cNvSpPr>
            <p:nvPr/>
          </p:nvSpPr>
          <p:spPr bwMode="auto">
            <a:xfrm>
              <a:off x="4752" y="624"/>
              <a:ext cx="768" cy="14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 type="none" w="sm" len="sm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130056" name="Object 2"/>
            <p:cNvGraphicFramePr>
              <a:graphicFrameLocks noChangeAspect="1"/>
            </p:cNvGraphicFramePr>
            <p:nvPr/>
          </p:nvGraphicFramePr>
          <p:xfrm>
            <a:off x="5074" y="816"/>
            <a:ext cx="1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05" name="Clip" r:id="rId15" imgW="541325" imgH="1423721" progId="MS_ClipArt_Gallery.2">
                    <p:embed/>
                  </p:oleObj>
                </mc:Choice>
                <mc:Fallback>
                  <p:oleObj name="Clip" r:id="rId15" imgW="541325" imgH="1423721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4" y="816"/>
                          <a:ext cx="1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57" name="Object 3"/>
            <p:cNvGraphicFramePr>
              <a:graphicFrameLocks noChangeAspect="1"/>
            </p:cNvGraphicFramePr>
            <p:nvPr/>
          </p:nvGraphicFramePr>
          <p:xfrm>
            <a:off x="5073" y="1200"/>
            <a:ext cx="149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06" name="Clip" r:id="rId16" imgW="609600" imgH="1892300" progId="MS_ClipArt_Gallery.2">
                    <p:embed/>
                  </p:oleObj>
                </mc:Choice>
                <mc:Fallback>
                  <p:oleObj name="Clip" r:id="rId16" imgW="609600" imgH="189230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3" y="1200"/>
                          <a:ext cx="149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058" name="Object 4"/>
            <p:cNvGraphicFramePr>
              <a:graphicFrameLocks noChangeAspect="1"/>
            </p:cNvGraphicFramePr>
            <p:nvPr/>
          </p:nvGraphicFramePr>
          <p:xfrm>
            <a:off x="5071" y="1680"/>
            <a:ext cx="15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07" name="Clip" r:id="rId18" imgW="570586" imgH="1442009" progId="MS_ClipArt_Gallery.2">
                    <p:embed/>
                  </p:oleObj>
                </mc:Choice>
                <mc:Fallback>
                  <p:oleObj name="Clip" r:id="rId18" imgW="570586" imgH="1442009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1" y="1680"/>
                          <a:ext cx="15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0059" name="Text Box 88"/>
            <p:cNvSpPr txBox="1">
              <a:spLocks noChangeArrowheads="1"/>
            </p:cNvSpPr>
            <p:nvPr/>
          </p:nvSpPr>
          <p:spPr bwMode="auto">
            <a:xfrm>
              <a:off x="4818" y="607"/>
              <a:ext cx="6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000" b="0" i="1">
                  <a:solidFill>
                    <a:srgbClr val="990099"/>
                  </a:solidFill>
                  <a:latin typeface="Tahoma" charset="0"/>
                </a:rPr>
                <a:t>Contact</a:t>
              </a:r>
            </a:p>
          </p:txBody>
        </p:sp>
        <p:cxnSp>
          <p:nvCxnSpPr>
            <p:cNvPr id="130060" name="AutoShape 89"/>
            <p:cNvCxnSpPr>
              <a:cxnSpLocks noChangeShapeType="1"/>
            </p:cNvCxnSpPr>
            <p:nvPr/>
          </p:nvCxnSpPr>
          <p:spPr bwMode="auto">
            <a:xfrm flipV="1">
              <a:off x="3709" y="1008"/>
              <a:ext cx="1365" cy="96"/>
            </a:xfrm>
            <a:prstGeom prst="straightConnector1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061" name="AutoShape 90"/>
            <p:cNvCxnSpPr>
              <a:cxnSpLocks noChangeShapeType="1"/>
            </p:cNvCxnSpPr>
            <p:nvPr/>
          </p:nvCxnSpPr>
          <p:spPr bwMode="auto">
            <a:xfrm flipV="1">
              <a:off x="3679" y="1416"/>
              <a:ext cx="1394" cy="192"/>
            </a:xfrm>
            <a:prstGeom prst="straightConnector1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062" name="AutoShape 91"/>
            <p:cNvCxnSpPr>
              <a:cxnSpLocks noChangeShapeType="1"/>
            </p:cNvCxnSpPr>
            <p:nvPr/>
          </p:nvCxnSpPr>
          <p:spPr bwMode="auto">
            <a:xfrm>
              <a:off x="3679" y="1608"/>
              <a:ext cx="1392" cy="264"/>
            </a:xfrm>
            <a:prstGeom prst="straightConnector1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063" name="AutoShape 92"/>
            <p:cNvCxnSpPr>
              <a:cxnSpLocks noChangeShapeType="1"/>
            </p:cNvCxnSpPr>
            <p:nvPr/>
          </p:nvCxnSpPr>
          <p:spPr bwMode="auto">
            <a:xfrm flipV="1">
              <a:off x="3679" y="1008"/>
              <a:ext cx="1541" cy="600"/>
            </a:xfrm>
            <a:prstGeom prst="straightConnector1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21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Legal Models  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0" y="4211638"/>
            <a:ext cx="1447800" cy="1219200"/>
          </a:xfrm>
          <a:prstGeom prst="rect">
            <a:avLst/>
          </a:prstGeom>
          <a:noFill/>
          <a:ln w="5715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59748" name="AutoShape 4"/>
          <p:cNvCxnSpPr>
            <a:cxnSpLocks noChangeShapeType="1"/>
            <a:stCxn id="204807" idx="3"/>
          </p:cNvCxnSpPr>
          <p:nvPr/>
        </p:nvCxnSpPr>
        <p:spPr bwMode="auto">
          <a:xfrm flipV="1">
            <a:off x="4791075" y="3829050"/>
            <a:ext cx="1479550" cy="140335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3810000" y="4192588"/>
            <a:ext cx="185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 i="1">
                <a:solidFill>
                  <a:srgbClr val="990099"/>
                </a:solidFill>
                <a:latin typeface="Arial" pitchFamily="34" charset="0"/>
                <a:ea typeface="+mn-ea"/>
                <a:cs typeface="+mn-cs"/>
              </a:rPr>
              <a:t>Cites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3971925" y="4638675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Citing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3971925" y="503396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Cited</a:t>
            </a:r>
          </a:p>
        </p:txBody>
      </p:sp>
      <p:cxnSp>
        <p:nvCxnSpPr>
          <p:cNvPr id="159752" name="AutoShape 8"/>
          <p:cNvCxnSpPr>
            <a:cxnSpLocks noChangeShapeType="1"/>
          </p:cNvCxnSpPr>
          <p:nvPr/>
        </p:nvCxnSpPr>
        <p:spPr bwMode="auto">
          <a:xfrm rot="10800000">
            <a:off x="2895600" y="3733800"/>
            <a:ext cx="1069975" cy="1092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4809" name="Rectangle 9"/>
          <p:cNvSpPr>
            <a:spLocks noChangeAspect="1" noChangeArrowheads="1"/>
          </p:cNvSpPr>
          <p:nvPr/>
        </p:nvSpPr>
        <p:spPr bwMode="auto">
          <a:xfrm>
            <a:off x="609600" y="3068638"/>
            <a:ext cx="2514600" cy="1752600"/>
          </a:xfrm>
          <a:prstGeom prst="rect">
            <a:avLst/>
          </a:prstGeom>
          <a:solidFill>
            <a:srgbClr val="FFFFFF"/>
          </a:solidFill>
          <a:ln w="5715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4810" name="Rectangle 10"/>
          <p:cNvSpPr>
            <a:spLocks noChangeAspect="1" noChangeArrowheads="1"/>
          </p:cNvSpPr>
          <p:nvPr/>
        </p:nvSpPr>
        <p:spPr bwMode="auto">
          <a:xfrm>
            <a:off x="3657600" y="1371600"/>
            <a:ext cx="1828800" cy="1360488"/>
          </a:xfrm>
          <a:prstGeom prst="rect">
            <a:avLst/>
          </a:prstGeom>
          <a:solidFill>
            <a:srgbClr val="FFFFFF"/>
          </a:solidFill>
          <a:ln w="5715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sz="1800" i="1">
              <a:solidFill>
                <a:srgbClr val="00FF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4811" name="Oval 11"/>
          <p:cNvSpPr>
            <a:spLocks noChangeArrowheads="1"/>
          </p:cNvSpPr>
          <p:nvPr/>
        </p:nvSpPr>
        <p:spPr bwMode="auto">
          <a:xfrm>
            <a:off x="3879850" y="1933575"/>
            <a:ext cx="1295400" cy="471488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4152900" y="200025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8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Mood</a:t>
            </a:r>
          </a:p>
        </p:txBody>
      </p:sp>
      <p:cxnSp>
        <p:nvCxnSpPr>
          <p:cNvPr id="159757" name="AutoShape 13"/>
          <p:cNvCxnSpPr>
            <a:cxnSpLocks noChangeAspect="1" noChangeShapeType="1"/>
            <a:stCxn id="204809" idx="0"/>
            <a:endCxn id="204810" idx="1"/>
          </p:cNvCxnSpPr>
          <p:nvPr/>
        </p:nvCxnSpPr>
        <p:spPr bwMode="auto">
          <a:xfrm rot="-5400000">
            <a:off x="2254250" y="1665288"/>
            <a:ext cx="987425" cy="1762125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4814" name="Text Box 14"/>
          <p:cNvSpPr txBox="1">
            <a:spLocks noChangeAspect="1" noChangeArrowheads="1"/>
          </p:cNvSpPr>
          <p:nvPr/>
        </p:nvSpPr>
        <p:spPr bwMode="auto">
          <a:xfrm>
            <a:off x="700088" y="3132138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 i="1">
                <a:solidFill>
                  <a:srgbClr val="990099"/>
                </a:solidFill>
                <a:latin typeface="Arial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828675" y="3603625"/>
            <a:ext cx="1395413" cy="471488"/>
          </a:xfrm>
          <a:prstGeom prst="ellipse">
            <a:avLst/>
          </a:prstGeom>
          <a:solidFill>
            <a:srgbClr val="FFCC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4816" name="Text Box 16"/>
          <p:cNvSpPr txBox="1">
            <a:spLocks noChangeAspect="1" noChangeArrowheads="1"/>
          </p:cNvSpPr>
          <p:nvPr/>
        </p:nvSpPr>
        <p:spPr bwMode="auto">
          <a:xfrm>
            <a:off x="908050" y="3654425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8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Important</a:t>
            </a:r>
          </a:p>
        </p:txBody>
      </p:sp>
      <p:sp>
        <p:nvSpPr>
          <p:cNvPr id="204817" name="Oval 17"/>
          <p:cNvSpPr>
            <a:spLocks noChangeArrowheads="1"/>
          </p:cNvSpPr>
          <p:nvPr/>
        </p:nvSpPr>
        <p:spPr bwMode="auto">
          <a:xfrm>
            <a:off x="1524000" y="4191000"/>
            <a:ext cx="1506538" cy="457200"/>
          </a:xfrm>
          <a:prstGeom prst="ellipse">
            <a:avLst/>
          </a:prstGeom>
          <a:solidFill>
            <a:srgbClr val="FFCC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4818" name="Text Box 18"/>
          <p:cNvSpPr txBox="1">
            <a:spLocks noChangeAspect="1" noChangeArrowheads="1"/>
          </p:cNvSpPr>
          <p:nvPr/>
        </p:nvSpPr>
        <p:spPr bwMode="auto">
          <a:xfrm>
            <a:off x="1708150" y="425767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8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Accepted</a:t>
            </a:r>
          </a:p>
        </p:txBody>
      </p:sp>
      <p:sp>
        <p:nvSpPr>
          <p:cNvPr id="204819" name="Text Box 19"/>
          <p:cNvSpPr txBox="1">
            <a:spLocks noChangeAspect="1" noChangeArrowheads="1"/>
          </p:cNvSpPr>
          <p:nvPr/>
        </p:nvSpPr>
        <p:spPr bwMode="auto">
          <a:xfrm>
            <a:off x="3781425" y="1446213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 i="1">
                <a:solidFill>
                  <a:srgbClr val="990099"/>
                </a:solidFill>
                <a:latin typeface="Arial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204820" name="Rectangle 20"/>
          <p:cNvSpPr>
            <a:spLocks noChangeAspect="1" noChangeArrowheads="1"/>
          </p:cNvSpPr>
          <p:nvPr/>
        </p:nvSpPr>
        <p:spPr bwMode="auto">
          <a:xfrm>
            <a:off x="6096000" y="2992438"/>
            <a:ext cx="2514600" cy="1752600"/>
          </a:xfrm>
          <a:prstGeom prst="rect">
            <a:avLst/>
          </a:prstGeom>
          <a:solidFill>
            <a:srgbClr val="FFFFFF"/>
          </a:solidFill>
          <a:ln w="5715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4821" name="Text Box 21"/>
          <p:cNvSpPr txBox="1">
            <a:spLocks noChangeAspect="1" noChangeArrowheads="1"/>
          </p:cNvSpPr>
          <p:nvPr/>
        </p:nvSpPr>
        <p:spPr bwMode="auto">
          <a:xfrm>
            <a:off x="6172200" y="3052763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 i="1">
                <a:solidFill>
                  <a:srgbClr val="990099"/>
                </a:solidFill>
                <a:latin typeface="Arial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204822" name="Oval 22"/>
          <p:cNvSpPr>
            <a:spLocks noChangeArrowheads="1"/>
          </p:cNvSpPr>
          <p:nvPr/>
        </p:nvSpPr>
        <p:spPr bwMode="auto">
          <a:xfrm>
            <a:off x="6324600" y="3567113"/>
            <a:ext cx="1395413" cy="471487"/>
          </a:xfrm>
          <a:prstGeom prst="ellipse">
            <a:avLst/>
          </a:prstGeom>
          <a:solidFill>
            <a:srgbClr val="FFCC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4823" name="Text Box 23"/>
          <p:cNvSpPr txBox="1">
            <a:spLocks noChangeAspect="1" noChangeArrowheads="1"/>
          </p:cNvSpPr>
          <p:nvPr/>
        </p:nvSpPr>
        <p:spPr bwMode="auto">
          <a:xfrm>
            <a:off x="6394450" y="3578225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8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Important</a:t>
            </a:r>
          </a:p>
        </p:txBody>
      </p:sp>
      <p:sp>
        <p:nvSpPr>
          <p:cNvPr id="204824" name="Oval 24"/>
          <p:cNvSpPr>
            <a:spLocks noChangeArrowheads="1"/>
          </p:cNvSpPr>
          <p:nvPr/>
        </p:nvSpPr>
        <p:spPr bwMode="auto">
          <a:xfrm>
            <a:off x="7046913" y="4135438"/>
            <a:ext cx="1506537" cy="457200"/>
          </a:xfrm>
          <a:prstGeom prst="ellipse">
            <a:avLst/>
          </a:prstGeom>
          <a:solidFill>
            <a:srgbClr val="FFCC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4825" name="Text Box 25"/>
          <p:cNvSpPr txBox="1">
            <a:spLocks noChangeAspect="1" noChangeArrowheads="1"/>
          </p:cNvSpPr>
          <p:nvPr/>
        </p:nvSpPr>
        <p:spPr bwMode="auto">
          <a:xfrm>
            <a:off x="7194550" y="418147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8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Accepted</a:t>
            </a:r>
          </a:p>
        </p:txBody>
      </p:sp>
      <p:cxnSp>
        <p:nvCxnSpPr>
          <p:cNvPr id="159770" name="AutoShape 26"/>
          <p:cNvCxnSpPr>
            <a:cxnSpLocks noChangeShapeType="1"/>
            <a:stCxn id="204811" idx="3"/>
            <a:endCxn id="204817" idx="0"/>
          </p:cNvCxnSpPr>
          <p:nvPr/>
        </p:nvCxnSpPr>
        <p:spPr bwMode="auto">
          <a:xfrm flipH="1">
            <a:off x="2278063" y="2336800"/>
            <a:ext cx="1790700" cy="1854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9771" name="AutoShape 27"/>
          <p:cNvCxnSpPr>
            <a:cxnSpLocks noChangeShapeType="1"/>
            <a:stCxn id="204822" idx="1"/>
          </p:cNvCxnSpPr>
          <p:nvPr/>
        </p:nvCxnSpPr>
        <p:spPr bwMode="auto">
          <a:xfrm flipH="1" flipV="1">
            <a:off x="4962525" y="2346325"/>
            <a:ext cx="1566863" cy="1289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Legal Models</a:t>
            </a:r>
          </a:p>
        </p:txBody>
      </p:sp>
      <p:sp>
        <p:nvSpPr>
          <p:cNvPr id="205827" name="Oval 3"/>
          <p:cNvSpPr>
            <a:spLocks noChangeArrowheads="1"/>
          </p:cNvSpPr>
          <p:nvPr/>
        </p:nvSpPr>
        <p:spPr bwMode="auto">
          <a:xfrm>
            <a:off x="838200" y="4495800"/>
            <a:ext cx="1981200" cy="4572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P1.Accepted</a:t>
            </a:r>
          </a:p>
        </p:txBody>
      </p:sp>
      <p:sp>
        <p:nvSpPr>
          <p:cNvPr id="217091" name="Text Box 4"/>
          <p:cNvSpPr txBox="1">
            <a:spLocks noChangeArrowheads="1"/>
          </p:cNvSpPr>
          <p:nvPr/>
        </p:nvSpPr>
        <p:spPr bwMode="auto">
          <a:xfrm>
            <a:off x="152400" y="5486400"/>
            <a:ext cx="71628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0">
                <a:solidFill>
                  <a:srgbClr val="050B0B"/>
                </a:solidFill>
                <a:latin typeface="Arial " charset="0"/>
              </a:rPr>
              <a:t>When a node</a:t>
            </a:r>
            <a:r>
              <a:rPr lang="ja-JP" altLang="en-US" b="0">
                <a:solidFill>
                  <a:srgbClr val="050B0B"/>
                </a:solidFill>
                <a:latin typeface="Arial " charset="0"/>
              </a:rPr>
              <a:t>’</a:t>
            </a:r>
            <a:r>
              <a:rPr lang="en-US" altLang="ja-JP" b="0">
                <a:solidFill>
                  <a:srgbClr val="050B0B"/>
                </a:solidFill>
                <a:latin typeface="Arial " charset="0"/>
              </a:rPr>
              <a:t>s parent is defined using an uncertain relation, the reference RV must be a parent of the node as well.</a:t>
            </a:r>
            <a:endParaRPr lang="en-US" b="0">
              <a:solidFill>
                <a:srgbClr val="050B0B"/>
              </a:solidFill>
              <a:latin typeface="Arial " charset="0"/>
            </a:endParaRPr>
          </a:p>
        </p:txBody>
      </p:sp>
      <p:sp>
        <p:nvSpPr>
          <p:cNvPr id="205829" name="Oval 5"/>
          <p:cNvSpPr>
            <a:spLocks noChangeArrowheads="1"/>
          </p:cNvSpPr>
          <p:nvPr/>
        </p:nvSpPr>
        <p:spPr bwMode="auto">
          <a:xfrm>
            <a:off x="3543300" y="2286000"/>
            <a:ext cx="1981200" cy="533400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Cites1.Cited</a:t>
            </a:r>
          </a:p>
        </p:txBody>
      </p:sp>
      <p:sp>
        <p:nvSpPr>
          <p:cNvPr id="205830" name="Oval 6"/>
          <p:cNvSpPr>
            <a:spLocks noChangeArrowheads="1"/>
          </p:cNvSpPr>
          <p:nvPr/>
        </p:nvSpPr>
        <p:spPr bwMode="auto">
          <a:xfrm>
            <a:off x="3352800" y="1371600"/>
            <a:ext cx="2362200" cy="533400"/>
          </a:xfrm>
          <a:prstGeom prst="ellipse">
            <a:avLst/>
          </a:prstGeom>
          <a:solidFill>
            <a:srgbClr val="CCFF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Cites1.Selector</a:t>
            </a:r>
          </a:p>
        </p:txBody>
      </p:sp>
      <p:cxnSp>
        <p:nvCxnSpPr>
          <p:cNvPr id="160775" name="AutoShape 7"/>
          <p:cNvCxnSpPr>
            <a:cxnSpLocks noChangeShapeType="1"/>
            <a:stCxn id="205830" idx="4"/>
            <a:endCxn id="205829" idx="0"/>
          </p:cNvCxnSpPr>
          <p:nvPr/>
        </p:nvCxnSpPr>
        <p:spPr bwMode="auto">
          <a:xfrm>
            <a:off x="4533900" y="1919288"/>
            <a:ext cx="0" cy="352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776" name="AutoShape 8"/>
          <p:cNvCxnSpPr>
            <a:cxnSpLocks noChangeShapeType="1"/>
            <a:stCxn id="205837" idx="2"/>
            <a:endCxn id="205834" idx="7"/>
          </p:cNvCxnSpPr>
          <p:nvPr/>
        </p:nvCxnSpPr>
        <p:spPr bwMode="auto">
          <a:xfrm flipH="1">
            <a:off x="2420938" y="2933700"/>
            <a:ext cx="3813175" cy="6238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777" name="AutoShape 9"/>
          <p:cNvCxnSpPr>
            <a:cxnSpLocks noChangeShapeType="1"/>
            <a:stCxn id="205839" idx="2"/>
            <a:endCxn id="205834" idx="7"/>
          </p:cNvCxnSpPr>
          <p:nvPr/>
        </p:nvCxnSpPr>
        <p:spPr bwMode="auto">
          <a:xfrm flipH="1" flipV="1">
            <a:off x="2420938" y="3557588"/>
            <a:ext cx="3813175" cy="1204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5834" name="Oval 10"/>
          <p:cNvSpPr>
            <a:spLocks noChangeArrowheads="1"/>
          </p:cNvSpPr>
          <p:nvPr/>
        </p:nvSpPr>
        <p:spPr bwMode="auto">
          <a:xfrm>
            <a:off x="990600" y="3505200"/>
            <a:ext cx="1676400" cy="457200"/>
          </a:xfrm>
          <a:prstGeom prst="ellipse">
            <a:avLst/>
          </a:prstGeom>
          <a:solidFill>
            <a:srgbClr val="CC99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R1.Mood</a:t>
            </a:r>
          </a:p>
        </p:txBody>
      </p:sp>
      <p:cxnSp>
        <p:nvCxnSpPr>
          <p:cNvPr id="160779" name="AutoShape 11"/>
          <p:cNvCxnSpPr>
            <a:cxnSpLocks noChangeShapeType="1"/>
            <a:stCxn id="205834" idx="4"/>
            <a:endCxn id="205827" idx="0"/>
          </p:cNvCxnSpPr>
          <p:nvPr/>
        </p:nvCxnSpPr>
        <p:spPr bwMode="auto">
          <a:xfrm>
            <a:off x="1828800" y="3976688"/>
            <a:ext cx="0" cy="5048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780" name="AutoShape 12"/>
          <p:cNvCxnSpPr>
            <a:cxnSpLocks noChangeShapeType="1"/>
            <a:stCxn id="205829" idx="3"/>
            <a:endCxn id="205834" idx="7"/>
          </p:cNvCxnSpPr>
          <p:nvPr/>
        </p:nvCxnSpPr>
        <p:spPr bwMode="auto">
          <a:xfrm flipH="1">
            <a:off x="2420938" y="2755900"/>
            <a:ext cx="1412875" cy="801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5837" name="Oval 13"/>
          <p:cNvSpPr>
            <a:spLocks noChangeArrowheads="1"/>
          </p:cNvSpPr>
          <p:nvPr/>
        </p:nvSpPr>
        <p:spPr bwMode="auto">
          <a:xfrm>
            <a:off x="6248400" y="2667000"/>
            <a:ext cx="20574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P2.Important</a:t>
            </a:r>
          </a:p>
        </p:txBody>
      </p:sp>
      <p:sp>
        <p:nvSpPr>
          <p:cNvPr id="205838" name="Oval 14"/>
          <p:cNvSpPr>
            <a:spLocks noChangeArrowheads="1"/>
          </p:cNvSpPr>
          <p:nvPr/>
        </p:nvSpPr>
        <p:spPr bwMode="auto">
          <a:xfrm>
            <a:off x="6248400" y="3581400"/>
            <a:ext cx="20574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P3.Important</a:t>
            </a:r>
          </a:p>
        </p:txBody>
      </p:sp>
      <p:sp>
        <p:nvSpPr>
          <p:cNvPr id="205839" name="Oval 15"/>
          <p:cNvSpPr>
            <a:spLocks noChangeArrowheads="1"/>
          </p:cNvSpPr>
          <p:nvPr/>
        </p:nvSpPr>
        <p:spPr bwMode="auto">
          <a:xfrm>
            <a:off x="6248400" y="4495800"/>
            <a:ext cx="2057400" cy="5334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0" i="1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P4.Important</a:t>
            </a:r>
          </a:p>
        </p:txBody>
      </p:sp>
      <p:cxnSp>
        <p:nvCxnSpPr>
          <p:cNvPr id="160784" name="AutoShape 16"/>
          <p:cNvCxnSpPr>
            <a:cxnSpLocks noChangeShapeType="1"/>
            <a:stCxn id="205838" idx="2"/>
            <a:endCxn id="205834" idx="7"/>
          </p:cNvCxnSpPr>
          <p:nvPr/>
        </p:nvCxnSpPr>
        <p:spPr bwMode="auto">
          <a:xfrm flipH="1" flipV="1">
            <a:off x="2420938" y="3557588"/>
            <a:ext cx="3813175" cy="2905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Oval 2"/>
          <p:cNvSpPr>
            <a:spLocks noChangeArrowheads="1"/>
          </p:cNvSpPr>
          <p:nvPr/>
        </p:nvSpPr>
        <p:spPr bwMode="auto">
          <a:xfrm>
            <a:off x="7010400" y="3429000"/>
            <a:ext cx="711200" cy="3429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Structure Search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5803900" y="1622425"/>
            <a:ext cx="739775" cy="68738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61797" name="AutoShape 5"/>
          <p:cNvCxnSpPr>
            <a:cxnSpLocks noChangeShapeType="1"/>
            <a:stCxn id="206856" idx="3"/>
            <a:endCxn id="206888" idx="1"/>
          </p:cNvCxnSpPr>
          <p:nvPr/>
        </p:nvCxnSpPr>
        <p:spPr bwMode="auto">
          <a:xfrm flipV="1">
            <a:off x="6494463" y="1531938"/>
            <a:ext cx="288925" cy="6604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5803900" y="1616075"/>
            <a:ext cx="71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6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Cites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5867400" y="183356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Citing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5867400" y="2039938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Cited</a:t>
            </a:r>
          </a:p>
        </p:txBody>
      </p:sp>
      <p:cxnSp>
        <p:nvCxnSpPr>
          <p:cNvPr id="161801" name="AutoShape 9"/>
          <p:cNvCxnSpPr>
            <a:cxnSpLocks noChangeShapeType="1"/>
            <a:stCxn id="206855" idx="1"/>
          </p:cNvCxnSpPr>
          <p:nvPr/>
        </p:nvCxnSpPr>
        <p:spPr bwMode="auto">
          <a:xfrm rot="10800000">
            <a:off x="5456238" y="1525588"/>
            <a:ext cx="411162" cy="46037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9145" name="Group 10"/>
          <p:cNvGrpSpPr>
            <a:grpSpLocks/>
          </p:cNvGrpSpPr>
          <p:nvPr/>
        </p:nvGrpSpPr>
        <p:grpSpPr bwMode="auto">
          <a:xfrm>
            <a:off x="6783388" y="1363663"/>
            <a:ext cx="827087" cy="790575"/>
            <a:chOff x="2013" y="1687"/>
            <a:chExt cx="645" cy="582"/>
          </a:xfrm>
        </p:grpSpPr>
        <p:sp>
          <p:nvSpPr>
            <p:cNvPr id="206887" name="Rectangle 11"/>
            <p:cNvSpPr>
              <a:spLocks noChangeArrowheads="1"/>
            </p:cNvSpPr>
            <p:nvPr/>
          </p:nvSpPr>
          <p:spPr bwMode="auto">
            <a:xfrm>
              <a:off x="2020" y="1692"/>
              <a:ext cx="638" cy="54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88" name="Text Box 12"/>
            <p:cNvSpPr txBox="1">
              <a:spLocks noChangeArrowheads="1"/>
            </p:cNvSpPr>
            <p:nvPr/>
          </p:nvSpPr>
          <p:spPr bwMode="auto">
            <a:xfrm>
              <a:off x="2013" y="1687"/>
              <a:ext cx="6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6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206889" name="Text Box 13"/>
            <p:cNvSpPr txBox="1">
              <a:spLocks noChangeArrowheads="1"/>
            </p:cNvSpPr>
            <p:nvPr/>
          </p:nvSpPr>
          <p:spPr bwMode="auto">
            <a:xfrm>
              <a:off x="2059" y="1885"/>
              <a:ext cx="511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Topic</a:t>
              </a:r>
            </a:p>
          </p:txBody>
        </p:sp>
        <p:sp>
          <p:nvSpPr>
            <p:cNvPr id="206890" name="Text Box 14"/>
            <p:cNvSpPr txBox="1">
              <a:spLocks noChangeArrowheads="1"/>
            </p:cNvSpPr>
            <p:nvPr/>
          </p:nvSpPr>
          <p:spPr bwMode="auto">
            <a:xfrm>
              <a:off x="2059" y="2045"/>
              <a:ext cx="574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Words</a:t>
              </a:r>
            </a:p>
          </p:txBody>
        </p:sp>
      </p:grpSp>
      <p:grpSp>
        <p:nvGrpSpPr>
          <p:cNvPr id="219146" name="Group 15"/>
          <p:cNvGrpSpPr>
            <a:grpSpLocks/>
          </p:cNvGrpSpPr>
          <p:nvPr/>
        </p:nvGrpSpPr>
        <p:grpSpPr bwMode="auto">
          <a:xfrm>
            <a:off x="4568825" y="1330325"/>
            <a:ext cx="901700" cy="795338"/>
            <a:chOff x="2014" y="1686"/>
            <a:chExt cx="644" cy="585"/>
          </a:xfrm>
        </p:grpSpPr>
        <p:sp>
          <p:nvSpPr>
            <p:cNvPr id="206883" name="Rectangle 16"/>
            <p:cNvSpPr>
              <a:spLocks noChangeArrowheads="1"/>
            </p:cNvSpPr>
            <p:nvPr/>
          </p:nvSpPr>
          <p:spPr bwMode="auto">
            <a:xfrm>
              <a:off x="2020" y="1692"/>
              <a:ext cx="638" cy="54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84" name="Text Box 17"/>
            <p:cNvSpPr txBox="1">
              <a:spLocks noChangeArrowheads="1"/>
            </p:cNvSpPr>
            <p:nvPr/>
          </p:nvSpPr>
          <p:spPr bwMode="auto">
            <a:xfrm>
              <a:off x="2014" y="1686"/>
              <a:ext cx="62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6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206885" name="Text Box 18"/>
            <p:cNvSpPr txBox="1">
              <a:spLocks noChangeArrowheads="1"/>
            </p:cNvSpPr>
            <p:nvPr/>
          </p:nvSpPr>
          <p:spPr bwMode="auto">
            <a:xfrm>
              <a:off x="2064" y="1885"/>
              <a:ext cx="468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Topic</a:t>
              </a:r>
            </a:p>
          </p:txBody>
        </p:sp>
        <p:sp>
          <p:nvSpPr>
            <p:cNvPr id="206886" name="Text Box 19"/>
            <p:cNvSpPr txBox="1">
              <a:spLocks noChangeArrowheads="1"/>
            </p:cNvSpPr>
            <p:nvPr/>
          </p:nvSpPr>
          <p:spPr bwMode="auto">
            <a:xfrm>
              <a:off x="2064" y="2047"/>
              <a:ext cx="52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Words</a:t>
              </a:r>
            </a:p>
          </p:txBody>
        </p:sp>
      </p:grp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685800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Cited</a:t>
            </a:r>
            <a:endParaRPr lang="en-US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81626" name="Group 26"/>
          <p:cNvGrpSpPr>
            <a:grpSpLocks/>
          </p:cNvGrpSpPr>
          <p:nvPr/>
        </p:nvGrpSpPr>
        <p:grpSpPr bwMode="auto">
          <a:xfrm>
            <a:off x="2463800" y="1279525"/>
            <a:ext cx="1671638" cy="1362075"/>
            <a:chOff x="1552" y="806"/>
            <a:chExt cx="1053" cy="858"/>
          </a:xfrm>
        </p:grpSpPr>
        <p:sp>
          <p:nvSpPr>
            <p:cNvPr id="206867" name="AutoShape 27"/>
            <p:cNvSpPr>
              <a:spLocks noChangeAspect="1" noChangeArrowheads="1"/>
            </p:cNvSpPr>
            <p:nvPr/>
          </p:nvSpPr>
          <p:spPr bwMode="auto">
            <a:xfrm>
              <a:off x="1552" y="80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68" name="AutoShape 28"/>
            <p:cNvSpPr>
              <a:spLocks noChangeAspect="1" noChangeArrowheads="1"/>
            </p:cNvSpPr>
            <p:nvPr/>
          </p:nvSpPr>
          <p:spPr bwMode="auto">
            <a:xfrm>
              <a:off x="1648" y="902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69" name="AutoShape 29"/>
            <p:cNvSpPr>
              <a:spLocks noChangeAspect="1" noChangeArrowheads="1"/>
            </p:cNvSpPr>
            <p:nvPr/>
          </p:nvSpPr>
          <p:spPr bwMode="auto">
            <a:xfrm>
              <a:off x="1744" y="998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70" name="AutoShape 30"/>
            <p:cNvSpPr>
              <a:spLocks noChangeAspect="1" noChangeArrowheads="1"/>
            </p:cNvSpPr>
            <p:nvPr/>
          </p:nvSpPr>
          <p:spPr bwMode="auto">
            <a:xfrm>
              <a:off x="1840" y="1094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71" name="AutoShape 31"/>
            <p:cNvSpPr>
              <a:spLocks noChangeAspect="1" noChangeArrowheads="1"/>
            </p:cNvSpPr>
            <p:nvPr/>
          </p:nvSpPr>
          <p:spPr bwMode="auto">
            <a:xfrm>
              <a:off x="1936" y="1190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6872" name="AutoShape 32"/>
            <p:cNvSpPr>
              <a:spLocks noChangeAspect="1" noChangeArrowheads="1"/>
            </p:cNvSpPr>
            <p:nvPr/>
          </p:nvSpPr>
          <p:spPr bwMode="auto">
            <a:xfrm>
              <a:off x="2032" y="128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219160" name="Group 33"/>
            <p:cNvGrpSpPr>
              <a:grpSpLocks/>
            </p:cNvGrpSpPr>
            <p:nvPr/>
          </p:nvGrpSpPr>
          <p:grpSpPr bwMode="auto">
            <a:xfrm>
              <a:off x="1856" y="958"/>
              <a:ext cx="749" cy="706"/>
              <a:chOff x="1672" y="1942"/>
              <a:chExt cx="749" cy="706"/>
            </a:xfrm>
          </p:grpSpPr>
          <p:sp>
            <p:nvSpPr>
              <p:cNvPr id="206874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672" y="1942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875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768" y="2038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876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864" y="2134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877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960" y="2230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878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2056" y="2326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6863" name="Rectangle 39"/>
          <p:cNvSpPr>
            <a:spLocks noChangeArrowheads="1"/>
          </p:cNvSpPr>
          <p:nvPr/>
        </p:nvSpPr>
        <p:spPr bwMode="auto">
          <a:xfrm>
            <a:off x="7835900" y="1712913"/>
            <a:ext cx="1016000" cy="6000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6864" name="Text Box 40"/>
          <p:cNvSpPr txBox="1">
            <a:spLocks noChangeArrowheads="1"/>
          </p:cNvSpPr>
          <p:nvPr/>
        </p:nvSpPr>
        <p:spPr bwMode="auto">
          <a:xfrm>
            <a:off x="7824788" y="1706563"/>
            <a:ext cx="989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6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</a:p>
        </p:txBody>
      </p:sp>
      <p:sp>
        <p:nvSpPr>
          <p:cNvPr id="206865" name="Text Box 41"/>
          <p:cNvSpPr txBox="1">
            <a:spLocks noChangeArrowheads="1"/>
          </p:cNvSpPr>
          <p:nvPr/>
        </p:nvSpPr>
        <p:spPr bwMode="auto">
          <a:xfrm>
            <a:off x="7847013" y="1974850"/>
            <a:ext cx="1038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Institution</a:t>
            </a:r>
          </a:p>
        </p:txBody>
      </p:sp>
      <p:cxnSp>
        <p:nvCxnSpPr>
          <p:cNvPr id="161810" name="AutoShape 42"/>
          <p:cNvCxnSpPr>
            <a:cxnSpLocks noChangeShapeType="1"/>
            <a:stCxn id="206887" idx="3"/>
            <a:endCxn id="206863" idx="1"/>
          </p:cNvCxnSpPr>
          <p:nvPr/>
        </p:nvCxnSpPr>
        <p:spPr bwMode="auto">
          <a:xfrm>
            <a:off x="7629525" y="1739900"/>
            <a:ext cx="187325" cy="27305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nimBg="1" autoUpdateAnimBg="0"/>
      <p:bldP spid="28162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Oval 2"/>
          <p:cNvSpPr>
            <a:spLocks noChangeArrowheads="1"/>
          </p:cNvSpPr>
          <p:nvPr/>
        </p:nvSpPr>
        <p:spPr bwMode="auto">
          <a:xfrm>
            <a:off x="6997700" y="3416300"/>
            <a:ext cx="711200" cy="3429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Structure Search: New Operators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5803900" y="1622425"/>
            <a:ext cx="739775" cy="68738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62821" name="AutoShape 5"/>
          <p:cNvCxnSpPr>
            <a:cxnSpLocks noChangeShapeType="1"/>
            <a:stCxn id="207880" idx="3"/>
            <a:endCxn id="207926" idx="1"/>
          </p:cNvCxnSpPr>
          <p:nvPr/>
        </p:nvCxnSpPr>
        <p:spPr bwMode="auto">
          <a:xfrm flipV="1">
            <a:off x="6494463" y="1531938"/>
            <a:ext cx="288925" cy="6604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5803900" y="1616075"/>
            <a:ext cx="71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6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Cites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5867400" y="183356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Citing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5867400" y="2039938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Cited</a:t>
            </a:r>
          </a:p>
        </p:txBody>
      </p:sp>
      <p:cxnSp>
        <p:nvCxnSpPr>
          <p:cNvPr id="162825" name="AutoShape 9"/>
          <p:cNvCxnSpPr>
            <a:cxnSpLocks noChangeShapeType="1"/>
            <a:stCxn id="207879" idx="1"/>
          </p:cNvCxnSpPr>
          <p:nvPr/>
        </p:nvCxnSpPr>
        <p:spPr bwMode="auto">
          <a:xfrm rot="10800000">
            <a:off x="5456238" y="1525588"/>
            <a:ext cx="411162" cy="46037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20169" name="Group 10"/>
          <p:cNvGrpSpPr>
            <a:grpSpLocks/>
          </p:cNvGrpSpPr>
          <p:nvPr/>
        </p:nvGrpSpPr>
        <p:grpSpPr bwMode="auto">
          <a:xfrm>
            <a:off x="6783388" y="1363663"/>
            <a:ext cx="827087" cy="790575"/>
            <a:chOff x="2013" y="1687"/>
            <a:chExt cx="645" cy="582"/>
          </a:xfrm>
        </p:grpSpPr>
        <p:sp>
          <p:nvSpPr>
            <p:cNvPr id="207925" name="Rectangle 11"/>
            <p:cNvSpPr>
              <a:spLocks noChangeArrowheads="1"/>
            </p:cNvSpPr>
            <p:nvPr/>
          </p:nvSpPr>
          <p:spPr bwMode="auto">
            <a:xfrm>
              <a:off x="2020" y="1692"/>
              <a:ext cx="638" cy="54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26" name="Text Box 12"/>
            <p:cNvSpPr txBox="1">
              <a:spLocks noChangeArrowheads="1"/>
            </p:cNvSpPr>
            <p:nvPr/>
          </p:nvSpPr>
          <p:spPr bwMode="auto">
            <a:xfrm>
              <a:off x="2013" y="1687"/>
              <a:ext cx="6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6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207927" name="Text Box 13"/>
            <p:cNvSpPr txBox="1">
              <a:spLocks noChangeArrowheads="1"/>
            </p:cNvSpPr>
            <p:nvPr/>
          </p:nvSpPr>
          <p:spPr bwMode="auto">
            <a:xfrm>
              <a:off x="2059" y="1885"/>
              <a:ext cx="511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Topic</a:t>
              </a:r>
            </a:p>
          </p:txBody>
        </p:sp>
        <p:sp>
          <p:nvSpPr>
            <p:cNvPr id="207928" name="Text Box 14"/>
            <p:cNvSpPr txBox="1">
              <a:spLocks noChangeArrowheads="1"/>
            </p:cNvSpPr>
            <p:nvPr/>
          </p:nvSpPr>
          <p:spPr bwMode="auto">
            <a:xfrm>
              <a:off x="2059" y="2045"/>
              <a:ext cx="574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Words</a:t>
              </a:r>
            </a:p>
          </p:txBody>
        </p:sp>
      </p:grpSp>
      <p:grpSp>
        <p:nvGrpSpPr>
          <p:cNvPr id="220170" name="Group 15"/>
          <p:cNvGrpSpPr>
            <a:grpSpLocks/>
          </p:cNvGrpSpPr>
          <p:nvPr/>
        </p:nvGrpSpPr>
        <p:grpSpPr bwMode="auto">
          <a:xfrm>
            <a:off x="4568825" y="1330325"/>
            <a:ext cx="901700" cy="795338"/>
            <a:chOff x="2014" y="1686"/>
            <a:chExt cx="644" cy="585"/>
          </a:xfrm>
        </p:grpSpPr>
        <p:sp>
          <p:nvSpPr>
            <p:cNvPr id="207921" name="Rectangle 16"/>
            <p:cNvSpPr>
              <a:spLocks noChangeArrowheads="1"/>
            </p:cNvSpPr>
            <p:nvPr/>
          </p:nvSpPr>
          <p:spPr bwMode="auto">
            <a:xfrm>
              <a:off x="2020" y="1692"/>
              <a:ext cx="638" cy="54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22" name="Text Box 17"/>
            <p:cNvSpPr txBox="1">
              <a:spLocks noChangeArrowheads="1"/>
            </p:cNvSpPr>
            <p:nvPr/>
          </p:nvSpPr>
          <p:spPr bwMode="auto">
            <a:xfrm>
              <a:off x="2014" y="1686"/>
              <a:ext cx="62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6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207923" name="Text Box 18"/>
            <p:cNvSpPr txBox="1">
              <a:spLocks noChangeArrowheads="1"/>
            </p:cNvSpPr>
            <p:nvPr/>
          </p:nvSpPr>
          <p:spPr bwMode="auto">
            <a:xfrm>
              <a:off x="2064" y="1885"/>
              <a:ext cx="468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Topic</a:t>
              </a:r>
            </a:p>
          </p:txBody>
        </p:sp>
        <p:sp>
          <p:nvSpPr>
            <p:cNvPr id="207924" name="Text Box 19"/>
            <p:cNvSpPr txBox="1">
              <a:spLocks noChangeArrowheads="1"/>
            </p:cNvSpPr>
            <p:nvPr/>
          </p:nvSpPr>
          <p:spPr bwMode="auto">
            <a:xfrm>
              <a:off x="2064" y="2047"/>
              <a:ext cx="52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Words</a:t>
              </a:r>
            </a:p>
          </p:txBody>
        </p:sp>
      </p:grpSp>
      <p:sp>
        <p:nvSpPr>
          <p:cNvPr id="207884" name="Text Box 20"/>
          <p:cNvSpPr txBox="1">
            <a:spLocks noChangeArrowheads="1"/>
          </p:cNvSpPr>
          <p:nvPr/>
        </p:nvSpPr>
        <p:spPr bwMode="auto">
          <a:xfrm>
            <a:off x="6781800" y="2743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Cited</a:t>
            </a:r>
            <a:endParaRPr lang="en-US">
              <a:solidFill>
                <a:srgbClr val="050B0B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20172" name="Group 21"/>
          <p:cNvGrpSpPr>
            <a:grpSpLocks/>
          </p:cNvGrpSpPr>
          <p:nvPr/>
        </p:nvGrpSpPr>
        <p:grpSpPr bwMode="auto">
          <a:xfrm>
            <a:off x="2438400" y="1295400"/>
            <a:ext cx="1671638" cy="1362075"/>
            <a:chOff x="1552" y="806"/>
            <a:chExt cx="1053" cy="858"/>
          </a:xfrm>
        </p:grpSpPr>
        <p:sp>
          <p:nvSpPr>
            <p:cNvPr id="207909" name="AutoShape 22"/>
            <p:cNvSpPr>
              <a:spLocks noChangeAspect="1" noChangeArrowheads="1"/>
            </p:cNvSpPr>
            <p:nvPr/>
          </p:nvSpPr>
          <p:spPr bwMode="auto">
            <a:xfrm>
              <a:off x="1552" y="80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10" name="AutoShape 23"/>
            <p:cNvSpPr>
              <a:spLocks noChangeAspect="1" noChangeArrowheads="1"/>
            </p:cNvSpPr>
            <p:nvPr/>
          </p:nvSpPr>
          <p:spPr bwMode="auto">
            <a:xfrm>
              <a:off x="1648" y="902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11" name="AutoShape 24"/>
            <p:cNvSpPr>
              <a:spLocks noChangeAspect="1" noChangeArrowheads="1"/>
            </p:cNvSpPr>
            <p:nvPr/>
          </p:nvSpPr>
          <p:spPr bwMode="auto">
            <a:xfrm>
              <a:off x="1744" y="998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12" name="AutoShape 25"/>
            <p:cNvSpPr>
              <a:spLocks noChangeAspect="1" noChangeArrowheads="1"/>
            </p:cNvSpPr>
            <p:nvPr/>
          </p:nvSpPr>
          <p:spPr bwMode="auto">
            <a:xfrm>
              <a:off x="1840" y="1094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13" name="AutoShape 26"/>
            <p:cNvSpPr>
              <a:spLocks noChangeAspect="1" noChangeArrowheads="1"/>
            </p:cNvSpPr>
            <p:nvPr/>
          </p:nvSpPr>
          <p:spPr bwMode="auto">
            <a:xfrm>
              <a:off x="1936" y="1190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14" name="AutoShape 27"/>
            <p:cNvSpPr>
              <a:spLocks noChangeAspect="1" noChangeArrowheads="1"/>
            </p:cNvSpPr>
            <p:nvPr/>
          </p:nvSpPr>
          <p:spPr bwMode="auto">
            <a:xfrm>
              <a:off x="2032" y="128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220202" name="Group 28"/>
            <p:cNvGrpSpPr>
              <a:grpSpLocks/>
            </p:cNvGrpSpPr>
            <p:nvPr/>
          </p:nvGrpSpPr>
          <p:grpSpPr bwMode="auto">
            <a:xfrm>
              <a:off x="1856" y="958"/>
              <a:ext cx="749" cy="706"/>
              <a:chOff x="1672" y="1942"/>
              <a:chExt cx="749" cy="706"/>
            </a:xfrm>
          </p:grpSpPr>
          <p:sp>
            <p:nvSpPr>
              <p:cNvPr id="207916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1672" y="1942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917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1768" y="2038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91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1864" y="2134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919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1960" y="2230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920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2056" y="2326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>
                  <a:defRPr/>
                </a:pPr>
                <a:r>
                  <a:rPr lang="en-US" sz="1400" i="1">
                    <a:solidFill>
                      <a:srgbClr val="800080"/>
                    </a:solidFill>
                    <a:latin typeface="Arial" pitchFamily="34" charset="0"/>
                    <a:ea typeface="+mn-ea"/>
                    <a:cs typeface="+mn-cs"/>
                  </a:rPr>
                  <a:t>Paper</a:t>
                </a:r>
                <a:endPara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  <a:p>
                <a:pPr algn="l">
                  <a:defRPr/>
                </a:pPr>
                <a:r>
                  <a:rPr lang="en-US" sz="1400">
                    <a:solidFill>
                      <a:srgbClr val="00FF99"/>
                    </a:solidFill>
                    <a:latin typeface="Arial" pitchFamily="34" charset="0"/>
                    <a:ea typeface="+mn-ea"/>
                    <a:cs typeface="+mn-cs"/>
                  </a:rPr>
                  <a:t>  </a:t>
                </a:r>
                <a:endPara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0173" name="Group 34"/>
          <p:cNvGrpSpPr>
            <a:grpSpLocks/>
          </p:cNvGrpSpPr>
          <p:nvPr/>
        </p:nvGrpSpPr>
        <p:grpSpPr bwMode="auto">
          <a:xfrm>
            <a:off x="6223000" y="3403600"/>
            <a:ext cx="2260600" cy="1016000"/>
            <a:chOff x="3920" y="2144"/>
            <a:chExt cx="1424" cy="640"/>
          </a:xfrm>
        </p:grpSpPr>
        <p:sp>
          <p:nvSpPr>
            <p:cNvPr id="207904" name="Oval 35"/>
            <p:cNvSpPr>
              <a:spLocks noChangeArrowheads="1"/>
            </p:cNvSpPr>
            <p:nvPr/>
          </p:nvSpPr>
          <p:spPr bwMode="auto">
            <a:xfrm>
              <a:off x="4080" y="2144"/>
              <a:ext cx="1128" cy="224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solidFill>
                    <a:srgbClr val="FFFFFF"/>
                  </a:solidFill>
                  <a:latin typeface="Arial" pitchFamily="34" charset="0"/>
                  <a:ea typeface="+mn-ea"/>
                  <a:cs typeface="+mn-cs"/>
                </a:rPr>
                <a:t>Topic </a:t>
              </a:r>
              <a:endParaRPr lang="en-US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7905" name="Oval 36"/>
            <p:cNvSpPr>
              <a:spLocks noChangeArrowheads="1"/>
            </p:cNvSpPr>
            <p:nvPr/>
          </p:nvSpPr>
          <p:spPr bwMode="auto">
            <a:xfrm>
              <a:off x="3920" y="2584"/>
              <a:ext cx="504" cy="200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7906" name="Oval 37"/>
            <p:cNvSpPr>
              <a:spLocks noChangeArrowheads="1"/>
            </p:cNvSpPr>
            <p:nvPr/>
          </p:nvSpPr>
          <p:spPr bwMode="auto">
            <a:xfrm>
              <a:off x="4840" y="2584"/>
              <a:ext cx="504" cy="200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50B0B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7907" name="Line 38"/>
            <p:cNvSpPr>
              <a:spLocks noChangeShapeType="1"/>
            </p:cNvSpPr>
            <p:nvPr/>
          </p:nvSpPr>
          <p:spPr bwMode="auto">
            <a:xfrm>
              <a:off x="4808" y="2368"/>
              <a:ext cx="25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07908" name="Line 39"/>
            <p:cNvSpPr>
              <a:spLocks noChangeShapeType="1"/>
            </p:cNvSpPr>
            <p:nvPr/>
          </p:nvSpPr>
          <p:spPr bwMode="auto">
            <a:xfrm flipH="1">
              <a:off x="4240" y="2376"/>
              <a:ext cx="25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220174" name="Text Box 40"/>
          <p:cNvSpPr txBox="1">
            <a:spLocks noChangeArrowheads="1"/>
          </p:cNvSpPr>
          <p:nvPr/>
        </p:nvSpPr>
        <p:spPr bwMode="auto">
          <a:xfrm rot="20028201" flipH="1">
            <a:off x="2082800" y="2895600"/>
            <a:ext cx="73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0">
                <a:solidFill>
                  <a:srgbClr val="050B0B"/>
                </a:solidFill>
              </a:rPr>
              <a:t>Δscore</a:t>
            </a:r>
          </a:p>
        </p:txBody>
      </p:sp>
      <p:sp>
        <p:nvSpPr>
          <p:cNvPr id="207888" name="AutoShape 41"/>
          <p:cNvSpPr>
            <a:spLocks noChangeArrowheads="1"/>
          </p:cNvSpPr>
          <p:nvPr/>
        </p:nvSpPr>
        <p:spPr bwMode="auto">
          <a:xfrm rot="20019649" flipH="1">
            <a:off x="1066800" y="2514600"/>
            <a:ext cx="1965325" cy="619125"/>
          </a:xfrm>
          <a:prstGeom prst="rightArrow">
            <a:avLst>
              <a:gd name="adj1" fmla="val 50000"/>
              <a:gd name="adj2" fmla="val 79359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Refine on Topic</a:t>
            </a:r>
            <a:endParaRPr lang="en-US" sz="18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20176" name="Group 42"/>
          <p:cNvGrpSpPr>
            <a:grpSpLocks/>
          </p:cNvGrpSpPr>
          <p:nvPr/>
        </p:nvGrpSpPr>
        <p:grpSpPr bwMode="auto">
          <a:xfrm>
            <a:off x="250825" y="3336925"/>
            <a:ext cx="1189038" cy="1120775"/>
            <a:chOff x="1672" y="1942"/>
            <a:chExt cx="749" cy="706"/>
          </a:xfrm>
        </p:grpSpPr>
        <p:sp>
          <p:nvSpPr>
            <p:cNvPr id="207899" name="AutoShape 43"/>
            <p:cNvSpPr>
              <a:spLocks noChangeAspect="1" noChangeArrowheads="1"/>
            </p:cNvSpPr>
            <p:nvPr/>
          </p:nvSpPr>
          <p:spPr bwMode="auto">
            <a:xfrm>
              <a:off x="1672" y="1942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00" name="AutoShape 44"/>
            <p:cNvSpPr>
              <a:spLocks noChangeAspect="1" noChangeArrowheads="1"/>
            </p:cNvSpPr>
            <p:nvPr/>
          </p:nvSpPr>
          <p:spPr bwMode="auto">
            <a:xfrm>
              <a:off x="1768" y="2038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01" name="AutoShape 45"/>
            <p:cNvSpPr>
              <a:spLocks noChangeAspect="1" noChangeArrowheads="1"/>
            </p:cNvSpPr>
            <p:nvPr/>
          </p:nvSpPr>
          <p:spPr bwMode="auto">
            <a:xfrm>
              <a:off x="1864" y="2134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02" name="AutoShape 46"/>
            <p:cNvSpPr>
              <a:spLocks noChangeAspect="1" noChangeArrowheads="1"/>
            </p:cNvSpPr>
            <p:nvPr/>
          </p:nvSpPr>
          <p:spPr bwMode="auto">
            <a:xfrm>
              <a:off x="1960" y="2230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903" name="AutoShape 47"/>
            <p:cNvSpPr>
              <a:spLocks noChangeAspect="1" noChangeArrowheads="1"/>
            </p:cNvSpPr>
            <p:nvPr/>
          </p:nvSpPr>
          <p:spPr bwMode="auto">
            <a:xfrm>
              <a:off x="2056" y="232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>
                <a:defRPr/>
              </a:pPr>
              <a:r>
                <a:rPr lang="en-US" sz="1400" i="1">
                  <a:solidFill>
                    <a:srgbClr val="800080"/>
                  </a:solidFill>
                  <a:latin typeface="Arial" pitchFamily="34" charset="0"/>
                  <a:ea typeface="+mn-ea"/>
                  <a:cs typeface="+mn-cs"/>
                </a:rPr>
                <a:t>Paper</a:t>
              </a:r>
              <a:endPara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l">
                <a:defRPr/>
              </a:pPr>
              <a:r>
                <a:rPr lang="en-US" sz="14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rPr>
                <a:t>  </a:t>
              </a:r>
              <a:endPara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07890" name="AutoShape 48"/>
          <p:cNvSpPr>
            <a:spLocks noChangeAspect="1" noChangeArrowheads="1"/>
          </p:cNvSpPr>
          <p:nvPr/>
        </p:nvSpPr>
        <p:spPr bwMode="auto">
          <a:xfrm>
            <a:off x="1812925" y="3375025"/>
            <a:ext cx="579438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800080"/>
                </a:solidFill>
                <a:latin typeface="Arial" pitchFamily="34" charset="0"/>
                <a:ea typeface="+mn-ea"/>
                <a:cs typeface="+mn-cs"/>
              </a:rPr>
              <a:t>Paper</a:t>
            </a:r>
            <a:endParaRPr lang="en-US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rPr>
              <a:t>  </a:t>
            </a:r>
            <a:endParaRPr lang="en-US" sz="14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7891" name="AutoShape 49"/>
          <p:cNvSpPr>
            <a:spLocks noChangeAspect="1" noChangeArrowheads="1"/>
          </p:cNvSpPr>
          <p:nvPr/>
        </p:nvSpPr>
        <p:spPr bwMode="auto">
          <a:xfrm>
            <a:off x="1965325" y="3527425"/>
            <a:ext cx="579438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800080"/>
                </a:solidFill>
                <a:latin typeface="Arial" pitchFamily="34" charset="0"/>
                <a:ea typeface="+mn-ea"/>
                <a:cs typeface="+mn-cs"/>
              </a:rPr>
              <a:t>Paper</a:t>
            </a:r>
            <a:endParaRPr lang="en-US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rPr>
              <a:t>  </a:t>
            </a:r>
            <a:endParaRPr lang="en-US" sz="14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7892" name="AutoShape 50"/>
          <p:cNvSpPr>
            <a:spLocks noChangeAspect="1" noChangeArrowheads="1"/>
          </p:cNvSpPr>
          <p:nvPr/>
        </p:nvSpPr>
        <p:spPr bwMode="auto">
          <a:xfrm>
            <a:off x="288925" y="3730625"/>
            <a:ext cx="579438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800080"/>
                </a:solidFill>
                <a:latin typeface="Arial" pitchFamily="34" charset="0"/>
                <a:ea typeface="+mn-ea"/>
                <a:cs typeface="+mn-cs"/>
              </a:rPr>
              <a:t>Paper</a:t>
            </a:r>
            <a:endParaRPr lang="en-US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rPr>
              <a:t>  </a:t>
            </a:r>
            <a:endParaRPr lang="en-US" sz="14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7893" name="AutoShape 51"/>
          <p:cNvSpPr>
            <a:spLocks noChangeAspect="1" noChangeArrowheads="1"/>
          </p:cNvSpPr>
          <p:nvPr/>
        </p:nvSpPr>
        <p:spPr bwMode="auto">
          <a:xfrm>
            <a:off x="504825" y="3857625"/>
            <a:ext cx="579438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800080"/>
                </a:solidFill>
                <a:latin typeface="Arial" pitchFamily="34" charset="0"/>
                <a:ea typeface="+mn-ea"/>
                <a:cs typeface="+mn-cs"/>
              </a:rPr>
              <a:t>Paper</a:t>
            </a:r>
            <a:endParaRPr lang="en-US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rPr>
              <a:t>  </a:t>
            </a:r>
            <a:endParaRPr lang="en-US" sz="14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7894" name="AutoShape 52"/>
          <p:cNvSpPr>
            <a:spLocks noChangeAspect="1" noChangeArrowheads="1"/>
          </p:cNvSpPr>
          <p:nvPr/>
        </p:nvSpPr>
        <p:spPr bwMode="auto">
          <a:xfrm>
            <a:off x="619125" y="4060825"/>
            <a:ext cx="579438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99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defRPr/>
            </a:pPr>
            <a:r>
              <a:rPr lang="en-US" sz="1400" i="1">
                <a:solidFill>
                  <a:srgbClr val="800080"/>
                </a:solidFill>
                <a:latin typeface="Arial" pitchFamily="34" charset="0"/>
                <a:ea typeface="+mn-ea"/>
                <a:cs typeface="+mn-cs"/>
              </a:rPr>
              <a:t>Paper</a:t>
            </a:r>
            <a:endParaRPr lang="en-US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14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rPr>
              <a:t>  </a:t>
            </a:r>
            <a:endParaRPr lang="en-US" sz="14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7895" name="Rectangle 53"/>
          <p:cNvSpPr>
            <a:spLocks noChangeArrowheads="1"/>
          </p:cNvSpPr>
          <p:nvPr/>
        </p:nvSpPr>
        <p:spPr bwMode="auto">
          <a:xfrm>
            <a:off x="7835900" y="1712913"/>
            <a:ext cx="1016000" cy="6000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400">
              <a:solidFill>
                <a:srgbClr val="00FF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7896" name="Text Box 54"/>
          <p:cNvSpPr txBox="1">
            <a:spLocks noChangeArrowheads="1"/>
          </p:cNvSpPr>
          <p:nvPr/>
        </p:nvSpPr>
        <p:spPr bwMode="auto">
          <a:xfrm>
            <a:off x="7824788" y="1706563"/>
            <a:ext cx="989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600" i="1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Author</a:t>
            </a:r>
          </a:p>
        </p:txBody>
      </p:sp>
      <p:sp>
        <p:nvSpPr>
          <p:cNvPr id="207897" name="Text Box 55"/>
          <p:cNvSpPr txBox="1">
            <a:spLocks noChangeArrowheads="1"/>
          </p:cNvSpPr>
          <p:nvPr/>
        </p:nvSpPr>
        <p:spPr bwMode="auto">
          <a:xfrm>
            <a:off x="7847013" y="1974850"/>
            <a:ext cx="1038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Institution</a:t>
            </a:r>
          </a:p>
        </p:txBody>
      </p:sp>
      <p:cxnSp>
        <p:nvCxnSpPr>
          <p:cNvPr id="162842" name="AutoShape 56"/>
          <p:cNvCxnSpPr>
            <a:cxnSpLocks noChangeShapeType="1"/>
            <a:stCxn id="207925" idx="3"/>
            <a:endCxn id="207895" idx="1"/>
          </p:cNvCxnSpPr>
          <p:nvPr/>
        </p:nvCxnSpPr>
        <p:spPr bwMode="auto">
          <a:xfrm>
            <a:off x="7629525" y="1739900"/>
            <a:ext cx="187325" cy="27305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Oval 2"/>
          <p:cNvSpPr>
            <a:spLocks noChangeArrowheads="1"/>
          </p:cNvSpPr>
          <p:nvPr/>
        </p:nvSpPr>
        <p:spPr bwMode="auto">
          <a:xfrm>
            <a:off x="6997700" y="3416300"/>
            <a:ext cx="711200" cy="3429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2211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Structure Search: New Operators</a:t>
            </a:r>
          </a:p>
        </p:txBody>
      </p:sp>
      <p:sp>
        <p:nvSpPr>
          <p:cNvPr id="221187" name="Rectangle 4"/>
          <p:cNvSpPr>
            <a:spLocks noChangeArrowheads="1"/>
          </p:cNvSpPr>
          <p:nvPr/>
        </p:nvSpPr>
        <p:spPr bwMode="auto">
          <a:xfrm>
            <a:off x="5803900" y="1622425"/>
            <a:ext cx="739775" cy="68738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400">
              <a:solidFill>
                <a:srgbClr val="00FF99"/>
              </a:solidFill>
            </a:endParaRPr>
          </a:p>
        </p:txBody>
      </p:sp>
      <p:cxnSp>
        <p:nvCxnSpPr>
          <p:cNvPr id="221188" name="AutoShape 5"/>
          <p:cNvCxnSpPr>
            <a:cxnSpLocks noChangeShapeType="1"/>
            <a:stCxn id="221191" idx="3"/>
            <a:endCxn id="221258" idx="1"/>
          </p:cNvCxnSpPr>
          <p:nvPr/>
        </p:nvCxnSpPr>
        <p:spPr bwMode="auto">
          <a:xfrm flipV="1">
            <a:off x="6500907" y="1532102"/>
            <a:ext cx="282481" cy="66172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189" name="Text Box 6"/>
          <p:cNvSpPr txBox="1">
            <a:spLocks noChangeArrowheads="1"/>
          </p:cNvSpPr>
          <p:nvPr/>
        </p:nvSpPr>
        <p:spPr bwMode="auto">
          <a:xfrm>
            <a:off x="5803900" y="1616075"/>
            <a:ext cx="71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221190" name="Text Box 7"/>
          <p:cNvSpPr txBox="1">
            <a:spLocks noChangeArrowheads="1"/>
          </p:cNvSpPr>
          <p:nvPr/>
        </p:nvSpPr>
        <p:spPr bwMode="auto">
          <a:xfrm>
            <a:off x="5867400" y="1833563"/>
            <a:ext cx="6932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/>
              <a:t>Citing</a:t>
            </a:r>
            <a:endParaRPr lang="en-US" sz="1400" dirty="0"/>
          </a:p>
        </p:txBody>
      </p:sp>
      <p:sp>
        <p:nvSpPr>
          <p:cNvPr id="221191" name="Text Box 8"/>
          <p:cNvSpPr txBox="1">
            <a:spLocks noChangeArrowheads="1"/>
          </p:cNvSpPr>
          <p:nvPr/>
        </p:nvSpPr>
        <p:spPr bwMode="auto">
          <a:xfrm>
            <a:off x="5867400" y="2039938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dirty="0" smtClean="0"/>
              <a:t>Cited</a:t>
            </a:r>
            <a:endParaRPr lang="en-US" sz="1400" dirty="0"/>
          </a:p>
        </p:txBody>
      </p:sp>
      <p:cxnSp>
        <p:nvCxnSpPr>
          <p:cNvPr id="221192" name="AutoShape 9"/>
          <p:cNvCxnSpPr>
            <a:cxnSpLocks noChangeShapeType="1"/>
            <a:stCxn id="221190" idx="1"/>
          </p:cNvCxnSpPr>
          <p:nvPr/>
        </p:nvCxnSpPr>
        <p:spPr bwMode="auto">
          <a:xfrm rot="10800000">
            <a:off x="5456238" y="1525598"/>
            <a:ext cx="411162" cy="461855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1193" name="Group 10"/>
          <p:cNvGrpSpPr>
            <a:grpSpLocks/>
          </p:cNvGrpSpPr>
          <p:nvPr/>
        </p:nvGrpSpPr>
        <p:grpSpPr bwMode="auto">
          <a:xfrm>
            <a:off x="6783388" y="1363663"/>
            <a:ext cx="827087" cy="790575"/>
            <a:chOff x="2013" y="1687"/>
            <a:chExt cx="645" cy="582"/>
          </a:xfrm>
        </p:grpSpPr>
        <p:sp>
          <p:nvSpPr>
            <p:cNvPr id="221257" name="Rectangle 11"/>
            <p:cNvSpPr>
              <a:spLocks noChangeArrowheads="1"/>
            </p:cNvSpPr>
            <p:nvPr/>
          </p:nvSpPr>
          <p:spPr bwMode="auto">
            <a:xfrm>
              <a:off x="2020" y="1692"/>
              <a:ext cx="638" cy="54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400">
                <a:solidFill>
                  <a:srgbClr val="00FF99"/>
                </a:solidFill>
              </a:endParaRPr>
            </a:p>
          </p:txBody>
        </p:sp>
        <p:sp>
          <p:nvSpPr>
            <p:cNvPr id="221258" name="Text Box 12"/>
            <p:cNvSpPr txBox="1">
              <a:spLocks noChangeArrowheads="1"/>
            </p:cNvSpPr>
            <p:nvPr/>
          </p:nvSpPr>
          <p:spPr bwMode="auto">
            <a:xfrm>
              <a:off x="2013" y="1687"/>
              <a:ext cx="62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i="1">
                  <a:solidFill>
                    <a:srgbClr val="990099"/>
                  </a:solidFill>
                  <a:latin typeface="Tahoma" charset="0"/>
                </a:rPr>
                <a:t>Paper</a:t>
              </a:r>
            </a:p>
          </p:txBody>
        </p:sp>
        <p:sp>
          <p:nvSpPr>
            <p:cNvPr id="221259" name="Text Box 13"/>
            <p:cNvSpPr txBox="1">
              <a:spLocks noChangeArrowheads="1"/>
            </p:cNvSpPr>
            <p:nvPr/>
          </p:nvSpPr>
          <p:spPr bwMode="auto">
            <a:xfrm>
              <a:off x="2059" y="1885"/>
              <a:ext cx="511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400"/>
                <a:t>Topic</a:t>
              </a:r>
            </a:p>
          </p:txBody>
        </p:sp>
        <p:sp>
          <p:nvSpPr>
            <p:cNvPr id="221260" name="Text Box 14"/>
            <p:cNvSpPr txBox="1">
              <a:spLocks noChangeArrowheads="1"/>
            </p:cNvSpPr>
            <p:nvPr/>
          </p:nvSpPr>
          <p:spPr bwMode="auto">
            <a:xfrm>
              <a:off x="2059" y="2045"/>
              <a:ext cx="57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400"/>
                <a:t>Words</a:t>
              </a:r>
            </a:p>
          </p:txBody>
        </p:sp>
      </p:grpSp>
      <p:grpSp>
        <p:nvGrpSpPr>
          <p:cNvPr id="221194" name="Group 15"/>
          <p:cNvGrpSpPr>
            <a:grpSpLocks/>
          </p:cNvGrpSpPr>
          <p:nvPr/>
        </p:nvGrpSpPr>
        <p:grpSpPr bwMode="auto">
          <a:xfrm>
            <a:off x="4568825" y="1330325"/>
            <a:ext cx="901700" cy="795338"/>
            <a:chOff x="2014" y="1686"/>
            <a:chExt cx="644" cy="585"/>
          </a:xfrm>
        </p:grpSpPr>
        <p:sp>
          <p:nvSpPr>
            <p:cNvPr id="221253" name="Rectangle 16"/>
            <p:cNvSpPr>
              <a:spLocks noChangeArrowheads="1"/>
            </p:cNvSpPr>
            <p:nvPr/>
          </p:nvSpPr>
          <p:spPr bwMode="auto">
            <a:xfrm>
              <a:off x="2020" y="1692"/>
              <a:ext cx="638" cy="54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400">
                <a:solidFill>
                  <a:srgbClr val="00FF99"/>
                </a:solidFill>
              </a:endParaRPr>
            </a:p>
          </p:txBody>
        </p:sp>
        <p:sp>
          <p:nvSpPr>
            <p:cNvPr id="221254" name="Text Box 17"/>
            <p:cNvSpPr txBox="1">
              <a:spLocks noChangeArrowheads="1"/>
            </p:cNvSpPr>
            <p:nvPr/>
          </p:nvSpPr>
          <p:spPr bwMode="auto">
            <a:xfrm>
              <a:off x="2014" y="1686"/>
              <a:ext cx="62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i="1">
                  <a:solidFill>
                    <a:srgbClr val="990099"/>
                  </a:solidFill>
                  <a:latin typeface="Tahoma" charset="0"/>
                </a:rPr>
                <a:t>Paper</a:t>
              </a:r>
            </a:p>
          </p:txBody>
        </p:sp>
        <p:sp>
          <p:nvSpPr>
            <p:cNvPr id="221255" name="Text Box 18"/>
            <p:cNvSpPr txBox="1">
              <a:spLocks noChangeArrowheads="1"/>
            </p:cNvSpPr>
            <p:nvPr/>
          </p:nvSpPr>
          <p:spPr bwMode="auto">
            <a:xfrm>
              <a:off x="2064" y="1885"/>
              <a:ext cx="468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400"/>
                <a:t>Topic</a:t>
              </a:r>
            </a:p>
          </p:txBody>
        </p:sp>
        <p:sp>
          <p:nvSpPr>
            <p:cNvPr id="221256" name="Text Box 19"/>
            <p:cNvSpPr txBox="1">
              <a:spLocks noChangeArrowheads="1"/>
            </p:cNvSpPr>
            <p:nvPr/>
          </p:nvSpPr>
          <p:spPr bwMode="auto">
            <a:xfrm>
              <a:off x="2064" y="2047"/>
              <a:ext cx="52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400"/>
                <a:t>Words</a:t>
              </a:r>
            </a:p>
          </p:txBody>
        </p:sp>
      </p:grpSp>
      <p:sp>
        <p:nvSpPr>
          <p:cNvPr id="1622036" name="Text Box 20"/>
          <p:cNvSpPr txBox="1">
            <a:spLocks noChangeArrowheads="1"/>
          </p:cNvSpPr>
          <p:nvPr/>
        </p:nvSpPr>
        <p:spPr bwMode="auto">
          <a:xfrm>
            <a:off x="6282568" y="2732088"/>
            <a:ext cx="954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Cited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463800" y="1279525"/>
            <a:ext cx="1671638" cy="1362075"/>
            <a:chOff x="1552" y="806"/>
            <a:chExt cx="1053" cy="858"/>
          </a:xfrm>
        </p:grpSpPr>
        <p:sp>
          <p:nvSpPr>
            <p:cNvPr id="221241" name="AutoShape 27"/>
            <p:cNvSpPr>
              <a:spLocks noChangeAspect="1" noChangeArrowheads="1"/>
            </p:cNvSpPr>
            <p:nvPr/>
          </p:nvSpPr>
          <p:spPr bwMode="auto">
            <a:xfrm>
              <a:off x="1552" y="80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221242" name="AutoShape 28"/>
            <p:cNvSpPr>
              <a:spLocks noChangeAspect="1" noChangeArrowheads="1"/>
            </p:cNvSpPr>
            <p:nvPr/>
          </p:nvSpPr>
          <p:spPr bwMode="auto">
            <a:xfrm>
              <a:off x="1648" y="902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221243" name="AutoShape 29"/>
            <p:cNvSpPr>
              <a:spLocks noChangeAspect="1" noChangeArrowheads="1"/>
            </p:cNvSpPr>
            <p:nvPr/>
          </p:nvSpPr>
          <p:spPr bwMode="auto">
            <a:xfrm>
              <a:off x="1744" y="998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221244" name="AutoShape 30"/>
            <p:cNvSpPr>
              <a:spLocks noChangeAspect="1" noChangeArrowheads="1"/>
            </p:cNvSpPr>
            <p:nvPr/>
          </p:nvSpPr>
          <p:spPr bwMode="auto">
            <a:xfrm>
              <a:off x="1840" y="1094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221245" name="AutoShape 31"/>
            <p:cNvSpPr>
              <a:spLocks noChangeAspect="1" noChangeArrowheads="1"/>
            </p:cNvSpPr>
            <p:nvPr/>
          </p:nvSpPr>
          <p:spPr bwMode="auto">
            <a:xfrm>
              <a:off x="1936" y="1190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221246" name="AutoShape 32"/>
            <p:cNvSpPr>
              <a:spLocks noChangeAspect="1" noChangeArrowheads="1"/>
            </p:cNvSpPr>
            <p:nvPr/>
          </p:nvSpPr>
          <p:spPr bwMode="auto">
            <a:xfrm>
              <a:off x="2032" y="128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grpSp>
          <p:nvGrpSpPr>
            <p:cNvPr id="221247" name="Group 33"/>
            <p:cNvGrpSpPr>
              <a:grpSpLocks/>
            </p:cNvGrpSpPr>
            <p:nvPr/>
          </p:nvGrpSpPr>
          <p:grpSpPr bwMode="auto">
            <a:xfrm>
              <a:off x="1856" y="958"/>
              <a:ext cx="749" cy="706"/>
              <a:chOff x="1672" y="1942"/>
              <a:chExt cx="749" cy="706"/>
            </a:xfrm>
          </p:grpSpPr>
          <p:sp>
            <p:nvSpPr>
              <p:cNvPr id="221248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672" y="1942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221249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768" y="2038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221250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864" y="2134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221251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960" y="2230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221252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2056" y="2326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</p:grp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223000" y="3403600"/>
            <a:ext cx="2260600" cy="1016000"/>
            <a:chOff x="3920" y="2144"/>
            <a:chExt cx="1424" cy="640"/>
          </a:xfrm>
        </p:grpSpPr>
        <p:sp>
          <p:nvSpPr>
            <p:cNvPr id="221236" name="Oval 40"/>
            <p:cNvSpPr>
              <a:spLocks noChangeArrowheads="1"/>
            </p:cNvSpPr>
            <p:nvPr/>
          </p:nvSpPr>
          <p:spPr bwMode="auto">
            <a:xfrm>
              <a:off x="4080" y="2144"/>
              <a:ext cx="1128" cy="224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rgbClr val="FFFFFF"/>
                  </a:solidFill>
                </a:rPr>
                <a:t>Topic = AI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21237" name="Oval 41"/>
            <p:cNvSpPr>
              <a:spLocks noChangeArrowheads="1"/>
            </p:cNvSpPr>
            <p:nvPr/>
          </p:nvSpPr>
          <p:spPr bwMode="auto">
            <a:xfrm>
              <a:off x="3920" y="2584"/>
              <a:ext cx="504" cy="200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221238" name="Oval 42"/>
            <p:cNvSpPr>
              <a:spLocks noChangeArrowheads="1"/>
            </p:cNvSpPr>
            <p:nvPr/>
          </p:nvSpPr>
          <p:spPr bwMode="auto">
            <a:xfrm>
              <a:off x="4840" y="2584"/>
              <a:ext cx="504" cy="200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221239" name="Line 43"/>
            <p:cNvSpPr>
              <a:spLocks noChangeShapeType="1"/>
            </p:cNvSpPr>
            <p:nvPr/>
          </p:nvSpPr>
          <p:spPr bwMode="auto">
            <a:xfrm>
              <a:off x="4808" y="2368"/>
              <a:ext cx="25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1240" name="Line 44"/>
            <p:cNvSpPr>
              <a:spLocks noChangeShapeType="1"/>
            </p:cNvSpPr>
            <p:nvPr/>
          </p:nvSpPr>
          <p:spPr bwMode="auto">
            <a:xfrm flipH="1">
              <a:off x="4240" y="2376"/>
              <a:ext cx="25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65100" y="2476500"/>
            <a:ext cx="2720975" cy="2057400"/>
            <a:chOff x="104" y="1560"/>
            <a:chExt cx="1714" cy="1296"/>
          </a:xfrm>
        </p:grpSpPr>
        <p:grpSp>
          <p:nvGrpSpPr>
            <p:cNvPr id="221222" name="Group 46"/>
            <p:cNvGrpSpPr>
              <a:grpSpLocks/>
            </p:cNvGrpSpPr>
            <p:nvPr/>
          </p:nvGrpSpPr>
          <p:grpSpPr bwMode="auto">
            <a:xfrm flipH="1">
              <a:off x="580" y="1560"/>
              <a:ext cx="1238" cy="390"/>
              <a:chOff x="1796" y="2384"/>
              <a:chExt cx="1238" cy="390"/>
            </a:xfrm>
          </p:grpSpPr>
          <p:sp>
            <p:nvSpPr>
              <p:cNvPr id="221234" name="Text Box 47"/>
              <p:cNvSpPr txBox="1">
                <a:spLocks noChangeArrowheads="1"/>
              </p:cNvSpPr>
              <p:nvPr/>
            </p:nvSpPr>
            <p:spPr bwMode="auto">
              <a:xfrm rot="1571799">
                <a:off x="1916" y="2570"/>
                <a:ext cx="4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sz="1400" b="0"/>
                  <a:t>Δscore</a:t>
                </a:r>
              </a:p>
            </p:txBody>
          </p:sp>
          <p:sp>
            <p:nvSpPr>
              <p:cNvPr id="221235" name="AutoShape 48"/>
              <p:cNvSpPr>
                <a:spLocks noChangeArrowheads="1"/>
              </p:cNvSpPr>
              <p:nvPr/>
            </p:nvSpPr>
            <p:spPr bwMode="auto">
              <a:xfrm rot="1580351">
                <a:off x="1796" y="2384"/>
                <a:ext cx="1238" cy="390"/>
              </a:xfrm>
              <a:prstGeom prst="rightArrow">
                <a:avLst>
                  <a:gd name="adj1" fmla="val 50000"/>
                  <a:gd name="adj2" fmla="val 79359"/>
                </a:avLst>
              </a:prstGeom>
              <a:solidFill>
                <a:srgbClr val="CC99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600"/>
                  <a:t>Refine on Topic</a:t>
                </a:r>
                <a:endParaRPr lang="en-US" sz="1800" b="0"/>
              </a:p>
            </p:txBody>
          </p:sp>
        </p:grpSp>
        <p:grpSp>
          <p:nvGrpSpPr>
            <p:cNvPr id="221223" name="Group 49"/>
            <p:cNvGrpSpPr>
              <a:grpSpLocks/>
            </p:cNvGrpSpPr>
            <p:nvPr/>
          </p:nvGrpSpPr>
          <p:grpSpPr bwMode="auto">
            <a:xfrm>
              <a:off x="104" y="2078"/>
              <a:ext cx="749" cy="706"/>
              <a:chOff x="1672" y="1942"/>
              <a:chExt cx="749" cy="706"/>
            </a:xfrm>
          </p:grpSpPr>
          <p:sp>
            <p:nvSpPr>
              <p:cNvPr id="221229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672" y="1942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221230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68" y="2038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221231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64" y="2134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221232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1960" y="2230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221233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056" y="2326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</p:grpSp>
        <p:sp>
          <p:nvSpPr>
            <p:cNvPr id="221224" name="AutoShape 55"/>
            <p:cNvSpPr>
              <a:spLocks noChangeAspect="1" noChangeArrowheads="1"/>
            </p:cNvSpPr>
            <p:nvPr/>
          </p:nvSpPr>
          <p:spPr bwMode="auto">
            <a:xfrm>
              <a:off x="1088" y="2102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221225" name="AutoShape 56"/>
            <p:cNvSpPr>
              <a:spLocks noChangeAspect="1" noChangeArrowheads="1"/>
            </p:cNvSpPr>
            <p:nvPr/>
          </p:nvSpPr>
          <p:spPr bwMode="auto">
            <a:xfrm>
              <a:off x="1184" y="2198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221226" name="AutoShape 57"/>
            <p:cNvSpPr>
              <a:spLocks noChangeAspect="1" noChangeArrowheads="1"/>
            </p:cNvSpPr>
            <p:nvPr/>
          </p:nvSpPr>
          <p:spPr bwMode="auto">
            <a:xfrm>
              <a:off x="128" y="232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221227" name="AutoShape 58"/>
            <p:cNvSpPr>
              <a:spLocks noChangeAspect="1" noChangeArrowheads="1"/>
            </p:cNvSpPr>
            <p:nvPr/>
          </p:nvSpPr>
          <p:spPr bwMode="auto">
            <a:xfrm>
              <a:off x="264" y="2406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221228" name="AutoShape 59"/>
            <p:cNvSpPr>
              <a:spLocks noChangeAspect="1" noChangeArrowheads="1"/>
            </p:cNvSpPr>
            <p:nvPr/>
          </p:nvSpPr>
          <p:spPr bwMode="auto">
            <a:xfrm>
              <a:off x="336" y="2534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1485900" y="4627563"/>
            <a:ext cx="4503738" cy="1862137"/>
            <a:chOff x="936" y="2915"/>
            <a:chExt cx="2837" cy="1173"/>
          </a:xfrm>
        </p:grpSpPr>
        <p:grpSp>
          <p:nvGrpSpPr>
            <p:cNvPr id="221210" name="Group 61"/>
            <p:cNvGrpSpPr>
              <a:grpSpLocks/>
            </p:cNvGrpSpPr>
            <p:nvPr/>
          </p:nvGrpSpPr>
          <p:grpSpPr bwMode="auto">
            <a:xfrm>
              <a:off x="3024" y="3382"/>
              <a:ext cx="749" cy="706"/>
              <a:chOff x="1672" y="1942"/>
              <a:chExt cx="749" cy="706"/>
            </a:xfrm>
          </p:grpSpPr>
          <p:sp>
            <p:nvSpPr>
              <p:cNvPr id="221217" name="AutoShape 62"/>
              <p:cNvSpPr>
                <a:spLocks noChangeAspect="1" noChangeArrowheads="1"/>
              </p:cNvSpPr>
              <p:nvPr/>
            </p:nvSpPr>
            <p:spPr bwMode="auto">
              <a:xfrm>
                <a:off x="1672" y="1942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221218" name="AutoShape 63"/>
              <p:cNvSpPr>
                <a:spLocks noChangeAspect="1" noChangeArrowheads="1"/>
              </p:cNvSpPr>
              <p:nvPr/>
            </p:nvSpPr>
            <p:spPr bwMode="auto">
              <a:xfrm>
                <a:off x="1768" y="2038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221219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1864" y="2134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221220" name="AutoShape 65"/>
              <p:cNvSpPr>
                <a:spLocks noChangeAspect="1" noChangeArrowheads="1"/>
              </p:cNvSpPr>
              <p:nvPr/>
            </p:nvSpPr>
            <p:spPr bwMode="auto">
              <a:xfrm>
                <a:off x="1960" y="2230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  <p:sp>
            <p:nvSpPr>
              <p:cNvPr id="221221" name="AutoShape 66"/>
              <p:cNvSpPr>
                <a:spLocks noChangeAspect="1" noChangeArrowheads="1"/>
              </p:cNvSpPr>
              <p:nvPr/>
            </p:nvSpPr>
            <p:spPr bwMode="auto">
              <a:xfrm>
                <a:off x="2056" y="2326"/>
                <a:ext cx="365" cy="32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endParaRPr lang="en-US" sz="1400" b="0"/>
              </a:p>
            </p:txBody>
          </p:sp>
        </p:grpSp>
        <p:sp>
          <p:nvSpPr>
            <p:cNvPr id="221211" name="AutoShape 67"/>
            <p:cNvSpPr>
              <a:spLocks noChangeAspect="1" noChangeArrowheads="1"/>
            </p:cNvSpPr>
            <p:nvPr/>
          </p:nvSpPr>
          <p:spPr bwMode="auto">
            <a:xfrm>
              <a:off x="2296" y="3630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221212" name="AutoShape 68"/>
            <p:cNvSpPr>
              <a:spLocks noChangeAspect="1" noChangeArrowheads="1"/>
            </p:cNvSpPr>
            <p:nvPr/>
          </p:nvSpPr>
          <p:spPr bwMode="auto">
            <a:xfrm>
              <a:off x="2032" y="3654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sp>
          <p:nvSpPr>
            <p:cNvPr id="221213" name="AutoShape 69"/>
            <p:cNvSpPr>
              <a:spLocks noChangeAspect="1" noChangeArrowheads="1"/>
            </p:cNvSpPr>
            <p:nvPr/>
          </p:nvSpPr>
          <p:spPr bwMode="auto">
            <a:xfrm>
              <a:off x="2200" y="3750"/>
              <a:ext cx="365" cy="3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990099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>
                  <a:solidFill>
                    <a:srgbClr val="800080"/>
                  </a:solidFill>
                </a:rPr>
                <a:t>Paper</a:t>
              </a:r>
              <a:endParaRPr lang="en-US" sz="1400">
                <a:solidFill>
                  <a:srgbClr val="00FF99"/>
                </a:solidFill>
              </a:endParaRPr>
            </a:p>
            <a:p>
              <a:pPr algn="l"/>
              <a:r>
                <a:rPr lang="en-US" sz="1400">
                  <a:solidFill>
                    <a:srgbClr val="00FF99"/>
                  </a:solidFill>
                </a:rPr>
                <a:t>  </a:t>
              </a:r>
              <a:endParaRPr lang="en-US" sz="1400" b="0"/>
            </a:p>
          </p:txBody>
        </p:sp>
        <p:grpSp>
          <p:nvGrpSpPr>
            <p:cNvPr id="221214" name="Group 70"/>
            <p:cNvGrpSpPr>
              <a:grpSpLocks/>
            </p:cNvGrpSpPr>
            <p:nvPr/>
          </p:nvGrpSpPr>
          <p:grpSpPr bwMode="auto">
            <a:xfrm rot="-362910">
              <a:off x="936" y="2915"/>
              <a:ext cx="1938" cy="390"/>
              <a:chOff x="1408" y="2403"/>
              <a:chExt cx="1938" cy="390"/>
            </a:xfrm>
          </p:grpSpPr>
          <p:sp>
            <p:nvSpPr>
              <p:cNvPr id="221215" name="Text Box 71"/>
              <p:cNvSpPr txBox="1">
                <a:spLocks noChangeArrowheads="1"/>
              </p:cNvSpPr>
              <p:nvPr/>
            </p:nvSpPr>
            <p:spPr bwMode="auto">
              <a:xfrm rot="1571799">
                <a:off x="1916" y="2570"/>
                <a:ext cx="4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sz="1400" b="0"/>
                  <a:t>Δscore</a:t>
                </a:r>
              </a:p>
            </p:txBody>
          </p:sp>
          <p:sp>
            <p:nvSpPr>
              <p:cNvPr id="221216" name="AutoShape 72"/>
              <p:cNvSpPr>
                <a:spLocks noChangeArrowheads="1"/>
              </p:cNvSpPr>
              <p:nvPr/>
            </p:nvSpPr>
            <p:spPr bwMode="auto">
              <a:xfrm rot="1580351">
                <a:off x="1408" y="2403"/>
                <a:ext cx="1938" cy="390"/>
              </a:xfrm>
              <a:prstGeom prst="rightArrow">
                <a:avLst>
                  <a:gd name="adj1" fmla="val 50000"/>
                  <a:gd name="adj2" fmla="val 124231"/>
                </a:avLst>
              </a:prstGeom>
              <a:solidFill>
                <a:srgbClr val="CC99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600"/>
                  <a:t>Refine on Author.Instition</a:t>
                </a:r>
                <a:endParaRPr lang="en-US" sz="1800" b="0"/>
              </a:p>
            </p:txBody>
          </p:sp>
        </p:grpSp>
      </p:grpSp>
      <p:sp>
        <p:nvSpPr>
          <p:cNvPr id="221200" name="Rectangle 73"/>
          <p:cNvSpPr>
            <a:spLocks noChangeArrowheads="1"/>
          </p:cNvSpPr>
          <p:nvPr/>
        </p:nvSpPr>
        <p:spPr bwMode="auto">
          <a:xfrm>
            <a:off x="7835900" y="1712913"/>
            <a:ext cx="1016000" cy="6000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400">
              <a:solidFill>
                <a:srgbClr val="00FF99"/>
              </a:solidFill>
            </a:endParaRPr>
          </a:p>
        </p:txBody>
      </p:sp>
      <p:sp>
        <p:nvSpPr>
          <p:cNvPr id="221201" name="Text Box 74"/>
          <p:cNvSpPr txBox="1">
            <a:spLocks noChangeArrowheads="1"/>
          </p:cNvSpPr>
          <p:nvPr/>
        </p:nvSpPr>
        <p:spPr bwMode="auto">
          <a:xfrm>
            <a:off x="7824788" y="1706563"/>
            <a:ext cx="98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i="1">
                <a:solidFill>
                  <a:srgbClr val="990099"/>
                </a:solidFill>
                <a:latin typeface="Tahoma" charset="0"/>
              </a:rPr>
              <a:t>Author</a:t>
            </a:r>
          </a:p>
        </p:txBody>
      </p:sp>
      <p:sp>
        <p:nvSpPr>
          <p:cNvPr id="221202" name="Text Box 75"/>
          <p:cNvSpPr txBox="1">
            <a:spLocks noChangeArrowheads="1"/>
          </p:cNvSpPr>
          <p:nvPr/>
        </p:nvSpPr>
        <p:spPr bwMode="auto">
          <a:xfrm>
            <a:off x="7847013" y="1974850"/>
            <a:ext cx="1038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Institution</a:t>
            </a:r>
          </a:p>
        </p:txBody>
      </p:sp>
      <p:cxnSp>
        <p:nvCxnSpPr>
          <p:cNvPr id="221203" name="AutoShape 76"/>
          <p:cNvCxnSpPr>
            <a:cxnSpLocks noChangeShapeType="1"/>
            <a:stCxn id="221257" idx="3"/>
            <a:endCxn id="221200" idx="1"/>
          </p:cNvCxnSpPr>
          <p:nvPr/>
        </p:nvCxnSpPr>
        <p:spPr bwMode="auto">
          <a:xfrm>
            <a:off x="7629525" y="1739900"/>
            <a:ext cx="187325" cy="27305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5257800" y="4089400"/>
            <a:ext cx="2349500" cy="1054100"/>
            <a:chOff x="3872" y="3080"/>
            <a:chExt cx="1480" cy="664"/>
          </a:xfrm>
        </p:grpSpPr>
        <p:sp>
          <p:nvSpPr>
            <p:cNvPr id="221205" name="Oval 78"/>
            <p:cNvSpPr>
              <a:spLocks noChangeArrowheads="1"/>
            </p:cNvSpPr>
            <p:nvPr/>
          </p:nvSpPr>
          <p:spPr bwMode="auto">
            <a:xfrm>
              <a:off x="3872" y="3080"/>
              <a:ext cx="1480" cy="224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rgbClr val="FFFFFF"/>
                  </a:solidFill>
                </a:rPr>
                <a:t>Institution = MIT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21206" name="Oval 79"/>
            <p:cNvSpPr>
              <a:spLocks noChangeArrowheads="1"/>
            </p:cNvSpPr>
            <p:nvPr/>
          </p:nvSpPr>
          <p:spPr bwMode="auto">
            <a:xfrm>
              <a:off x="3920" y="3520"/>
              <a:ext cx="504" cy="224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221207" name="Oval 80"/>
            <p:cNvSpPr>
              <a:spLocks noChangeArrowheads="1"/>
            </p:cNvSpPr>
            <p:nvPr/>
          </p:nvSpPr>
          <p:spPr bwMode="auto">
            <a:xfrm>
              <a:off x="4760" y="3520"/>
              <a:ext cx="504" cy="224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221208" name="Line 81"/>
            <p:cNvSpPr>
              <a:spLocks noChangeShapeType="1"/>
            </p:cNvSpPr>
            <p:nvPr/>
          </p:nvSpPr>
          <p:spPr bwMode="auto">
            <a:xfrm>
              <a:off x="4728" y="3304"/>
              <a:ext cx="25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1209" name="Line 82"/>
            <p:cNvSpPr>
              <a:spLocks noChangeShapeType="1"/>
            </p:cNvSpPr>
            <p:nvPr/>
          </p:nvSpPr>
          <p:spPr bwMode="auto">
            <a:xfrm flipH="1">
              <a:off x="4240" y="3312"/>
              <a:ext cx="25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2018" grpId="0" animBg="1" autoUpdateAnimBg="0"/>
      <p:bldP spid="162203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RU Summary</a:t>
            </a:r>
          </a:p>
        </p:txBody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Define semantics for uncertainty over foreign-key values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Search now includes operators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Refine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Abstract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for constructing foreign-key dependency model</a:t>
            </a:r>
          </a:p>
          <a:p>
            <a:pPr>
              <a:lnSpc>
                <a:spcPct val="10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Provides one simple mechanism for link uncertainty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Existence Uncertainty</a:t>
            </a:r>
            <a:endParaRPr 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3234" name="Text Box 3"/>
          <p:cNvSpPr txBox="1">
            <a:spLocks noChangeArrowheads="1"/>
          </p:cNvSpPr>
          <p:nvPr/>
        </p:nvSpPr>
        <p:spPr bwMode="auto">
          <a:xfrm>
            <a:off x="5307013" y="5522913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Document Collection</a:t>
            </a:r>
            <a:endParaRPr lang="en-US"/>
          </a:p>
        </p:txBody>
      </p:sp>
      <p:grpSp>
        <p:nvGrpSpPr>
          <p:cNvPr id="223235" name="Group 4"/>
          <p:cNvGrpSpPr>
            <a:grpSpLocks/>
          </p:cNvGrpSpPr>
          <p:nvPr/>
        </p:nvGrpSpPr>
        <p:grpSpPr bwMode="auto">
          <a:xfrm>
            <a:off x="1314450" y="2381250"/>
            <a:ext cx="742950" cy="895350"/>
            <a:chOff x="1896" y="1536"/>
            <a:chExt cx="792" cy="900"/>
          </a:xfrm>
        </p:grpSpPr>
        <p:sp>
          <p:nvSpPr>
            <p:cNvPr id="223338" name="Rectangle 5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39" name="Line 6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40" name="Line 7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41" name="Line 8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42" name="Line 9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43" name="Line 10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44" name="Line 11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45" name="Line 12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46" name="Line 13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47" name="Line 14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23236" name="Group 15"/>
          <p:cNvGrpSpPr>
            <a:grpSpLocks/>
          </p:cNvGrpSpPr>
          <p:nvPr/>
        </p:nvGrpSpPr>
        <p:grpSpPr bwMode="auto">
          <a:xfrm>
            <a:off x="2076450" y="1409700"/>
            <a:ext cx="742950" cy="895350"/>
            <a:chOff x="1896" y="1536"/>
            <a:chExt cx="792" cy="900"/>
          </a:xfrm>
        </p:grpSpPr>
        <p:sp>
          <p:nvSpPr>
            <p:cNvPr id="223328" name="Rectangle 16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29" name="Line 17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30" name="Line 18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31" name="Line 19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32" name="Line 20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33" name="Line 21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34" name="Line 22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35" name="Line 23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36" name="Line 24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37" name="Line 25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23237" name="Group 26"/>
          <p:cNvGrpSpPr>
            <a:grpSpLocks/>
          </p:cNvGrpSpPr>
          <p:nvPr/>
        </p:nvGrpSpPr>
        <p:grpSpPr bwMode="auto">
          <a:xfrm>
            <a:off x="1409700" y="4286250"/>
            <a:ext cx="742950" cy="895350"/>
            <a:chOff x="1896" y="1536"/>
            <a:chExt cx="792" cy="900"/>
          </a:xfrm>
        </p:grpSpPr>
        <p:sp>
          <p:nvSpPr>
            <p:cNvPr id="223318" name="Rectangle 27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19" name="Line 28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20" name="Line 29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21" name="Line 30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22" name="Line 31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23" name="Line 32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24" name="Line 33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25" name="Line 34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26" name="Line 35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27" name="Line 36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23238" name="Group 37"/>
          <p:cNvGrpSpPr>
            <a:grpSpLocks/>
          </p:cNvGrpSpPr>
          <p:nvPr/>
        </p:nvGrpSpPr>
        <p:grpSpPr bwMode="auto">
          <a:xfrm>
            <a:off x="1943100" y="3333750"/>
            <a:ext cx="742950" cy="895350"/>
            <a:chOff x="1896" y="1536"/>
            <a:chExt cx="792" cy="900"/>
          </a:xfrm>
        </p:grpSpPr>
        <p:sp>
          <p:nvSpPr>
            <p:cNvPr id="223308" name="Rectangle 38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09" name="Line 39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10" name="Line 40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11" name="Line 41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12" name="Line 42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13" name="Line 43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14" name="Line 44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15" name="Line 45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16" name="Line 46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17" name="Line 47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23239" name="Text Box 48"/>
          <p:cNvSpPr txBox="1">
            <a:spLocks noChangeArrowheads="1"/>
          </p:cNvSpPr>
          <p:nvPr/>
        </p:nvSpPr>
        <p:spPr bwMode="auto">
          <a:xfrm>
            <a:off x="887413" y="5522913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Document Collection</a:t>
            </a:r>
            <a:endParaRPr lang="en-US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854450" y="2849563"/>
            <a:ext cx="712788" cy="800100"/>
            <a:chOff x="2500" y="1795"/>
            <a:chExt cx="449" cy="504"/>
          </a:xfrm>
        </p:grpSpPr>
        <p:sp>
          <p:nvSpPr>
            <p:cNvPr id="223305" name="Text Box 50"/>
            <p:cNvSpPr txBox="1">
              <a:spLocks noChangeArrowheads="1"/>
            </p:cNvSpPr>
            <p:nvPr/>
          </p:nvSpPr>
          <p:spPr bwMode="auto">
            <a:xfrm>
              <a:off x="2500" y="189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?</a:t>
              </a:r>
              <a:endParaRPr lang="en-US"/>
            </a:p>
          </p:txBody>
        </p:sp>
        <p:sp>
          <p:nvSpPr>
            <p:cNvPr id="223306" name="Text Box 51"/>
            <p:cNvSpPr txBox="1">
              <a:spLocks noChangeArrowheads="1"/>
            </p:cNvSpPr>
            <p:nvPr/>
          </p:nvSpPr>
          <p:spPr bwMode="auto">
            <a:xfrm>
              <a:off x="2656" y="1795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?</a:t>
              </a:r>
              <a:endParaRPr lang="en-US"/>
            </a:p>
          </p:txBody>
        </p:sp>
        <p:sp>
          <p:nvSpPr>
            <p:cNvPr id="223307" name="Text Box 52"/>
            <p:cNvSpPr txBox="1">
              <a:spLocks noChangeArrowheads="1"/>
            </p:cNvSpPr>
            <p:nvPr/>
          </p:nvSpPr>
          <p:spPr bwMode="auto">
            <a:xfrm>
              <a:off x="2716" y="201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?</a:t>
              </a:r>
              <a:endParaRPr lang="en-US"/>
            </a:p>
          </p:txBody>
        </p:sp>
      </p:grpSp>
      <p:grpSp>
        <p:nvGrpSpPr>
          <p:cNvPr id="223241" name="Group 53"/>
          <p:cNvGrpSpPr>
            <a:grpSpLocks/>
          </p:cNvGrpSpPr>
          <p:nvPr/>
        </p:nvGrpSpPr>
        <p:grpSpPr bwMode="auto">
          <a:xfrm>
            <a:off x="5867400" y="2476500"/>
            <a:ext cx="742950" cy="895350"/>
            <a:chOff x="1896" y="1536"/>
            <a:chExt cx="792" cy="900"/>
          </a:xfrm>
        </p:grpSpPr>
        <p:sp>
          <p:nvSpPr>
            <p:cNvPr id="223295" name="Rectangle 54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96" name="Line 55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97" name="Line 56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98" name="Line 57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99" name="Line 58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00" name="Line 59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01" name="Line 60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02" name="Line 61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03" name="Line 62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304" name="Line 63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23242" name="Group 64"/>
          <p:cNvGrpSpPr>
            <a:grpSpLocks/>
          </p:cNvGrpSpPr>
          <p:nvPr/>
        </p:nvGrpSpPr>
        <p:grpSpPr bwMode="auto">
          <a:xfrm>
            <a:off x="6419850" y="1428750"/>
            <a:ext cx="742950" cy="895350"/>
            <a:chOff x="1896" y="1536"/>
            <a:chExt cx="792" cy="900"/>
          </a:xfrm>
        </p:grpSpPr>
        <p:sp>
          <p:nvSpPr>
            <p:cNvPr id="223285" name="Rectangle 65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86" name="Line 66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87" name="Line 67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88" name="Line 68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89" name="Line 69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90" name="Line 70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91" name="Line 71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92" name="Line 72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93" name="Line 73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94" name="Line 74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23243" name="Group 75"/>
          <p:cNvGrpSpPr>
            <a:grpSpLocks/>
          </p:cNvGrpSpPr>
          <p:nvPr/>
        </p:nvGrpSpPr>
        <p:grpSpPr bwMode="auto">
          <a:xfrm>
            <a:off x="5734050" y="4362450"/>
            <a:ext cx="742950" cy="895350"/>
            <a:chOff x="1896" y="1536"/>
            <a:chExt cx="792" cy="900"/>
          </a:xfrm>
        </p:grpSpPr>
        <p:sp>
          <p:nvSpPr>
            <p:cNvPr id="223275" name="Rectangle 76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76" name="Line 77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77" name="Line 78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78" name="Line 79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79" name="Line 80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80" name="Line 81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81" name="Line 82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82" name="Line 83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83" name="Line 84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84" name="Line 85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23244" name="Group 86"/>
          <p:cNvGrpSpPr>
            <a:grpSpLocks/>
          </p:cNvGrpSpPr>
          <p:nvPr/>
        </p:nvGrpSpPr>
        <p:grpSpPr bwMode="auto">
          <a:xfrm>
            <a:off x="6534150" y="3467100"/>
            <a:ext cx="742950" cy="895350"/>
            <a:chOff x="1896" y="1536"/>
            <a:chExt cx="792" cy="900"/>
          </a:xfrm>
        </p:grpSpPr>
        <p:sp>
          <p:nvSpPr>
            <p:cNvPr id="223265" name="Rectangle 87"/>
            <p:cNvSpPr>
              <a:spLocks noChangeArrowheads="1"/>
            </p:cNvSpPr>
            <p:nvPr/>
          </p:nvSpPr>
          <p:spPr bwMode="auto">
            <a:xfrm>
              <a:off x="1896" y="1536"/>
              <a:ext cx="792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66" name="Line 88"/>
            <p:cNvSpPr>
              <a:spLocks noChangeShapeType="1"/>
            </p:cNvSpPr>
            <p:nvPr/>
          </p:nvSpPr>
          <p:spPr bwMode="auto">
            <a:xfrm>
              <a:off x="2064" y="1656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67" name="Line 89"/>
            <p:cNvSpPr>
              <a:spLocks noChangeShapeType="1"/>
            </p:cNvSpPr>
            <p:nvPr/>
          </p:nvSpPr>
          <p:spPr bwMode="auto">
            <a:xfrm>
              <a:off x="2136" y="1752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68" name="Line 90"/>
            <p:cNvSpPr>
              <a:spLocks noChangeShapeType="1"/>
            </p:cNvSpPr>
            <p:nvPr/>
          </p:nvSpPr>
          <p:spPr bwMode="auto">
            <a:xfrm>
              <a:off x="1944" y="18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69" name="Line 91"/>
            <p:cNvSpPr>
              <a:spLocks noChangeShapeType="1"/>
            </p:cNvSpPr>
            <p:nvPr/>
          </p:nvSpPr>
          <p:spPr bwMode="auto">
            <a:xfrm>
              <a:off x="1944" y="19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70" name="Line 92"/>
            <p:cNvSpPr>
              <a:spLocks noChangeShapeType="1"/>
            </p:cNvSpPr>
            <p:nvPr/>
          </p:nvSpPr>
          <p:spPr bwMode="auto">
            <a:xfrm>
              <a:off x="1944" y="200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71" name="Line 93"/>
            <p:cNvSpPr>
              <a:spLocks noChangeShapeType="1"/>
            </p:cNvSpPr>
            <p:nvPr/>
          </p:nvSpPr>
          <p:spPr bwMode="auto">
            <a:xfrm>
              <a:off x="1944" y="208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72" name="Line 94"/>
            <p:cNvSpPr>
              <a:spLocks noChangeShapeType="1"/>
            </p:cNvSpPr>
            <p:nvPr/>
          </p:nvSpPr>
          <p:spPr bwMode="auto">
            <a:xfrm>
              <a:off x="1944" y="224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73" name="Line 95"/>
            <p:cNvSpPr>
              <a:spLocks noChangeShapeType="1"/>
            </p:cNvSpPr>
            <p:nvPr/>
          </p:nvSpPr>
          <p:spPr bwMode="auto">
            <a:xfrm>
              <a:off x="1944" y="232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274" name="Line 96"/>
            <p:cNvSpPr>
              <a:spLocks noChangeShapeType="1"/>
            </p:cNvSpPr>
            <p:nvPr/>
          </p:nvSpPr>
          <p:spPr bwMode="auto">
            <a:xfrm>
              <a:off x="1944" y="2168"/>
              <a:ext cx="7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223245" name="AutoShape 97"/>
          <p:cNvCxnSpPr>
            <a:cxnSpLocks noChangeShapeType="1"/>
            <a:stCxn id="223328" idx="3"/>
            <a:endCxn id="223295" idx="1"/>
          </p:cNvCxnSpPr>
          <p:nvPr/>
        </p:nvCxnSpPr>
        <p:spPr bwMode="auto">
          <a:xfrm>
            <a:off x="2819400" y="1857375"/>
            <a:ext cx="3048000" cy="10668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46" name="AutoShape 98"/>
          <p:cNvCxnSpPr>
            <a:cxnSpLocks noChangeShapeType="1"/>
            <a:stCxn id="223333" idx="1"/>
            <a:endCxn id="223265" idx="1"/>
          </p:cNvCxnSpPr>
          <p:nvPr/>
        </p:nvCxnSpPr>
        <p:spPr bwMode="auto">
          <a:xfrm>
            <a:off x="2786063" y="1879600"/>
            <a:ext cx="3748087" cy="20351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47" name="AutoShape 99"/>
          <p:cNvCxnSpPr>
            <a:cxnSpLocks noChangeShapeType="1"/>
            <a:stCxn id="223328" idx="3"/>
            <a:endCxn id="223275" idx="1"/>
          </p:cNvCxnSpPr>
          <p:nvPr/>
        </p:nvCxnSpPr>
        <p:spPr bwMode="auto">
          <a:xfrm>
            <a:off x="2819400" y="1857375"/>
            <a:ext cx="2914650" cy="29527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48" name="AutoShape 100"/>
          <p:cNvCxnSpPr>
            <a:cxnSpLocks noChangeShapeType="1"/>
            <a:stCxn id="223338" idx="3"/>
            <a:endCxn id="223285" idx="1"/>
          </p:cNvCxnSpPr>
          <p:nvPr/>
        </p:nvCxnSpPr>
        <p:spPr bwMode="auto">
          <a:xfrm flipV="1">
            <a:off x="2057400" y="1876425"/>
            <a:ext cx="4362450" cy="9525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49" name="AutoShape 101"/>
          <p:cNvCxnSpPr>
            <a:cxnSpLocks noChangeShapeType="1"/>
            <a:stCxn id="223338" idx="3"/>
            <a:endCxn id="223265" idx="1"/>
          </p:cNvCxnSpPr>
          <p:nvPr/>
        </p:nvCxnSpPr>
        <p:spPr bwMode="auto">
          <a:xfrm>
            <a:off x="2057400" y="2828925"/>
            <a:ext cx="4476750" cy="10858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50" name="AutoShape 102"/>
          <p:cNvCxnSpPr>
            <a:cxnSpLocks noChangeShapeType="1"/>
            <a:stCxn id="223338" idx="3"/>
            <a:endCxn id="223275" idx="1"/>
          </p:cNvCxnSpPr>
          <p:nvPr/>
        </p:nvCxnSpPr>
        <p:spPr bwMode="auto">
          <a:xfrm>
            <a:off x="2057400" y="2828925"/>
            <a:ext cx="3676650" cy="19812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51" name="AutoShape 103"/>
          <p:cNvCxnSpPr>
            <a:cxnSpLocks noChangeShapeType="1"/>
            <a:stCxn id="223313" idx="1"/>
            <a:endCxn id="223285" idx="1"/>
          </p:cNvCxnSpPr>
          <p:nvPr/>
        </p:nvCxnSpPr>
        <p:spPr bwMode="auto">
          <a:xfrm flipV="1">
            <a:off x="2652713" y="1876425"/>
            <a:ext cx="3767137" cy="19272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52" name="AutoShape 104"/>
          <p:cNvCxnSpPr>
            <a:cxnSpLocks noChangeShapeType="1"/>
            <a:stCxn id="223313" idx="1"/>
            <a:endCxn id="223295" idx="1"/>
          </p:cNvCxnSpPr>
          <p:nvPr/>
        </p:nvCxnSpPr>
        <p:spPr bwMode="auto">
          <a:xfrm flipV="1">
            <a:off x="2652713" y="2924175"/>
            <a:ext cx="3214687" cy="8794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53" name="AutoShape 105"/>
          <p:cNvCxnSpPr>
            <a:cxnSpLocks noChangeShapeType="1"/>
            <a:stCxn id="223313" idx="1"/>
            <a:endCxn id="223275" idx="1"/>
          </p:cNvCxnSpPr>
          <p:nvPr/>
        </p:nvCxnSpPr>
        <p:spPr bwMode="auto">
          <a:xfrm>
            <a:off x="2652713" y="3803650"/>
            <a:ext cx="3081337" cy="10064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54" name="AutoShape 106"/>
          <p:cNvCxnSpPr>
            <a:cxnSpLocks noChangeShapeType="1"/>
            <a:stCxn id="223318" idx="3"/>
            <a:endCxn id="223290" idx="0"/>
          </p:cNvCxnSpPr>
          <p:nvPr/>
        </p:nvCxnSpPr>
        <p:spPr bwMode="auto">
          <a:xfrm flipV="1">
            <a:off x="2152650" y="1898650"/>
            <a:ext cx="4311650" cy="2835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55" name="AutoShape 107"/>
          <p:cNvCxnSpPr>
            <a:cxnSpLocks noChangeShapeType="1"/>
            <a:stCxn id="223318" idx="3"/>
            <a:endCxn id="223295" idx="1"/>
          </p:cNvCxnSpPr>
          <p:nvPr/>
        </p:nvCxnSpPr>
        <p:spPr bwMode="auto">
          <a:xfrm flipV="1">
            <a:off x="2152650" y="2924175"/>
            <a:ext cx="3714750" cy="18097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256" name="AutoShape 108"/>
          <p:cNvCxnSpPr>
            <a:cxnSpLocks noChangeShapeType="1"/>
            <a:stCxn id="223318" idx="3"/>
            <a:endCxn id="223265" idx="1"/>
          </p:cNvCxnSpPr>
          <p:nvPr/>
        </p:nvCxnSpPr>
        <p:spPr bwMode="auto">
          <a:xfrm flipV="1">
            <a:off x="2152650" y="3914775"/>
            <a:ext cx="4381500" cy="8191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2209800" y="1876425"/>
            <a:ext cx="4381500" cy="2876550"/>
            <a:chOff x="1452" y="1266"/>
            <a:chExt cx="2760" cy="1812"/>
          </a:xfrm>
        </p:grpSpPr>
        <p:cxnSp>
          <p:nvCxnSpPr>
            <p:cNvPr id="223262" name="AutoShape 110"/>
            <p:cNvCxnSpPr>
              <a:cxnSpLocks noChangeShapeType="1"/>
            </p:cNvCxnSpPr>
            <p:nvPr/>
          </p:nvCxnSpPr>
          <p:spPr bwMode="auto">
            <a:xfrm>
              <a:off x="1872" y="1266"/>
              <a:ext cx="1920" cy="67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263" name="AutoShape 111"/>
            <p:cNvCxnSpPr>
              <a:cxnSpLocks noChangeShapeType="1"/>
            </p:cNvCxnSpPr>
            <p:nvPr/>
          </p:nvCxnSpPr>
          <p:spPr bwMode="auto">
            <a:xfrm flipV="1">
              <a:off x="1767" y="1938"/>
              <a:ext cx="2025" cy="55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264" name="AutoShape 112"/>
            <p:cNvCxnSpPr>
              <a:cxnSpLocks noChangeShapeType="1"/>
            </p:cNvCxnSpPr>
            <p:nvPr/>
          </p:nvCxnSpPr>
          <p:spPr bwMode="auto">
            <a:xfrm flipV="1">
              <a:off x="1452" y="2562"/>
              <a:ext cx="2760" cy="5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113"/>
          <p:cNvGrpSpPr>
            <a:grpSpLocks/>
          </p:cNvGrpSpPr>
          <p:nvPr/>
        </p:nvGrpSpPr>
        <p:grpSpPr bwMode="auto">
          <a:xfrm>
            <a:off x="2057400" y="1857375"/>
            <a:ext cx="4476750" cy="2857500"/>
            <a:chOff x="1392" y="1278"/>
            <a:chExt cx="2820" cy="1800"/>
          </a:xfrm>
        </p:grpSpPr>
        <p:cxnSp>
          <p:nvCxnSpPr>
            <p:cNvPr id="223259" name="AutoShape 114"/>
            <p:cNvCxnSpPr>
              <a:cxnSpLocks noChangeShapeType="1"/>
            </p:cNvCxnSpPr>
            <p:nvPr/>
          </p:nvCxnSpPr>
          <p:spPr bwMode="auto">
            <a:xfrm flipV="1">
              <a:off x="1392" y="1278"/>
              <a:ext cx="2748" cy="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260" name="AutoShape 115"/>
            <p:cNvCxnSpPr>
              <a:cxnSpLocks noChangeShapeType="1"/>
            </p:cNvCxnSpPr>
            <p:nvPr/>
          </p:nvCxnSpPr>
          <p:spPr bwMode="auto">
            <a:xfrm>
              <a:off x="1392" y="1878"/>
              <a:ext cx="2820" cy="6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261" name="AutoShape 116"/>
            <p:cNvCxnSpPr>
              <a:cxnSpLocks noChangeShapeType="1"/>
            </p:cNvCxnSpPr>
            <p:nvPr/>
          </p:nvCxnSpPr>
          <p:spPr bwMode="auto">
            <a:xfrm flipV="1">
              <a:off x="1452" y="1938"/>
              <a:ext cx="2340" cy="11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ChangeArrowheads="1"/>
          </p:cNvSpPr>
          <p:nvPr/>
        </p:nvSpPr>
        <p:spPr bwMode="auto">
          <a:xfrm>
            <a:off x="3592513" y="2352675"/>
            <a:ext cx="1776412" cy="133508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22528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219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 w/ Exists Uncertainty</a:t>
            </a:r>
          </a:p>
        </p:txBody>
      </p:sp>
      <p:cxnSp>
        <p:nvCxnSpPr>
          <p:cNvPr id="225283" name="AutoShape 4"/>
          <p:cNvCxnSpPr>
            <a:cxnSpLocks noChangeShapeType="1"/>
            <a:stCxn id="225281" idx="3"/>
            <a:endCxn id="225293" idx="1"/>
          </p:cNvCxnSpPr>
          <p:nvPr/>
        </p:nvCxnSpPr>
        <p:spPr bwMode="auto">
          <a:xfrm flipV="1">
            <a:off x="5387975" y="2095500"/>
            <a:ext cx="792163" cy="925513"/>
          </a:xfrm>
          <a:prstGeom prst="bentConnector3">
            <a:avLst>
              <a:gd name="adj1" fmla="val 48699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284" name="Text Box 5"/>
          <p:cNvSpPr txBox="1">
            <a:spLocks noChangeArrowheads="1"/>
          </p:cNvSpPr>
          <p:nvPr/>
        </p:nvSpPr>
        <p:spPr bwMode="auto">
          <a:xfrm>
            <a:off x="3592513" y="2446338"/>
            <a:ext cx="185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225285" name="Text Box 6"/>
          <p:cNvSpPr txBox="1">
            <a:spLocks noChangeArrowheads="1"/>
          </p:cNvSpPr>
          <p:nvPr/>
        </p:nvSpPr>
        <p:spPr bwMode="auto">
          <a:xfrm>
            <a:off x="649288" y="4368800"/>
            <a:ext cx="7691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i="1"/>
              <a:t>Dependency model for existence of relationship</a:t>
            </a:r>
          </a:p>
        </p:txBody>
      </p:sp>
      <p:sp>
        <p:nvSpPr>
          <p:cNvPr id="225286" name="AutoShape 7"/>
          <p:cNvSpPr>
            <a:spLocks noChangeArrowheads="1"/>
          </p:cNvSpPr>
          <p:nvPr/>
        </p:nvSpPr>
        <p:spPr bwMode="auto">
          <a:xfrm>
            <a:off x="5211763" y="3022600"/>
            <a:ext cx="692150" cy="423863"/>
          </a:xfrm>
          <a:prstGeom prst="wedgeRoundRectCallout">
            <a:avLst>
              <a:gd name="adj1" fmla="val -97019"/>
              <a:gd name="adj2" fmla="val 16292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de-DE" sz="2000" b="0" i="1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225287" name="Rectangle 8"/>
          <p:cNvSpPr>
            <a:spLocks noChangeArrowheads="1"/>
          </p:cNvSpPr>
          <p:nvPr/>
        </p:nvSpPr>
        <p:spPr bwMode="auto">
          <a:xfrm>
            <a:off x="819150" y="1785938"/>
            <a:ext cx="1946275" cy="14382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225288" name="Text Box 9"/>
          <p:cNvSpPr txBox="1">
            <a:spLocks noChangeArrowheads="1"/>
          </p:cNvSpPr>
          <p:nvPr/>
        </p:nvSpPr>
        <p:spPr bwMode="auto">
          <a:xfrm>
            <a:off x="831850" y="1751013"/>
            <a:ext cx="185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225289" name="Text Box 10"/>
          <p:cNvSpPr txBox="1">
            <a:spLocks noChangeArrowheads="1"/>
          </p:cNvSpPr>
          <p:nvPr/>
        </p:nvSpPr>
        <p:spPr bwMode="auto">
          <a:xfrm>
            <a:off x="922338" y="2259013"/>
            <a:ext cx="99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Topic</a:t>
            </a:r>
          </a:p>
        </p:txBody>
      </p:sp>
      <p:sp>
        <p:nvSpPr>
          <p:cNvPr id="225290" name="Text Box 11"/>
          <p:cNvSpPr txBox="1">
            <a:spLocks noChangeArrowheads="1"/>
          </p:cNvSpPr>
          <p:nvPr/>
        </p:nvSpPr>
        <p:spPr bwMode="auto">
          <a:xfrm>
            <a:off x="922338" y="2676525"/>
            <a:ext cx="113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Words</a:t>
            </a:r>
          </a:p>
        </p:txBody>
      </p:sp>
      <p:cxnSp>
        <p:nvCxnSpPr>
          <p:cNvPr id="225291" name="AutoShape 12"/>
          <p:cNvCxnSpPr>
            <a:cxnSpLocks noChangeShapeType="1"/>
            <a:endCxn id="225288" idx="3"/>
          </p:cNvCxnSpPr>
          <p:nvPr/>
        </p:nvCxnSpPr>
        <p:spPr bwMode="auto">
          <a:xfrm rot="10800000">
            <a:off x="2684463" y="2011363"/>
            <a:ext cx="1069975" cy="1092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292" name="Rectangle 13"/>
          <p:cNvSpPr>
            <a:spLocks noChangeArrowheads="1"/>
          </p:cNvSpPr>
          <p:nvPr/>
        </p:nvSpPr>
        <p:spPr bwMode="auto">
          <a:xfrm>
            <a:off x="6167438" y="1870075"/>
            <a:ext cx="1946275" cy="14382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225293" name="Text Box 14"/>
          <p:cNvSpPr txBox="1">
            <a:spLocks noChangeArrowheads="1"/>
          </p:cNvSpPr>
          <p:nvPr/>
        </p:nvSpPr>
        <p:spPr bwMode="auto">
          <a:xfrm>
            <a:off x="6180138" y="1835150"/>
            <a:ext cx="185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225294" name="Text Box 15"/>
          <p:cNvSpPr txBox="1">
            <a:spLocks noChangeArrowheads="1"/>
          </p:cNvSpPr>
          <p:nvPr/>
        </p:nvSpPr>
        <p:spPr bwMode="auto">
          <a:xfrm>
            <a:off x="6270625" y="2343150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Topic</a:t>
            </a:r>
          </a:p>
        </p:txBody>
      </p:sp>
      <p:sp>
        <p:nvSpPr>
          <p:cNvPr id="225295" name="Text Box 16"/>
          <p:cNvSpPr txBox="1">
            <a:spLocks noChangeArrowheads="1"/>
          </p:cNvSpPr>
          <p:nvPr/>
        </p:nvSpPr>
        <p:spPr bwMode="auto">
          <a:xfrm>
            <a:off x="6270625" y="2760663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Words</a:t>
            </a:r>
          </a:p>
        </p:txBody>
      </p:sp>
      <p:sp>
        <p:nvSpPr>
          <p:cNvPr id="225296" name="Text Box 17"/>
          <p:cNvSpPr txBox="1">
            <a:spLocks noChangeArrowheads="1"/>
          </p:cNvSpPr>
          <p:nvPr/>
        </p:nvSpPr>
        <p:spPr bwMode="auto">
          <a:xfrm>
            <a:off x="3863975" y="3032125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Exists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Exists Uncertainty Example</a:t>
            </a:r>
          </a:p>
        </p:txBody>
      </p:sp>
      <p:sp>
        <p:nvSpPr>
          <p:cNvPr id="227330" name="Rectangle 3"/>
          <p:cNvSpPr>
            <a:spLocks noChangeArrowheads="1"/>
          </p:cNvSpPr>
          <p:nvPr/>
        </p:nvSpPr>
        <p:spPr bwMode="auto">
          <a:xfrm>
            <a:off x="3402013" y="2543175"/>
            <a:ext cx="1776412" cy="1335088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cxnSp>
        <p:nvCxnSpPr>
          <p:cNvPr id="227331" name="AutoShape 4"/>
          <p:cNvCxnSpPr>
            <a:cxnSpLocks noChangeShapeType="1"/>
            <a:stCxn id="227330" idx="3"/>
            <a:endCxn id="227339" idx="1"/>
          </p:cNvCxnSpPr>
          <p:nvPr/>
        </p:nvCxnSpPr>
        <p:spPr bwMode="auto">
          <a:xfrm flipV="1">
            <a:off x="5197475" y="2286000"/>
            <a:ext cx="792163" cy="925513"/>
          </a:xfrm>
          <a:prstGeom prst="bentConnector3">
            <a:avLst>
              <a:gd name="adj1" fmla="val 48699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7332" name="Text Box 5"/>
          <p:cNvSpPr txBox="1">
            <a:spLocks noChangeArrowheads="1"/>
          </p:cNvSpPr>
          <p:nvPr/>
        </p:nvSpPr>
        <p:spPr bwMode="auto">
          <a:xfrm>
            <a:off x="3402013" y="2636838"/>
            <a:ext cx="185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227333" name="Rectangle 6"/>
          <p:cNvSpPr>
            <a:spLocks noChangeArrowheads="1"/>
          </p:cNvSpPr>
          <p:nvPr/>
        </p:nvSpPr>
        <p:spPr bwMode="auto">
          <a:xfrm>
            <a:off x="628650" y="1976438"/>
            <a:ext cx="1946275" cy="14382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227334" name="Text Box 7"/>
          <p:cNvSpPr txBox="1">
            <a:spLocks noChangeArrowheads="1"/>
          </p:cNvSpPr>
          <p:nvPr/>
        </p:nvSpPr>
        <p:spPr bwMode="auto">
          <a:xfrm>
            <a:off x="641350" y="1941513"/>
            <a:ext cx="185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227335" name="Text Box 8"/>
          <p:cNvSpPr txBox="1">
            <a:spLocks noChangeArrowheads="1"/>
          </p:cNvSpPr>
          <p:nvPr/>
        </p:nvSpPr>
        <p:spPr bwMode="auto">
          <a:xfrm>
            <a:off x="731838" y="2449513"/>
            <a:ext cx="99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Topic</a:t>
            </a:r>
          </a:p>
        </p:txBody>
      </p:sp>
      <p:sp>
        <p:nvSpPr>
          <p:cNvPr id="227336" name="Text Box 9"/>
          <p:cNvSpPr txBox="1">
            <a:spLocks noChangeArrowheads="1"/>
          </p:cNvSpPr>
          <p:nvPr/>
        </p:nvSpPr>
        <p:spPr bwMode="auto">
          <a:xfrm>
            <a:off x="731838" y="2867025"/>
            <a:ext cx="113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Words</a:t>
            </a:r>
          </a:p>
        </p:txBody>
      </p:sp>
      <p:cxnSp>
        <p:nvCxnSpPr>
          <p:cNvPr id="227337" name="AutoShape 10"/>
          <p:cNvCxnSpPr>
            <a:cxnSpLocks noChangeShapeType="1"/>
            <a:endCxn id="227334" idx="3"/>
          </p:cNvCxnSpPr>
          <p:nvPr/>
        </p:nvCxnSpPr>
        <p:spPr bwMode="auto">
          <a:xfrm rot="10800000">
            <a:off x="2493963" y="2201863"/>
            <a:ext cx="1069975" cy="1092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7338" name="Rectangle 11"/>
          <p:cNvSpPr>
            <a:spLocks noChangeArrowheads="1"/>
          </p:cNvSpPr>
          <p:nvPr/>
        </p:nvSpPr>
        <p:spPr bwMode="auto">
          <a:xfrm>
            <a:off x="5976938" y="2060575"/>
            <a:ext cx="1946275" cy="1438275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FF99"/>
              </a:solidFill>
            </a:endParaRPr>
          </a:p>
        </p:txBody>
      </p:sp>
      <p:sp>
        <p:nvSpPr>
          <p:cNvPr id="227339" name="Text Box 12"/>
          <p:cNvSpPr txBox="1">
            <a:spLocks noChangeArrowheads="1"/>
          </p:cNvSpPr>
          <p:nvPr/>
        </p:nvSpPr>
        <p:spPr bwMode="auto">
          <a:xfrm>
            <a:off x="5989638" y="2025650"/>
            <a:ext cx="185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227340" name="Text Box 13"/>
          <p:cNvSpPr txBox="1">
            <a:spLocks noChangeArrowheads="1"/>
          </p:cNvSpPr>
          <p:nvPr/>
        </p:nvSpPr>
        <p:spPr bwMode="auto">
          <a:xfrm>
            <a:off x="6080125" y="2533650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Topic</a:t>
            </a:r>
          </a:p>
        </p:txBody>
      </p:sp>
      <p:sp>
        <p:nvSpPr>
          <p:cNvPr id="227341" name="Text Box 14"/>
          <p:cNvSpPr txBox="1">
            <a:spLocks noChangeArrowheads="1"/>
          </p:cNvSpPr>
          <p:nvPr/>
        </p:nvSpPr>
        <p:spPr bwMode="auto">
          <a:xfrm>
            <a:off x="6080125" y="2951163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Words</a:t>
            </a:r>
          </a:p>
        </p:txBody>
      </p:sp>
      <p:sp>
        <p:nvSpPr>
          <p:cNvPr id="227342" name="Text Box 15"/>
          <p:cNvSpPr txBox="1">
            <a:spLocks noChangeArrowheads="1"/>
          </p:cNvSpPr>
          <p:nvPr/>
        </p:nvSpPr>
        <p:spPr bwMode="auto">
          <a:xfrm>
            <a:off x="3673475" y="3222625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Exists</a:t>
            </a:r>
          </a:p>
        </p:txBody>
      </p:sp>
      <p:cxnSp>
        <p:nvCxnSpPr>
          <p:cNvPr id="227343" name="AutoShape 16"/>
          <p:cNvCxnSpPr>
            <a:cxnSpLocks noChangeShapeType="1"/>
            <a:stCxn id="227340" idx="1"/>
            <a:endCxn id="227342" idx="3"/>
          </p:cNvCxnSpPr>
          <p:nvPr/>
        </p:nvCxnSpPr>
        <p:spPr bwMode="auto">
          <a:xfrm rot="10800000" flipV="1">
            <a:off x="4756150" y="2762250"/>
            <a:ext cx="1323975" cy="6889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344" name="AutoShape 17"/>
          <p:cNvCxnSpPr>
            <a:cxnSpLocks noChangeShapeType="1"/>
            <a:stCxn id="227335" idx="3"/>
            <a:endCxn id="227342" idx="1"/>
          </p:cNvCxnSpPr>
          <p:nvPr/>
        </p:nvCxnSpPr>
        <p:spPr bwMode="auto">
          <a:xfrm>
            <a:off x="1727200" y="2678113"/>
            <a:ext cx="1946275" cy="7731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7345" name="AutoShape 18"/>
          <p:cNvSpPr>
            <a:spLocks noChangeArrowheads="1"/>
          </p:cNvSpPr>
          <p:nvPr/>
        </p:nvSpPr>
        <p:spPr bwMode="auto">
          <a:xfrm>
            <a:off x="2778125" y="4095750"/>
            <a:ext cx="5641975" cy="2109788"/>
          </a:xfrm>
          <a:prstGeom prst="wedgeRoundRectCallout">
            <a:avLst>
              <a:gd name="adj1" fmla="val -25324"/>
              <a:gd name="adj2" fmla="val -70694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de-DE" sz="2000" b="0" i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227346" name="Text Box 19"/>
          <p:cNvSpPr txBox="1">
            <a:spLocks noChangeArrowheads="1"/>
          </p:cNvSpPr>
          <p:nvPr/>
        </p:nvSpPr>
        <p:spPr bwMode="auto">
          <a:xfrm>
            <a:off x="3006725" y="4283075"/>
            <a:ext cx="119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</a:rPr>
              <a:t>Citer.Topic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227347" name="Line 20"/>
          <p:cNvSpPr>
            <a:spLocks noChangeShapeType="1"/>
          </p:cNvSpPr>
          <p:nvPr/>
        </p:nvSpPr>
        <p:spPr bwMode="auto">
          <a:xfrm>
            <a:off x="2917825" y="4597400"/>
            <a:ext cx="5357813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227348" name="Line 21"/>
          <p:cNvSpPr>
            <a:spLocks noChangeShapeType="1"/>
          </p:cNvSpPr>
          <p:nvPr/>
        </p:nvSpPr>
        <p:spPr bwMode="auto">
          <a:xfrm>
            <a:off x="6124575" y="4622800"/>
            <a:ext cx="0" cy="1397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227349" name="Text Box 22"/>
          <p:cNvSpPr txBox="1">
            <a:spLocks noChangeArrowheads="1"/>
          </p:cNvSpPr>
          <p:nvPr/>
        </p:nvSpPr>
        <p:spPr bwMode="auto">
          <a:xfrm>
            <a:off x="4579938" y="4270375"/>
            <a:ext cx="1244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</a:rPr>
              <a:t>Cited.Topic</a:t>
            </a:r>
            <a:endParaRPr lang="en-US" sz="2000" i="1">
              <a:solidFill>
                <a:schemeClr val="bg1"/>
              </a:solidFill>
            </a:endParaRPr>
          </a:p>
        </p:txBody>
      </p:sp>
      <p:grpSp>
        <p:nvGrpSpPr>
          <p:cNvPr id="227350" name="Group 23"/>
          <p:cNvGrpSpPr>
            <a:grpSpLocks/>
          </p:cNvGrpSpPr>
          <p:nvPr/>
        </p:nvGrpSpPr>
        <p:grpSpPr bwMode="auto">
          <a:xfrm>
            <a:off x="3255963" y="4716463"/>
            <a:ext cx="4875212" cy="276225"/>
            <a:chOff x="787" y="3099"/>
            <a:chExt cx="3071" cy="174"/>
          </a:xfrm>
        </p:grpSpPr>
        <p:sp>
          <p:nvSpPr>
            <p:cNvPr id="227368" name="Rectangle 24"/>
            <p:cNvSpPr>
              <a:spLocks noChangeArrowheads="1"/>
            </p:cNvSpPr>
            <p:nvPr/>
          </p:nvSpPr>
          <p:spPr bwMode="auto">
            <a:xfrm>
              <a:off x="2780" y="3099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0.995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27369" name="Rectangle 25"/>
            <p:cNvSpPr>
              <a:spLocks noChangeArrowheads="1"/>
            </p:cNvSpPr>
            <p:nvPr/>
          </p:nvSpPr>
          <p:spPr bwMode="auto">
            <a:xfrm>
              <a:off x="3494" y="3099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0.005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7370" name="Text Box 26"/>
            <p:cNvSpPr txBox="1">
              <a:spLocks noChangeArrowheads="1"/>
            </p:cNvSpPr>
            <p:nvPr/>
          </p:nvSpPr>
          <p:spPr bwMode="auto">
            <a:xfrm>
              <a:off x="787" y="3099"/>
              <a:ext cx="4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i="1">
                  <a:solidFill>
                    <a:schemeClr val="bg1"/>
                  </a:solidFill>
                </a:rPr>
                <a:t> </a:t>
              </a:r>
              <a:r>
                <a:rPr lang="en-US" sz="1800" b="0" i="1">
                  <a:solidFill>
                    <a:schemeClr val="bg1"/>
                  </a:solidFill>
                </a:rPr>
                <a:t>Theory</a:t>
              </a:r>
              <a:endParaRPr lang="en-US" sz="1800" i="1">
                <a:solidFill>
                  <a:schemeClr val="bg1"/>
                </a:solidFill>
              </a:endParaRPr>
            </a:p>
          </p:txBody>
        </p:sp>
        <p:sp>
          <p:nvSpPr>
            <p:cNvPr id="227371" name="Text Box 27"/>
            <p:cNvSpPr txBox="1">
              <a:spLocks noChangeArrowheads="1"/>
            </p:cNvSpPr>
            <p:nvPr/>
          </p:nvSpPr>
          <p:spPr bwMode="auto">
            <a:xfrm>
              <a:off x="1796" y="3099"/>
              <a:ext cx="4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i="1">
                  <a:solidFill>
                    <a:schemeClr val="bg1"/>
                  </a:solidFill>
                </a:rPr>
                <a:t> </a:t>
              </a:r>
              <a:r>
                <a:rPr lang="en-US" sz="1800" b="0" i="1">
                  <a:solidFill>
                    <a:schemeClr val="bg1"/>
                  </a:solidFill>
                </a:rPr>
                <a:t>Theory</a:t>
              </a:r>
            </a:p>
          </p:txBody>
        </p:sp>
      </p:grpSp>
      <p:sp>
        <p:nvSpPr>
          <p:cNvPr id="227351" name="Text Box 28"/>
          <p:cNvSpPr txBox="1">
            <a:spLocks noChangeArrowheads="1"/>
          </p:cNvSpPr>
          <p:nvPr/>
        </p:nvSpPr>
        <p:spPr bwMode="auto">
          <a:xfrm>
            <a:off x="6381750" y="4259263"/>
            <a:ext cx="622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i="1">
                <a:solidFill>
                  <a:schemeClr val="bg1"/>
                </a:solidFill>
              </a:rPr>
              <a:t> </a:t>
            </a:r>
            <a:r>
              <a:rPr lang="en-US" sz="1800" b="0" i="1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227352" name="Text Box 29"/>
          <p:cNvSpPr txBox="1">
            <a:spLocks noChangeArrowheads="1"/>
          </p:cNvSpPr>
          <p:nvPr/>
        </p:nvSpPr>
        <p:spPr bwMode="auto">
          <a:xfrm>
            <a:off x="7559675" y="4259263"/>
            <a:ext cx="469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i="1">
                <a:solidFill>
                  <a:schemeClr val="bg1"/>
                </a:solidFill>
              </a:rPr>
              <a:t>True</a:t>
            </a:r>
            <a:endParaRPr lang="en-US" sz="1800" i="1">
              <a:solidFill>
                <a:schemeClr val="bg1"/>
              </a:solidFill>
            </a:endParaRPr>
          </a:p>
        </p:txBody>
      </p:sp>
      <p:grpSp>
        <p:nvGrpSpPr>
          <p:cNvPr id="227353" name="Group 30"/>
          <p:cNvGrpSpPr>
            <a:grpSpLocks/>
          </p:cNvGrpSpPr>
          <p:nvPr/>
        </p:nvGrpSpPr>
        <p:grpSpPr bwMode="auto">
          <a:xfrm>
            <a:off x="3255963" y="5051425"/>
            <a:ext cx="4875212" cy="276225"/>
            <a:chOff x="787" y="3302"/>
            <a:chExt cx="3071" cy="174"/>
          </a:xfrm>
        </p:grpSpPr>
        <p:sp>
          <p:nvSpPr>
            <p:cNvPr id="227364" name="Text Box 31"/>
            <p:cNvSpPr txBox="1">
              <a:spLocks noChangeArrowheads="1"/>
            </p:cNvSpPr>
            <p:nvPr/>
          </p:nvSpPr>
          <p:spPr bwMode="auto">
            <a:xfrm>
              <a:off x="1985" y="3302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i="1">
                  <a:solidFill>
                    <a:schemeClr val="bg1"/>
                  </a:solidFill>
                </a:rPr>
                <a:t>AI</a:t>
              </a:r>
            </a:p>
          </p:txBody>
        </p:sp>
        <p:sp>
          <p:nvSpPr>
            <p:cNvPr id="227365" name="Text Box 32"/>
            <p:cNvSpPr txBox="1">
              <a:spLocks noChangeArrowheads="1"/>
            </p:cNvSpPr>
            <p:nvPr/>
          </p:nvSpPr>
          <p:spPr bwMode="auto">
            <a:xfrm>
              <a:off x="787" y="3302"/>
              <a:ext cx="4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i="1">
                  <a:solidFill>
                    <a:schemeClr val="bg1"/>
                  </a:solidFill>
                </a:rPr>
                <a:t> </a:t>
              </a:r>
              <a:r>
                <a:rPr lang="en-US" sz="1800" b="0" i="1">
                  <a:solidFill>
                    <a:schemeClr val="bg1"/>
                  </a:solidFill>
                </a:rPr>
                <a:t>Theory</a:t>
              </a:r>
            </a:p>
          </p:txBody>
        </p:sp>
        <p:sp>
          <p:nvSpPr>
            <p:cNvPr id="227366" name="Rectangle 33"/>
            <p:cNvSpPr>
              <a:spLocks noChangeArrowheads="1"/>
            </p:cNvSpPr>
            <p:nvPr/>
          </p:nvSpPr>
          <p:spPr bwMode="auto">
            <a:xfrm>
              <a:off x="2780" y="3302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0.999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27367" name="Rectangle 34"/>
            <p:cNvSpPr>
              <a:spLocks noChangeArrowheads="1"/>
            </p:cNvSpPr>
            <p:nvPr/>
          </p:nvSpPr>
          <p:spPr bwMode="auto">
            <a:xfrm>
              <a:off x="3494" y="3302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0.001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7354" name="Group 35"/>
          <p:cNvGrpSpPr>
            <a:grpSpLocks/>
          </p:cNvGrpSpPr>
          <p:nvPr/>
        </p:nvGrpSpPr>
        <p:grpSpPr bwMode="auto">
          <a:xfrm>
            <a:off x="3429000" y="5724525"/>
            <a:ext cx="4702175" cy="276225"/>
            <a:chOff x="896" y="3734"/>
            <a:chExt cx="2962" cy="174"/>
          </a:xfrm>
        </p:grpSpPr>
        <p:sp>
          <p:nvSpPr>
            <p:cNvPr id="227360" name="Text Box 36"/>
            <p:cNvSpPr txBox="1">
              <a:spLocks noChangeArrowheads="1"/>
            </p:cNvSpPr>
            <p:nvPr/>
          </p:nvSpPr>
          <p:spPr bwMode="auto">
            <a:xfrm>
              <a:off x="1985" y="3734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i="1">
                  <a:solidFill>
                    <a:schemeClr val="bg1"/>
                  </a:solidFill>
                </a:rPr>
                <a:t>AI</a:t>
              </a:r>
            </a:p>
          </p:txBody>
        </p:sp>
        <p:sp>
          <p:nvSpPr>
            <p:cNvPr id="227361" name="Text Box 37"/>
            <p:cNvSpPr txBox="1">
              <a:spLocks noChangeArrowheads="1"/>
            </p:cNvSpPr>
            <p:nvPr/>
          </p:nvSpPr>
          <p:spPr bwMode="auto">
            <a:xfrm>
              <a:off x="896" y="3734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i="1">
                  <a:solidFill>
                    <a:schemeClr val="bg1"/>
                  </a:solidFill>
                </a:rPr>
                <a:t>   </a:t>
              </a:r>
              <a:r>
                <a:rPr lang="en-US" sz="1800" b="0" i="1">
                  <a:solidFill>
                    <a:schemeClr val="bg1"/>
                  </a:solidFill>
                </a:rPr>
                <a:t>AI </a:t>
              </a:r>
            </a:p>
          </p:txBody>
        </p:sp>
        <p:sp>
          <p:nvSpPr>
            <p:cNvPr id="227362" name="Rectangle 38"/>
            <p:cNvSpPr>
              <a:spLocks noChangeArrowheads="1"/>
            </p:cNvSpPr>
            <p:nvPr/>
          </p:nvSpPr>
          <p:spPr bwMode="auto">
            <a:xfrm>
              <a:off x="2780" y="3734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0.992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27363" name="Rectangle 39"/>
            <p:cNvSpPr>
              <a:spLocks noChangeArrowheads="1"/>
            </p:cNvSpPr>
            <p:nvPr/>
          </p:nvSpPr>
          <p:spPr bwMode="auto">
            <a:xfrm>
              <a:off x="3494" y="3734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0.008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7355" name="Group 40"/>
          <p:cNvGrpSpPr>
            <a:grpSpLocks/>
          </p:cNvGrpSpPr>
          <p:nvPr/>
        </p:nvGrpSpPr>
        <p:grpSpPr bwMode="auto">
          <a:xfrm>
            <a:off x="3429000" y="5387975"/>
            <a:ext cx="4702175" cy="276225"/>
            <a:chOff x="896" y="3531"/>
            <a:chExt cx="2962" cy="174"/>
          </a:xfrm>
        </p:grpSpPr>
        <p:sp>
          <p:nvSpPr>
            <p:cNvPr id="227356" name="Text Box 41"/>
            <p:cNvSpPr txBox="1">
              <a:spLocks noChangeArrowheads="1"/>
            </p:cNvSpPr>
            <p:nvPr/>
          </p:nvSpPr>
          <p:spPr bwMode="auto">
            <a:xfrm>
              <a:off x="896" y="3531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i="1">
                  <a:solidFill>
                    <a:schemeClr val="bg1"/>
                  </a:solidFill>
                </a:rPr>
                <a:t>   </a:t>
              </a:r>
              <a:r>
                <a:rPr lang="en-US" sz="1800" b="0" i="1">
                  <a:solidFill>
                    <a:schemeClr val="bg1"/>
                  </a:solidFill>
                </a:rPr>
                <a:t>AI </a:t>
              </a:r>
            </a:p>
          </p:txBody>
        </p:sp>
        <p:sp>
          <p:nvSpPr>
            <p:cNvPr id="227357" name="Text Box 42"/>
            <p:cNvSpPr txBox="1">
              <a:spLocks noChangeArrowheads="1"/>
            </p:cNvSpPr>
            <p:nvPr/>
          </p:nvSpPr>
          <p:spPr bwMode="auto">
            <a:xfrm>
              <a:off x="1796" y="3531"/>
              <a:ext cx="4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i="1">
                  <a:solidFill>
                    <a:schemeClr val="bg1"/>
                  </a:solidFill>
                </a:rPr>
                <a:t> </a:t>
              </a:r>
              <a:r>
                <a:rPr lang="en-US" sz="1800" b="0" i="1">
                  <a:solidFill>
                    <a:schemeClr val="bg1"/>
                  </a:solidFill>
                </a:rPr>
                <a:t>Theory</a:t>
              </a:r>
              <a:endParaRPr lang="en-US" sz="1800" i="1">
                <a:solidFill>
                  <a:schemeClr val="bg1"/>
                </a:solidFill>
              </a:endParaRPr>
            </a:p>
          </p:txBody>
        </p:sp>
        <p:sp>
          <p:nvSpPr>
            <p:cNvPr id="227358" name="Rectangle 43"/>
            <p:cNvSpPr>
              <a:spLocks noChangeArrowheads="1"/>
            </p:cNvSpPr>
            <p:nvPr/>
          </p:nvSpPr>
          <p:spPr bwMode="auto">
            <a:xfrm>
              <a:off x="2780" y="3531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0.997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27359" name="Rectangle 44"/>
            <p:cNvSpPr>
              <a:spLocks noChangeArrowheads="1"/>
            </p:cNvSpPr>
            <p:nvPr/>
          </p:nvSpPr>
          <p:spPr bwMode="auto">
            <a:xfrm>
              <a:off x="3494" y="3531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0">
                  <a:solidFill>
                    <a:schemeClr val="bg1"/>
                  </a:solidFill>
                </a:rPr>
                <a:t>0.003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2819400" y="2895600"/>
            <a:ext cx="388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609600" y="990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de-DE" sz="20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20" name="Text Box 5"/>
          <p:cNvSpPr txBox="1">
            <a:spLocks noChangeArrowheads="1"/>
          </p:cNvSpPr>
          <p:nvPr/>
        </p:nvSpPr>
        <p:spPr bwMode="auto">
          <a:xfrm>
            <a:off x="2743200" y="28956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Paper#2</a:t>
            </a:r>
          </a:p>
        </p:txBody>
      </p:sp>
      <p:sp>
        <p:nvSpPr>
          <p:cNvPr id="214021" name="Oval 6"/>
          <p:cNvSpPr>
            <a:spLocks noChangeArrowheads="1"/>
          </p:cNvSpPr>
          <p:nvPr/>
        </p:nvSpPr>
        <p:spPr bwMode="auto">
          <a:xfrm>
            <a:off x="4106863" y="2914650"/>
            <a:ext cx="89058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Topic</a:t>
            </a:r>
          </a:p>
        </p:txBody>
      </p:sp>
      <p:cxnSp>
        <p:nvCxnSpPr>
          <p:cNvPr id="168966" name="AutoShape 7"/>
          <p:cNvCxnSpPr>
            <a:cxnSpLocks noChangeShapeType="1"/>
            <a:stCxn id="214021" idx="4"/>
            <a:endCxn id="214073" idx="7"/>
          </p:cNvCxnSpPr>
          <p:nvPr/>
        </p:nvCxnSpPr>
        <p:spPr bwMode="auto">
          <a:xfrm flipH="1">
            <a:off x="4060825" y="3365500"/>
            <a:ext cx="492125" cy="1365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67" name="AutoShape 8"/>
          <p:cNvCxnSpPr>
            <a:cxnSpLocks noChangeShapeType="1"/>
            <a:stCxn id="214021" idx="4"/>
            <a:endCxn id="214070" idx="2"/>
          </p:cNvCxnSpPr>
          <p:nvPr/>
        </p:nvCxnSpPr>
        <p:spPr bwMode="auto">
          <a:xfrm>
            <a:off x="4552950" y="3365500"/>
            <a:ext cx="398463" cy="1555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24" name="Text Box 9"/>
          <p:cNvSpPr txBox="1">
            <a:spLocks noChangeArrowheads="1"/>
          </p:cNvSpPr>
          <p:nvPr/>
        </p:nvSpPr>
        <p:spPr bwMode="auto">
          <a:xfrm>
            <a:off x="7391400" y="2819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Paper#3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25" name="Oval 10"/>
          <p:cNvSpPr>
            <a:spLocks noChangeArrowheads="1"/>
          </p:cNvSpPr>
          <p:nvPr/>
        </p:nvSpPr>
        <p:spPr bwMode="auto">
          <a:xfrm>
            <a:off x="6545263" y="2895600"/>
            <a:ext cx="89058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Topic</a:t>
            </a:r>
          </a:p>
        </p:txBody>
      </p:sp>
      <p:cxnSp>
        <p:nvCxnSpPr>
          <p:cNvPr id="168970" name="AutoShape 11"/>
          <p:cNvCxnSpPr>
            <a:cxnSpLocks noChangeShapeType="1"/>
            <a:stCxn id="214025" idx="4"/>
            <a:endCxn id="214071" idx="1"/>
          </p:cNvCxnSpPr>
          <p:nvPr/>
        </p:nvCxnSpPr>
        <p:spPr bwMode="auto">
          <a:xfrm>
            <a:off x="6991350" y="3346450"/>
            <a:ext cx="777875" cy="4794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27" name="Oval 12"/>
          <p:cNvSpPr>
            <a:spLocks noChangeArrowheads="1"/>
          </p:cNvSpPr>
          <p:nvPr/>
        </p:nvSpPr>
        <p:spPr bwMode="auto">
          <a:xfrm>
            <a:off x="7618413" y="3343275"/>
            <a:ext cx="1046162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WordN</a:t>
            </a:r>
          </a:p>
        </p:txBody>
      </p:sp>
      <p:cxnSp>
        <p:nvCxnSpPr>
          <p:cNvPr id="168972" name="AutoShape 13"/>
          <p:cNvCxnSpPr>
            <a:cxnSpLocks noChangeShapeType="1"/>
            <a:stCxn id="214025" idx="4"/>
            <a:endCxn id="214027" idx="1"/>
          </p:cNvCxnSpPr>
          <p:nvPr/>
        </p:nvCxnSpPr>
        <p:spPr bwMode="auto">
          <a:xfrm>
            <a:off x="6991350" y="3346450"/>
            <a:ext cx="781050" cy="412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29" name="Text Box 14"/>
          <p:cNvSpPr txBox="1">
            <a:spLocks noChangeArrowheads="1"/>
          </p:cNvSpPr>
          <p:nvPr/>
        </p:nvSpPr>
        <p:spPr bwMode="auto">
          <a:xfrm>
            <a:off x="152400" y="28194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Paper#1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30" name="Oval 15"/>
          <p:cNvSpPr>
            <a:spLocks noChangeArrowheads="1"/>
          </p:cNvSpPr>
          <p:nvPr/>
        </p:nvSpPr>
        <p:spPr bwMode="auto">
          <a:xfrm>
            <a:off x="422275" y="3438525"/>
            <a:ext cx="100647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Word1</a:t>
            </a:r>
          </a:p>
        </p:txBody>
      </p:sp>
      <p:sp>
        <p:nvSpPr>
          <p:cNvPr id="214031" name="Oval 16"/>
          <p:cNvSpPr>
            <a:spLocks noChangeArrowheads="1"/>
          </p:cNvSpPr>
          <p:nvPr/>
        </p:nvSpPr>
        <p:spPr bwMode="auto">
          <a:xfrm>
            <a:off x="1497013" y="2933700"/>
            <a:ext cx="89058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Topic</a:t>
            </a:r>
          </a:p>
        </p:txBody>
      </p:sp>
      <p:cxnSp>
        <p:nvCxnSpPr>
          <p:cNvPr id="168976" name="AutoShape 17"/>
          <p:cNvCxnSpPr>
            <a:cxnSpLocks noChangeShapeType="1"/>
            <a:stCxn id="214031" idx="4"/>
            <a:endCxn id="214030" idx="0"/>
          </p:cNvCxnSpPr>
          <p:nvPr/>
        </p:nvCxnSpPr>
        <p:spPr bwMode="auto">
          <a:xfrm flipH="1">
            <a:off x="925513" y="3384550"/>
            <a:ext cx="1017587" cy="349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77" name="AutoShape 18"/>
          <p:cNvCxnSpPr>
            <a:cxnSpLocks noChangeShapeType="1"/>
            <a:stCxn id="214031" idx="4"/>
            <a:endCxn id="214072" idx="0"/>
          </p:cNvCxnSpPr>
          <p:nvPr/>
        </p:nvCxnSpPr>
        <p:spPr bwMode="auto">
          <a:xfrm flipH="1">
            <a:off x="1169988" y="3384550"/>
            <a:ext cx="773112" cy="4730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78" name="AutoShape 19"/>
          <p:cNvCxnSpPr>
            <a:cxnSpLocks noChangeShapeType="1"/>
            <a:stCxn id="214042" idx="5"/>
            <a:endCxn id="214021" idx="1"/>
          </p:cNvCxnSpPr>
          <p:nvPr/>
        </p:nvCxnSpPr>
        <p:spPr bwMode="auto">
          <a:xfrm>
            <a:off x="2787650" y="2520950"/>
            <a:ext cx="1449388" cy="4381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79" name="AutoShape 20"/>
          <p:cNvCxnSpPr>
            <a:cxnSpLocks noChangeShapeType="1"/>
            <a:stCxn id="214031" idx="4"/>
            <a:endCxn id="214074" idx="0"/>
          </p:cNvCxnSpPr>
          <p:nvPr/>
        </p:nvCxnSpPr>
        <p:spPr bwMode="auto">
          <a:xfrm>
            <a:off x="1943100" y="3384550"/>
            <a:ext cx="560388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36" name="Text Box 21"/>
          <p:cNvSpPr txBox="1">
            <a:spLocks noChangeArrowheads="1"/>
          </p:cNvSpPr>
          <p:nvPr/>
        </p:nvSpPr>
        <p:spPr bwMode="auto">
          <a:xfrm flipV="1">
            <a:off x="1295400" y="38100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...</a:t>
            </a:r>
          </a:p>
        </p:txBody>
      </p:sp>
      <p:sp>
        <p:nvSpPr>
          <p:cNvPr id="214037" name="Text Box 22"/>
          <p:cNvSpPr txBox="1">
            <a:spLocks noChangeArrowheads="1"/>
          </p:cNvSpPr>
          <p:nvPr/>
        </p:nvSpPr>
        <p:spPr bwMode="auto">
          <a:xfrm flipV="1">
            <a:off x="4362450" y="3844925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...</a:t>
            </a:r>
          </a:p>
        </p:txBody>
      </p:sp>
      <p:sp>
        <p:nvSpPr>
          <p:cNvPr id="214038" name="Text Box 23"/>
          <p:cNvSpPr txBox="1">
            <a:spLocks noChangeArrowheads="1"/>
          </p:cNvSpPr>
          <p:nvPr/>
        </p:nvSpPr>
        <p:spPr bwMode="auto">
          <a:xfrm flipV="1">
            <a:off x="7258050" y="38481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...</a:t>
            </a:r>
          </a:p>
        </p:txBody>
      </p:sp>
      <p:cxnSp>
        <p:nvCxnSpPr>
          <p:cNvPr id="168983" name="AutoShape 24"/>
          <p:cNvCxnSpPr>
            <a:cxnSpLocks noChangeShapeType="1"/>
            <a:stCxn id="214042" idx="4"/>
            <a:endCxn id="214031" idx="7"/>
          </p:cNvCxnSpPr>
          <p:nvPr/>
        </p:nvCxnSpPr>
        <p:spPr bwMode="auto">
          <a:xfrm flipH="1">
            <a:off x="2257425" y="2584450"/>
            <a:ext cx="254000" cy="3937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84" name="AutoShape 25"/>
          <p:cNvCxnSpPr>
            <a:cxnSpLocks noChangeShapeType="1"/>
            <a:stCxn id="214046" idx="5"/>
            <a:endCxn id="214025" idx="1"/>
          </p:cNvCxnSpPr>
          <p:nvPr/>
        </p:nvCxnSpPr>
        <p:spPr bwMode="auto">
          <a:xfrm>
            <a:off x="5605463" y="2406650"/>
            <a:ext cx="1069975" cy="5334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41" name="Text Box 26"/>
          <p:cNvSpPr txBox="1">
            <a:spLocks noChangeArrowheads="1"/>
          </p:cNvSpPr>
          <p:nvPr/>
        </p:nvSpPr>
        <p:spPr bwMode="auto">
          <a:xfrm>
            <a:off x="1981200" y="164465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Author #1</a:t>
            </a:r>
          </a:p>
        </p:txBody>
      </p:sp>
      <p:sp>
        <p:nvSpPr>
          <p:cNvPr id="214042" name="Oval 27"/>
          <p:cNvSpPr>
            <a:spLocks noChangeArrowheads="1"/>
          </p:cNvSpPr>
          <p:nvPr/>
        </p:nvSpPr>
        <p:spPr bwMode="auto">
          <a:xfrm>
            <a:off x="2119313" y="2133600"/>
            <a:ext cx="78263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Area</a:t>
            </a:r>
          </a:p>
        </p:txBody>
      </p:sp>
      <p:sp>
        <p:nvSpPr>
          <p:cNvPr id="214043" name="Oval 28"/>
          <p:cNvSpPr>
            <a:spLocks noChangeArrowheads="1"/>
          </p:cNvSpPr>
          <p:nvPr/>
        </p:nvSpPr>
        <p:spPr bwMode="auto">
          <a:xfrm>
            <a:off x="3067050" y="2038350"/>
            <a:ext cx="6699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Inst</a:t>
            </a:r>
          </a:p>
        </p:txBody>
      </p:sp>
      <p:sp>
        <p:nvSpPr>
          <p:cNvPr id="214044" name="Text Box 29"/>
          <p:cNvSpPr txBox="1">
            <a:spLocks noChangeArrowheads="1"/>
          </p:cNvSpPr>
          <p:nvPr/>
        </p:nvSpPr>
        <p:spPr bwMode="auto">
          <a:xfrm>
            <a:off x="1909763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#1-#2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45" name="Text Box 30"/>
          <p:cNvSpPr txBox="1">
            <a:spLocks noChangeArrowheads="1"/>
          </p:cNvSpPr>
          <p:nvPr/>
        </p:nvSpPr>
        <p:spPr bwMode="auto">
          <a:xfrm>
            <a:off x="4895850" y="16002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Author #2</a:t>
            </a:r>
          </a:p>
        </p:txBody>
      </p:sp>
      <p:sp>
        <p:nvSpPr>
          <p:cNvPr id="214046" name="Oval 31"/>
          <p:cNvSpPr>
            <a:spLocks noChangeArrowheads="1"/>
          </p:cNvSpPr>
          <p:nvPr/>
        </p:nvSpPr>
        <p:spPr bwMode="auto">
          <a:xfrm>
            <a:off x="4937125" y="2019300"/>
            <a:ext cx="782638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Area</a:t>
            </a:r>
          </a:p>
        </p:txBody>
      </p:sp>
      <p:sp>
        <p:nvSpPr>
          <p:cNvPr id="214047" name="Oval 32"/>
          <p:cNvSpPr>
            <a:spLocks noChangeArrowheads="1"/>
          </p:cNvSpPr>
          <p:nvPr/>
        </p:nvSpPr>
        <p:spPr bwMode="auto">
          <a:xfrm>
            <a:off x="5926138" y="1981200"/>
            <a:ext cx="6699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Inst</a:t>
            </a:r>
          </a:p>
        </p:txBody>
      </p:sp>
      <p:sp>
        <p:nvSpPr>
          <p:cNvPr id="214048" name="Oval 33"/>
          <p:cNvSpPr>
            <a:spLocks noChangeArrowheads="1"/>
          </p:cNvSpPr>
          <p:nvPr/>
        </p:nvSpPr>
        <p:spPr bwMode="auto">
          <a:xfrm>
            <a:off x="6153150" y="4883150"/>
            <a:ext cx="836613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4049" name="Text Box 34"/>
          <p:cNvSpPr txBox="1">
            <a:spLocks noChangeArrowheads="1"/>
          </p:cNvSpPr>
          <p:nvPr/>
        </p:nvSpPr>
        <p:spPr bwMode="auto">
          <a:xfrm>
            <a:off x="5921375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#2-#3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68994" name="AutoShape 35"/>
          <p:cNvCxnSpPr>
            <a:cxnSpLocks noChangeShapeType="1"/>
            <a:stCxn id="214021" idx="4"/>
            <a:endCxn id="214074" idx="0"/>
          </p:cNvCxnSpPr>
          <p:nvPr/>
        </p:nvCxnSpPr>
        <p:spPr bwMode="auto">
          <a:xfrm flipH="1">
            <a:off x="2503488" y="3365500"/>
            <a:ext cx="2049462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95" name="AutoShape 36"/>
          <p:cNvCxnSpPr>
            <a:cxnSpLocks noChangeShapeType="1"/>
            <a:stCxn id="214025" idx="4"/>
            <a:endCxn id="214066" idx="0"/>
          </p:cNvCxnSpPr>
          <p:nvPr/>
        </p:nvCxnSpPr>
        <p:spPr bwMode="auto">
          <a:xfrm flipH="1">
            <a:off x="1147763" y="3346450"/>
            <a:ext cx="5843587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996" name="AutoShape 37"/>
          <p:cNvCxnSpPr>
            <a:cxnSpLocks noChangeShapeType="1"/>
            <a:stCxn id="214025" idx="4"/>
            <a:endCxn id="214048" idx="0"/>
          </p:cNvCxnSpPr>
          <p:nvPr/>
        </p:nvCxnSpPr>
        <p:spPr bwMode="auto">
          <a:xfrm flipH="1">
            <a:off x="6572250" y="3346450"/>
            <a:ext cx="419100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53" name="Oval 38"/>
          <p:cNvSpPr>
            <a:spLocks noChangeArrowheads="1"/>
          </p:cNvSpPr>
          <p:nvPr/>
        </p:nvSpPr>
        <p:spPr bwMode="auto">
          <a:xfrm>
            <a:off x="3440113" y="4883150"/>
            <a:ext cx="836612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4054" name="Text Box 39"/>
          <p:cNvSpPr txBox="1">
            <a:spLocks noChangeArrowheads="1"/>
          </p:cNvSpPr>
          <p:nvPr/>
        </p:nvSpPr>
        <p:spPr bwMode="auto">
          <a:xfrm>
            <a:off x="3246438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#2-#1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55" name="Oval 40"/>
          <p:cNvSpPr>
            <a:spLocks noChangeArrowheads="1"/>
          </p:cNvSpPr>
          <p:nvPr/>
        </p:nvSpPr>
        <p:spPr bwMode="auto">
          <a:xfrm>
            <a:off x="4797425" y="4883150"/>
            <a:ext cx="836613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4056" name="Text Box 41"/>
          <p:cNvSpPr txBox="1">
            <a:spLocks noChangeArrowheads="1"/>
          </p:cNvSpPr>
          <p:nvPr/>
        </p:nvSpPr>
        <p:spPr bwMode="auto">
          <a:xfrm>
            <a:off x="4584700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#3-#1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57" name="Oval 42"/>
          <p:cNvSpPr>
            <a:spLocks noChangeArrowheads="1"/>
          </p:cNvSpPr>
          <p:nvPr/>
        </p:nvSpPr>
        <p:spPr bwMode="auto">
          <a:xfrm>
            <a:off x="7510463" y="4883150"/>
            <a:ext cx="836612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cxnSp>
        <p:nvCxnSpPr>
          <p:cNvPr id="169002" name="AutoShape 43"/>
          <p:cNvCxnSpPr>
            <a:cxnSpLocks noChangeShapeType="1"/>
            <a:stCxn id="214042" idx="6"/>
            <a:endCxn id="214043" idx="2"/>
          </p:cNvCxnSpPr>
          <p:nvPr/>
        </p:nvCxnSpPr>
        <p:spPr bwMode="auto">
          <a:xfrm flipV="1">
            <a:off x="2921000" y="2254250"/>
            <a:ext cx="127000" cy="952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03" name="AutoShape 44"/>
          <p:cNvCxnSpPr>
            <a:cxnSpLocks noChangeShapeType="1"/>
            <a:stCxn id="214046" idx="6"/>
            <a:endCxn id="214047" idx="2"/>
          </p:cNvCxnSpPr>
          <p:nvPr/>
        </p:nvCxnSpPr>
        <p:spPr bwMode="auto">
          <a:xfrm flipV="1">
            <a:off x="5738813" y="2197100"/>
            <a:ext cx="168275" cy="381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04" name="AutoShape 45"/>
          <p:cNvCxnSpPr>
            <a:cxnSpLocks noChangeShapeType="1"/>
            <a:stCxn id="214031" idx="4"/>
            <a:endCxn id="214055" idx="0"/>
          </p:cNvCxnSpPr>
          <p:nvPr/>
        </p:nvCxnSpPr>
        <p:spPr bwMode="auto">
          <a:xfrm>
            <a:off x="1943100" y="3384550"/>
            <a:ext cx="3273425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05" name="AutoShape 46"/>
          <p:cNvCxnSpPr>
            <a:cxnSpLocks noChangeShapeType="1"/>
            <a:stCxn id="214031" idx="4"/>
            <a:endCxn id="214066" idx="0"/>
          </p:cNvCxnSpPr>
          <p:nvPr/>
        </p:nvCxnSpPr>
        <p:spPr bwMode="auto">
          <a:xfrm flipH="1">
            <a:off x="1147763" y="3384550"/>
            <a:ext cx="795337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06" name="AutoShape 47"/>
          <p:cNvCxnSpPr>
            <a:cxnSpLocks noChangeShapeType="1"/>
            <a:stCxn id="214021" idx="4"/>
            <a:endCxn id="214053" idx="0"/>
          </p:cNvCxnSpPr>
          <p:nvPr/>
        </p:nvCxnSpPr>
        <p:spPr bwMode="auto">
          <a:xfrm flipH="1">
            <a:off x="3859213" y="3365500"/>
            <a:ext cx="693737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07" name="AutoShape 48"/>
          <p:cNvCxnSpPr>
            <a:cxnSpLocks noChangeShapeType="1"/>
            <a:stCxn id="214021" idx="4"/>
            <a:endCxn id="214048" idx="0"/>
          </p:cNvCxnSpPr>
          <p:nvPr/>
        </p:nvCxnSpPr>
        <p:spPr bwMode="auto">
          <a:xfrm>
            <a:off x="4552950" y="3365500"/>
            <a:ext cx="2019300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08" name="AutoShape 49"/>
          <p:cNvCxnSpPr>
            <a:cxnSpLocks noChangeShapeType="1"/>
            <a:stCxn id="214021" idx="4"/>
            <a:endCxn id="214057" idx="0"/>
          </p:cNvCxnSpPr>
          <p:nvPr/>
        </p:nvCxnSpPr>
        <p:spPr bwMode="auto">
          <a:xfrm>
            <a:off x="4552950" y="3365500"/>
            <a:ext cx="3376613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65" name="Text Box 50"/>
          <p:cNvSpPr txBox="1">
            <a:spLocks noChangeArrowheads="1"/>
          </p:cNvSpPr>
          <p:nvPr/>
        </p:nvSpPr>
        <p:spPr bwMode="auto">
          <a:xfrm>
            <a:off x="571500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#1-#3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4066" name="Oval 51"/>
          <p:cNvSpPr>
            <a:spLocks noChangeArrowheads="1"/>
          </p:cNvSpPr>
          <p:nvPr/>
        </p:nvSpPr>
        <p:spPr bwMode="auto">
          <a:xfrm>
            <a:off x="728663" y="4883150"/>
            <a:ext cx="836612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cxnSp>
        <p:nvCxnSpPr>
          <p:cNvPr id="169011" name="AutoShape 52"/>
          <p:cNvCxnSpPr>
            <a:cxnSpLocks noChangeShapeType="1"/>
            <a:stCxn id="214025" idx="4"/>
            <a:endCxn id="214055" idx="0"/>
          </p:cNvCxnSpPr>
          <p:nvPr/>
        </p:nvCxnSpPr>
        <p:spPr bwMode="auto">
          <a:xfrm flipH="1">
            <a:off x="5216525" y="3346450"/>
            <a:ext cx="1774825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12" name="AutoShape 53"/>
          <p:cNvCxnSpPr>
            <a:cxnSpLocks noChangeShapeType="1"/>
            <a:stCxn id="214025" idx="4"/>
            <a:endCxn id="214057" idx="0"/>
          </p:cNvCxnSpPr>
          <p:nvPr/>
        </p:nvCxnSpPr>
        <p:spPr bwMode="auto">
          <a:xfrm>
            <a:off x="6991350" y="3346450"/>
            <a:ext cx="938213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013" name="AutoShape 54"/>
          <p:cNvCxnSpPr>
            <a:cxnSpLocks noChangeShapeType="1"/>
            <a:stCxn id="214031" idx="4"/>
            <a:endCxn id="214053" idx="0"/>
          </p:cNvCxnSpPr>
          <p:nvPr/>
        </p:nvCxnSpPr>
        <p:spPr bwMode="auto">
          <a:xfrm>
            <a:off x="1943100" y="3384550"/>
            <a:ext cx="1916113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70" name="Oval 55"/>
          <p:cNvSpPr>
            <a:spLocks noChangeArrowheads="1"/>
          </p:cNvSpPr>
          <p:nvPr/>
        </p:nvSpPr>
        <p:spPr bwMode="auto">
          <a:xfrm>
            <a:off x="4970463" y="3305175"/>
            <a:ext cx="1046162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WordN</a:t>
            </a:r>
          </a:p>
        </p:txBody>
      </p:sp>
      <p:sp>
        <p:nvSpPr>
          <p:cNvPr id="214071" name="Oval 56"/>
          <p:cNvSpPr>
            <a:spLocks noChangeArrowheads="1"/>
          </p:cNvSpPr>
          <p:nvPr/>
        </p:nvSpPr>
        <p:spPr bwMode="auto">
          <a:xfrm>
            <a:off x="7621588" y="3781425"/>
            <a:ext cx="1006475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Word1</a:t>
            </a:r>
          </a:p>
        </p:txBody>
      </p:sp>
      <p:sp>
        <p:nvSpPr>
          <p:cNvPr id="214072" name="Oval 57"/>
          <p:cNvSpPr>
            <a:spLocks noChangeArrowheads="1"/>
          </p:cNvSpPr>
          <p:nvPr/>
        </p:nvSpPr>
        <p:spPr bwMode="auto">
          <a:xfrm>
            <a:off x="646113" y="3876675"/>
            <a:ext cx="1046162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WordN</a:t>
            </a:r>
          </a:p>
        </p:txBody>
      </p:sp>
      <p:sp>
        <p:nvSpPr>
          <p:cNvPr id="214073" name="Oval 58"/>
          <p:cNvSpPr>
            <a:spLocks noChangeArrowheads="1"/>
          </p:cNvSpPr>
          <p:nvPr/>
        </p:nvSpPr>
        <p:spPr bwMode="auto">
          <a:xfrm>
            <a:off x="3201988" y="3457575"/>
            <a:ext cx="1006475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Word1</a:t>
            </a:r>
          </a:p>
        </p:txBody>
      </p:sp>
      <p:sp>
        <p:nvSpPr>
          <p:cNvPr id="214074" name="Oval 59"/>
          <p:cNvSpPr>
            <a:spLocks noChangeArrowheads="1"/>
          </p:cNvSpPr>
          <p:nvPr/>
        </p:nvSpPr>
        <p:spPr bwMode="auto">
          <a:xfrm>
            <a:off x="2084388" y="4883150"/>
            <a:ext cx="836612" cy="3746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 dirty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4075" name="Text Box 60"/>
          <p:cNvSpPr txBox="1">
            <a:spLocks noChangeArrowheads="1"/>
          </p:cNvSpPr>
          <p:nvPr/>
        </p:nvSpPr>
        <p:spPr bwMode="auto">
          <a:xfrm>
            <a:off x="7391400" y="5257800"/>
            <a:ext cx="203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 i="1">
                <a:solidFill>
                  <a:srgbClr val="3366FF"/>
                </a:solidFill>
                <a:latin typeface="Tahoma" pitchFamily="34" charset="0"/>
                <a:ea typeface="+mn-ea"/>
                <a:cs typeface="+mn-cs"/>
              </a:rPr>
              <a:t>#3-#2</a:t>
            </a:r>
            <a:endParaRPr lang="en-US" sz="20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9020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Introduce Exists RVs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Probabilistic Relational Models 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534400" cy="502920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Combine advantages of relational logic &amp; Bayesian networks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natural domain modeling: objects, properties, relations;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generalization over a variety of situations;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compact, natural probability models.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Integrate uncertainty with relational model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properties of domain entities can depend on properties of related entities;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uncertainty over relational structure of domain.</a:t>
            </a:r>
            <a:endParaRPr lang="en-US">
              <a:latin typeface="Arial" charset="0"/>
              <a:ea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advTm="405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2819400" y="2895600"/>
            <a:ext cx="388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609600" y="990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de-DE" sz="2000" b="0">
              <a:solidFill>
                <a:srgbClr val="050B0B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44" name="Text Box 5"/>
          <p:cNvSpPr txBox="1">
            <a:spLocks noChangeArrowheads="1"/>
          </p:cNvSpPr>
          <p:nvPr/>
        </p:nvSpPr>
        <p:spPr bwMode="auto">
          <a:xfrm>
            <a:off x="2743200" y="28956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Paper#2</a:t>
            </a:r>
          </a:p>
        </p:txBody>
      </p:sp>
      <p:sp>
        <p:nvSpPr>
          <p:cNvPr id="215045" name="Oval 6"/>
          <p:cNvSpPr>
            <a:spLocks noChangeArrowheads="1"/>
          </p:cNvSpPr>
          <p:nvPr/>
        </p:nvSpPr>
        <p:spPr bwMode="auto">
          <a:xfrm>
            <a:off x="4106863" y="2914650"/>
            <a:ext cx="89058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Topic</a:t>
            </a:r>
          </a:p>
        </p:txBody>
      </p:sp>
      <p:cxnSp>
        <p:nvCxnSpPr>
          <p:cNvPr id="169990" name="AutoShape 7"/>
          <p:cNvCxnSpPr>
            <a:cxnSpLocks noChangeShapeType="1"/>
            <a:stCxn id="215045" idx="4"/>
            <a:endCxn id="215097" idx="7"/>
          </p:cNvCxnSpPr>
          <p:nvPr/>
        </p:nvCxnSpPr>
        <p:spPr bwMode="auto">
          <a:xfrm flipH="1">
            <a:off x="4060825" y="3365500"/>
            <a:ext cx="492125" cy="1365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991" name="AutoShape 8"/>
          <p:cNvCxnSpPr>
            <a:cxnSpLocks noChangeShapeType="1"/>
            <a:stCxn id="215045" idx="4"/>
            <a:endCxn id="215094" idx="2"/>
          </p:cNvCxnSpPr>
          <p:nvPr/>
        </p:nvCxnSpPr>
        <p:spPr bwMode="auto">
          <a:xfrm>
            <a:off x="4552950" y="3365500"/>
            <a:ext cx="398463" cy="1555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48" name="Text Box 9"/>
          <p:cNvSpPr txBox="1">
            <a:spLocks noChangeArrowheads="1"/>
          </p:cNvSpPr>
          <p:nvPr/>
        </p:nvSpPr>
        <p:spPr bwMode="auto">
          <a:xfrm>
            <a:off x="7391400" y="2819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Paper#3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49" name="Oval 10"/>
          <p:cNvSpPr>
            <a:spLocks noChangeArrowheads="1"/>
          </p:cNvSpPr>
          <p:nvPr/>
        </p:nvSpPr>
        <p:spPr bwMode="auto">
          <a:xfrm>
            <a:off x="6545263" y="2895600"/>
            <a:ext cx="89058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Topic</a:t>
            </a:r>
          </a:p>
        </p:txBody>
      </p:sp>
      <p:cxnSp>
        <p:nvCxnSpPr>
          <p:cNvPr id="169994" name="AutoShape 11"/>
          <p:cNvCxnSpPr>
            <a:cxnSpLocks noChangeShapeType="1"/>
            <a:stCxn id="215049" idx="4"/>
            <a:endCxn id="215095" idx="1"/>
          </p:cNvCxnSpPr>
          <p:nvPr/>
        </p:nvCxnSpPr>
        <p:spPr bwMode="auto">
          <a:xfrm>
            <a:off x="6991350" y="3346450"/>
            <a:ext cx="777875" cy="4794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51" name="Oval 12"/>
          <p:cNvSpPr>
            <a:spLocks noChangeArrowheads="1"/>
          </p:cNvSpPr>
          <p:nvPr/>
        </p:nvSpPr>
        <p:spPr bwMode="auto">
          <a:xfrm>
            <a:off x="7618413" y="3343275"/>
            <a:ext cx="1046162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WordN</a:t>
            </a:r>
          </a:p>
        </p:txBody>
      </p:sp>
      <p:cxnSp>
        <p:nvCxnSpPr>
          <p:cNvPr id="169996" name="AutoShape 13"/>
          <p:cNvCxnSpPr>
            <a:cxnSpLocks noChangeShapeType="1"/>
            <a:stCxn id="215049" idx="4"/>
            <a:endCxn id="215051" idx="1"/>
          </p:cNvCxnSpPr>
          <p:nvPr/>
        </p:nvCxnSpPr>
        <p:spPr bwMode="auto">
          <a:xfrm>
            <a:off x="6991350" y="3346450"/>
            <a:ext cx="781050" cy="412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53" name="Text Box 14"/>
          <p:cNvSpPr txBox="1">
            <a:spLocks noChangeArrowheads="1"/>
          </p:cNvSpPr>
          <p:nvPr/>
        </p:nvSpPr>
        <p:spPr bwMode="auto">
          <a:xfrm>
            <a:off x="152400" y="28194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Paper#1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54" name="Oval 15"/>
          <p:cNvSpPr>
            <a:spLocks noChangeArrowheads="1"/>
          </p:cNvSpPr>
          <p:nvPr/>
        </p:nvSpPr>
        <p:spPr bwMode="auto">
          <a:xfrm>
            <a:off x="422275" y="3438525"/>
            <a:ext cx="100647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Word1</a:t>
            </a:r>
          </a:p>
        </p:txBody>
      </p:sp>
      <p:sp>
        <p:nvSpPr>
          <p:cNvPr id="215055" name="Oval 16"/>
          <p:cNvSpPr>
            <a:spLocks noChangeArrowheads="1"/>
          </p:cNvSpPr>
          <p:nvPr/>
        </p:nvSpPr>
        <p:spPr bwMode="auto">
          <a:xfrm>
            <a:off x="1497013" y="2933700"/>
            <a:ext cx="89058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Topic</a:t>
            </a:r>
          </a:p>
        </p:txBody>
      </p:sp>
      <p:cxnSp>
        <p:nvCxnSpPr>
          <p:cNvPr id="170000" name="AutoShape 17"/>
          <p:cNvCxnSpPr>
            <a:cxnSpLocks noChangeShapeType="1"/>
            <a:stCxn id="215055" idx="4"/>
            <a:endCxn id="215054" idx="0"/>
          </p:cNvCxnSpPr>
          <p:nvPr/>
        </p:nvCxnSpPr>
        <p:spPr bwMode="auto">
          <a:xfrm flipH="1">
            <a:off x="925513" y="3384550"/>
            <a:ext cx="1017587" cy="349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01" name="AutoShape 18"/>
          <p:cNvCxnSpPr>
            <a:cxnSpLocks noChangeShapeType="1"/>
            <a:stCxn id="215055" idx="4"/>
            <a:endCxn id="215096" idx="0"/>
          </p:cNvCxnSpPr>
          <p:nvPr/>
        </p:nvCxnSpPr>
        <p:spPr bwMode="auto">
          <a:xfrm flipH="1">
            <a:off x="1169988" y="3384550"/>
            <a:ext cx="773112" cy="4730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02" name="AutoShape 19"/>
          <p:cNvCxnSpPr>
            <a:cxnSpLocks noChangeShapeType="1"/>
            <a:stCxn id="215066" idx="5"/>
            <a:endCxn id="215045" idx="1"/>
          </p:cNvCxnSpPr>
          <p:nvPr/>
        </p:nvCxnSpPr>
        <p:spPr bwMode="auto">
          <a:xfrm>
            <a:off x="2787650" y="2520950"/>
            <a:ext cx="1449388" cy="4381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03" name="AutoShape 20"/>
          <p:cNvCxnSpPr>
            <a:cxnSpLocks noChangeShapeType="1"/>
            <a:stCxn id="215055" idx="4"/>
            <a:endCxn id="215098" idx="0"/>
          </p:cNvCxnSpPr>
          <p:nvPr/>
        </p:nvCxnSpPr>
        <p:spPr bwMode="auto">
          <a:xfrm>
            <a:off x="1943100" y="3384550"/>
            <a:ext cx="560388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60" name="Text Box 21"/>
          <p:cNvSpPr txBox="1">
            <a:spLocks noChangeArrowheads="1"/>
          </p:cNvSpPr>
          <p:nvPr/>
        </p:nvSpPr>
        <p:spPr bwMode="auto">
          <a:xfrm flipV="1">
            <a:off x="1295400" y="38100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...</a:t>
            </a:r>
          </a:p>
        </p:txBody>
      </p:sp>
      <p:sp>
        <p:nvSpPr>
          <p:cNvPr id="215061" name="Text Box 22"/>
          <p:cNvSpPr txBox="1">
            <a:spLocks noChangeArrowheads="1"/>
          </p:cNvSpPr>
          <p:nvPr/>
        </p:nvSpPr>
        <p:spPr bwMode="auto">
          <a:xfrm flipV="1">
            <a:off x="4362450" y="3844925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...</a:t>
            </a:r>
          </a:p>
        </p:txBody>
      </p:sp>
      <p:sp>
        <p:nvSpPr>
          <p:cNvPr id="215062" name="Text Box 23"/>
          <p:cNvSpPr txBox="1">
            <a:spLocks noChangeArrowheads="1"/>
          </p:cNvSpPr>
          <p:nvPr/>
        </p:nvSpPr>
        <p:spPr bwMode="auto">
          <a:xfrm flipV="1">
            <a:off x="7258050" y="38481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...</a:t>
            </a:r>
          </a:p>
        </p:txBody>
      </p:sp>
      <p:cxnSp>
        <p:nvCxnSpPr>
          <p:cNvPr id="170007" name="AutoShape 24"/>
          <p:cNvCxnSpPr>
            <a:cxnSpLocks noChangeShapeType="1"/>
            <a:stCxn id="215066" idx="4"/>
            <a:endCxn id="215055" idx="7"/>
          </p:cNvCxnSpPr>
          <p:nvPr/>
        </p:nvCxnSpPr>
        <p:spPr bwMode="auto">
          <a:xfrm flipH="1">
            <a:off x="2257425" y="2584450"/>
            <a:ext cx="254000" cy="3937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08" name="AutoShape 25"/>
          <p:cNvCxnSpPr>
            <a:cxnSpLocks noChangeShapeType="1"/>
            <a:stCxn id="215070" idx="5"/>
            <a:endCxn id="215049" idx="1"/>
          </p:cNvCxnSpPr>
          <p:nvPr/>
        </p:nvCxnSpPr>
        <p:spPr bwMode="auto">
          <a:xfrm>
            <a:off x="5605463" y="2406650"/>
            <a:ext cx="1069975" cy="5334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65" name="Text Box 26"/>
          <p:cNvSpPr txBox="1">
            <a:spLocks noChangeArrowheads="1"/>
          </p:cNvSpPr>
          <p:nvPr/>
        </p:nvSpPr>
        <p:spPr bwMode="auto">
          <a:xfrm>
            <a:off x="1981200" y="164465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Author #1</a:t>
            </a:r>
          </a:p>
        </p:txBody>
      </p:sp>
      <p:sp>
        <p:nvSpPr>
          <p:cNvPr id="215066" name="Oval 27"/>
          <p:cNvSpPr>
            <a:spLocks noChangeArrowheads="1"/>
          </p:cNvSpPr>
          <p:nvPr/>
        </p:nvSpPr>
        <p:spPr bwMode="auto">
          <a:xfrm>
            <a:off x="2119313" y="2133600"/>
            <a:ext cx="782637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Area</a:t>
            </a:r>
          </a:p>
        </p:txBody>
      </p:sp>
      <p:sp>
        <p:nvSpPr>
          <p:cNvPr id="215067" name="Oval 28"/>
          <p:cNvSpPr>
            <a:spLocks noChangeArrowheads="1"/>
          </p:cNvSpPr>
          <p:nvPr/>
        </p:nvSpPr>
        <p:spPr bwMode="auto">
          <a:xfrm>
            <a:off x="3067050" y="2038350"/>
            <a:ext cx="6699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Inst</a:t>
            </a:r>
          </a:p>
        </p:txBody>
      </p:sp>
      <p:sp>
        <p:nvSpPr>
          <p:cNvPr id="215068" name="Text Box 29"/>
          <p:cNvSpPr txBox="1">
            <a:spLocks noChangeArrowheads="1"/>
          </p:cNvSpPr>
          <p:nvPr/>
        </p:nvSpPr>
        <p:spPr bwMode="auto">
          <a:xfrm>
            <a:off x="1909763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#1-#2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69" name="Text Box 30"/>
          <p:cNvSpPr txBox="1">
            <a:spLocks noChangeArrowheads="1"/>
          </p:cNvSpPr>
          <p:nvPr/>
        </p:nvSpPr>
        <p:spPr bwMode="auto">
          <a:xfrm>
            <a:off x="4895850" y="16002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Author #2</a:t>
            </a:r>
          </a:p>
        </p:txBody>
      </p:sp>
      <p:sp>
        <p:nvSpPr>
          <p:cNvPr id="215070" name="Oval 31"/>
          <p:cNvSpPr>
            <a:spLocks noChangeArrowheads="1"/>
          </p:cNvSpPr>
          <p:nvPr/>
        </p:nvSpPr>
        <p:spPr bwMode="auto">
          <a:xfrm>
            <a:off x="4937125" y="2019300"/>
            <a:ext cx="782638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Area</a:t>
            </a:r>
          </a:p>
        </p:txBody>
      </p:sp>
      <p:sp>
        <p:nvSpPr>
          <p:cNvPr id="215071" name="Oval 32"/>
          <p:cNvSpPr>
            <a:spLocks noChangeArrowheads="1"/>
          </p:cNvSpPr>
          <p:nvPr/>
        </p:nvSpPr>
        <p:spPr bwMode="auto">
          <a:xfrm>
            <a:off x="5926138" y="1981200"/>
            <a:ext cx="6699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Inst</a:t>
            </a:r>
          </a:p>
        </p:txBody>
      </p:sp>
      <p:sp>
        <p:nvSpPr>
          <p:cNvPr id="215072" name="Oval 33"/>
          <p:cNvSpPr>
            <a:spLocks noChangeArrowheads="1"/>
          </p:cNvSpPr>
          <p:nvPr/>
        </p:nvSpPr>
        <p:spPr bwMode="auto">
          <a:xfrm>
            <a:off x="6153150" y="4883150"/>
            <a:ext cx="836613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5073" name="Text Box 34"/>
          <p:cNvSpPr txBox="1">
            <a:spLocks noChangeArrowheads="1"/>
          </p:cNvSpPr>
          <p:nvPr/>
        </p:nvSpPr>
        <p:spPr bwMode="auto">
          <a:xfrm>
            <a:off x="5921375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#2-#3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70018" name="AutoShape 35"/>
          <p:cNvCxnSpPr>
            <a:cxnSpLocks noChangeShapeType="1"/>
            <a:stCxn id="215045" idx="4"/>
            <a:endCxn id="215098" idx="0"/>
          </p:cNvCxnSpPr>
          <p:nvPr/>
        </p:nvCxnSpPr>
        <p:spPr bwMode="auto">
          <a:xfrm flipH="1">
            <a:off x="2503488" y="3365500"/>
            <a:ext cx="2049462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19" name="AutoShape 36"/>
          <p:cNvCxnSpPr>
            <a:cxnSpLocks noChangeShapeType="1"/>
            <a:stCxn id="215049" idx="4"/>
            <a:endCxn id="215090" idx="0"/>
          </p:cNvCxnSpPr>
          <p:nvPr/>
        </p:nvCxnSpPr>
        <p:spPr bwMode="auto">
          <a:xfrm flipH="1">
            <a:off x="1147763" y="3346450"/>
            <a:ext cx="5843587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20" name="AutoShape 37"/>
          <p:cNvCxnSpPr>
            <a:cxnSpLocks noChangeShapeType="1"/>
            <a:stCxn id="215049" idx="4"/>
            <a:endCxn id="215072" idx="0"/>
          </p:cNvCxnSpPr>
          <p:nvPr/>
        </p:nvCxnSpPr>
        <p:spPr bwMode="auto">
          <a:xfrm flipH="1">
            <a:off x="6572250" y="3346450"/>
            <a:ext cx="419100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77" name="Oval 38"/>
          <p:cNvSpPr>
            <a:spLocks noChangeArrowheads="1"/>
          </p:cNvSpPr>
          <p:nvPr/>
        </p:nvSpPr>
        <p:spPr bwMode="auto">
          <a:xfrm>
            <a:off x="3440113" y="4883150"/>
            <a:ext cx="836612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5078" name="Text Box 39"/>
          <p:cNvSpPr txBox="1">
            <a:spLocks noChangeArrowheads="1"/>
          </p:cNvSpPr>
          <p:nvPr/>
        </p:nvSpPr>
        <p:spPr bwMode="auto">
          <a:xfrm>
            <a:off x="3246438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#2-#1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79" name="Oval 40"/>
          <p:cNvSpPr>
            <a:spLocks noChangeArrowheads="1"/>
          </p:cNvSpPr>
          <p:nvPr/>
        </p:nvSpPr>
        <p:spPr bwMode="auto">
          <a:xfrm>
            <a:off x="4797425" y="4883150"/>
            <a:ext cx="836613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sp>
        <p:nvSpPr>
          <p:cNvPr id="215080" name="Text Box 41"/>
          <p:cNvSpPr txBox="1">
            <a:spLocks noChangeArrowheads="1"/>
          </p:cNvSpPr>
          <p:nvPr/>
        </p:nvSpPr>
        <p:spPr bwMode="auto">
          <a:xfrm>
            <a:off x="4584700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#3-#1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81" name="Oval 42"/>
          <p:cNvSpPr>
            <a:spLocks noChangeArrowheads="1"/>
          </p:cNvSpPr>
          <p:nvPr/>
        </p:nvSpPr>
        <p:spPr bwMode="auto">
          <a:xfrm>
            <a:off x="7510463" y="4883150"/>
            <a:ext cx="836612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cxnSp>
        <p:nvCxnSpPr>
          <p:cNvPr id="170026" name="AutoShape 43"/>
          <p:cNvCxnSpPr>
            <a:cxnSpLocks noChangeShapeType="1"/>
            <a:stCxn id="215066" idx="6"/>
            <a:endCxn id="215067" idx="2"/>
          </p:cNvCxnSpPr>
          <p:nvPr/>
        </p:nvCxnSpPr>
        <p:spPr bwMode="auto">
          <a:xfrm flipV="1">
            <a:off x="2921000" y="2254250"/>
            <a:ext cx="127000" cy="952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27" name="AutoShape 44"/>
          <p:cNvCxnSpPr>
            <a:cxnSpLocks noChangeShapeType="1"/>
            <a:stCxn id="215070" idx="6"/>
            <a:endCxn id="215071" idx="2"/>
          </p:cNvCxnSpPr>
          <p:nvPr/>
        </p:nvCxnSpPr>
        <p:spPr bwMode="auto">
          <a:xfrm flipV="1">
            <a:off x="5738813" y="2197100"/>
            <a:ext cx="168275" cy="381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28" name="AutoShape 45"/>
          <p:cNvCxnSpPr>
            <a:cxnSpLocks noChangeShapeType="1"/>
            <a:stCxn id="215055" idx="4"/>
            <a:endCxn id="215079" idx="0"/>
          </p:cNvCxnSpPr>
          <p:nvPr/>
        </p:nvCxnSpPr>
        <p:spPr bwMode="auto">
          <a:xfrm>
            <a:off x="1943100" y="3384550"/>
            <a:ext cx="3273425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29" name="AutoShape 46"/>
          <p:cNvCxnSpPr>
            <a:cxnSpLocks noChangeShapeType="1"/>
            <a:stCxn id="215055" idx="4"/>
            <a:endCxn id="215090" idx="0"/>
          </p:cNvCxnSpPr>
          <p:nvPr/>
        </p:nvCxnSpPr>
        <p:spPr bwMode="auto">
          <a:xfrm flipH="1">
            <a:off x="1147763" y="3384550"/>
            <a:ext cx="795337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30" name="AutoShape 47"/>
          <p:cNvCxnSpPr>
            <a:cxnSpLocks noChangeShapeType="1"/>
            <a:stCxn id="215045" idx="4"/>
            <a:endCxn id="215077" idx="0"/>
          </p:cNvCxnSpPr>
          <p:nvPr/>
        </p:nvCxnSpPr>
        <p:spPr bwMode="auto">
          <a:xfrm flipH="1">
            <a:off x="3859213" y="3365500"/>
            <a:ext cx="693737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31" name="AutoShape 48"/>
          <p:cNvCxnSpPr>
            <a:cxnSpLocks noChangeShapeType="1"/>
            <a:stCxn id="215045" idx="4"/>
            <a:endCxn id="215072" idx="0"/>
          </p:cNvCxnSpPr>
          <p:nvPr/>
        </p:nvCxnSpPr>
        <p:spPr bwMode="auto">
          <a:xfrm>
            <a:off x="4552950" y="3365500"/>
            <a:ext cx="2019300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32" name="AutoShape 49"/>
          <p:cNvCxnSpPr>
            <a:cxnSpLocks noChangeShapeType="1"/>
            <a:stCxn id="215045" idx="4"/>
            <a:endCxn id="215081" idx="0"/>
          </p:cNvCxnSpPr>
          <p:nvPr/>
        </p:nvCxnSpPr>
        <p:spPr bwMode="auto">
          <a:xfrm>
            <a:off x="4552950" y="3365500"/>
            <a:ext cx="3376613" cy="149860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89" name="Text Box 50"/>
          <p:cNvSpPr txBox="1">
            <a:spLocks noChangeArrowheads="1"/>
          </p:cNvSpPr>
          <p:nvPr/>
        </p:nvSpPr>
        <p:spPr bwMode="auto">
          <a:xfrm>
            <a:off x="571500" y="52578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i="1">
                <a:solidFill>
                  <a:srgbClr val="3366FF"/>
                </a:solidFill>
                <a:latin typeface="Arial" pitchFamily="34" charset="0"/>
                <a:ea typeface="+mn-ea"/>
                <a:cs typeface="+mn-cs"/>
              </a:rPr>
              <a:t>#1-#3</a:t>
            </a:r>
            <a:endParaRPr lang="en-US" i="1">
              <a:solidFill>
                <a:srgbClr val="99009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090" name="Oval 51"/>
          <p:cNvSpPr>
            <a:spLocks noChangeArrowheads="1"/>
          </p:cNvSpPr>
          <p:nvPr/>
        </p:nvSpPr>
        <p:spPr bwMode="auto">
          <a:xfrm>
            <a:off x="728663" y="4883150"/>
            <a:ext cx="836612" cy="374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cxnSp>
        <p:nvCxnSpPr>
          <p:cNvPr id="170035" name="AutoShape 52"/>
          <p:cNvCxnSpPr>
            <a:cxnSpLocks noChangeShapeType="1"/>
            <a:stCxn id="215049" idx="4"/>
            <a:endCxn id="215079" idx="0"/>
          </p:cNvCxnSpPr>
          <p:nvPr/>
        </p:nvCxnSpPr>
        <p:spPr bwMode="auto">
          <a:xfrm flipH="1">
            <a:off x="5216525" y="3346450"/>
            <a:ext cx="1774825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36" name="AutoShape 53"/>
          <p:cNvCxnSpPr>
            <a:cxnSpLocks noChangeShapeType="1"/>
            <a:stCxn id="215049" idx="4"/>
            <a:endCxn id="215081" idx="0"/>
          </p:cNvCxnSpPr>
          <p:nvPr/>
        </p:nvCxnSpPr>
        <p:spPr bwMode="auto">
          <a:xfrm>
            <a:off x="6991350" y="3346450"/>
            <a:ext cx="938213" cy="15176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037" name="AutoShape 54"/>
          <p:cNvCxnSpPr>
            <a:cxnSpLocks noChangeShapeType="1"/>
            <a:stCxn id="215055" idx="4"/>
            <a:endCxn id="215077" idx="0"/>
          </p:cNvCxnSpPr>
          <p:nvPr/>
        </p:nvCxnSpPr>
        <p:spPr bwMode="auto">
          <a:xfrm>
            <a:off x="1943100" y="3384550"/>
            <a:ext cx="1916113" cy="1479550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94" name="Oval 55"/>
          <p:cNvSpPr>
            <a:spLocks noChangeArrowheads="1"/>
          </p:cNvSpPr>
          <p:nvPr/>
        </p:nvSpPr>
        <p:spPr bwMode="auto">
          <a:xfrm>
            <a:off x="4970463" y="3305175"/>
            <a:ext cx="1046162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WordN</a:t>
            </a:r>
          </a:p>
        </p:txBody>
      </p:sp>
      <p:sp>
        <p:nvSpPr>
          <p:cNvPr id="215095" name="Oval 56"/>
          <p:cNvSpPr>
            <a:spLocks noChangeArrowheads="1"/>
          </p:cNvSpPr>
          <p:nvPr/>
        </p:nvSpPr>
        <p:spPr bwMode="auto">
          <a:xfrm>
            <a:off x="7621588" y="3781425"/>
            <a:ext cx="1006475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Word1</a:t>
            </a:r>
          </a:p>
        </p:txBody>
      </p:sp>
      <p:sp>
        <p:nvSpPr>
          <p:cNvPr id="215096" name="Oval 57"/>
          <p:cNvSpPr>
            <a:spLocks noChangeArrowheads="1"/>
          </p:cNvSpPr>
          <p:nvPr/>
        </p:nvSpPr>
        <p:spPr bwMode="auto">
          <a:xfrm>
            <a:off x="646113" y="3876675"/>
            <a:ext cx="1046162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WordN</a:t>
            </a:r>
          </a:p>
        </p:txBody>
      </p:sp>
      <p:sp>
        <p:nvSpPr>
          <p:cNvPr id="215097" name="Oval 58"/>
          <p:cNvSpPr>
            <a:spLocks noChangeArrowheads="1"/>
          </p:cNvSpPr>
          <p:nvPr/>
        </p:nvSpPr>
        <p:spPr bwMode="auto">
          <a:xfrm>
            <a:off x="3201988" y="3457575"/>
            <a:ext cx="1006475" cy="431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Word1</a:t>
            </a:r>
          </a:p>
        </p:txBody>
      </p:sp>
      <p:sp>
        <p:nvSpPr>
          <p:cNvPr id="215098" name="Oval 59"/>
          <p:cNvSpPr>
            <a:spLocks noChangeArrowheads="1"/>
          </p:cNvSpPr>
          <p:nvPr/>
        </p:nvSpPr>
        <p:spPr bwMode="auto">
          <a:xfrm>
            <a:off x="2084388" y="4883150"/>
            <a:ext cx="836612" cy="3746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 b="0">
                <a:solidFill>
                  <a:srgbClr val="050B0B"/>
                </a:solidFill>
                <a:latin typeface="Arial" pitchFamily="34" charset="0"/>
                <a:ea typeface="+mn-ea"/>
                <a:cs typeface="+mn-cs"/>
              </a:rPr>
              <a:t>Exists</a:t>
            </a:r>
          </a:p>
        </p:txBody>
      </p:sp>
      <p:grpSp>
        <p:nvGrpSpPr>
          <p:cNvPr id="292924" name="Group 60"/>
          <p:cNvGrpSpPr>
            <a:grpSpLocks/>
          </p:cNvGrpSpPr>
          <p:nvPr/>
        </p:nvGrpSpPr>
        <p:grpSpPr bwMode="auto">
          <a:xfrm>
            <a:off x="422275" y="3305175"/>
            <a:ext cx="8242300" cy="1003300"/>
            <a:chOff x="266" y="1698"/>
            <a:chExt cx="5192" cy="632"/>
          </a:xfrm>
        </p:grpSpPr>
        <p:sp>
          <p:nvSpPr>
            <p:cNvPr id="215109" name="Oval 61"/>
            <p:cNvSpPr>
              <a:spLocks noChangeArrowheads="1"/>
            </p:cNvSpPr>
            <p:nvPr/>
          </p:nvSpPr>
          <p:spPr bwMode="auto">
            <a:xfrm>
              <a:off x="4799" y="1722"/>
              <a:ext cx="659" cy="2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WordN</a:t>
              </a:r>
            </a:p>
          </p:txBody>
        </p:sp>
        <p:sp>
          <p:nvSpPr>
            <p:cNvPr id="215110" name="Oval 62"/>
            <p:cNvSpPr>
              <a:spLocks noChangeArrowheads="1"/>
            </p:cNvSpPr>
            <p:nvPr/>
          </p:nvSpPr>
          <p:spPr bwMode="auto">
            <a:xfrm>
              <a:off x="266" y="1782"/>
              <a:ext cx="634" cy="272"/>
            </a:xfrm>
            <a:prstGeom prst="ellipse">
              <a:avLst/>
            </a:prstGeom>
            <a:solidFill>
              <a:srgbClr val="66FF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Word1</a:t>
              </a:r>
            </a:p>
          </p:txBody>
        </p:sp>
        <p:sp>
          <p:nvSpPr>
            <p:cNvPr id="215111" name="Oval 63"/>
            <p:cNvSpPr>
              <a:spLocks noChangeArrowheads="1"/>
            </p:cNvSpPr>
            <p:nvPr/>
          </p:nvSpPr>
          <p:spPr bwMode="auto">
            <a:xfrm>
              <a:off x="3131" y="1698"/>
              <a:ext cx="659" cy="2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WordN</a:t>
              </a:r>
            </a:p>
          </p:txBody>
        </p:sp>
        <p:sp>
          <p:nvSpPr>
            <p:cNvPr id="215112" name="Oval 64"/>
            <p:cNvSpPr>
              <a:spLocks noChangeArrowheads="1"/>
            </p:cNvSpPr>
            <p:nvPr/>
          </p:nvSpPr>
          <p:spPr bwMode="auto">
            <a:xfrm>
              <a:off x="4801" y="1998"/>
              <a:ext cx="634" cy="2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Word1</a:t>
              </a:r>
            </a:p>
          </p:txBody>
        </p:sp>
        <p:sp>
          <p:nvSpPr>
            <p:cNvPr id="215113" name="Oval 65"/>
            <p:cNvSpPr>
              <a:spLocks noChangeArrowheads="1"/>
            </p:cNvSpPr>
            <p:nvPr/>
          </p:nvSpPr>
          <p:spPr bwMode="auto">
            <a:xfrm>
              <a:off x="407" y="2058"/>
              <a:ext cx="659" cy="272"/>
            </a:xfrm>
            <a:prstGeom prst="ellipse">
              <a:avLst/>
            </a:prstGeom>
            <a:solidFill>
              <a:srgbClr val="66FF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WordN</a:t>
              </a:r>
            </a:p>
          </p:txBody>
        </p:sp>
        <p:sp>
          <p:nvSpPr>
            <p:cNvPr id="215114" name="Oval 66"/>
            <p:cNvSpPr>
              <a:spLocks noChangeArrowheads="1"/>
            </p:cNvSpPr>
            <p:nvPr/>
          </p:nvSpPr>
          <p:spPr bwMode="auto">
            <a:xfrm>
              <a:off x="2017" y="1794"/>
              <a:ext cx="634" cy="272"/>
            </a:xfrm>
            <a:prstGeom prst="ellipse">
              <a:avLst/>
            </a:prstGeom>
            <a:solidFill>
              <a:srgbClr val="66FF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Word1</a:t>
              </a:r>
            </a:p>
          </p:txBody>
        </p:sp>
      </p:grpSp>
      <p:grpSp>
        <p:nvGrpSpPr>
          <p:cNvPr id="292931" name="Group 67"/>
          <p:cNvGrpSpPr>
            <a:grpSpLocks/>
          </p:cNvGrpSpPr>
          <p:nvPr/>
        </p:nvGrpSpPr>
        <p:grpSpPr bwMode="auto">
          <a:xfrm>
            <a:off x="728663" y="4883150"/>
            <a:ext cx="7618412" cy="374650"/>
            <a:chOff x="555" y="2788"/>
            <a:chExt cx="4799" cy="236"/>
          </a:xfrm>
        </p:grpSpPr>
        <p:sp>
          <p:nvSpPr>
            <p:cNvPr id="215103" name="Oval 68"/>
            <p:cNvSpPr>
              <a:spLocks noChangeArrowheads="1"/>
            </p:cNvSpPr>
            <p:nvPr/>
          </p:nvSpPr>
          <p:spPr bwMode="auto">
            <a:xfrm>
              <a:off x="3972" y="2788"/>
              <a:ext cx="527" cy="236"/>
            </a:xfrm>
            <a:prstGeom prst="ellipse">
              <a:avLst/>
            </a:prstGeom>
            <a:solidFill>
              <a:srgbClr val="66FF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Exists</a:t>
              </a:r>
            </a:p>
          </p:txBody>
        </p:sp>
        <p:sp>
          <p:nvSpPr>
            <p:cNvPr id="215104" name="Oval 69"/>
            <p:cNvSpPr>
              <a:spLocks noChangeArrowheads="1"/>
            </p:cNvSpPr>
            <p:nvPr/>
          </p:nvSpPr>
          <p:spPr bwMode="auto">
            <a:xfrm>
              <a:off x="2263" y="2788"/>
              <a:ext cx="527" cy="23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Exists</a:t>
              </a:r>
            </a:p>
          </p:txBody>
        </p:sp>
        <p:sp>
          <p:nvSpPr>
            <p:cNvPr id="215105" name="Oval 70"/>
            <p:cNvSpPr>
              <a:spLocks noChangeArrowheads="1"/>
            </p:cNvSpPr>
            <p:nvPr/>
          </p:nvSpPr>
          <p:spPr bwMode="auto">
            <a:xfrm>
              <a:off x="3118" y="2788"/>
              <a:ext cx="527" cy="23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Exists</a:t>
              </a:r>
            </a:p>
          </p:txBody>
        </p:sp>
        <p:sp>
          <p:nvSpPr>
            <p:cNvPr id="215106" name="Oval 71"/>
            <p:cNvSpPr>
              <a:spLocks noChangeArrowheads="1"/>
            </p:cNvSpPr>
            <p:nvPr/>
          </p:nvSpPr>
          <p:spPr bwMode="auto">
            <a:xfrm>
              <a:off x="4827" y="2788"/>
              <a:ext cx="527" cy="23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Exists</a:t>
              </a:r>
            </a:p>
          </p:txBody>
        </p:sp>
        <p:sp>
          <p:nvSpPr>
            <p:cNvPr id="215107" name="Oval 72"/>
            <p:cNvSpPr>
              <a:spLocks noChangeArrowheads="1"/>
            </p:cNvSpPr>
            <p:nvPr/>
          </p:nvSpPr>
          <p:spPr bwMode="auto">
            <a:xfrm>
              <a:off x="555" y="2788"/>
              <a:ext cx="527" cy="23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Exists</a:t>
              </a:r>
            </a:p>
          </p:txBody>
        </p:sp>
        <p:sp>
          <p:nvSpPr>
            <p:cNvPr id="215108" name="Oval 73"/>
            <p:cNvSpPr>
              <a:spLocks noChangeArrowheads="1"/>
            </p:cNvSpPr>
            <p:nvPr/>
          </p:nvSpPr>
          <p:spPr bwMode="auto">
            <a:xfrm>
              <a:off x="1409" y="2788"/>
              <a:ext cx="527" cy="236"/>
            </a:xfrm>
            <a:prstGeom prst="ellipse">
              <a:avLst/>
            </a:prstGeom>
            <a:solidFill>
              <a:srgbClr val="66FF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Exists</a:t>
              </a:r>
            </a:p>
          </p:txBody>
        </p:sp>
      </p:grpSp>
      <p:sp>
        <p:nvSpPr>
          <p:cNvPr id="215101" name="Text Box 74"/>
          <p:cNvSpPr txBox="1">
            <a:spLocks noChangeArrowheads="1"/>
          </p:cNvSpPr>
          <p:nvPr/>
        </p:nvSpPr>
        <p:spPr bwMode="auto">
          <a:xfrm>
            <a:off x="7391400" y="5257800"/>
            <a:ext cx="203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defRPr/>
            </a:pPr>
            <a:r>
              <a:rPr lang="en-US" sz="2000" i="1">
                <a:solidFill>
                  <a:srgbClr val="3366FF"/>
                </a:solidFill>
                <a:latin typeface="Tahoma" pitchFamily="34" charset="0"/>
                <a:ea typeface="+mn-ea"/>
                <a:cs typeface="+mn-cs"/>
              </a:rPr>
              <a:t>#3-#2</a:t>
            </a:r>
            <a:endParaRPr lang="en-US" sz="2000" i="1">
              <a:solidFill>
                <a:srgbClr val="9900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0046" name="Rectangle 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Introduce Exists RVs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EU Semantics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9088" y="4611688"/>
            <a:ext cx="8394700" cy="1079500"/>
            <a:chOff x="201" y="2905"/>
            <a:chExt cx="5288" cy="680"/>
          </a:xfrm>
        </p:grpSpPr>
        <p:sp>
          <p:nvSpPr>
            <p:cNvPr id="232483" name="Text Box 4"/>
            <p:cNvSpPr txBox="1">
              <a:spLocks noChangeArrowheads="1"/>
            </p:cNvSpPr>
            <p:nvPr/>
          </p:nvSpPr>
          <p:spPr bwMode="auto">
            <a:xfrm>
              <a:off x="201" y="2905"/>
              <a:ext cx="29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b="0" i="1"/>
                <a:t>PRM-EU +</a:t>
              </a:r>
              <a:r>
                <a:rPr lang="en-US" sz="2800" b="0" i="1">
                  <a:solidFill>
                    <a:srgbClr val="FF0000"/>
                  </a:solidFill>
                </a:rPr>
                <a:t> object</a:t>
              </a:r>
              <a:r>
                <a:rPr lang="en-US" sz="2800" b="0" i="1"/>
                <a:t> </a:t>
              </a:r>
              <a:r>
                <a:rPr lang="en-US" sz="2800" b="0" i="1">
                  <a:solidFill>
                    <a:srgbClr val="FF0000"/>
                  </a:solidFill>
                </a:rPr>
                <a:t>skeleton </a:t>
              </a:r>
              <a:r>
                <a:rPr lang="en-US" sz="2800" b="0">
                  <a:solidFill>
                    <a:srgbClr val="FF0000"/>
                  </a:solidFill>
                  <a:sym typeface="Symbol" charset="0"/>
                </a:rPr>
                <a:t></a:t>
              </a:r>
              <a:endParaRPr lang="en-US" sz="2800" b="0" i="1">
                <a:solidFill>
                  <a:srgbClr val="FF0000"/>
                </a:solidFill>
              </a:endParaRPr>
            </a:p>
          </p:txBody>
        </p:sp>
        <p:sp>
          <p:nvSpPr>
            <p:cNvPr id="232484" name="Text Box 5"/>
            <p:cNvSpPr txBox="1">
              <a:spLocks noChangeArrowheads="1"/>
            </p:cNvSpPr>
            <p:nvPr/>
          </p:nvSpPr>
          <p:spPr bwMode="auto">
            <a:xfrm>
              <a:off x="531" y="3258"/>
              <a:ext cx="49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800" b="0">
                  <a:sym typeface="Symbol" charset="0"/>
                </a:rPr>
                <a:t> probability distribution over full instantiations </a:t>
              </a:r>
              <a:r>
                <a:rPr lang="en-US" b="0">
                  <a:latin typeface="Lucida Handwriting" charset="0"/>
                </a:rPr>
                <a:t>I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72038" y="1516063"/>
            <a:ext cx="3805237" cy="2449512"/>
            <a:chOff x="3069" y="955"/>
            <a:chExt cx="2397" cy="1543"/>
          </a:xfrm>
        </p:grpSpPr>
        <p:grpSp>
          <p:nvGrpSpPr>
            <p:cNvPr id="232469" name="Group 7"/>
            <p:cNvGrpSpPr>
              <a:grpSpLocks/>
            </p:cNvGrpSpPr>
            <p:nvPr/>
          </p:nvGrpSpPr>
          <p:grpSpPr bwMode="auto">
            <a:xfrm>
              <a:off x="3069" y="955"/>
              <a:ext cx="908" cy="1034"/>
              <a:chOff x="3856" y="1753"/>
              <a:chExt cx="967" cy="1080"/>
            </a:xfrm>
          </p:grpSpPr>
          <p:sp>
            <p:nvSpPr>
              <p:cNvPr id="232478" name="AutoShape 8"/>
              <p:cNvSpPr>
                <a:spLocks noChangeArrowheads="1"/>
              </p:cNvSpPr>
              <p:nvPr/>
            </p:nvSpPr>
            <p:spPr bwMode="auto">
              <a:xfrm>
                <a:off x="3856" y="1819"/>
                <a:ext cx="560" cy="6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  </a:t>
                </a:r>
                <a:r>
                  <a:rPr lang="en-US" sz="1400" u="sng"/>
                  <a:t>P5</a:t>
                </a:r>
                <a:endParaRPr lang="en-US" sz="1400"/>
              </a:p>
              <a:p>
                <a:pPr algn="l"/>
                <a:r>
                  <a:rPr lang="en-US" sz="1400"/>
                  <a:t>Topic     </a:t>
                </a:r>
              </a:p>
              <a:p>
                <a:pPr algn="l"/>
                <a:r>
                  <a:rPr lang="en-US" sz="1400"/>
                  <a:t>    </a:t>
                </a:r>
                <a:r>
                  <a:rPr lang="en-US" sz="1400" b="0"/>
                  <a:t>AI</a:t>
                </a:r>
                <a:endParaRPr lang="en-US" sz="1400" b="0">
                  <a:latin typeface="Tahoma" charset="0"/>
                </a:endParaRPr>
              </a:p>
            </p:txBody>
          </p:sp>
          <p:sp>
            <p:nvSpPr>
              <p:cNvPr id="232479" name="AutoShape 9"/>
              <p:cNvSpPr>
                <a:spLocks noChangeArrowheads="1"/>
              </p:cNvSpPr>
              <p:nvPr/>
            </p:nvSpPr>
            <p:spPr bwMode="auto">
              <a:xfrm>
                <a:off x="3944" y="2013"/>
                <a:ext cx="633" cy="64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</a:t>
                </a:r>
                <a:r>
                  <a:rPr lang="en-US" sz="1400" u="sng"/>
                  <a:t>P4</a:t>
                </a:r>
                <a:endParaRPr lang="en-US" sz="1400"/>
              </a:p>
              <a:p>
                <a:pPr algn="l"/>
                <a:r>
                  <a:rPr lang="en-US" sz="1400"/>
                  <a:t>Topic       </a:t>
                </a:r>
              </a:p>
              <a:p>
                <a:pPr algn="l"/>
                <a:r>
                  <a:rPr lang="en-US" sz="1400"/>
                  <a:t>  </a:t>
                </a:r>
                <a:r>
                  <a:rPr lang="en-US" sz="1400" b="0"/>
                  <a:t>Theory</a:t>
                </a:r>
              </a:p>
            </p:txBody>
          </p:sp>
          <p:sp>
            <p:nvSpPr>
              <p:cNvPr id="232480" name="AutoShape 10"/>
              <p:cNvSpPr>
                <a:spLocks noChangeArrowheads="1"/>
              </p:cNvSpPr>
              <p:nvPr/>
            </p:nvSpPr>
            <p:spPr bwMode="auto">
              <a:xfrm>
                <a:off x="4183" y="1753"/>
                <a:ext cx="633" cy="6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r>
                  <a:rPr lang="en-US" sz="1400" u="sng"/>
                  <a:t>P2</a:t>
                </a:r>
                <a:endParaRPr lang="en-US" sz="1400"/>
              </a:p>
              <a:p>
                <a:pPr algn="l"/>
                <a:r>
                  <a:rPr lang="en-US" sz="1400"/>
                  <a:t>Topic       </a:t>
                </a:r>
              </a:p>
              <a:p>
                <a:pPr algn="l"/>
                <a:r>
                  <a:rPr lang="en-US" sz="1400"/>
                  <a:t>  </a:t>
                </a:r>
                <a:r>
                  <a:rPr lang="en-US" sz="1400" b="0"/>
                  <a:t>Theory</a:t>
                </a:r>
              </a:p>
            </p:txBody>
          </p:sp>
          <p:sp>
            <p:nvSpPr>
              <p:cNvPr id="232481" name="AutoShape 11"/>
              <p:cNvSpPr>
                <a:spLocks noChangeArrowheads="1"/>
              </p:cNvSpPr>
              <p:nvPr/>
            </p:nvSpPr>
            <p:spPr bwMode="auto">
              <a:xfrm>
                <a:off x="4300" y="2047"/>
                <a:ext cx="523" cy="63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 u="sng"/>
                  <a:t> P3</a:t>
                </a:r>
                <a:endParaRPr lang="en-US" sz="1400"/>
              </a:p>
              <a:p>
                <a:pPr algn="l"/>
                <a:r>
                  <a:rPr lang="en-US" sz="1400"/>
                  <a:t>Topic    </a:t>
                </a:r>
              </a:p>
              <a:p>
                <a:pPr algn="l"/>
                <a:r>
                  <a:rPr lang="en-US" sz="1400"/>
                  <a:t>  </a:t>
                </a:r>
                <a:r>
                  <a:rPr lang="en-US" sz="1400" b="0"/>
                  <a:t>AI</a:t>
                </a:r>
              </a:p>
            </p:txBody>
          </p:sp>
          <p:sp>
            <p:nvSpPr>
              <p:cNvPr id="232482" name="AutoShape 12"/>
              <p:cNvSpPr>
                <a:spLocks noChangeArrowheads="1"/>
              </p:cNvSpPr>
              <p:nvPr/>
            </p:nvSpPr>
            <p:spPr bwMode="auto">
              <a:xfrm>
                <a:off x="4096" y="2190"/>
                <a:ext cx="632" cy="6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</a:t>
                </a:r>
                <a:r>
                  <a:rPr lang="en-US" sz="1400" u="sng"/>
                  <a:t> P1</a:t>
                </a:r>
                <a:endParaRPr lang="en-US" sz="1400"/>
              </a:p>
              <a:p>
                <a:pPr algn="l"/>
                <a:r>
                  <a:rPr lang="en-US" sz="1400"/>
                  <a:t>Topic       </a:t>
                </a:r>
              </a:p>
              <a:p>
                <a:pPr algn="l"/>
                <a:r>
                  <a:rPr lang="en-US" sz="1400"/>
                  <a:t>  ???</a:t>
                </a:r>
                <a:endParaRPr lang="en-US" sz="1400" b="0"/>
              </a:p>
            </p:txBody>
          </p:sp>
        </p:grpSp>
        <p:grpSp>
          <p:nvGrpSpPr>
            <p:cNvPr id="232470" name="Group 13"/>
            <p:cNvGrpSpPr>
              <a:grpSpLocks/>
            </p:cNvGrpSpPr>
            <p:nvPr/>
          </p:nvGrpSpPr>
          <p:grpSpPr bwMode="auto">
            <a:xfrm>
              <a:off x="4555" y="982"/>
              <a:ext cx="911" cy="1033"/>
              <a:chOff x="3856" y="1754"/>
              <a:chExt cx="971" cy="1079"/>
            </a:xfrm>
          </p:grpSpPr>
          <p:sp>
            <p:nvSpPr>
              <p:cNvPr id="232473" name="AutoShape 14"/>
              <p:cNvSpPr>
                <a:spLocks noChangeArrowheads="1"/>
              </p:cNvSpPr>
              <p:nvPr/>
            </p:nvSpPr>
            <p:spPr bwMode="auto">
              <a:xfrm>
                <a:off x="3856" y="1819"/>
                <a:ext cx="561" cy="6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  </a:t>
                </a:r>
                <a:r>
                  <a:rPr lang="en-US" sz="1400" u="sng"/>
                  <a:t>P5</a:t>
                </a:r>
                <a:endParaRPr lang="en-US" sz="1400"/>
              </a:p>
              <a:p>
                <a:pPr algn="l"/>
                <a:r>
                  <a:rPr lang="en-US" sz="1400"/>
                  <a:t>Topic     </a:t>
                </a:r>
              </a:p>
              <a:p>
                <a:pPr algn="l"/>
                <a:r>
                  <a:rPr lang="en-US" sz="1400"/>
                  <a:t>    </a:t>
                </a:r>
                <a:r>
                  <a:rPr lang="en-US" sz="1400" b="0"/>
                  <a:t>AI</a:t>
                </a:r>
                <a:endParaRPr lang="en-US" sz="1400" b="0">
                  <a:latin typeface="Tahoma" charset="0"/>
                </a:endParaRPr>
              </a:p>
            </p:txBody>
          </p:sp>
          <p:sp>
            <p:nvSpPr>
              <p:cNvPr id="232474" name="AutoShape 15"/>
              <p:cNvSpPr>
                <a:spLocks noChangeArrowheads="1"/>
              </p:cNvSpPr>
              <p:nvPr/>
            </p:nvSpPr>
            <p:spPr bwMode="auto">
              <a:xfrm>
                <a:off x="3946" y="2014"/>
                <a:ext cx="633" cy="64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</a:t>
                </a:r>
                <a:r>
                  <a:rPr lang="en-US" sz="1400" u="sng"/>
                  <a:t>P4</a:t>
                </a:r>
                <a:endParaRPr lang="en-US" sz="1400"/>
              </a:p>
              <a:p>
                <a:pPr algn="l"/>
                <a:r>
                  <a:rPr lang="en-US" sz="1400"/>
                  <a:t>Topic       </a:t>
                </a:r>
              </a:p>
              <a:p>
                <a:pPr algn="l"/>
                <a:r>
                  <a:rPr lang="en-US" sz="1400"/>
                  <a:t>  </a:t>
                </a:r>
                <a:r>
                  <a:rPr lang="en-US" sz="1400" b="0"/>
                  <a:t>Theory</a:t>
                </a:r>
              </a:p>
            </p:txBody>
          </p:sp>
          <p:sp>
            <p:nvSpPr>
              <p:cNvPr id="232475" name="AutoShape 16"/>
              <p:cNvSpPr>
                <a:spLocks noChangeArrowheads="1"/>
              </p:cNvSpPr>
              <p:nvPr/>
            </p:nvSpPr>
            <p:spPr bwMode="auto">
              <a:xfrm>
                <a:off x="4183" y="1754"/>
                <a:ext cx="633" cy="6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 </a:t>
                </a:r>
                <a:r>
                  <a:rPr lang="en-US" sz="1400" u="sng"/>
                  <a:t>P2</a:t>
                </a:r>
                <a:endParaRPr lang="en-US" sz="1400"/>
              </a:p>
              <a:p>
                <a:pPr algn="l"/>
                <a:r>
                  <a:rPr lang="en-US" sz="1400"/>
                  <a:t>Topic       </a:t>
                </a:r>
              </a:p>
              <a:p>
                <a:pPr algn="l"/>
                <a:r>
                  <a:rPr lang="en-US" sz="1400"/>
                  <a:t>  </a:t>
                </a:r>
                <a:r>
                  <a:rPr lang="en-US" sz="1400" b="0"/>
                  <a:t>Theory</a:t>
                </a:r>
              </a:p>
            </p:txBody>
          </p:sp>
          <p:sp>
            <p:nvSpPr>
              <p:cNvPr id="232476" name="AutoShape 17"/>
              <p:cNvSpPr>
                <a:spLocks noChangeArrowheads="1"/>
              </p:cNvSpPr>
              <p:nvPr/>
            </p:nvSpPr>
            <p:spPr bwMode="auto">
              <a:xfrm>
                <a:off x="4304" y="2048"/>
                <a:ext cx="523" cy="63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 u="sng"/>
                  <a:t> P3</a:t>
                </a:r>
                <a:endParaRPr lang="en-US" sz="1400"/>
              </a:p>
              <a:p>
                <a:pPr algn="l"/>
                <a:r>
                  <a:rPr lang="en-US" sz="1400"/>
                  <a:t>Topic    </a:t>
                </a:r>
              </a:p>
              <a:p>
                <a:pPr algn="l"/>
                <a:r>
                  <a:rPr lang="en-US" sz="1400"/>
                  <a:t>  </a:t>
                </a:r>
                <a:r>
                  <a:rPr lang="en-US" sz="1400" b="0"/>
                  <a:t>AI</a:t>
                </a:r>
              </a:p>
            </p:txBody>
          </p:sp>
          <p:sp>
            <p:nvSpPr>
              <p:cNvPr id="232477" name="AutoShape 18"/>
              <p:cNvSpPr>
                <a:spLocks noChangeArrowheads="1"/>
              </p:cNvSpPr>
              <p:nvPr/>
            </p:nvSpPr>
            <p:spPr bwMode="auto">
              <a:xfrm>
                <a:off x="4096" y="2190"/>
                <a:ext cx="633" cy="6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9900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1400" i="1">
                    <a:solidFill>
                      <a:srgbClr val="800080"/>
                    </a:solidFill>
                  </a:rPr>
                  <a:t>Paper</a:t>
                </a:r>
                <a:endParaRPr lang="en-US" sz="1400">
                  <a:solidFill>
                    <a:srgbClr val="00FF99"/>
                  </a:solidFill>
                </a:endParaRPr>
              </a:p>
              <a:p>
                <a:pPr algn="l"/>
                <a:r>
                  <a:rPr lang="en-US" sz="1400">
                    <a:solidFill>
                      <a:srgbClr val="00FF99"/>
                    </a:solidFill>
                  </a:rPr>
                  <a:t> </a:t>
                </a:r>
                <a:r>
                  <a:rPr lang="en-US" sz="1400" u="sng"/>
                  <a:t> P1</a:t>
                </a:r>
                <a:endParaRPr lang="en-US" sz="1400"/>
              </a:p>
              <a:p>
                <a:pPr algn="l"/>
                <a:r>
                  <a:rPr lang="en-US" sz="1400"/>
                  <a:t>Topic       </a:t>
                </a:r>
              </a:p>
              <a:p>
                <a:pPr algn="l"/>
                <a:r>
                  <a:rPr lang="en-US" sz="1400"/>
                  <a:t>  ???</a:t>
                </a:r>
                <a:endParaRPr lang="en-US" sz="1400" b="0"/>
              </a:p>
            </p:txBody>
          </p:sp>
        </p:grpSp>
        <p:sp>
          <p:nvSpPr>
            <p:cNvPr id="232471" name="Text Box 19"/>
            <p:cNvSpPr txBox="1">
              <a:spLocks noChangeArrowheads="1"/>
            </p:cNvSpPr>
            <p:nvPr/>
          </p:nvSpPr>
          <p:spPr bwMode="auto">
            <a:xfrm>
              <a:off x="3302" y="2210"/>
              <a:ext cx="19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/>
                <a:t> object skeleton </a:t>
              </a:r>
              <a:r>
                <a:rPr lang="en-US" b="0">
                  <a:sym typeface="Symbol" charset="0"/>
                </a:rPr>
                <a:t>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232472" name="Text Box 20"/>
            <p:cNvSpPr txBox="1">
              <a:spLocks noChangeArrowheads="1"/>
            </p:cNvSpPr>
            <p:nvPr/>
          </p:nvSpPr>
          <p:spPr bwMode="auto">
            <a:xfrm>
              <a:off x="4042" y="136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 New Roman" charset="0"/>
                </a:rPr>
                <a:t>???</a:t>
              </a:r>
            </a:p>
          </p:txBody>
        </p:sp>
      </p:grpSp>
      <p:sp>
        <p:nvSpPr>
          <p:cNvPr id="232452" name="Text Box 21"/>
          <p:cNvSpPr txBox="1">
            <a:spLocks noChangeArrowheads="1"/>
          </p:cNvSpPr>
          <p:nvPr/>
        </p:nvSpPr>
        <p:spPr bwMode="auto">
          <a:xfrm>
            <a:off x="1524000" y="3557588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/>
              <a:t>PRM EU</a:t>
            </a:r>
          </a:p>
        </p:txBody>
      </p:sp>
      <p:sp>
        <p:nvSpPr>
          <p:cNvPr id="232453" name="Rectangle 22"/>
          <p:cNvSpPr>
            <a:spLocks noChangeArrowheads="1"/>
          </p:cNvSpPr>
          <p:nvPr/>
        </p:nvSpPr>
        <p:spPr bwMode="auto">
          <a:xfrm>
            <a:off x="1692275" y="2185988"/>
            <a:ext cx="938213" cy="915987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FF99"/>
              </a:solidFill>
            </a:endParaRPr>
          </a:p>
        </p:txBody>
      </p:sp>
      <p:cxnSp>
        <p:nvCxnSpPr>
          <p:cNvPr id="232454" name="AutoShape 23"/>
          <p:cNvCxnSpPr>
            <a:cxnSpLocks noChangeShapeType="1"/>
            <a:stCxn id="232456" idx="3"/>
            <a:endCxn id="232464" idx="1"/>
          </p:cNvCxnSpPr>
          <p:nvPr/>
        </p:nvCxnSpPr>
        <p:spPr bwMode="auto">
          <a:xfrm flipV="1">
            <a:off x="2635250" y="1963738"/>
            <a:ext cx="404813" cy="911225"/>
          </a:xfrm>
          <a:prstGeom prst="bentConnector3">
            <a:avLst>
              <a:gd name="adj1" fmla="val 49806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2455" name="Text Box 24"/>
          <p:cNvSpPr txBox="1">
            <a:spLocks noChangeArrowheads="1"/>
          </p:cNvSpPr>
          <p:nvPr/>
        </p:nvSpPr>
        <p:spPr bwMode="auto">
          <a:xfrm>
            <a:off x="1692275" y="2265363"/>
            <a:ext cx="976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990099"/>
                </a:solidFill>
                <a:latin typeface="Tahoma" charset="0"/>
              </a:rPr>
              <a:t>Cites</a:t>
            </a:r>
          </a:p>
        </p:txBody>
      </p:sp>
      <p:sp>
        <p:nvSpPr>
          <p:cNvPr id="232456" name="Text Box 25"/>
          <p:cNvSpPr txBox="1">
            <a:spLocks noChangeArrowheads="1"/>
          </p:cNvSpPr>
          <p:nvPr/>
        </p:nvSpPr>
        <p:spPr bwMode="auto">
          <a:xfrm>
            <a:off x="1778000" y="2690813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Exists</a:t>
            </a:r>
          </a:p>
        </p:txBody>
      </p:sp>
      <p:sp>
        <p:nvSpPr>
          <p:cNvPr id="232457" name="AutoShape 26"/>
          <p:cNvSpPr>
            <a:spLocks noChangeArrowheads="1"/>
          </p:cNvSpPr>
          <p:nvPr/>
        </p:nvSpPr>
        <p:spPr bwMode="auto">
          <a:xfrm>
            <a:off x="2743200" y="2797175"/>
            <a:ext cx="365125" cy="358775"/>
          </a:xfrm>
          <a:prstGeom prst="wedgeRoundRectCallout">
            <a:avLst>
              <a:gd name="adj1" fmla="val -103213"/>
              <a:gd name="adj2" fmla="val -29773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de-DE" sz="1600" b="0" i="1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232458" name="Rectangle 27"/>
          <p:cNvSpPr>
            <a:spLocks noChangeArrowheads="1"/>
          </p:cNvSpPr>
          <p:nvPr/>
        </p:nvSpPr>
        <p:spPr bwMode="auto">
          <a:xfrm>
            <a:off x="228600" y="1706563"/>
            <a:ext cx="1027113" cy="12192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FF99"/>
              </a:solidFill>
            </a:endParaRPr>
          </a:p>
        </p:txBody>
      </p:sp>
      <p:sp>
        <p:nvSpPr>
          <p:cNvPr id="232459" name="Text Box 28"/>
          <p:cNvSpPr txBox="1">
            <a:spLocks noChangeArrowheads="1"/>
          </p:cNvSpPr>
          <p:nvPr/>
        </p:nvSpPr>
        <p:spPr bwMode="auto">
          <a:xfrm>
            <a:off x="236538" y="1676400"/>
            <a:ext cx="976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232460" name="Text Box 29"/>
          <p:cNvSpPr txBox="1">
            <a:spLocks noChangeArrowheads="1"/>
          </p:cNvSpPr>
          <p:nvPr/>
        </p:nvSpPr>
        <p:spPr bwMode="auto">
          <a:xfrm>
            <a:off x="282575" y="2168525"/>
            <a:ext cx="7937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Topic</a:t>
            </a:r>
          </a:p>
        </p:txBody>
      </p:sp>
      <p:sp>
        <p:nvSpPr>
          <p:cNvPr id="232461" name="Text Box 30"/>
          <p:cNvSpPr txBox="1">
            <a:spLocks noChangeArrowheads="1"/>
          </p:cNvSpPr>
          <p:nvPr/>
        </p:nvSpPr>
        <p:spPr bwMode="auto">
          <a:xfrm>
            <a:off x="282575" y="2522538"/>
            <a:ext cx="8953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Words</a:t>
            </a:r>
          </a:p>
        </p:txBody>
      </p:sp>
      <p:cxnSp>
        <p:nvCxnSpPr>
          <p:cNvPr id="232462" name="AutoShape 31"/>
          <p:cNvCxnSpPr>
            <a:cxnSpLocks noChangeShapeType="1"/>
            <a:stCxn id="232456" idx="1"/>
            <a:endCxn id="232459" idx="3"/>
          </p:cNvCxnSpPr>
          <p:nvPr/>
        </p:nvCxnSpPr>
        <p:spPr bwMode="auto">
          <a:xfrm rot="10800000">
            <a:off x="1212850" y="1874838"/>
            <a:ext cx="565150" cy="100012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2463" name="Rectangle 32"/>
          <p:cNvSpPr>
            <a:spLocks noChangeArrowheads="1"/>
          </p:cNvSpPr>
          <p:nvPr/>
        </p:nvSpPr>
        <p:spPr bwMode="auto">
          <a:xfrm>
            <a:off x="3051175" y="1778000"/>
            <a:ext cx="1027113" cy="1219200"/>
          </a:xfrm>
          <a:prstGeom prst="rect">
            <a:avLst/>
          </a:prstGeom>
          <a:solidFill>
            <a:srgbClr val="FFFFFF"/>
          </a:soli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00FF99"/>
              </a:solidFill>
            </a:endParaRPr>
          </a:p>
        </p:txBody>
      </p:sp>
      <p:sp>
        <p:nvSpPr>
          <p:cNvPr id="232464" name="Text Box 33"/>
          <p:cNvSpPr txBox="1">
            <a:spLocks noChangeArrowheads="1"/>
          </p:cNvSpPr>
          <p:nvPr/>
        </p:nvSpPr>
        <p:spPr bwMode="auto">
          <a:xfrm>
            <a:off x="3040063" y="1765300"/>
            <a:ext cx="97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i="1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232465" name="Text Box 34"/>
          <p:cNvSpPr txBox="1">
            <a:spLocks noChangeArrowheads="1"/>
          </p:cNvSpPr>
          <p:nvPr/>
        </p:nvSpPr>
        <p:spPr bwMode="auto">
          <a:xfrm>
            <a:off x="3105150" y="2239963"/>
            <a:ext cx="7937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Topic</a:t>
            </a:r>
          </a:p>
        </p:txBody>
      </p:sp>
      <p:sp>
        <p:nvSpPr>
          <p:cNvPr id="232466" name="Text Box 35"/>
          <p:cNvSpPr txBox="1">
            <a:spLocks noChangeArrowheads="1"/>
          </p:cNvSpPr>
          <p:nvPr/>
        </p:nvSpPr>
        <p:spPr bwMode="auto">
          <a:xfrm>
            <a:off x="3103563" y="2593975"/>
            <a:ext cx="895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Words</a:t>
            </a:r>
          </a:p>
        </p:txBody>
      </p:sp>
      <p:cxnSp>
        <p:nvCxnSpPr>
          <p:cNvPr id="232467" name="AutoShape 36"/>
          <p:cNvCxnSpPr>
            <a:cxnSpLocks noChangeShapeType="1"/>
            <a:endCxn id="232456" idx="1"/>
          </p:cNvCxnSpPr>
          <p:nvPr/>
        </p:nvCxnSpPr>
        <p:spPr bwMode="auto">
          <a:xfrm>
            <a:off x="896938" y="2325688"/>
            <a:ext cx="881062" cy="549275"/>
          </a:xfrm>
          <a:prstGeom prst="curvedConnector3">
            <a:avLst>
              <a:gd name="adj1" fmla="val 49912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2468" name="AutoShape 37"/>
          <p:cNvCxnSpPr>
            <a:cxnSpLocks noChangeShapeType="1"/>
            <a:endCxn id="232456" idx="3"/>
          </p:cNvCxnSpPr>
          <p:nvPr/>
        </p:nvCxnSpPr>
        <p:spPr bwMode="auto">
          <a:xfrm rot="10800000" flipV="1">
            <a:off x="2635250" y="2311400"/>
            <a:ext cx="469900" cy="5635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Learning PRMs </a:t>
            </a:r>
            <a:r>
              <a:rPr lang="en-US" b="1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w/ EU</a:t>
            </a:r>
            <a:endParaRPr lang="en-US" sz="7200" b="1" i="1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4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22400"/>
            <a:ext cx="8534400" cy="3619500"/>
          </a:xfrm>
        </p:spPr>
        <p:txBody>
          <a:bodyPr/>
          <a:lstStyle/>
          <a:p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just like in PRMs w/ AU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/>
            <a:r>
              <a:rPr lang="en-US" sz="2800">
                <a:latin typeface="Arial" charset="0"/>
                <a:ea typeface="ＭＳ Ｐゴシック" charset="0"/>
              </a:rPr>
              <a:t>do greedy local structure search </a:t>
            </a:r>
            <a:endParaRPr lang="en-US" sz="2800" b="1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13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Issues:</a:t>
            </a:r>
            <a:endParaRPr lang="en-US" b="1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>
                <a:latin typeface="Arial" charset="0"/>
                <a:ea typeface="ＭＳ Ｐゴシック" charset="0"/>
              </a:rPr>
              <a:t>efficiency</a:t>
            </a:r>
          </a:p>
          <a:p>
            <a:pPr lvl="2"/>
            <a:r>
              <a:rPr lang="en-US" sz="2800">
                <a:latin typeface="Arial" charset="0"/>
                <a:ea typeface="ＭＳ Ｐゴシック" charset="0"/>
              </a:rPr>
              <a:t>Computation of sufficient statistics for exists attribute</a:t>
            </a:r>
          </a:p>
          <a:p>
            <a:pPr lvl="2"/>
            <a:r>
              <a:rPr lang="en-US" sz="2800" i="1">
                <a:latin typeface="Arial" charset="0"/>
                <a:ea typeface="ＭＳ Ｐゴシック" charset="0"/>
              </a:rPr>
              <a:t>Do not</a:t>
            </a:r>
            <a:r>
              <a:rPr lang="en-US" sz="2800">
                <a:latin typeface="Arial" charset="0"/>
                <a:ea typeface="ＭＳ Ｐゴシック" charset="0"/>
              </a:rPr>
              <a:t> explicitly consider relations that do not exist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3363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Structure Selection</a:t>
            </a:r>
          </a:p>
        </p:txBody>
      </p:sp>
      <p:sp>
        <p:nvSpPr>
          <p:cNvPr id="236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560513"/>
            <a:ext cx="8534400" cy="5486400"/>
          </a:xfrm>
        </p:spPr>
        <p:txBody>
          <a:bodyPr/>
          <a:lstStyle/>
          <a:p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Idea:</a:t>
            </a: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define scoring function </a:t>
            </a: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do phased local search over legal structures</a:t>
            </a:r>
          </a:p>
          <a:p>
            <a:pPr lvl="1"/>
            <a:endParaRPr lang="en-US" sz="2800">
              <a:latin typeface="Arial" charset="0"/>
              <a:ea typeface="ＭＳ Ｐゴシック" charset="0"/>
            </a:endParaRPr>
          </a:p>
          <a:p>
            <a:pPr>
              <a:lnSpc>
                <a:spcPct val="30000"/>
              </a:lnSpc>
            </a:pPr>
            <a:r>
              <a:rPr lang="en-US" sz="32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Key Components:</a:t>
            </a: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legal models</a:t>
            </a:r>
          </a:p>
          <a:p>
            <a:pPr lvl="1"/>
            <a:endParaRPr lang="en-US" sz="2800" b="1">
              <a:latin typeface="Arial" charset="0"/>
              <a:ea typeface="ＭＳ Ｐゴシック" charset="0"/>
            </a:endParaRP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scoring models</a:t>
            </a:r>
          </a:p>
          <a:p>
            <a:pPr lvl="1"/>
            <a:endParaRPr lang="en-US" sz="2800" b="1">
              <a:latin typeface="Arial" charset="0"/>
              <a:ea typeface="ＭＳ Ｐゴシック" charset="0"/>
            </a:endParaRPr>
          </a:p>
          <a:p>
            <a:pPr lvl="1"/>
            <a:r>
              <a:rPr lang="en-US" sz="2800" b="1">
                <a:latin typeface="Arial" charset="0"/>
                <a:ea typeface="ＭＳ Ｐゴシック" charset="0"/>
              </a:rPr>
              <a:t>searching model space</a:t>
            </a:r>
          </a:p>
          <a:p>
            <a:endParaRPr lang="en-US" sz="3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4308" name="Text Box 4"/>
          <p:cNvSpPr txBox="1">
            <a:spLocks noChangeArrowheads="1"/>
          </p:cNvSpPr>
          <p:nvPr/>
        </p:nvSpPr>
        <p:spPr bwMode="auto">
          <a:xfrm>
            <a:off x="2867025" y="911225"/>
            <a:ext cx="323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4400" i="1">
                <a:solidFill>
                  <a:srgbClr val="FF0000"/>
                </a:solidFill>
              </a:rPr>
              <a:t>PRMs w/ EU</a:t>
            </a:r>
          </a:p>
        </p:txBody>
      </p:sp>
      <p:sp>
        <p:nvSpPr>
          <p:cNvPr id="1634309" name="Text Box 5"/>
          <p:cNvSpPr txBox="1">
            <a:spLocks noChangeArrowheads="1"/>
          </p:cNvSpPr>
          <p:nvPr/>
        </p:nvSpPr>
        <p:spPr bwMode="auto">
          <a:xfrm>
            <a:off x="1635125" y="4194175"/>
            <a:ext cx="49133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solidFill>
                  <a:srgbClr val="FF0000"/>
                </a:solidFill>
              </a:rPr>
              <a:t>model new dependencies</a:t>
            </a:r>
          </a:p>
        </p:txBody>
      </p:sp>
      <p:sp>
        <p:nvSpPr>
          <p:cNvPr id="1634310" name="Text Box 6"/>
          <p:cNvSpPr txBox="1">
            <a:spLocks noChangeArrowheads="1"/>
          </p:cNvSpPr>
          <p:nvPr/>
        </p:nvSpPr>
        <p:spPr bwMode="auto">
          <a:xfrm>
            <a:off x="1635125" y="6037263"/>
            <a:ext cx="21621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solidFill>
                  <a:srgbClr val="FF0000"/>
                </a:solidFill>
              </a:rPr>
              <a:t>unchanged</a:t>
            </a:r>
          </a:p>
        </p:txBody>
      </p:sp>
      <p:sp>
        <p:nvSpPr>
          <p:cNvPr id="1634311" name="Text Box 7"/>
          <p:cNvSpPr txBox="1">
            <a:spLocks noChangeArrowheads="1"/>
          </p:cNvSpPr>
          <p:nvPr/>
        </p:nvSpPr>
        <p:spPr bwMode="auto">
          <a:xfrm>
            <a:off x="1635125" y="5140325"/>
            <a:ext cx="22748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i="1">
                <a:solidFill>
                  <a:srgbClr val="FF0000"/>
                </a:solidFill>
              </a:rPr>
              <a:t> unchanged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08" grpId="0" autoUpdateAnimBg="0"/>
      <p:bldP spid="1634309" grpId="0" autoUpdateAnimBg="0"/>
      <p:bldP spid="1634310" grpId="0" autoUpdateAnimBg="0"/>
      <p:bldP spid="1634311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Results</a:t>
            </a:r>
          </a:p>
        </p:txBody>
      </p:sp>
      <p:sp>
        <p:nvSpPr>
          <p:cNvPr id="23859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895350"/>
            <a:ext cx="8505825" cy="5067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w/ Class Hierarchies </a:t>
            </a:r>
          </a:p>
        </p:txBody>
      </p:sp>
      <p:sp>
        <p:nvSpPr>
          <p:cNvPr id="239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014413"/>
            <a:ext cx="8534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Allows us to:</a:t>
            </a:r>
          </a:p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Refine a </a:t>
            </a:r>
            <a:r>
              <a:rPr lang="ja-JP" altLang="en-US" sz="32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 smtClean="0">
                <a:latin typeface="Arial" charset="0"/>
                <a:ea typeface="ＭＳ Ｐゴシック" charset="0"/>
                <a:cs typeface="ＭＳ Ｐゴシック" charset="0"/>
              </a:rPr>
              <a:t>heterogeneous</a:t>
            </a:r>
            <a:r>
              <a:rPr lang="ja-JP" altLang="en-US" sz="32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latin typeface="Arial" charset="0"/>
                <a:ea typeface="ＭＳ Ｐゴシック" charset="0"/>
                <a:cs typeface="ＭＳ Ｐゴシック" charset="0"/>
              </a:rPr>
              <a:t> class into more coherent subclasses</a:t>
            </a:r>
          </a:p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Refine probabilistic model along class hierarchy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Can specialize/inherit CPDs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Construct new 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dependencies (that were originally cyclic)</a:t>
            </a:r>
            <a:endParaRPr lang="en-US" sz="2800" i="1" dirty="0">
              <a:latin typeface="Arial" charset="0"/>
              <a:ea typeface="ＭＳ Ｐゴシック" charset="0"/>
            </a:endParaRPr>
          </a:p>
        </p:txBody>
      </p:sp>
      <p:sp>
        <p:nvSpPr>
          <p:cNvPr id="239619" name="Text Box 4"/>
          <p:cNvSpPr txBox="1">
            <a:spLocks noChangeArrowheads="1"/>
          </p:cNvSpPr>
          <p:nvPr/>
        </p:nvSpPr>
        <p:spPr bwMode="auto">
          <a:xfrm>
            <a:off x="515938" y="5216525"/>
            <a:ext cx="7535862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200" b="0" i="1"/>
              <a:t>Provides bridge from class-based model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200" b="0" i="1"/>
              <a:t>to instance-based model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405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Learning PRM-CHs</a:t>
            </a:r>
          </a:p>
        </p:txBody>
      </p:sp>
      <p:sp>
        <p:nvSpPr>
          <p:cNvPr id="241666" name="AutoShape 3" descr="25%"/>
          <p:cNvSpPr>
            <a:spLocks noChangeArrowheads="1"/>
          </p:cNvSpPr>
          <p:nvPr/>
        </p:nvSpPr>
        <p:spPr bwMode="auto">
          <a:xfrm>
            <a:off x="1371600" y="14478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41667" name="AutoShape 4" descr="25%"/>
          <p:cNvSpPr>
            <a:spLocks noChangeArrowheads="1"/>
          </p:cNvSpPr>
          <p:nvPr/>
        </p:nvSpPr>
        <p:spPr bwMode="auto">
          <a:xfrm>
            <a:off x="838200" y="16002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41668" name="AutoShape 5" descr="25%"/>
          <p:cNvSpPr>
            <a:spLocks noChangeArrowheads="1"/>
          </p:cNvSpPr>
          <p:nvPr/>
        </p:nvSpPr>
        <p:spPr bwMode="auto">
          <a:xfrm>
            <a:off x="1219200" y="1752600"/>
            <a:ext cx="914400" cy="1214438"/>
          </a:xfrm>
          <a:prstGeom prst="can">
            <a:avLst>
              <a:gd name="adj" fmla="val 33203"/>
            </a:avLst>
          </a:prstGeom>
          <a:pattFill prst="pct25">
            <a:fgClr>
              <a:srgbClr val="00FFFF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41669" name="Text Box 6"/>
          <p:cNvSpPr txBox="1">
            <a:spLocks noChangeArrowheads="1"/>
          </p:cNvSpPr>
          <p:nvPr/>
        </p:nvSpPr>
        <p:spPr bwMode="auto">
          <a:xfrm>
            <a:off x="1219200" y="5730875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</a:rPr>
              <a:t>Relational</a:t>
            </a:r>
          </a:p>
          <a:p>
            <a:r>
              <a:rPr lang="en-US" b="0">
                <a:latin typeface="Tahoma" charset="0"/>
              </a:rPr>
              <a:t>Schema</a:t>
            </a:r>
          </a:p>
        </p:txBody>
      </p:sp>
      <p:sp>
        <p:nvSpPr>
          <p:cNvPr id="241670" name="Text Box 7"/>
          <p:cNvSpPr txBox="1">
            <a:spLocks noChangeArrowheads="1"/>
          </p:cNvSpPr>
          <p:nvPr/>
        </p:nvSpPr>
        <p:spPr bwMode="auto">
          <a:xfrm>
            <a:off x="800100" y="2895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Tahoma" charset="0"/>
              </a:rPr>
              <a:t>Database: </a:t>
            </a:r>
          </a:p>
        </p:txBody>
      </p:sp>
      <p:sp>
        <p:nvSpPr>
          <p:cNvPr id="241671" name="AutoShape 8"/>
          <p:cNvSpPr>
            <a:spLocks noChangeArrowheads="1"/>
          </p:cNvSpPr>
          <p:nvPr/>
        </p:nvSpPr>
        <p:spPr bwMode="auto">
          <a:xfrm>
            <a:off x="3200400" y="3048000"/>
            <a:ext cx="1524000" cy="1219200"/>
          </a:xfrm>
          <a:prstGeom prst="rightArrow">
            <a:avLst>
              <a:gd name="adj1" fmla="val 44528"/>
              <a:gd name="adj2" fmla="val 42054"/>
            </a:avLst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41672" name="WordArt 9"/>
          <p:cNvSpPr>
            <a:spLocks noChangeArrowheads="1" noChangeShapeType="1" noTextEdit="1"/>
          </p:cNvSpPr>
          <p:nvPr/>
        </p:nvSpPr>
        <p:spPr bwMode="auto">
          <a:xfrm>
            <a:off x="6400800" y="3879850"/>
            <a:ext cx="1236663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/>
                </a:ln>
                <a:solidFill>
                  <a:schemeClr val="hlink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PRM-CH</a:t>
            </a:r>
          </a:p>
        </p:txBody>
      </p:sp>
      <p:sp>
        <p:nvSpPr>
          <p:cNvPr id="241673" name="Text Box 10"/>
          <p:cNvSpPr txBox="1">
            <a:spLocks noChangeArrowheads="1"/>
          </p:cNvSpPr>
          <p:nvPr/>
        </p:nvSpPr>
        <p:spPr bwMode="auto">
          <a:xfrm>
            <a:off x="214313" y="5337175"/>
            <a:ext cx="12049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200" i="1">
                <a:solidFill>
                  <a:srgbClr val="990099"/>
                </a:solidFill>
                <a:latin typeface="Tahoma" charset="0"/>
              </a:rPr>
              <a:t>TVProgram</a:t>
            </a:r>
          </a:p>
        </p:txBody>
      </p:sp>
      <p:grpSp>
        <p:nvGrpSpPr>
          <p:cNvPr id="241674" name="Group 11"/>
          <p:cNvGrpSpPr>
            <a:grpSpLocks/>
          </p:cNvGrpSpPr>
          <p:nvPr/>
        </p:nvGrpSpPr>
        <p:grpSpPr bwMode="auto">
          <a:xfrm>
            <a:off x="249238" y="5286375"/>
            <a:ext cx="977900" cy="1190625"/>
            <a:chOff x="283" y="3330"/>
            <a:chExt cx="616" cy="750"/>
          </a:xfrm>
        </p:grpSpPr>
        <p:sp>
          <p:nvSpPr>
            <p:cNvPr id="241755" name="Rectangle 12"/>
            <p:cNvSpPr>
              <a:spLocks noChangeArrowheads="1"/>
            </p:cNvSpPr>
            <p:nvPr/>
          </p:nvSpPr>
          <p:spPr bwMode="auto">
            <a:xfrm>
              <a:off x="283" y="3330"/>
              <a:ext cx="616" cy="750"/>
            </a:xfrm>
            <a:prstGeom prst="rect">
              <a:avLst/>
            </a:prstGeom>
            <a:noFill/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de-DE" sz="1200" i="1">
                <a:solidFill>
                  <a:srgbClr val="00FF99"/>
                </a:solidFill>
                <a:latin typeface="Tahoma" charset="0"/>
              </a:endParaRPr>
            </a:p>
          </p:txBody>
        </p:sp>
        <p:grpSp>
          <p:nvGrpSpPr>
            <p:cNvPr id="241756" name="Group 13"/>
            <p:cNvGrpSpPr>
              <a:grpSpLocks/>
            </p:cNvGrpSpPr>
            <p:nvPr/>
          </p:nvGrpSpPr>
          <p:grpSpPr bwMode="auto">
            <a:xfrm>
              <a:off x="326" y="3536"/>
              <a:ext cx="362" cy="487"/>
              <a:chOff x="432" y="3072"/>
              <a:chExt cx="407" cy="537"/>
            </a:xfrm>
          </p:grpSpPr>
          <p:sp>
            <p:nvSpPr>
              <p:cNvPr id="241757" name="Oval 14"/>
              <p:cNvSpPr>
                <a:spLocks noChangeAspect="1" noChangeArrowheads="1"/>
              </p:cNvSpPr>
              <p:nvPr/>
            </p:nvSpPr>
            <p:spPr bwMode="auto">
              <a:xfrm>
                <a:off x="432" y="3072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  <p:sp>
            <p:nvSpPr>
              <p:cNvPr id="241758" name="Oval 15"/>
              <p:cNvSpPr>
                <a:spLocks noChangeAspect="1" noChangeArrowheads="1"/>
              </p:cNvSpPr>
              <p:nvPr/>
            </p:nvSpPr>
            <p:spPr bwMode="auto">
              <a:xfrm>
                <a:off x="432" y="3216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  <p:sp>
            <p:nvSpPr>
              <p:cNvPr id="241759" name="Oval 16"/>
              <p:cNvSpPr>
                <a:spLocks noChangeAspect="1" noChangeArrowheads="1"/>
              </p:cNvSpPr>
              <p:nvPr/>
            </p:nvSpPr>
            <p:spPr bwMode="auto">
              <a:xfrm>
                <a:off x="432" y="3360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  <p:sp>
            <p:nvSpPr>
              <p:cNvPr id="241760" name="Oval 17"/>
              <p:cNvSpPr>
                <a:spLocks noChangeAspect="1" noChangeArrowheads="1"/>
              </p:cNvSpPr>
              <p:nvPr/>
            </p:nvSpPr>
            <p:spPr bwMode="auto">
              <a:xfrm>
                <a:off x="432" y="3504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</p:grpSp>
      </p:grpSp>
      <p:sp>
        <p:nvSpPr>
          <p:cNvPr id="241675" name="Text Box 18"/>
          <p:cNvSpPr txBox="1">
            <a:spLocks noChangeArrowheads="1"/>
          </p:cNvSpPr>
          <p:nvPr/>
        </p:nvSpPr>
        <p:spPr bwMode="auto">
          <a:xfrm>
            <a:off x="2743200" y="5411788"/>
            <a:ext cx="91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Person</a:t>
            </a:r>
          </a:p>
        </p:txBody>
      </p:sp>
      <p:sp>
        <p:nvSpPr>
          <p:cNvPr id="241676" name="Rectangle 19"/>
          <p:cNvSpPr>
            <a:spLocks noChangeArrowheads="1"/>
          </p:cNvSpPr>
          <p:nvPr/>
        </p:nvSpPr>
        <p:spPr bwMode="auto">
          <a:xfrm>
            <a:off x="2824163" y="5405438"/>
            <a:ext cx="757237" cy="968375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241677" name="Oval 20"/>
          <p:cNvSpPr>
            <a:spLocks noChangeAspect="1" noChangeArrowheads="1"/>
          </p:cNvSpPr>
          <p:nvPr/>
        </p:nvSpPr>
        <p:spPr bwMode="auto">
          <a:xfrm>
            <a:off x="2892425" y="5738813"/>
            <a:ext cx="576263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241678" name="Oval 21"/>
          <p:cNvSpPr>
            <a:spLocks noChangeAspect="1" noChangeArrowheads="1"/>
          </p:cNvSpPr>
          <p:nvPr/>
        </p:nvSpPr>
        <p:spPr bwMode="auto">
          <a:xfrm>
            <a:off x="2892425" y="5945188"/>
            <a:ext cx="576263" cy="153987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241679" name="Oval 22"/>
          <p:cNvSpPr>
            <a:spLocks noChangeAspect="1" noChangeArrowheads="1"/>
          </p:cNvSpPr>
          <p:nvPr/>
        </p:nvSpPr>
        <p:spPr bwMode="auto">
          <a:xfrm>
            <a:off x="2892425" y="6153150"/>
            <a:ext cx="576263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cxnSp>
        <p:nvCxnSpPr>
          <p:cNvPr id="241680" name="AutoShape 23"/>
          <p:cNvCxnSpPr>
            <a:cxnSpLocks noChangeShapeType="1"/>
            <a:stCxn id="241755" idx="0"/>
            <a:endCxn id="241682" idx="1"/>
          </p:cNvCxnSpPr>
          <p:nvPr/>
        </p:nvCxnSpPr>
        <p:spPr bwMode="auto">
          <a:xfrm rot="-5400000">
            <a:off x="900906" y="4720432"/>
            <a:ext cx="384175" cy="709612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681" name="AutoShape 24"/>
          <p:cNvCxnSpPr>
            <a:cxnSpLocks noChangeShapeType="1"/>
            <a:stCxn id="241676" idx="0"/>
            <a:endCxn id="241682" idx="3"/>
          </p:cNvCxnSpPr>
          <p:nvPr/>
        </p:nvCxnSpPr>
        <p:spPr bwMode="auto">
          <a:xfrm rot="5400000" flipH="1">
            <a:off x="2534444" y="4717256"/>
            <a:ext cx="503238" cy="835025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1682" name="Rectangle 25"/>
          <p:cNvSpPr>
            <a:spLocks noChangeArrowheads="1"/>
          </p:cNvSpPr>
          <p:nvPr/>
        </p:nvSpPr>
        <p:spPr bwMode="auto">
          <a:xfrm>
            <a:off x="1466850" y="4364038"/>
            <a:ext cx="882650" cy="1036637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241683" name="Text Box 26"/>
          <p:cNvSpPr txBox="1">
            <a:spLocks noChangeArrowheads="1"/>
          </p:cNvSpPr>
          <p:nvPr/>
        </p:nvSpPr>
        <p:spPr bwMode="auto">
          <a:xfrm>
            <a:off x="1466850" y="4322763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Vote</a:t>
            </a:r>
          </a:p>
        </p:txBody>
      </p:sp>
      <p:sp>
        <p:nvSpPr>
          <p:cNvPr id="241684" name="Oval 27"/>
          <p:cNvSpPr>
            <a:spLocks noChangeAspect="1" noChangeArrowheads="1"/>
          </p:cNvSpPr>
          <p:nvPr/>
        </p:nvSpPr>
        <p:spPr bwMode="auto">
          <a:xfrm>
            <a:off x="1603375" y="465455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241685" name="Oval 28"/>
          <p:cNvSpPr>
            <a:spLocks noChangeAspect="1" noChangeArrowheads="1"/>
          </p:cNvSpPr>
          <p:nvPr/>
        </p:nvSpPr>
        <p:spPr bwMode="auto">
          <a:xfrm>
            <a:off x="1603375" y="4862513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241686" name="Oval 29"/>
          <p:cNvSpPr>
            <a:spLocks noChangeAspect="1" noChangeArrowheads="1"/>
          </p:cNvSpPr>
          <p:nvPr/>
        </p:nvSpPr>
        <p:spPr bwMode="auto">
          <a:xfrm>
            <a:off x="1603375" y="5068888"/>
            <a:ext cx="5746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cxnSp>
        <p:nvCxnSpPr>
          <p:cNvPr id="241687" name="AutoShape 30"/>
          <p:cNvCxnSpPr>
            <a:cxnSpLocks noChangeShapeType="1"/>
            <a:stCxn id="241748" idx="0"/>
            <a:endCxn id="241694" idx="1"/>
          </p:cNvCxnSpPr>
          <p:nvPr/>
        </p:nvCxnSpPr>
        <p:spPr bwMode="auto">
          <a:xfrm rot="-5400000">
            <a:off x="5622926" y="2051050"/>
            <a:ext cx="862012" cy="541337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688" name="AutoShape 31"/>
          <p:cNvCxnSpPr>
            <a:cxnSpLocks noChangeShapeType="1"/>
            <a:stCxn id="241690" idx="0"/>
            <a:endCxn id="241694" idx="3"/>
          </p:cNvCxnSpPr>
          <p:nvPr/>
        </p:nvCxnSpPr>
        <p:spPr bwMode="auto">
          <a:xfrm rot="5400000" flipH="1">
            <a:off x="7172325" y="1963738"/>
            <a:ext cx="981075" cy="835025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1689" name="Text Box 32"/>
          <p:cNvSpPr txBox="1">
            <a:spLocks noChangeArrowheads="1"/>
          </p:cNvSpPr>
          <p:nvPr/>
        </p:nvSpPr>
        <p:spPr bwMode="auto">
          <a:xfrm>
            <a:off x="7620000" y="2897188"/>
            <a:ext cx="917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Person</a:t>
            </a:r>
          </a:p>
        </p:txBody>
      </p:sp>
      <p:sp>
        <p:nvSpPr>
          <p:cNvPr id="241690" name="Rectangle 33"/>
          <p:cNvSpPr>
            <a:spLocks noChangeArrowheads="1"/>
          </p:cNvSpPr>
          <p:nvPr/>
        </p:nvSpPr>
        <p:spPr bwMode="auto">
          <a:xfrm>
            <a:off x="7700963" y="2890838"/>
            <a:ext cx="757237" cy="968375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241691" name="Oval 34"/>
          <p:cNvSpPr>
            <a:spLocks noChangeAspect="1" noChangeArrowheads="1"/>
          </p:cNvSpPr>
          <p:nvPr/>
        </p:nvSpPr>
        <p:spPr bwMode="auto">
          <a:xfrm>
            <a:off x="7769225" y="3224213"/>
            <a:ext cx="576263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241692" name="Oval 35"/>
          <p:cNvSpPr>
            <a:spLocks noChangeAspect="1" noChangeArrowheads="1"/>
          </p:cNvSpPr>
          <p:nvPr/>
        </p:nvSpPr>
        <p:spPr bwMode="auto">
          <a:xfrm>
            <a:off x="7769225" y="3430588"/>
            <a:ext cx="576263" cy="153987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241693" name="Oval 36"/>
          <p:cNvSpPr>
            <a:spLocks noChangeAspect="1" noChangeArrowheads="1"/>
          </p:cNvSpPr>
          <p:nvPr/>
        </p:nvSpPr>
        <p:spPr bwMode="auto">
          <a:xfrm>
            <a:off x="7769225" y="3638550"/>
            <a:ext cx="576263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241694" name="Rectangle 37"/>
          <p:cNvSpPr>
            <a:spLocks noChangeArrowheads="1"/>
          </p:cNvSpPr>
          <p:nvPr/>
        </p:nvSpPr>
        <p:spPr bwMode="auto">
          <a:xfrm>
            <a:off x="6343650" y="1371600"/>
            <a:ext cx="882650" cy="1036638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de-DE" sz="1200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241695" name="Text Box 38"/>
          <p:cNvSpPr txBox="1">
            <a:spLocks noChangeArrowheads="1"/>
          </p:cNvSpPr>
          <p:nvPr/>
        </p:nvSpPr>
        <p:spPr bwMode="auto">
          <a:xfrm>
            <a:off x="6343650" y="1441450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i="1">
                <a:solidFill>
                  <a:srgbClr val="990099"/>
                </a:solidFill>
                <a:latin typeface="Tahoma" charset="0"/>
              </a:rPr>
              <a:t>Vote</a:t>
            </a:r>
          </a:p>
        </p:txBody>
      </p:sp>
      <p:sp>
        <p:nvSpPr>
          <p:cNvPr id="241696" name="Oval 39"/>
          <p:cNvSpPr>
            <a:spLocks noChangeAspect="1" noChangeArrowheads="1"/>
          </p:cNvSpPr>
          <p:nvPr/>
        </p:nvSpPr>
        <p:spPr bwMode="auto">
          <a:xfrm>
            <a:off x="6480175" y="1773238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241697" name="Oval 40"/>
          <p:cNvSpPr>
            <a:spLocks noChangeAspect="1" noChangeArrowheads="1"/>
          </p:cNvSpPr>
          <p:nvPr/>
        </p:nvSpPr>
        <p:spPr bwMode="auto">
          <a:xfrm>
            <a:off x="6480175" y="1981200"/>
            <a:ext cx="574675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sp>
        <p:nvSpPr>
          <p:cNvPr id="241698" name="Oval 41"/>
          <p:cNvSpPr>
            <a:spLocks noChangeAspect="1" noChangeArrowheads="1"/>
          </p:cNvSpPr>
          <p:nvPr/>
        </p:nvSpPr>
        <p:spPr bwMode="auto">
          <a:xfrm>
            <a:off x="6480175" y="2187575"/>
            <a:ext cx="5746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de-DE" sz="3200" i="1">
              <a:latin typeface="Times New Roman" charset="0"/>
            </a:endParaRPr>
          </a:p>
        </p:txBody>
      </p:sp>
      <p:cxnSp>
        <p:nvCxnSpPr>
          <p:cNvPr id="241699" name="AutoShape 42"/>
          <p:cNvCxnSpPr>
            <a:cxnSpLocks noChangeShapeType="1"/>
            <a:stCxn id="241691" idx="2"/>
            <a:endCxn id="241693" idx="2"/>
          </p:cNvCxnSpPr>
          <p:nvPr/>
        </p:nvCxnSpPr>
        <p:spPr bwMode="auto">
          <a:xfrm rot="10800000" flipH="1" flipV="1">
            <a:off x="7754938" y="3300413"/>
            <a:ext cx="1587" cy="414337"/>
          </a:xfrm>
          <a:prstGeom prst="curvedConnector3">
            <a:avLst>
              <a:gd name="adj1" fmla="val -1350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700" name="AutoShape 43"/>
          <p:cNvCxnSpPr>
            <a:cxnSpLocks noChangeShapeType="1"/>
            <a:stCxn id="241751" idx="6"/>
            <a:endCxn id="241698" idx="2"/>
          </p:cNvCxnSpPr>
          <p:nvPr/>
        </p:nvCxnSpPr>
        <p:spPr bwMode="auto">
          <a:xfrm flipV="1">
            <a:off x="5983288" y="2263775"/>
            <a:ext cx="482600" cy="9112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1701" name="Group 44"/>
          <p:cNvGrpSpPr>
            <a:grpSpLocks/>
          </p:cNvGrpSpPr>
          <p:nvPr/>
        </p:nvGrpSpPr>
        <p:grpSpPr bwMode="auto">
          <a:xfrm>
            <a:off x="5257800" y="2771775"/>
            <a:ext cx="1114425" cy="1190625"/>
            <a:chOff x="3312" y="1746"/>
            <a:chExt cx="702" cy="750"/>
          </a:xfrm>
        </p:grpSpPr>
        <p:sp>
          <p:nvSpPr>
            <p:cNvPr id="241747" name="Text Box 45"/>
            <p:cNvSpPr txBox="1">
              <a:spLocks noChangeArrowheads="1"/>
            </p:cNvSpPr>
            <p:nvPr/>
          </p:nvSpPr>
          <p:spPr bwMode="auto">
            <a:xfrm>
              <a:off x="3312" y="1778"/>
              <a:ext cx="7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200" i="1">
                  <a:solidFill>
                    <a:srgbClr val="990099"/>
                  </a:solidFill>
                  <a:latin typeface="Tahoma" charset="0"/>
                </a:rPr>
                <a:t>TVProgram</a:t>
              </a:r>
            </a:p>
          </p:txBody>
        </p:sp>
        <p:sp>
          <p:nvSpPr>
            <p:cNvPr id="241748" name="Rectangle 46"/>
            <p:cNvSpPr>
              <a:spLocks noChangeArrowheads="1"/>
            </p:cNvSpPr>
            <p:nvPr/>
          </p:nvSpPr>
          <p:spPr bwMode="auto">
            <a:xfrm>
              <a:off x="3355" y="1746"/>
              <a:ext cx="575" cy="750"/>
            </a:xfrm>
            <a:prstGeom prst="rect">
              <a:avLst/>
            </a:prstGeom>
            <a:noFill/>
            <a:ln w="38100">
              <a:solidFill>
                <a:srgbClr val="990099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de-DE" sz="1200" i="1">
                <a:solidFill>
                  <a:srgbClr val="00FF99"/>
                </a:solidFill>
                <a:latin typeface="Tahoma" charset="0"/>
              </a:endParaRPr>
            </a:p>
          </p:txBody>
        </p:sp>
        <p:grpSp>
          <p:nvGrpSpPr>
            <p:cNvPr id="241749" name="Group 47"/>
            <p:cNvGrpSpPr>
              <a:grpSpLocks/>
            </p:cNvGrpSpPr>
            <p:nvPr/>
          </p:nvGrpSpPr>
          <p:grpSpPr bwMode="auto">
            <a:xfrm>
              <a:off x="3398" y="1952"/>
              <a:ext cx="362" cy="487"/>
              <a:chOff x="432" y="3072"/>
              <a:chExt cx="407" cy="537"/>
            </a:xfrm>
          </p:grpSpPr>
          <p:sp>
            <p:nvSpPr>
              <p:cNvPr id="241751" name="Oval 48"/>
              <p:cNvSpPr>
                <a:spLocks noChangeAspect="1" noChangeArrowheads="1"/>
              </p:cNvSpPr>
              <p:nvPr/>
            </p:nvSpPr>
            <p:spPr bwMode="auto">
              <a:xfrm>
                <a:off x="432" y="3072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  <p:sp>
            <p:nvSpPr>
              <p:cNvPr id="241752" name="Oval 49"/>
              <p:cNvSpPr>
                <a:spLocks noChangeAspect="1" noChangeArrowheads="1"/>
              </p:cNvSpPr>
              <p:nvPr/>
            </p:nvSpPr>
            <p:spPr bwMode="auto">
              <a:xfrm>
                <a:off x="432" y="3216"/>
                <a:ext cx="407" cy="1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  <p:sp>
            <p:nvSpPr>
              <p:cNvPr id="241753" name="Oval 50"/>
              <p:cNvSpPr>
                <a:spLocks noChangeAspect="1" noChangeArrowheads="1"/>
              </p:cNvSpPr>
              <p:nvPr/>
            </p:nvSpPr>
            <p:spPr bwMode="auto">
              <a:xfrm>
                <a:off x="432" y="3360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  <p:sp>
            <p:nvSpPr>
              <p:cNvPr id="241754" name="Oval 51"/>
              <p:cNvSpPr>
                <a:spLocks noChangeAspect="1" noChangeArrowheads="1"/>
              </p:cNvSpPr>
              <p:nvPr/>
            </p:nvSpPr>
            <p:spPr bwMode="auto">
              <a:xfrm>
                <a:off x="432" y="3504"/>
                <a:ext cx="407" cy="105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de-DE" sz="3200" i="1">
                  <a:latin typeface="Times New Roman" charset="0"/>
                </a:endParaRPr>
              </a:p>
            </p:txBody>
          </p:sp>
        </p:grpSp>
        <p:cxnSp>
          <p:nvCxnSpPr>
            <p:cNvPr id="241750" name="AutoShape 52"/>
            <p:cNvCxnSpPr>
              <a:cxnSpLocks noChangeShapeType="1"/>
              <a:stCxn id="241751" idx="6"/>
              <a:endCxn id="241753" idx="6"/>
            </p:cNvCxnSpPr>
            <p:nvPr/>
          </p:nvCxnSpPr>
          <p:spPr bwMode="auto">
            <a:xfrm>
              <a:off x="3769" y="2000"/>
              <a:ext cx="1" cy="261"/>
            </a:xfrm>
            <a:prstGeom prst="curvedConnector3">
              <a:avLst>
                <a:gd name="adj1" fmla="val 13500000"/>
              </a:avLst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41702" name="AutoShape 53"/>
          <p:cNvCxnSpPr>
            <a:cxnSpLocks noChangeShapeType="1"/>
            <a:stCxn id="241691" idx="2"/>
            <a:endCxn id="241698" idx="6"/>
          </p:cNvCxnSpPr>
          <p:nvPr/>
        </p:nvCxnSpPr>
        <p:spPr bwMode="auto">
          <a:xfrm rot="10800000">
            <a:off x="7069138" y="2263775"/>
            <a:ext cx="685800" cy="10366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1703" name="Rectangle 54"/>
          <p:cNvSpPr>
            <a:spLocks noChangeArrowheads="1"/>
          </p:cNvSpPr>
          <p:nvPr/>
        </p:nvSpPr>
        <p:spPr bwMode="auto">
          <a:xfrm>
            <a:off x="820738" y="3200400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/>
              <a:t>Instance </a:t>
            </a:r>
            <a:r>
              <a:rPr lang="en-US" sz="2000" b="0">
                <a:latin typeface="Lucida Handwriting" charset="0"/>
              </a:rPr>
              <a:t>I</a:t>
            </a:r>
          </a:p>
        </p:txBody>
      </p:sp>
      <p:sp>
        <p:nvSpPr>
          <p:cNvPr id="1681463" name="Text Box 55"/>
          <p:cNvSpPr txBox="1">
            <a:spLocks noChangeArrowheads="1"/>
          </p:cNvSpPr>
          <p:nvPr/>
        </p:nvSpPr>
        <p:spPr bwMode="auto">
          <a:xfrm>
            <a:off x="4814888" y="5132388"/>
            <a:ext cx="432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Char char="•"/>
            </a:pPr>
            <a:r>
              <a:rPr lang="en-US" sz="2800" b="0">
                <a:solidFill>
                  <a:schemeClr val="tx2"/>
                </a:solidFill>
              </a:rPr>
              <a:t> Class hierarchy provided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826000" y="1336675"/>
            <a:ext cx="4318000" cy="4889500"/>
            <a:chOff x="3040" y="842"/>
            <a:chExt cx="2720" cy="3080"/>
          </a:xfrm>
        </p:grpSpPr>
        <p:sp>
          <p:nvSpPr>
            <p:cNvPr id="241726" name="Line 57"/>
            <p:cNvSpPr>
              <a:spLocks noChangeShapeType="1"/>
            </p:cNvSpPr>
            <p:nvPr/>
          </p:nvSpPr>
          <p:spPr bwMode="auto">
            <a:xfrm flipH="1">
              <a:off x="3134" y="1104"/>
              <a:ext cx="67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41727" name="Line 58"/>
            <p:cNvSpPr>
              <a:spLocks noChangeShapeType="1"/>
            </p:cNvSpPr>
            <p:nvPr/>
          </p:nvSpPr>
          <p:spPr bwMode="auto">
            <a:xfrm>
              <a:off x="3301" y="1104"/>
              <a:ext cx="155" cy="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241728" name="Group 59"/>
            <p:cNvGrpSpPr>
              <a:grpSpLocks/>
            </p:cNvGrpSpPr>
            <p:nvPr/>
          </p:nvGrpSpPr>
          <p:grpSpPr bwMode="auto">
            <a:xfrm>
              <a:off x="3066" y="842"/>
              <a:ext cx="2694" cy="838"/>
              <a:chOff x="152" y="2698"/>
              <a:chExt cx="2694" cy="838"/>
            </a:xfrm>
          </p:grpSpPr>
          <p:grpSp>
            <p:nvGrpSpPr>
              <p:cNvPr id="241730" name="Group 60"/>
              <p:cNvGrpSpPr>
                <a:grpSpLocks/>
              </p:cNvGrpSpPr>
              <p:nvPr/>
            </p:nvGrpSpPr>
            <p:grpSpPr bwMode="auto">
              <a:xfrm>
                <a:off x="152" y="2877"/>
                <a:ext cx="451" cy="263"/>
                <a:chOff x="152" y="2811"/>
                <a:chExt cx="451" cy="263"/>
              </a:xfrm>
            </p:grpSpPr>
            <p:sp>
              <p:nvSpPr>
                <p:cNvPr id="241744" name="Oval 61"/>
                <p:cNvSpPr>
                  <a:spLocks noChangeArrowheads="1"/>
                </p:cNvSpPr>
                <p:nvPr/>
              </p:nvSpPr>
              <p:spPr bwMode="auto">
                <a:xfrm>
                  <a:off x="245" y="2811"/>
                  <a:ext cx="177" cy="78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41745" name="Oval 62"/>
                <p:cNvSpPr>
                  <a:spLocks noChangeArrowheads="1"/>
                </p:cNvSpPr>
                <p:nvPr/>
              </p:nvSpPr>
              <p:spPr bwMode="auto">
                <a:xfrm>
                  <a:off x="152" y="2996"/>
                  <a:ext cx="177" cy="78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41746" name="Oval 63"/>
                <p:cNvSpPr>
                  <a:spLocks noChangeArrowheads="1"/>
                </p:cNvSpPr>
                <p:nvPr/>
              </p:nvSpPr>
              <p:spPr bwMode="auto">
                <a:xfrm>
                  <a:off x="426" y="2959"/>
                  <a:ext cx="177" cy="78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241731" name="Oval 64"/>
              <p:cNvSpPr>
                <a:spLocks noChangeArrowheads="1"/>
              </p:cNvSpPr>
              <p:nvPr/>
            </p:nvSpPr>
            <p:spPr bwMode="auto">
              <a:xfrm>
                <a:off x="1689" y="2855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1732" name="Oval 65"/>
              <p:cNvSpPr>
                <a:spLocks noChangeArrowheads="1"/>
              </p:cNvSpPr>
              <p:nvPr/>
            </p:nvSpPr>
            <p:spPr bwMode="auto">
              <a:xfrm>
                <a:off x="2416" y="3450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241733" name="Group 66"/>
              <p:cNvGrpSpPr>
                <a:grpSpLocks/>
              </p:cNvGrpSpPr>
              <p:nvPr/>
            </p:nvGrpSpPr>
            <p:grpSpPr bwMode="auto">
              <a:xfrm>
                <a:off x="2204" y="3085"/>
                <a:ext cx="451" cy="263"/>
                <a:chOff x="152" y="2811"/>
                <a:chExt cx="451" cy="263"/>
              </a:xfrm>
            </p:grpSpPr>
            <p:sp>
              <p:nvSpPr>
                <p:cNvPr id="241741" name="Oval 67"/>
                <p:cNvSpPr>
                  <a:spLocks noChangeArrowheads="1"/>
                </p:cNvSpPr>
                <p:nvPr/>
              </p:nvSpPr>
              <p:spPr bwMode="auto">
                <a:xfrm>
                  <a:off x="245" y="2811"/>
                  <a:ext cx="177" cy="78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41742" name="Oval 68"/>
                <p:cNvSpPr>
                  <a:spLocks noChangeArrowheads="1"/>
                </p:cNvSpPr>
                <p:nvPr/>
              </p:nvSpPr>
              <p:spPr bwMode="auto">
                <a:xfrm>
                  <a:off x="152" y="2996"/>
                  <a:ext cx="177" cy="78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41743" name="Oval 69"/>
                <p:cNvSpPr>
                  <a:spLocks noChangeArrowheads="1"/>
                </p:cNvSpPr>
                <p:nvPr/>
              </p:nvSpPr>
              <p:spPr bwMode="auto">
                <a:xfrm>
                  <a:off x="426" y="2959"/>
                  <a:ext cx="177" cy="78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241734" name="Line 70"/>
              <p:cNvSpPr>
                <a:spLocks noChangeShapeType="1"/>
              </p:cNvSpPr>
              <p:nvPr/>
            </p:nvSpPr>
            <p:spPr bwMode="auto">
              <a:xfrm flipH="1">
                <a:off x="1800" y="2778"/>
                <a:ext cx="111" cy="7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1735" name="Line 71"/>
              <p:cNvSpPr>
                <a:spLocks noChangeShapeType="1"/>
              </p:cNvSpPr>
              <p:nvPr/>
            </p:nvSpPr>
            <p:spPr bwMode="auto">
              <a:xfrm flipH="1">
                <a:off x="2277" y="3178"/>
                <a:ext cx="57" cy="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1736" name="Line 72"/>
              <p:cNvSpPr>
                <a:spLocks noChangeShapeType="1"/>
              </p:cNvSpPr>
              <p:nvPr/>
            </p:nvSpPr>
            <p:spPr bwMode="auto">
              <a:xfrm>
                <a:off x="2445" y="3144"/>
                <a:ext cx="78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1737" name="Oval 73"/>
              <p:cNvSpPr>
                <a:spLocks noChangeArrowheads="1"/>
              </p:cNvSpPr>
              <p:nvPr/>
            </p:nvSpPr>
            <p:spPr bwMode="auto">
              <a:xfrm>
                <a:off x="2669" y="3458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1738" name="Oval 74"/>
              <p:cNvSpPr>
                <a:spLocks noChangeArrowheads="1"/>
              </p:cNvSpPr>
              <p:nvPr/>
            </p:nvSpPr>
            <p:spPr bwMode="auto">
              <a:xfrm>
                <a:off x="1854" y="2698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1739" name="Line 75"/>
              <p:cNvSpPr>
                <a:spLocks noChangeShapeType="1"/>
              </p:cNvSpPr>
              <p:nvPr/>
            </p:nvSpPr>
            <p:spPr bwMode="auto">
              <a:xfrm flipH="1">
                <a:off x="2478" y="3311"/>
                <a:ext cx="7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1740" name="Line 76"/>
              <p:cNvSpPr>
                <a:spLocks noChangeShapeType="1"/>
              </p:cNvSpPr>
              <p:nvPr/>
            </p:nvSpPr>
            <p:spPr bwMode="auto">
              <a:xfrm>
                <a:off x="2585" y="3296"/>
                <a:ext cx="156" cy="1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41729" name="Text Box 77"/>
            <p:cNvSpPr txBox="1">
              <a:spLocks noChangeArrowheads="1"/>
            </p:cNvSpPr>
            <p:nvPr/>
          </p:nvSpPr>
          <p:spPr bwMode="auto">
            <a:xfrm>
              <a:off x="3040" y="3595"/>
              <a:ext cx="23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buFontTx/>
                <a:buChar char="•"/>
              </a:pPr>
              <a:r>
                <a:rPr lang="en-US" sz="2800" b="0">
                  <a:solidFill>
                    <a:schemeClr val="tx2"/>
                  </a:solidFill>
                </a:rPr>
                <a:t> Learn class hierarchy</a:t>
              </a:r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393700" y="4435475"/>
            <a:ext cx="4276725" cy="1330325"/>
            <a:chOff x="248" y="2794"/>
            <a:chExt cx="2694" cy="838"/>
          </a:xfrm>
        </p:grpSpPr>
        <p:grpSp>
          <p:nvGrpSpPr>
            <p:cNvPr id="241707" name="Group 79"/>
            <p:cNvGrpSpPr>
              <a:grpSpLocks/>
            </p:cNvGrpSpPr>
            <p:nvPr/>
          </p:nvGrpSpPr>
          <p:grpSpPr bwMode="auto">
            <a:xfrm>
              <a:off x="248" y="2973"/>
              <a:ext cx="451" cy="263"/>
              <a:chOff x="152" y="2811"/>
              <a:chExt cx="451" cy="263"/>
            </a:xfrm>
          </p:grpSpPr>
          <p:sp>
            <p:nvSpPr>
              <p:cNvPr id="241723" name="Oval 80"/>
              <p:cNvSpPr>
                <a:spLocks noChangeArrowheads="1"/>
              </p:cNvSpPr>
              <p:nvPr/>
            </p:nvSpPr>
            <p:spPr bwMode="auto">
              <a:xfrm>
                <a:off x="245" y="2811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1724" name="Oval 81"/>
              <p:cNvSpPr>
                <a:spLocks noChangeArrowheads="1"/>
              </p:cNvSpPr>
              <p:nvPr/>
            </p:nvSpPr>
            <p:spPr bwMode="auto">
              <a:xfrm>
                <a:off x="152" y="2996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1725" name="Oval 82"/>
              <p:cNvSpPr>
                <a:spLocks noChangeArrowheads="1"/>
              </p:cNvSpPr>
              <p:nvPr/>
            </p:nvSpPr>
            <p:spPr bwMode="auto">
              <a:xfrm>
                <a:off x="426" y="2959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41708" name="Oval 83"/>
            <p:cNvSpPr>
              <a:spLocks noChangeArrowheads="1"/>
            </p:cNvSpPr>
            <p:nvPr/>
          </p:nvSpPr>
          <p:spPr bwMode="auto">
            <a:xfrm>
              <a:off x="1785" y="2951"/>
              <a:ext cx="177" cy="78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41709" name="Oval 84"/>
            <p:cNvSpPr>
              <a:spLocks noChangeArrowheads="1"/>
            </p:cNvSpPr>
            <p:nvPr/>
          </p:nvSpPr>
          <p:spPr bwMode="auto">
            <a:xfrm>
              <a:off x="2512" y="3546"/>
              <a:ext cx="177" cy="78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241710" name="Group 85"/>
            <p:cNvGrpSpPr>
              <a:grpSpLocks/>
            </p:cNvGrpSpPr>
            <p:nvPr/>
          </p:nvGrpSpPr>
          <p:grpSpPr bwMode="auto">
            <a:xfrm>
              <a:off x="2300" y="3181"/>
              <a:ext cx="451" cy="263"/>
              <a:chOff x="152" y="2811"/>
              <a:chExt cx="451" cy="263"/>
            </a:xfrm>
          </p:grpSpPr>
          <p:sp>
            <p:nvSpPr>
              <p:cNvPr id="241720" name="Oval 86"/>
              <p:cNvSpPr>
                <a:spLocks noChangeArrowheads="1"/>
              </p:cNvSpPr>
              <p:nvPr/>
            </p:nvSpPr>
            <p:spPr bwMode="auto">
              <a:xfrm>
                <a:off x="245" y="2811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1721" name="Oval 87"/>
              <p:cNvSpPr>
                <a:spLocks noChangeArrowheads="1"/>
              </p:cNvSpPr>
              <p:nvPr/>
            </p:nvSpPr>
            <p:spPr bwMode="auto">
              <a:xfrm>
                <a:off x="152" y="2996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1722" name="Oval 88"/>
              <p:cNvSpPr>
                <a:spLocks noChangeArrowheads="1"/>
              </p:cNvSpPr>
              <p:nvPr/>
            </p:nvSpPr>
            <p:spPr bwMode="auto">
              <a:xfrm>
                <a:off x="426" y="2959"/>
                <a:ext cx="177" cy="78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41711" name="Line 89"/>
            <p:cNvSpPr>
              <a:spLocks noChangeShapeType="1"/>
            </p:cNvSpPr>
            <p:nvPr/>
          </p:nvSpPr>
          <p:spPr bwMode="auto">
            <a:xfrm flipH="1">
              <a:off x="1896" y="2874"/>
              <a:ext cx="111" cy="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41712" name="Line 90"/>
            <p:cNvSpPr>
              <a:spLocks noChangeShapeType="1"/>
            </p:cNvSpPr>
            <p:nvPr/>
          </p:nvSpPr>
          <p:spPr bwMode="auto">
            <a:xfrm flipH="1">
              <a:off x="2373" y="3274"/>
              <a:ext cx="57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41713" name="Line 91"/>
            <p:cNvSpPr>
              <a:spLocks noChangeShapeType="1"/>
            </p:cNvSpPr>
            <p:nvPr/>
          </p:nvSpPr>
          <p:spPr bwMode="auto">
            <a:xfrm>
              <a:off x="2541" y="3240"/>
              <a:ext cx="78" cy="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41714" name="Oval 92"/>
            <p:cNvSpPr>
              <a:spLocks noChangeArrowheads="1"/>
            </p:cNvSpPr>
            <p:nvPr/>
          </p:nvSpPr>
          <p:spPr bwMode="auto">
            <a:xfrm>
              <a:off x="2765" y="3554"/>
              <a:ext cx="177" cy="78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41715" name="Oval 93"/>
            <p:cNvSpPr>
              <a:spLocks noChangeArrowheads="1"/>
            </p:cNvSpPr>
            <p:nvPr/>
          </p:nvSpPr>
          <p:spPr bwMode="auto">
            <a:xfrm>
              <a:off x="1950" y="2794"/>
              <a:ext cx="177" cy="78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41716" name="Line 94"/>
            <p:cNvSpPr>
              <a:spLocks noChangeShapeType="1"/>
            </p:cNvSpPr>
            <p:nvPr/>
          </p:nvSpPr>
          <p:spPr bwMode="auto">
            <a:xfrm flipH="1">
              <a:off x="2574" y="3407"/>
              <a:ext cx="7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41717" name="Line 95"/>
            <p:cNvSpPr>
              <a:spLocks noChangeShapeType="1"/>
            </p:cNvSpPr>
            <p:nvPr/>
          </p:nvSpPr>
          <p:spPr bwMode="auto">
            <a:xfrm>
              <a:off x="2681" y="3392"/>
              <a:ext cx="156" cy="1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41718" name="Line 96"/>
            <p:cNvSpPr>
              <a:spLocks noChangeShapeType="1"/>
            </p:cNvSpPr>
            <p:nvPr/>
          </p:nvSpPr>
          <p:spPr bwMode="auto">
            <a:xfrm flipH="1">
              <a:off x="307" y="3040"/>
              <a:ext cx="67" cy="1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41719" name="Line 97"/>
            <p:cNvSpPr>
              <a:spLocks noChangeShapeType="1"/>
            </p:cNvSpPr>
            <p:nvPr/>
          </p:nvSpPr>
          <p:spPr bwMode="auto">
            <a:xfrm>
              <a:off x="474" y="3040"/>
              <a:ext cx="155" cy="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1463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03" name="Group 3"/>
          <p:cNvGrpSpPr>
            <a:grpSpLocks/>
          </p:cNvGrpSpPr>
          <p:nvPr/>
        </p:nvGrpSpPr>
        <p:grpSpPr bwMode="auto">
          <a:xfrm>
            <a:off x="4686300" y="1628775"/>
            <a:ext cx="3976688" cy="2701925"/>
            <a:chOff x="2952" y="1218"/>
            <a:chExt cx="2505" cy="1702"/>
          </a:xfrm>
        </p:grpSpPr>
        <p:grpSp>
          <p:nvGrpSpPr>
            <p:cNvPr id="243734" name="Group 4"/>
            <p:cNvGrpSpPr>
              <a:grpSpLocks/>
            </p:cNvGrpSpPr>
            <p:nvPr/>
          </p:nvGrpSpPr>
          <p:grpSpPr bwMode="auto">
            <a:xfrm>
              <a:off x="2952" y="1218"/>
              <a:ext cx="1127" cy="1031"/>
              <a:chOff x="1264" y="1896"/>
              <a:chExt cx="1127" cy="1031"/>
            </a:xfrm>
          </p:grpSpPr>
          <p:sp>
            <p:nvSpPr>
              <p:cNvPr id="307205" name="Text Box 5"/>
              <p:cNvSpPr txBox="1">
                <a:spLocks noChangeArrowheads="1"/>
              </p:cNvSpPr>
              <p:nvPr/>
            </p:nvSpPr>
            <p:spPr bwMode="auto">
              <a:xfrm>
                <a:off x="1285" y="1960"/>
                <a:ext cx="11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US" sz="2000" i="1">
                    <a:solidFill>
                      <a:srgbClr val="990099"/>
                    </a:solidFill>
                    <a:latin typeface="Tahoma" pitchFamily="34" charset="0"/>
                    <a:ea typeface="+mn-ea"/>
                    <a:cs typeface="+mn-cs"/>
                  </a:rPr>
                  <a:t>Journal</a:t>
                </a:r>
              </a:p>
            </p:txBody>
          </p:sp>
          <p:sp>
            <p:nvSpPr>
              <p:cNvPr id="307206" name="Rectangle 6"/>
              <p:cNvSpPr>
                <a:spLocks noChangeArrowheads="1"/>
              </p:cNvSpPr>
              <p:nvPr/>
            </p:nvSpPr>
            <p:spPr bwMode="auto">
              <a:xfrm>
                <a:off x="1264" y="1896"/>
                <a:ext cx="1044" cy="1031"/>
              </a:xfrm>
              <a:prstGeom prst="rect">
                <a:avLst/>
              </a:prstGeom>
              <a:noFill/>
              <a:ln w="38100">
                <a:solidFill>
                  <a:srgbClr val="9900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33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20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207" name="Text Box 7"/>
              <p:cNvSpPr txBox="1">
                <a:spLocks noChangeArrowheads="1"/>
              </p:cNvSpPr>
              <p:nvPr/>
            </p:nvSpPr>
            <p:spPr bwMode="auto">
              <a:xfrm>
                <a:off x="1360" y="2198"/>
                <a:ext cx="5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Topic</a:t>
                </a:r>
              </a:p>
            </p:txBody>
          </p:sp>
          <p:sp>
            <p:nvSpPr>
              <p:cNvPr id="307208" name="Text Box 8"/>
              <p:cNvSpPr txBox="1">
                <a:spLocks noChangeArrowheads="1"/>
              </p:cNvSpPr>
              <p:nvPr/>
            </p:nvSpPr>
            <p:spPr bwMode="auto">
              <a:xfrm>
                <a:off x="1360" y="2435"/>
                <a:ext cx="6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Quality</a:t>
                </a:r>
              </a:p>
            </p:txBody>
          </p:sp>
          <p:sp>
            <p:nvSpPr>
              <p:cNvPr id="307209" name="Text Box 9"/>
              <p:cNvSpPr txBox="1">
                <a:spLocks noChangeArrowheads="1"/>
              </p:cNvSpPr>
              <p:nvPr/>
            </p:nvSpPr>
            <p:spPr bwMode="auto">
              <a:xfrm>
                <a:off x="1367" y="2672"/>
                <a:ext cx="83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Accepted</a:t>
                </a:r>
              </a:p>
            </p:txBody>
          </p:sp>
        </p:grpSp>
        <p:grpSp>
          <p:nvGrpSpPr>
            <p:cNvPr id="243735" name="Group 10"/>
            <p:cNvGrpSpPr>
              <a:grpSpLocks/>
            </p:cNvGrpSpPr>
            <p:nvPr/>
          </p:nvGrpSpPr>
          <p:grpSpPr bwMode="auto">
            <a:xfrm>
              <a:off x="4330" y="1889"/>
              <a:ext cx="1127" cy="1031"/>
              <a:chOff x="1264" y="1896"/>
              <a:chExt cx="1127" cy="1031"/>
            </a:xfrm>
          </p:grpSpPr>
          <p:sp>
            <p:nvSpPr>
              <p:cNvPr id="307211" name="Text Box 11"/>
              <p:cNvSpPr txBox="1">
                <a:spLocks noChangeArrowheads="1"/>
              </p:cNvSpPr>
              <p:nvPr/>
            </p:nvSpPr>
            <p:spPr bwMode="auto">
              <a:xfrm>
                <a:off x="1285" y="1960"/>
                <a:ext cx="11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US" sz="2000" i="1">
                    <a:solidFill>
                      <a:srgbClr val="990099"/>
                    </a:solidFill>
                    <a:latin typeface="Tahoma" pitchFamily="34" charset="0"/>
                    <a:ea typeface="+mn-ea"/>
                    <a:cs typeface="+mn-cs"/>
                  </a:rPr>
                  <a:t>Conf-Paper</a:t>
                </a:r>
              </a:p>
            </p:txBody>
          </p:sp>
          <p:sp>
            <p:nvSpPr>
              <p:cNvPr id="307212" name="Rectangle 12"/>
              <p:cNvSpPr>
                <a:spLocks noChangeArrowheads="1"/>
              </p:cNvSpPr>
              <p:nvPr/>
            </p:nvSpPr>
            <p:spPr bwMode="auto">
              <a:xfrm>
                <a:off x="1264" y="1896"/>
                <a:ext cx="1044" cy="1031"/>
              </a:xfrm>
              <a:prstGeom prst="rect">
                <a:avLst/>
              </a:prstGeom>
              <a:noFill/>
              <a:ln w="38100">
                <a:solidFill>
                  <a:srgbClr val="9900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33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2000">
                  <a:solidFill>
                    <a:srgbClr val="00FF99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213" name="Text Box 13"/>
              <p:cNvSpPr txBox="1">
                <a:spLocks noChangeArrowheads="1"/>
              </p:cNvSpPr>
              <p:nvPr/>
            </p:nvSpPr>
            <p:spPr bwMode="auto">
              <a:xfrm>
                <a:off x="1360" y="2198"/>
                <a:ext cx="5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Topic</a:t>
                </a:r>
              </a:p>
            </p:txBody>
          </p:sp>
          <p:sp>
            <p:nvSpPr>
              <p:cNvPr id="307214" name="Text Box 14"/>
              <p:cNvSpPr txBox="1">
                <a:spLocks noChangeArrowheads="1"/>
              </p:cNvSpPr>
              <p:nvPr/>
            </p:nvSpPr>
            <p:spPr bwMode="auto">
              <a:xfrm>
                <a:off x="1360" y="2435"/>
                <a:ext cx="6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Quality</a:t>
                </a:r>
              </a:p>
            </p:txBody>
          </p:sp>
          <p:sp>
            <p:nvSpPr>
              <p:cNvPr id="307215" name="Text Box 15"/>
              <p:cNvSpPr txBox="1">
                <a:spLocks noChangeArrowheads="1"/>
              </p:cNvSpPr>
              <p:nvPr/>
            </p:nvSpPr>
            <p:spPr bwMode="auto">
              <a:xfrm>
                <a:off x="1367" y="2672"/>
                <a:ext cx="83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000">
                    <a:solidFill>
                      <a:srgbClr val="050B0B"/>
                    </a:solidFill>
                    <a:latin typeface="Arial" pitchFamily="34" charset="0"/>
                    <a:ea typeface="+mn-ea"/>
                    <a:cs typeface="+mn-cs"/>
                  </a:rPr>
                  <a:t>Accepted</a:t>
                </a:r>
              </a:p>
            </p:txBody>
          </p:sp>
        </p:grpSp>
        <p:cxnSp>
          <p:nvCxnSpPr>
            <p:cNvPr id="177177" name="AutoShape 16"/>
            <p:cNvCxnSpPr>
              <a:cxnSpLocks noChangeShapeType="1"/>
              <a:stCxn id="307209" idx="3"/>
              <a:endCxn id="307215" idx="1"/>
            </p:cNvCxnSpPr>
            <p:nvPr/>
          </p:nvCxnSpPr>
          <p:spPr bwMode="auto">
            <a:xfrm>
              <a:off x="3803" y="2119"/>
              <a:ext cx="630" cy="671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07217" name="Group 17"/>
          <p:cNvGrpSpPr>
            <a:grpSpLocks/>
          </p:cNvGrpSpPr>
          <p:nvPr/>
        </p:nvGrpSpPr>
        <p:grpSpPr bwMode="auto">
          <a:xfrm>
            <a:off x="3733800" y="4554538"/>
            <a:ext cx="3200400" cy="1768475"/>
            <a:chOff x="2352" y="2869"/>
            <a:chExt cx="2016" cy="1114"/>
          </a:xfrm>
        </p:grpSpPr>
        <p:sp>
          <p:nvSpPr>
            <p:cNvPr id="307218" name="Oval 18"/>
            <p:cNvSpPr>
              <a:spLocks noChangeArrowheads="1"/>
            </p:cNvSpPr>
            <p:nvPr/>
          </p:nvSpPr>
          <p:spPr bwMode="auto">
            <a:xfrm>
              <a:off x="2539" y="2869"/>
              <a:ext cx="1655" cy="3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Journal.Accepted</a:t>
              </a:r>
            </a:p>
          </p:txBody>
        </p:sp>
        <p:sp>
          <p:nvSpPr>
            <p:cNvPr id="307219" name="Oval 19"/>
            <p:cNvSpPr>
              <a:spLocks noChangeArrowheads="1"/>
            </p:cNvSpPr>
            <p:nvPr/>
          </p:nvSpPr>
          <p:spPr bwMode="auto">
            <a:xfrm>
              <a:off x="2352" y="3599"/>
              <a:ext cx="2016" cy="3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Conf-Paper.Accepted</a:t>
              </a:r>
            </a:p>
          </p:txBody>
        </p:sp>
        <p:cxnSp>
          <p:nvCxnSpPr>
            <p:cNvPr id="177174" name="AutoShape 20"/>
            <p:cNvCxnSpPr>
              <a:cxnSpLocks noChangeShapeType="1"/>
              <a:stCxn id="307218" idx="4"/>
              <a:endCxn id="307219" idx="0"/>
            </p:cNvCxnSpPr>
            <p:nvPr/>
          </p:nvCxnSpPr>
          <p:spPr bwMode="auto">
            <a:xfrm flipH="1">
              <a:off x="3360" y="3271"/>
              <a:ext cx="7" cy="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3715" name="Group 21"/>
          <p:cNvGrpSpPr>
            <a:grpSpLocks/>
          </p:cNvGrpSpPr>
          <p:nvPr/>
        </p:nvGrpSpPr>
        <p:grpSpPr bwMode="auto">
          <a:xfrm>
            <a:off x="676275" y="2044700"/>
            <a:ext cx="1789113" cy="1651000"/>
            <a:chOff x="690" y="2104"/>
            <a:chExt cx="1127" cy="1040"/>
          </a:xfrm>
        </p:grpSpPr>
        <p:sp>
          <p:nvSpPr>
            <p:cNvPr id="307222" name="Text Box 22"/>
            <p:cNvSpPr txBox="1">
              <a:spLocks noChangeArrowheads="1"/>
            </p:cNvSpPr>
            <p:nvPr/>
          </p:nvSpPr>
          <p:spPr bwMode="auto">
            <a:xfrm>
              <a:off x="711" y="2168"/>
              <a:ext cx="11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000" i="1">
                  <a:solidFill>
                    <a:srgbClr val="990099"/>
                  </a:solidFill>
                  <a:latin typeface="Tahoma" pitchFamily="34" charset="0"/>
                  <a:ea typeface="+mn-ea"/>
                  <a:cs typeface="+mn-cs"/>
                </a:rPr>
                <a:t>Paper</a:t>
              </a:r>
            </a:p>
          </p:txBody>
        </p:sp>
        <p:sp>
          <p:nvSpPr>
            <p:cNvPr id="307223" name="Rectangle 23"/>
            <p:cNvSpPr>
              <a:spLocks noChangeArrowheads="1"/>
            </p:cNvSpPr>
            <p:nvPr/>
          </p:nvSpPr>
          <p:spPr bwMode="auto">
            <a:xfrm>
              <a:off x="690" y="2104"/>
              <a:ext cx="1044" cy="1031"/>
            </a:xfrm>
            <a:prstGeom prst="rect">
              <a:avLst/>
            </a:prstGeom>
            <a:noFill/>
            <a:ln w="3810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>
                <a:solidFill>
                  <a:srgbClr val="00FF99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07224" name="Text Box 24"/>
            <p:cNvSpPr txBox="1">
              <a:spLocks noChangeArrowheads="1"/>
            </p:cNvSpPr>
            <p:nvPr/>
          </p:nvSpPr>
          <p:spPr bwMode="auto">
            <a:xfrm>
              <a:off x="786" y="2406"/>
              <a:ext cx="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0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Topic</a:t>
              </a:r>
            </a:p>
          </p:txBody>
        </p:sp>
        <p:sp>
          <p:nvSpPr>
            <p:cNvPr id="307225" name="Text Box 25"/>
            <p:cNvSpPr txBox="1">
              <a:spLocks noChangeArrowheads="1"/>
            </p:cNvSpPr>
            <p:nvPr/>
          </p:nvSpPr>
          <p:spPr bwMode="auto">
            <a:xfrm>
              <a:off x="786" y="2643"/>
              <a:ext cx="6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0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Quality</a:t>
              </a:r>
            </a:p>
          </p:txBody>
        </p:sp>
        <p:sp>
          <p:nvSpPr>
            <p:cNvPr id="307226" name="Text Box 26"/>
            <p:cNvSpPr txBox="1">
              <a:spLocks noChangeArrowheads="1"/>
            </p:cNvSpPr>
            <p:nvPr/>
          </p:nvSpPr>
          <p:spPr bwMode="auto">
            <a:xfrm>
              <a:off x="793" y="2880"/>
              <a:ext cx="8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0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Accepted</a:t>
              </a:r>
            </a:p>
          </p:txBody>
        </p:sp>
        <p:cxnSp>
          <p:nvCxnSpPr>
            <p:cNvPr id="177171" name="AutoShape 27"/>
            <p:cNvCxnSpPr>
              <a:cxnSpLocks noChangeShapeType="1"/>
            </p:cNvCxnSpPr>
            <p:nvPr/>
          </p:nvCxnSpPr>
          <p:spPr bwMode="auto">
            <a:xfrm rot="5400000" flipH="1" flipV="1">
              <a:off x="1057" y="3019"/>
              <a:ext cx="250" cy="1"/>
            </a:xfrm>
            <a:prstGeom prst="curvedConnector5">
              <a:avLst>
                <a:gd name="adj1" fmla="val -41204"/>
                <a:gd name="adj2" fmla="val 72699995"/>
                <a:gd name="adj3" fmla="val 142796"/>
              </a:avLst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07228" name="Group 28"/>
          <p:cNvGrpSpPr>
            <a:grpSpLocks/>
          </p:cNvGrpSpPr>
          <p:nvPr/>
        </p:nvGrpSpPr>
        <p:grpSpPr bwMode="auto">
          <a:xfrm>
            <a:off x="334963" y="4684713"/>
            <a:ext cx="2770187" cy="838200"/>
            <a:chOff x="211" y="2951"/>
            <a:chExt cx="1745" cy="528"/>
          </a:xfrm>
        </p:grpSpPr>
        <p:cxnSp>
          <p:nvCxnSpPr>
            <p:cNvPr id="177163" name="AutoShape 29"/>
            <p:cNvCxnSpPr>
              <a:cxnSpLocks noChangeShapeType="1"/>
            </p:cNvCxnSpPr>
            <p:nvPr/>
          </p:nvCxnSpPr>
          <p:spPr bwMode="auto">
            <a:xfrm rot="5400000" flipH="1" flipV="1">
              <a:off x="680" y="3172"/>
              <a:ext cx="420" cy="1"/>
            </a:xfrm>
            <a:prstGeom prst="curvedConnector5">
              <a:avLst>
                <a:gd name="adj1" fmla="val -30000"/>
                <a:gd name="adj2" fmla="val 82100000"/>
                <a:gd name="adj3" fmla="val 13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7230" name="Oval 30"/>
            <p:cNvSpPr>
              <a:spLocks noChangeArrowheads="1"/>
            </p:cNvSpPr>
            <p:nvPr/>
          </p:nvSpPr>
          <p:spPr bwMode="auto">
            <a:xfrm>
              <a:off x="211" y="2981"/>
              <a:ext cx="1355" cy="3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Paper.Accepted</a:t>
              </a:r>
            </a:p>
          </p:txBody>
        </p:sp>
        <p:sp>
          <p:nvSpPr>
            <p:cNvPr id="243724" name="AutoShape 31"/>
            <p:cNvSpPr>
              <a:spLocks noChangeArrowheads="1"/>
            </p:cNvSpPr>
            <p:nvPr/>
          </p:nvSpPr>
          <p:spPr bwMode="auto">
            <a:xfrm>
              <a:off x="1428" y="2951"/>
              <a:ext cx="528" cy="528"/>
            </a:xfrm>
            <a:custGeom>
              <a:avLst/>
              <a:gdLst>
                <a:gd name="T0" fmla="*/ 6 w 21600"/>
                <a:gd name="T1" fmla="*/ 0 h 21600"/>
                <a:gd name="T2" fmla="*/ 2 w 21600"/>
                <a:gd name="T3" fmla="*/ 2 h 21600"/>
                <a:gd name="T4" fmla="*/ 0 w 21600"/>
                <a:gd name="T5" fmla="*/ 6 h 21600"/>
                <a:gd name="T6" fmla="*/ 2 w 21600"/>
                <a:gd name="T7" fmla="*/ 11 h 21600"/>
                <a:gd name="T8" fmla="*/ 6 w 21600"/>
                <a:gd name="T9" fmla="*/ 13 h 21600"/>
                <a:gd name="T10" fmla="*/ 11 w 21600"/>
                <a:gd name="T11" fmla="*/ 11 h 21600"/>
                <a:gd name="T12" fmla="*/ 13 w 21600"/>
                <a:gd name="T13" fmla="*/ 6 h 21600"/>
                <a:gd name="T14" fmla="*/ 11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07232" name="Group 32"/>
          <p:cNvGrpSpPr>
            <a:grpSpLocks/>
          </p:cNvGrpSpPr>
          <p:nvPr/>
        </p:nvGrpSpPr>
        <p:grpSpPr bwMode="auto">
          <a:xfrm>
            <a:off x="6718300" y="4859338"/>
            <a:ext cx="2273300" cy="1158875"/>
            <a:chOff x="4212" y="3061"/>
            <a:chExt cx="1432" cy="730"/>
          </a:xfrm>
        </p:grpSpPr>
        <p:sp>
          <p:nvSpPr>
            <p:cNvPr id="307233" name="Oval 33"/>
            <p:cNvSpPr>
              <a:spLocks noChangeArrowheads="1"/>
            </p:cNvSpPr>
            <p:nvPr/>
          </p:nvSpPr>
          <p:spPr bwMode="auto">
            <a:xfrm>
              <a:off x="4289" y="3231"/>
              <a:ext cx="1355" cy="3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b="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Paper.Class</a:t>
              </a:r>
            </a:p>
          </p:txBody>
        </p:sp>
        <p:cxnSp>
          <p:nvCxnSpPr>
            <p:cNvPr id="177161" name="AutoShape 34"/>
            <p:cNvCxnSpPr>
              <a:cxnSpLocks noChangeShapeType="1"/>
              <a:stCxn id="307233" idx="1"/>
              <a:endCxn id="307218" idx="6"/>
            </p:cNvCxnSpPr>
            <p:nvPr/>
          </p:nvCxnSpPr>
          <p:spPr bwMode="auto">
            <a:xfrm flipH="1" flipV="1">
              <a:off x="4212" y="3061"/>
              <a:ext cx="275" cy="20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7162" name="AutoShape 35"/>
            <p:cNvCxnSpPr>
              <a:cxnSpLocks noChangeShapeType="1"/>
              <a:stCxn id="307233" idx="3"/>
              <a:endCxn id="307219" idx="6"/>
            </p:cNvCxnSpPr>
            <p:nvPr/>
          </p:nvCxnSpPr>
          <p:spPr bwMode="auto">
            <a:xfrm flipH="1">
              <a:off x="4386" y="3577"/>
              <a:ext cx="101" cy="21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77159" name="Rectangle 37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>
                <a:latin typeface="Arial" charset="0"/>
                <a:cs typeface="+mj-cs"/>
              </a:rPr>
              <a:t>Guaranteeing Acyclicity w/ Subclasses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Learning PRM-CH</a:t>
            </a:r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04900"/>
            <a:ext cx="8534400" cy="24765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>
                <a:latin typeface="Arial" charset="0"/>
                <a:cs typeface="+mn-cs"/>
              </a:rPr>
              <a:t>Scenario 1: Class hierarchy is provided </a:t>
            </a:r>
          </a:p>
          <a:p>
            <a:pPr eaLnBrk="1" hangingPunct="1">
              <a:defRPr/>
            </a:pPr>
            <a:endParaRPr lang="en-US" sz="300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3000">
                <a:latin typeface="Arial" charset="0"/>
                <a:cs typeface="+mn-cs"/>
              </a:rPr>
              <a:t>New Operators</a:t>
            </a:r>
          </a:p>
          <a:p>
            <a:pPr lvl="1" eaLnBrk="1" hangingPunct="1">
              <a:defRPr/>
            </a:pPr>
            <a:r>
              <a:rPr lang="en-US" sz="2800">
                <a:latin typeface="Arial" charset="0"/>
              </a:rPr>
              <a:t>Specialize/Inherit</a:t>
            </a:r>
            <a:endParaRPr lang="en-US">
              <a:latin typeface="Arial" charset="0"/>
            </a:endParaRPr>
          </a:p>
        </p:txBody>
      </p:sp>
      <p:sp>
        <p:nvSpPr>
          <p:cNvPr id="309252" name="Text Box 4"/>
          <p:cNvSpPr txBox="1">
            <a:spLocks noChangeAspect="1" noChangeArrowheads="1"/>
          </p:cNvSpPr>
          <p:nvPr/>
        </p:nvSpPr>
        <p:spPr bwMode="auto">
          <a:xfrm>
            <a:off x="3983038" y="4276725"/>
            <a:ext cx="1528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Accepted</a:t>
            </a:r>
            <a:r>
              <a:rPr lang="en-US" sz="1600" i="1" baseline="-25000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Paper</a:t>
            </a:r>
          </a:p>
        </p:txBody>
      </p:sp>
      <p:sp>
        <p:nvSpPr>
          <p:cNvPr id="309253" name="Text Box 5"/>
          <p:cNvSpPr txBox="1">
            <a:spLocks noChangeAspect="1" noChangeArrowheads="1"/>
          </p:cNvSpPr>
          <p:nvPr/>
        </p:nvSpPr>
        <p:spPr bwMode="auto">
          <a:xfrm>
            <a:off x="1447800" y="5038725"/>
            <a:ext cx="1643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rgbClr val="FF0066"/>
                </a:solidFill>
                <a:latin typeface="Tahoma" pitchFamily="34" charset="0"/>
                <a:ea typeface="+mn-ea"/>
                <a:cs typeface="+mn-cs"/>
              </a:rPr>
              <a:t>Accepted</a:t>
            </a:r>
            <a:r>
              <a:rPr lang="en-US" sz="1600" i="1" baseline="-25000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Journal</a:t>
            </a:r>
          </a:p>
        </p:txBody>
      </p:sp>
      <p:sp>
        <p:nvSpPr>
          <p:cNvPr id="309254" name="Text Box 6"/>
          <p:cNvSpPr txBox="1">
            <a:spLocks noChangeAspect="1" noChangeArrowheads="1"/>
          </p:cNvSpPr>
          <p:nvPr/>
        </p:nvSpPr>
        <p:spPr bwMode="auto">
          <a:xfrm>
            <a:off x="3167063" y="5049838"/>
            <a:ext cx="191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rgbClr val="FF0066"/>
                </a:solidFill>
                <a:latin typeface="Tahoma" pitchFamily="34" charset="0"/>
                <a:ea typeface="+mn-ea"/>
                <a:cs typeface="+mn-cs"/>
              </a:rPr>
              <a:t>Accepted</a:t>
            </a:r>
            <a:r>
              <a:rPr lang="en-US" sz="1600" i="1" baseline="-25000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Conference</a:t>
            </a:r>
          </a:p>
        </p:txBody>
      </p:sp>
      <p:sp>
        <p:nvSpPr>
          <p:cNvPr id="309255" name="Line 7"/>
          <p:cNvSpPr>
            <a:spLocks noChangeShapeType="1"/>
          </p:cNvSpPr>
          <p:nvPr/>
        </p:nvSpPr>
        <p:spPr bwMode="auto">
          <a:xfrm flipH="1">
            <a:off x="2706688" y="4573588"/>
            <a:ext cx="1306512" cy="511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>
            <a:off x="4298950" y="4592638"/>
            <a:ext cx="20638" cy="511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4495800" y="4643438"/>
            <a:ext cx="912813" cy="4556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de-DE" sz="1800" b="0">
              <a:solidFill>
                <a:srgbClr val="050B0B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09258" name="Text Box 10"/>
          <p:cNvSpPr txBox="1">
            <a:spLocks noChangeAspect="1" noChangeArrowheads="1"/>
          </p:cNvSpPr>
          <p:nvPr/>
        </p:nvSpPr>
        <p:spPr bwMode="auto">
          <a:xfrm>
            <a:off x="5105400" y="5049838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rgbClr val="FF0066"/>
                </a:solidFill>
                <a:latin typeface="Tahoma" pitchFamily="34" charset="0"/>
                <a:ea typeface="+mn-ea"/>
                <a:cs typeface="+mn-cs"/>
              </a:rPr>
              <a:t>Accepted</a:t>
            </a:r>
            <a:r>
              <a:rPr lang="en-US" sz="1600" i="1" baseline="-25000">
                <a:solidFill>
                  <a:srgbClr val="990099"/>
                </a:solidFill>
                <a:latin typeface="Tahoma" pitchFamily="34" charset="0"/>
                <a:ea typeface="+mn-ea"/>
                <a:cs typeface="+mn-cs"/>
              </a:rPr>
              <a:t>Workshop</a:t>
            </a:r>
          </a:p>
        </p:txBody>
      </p:sp>
      <p:sp>
        <p:nvSpPr>
          <p:cNvPr id="309259" name="AutoShape 11"/>
          <p:cNvSpPr>
            <a:spLocks noChangeArrowheads="1"/>
          </p:cNvSpPr>
          <p:nvPr/>
        </p:nvSpPr>
        <p:spPr bwMode="auto">
          <a:xfrm>
            <a:off x="4514850" y="3810000"/>
            <a:ext cx="538163" cy="476250"/>
          </a:xfrm>
          <a:prstGeom prst="wedgeRoundRectCallout">
            <a:avLst>
              <a:gd name="adj1" fmla="val -86875"/>
              <a:gd name="adj2" fmla="val 48667"/>
              <a:gd name="adj3" fmla="val 16667"/>
            </a:avLst>
          </a:prstGeom>
          <a:solidFill>
            <a:srgbClr val="FFCCCC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000" b="0" i="1">
              <a:solidFill>
                <a:srgbClr val="FFFFCC"/>
              </a:solidFill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309260" name="Group 12"/>
          <p:cNvGrpSpPr>
            <a:grpSpLocks/>
          </p:cNvGrpSpPr>
          <p:nvPr/>
        </p:nvGrpSpPr>
        <p:grpSpPr bwMode="auto">
          <a:xfrm>
            <a:off x="5029200" y="4343400"/>
            <a:ext cx="2286000" cy="1295400"/>
            <a:chOff x="3936" y="3408"/>
            <a:chExt cx="1440" cy="816"/>
          </a:xfrm>
        </p:grpSpPr>
        <p:sp>
          <p:nvSpPr>
            <p:cNvPr id="309261" name="Rectangle 13"/>
            <p:cNvSpPr>
              <a:spLocks noChangeArrowheads="1"/>
            </p:cNvSpPr>
            <p:nvPr/>
          </p:nvSpPr>
          <p:spPr bwMode="auto">
            <a:xfrm>
              <a:off x="3936" y="3888"/>
              <a:ext cx="144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45773" name="Group 14"/>
            <p:cNvGrpSpPr>
              <a:grpSpLocks/>
            </p:cNvGrpSpPr>
            <p:nvPr/>
          </p:nvGrpSpPr>
          <p:grpSpPr bwMode="auto">
            <a:xfrm>
              <a:off x="3984" y="3408"/>
              <a:ext cx="1171" cy="645"/>
              <a:chOff x="3222" y="2252"/>
              <a:chExt cx="1171" cy="645"/>
            </a:xfrm>
          </p:grpSpPr>
          <p:sp>
            <p:nvSpPr>
              <p:cNvPr id="30926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3222" y="2685"/>
                <a:ext cx="117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  <a:ea typeface="+mn-ea"/>
                    <a:cs typeface="+mn-cs"/>
                  </a:rPr>
                  <a:t>Accepted</a:t>
                </a:r>
                <a:r>
                  <a:rPr lang="en-US" sz="1600" i="1" baseline="-25000">
                    <a:solidFill>
                      <a:srgbClr val="990099"/>
                    </a:solidFill>
                    <a:latin typeface="Tahoma" pitchFamily="34" charset="0"/>
                    <a:ea typeface="+mn-ea"/>
                    <a:cs typeface="+mn-cs"/>
                  </a:rPr>
                  <a:t>Workshop</a:t>
                </a:r>
              </a:p>
            </p:txBody>
          </p:sp>
          <p:sp>
            <p:nvSpPr>
              <p:cNvPr id="309264" name="AutoShape 16"/>
              <p:cNvSpPr>
                <a:spLocks noChangeArrowheads="1"/>
              </p:cNvSpPr>
              <p:nvPr/>
            </p:nvSpPr>
            <p:spPr bwMode="auto">
              <a:xfrm>
                <a:off x="3758" y="2252"/>
                <a:ext cx="170" cy="398"/>
              </a:xfrm>
              <a:prstGeom prst="wedgeRoundRectCallout">
                <a:avLst>
                  <a:gd name="adj1" fmla="val -135296"/>
                  <a:gd name="adj2" fmla="val 27889"/>
                  <a:gd name="adj3" fmla="val 16667"/>
                </a:avLst>
              </a:prstGeom>
              <a:solidFill>
                <a:srgbClr val="FFCCCC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 sz="2000" b="0" i="1">
                  <a:solidFill>
                    <a:srgbClr val="FFFFCC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Learning Class Hierarchy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87425"/>
            <a:ext cx="8534400" cy="13081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Issue: partially observable data set</a:t>
            </a: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Construct decision tree for class defined over attributes </a:t>
            </a:r>
            <a:r>
              <a:rPr lang="en-US" i="1">
                <a:latin typeface="Arial" charset="0"/>
                <a:cs typeface="+mn-cs"/>
              </a:rPr>
              <a:t>observed in training set</a:t>
            </a:r>
            <a:endParaRPr lang="en-US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311300" name="Group 4"/>
          <p:cNvGrpSpPr>
            <a:grpSpLocks/>
          </p:cNvGrpSpPr>
          <p:nvPr/>
        </p:nvGrpSpPr>
        <p:grpSpPr bwMode="auto">
          <a:xfrm>
            <a:off x="2133600" y="3844925"/>
            <a:ext cx="4860925" cy="1336675"/>
            <a:chOff x="1484" y="2304"/>
            <a:chExt cx="3062" cy="842"/>
          </a:xfrm>
        </p:grpSpPr>
        <p:sp>
          <p:nvSpPr>
            <p:cNvPr id="311301" name="Text Box 5"/>
            <p:cNvSpPr txBox="1">
              <a:spLocks noChangeAspect="1" noChangeArrowheads="1"/>
            </p:cNvSpPr>
            <p:nvPr/>
          </p:nvSpPr>
          <p:spPr bwMode="auto">
            <a:xfrm>
              <a:off x="2592" y="2304"/>
              <a:ext cx="8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Paper.Venue</a:t>
              </a:r>
            </a:p>
          </p:txBody>
        </p:sp>
        <p:sp>
          <p:nvSpPr>
            <p:cNvPr id="311302" name="Line 6"/>
            <p:cNvSpPr>
              <a:spLocks noChangeShapeType="1"/>
            </p:cNvSpPr>
            <p:nvPr/>
          </p:nvSpPr>
          <p:spPr bwMode="auto">
            <a:xfrm flipH="1">
              <a:off x="1902" y="2484"/>
              <a:ext cx="725" cy="37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303" name="Line 7"/>
            <p:cNvSpPr>
              <a:spLocks noChangeShapeType="1"/>
            </p:cNvSpPr>
            <p:nvPr/>
          </p:nvSpPr>
          <p:spPr bwMode="auto">
            <a:xfrm>
              <a:off x="3493" y="2499"/>
              <a:ext cx="757" cy="32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304" name="Line 8"/>
            <p:cNvSpPr>
              <a:spLocks noChangeShapeType="1"/>
            </p:cNvSpPr>
            <p:nvPr/>
          </p:nvSpPr>
          <p:spPr bwMode="auto">
            <a:xfrm flipH="1">
              <a:off x="3031" y="2524"/>
              <a:ext cx="1" cy="42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305" name="Text Box 9"/>
            <p:cNvSpPr txBox="1">
              <a:spLocks noChangeAspect="1" noChangeArrowheads="1"/>
            </p:cNvSpPr>
            <p:nvPr/>
          </p:nvSpPr>
          <p:spPr bwMode="auto">
            <a:xfrm>
              <a:off x="2734" y="2610"/>
              <a:ext cx="79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conference</a:t>
              </a:r>
            </a:p>
          </p:txBody>
        </p:sp>
        <p:sp>
          <p:nvSpPr>
            <p:cNvPr id="311306" name="Text Box 10"/>
            <p:cNvSpPr txBox="1">
              <a:spLocks noChangeAspect="1" noChangeArrowheads="1"/>
            </p:cNvSpPr>
            <p:nvPr/>
          </p:nvSpPr>
          <p:spPr bwMode="auto">
            <a:xfrm>
              <a:off x="3702" y="2509"/>
              <a:ext cx="72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workshop</a:t>
              </a:r>
            </a:p>
          </p:txBody>
        </p:sp>
        <p:sp>
          <p:nvSpPr>
            <p:cNvPr id="311307" name="Text Box 11"/>
            <p:cNvSpPr txBox="1">
              <a:spLocks noChangeAspect="1" noChangeArrowheads="1"/>
            </p:cNvSpPr>
            <p:nvPr/>
          </p:nvSpPr>
          <p:spPr bwMode="auto">
            <a:xfrm>
              <a:off x="1484" y="2860"/>
              <a:ext cx="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990099"/>
                  </a:solidFill>
                  <a:latin typeface="Arial" pitchFamily="34" charset="0"/>
                  <a:ea typeface="+mn-ea"/>
                  <a:cs typeface="+mn-cs"/>
                </a:rPr>
                <a:t>class1</a:t>
              </a:r>
            </a:p>
          </p:txBody>
        </p:sp>
        <p:sp>
          <p:nvSpPr>
            <p:cNvPr id="311308" name="Text Box 12"/>
            <p:cNvSpPr txBox="1">
              <a:spLocks noChangeAspect="1" noChangeArrowheads="1"/>
            </p:cNvSpPr>
            <p:nvPr/>
          </p:nvSpPr>
          <p:spPr bwMode="auto">
            <a:xfrm>
              <a:off x="4039" y="2810"/>
              <a:ext cx="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990099"/>
                  </a:solidFill>
                  <a:latin typeface="Arial" pitchFamily="34" charset="0"/>
                  <a:ea typeface="+mn-ea"/>
                  <a:cs typeface="+mn-cs"/>
                </a:rPr>
                <a:t>class3</a:t>
              </a:r>
            </a:p>
          </p:txBody>
        </p:sp>
        <p:sp>
          <p:nvSpPr>
            <p:cNvPr id="311309" name="Text Box 13"/>
            <p:cNvSpPr txBox="1">
              <a:spLocks noChangeAspect="1" noChangeArrowheads="1"/>
            </p:cNvSpPr>
            <p:nvPr/>
          </p:nvSpPr>
          <p:spPr bwMode="auto">
            <a:xfrm>
              <a:off x="1726" y="2466"/>
              <a:ext cx="5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journal </a:t>
              </a:r>
            </a:p>
          </p:txBody>
        </p:sp>
        <p:sp>
          <p:nvSpPr>
            <p:cNvPr id="311310" name="Text Box 14"/>
            <p:cNvSpPr txBox="1">
              <a:spLocks noChangeAspect="1" noChangeArrowheads="1"/>
            </p:cNvSpPr>
            <p:nvPr/>
          </p:nvSpPr>
          <p:spPr bwMode="auto">
            <a:xfrm>
              <a:off x="2749" y="2934"/>
              <a:ext cx="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990099"/>
                  </a:solidFill>
                  <a:latin typeface="Arial" pitchFamily="34" charset="0"/>
                  <a:ea typeface="+mn-ea"/>
                  <a:cs typeface="+mn-cs"/>
                </a:rPr>
                <a:t>class2</a:t>
              </a:r>
            </a:p>
          </p:txBody>
        </p:sp>
      </p:grpSp>
      <p:grpSp>
        <p:nvGrpSpPr>
          <p:cNvPr id="311311" name="Group 15"/>
          <p:cNvGrpSpPr>
            <a:grpSpLocks/>
          </p:cNvGrpSpPr>
          <p:nvPr/>
        </p:nvGrpSpPr>
        <p:grpSpPr bwMode="auto">
          <a:xfrm>
            <a:off x="2646363" y="4876800"/>
            <a:ext cx="3983037" cy="1352550"/>
            <a:chOff x="1536" y="3468"/>
            <a:chExt cx="2509" cy="852"/>
          </a:xfrm>
        </p:grpSpPr>
        <p:sp>
          <p:nvSpPr>
            <p:cNvPr id="311312" name="Line 16"/>
            <p:cNvSpPr>
              <a:spLocks noChangeShapeType="1"/>
            </p:cNvSpPr>
            <p:nvPr/>
          </p:nvSpPr>
          <p:spPr bwMode="auto">
            <a:xfrm>
              <a:off x="3359" y="3673"/>
              <a:ext cx="427" cy="4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313" name="Text Box 17"/>
            <p:cNvSpPr txBox="1">
              <a:spLocks noChangeAspect="1" noChangeArrowheads="1"/>
            </p:cNvSpPr>
            <p:nvPr/>
          </p:nvSpPr>
          <p:spPr bwMode="auto">
            <a:xfrm>
              <a:off x="1536" y="4108"/>
              <a:ext cx="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990099"/>
                  </a:solidFill>
                  <a:latin typeface="Arial" pitchFamily="34" charset="0"/>
                  <a:ea typeface="+mn-ea"/>
                  <a:cs typeface="+mn-cs"/>
                </a:rPr>
                <a:t>class4</a:t>
              </a:r>
            </a:p>
          </p:txBody>
        </p:sp>
        <p:sp>
          <p:nvSpPr>
            <p:cNvPr id="311314" name="Text Box 18"/>
            <p:cNvSpPr txBox="1">
              <a:spLocks noChangeAspect="1" noChangeArrowheads="1"/>
            </p:cNvSpPr>
            <p:nvPr/>
          </p:nvSpPr>
          <p:spPr bwMode="auto">
            <a:xfrm>
              <a:off x="1678" y="372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high</a:t>
              </a:r>
            </a:p>
          </p:txBody>
        </p:sp>
        <p:sp>
          <p:nvSpPr>
            <p:cNvPr id="311315" name="Line 19"/>
            <p:cNvSpPr>
              <a:spLocks noChangeShapeType="1"/>
            </p:cNvSpPr>
            <p:nvPr/>
          </p:nvSpPr>
          <p:spPr bwMode="auto">
            <a:xfrm flipH="1">
              <a:off x="1916" y="3664"/>
              <a:ext cx="402" cy="4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316" name="Text Box 20"/>
            <p:cNvSpPr txBox="1">
              <a:spLocks noChangeAspect="1" noChangeArrowheads="1"/>
            </p:cNvSpPr>
            <p:nvPr/>
          </p:nvSpPr>
          <p:spPr bwMode="auto">
            <a:xfrm>
              <a:off x="2160" y="3468"/>
              <a:ext cx="129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Paper.Author.Fame</a:t>
              </a:r>
            </a:p>
          </p:txBody>
        </p:sp>
        <p:sp>
          <p:nvSpPr>
            <p:cNvPr id="311317" name="Line 21"/>
            <p:cNvSpPr>
              <a:spLocks noChangeShapeType="1"/>
            </p:cNvSpPr>
            <p:nvPr/>
          </p:nvSpPr>
          <p:spPr bwMode="auto">
            <a:xfrm>
              <a:off x="2658" y="3675"/>
              <a:ext cx="3" cy="4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endParaRPr lang="de-DE" sz="1800" b="0">
                <a:solidFill>
                  <a:srgbClr val="050B0B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318" name="Text Box 22"/>
            <p:cNvSpPr txBox="1">
              <a:spLocks noChangeAspect="1" noChangeArrowheads="1"/>
            </p:cNvSpPr>
            <p:nvPr/>
          </p:nvSpPr>
          <p:spPr bwMode="auto">
            <a:xfrm>
              <a:off x="2429" y="4106"/>
              <a:ext cx="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990099"/>
                  </a:solidFill>
                  <a:latin typeface="Arial" pitchFamily="34" charset="0"/>
                  <a:ea typeface="+mn-ea"/>
                  <a:cs typeface="+mn-cs"/>
                </a:rPr>
                <a:t>class5</a:t>
              </a:r>
            </a:p>
          </p:txBody>
        </p:sp>
        <p:sp>
          <p:nvSpPr>
            <p:cNvPr id="311319" name="Text Box 23"/>
            <p:cNvSpPr txBox="1">
              <a:spLocks noChangeAspect="1" noChangeArrowheads="1"/>
            </p:cNvSpPr>
            <p:nvPr/>
          </p:nvSpPr>
          <p:spPr bwMode="auto">
            <a:xfrm>
              <a:off x="2623" y="3732"/>
              <a:ext cx="6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medium</a:t>
              </a:r>
            </a:p>
          </p:txBody>
        </p:sp>
        <p:sp>
          <p:nvSpPr>
            <p:cNvPr id="311320" name="Text Box 24"/>
            <p:cNvSpPr txBox="1">
              <a:spLocks noChangeAspect="1" noChangeArrowheads="1"/>
            </p:cNvSpPr>
            <p:nvPr/>
          </p:nvSpPr>
          <p:spPr bwMode="auto">
            <a:xfrm>
              <a:off x="3538" y="4104"/>
              <a:ext cx="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990099"/>
                  </a:solidFill>
                  <a:latin typeface="Arial" pitchFamily="34" charset="0"/>
                  <a:ea typeface="+mn-ea"/>
                  <a:cs typeface="+mn-cs"/>
                </a:rPr>
                <a:t>class6</a:t>
              </a:r>
            </a:p>
          </p:txBody>
        </p:sp>
        <p:sp>
          <p:nvSpPr>
            <p:cNvPr id="311321" name="Text Box 25"/>
            <p:cNvSpPr txBox="1">
              <a:spLocks noChangeAspect="1" noChangeArrowheads="1"/>
            </p:cNvSpPr>
            <p:nvPr/>
          </p:nvSpPr>
          <p:spPr bwMode="auto">
            <a:xfrm>
              <a:off x="3600" y="3724"/>
              <a:ext cx="3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>
                  <a:solidFill>
                    <a:srgbClr val="050B0B"/>
                  </a:solidFill>
                  <a:latin typeface="Arial" pitchFamily="34" charset="0"/>
                  <a:ea typeface="+mn-ea"/>
                  <a:cs typeface="+mn-cs"/>
                </a:rPr>
                <a:t>low</a:t>
              </a:r>
            </a:p>
          </p:txBody>
        </p:sp>
      </p:grpSp>
      <p:sp>
        <p:nvSpPr>
          <p:cNvPr id="311322" name="Rectangle 26"/>
          <p:cNvSpPr>
            <a:spLocks noChangeArrowheads="1"/>
          </p:cNvSpPr>
          <p:nvPr/>
        </p:nvSpPr>
        <p:spPr bwMode="auto">
          <a:xfrm>
            <a:off x="609600" y="2309813"/>
            <a:ext cx="8534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50B0B"/>
              </a:buClr>
              <a:buSzPct val="70000"/>
              <a:buFont typeface="Wingdings" pitchFamily="2" charset="2"/>
              <a:buChar char="¢"/>
              <a:defRPr/>
            </a:pPr>
            <a:r>
              <a:rPr lang="en-US" sz="2600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New operator 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50B0B"/>
              </a:buClr>
              <a:buSzPct val="70000"/>
              <a:buFont typeface="Wingdings" pitchFamily="2" charset="2"/>
              <a:buChar char="¢"/>
              <a:defRPr/>
            </a:pPr>
            <a:endParaRPr lang="en-US" sz="2600" b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1323" name="Rectangle 27"/>
          <p:cNvSpPr>
            <a:spLocks noChangeArrowheads="1"/>
          </p:cNvSpPr>
          <p:nvPr/>
        </p:nvSpPr>
        <p:spPr bwMode="auto">
          <a:xfrm>
            <a:off x="604838" y="2759075"/>
            <a:ext cx="853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rgbClr val="99CCCC"/>
              </a:buClr>
              <a:buSzPct val="75000"/>
              <a:buFont typeface="Wingdings" pitchFamily="2" charset="2"/>
              <a:buChar char="l"/>
              <a:defRPr/>
            </a:pPr>
            <a:r>
              <a:rPr lang="en-US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Split on class attribute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50B0B"/>
              </a:buClr>
              <a:buSzPct val="70000"/>
              <a:buFont typeface="Wingdings" pitchFamily="2" charset="2"/>
              <a:buChar char="¢"/>
              <a:defRPr/>
            </a:pPr>
            <a:endParaRPr lang="en-US" sz="2600" b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1324" name="Rectangle 28"/>
          <p:cNvSpPr>
            <a:spLocks noChangeArrowheads="1"/>
          </p:cNvSpPr>
          <p:nvPr/>
        </p:nvSpPr>
        <p:spPr bwMode="auto">
          <a:xfrm>
            <a:off x="600075" y="3173413"/>
            <a:ext cx="853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rgbClr val="99CCCC"/>
              </a:buClr>
              <a:buSzPct val="75000"/>
              <a:buFont typeface="Wingdings" pitchFamily="2" charset="2"/>
              <a:buChar char="l"/>
              <a:defRPr/>
            </a:pPr>
            <a:r>
              <a:rPr lang="en-US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Related class attribute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50B0B"/>
              </a:buClr>
              <a:buSzPct val="70000"/>
              <a:buFont typeface="Wingdings" pitchFamily="2" charset="2"/>
              <a:buChar char="¢"/>
              <a:defRPr/>
            </a:pPr>
            <a:endParaRPr lang="en-US" sz="2600" b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 autoUpdateAnimBg="0"/>
      <p:bldP spid="311322" grpId="0" build="p" autoUpdateAnimBg="0"/>
      <p:bldP spid="311323" grpId="0" build="p" autoUpdateAnimBg="0"/>
      <p:bldP spid="31132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7988"/>
            <a:ext cx="7010400" cy="3540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Relational Schema</a:t>
            </a:r>
          </a:p>
        </p:txBody>
      </p:sp>
      <p:sp>
        <p:nvSpPr>
          <p:cNvPr id="115715" name="Rectangle 3"/>
          <p:cNvSpPr>
            <a:spLocks noChangeAspect="1" noChangeArrowheads="1"/>
          </p:cNvSpPr>
          <p:nvPr/>
        </p:nvSpPr>
        <p:spPr bwMode="auto">
          <a:xfrm>
            <a:off x="811213" y="1371600"/>
            <a:ext cx="2008187" cy="12954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5716" name="Text Box 4"/>
          <p:cNvSpPr txBox="1">
            <a:spLocks noChangeAspect="1" noChangeArrowheads="1"/>
          </p:cNvSpPr>
          <p:nvPr/>
        </p:nvSpPr>
        <p:spPr bwMode="auto">
          <a:xfrm>
            <a:off x="871538" y="1446213"/>
            <a:ext cx="1768475" cy="627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Author</a:t>
            </a:r>
          </a:p>
        </p:txBody>
      </p:sp>
      <p:sp>
        <p:nvSpPr>
          <p:cNvPr id="115717" name="Text Box 5"/>
          <p:cNvSpPr txBox="1">
            <a:spLocks noChangeAspect="1" noChangeArrowheads="1"/>
          </p:cNvSpPr>
          <p:nvPr/>
        </p:nvSpPr>
        <p:spPr bwMode="auto">
          <a:xfrm>
            <a:off x="889000" y="1841500"/>
            <a:ext cx="15049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Good Writer</a:t>
            </a:r>
          </a:p>
        </p:txBody>
      </p:sp>
      <p:sp>
        <p:nvSpPr>
          <p:cNvPr id="115718" name="Text Box 6"/>
          <p:cNvSpPr txBox="1">
            <a:spLocks noChangeAspect="1" noChangeArrowheads="1"/>
          </p:cNvSpPr>
          <p:nvPr/>
        </p:nvSpPr>
        <p:spPr bwMode="auto">
          <a:xfrm>
            <a:off x="1225550" y="428148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Author of</a:t>
            </a:r>
          </a:p>
        </p:txBody>
      </p:sp>
      <p:cxnSp>
        <p:nvCxnSpPr>
          <p:cNvPr id="115719" name="AutoShape 7"/>
          <p:cNvCxnSpPr>
            <a:cxnSpLocks noChangeAspect="1" noChangeShapeType="1"/>
            <a:stCxn id="115733" idx="1"/>
            <a:endCxn id="115729" idx="3"/>
          </p:cNvCxnSpPr>
          <p:nvPr/>
        </p:nvCxnSpPr>
        <p:spPr bwMode="auto">
          <a:xfrm rot="10800000">
            <a:off x="5676900" y="3810000"/>
            <a:ext cx="1093788" cy="1588"/>
          </a:xfrm>
          <a:prstGeom prst="bentConnector3">
            <a:avLst>
              <a:gd name="adj1" fmla="val 50796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720" name="AutoShape 8"/>
          <p:cNvCxnSpPr>
            <a:cxnSpLocks noChangeAspect="1" noChangeShapeType="1"/>
            <a:stCxn id="115733" idx="0"/>
            <a:endCxn id="115726" idx="2"/>
          </p:cNvCxnSpPr>
          <p:nvPr/>
        </p:nvCxnSpPr>
        <p:spPr bwMode="auto">
          <a:xfrm rot="-5400000">
            <a:off x="6868319" y="3232944"/>
            <a:ext cx="631825" cy="33337"/>
          </a:xfrm>
          <a:prstGeom prst="bentConnector3">
            <a:avLst>
              <a:gd name="adj1" fmla="val 51509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5721" name="AutoShape 9"/>
          <p:cNvSpPr>
            <a:spLocks noChangeAspect="1" noChangeArrowheads="1"/>
          </p:cNvSpPr>
          <p:nvPr/>
        </p:nvSpPr>
        <p:spPr bwMode="auto">
          <a:xfrm>
            <a:off x="1457325" y="3586163"/>
            <a:ext cx="752475" cy="452437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cxnSp>
        <p:nvCxnSpPr>
          <p:cNvPr id="115722" name="AutoShape 10"/>
          <p:cNvCxnSpPr>
            <a:cxnSpLocks noChangeAspect="1" noChangeShapeType="1"/>
            <a:stCxn id="115721" idx="0"/>
            <a:endCxn id="115715" idx="2"/>
          </p:cNvCxnSpPr>
          <p:nvPr/>
        </p:nvCxnSpPr>
        <p:spPr bwMode="auto">
          <a:xfrm rot="5400000" flipH="1">
            <a:off x="1393825" y="3127375"/>
            <a:ext cx="862013" cy="17463"/>
          </a:xfrm>
          <a:prstGeom prst="bentConnector3">
            <a:avLst>
              <a:gd name="adj1" fmla="val 51014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5723" name="Text Box 11"/>
          <p:cNvSpPr txBox="1">
            <a:spLocks noChangeAspect="1" noChangeArrowheads="1"/>
          </p:cNvSpPr>
          <p:nvPr/>
        </p:nvSpPr>
        <p:spPr bwMode="auto">
          <a:xfrm>
            <a:off x="6477000" y="4038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Has Review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304800" y="5029200"/>
            <a:ext cx="85344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¢"/>
              <a:defRPr/>
            </a:pPr>
            <a:r>
              <a:rPr lang="en-US" sz="2600">
                <a:solidFill>
                  <a:schemeClr val="tx2"/>
                </a:solidFill>
              </a:rPr>
              <a:t>Describes the types of objects and relations in the database</a:t>
            </a:r>
          </a:p>
        </p:txBody>
      </p:sp>
      <p:cxnSp>
        <p:nvCxnSpPr>
          <p:cNvPr id="115725" name="AutoShape 13"/>
          <p:cNvCxnSpPr>
            <a:cxnSpLocks noChangeAspect="1" noChangeShapeType="1"/>
            <a:stCxn id="115729" idx="1"/>
            <a:endCxn id="115721" idx="3"/>
          </p:cNvCxnSpPr>
          <p:nvPr/>
        </p:nvCxnSpPr>
        <p:spPr bwMode="auto">
          <a:xfrm rot="10800000" flipV="1">
            <a:off x="2228850" y="3810000"/>
            <a:ext cx="1233488" cy="3175"/>
          </a:xfrm>
          <a:prstGeom prst="bentConnector3">
            <a:avLst>
              <a:gd name="adj1" fmla="val 49162"/>
            </a:avLst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5726" name="Rectangle 14"/>
          <p:cNvSpPr>
            <a:spLocks noChangeAspect="1" noChangeArrowheads="1"/>
          </p:cNvSpPr>
          <p:nvPr/>
        </p:nvSpPr>
        <p:spPr bwMode="auto">
          <a:xfrm>
            <a:off x="6248400" y="1371600"/>
            <a:ext cx="1905000" cy="15240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5727" name="Text Box 15"/>
          <p:cNvSpPr txBox="1">
            <a:spLocks noChangeAspect="1" noChangeArrowheads="1"/>
          </p:cNvSpPr>
          <p:nvPr/>
        </p:nvSpPr>
        <p:spPr bwMode="auto">
          <a:xfrm>
            <a:off x="6324600" y="1447800"/>
            <a:ext cx="136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6324600" y="2743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de-DE" smtClean="0"/>
          </a:p>
        </p:txBody>
      </p:sp>
      <p:sp>
        <p:nvSpPr>
          <p:cNvPr id="115729" name="Rectangle 17"/>
          <p:cNvSpPr>
            <a:spLocks noChangeAspect="1" noChangeArrowheads="1"/>
          </p:cNvSpPr>
          <p:nvPr/>
        </p:nvSpPr>
        <p:spPr bwMode="auto">
          <a:xfrm>
            <a:off x="3500438" y="3124200"/>
            <a:ext cx="2138362" cy="13716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FF99"/>
              </a:solidFill>
            </a:endParaRPr>
          </a:p>
        </p:txBody>
      </p:sp>
      <p:sp>
        <p:nvSpPr>
          <p:cNvPr id="115730" name="Text Box 18"/>
          <p:cNvSpPr txBox="1">
            <a:spLocks noChangeAspect="1" noChangeArrowheads="1"/>
          </p:cNvSpPr>
          <p:nvPr/>
        </p:nvSpPr>
        <p:spPr bwMode="auto">
          <a:xfrm>
            <a:off x="3570288" y="3178175"/>
            <a:ext cx="1749425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15731" name="Text Box 19"/>
          <p:cNvSpPr txBox="1">
            <a:spLocks noChangeAspect="1" noChangeArrowheads="1"/>
          </p:cNvSpPr>
          <p:nvPr/>
        </p:nvSpPr>
        <p:spPr bwMode="auto">
          <a:xfrm>
            <a:off x="3576638" y="3581400"/>
            <a:ext cx="9588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Quality</a:t>
            </a:r>
          </a:p>
        </p:txBody>
      </p:sp>
      <p:sp>
        <p:nvSpPr>
          <p:cNvPr id="115732" name="Text Box 20"/>
          <p:cNvSpPr txBox="1">
            <a:spLocks noChangeAspect="1" noChangeArrowheads="1"/>
          </p:cNvSpPr>
          <p:nvPr/>
        </p:nvSpPr>
        <p:spPr bwMode="auto">
          <a:xfrm>
            <a:off x="3576638" y="3962400"/>
            <a:ext cx="12128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Accepted</a:t>
            </a:r>
          </a:p>
        </p:txBody>
      </p:sp>
      <p:sp>
        <p:nvSpPr>
          <p:cNvPr id="115733" name="AutoShape 21"/>
          <p:cNvSpPr>
            <a:spLocks noChangeAspect="1" noChangeArrowheads="1"/>
          </p:cNvSpPr>
          <p:nvPr/>
        </p:nvSpPr>
        <p:spPr bwMode="auto">
          <a:xfrm>
            <a:off x="6789738" y="3584575"/>
            <a:ext cx="754062" cy="454025"/>
          </a:xfrm>
          <a:prstGeom prst="diamond">
            <a:avLst/>
          </a:prstGeom>
          <a:solidFill>
            <a:srgbClr val="3333CC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6324600" y="185737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Mood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6324600" y="23622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Length</a:t>
            </a:r>
          </a:p>
        </p:txBody>
      </p:sp>
      <p:sp>
        <p:nvSpPr>
          <p:cNvPr id="115736" name="Text Box 24"/>
          <p:cNvSpPr txBox="1">
            <a:spLocks noChangeAspect="1" noChangeArrowheads="1"/>
          </p:cNvSpPr>
          <p:nvPr/>
        </p:nvSpPr>
        <p:spPr bwMode="auto">
          <a:xfrm>
            <a:off x="887413" y="2224088"/>
            <a:ext cx="8318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Smart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PRM-CH Summary</a:t>
            </a:r>
          </a:p>
        </p:txBody>
      </p:sp>
      <p:sp>
        <p:nvSpPr>
          <p:cNvPr id="249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962025"/>
            <a:ext cx="8839200" cy="5562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PRMs with class hierarchies are a natural extension of PRMs: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Specialization/Inheritance of CPDs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Allows new dependency structures</a:t>
            </a:r>
            <a:endParaRPr lang="en-US" sz="2800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  <a:p>
            <a:pPr>
              <a:spcBef>
                <a:spcPct val="70000"/>
              </a:spcBef>
              <a:spcAft>
                <a:spcPct val="50000"/>
              </a:spcAft>
            </a:pPr>
            <a:r>
              <a:rPr lang="en-US" sz="3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Provide bridge from class-based to instance-based models </a:t>
            </a:r>
          </a:p>
          <a:p>
            <a:r>
              <a:rPr lang="en-US" sz="3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Learning techniques proposed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Need efficient heuristics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Empirical validation on real-world domains</a:t>
            </a:r>
            <a:endParaRPr lang="en-US" sz="2800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320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2519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can represent distribution over attributes from multiple tables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can capture link uncertainty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PRMs allow inferences about individuals while taking into account relational structure (they do not make inappropriate independence assumptions)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Selected Publications</a:t>
            </a:r>
          </a:p>
        </p:txBody>
      </p:sp>
      <p:sp>
        <p:nvSpPr>
          <p:cNvPr id="253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9788"/>
            <a:ext cx="8534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Learning Probabilistic Models of Link Structure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 L.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Getoor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N. Friedman, D.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Koller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and B.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Taskar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JMLR 2002.</a:t>
            </a:r>
          </a:p>
          <a:p>
            <a:pPr>
              <a:lnSpc>
                <a:spcPct val="80000"/>
              </a:lnSpc>
            </a:pP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Probabilistic Models of Text and Link Structure for Hypertext Classification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 L.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Getoor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E. Segal, B.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Taskar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and D.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Koller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IJCAI WS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Text Learning: Beyond Classification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2001.</a:t>
            </a:r>
          </a:p>
          <a:p>
            <a:pPr>
              <a:lnSpc>
                <a:spcPct val="80000"/>
              </a:lnSpc>
            </a:pP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Selectivity Estimation using Probabilistic Models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 L.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Getoor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B.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Taskar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and D.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Koller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SIGMOD-01.</a:t>
            </a:r>
          </a:p>
          <a:p>
            <a:pPr>
              <a:lnSpc>
                <a:spcPct val="80000"/>
              </a:lnSpc>
            </a:pP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Learning Probabilistic Relational Models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L.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Getoor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N. Friedman, D.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Koller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and A.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Pfeffer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chapter in Relation Data Mining, eds. S.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Dzeroski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and N.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Lavrac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2001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see also N. Friedman, L. </a:t>
            </a:r>
            <a:r>
              <a:rPr lang="en-US" sz="1600" dirty="0" err="1">
                <a:latin typeface="Arial" charset="0"/>
                <a:ea typeface="ＭＳ Ｐゴシック" charset="0"/>
              </a:rPr>
              <a:t>Getoor</a:t>
            </a:r>
            <a:r>
              <a:rPr lang="en-US" sz="1600" dirty="0">
                <a:latin typeface="Arial" charset="0"/>
                <a:ea typeface="ＭＳ Ｐゴシック" charset="0"/>
              </a:rPr>
              <a:t>, D. </a:t>
            </a:r>
            <a:r>
              <a:rPr lang="en-US" sz="1600" dirty="0" err="1">
                <a:latin typeface="Arial" charset="0"/>
                <a:ea typeface="ＭＳ Ｐゴシック" charset="0"/>
              </a:rPr>
              <a:t>Koller</a:t>
            </a:r>
            <a:r>
              <a:rPr lang="en-US" sz="1600" dirty="0">
                <a:latin typeface="Arial" charset="0"/>
                <a:ea typeface="ＭＳ Ｐゴシック" charset="0"/>
              </a:rPr>
              <a:t>, and A. </a:t>
            </a:r>
            <a:r>
              <a:rPr lang="en-US" sz="1600" dirty="0" err="1">
                <a:latin typeface="Arial" charset="0"/>
                <a:ea typeface="ＭＳ Ｐゴシック" charset="0"/>
              </a:rPr>
              <a:t>Pfeffer</a:t>
            </a:r>
            <a:r>
              <a:rPr lang="en-US" sz="1600" dirty="0">
                <a:latin typeface="Arial" charset="0"/>
                <a:ea typeface="ＭＳ Ｐゴシック" charset="0"/>
              </a:rPr>
              <a:t>, IJCAI-99.</a:t>
            </a:r>
          </a:p>
          <a:p>
            <a:pPr>
              <a:lnSpc>
                <a:spcPct val="80000"/>
              </a:lnSpc>
            </a:pP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Learning Probabilistic Models of Relational Structure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L.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Getoor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N. Friedman, D.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Koller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and B.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Taskar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ICML-01.</a:t>
            </a:r>
            <a:r>
              <a:rPr lang="en-US" altLang="ja-JP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altLang="ja-JP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From Instances to Classes in Probabilistic Relational Models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L.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Getoor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D. </a:t>
            </a:r>
            <a:r>
              <a:rPr lang="en-US" altLang="ja-JP" sz="1800" dirty="0" err="1">
                <a:latin typeface="Arial" charset="0"/>
                <a:ea typeface="ＭＳ Ｐゴシック" charset="0"/>
                <a:cs typeface="ＭＳ Ｐゴシック" charset="0"/>
              </a:rPr>
              <a:t>Koller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and N. Friedman, ICML Workshop on Attribute-Value and Relational Learning: Crossing the Boundaries, 2000.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Notes from AAAI Workshop on Learning Statistical Models from Relational Data, eds.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L.Getoor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and D. Jensen, 2000.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Notes from IJCAI Workshop on Learning Statistical Models from Relational Data, eds.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L.Getoor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and D. Jensen, 2003.</a:t>
            </a:r>
          </a:p>
        </p:txBody>
      </p:sp>
      <p:sp>
        <p:nvSpPr>
          <p:cNvPr id="253955" name="Text Box 4"/>
          <p:cNvSpPr txBox="1">
            <a:spLocks noChangeArrowheads="1"/>
          </p:cNvSpPr>
          <p:nvPr/>
        </p:nvSpPr>
        <p:spPr bwMode="auto">
          <a:xfrm>
            <a:off x="1350963" y="6210300"/>
            <a:ext cx="5834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chemeClr val="accent1"/>
                </a:solidFill>
              </a:rPr>
              <a:t>See http://</a:t>
            </a:r>
            <a:r>
              <a:rPr lang="en-US" sz="2800" b="0" dirty="0" err="1">
                <a:solidFill>
                  <a:schemeClr val="accent1"/>
                </a:solidFill>
              </a:rPr>
              <a:t>www.cs.umd.edu</a:t>
            </a:r>
            <a:r>
              <a:rPr lang="en-US" sz="2800" b="0" dirty="0">
                <a:solidFill>
                  <a:schemeClr val="accent1"/>
                </a:solidFill>
              </a:rPr>
              <a:t>/~</a:t>
            </a:r>
            <a:r>
              <a:rPr lang="en-US" sz="2800" b="0" dirty="0" err="1">
                <a:solidFill>
                  <a:schemeClr val="accent1"/>
                </a:solidFill>
              </a:rPr>
              <a:t>getoor</a:t>
            </a:r>
            <a:endParaRPr lang="en-US" sz="28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7988"/>
            <a:ext cx="7010400" cy="3540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Probabilistic Relational Model</a:t>
            </a:r>
          </a:p>
        </p:txBody>
      </p:sp>
      <p:sp>
        <p:nvSpPr>
          <p:cNvPr id="136194" name="Line 3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0" name="Rectangle 4"/>
          <p:cNvSpPr>
            <a:spLocks noChangeAspect="1" noChangeArrowheads="1"/>
          </p:cNvSpPr>
          <p:nvPr/>
        </p:nvSpPr>
        <p:spPr bwMode="auto">
          <a:xfrm>
            <a:off x="3352800" y="3657600"/>
            <a:ext cx="2667000" cy="21336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FF99"/>
              </a:solidFill>
            </a:endParaRPr>
          </a:p>
        </p:txBody>
      </p:sp>
      <p:sp>
        <p:nvSpPr>
          <p:cNvPr id="116741" name="Rectangle 5"/>
          <p:cNvSpPr>
            <a:spLocks noChangeAspect="1" noChangeArrowheads="1"/>
          </p:cNvSpPr>
          <p:nvPr/>
        </p:nvSpPr>
        <p:spPr bwMode="auto">
          <a:xfrm>
            <a:off x="5715000" y="1219200"/>
            <a:ext cx="2895600" cy="19812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36197" name="Oval 6"/>
          <p:cNvSpPr>
            <a:spLocks noChangeArrowheads="1"/>
          </p:cNvSpPr>
          <p:nvPr/>
        </p:nvSpPr>
        <p:spPr bwMode="auto">
          <a:xfrm>
            <a:off x="6973888" y="2576513"/>
            <a:ext cx="1408112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7205663" y="26289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Length</a:t>
            </a:r>
          </a:p>
        </p:txBody>
      </p:sp>
      <p:sp>
        <p:nvSpPr>
          <p:cNvPr id="136199" name="Oval 8"/>
          <p:cNvSpPr>
            <a:spLocks noChangeArrowheads="1"/>
          </p:cNvSpPr>
          <p:nvPr/>
        </p:nvSpPr>
        <p:spPr bwMode="auto">
          <a:xfrm>
            <a:off x="6096000" y="1814513"/>
            <a:ext cx="1295400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369050" y="18811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Mood</a:t>
            </a:r>
          </a:p>
        </p:txBody>
      </p:sp>
      <p:sp>
        <p:nvSpPr>
          <p:cNvPr id="116746" name="Rectangle 10"/>
          <p:cNvSpPr>
            <a:spLocks noChangeAspect="1" noChangeArrowheads="1"/>
          </p:cNvSpPr>
          <p:nvPr/>
        </p:nvSpPr>
        <p:spPr bwMode="auto">
          <a:xfrm>
            <a:off x="609600" y="1371600"/>
            <a:ext cx="2971800" cy="16764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6747" name="Text Box 11"/>
          <p:cNvSpPr txBox="1">
            <a:spLocks noChangeAspect="1" noChangeArrowheads="1"/>
          </p:cNvSpPr>
          <p:nvPr/>
        </p:nvSpPr>
        <p:spPr bwMode="auto">
          <a:xfrm>
            <a:off x="673100" y="14319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Author</a:t>
            </a:r>
          </a:p>
        </p:txBody>
      </p:sp>
      <p:sp>
        <p:nvSpPr>
          <p:cNvPr id="136203" name="Oval 12"/>
          <p:cNvSpPr>
            <a:spLocks noChangeArrowheads="1"/>
          </p:cNvSpPr>
          <p:nvPr/>
        </p:nvSpPr>
        <p:spPr bwMode="auto">
          <a:xfrm>
            <a:off x="762000" y="2438400"/>
            <a:ext cx="1828800" cy="471488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6749" name="Text Box 13"/>
          <p:cNvSpPr txBox="1">
            <a:spLocks noChangeAspect="1" noChangeArrowheads="1"/>
          </p:cNvSpPr>
          <p:nvPr/>
        </p:nvSpPr>
        <p:spPr bwMode="auto">
          <a:xfrm>
            <a:off x="990600" y="25146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Good Writer</a:t>
            </a:r>
          </a:p>
        </p:txBody>
      </p:sp>
      <p:cxnSp>
        <p:nvCxnSpPr>
          <p:cNvPr id="116750" name="AutoShape 14"/>
          <p:cNvCxnSpPr>
            <a:cxnSpLocks noChangeAspect="1" noChangeShapeType="1"/>
            <a:stCxn id="116740" idx="3"/>
            <a:endCxn id="116741" idx="2"/>
          </p:cNvCxnSpPr>
          <p:nvPr/>
        </p:nvCxnSpPr>
        <p:spPr bwMode="auto">
          <a:xfrm flipV="1">
            <a:off x="6057900" y="3238500"/>
            <a:ext cx="1104900" cy="148590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751" name="AutoShape 15"/>
          <p:cNvCxnSpPr>
            <a:cxnSpLocks noChangeAspect="1" noChangeShapeType="1"/>
            <a:stCxn id="116746" idx="2"/>
            <a:endCxn id="116740" idx="1"/>
          </p:cNvCxnSpPr>
          <p:nvPr/>
        </p:nvCxnSpPr>
        <p:spPr bwMode="auto">
          <a:xfrm rot="16200000" flipH="1">
            <a:off x="1885950" y="3295650"/>
            <a:ext cx="1638300" cy="121920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6752" name="Text Box 16"/>
          <p:cNvSpPr txBox="1">
            <a:spLocks noChangeAspect="1" noChangeArrowheads="1"/>
          </p:cNvSpPr>
          <p:nvPr/>
        </p:nvSpPr>
        <p:spPr bwMode="auto">
          <a:xfrm>
            <a:off x="4073525" y="3657600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36208" name="Oval 17"/>
          <p:cNvSpPr>
            <a:spLocks noChangeArrowheads="1"/>
          </p:cNvSpPr>
          <p:nvPr/>
        </p:nvSpPr>
        <p:spPr bwMode="auto">
          <a:xfrm>
            <a:off x="3476625" y="4343400"/>
            <a:ext cx="1247775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6754" name="Text Box 18"/>
          <p:cNvSpPr txBox="1">
            <a:spLocks noChangeAspect="1" noChangeArrowheads="1"/>
          </p:cNvSpPr>
          <p:nvPr/>
        </p:nvSpPr>
        <p:spPr bwMode="auto">
          <a:xfrm>
            <a:off x="3632200" y="439578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Quality</a:t>
            </a:r>
          </a:p>
        </p:txBody>
      </p:sp>
      <p:sp>
        <p:nvSpPr>
          <p:cNvPr id="136210" name="Oval 19"/>
          <p:cNvSpPr>
            <a:spLocks noChangeArrowheads="1"/>
          </p:cNvSpPr>
          <p:nvPr/>
        </p:nvSpPr>
        <p:spPr bwMode="auto">
          <a:xfrm>
            <a:off x="4208463" y="5105400"/>
            <a:ext cx="1506537" cy="457200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6756" name="Text Box 20"/>
          <p:cNvSpPr txBox="1">
            <a:spLocks noChangeAspect="1" noChangeArrowheads="1"/>
          </p:cNvSpPr>
          <p:nvPr/>
        </p:nvSpPr>
        <p:spPr bwMode="auto">
          <a:xfrm>
            <a:off x="4356100" y="515143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Accepted</a:t>
            </a:r>
          </a:p>
        </p:txBody>
      </p:sp>
      <p:sp>
        <p:nvSpPr>
          <p:cNvPr id="116757" name="Text Box 21"/>
          <p:cNvSpPr txBox="1">
            <a:spLocks noChangeAspect="1" noChangeArrowheads="1"/>
          </p:cNvSpPr>
          <p:nvPr/>
        </p:nvSpPr>
        <p:spPr bwMode="auto">
          <a:xfrm>
            <a:off x="5791200" y="1295400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sp>
        <p:nvSpPr>
          <p:cNvPr id="136213" name="Rectangle 22"/>
          <p:cNvSpPr>
            <a:spLocks noChangeArrowheads="1"/>
          </p:cNvSpPr>
          <p:nvPr/>
        </p:nvSpPr>
        <p:spPr bwMode="auto">
          <a:xfrm>
            <a:off x="1917700" y="1481138"/>
            <a:ext cx="35052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16759" name="AutoShape 23"/>
          <p:cNvCxnSpPr>
            <a:cxnSpLocks noChangeShapeType="1"/>
            <a:stCxn id="136203" idx="4"/>
            <a:endCxn id="136208" idx="1"/>
          </p:cNvCxnSpPr>
          <p:nvPr/>
        </p:nvCxnSpPr>
        <p:spPr bwMode="auto">
          <a:xfrm>
            <a:off x="1676400" y="2909888"/>
            <a:ext cx="1982788" cy="1501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6215" name="Oval 24"/>
          <p:cNvSpPr>
            <a:spLocks noChangeArrowheads="1"/>
          </p:cNvSpPr>
          <p:nvPr/>
        </p:nvSpPr>
        <p:spPr bwMode="auto">
          <a:xfrm>
            <a:off x="2057400" y="1676400"/>
            <a:ext cx="1143000" cy="471488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16761" name="AutoShape 25"/>
          <p:cNvCxnSpPr>
            <a:cxnSpLocks noChangeShapeType="1"/>
            <a:stCxn id="136215" idx="5"/>
            <a:endCxn id="136208" idx="0"/>
          </p:cNvCxnSpPr>
          <p:nvPr/>
        </p:nvCxnSpPr>
        <p:spPr bwMode="auto">
          <a:xfrm>
            <a:off x="3033713" y="2079625"/>
            <a:ext cx="1066800" cy="2263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6762" name="Text Box 26"/>
          <p:cNvSpPr txBox="1">
            <a:spLocks noChangeAspect="1" noChangeArrowheads="1"/>
          </p:cNvSpPr>
          <p:nvPr/>
        </p:nvSpPr>
        <p:spPr bwMode="auto">
          <a:xfrm>
            <a:off x="2212975" y="17383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Smart</a:t>
            </a:r>
          </a:p>
        </p:txBody>
      </p:sp>
      <p:cxnSp>
        <p:nvCxnSpPr>
          <p:cNvPr id="116763" name="AutoShape 27"/>
          <p:cNvCxnSpPr>
            <a:cxnSpLocks noChangeShapeType="1"/>
            <a:stCxn id="136199" idx="3"/>
            <a:endCxn id="136210" idx="7"/>
          </p:cNvCxnSpPr>
          <p:nvPr/>
        </p:nvCxnSpPr>
        <p:spPr bwMode="auto">
          <a:xfrm flipH="1">
            <a:off x="5494338" y="2217738"/>
            <a:ext cx="790575" cy="2954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764" name="AutoShape 28"/>
          <p:cNvCxnSpPr>
            <a:cxnSpLocks noChangeShapeType="1"/>
            <a:stCxn id="136199" idx="5"/>
            <a:endCxn id="136197" idx="0"/>
          </p:cNvCxnSpPr>
          <p:nvPr/>
        </p:nvCxnSpPr>
        <p:spPr bwMode="auto">
          <a:xfrm>
            <a:off x="7202488" y="2217738"/>
            <a:ext cx="476250" cy="358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765" name="AutoShape 29"/>
          <p:cNvCxnSpPr>
            <a:cxnSpLocks noChangeShapeType="1"/>
            <a:stCxn id="136208" idx="4"/>
            <a:endCxn id="136210" idx="1"/>
          </p:cNvCxnSpPr>
          <p:nvPr/>
        </p:nvCxnSpPr>
        <p:spPr bwMode="auto">
          <a:xfrm>
            <a:off x="4100513" y="4814888"/>
            <a:ext cx="328612" cy="357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7988"/>
            <a:ext cx="7010400" cy="3540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Probabilistic Relational Model</a:t>
            </a:r>
          </a:p>
        </p:txBody>
      </p:sp>
      <p:sp>
        <p:nvSpPr>
          <p:cNvPr id="138242" name="Line 3"/>
          <p:cNvSpPr>
            <a:spLocks noChangeShapeType="1"/>
          </p:cNvSpPr>
          <p:nvPr/>
        </p:nvSpPr>
        <p:spPr bwMode="auto">
          <a:xfrm>
            <a:off x="3125788" y="1928813"/>
            <a:ext cx="1587" cy="1739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764" name="Rectangle 4"/>
          <p:cNvSpPr>
            <a:spLocks noChangeAspect="1" noChangeArrowheads="1"/>
          </p:cNvSpPr>
          <p:nvPr/>
        </p:nvSpPr>
        <p:spPr bwMode="auto">
          <a:xfrm>
            <a:off x="3352800" y="3657600"/>
            <a:ext cx="2667000" cy="21336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FF99"/>
              </a:solidFill>
            </a:endParaRPr>
          </a:p>
        </p:txBody>
      </p:sp>
      <p:sp>
        <p:nvSpPr>
          <p:cNvPr id="117765" name="Rectangle 5"/>
          <p:cNvSpPr>
            <a:spLocks noChangeAspect="1" noChangeArrowheads="1"/>
          </p:cNvSpPr>
          <p:nvPr/>
        </p:nvSpPr>
        <p:spPr bwMode="auto">
          <a:xfrm>
            <a:off x="5715000" y="1219200"/>
            <a:ext cx="2895600" cy="19812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38245" name="Oval 6"/>
          <p:cNvSpPr>
            <a:spLocks noChangeArrowheads="1"/>
          </p:cNvSpPr>
          <p:nvPr/>
        </p:nvSpPr>
        <p:spPr bwMode="auto">
          <a:xfrm>
            <a:off x="6973888" y="2576513"/>
            <a:ext cx="1408112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205663" y="26289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Length</a:t>
            </a:r>
          </a:p>
        </p:txBody>
      </p:sp>
      <p:sp>
        <p:nvSpPr>
          <p:cNvPr id="138247" name="Oval 8"/>
          <p:cNvSpPr>
            <a:spLocks noChangeArrowheads="1"/>
          </p:cNvSpPr>
          <p:nvPr/>
        </p:nvSpPr>
        <p:spPr bwMode="auto">
          <a:xfrm>
            <a:off x="6096000" y="1814513"/>
            <a:ext cx="1295400" cy="471487"/>
          </a:xfrm>
          <a:prstGeom prst="ellipse">
            <a:avLst/>
          </a:prstGeom>
          <a:solidFill>
            <a:srgbClr val="CC99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6369050" y="18811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Mood</a:t>
            </a:r>
          </a:p>
        </p:txBody>
      </p:sp>
      <p:sp>
        <p:nvSpPr>
          <p:cNvPr id="117770" name="Rectangle 10"/>
          <p:cNvSpPr>
            <a:spLocks noChangeAspect="1" noChangeArrowheads="1"/>
          </p:cNvSpPr>
          <p:nvPr/>
        </p:nvSpPr>
        <p:spPr bwMode="auto">
          <a:xfrm>
            <a:off x="609600" y="1371600"/>
            <a:ext cx="2971800" cy="1676400"/>
          </a:xfrm>
          <a:prstGeom prst="rect">
            <a:avLst/>
          </a:prstGeom>
          <a:solidFill>
            <a:srgbClr val="FFFFFF"/>
          </a:solidFill>
          <a:ln w="762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de-DE" i="1">
              <a:solidFill>
                <a:srgbClr val="00FF99"/>
              </a:solidFill>
              <a:latin typeface="Tahoma" charset="0"/>
            </a:endParaRPr>
          </a:p>
        </p:txBody>
      </p:sp>
      <p:sp>
        <p:nvSpPr>
          <p:cNvPr id="117771" name="Text Box 11"/>
          <p:cNvSpPr txBox="1">
            <a:spLocks noChangeAspect="1" noChangeArrowheads="1"/>
          </p:cNvSpPr>
          <p:nvPr/>
        </p:nvSpPr>
        <p:spPr bwMode="auto">
          <a:xfrm>
            <a:off x="673100" y="143192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Author</a:t>
            </a:r>
          </a:p>
        </p:txBody>
      </p:sp>
      <p:sp>
        <p:nvSpPr>
          <p:cNvPr id="138251" name="Oval 12"/>
          <p:cNvSpPr>
            <a:spLocks noChangeArrowheads="1"/>
          </p:cNvSpPr>
          <p:nvPr/>
        </p:nvSpPr>
        <p:spPr bwMode="auto">
          <a:xfrm>
            <a:off x="762000" y="2438400"/>
            <a:ext cx="1828800" cy="471488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73" name="Text Box 13"/>
          <p:cNvSpPr txBox="1">
            <a:spLocks noChangeAspect="1" noChangeArrowheads="1"/>
          </p:cNvSpPr>
          <p:nvPr/>
        </p:nvSpPr>
        <p:spPr bwMode="auto">
          <a:xfrm>
            <a:off x="990600" y="25146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Good Writer</a:t>
            </a:r>
          </a:p>
        </p:txBody>
      </p:sp>
      <p:cxnSp>
        <p:nvCxnSpPr>
          <p:cNvPr id="117774" name="AutoShape 14"/>
          <p:cNvCxnSpPr>
            <a:cxnSpLocks noChangeAspect="1" noChangeShapeType="1"/>
            <a:stCxn id="117764" idx="3"/>
            <a:endCxn id="117765" idx="2"/>
          </p:cNvCxnSpPr>
          <p:nvPr/>
        </p:nvCxnSpPr>
        <p:spPr bwMode="auto">
          <a:xfrm flipV="1">
            <a:off x="6057900" y="3238500"/>
            <a:ext cx="1104900" cy="148590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775" name="AutoShape 15"/>
          <p:cNvCxnSpPr>
            <a:cxnSpLocks noChangeAspect="1" noChangeShapeType="1"/>
            <a:stCxn id="117770" idx="2"/>
            <a:endCxn id="117764" idx="1"/>
          </p:cNvCxnSpPr>
          <p:nvPr/>
        </p:nvCxnSpPr>
        <p:spPr bwMode="auto">
          <a:xfrm rot="16200000" flipH="1">
            <a:off x="1885950" y="3295650"/>
            <a:ext cx="1638300" cy="1219200"/>
          </a:xfrm>
          <a:prstGeom prst="bentConnector2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7776" name="Text Box 16"/>
          <p:cNvSpPr txBox="1">
            <a:spLocks noChangeAspect="1" noChangeArrowheads="1"/>
          </p:cNvSpPr>
          <p:nvPr/>
        </p:nvSpPr>
        <p:spPr bwMode="auto">
          <a:xfrm>
            <a:off x="4073525" y="3657600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Paper</a:t>
            </a:r>
          </a:p>
        </p:txBody>
      </p:sp>
      <p:sp>
        <p:nvSpPr>
          <p:cNvPr id="138256" name="Oval 17"/>
          <p:cNvSpPr>
            <a:spLocks noChangeArrowheads="1"/>
          </p:cNvSpPr>
          <p:nvPr/>
        </p:nvSpPr>
        <p:spPr bwMode="auto">
          <a:xfrm>
            <a:off x="3476625" y="4343400"/>
            <a:ext cx="1247775" cy="471488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78" name="Text Box 18"/>
          <p:cNvSpPr txBox="1">
            <a:spLocks noChangeAspect="1" noChangeArrowheads="1"/>
          </p:cNvSpPr>
          <p:nvPr/>
        </p:nvSpPr>
        <p:spPr bwMode="auto">
          <a:xfrm>
            <a:off x="3632200" y="439578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Quality</a:t>
            </a:r>
          </a:p>
        </p:txBody>
      </p:sp>
      <p:sp>
        <p:nvSpPr>
          <p:cNvPr id="138258" name="Oval 19"/>
          <p:cNvSpPr>
            <a:spLocks noChangeArrowheads="1"/>
          </p:cNvSpPr>
          <p:nvPr/>
        </p:nvSpPr>
        <p:spPr bwMode="auto">
          <a:xfrm>
            <a:off x="4208463" y="5105400"/>
            <a:ext cx="1506537" cy="457200"/>
          </a:xfrm>
          <a:prstGeom prst="ellipse">
            <a:avLst/>
          </a:prstGeom>
          <a:solidFill>
            <a:srgbClr val="FF99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7780" name="Text Box 20"/>
          <p:cNvSpPr txBox="1">
            <a:spLocks noChangeAspect="1" noChangeArrowheads="1"/>
          </p:cNvSpPr>
          <p:nvPr/>
        </p:nvSpPr>
        <p:spPr bwMode="auto">
          <a:xfrm>
            <a:off x="4356100" y="515143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Accepted</a:t>
            </a:r>
          </a:p>
        </p:txBody>
      </p:sp>
      <p:sp>
        <p:nvSpPr>
          <p:cNvPr id="117781" name="Text Box 21"/>
          <p:cNvSpPr txBox="1">
            <a:spLocks noChangeAspect="1" noChangeArrowheads="1"/>
          </p:cNvSpPr>
          <p:nvPr/>
        </p:nvSpPr>
        <p:spPr bwMode="auto">
          <a:xfrm>
            <a:off x="5791200" y="1295400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990099"/>
                </a:solidFill>
                <a:latin typeface="Tahoma" charset="0"/>
              </a:rPr>
              <a:t>Review</a:t>
            </a:r>
          </a:p>
        </p:txBody>
      </p:sp>
      <p:sp>
        <p:nvSpPr>
          <p:cNvPr id="138261" name="Rectangle 22"/>
          <p:cNvSpPr>
            <a:spLocks noChangeArrowheads="1"/>
          </p:cNvSpPr>
          <p:nvPr/>
        </p:nvSpPr>
        <p:spPr bwMode="auto">
          <a:xfrm>
            <a:off x="1917700" y="1481138"/>
            <a:ext cx="35052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17783" name="AutoShape 23"/>
          <p:cNvCxnSpPr>
            <a:cxnSpLocks noChangeShapeType="1"/>
            <a:stCxn id="138251" idx="4"/>
            <a:endCxn id="138256" idx="1"/>
          </p:cNvCxnSpPr>
          <p:nvPr/>
        </p:nvCxnSpPr>
        <p:spPr bwMode="auto">
          <a:xfrm>
            <a:off x="1676400" y="2909888"/>
            <a:ext cx="1982788" cy="1501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263" name="Oval 24"/>
          <p:cNvSpPr>
            <a:spLocks noChangeArrowheads="1"/>
          </p:cNvSpPr>
          <p:nvPr/>
        </p:nvSpPr>
        <p:spPr bwMode="auto">
          <a:xfrm>
            <a:off x="2057400" y="1676400"/>
            <a:ext cx="1143000" cy="471488"/>
          </a:xfrm>
          <a:prstGeom prst="ellipse">
            <a:avLst/>
          </a:prstGeom>
          <a:solidFill>
            <a:srgbClr val="CC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17785" name="AutoShape 25"/>
          <p:cNvCxnSpPr>
            <a:cxnSpLocks noChangeShapeType="1"/>
            <a:stCxn id="138263" idx="5"/>
            <a:endCxn id="138256" idx="0"/>
          </p:cNvCxnSpPr>
          <p:nvPr/>
        </p:nvCxnSpPr>
        <p:spPr bwMode="auto">
          <a:xfrm>
            <a:off x="3033713" y="2079625"/>
            <a:ext cx="1066800" cy="2263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7786" name="Text Box 26"/>
          <p:cNvSpPr txBox="1">
            <a:spLocks noChangeAspect="1" noChangeArrowheads="1"/>
          </p:cNvSpPr>
          <p:nvPr/>
        </p:nvSpPr>
        <p:spPr bwMode="auto">
          <a:xfrm>
            <a:off x="2212975" y="17383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Smart</a:t>
            </a:r>
          </a:p>
        </p:txBody>
      </p:sp>
      <p:cxnSp>
        <p:nvCxnSpPr>
          <p:cNvPr id="117787" name="AutoShape 27"/>
          <p:cNvCxnSpPr>
            <a:cxnSpLocks noChangeShapeType="1"/>
            <a:stCxn id="138247" idx="3"/>
            <a:endCxn id="138258" idx="7"/>
          </p:cNvCxnSpPr>
          <p:nvPr/>
        </p:nvCxnSpPr>
        <p:spPr bwMode="auto">
          <a:xfrm flipH="1">
            <a:off x="5494338" y="2217738"/>
            <a:ext cx="790575" cy="2954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788" name="AutoShape 28"/>
          <p:cNvCxnSpPr>
            <a:cxnSpLocks noChangeShapeType="1"/>
            <a:stCxn id="138247" idx="5"/>
            <a:endCxn id="138245" idx="0"/>
          </p:cNvCxnSpPr>
          <p:nvPr/>
        </p:nvCxnSpPr>
        <p:spPr bwMode="auto">
          <a:xfrm>
            <a:off x="7202488" y="2217738"/>
            <a:ext cx="476250" cy="358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789" name="AutoShape 29"/>
          <p:cNvCxnSpPr>
            <a:cxnSpLocks noChangeShapeType="1"/>
            <a:stCxn id="138256" idx="4"/>
            <a:endCxn id="138258" idx="1"/>
          </p:cNvCxnSpPr>
          <p:nvPr/>
        </p:nvCxnSpPr>
        <p:spPr bwMode="auto">
          <a:xfrm>
            <a:off x="4100513" y="4814888"/>
            <a:ext cx="328612" cy="357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8269" name="Group 30"/>
          <p:cNvGrpSpPr>
            <a:grpSpLocks/>
          </p:cNvGrpSpPr>
          <p:nvPr/>
        </p:nvGrpSpPr>
        <p:grpSpPr bwMode="auto">
          <a:xfrm>
            <a:off x="49213" y="4114800"/>
            <a:ext cx="3684587" cy="1868488"/>
            <a:chOff x="1183" y="2771"/>
            <a:chExt cx="2321" cy="1177"/>
          </a:xfrm>
        </p:grpSpPr>
        <p:sp>
          <p:nvSpPr>
            <p:cNvPr id="117792" name="AutoShape 31"/>
            <p:cNvSpPr>
              <a:spLocks noChangeArrowheads="1"/>
            </p:cNvSpPr>
            <p:nvPr/>
          </p:nvSpPr>
          <p:spPr bwMode="auto">
            <a:xfrm>
              <a:off x="1183" y="2771"/>
              <a:ext cx="2321" cy="1177"/>
            </a:xfrm>
            <a:prstGeom prst="wedgeRoundRectCallout">
              <a:avLst>
                <a:gd name="adj1" fmla="val 65250"/>
                <a:gd name="adj2" fmla="val 18310"/>
                <a:gd name="adj3" fmla="val 16667"/>
              </a:avLst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 sz="2000" i="1">
                <a:latin typeface="Tahoma" charset="0"/>
              </a:endParaRPr>
            </a:p>
          </p:txBody>
        </p:sp>
        <p:sp>
          <p:nvSpPr>
            <p:cNvPr id="138272" name="Rectangle 34"/>
            <p:cNvSpPr>
              <a:spLocks noChangeArrowheads="1"/>
            </p:cNvSpPr>
            <p:nvPr/>
          </p:nvSpPr>
          <p:spPr bwMode="auto">
            <a:xfrm>
              <a:off x="3350" y="3196"/>
              <a:ext cx="29" cy="36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DE">
                <a:latin typeface="Times New Roman" charset="0"/>
              </a:endParaRPr>
            </a:p>
          </p:txBody>
        </p:sp>
        <p:sp>
          <p:nvSpPr>
            <p:cNvPr id="138273" name="Rectangle 35"/>
            <p:cNvSpPr>
              <a:spLocks noChangeArrowheads="1"/>
            </p:cNvSpPr>
            <p:nvPr/>
          </p:nvSpPr>
          <p:spPr bwMode="auto">
            <a:xfrm>
              <a:off x="3295" y="3528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ø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8274" name="Rectangle 36"/>
            <p:cNvSpPr>
              <a:spLocks noChangeArrowheads="1"/>
            </p:cNvSpPr>
            <p:nvPr/>
          </p:nvSpPr>
          <p:spPr bwMode="auto">
            <a:xfrm>
              <a:off x="3295" y="2988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ö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8275" name="Rectangle 37"/>
            <p:cNvSpPr>
              <a:spLocks noChangeArrowheads="1"/>
            </p:cNvSpPr>
            <p:nvPr/>
          </p:nvSpPr>
          <p:spPr bwMode="auto">
            <a:xfrm>
              <a:off x="1419" y="3339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ç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8276" name="Rectangle 38"/>
            <p:cNvSpPr>
              <a:spLocks noChangeArrowheads="1"/>
            </p:cNvSpPr>
            <p:nvPr/>
          </p:nvSpPr>
          <p:spPr bwMode="auto">
            <a:xfrm>
              <a:off x="1419" y="3321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ç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8277" name="Rectangle 39"/>
            <p:cNvSpPr>
              <a:spLocks noChangeArrowheads="1"/>
            </p:cNvSpPr>
            <p:nvPr/>
          </p:nvSpPr>
          <p:spPr bwMode="auto">
            <a:xfrm>
              <a:off x="1419" y="3132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ç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8278" name="Rectangle 40"/>
            <p:cNvSpPr>
              <a:spLocks noChangeArrowheads="1"/>
            </p:cNvSpPr>
            <p:nvPr/>
          </p:nvSpPr>
          <p:spPr bwMode="auto">
            <a:xfrm>
              <a:off x="1419" y="3528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è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8279" name="Rectangle 41"/>
            <p:cNvSpPr>
              <a:spLocks noChangeArrowheads="1"/>
            </p:cNvSpPr>
            <p:nvPr/>
          </p:nvSpPr>
          <p:spPr bwMode="auto">
            <a:xfrm>
              <a:off x="1419" y="2988"/>
              <a:ext cx="8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latin typeface="Symbol" charset="0"/>
                </a:rPr>
                <a:t>æ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8280" name="Rectangle 42"/>
            <p:cNvSpPr>
              <a:spLocks noChangeArrowheads="1"/>
            </p:cNvSpPr>
            <p:nvPr/>
          </p:nvSpPr>
          <p:spPr bwMode="auto">
            <a:xfrm>
              <a:off x="1668" y="3467"/>
              <a:ext cx="1610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>
                  <a:latin typeface="Arial Narrow" charset="0"/>
                </a:rPr>
                <a:t>Paper.Review.Mood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8281" name="Rectangle 43"/>
            <p:cNvSpPr>
              <a:spLocks noChangeArrowheads="1"/>
            </p:cNvSpPr>
            <p:nvPr/>
          </p:nvSpPr>
          <p:spPr bwMode="auto">
            <a:xfrm>
              <a:off x="1861" y="3215"/>
              <a:ext cx="1193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>
                  <a:latin typeface="Arial Narrow" charset="0"/>
                </a:rPr>
                <a:t> Paper.Quality,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8282" name="Rectangle 44"/>
            <p:cNvSpPr>
              <a:spLocks noChangeArrowheads="1"/>
            </p:cNvSpPr>
            <p:nvPr/>
          </p:nvSpPr>
          <p:spPr bwMode="auto">
            <a:xfrm>
              <a:off x="1671" y="2933"/>
              <a:ext cx="1431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>
                  <a:latin typeface="Arial Narrow" charset="0"/>
                </a:rPr>
                <a:t>Paper.Accepted | 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8283" name="Rectangle 45"/>
            <p:cNvSpPr>
              <a:spLocks noChangeArrowheads="1"/>
            </p:cNvSpPr>
            <p:nvPr/>
          </p:nvSpPr>
          <p:spPr bwMode="auto">
            <a:xfrm>
              <a:off x="1254" y="3258"/>
              <a:ext cx="139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/>
                <a:t>P</a:t>
              </a:r>
              <a:endParaRPr lang="en-US"/>
            </a:p>
          </p:txBody>
        </p:sp>
      </p:grpSp>
      <p:cxnSp>
        <p:nvCxnSpPr>
          <p:cNvPr id="138270" name="Gerade Verbindung 2"/>
          <p:cNvCxnSpPr>
            <a:cxnSpLocks noChangeShapeType="1"/>
          </p:cNvCxnSpPr>
          <p:nvPr/>
        </p:nvCxnSpPr>
        <p:spPr bwMode="auto">
          <a:xfrm flipH="1">
            <a:off x="3511550" y="4856163"/>
            <a:ext cx="23813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">
      <a:dk1>
        <a:srgbClr val="000000"/>
      </a:dk1>
      <a:lt1>
        <a:srgbClr val="FFFFCC"/>
      </a:lt1>
      <a:dk2>
        <a:srgbClr val="000099"/>
      </a:dk2>
      <a:lt2>
        <a:srgbClr val="000000"/>
      </a:lt2>
      <a:accent1>
        <a:srgbClr val="000099"/>
      </a:accent1>
      <a:accent2>
        <a:srgbClr val="000044"/>
      </a:accent2>
      <a:accent3>
        <a:srgbClr val="FFFFE2"/>
      </a:accent3>
      <a:accent4>
        <a:srgbClr val="000000"/>
      </a:accent4>
      <a:accent5>
        <a:srgbClr val="AAAACA"/>
      </a:accent5>
      <a:accent6>
        <a:srgbClr val="00003D"/>
      </a:accent6>
      <a:hlink>
        <a:srgbClr val="3366FF"/>
      </a:hlink>
      <a:folHlink>
        <a:srgbClr val="9966FF"/>
      </a:folHlink>
    </a:clrScheme>
    <a:fontScheme name="Pul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7">
        <a:dk1>
          <a:srgbClr val="000000"/>
        </a:dk1>
        <a:lt1>
          <a:srgbClr val="FFFFCC"/>
        </a:lt1>
        <a:dk2>
          <a:srgbClr val="008000"/>
        </a:dk2>
        <a:lt2>
          <a:srgbClr val="000000"/>
        </a:lt2>
        <a:accent1>
          <a:srgbClr val="000099"/>
        </a:accent1>
        <a:accent2>
          <a:srgbClr val="000044"/>
        </a:accent2>
        <a:accent3>
          <a:srgbClr val="FFFFE2"/>
        </a:accent3>
        <a:accent4>
          <a:srgbClr val="000000"/>
        </a:accent4>
        <a:accent5>
          <a:srgbClr val="AAAACA"/>
        </a:accent5>
        <a:accent6>
          <a:srgbClr val="00003D"/>
        </a:accent6>
        <a:hlink>
          <a:srgbClr val="3366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8">
        <a:dk1>
          <a:srgbClr val="000000"/>
        </a:dk1>
        <a:lt1>
          <a:srgbClr val="66FFFF"/>
        </a:lt1>
        <a:dk2>
          <a:srgbClr val="000066"/>
        </a:dk2>
        <a:lt2>
          <a:srgbClr val="6699FF"/>
        </a:lt2>
        <a:accent1>
          <a:srgbClr val="0099FF"/>
        </a:accent1>
        <a:accent2>
          <a:srgbClr val="0099FF"/>
        </a:accent2>
        <a:accent3>
          <a:srgbClr val="B8FFFF"/>
        </a:accent3>
        <a:accent4>
          <a:srgbClr val="000000"/>
        </a:accent4>
        <a:accent5>
          <a:srgbClr val="AACAFF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ICML-ILP-SRL-Tutorial">
  <a:themeElements>
    <a:clrScheme name="ICML-ILP-SRL-Tutorial 11">
      <a:dk1>
        <a:srgbClr val="050B0B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030808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ICML-ILP-SRL-Tuto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CML-ILP-SRL-Tutorial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ML-ILP-SRL-Tutorial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1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ML-ILP-SRL-Tutorial 12">
        <a:dk1>
          <a:srgbClr val="050B0B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0D0D0D"/>
        </a:accent2>
        <a:accent3>
          <a:srgbClr val="FFFFFF"/>
        </a:accent3>
        <a:accent4>
          <a:srgbClr val="030808"/>
        </a:accent4>
        <a:accent5>
          <a:srgbClr val="CAE2E2"/>
        </a:accent5>
        <a:accent6>
          <a:srgbClr val="0B0B0B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4300</Words>
  <Application>Microsoft Macintosh PowerPoint</Application>
  <PresentationFormat>Bildschirmpräsentation (4:3)</PresentationFormat>
  <Paragraphs>1765</Paragraphs>
  <Slides>72</Slides>
  <Notes>59</Notes>
  <HiddenSlides>2</HiddenSlides>
  <MMClips>0</MMClips>
  <ScaleCrop>false</ScaleCrop>
  <HeadingPairs>
    <vt:vector size="6" baseType="variant">
      <vt:variant>
        <vt:lpstr>Design</vt:lpstr>
      </vt:variant>
      <vt:variant>
        <vt:i4>8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72</vt:i4>
      </vt:variant>
    </vt:vector>
  </HeadingPairs>
  <TitlesOfParts>
    <vt:vector size="83" baseType="lpstr">
      <vt:lpstr>Pulse</vt:lpstr>
      <vt:lpstr>ICML-ILP-SRL-Tutorial</vt:lpstr>
      <vt:lpstr>1_ICML-ILP-SRL-Tutorial</vt:lpstr>
      <vt:lpstr>2_ICML-ILP-SRL-Tutorial</vt:lpstr>
      <vt:lpstr>4_ICML-ILP-SRL-Tutorial</vt:lpstr>
      <vt:lpstr>5_ICML-ILP-SRL-Tutorial</vt:lpstr>
      <vt:lpstr>6_ICML-ILP-SRL-Tutorial</vt:lpstr>
      <vt:lpstr>7_ICML-ILP-SRL-Tutorial</vt:lpstr>
      <vt:lpstr>Clip</vt:lpstr>
      <vt:lpstr>Equation</vt:lpstr>
      <vt:lpstr>Formel</vt:lpstr>
      <vt:lpstr>Web-Mining Agents Learning Probabilistic Relational Models</vt:lpstr>
      <vt:lpstr>Learning Statistical Models  From   Relational Data</vt:lpstr>
      <vt:lpstr>Outline</vt:lpstr>
      <vt:lpstr>Discovering Patterns in Structured Data</vt:lpstr>
      <vt:lpstr>Learning Statistical Models</vt:lpstr>
      <vt:lpstr>Probabilistic Relational Models </vt:lpstr>
      <vt:lpstr>Relational Schema</vt:lpstr>
      <vt:lpstr>Probabilistic Relational Model</vt:lpstr>
      <vt:lpstr>Probabilistic Relational Model</vt:lpstr>
      <vt:lpstr>Probabilistic Relational Model</vt:lpstr>
      <vt:lpstr>Relational Skeleton</vt:lpstr>
      <vt:lpstr>PRM w/ Attribute Uncertainty</vt:lpstr>
      <vt:lpstr>A Portion of the BN</vt:lpstr>
      <vt:lpstr>A Portion of the BN</vt:lpstr>
      <vt:lpstr>A Portion of the BN</vt:lpstr>
      <vt:lpstr>A Portion of the BN</vt:lpstr>
      <vt:lpstr>PRM: Aggregate Dependencies</vt:lpstr>
      <vt:lpstr>PRM: Aggregate Dependencies</vt:lpstr>
      <vt:lpstr>PRM with AU Semantics</vt:lpstr>
      <vt:lpstr>Learning PRMs w/ AU</vt:lpstr>
      <vt:lpstr>Parameter Estimation in PRMs</vt:lpstr>
      <vt:lpstr>Learning PRMs w/ AU</vt:lpstr>
      <vt:lpstr>ML Parameter Estimation</vt:lpstr>
      <vt:lpstr>ML Parameter Estimation</vt:lpstr>
      <vt:lpstr>Structure Selection</vt:lpstr>
      <vt:lpstr>Structure Selection</vt:lpstr>
      <vt:lpstr>Legal Models</vt:lpstr>
      <vt:lpstr>Attribute Stratification</vt:lpstr>
      <vt:lpstr>PowerPoint-Präsentation</vt:lpstr>
      <vt:lpstr>Structure Selection</vt:lpstr>
      <vt:lpstr>Scoring Models</vt:lpstr>
      <vt:lpstr>Structure Selection</vt:lpstr>
      <vt:lpstr>Searching Model Space</vt:lpstr>
      <vt:lpstr>Phased Structure Search</vt:lpstr>
      <vt:lpstr>Phased Structure Search</vt:lpstr>
      <vt:lpstr>Issue</vt:lpstr>
      <vt:lpstr>Kinds of structural uncertainty</vt:lpstr>
      <vt:lpstr>Structural Uncertainty</vt:lpstr>
      <vt:lpstr>PRMs w/ Link Uncertainty </vt:lpstr>
      <vt:lpstr>Citation Relational Schema</vt:lpstr>
      <vt:lpstr>Attribute Uncertainty</vt:lpstr>
      <vt:lpstr>Reference Uncertainty</vt:lpstr>
      <vt:lpstr>PRM w/ Reference Uncertainty</vt:lpstr>
      <vt:lpstr>Reference Uncertainty Example</vt:lpstr>
      <vt:lpstr>Reference Uncertainty Example</vt:lpstr>
      <vt:lpstr>Introduce Selector RVs</vt:lpstr>
      <vt:lpstr>PRMs w/ RU Semantics</vt:lpstr>
      <vt:lpstr>Learning PRMs w/ RU</vt:lpstr>
      <vt:lpstr>Learning </vt:lpstr>
      <vt:lpstr>Legal Models  </vt:lpstr>
      <vt:lpstr>Legal Models</vt:lpstr>
      <vt:lpstr>Structure Search</vt:lpstr>
      <vt:lpstr>Structure Search: New Operators</vt:lpstr>
      <vt:lpstr>Structure Search: New Operators</vt:lpstr>
      <vt:lpstr>PRMs w/ RU Summary</vt:lpstr>
      <vt:lpstr>Existence Uncertainty</vt:lpstr>
      <vt:lpstr>PRM w/ Exists Uncertainty</vt:lpstr>
      <vt:lpstr>Exists Uncertainty Example</vt:lpstr>
      <vt:lpstr>Introduce Exists RVs</vt:lpstr>
      <vt:lpstr>Introduce Exists RVs</vt:lpstr>
      <vt:lpstr>PRMs w/ EU Semantics</vt:lpstr>
      <vt:lpstr>Learning PRMs w/ EU</vt:lpstr>
      <vt:lpstr> Structure Selection</vt:lpstr>
      <vt:lpstr>Results</vt:lpstr>
      <vt:lpstr>PRMs w/ Class Hierarchies </vt:lpstr>
      <vt:lpstr>Learning PRM-CHs</vt:lpstr>
      <vt:lpstr>Guaranteeing Acyclicity w/ Subclasses</vt:lpstr>
      <vt:lpstr>Learning PRM-CH</vt:lpstr>
      <vt:lpstr>Learning Class Hierarchy</vt:lpstr>
      <vt:lpstr>PRM-CH Summary</vt:lpstr>
      <vt:lpstr>Conclusions</vt:lpstr>
      <vt:lpstr>Selected Publications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Probabilistic Relational Models</dc:title>
  <cp:lastModifiedBy>OeOe</cp:lastModifiedBy>
  <cp:revision>357</cp:revision>
  <cp:lastPrinted>2000-09-18T17:28:53Z</cp:lastPrinted>
  <dcterms:created xsi:type="dcterms:W3CDTF">2008-07-10T04:28:56Z</dcterms:created>
  <dcterms:modified xsi:type="dcterms:W3CDTF">2016-12-14T11:21:11Z</dcterms:modified>
</cp:coreProperties>
</file>