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handoutMasterIdLst>
    <p:handoutMasterId r:id="rId68"/>
  </p:handoutMasterIdLst>
  <p:sldIdLst>
    <p:sldId id="645" r:id="rId2"/>
    <p:sldId id="498" r:id="rId3"/>
    <p:sldId id="389" r:id="rId4"/>
    <p:sldId id="511" r:id="rId5"/>
    <p:sldId id="501" r:id="rId6"/>
    <p:sldId id="430" r:id="rId7"/>
    <p:sldId id="434" r:id="rId8"/>
    <p:sldId id="435" r:id="rId9"/>
    <p:sldId id="469" r:id="rId10"/>
    <p:sldId id="470" r:id="rId11"/>
    <p:sldId id="471" r:id="rId12"/>
    <p:sldId id="493" r:id="rId13"/>
    <p:sldId id="494" r:id="rId14"/>
    <p:sldId id="495" r:id="rId15"/>
    <p:sldId id="496" r:id="rId16"/>
    <p:sldId id="497" r:id="rId17"/>
    <p:sldId id="478" r:id="rId18"/>
    <p:sldId id="656" r:id="rId19"/>
    <p:sldId id="657" r:id="rId20"/>
    <p:sldId id="658" r:id="rId21"/>
    <p:sldId id="659" r:id="rId22"/>
    <p:sldId id="660" r:id="rId23"/>
    <p:sldId id="647" r:id="rId24"/>
    <p:sldId id="679" r:id="rId25"/>
    <p:sldId id="549" r:id="rId26"/>
    <p:sldId id="550" r:id="rId27"/>
    <p:sldId id="551" r:id="rId28"/>
    <p:sldId id="481" r:id="rId29"/>
    <p:sldId id="482" r:id="rId30"/>
    <p:sldId id="483" r:id="rId31"/>
    <p:sldId id="484" r:id="rId32"/>
    <p:sldId id="485" r:id="rId33"/>
    <p:sldId id="486" r:id="rId34"/>
    <p:sldId id="487" r:id="rId35"/>
    <p:sldId id="537" r:id="rId36"/>
    <p:sldId id="488" r:id="rId37"/>
    <p:sldId id="489" r:id="rId38"/>
    <p:sldId id="490" r:id="rId39"/>
    <p:sldId id="491" r:id="rId40"/>
    <p:sldId id="648" r:id="rId41"/>
    <p:sldId id="649" r:id="rId42"/>
    <p:sldId id="650" r:id="rId43"/>
    <p:sldId id="651" r:id="rId44"/>
    <p:sldId id="652" r:id="rId45"/>
    <p:sldId id="653" r:id="rId46"/>
    <p:sldId id="654" r:id="rId47"/>
    <p:sldId id="655" r:id="rId48"/>
    <p:sldId id="661" r:id="rId49"/>
    <p:sldId id="662" r:id="rId50"/>
    <p:sldId id="663" r:id="rId51"/>
    <p:sldId id="664" r:id="rId52"/>
    <p:sldId id="665" r:id="rId53"/>
    <p:sldId id="678" r:id="rId54"/>
    <p:sldId id="666" r:id="rId55"/>
    <p:sldId id="667" r:id="rId56"/>
    <p:sldId id="668" r:id="rId57"/>
    <p:sldId id="669" r:id="rId58"/>
    <p:sldId id="670" r:id="rId59"/>
    <p:sldId id="671" r:id="rId60"/>
    <p:sldId id="672" r:id="rId61"/>
    <p:sldId id="673" r:id="rId62"/>
    <p:sldId id="674" r:id="rId63"/>
    <p:sldId id="675" r:id="rId64"/>
    <p:sldId id="676" r:id="rId65"/>
    <p:sldId id="677" r:id="rId6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990099"/>
    <a:srgbClr val="33CC33"/>
    <a:srgbClr val="006600"/>
    <a:srgbClr val="800080"/>
    <a:srgbClr val="FF0000"/>
    <a:srgbClr val="0000FF"/>
    <a:srgbClr val="FF33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49" autoAdjust="0"/>
  </p:normalViewPr>
  <p:slideViewPr>
    <p:cSldViewPr>
      <p:cViewPr varScale="1">
        <p:scale>
          <a:sx n="98" d="100"/>
          <a:sy n="98" d="100"/>
        </p:scale>
        <p:origin x="-96" y="-8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4" Type="http://schemas.openxmlformats.org/officeDocument/2006/relationships/slide" Target="slides/slide17.xml"/><Relationship Id="rId5" Type="http://schemas.openxmlformats.org/officeDocument/2006/relationships/slide" Target="slides/slide23.xml"/><Relationship Id="rId6" Type="http://schemas.openxmlformats.org/officeDocument/2006/relationships/slide" Target="slides/slide24.xml"/><Relationship Id="rId7" Type="http://schemas.openxmlformats.org/officeDocument/2006/relationships/slide" Target="slides/slide35.xml"/><Relationship Id="rId8" Type="http://schemas.openxmlformats.org/officeDocument/2006/relationships/slide" Target="slides/slide36.xml"/><Relationship Id="rId1" Type="http://schemas.openxmlformats.org/officeDocument/2006/relationships/slide" Target="slides/slide3.xml"/><Relationship Id="rId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t" anchorCtr="0" compatLnSpc="1">
            <a:prstTxWarp prst="textNoShape">
              <a:avLst/>
            </a:prstTxWarp>
          </a:bodyPr>
          <a:lstStyle>
            <a:lvl1pPr defTabSz="965200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5025"/>
            <a:ext cx="3074988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b" anchorCtr="0" compatLnSpc="1">
            <a:prstTxWarp prst="textNoShape">
              <a:avLst/>
            </a:prstTxWarp>
          </a:bodyPr>
          <a:lstStyle>
            <a:lvl1pPr defTabSz="965200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5025"/>
            <a:ext cx="3074987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pPr>
              <a:defRPr/>
            </a:pPr>
            <a:fld id="{03E6768D-C21B-AC46-8F56-CFBF7AA8C79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32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095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0" tIns="47380" rIns="94760" bIns="473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095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0" tIns="47380" rIns="94760" bIns="473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5EA18885-CE09-8448-8E90-8C2B7CAD7302}" type="datetime1">
              <a:rPr lang="en-US"/>
              <a:pPr>
                <a:defRPr/>
              </a:pPr>
              <a:t>25.01.17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0" tIns="47380" rIns="94760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0" tIns="47380" rIns="94760" bIns="473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0" tIns="47380" rIns="94760" bIns="473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EC813AEC-5E27-BA4F-8DF7-3F04C761AEB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87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B9310B3-B58A-4247-8EDD-89D9FF872BF1}" type="slidenum">
              <a:rPr lang="ko-KR" altLang="en-US" sz="1300"/>
              <a:pPr/>
              <a:t>25</a:t>
            </a:fld>
            <a:endParaRPr lang="en-US" altLang="ko-KR" sz="13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1028B07-AC71-6A40-B6E0-92735120EC4C}" type="slidenum">
              <a:rPr lang="ko-KR" altLang="en-US" sz="1300"/>
              <a:pPr/>
              <a:t>26</a:t>
            </a:fld>
            <a:endParaRPr lang="en-US" altLang="ko-KR" sz="13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>
                <a:latin typeface="Calibri" charset="0"/>
                <a:ea typeface="ＭＳ Ｐゴシック" charset="0"/>
                <a:cs typeface="ＭＳ Ｐゴシック" charset="0"/>
              </a:rPr>
              <a:t>Expectation : as we pretend to know the param, we infer the probability that each data point belongs to each component</a:t>
            </a:r>
          </a:p>
          <a:p>
            <a:endParaRPr lang="en-US" altLang="ko-KR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ko-KR" b="1">
                <a:latin typeface="Calibri" charset="0"/>
                <a:ea typeface="ＭＳ Ｐゴシック" charset="0"/>
                <a:cs typeface="ＭＳ Ｐゴシック" charset="0"/>
              </a:rPr>
              <a:t>Use the other graph (with stars) ??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D70C19B-C9D0-AF4B-B940-A0F89490DEAB}" type="slidenum">
              <a:rPr lang="ko-KR" altLang="en-US" sz="1300"/>
              <a:pPr/>
              <a:t>27</a:t>
            </a:fld>
            <a:endParaRPr lang="en-US" altLang="ko-KR" sz="13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ko-KR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ko-KR">
                <a:latin typeface="Calibri" charset="0"/>
                <a:ea typeface="ＭＳ Ｐゴシック" charset="0"/>
                <a:cs typeface="ＭＳ Ｐゴシック" charset="0"/>
              </a:rPr>
              <a:t>Maximization : modify the parameter so it maximizes its coherence with data points (</a:t>
            </a:r>
            <a:r>
              <a:rPr lang="en-US" altLang="ko-KR" b="1">
                <a:latin typeface="Calibri" charset="0"/>
                <a:ea typeface="ＭＳ Ｐゴシック" charset="0"/>
                <a:cs typeface="ＭＳ Ｐゴシック" charset="0"/>
              </a:rPr>
              <a:t>covariance ??</a:t>
            </a:r>
            <a:r>
              <a:rPr lang="en-US" altLang="ko-KR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ko-KR" alt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ko-KR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89658-4F7A-A746-9A26-189F7080746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6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7C9C3-FBCC-D84E-AA97-ECC5868CD86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1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A2D6F-F04D-5D41-9A70-430285E79D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11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7223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14400" y="1773238"/>
            <a:ext cx="3924300" cy="462756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100" y="1773238"/>
            <a:ext cx="3924300" cy="462756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533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7F898-6D30-584B-85BF-792C220FC6EC}" type="slidenum">
              <a:rPr lang="ko-KR" altLang="en-US"/>
              <a:pPr>
                <a:defRPr/>
              </a:pPr>
              <a:t>‹Nr.›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7417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1E561-159F-5F49-B991-2CC5148B855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8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E34BA-D4E4-6449-A507-E5DE1B97F9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5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FD7D-E48D-2C4A-A44D-98AA2D5560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6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019A5-A1A3-6B4B-91D7-00D8B75781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3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DB10-3172-DD48-8F1A-2A3D0D4905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4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FAC69-9193-9047-9E68-D0CB06CDF11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1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E679B-700D-784A-B01F-B573306B5D8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38F2-152F-8543-B6EE-D3EDCF40E1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2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8676E05-FABA-2A45-AAC4-BCE17892AD6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en.wikipedia.org/wiki/K-means_algorithm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19672"/>
            <a:ext cx="7772400" cy="21775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4000" b="1" dirty="0" smtClean="0">
                <a:cs typeface="+mj-cs"/>
              </a:rPr>
              <a:t>Web-Mining </a:t>
            </a:r>
            <a:r>
              <a:rPr lang="de-DE" sz="4000" b="1" dirty="0" err="1" smtClean="0">
                <a:cs typeface="+mj-cs"/>
              </a:rPr>
              <a:t>Agents</a:t>
            </a:r>
            <a:r>
              <a:rPr lang="de-DE" sz="3600" b="1" dirty="0" smtClean="0">
                <a:cs typeface="+mj-cs"/>
              </a:rPr>
              <a:t/>
            </a:r>
            <a:br>
              <a:rPr lang="de-DE" sz="3600" b="1" dirty="0" smtClean="0">
                <a:cs typeface="+mj-cs"/>
              </a:rPr>
            </a:br>
            <a:r>
              <a:rPr lang="en-US" sz="2400" b="1" dirty="0" smtClean="0">
                <a:latin typeface="Lucida Grande" charset="0"/>
                <a:ea typeface="ＭＳ Ｐゴシック" charset="0"/>
                <a:cs typeface="ＭＳ Ｐゴシック" charset="0"/>
              </a:rPr>
              <a:t>Clustering</a:t>
            </a:r>
            <a:r>
              <a:rPr lang="en-US" sz="2400" dirty="0">
                <a:latin typeface="Lucida Grande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latin typeface="Lucida Grande" charset="0"/>
                <a:ea typeface="ＭＳ Ｐゴシック" charset="0"/>
                <a:cs typeface="ＭＳ Ｐゴシック" charset="0"/>
              </a:rPr>
            </a:br>
            <a:endParaRPr lang="de-DE" sz="2400" b="1" dirty="0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97200"/>
            <a:ext cx="6400800" cy="30241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</a:rPr>
              <a:t>Prof. Dr. Ralf Möller</a:t>
            </a:r>
          </a:p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</a:rPr>
              <a:t>Dr. Özgür L. </a:t>
            </a:r>
            <a:r>
              <a:rPr lang="de-DE" dirty="0" err="1">
                <a:solidFill>
                  <a:schemeClr val="tx1"/>
                </a:solidFill>
              </a:rPr>
              <a:t>Özçep</a:t>
            </a:r>
            <a:endParaRPr lang="de-DE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</a:rPr>
              <a:t>Tanya Braun </a:t>
            </a:r>
            <a:r>
              <a:rPr lang="de-DE" dirty="0" smtClean="0">
                <a:solidFill>
                  <a:schemeClr val="tx1"/>
                </a:solidFill>
              </a:rPr>
              <a:t>(</a:t>
            </a:r>
            <a:r>
              <a:rPr lang="de-DE" dirty="0" err="1" smtClean="0">
                <a:solidFill>
                  <a:schemeClr val="tx1"/>
                </a:solidFill>
              </a:rPr>
              <a:t>Exercises</a:t>
            </a:r>
            <a:r>
              <a:rPr lang="de-DE" dirty="0" smtClean="0">
                <a:solidFill>
                  <a:schemeClr val="tx1"/>
                </a:solidFill>
              </a:rPr>
              <a:t>)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3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781050" y="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Squared Error</a:t>
            </a:r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de-DE" sz="3200"/>
          </a:p>
        </p:txBody>
      </p:sp>
      <p:pic>
        <p:nvPicPr>
          <p:cNvPr id="24579" name="Picture 4" descr="C:\Documents and Settings\Administrator\Desktop\du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7400"/>
            <a:ext cx="42957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360863" y="1819275"/>
            <a:ext cx="4662487" cy="4589463"/>
            <a:chOff x="3335" y="1557"/>
            <a:chExt cx="2160" cy="2126"/>
          </a:xfrm>
        </p:grpSpPr>
        <p:sp>
          <p:nvSpPr>
            <p:cNvPr id="24597" name="Rectangle 6"/>
            <p:cNvSpPr>
              <a:spLocks noChangeArrowheads="1"/>
            </p:cNvSpPr>
            <p:nvPr/>
          </p:nvSpPr>
          <p:spPr bwMode="auto">
            <a:xfrm>
              <a:off x="3335" y="1557"/>
              <a:ext cx="2160" cy="2112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4598" name="Rectangle 7"/>
            <p:cNvSpPr>
              <a:spLocks noChangeArrowheads="1"/>
            </p:cNvSpPr>
            <p:nvPr/>
          </p:nvSpPr>
          <p:spPr bwMode="auto">
            <a:xfrm>
              <a:off x="3377" y="1588"/>
              <a:ext cx="22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599" name="Rectangle 8"/>
            <p:cNvSpPr>
              <a:spLocks noChangeArrowheads="1"/>
            </p:cNvSpPr>
            <p:nvPr/>
          </p:nvSpPr>
          <p:spPr bwMode="auto">
            <a:xfrm>
              <a:off x="3420" y="1620"/>
              <a:ext cx="106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grpSp>
          <p:nvGrpSpPr>
            <p:cNvPr id="24600" name="Group 9"/>
            <p:cNvGrpSpPr>
              <a:grpSpLocks/>
            </p:cNvGrpSpPr>
            <p:nvPr/>
          </p:nvGrpSpPr>
          <p:grpSpPr bwMode="auto">
            <a:xfrm>
              <a:off x="3413" y="1695"/>
              <a:ext cx="2074" cy="1988"/>
              <a:chOff x="3413" y="1695"/>
              <a:chExt cx="2074" cy="1988"/>
            </a:xfrm>
          </p:grpSpPr>
          <p:sp>
            <p:nvSpPr>
              <p:cNvPr id="24613" name="Rectangle 10"/>
              <p:cNvSpPr>
                <a:spLocks noChangeArrowheads="1"/>
              </p:cNvSpPr>
              <p:nvPr/>
            </p:nvSpPr>
            <p:spPr bwMode="auto">
              <a:xfrm>
                <a:off x="3590" y="329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14" name="Rectangle 11"/>
              <p:cNvSpPr>
                <a:spLocks noChangeArrowheads="1"/>
              </p:cNvSpPr>
              <p:nvPr/>
            </p:nvSpPr>
            <p:spPr bwMode="auto">
              <a:xfrm>
                <a:off x="3768" y="329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15" name="Rectangle 12"/>
              <p:cNvSpPr>
                <a:spLocks noChangeArrowheads="1"/>
              </p:cNvSpPr>
              <p:nvPr/>
            </p:nvSpPr>
            <p:spPr bwMode="auto">
              <a:xfrm>
                <a:off x="3945" y="329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16" name="Rectangle 13"/>
              <p:cNvSpPr>
                <a:spLocks noChangeArrowheads="1"/>
              </p:cNvSpPr>
              <p:nvPr/>
            </p:nvSpPr>
            <p:spPr bwMode="auto">
              <a:xfrm>
                <a:off x="4123" y="329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17" name="Rectangle 14"/>
              <p:cNvSpPr>
                <a:spLocks noChangeArrowheads="1"/>
              </p:cNvSpPr>
              <p:nvPr/>
            </p:nvSpPr>
            <p:spPr bwMode="auto">
              <a:xfrm>
                <a:off x="4300" y="329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18" name="Rectangle 15"/>
              <p:cNvSpPr>
                <a:spLocks noChangeArrowheads="1"/>
              </p:cNvSpPr>
              <p:nvPr/>
            </p:nvSpPr>
            <p:spPr bwMode="auto">
              <a:xfrm>
                <a:off x="4478" y="329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19" name="Rectangle 16"/>
              <p:cNvSpPr>
                <a:spLocks noChangeArrowheads="1"/>
              </p:cNvSpPr>
              <p:nvPr/>
            </p:nvSpPr>
            <p:spPr bwMode="auto">
              <a:xfrm>
                <a:off x="4655" y="329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0" name="Rectangle 17"/>
              <p:cNvSpPr>
                <a:spLocks noChangeArrowheads="1"/>
              </p:cNvSpPr>
              <p:nvPr/>
            </p:nvSpPr>
            <p:spPr bwMode="auto">
              <a:xfrm>
                <a:off x="4833" y="329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1" name="Rectangle 18"/>
              <p:cNvSpPr>
                <a:spLocks noChangeArrowheads="1"/>
              </p:cNvSpPr>
              <p:nvPr/>
            </p:nvSpPr>
            <p:spPr bwMode="auto">
              <a:xfrm>
                <a:off x="5010" y="329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2" name="Rectangle 19"/>
              <p:cNvSpPr>
                <a:spLocks noChangeArrowheads="1"/>
              </p:cNvSpPr>
              <p:nvPr/>
            </p:nvSpPr>
            <p:spPr bwMode="auto">
              <a:xfrm>
                <a:off x="5188" y="329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3" name="Rectangle 20"/>
              <p:cNvSpPr>
                <a:spLocks noChangeArrowheads="1"/>
              </p:cNvSpPr>
              <p:nvPr/>
            </p:nvSpPr>
            <p:spPr bwMode="auto">
              <a:xfrm>
                <a:off x="3590" y="311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4" name="Rectangle 21"/>
              <p:cNvSpPr>
                <a:spLocks noChangeArrowheads="1"/>
              </p:cNvSpPr>
              <p:nvPr/>
            </p:nvSpPr>
            <p:spPr bwMode="auto">
              <a:xfrm>
                <a:off x="3768" y="311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5" name="Rectangle 22"/>
              <p:cNvSpPr>
                <a:spLocks noChangeArrowheads="1"/>
              </p:cNvSpPr>
              <p:nvPr/>
            </p:nvSpPr>
            <p:spPr bwMode="auto">
              <a:xfrm>
                <a:off x="3945" y="311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6" name="Rectangle 23"/>
              <p:cNvSpPr>
                <a:spLocks noChangeArrowheads="1"/>
              </p:cNvSpPr>
              <p:nvPr/>
            </p:nvSpPr>
            <p:spPr bwMode="auto">
              <a:xfrm>
                <a:off x="4123" y="311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7" name="Rectangle 24"/>
              <p:cNvSpPr>
                <a:spLocks noChangeArrowheads="1"/>
              </p:cNvSpPr>
              <p:nvPr/>
            </p:nvSpPr>
            <p:spPr bwMode="auto">
              <a:xfrm>
                <a:off x="4300" y="311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8" name="Rectangle 25"/>
              <p:cNvSpPr>
                <a:spLocks noChangeArrowheads="1"/>
              </p:cNvSpPr>
              <p:nvPr/>
            </p:nvSpPr>
            <p:spPr bwMode="auto">
              <a:xfrm>
                <a:off x="4478" y="311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29" name="Rectangle 26"/>
              <p:cNvSpPr>
                <a:spLocks noChangeArrowheads="1"/>
              </p:cNvSpPr>
              <p:nvPr/>
            </p:nvSpPr>
            <p:spPr bwMode="auto">
              <a:xfrm>
                <a:off x="4655" y="311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0" name="Rectangle 27"/>
              <p:cNvSpPr>
                <a:spLocks noChangeArrowheads="1"/>
              </p:cNvSpPr>
              <p:nvPr/>
            </p:nvSpPr>
            <p:spPr bwMode="auto">
              <a:xfrm>
                <a:off x="4833" y="311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1" name="Rectangle 28"/>
              <p:cNvSpPr>
                <a:spLocks noChangeArrowheads="1"/>
              </p:cNvSpPr>
              <p:nvPr/>
            </p:nvSpPr>
            <p:spPr bwMode="auto">
              <a:xfrm>
                <a:off x="5010" y="311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2" name="Rectangle 29"/>
              <p:cNvSpPr>
                <a:spLocks noChangeArrowheads="1"/>
              </p:cNvSpPr>
              <p:nvPr/>
            </p:nvSpPr>
            <p:spPr bwMode="auto">
              <a:xfrm>
                <a:off x="5188" y="311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3" name="Rectangle 30"/>
              <p:cNvSpPr>
                <a:spLocks noChangeArrowheads="1"/>
              </p:cNvSpPr>
              <p:nvPr/>
            </p:nvSpPr>
            <p:spPr bwMode="auto">
              <a:xfrm>
                <a:off x="3590" y="2937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4" name="Rectangle 31"/>
              <p:cNvSpPr>
                <a:spLocks noChangeArrowheads="1"/>
              </p:cNvSpPr>
              <p:nvPr/>
            </p:nvSpPr>
            <p:spPr bwMode="auto">
              <a:xfrm>
                <a:off x="3768" y="2937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5" name="Rectangle 32"/>
              <p:cNvSpPr>
                <a:spLocks noChangeArrowheads="1"/>
              </p:cNvSpPr>
              <p:nvPr/>
            </p:nvSpPr>
            <p:spPr bwMode="auto">
              <a:xfrm>
                <a:off x="3945" y="2937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6" name="Rectangle 33"/>
              <p:cNvSpPr>
                <a:spLocks noChangeArrowheads="1"/>
              </p:cNvSpPr>
              <p:nvPr/>
            </p:nvSpPr>
            <p:spPr bwMode="auto">
              <a:xfrm>
                <a:off x="4123" y="2937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7" name="Rectangle 34"/>
              <p:cNvSpPr>
                <a:spLocks noChangeArrowheads="1"/>
              </p:cNvSpPr>
              <p:nvPr/>
            </p:nvSpPr>
            <p:spPr bwMode="auto">
              <a:xfrm>
                <a:off x="4300" y="2937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8" name="Rectangle 35"/>
              <p:cNvSpPr>
                <a:spLocks noChangeArrowheads="1"/>
              </p:cNvSpPr>
              <p:nvPr/>
            </p:nvSpPr>
            <p:spPr bwMode="auto">
              <a:xfrm>
                <a:off x="4478" y="2937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39" name="Rectangle 36"/>
              <p:cNvSpPr>
                <a:spLocks noChangeArrowheads="1"/>
              </p:cNvSpPr>
              <p:nvPr/>
            </p:nvSpPr>
            <p:spPr bwMode="auto">
              <a:xfrm>
                <a:off x="4655" y="2937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0" name="Rectangle 37"/>
              <p:cNvSpPr>
                <a:spLocks noChangeArrowheads="1"/>
              </p:cNvSpPr>
              <p:nvPr/>
            </p:nvSpPr>
            <p:spPr bwMode="auto">
              <a:xfrm>
                <a:off x="4833" y="2937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1" name="Rectangle 38"/>
              <p:cNvSpPr>
                <a:spLocks noChangeArrowheads="1"/>
              </p:cNvSpPr>
              <p:nvPr/>
            </p:nvSpPr>
            <p:spPr bwMode="auto">
              <a:xfrm>
                <a:off x="5010" y="2937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2" name="Rectangle 39"/>
              <p:cNvSpPr>
                <a:spLocks noChangeArrowheads="1"/>
              </p:cNvSpPr>
              <p:nvPr/>
            </p:nvSpPr>
            <p:spPr bwMode="auto">
              <a:xfrm>
                <a:off x="5188" y="2937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3" name="Rectangle 40"/>
              <p:cNvSpPr>
                <a:spLocks noChangeArrowheads="1"/>
              </p:cNvSpPr>
              <p:nvPr/>
            </p:nvSpPr>
            <p:spPr bwMode="auto">
              <a:xfrm>
                <a:off x="3590" y="276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4" name="Rectangle 41"/>
              <p:cNvSpPr>
                <a:spLocks noChangeArrowheads="1"/>
              </p:cNvSpPr>
              <p:nvPr/>
            </p:nvSpPr>
            <p:spPr bwMode="auto">
              <a:xfrm>
                <a:off x="3768" y="276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5" name="Rectangle 42"/>
              <p:cNvSpPr>
                <a:spLocks noChangeArrowheads="1"/>
              </p:cNvSpPr>
              <p:nvPr/>
            </p:nvSpPr>
            <p:spPr bwMode="auto">
              <a:xfrm>
                <a:off x="3945" y="276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6" name="Rectangle 43"/>
              <p:cNvSpPr>
                <a:spLocks noChangeArrowheads="1"/>
              </p:cNvSpPr>
              <p:nvPr/>
            </p:nvSpPr>
            <p:spPr bwMode="auto">
              <a:xfrm>
                <a:off x="4123" y="276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7" name="Rectangle 44"/>
              <p:cNvSpPr>
                <a:spLocks noChangeArrowheads="1"/>
              </p:cNvSpPr>
              <p:nvPr/>
            </p:nvSpPr>
            <p:spPr bwMode="auto">
              <a:xfrm>
                <a:off x="4300" y="276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8" name="Rectangle 45"/>
              <p:cNvSpPr>
                <a:spLocks noChangeArrowheads="1"/>
              </p:cNvSpPr>
              <p:nvPr/>
            </p:nvSpPr>
            <p:spPr bwMode="auto">
              <a:xfrm>
                <a:off x="4478" y="276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49" name="Rectangle 46"/>
              <p:cNvSpPr>
                <a:spLocks noChangeArrowheads="1"/>
              </p:cNvSpPr>
              <p:nvPr/>
            </p:nvSpPr>
            <p:spPr bwMode="auto">
              <a:xfrm>
                <a:off x="4655" y="276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0" name="Rectangle 47"/>
              <p:cNvSpPr>
                <a:spLocks noChangeArrowheads="1"/>
              </p:cNvSpPr>
              <p:nvPr/>
            </p:nvSpPr>
            <p:spPr bwMode="auto">
              <a:xfrm>
                <a:off x="4833" y="276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1" name="Rectangle 48"/>
              <p:cNvSpPr>
                <a:spLocks noChangeArrowheads="1"/>
              </p:cNvSpPr>
              <p:nvPr/>
            </p:nvSpPr>
            <p:spPr bwMode="auto">
              <a:xfrm>
                <a:off x="5010" y="276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2" name="Rectangle 49"/>
              <p:cNvSpPr>
                <a:spLocks noChangeArrowheads="1"/>
              </p:cNvSpPr>
              <p:nvPr/>
            </p:nvSpPr>
            <p:spPr bwMode="auto">
              <a:xfrm>
                <a:off x="5188" y="276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3" name="Rectangle 50"/>
              <p:cNvSpPr>
                <a:spLocks noChangeArrowheads="1"/>
              </p:cNvSpPr>
              <p:nvPr/>
            </p:nvSpPr>
            <p:spPr bwMode="auto">
              <a:xfrm>
                <a:off x="3590" y="258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4" name="Rectangle 51"/>
              <p:cNvSpPr>
                <a:spLocks noChangeArrowheads="1"/>
              </p:cNvSpPr>
              <p:nvPr/>
            </p:nvSpPr>
            <p:spPr bwMode="auto">
              <a:xfrm>
                <a:off x="3768" y="258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5" name="Rectangle 52"/>
              <p:cNvSpPr>
                <a:spLocks noChangeArrowheads="1"/>
              </p:cNvSpPr>
              <p:nvPr/>
            </p:nvSpPr>
            <p:spPr bwMode="auto">
              <a:xfrm>
                <a:off x="3945" y="258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6" name="Rectangle 53"/>
              <p:cNvSpPr>
                <a:spLocks noChangeArrowheads="1"/>
              </p:cNvSpPr>
              <p:nvPr/>
            </p:nvSpPr>
            <p:spPr bwMode="auto">
              <a:xfrm>
                <a:off x="4123" y="258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7" name="Rectangle 54"/>
              <p:cNvSpPr>
                <a:spLocks noChangeArrowheads="1"/>
              </p:cNvSpPr>
              <p:nvPr/>
            </p:nvSpPr>
            <p:spPr bwMode="auto">
              <a:xfrm>
                <a:off x="4300" y="258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8" name="Rectangle 55"/>
              <p:cNvSpPr>
                <a:spLocks noChangeArrowheads="1"/>
              </p:cNvSpPr>
              <p:nvPr/>
            </p:nvSpPr>
            <p:spPr bwMode="auto">
              <a:xfrm>
                <a:off x="4478" y="258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59" name="Rectangle 56"/>
              <p:cNvSpPr>
                <a:spLocks noChangeArrowheads="1"/>
              </p:cNvSpPr>
              <p:nvPr/>
            </p:nvSpPr>
            <p:spPr bwMode="auto">
              <a:xfrm>
                <a:off x="4655" y="258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0" name="Rectangle 57"/>
              <p:cNvSpPr>
                <a:spLocks noChangeArrowheads="1"/>
              </p:cNvSpPr>
              <p:nvPr/>
            </p:nvSpPr>
            <p:spPr bwMode="auto">
              <a:xfrm>
                <a:off x="4833" y="258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1" name="Rectangle 58"/>
              <p:cNvSpPr>
                <a:spLocks noChangeArrowheads="1"/>
              </p:cNvSpPr>
              <p:nvPr/>
            </p:nvSpPr>
            <p:spPr bwMode="auto">
              <a:xfrm>
                <a:off x="5010" y="2582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2" name="Rectangle 59"/>
              <p:cNvSpPr>
                <a:spLocks noChangeArrowheads="1"/>
              </p:cNvSpPr>
              <p:nvPr/>
            </p:nvSpPr>
            <p:spPr bwMode="auto">
              <a:xfrm>
                <a:off x="5188" y="2582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3" name="Rectangle 60"/>
              <p:cNvSpPr>
                <a:spLocks noChangeArrowheads="1"/>
              </p:cNvSpPr>
              <p:nvPr/>
            </p:nvSpPr>
            <p:spPr bwMode="auto">
              <a:xfrm>
                <a:off x="3590" y="240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4" name="Rectangle 61"/>
              <p:cNvSpPr>
                <a:spLocks noChangeArrowheads="1"/>
              </p:cNvSpPr>
              <p:nvPr/>
            </p:nvSpPr>
            <p:spPr bwMode="auto">
              <a:xfrm>
                <a:off x="3768" y="240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5" name="Rectangle 62"/>
              <p:cNvSpPr>
                <a:spLocks noChangeArrowheads="1"/>
              </p:cNvSpPr>
              <p:nvPr/>
            </p:nvSpPr>
            <p:spPr bwMode="auto">
              <a:xfrm>
                <a:off x="3945" y="240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6" name="Rectangle 63"/>
              <p:cNvSpPr>
                <a:spLocks noChangeArrowheads="1"/>
              </p:cNvSpPr>
              <p:nvPr/>
            </p:nvSpPr>
            <p:spPr bwMode="auto">
              <a:xfrm>
                <a:off x="4123" y="240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7" name="Rectangle 64"/>
              <p:cNvSpPr>
                <a:spLocks noChangeArrowheads="1"/>
              </p:cNvSpPr>
              <p:nvPr/>
            </p:nvSpPr>
            <p:spPr bwMode="auto">
              <a:xfrm>
                <a:off x="4300" y="240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8" name="Rectangle 65"/>
              <p:cNvSpPr>
                <a:spLocks noChangeArrowheads="1"/>
              </p:cNvSpPr>
              <p:nvPr/>
            </p:nvSpPr>
            <p:spPr bwMode="auto">
              <a:xfrm>
                <a:off x="4478" y="240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69" name="Rectangle 66"/>
              <p:cNvSpPr>
                <a:spLocks noChangeArrowheads="1"/>
              </p:cNvSpPr>
              <p:nvPr/>
            </p:nvSpPr>
            <p:spPr bwMode="auto">
              <a:xfrm>
                <a:off x="4655" y="240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0" name="Rectangle 67"/>
              <p:cNvSpPr>
                <a:spLocks noChangeArrowheads="1"/>
              </p:cNvSpPr>
              <p:nvPr/>
            </p:nvSpPr>
            <p:spPr bwMode="auto">
              <a:xfrm>
                <a:off x="4833" y="240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1" name="Rectangle 68"/>
              <p:cNvSpPr>
                <a:spLocks noChangeArrowheads="1"/>
              </p:cNvSpPr>
              <p:nvPr/>
            </p:nvSpPr>
            <p:spPr bwMode="auto">
              <a:xfrm>
                <a:off x="5010" y="240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2" name="Rectangle 69"/>
              <p:cNvSpPr>
                <a:spLocks noChangeArrowheads="1"/>
              </p:cNvSpPr>
              <p:nvPr/>
            </p:nvSpPr>
            <p:spPr bwMode="auto">
              <a:xfrm>
                <a:off x="5188" y="240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3" name="Rectangle 70"/>
              <p:cNvSpPr>
                <a:spLocks noChangeArrowheads="1"/>
              </p:cNvSpPr>
              <p:nvPr/>
            </p:nvSpPr>
            <p:spPr bwMode="auto">
              <a:xfrm>
                <a:off x="3590" y="2227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4" name="Rectangle 71"/>
              <p:cNvSpPr>
                <a:spLocks noChangeArrowheads="1"/>
              </p:cNvSpPr>
              <p:nvPr/>
            </p:nvSpPr>
            <p:spPr bwMode="auto">
              <a:xfrm>
                <a:off x="3768" y="2227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5" name="Rectangle 72"/>
              <p:cNvSpPr>
                <a:spLocks noChangeArrowheads="1"/>
              </p:cNvSpPr>
              <p:nvPr/>
            </p:nvSpPr>
            <p:spPr bwMode="auto">
              <a:xfrm>
                <a:off x="3945" y="2227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6" name="Rectangle 73"/>
              <p:cNvSpPr>
                <a:spLocks noChangeArrowheads="1"/>
              </p:cNvSpPr>
              <p:nvPr/>
            </p:nvSpPr>
            <p:spPr bwMode="auto">
              <a:xfrm>
                <a:off x="4123" y="2227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7" name="Rectangle 74"/>
              <p:cNvSpPr>
                <a:spLocks noChangeArrowheads="1"/>
              </p:cNvSpPr>
              <p:nvPr/>
            </p:nvSpPr>
            <p:spPr bwMode="auto">
              <a:xfrm>
                <a:off x="4300" y="2227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8" name="Rectangle 75"/>
              <p:cNvSpPr>
                <a:spLocks noChangeArrowheads="1"/>
              </p:cNvSpPr>
              <p:nvPr/>
            </p:nvSpPr>
            <p:spPr bwMode="auto">
              <a:xfrm>
                <a:off x="4478" y="2227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79" name="Rectangle 76"/>
              <p:cNvSpPr>
                <a:spLocks noChangeArrowheads="1"/>
              </p:cNvSpPr>
              <p:nvPr/>
            </p:nvSpPr>
            <p:spPr bwMode="auto">
              <a:xfrm>
                <a:off x="4655" y="2227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0" name="Rectangle 77"/>
              <p:cNvSpPr>
                <a:spLocks noChangeArrowheads="1"/>
              </p:cNvSpPr>
              <p:nvPr/>
            </p:nvSpPr>
            <p:spPr bwMode="auto">
              <a:xfrm>
                <a:off x="4833" y="2227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1" name="Rectangle 78"/>
              <p:cNvSpPr>
                <a:spLocks noChangeArrowheads="1"/>
              </p:cNvSpPr>
              <p:nvPr/>
            </p:nvSpPr>
            <p:spPr bwMode="auto">
              <a:xfrm>
                <a:off x="5010" y="2227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2" name="Rectangle 79"/>
              <p:cNvSpPr>
                <a:spLocks noChangeArrowheads="1"/>
              </p:cNvSpPr>
              <p:nvPr/>
            </p:nvSpPr>
            <p:spPr bwMode="auto">
              <a:xfrm>
                <a:off x="5188" y="2227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3" name="Rectangle 80"/>
              <p:cNvSpPr>
                <a:spLocks noChangeArrowheads="1"/>
              </p:cNvSpPr>
              <p:nvPr/>
            </p:nvSpPr>
            <p:spPr bwMode="auto">
              <a:xfrm>
                <a:off x="3590" y="205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4" name="Rectangle 81"/>
              <p:cNvSpPr>
                <a:spLocks noChangeArrowheads="1"/>
              </p:cNvSpPr>
              <p:nvPr/>
            </p:nvSpPr>
            <p:spPr bwMode="auto">
              <a:xfrm>
                <a:off x="3768" y="205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5" name="Rectangle 82"/>
              <p:cNvSpPr>
                <a:spLocks noChangeArrowheads="1"/>
              </p:cNvSpPr>
              <p:nvPr/>
            </p:nvSpPr>
            <p:spPr bwMode="auto">
              <a:xfrm>
                <a:off x="3945" y="205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6" name="Rectangle 83"/>
              <p:cNvSpPr>
                <a:spLocks noChangeArrowheads="1"/>
              </p:cNvSpPr>
              <p:nvPr/>
            </p:nvSpPr>
            <p:spPr bwMode="auto">
              <a:xfrm>
                <a:off x="4123" y="205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7" name="Rectangle 84"/>
              <p:cNvSpPr>
                <a:spLocks noChangeArrowheads="1"/>
              </p:cNvSpPr>
              <p:nvPr/>
            </p:nvSpPr>
            <p:spPr bwMode="auto">
              <a:xfrm>
                <a:off x="4300" y="205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8" name="Rectangle 85"/>
              <p:cNvSpPr>
                <a:spLocks noChangeArrowheads="1"/>
              </p:cNvSpPr>
              <p:nvPr/>
            </p:nvSpPr>
            <p:spPr bwMode="auto">
              <a:xfrm>
                <a:off x="4478" y="205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89" name="Rectangle 86"/>
              <p:cNvSpPr>
                <a:spLocks noChangeArrowheads="1"/>
              </p:cNvSpPr>
              <p:nvPr/>
            </p:nvSpPr>
            <p:spPr bwMode="auto">
              <a:xfrm>
                <a:off x="4655" y="205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0" name="Rectangle 87"/>
              <p:cNvSpPr>
                <a:spLocks noChangeArrowheads="1"/>
              </p:cNvSpPr>
              <p:nvPr/>
            </p:nvSpPr>
            <p:spPr bwMode="auto">
              <a:xfrm>
                <a:off x="4833" y="205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1" name="Rectangle 88"/>
              <p:cNvSpPr>
                <a:spLocks noChangeArrowheads="1"/>
              </p:cNvSpPr>
              <p:nvPr/>
            </p:nvSpPr>
            <p:spPr bwMode="auto">
              <a:xfrm>
                <a:off x="5010" y="2050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2" name="Rectangle 89"/>
              <p:cNvSpPr>
                <a:spLocks noChangeArrowheads="1"/>
              </p:cNvSpPr>
              <p:nvPr/>
            </p:nvSpPr>
            <p:spPr bwMode="auto">
              <a:xfrm>
                <a:off x="5188" y="2050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3" name="Rectangle 90"/>
              <p:cNvSpPr>
                <a:spLocks noChangeArrowheads="1"/>
              </p:cNvSpPr>
              <p:nvPr/>
            </p:nvSpPr>
            <p:spPr bwMode="auto">
              <a:xfrm>
                <a:off x="3590" y="1872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4" name="Rectangle 91"/>
              <p:cNvSpPr>
                <a:spLocks noChangeArrowheads="1"/>
              </p:cNvSpPr>
              <p:nvPr/>
            </p:nvSpPr>
            <p:spPr bwMode="auto">
              <a:xfrm>
                <a:off x="3768" y="1872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5" name="Rectangle 92"/>
              <p:cNvSpPr>
                <a:spLocks noChangeArrowheads="1"/>
              </p:cNvSpPr>
              <p:nvPr/>
            </p:nvSpPr>
            <p:spPr bwMode="auto">
              <a:xfrm>
                <a:off x="3945" y="1872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6" name="Rectangle 93"/>
              <p:cNvSpPr>
                <a:spLocks noChangeArrowheads="1"/>
              </p:cNvSpPr>
              <p:nvPr/>
            </p:nvSpPr>
            <p:spPr bwMode="auto">
              <a:xfrm>
                <a:off x="4123" y="1872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7" name="Rectangle 94"/>
              <p:cNvSpPr>
                <a:spLocks noChangeArrowheads="1"/>
              </p:cNvSpPr>
              <p:nvPr/>
            </p:nvSpPr>
            <p:spPr bwMode="auto">
              <a:xfrm>
                <a:off x="4300" y="1872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8" name="Rectangle 95"/>
              <p:cNvSpPr>
                <a:spLocks noChangeArrowheads="1"/>
              </p:cNvSpPr>
              <p:nvPr/>
            </p:nvSpPr>
            <p:spPr bwMode="auto">
              <a:xfrm>
                <a:off x="4478" y="1872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699" name="Rectangle 96"/>
              <p:cNvSpPr>
                <a:spLocks noChangeArrowheads="1"/>
              </p:cNvSpPr>
              <p:nvPr/>
            </p:nvSpPr>
            <p:spPr bwMode="auto">
              <a:xfrm>
                <a:off x="4655" y="1872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0" name="Rectangle 97"/>
              <p:cNvSpPr>
                <a:spLocks noChangeArrowheads="1"/>
              </p:cNvSpPr>
              <p:nvPr/>
            </p:nvSpPr>
            <p:spPr bwMode="auto">
              <a:xfrm>
                <a:off x="4833" y="1872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1" name="Rectangle 98"/>
              <p:cNvSpPr>
                <a:spLocks noChangeArrowheads="1"/>
              </p:cNvSpPr>
              <p:nvPr/>
            </p:nvSpPr>
            <p:spPr bwMode="auto">
              <a:xfrm>
                <a:off x="5010" y="1872"/>
                <a:ext cx="179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2" name="Rectangle 99"/>
              <p:cNvSpPr>
                <a:spLocks noChangeArrowheads="1"/>
              </p:cNvSpPr>
              <p:nvPr/>
            </p:nvSpPr>
            <p:spPr bwMode="auto">
              <a:xfrm>
                <a:off x="5188" y="1872"/>
                <a:ext cx="178" cy="179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3" name="Rectangle 100"/>
              <p:cNvSpPr>
                <a:spLocks noChangeArrowheads="1"/>
              </p:cNvSpPr>
              <p:nvPr/>
            </p:nvSpPr>
            <p:spPr bwMode="auto">
              <a:xfrm>
                <a:off x="3590" y="169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4" name="Rectangle 101"/>
              <p:cNvSpPr>
                <a:spLocks noChangeArrowheads="1"/>
              </p:cNvSpPr>
              <p:nvPr/>
            </p:nvSpPr>
            <p:spPr bwMode="auto">
              <a:xfrm>
                <a:off x="3768" y="169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5" name="Rectangle 102"/>
              <p:cNvSpPr>
                <a:spLocks noChangeArrowheads="1"/>
              </p:cNvSpPr>
              <p:nvPr/>
            </p:nvSpPr>
            <p:spPr bwMode="auto">
              <a:xfrm>
                <a:off x="3945" y="169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6" name="Rectangle 103"/>
              <p:cNvSpPr>
                <a:spLocks noChangeArrowheads="1"/>
              </p:cNvSpPr>
              <p:nvPr/>
            </p:nvSpPr>
            <p:spPr bwMode="auto">
              <a:xfrm>
                <a:off x="4123" y="169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7" name="Rectangle 104"/>
              <p:cNvSpPr>
                <a:spLocks noChangeArrowheads="1"/>
              </p:cNvSpPr>
              <p:nvPr/>
            </p:nvSpPr>
            <p:spPr bwMode="auto">
              <a:xfrm>
                <a:off x="4300" y="169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8" name="Rectangle 105"/>
              <p:cNvSpPr>
                <a:spLocks noChangeArrowheads="1"/>
              </p:cNvSpPr>
              <p:nvPr/>
            </p:nvSpPr>
            <p:spPr bwMode="auto">
              <a:xfrm>
                <a:off x="4478" y="169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09" name="Rectangle 106"/>
              <p:cNvSpPr>
                <a:spLocks noChangeArrowheads="1"/>
              </p:cNvSpPr>
              <p:nvPr/>
            </p:nvSpPr>
            <p:spPr bwMode="auto">
              <a:xfrm>
                <a:off x="4655" y="169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10" name="Rectangle 107"/>
              <p:cNvSpPr>
                <a:spLocks noChangeArrowheads="1"/>
              </p:cNvSpPr>
              <p:nvPr/>
            </p:nvSpPr>
            <p:spPr bwMode="auto">
              <a:xfrm>
                <a:off x="4833" y="169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11" name="Rectangle 108"/>
              <p:cNvSpPr>
                <a:spLocks noChangeArrowheads="1"/>
              </p:cNvSpPr>
              <p:nvPr/>
            </p:nvSpPr>
            <p:spPr bwMode="auto">
              <a:xfrm>
                <a:off x="5010" y="1695"/>
                <a:ext cx="179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12" name="Rectangle 109"/>
              <p:cNvSpPr>
                <a:spLocks noChangeArrowheads="1"/>
              </p:cNvSpPr>
              <p:nvPr/>
            </p:nvSpPr>
            <p:spPr bwMode="auto">
              <a:xfrm>
                <a:off x="5188" y="1695"/>
                <a:ext cx="178" cy="178"/>
              </a:xfrm>
              <a:prstGeom prst="rect">
                <a:avLst/>
              </a:prstGeom>
              <a:noFill/>
              <a:ln w="1588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13" name="Rectangle 110"/>
              <p:cNvSpPr>
                <a:spLocks noChangeArrowheads="1"/>
              </p:cNvSpPr>
              <p:nvPr/>
            </p:nvSpPr>
            <p:spPr bwMode="auto">
              <a:xfrm>
                <a:off x="3697" y="3470"/>
                <a:ext cx="1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14" name="Rectangle 111"/>
              <p:cNvSpPr>
                <a:spLocks noChangeArrowheads="1"/>
              </p:cNvSpPr>
              <p:nvPr/>
            </p:nvSpPr>
            <p:spPr bwMode="auto">
              <a:xfrm>
                <a:off x="3740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1</a:t>
                </a:r>
                <a:endParaRPr lang="en-US"/>
              </a:p>
            </p:txBody>
          </p:sp>
          <p:sp>
            <p:nvSpPr>
              <p:cNvPr id="24715" name="Rectangle 112"/>
              <p:cNvSpPr>
                <a:spLocks noChangeArrowheads="1"/>
              </p:cNvSpPr>
              <p:nvPr/>
            </p:nvSpPr>
            <p:spPr bwMode="auto">
              <a:xfrm>
                <a:off x="3874" y="3470"/>
                <a:ext cx="15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16" name="Rectangle 113"/>
              <p:cNvSpPr>
                <a:spLocks noChangeArrowheads="1"/>
              </p:cNvSpPr>
              <p:nvPr/>
            </p:nvSpPr>
            <p:spPr bwMode="auto">
              <a:xfrm>
                <a:off x="3917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2</a:t>
                </a:r>
                <a:endParaRPr lang="en-US"/>
              </a:p>
            </p:txBody>
          </p:sp>
          <p:sp>
            <p:nvSpPr>
              <p:cNvPr id="24717" name="Rectangle 114"/>
              <p:cNvSpPr>
                <a:spLocks noChangeArrowheads="1"/>
              </p:cNvSpPr>
              <p:nvPr/>
            </p:nvSpPr>
            <p:spPr bwMode="auto">
              <a:xfrm>
                <a:off x="4052" y="3470"/>
                <a:ext cx="1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18" name="Rectangle 115"/>
              <p:cNvSpPr>
                <a:spLocks noChangeArrowheads="1"/>
              </p:cNvSpPr>
              <p:nvPr/>
            </p:nvSpPr>
            <p:spPr bwMode="auto">
              <a:xfrm>
                <a:off x="4095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3</a:t>
                </a:r>
                <a:endParaRPr lang="en-US"/>
              </a:p>
            </p:txBody>
          </p:sp>
          <p:sp>
            <p:nvSpPr>
              <p:cNvPr id="24719" name="Rectangle 116"/>
              <p:cNvSpPr>
                <a:spLocks noChangeArrowheads="1"/>
              </p:cNvSpPr>
              <p:nvPr/>
            </p:nvSpPr>
            <p:spPr bwMode="auto">
              <a:xfrm>
                <a:off x="4229" y="3470"/>
                <a:ext cx="15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20" name="Rectangle 117"/>
              <p:cNvSpPr>
                <a:spLocks noChangeArrowheads="1"/>
              </p:cNvSpPr>
              <p:nvPr/>
            </p:nvSpPr>
            <p:spPr bwMode="auto">
              <a:xfrm>
                <a:off x="4272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4</a:t>
                </a:r>
                <a:endParaRPr lang="en-US"/>
              </a:p>
            </p:txBody>
          </p:sp>
          <p:sp>
            <p:nvSpPr>
              <p:cNvPr id="24721" name="Rectangle 118"/>
              <p:cNvSpPr>
                <a:spLocks noChangeArrowheads="1"/>
              </p:cNvSpPr>
              <p:nvPr/>
            </p:nvSpPr>
            <p:spPr bwMode="auto">
              <a:xfrm>
                <a:off x="4407" y="3470"/>
                <a:ext cx="1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22" name="Rectangle 119"/>
              <p:cNvSpPr>
                <a:spLocks noChangeArrowheads="1"/>
              </p:cNvSpPr>
              <p:nvPr/>
            </p:nvSpPr>
            <p:spPr bwMode="auto">
              <a:xfrm>
                <a:off x="4451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5</a:t>
                </a:r>
                <a:endParaRPr lang="en-US"/>
              </a:p>
            </p:txBody>
          </p:sp>
          <p:sp>
            <p:nvSpPr>
              <p:cNvPr id="24723" name="Rectangle 120"/>
              <p:cNvSpPr>
                <a:spLocks noChangeArrowheads="1"/>
              </p:cNvSpPr>
              <p:nvPr/>
            </p:nvSpPr>
            <p:spPr bwMode="auto">
              <a:xfrm>
                <a:off x="4584" y="3470"/>
                <a:ext cx="15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24" name="Rectangle 121"/>
              <p:cNvSpPr>
                <a:spLocks noChangeArrowheads="1"/>
              </p:cNvSpPr>
              <p:nvPr/>
            </p:nvSpPr>
            <p:spPr bwMode="auto">
              <a:xfrm>
                <a:off x="4627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6</a:t>
                </a:r>
                <a:endParaRPr lang="en-US"/>
              </a:p>
            </p:txBody>
          </p:sp>
          <p:sp>
            <p:nvSpPr>
              <p:cNvPr id="24725" name="Rectangle 122"/>
              <p:cNvSpPr>
                <a:spLocks noChangeArrowheads="1"/>
              </p:cNvSpPr>
              <p:nvPr/>
            </p:nvSpPr>
            <p:spPr bwMode="auto">
              <a:xfrm>
                <a:off x="4762" y="3470"/>
                <a:ext cx="1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26" name="Rectangle 123"/>
              <p:cNvSpPr>
                <a:spLocks noChangeArrowheads="1"/>
              </p:cNvSpPr>
              <p:nvPr/>
            </p:nvSpPr>
            <p:spPr bwMode="auto">
              <a:xfrm>
                <a:off x="4805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7</a:t>
                </a:r>
                <a:endParaRPr lang="en-US"/>
              </a:p>
            </p:txBody>
          </p:sp>
          <p:sp>
            <p:nvSpPr>
              <p:cNvPr id="24727" name="Rectangle 124"/>
              <p:cNvSpPr>
                <a:spLocks noChangeArrowheads="1"/>
              </p:cNvSpPr>
              <p:nvPr/>
            </p:nvSpPr>
            <p:spPr bwMode="auto">
              <a:xfrm>
                <a:off x="4939" y="3470"/>
                <a:ext cx="15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28" name="Rectangle 125"/>
              <p:cNvSpPr>
                <a:spLocks noChangeArrowheads="1"/>
              </p:cNvSpPr>
              <p:nvPr/>
            </p:nvSpPr>
            <p:spPr bwMode="auto">
              <a:xfrm>
                <a:off x="4982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8</a:t>
                </a:r>
                <a:endParaRPr lang="en-US"/>
              </a:p>
            </p:txBody>
          </p:sp>
          <p:sp>
            <p:nvSpPr>
              <p:cNvPr id="24729" name="Rectangle 126"/>
              <p:cNvSpPr>
                <a:spLocks noChangeArrowheads="1"/>
              </p:cNvSpPr>
              <p:nvPr/>
            </p:nvSpPr>
            <p:spPr bwMode="auto">
              <a:xfrm>
                <a:off x="5117" y="3470"/>
                <a:ext cx="1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30" name="Rectangle 127"/>
              <p:cNvSpPr>
                <a:spLocks noChangeArrowheads="1"/>
              </p:cNvSpPr>
              <p:nvPr/>
            </p:nvSpPr>
            <p:spPr bwMode="auto">
              <a:xfrm>
                <a:off x="5160" y="3501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9</a:t>
                </a:r>
                <a:endParaRPr lang="en-US"/>
              </a:p>
            </p:txBody>
          </p:sp>
          <p:sp>
            <p:nvSpPr>
              <p:cNvPr id="24731" name="Rectangle 128"/>
              <p:cNvSpPr>
                <a:spLocks noChangeArrowheads="1"/>
              </p:cNvSpPr>
              <p:nvPr/>
            </p:nvSpPr>
            <p:spPr bwMode="auto">
              <a:xfrm>
                <a:off x="5259" y="3470"/>
                <a:ext cx="22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32" name="Rectangle 129"/>
              <p:cNvSpPr>
                <a:spLocks noChangeArrowheads="1"/>
              </p:cNvSpPr>
              <p:nvPr/>
            </p:nvSpPr>
            <p:spPr bwMode="auto">
              <a:xfrm>
                <a:off x="5302" y="3501"/>
                <a:ext cx="105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10</a:t>
                </a:r>
                <a:endParaRPr lang="en-US"/>
              </a:p>
            </p:txBody>
          </p:sp>
          <p:sp>
            <p:nvSpPr>
              <p:cNvPr id="24733" name="Rectangle 130"/>
              <p:cNvSpPr>
                <a:spLocks noChangeArrowheads="1"/>
              </p:cNvSpPr>
              <p:nvPr/>
            </p:nvSpPr>
            <p:spPr bwMode="auto">
              <a:xfrm>
                <a:off x="3413" y="3186"/>
                <a:ext cx="1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34" name="Rectangle 131"/>
              <p:cNvSpPr>
                <a:spLocks noChangeArrowheads="1"/>
              </p:cNvSpPr>
              <p:nvPr/>
            </p:nvSpPr>
            <p:spPr bwMode="auto">
              <a:xfrm>
                <a:off x="3456" y="3217"/>
                <a:ext cx="53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1</a:t>
                </a:r>
                <a:endParaRPr lang="en-US"/>
              </a:p>
            </p:txBody>
          </p:sp>
          <p:sp>
            <p:nvSpPr>
              <p:cNvPr id="24735" name="Rectangle 132"/>
              <p:cNvSpPr>
                <a:spLocks noChangeArrowheads="1"/>
              </p:cNvSpPr>
              <p:nvPr/>
            </p:nvSpPr>
            <p:spPr bwMode="auto">
              <a:xfrm>
                <a:off x="3413" y="3008"/>
                <a:ext cx="157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36" name="Rectangle 133"/>
              <p:cNvSpPr>
                <a:spLocks noChangeArrowheads="1"/>
              </p:cNvSpPr>
              <p:nvPr/>
            </p:nvSpPr>
            <p:spPr bwMode="auto">
              <a:xfrm>
                <a:off x="3456" y="3039"/>
                <a:ext cx="53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2</a:t>
                </a:r>
                <a:endParaRPr lang="en-US"/>
              </a:p>
            </p:txBody>
          </p:sp>
          <p:sp>
            <p:nvSpPr>
              <p:cNvPr id="24737" name="Rectangle 134"/>
              <p:cNvSpPr>
                <a:spLocks noChangeArrowheads="1"/>
              </p:cNvSpPr>
              <p:nvPr/>
            </p:nvSpPr>
            <p:spPr bwMode="auto">
              <a:xfrm>
                <a:off x="3413" y="2831"/>
                <a:ext cx="1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38" name="Rectangle 135"/>
              <p:cNvSpPr>
                <a:spLocks noChangeArrowheads="1"/>
              </p:cNvSpPr>
              <p:nvPr/>
            </p:nvSpPr>
            <p:spPr bwMode="auto">
              <a:xfrm>
                <a:off x="3456" y="2862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3</a:t>
                </a:r>
                <a:endParaRPr lang="en-US"/>
              </a:p>
            </p:txBody>
          </p:sp>
          <p:sp>
            <p:nvSpPr>
              <p:cNvPr id="24739" name="Rectangle 136"/>
              <p:cNvSpPr>
                <a:spLocks noChangeArrowheads="1"/>
              </p:cNvSpPr>
              <p:nvPr/>
            </p:nvSpPr>
            <p:spPr bwMode="auto">
              <a:xfrm>
                <a:off x="3413" y="2653"/>
                <a:ext cx="157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40" name="Rectangle 137"/>
              <p:cNvSpPr>
                <a:spLocks noChangeArrowheads="1"/>
              </p:cNvSpPr>
              <p:nvPr/>
            </p:nvSpPr>
            <p:spPr bwMode="auto">
              <a:xfrm>
                <a:off x="3456" y="2684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4</a:t>
                </a:r>
                <a:endParaRPr lang="en-US"/>
              </a:p>
            </p:txBody>
          </p:sp>
          <p:sp>
            <p:nvSpPr>
              <p:cNvPr id="24741" name="Rectangle 138"/>
              <p:cNvSpPr>
                <a:spLocks noChangeArrowheads="1"/>
              </p:cNvSpPr>
              <p:nvPr/>
            </p:nvSpPr>
            <p:spPr bwMode="auto">
              <a:xfrm>
                <a:off x="3413" y="2476"/>
                <a:ext cx="1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42" name="Rectangle 139"/>
              <p:cNvSpPr>
                <a:spLocks noChangeArrowheads="1"/>
              </p:cNvSpPr>
              <p:nvPr/>
            </p:nvSpPr>
            <p:spPr bwMode="auto">
              <a:xfrm>
                <a:off x="3456" y="2508"/>
                <a:ext cx="53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5</a:t>
                </a:r>
                <a:endParaRPr lang="en-US"/>
              </a:p>
            </p:txBody>
          </p:sp>
          <p:sp>
            <p:nvSpPr>
              <p:cNvPr id="24743" name="Rectangle 140"/>
              <p:cNvSpPr>
                <a:spLocks noChangeArrowheads="1"/>
              </p:cNvSpPr>
              <p:nvPr/>
            </p:nvSpPr>
            <p:spPr bwMode="auto">
              <a:xfrm>
                <a:off x="3413" y="2298"/>
                <a:ext cx="157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44" name="Rectangle 141"/>
              <p:cNvSpPr>
                <a:spLocks noChangeArrowheads="1"/>
              </p:cNvSpPr>
              <p:nvPr/>
            </p:nvSpPr>
            <p:spPr bwMode="auto">
              <a:xfrm>
                <a:off x="3456" y="2330"/>
                <a:ext cx="53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6</a:t>
                </a:r>
                <a:endParaRPr lang="en-US"/>
              </a:p>
            </p:txBody>
          </p:sp>
          <p:sp>
            <p:nvSpPr>
              <p:cNvPr id="24745" name="Rectangle 142"/>
              <p:cNvSpPr>
                <a:spLocks noChangeArrowheads="1"/>
              </p:cNvSpPr>
              <p:nvPr/>
            </p:nvSpPr>
            <p:spPr bwMode="auto">
              <a:xfrm>
                <a:off x="3413" y="2121"/>
                <a:ext cx="157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46" name="Rectangle 143"/>
              <p:cNvSpPr>
                <a:spLocks noChangeArrowheads="1"/>
              </p:cNvSpPr>
              <p:nvPr/>
            </p:nvSpPr>
            <p:spPr bwMode="auto">
              <a:xfrm>
                <a:off x="3456" y="2153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7</a:t>
                </a:r>
                <a:endParaRPr lang="en-US"/>
              </a:p>
            </p:txBody>
          </p:sp>
          <p:sp>
            <p:nvSpPr>
              <p:cNvPr id="24747" name="Rectangle 144"/>
              <p:cNvSpPr>
                <a:spLocks noChangeArrowheads="1"/>
              </p:cNvSpPr>
              <p:nvPr/>
            </p:nvSpPr>
            <p:spPr bwMode="auto">
              <a:xfrm>
                <a:off x="3413" y="1943"/>
                <a:ext cx="157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48" name="Rectangle 145"/>
              <p:cNvSpPr>
                <a:spLocks noChangeArrowheads="1"/>
              </p:cNvSpPr>
              <p:nvPr/>
            </p:nvSpPr>
            <p:spPr bwMode="auto">
              <a:xfrm>
                <a:off x="3456" y="1975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8</a:t>
                </a:r>
                <a:endParaRPr lang="en-US"/>
              </a:p>
            </p:txBody>
          </p:sp>
          <p:sp>
            <p:nvSpPr>
              <p:cNvPr id="24749" name="Rectangle 146"/>
              <p:cNvSpPr>
                <a:spLocks noChangeArrowheads="1"/>
              </p:cNvSpPr>
              <p:nvPr/>
            </p:nvSpPr>
            <p:spPr bwMode="auto">
              <a:xfrm>
                <a:off x="3413" y="1766"/>
                <a:ext cx="157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50" name="Rectangle 147"/>
              <p:cNvSpPr>
                <a:spLocks noChangeArrowheads="1"/>
              </p:cNvSpPr>
              <p:nvPr/>
            </p:nvSpPr>
            <p:spPr bwMode="auto">
              <a:xfrm>
                <a:off x="3456" y="1797"/>
                <a:ext cx="5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9</a:t>
                </a:r>
                <a:endParaRPr lang="en-US"/>
              </a:p>
            </p:txBody>
          </p:sp>
          <p:sp>
            <p:nvSpPr>
              <p:cNvPr id="24751" name="Rectangle 148"/>
              <p:cNvSpPr>
                <a:spLocks noChangeArrowheads="1"/>
              </p:cNvSpPr>
              <p:nvPr/>
            </p:nvSpPr>
            <p:spPr bwMode="auto">
              <a:xfrm>
                <a:off x="3590" y="3464"/>
                <a:ext cx="1775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  <p:sp>
            <p:nvSpPr>
              <p:cNvPr id="24752" name="Rectangle 149"/>
              <p:cNvSpPr>
                <a:spLocks noChangeArrowheads="1"/>
              </p:cNvSpPr>
              <p:nvPr/>
            </p:nvSpPr>
            <p:spPr bwMode="auto">
              <a:xfrm>
                <a:off x="3585" y="1695"/>
                <a:ext cx="11" cy="17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de-DE"/>
              </a:p>
            </p:txBody>
          </p:sp>
        </p:grpSp>
        <p:sp>
          <p:nvSpPr>
            <p:cNvPr id="24601" name="Oval 150"/>
            <p:cNvSpPr>
              <a:spLocks noChangeArrowheads="1"/>
            </p:cNvSpPr>
            <p:nvPr/>
          </p:nvSpPr>
          <p:spPr bwMode="auto">
            <a:xfrm>
              <a:off x="3816" y="2836"/>
              <a:ext cx="72" cy="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02" name="Oval 151"/>
            <p:cNvSpPr>
              <a:spLocks noChangeArrowheads="1"/>
            </p:cNvSpPr>
            <p:nvPr/>
          </p:nvSpPr>
          <p:spPr bwMode="auto">
            <a:xfrm>
              <a:off x="3981" y="2547"/>
              <a:ext cx="72" cy="7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03" name="Oval 152"/>
            <p:cNvSpPr>
              <a:spLocks noChangeArrowheads="1"/>
            </p:cNvSpPr>
            <p:nvPr/>
          </p:nvSpPr>
          <p:spPr bwMode="auto">
            <a:xfrm>
              <a:off x="3803" y="2547"/>
              <a:ext cx="72" cy="7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04" name="Oval 153"/>
            <p:cNvSpPr>
              <a:spLocks noChangeArrowheads="1"/>
            </p:cNvSpPr>
            <p:nvPr/>
          </p:nvSpPr>
          <p:spPr bwMode="auto">
            <a:xfrm>
              <a:off x="4087" y="2724"/>
              <a:ext cx="72" cy="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05" name="Oval 154"/>
            <p:cNvSpPr>
              <a:spLocks noChangeArrowheads="1"/>
            </p:cNvSpPr>
            <p:nvPr/>
          </p:nvSpPr>
          <p:spPr bwMode="auto">
            <a:xfrm>
              <a:off x="4908" y="2158"/>
              <a:ext cx="72" cy="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06" name="Oval 155"/>
            <p:cNvSpPr>
              <a:spLocks noChangeArrowheads="1"/>
            </p:cNvSpPr>
            <p:nvPr/>
          </p:nvSpPr>
          <p:spPr bwMode="auto">
            <a:xfrm>
              <a:off x="5073" y="1869"/>
              <a:ext cx="72" cy="7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07" name="Oval 156"/>
            <p:cNvSpPr>
              <a:spLocks noChangeArrowheads="1"/>
            </p:cNvSpPr>
            <p:nvPr/>
          </p:nvSpPr>
          <p:spPr bwMode="auto">
            <a:xfrm>
              <a:off x="4895" y="1869"/>
              <a:ext cx="72" cy="7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08" name="Oval 157"/>
            <p:cNvSpPr>
              <a:spLocks noChangeArrowheads="1"/>
            </p:cNvSpPr>
            <p:nvPr/>
          </p:nvSpPr>
          <p:spPr bwMode="auto">
            <a:xfrm>
              <a:off x="5179" y="2046"/>
              <a:ext cx="72" cy="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09" name="Oval 158"/>
            <p:cNvSpPr>
              <a:spLocks noChangeArrowheads="1"/>
            </p:cNvSpPr>
            <p:nvPr/>
          </p:nvSpPr>
          <p:spPr bwMode="auto">
            <a:xfrm>
              <a:off x="4974" y="2644"/>
              <a:ext cx="72" cy="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10" name="Oval 159"/>
            <p:cNvSpPr>
              <a:spLocks noChangeArrowheads="1"/>
            </p:cNvSpPr>
            <p:nvPr/>
          </p:nvSpPr>
          <p:spPr bwMode="auto">
            <a:xfrm>
              <a:off x="5139" y="2355"/>
              <a:ext cx="72" cy="7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11" name="Oval 160"/>
            <p:cNvSpPr>
              <a:spLocks noChangeArrowheads="1"/>
            </p:cNvSpPr>
            <p:nvPr/>
          </p:nvSpPr>
          <p:spPr bwMode="auto">
            <a:xfrm>
              <a:off x="4961" y="2355"/>
              <a:ext cx="72" cy="7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4612" name="Oval 161"/>
            <p:cNvSpPr>
              <a:spLocks noChangeArrowheads="1"/>
            </p:cNvSpPr>
            <p:nvPr/>
          </p:nvSpPr>
          <p:spPr bwMode="auto">
            <a:xfrm>
              <a:off x="5245" y="2532"/>
              <a:ext cx="72" cy="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</p:grpSp>
      <p:sp>
        <p:nvSpPr>
          <p:cNvPr id="24581" name="Oval 162"/>
          <p:cNvSpPr>
            <a:spLocks noChangeArrowheads="1"/>
          </p:cNvSpPr>
          <p:nvPr/>
        </p:nvSpPr>
        <p:spPr bwMode="auto">
          <a:xfrm>
            <a:off x="5543550" y="4286250"/>
            <a:ext cx="13335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4582" name="Oval 163"/>
          <p:cNvSpPr>
            <a:spLocks noChangeArrowheads="1"/>
          </p:cNvSpPr>
          <p:nvPr/>
        </p:nvSpPr>
        <p:spPr bwMode="auto">
          <a:xfrm>
            <a:off x="8058150" y="3238500"/>
            <a:ext cx="133350" cy="13335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4583" name="Line 164"/>
          <p:cNvSpPr>
            <a:spLocks noChangeShapeType="1"/>
          </p:cNvSpPr>
          <p:nvPr/>
        </p:nvSpPr>
        <p:spPr bwMode="auto">
          <a:xfrm flipH="1" flipV="1">
            <a:off x="5476875" y="4102100"/>
            <a:ext cx="92075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4" name="Line 165"/>
          <p:cNvSpPr>
            <a:spLocks noChangeShapeType="1"/>
          </p:cNvSpPr>
          <p:nvPr/>
        </p:nvSpPr>
        <p:spPr bwMode="auto">
          <a:xfrm flipV="1">
            <a:off x="5645150" y="4092575"/>
            <a:ext cx="142875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5" name="Line 166"/>
          <p:cNvSpPr>
            <a:spLocks noChangeShapeType="1"/>
          </p:cNvSpPr>
          <p:nvPr/>
        </p:nvSpPr>
        <p:spPr bwMode="auto">
          <a:xfrm flipH="1">
            <a:off x="5505450" y="4413250"/>
            <a:ext cx="73025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6" name="Line 167"/>
          <p:cNvSpPr>
            <a:spLocks noChangeShapeType="1"/>
          </p:cNvSpPr>
          <p:nvPr/>
        </p:nvSpPr>
        <p:spPr bwMode="auto">
          <a:xfrm>
            <a:off x="5676900" y="4371975"/>
            <a:ext cx="311150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7" name="Line 168"/>
          <p:cNvSpPr>
            <a:spLocks noChangeShapeType="1"/>
          </p:cNvSpPr>
          <p:nvPr/>
        </p:nvSpPr>
        <p:spPr bwMode="auto">
          <a:xfrm flipH="1" flipV="1">
            <a:off x="7832725" y="2638425"/>
            <a:ext cx="263525" cy="60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8" name="Line 169"/>
          <p:cNvSpPr>
            <a:spLocks noChangeShapeType="1"/>
          </p:cNvSpPr>
          <p:nvPr/>
        </p:nvSpPr>
        <p:spPr bwMode="auto">
          <a:xfrm flipV="1">
            <a:off x="8128000" y="2641600"/>
            <a:ext cx="53975" cy="59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9" name="Line 170"/>
          <p:cNvSpPr>
            <a:spLocks noChangeShapeType="1"/>
          </p:cNvSpPr>
          <p:nvPr/>
        </p:nvSpPr>
        <p:spPr bwMode="auto">
          <a:xfrm flipV="1">
            <a:off x="8159750" y="3006725"/>
            <a:ext cx="206375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0" name="Line 171"/>
          <p:cNvSpPr>
            <a:spLocks noChangeShapeType="1"/>
          </p:cNvSpPr>
          <p:nvPr/>
        </p:nvSpPr>
        <p:spPr bwMode="auto">
          <a:xfrm flipH="1" flipV="1">
            <a:off x="7908925" y="3225800"/>
            <a:ext cx="15240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1" name="Line 172"/>
          <p:cNvSpPr>
            <a:spLocks noChangeShapeType="1"/>
          </p:cNvSpPr>
          <p:nvPr/>
        </p:nvSpPr>
        <p:spPr bwMode="auto">
          <a:xfrm flipH="1">
            <a:off x="7988300" y="3362325"/>
            <a:ext cx="101600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2" name="Line 173"/>
          <p:cNvSpPr>
            <a:spLocks noChangeShapeType="1"/>
          </p:cNvSpPr>
          <p:nvPr/>
        </p:nvSpPr>
        <p:spPr bwMode="auto">
          <a:xfrm>
            <a:off x="8169275" y="3359150"/>
            <a:ext cx="123825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3" name="Line 174"/>
          <p:cNvSpPr>
            <a:spLocks noChangeShapeType="1"/>
          </p:cNvSpPr>
          <p:nvPr/>
        </p:nvSpPr>
        <p:spPr bwMode="auto">
          <a:xfrm flipH="1">
            <a:off x="7988300" y="3368675"/>
            <a:ext cx="130175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4" name="Line 175"/>
          <p:cNvSpPr>
            <a:spLocks noChangeShapeType="1"/>
          </p:cNvSpPr>
          <p:nvPr/>
        </p:nvSpPr>
        <p:spPr bwMode="auto">
          <a:xfrm flipH="1" flipV="1">
            <a:off x="8369300" y="3686175"/>
            <a:ext cx="149225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5" name="Line 176"/>
          <p:cNvSpPr>
            <a:spLocks noChangeShapeType="1"/>
          </p:cNvSpPr>
          <p:nvPr/>
        </p:nvSpPr>
        <p:spPr bwMode="auto">
          <a:xfrm flipV="1">
            <a:off x="1676400" y="4724400"/>
            <a:ext cx="361950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6" name="Text Box 177"/>
          <p:cNvSpPr txBox="1">
            <a:spLocks noChangeArrowheads="1"/>
          </p:cNvSpPr>
          <p:nvPr/>
        </p:nvSpPr>
        <p:spPr bwMode="auto">
          <a:xfrm>
            <a:off x="381000" y="6248400"/>
            <a:ext cx="2525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Objective Function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03848" y="2348880"/>
            <a:ext cx="4469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C</a:t>
            </a:r>
            <a:r>
              <a:rPr lang="de-DE" baseline="-25000" dirty="0" err="1" smtClean="0"/>
              <a:t>i</a:t>
            </a:r>
            <a:endParaRPr lang="de-DE" baseline="-25000" dirty="0"/>
          </a:p>
        </p:txBody>
      </p:sp>
      <p:sp>
        <p:nvSpPr>
          <p:cNvPr id="3" name="Textfeld 2"/>
          <p:cNvSpPr txBox="1"/>
          <p:nvPr/>
        </p:nvSpPr>
        <p:spPr>
          <a:xfrm>
            <a:off x="2123728" y="5229200"/>
            <a:ext cx="2211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0000FF"/>
                </a:solidFill>
              </a:rPr>
              <a:t>k</a:t>
            </a:r>
            <a:r>
              <a:rPr lang="de-DE" sz="1600" dirty="0" smtClean="0">
                <a:solidFill>
                  <a:srgbClr val="0000FF"/>
                </a:solidFill>
              </a:rPr>
              <a:t> = </a:t>
            </a:r>
            <a:r>
              <a:rPr lang="de-DE" sz="1600" dirty="0" err="1" smtClean="0">
                <a:solidFill>
                  <a:srgbClr val="0000FF"/>
                </a:solidFill>
              </a:rPr>
              <a:t>number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clusters</a:t>
            </a:r>
            <a:endParaRPr lang="de-DE" sz="1600" dirty="0" smtClean="0">
              <a:solidFill>
                <a:srgbClr val="0000FF"/>
              </a:solidFill>
            </a:endParaRPr>
          </a:p>
          <a:p>
            <a:r>
              <a:rPr lang="de-DE" sz="1600" dirty="0" err="1" smtClean="0">
                <a:solidFill>
                  <a:srgbClr val="0000FF"/>
                </a:solidFill>
              </a:rPr>
              <a:t>C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i</a:t>
            </a:r>
            <a:r>
              <a:rPr lang="de-DE" sz="1600" dirty="0" smtClean="0">
                <a:solidFill>
                  <a:srgbClr val="0000FF"/>
                </a:solidFill>
              </a:rPr>
              <a:t> = </a:t>
            </a:r>
            <a:r>
              <a:rPr lang="de-DE" sz="1600" dirty="0" err="1" smtClean="0">
                <a:solidFill>
                  <a:srgbClr val="0000FF"/>
                </a:solidFill>
              </a:rPr>
              <a:t>centroid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cluster</a:t>
            </a:r>
            <a:r>
              <a:rPr lang="de-DE" sz="1600" dirty="0" smtClean="0">
                <a:solidFill>
                  <a:srgbClr val="0000FF"/>
                </a:solidFill>
              </a:rPr>
              <a:t> i</a:t>
            </a:r>
          </a:p>
          <a:p>
            <a:r>
              <a:rPr lang="de-DE" sz="1600" dirty="0" err="1">
                <a:solidFill>
                  <a:srgbClr val="0000FF"/>
                </a:solidFill>
              </a:rPr>
              <a:t>t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ij</a:t>
            </a:r>
            <a:r>
              <a:rPr lang="de-DE" sz="1600" baseline="-250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= </a:t>
            </a:r>
            <a:r>
              <a:rPr lang="de-DE" sz="1600" dirty="0" err="1" smtClean="0">
                <a:solidFill>
                  <a:srgbClr val="0000FF"/>
                </a:solidFill>
              </a:rPr>
              <a:t>examples</a:t>
            </a:r>
            <a:r>
              <a:rPr lang="de-DE" sz="1600" dirty="0" smtClean="0">
                <a:solidFill>
                  <a:srgbClr val="0000FF"/>
                </a:solidFill>
              </a:rPr>
              <a:t> in </a:t>
            </a:r>
            <a:r>
              <a:rPr lang="de-DE" sz="1600" dirty="0" err="1" smtClean="0">
                <a:solidFill>
                  <a:srgbClr val="0000FF"/>
                </a:solidFill>
              </a:rPr>
              <a:t>cluster</a:t>
            </a:r>
            <a:r>
              <a:rPr lang="de-DE" sz="1600" dirty="0" smtClean="0">
                <a:solidFill>
                  <a:srgbClr val="0000FF"/>
                </a:solidFill>
              </a:rPr>
              <a:t> i</a:t>
            </a:r>
            <a:r>
              <a:rPr lang="de-DE" sz="1600" baseline="-25000" dirty="0" smtClean="0">
                <a:solidFill>
                  <a:srgbClr val="0000FF"/>
                </a:solidFill>
              </a:rPr>
              <a:t> </a:t>
            </a:r>
            <a:endParaRPr lang="de-DE" sz="1600" baseline="-25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333375" y="531813"/>
            <a:ext cx="78390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Algorithm</a:t>
            </a:r>
            <a:r>
              <a:rPr lang="en-US" sz="4000"/>
              <a:t> </a:t>
            </a:r>
            <a:r>
              <a:rPr lang="en-US" sz="4000" i="1"/>
              <a:t>k-means</a:t>
            </a:r>
            <a:r>
              <a:rPr lang="en-US" sz="4000"/>
              <a:t>	</a:t>
            </a:r>
          </a:p>
          <a:p>
            <a:pPr>
              <a:spcBef>
                <a:spcPct val="50000"/>
              </a:spcBef>
            </a:pPr>
            <a:r>
              <a:rPr lang="en-US" sz="2800"/>
              <a:t>1. Decide on a value for </a:t>
            </a:r>
            <a:r>
              <a:rPr lang="en-US" sz="2800" i="1"/>
              <a:t>k</a:t>
            </a:r>
            <a:r>
              <a:rPr lang="en-US" sz="2800"/>
              <a:t>.	</a:t>
            </a:r>
          </a:p>
          <a:p>
            <a:pPr>
              <a:spcBef>
                <a:spcPct val="50000"/>
              </a:spcBef>
            </a:pPr>
            <a:r>
              <a:rPr lang="en-US" sz="2800"/>
              <a:t>2. Initialize the </a:t>
            </a:r>
            <a:r>
              <a:rPr lang="en-US" sz="2800" i="1"/>
              <a:t>k</a:t>
            </a:r>
            <a:r>
              <a:rPr lang="en-US" sz="2800"/>
              <a:t> cluster centers (randomly, if necessary).	</a:t>
            </a:r>
          </a:p>
          <a:p>
            <a:pPr>
              <a:spcBef>
                <a:spcPct val="50000"/>
              </a:spcBef>
            </a:pPr>
            <a:r>
              <a:rPr lang="en-US" sz="2800"/>
              <a:t>3. Decide the class memberships of the </a:t>
            </a:r>
            <a:r>
              <a:rPr lang="en-US" sz="2800" i="1"/>
              <a:t>N</a:t>
            </a:r>
            <a:r>
              <a:rPr lang="en-US" sz="2800"/>
              <a:t> objects by assigning them to the nearest cluster center.	</a:t>
            </a:r>
          </a:p>
          <a:p>
            <a:pPr>
              <a:spcBef>
                <a:spcPct val="50000"/>
              </a:spcBef>
            </a:pPr>
            <a:r>
              <a:rPr lang="en-US" sz="2800"/>
              <a:t>4. Re-estimate the </a:t>
            </a:r>
            <a:r>
              <a:rPr lang="en-US" sz="2800" i="1"/>
              <a:t>k</a:t>
            </a:r>
            <a:r>
              <a:rPr lang="en-US" sz="2800"/>
              <a:t> cluster centers, by assuming the memberships found above are correct.	</a:t>
            </a:r>
          </a:p>
          <a:p>
            <a:pPr>
              <a:spcBef>
                <a:spcPct val="50000"/>
              </a:spcBef>
            </a:pPr>
            <a:r>
              <a:rPr lang="en-US" sz="2800"/>
              <a:t>5. If none of the </a:t>
            </a:r>
            <a:r>
              <a:rPr lang="en-US" sz="2800" i="1"/>
              <a:t>N</a:t>
            </a:r>
            <a:r>
              <a:rPr lang="en-US" sz="2800"/>
              <a:t> objects changed membership in the last iteration, exit. Otherwise goto 3.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2"/>
          <p:cNvSpPr>
            <a:spLocks noChangeArrowheads="1"/>
          </p:cNvSpPr>
          <p:nvPr/>
        </p:nvSpPr>
        <p:spPr bwMode="auto">
          <a:xfrm>
            <a:off x="1122363" y="1198563"/>
            <a:ext cx="6989762" cy="5481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6626" name="Rectangle 43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6627" name="Line 44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28" name="Line 45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29" name="Line 46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0" name="Line 47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1" name="Line 48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2" name="Rectangle 49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6633" name="Line 50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4" name="Line 51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5" name="Line 52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6" name="Line 53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7" name="Line 54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8" name="Line 55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9" name="Line 56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0" name="Line 57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1" name="Line 58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2" name="Line 59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3" name="Line 60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4" name="Line 61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5" name="Line 62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6" name="Line 63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7" name="Freeform 64"/>
          <p:cNvSpPr>
            <a:spLocks/>
          </p:cNvSpPr>
          <p:nvPr/>
        </p:nvSpPr>
        <p:spPr bwMode="auto">
          <a:xfrm>
            <a:off x="3179763" y="4662488"/>
            <a:ext cx="125412" cy="125412"/>
          </a:xfrm>
          <a:custGeom>
            <a:avLst/>
            <a:gdLst>
              <a:gd name="T0" fmla="*/ 2147483647 w 79"/>
              <a:gd name="T1" fmla="*/ 0 h 79"/>
              <a:gd name="T2" fmla="*/ 2147483647 w 79"/>
              <a:gd name="T3" fmla="*/ 2147483647 h 79"/>
              <a:gd name="T4" fmla="*/ 2147483647 w 79"/>
              <a:gd name="T5" fmla="*/ 2147483647 h 79"/>
              <a:gd name="T6" fmla="*/ 0 w 79"/>
              <a:gd name="T7" fmla="*/ 2147483647 h 79"/>
              <a:gd name="T8" fmla="*/ 2147483647 w 79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9"/>
              <a:gd name="T17" fmla="*/ 79 w 79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9">
                <a:moveTo>
                  <a:pt x="40" y="0"/>
                </a:moveTo>
                <a:lnTo>
                  <a:pt x="79" y="39"/>
                </a:lnTo>
                <a:lnTo>
                  <a:pt x="40" y="79"/>
                </a:lnTo>
                <a:lnTo>
                  <a:pt x="0" y="39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793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48" name="Rectangle 65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6649" name="Rectangle 66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6650" name="Rectangle 67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6651" name="Rectangle 68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6652" name="Rectangle 69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6653" name="Rectangle 70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654" name="Rectangle 71"/>
          <p:cNvSpPr>
            <a:spLocks noChangeArrowheads="1"/>
          </p:cNvSpPr>
          <p:nvPr/>
        </p:nvSpPr>
        <p:spPr bwMode="auto">
          <a:xfrm>
            <a:off x="20177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6655" name="Rectangle 72"/>
          <p:cNvSpPr>
            <a:spLocks noChangeArrowheads="1"/>
          </p:cNvSpPr>
          <p:nvPr/>
        </p:nvSpPr>
        <p:spPr bwMode="auto">
          <a:xfrm>
            <a:off x="3187700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6656" name="Rectangle 73"/>
          <p:cNvSpPr>
            <a:spLocks noChangeArrowheads="1"/>
          </p:cNvSpPr>
          <p:nvPr/>
        </p:nvSpPr>
        <p:spPr bwMode="auto">
          <a:xfrm>
            <a:off x="4365625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6657" name="Rectangle 74"/>
          <p:cNvSpPr>
            <a:spLocks noChangeArrowheads="1"/>
          </p:cNvSpPr>
          <p:nvPr/>
        </p:nvSpPr>
        <p:spPr bwMode="auto">
          <a:xfrm>
            <a:off x="55356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6658" name="Rectangle 75"/>
          <p:cNvSpPr>
            <a:spLocks noChangeArrowheads="1"/>
          </p:cNvSpPr>
          <p:nvPr/>
        </p:nvSpPr>
        <p:spPr bwMode="auto">
          <a:xfrm>
            <a:off x="6715125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6659" name="Rectangle 76"/>
          <p:cNvSpPr>
            <a:spLocks noChangeArrowheads="1"/>
          </p:cNvSpPr>
          <p:nvPr/>
        </p:nvSpPr>
        <p:spPr bwMode="auto">
          <a:xfrm>
            <a:off x="78851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K-means Clustering: Step 1</a:t>
            </a:r>
          </a:p>
        </p:txBody>
      </p:sp>
      <p:sp>
        <p:nvSpPr>
          <p:cNvPr id="26661" name="Text Box 4"/>
          <p:cNvSpPr txBox="1">
            <a:spLocks noChangeArrowheads="1"/>
          </p:cNvSpPr>
          <p:nvPr/>
        </p:nvSpPr>
        <p:spPr bwMode="auto">
          <a:xfrm>
            <a:off x="979488" y="838200"/>
            <a:ext cx="726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Algorithm: k-means, Distance Metric: Euclidean Distance</a:t>
            </a:r>
          </a:p>
        </p:txBody>
      </p:sp>
      <p:sp>
        <p:nvSpPr>
          <p:cNvPr id="26662" name="AutoShape 5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3" name="AutoShape 6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4" name="AutoShape 7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5" name="AutoShape 8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6" name="AutoShape 9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7" name="AutoShape 10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8" name="AutoShape 11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9" name="AutoShape 12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0" name="AutoShape 13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1" name="AutoShape 14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2" name="AutoShape 15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3" name="AutoShape 16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4" name="AutoShape 17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5" name="AutoShape 18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6" name="AutoShape 19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7" name="AutoShape 20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8" name="AutoShape 21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9" name="AutoShape 22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0" name="AutoShape 23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1" name="AutoShape 24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2" name="AutoShape 25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3" name="AutoShape 26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4" name="AutoShape 27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5" name="AutoShape 28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6" name="AutoShape 29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7" name="AutoShape 30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8" name="AutoShape 31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657600" y="2286000"/>
            <a:ext cx="2743200" cy="3276600"/>
            <a:chOff x="2304" y="1440"/>
            <a:chExt cx="1728" cy="2064"/>
          </a:xfrm>
        </p:grpSpPr>
        <p:grpSp>
          <p:nvGrpSpPr>
            <p:cNvPr id="26690" name="Group 33"/>
            <p:cNvGrpSpPr>
              <a:grpSpLocks/>
            </p:cNvGrpSpPr>
            <p:nvPr/>
          </p:nvGrpSpPr>
          <p:grpSpPr bwMode="auto">
            <a:xfrm>
              <a:off x="2784" y="1440"/>
              <a:ext cx="432" cy="336"/>
              <a:chOff x="192" y="1824"/>
              <a:chExt cx="432" cy="336"/>
            </a:xfrm>
          </p:grpSpPr>
          <p:sp>
            <p:nvSpPr>
              <p:cNvPr id="26697" name="Oval 34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8" name="Text Box 35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/>
                  <a:t>k</a:t>
                </a:r>
                <a:r>
                  <a:rPr lang="en-US" baseline="-25000"/>
                  <a:t>1</a:t>
                </a:r>
              </a:p>
            </p:txBody>
          </p:sp>
        </p:grpSp>
        <p:grpSp>
          <p:nvGrpSpPr>
            <p:cNvPr id="26691" name="Group 36"/>
            <p:cNvGrpSpPr>
              <a:grpSpLocks/>
            </p:cNvGrpSpPr>
            <p:nvPr/>
          </p:nvGrpSpPr>
          <p:grpSpPr bwMode="auto">
            <a:xfrm>
              <a:off x="2304" y="2160"/>
              <a:ext cx="432" cy="336"/>
              <a:chOff x="192" y="1824"/>
              <a:chExt cx="432" cy="336"/>
            </a:xfrm>
          </p:grpSpPr>
          <p:sp>
            <p:nvSpPr>
              <p:cNvPr id="26695" name="Oval 37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6" name="Text Box 38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/>
                  <a:t>k</a:t>
                </a:r>
                <a:r>
                  <a:rPr lang="en-US" baseline="-25000"/>
                  <a:t>2</a:t>
                </a:r>
              </a:p>
            </p:txBody>
          </p:sp>
        </p:grpSp>
        <p:grpSp>
          <p:nvGrpSpPr>
            <p:cNvPr id="26692" name="Group 39"/>
            <p:cNvGrpSpPr>
              <a:grpSpLocks/>
            </p:cNvGrpSpPr>
            <p:nvPr/>
          </p:nvGrpSpPr>
          <p:grpSpPr bwMode="auto">
            <a:xfrm>
              <a:off x="3600" y="3168"/>
              <a:ext cx="432" cy="336"/>
              <a:chOff x="192" y="1824"/>
              <a:chExt cx="432" cy="336"/>
            </a:xfrm>
          </p:grpSpPr>
          <p:sp>
            <p:nvSpPr>
              <p:cNvPr id="26693" name="Oval 40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4" name="Text Box 41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/>
                  <a:t>k</a:t>
                </a:r>
                <a:r>
                  <a:rPr lang="en-US" baseline="-25000"/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5"/>
          <p:cNvSpPr>
            <a:spLocks noChangeArrowheads="1"/>
          </p:cNvSpPr>
          <p:nvPr/>
        </p:nvSpPr>
        <p:spPr bwMode="auto">
          <a:xfrm>
            <a:off x="1154113" y="1198563"/>
            <a:ext cx="6988175" cy="5481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7650" name="Rectangle 46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7651" name="Line 47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2" name="Line 48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3" name="Line 49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4" name="Line 50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5" name="Line 51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6" name="Rectangle 52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7657" name="Line 53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8" name="Line 54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9" name="Line 55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0" name="Line 56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1" name="Line 57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2" name="Line 58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3" name="Line 59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4" name="Line 60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5" name="Line 61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6" name="Line 62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7" name="Line 63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8" name="Line 64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9" name="Line 65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0" name="Line 66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1" name="Freeform 67"/>
          <p:cNvSpPr>
            <a:spLocks/>
          </p:cNvSpPr>
          <p:nvPr/>
        </p:nvSpPr>
        <p:spPr bwMode="auto">
          <a:xfrm>
            <a:off x="3179763" y="4662488"/>
            <a:ext cx="125412" cy="125412"/>
          </a:xfrm>
          <a:custGeom>
            <a:avLst/>
            <a:gdLst>
              <a:gd name="T0" fmla="*/ 2147483647 w 79"/>
              <a:gd name="T1" fmla="*/ 0 h 79"/>
              <a:gd name="T2" fmla="*/ 2147483647 w 79"/>
              <a:gd name="T3" fmla="*/ 2147483647 h 79"/>
              <a:gd name="T4" fmla="*/ 2147483647 w 79"/>
              <a:gd name="T5" fmla="*/ 2147483647 h 79"/>
              <a:gd name="T6" fmla="*/ 0 w 79"/>
              <a:gd name="T7" fmla="*/ 2147483647 h 79"/>
              <a:gd name="T8" fmla="*/ 2147483647 w 79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9"/>
              <a:gd name="T17" fmla="*/ 79 w 79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9">
                <a:moveTo>
                  <a:pt x="40" y="0"/>
                </a:moveTo>
                <a:lnTo>
                  <a:pt x="79" y="39"/>
                </a:lnTo>
                <a:lnTo>
                  <a:pt x="40" y="79"/>
                </a:lnTo>
                <a:lnTo>
                  <a:pt x="0" y="39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793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7672" name="Rectangle 68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7673" name="Rectangle 69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7674" name="Rectangle 70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7675" name="Rectangle 71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7676" name="Rectangle 72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7677" name="Rectangle 73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7678" name="Rectangle 74"/>
          <p:cNvSpPr>
            <a:spLocks noChangeArrowheads="1"/>
          </p:cNvSpPr>
          <p:nvPr/>
        </p:nvSpPr>
        <p:spPr bwMode="auto">
          <a:xfrm>
            <a:off x="20177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7679" name="Rectangle 75"/>
          <p:cNvSpPr>
            <a:spLocks noChangeArrowheads="1"/>
          </p:cNvSpPr>
          <p:nvPr/>
        </p:nvSpPr>
        <p:spPr bwMode="auto">
          <a:xfrm>
            <a:off x="3187700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7680" name="Rectangle 76"/>
          <p:cNvSpPr>
            <a:spLocks noChangeArrowheads="1"/>
          </p:cNvSpPr>
          <p:nvPr/>
        </p:nvSpPr>
        <p:spPr bwMode="auto">
          <a:xfrm>
            <a:off x="4365625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7681" name="Rectangle 77"/>
          <p:cNvSpPr>
            <a:spLocks noChangeArrowheads="1"/>
          </p:cNvSpPr>
          <p:nvPr/>
        </p:nvSpPr>
        <p:spPr bwMode="auto">
          <a:xfrm>
            <a:off x="55356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7682" name="Rectangle 78"/>
          <p:cNvSpPr>
            <a:spLocks noChangeArrowheads="1"/>
          </p:cNvSpPr>
          <p:nvPr/>
        </p:nvSpPr>
        <p:spPr bwMode="auto">
          <a:xfrm>
            <a:off x="6715125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7683" name="Rectangle 79"/>
          <p:cNvSpPr>
            <a:spLocks noChangeArrowheads="1"/>
          </p:cNvSpPr>
          <p:nvPr/>
        </p:nvSpPr>
        <p:spPr bwMode="auto">
          <a:xfrm>
            <a:off x="78851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K-means Clustering: Step 2</a:t>
            </a:r>
          </a:p>
        </p:txBody>
      </p:sp>
      <p:sp>
        <p:nvSpPr>
          <p:cNvPr id="27685" name="Text Box 4"/>
          <p:cNvSpPr txBox="1">
            <a:spLocks noChangeArrowheads="1"/>
          </p:cNvSpPr>
          <p:nvPr/>
        </p:nvSpPr>
        <p:spPr bwMode="auto">
          <a:xfrm>
            <a:off x="979488" y="838200"/>
            <a:ext cx="726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Algorithm: k-means, Distance Metric: Euclidean Distance</a:t>
            </a:r>
          </a:p>
        </p:txBody>
      </p:sp>
      <p:grpSp>
        <p:nvGrpSpPr>
          <p:cNvPr id="27686" name="Group 5"/>
          <p:cNvGrpSpPr>
            <a:grpSpLocks/>
          </p:cNvGrpSpPr>
          <p:nvPr/>
        </p:nvGrpSpPr>
        <p:grpSpPr bwMode="auto">
          <a:xfrm>
            <a:off x="4419600" y="2286000"/>
            <a:ext cx="685800" cy="533400"/>
            <a:chOff x="192" y="1824"/>
            <a:chExt cx="432" cy="336"/>
          </a:xfrm>
        </p:grpSpPr>
        <p:sp>
          <p:nvSpPr>
            <p:cNvPr id="27728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9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1</a:t>
              </a:r>
            </a:p>
          </p:txBody>
        </p:sp>
      </p:grpSp>
      <p:grpSp>
        <p:nvGrpSpPr>
          <p:cNvPr id="27687" name="Group 8"/>
          <p:cNvGrpSpPr>
            <a:grpSpLocks/>
          </p:cNvGrpSpPr>
          <p:nvPr/>
        </p:nvGrpSpPr>
        <p:grpSpPr bwMode="auto">
          <a:xfrm>
            <a:off x="3657600" y="3429000"/>
            <a:ext cx="685800" cy="533400"/>
            <a:chOff x="192" y="1824"/>
            <a:chExt cx="432" cy="336"/>
          </a:xfrm>
        </p:grpSpPr>
        <p:sp>
          <p:nvSpPr>
            <p:cNvPr id="27726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7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2</a:t>
              </a:r>
            </a:p>
          </p:txBody>
        </p:sp>
      </p:grpSp>
      <p:grpSp>
        <p:nvGrpSpPr>
          <p:cNvPr id="27688" name="Group 11"/>
          <p:cNvGrpSpPr>
            <a:grpSpLocks/>
          </p:cNvGrpSpPr>
          <p:nvPr/>
        </p:nvGrpSpPr>
        <p:grpSpPr bwMode="auto">
          <a:xfrm>
            <a:off x="5715000" y="5029200"/>
            <a:ext cx="685800" cy="533400"/>
            <a:chOff x="192" y="1824"/>
            <a:chExt cx="432" cy="336"/>
          </a:xfrm>
        </p:grpSpPr>
        <p:sp>
          <p:nvSpPr>
            <p:cNvPr id="27724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5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3</a:t>
              </a:r>
            </a:p>
          </p:txBody>
        </p:sp>
      </p:grpSp>
      <p:sp>
        <p:nvSpPr>
          <p:cNvPr id="27689" name="AutoShape 14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0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1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2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3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4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5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6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7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8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9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0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1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2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3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4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5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6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7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8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9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0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1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2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3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4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5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3505200" y="2438400"/>
            <a:ext cx="2895600" cy="2590800"/>
            <a:chOff x="2208" y="1536"/>
            <a:chExt cx="1824" cy="1632"/>
          </a:xfrm>
        </p:grpSpPr>
        <p:sp>
          <p:nvSpPr>
            <p:cNvPr id="27721" name="Line 42"/>
            <p:cNvSpPr>
              <a:spLocks noChangeShapeType="1"/>
            </p:cNvSpPr>
            <p:nvPr/>
          </p:nvSpPr>
          <p:spPr bwMode="auto">
            <a:xfrm>
              <a:off x="2976" y="1536"/>
              <a:ext cx="96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2" name="Line 43"/>
            <p:cNvSpPr>
              <a:spLocks noChangeShapeType="1"/>
            </p:cNvSpPr>
            <p:nvPr/>
          </p:nvSpPr>
          <p:spPr bwMode="auto">
            <a:xfrm flipH="1">
              <a:off x="2208" y="2352"/>
              <a:ext cx="14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3" name="Line 44"/>
            <p:cNvSpPr>
              <a:spLocks noChangeShapeType="1"/>
            </p:cNvSpPr>
            <p:nvPr/>
          </p:nvSpPr>
          <p:spPr bwMode="auto">
            <a:xfrm flipV="1">
              <a:off x="3744" y="2688"/>
              <a:ext cx="28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717" name="Line 82"/>
          <p:cNvSpPr>
            <a:spLocks noChangeShapeType="1"/>
          </p:cNvSpPr>
          <p:nvPr/>
        </p:nvSpPr>
        <p:spPr bwMode="auto">
          <a:xfrm flipH="1" flipV="1">
            <a:off x="2057400" y="1752600"/>
            <a:ext cx="2971800" cy="1905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718" name="Line 83"/>
          <p:cNvSpPr>
            <a:spLocks noChangeShapeType="1"/>
          </p:cNvSpPr>
          <p:nvPr/>
        </p:nvSpPr>
        <p:spPr bwMode="auto">
          <a:xfrm flipH="1">
            <a:off x="4038600" y="3657600"/>
            <a:ext cx="990600" cy="18288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719" name="Line 84"/>
          <p:cNvSpPr>
            <a:spLocks noChangeShapeType="1"/>
          </p:cNvSpPr>
          <p:nvPr/>
        </p:nvSpPr>
        <p:spPr bwMode="auto">
          <a:xfrm flipV="1">
            <a:off x="5029200" y="3657600"/>
            <a:ext cx="28956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feld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7099" y="6021388"/>
            <a:ext cx="8389357" cy="64235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algn="ctr">
              <a:defRPr/>
            </a:pPr>
            <a:r>
              <a:rPr lang="de-DE">
                <a:noFill/>
                <a:latin typeface="Times New Roman" pitchFamily="18" charset="0"/>
                <a:ea typeface="ＭＳ Ｐゴシック" pitchFamily="34" charset="-128"/>
                <a:cs typeface="+mn-cs"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68"/>
          <p:cNvSpPr>
            <a:spLocks noChangeArrowheads="1"/>
          </p:cNvSpPr>
          <p:nvPr/>
        </p:nvSpPr>
        <p:spPr bwMode="auto">
          <a:xfrm>
            <a:off x="1122363" y="1198563"/>
            <a:ext cx="6989762" cy="5481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8674" name="Rectangle 69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8675" name="Line 70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6" name="Line 71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7" name="Line 72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8" name="Line 73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9" name="Line 74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0" name="Rectangle 75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8681" name="Line 76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2" name="Line 77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3" name="Line 78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4" name="Line 79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5" name="Line 80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6" name="Line 81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7" name="Line 82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8" name="Line 83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9" name="Line 84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0" name="Line 85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1" name="Line 86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2" name="Line 87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3" name="Line 88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4" name="Line 89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5" name="Freeform 90"/>
          <p:cNvSpPr>
            <a:spLocks/>
          </p:cNvSpPr>
          <p:nvPr/>
        </p:nvSpPr>
        <p:spPr bwMode="auto">
          <a:xfrm>
            <a:off x="3179763" y="4662488"/>
            <a:ext cx="125412" cy="125412"/>
          </a:xfrm>
          <a:custGeom>
            <a:avLst/>
            <a:gdLst>
              <a:gd name="T0" fmla="*/ 2147483647 w 79"/>
              <a:gd name="T1" fmla="*/ 0 h 79"/>
              <a:gd name="T2" fmla="*/ 2147483647 w 79"/>
              <a:gd name="T3" fmla="*/ 2147483647 h 79"/>
              <a:gd name="T4" fmla="*/ 2147483647 w 79"/>
              <a:gd name="T5" fmla="*/ 2147483647 h 79"/>
              <a:gd name="T6" fmla="*/ 0 w 79"/>
              <a:gd name="T7" fmla="*/ 2147483647 h 79"/>
              <a:gd name="T8" fmla="*/ 2147483647 w 79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9"/>
              <a:gd name="T17" fmla="*/ 79 w 79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9">
                <a:moveTo>
                  <a:pt x="40" y="0"/>
                </a:moveTo>
                <a:lnTo>
                  <a:pt x="79" y="39"/>
                </a:lnTo>
                <a:lnTo>
                  <a:pt x="40" y="79"/>
                </a:lnTo>
                <a:lnTo>
                  <a:pt x="0" y="39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793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8696" name="Rectangle 91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8697" name="Rectangle 92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8698" name="Rectangle 93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8699" name="Rectangle 94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8700" name="Rectangle 95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8701" name="Rectangle 96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8702" name="Rectangle 97"/>
          <p:cNvSpPr>
            <a:spLocks noChangeArrowheads="1"/>
          </p:cNvSpPr>
          <p:nvPr/>
        </p:nvSpPr>
        <p:spPr bwMode="auto">
          <a:xfrm>
            <a:off x="20177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8703" name="Rectangle 98"/>
          <p:cNvSpPr>
            <a:spLocks noChangeArrowheads="1"/>
          </p:cNvSpPr>
          <p:nvPr/>
        </p:nvSpPr>
        <p:spPr bwMode="auto">
          <a:xfrm>
            <a:off x="3187700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8704" name="Rectangle 99"/>
          <p:cNvSpPr>
            <a:spLocks noChangeArrowheads="1"/>
          </p:cNvSpPr>
          <p:nvPr/>
        </p:nvSpPr>
        <p:spPr bwMode="auto">
          <a:xfrm>
            <a:off x="4365625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8705" name="Rectangle 100"/>
          <p:cNvSpPr>
            <a:spLocks noChangeArrowheads="1"/>
          </p:cNvSpPr>
          <p:nvPr/>
        </p:nvSpPr>
        <p:spPr bwMode="auto">
          <a:xfrm>
            <a:off x="55356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8706" name="Rectangle 101"/>
          <p:cNvSpPr>
            <a:spLocks noChangeArrowheads="1"/>
          </p:cNvSpPr>
          <p:nvPr/>
        </p:nvSpPr>
        <p:spPr bwMode="auto">
          <a:xfrm>
            <a:off x="6715125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8707" name="Rectangle 102"/>
          <p:cNvSpPr>
            <a:spLocks noChangeArrowheads="1"/>
          </p:cNvSpPr>
          <p:nvPr/>
        </p:nvSpPr>
        <p:spPr bwMode="auto">
          <a:xfrm>
            <a:off x="78851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K-means Clustering: Step 3</a:t>
            </a:r>
          </a:p>
        </p:txBody>
      </p:sp>
      <p:sp>
        <p:nvSpPr>
          <p:cNvPr id="28709" name="Text Box 4"/>
          <p:cNvSpPr txBox="1">
            <a:spLocks noChangeArrowheads="1"/>
          </p:cNvSpPr>
          <p:nvPr/>
        </p:nvSpPr>
        <p:spPr bwMode="auto">
          <a:xfrm>
            <a:off x="979488" y="838200"/>
            <a:ext cx="726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Algorithm: k-means, Distance Metric: Euclidean Distance</a:t>
            </a:r>
          </a:p>
        </p:txBody>
      </p:sp>
      <p:grpSp>
        <p:nvGrpSpPr>
          <p:cNvPr id="28710" name="Group 5"/>
          <p:cNvGrpSpPr>
            <a:grpSpLocks/>
          </p:cNvGrpSpPr>
          <p:nvPr/>
        </p:nvGrpSpPr>
        <p:grpSpPr bwMode="auto">
          <a:xfrm>
            <a:off x="6172200" y="2133600"/>
            <a:ext cx="685800" cy="533400"/>
            <a:chOff x="192" y="1824"/>
            <a:chExt cx="432" cy="336"/>
          </a:xfrm>
        </p:grpSpPr>
        <p:sp>
          <p:nvSpPr>
            <p:cNvPr id="28772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73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1</a:t>
              </a:r>
            </a:p>
          </p:txBody>
        </p:sp>
      </p:grpSp>
      <p:grpSp>
        <p:nvGrpSpPr>
          <p:cNvPr id="28711" name="Group 8"/>
          <p:cNvGrpSpPr>
            <a:grpSpLocks/>
          </p:cNvGrpSpPr>
          <p:nvPr/>
        </p:nvGrpSpPr>
        <p:grpSpPr bwMode="auto">
          <a:xfrm>
            <a:off x="3124200" y="4343400"/>
            <a:ext cx="685800" cy="533400"/>
            <a:chOff x="192" y="1824"/>
            <a:chExt cx="432" cy="336"/>
          </a:xfrm>
        </p:grpSpPr>
        <p:sp>
          <p:nvSpPr>
            <p:cNvPr id="28770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71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2</a:t>
              </a:r>
            </a:p>
          </p:txBody>
        </p:sp>
      </p:grpSp>
      <p:grpSp>
        <p:nvGrpSpPr>
          <p:cNvPr id="28712" name="Group 11"/>
          <p:cNvGrpSpPr>
            <a:grpSpLocks/>
          </p:cNvGrpSpPr>
          <p:nvPr/>
        </p:nvGrpSpPr>
        <p:grpSpPr bwMode="auto">
          <a:xfrm>
            <a:off x="6248400" y="4038600"/>
            <a:ext cx="685800" cy="533400"/>
            <a:chOff x="192" y="1824"/>
            <a:chExt cx="432" cy="336"/>
          </a:xfrm>
        </p:grpSpPr>
        <p:sp>
          <p:nvSpPr>
            <p:cNvPr id="28768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3</a:t>
              </a:r>
            </a:p>
          </p:txBody>
        </p:sp>
      </p:grpSp>
      <p:sp>
        <p:nvSpPr>
          <p:cNvPr id="28713" name="AutoShape 14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4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5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6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7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8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9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0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1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2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3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4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5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6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7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8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9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0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1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2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3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4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5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6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7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8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9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0" name="AutoShape 41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1" name="AutoShape 42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2" name="AutoShape 43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3" name="AutoShape 44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4" name="AutoShape 45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5" name="AutoShape 46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6" name="AutoShape 47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7" name="AutoShape 48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8" name="AutoShape 49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9" name="AutoShape 50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0" name="AutoShape 51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1" name="AutoShape 52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2" name="AutoShape 53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3" name="AutoShape 54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4" name="AutoShape 55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5" name="AutoShape 56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6" name="AutoShape 57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7" name="AutoShape 58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8" name="AutoShape 59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9" name="AutoShape 60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0" name="AutoShape 61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1" name="AutoShape 62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2" name="AutoShape 63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3" name="AutoShape 6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4" name="AutoShape 65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5" name="AutoShape 66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6" name="AutoShape 67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2" name="Textfeld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6051" y="5692470"/>
            <a:ext cx="3327844" cy="110479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algn="ctr">
              <a:defRPr/>
            </a:pPr>
            <a:r>
              <a:rPr lang="de-DE">
                <a:noFill/>
                <a:latin typeface="Times New Roman" pitchFamily="18" charset="0"/>
                <a:ea typeface="ＭＳ Ｐゴシック" pitchFamily="34" charset="-128"/>
                <a:cs typeface="+mn-cs"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5"/>
          <p:cNvSpPr>
            <a:spLocks noChangeArrowheads="1"/>
          </p:cNvSpPr>
          <p:nvPr/>
        </p:nvSpPr>
        <p:spPr bwMode="auto">
          <a:xfrm>
            <a:off x="1122363" y="1198563"/>
            <a:ext cx="6989762" cy="5481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9698" name="Rectangle 46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9699" name="Line 47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0" name="Line 48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1" name="Line 49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2" name="Line 50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3" name="Line 51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4" name="Rectangle 52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9705" name="Line 53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6" name="Line 54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7" name="Line 55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8" name="Line 56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9" name="Line 57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0" name="Line 58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1" name="Line 59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2" name="Line 60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3" name="Line 61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4" name="Line 62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5" name="Line 63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6" name="Line 64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7" name="Line 65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8" name="Line 66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9" name="Freeform 67"/>
          <p:cNvSpPr>
            <a:spLocks/>
          </p:cNvSpPr>
          <p:nvPr/>
        </p:nvSpPr>
        <p:spPr bwMode="auto">
          <a:xfrm>
            <a:off x="3179763" y="4662488"/>
            <a:ext cx="125412" cy="125412"/>
          </a:xfrm>
          <a:custGeom>
            <a:avLst/>
            <a:gdLst>
              <a:gd name="T0" fmla="*/ 2147483647 w 79"/>
              <a:gd name="T1" fmla="*/ 0 h 79"/>
              <a:gd name="T2" fmla="*/ 2147483647 w 79"/>
              <a:gd name="T3" fmla="*/ 2147483647 h 79"/>
              <a:gd name="T4" fmla="*/ 2147483647 w 79"/>
              <a:gd name="T5" fmla="*/ 2147483647 h 79"/>
              <a:gd name="T6" fmla="*/ 0 w 79"/>
              <a:gd name="T7" fmla="*/ 2147483647 h 79"/>
              <a:gd name="T8" fmla="*/ 2147483647 w 79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9"/>
              <a:gd name="T17" fmla="*/ 79 w 79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9">
                <a:moveTo>
                  <a:pt x="40" y="0"/>
                </a:moveTo>
                <a:lnTo>
                  <a:pt x="79" y="39"/>
                </a:lnTo>
                <a:lnTo>
                  <a:pt x="40" y="79"/>
                </a:lnTo>
                <a:lnTo>
                  <a:pt x="0" y="39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793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9720" name="Rectangle 68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9721" name="Rectangle 69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9722" name="Rectangle 70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9723" name="Rectangle 71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9724" name="Rectangle 72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9725" name="Rectangle 73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9726" name="Rectangle 74"/>
          <p:cNvSpPr>
            <a:spLocks noChangeArrowheads="1"/>
          </p:cNvSpPr>
          <p:nvPr/>
        </p:nvSpPr>
        <p:spPr bwMode="auto">
          <a:xfrm>
            <a:off x="20177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9727" name="Rectangle 75"/>
          <p:cNvSpPr>
            <a:spLocks noChangeArrowheads="1"/>
          </p:cNvSpPr>
          <p:nvPr/>
        </p:nvSpPr>
        <p:spPr bwMode="auto">
          <a:xfrm>
            <a:off x="3187700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9728" name="Rectangle 76"/>
          <p:cNvSpPr>
            <a:spLocks noChangeArrowheads="1"/>
          </p:cNvSpPr>
          <p:nvPr/>
        </p:nvSpPr>
        <p:spPr bwMode="auto">
          <a:xfrm>
            <a:off x="4365625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9729" name="Rectangle 77"/>
          <p:cNvSpPr>
            <a:spLocks noChangeArrowheads="1"/>
          </p:cNvSpPr>
          <p:nvPr/>
        </p:nvSpPr>
        <p:spPr bwMode="auto">
          <a:xfrm>
            <a:off x="55356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9730" name="Rectangle 78"/>
          <p:cNvSpPr>
            <a:spLocks noChangeArrowheads="1"/>
          </p:cNvSpPr>
          <p:nvPr/>
        </p:nvSpPr>
        <p:spPr bwMode="auto">
          <a:xfrm>
            <a:off x="6715125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9731" name="Rectangle 79"/>
          <p:cNvSpPr>
            <a:spLocks noChangeArrowheads="1"/>
          </p:cNvSpPr>
          <p:nvPr/>
        </p:nvSpPr>
        <p:spPr bwMode="auto">
          <a:xfrm>
            <a:off x="7885113" y="57388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K-means Clustering: Step 4</a:t>
            </a:r>
          </a:p>
        </p:txBody>
      </p:sp>
      <p:sp>
        <p:nvSpPr>
          <p:cNvPr id="29733" name="Text Box 4"/>
          <p:cNvSpPr txBox="1">
            <a:spLocks noChangeArrowheads="1"/>
          </p:cNvSpPr>
          <p:nvPr/>
        </p:nvSpPr>
        <p:spPr bwMode="auto">
          <a:xfrm>
            <a:off x="979488" y="838200"/>
            <a:ext cx="726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Algorithm: k-means, Distance Metric: Euclidean Distance</a:t>
            </a:r>
          </a:p>
        </p:txBody>
      </p:sp>
      <p:grpSp>
        <p:nvGrpSpPr>
          <p:cNvPr id="29734" name="Group 5"/>
          <p:cNvGrpSpPr>
            <a:grpSpLocks/>
          </p:cNvGrpSpPr>
          <p:nvPr/>
        </p:nvGrpSpPr>
        <p:grpSpPr bwMode="auto">
          <a:xfrm>
            <a:off x="6172200" y="2133600"/>
            <a:ext cx="685800" cy="533400"/>
            <a:chOff x="192" y="1824"/>
            <a:chExt cx="432" cy="336"/>
          </a:xfrm>
        </p:grpSpPr>
        <p:sp>
          <p:nvSpPr>
            <p:cNvPr id="29772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73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1</a:t>
              </a:r>
            </a:p>
          </p:txBody>
        </p:sp>
      </p:grpSp>
      <p:grpSp>
        <p:nvGrpSpPr>
          <p:cNvPr id="29735" name="Group 8"/>
          <p:cNvGrpSpPr>
            <a:grpSpLocks/>
          </p:cNvGrpSpPr>
          <p:nvPr/>
        </p:nvGrpSpPr>
        <p:grpSpPr bwMode="auto">
          <a:xfrm>
            <a:off x="3124200" y="4343400"/>
            <a:ext cx="685800" cy="533400"/>
            <a:chOff x="192" y="1824"/>
            <a:chExt cx="432" cy="336"/>
          </a:xfrm>
        </p:grpSpPr>
        <p:sp>
          <p:nvSpPr>
            <p:cNvPr id="29770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71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2</a:t>
              </a:r>
            </a:p>
          </p:txBody>
        </p:sp>
      </p:grpSp>
      <p:grpSp>
        <p:nvGrpSpPr>
          <p:cNvPr id="29736" name="Group 11"/>
          <p:cNvGrpSpPr>
            <a:grpSpLocks/>
          </p:cNvGrpSpPr>
          <p:nvPr/>
        </p:nvGrpSpPr>
        <p:grpSpPr bwMode="auto">
          <a:xfrm>
            <a:off x="6248400" y="4038600"/>
            <a:ext cx="685800" cy="533400"/>
            <a:chOff x="192" y="1824"/>
            <a:chExt cx="432" cy="336"/>
          </a:xfrm>
        </p:grpSpPr>
        <p:sp>
          <p:nvSpPr>
            <p:cNvPr id="29768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69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3</a:t>
              </a:r>
            </a:p>
          </p:txBody>
        </p:sp>
      </p:grpSp>
      <p:sp>
        <p:nvSpPr>
          <p:cNvPr id="29737" name="AutoShape 14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38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39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0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1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2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3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4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5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6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7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8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9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0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1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2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3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4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5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6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7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8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9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0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1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2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3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2819400" y="2209800"/>
            <a:ext cx="3962400" cy="2514600"/>
            <a:chOff x="1776" y="1392"/>
            <a:chExt cx="2496" cy="1584"/>
          </a:xfrm>
        </p:grpSpPr>
        <p:sp>
          <p:nvSpPr>
            <p:cNvPr id="29765" name="Line 42"/>
            <p:cNvSpPr>
              <a:spLocks noChangeShapeType="1"/>
            </p:cNvSpPr>
            <p:nvPr/>
          </p:nvSpPr>
          <p:spPr bwMode="auto">
            <a:xfrm flipH="1" flipV="1">
              <a:off x="1776" y="2592"/>
              <a:ext cx="192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766" name="Line 43"/>
            <p:cNvSpPr>
              <a:spLocks noChangeShapeType="1"/>
            </p:cNvSpPr>
            <p:nvPr/>
          </p:nvSpPr>
          <p:spPr bwMode="auto">
            <a:xfrm flipH="1">
              <a:off x="3840" y="2736"/>
              <a:ext cx="96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767" name="Line 44"/>
            <p:cNvSpPr>
              <a:spLocks noChangeShapeType="1"/>
            </p:cNvSpPr>
            <p:nvPr/>
          </p:nvSpPr>
          <p:spPr bwMode="auto">
            <a:xfrm>
              <a:off x="4080" y="1392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2"/>
          <p:cNvGraphicFramePr>
            <a:graphicFrameLocks noChangeAspect="1"/>
          </p:cNvGraphicFramePr>
          <p:nvPr/>
        </p:nvGraphicFramePr>
        <p:xfrm>
          <a:off x="1117600" y="1193800"/>
          <a:ext cx="6999288" cy="548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4" r:id="rId3" imgW="7003725" imgH="5479851" progId="Excel.Chart.8">
                  <p:embed/>
                </p:oleObj>
              </mc:Choice>
              <mc:Fallback>
                <p:oleObj r:id="rId3" imgW="7003725" imgH="5479851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1193800"/>
                        <a:ext cx="6999288" cy="548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2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K-means Clustering: Step 5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979488" y="838200"/>
            <a:ext cx="726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Algorithm: k-means, Distance Metric: Euclidean Distance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6553200" y="2133600"/>
            <a:ext cx="685800" cy="533400"/>
            <a:chOff x="192" y="1824"/>
            <a:chExt cx="432" cy="336"/>
          </a:xfrm>
        </p:grpSpPr>
        <p:sp>
          <p:nvSpPr>
            <p:cNvPr id="30758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0759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1</a:t>
              </a:r>
            </a:p>
          </p:txBody>
        </p:sp>
      </p:grpSp>
      <p:grpSp>
        <p:nvGrpSpPr>
          <p:cNvPr id="30725" name="Group 8"/>
          <p:cNvGrpSpPr>
            <a:grpSpLocks/>
          </p:cNvGrpSpPr>
          <p:nvPr/>
        </p:nvGrpSpPr>
        <p:grpSpPr bwMode="auto">
          <a:xfrm>
            <a:off x="2743200" y="4038600"/>
            <a:ext cx="685800" cy="533400"/>
            <a:chOff x="192" y="1824"/>
            <a:chExt cx="432" cy="336"/>
          </a:xfrm>
        </p:grpSpPr>
        <p:sp>
          <p:nvSpPr>
            <p:cNvPr id="30756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0757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2</a:t>
              </a:r>
            </a:p>
          </p:txBody>
        </p:sp>
      </p:grpSp>
      <p:grpSp>
        <p:nvGrpSpPr>
          <p:cNvPr id="30726" name="Group 11"/>
          <p:cNvGrpSpPr>
            <a:grpSpLocks/>
          </p:cNvGrpSpPr>
          <p:nvPr/>
        </p:nvGrpSpPr>
        <p:grpSpPr bwMode="auto">
          <a:xfrm>
            <a:off x="6172200" y="4267200"/>
            <a:ext cx="685800" cy="533400"/>
            <a:chOff x="192" y="1824"/>
            <a:chExt cx="432" cy="336"/>
          </a:xfrm>
        </p:grpSpPr>
        <p:sp>
          <p:nvSpPr>
            <p:cNvPr id="30754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0755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 baseline="-25000"/>
                <a:t>3</a:t>
              </a:r>
            </a:p>
          </p:txBody>
        </p:sp>
      </p:grpSp>
      <p:sp>
        <p:nvSpPr>
          <p:cNvPr id="30727" name="AutoShape 14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28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29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0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1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2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3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4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5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6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7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8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39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0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1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2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3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4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5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6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7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8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49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50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51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52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53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1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Comments on the </a:t>
            </a:r>
            <a:r>
              <a:rPr lang="en-US" sz="4000" i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K-Means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Method</a:t>
            </a:r>
            <a:endParaRPr lang="en-US" sz="3200" b="1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52513"/>
            <a:ext cx="8686800" cy="4891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u="sng">
                <a:latin typeface="Calibri" charset="0"/>
                <a:ea typeface="ＭＳ Ｐゴシック" charset="0"/>
                <a:cs typeface="ＭＳ Ｐゴシック" charset="0"/>
              </a:rPr>
              <a:t>Strength</a:t>
            </a:r>
            <a:r>
              <a:rPr lang="en-US" sz="26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i="1">
                <a:latin typeface="Calibri" charset="0"/>
                <a:ea typeface="ＭＳ Ｐゴシック" charset="0"/>
              </a:rPr>
              <a:t>Relatively efficient</a:t>
            </a:r>
            <a:r>
              <a:rPr lang="en-US" sz="2200">
                <a:latin typeface="Calibri" charset="0"/>
                <a:ea typeface="ＭＳ Ｐゴシック" charset="0"/>
              </a:rPr>
              <a:t>: </a:t>
            </a:r>
            <a:r>
              <a:rPr lang="en-US" sz="2200" i="1">
                <a:latin typeface="Calibri" charset="0"/>
                <a:ea typeface="ＭＳ Ｐゴシック" charset="0"/>
              </a:rPr>
              <a:t>O</a:t>
            </a:r>
            <a:r>
              <a:rPr lang="en-US" sz="2200">
                <a:latin typeface="Calibri" charset="0"/>
                <a:ea typeface="ＭＳ Ｐゴシック" charset="0"/>
              </a:rPr>
              <a:t>(</a:t>
            </a:r>
            <a:r>
              <a:rPr lang="en-US" sz="2200" i="1">
                <a:latin typeface="Calibri" charset="0"/>
                <a:ea typeface="ＭＳ Ｐゴシック" charset="0"/>
              </a:rPr>
              <a:t>tkn</a:t>
            </a:r>
            <a:r>
              <a:rPr lang="en-US" sz="2200">
                <a:latin typeface="Calibri" charset="0"/>
                <a:ea typeface="ＭＳ Ｐゴシック" charset="0"/>
              </a:rPr>
              <a:t>), where </a:t>
            </a:r>
            <a:r>
              <a:rPr lang="en-US" sz="2200" i="1">
                <a:latin typeface="Calibri" charset="0"/>
                <a:ea typeface="ＭＳ Ｐゴシック" charset="0"/>
              </a:rPr>
              <a:t>n</a:t>
            </a:r>
            <a:r>
              <a:rPr lang="en-US" sz="2200">
                <a:latin typeface="Calibri" charset="0"/>
                <a:ea typeface="ＭＳ Ｐゴシック" charset="0"/>
              </a:rPr>
              <a:t> is # objects, </a:t>
            </a:r>
            <a:r>
              <a:rPr lang="en-US" sz="2200" i="1">
                <a:latin typeface="Calibri" charset="0"/>
                <a:ea typeface="ＭＳ Ｐゴシック" charset="0"/>
              </a:rPr>
              <a:t>k</a:t>
            </a:r>
            <a:r>
              <a:rPr lang="en-US" sz="2200">
                <a:latin typeface="Calibri" charset="0"/>
                <a:ea typeface="ＭＳ Ｐゴシック" charset="0"/>
              </a:rPr>
              <a:t> is # clusters, and </a:t>
            </a:r>
            <a:r>
              <a:rPr lang="en-US" sz="2200" i="1">
                <a:latin typeface="Calibri" charset="0"/>
                <a:ea typeface="ＭＳ Ｐゴシック" charset="0"/>
              </a:rPr>
              <a:t>t  </a:t>
            </a:r>
            <a:r>
              <a:rPr lang="en-US" sz="2200">
                <a:latin typeface="Calibri" charset="0"/>
                <a:ea typeface="ＭＳ Ｐゴシック" charset="0"/>
              </a:rPr>
              <a:t>is # iterations. Normally, </a:t>
            </a:r>
            <a:r>
              <a:rPr lang="en-US" sz="2200" i="1">
                <a:latin typeface="Calibri" charset="0"/>
                <a:ea typeface="ＭＳ Ｐゴシック" charset="0"/>
              </a:rPr>
              <a:t>k</a:t>
            </a:r>
            <a:r>
              <a:rPr lang="en-US" sz="2200">
                <a:latin typeface="Calibri" charset="0"/>
                <a:ea typeface="ＭＳ Ｐゴシック" charset="0"/>
              </a:rPr>
              <a:t>, </a:t>
            </a:r>
            <a:r>
              <a:rPr lang="en-US" sz="2200" i="1">
                <a:latin typeface="Calibri" charset="0"/>
                <a:ea typeface="ＭＳ Ｐゴシック" charset="0"/>
              </a:rPr>
              <a:t>t</a:t>
            </a:r>
            <a:r>
              <a:rPr lang="en-US" sz="2200">
                <a:latin typeface="Calibri" charset="0"/>
                <a:ea typeface="ＭＳ Ｐゴシック" charset="0"/>
              </a:rPr>
              <a:t> &lt;&lt; </a:t>
            </a:r>
            <a:r>
              <a:rPr lang="en-US" sz="2200" i="1">
                <a:latin typeface="Calibri" charset="0"/>
                <a:ea typeface="ＭＳ Ｐゴシック" charset="0"/>
              </a:rPr>
              <a:t>n</a:t>
            </a:r>
            <a:r>
              <a:rPr lang="en-US" sz="2200">
                <a:latin typeface="Calibri" charset="0"/>
                <a:ea typeface="ＭＳ Ｐゴシック" charset="0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Calibri" charset="0"/>
                <a:ea typeface="ＭＳ Ｐゴシック" charset="0"/>
              </a:rPr>
              <a:t>Often terminates at a </a:t>
            </a:r>
            <a:r>
              <a:rPr lang="en-US" sz="2200" i="1">
                <a:latin typeface="Calibri" charset="0"/>
                <a:ea typeface="ＭＳ Ｐゴシック" charset="0"/>
              </a:rPr>
              <a:t>local optimum</a:t>
            </a:r>
            <a:r>
              <a:rPr lang="en-US" sz="2200">
                <a:latin typeface="Calibri" charset="0"/>
                <a:ea typeface="ＭＳ Ｐゴシック" charset="0"/>
              </a:rPr>
              <a:t>. The </a:t>
            </a:r>
            <a:r>
              <a:rPr lang="en-US" sz="2200" i="1">
                <a:latin typeface="Calibri" charset="0"/>
                <a:ea typeface="ＭＳ Ｐゴシック" charset="0"/>
              </a:rPr>
              <a:t>global optimum</a:t>
            </a:r>
            <a:r>
              <a:rPr lang="en-US" sz="2200">
                <a:latin typeface="Calibri" charset="0"/>
                <a:ea typeface="ＭＳ Ｐゴシック" charset="0"/>
              </a:rPr>
              <a:t> may be found using techniques such as: </a:t>
            </a:r>
            <a:r>
              <a:rPr lang="en-US" sz="2200" i="1">
                <a:latin typeface="Calibri" charset="0"/>
                <a:ea typeface="ＭＳ Ｐゴシック" charset="0"/>
              </a:rPr>
              <a:t>deterministic annealing</a:t>
            </a:r>
            <a:r>
              <a:rPr lang="en-US" sz="2200">
                <a:latin typeface="Calibri" charset="0"/>
                <a:ea typeface="ＭＳ Ｐゴシック" charset="0"/>
              </a:rPr>
              <a:t> and </a:t>
            </a:r>
            <a:r>
              <a:rPr lang="en-US" sz="2200" i="1">
                <a:latin typeface="Calibri" charset="0"/>
                <a:ea typeface="ＭＳ Ｐゴシック" charset="0"/>
              </a:rPr>
              <a:t>genetic algorithms</a:t>
            </a:r>
            <a:endParaRPr lang="en-US" sz="220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u="sng">
                <a:latin typeface="Calibri" charset="0"/>
                <a:ea typeface="ＭＳ Ｐゴシック" charset="0"/>
                <a:cs typeface="ＭＳ Ｐゴシック" charset="0"/>
              </a:rPr>
              <a:t>Weakness</a:t>
            </a:r>
            <a:endParaRPr lang="en-US" sz="26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Calibri" charset="0"/>
                <a:ea typeface="ＭＳ Ｐゴシック" charset="0"/>
              </a:rPr>
              <a:t>Applicable only when </a:t>
            </a:r>
            <a:r>
              <a:rPr lang="en-US" sz="2200" i="1">
                <a:latin typeface="Calibri" charset="0"/>
                <a:ea typeface="ＭＳ Ｐゴシック" charset="0"/>
              </a:rPr>
              <a:t>mean</a:t>
            </a:r>
            <a:r>
              <a:rPr lang="en-US" sz="2200">
                <a:latin typeface="Calibri" charset="0"/>
                <a:ea typeface="ＭＳ Ｐゴシック" charset="0"/>
              </a:rPr>
              <a:t> is defined, then what about categorical data? Need to extend the distance measurement.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>
                <a:latin typeface="Calibri" charset="0"/>
                <a:ea typeface="ＭＳ Ｐゴシック" charset="0"/>
              </a:rPr>
              <a:t>Ahmad, Dey: </a:t>
            </a:r>
            <a:r>
              <a:rPr lang="en-US" sz="1900" b="1">
                <a:latin typeface="Calibri" charset="0"/>
                <a:ea typeface="ＭＳ Ｐゴシック" charset="0"/>
              </a:rPr>
              <a:t>A k-mean clustering algorithm for mixed numeric and categorical data, Data &amp; Knowledge Engineering, Nov. 2007</a:t>
            </a:r>
            <a:endParaRPr lang="en-US" sz="190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Calibri" charset="0"/>
                <a:ea typeface="ＭＳ Ｐゴシック" charset="0"/>
              </a:rPr>
              <a:t>Need to specify </a:t>
            </a:r>
            <a:r>
              <a:rPr lang="en-US" sz="2200" i="1">
                <a:latin typeface="Calibri" charset="0"/>
                <a:ea typeface="ＭＳ Ｐゴシック" charset="0"/>
              </a:rPr>
              <a:t>k, </a:t>
            </a:r>
            <a:r>
              <a:rPr lang="en-US" sz="2200">
                <a:latin typeface="Calibri" charset="0"/>
                <a:ea typeface="ＭＳ Ｐゴシック" charset="0"/>
              </a:rPr>
              <a:t>the </a:t>
            </a:r>
            <a:r>
              <a:rPr lang="en-US" sz="2200" i="1">
                <a:latin typeface="Calibri" charset="0"/>
                <a:ea typeface="ＭＳ Ｐゴシック" charset="0"/>
              </a:rPr>
              <a:t>number</a:t>
            </a:r>
            <a:r>
              <a:rPr lang="en-US" sz="2200">
                <a:latin typeface="Calibri" charset="0"/>
                <a:ea typeface="ＭＳ Ｐゴシック" charset="0"/>
              </a:rPr>
              <a:t> of clusters, in advance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Calibri" charset="0"/>
                <a:ea typeface="ＭＳ Ｐゴシック" charset="0"/>
              </a:rPr>
              <a:t>Unable to handle noisy data and </a:t>
            </a:r>
            <a:r>
              <a:rPr lang="en-US" sz="2200" i="1">
                <a:latin typeface="Calibri" charset="0"/>
                <a:ea typeface="ＭＳ Ｐゴシック" charset="0"/>
              </a:rPr>
              <a:t>outliers</a:t>
            </a:r>
            <a:endParaRPr lang="en-US" sz="220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Calibri" charset="0"/>
                <a:ea typeface="ＭＳ Ｐゴシック" charset="0"/>
              </a:rPr>
              <a:t>Not suitable to discover clusters with </a:t>
            </a:r>
            <a:r>
              <a:rPr lang="en-US" sz="2200" i="1">
                <a:latin typeface="Calibri" charset="0"/>
                <a:ea typeface="ＭＳ Ｐゴシック" charset="0"/>
              </a:rPr>
              <a:t>non-convex shapes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Calibri" charset="0"/>
                <a:ea typeface="ＭＳ Ｐゴシック" charset="0"/>
              </a:rPr>
              <a:t>Tends to build clusters of equal size</a:t>
            </a:r>
          </a:p>
          <a:p>
            <a:pPr lvl="1" eaLnBrk="1" hangingPunct="1">
              <a:lnSpc>
                <a:spcPct val="80000"/>
              </a:lnSpc>
            </a:pPr>
            <a:endParaRPr lang="en-US" sz="2200" i="1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/>
          <p:cNvGrpSpPr>
            <a:grpSpLocks/>
          </p:cNvGrpSpPr>
          <p:nvPr/>
        </p:nvGrpSpPr>
        <p:grpSpPr bwMode="auto">
          <a:xfrm>
            <a:off x="0" y="2074863"/>
            <a:ext cx="4476750" cy="4435475"/>
            <a:chOff x="83" y="1196"/>
            <a:chExt cx="2820" cy="2794"/>
          </a:xfrm>
        </p:grpSpPr>
        <p:sp>
          <p:nvSpPr>
            <p:cNvPr id="52228" name="Rectangle 3"/>
            <p:cNvSpPr>
              <a:spLocks noChangeArrowheads="1"/>
            </p:cNvSpPr>
            <p:nvPr/>
          </p:nvSpPr>
          <p:spPr bwMode="auto">
            <a:xfrm>
              <a:off x="41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29" name="Rectangle 4"/>
            <p:cNvSpPr>
              <a:spLocks noChangeArrowheads="1"/>
            </p:cNvSpPr>
            <p:nvPr/>
          </p:nvSpPr>
          <p:spPr bwMode="auto">
            <a:xfrm>
              <a:off x="65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0" name="Rectangle 5"/>
            <p:cNvSpPr>
              <a:spLocks noChangeArrowheads="1"/>
            </p:cNvSpPr>
            <p:nvPr/>
          </p:nvSpPr>
          <p:spPr bwMode="auto">
            <a:xfrm>
              <a:off x="89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1" name="Rectangle 6"/>
            <p:cNvSpPr>
              <a:spLocks noChangeArrowheads="1"/>
            </p:cNvSpPr>
            <p:nvPr/>
          </p:nvSpPr>
          <p:spPr bwMode="auto">
            <a:xfrm>
              <a:off x="113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2" name="Rectangle 7"/>
            <p:cNvSpPr>
              <a:spLocks noChangeArrowheads="1"/>
            </p:cNvSpPr>
            <p:nvPr/>
          </p:nvSpPr>
          <p:spPr bwMode="auto">
            <a:xfrm>
              <a:off x="137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3" name="Rectangle 8"/>
            <p:cNvSpPr>
              <a:spLocks noChangeArrowheads="1"/>
            </p:cNvSpPr>
            <p:nvPr/>
          </p:nvSpPr>
          <p:spPr bwMode="auto">
            <a:xfrm>
              <a:off x="161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4" name="Rectangle 9"/>
            <p:cNvSpPr>
              <a:spLocks noChangeArrowheads="1"/>
            </p:cNvSpPr>
            <p:nvPr/>
          </p:nvSpPr>
          <p:spPr bwMode="auto">
            <a:xfrm>
              <a:off x="185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5" name="Rectangle 10"/>
            <p:cNvSpPr>
              <a:spLocks noChangeArrowheads="1"/>
            </p:cNvSpPr>
            <p:nvPr/>
          </p:nvSpPr>
          <p:spPr bwMode="auto">
            <a:xfrm>
              <a:off x="209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6" name="Rectangle 11"/>
            <p:cNvSpPr>
              <a:spLocks noChangeArrowheads="1"/>
            </p:cNvSpPr>
            <p:nvPr/>
          </p:nvSpPr>
          <p:spPr bwMode="auto">
            <a:xfrm>
              <a:off x="233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7" name="Rectangle 12"/>
            <p:cNvSpPr>
              <a:spLocks noChangeArrowheads="1"/>
            </p:cNvSpPr>
            <p:nvPr/>
          </p:nvSpPr>
          <p:spPr bwMode="auto">
            <a:xfrm>
              <a:off x="2579" y="34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8" name="Rectangle 13"/>
            <p:cNvSpPr>
              <a:spLocks noChangeArrowheads="1"/>
            </p:cNvSpPr>
            <p:nvPr/>
          </p:nvSpPr>
          <p:spPr bwMode="auto">
            <a:xfrm>
              <a:off x="41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39" name="Rectangle 14"/>
            <p:cNvSpPr>
              <a:spLocks noChangeArrowheads="1"/>
            </p:cNvSpPr>
            <p:nvPr/>
          </p:nvSpPr>
          <p:spPr bwMode="auto">
            <a:xfrm>
              <a:off x="65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0" name="Rectangle 15"/>
            <p:cNvSpPr>
              <a:spLocks noChangeArrowheads="1"/>
            </p:cNvSpPr>
            <p:nvPr/>
          </p:nvSpPr>
          <p:spPr bwMode="auto">
            <a:xfrm>
              <a:off x="89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1" name="Rectangle 16"/>
            <p:cNvSpPr>
              <a:spLocks noChangeArrowheads="1"/>
            </p:cNvSpPr>
            <p:nvPr/>
          </p:nvSpPr>
          <p:spPr bwMode="auto">
            <a:xfrm>
              <a:off x="113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2" name="Rectangle 17"/>
            <p:cNvSpPr>
              <a:spLocks noChangeArrowheads="1"/>
            </p:cNvSpPr>
            <p:nvPr/>
          </p:nvSpPr>
          <p:spPr bwMode="auto">
            <a:xfrm>
              <a:off x="137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3" name="Rectangle 18"/>
            <p:cNvSpPr>
              <a:spLocks noChangeArrowheads="1"/>
            </p:cNvSpPr>
            <p:nvPr/>
          </p:nvSpPr>
          <p:spPr bwMode="auto">
            <a:xfrm>
              <a:off x="161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4" name="Rectangle 19"/>
            <p:cNvSpPr>
              <a:spLocks noChangeArrowheads="1"/>
            </p:cNvSpPr>
            <p:nvPr/>
          </p:nvSpPr>
          <p:spPr bwMode="auto">
            <a:xfrm>
              <a:off x="185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5" name="Rectangle 20"/>
            <p:cNvSpPr>
              <a:spLocks noChangeArrowheads="1"/>
            </p:cNvSpPr>
            <p:nvPr/>
          </p:nvSpPr>
          <p:spPr bwMode="auto">
            <a:xfrm>
              <a:off x="209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6" name="Rectangle 21"/>
            <p:cNvSpPr>
              <a:spLocks noChangeArrowheads="1"/>
            </p:cNvSpPr>
            <p:nvPr/>
          </p:nvSpPr>
          <p:spPr bwMode="auto">
            <a:xfrm>
              <a:off x="233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7" name="Rectangle 22"/>
            <p:cNvSpPr>
              <a:spLocks noChangeArrowheads="1"/>
            </p:cNvSpPr>
            <p:nvPr/>
          </p:nvSpPr>
          <p:spPr bwMode="auto">
            <a:xfrm>
              <a:off x="2579" y="32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8" name="Rectangle 23"/>
            <p:cNvSpPr>
              <a:spLocks noChangeArrowheads="1"/>
            </p:cNvSpPr>
            <p:nvPr/>
          </p:nvSpPr>
          <p:spPr bwMode="auto">
            <a:xfrm>
              <a:off x="41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49" name="Rectangle 24"/>
            <p:cNvSpPr>
              <a:spLocks noChangeArrowheads="1"/>
            </p:cNvSpPr>
            <p:nvPr/>
          </p:nvSpPr>
          <p:spPr bwMode="auto">
            <a:xfrm>
              <a:off x="65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0" name="Rectangle 25"/>
            <p:cNvSpPr>
              <a:spLocks noChangeArrowheads="1"/>
            </p:cNvSpPr>
            <p:nvPr/>
          </p:nvSpPr>
          <p:spPr bwMode="auto">
            <a:xfrm>
              <a:off x="89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1" name="Rectangle 26"/>
            <p:cNvSpPr>
              <a:spLocks noChangeArrowheads="1"/>
            </p:cNvSpPr>
            <p:nvPr/>
          </p:nvSpPr>
          <p:spPr bwMode="auto">
            <a:xfrm>
              <a:off x="113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2" name="Rectangle 27"/>
            <p:cNvSpPr>
              <a:spLocks noChangeArrowheads="1"/>
            </p:cNvSpPr>
            <p:nvPr/>
          </p:nvSpPr>
          <p:spPr bwMode="auto">
            <a:xfrm>
              <a:off x="137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3" name="Rectangle 28"/>
            <p:cNvSpPr>
              <a:spLocks noChangeArrowheads="1"/>
            </p:cNvSpPr>
            <p:nvPr/>
          </p:nvSpPr>
          <p:spPr bwMode="auto">
            <a:xfrm>
              <a:off x="161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4" name="Rectangle 29"/>
            <p:cNvSpPr>
              <a:spLocks noChangeArrowheads="1"/>
            </p:cNvSpPr>
            <p:nvPr/>
          </p:nvSpPr>
          <p:spPr bwMode="auto">
            <a:xfrm>
              <a:off x="185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5" name="Rectangle 30"/>
            <p:cNvSpPr>
              <a:spLocks noChangeArrowheads="1"/>
            </p:cNvSpPr>
            <p:nvPr/>
          </p:nvSpPr>
          <p:spPr bwMode="auto">
            <a:xfrm>
              <a:off x="209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6" name="Rectangle 31"/>
            <p:cNvSpPr>
              <a:spLocks noChangeArrowheads="1"/>
            </p:cNvSpPr>
            <p:nvPr/>
          </p:nvSpPr>
          <p:spPr bwMode="auto">
            <a:xfrm>
              <a:off x="233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7" name="Rectangle 32"/>
            <p:cNvSpPr>
              <a:spLocks noChangeArrowheads="1"/>
            </p:cNvSpPr>
            <p:nvPr/>
          </p:nvSpPr>
          <p:spPr bwMode="auto">
            <a:xfrm>
              <a:off x="2579" y="29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8" name="Rectangle 33"/>
            <p:cNvSpPr>
              <a:spLocks noChangeArrowheads="1"/>
            </p:cNvSpPr>
            <p:nvPr/>
          </p:nvSpPr>
          <p:spPr bwMode="auto">
            <a:xfrm>
              <a:off x="41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59" name="Rectangle 34"/>
            <p:cNvSpPr>
              <a:spLocks noChangeArrowheads="1"/>
            </p:cNvSpPr>
            <p:nvPr/>
          </p:nvSpPr>
          <p:spPr bwMode="auto">
            <a:xfrm>
              <a:off x="65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0" name="Rectangle 35"/>
            <p:cNvSpPr>
              <a:spLocks noChangeArrowheads="1"/>
            </p:cNvSpPr>
            <p:nvPr/>
          </p:nvSpPr>
          <p:spPr bwMode="auto">
            <a:xfrm>
              <a:off x="89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1" name="Rectangle 36"/>
            <p:cNvSpPr>
              <a:spLocks noChangeArrowheads="1"/>
            </p:cNvSpPr>
            <p:nvPr/>
          </p:nvSpPr>
          <p:spPr bwMode="auto">
            <a:xfrm>
              <a:off x="113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2" name="Rectangle 37"/>
            <p:cNvSpPr>
              <a:spLocks noChangeArrowheads="1"/>
            </p:cNvSpPr>
            <p:nvPr/>
          </p:nvSpPr>
          <p:spPr bwMode="auto">
            <a:xfrm>
              <a:off x="137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3" name="Rectangle 38"/>
            <p:cNvSpPr>
              <a:spLocks noChangeArrowheads="1"/>
            </p:cNvSpPr>
            <p:nvPr/>
          </p:nvSpPr>
          <p:spPr bwMode="auto">
            <a:xfrm>
              <a:off x="161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4" name="Rectangle 39"/>
            <p:cNvSpPr>
              <a:spLocks noChangeArrowheads="1"/>
            </p:cNvSpPr>
            <p:nvPr/>
          </p:nvSpPr>
          <p:spPr bwMode="auto">
            <a:xfrm>
              <a:off x="185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5" name="Rectangle 40"/>
            <p:cNvSpPr>
              <a:spLocks noChangeArrowheads="1"/>
            </p:cNvSpPr>
            <p:nvPr/>
          </p:nvSpPr>
          <p:spPr bwMode="auto">
            <a:xfrm>
              <a:off x="209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6" name="Rectangle 41"/>
            <p:cNvSpPr>
              <a:spLocks noChangeArrowheads="1"/>
            </p:cNvSpPr>
            <p:nvPr/>
          </p:nvSpPr>
          <p:spPr bwMode="auto">
            <a:xfrm>
              <a:off x="233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7" name="Rectangle 42"/>
            <p:cNvSpPr>
              <a:spLocks noChangeArrowheads="1"/>
            </p:cNvSpPr>
            <p:nvPr/>
          </p:nvSpPr>
          <p:spPr bwMode="auto">
            <a:xfrm>
              <a:off x="2579" y="27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8" name="Rectangle 43"/>
            <p:cNvSpPr>
              <a:spLocks noChangeArrowheads="1"/>
            </p:cNvSpPr>
            <p:nvPr/>
          </p:nvSpPr>
          <p:spPr bwMode="auto">
            <a:xfrm>
              <a:off x="41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69" name="Rectangle 44"/>
            <p:cNvSpPr>
              <a:spLocks noChangeArrowheads="1"/>
            </p:cNvSpPr>
            <p:nvPr/>
          </p:nvSpPr>
          <p:spPr bwMode="auto">
            <a:xfrm>
              <a:off x="65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0" name="Rectangle 45"/>
            <p:cNvSpPr>
              <a:spLocks noChangeArrowheads="1"/>
            </p:cNvSpPr>
            <p:nvPr/>
          </p:nvSpPr>
          <p:spPr bwMode="auto">
            <a:xfrm>
              <a:off x="89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1" name="Rectangle 46"/>
            <p:cNvSpPr>
              <a:spLocks noChangeArrowheads="1"/>
            </p:cNvSpPr>
            <p:nvPr/>
          </p:nvSpPr>
          <p:spPr bwMode="auto">
            <a:xfrm>
              <a:off x="113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2" name="Rectangle 47"/>
            <p:cNvSpPr>
              <a:spLocks noChangeArrowheads="1"/>
            </p:cNvSpPr>
            <p:nvPr/>
          </p:nvSpPr>
          <p:spPr bwMode="auto">
            <a:xfrm>
              <a:off x="137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3" name="Rectangle 48"/>
            <p:cNvSpPr>
              <a:spLocks noChangeArrowheads="1"/>
            </p:cNvSpPr>
            <p:nvPr/>
          </p:nvSpPr>
          <p:spPr bwMode="auto">
            <a:xfrm>
              <a:off x="161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4" name="Rectangle 49"/>
            <p:cNvSpPr>
              <a:spLocks noChangeArrowheads="1"/>
            </p:cNvSpPr>
            <p:nvPr/>
          </p:nvSpPr>
          <p:spPr bwMode="auto">
            <a:xfrm>
              <a:off x="185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5" name="Rectangle 50"/>
            <p:cNvSpPr>
              <a:spLocks noChangeArrowheads="1"/>
            </p:cNvSpPr>
            <p:nvPr/>
          </p:nvSpPr>
          <p:spPr bwMode="auto">
            <a:xfrm>
              <a:off x="209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6" name="Rectangle 51"/>
            <p:cNvSpPr>
              <a:spLocks noChangeArrowheads="1"/>
            </p:cNvSpPr>
            <p:nvPr/>
          </p:nvSpPr>
          <p:spPr bwMode="auto">
            <a:xfrm>
              <a:off x="233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7" name="Rectangle 52"/>
            <p:cNvSpPr>
              <a:spLocks noChangeArrowheads="1"/>
            </p:cNvSpPr>
            <p:nvPr/>
          </p:nvSpPr>
          <p:spPr bwMode="auto">
            <a:xfrm>
              <a:off x="2579" y="24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8" name="Rectangle 53"/>
            <p:cNvSpPr>
              <a:spLocks noChangeArrowheads="1"/>
            </p:cNvSpPr>
            <p:nvPr/>
          </p:nvSpPr>
          <p:spPr bwMode="auto">
            <a:xfrm>
              <a:off x="41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79" name="Rectangle 54"/>
            <p:cNvSpPr>
              <a:spLocks noChangeArrowheads="1"/>
            </p:cNvSpPr>
            <p:nvPr/>
          </p:nvSpPr>
          <p:spPr bwMode="auto">
            <a:xfrm>
              <a:off x="65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0" name="Rectangle 55"/>
            <p:cNvSpPr>
              <a:spLocks noChangeArrowheads="1"/>
            </p:cNvSpPr>
            <p:nvPr/>
          </p:nvSpPr>
          <p:spPr bwMode="auto">
            <a:xfrm>
              <a:off x="89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1" name="Rectangle 56"/>
            <p:cNvSpPr>
              <a:spLocks noChangeArrowheads="1"/>
            </p:cNvSpPr>
            <p:nvPr/>
          </p:nvSpPr>
          <p:spPr bwMode="auto">
            <a:xfrm>
              <a:off x="113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2" name="Rectangle 57"/>
            <p:cNvSpPr>
              <a:spLocks noChangeArrowheads="1"/>
            </p:cNvSpPr>
            <p:nvPr/>
          </p:nvSpPr>
          <p:spPr bwMode="auto">
            <a:xfrm>
              <a:off x="137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3" name="Rectangle 58"/>
            <p:cNvSpPr>
              <a:spLocks noChangeArrowheads="1"/>
            </p:cNvSpPr>
            <p:nvPr/>
          </p:nvSpPr>
          <p:spPr bwMode="auto">
            <a:xfrm>
              <a:off x="161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4" name="Rectangle 59"/>
            <p:cNvSpPr>
              <a:spLocks noChangeArrowheads="1"/>
            </p:cNvSpPr>
            <p:nvPr/>
          </p:nvSpPr>
          <p:spPr bwMode="auto">
            <a:xfrm>
              <a:off x="185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5" name="Rectangle 60"/>
            <p:cNvSpPr>
              <a:spLocks noChangeArrowheads="1"/>
            </p:cNvSpPr>
            <p:nvPr/>
          </p:nvSpPr>
          <p:spPr bwMode="auto">
            <a:xfrm>
              <a:off x="209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6" name="Rectangle 61"/>
            <p:cNvSpPr>
              <a:spLocks noChangeArrowheads="1"/>
            </p:cNvSpPr>
            <p:nvPr/>
          </p:nvSpPr>
          <p:spPr bwMode="auto">
            <a:xfrm>
              <a:off x="233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7" name="Rectangle 62"/>
            <p:cNvSpPr>
              <a:spLocks noChangeArrowheads="1"/>
            </p:cNvSpPr>
            <p:nvPr/>
          </p:nvSpPr>
          <p:spPr bwMode="auto">
            <a:xfrm>
              <a:off x="2579" y="225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8" name="Rectangle 63"/>
            <p:cNvSpPr>
              <a:spLocks noChangeArrowheads="1"/>
            </p:cNvSpPr>
            <p:nvPr/>
          </p:nvSpPr>
          <p:spPr bwMode="auto">
            <a:xfrm>
              <a:off x="41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89" name="Rectangle 64"/>
            <p:cNvSpPr>
              <a:spLocks noChangeArrowheads="1"/>
            </p:cNvSpPr>
            <p:nvPr/>
          </p:nvSpPr>
          <p:spPr bwMode="auto">
            <a:xfrm>
              <a:off x="65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0" name="Rectangle 65"/>
            <p:cNvSpPr>
              <a:spLocks noChangeArrowheads="1"/>
            </p:cNvSpPr>
            <p:nvPr/>
          </p:nvSpPr>
          <p:spPr bwMode="auto">
            <a:xfrm>
              <a:off x="89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1" name="Rectangle 66"/>
            <p:cNvSpPr>
              <a:spLocks noChangeArrowheads="1"/>
            </p:cNvSpPr>
            <p:nvPr/>
          </p:nvSpPr>
          <p:spPr bwMode="auto">
            <a:xfrm>
              <a:off x="113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2" name="Rectangle 67"/>
            <p:cNvSpPr>
              <a:spLocks noChangeArrowheads="1"/>
            </p:cNvSpPr>
            <p:nvPr/>
          </p:nvSpPr>
          <p:spPr bwMode="auto">
            <a:xfrm>
              <a:off x="137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3" name="Rectangle 68"/>
            <p:cNvSpPr>
              <a:spLocks noChangeArrowheads="1"/>
            </p:cNvSpPr>
            <p:nvPr/>
          </p:nvSpPr>
          <p:spPr bwMode="auto">
            <a:xfrm>
              <a:off x="161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4" name="Rectangle 69"/>
            <p:cNvSpPr>
              <a:spLocks noChangeArrowheads="1"/>
            </p:cNvSpPr>
            <p:nvPr/>
          </p:nvSpPr>
          <p:spPr bwMode="auto">
            <a:xfrm>
              <a:off x="185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5" name="Rectangle 70"/>
            <p:cNvSpPr>
              <a:spLocks noChangeArrowheads="1"/>
            </p:cNvSpPr>
            <p:nvPr/>
          </p:nvSpPr>
          <p:spPr bwMode="auto">
            <a:xfrm>
              <a:off x="209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6" name="Rectangle 71"/>
            <p:cNvSpPr>
              <a:spLocks noChangeArrowheads="1"/>
            </p:cNvSpPr>
            <p:nvPr/>
          </p:nvSpPr>
          <p:spPr bwMode="auto">
            <a:xfrm>
              <a:off x="233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7" name="Rectangle 72"/>
            <p:cNvSpPr>
              <a:spLocks noChangeArrowheads="1"/>
            </p:cNvSpPr>
            <p:nvPr/>
          </p:nvSpPr>
          <p:spPr bwMode="auto">
            <a:xfrm>
              <a:off x="2579" y="201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8" name="Rectangle 73"/>
            <p:cNvSpPr>
              <a:spLocks noChangeArrowheads="1"/>
            </p:cNvSpPr>
            <p:nvPr/>
          </p:nvSpPr>
          <p:spPr bwMode="auto">
            <a:xfrm>
              <a:off x="41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299" name="Rectangle 74"/>
            <p:cNvSpPr>
              <a:spLocks noChangeArrowheads="1"/>
            </p:cNvSpPr>
            <p:nvPr/>
          </p:nvSpPr>
          <p:spPr bwMode="auto">
            <a:xfrm>
              <a:off x="65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0" name="Rectangle 75"/>
            <p:cNvSpPr>
              <a:spLocks noChangeArrowheads="1"/>
            </p:cNvSpPr>
            <p:nvPr/>
          </p:nvSpPr>
          <p:spPr bwMode="auto">
            <a:xfrm>
              <a:off x="89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1" name="Rectangle 76"/>
            <p:cNvSpPr>
              <a:spLocks noChangeArrowheads="1"/>
            </p:cNvSpPr>
            <p:nvPr/>
          </p:nvSpPr>
          <p:spPr bwMode="auto">
            <a:xfrm>
              <a:off x="113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2" name="Rectangle 77"/>
            <p:cNvSpPr>
              <a:spLocks noChangeArrowheads="1"/>
            </p:cNvSpPr>
            <p:nvPr/>
          </p:nvSpPr>
          <p:spPr bwMode="auto">
            <a:xfrm>
              <a:off x="137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3" name="Rectangle 78"/>
            <p:cNvSpPr>
              <a:spLocks noChangeArrowheads="1"/>
            </p:cNvSpPr>
            <p:nvPr/>
          </p:nvSpPr>
          <p:spPr bwMode="auto">
            <a:xfrm>
              <a:off x="161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4" name="Rectangle 79"/>
            <p:cNvSpPr>
              <a:spLocks noChangeArrowheads="1"/>
            </p:cNvSpPr>
            <p:nvPr/>
          </p:nvSpPr>
          <p:spPr bwMode="auto">
            <a:xfrm>
              <a:off x="185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5" name="Rectangle 80"/>
            <p:cNvSpPr>
              <a:spLocks noChangeArrowheads="1"/>
            </p:cNvSpPr>
            <p:nvPr/>
          </p:nvSpPr>
          <p:spPr bwMode="auto">
            <a:xfrm>
              <a:off x="209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6" name="Rectangle 81"/>
            <p:cNvSpPr>
              <a:spLocks noChangeArrowheads="1"/>
            </p:cNvSpPr>
            <p:nvPr/>
          </p:nvSpPr>
          <p:spPr bwMode="auto">
            <a:xfrm>
              <a:off x="233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7" name="Rectangle 82"/>
            <p:cNvSpPr>
              <a:spLocks noChangeArrowheads="1"/>
            </p:cNvSpPr>
            <p:nvPr/>
          </p:nvSpPr>
          <p:spPr bwMode="auto">
            <a:xfrm>
              <a:off x="2579" y="177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8" name="Rectangle 83"/>
            <p:cNvSpPr>
              <a:spLocks noChangeArrowheads="1"/>
            </p:cNvSpPr>
            <p:nvPr/>
          </p:nvSpPr>
          <p:spPr bwMode="auto">
            <a:xfrm>
              <a:off x="41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09" name="Rectangle 84"/>
            <p:cNvSpPr>
              <a:spLocks noChangeArrowheads="1"/>
            </p:cNvSpPr>
            <p:nvPr/>
          </p:nvSpPr>
          <p:spPr bwMode="auto">
            <a:xfrm>
              <a:off x="65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0" name="Rectangle 85"/>
            <p:cNvSpPr>
              <a:spLocks noChangeArrowheads="1"/>
            </p:cNvSpPr>
            <p:nvPr/>
          </p:nvSpPr>
          <p:spPr bwMode="auto">
            <a:xfrm>
              <a:off x="89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1" name="Rectangle 86"/>
            <p:cNvSpPr>
              <a:spLocks noChangeArrowheads="1"/>
            </p:cNvSpPr>
            <p:nvPr/>
          </p:nvSpPr>
          <p:spPr bwMode="auto">
            <a:xfrm>
              <a:off x="113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2" name="Rectangle 87"/>
            <p:cNvSpPr>
              <a:spLocks noChangeArrowheads="1"/>
            </p:cNvSpPr>
            <p:nvPr/>
          </p:nvSpPr>
          <p:spPr bwMode="auto">
            <a:xfrm>
              <a:off x="137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3" name="Rectangle 88"/>
            <p:cNvSpPr>
              <a:spLocks noChangeArrowheads="1"/>
            </p:cNvSpPr>
            <p:nvPr/>
          </p:nvSpPr>
          <p:spPr bwMode="auto">
            <a:xfrm>
              <a:off x="161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4" name="Rectangle 89"/>
            <p:cNvSpPr>
              <a:spLocks noChangeArrowheads="1"/>
            </p:cNvSpPr>
            <p:nvPr/>
          </p:nvSpPr>
          <p:spPr bwMode="auto">
            <a:xfrm>
              <a:off x="185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5" name="Rectangle 90"/>
            <p:cNvSpPr>
              <a:spLocks noChangeArrowheads="1"/>
            </p:cNvSpPr>
            <p:nvPr/>
          </p:nvSpPr>
          <p:spPr bwMode="auto">
            <a:xfrm>
              <a:off x="209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6" name="Rectangle 91"/>
            <p:cNvSpPr>
              <a:spLocks noChangeArrowheads="1"/>
            </p:cNvSpPr>
            <p:nvPr/>
          </p:nvSpPr>
          <p:spPr bwMode="auto">
            <a:xfrm>
              <a:off x="233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7" name="Rectangle 92"/>
            <p:cNvSpPr>
              <a:spLocks noChangeArrowheads="1"/>
            </p:cNvSpPr>
            <p:nvPr/>
          </p:nvSpPr>
          <p:spPr bwMode="auto">
            <a:xfrm>
              <a:off x="2579" y="153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8" name="Rectangle 93"/>
            <p:cNvSpPr>
              <a:spLocks noChangeArrowheads="1"/>
            </p:cNvSpPr>
            <p:nvPr/>
          </p:nvSpPr>
          <p:spPr bwMode="auto">
            <a:xfrm>
              <a:off x="41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19" name="Rectangle 94"/>
            <p:cNvSpPr>
              <a:spLocks noChangeArrowheads="1"/>
            </p:cNvSpPr>
            <p:nvPr/>
          </p:nvSpPr>
          <p:spPr bwMode="auto">
            <a:xfrm>
              <a:off x="65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0" name="Rectangle 95"/>
            <p:cNvSpPr>
              <a:spLocks noChangeArrowheads="1"/>
            </p:cNvSpPr>
            <p:nvPr/>
          </p:nvSpPr>
          <p:spPr bwMode="auto">
            <a:xfrm>
              <a:off x="89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1" name="Rectangle 96"/>
            <p:cNvSpPr>
              <a:spLocks noChangeArrowheads="1"/>
            </p:cNvSpPr>
            <p:nvPr/>
          </p:nvSpPr>
          <p:spPr bwMode="auto">
            <a:xfrm>
              <a:off x="113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2" name="Rectangle 97"/>
            <p:cNvSpPr>
              <a:spLocks noChangeArrowheads="1"/>
            </p:cNvSpPr>
            <p:nvPr/>
          </p:nvSpPr>
          <p:spPr bwMode="auto">
            <a:xfrm>
              <a:off x="137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3" name="Rectangle 98"/>
            <p:cNvSpPr>
              <a:spLocks noChangeArrowheads="1"/>
            </p:cNvSpPr>
            <p:nvPr/>
          </p:nvSpPr>
          <p:spPr bwMode="auto">
            <a:xfrm>
              <a:off x="161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4" name="Rectangle 99"/>
            <p:cNvSpPr>
              <a:spLocks noChangeArrowheads="1"/>
            </p:cNvSpPr>
            <p:nvPr/>
          </p:nvSpPr>
          <p:spPr bwMode="auto">
            <a:xfrm>
              <a:off x="185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5" name="Rectangle 100"/>
            <p:cNvSpPr>
              <a:spLocks noChangeArrowheads="1"/>
            </p:cNvSpPr>
            <p:nvPr/>
          </p:nvSpPr>
          <p:spPr bwMode="auto">
            <a:xfrm>
              <a:off x="209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6" name="Rectangle 101"/>
            <p:cNvSpPr>
              <a:spLocks noChangeArrowheads="1"/>
            </p:cNvSpPr>
            <p:nvPr/>
          </p:nvSpPr>
          <p:spPr bwMode="auto">
            <a:xfrm>
              <a:off x="233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7" name="Rectangle 102"/>
            <p:cNvSpPr>
              <a:spLocks noChangeArrowheads="1"/>
            </p:cNvSpPr>
            <p:nvPr/>
          </p:nvSpPr>
          <p:spPr bwMode="auto">
            <a:xfrm>
              <a:off x="2579" y="1292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28" name="Line 103"/>
            <p:cNvSpPr>
              <a:spLocks noChangeShapeType="1"/>
            </p:cNvSpPr>
            <p:nvPr/>
          </p:nvSpPr>
          <p:spPr bwMode="auto">
            <a:xfrm>
              <a:off x="419" y="3692"/>
              <a:ext cx="24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329" name="Line 104"/>
            <p:cNvSpPr>
              <a:spLocks noChangeShapeType="1"/>
            </p:cNvSpPr>
            <p:nvPr/>
          </p:nvSpPr>
          <p:spPr bwMode="auto">
            <a:xfrm flipV="1">
              <a:off x="419" y="1292"/>
              <a:ext cx="0" cy="24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330" name="Oval 105"/>
            <p:cNvSpPr>
              <a:spLocks noChangeArrowheads="1"/>
            </p:cNvSpPr>
            <p:nvPr/>
          </p:nvSpPr>
          <p:spPr bwMode="auto">
            <a:xfrm>
              <a:off x="659" y="2876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1" name="Oval 106"/>
            <p:cNvSpPr>
              <a:spLocks noChangeArrowheads="1"/>
            </p:cNvSpPr>
            <p:nvPr/>
          </p:nvSpPr>
          <p:spPr bwMode="auto">
            <a:xfrm>
              <a:off x="1043" y="3212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2" name="Rectangle 107" descr="Wide downward diagonal"/>
            <p:cNvSpPr>
              <a:spLocks noChangeArrowheads="1"/>
            </p:cNvSpPr>
            <p:nvPr/>
          </p:nvSpPr>
          <p:spPr bwMode="auto">
            <a:xfrm>
              <a:off x="2497" y="1596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3" name="Rectangle 108" descr="Wide downward diagonal"/>
            <p:cNvSpPr>
              <a:spLocks noChangeArrowheads="1"/>
            </p:cNvSpPr>
            <p:nvPr/>
          </p:nvSpPr>
          <p:spPr bwMode="auto">
            <a:xfrm>
              <a:off x="1928" y="2012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4" name="Rectangle 109" descr="Wide downward diagonal"/>
            <p:cNvSpPr>
              <a:spLocks noChangeArrowheads="1"/>
            </p:cNvSpPr>
            <p:nvPr/>
          </p:nvSpPr>
          <p:spPr bwMode="auto">
            <a:xfrm>
              <a:off x="2291" y="1436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5" name="Rectangle 110" descr="Wide downward diagonal"/>
            <p:cNvSpPr>
              <a:spLocks noChangeArrowheads="1"/>
            </p:cNvSpPr>
            <p:nvPr/>
          </p:nvSpPr>
          <p:spPr bwMode="auto">
            <a:xfrm>
              <a:off x="2387" y="2060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6" name="Rectangle 111" descr="Wide downward diagonal"/>
            <p:cNvSpPr>
              <a:spLocks noChangeArrowheads="1"/>
            </p:cNvSpPr>
            <p:nvPr/>
          </p:nvSpPr>
          <p:spPr bwMode="auto">
            <a:xfrm>
              <a:off x="2720" y="2583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7" name="Oval 112"/>
            <p:cNvSpPr>
              <a:spLocks noChangeArrowheads="1"/>
            </p:cNvSpPr>
            <p:nvPr/>
          </p:nvSpPr>
          <p:spPr bwMode="auto">
            <a:xfrm>
              <a:off x="762" y="248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8" name="Oval 113"/>
            <p:cNvSpPr>
              <a:spLocks noChangeArrowheads="1"/>
            </p:cNvSpPr>
            <p:nvPr/>
          </p:nvSpPr>
          <p:spPr bwMode="auto">
            <a:xfrm>
              <a:off x="515" y="3404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39" name="Oval 114"/>
            <p:cNvSpPr>
              <a:spLocks noChangeArrowheads="1"/>
            </p:cNvSpPr>
            <p:nvPr/>
          </p:nvSpPr>
          <p:spPr bwMode="auto">
            <a:xfrm>
              <a:off x="563" y="254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grpSp>
          <p:nvGrpSpPr>
            <p:cNvPr id="52340" name="Group 115"/>
            <p:cNvGrpSpPr>
              <a:grpSpLocks/>
            </p:cNvGrpSpPr>
            <p:nvPr/>
          </p:nvGrpSpPr>
          <p:grpSpPr bwMode="auto">
            <a:xfrm>
              <a:off x="83" y="1196"/>
              <a:ext cx="2820" cy="2794"/>
              <a:chOff x="1104" y="703"/>
              <a:chExt cx="2820" cy="2794"/>
            </a:xfrm>
          </p:grpSpPr>
          <p:sp>
            <p:nvSpPr>
              <p:cNvPr id="52385" name="Text Box 116"/>
              <p:cNvSpPr txBox="1">
                <a:spLocks noChangeArrowheads="1"/>
              </p:cNvSpPr>
              <p:nvPr/>
            </p:nvSpPr>
            <p:spPr bwMode="auto">
              <a:xfrm>
                <a:off x="1104" y="703"/>
                <a:ext cx="27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10</a:t>
                </a:r>
              </a:p>
            </p:txBody>
          </p:sp>
          <p:sp>
            <p:nvSpPr>
              <p:cNvPr id="52386" name="Text Box 117"/>
              <p:cNvSpPr txBox="1">
                <a:spLocks noChangeArrowheads="1"/>
              </p:cNvSpPr>
              <p:nvPr/>
            </p:nvSpPr>
            <p:spPr bwMode="auto">
              <a:xfrm>
                <a:off x="153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1</a:t>
                </a:r>
              </a:p>
            </p:txBody>
          </p:sp>
          <p:sp>
            <p:nvSpPr>
              <p:cNvPr id="52387" name="Text Box 118"/>
              <p:cNvSpPr txBox="1">
                <a:spLocks noChangeArrowheads="1"/>
              </p:cNvSpPr>
              <p:nvPr/>
            </p:nvSpPr>
            <p:spPr bwMode="auto">
              <a:xfrm>
                <a:off x="177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2</a:t>
                </a:r>
              </a:p>
            </p:txBody>
          </p:sp>
          <p:sp>
            <p:nvSpPr>
              <p:cNvPr id="52388" name="Text Box 119"/>
              <p:cNvSpPr txBox="1">
                <a:spLocks noChangeArrowheads="1"/>
              </p:cNvSpPr>
              <p:nvPr/>
            </p:nvSpPr>
            <p:spPr bwMode="auto">
              <a:xfrm>
                <a:off x="201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3</a:t>
                </a:r>
              </a:p>
            </p:txBody>
          </p:sp>
          <p:sp>
            <p:nvSpPr>
              <p:cNvPr id="52389" name="Text Box 120"/>
              <p:cNvSpPr txBox="1">
                <a:spLocks noChangeArrowheads="1"/>
              </p:cNvSpPr>
              <p:nvPr/>
            </p:nvSpPr>
            <p:spPr bwMode="auto">
              <a:xfrm>
                <a:off x="225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4</a:t>
                </a:r>
              </a:p>
            </p:txBody>
          </p:sp>
          <p:sp>
            <p:nvSpPr>
              <p:cNvPr id="52390" name="Text Box 121"/>
              <p:cNvSpPr txBox="1">
                <a:spLocks noChangeArrowheads="1"/>
              </p:cNvSpPr>
              <p:nvPr/>
            </p:nvSpPr>
            <p:spPr bwMode="auto">
              <a:xfrm>
                <a:off x="249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5</a:t>
                </a:r>
              </a:p>
            </p:txBody>
          </p:sp>
          <p:sp>
            <p:nvSpPr>
              <p:cNvPr id="52391" name="Text Box 122"/>
              <p:cNvSpPr txBox="1">
                <a:spLocks noChangeArrowheads="1"/>
              </p:cNvSpPr>
              <p:nvPr/>
            </p:nvSpPr>
            <p:spPr bwMode="auto">
              <a:xfrm>
                <a:off x="273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6</a:t>
                </a:r>
              </a:p>
            </p:txBody>
          </p:sp>
          <p:sp>
            <p:nvSpPr>
              <p:cNvPr id="52392" name="Text Box 123"/>
              <p:cNvSpPr txBox="1">
                <a:spLocks noChangeArrowheads="1"/>
              </p:cNvSpPr>
              <p:nvPr/>
            </p:nvSpPr>
            <p:spPr bwMode="auto">
              <a:xfrm>
                <a:off x="297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7</a:t>
                </a:r>
              </a:p>
            </p:txBody>
          </p:sp>
          <p:sp>
            <p:nvSpPr>
              <p:cNvPr id="52393" name="Text Box 124"/>
              <p:cNvSpPr txBox="1">
                <a:spLocks noChangeArrowheads="1"/>
              </p:cNvSpPr>
              <p:nvPr/>
            </p:nvSpPr>
            <p:spPr bwMode="auto">
              <a:xfrm>
                <a:off x="321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8</a:t>
                </a:r>
              </a:p>
            </p:txBody>
          </p:sp>
          <p:sp>
            <p:nvSpPr>
              <p:cNvPr id="52394" name="Text Box 125"/>
              <p:cNvSpPr txBox="1">
                <a:spLocks noChangeArrowheads="1"/>
              </p:cNvSpPr>
              <p:nvPr/>
            </p:nvSpPr>
            <p:spPr bwMode="auto">
              <a:xfrm>
                <a:off x="3456" y="324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9</a:t>
                </a:r>
              </a:p>
            </p:txBody>
          </p:sp>
          <p:sp>
            <p:nvSpPr>
              <p:cNvPr id="52395" name="Text Box 126"/>
              <p:cNvSpPr txBox="1">
                <a:spLocks noChangeArrowheads="1"/>
              </p:cNvSpPr>
              <p:nvPr/>
            </p:nvSpPr>
            <p:spPr bwMode="auto">
              <a:xfrm>
                <a:off x="3648" y="3247"/>
                <a:ext cx="27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10</a:t>
                </a:r>
              </a:p>
            </p:txBody>
          </p:sp>
          <p:sp>
            <p:nvSpPr>
              <p:cNvPr id="52396" name="Text Box 127"/>
              <p:cNvSpPr txBox="1">
                <a:spLocks noChangeArrowheads="1"/>
              </p:cNvSpPr>
              <p:nvPr/>
            </p:nvSpPr>
            <p:spPr bwMode="auto">
              <a:xfrm>
                <a:off x="1152" y="286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1</a:t>
                </a:r>
              </a:p>
            </p:txBody>
          </p:sp>
          <p:sp>
            <p:nvSpPr>
              <p:cNvPr id="52397" name="Text Box 128"/>
              <p:cNvSpPr txBox="1">
                <a:spLocks noChangeArrowheads="1"/>
              </p:cNvSpPr>
              <p:nvPr/>
            </p:nvSpPr>
            <p:spPr bwMode="auto">
              <a:xfrm>
                <a:off x="1152" y="262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2</a:t>
                </a:r>
              </a:p>
            </p:txBody>
          </p:sp>
          <p:sp>
            <p:nvSpPr>
              <p:cNvPr id="52398" name="Text Box 129"/>
              <p:cNvSpPr txBox="1">
                <a:spLocks noChangeArrowheads="1"/>
              </p:cNvSpPr>
              <p:nvPr/>
            </p:nvSpPr>
            <p:spPr bwMode="auto">
              <a:xfrm>
                <a:off x="1152" y="238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3</a:t>
                </a:r>
              </a:p>
            </p:txBody>
          </p:sp>
          <p:sp>
            <p:nvSpPr>
              <p:cNvPr id="52399" name="Text Box 130"/>
              <p:cNvSpPr txBox="1">
                <a:spLocks noChangeArrowheads="1"/>
              </p:cNvSpPr>
              <p:nvPr/>
            </p:nvSpPr>
            <p:spPr bwMode="auto">
              <a:xfrm>
                <a:off x="1152" y="214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4</a:t>
                </a:r>
              </a:p>
            </p:txBody>
          </p:sp>
          <p:sp>
            <p:nvSpPr>
              <p:cNvPr id="52400" name="Text Box 131"/>
              <p:cNvSpPr txBox="1">
                <a:spLocks noChangeArrowheads="1"/>
              </p:cNvSpPr>
              <p:nvPr/>
            </p:nvSpPr>
            <p:spPr bwMode="auto">
              <a:xfrm>
                <a:off x="1152" y="190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5</a:t>
                </a:r>
              </a:p>
            </p:txBody>
          </p:sp>
          <p:sp>
            <p:nvSpPr>
              <p:cNvPr id="52401" name="Text Box 132"/>
              <p:cNvSpPr txBox="1">
                <a:spLocks noChangeArrowheads="1"/>
              </p:cNvSpPr>
              <p:nvPr/>
            </p:nvSpPr>
            <p:spPr bwMode="auto">
              <a:xfrm>
                <a:off x="1152" y="166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6</a:t>
                </a:r>
              </a:p>
            </p:txBody>
          </p:sp>
          <p:sp>
            <p:nvSpPr>
              <p:cNvPr id="52402" name="Text Box 133"/>
              <p:cNvSpPr txBox="1">
                <a:spLocks noChangeArrowheads="1"/>
              </p:cNvSpPr>
              <p:nvPr/>
            </p:nvSpPr>
            <p:spPr bwMode="auto">
              <a:xfrm>
                <a:off x="1152" y="142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7</a:t>
                </a:r>
              </a:p>
            </p:txBody>
          </p:sp>
          <p:sp>
            <p:nvSpPr>
              <p:cNvPr id="52403" name="Text Box 134"/>
              <p:cNvSpPr txBox="1">
                <a:spLocks noChangeArrowheads="1"/>
              </p:cNvSpPr>
              <p:nvPr/>
            </p:nvSpPr>
            <p:spPr bwMode="auto">
              <a:xfrm>
                <a:off x="1152" y="118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8</a:t>
                </a:r>
              </a:p>
            </p:txBody>
          </p:sp>
          <p:sp>
            <p:nvSpPr>
              <p:cNvPr id="52404" name="Text Box 135"/>
              <p:cNvSpPr txBox="1">
                <a:spLocks noChangeArrowheads="1"/>
              </p:cNvSpPr>
              <p:nvPr/>
            </p:nvSpPr>
            <p:spPr bwMode="auto">
              <a:xfrm>
                <a:off x="1152" y="94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9</a:t>
                </a:r>
              </a:p>
            </p:txBody>
          </p:sp>
        </p:grpSp>
        <p:sp>
          <p:nvSpPr>
            <p:cNvPr id="52341" name="Oval 136"/>
            <p:cNvSpPr>
              <a:spLocks noChangeArrowheads="1"/>
            </p:cNvSpPr>
            <p:nvPr/>
          </p:nvSpPr>
          <p:spPr bwMode="auto">
            <a:xfrm>
              <a:off x="947" y="2828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42" name="Oval 137"/>
            <p:cNvSpPr>
              <a:spLocks noChangeArrowheads="1"/>
            </p:cNvSpPr>
            <p:nvPr/>
          </p:nvSpPr>
          <p:spPr bwMode="auto">
            <a:xfrm>
              <a:off x="707" y="3116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43" name="Oval 138"/>
            <p:cNvSpPr>
              <a:spLocks noChangeArrowheads="1"/>
            </p:cNvSpPr>
            <p:nvPr/>
          </p:nvSpPr>
          <p:spPr bwMode="auto">
            <a:xfrm>
              <a:off x="803" y="3308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44" name="Oval 139"/>
            <p:cNvSpPr>
              <a:spLocks noChangeArrowheads="1"/>
            </p:cNvSpPr>
            <p:nvPr/>
          </p:nvSpPr>
          <p:spPr bwMode="auto">
            <a:xfrm>
              <a:off x="1091" y="2828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45" name="Oval 140"/>
            <p:cNvSpPr>
              <a:spLocks noChangeArrowheads="1"/>
            </p:cNvSpPr>
            <p:nvPr/>
          </p:nvSpPr>
          <p:spPr bwMode="auto">
            <a:xfrm>
              <a:off x="611" y="230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46" name="Oval 141"/>
            <p:cNvSpPr>
              <a:spLocks noChangeArrowheads="1"/>
            </p:cNvSpPr>
            <p:nvPr/>
          </p:nvSpPr>
          <p:spPr bwMode="auto">
            <a:xfrm>
              <a:off x="891" y="2241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47" name="Oval 142"/>
            <p:cNvSpPr>
              <a:spLocks noChangeArrowheads="1"/>
            </p:cNvSpPr>
            <p:nvPr/>
          </p:nvSpPr>
          <p:spPr bwMode="auto">
            <a:xfrm>
              <a:off x="707" y="278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48" name="Oval 143"/>
            <p:cNvSpPr>
              <a:spLocks noChangeArrowheads="1"/>
            </p:cNvSpPr>
            <p:nvPr/>
          </p:nvSpPr>
          <p:spPr bwMode="auto">
            <a:xfrm>
              <a:off x="899" y="2732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49" name="Oval 144"/>
            <p:cNvSpPr>
              <a:spLocks noChangeArrowheads="1"/>
            </p:cNvSpPr>
            <p:nvPr/>
          </p:nvSpPr>
          <p:spPr bwMode="auto">
            <a:xfrm>
              <a:off x="515" y="3068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0" name="Oval 145"/>
            <p:cNvSpPr>
              <a:spLocks noChangeArrowheads="1"/>
            </p:cNvSpPr>
            <p:nvPr/>
          </p:nvSpPr>
          <p:spPr bwMode="auto">
            <a:xfrm>
              <a:off x="851" y="302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1" name="Oval 146"/>
            <p:cNvSpPr>
              <a:spLocks noChangeArrowheads="1"/>
            </p:cNvSpPr>
            <p:nvPr/>
          </p:nvSpPr>
          <p:spPr bwMode="auto">
            <a:xfrm>
              <a:off x="515" y="1964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2" name="Oval 147"/>
            <p:cNvSpPr>
              <a:spLocks noChangeArrowheads="1"/>
            </p:cNvSpPr>
            <p:nvPr/>
          </p:nvSpPr>
          <p:spPr bwMode="auto">
            <a:xfrm>
              <a:off x="755" y="2636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3" name="Oval 148"/>
            <p:cNvSpPr>
              <a:spLocks noChangeArrowheads="1"/>
            </p:cNvSpPr>
            <p:nvPr/>
          </p:nvSpPr>
          <p:spPr bwMode="auto">
            <a:xfrm>
              <a:off x="1043" y="2972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4" name="Rectangle 149" descr="Wide downward diagonal"/>
            <p:cNvSpPr>
              <a:spLocks noChangeArrowheads="1"/>
            </p:cNvSpPr>
            <p:nvPr/>
          </p:nvSpPr>
          <p:spPr bwMode="auto">
            <a:xfrm>
              <a:off x="2243" y="1916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5" name="Rectangle 150" descr="Wide downward diagonal"/>
            <p:cNvSpPr>
              <a:spLocks noChangeArrowheads="1"/>
            </p:cNvSpPr>
            <p:nvPr/>
          </p:nvSpPr>
          <p:spPr bwMode="auto">
            <a:xfrm>
              <a:off x="2147" y="2108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6" name="Rectangle 151" descr="Wide downward diagonal"/>
            <p:cNvSpPr>
              <a:spLocks noChangeArrowheads="1"/>
            </p:cNvSpPr>
            <p:nvPr/>
          </p:nvSpPr>
          <p:spPr bwMode="auto">
            <a:xfrm>
              <a:off x="2003" y="1868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7" name="Rectangle 152" descr="Wide downward diagonal"/>
            <p:cNvSpPr>
              <a:spLocks noChangeArrowheads="1"/>
            </p:cNvSpPr>
            <p:nvPr/>
          </p:nvSpPr>
          <p:spPr bwMode="auto">
            <a:xfrm>
              <a:off x="2003" y="2156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8" name="Rectangle 153" descr="Wide downward diagonal"/>
            <p:cNvSpPr>
              <a:spLocks noChangeArrowheads="1"/>
            </p:cNvSpPr>
            <p:nvPr/>
          </p:nvSpPr>
          <p:spPr bwMode="auto">
            <a:xfrm>
              <a:off x="2339" y="1772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59" name="Rectangle 154" descr="Wide downward diagonal"/>
            <p:cNvSpPr>
              <a:spLocks noChangeArrowheads="1"/>
            </p:cNvSpPr>
            <p:nvPr/>
          </p:nvSpPr>
          <p:spPr bwMode="auto">
            <a:xfrm>
              <a:off x="2435" y="1916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0" name="Rectangle 155" descr="Wide downward diagonal"/>
            <p:cNvSpPr>
              <a:spLocks noChangeArrowheads="1"/>
            </p:cNvSpPr>
            <p:nvPr/>
          </p:nvSpPr>
          <p:spPr bwMode="auto">
            <a:xfrm>
              <a:off x="2003" y="1340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1" name="Rectangle 156" descr="Wide downward diagonal"/>
            <p:cNvSpPr>
              <a:spLocks noChangeArrowheads="1"/>
            </p:cNvSpPr>
            <p:nvPr/>
          </p:nvSpPr>
          <p:spPr bwMode="auto">
            <a:xfrm>
              <a:off x="2627" y="1292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2" name="Rectangle 157" descr="Wide downward diagonal"/>
            <p:cNvSpPr>
              <a:spLocks noChangeArrowheads="1"/>
            </p:cNvSpPr>
            <p:nvPr/>
          </p:nvSpPr>
          <p:spPr bwMode="auto">
            <a:xfrm>
              <a:off x="2024" y="1602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3" name="Rectangle 158" descr="Wide downward diagonal"/>
            <p:cNvSpPr>
              <a:spLocks noChangeArrowheads="1"/>
            </p:cNvSpPr>
            <p:nvPr/>
          </p:nvSpPr>
          <p:spPr bwMode="auto">
            <a:xfrm>
              <a:off x="2435" y="2252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4" name="Rectangle 159" descr="Wide downward diagonal"/>
            <p:cNvSpPr>
              <a:spLocks noChangeArrowheads="1"/>
            </p:cNvSpPr>
            <p:nvPr/>
          </p:nvSpPr>
          <p:spPr bwMode="auto">
            <a:xfrm>
              <a:off x="2387" y="1628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5" name="Rectangle 160" descr="Wide downward diagonal"/>
            <p:cNvSpPr>
              <a:spLocks noChangeArrowheads="1"/>
            </p:cNvSpPr>
            <p:nvPr/>
          </p:nvSpPr>
          <p:spPr bwMode="auto">
            <a:xfrm>
              <a:off x="2099" y="1724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6" name="Rectangle 161" descr="Wide downward diagonal"/>
            <p:cNvSpPr>
              <a:spLocks noChangeArrowheads="1"/>
            </p:cNvSpPr>
            <p:nvPr/>
          </p:nvSpPr>
          <p:spPr bwMode="auto">
            <a:xfrm>
              <a:off x="1811" y="1820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7" name="Rectangle 162" descr="Wide downward diagonal"/>
            <p:cNvSpPr>
              <a:spLocks noChangeArrowheads="1"/>
            </p:cNvSpPr>
            <p:nvPr/>
          </p:nvSpPr>
          <p:spPr bwMode="auto">
            <a:xfrm>
              <a:off x="2627" y="1772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8" name="Rectangle 163" descr="Wide downward diagonal"/>
            <p:cNvSpPr>
              <a:spLocks noChangeArrowheads="1"/>
            </p:cNvSpPr>
            <p:nvPr/>
          </p:nvSpPr>
          <p:spPr bwMode="auto">
            <a:xfrm>
              <a:off x="2195" y="2300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69" name="Rectangle 164" descr="Wide downward diagonal"/>
            <p:cNvSpPr>
              <a:spLocks noChangeArrowheads="1"/>
            </p:cNvSpPr>
            <p:nvPr/>
          </p:nvSpPr>
          <p:spPr bwMode="auto">
            <a:xfrm>
              <a:off x="2579" y="2348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0" name="Oval 165"/>
            <p:cNvSpPr>
              <a:spLocks noChangeArrowheads="1"/>
            </p:cNvSpPr>
            <p:nvPr/>
          </p:nvSpPr>
          <p:spPr bwMode="auto">
            <a:xfrm>
              <a:off x="1186" y="2882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1" name="Oval 166"/>
            <p:cNvSpPr>
              <a:spLocks noChangeArrowheads="1"/>
            </p:cNvSpPr>
            <p:nvPr/>
          </p:nvSpPr>
          <p:spPr bwMode="auto">
            <a:xfrm>
              <a:off x="986" y="2487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2" name="Oval 167"/>
            <p:cNvSpPr>
              <a:spLocks noChangeArrowheads="1"/>
            </p:cNvSpPr>
            <p:nvPr/>
          </p:nvSpPr>
          <p:spPr bwMode="auto">
            <a:xfrm>
              <a:off x="1061" y="2694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3" name="Oval 168"/>
            <p:cNvSpPr>
              <a:spLocks noChangeArrowheads="1"/>
            </p:cNvSpPr>
            <p:nvPr/>
          </p:nvSpPr>
          <p:spPr bwMode="auto">
            <a:xfrm>
              <a:off x="1273" y="2695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4" name="Oval 169"/>
            <p:cNvSpPr>
              <a:spLocks noChangeArrowheads="1"/>
            </p:cNvSpPr>
            <p:nvPr/>
          </p:nvSpPr>
          <p:spPr bwMode="auto">
            <a:xfrm>
              <a:off x="1195" y="3045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5" name="Oval 170"/>
            <p:cNvSpPr>
              <a:spLocks noChangeArrowheads="1"/>
            </p:cNvSpPr>
            <p:nvPr/>
          </p:nvSpPr>
          <p:spPr bwMode="auto">
            <a:xfrm>
              <a:off x="514" y="2782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6" name="Oval 171"/>
            <p:cNvSpPr>
              <a:spLocks noChangeArrowheads="1"/>
            </p:cNvSpPr>
            <p:nvPr/>
          </p:nvSpPr>
          <p:spPr bwMode="auto">
            <a:xfrm>
              <a:off x="658" y="3289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7" name="Oval 172"/>
            <p:cNvSpPr>
              <a:spLocks noChangeArrowheads="1"/>
            </p:cNvSpPr>
            <p:nvPr/>
          </p:nvSpPr>
          <p:spPr bwMode="auto">
            <a:xfrm>
              <a:off x="944" y="263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8" name="Oval 173"/>
            <p:cNvSpPr>
              <a:spLocks noChangeArrowheads="1"/>
            </p:cNvSpPr>
            <p:nvPr/>
          </p:nvSpPr>
          <p:spPr bwMode="auto">
            <a:xfrm>
              <a:off x="908" y="3170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79" name="Oval 174"/>
            <p:cNvSpPr>
              <a:spLocks noChangeArrowheads="1"/>
            </p:cNvSpPr>
            <p:nvPr/>
          </p:nvSpPr>
          <p:spPr bwMode="auto">
            <a:xfrm>
              <a:off x="491" y="3561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80" name="Rectangle 175" descr="Wide downward diagonal"/>
            <p:cNvSpPr>
              <a:spLocks noChangeArrowheads="1"/>
            </p:cNvSpPr>
            <p:nvPr/>
          </p:nvSpPr>
          <p:spPr bwMode="auto">
            <a:xfrm>
              <a:off x="2572" y="2182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81" name="Rectangle 176" descr="Wide downward diagonal"/>
            <p:cNvSpPr>
              <a:spLocks noChangeArrowheads="1"/>
            </p:cNvSpPr>
            <p:nvPr/>
          </p:nvSpPr>
          <p:spPr bwMode="auto">
            <a:xfrm>
              <a:off x="2198" y="1569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82" name="Rectangle 177" descr="Wide downward diagonal"/>
            <p:cNvSpPr>
              <a:spLocks noChangeArrowheads="1"/>
            </p:cNvSpPr>
            <p:nvPr/>
          </p:nvSpPr>
          <p:spPr bwMode="auto">
            <a:xfrm>
              <a:off x="1755" y="1972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83" name="Rectangle 178" descr="Wide downward diagonal"/>
            <p:cNvSpPr>
              <a:spLocks noChangeArrowheads="1"/>
            </p:cNvSpPr>
            <p:nvPr/>
          </p:nvSpPr>
          <p:spPr bwMode="auto">
            <a:xfrm>
              <a:off x="2389" y="2454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2384" name="Rectangle 179" descr="Wide downward diagonal"/>
            <p:cNvSpPr>
              <a:spLocks noChangeArrowheads="1"/>
            </p:cNvSpPr>
            <p:nvPr/>
          </p:nvSpPr>
          <p:spPr bwMode="auto">
            <a:xfrm>
              <a:off x="2591" y="1947"/>
              <a:ext cx="96" cy="9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231604" name="Rectangle 180"/>
          <p:cNvSpPr>
            <a:spLocks noChangeArrowheads="1"/>
          </p:cNvSpPr>
          <p:nvPr/>
        </p:nvSpPr>
        <p:spPr bwMode="auto">
          <a:xfrm>
            <a:off x="277813" y="104775"/>
            <a:ext cx="886618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How can we tell the </a:t>
            </a:r>
            <a:r>
              <a:rPr lang="en-US" sz="36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right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number of clusters?</a:t>
            </a:r>
          </a:p>
          <a:p>
            <a:pPr>
              <a:defRPr/>
            </a:pP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dirty="0"/>
              <a:t>In general, this is </a:t>
            </a:r>
            <a:r>
              <a:rPr lang="en-US" dirty="0" smtClean="0"/>
              <a:t>an </a:t>
            </a:r>
            <a:r>
              <a:rPr lang="en-US" dirty="0"/>
              <a:t>unsolved problem. However there are many approximate methods. In the next few slides we will see an example.</a:t>
            </a:r>
          </a:p>
        </p:txBody>
      </p:sp>
      <p:sp>
        <p:nvSpPr>
          <p:cNvPr id="52227" name="Text Box 181"/>
          <p:cNvSpPr txBox="1">
            <a:spLocks noChangeArrowheads="1"/>
          </p:cNvSpPr>
          <p:nvPr/>
        </p:nvSpPr>
        <p:spPr bwMode="auto">
          <a:xfrm>
            <a:off x="4795838" y="2454275"/>
            <a:ext cx="41989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For our example, we will use the familiar </a:t>
            </a:r>
            <a:r>
              <a:rPr lang="en-US" dirty="0">
                <a:solidFill>
                  <a:srgbClr val="FF0000"/>
                </a:solidFill>
              </a:rPr>
              <a:t>katydid</a:t>
            </a:r>
            <a:r>
              <a:rPr lang="en-US" dirty="0"/>
              <a:t>/</a:t>
            </a:r>
            <a:r>
              <a:rPr lang="en-US" dirty="0">
                <a:solidFill>
                  <a:srgbClr val="0000FF"/>
                </a:solidFill>
              </a:rPr>
              <a:t>grasshopper</a:t>
            </a:r>
            <a:r>
              <a:rPr lang="en-US" dirty="0"/>
              <a:t> dataset.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However, in this case we are imagining that we do NOT know the class labels. We are only clustering on the X and Y axis values. </a:t>
            </a:r>
          </a:p>
        </p:txBody>
      </p:sp>
    </p:spTree>
    <p:extLst>
      <p:ext uri="{BB962C8B-B14F-4D97-AF65-F5344CB8AC3E}">
        <p14:creationId xmlns:p14="http://schemas.microsoft.com/office/powerpoint/2010/main" val="126393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5022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5403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5784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6165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6546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6927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7308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7689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8070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8451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5022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5403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5784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6165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6546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927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7308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7689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8070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8451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5022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5403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784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165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6546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6927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7308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6" name="Rectangle 29"/>
          <p:cNvSpPr>
            <a:spLocks noChangeArrowheads="1"/>
          </p:cNvSpPr>
          <p:nvPr/>
        </p:nvSpPr>
        <p:spPr bwMode="auto">
          <a:xfrm>
            <a:off x="7689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8070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8451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5022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5403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1" name="Rectangle 34"/>
          <p:cNvSpPr>
            <a:spLocks noChangeArrowheads="1"/>
          </p:cNvSpPr>
          <p:nvPr/>
        </p:nvSpPr>
        <p:spPr bwMode="auto">
          <a:xfrm>
            <a:off x="5784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2" name="Rectangle 35"/>
          <p:cNvSpPr>
            <a:spLocks noChangeArrowheads="1"/>
          </p:cNvSpPr>
          <p:nvPr/>
        </p:nvSpPr>
        <p:spPr bwMode="auto">
          <a:xfrm>
            <a:off x="6165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3" name="Rectangle 36"/>
          <p:cNvSpPr>
            <a:spLocks noChangeArrowheads="1"/>
          </p:cNvSpPr>
          <p:nvPr/>
        </p:nvSpPr>
        <p:spPr bwMode="auto">
          <a:xfrm>
            <a:off x="6546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4" name="Rectangle 37"/>
          <p:cNvSpPr>
            <a:spLocks noChangeArrowheads="1"/>
          </p:cNvSpPr>
          <p:nvPr/>
        </p:nvSpPr>
        <p:spPr bwMode="auto">
          <a:xfrm>
            <a:off x="6927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5" name="Rectangle 38"/>
          <p:cNvSpPr>
            <a:spLocks noChangeArrowheads="1"/>
          </p:cNvSpPr>
          <p:nvPr/>
        </p:nvSpPr>
        <p:spPr bwMode="auto">
          <a:xfrm>
            <a:off x="7308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6" name="Rectangle 39"/>
          <p:cNvSpPr>
            <a:spLocks noChangeArrowheads="1"/>
          </p:cNvSpPr>
          <p:nvPr/>
        </p:nvSpPr>
        <p:spPr bwMode="auto">
          <a:xfrm>
            <a:off x="7689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7" name="Rectangle 40"/>
          <p:cNvSpPr>
            <a:spLocks noChangeArrowheads="1"/>
          </p:cNvSpPr>
          <p:nvPr/>
        </p:nvSpPr>
        <p:spPr bwMode="auto">
          <a:xfrm>
            <a:off x="8070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8" name="Rectangle 41"/>
          <p:cNvSpPr>
            <a:spLocks noChangeArrowheads="1"/>
          </p:cNvSpPr>
          <p:nvPr/>
        </p:nvSpPr>
        <p:spPr bwMode="auto">
          <a:xfrm>
            <a:off x="8451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89" name="Rectangle 42"/>
          <p:cNvSpPr>
            <a:spLocks noChangeArrowheads="1"/>
          </p:cNvSpPr>
          <p:nvPr/>
        </p:nvSpPr>
        <p:spPr bwMode="auto">
          <a:xfrm>
            <a:off x="5022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0" name="Rectangle 43"/>
          <p:cNvSpPr>
            <a:spLocks noChangeArrowheads="1"/>
          </p:cNvSpPr>
          <p:nvPr/>
        </p:nvSpPr>
        <p:spPr bwMode="auto">
          <a:xfrm>
            <a:off x="5403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1" name="Rectangle 44"/>
          <p:cNvSpPr>
            <a:spLocks noChangeArrowheads="1"/>
          </p:cNvSpPr>
          <p:nvPr/>
        </p:nvSpPr>
        <p:spPr bwMode="auto">
          <a:xfrm>
            <a:off x="5784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2" name="Rectangle 45"/>
          <p:cNvSpPr>
            <a:spLocks noChangeArrowheads="1"/>
          </p:cNvSpPr>
          <p:nvPr/>
        </p:nvSpPr>
        <p:spPr bwMode="auto">
          <a:xfrm>
            <a:off x="6165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3" name="Rectangle 46"/>
          <p:cNvSpPr>
            <a:spLocks noChangeArrowheads="1"/>
          </p:cNvSpPr>
          <p:nvPr/>
        </p:nvSpPr>
        <p:spPr bwMode="auto">
          <a:xfrm>
            <a:off x="6546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4" name="Rectangle 47"/>
          <p:cNvSpPr>
            <a:spLocks noChangeArrowheads="1"/>
          </p:cNvSpPr>
          <p:nvPr/>
        </p:nvSpPr>
        <p:spPr bwMode="auto">
          <a:xfrm>
            <a:off x="6927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5" name="Rectangle 48"/>
          <p:cNvSpPr>
            <a:spLocks noChangeArrowheads="1"/>
          </p:cNvSpPr>
          <p:nvPr/>
        </p:nvSpPr>
        <p:spPr bwMode="auto">
          <a:xfrm>
            <a:off x="7308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6" name="Rectangle 49"/>
          <p:cNvSpPr>
            <a:spLocks noChangeArrowheads="1"/>
          </p:cNvSpPr>
          <p:nvPr/>
        </p:nvSpPr>
        <p:spPr bwMode="auto">
          <a:xfrm>
            <a:off x="7689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7" name="Rectangle 50"/>
          <p:cNvSpPr>
            <a:spLocks noChangeArrowheads="1"/>
          </p:cNvSpPr>
          <p:nvPr/>
        </p:nvSpPr>
        <p:spPr bwMode="auto">
          <a:xfrm>
            <a:off x="8070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8" name="Rectangle 51"/>
          <p:cNvSpPr>
            <a:spLocks noChangeArrowheads="1"/>
          </p:cNvSpPr>
          <p:nvPr/>
        </p:nvSpPr>
        <p:spPr bwMode="auto">
          <a:xfrm>
            <a:off x="8451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299" name="Rectangle 52"/>
          <p:cNvSpPr>
            <a:spLocks noChangeArrowheads="1"/>
          </p:cNvSpPr>
          <p:nvPr/>
        </p:nvSpPr>
        <p:spPr bwMode="auto">
          <a:xfrm>
            <a:off x="5022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0" name="Rectangle 53"/>
          <p:cNvSpPr>
            <a:spLocks noChangeArrowheads="1"/>
          </p:cNvSpPr>
          <p:nvPr/>
        </p:nvSpPr>
        <p:spPr bwMode="auto">
          <a:xfrm>
            <a:off x="5403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1" name="Rectangle 54"/>
          <p:cNvSpPr>
            <a:spLocks noChangeArrowheads="1"/>
          </p:cNvSpPr>
          <p:nvPr/>
        </p:nvSpPr>
        <p:spPr bwMode="auto">
          <a:xfrm>
            <a:off x="5784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2" name="Rectangle 55"/>
          <p:cNvSpPr>
            <a:spLocks noChangeArrowheads="1"/>
          </p:cNvSpPr>
          <p:nvPr/>
        </p:nvSpPr>
        <p:spPr bwMode="auto">
          <a:xfrm>
            <a:off x="6165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3" name="Rectangle 56"/>
          <p:cNvSpPr>
            <a:spLocks noChangeArrowheads="1"/>
          </p:cNvSpPr>
          <p:nvPr/>
        </p:nvSpPr>
        <p:spPr bwMode="auto">
          <a:xfrm>
            <a:off x="6546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4" name="Rectangle 57"/>
          <p:cNvSpPr>
            <a:spLocks noChangeArrowheads="1"/>
          </p:cNvSpPr>
          <p:nvPr/>
        </p:nvSpPr>
        <p:spPr bwMode="auto">
          <a:xfrm>
            <a:off x="6927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5" name="Rectangle 58"/>
          <p:cNvSpPr>
            <a:spLocks noChangeArrowheads="1"/>
          </p:cNvSpPr>
          <p:nvPr/>
        </p:nvSpPr>
        <p:spPr bwMode="auto">
          <a:xfrm>
            <a:off x="7308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6" name="Rectangle 59"/>
          <p:cNvSpPr>
            <a:spLocks noChangeArrowheads="1"/>
          </p:cNvSpPr>
          <p:nvPr/>
        </p:nvSpPr>
        <p:spPr bwMode="auto">
          <a:xfrm>
            <a:off x="7689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7" name="Rectangle 60"/>
          <p:cNvSpPr>
            <a:spLocks noChangeArrowheads="1"/>
          </p:cNvSpPr>
          <p:nvPr/>
        </p:nvSpPr>
        <p:spPr bwMode="auto">
          <a:xfrm>
            <a:off x="8070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8" name="Rectangle 61"/>
          <p:cNvSpPr>
            <a:spLocks noChangeArrowheads="1"/>
          </p:cNvSpPr>
          <p:nvPr/>
        </p:nvSpPr>
        <p:spPr bwMode="auto">
          <a:xfrm>
            <a:off x="8451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09" name="Rectangle 62"/>
          <p:cNvSpPr>
            <a:spLocks noChangeArrowheads="1"/>
          </p:cNvSpPr>
          <p:nvPr/>
        </p:nvSpPr>
        <p:spPr bwMode="auto">
          <a:xfrm>
            <a:off x="5022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0" name="Rectangle 63"/>
          <p:cNvSpPr>
            <a:spLocks noChangeArrowheads="1"/>
          </p:cNvSpPr>
          <p:nvPr/>
        </p:nvSpPr>
        <p:spPr bwMode="auto">
          <a:xfrm>
            <a:off x="5403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1" name="Rectangle 64"/>
          <p:cNvSpPr>
            <a:spLocks noChangeArrowheads="1"/>
          </p:cNvSpPr>
          <p:nvPr/>
        </p:nvSpPr>
        <p:spPr bwMode="auto">
          <a:xfrm>
            <a:off x="5784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2" name="Rectangle 65"/>
          <p:cNvSpPr>
            <a:spLocks noChangeArrowheads="1"/>
          </p:cNvSpPr>
          <p:nvPr/>
        </p:nvSpPr>
        <p:spPr bwMode="auto">
          <a:xfrm>
            <a:off x="6165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3" name="Rectangle 66"/>
          <p:cNvSpPr>
            <a:spLocks noChangeArrowheads="1"/>
          </p:cNvSpPr>
          <p:nvPr/>
        </p:nvSpPr>
        <p:spPr bwMode="auto">
          <a:xfrm>
            <a:off x="6546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4" name="Rectangle 67"/>
          <p:cNvSpPr>
            <a:spLocks noChangeArrowheads="1"/>
          </p:cNvSpPr>
          <p:nvPr/>
        </p:nvSpPr>
        <p:spPr bwMode="auto">
          <a:xfrm>
            <a:off x="6927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5" name="Rectangle 68"/>
          <p:cNvSpPr>
            <a:spLocks noChangeArrowheads="1"/>
          </p:cNvSpPr>
          <p:nvPr/>
        </p:nvSpPr>
        <p:spPr bwMode="auto">
          <a:xfrm>
            <a:off x="7308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6" name="Rectangle 69"/>
          <p:cNvSpPr>
            <a:spLocks noChangeArrowheads="1"/>
          </p:cNvSpPr>
          <p:nvPr/>
        </p:nvSpPr>
        <p:spPr bwMode="auto">
          <a:xfrm>
            <a:off x="7689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7" name="Rectangle 70"/>
          <p:cNvSpPr>
            <a:spLocks noChangeArrowheads="1"/>
          </p:cNvSpPr>
          <p:nvPr/>
        </p:nvSpPr>
        <p:spPr bwMode="auto">
          <a:xfrm>
            <a:off x="8070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8" name="Rectangle 71"/>
          <p:cNvSpPr>
            <a:spLocks noChangeArrowheads="1"/>
          </p:cNvSpPr>
          <p:nvPr/>
        </p:nvSpPr>
        <p:spPr bwMode="auto">
          <a:xfrm>
            <a:off x="8451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19" name="Rectangle 72"/>
          <p:cNvSpPr>
            <a:spLocks noChangeArrowheads="1"/>
          </p:cNvSpPr>
          <p:nvPr/>
        </p:nvSpPr>
        <p:spPr bwMode="auto">
          <a:xfrm>
            <a:off x="5022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0" name="Rectangle 73"/>
          <p:cNvSpPr>
            <a:spLocks noChangeArrowheads="1"/>
          </p:cNvSpPr>
          <p:nvPr/>
        </p:nvSpPr>
        <p:spPr bwMode="auto">
          <a:xfrm>
            <a:off x="5403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1" name="Rectangle 74"/>
          <p:cNvSpPr>
            <a:spLocks noChangeArrowheads="1"/>
          </p:cNvSpPr>
          <p:nvPr/>
        </p:nvSpPr>
        <p:spPr bwMode="auto">
          <a:xfrm>
            <a:off x="5784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2" name="Rectangle 75"/>
          <p:cNvSpPr>
            <a:spLocks noChangeArrowheads="1"/>
          </p:cNvSpPr>
          <p:nvPr/>
        </p:nvSpPr>
        <p:spPr bwMode="auto">
          <a:xfrm>
            <a:off x="6165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3" name="Rectangle 76"/>
          <p:cNvSpPr>
            <a:spLocks noChangeArrowheads="1"/>
          </p:cNvSpPr>
          <p:nvPr/>
        </p:nvSpPr>
        <p:spPr bwMode="auto">
          <a:xfrm>
            <a:off x="6546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4" name="Rectangle 77"/>
          <p:cNvSpPr>
            <a:spLocks noChangeArrowheads="1"/>
          </p:cNvSpPr>
          <p:nvPr/>
        </p:nvSpPr>
        <p:spPr bwMode="auto">
          <a:xfrm>
            <a:off x="6927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5" name="Rectangle 78"/>
          <p:cNvSpPr>
            <a:spLocks noChangeArrowheads="1"/>
          </p:cNvSpPr>
          <p:nvPr/>
        </p:nvSpPr>
        <p:spPr bwMode="auto">
          <a:xfrm>
            <a:off x="7308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6" name="Rectangle 79"/>
          <p:cNvSpPr>
            <a:spLocks noChangeArrowheads="1"/>
          </p:cNvSpPr>
          <p:nvPr/>
        </p:nvSpPr>
        <p:spPr bwMode="auto">
          <a:xfrm>
            <a:off x="7689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7" name="Rectangle 80"/>
          <p:cNvSpPr>
            <a:spLocks noChangeArrowheads="1"/>
          </p:cNvSpPr>
          <p:nvPr/>
        </p:nvSpPr>
        <p:spPr bwMode="auto">
          <a:xfrm>
            <a:off x="8070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8" name="Rectangle 81"/>
          <p:cNvSpPr>
            <a:spLocks noChangeArrowheads="1"/>
          </p:cNvSpPr>
          <p:nvPr/>
        </p:nvSpPr>
        <p:spPr bwMode="auto">
          <a:xfrm>
            <a:off x="8451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29" name="Rectangle 82"/>
          <p:cNvSpPr>
            <a:spLocks noChangeArrowheads="1"/>
          </p:cNvSpPr>
          <p:nvPr/>
        </p:nvSpPr>
        <p:spPr bwMode="auto">
          <a:xfrm>
            <a:off x="5022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0" name="Rectangle 83"/>
          <p:cNvSpPr>
            <a:spLocks noChangeArrowheads="1"/>
          </p:cNvSpPr>
          <p:nvPr/>
        </p:nvSpPr>
        <p:spPr bwMode="auto">
          <a:xfrm>
            <a:off x="5403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1" name="Rectangle 84"/>
          <p:cNvSpPr>
            <a:spLocks noChangeArrowheads="1"/>
          </p:cNvSpPr>
          <p:nvPr/>
        </p:nvSpPr>
        <p:spPr bwMode="auto">
          <a:xfrm>
            <a:off x="5784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2" name="Rectangle 85"/>
          <p:cNvSpPr>
            <a:spLocks noChangeArrowheads="1"/>
          </p:cNvSpPr>
          <p:nvPr/>
        </p:nvSpPr>
        <p:spPr bwMode="auto">
          <a:xfrm>
            <a:off x="6165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3" name="Rectangle 86"/>
          <p:cNvSpPr>
            <a:spLocks noChangeArrowheads="1"/>
          </p:cNvSpPr>
          <p:nvPr/>
        </p:nvSpPr>
        <p:spPr bwMode="auto">
          <a:xfrm>
            <a:off x="6546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4" name="Rectangle 87"/>
          <p:cNvSpPr>
            <a:spLocks noChangeArrowheads="1"/>
          </p:cNvSpPr>
          <p:nvPr/>
        </p:nvSpPr>
        <p:spPr bwMode="auto">
          <a:xfrm>
            <a:off x="6927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5" name="Rectangle 88"/>
          <p:cNvSpPr>
            <a:spLocks noChangeArrowheads="1"/>
          </p:cNvSpPr>
          <p:nvPr/>
        </p:nvSpPr>
        <p:spPr bwMode="auto">
          <a:xfrm>
            <a:off x="7308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6" name="Rectangle 89"/>
          <p:cNvSpPr>
            <a:spLocks noChangeArrowheads="1"/>
          </p:cNvSpPr>
          <p:nvPr/>
        </p:nvSpPr>
        <p:spPr bwMode="auto">
          <a:xfrm>
            <a:off x="7689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7" name="Rectangle 90"/>
          <p:cNvSpPr>
            <a:spLocks noChangeArrowheads="1"/>
          </p:cNvSpPr>
          <p:nvPr/>
        </p:nvSpPr>
        <p:spPr bwMode="auto">
          <a:xfrm>
            <a:off x="8070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8" name="Rectangle 91"/>
          <p:cNvSpPr>
            <a:spLocks noChangeArrowheads="1"/>
          </p:cNvSpPr>
          <p:nvPr/>
        </p:nvSpPr>
        <p:spPr bwMode="auto">
          <a:xfrm>
            <a:off x="8451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39" name="Rectangle 92"/>
          <p:cNvSpPr>
            <a:spLocks noChangeArrowheads="1"/>
          </p:cNvSpPr>
          <p:nvPr/>
        </p:nvSpPr>
        <p:spPr bwMode="auto">
          <a:xfrm>
            <a:off x="5022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0" name="Rectangle 93"/>
          <p:cNvSpPr>
            <a:spLocks noChangeArrowheads="1"/>
          </p:cNvSpPr>
          <p:nvPr/>
        </p:nvSpPr>
        <p:spPr bwMode="auto">
          <a:xfrm>
            <a:off x="5403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1" name="Rectangle 94"/>
          <p:cNvSpPr>
            <a:spLocks noChangeArrowheads="1"/>
          </p:cNvSpPr>
          <p:nvPr/>
        </p:nvSpPr>
        <p:spPr bwMode="auto">
          <a:xfrm>
            <a:off x="5784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2" name="Rectangle 95"/>
          <p:cNvSpPr>
            <a:spLocks noChangeArrowheads="1"/>
          </p:cNvSpPr>
          <p:nvPr/>
        </p:nvSpPr>
        <p:spPr bwMode="auto">
          <a:xfrm>
            <a:off x="6165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3" name="Rectangle 96"/>
          <p:cNvSpPr>
            <a:spLocks noChangeArrowheads="1"/>
          </p:cNvSpPr>
          <p:nvPr/>
        </p:nvSpPr>
        <p:spPr bwMode="auto">
          <a:xfrm>
            <a:off x="6546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4" name="Rectangle 97"/>
          <p:cNvSpPr>
            <a:spLocks noChangeArrowheads="1"/>
          </p:cNvSpPr>
          <p:nvPr/>
        </p:nvSpPr>
        <p:spPr bwMode="auto">
          <a:xfrm>
            <a:off x="6927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5" name="Rectangle 98"/>
          <p:cNvSpPr>
            <a:spLocks noChangeArrowheads="1"/>
          </p:cNvSpPr>
          <p:nvPr/>
        </p:nvSpPr>
        <p:spPr bwMode="auto">
          <a:xfrm>
            <a:off x="7308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6" name="Rectangle 99"/>
          <p:cNvSpPr>
            <a:spLocks noChangeArrowheads="1"/>
          </p:cNvSpPr>
          <p:nvPr/>
        </p:nvSpPr>
        <p:spPr bwMode="auto">
          <a:xfrm>
            <a:off x="7689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7" name="Rectangle 100"/>
          <p:cNvSpPr>
            <a:spLocks noChangeArrowheads="1"/>
          </p:cNvSpPr>
          <p:nvPr/>
        </p:nvSpPr>
        <p:spPr bwMode="auto">
          <a:xfrm>
            <a:off x="8070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8" name="Rectangle 101"/>
          <p:cNvSpPr>
            <a:spLocks noChangeArrowheads="1"/>
          </p:cNvSpPr>
          <p:nvPr/>
        </p:nvSpPr>
        <p:spPr bwMode="auto">
          <a:xfrm>
            <a:off x="8451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49" name="Line 102"/>
          <p:cNvSpPr>
            <a:spLocks noChangeShapeType="1"/>
          </p:cNvSpPr>
          <p:nvPr/>
        </p:nvSpPr>
        <p:spPr bwMode="auto">
          <a:xfrm>
            <a:off x="5022850" y="6038850"/>
            <a:ext cx="3810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350" name="Line 103"/>
          <p:cNvSpPr>
            <a:spLocks noChangeShapeType="1"/>
          </p:cNvSpPr>
          <p:nvPr/>
        </p:nvSpPr>
        <p:spPr bwMode="auto">
          <a:xfrm flipV="1">
            <a:off x="5022850" y="2228850"/>
            <a:ext cx="0" cy="3810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351" name="Oval 104"/>
          <p:cNvSpPr>
            <a:spLocks noChangeArrowheads="1"/>
          </p:cNvSpPr>
          <p:nvPr/>
        </p:nvSpPr>
        <p:spPr bwMode="auto">
          <a:xfrm>
            <a:off x="5403850" y="4743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52" name="Oval 105"/>
          <p:cNvSpPr>
            <a:spLocks noChangeArrowheads="1"/>
          </p:cNvSpPr>
          <p:nvPr/>
        </p:nvSpPr>
        <p:spPr bwMode="auto">
          <a:xfrm>
            <a:off x="6013450" y="5276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53" name="Rectangle 106"/>
          <p:cNvSpPr>
            <a:spLocks noChangeArrowheads="1"/>
          </p:cNvSpPr>
          <p:nvPr/>
        </p:nvSpPr>
        <p:spPr bwMode="auto">
          <a:xfrm>
            <a:off x="8321675" y="27114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54" name="Rectangle 107"/>
          <p:cNvSpPr>
            <a:spLocks noChangeArrowheads="1"/>
          </p:cNvSpPr>
          <p:nvPr/>
        </p:nvSpPr>
        <p:spPr bwMode="auto">
          <a:xfrm>
            <a:off x="7418388" y="33718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55" name="Rectangle 108"/>
          <p:cNvSpPr>
            <a:spLocks noChangeArrowheads="1"/>
          </p:cNvSpPr>
          <p:nvPr/>
        </p:nvSpPr>
        <p:spPr bwMode="auto">
          <a:xfrm>
            <a:off x="7994650" y="24574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56" name="Rectangle 109"/>
          <p:cNvSpPr>
            <a:spLocks noChangeArrowheads="1"/>
          </p:cNvSpPr>
          <p:nvPr/>
        </p:nvSpPr>
        <p:spPr bwMode="auto">
          <a:xfrm>
            <a:off x="8147050" y="34480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57" name="Rectangle 110"/>
          <p:cNvSpPr>
            <a:spLocks noChangeArrowheads="1"/>
          </p:cNvSpPr>
          <p:nvPr/>
        </p:nvSpPr>
        <p:spPr bwMode="auto">
          <a:xfrm>
            <a:off x="8675688" y="4278313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58" name="Oval 111"/>
          <p:cNvSpPr>
            <a:spLocks noChangeArrowheads="1"/>
          </p:cNvSpPr>
          <p:nvPr/>
        </p:nvSpPr>
        <p:spPr bwMode="auto">
          <a:xfrm>
            <a:off x="5567363" y="411480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59" name="Oval 112"/>
          <p:cNvSpPr>
            <a:spLocks noChangeArrowheads="1"/>
          </p:cNvSpPr>
          <p:nvPr/>
        </p:nvSpPr>
        <p:spPr bwMode="auto">
          <a:xfrm>
            <a:off x="5175250" y="55816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60" name="Oval 113"/>
          <p:cNvSpPr>
            <a:spLocks noChangeArrowheads="1"/>
          </p:cNvSpPr>
          <p:nvPr/>
        </p:nvSpPr>
        <p:spPr bwMode="auto">
          <a:xfrm>
            <a:off x="5251450" y="4210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61" name="Text Box 114"/>
          <p:cNvSpPr txBox="1">
            <a:spLocks noChangeArrowheads="1"/>
          </p:cNvSpPr>
          <p:nvPr/>
        </p:nvSpPr>
        <p:spPr bwMode="auto">
          <a:xfrm>
            <a:off x="5175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1</a:t>
            </a:r>
          </a:p>
        </p:txBody>
      </p:sp>
      <p:sp>
        <p:nvSpPr>
          <p:cNvPr id="53362" name="Text Box 115"/>
          <p:cNvSpPr txBox="1">
            <a:spLocks noChangeArrowheads="1"/>
          </p:cNvSpPr>
          <p:nvPr/>
        </p:nvSpPr>
        <p:spPr bwMode="auto">
          <a:xfrm>
            <a:off x="5556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2</a:t>
            </a:r>
          </a:p>
        </p:txBody>
      </p:sp>
      <p:sp>
        <p:nvSpPr>
          <p:cNvPr id="53363" name="Text Box 116"/>
          <p:cNvSpPr txBox="1">
            <a:spLocks noChangeArrowheads="1"/>
          </p:cNvSpPr>
          <p:nvPr/>
        </p:nvSpPr>
        <p:spPr bwMode="auto">
          <a:xfrm>
            <a:off x="5937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3</a:t>
            </a:r>
          </a:p>
        </p:txBody>
      </p:sp>
      <p:sp>
        <p:nvSpPr>
          <p:cNvPr id="53364" name="Text Box 117"/>
          <p:cNvSpPr txBox="1">
            <a:spLocks noChangeArrowheads="1"/>
          </p:cNvSpPr>
          <p:nvPr/>
        </p:nvSpPr>
        <p:spPr bwMode="auto">
          <a:xfrm>
            <a:off x="6318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4</a:t>
            </a:r>
          </a:p>
        </p:txBody>
      </p:sp>
      <p:sp>
        <p:nvSpPr>
          <p:cNvPr id="53365" name="Text Box 118"/>
          <p:cNvSpPr txBox="1">
            <a:spLocks noChangeArrowheads="1"/>
          </p:cNvSpPr>
          <p:nvPr/>
        </p:nvSpPr>
        <p:spPr bwMode="auto">
          <a:xfrm>
            <a:off x="6699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5</a:t>
            </a:r>
          </a:p>
        </p:txBody>
      </p:sp>
      <p:sp>
        <p:nvSpPr>
          <p:cNvPr id="53366" name="Text Box 119"/>
          <p:cNvSpPr txBox="1">
            <a:spLocks noChangeArrowheads="1"/>
          </p:cNvSpPr>
          <p:nvPr/>
        </p:nvSpPr>
        <p:spPr bwMode="auto">
          <a:xfrm>
            <a:off x="7080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6</a:t>
            </a:r>
          </a:p>
        </p:txBody>
      </p:sp>
      <p:sp>
        <p:nvSpPr>
          <p:cNvPr id="53367" name="Text Box 120"/>
          <p:cNvSpPr txBox="1">
            <a:spLocks noChangeArrowheads="1"/>
          </p:cNvSpPr>
          <p:nvPr/>
        </p:nvSpPr>
        <p:spPr bwMode="auto">
          <a:xfrm>
            <a:off x="7461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7</a:t>
            </a:r>
          </a:p>
        </p:txBody>
      </p:sp>
      <p:sp>
        <p:nvSpPr>
          <p:cNvPr id="53368" name="Text Box 121"/>
          <p:cNvSpPr txBox="1">
            <a:spLocks noChangeArrowheads="1"/>
          </p:cNvSpPr>
          <p:nvPr/>
        </p:nvSpPr>
        <p:spPr bwMode="auto">
          <a:xfrm>
            <a:off x="7842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8</a:t>
            </a:r>
          </a:p>
        </p:txBody>
      </p:sp>
      <p:sp>
        <p:nvSpPr>
          <p:cNvPr id="53369" name="Text Box 122"/>
          <p:cNvSpPr txBox="1">
            <a:spLocks noChangeArrowheads="1"/>
          </p:cNvSpPr>
          <p:nvPr/>
        </p:nvSpPr>
        <p:spPr bwMode="auto">
          <a:xfrm>
            <a:off x="8223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9</a:t>
            </a:r>
          </a:p>
        </p:txBody>
      </p:sp>
      <p:sp>
        <p:nvSpPr>
          <p:cNvPr id="53370" name="Text Box 123"/>
          <p:cNvSpPr txBox="1">
            <a:spLocks noChangeArrowheads="1"/>
          </p:cNvSpPr>
          <p:nvPr/>
        </p:nvSpPr>
        <p:spPr bwMode="auto">
          <a:xfrm>
            <a:off x="8528050" y="611505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10</a:t>
            </a:r>
          </a:p>
        </p:txBody>
      </p:sp>
      <p:sp>
        <p:nvSpPr>
          <p:cNvPr id="53371" name="Oval 124"/>
          <p:cNvSpPr>
            <a:spLocks noChangeArrowheads="1"/>
          </p:cNvSpPr>
          <p:nvPr/>
        </p:nvSpPr>
        <p:spPr bwMode="auto">
          <a:xfrm>
            <a:off x="5861050" y="4667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72" name="Oval 125"/>
          <p:cNvSpPr>
            <a:spLocks noChangeArrowheads="1"/>
          </p:cNvSpPr>
          <p:nvPr/>
        </p:nvSpPr>
        <p:spPr bwMode="auto">
          <a:xfrm>
            <a:off x="5480050" y="5124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73" name="Oval 126"/>
          <p:cNvSpPr>
            <a:spLocks noChangeArrowheads="1"/>
          </p:cNvSpPr>
          <p:nvPr/>
        </p:nvSpPr>
        <p:spPr bwMode="auto">
          <a:xfrm>
            <a:off x="5632450" y="5429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74" name="Oval 127"/>
          <p:cNvSpPr>
            <a:spLocks noChangeArrowheads="1"/>
          </p:cNvSpPr>
          <p:nvPr/>
        </p:nvSpPr>
        <p:spPr bwMode="auto">
          <a:xfrm>
            <a:off x="6089650" y="4667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75" name="Oval 128"/>
          <p:cNvSpPr>
            <a:spLocks noChangeArrowheads="1"/>
          </p:cNvSpPr>
          <p:nvPr/>
        </p:nvSpPr>
        <p:spPr bwMode="auto">
          <a:xfrm>
            <a:off x="5327650" y="3829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76" name="Oval 129"/>
          <p:cNvSpPr>
            <a:spLocks noChangeArrowheads="1"/>
          </p:cNvSpPr>
          <p:nvPr/>
        </p:nvSpPr>
        <p:spPr bwMode="auto">
          <a:xfrm>
            <a:off x="5772150" y="37353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77" name="Oval 130"/>
          <p:cNvSpPr>
            <a:spLocks noChangeArrowheads="1"/>
          </p:cNvSpPr>
          <p:nvPr/>
        </p:nvSpPr>
        <p:spPr bwMode="auto">
          <a:xfrm>
            <a:off x="5480050" y="4591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78" name="Oval 131"/>
          <p:cNvSpPr>
            <a:spLocks noChangeArrowheads="1"/>
          </p:cNvSpPr>
          <p:nvPr/>
        </p:nvSpPr>
        <p:spPr bwMode="auto">
          <a:xfrm>
            <a:off x="5784850" y="4514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79" name="Oval 132"/>
          <p:cNvSpPr>
            <a:spLocks noChangeArrowheads="1"/>
          </p:cNvSpPr>
          <p:nvPr/>
        </p:nvSpPr>
        <p:spPr bwMode="auto">
          <a:xfrm>
            <a:off x="5175250" y="5048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0" name="Oval 133"/>
          <p:cNvSpPr>
            <a:spLocks noChangeArrowheads="1"/>
          </p:cNvSpPr>
          <p:nvPr/>
        </p:nvSpPr>
        <p:spPr bwMode="auto">
          <a:xfrm>
            <a:off x="5708650" y="4972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1" name="Oval 134"/>
          <p:cNvSpPr>
            <a:spLocks noChangeArrowheads="1"/>
          </p:cNvSpPr>
          <p:nvPr/>
        </p:nvSpPr>
        <p:spPr bwMode="auto">
          <a:xfrm>
            <a:off x="5175250" y="32956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2" name="Oval 135"/>
          <p:cNvSpPr>
            <a:spLocks noChangeArrowheads="1"/>
          </p:cNvSpPr>
          <p:nvPr/>
        </p:nvSpPr>
        <p:spPr bwMode="auto">
          <a:xfrm>
            <a:off x="5556250" y="4362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3" name="Oval 136"/>
          <p:cNvSpPr>
            <a:spLocks noChangeArrowheads="1"/>
          </p:cNvSpPr>
          <p:nvPr/>
        </p:nvSpPr>
        <p:spPr bwMode="auto">
          <a:xfrm>
            <a:off x="6013450" y="4895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4" name="Rectangle 137"/>
          <p:cNvSpPr>
            <a:spLocks noChangeArrowheads="1"/>
          </p:cNvSpPr>
          <p:nvPr/>
        </p:nvSpPr>
        <p:spPr bwMode="auto">
          <a:xfrm>
            <a:off x="7918450" y="32194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5" name="Rectangle 138"/>
          <p:cNvSpPr>
            <a:spLocks noChangeArrowheads="1"/>
          </p:cNvSpPr>
          <p:nvPr/>
        </p:nvSpPr>
        <p:spPr bwMode="auto">
          <a:xfrm>
            <a:off x="7766050" y="35242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6" name="Rectangle 139"/>
          <p:cNvSpPr>
            <a:spLocks noChangeArrowheads="1"/>
          </p:cNvSpPr>
          <p:nvPr/>
        </p:nvSpPr>
        <p:spPr bwMode="auto">
          <a:xfrm>
            <a:off x="7537450" y="31432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7" name="Rectangle 140"/>
          <p:cNvSpPr>
            <a:spLocks noChangeArrowheads="1"/>
          </p:cNvSpPr>
          <p:nvPr/>
        </p:nvSpPr>
        <p:spPr bwMode="auto">
          <a:xfrm>
            <a:off x="7537450" y="36004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8" name="Rectangle 141"/>
          <p:cNvSpPr>
            <a:spLocks noChangeArrowheads="1"/>
          </p:cNvSpPr>
          <p:nvPr/>
        </p:nvSpPr>
        <p:spPr bwMode="auto">
          <a:xfrm>
            <a:off x="8070850" y="29908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89" name="Rectangle 142"/>
          <p:cNvSpPr>
            <a:spLocks noChangeArrowheads="1"/>
          </p:cNvSpPr>
          <p:nvPr/>
        </p:nvSpPr>
        <p:spPr bwMode="auto">
          <a:xfrm>
            <a:off x="8223250" y="32194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0" name="Rectangle 143"/>
          <p:cNvSpPr>
            <a:spLocks noChangeArrowheads="1"/>
          </p:cNvSpPr>
          <p:nvPr/>
        </p:nvSpPr>
        <p:spPr bwMode="auto">
          <a:xfrm>
            <a:off x="7537450" y="23050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1" name="Rectangle 144"/>
          <p:cNvSpPr>
            <a:spLocks noChangeArrowheads="1"/>
          </p:cNvSpPr>
          <p:nvPr/>
        </p:nvSpPr>
        <p:spPr bwMode="auto">
          <a:xfrm>
            <a:off x="8528050" y="22288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2" name="Rectangle 145"/>
          <p:cNvSpPr>
            <a:spLocks noChangeArrowheads="1"/>
          </p:cNvSpPr>
          <p:nvPr/>
        </p:nvSpPr>
        <p:spPr bwMode="auto">
          <a:xfrm>
            <a:off x="7570788" y="2720975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3" name="Rectangle 146"/>
          <p:cNvSpPr>
            <a:spLocks noChangeArrowheads="1"/>
          </p:cNvSpPr>
          <p:nvPr/>
        </p:nvSpPr>
        <p:spPr bwMode="auto">
          <a:xfrm>
            <a:off x="8223250" y="37528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4" name="Rectangle 147"/>
          <p:cNvSpPr>
            <a:spLocks noChangeArrowheads="1"/>
          </p:cNvSpPr>
          <p:nvPr/>
        </p:nvSpPr>
        <p:spPr bwMode="auto">
          <a:xfrm>
            <a:off x="8147050" y="27622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5" name="Rectangle 148"/>
          <p:cNvSpPr>
            <a:spLocks noChangeArrowheads="1"/>
          </p:cNvSpPr>
          <p:nvPr/>
        </p:nvSpPr>
        <p:spPr bwMode="auto">
          <a:xfrm>
            <a:off x="7689850" y="29146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6" name="Rectangle 149"/>
          <p:cNvSpPr>
            <a:spLocks noChangeArrowheads="1"/>
          </p:cNvSpPr>
          <p:nvPr/>
        </p:nvSpPr>
        <p:spPr bwMode="auto">
          <a:xfrm>
            <a:off x="7232650" y="30670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7" name="Rectangle 150"/>
          <p:cNvSpPr>
            <a:spLocks noChangeArrowheads="1"/>
          </p:cNvSpPr>
          <p:nvPr/>
        </p:nvSpPr>
        <p:spPr bwMode="auto">
          <a:xfrm>
            <a:off x="8528050" y="29908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8" name="Rectangle 151"/>
          <p:cNvSpPr>
            <a:spLocks noChangeArrowheads="1"/>
          </p:cNvSpPr>
          <p:nvPr/>
        </p:nvSpPr>
        <p:spPr bwMode="auto">
          <a:xfrm>
            <a:off x="7842250" y="38290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399" name="Rectangle 152"/>
          <p:cNvSpPr>
            <a:spLocks noChangeArrowheads="1"/>
          </p:cNvSpPr>
          <p:nvPr/>
        </p:nvSpPr>
        <p:spPr bwMode="auto">
          <a:xfrm>
            <a:off x="8451850" y="39052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0" name="Oval 153"/>
          <p:cNvSpPr>
            <a:spLocks noChangeArrowheads="1"/>
          </p:cNvSpPr>
          <p:nvPr/>
        </p:nvSpPr>
        <p:spPr bwMode="auto">
          <a:xfrm>
            <a:off x="6240463" y="475297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1" name="Oval 154"/>
          <p:cNvSpPr>
            <a:spLocks noChangeArrowheads="1"/>
          </p:cNvSpPr>
          <p:nvPr/>
        </p:nvSpPr>
        <p:spPr bwMode="auto">
          <a:xfrm>
            <a:off x="5922963" y="4125913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2" name="Oval 155"/>
          <p:cNvSpPr>
            <a:spLocks noChangeArrowheads="1"/>
          </p:cNvSpPr>
          <p:nvPr/>
        </p:nvSpPr>
        <p:spPr bwMode="auto">
          <a:xfrm>
            <a:off x="6042025" y="44545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3" name="Oval 156"/>
          <p:cNvSpPr>
            <a:spLocks noChangeArrowheads="1"/>
          </p:cNvSpPr>
          <p:nvPr/>
        </p:nvSpPr>
        <p:spPr bwMode="auto">
          <a:xfrm>
            <a:off x="6378575" y="4456113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4" name="Oval 157"/>
          <p:cNvSpPr>
            <a:spLocks noChangeArrowheads="1"/>
          </p:cNvSpPr>
          <p:nvPr/>
        </p:nvSpPr>
        <p:spPr bwMode="auto">
          <a:xfrm>
            <a:off x="6254750" y="501173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5" name="Oval 158"/>
          <p:cNvSpPr>
            <a:spLocks noChangeArrowheads="1"/>
          </p:cNvSpPr>
          <p:nvPr/>
        </p:nvSpPr>
        <p:spPr bwMode="auto">
          <a:xfrm>
            <a:off x="5173663" y="45942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6" name="Oval 159"/>
          <p:cNvSpPr>
            <a:spLocks noChangeArrowheads="1"/>
          </p:cNvSpPr>
          <p:nvPr/>
        </p:nvSpPr>
        <p:spPr bwMode="auto">
          <a:xfrm>
            <a:off x="5402263" y="53990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7" name="Oval 160"/>
          <p:cNvSpPr>
            <a:spLocks noChangeArrowheads="1"/>
          </p:cNvSpPr>
          <p:nvPr/>
        </p:nvSpPr>
        <p:spPr bwMode="auto">
          <a:xfrm>
            <a:off x="5856288" y="43529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8" name="Oval 161"/>
          <p:cNvSpPr>
            <a:spLocks noChangeArrowheads="1"/>
          </p:cNvSpPr>
          <p:nvPr/>
        </p:nvSpPr>
        <p:spPr bwMode="auto">
          <a:xfrm>
            <a:off x="5799138" y="521017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09" name="Oval 162"/>
          <p:cNvSpPr>
            <a:spLocks noChangeArrowheads="1"/>
          </p:cNvSpPr>
          <p:nvPr/>
        </p:nvSpPr>
        <p:spPr bwMode="auto">
          <a:xfrm>
            <a:off x="5137150" y="58308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10" name="Rectangle 163"/>
          <p:cNvSpPr>
            <a:spLocks noChangeArrowheads="1"/>
          </p:cNvSpPr>
          <p:nvPr/>
        </p:nvSpPr>
        <p:spPr bwMode="auto">
          <a:xfrm>
            <a:off x="8440738" y="3641725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11" name="Rectangle 164"/>
          <p:cNvSpPr>
            <a:spLocks noChangeArrowheads="1"/>
          </p:cNvSpPr>
          <p:nvPr/>
        </p:nvSpPr>
        <p:spPr bwMode="auto">
          <a:xfrm>
            <a:off x="7847013" y="2668588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12" name="Rectangle 165"/>
          <p:cNvSpPr>
            <a:spLocks noChangeArrowheads="1"/>
          </p:cNvSpPr>
          <p:nvPr/>
        </p:nvSpPr>
        <p:spPr bwMode="auto">
          <a:xfrm>
            <a:off x="7143750" y="3308350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13" name="Rectangle 166"/>
          <p:cNvSpPr>
            <a:spLocks noChangeArrowheads="1"/>
          </p:cNvSpPr>
          <p:nvPr/>
        </p:nvSpPr>
        <p:spPr bwMode="auto">
          <a:xfrm>
            <a:off x="8150225" y="4073525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14" name="Rectangle 167"/>
          <p:cNvSpPr>
            <a:spLocks noChangeArrowheads="1"/>
          </p:cNvSpPr>
          <p:nvPr/>
        </p:nvSpPr>
        <p:spPr bwMode="auto">
          <a:xfrm>
            <a:off x="8470900" y="3268663"/>
            <a:ext cx="152400" cy="152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15" name="Oval 168"/>
          <p:cNvSpPr>
            <a:spLocks noChangeArrowheads="1"/>
          </p:cNvSpPr>
          <p:nvPr/>
        </p:nvSpPr>
        <p:spPr bwMode="auto">
          <a:xfrm>
            <a:off x="6711950" y="4002088"/>
            <a:ext cx="219075" cy="234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3416" name="Rectangle 169"/>
          <p:cNvSpPr>
            <a:spLocks noChangeArrowheads="1"/>
          </p:cNvSpPr>
          <p:nvPr/>
        </p:nvSpPr>
        <p:spPr bwMode="auto">
          <a:xfrm>
            <a:off x="1765300" y="1573213"/>
            <a:ext cx="553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When k = 1, the objective function is 873.0</a:t>
            </a:r>
          </a:p>
        </p:txBody>
      </p:sp>
      <p:pic>
        <p:nvPicPr>
          <p:cNvPr id="53417" name="Picture 4" descr="C:\Documents and Settings\Administrator\Desktop\du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4913"/>
            <a:ext cx="42957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059832" y="2780928"/>
            <a:ext cx="44695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C</a:t>
            </a:r>
            <a:r>
              <a:rPr lang="de-DE" baseline="-25000" dirty="0" err="1" smtClean="0"/>
              <a:t>i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390197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hteck 1"/>
          <p:cNvSpPr>
            <a:spLocks noChangeArrowheads="1"/>
          </p:cNvSpPr>
          <p:nvPr/>
        </p:nvSpPr>
        <p:spPr bwMode="auto">
          <a:xfrm>
            <a:off x="3492443" y="3198813"/>
            <a:ext cx="40831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mtClean="0"/>
              <a:t>Initial slides</a:t>
            </a:r>
            <a:r>
              <a:rPr lang="de-DE" dirty="0" smtClean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Eamonn</a:t>
            </a:r>
            <a:r>
              <a:rPr lang="de-DE" dirty="0"/>
              <a:t> </a:t>
            </a:r>
            <a:r>
              <a:rPr lang="de-DE" dirty="0" err="1"/>
              <a:t>Keogh</a:t>
            </a:r>
            <a:endParaRPr lang="en-US" dirty="0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676275" y="6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Clustering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5022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5403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5784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6165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6546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6927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7308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7689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8070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2" name="Rectangle 11"/>
          <p:cNvSpPr>
            <a:spLocks noChangeArrowheads="1"/>
          </p:cNvSpPr>
          <p:nvPr/>
        </p:nvSpPr>
        <p:spPr bwMode="auto">
          <a:xfrm>
            <a:off x="8451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3" name="Rectangle 12"/>
          <p:cNvSpPr>
            <a:spLocks noChangeArrowheads="1"/>
          </p:cNvSpPr>
          <p:nvPr/>
        </p:nvSpPr>
        <p:spPr bwMode="auto">
          <a:xfrm>
            <a:off x="5022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4" name="Rectangle 13"/>
          <p:cNvSpPr>
            <a:spLocks noChangeArrowheads="1"/>
          </p:cNvSpPr>
          <p:nvPr/>
        </p:nvSpPr>
        <p:spPr bwMode="auto">
          <a:xfrm>
            <a:off x="5403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5" name="Rectangle 14"/>
          <p:cNvSpPr>
            <a:spLocks noChangeArrowheads="1"/>
          </p:cNvSpPr>
          <p:nvPr/>
        </p:nvSpPr>
        <p:spPr bwMode="auto">
          <a:xfrm>
            <a:off x="5784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6" name="Rectangle 15"/>
          <p:cNvSpPr>
            <a:spLocks noChangeArrowheads="1"/>
          </p:cNvSpPr>
          <p:nvPr/>
        </p:nvSpPr>
        <p:spPr bwMode="auto">
          <a:xfrm>
            <a:off x="6165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7" name="Rectangle 16"/>
          <p:cNvSpPr>
            <a:spLocks noChangeArrowheads="1"/>
          </p:cNvSpPr>
          <p:nvPr/>
        </p:nvSpPr>
        <p:spPr bwMode="auto">
          <a:xfrm>
            <a:off x="6546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8" name="Rectangle 17"/>
          <p:cNvSpPr>
            <a:spLocks noChangeArrowheads="1"/>
          </p:cNvSpPr>
          <p:nvPr/>
        </p:nvSpPr>
        <p:spPr bwMode="auto">
          <a:xfrm>
            <a:off x="6927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89" name="Rectangle 18"/>
          <p:cNvSpPr>
            <a:spLocks noChangeArrowheads="1"/>
          </p:cNvSpPr>
          <p:nvPr/>
        </p:nvSpPr>
        <p:spPr bwMode="auto">
          <a:xfrm>
            <a:off x="7308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0" name="Rectangle 19"/>
          <p:cNvSpPr>
            <a:spLocks noChangeArrowheads="1"/>
          </p:cNvSpPr>
          <p:nvPr/>
        </p:nvSpPr>
        <p:spPr bwMode="auto">
          <a:xfrm>
            <a:off x="7689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1" name="Rectangle 20"/>
          <p:cNvSpPr>
            <a:spLocks noChangeArrowheads="1"/>
          </p:cNvSpPr>
          <p:nvPr/>
        </p:nvSpPr>
        <p:spPr bwMode="auto">
          <a:xfrm>
            <a:off x="8070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2" name="Rectangle 21"/>
          <p:cNvSpPr>
            <a:spLocks noChangeArrowheads="1"/>
          </p:cNvSpPr>
          <p:nvPr/>
        </p:nvSpPr>
        <p:spPr bwMode="auto">
          <a:xfrm>
            <a:off x="8451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3" name="Rectangle 22"/>
          <p:cNvSpPr>
            <a:spLocks noChangeArrowheads="1"/>
          </p:cNvSpPr>
          <p:nvPr/>
        </p:nvSpPr>
        <p:spPr bwMode="auto">
          <a:xfrm>
            <a:off x="5022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4" name="Rectangle 23"/>
          <p:cNvSpPr>
            <a:spLocks noChangeArrowheads="1"/>
          </p:cNvSpPr>
          <p:nvPr/>
        </p:nvSpPr>
        <p:spPr bwMode="auto">
          <a:xfrm>
            <a:off x="5403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5" name="Rectangle 24"/>
          <p:cNvSpPr>
            <a:spLocks noChangeArrowheads="1"/>
          </p:cNvSpPr>
          <p:nvPr/>
        </p:nvSpPr>
        <p:spPr bwMode="auto">
          <a:xfrm>
            <a:off x="5784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6" name="Rectangle 25"/>
          <p:cNvSpPr>
            <a:spLocks noChangeArrowheads="1"/>
          </p:cNvSpPr>
          <p:nvPr/>
        </p:nvSpPr>
        <p:spPr bwMode="auto">
          <a:xfrm>
            <a:off x="6165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7" name="Rectangle 26"/>
          <p:cNvSpPr>
            <a:spLocks noChangeArrowheads="1"/>
          </p:cNvSpPr>
          <p:nvPr/>
        </p:nvSpPr>
        <p:spPr bwMode="auto">
          <a:xfrm>
            <a:off x="6546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8" name="Rectangle 27"/>
          <p:cNvSpPr>
            <a:spLocks noChangeArrowheads="1"/>
          </p:cNvSpPr>
          <p:nvPr/>
        </p:nvSpPr>
        <p:spPr bwMode="auto">
          <a:xfrm>
            <a:off x="6927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299" name="Rectangle 28"/>
          <p:cNvSpPr>
            <a:spLocks noChangeArrowheads="1"/>
          </p:cNvSpPr>
          <p:nvPr/>
        </p:nvSpPr>
        <p:spPr bwMode="auto">
          <a:xfrm>
            <a:off x="7308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0" name="Rectangle 29"/>
          <p:cNvSpPr>
            <a:spLocks noChangeArrowheads="1"/>
          </p:cNvSpPr>
          <p:nvPr/>
        </p:nvSpPr>
        <p:spPr bwMode="auto">
          <a:xfrm>
            <a:off x="7689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1" name="Rectangle 30"/>
          <p:cNvSpPr>
            <a:spLocks noChangeArrowheads="1"/>
          </p:cNvSpPr>
          <p:nvPr/>
        </p:nvSpPr>
        <p:spPr bwMode="auto">
          <a:xfrm>
            <a:off x="8070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2" name="Rectangle 31"/>
          <p:cNvSpPr>
            <a:spLocks noChangeArrowheads="1"/>
          </p:cNvSpPr>
          <p:nvPr/>
        </p:nvSpPr>
        <p:spPr bwMode="auto">
          <a:xfrm>
            <a:off x="8451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3" name="Rectangle 32"/>
          <p:cNvSpPr>
            <a:spLocks noChangeArrowheads="1"/>
          </p:cNvSpPr>
          <p:nvPr/>
        </p:nvSpPr>
        <p:spPr bwMode="auto">
          <a:xfrm>
            <a:off x="5022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4" name="Rectangle 33"/>
          <p:cNvSpPr>
            <a:spLocks noChangeArrowheads="1"/>
          </p:cNvSpPr>
          <p:nvPr/>
        </p:nvSpPr>
        <p:spPr bwMode="auto">
          <a:xfrm>
            <a:off x="5403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5" name="Rectangle 34"/>
          <p:cNvSpPr>
            <a:spLocks noChangeArrowheads="1"/>
          </p:cNvSpPr>
          <p:nvPr/>
        </p:nvSpPr>
        <p:spPr bwMode="auto">
          <a:xfrm>
            <a:off x="5784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6" name="Rectangle 35"/>
          <p:cNvSpPr>
            <a:spLocks noChangeArrowheads="1"/>
          </p:cNvSpPr>
          <p:nvPr/>
        </p:nvSpPr>
        <p:spPr bwMode="auto">
          <a:xfrm>
            <a:off x="6165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7" name="Rectangle 36"/>
          <p:cNvSpPr>
            <a:spLocks noChangeArrowheads="1"/>
          </p:cNvSpPr>
          <p:nvPr/>
        </p:nvSpPr>
        <p:spPr bwMode="auto">
          <a:xfrm>
            <a:off x="6546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8" name="Rectangle 37"/>
          <p:cNvSpPr>
            <a:spLocks noChangeArrowheads="1"/>
          </p:cNvSpPr>
          <p:nvPr/>
        </p:nvSpPr>
        <p:spPr bwMode="auto">
          <a:xfrm>
            <a:off x="6927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09" name="Rectangle 38"/>
          <p:cNvSpPr>
            <a:spLocks noChangeArrowheads="1"/>
          </p:cNvSpPr>
          <p:nvPr/>
        </p:nvSpPr>
        <p:spPr bwMode="auto">
          <a:xfrm>
            <a:off x="7308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0" name="Rectangle 39"/>
          <p:cNvSpPr>
            <a:spLocks noChangeArrowheads="1"/>
          </p:cNvSpPr>
          <p:nvPr/>
        </p:nvSpPr>
        <p:spPr bwMode="auto">
          <a:xfrm>
            <a:off x="7689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1" name="Rectangle 40"/>
          <p:cNvSpPr>
            <a:spLocks noChangeArrowheads="1"/>
          </p:cNvSpPr>
          <p:nvPr/>
        </p:nvSpPr>
        <p:spPr bwMode="auto">
          <a:xfrm>
            <a:off x="8070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2" name="Rectangle 41"/>
          <p:cNvSpPr>
            <a:spLocks noChangeArrowheads="1"/>
          </p:cNvSpPr>
          <p:nvPr/>
        </p:nvSpPr>
        <p:spPr bwMode="auto">
          <a:xfrm>
            <a:off x="8451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3" name="Rectangle 42"/>
          <p:cNvSpPr>
            <a:spLocks noChangeArrowheads="1"/>
          </p:cNvSpPr>
          <p:nvPr/>
        </p:nvSpPr>
        <p:spPr bwMode="auto">
          <a:xfrm>
            <a:off x="5022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4" name="Rectangle 43"/>
          <p:cNvSpPr>
            <a:spLocks noChangeArrowheads="1"/>
          </p:cNvSpPr>
          <p:nvPr/>
        </p:nvSpPr>
        <p:spPr bwMode="auto">
          <a:xfrm>
            <a:off x="5403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5" name="Rectangle 44"/>
          <p:cNvSpPr>
            <a:spLocks noChangeArrowheads="1"/>
          </p:cNvSpPr>
          <p:nvPr/>
        </p:nvSpPr>
        <p:spPr bwMode="auto">
          <a:xfrm>
            <a:off x="5784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6" name="Rectangle 45"/>
          <p:cNvSpPr>
            <a:spLocks noChangeArrowheads="1"/>
          </p:cNvSpPr>
          <p:nvPr/>
        </p:nvSpPr>
        <p:spPr bwMode="auto">
          <a:xfrm>
            <a:off x="6165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7" name="Rectangle 46"/>
          <p:cNvSpPr>
            <a:spLocks noChangeArrowheads="1"/>
          </p:cNvSpPr>
          <p:nvPr/>
        </p:nvSpPr>
        <p:spPr bwMode="auto">
          <a:xfrm>
            <a:off x="6546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8" name="Rectangle 47"/>
          <p:cNvSpPr>
            <a:spLocks noChangeArrowheads="1"/>
          </p:cNvSpPr>
          <p:nvPr/>
        </p:nvSpPr>
        <p:spPr bwMode="auto">
          <a:xfrm>
            <a:off x="6927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19" name="Rectangle 48"/>
          <p:cNvSpPr>
            <a:spLocks noChangeArrowheads="1"/>
          </p:cNvSpPr>
          <p:nvPr/>
        </p:nvSpPr>
        <p:spPr bwMode="auto">
          <a:xfrm>
            <a:off x="7308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0" name="Rectangle 49"/>
          <p:cNvSpPr>
            <a:spLocks noChangeArrowheads="1"/>
          </p:cNvSpPr>
          <p:nvPr/>
        </p:nvSpPr>
        <p:spPr bwMode="auto">
          <a:xfrm>
            <a:off x="7689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1" name="Rectangle 50"/>
          <p:cNvSpPr>
            <a:spLocks noChangeArrowheads="1"/>
          </p:cNvSpPr>
          <p:nvPr/>
        </p:nvSpPr>
        <p:spPr bwMode="auto">
          <a:xfrm>
            <a:off x="8070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2" name="Rectangle 51"/>
          <p:cNvSpPr>
            <a:spLocks noChangeArrowheads="1"/>
          </p:cNvSpPr>
          <p:nvPr/>
        </p:nvSpPr>
        <p:spPr bwMode="auto">
          <a:xfrm>
            <a:off x="8451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3" name="Rectangle 52"/>
          <p:cNvSpPr>
            <a:spLocks noChangeArrowheads="1"/>
          </p:cNvSpPr>
          <p:nvPr/>
        </p:nvSpPr>
        <p:spPr bwMode="auto">
          <a:xfrm>
            <a:off x="5022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4" name="Rectangle 53"/>
          <p:cNvSpPr>
            <a:spLocks noChangeArrowheads="1"/>
          </p:cNvSpPr>
          <p:nvPr/>
        </p:nvSpPr>
        <p:spPr bwMode="auto">
          <a:xfrm>
            <a:off x="5403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5" name="Rectangle 54"/>
          <p:cNvSpPr>
            <a:spLocks noChangeArrowheads="1"/>
          </p:cNvSpPr>
          <p:nvPr/>
        </p:nvSpPr>
        <p:spPr bwMode="auto">
          <a:xfrm>
            <a:off x="5784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6" name="Rectangle 55"/>
          <p:cNvSpPr>
            <a:spLocks noChangeArrowheads="1"/>
          </p:cNvSpPr>
          <p:nvPr/>
        </p:nvSpPr>
        <p:spPr bwMode="auto">
          <a:xfrm>
            <a:off x="6165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7" name="Rectangle 56"/>
          <p:cNvSpPr>
            <a:spLocks noChangeArrowheads="1"/>
          </p:cNvSpPr>
          <p:nvPr/>
        </p:nvSpPr>
        <p:spPr bwMode="auto">
          <a:xfrm>
            <a:off x="6546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8" name="Rectangle 57"/>
          <p:cNvSpPr>
            <a:spLocks noChangeArrowheads="1"/>
          </p:cNvSpPr>
          <p:nvPr/>
        </p:nvSpPr>
        <p:spPr bwMode="auto">
          <a:xfrm>
            <a:off x="6927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29" name="Rectangle 58"/>
          <p:cNvSpPr>
            <a:spLocks noChangeArrowheads="1"/>
          </p:cNvSpPr>
          <p:nvPr/>
        </p:nvSpPr>
        <p:spPr bwMode="auto">
          <a:xfrm>
            <a:off x="7308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0" name="Rectangle 59"/>
          <p:cNvSpPr>
            <a:spLocks noChangeArrowheads="1"/>
          </p:cNvSpPr>
          <p:nvPr/>
        </p:nvSpPr>
        <p:spPr bwMode="auto">
          <a:xfrm>
            <a:off x="7689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1" name="Rectangle 60"/>
          <p:cNvSpPr>
            <a:spLocks noChangeArrowheads="1"/>
          </p:cNvSpPr>
          <p:nvPr/>
        </p:nvSpPr>
        <p:spPr bwMode="auto">
          <a:xfrm>
            <a:off x="8070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2" name="Rectangle 61"/>
          <p:cNvSpPr>
            <a:spLocks noChangeArrowheads="1"/>
          </p:cNvSpPr>
          <p:nvPr/>
        </p:nvSpPr>
        <p:spPr bwMode="auto">
          <a:xfrm>
            <a:off x="8451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3" name="Rectangle 62"/>
          <p:cNvSpPr>
            <a:spLocks noChangeArrowheads="1"/>
          </p:cNvSpPr>
          <p:nvPr/>
        </p:nvSpPr>
        <p:spPr bwMode="auto">
          <a:xfrm>
            <a:off x="5022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4" name="Rectangle 63"/>
          <p:cNvSpPr>
            <a:spLocks noChangeArrowheads="1"/>
          </p:cNvSpPr>
          <p:nvPr/>
        </p:nvSpPr>
        <p:spPr bwMode="auto">
          <a:xfrm>
            <a:off x="5403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5" name="Rectangle 64"/>
          <p:cNvSpPr>
            <a:spLocks noChangeArrowheads="1"/>
          </p:cNvSpPr>
          <p:nvPr/>
        </p:nvSpPr>
        <p:spPr bwMode="auto">
          <a:xfrm>
            <a:off x="5784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6" name="Rectangle 65"/>
          <p:cNvSpPr>
            <a:spLocks noChangeArrowheads="1"/>
          </p:cNvSpPr>
          <p:nvPr/>
        </p:nvSpPr>
        <p:spPr bwMode="auto">
          <a:xfrm>
            <a:off x="6165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7" name="Rectangle 66"/>
          <p:cNvSpPr>
            <a:spLocks noChangeArrowheads="1"/>
          </p:cNvSpPr>
          <p:nvPr/>
        </p:nvSpPr>
        <p:spPr bwMode="auto">
          <a:xfrm>
            <a:off x="6546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8" name="Rectangle 67"/>
          <p:cNvSpPr>
            <a:spLocks noChangeArrowheads="1"/>
          </p:cNvSpPr>
          <p:nvPr/>
        </p:nvSpPr>
        <p:spPr bwMode="auto">
          <a:xfrm>
            <a:off x="6927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39" name="Rectangle 68"/>
          <p:cNvSpPr>
            <a:spLocks noChangeArrowheads="1"/>
          </p:cNvSpPr>
          <p:nvPr/>
        </p:nvSpPr>
        <p:spPr bwMode="auto">
          <a:xfrm>
            <a:off x="7308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0" name="Rectangle 69"/>
          <p:cNvSpPr>
            <a:spLocks noChangeArrowheads="1"/>
          </p:cNvSpPr>
          <p:nvPr/>
        </p:nvSpPr>
        <p:spPr bwMode="auto">
          <a:xfrm>
            <a:off x="7689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1" name="Rectangle 70"/>
          <p:cNvSpPr>
            <a:spLocks noChangeArrowheads="1"/>
          </p:cNvSpPr>
          <p:nvPr/>
        </p:nvSpPr>
        <p:spPr bwMode="auto">
          <a:xfrm>
            <a:off x="8070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2" name="Rectangle 71"/>
          <p:cNvSpPr>
            <a:spLocks noChangeArrowheads="1"/>
          </p:cNvSpPr>
          <p:nvPr/>
        </p:nvSpPr>
        <p:spPr bwMode="auto">
          <a:xfrm>
            <a:off x="8451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3" name="Rectangle 72"/>
          <p:cNvSpPr>
            <a:spLocks noChangeArrowheads="1"/>
          </p:cNvSpPr>
          <p:nvPr/>
        </p:nvSpPr>
        <p:spPr bwMode="auto">
          <a:xfrm>
            <a:off x="5022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4" name="Rectangle 73"/>
          <p:cNvSpPr>
            <a:spLocks noChangeArrowheads="1"/>
          </p:cNvSpPr>
          <p:nvPr/>
        </p:nvSpPr>
        <p:spPr bwMode="auto">
          <a:xfrm>
            <a:off x="5403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5" name="Rectangle 74"/>
          <p:cNvSpPr>
            <a:spLocks noChangeArrowheads="1"/>
          </p:cNvSpPr>
          <p:nvPr/>
        </p:nvSpPr>
        <p:spPr bwMode="auto">
          <a:xfrm>
            <a:off x="5784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6" name="Rectangle 75"/>
          <p:cNvSpPr>
            <a:spLocks noChangeArrowheads="1"/>
          </p:cNvSpPr>
          <p:nvPr/>
        </p:nvSpPr>
        <p:spPr bwMode="auto">
          <a:xfrm>
            <a:off x="6165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7" name="Rectangle 76"/>
          <p:cNvSpPr>
            <a:spLocks noChangeArrowheads="1"/>
          </p:cNvSpPr>
          <p:nvPr/>
        </p:nvSpPr>
        <p:spPr bwMode="auto">
          <a:xfrm>
            <a:off x="6546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8" name="Rectangle 77"/>
          <p:cNvSpPr>
            <a:spLocks noChangeArrowheads="1"/>
          </p:cNvSpPr>
          <p:nvPr/>
        </p:nvSpPr>
        <p:spPr bwMode="auto">
          <a:xfrm>
            <a:off x="6927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49" name="Rectangle 78"/>
          <p:cNvSpPr>
            <a:spLocks noChangeArrowheads="1"/>
          </p:cNvSpPr>
          <p:nvPr/>
        </p:nvSpPr>
        <p:spPr bwMode="auto">
          <a:xfrm>
            <a:off x="7308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0" name="Rectangle 79"/>
          <p:cNvSpPr>
            <a:spLocks noChangeArrowheads="1"/>
          </p:cNvSpPr>
          <p:nvPr/>
        </p:nvSpPr>
        <p:spPr bwMode="auto">
          <a:xfrm>
            <a:off x="7689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1" name="Rectangle 80"/>
          <p:cNvSpPr>
            <a:spLocks noChangeArrowheads="1"/>
          </p:cNvSpPr>
          <p:nvPr/>
        </p:nvSpPr>
        <p:spPr bwMode="auto">
          <a:xfrm>
            <a:off x="8070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2" name="Rectangle 81"/>
          <p:cNvSpPr>
            <a:spLocks noChangeArrowheads="1"/>
          </p:cNvSpPr>
          <p:nvPr/>
        </p:nvSpPr>
        <p:spPr bwMode="auto">
          <a:xfrm>
            <a:off x="8451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3" name="Rectangle 82"/>
          <p:cNvSpPr>
            <a:spLocks noChangeArrowheads="1"/>
          </p:cNvSpPr>
          <p:nvPr/>
        </p:nvSpPr>
        <p:spPr bwMode="auto">
          <a:xfrm>
            <a:off x="5022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4" name="Rectangle 83"/>
          <p:cNvSpPr>
            <a:spLocks noChangeArrowheads="1"/>
          </p:cNvSpPr>
          <p:nvPr/>
        </p:nvSpPr>
        <p:spPr bwMode="auto">
          <a:xfrm>
            <a:off x="5403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5" name="Rectangle 84"/>
          <p:cNvSpPr>
            <a:spLocks noChangeArrowheads="1"/>
          </p:cNvSpPr>
          <p:nvPr/>
        </p:nvSpPr>
        <p:spPr bwMode="auto">
          <a:xfrm>
            <a:off x="5784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6" name="Rectangle 85"/>
          <p:cNvSpPr>
            <a:spLocks noChangeArrowheads="1"/>
          </p:cNvSpPr>
          <p:nvPr/>
        </p:nvSpPr>
        <p:spPr bwMode="auto">
          <a:xfrm>
            <a:off x="6165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7" name="Rectangle 86"/>
          <p:cNvSpPr>
            <a:spLocks noChangeArrowheads="1"/>
          </p:cNvSpPr>
          <p:nvPr/>
        </p:nvSpPr>
        <p:spPr bwMode="auto">
          <a:xfrm>
            <a:off x="6546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8" name="Rectangle 87"/>
          <p:cNvSpPr>
            <a:spLocks noChangeArrowheads="1"/>
          </p:cNvSpPr>
          <p:nvPr/>
        </p:nvSpPr>
        <p:spPr bwMode="auto">
          <a:xfrm>
            <a:off x="6927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59" name="Rectangle 88"/>
          <p:cNvSpPr>
            <a:spLocks noChangeArrowheads="1"/>
          </p:cNvSpPr>
          <p:nvPr/>
        </p:nvSpPr>
        <p:spPr bwMode="auto">
          <a:xfrm>
            <a:off x="7308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0" name="Rectangle 89"/>
          <p:cNvSpPr>
            <a:spLocks noChangeArrowheads="1"/>
          </p:cNvSpPr>
          <p:nvPr/>
        </p:nvSpPr>
        <p:spPr bwMode="auto">
          <a:xfrm>
            <a:off x="7689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1" name="Rectangle 90"/>
          <p:cNvSpPr>
            <a:spLocks noChangeArrowheads="1"/>
          </p:cNvSpPr>
          <p:nvPr/>
        </p:nvSpPr>
        <p:spPr bwMode="auto">
          <a:xfrm>
            <a:off x="8070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2" name="Rectangle 91"/>
          <p:cNvSpPr>
            <a:spLocks noChangeArrowheads="1"/>
          </p:cNvSpPr>
          <p:nvPr/>
        </p:nvSpPr>
        <p:spPr bwMode="auto">
          <a:xfrm>
            <a:off x="8451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3" name="Rectangle 92"/>
          <p:cNvSpPr>
            <a:spLocks noChangeArrowheads="1"/>
          </p:cNvSpPr>
          <p:nvPr/>
        </p:nvSpPr>
        <p:spPr bwMode="auto">
          <a:xfrm>
            <a:off x="5022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4" name="Rectangle 93"/>
          <p:cNvSpPr>
            <a:spLocks noChangeArrowheads="1"/>
          </p:cNvSpPr>
          <p:nvPr/>
        </p:nvSpPr>
        <p:spPr bwMode="auto">
          <a:xfrm>
            <a:off x="5403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5" name="Rectangle 94"/>
          <p:cNvSpPr>
            <a:spLocks noChangeArrowheads="1"/>
          </p:cNvSpPr>
          <p:nvPr/>
        </p:nvSpPr>
        <p:spPr bwMode="auto">
          <a:xfrm>
            <a:off x="5784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6" name="Rectangle 95"/>
          <p:cNvSpPr>
            <a:spLocks noChangeArrowheads="1"/>
          </p:cNvSpPr>
          <p:nvPr/>
        </p:nvSpPr>
        <p:spPr bwMode="auto">
          <a:xfrm>
            <a:off x="6165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7" name="Rectangle 96"/>
          <p:cNvSpPr>
            <a:spLocks noChangeArrowheads="1"/>
          </p:cNvSpPr>
          <p:nvPr/>
        </p:nvSpPr>
        <p:spPr bwMode="auto">
          <a:xfrm>
            <a:off x="6546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8" name="Rectangle 97"/>
          <p:cNvSpPr>
            <a:spLocks noChangeArrowheads="1"/>
          </p:cNvSpPr>
          <p:nvPr/>
        </p:nvSpPr>
        <p:spPr bwMode="auto">
          <a:xfrm>
            <a:off x="6927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69" name="Rectangle 98"/>
          <p:cNvSpPr>
            <a:spLocks noChangeArrowheads="1"/>
          </p:cNvSpPr>
          <p:nvPr/>
        </p:nvSpPr>
        <p:spPr bwMode="auto">
          <a:xfrm>
            <a:off x="7308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70" name="Rectangle 99"/>
          <p:cNvSpPr>
            <a:spLocks noChangeArrowheads="1"/>
          </p:cNvSpPr>
          <p:nvPr/>
        </p:nvSpPr>
        <p:spPr bwMode="auto">
          <a:xfrm>
            <a:off x="7689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71" name="Rectangle 100"/>
          <p:cNvSpPr>
            <a:spLocks noChangeArrowheads="1"/>
          </p:cNvSpPr>
          <p:nvPr/>
        </p:nvSpPr>
        <p:spPr bwMode="auto">
          <a:xfrm>
            <a:off x="8070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72" name="Rectangle 101"/>
          <p:cNvSpPr>
            <a:spLocks noChangeArrowheads="1"/>
          </p:cNvSpPr>
          <p:nvPr/>
        </p:nvSpPr>
        <p:spPr bwMode="auto">
          <a:xfrm>
            <a:off x="8451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73" name="Line 102"/>
          <p:cNvSpPr>
            <a:spLocks noChangeShapeType="1"/>
          </p:cNvSpPr>
          <p:nvPr/>
        </p:nvSpPr>
        <p:spPr bwMode="auto">
          <a:xfrm>
            <a:off x="5022850" y="6038850"/>
            <a:ext cx="3810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4" name="Line 103"/>
          <p:cNvSpPr>
            <a:spLocks noChangeShapeType="1"/>
          </p:cNvSpPr>
          <p:nvPr/>
        </p:nvSpPr>
        <p:spPr bwMode="auto">
          <a:xfrm flipV="1">
            <a:off x="5022850" y="2228850"/>
            <a:ext cx="0" cy="3810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5" name="Oval 104"/>
          <p:cNvSpPr>
            <a:spLocks noChangeArrowheads="1"/>
          </p:cNvSpPr>
          <p:nvPr/>
        </p:nvSpPr>
        <p:spPr bwMode="auto">
          <a:xfrm>
            <a:off x="5403850" y="4743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76" name="Oval 105"/>
          <p:cNvSpPr>
            <a:spLocks noChangeArrowheads="1"/>
          </p:cNvSpPr>
          <p:nvPr/>
        </p:nvSpPr>
        <p:spPr bwMode="auto">
          <a:xfrm>
            <a:off x="6013450" y="5276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77" name="Rectangle 106"/>
          <p:cNvSpPr>
            <a:spLocks noChangeArrowheads="1"/>
          </p:cNvSpPr>
          <p:nvPr/>
        </p:nvSpPr>
        <p:spPr bwMode="auto">
          <a:xfrm>
            <a:off x="8321675" y="27114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78" name="Rectangle 107"/>
          <p:cNvSpPr>
            <a:spLocks noChangeArrowheads="1"/>
          </p:cNvSpPr>
          <p:nvPr/>
        </p:nvSpPr>
        <p:spPr bwMode="auto">
          <a:xfrm>
            <a:off x="7418388" y="33718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79" name="Rectangle 108"/>
          <p:cNvSpPr>
            <a:spLocks noChangeArrowheads="1"/>
          </p:cNvSpPr>
          <p:nvPr/>
        </p:nvSpPr>
        <p:spPr bwMode="auto">
          <a:xfrm>
            <a:off x="7994650" y="24574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80" name="Rectangle 109"/>
          <p:cNvSpPr>
            <a:spLocks noChangeArrowheads="1"/>
          </p:cNvSpPr>
          <p:nvPr/>
        </p:nvSpPr>
        <p:spPr bwMode="auto">
          <a:xfrm>
            <a:off x="8147050" y="34480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81" name="Rectangle 110"/>
          <p:cNvSpPr>
            <a:spLocks noChangeArrowheads="1"/>
          </p:cNvSpPr>
          <p:nvPr/>
        </p:nvSpPr>
        <p:spPr bwMode="auto">
          <a:xfrm>
            <a:off x="8675688" y="4278313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82" name="Oval 111"/>
          <p:cNvSpPr>
            <a:spLocks noChangeArrowheads="1"/>
          </p:cNvSpPr>
          <p:nvPr/>
        </p:nvSpPr>
        <p:spPr bwMode="auto">
          <a:xfrm>
            <a:off x="5567363" y="411480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83" name="Oval 112"/>
          <p:cNvSpPr>
            <a:spLocks noChangeArrowheads="1"/>
          </p:cNvSpPr>
          <p:nvPr/>
        </p:nvSpPr>
        <p:spPr bwMode="auto">
          <a:xfrm>
            <a:off x="5175250" y="55816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84" name="Oval 113"/>
          <p:cNvSpPr>
            <a:spLocks noChangeArrowheads="1"/>
          </p:cNvSpPr>
          <p:nvPr/>
        </p:nvSpPr>
        <p:spPr bwMode="auto">
          <a:xfrm>
            <a:off x="5251450" y="4210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85" name="Text Box 114"/>
          <p:cNvSpPr txBox="1">
            <a:spLocks noChangeArrowheads="1"/>
          </p:cNvSpPr>
          <p:nvPr/>
        </p:nvSpPr>
        <p:spPr bwMode="auto">
          <a:xfrm>
            <a:off x="5175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1</a:t>
            </a:r>
          </a:p>
        </p:txBody>
      </p:sp>
      <p:sp>
        <p:nvSpPr>
          <p:cNvPr id="54386" name="Text Box 115"/>
          <p:cNvSpPr txBox="1">
            <a:spLocks noChangeArrowheads="1"/>
          </p:cNvSpPr>
          <p:nvPr/>
        </p:nvSpPr>
        <p:spPr bwMode="auto">
          <a:xfrm>
            <a:off x="5556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2</a:t>
            </a:r>
          </a:p>
        </p:txBody>
      </p:sp>
      <p:sp>
        <p:nvSpPr>
          <p:cNvPr id="54387" name="Text Box 116"/>
          <p:cNvSpPr txBox="1">
            <a:spLocks noChangeArrowheads="1"/>
          </p:cNvSpPr>
          <p:nvPr/>
        </p:nvSpPr>
        <p:spPr bwMode="auto">
          <a:xfrm>
            <a:off x="5937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3</a:t>
            </a:r>
          </a:p>
        </p:txBody>
      </p:sp>
      <p:sp>
        <p:nvSpPr>
          <p:cNvPr id="54388" name="Text Box 117"/>
          <p:cNvSpPr txBox="1">
            <a:spLocks noChangeArrowheads="1"/>
          </p:cNvSpPr>
          <p:nvPr/>
        </p:nvSpPr>
        <p:spPr bwMode="auto">
          <a:xfrm>
            <a:off x="6318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4</a:t>
            </a:r>
          </a:p>
        </p:txBody>
      </p:sp>
      <p:sp>
        <p:nvSpPr>
          <p:cNvPr id="54389" name="Text Box 118"/>
          <p:cNvSpPr txBox="1">
            <a:spLocks noChangeArrowheads="1"/>
          </p:cNvSpPr>
          <p:nvPr/>
        </p:nvSpPr>
        <p:spPr bwMode="auto">
          <a:xfrm>
            <a:off x="6699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5</a:t>
            </a:r>
          </a:p>
        </p:txBody>
      </p:sp>
      <p:sp>
        <p:nvSpPr>
          <p:cNvPr id="54390" name="Text Box 119"/>
          <p:cNvSpPr txBox="1">
            <a:spLocks noChangeArrowheads="1"/>
          </p:cNvSpPr>
          <p:nvPr/>
        </p:nvSpPr>
        <p:spPr bwMode="auto">
          <a:xfrm>
            <a:off x="7080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6</a:t>
            </a:r>
          </a:p>
        </p:txBody>
      </p:sp>
      <p:sp>
        <p:nvSpPr>
          <p:cNvPr id="54391" name="Text Box 120"/>
          <p:cNvSpPr txBox="1">
            <a:spLocks noChangeArrowheads="1"/>
          </p:cNvSpPr>
          <p:nvPr/>
        </p:nvSpPr>
        <p:spPr bwMode="auto">
          <a:xfrm>
            <a:off x="7461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7</a:t>
            </a:r>
          </a:p>
        </p:txBody>
      </p:sp>
      <p:sp>
        <p:nvSpPr>
          <p:cNvPr id="54392" name="Text Box 121"/>
          <p:cNvSpPr txBox="1">
            <a:spLocks noChangeArrowheads="1"/>
          </p:cNvSpPr>
          <p:nvPr/>
        </p:nvSpPr>
        <p:spPr bwMode="auto">
          <a:xfrm>
            <a:off x="7842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8</a:t>
            </a:r>
          </a:p>
        </p:txBody>
      </p:sp>
      <p:sp>
        <p:nvSpPr>
          <p:cNvPr id="54393" name="Text Box 122"/>
          <p:cNvSpPr txBox="1">
            <a:spLocks noChangeArrowheads="1"/>
          </p:cNvSpPr>
          <p:nvPr/>
        </p:nvSpPr>
        <p:spPr bwMode="auto">
          <a:xfrm>
            <a:off x="8223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9</a:t>
            </a:r>
          </a:p>
        </p:txBody>
      </p:sp>
      <p:sp>
        <p:nvSpPr>
          <p:cNvPr id="54394" name="Text Box 123"/>
          <p:cNvSpPr txBox="1">
            <a:spLocks noChangeArrowheads="1"/>
          </p:cNvSpPr>
          <p:nvPr/>
        </p:nvSpPr>
        <p:spPr bwMode="auto">
          <a:xfrm>
            <a:off x="8528050" y="611505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10</a:t>
            </a:r>
          </a:p>
        </p:txBody>
      </p:sp>
      <p:sp>
        <p:nvSpPr>
          <p:cNvPr id="54395" name="Oval 124"/>
          <p:cNvSpPr>
            <a:spLocks noChangeArrowheads="1"/>
          </p:cNvSpPr>
          <p:nvPr/>
        </p:nvSpPr>
        <p:spPr bwMode="auto">
          <a:xfrm>
            <a:off x="5861050" y="4667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96" name="Oval 125"/>
          <p:cNvSpPr>
            <a:spLocks noChangeArrowheads="1"/>
          </p:cNvSpPr>
          <p:nvPr/>
        </p:nvSpPr>
        <p:spPr bwMode="auto">
          <a:xfrm>
            <a:off x="5480050" y="5124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97" name="Oval 126"/>
          <p:cNvSpPr>
            <a:spLocks noChangeArrowheads="1"/>
          </p:cNvSpPr>
          <p:nvPr/>
        </p:nvSpPr>
        <p:spPr bwMode="auto">
          <a:xfrm>
            <a:off x="5632450" y="5429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98" name="Oval 127"/>
          <p:cNvSpPr>
            <a:spLocks noChangeArrowheads="1"/>
          </p:cNvSpPr>
          <p:nvPr/>
        </p:nvSpPr>
        <p:spPr bwMode="auto">
          <a:xfrm>
            <a:off x="6089650" y="4667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399" name="Oval 128"/>
          <p:cNvSpPr>
            <a:spLocks noChangeArrowheads="1"/>
          </p:cNvSpPr>
          <p:nvPr/>
        </p:nvSpPr>
        <p:spPr bwMode="auto">
          <a:xfrm>
            <a:off x="5327650" y="3829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0" name="Oval 129"/>
          <p:cNvSpPr>
            <a:spLocks noChangeArrowheads="1"/>
          </p:cNvSpPr>
          <p:nvPr/>
        </p:nvSpPr>
        <p:spPr bwMode="auto">
          <a:xfrm>
            <a:off x="5772150" y="37353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1" name="Oval 130"/>
          <p:cNvSpPr>
            <a:spLocks noChangeArrowheads="1"/>
          </p:cNvSpPr>
          <p:nvPr/>
        </p:nvSpPr>
        <p:spPr bwMode="auto">
          <a:xfrm>
            <a:off x="5480050" y="4591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2" name="Oval 131"/>
          <p:cNvSpPr>
            <a:spLocks noChangeArrowheads="1"/>
          </p:cNvSpPr>
          <p:nvPr/>
        </p:nvSpPr>
        <p:spPr bwMode="auto">
          <a:xfrm>
            <a:off x="5784850" y="4514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3" name="Oval 132"/>
          <p:cNvSpPr>
            <a:spLocks noChangeArrowheads="1"/>
          </p:cNvSpPr>
          <p:nvPr/>
        </p:nvSpPr>
        <p:spPr bwMode="auto">
          <a:xfrm>
            <a:off x="5175250" y="5048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4" name="Oval 133"/>
          <p:cNvSpPr>
            <a:spLocks noChangeArrowheads="1"/>
          </p:cNvSpPr>
          <p:nvPr/>
        </p:nvSpPr>
        <p:spPr bwMode="auto">
          <a:xfrm>
            <a:off x="5708650" y="4972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5" name="Oval 134"/>
          <p:cNvSpPr>
            <a:spLocks noChangeArrowheads="1"/>
          </p:cNvSpPr>
          <p:nvPr/>
        </p:nvSpPr>
        <p:spPr bwMode="auto">
          <a:xfrm>
            <a:off x="5175250" y="32956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6" name="Oval 135"/>
          <p:cNvSpPr>
            <a:spLocks noChangeArrowheads="1"/>
          </p:cNvSpPr>
          <p:nvPr/>
        </p:nvSpPr>
        <p:spPr bwMode="auto">
          <a:xfrm>
            <a:off x="5556250" y="4362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7" name="Oval 136"/>
          <p:cNvSpPr>
            <a:spLocks noChangeArrowheads="1"/>
          </p:cNvSpPr>
          <p:nvPr/>
        </p:nvSpPr>
        <p:spPr bwMode="auto">
          <a:xfrm>
            <a:off x="6013450" y="4895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8" name="Rectangle 137"/>
          <p:cNvSpPr>
            <a:spLocks noChangeArrowheads="1"/>
          </p:cNvSpPr>
          <p:nvPr/>
        </p:nvSpPr>
        <p:spPr bwMode="auto">
          <a:xfrm>
            <a:off x="7918450" y="32194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09" name="Rectangle 138"/>
          <p:cNvSpPr>
            <a:spLocks noChangeArrowheads="1"/>
          </p:cNvSpPr>
          <p:nvPr/>
        </p:nvSpPr>
        <p:spPr bwMode="auto">
          <a:xfrm>
            <a:off x="7766050" y="35242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0" name="Rectangle 139"/>
          <p:cNvSpPr>
            <a:spLocks noChangeArrowheads="1"/>
          </p:cNvSpPr>
          <p:nvPr/>
        </p:nvSpPr>
        <p:spPr bwMode="auto">
          <a:xfrm>
            <a:off x="7537450" y="31432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1" name="Rectangle 140"/>
          <p:cNvSpPr>
            <a:spLocks noChangeArrowheads="1"/>
          </p:cNvSpPr>
          <p:nvPr/>
        </p:nvSpPr>
        <p:spPr bwMode="auto">
          <a:xfrm>
            <a:off x="7537450" y="36004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2" name="Rectangle 141"/>
          <p:cNvSpPr>
            <a:spLocks noChangeArrowheads="1"/>
          </p:cNvSpPr>
          <p:nvPr/>
        </p:nvSpPr>
        <p:spPr bwMode="auto">
          <a:xfrm>
            <a:off x="8070850" y="29908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3" name="Rectangle 142"/>
          <p:cNvSpPr>
            <a:spLocks noChangeArrowheads="1"/>
          </p:cNvSpPr>
          <p:nvPr/>
        </p:nvSpPr>
        <p:spPr bwMode="auto">
          <a:xfrm>
            <a:off x="8223250" y="32194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4" name="Rectangle 143"/>
          <p:cNvSpPr>
            <a:spLocks noChangeArrowheads="1"/>
          </p:cNvSpPr>
          <p:nvPr/>
        </p:nvSpPr>
        <p:spPr bwMode="auto">
          <a:xfrm>
            <a:off x="7537450" y="23050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5" name="Rectangle 144"/>
          <p:cNvSpPr>
            <a:spLocks noChangeArrowheads="1"/>
          </p:cNvSpPr>
          <p:nvPr/>
        </p:nvSpPr>
        <p:spPr bwMode="auto">
          <a:xfrm>
            <a:off x="8528050" y="22288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6" name="Rectangle 145"/>
          <p:cNvSpPr>
            <a:spLocks noChangeArrowheads="1"/>
          </p:cNvSpPr>
          <p:nvPr/>
        </p:nvSpPr>
        <p:spPr bwMode="auto">
          <a:xfrm>
            <a:off x="7570788" y="2720975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7" name="Rectangle 146"/>
          <p:cNvSpPr>
            <a:spLocks noChangeArrowheads="1"/>
          </p:cNvSpPr>
          <p:nvPr/>
        </p:nvSpPr>
        <p:spPr bwMode="auto">
          <a:xfrm>
            <a:off x="8223250" y="37528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8" name="Rectangle 147"/>
          <p:cNvSpPr>
            <a:spLocks noChangeArrowheads="1"/>
          </p:cNvSpPr>
          <p:nvPr/>
        </p:nvSpPr>
        <p:spPr bwMode="auto">
          <a:xfrm>
            <a:off x="8147050" y="27622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19" name="Rectangle 148"/>
          <p:cNvSpPr>
            <a:spLocks noChangeArrowheads="1"/>
          </p:cNvSpPr>
          <p:nvPr/>
        </p:nvSpPr>
        <p:spPr bwMode="auto">
          <a:xfrm>
            <a:off x="7689850" y="29146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0" name="Rectangle 149"/>
          <p:cNvSpPr>
            <a:spLocks noChangeArrowheads="1"/>
          </p:cNvSpPr>
          <p:nvPr/>
        </p:nvSpPr>
        <p:spPr bwMode="auto">
          <a:xfrm>
            <a:off x="7232650" y="30670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1" name="Rectangle 150"/>
          <p:cNvSpPr>
            <a:spLocks noChangeArrowheads="1"/>
          </p:cNvSpPr>
          <p:nvPr/>
        </p:nvSpPr>
        <p:spPr bwMode="auto">
          <a:xfrm>
            <a:off x="8528050" y="29908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2" name="Rectangle 151"/>
          <p:cNvSpPr>
            <a:spLocks noChangeArrowheads="1"/>
          </p:cNvSpPr>
          <p:nvPr/>
        </p:nvSpPr>
        <p:spPr bwMode="auto">
          <a:xfrm>
            <a:off x="7842250" y="38290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3" name="Rectangle 152"/>
          <p:cNvSpPr>
            <a:spLocks noChangeArrowheads="1"/>
          </p:cNvSpPr>
          <p:nvPr/>
        </p:nvSpPr>
        <p:spPr bwMode="auto">
          <a:xfrm>
            <a:off x="8451850" y="39052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4" name="Oval 153"/>
          <p:cNvSpPr>
            <a:spLocks noChangeArrowheads="1"/>
          </p:cNvSpPr>
          <p:nvPr/>
        </p:nvSpPr>
        <p:spPr bwMode="auto">
          <a:xfrm>
            <a:off x="6240463" y="475297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5" name="Oval 154"/>
          <p:cNvSpPr>
            <a:spLocks noChangeArrowheads="1"/>
          </p:cNvSpPr>
          <p:nvPr/>
        </p:nvSpPr>
        <p:spPr bwMode="auto">
          <a:xfrm>
            <a:off x="5922963" y="4125913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6" name="Oval 155"/>
          <p:cNvSpPr>
            <a:spLocks noChangeArrowheads="1"/>
          </p:cNvSpPr>
          <p:nvPr/>
        </p:nvSpPr>
        <p:spPr bwMode="auto">
          <a:xfrm>
            <a:off x="6042025" y="44545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7" name="Oval 156"/>
          <p:cNvSpPr>
            <a:spLocks noChangeArrowheads="1"/>
          </p:cNvSpPr>
          <p:nvPr/>
        </p:nvSpPr>
        <p:spPr bwMode="auto">
          <a:xfrm>
            <a:off x="6378575" y="4456113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8" name="Oval 157"/>
          <p:cNvSpPr>
            <a:spLocks noChangeArrowheads="1"/>
          </p:cNvSpPr>
          <p:nvPr/>
        </p:nvSpPr>
        <p:spPr bwMode="auto">
          <a:xfrm>
            <a:off x="6254750" y="501173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29" name="Oval 158"/>
          <p:cNvSpPr>
            <a:spLocks noChangeArrowheads="1"/>
          </p:cNvSpPr>
          <p:nvPr/>
        </p:nvSpPr>
        <p:spPr bwMode="auto">
          <a:xfrm>
            <a:off x="5173663" y="45942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0" name="Oval 159"/>
          <p:cNvSpPr>
            <a:spLocks noChangeArrowheads="1"/>
          </p:cNvSpPr>
          <p:nvPr/>
        </p:nvSpPr>
        <p:spPr bwMode="auto">
          <a:xfrm>
            <a:off x="5402263" y="53990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1" name="Oval 160"/>
          <p:cNvSpPr>
            <a:spLocks noChangeArrowheads="1"/>
          </p:cNvSpPr>
          <p:nvPr/>
        </p:nvSpPr>
        <p:spPr bwMode="auto">
          <a:xfrm>
            <a:off x="5856288" y="43529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2" name="Oval 161"/>
          <p:cNvSpPr>
            <a:spLocks noChangeArrowheads="1"/>
          </p:cNvSpPr>
          <p:nvPr/>
        </p:nvSpPr>
        <p:spPr bwMode="auto">
          <a:xfrm>
            <a:off x="5799138" y="521017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3" name="Oval 162"/>
          <p:cNvSpPr>
            <a:spLocks noChangeArrowheads="1"/>
          </p:cNvSpPr>
          <p:nvPr/>
        </p:nvSpPr>
        <p:spPr bwMode="auto">
          <a:xfrm>
            <a:off x="5137150" y="58308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4" name="Rectangle 163"/>
          <p:cNvSpPr>
            <a:spLocks noChangeArrowheads="1"/>
          </p:cNvSpPr>
          <p:nvPr/>
        </p:nvSpPr>
        <p:spPr bwMode="auto">
          <a:xfrm>
            <a:off x="8440738" y="3641725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5" name="Rectangle 164"/>
          <p:cNvSpPr>
            <a:spLocks noChangeArrowheads="1"/>
          </p:cNvSpPr>
          <p:nvPr/>
        </p:nvSpPr>
        <p:spPr bwMode="auto">
          <a:xfrm>
            <a:off x="7847013" y="2668588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6" name="Rectangle 165"/>
          <p:cNvSpPr>
            <a:spLocks noChangeArrowheads="1"/>
          </p:cNvSpPr>
          <p:nvPr/>
        </p:nvSpPr>
        <p:spPr bwMode="auto">
          <a:xfrm>
            <a:off x="7143750" y="3308350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7" name="Rectangle 166"/>
          <p:cNvSpPr>
            <a:spLocks noChangeArrowheads="1"/>
          </p:cNvSpPr>
          <p:nvPr/>
        </p:nvSpPr>
        <p:spPr bwMode="auto">
          <a:xfrm>
            <a:off x="8150225" y="4073525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8" name="Rectangle 167"/>
          <p:cNvSpPr>
            <a:spLocks noChangeArrowheads="1"/>
          </p:cNvSpPr>
          <p:nvPr/>
        </p:nvSpPr>
        <p:spPr bwMode="auto">
          <a:xfrm>
            <a:off x="8470900" y="3268663"/>
            <a:ext cx="1524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39" name="Oval 168"/>
          <p:cNvSpPr>
            <a:spLocks noChangeArrowheads="1"/>
          </p:cNvSpPr>
          <p:nvPr/>
        </p:nvSpPr>
        <p:spPr bwMode="auto">
          <a:xfrm>
            <a:off x="5646738" y="4689475"/>
            <a:ext cx="219075" cy="234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40" name="Oval 169"/>
          <p:cNvSpPr>
            <a:spLocks noChangeArrowheads="1"/>
          </p:cNvSpPr>
          <p:nvPr/>
        </p:nvSpPr>
        <p:spPr bwMode="auto">
          <a:xfrm>
            <a:off x="7921625" y="3138488"/>
            <a:ext cx="219075" cy="234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4441" name="Rectangle 170"/>
          <p:cNvSpPr>
            <a:spLocks noChangeArrowheads="1"/>
          </p:cNvSpPr>
          <p:nvPr/>
        </p:nvSpPr>
        <p:spPr bwMode="auto">
          <a:xfrm>
            <a:off x="1765300" y="1573213"/>
            <a:ext cx="553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When k = 2, the objective function is 173.1</a:t>
            </a:r>
          </a:p>
        </p:txBody>
      </p:sp>
    </p:spTree>
    <p:extLst>
      <p:ext uri="{BB962C8B-B14F-4D97-AF65-F5344CB8AC3E}">
        <p14:creationId xmlns:p14="http://schemas.microsoft.com/office/powerpoint/2010/main" val="290295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5022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5403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5784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6165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6546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6927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7308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7689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8070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8451850" y="5657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5022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5403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5784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6165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6546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927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7308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7689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8070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8451850" y="5276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5022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5403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784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165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6546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6927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7308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4" name="Rectangle 29"/>
          <p:cNvSpPr>
            <a:spLocks noChangeArrowheads="1"/>
          </p:cNvSpPr>
          <p:nvPr/>
        </p:nvSpPr>
        <p:spPr bwMode="auto">
          <a:xfrm>
            <a:off x="7689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8070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8451850" y="4895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5022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5403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29" name="Rectangle 34"/>
          <p:cNvSpPr>
            <a:spLocks noChangeArrowheads="1"/>
          </p:cNvSpPr>
          <p:nvPr/>
        </p:nvSpPr>
        <p:spPr bwMode="auto">
          <a:xfrm>
            <a:off x="5784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0" name="Rectangle 35"/>
          <p:cNvSpPr>
            <a:spLocks noChangeArrowheads="1"/>
          </p:cNvSpPr>
          <p:nvPr/>
        </p:nvSpPr>
        <p:spPr bwMode="auto">
          <a:xfrm>
            <a:off x="6165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1" name="Rectangle 36"/>
          <p:cNvSpPr>
            <a:spLocks noChangeArrowheads="1"/>
          </p:cNvSpPr>
          <p:nvPr/>
        </p:nvSpPr>
        <p:spPr bwMode="auto">
          <a:xfrm>
            <a:off x="6546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2" name="Rectangle 37"/>
          <p:cNvSpPr>
            <a:spLocks noChangeArrowheads="1"/>
          </p:cNvSpPr>
          <p:nvPr/>
        </p:nvSpPr>
        <p:spPr bwMode="auto">
          <a:xfrm>
            <a:off x="6927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3" name="Rectangle 38"/>
          <p:cNvSpPr>
            <a:spLocks noChangeArrowheads="1"/>
          </p:cNvSpPr>
          <p:nvPr/>
        </p:nvSpPr>
        <p:spPr bwMode="auto">
          <a:xfrm>
            <a:off x="7308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4" name="Rectangle 39"/>
          <p:cNvSpPr>
            <a:spLocks noChangeArrowheads="1"/>
          </p:cNvSpPr>
          <p:nvPr/>
        </p:nvSpPr>
        <p:spPr bwMode="auto">
          <a:xfrm>
            <a:off x="7689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5" name="Rectangle 40"/>
          <p:cNvSpPr>
            <a:spLocks noChangeArrowheads="1"/>
          </p:cNvSpPr>
          <p:nvPr/>
        </p:nvSpPr>
        <p:spPr bwMode="auto">
          <a:xfrm>
            <a:off x="8070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6" name="Rectangle 41"/>
          <p:cNvSpPr>
            <a:spLocks noChangeArrowheads="1"/>
          </p:cNvSpPr>
          <p:nvPr/>
        </p:nvSpPr>
        <p:spPr bwMode="auto">
          <a:xfrm>
            <a:off x="8451850" y="4514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7" name="Rectangle 42"/>
          <p:cNvSpPr>
            <a:spLocks noChangeArrowheads="1"/>
          </p:cNvSpPr>
          <p:nvPr/>
        </p:nvSpPr>
        <p:spPr bwMode="auto">
          <a:xfrm>
            <a:off x="5022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8" name="Rectangle 43"/>
          <p:cNvSpPr>
            <a:spLocks noChangeArrowheads="1"/>
          </p:cNvSpPr>
          <p:nvPr/>
        </p:nvSpPr>
        <p:spPr bwMode="auto">
          <a:xfrm>
            <a:off x="5403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39" name="Rectangle 44"/>
          <p:cNvSpPr>
            <a:spLocks noChangeArrowheads="1"/>
          </p:cNvSpPr>
          <p:nvPr/>
        </p:nvSpPr>
        <p:spPr bwMode="auto">
          <a:xfrm>
            <a:off x="5784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0" name="Rectangle 45"/>
          <p:cNvSpPr>
            <a:spLocks noChangeArrowheads="1"/>
          </p:cNvSpPr>
          <p:nvPr/>
        </p:nvSpPr>
        <p:spPr bwMode="auto">
          <a:xfrm>
            <a:off x="6165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1" name="Rectangle 46"/>
          <p:cNvSpPr>
            <a:spLocks noChangeArrowheads="1"/>
          </p:cNvSpPr>
          <p:nvPr/>
        </p:nvSpPr>
        <p:spPr bwMode="auto">
          <a:xfrm>
            <a:off x="6546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2" name="Rectangle 47"/>
          <p:cNvSpPr>
            <a:spLocks noChangeArrowheads="1"/>
          </p:cNvSpPr>
          <p:nvPr/>
        </p:nvSpPr>
        <p:spPr bwMode="auto">
          <a:xfrm>
            <a:off x="6927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3" name="Rectangle 48"/>
          <p:cNvSpPr>
            <a:spLocks noChangeArrowheads="1"/>
          </p:cNvSpPr>
          <p:nvPr/>
        </p:nvSpPr>
        <p:spPr bwMode="auto">
          <a:xfrm>
            <a:off x="7308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4" name="Rectangle 49"/>
          <p:cNvSpPr>
            <a:spLocks noChangeArrowheads="1"/>
          </p:cNvSpPr>
          <p:nvPr/>
        </p:nvSpPr>
        <p:spPr bwMode="auto">
          <a:xfrm>
            <a:off x="7689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5" name="Rectangle 50"/>
          <p:cNvSpPr>
            <a:spLocks noChangeArrowheads="1"/>
          </p:cNvSpPr>
          <p:nvPr/>
        </p:nvSpPr>
        <p:spPr bwMode="auto">
          <a:xfrm>
            <a:off x="8070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6" name="Rectangle 51"/>
          <p:cNvSpPr>
            <a:spLocks noChangeArrowheads="1"/>
          </p:cNvSpPr>
          <p:nvPr/>
        </p:nvSpPr>
        <p:spPr bwMode="auto">
          <a:xfrm>
            <a:off x="8451850" y="4133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7" name="Rectangle 52"/>
          <p:cNvSpPr>
            <a:spLocks noChangeArrowheads="1"/>
          </p:cNvSpPr>
          <p:nvPr/>
        </p:nvSpPr>
        <p:spPr bwMode="auto">
          <a:xfrm>
            <a:off x="5022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8" name="Rectangle 53"/>
          <p:cNvSpPr>
            <a:spLocks noChangeArrowheads="1"/>
          </p:cNvSpPr>
          <p:nvPr/>
        </p:nvSpPr>
        <p:spPr bwMode="auto">
          <a:xfrm>
            <a:off x="5403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49" name="Rectangle 54"/>
          <p:cNvSpPr>
            <a:spLocks noChangeArrowheads="1"/>
          </p:cNvSpPr>
          <p:nvPr/>
        </p:nvSpPr>
        <p:spPr bwMode="auto">
          <a:xfrm>
            <a:off x="5784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0" name="Rectangle 55"/>
          <p:cNvSpPr>
            <a:spLocks noChangeArrowheads="1"/>
          </p:cNvSpPr>
          <p:nvPr/>
        </p:nvSpPr>
        <p:spPr bwMode="auto">
          <a:xfrm>
            <a:off x="6165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1" name="Rectangle 56"/>
          <p:cNvSpPr>
            <a:spLocks noChangeArrowheads="1"/>
          </p:cNvSpPr>
          <p:nvPr/>
        </p:nvSpPr>
        <p:spPr bwMode="auto">
          <a:xfrm>
            <a:off x="6546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2" name="Rectangle 57"/>
          <p:cNvSpPr>
            <a:spLocks noChangeArrowheads="1"/>
          </p:cNvSpPr>
          <p:nvPr/>
        </p:nvSpPr>
        <p:spPr bwMode="auto">
          <a:xfrm>
            <a:off x="6927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3" name="Rectangle 58"/>
          <p:cNvSpPr>
            <a:spLocks noChangeArrowheads="1"/>
          </p:cNvSpPr>
          <p:nvPr/>
        </p:nvSpPr>
        <p:spPr bwMode="auto">
          <a:xfrm>
            <a:off x="7308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4" name="Rectangle 59"/>
          <p:cNvSpPr>
            <a:spLocks noChangeArrowheads="1"/>
          </p:cNvSpPr>
          <p:nvPr/>
        </p:nvSpPr>
        <p:spPr bwMode="auto">
          <a:xfrm>
            <a:off x="7689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5" name="Rectangle 60"/>
          <p:cNvSpPr>
            <a:spLocks noChangeArrowheads="1"/>
          </p:cNvSpPr>
          <p:nvPr/>
        </p:nvSpPr>
        <p:spPr bwMode="auto">
          <a:xfrm>
            <a:off x="8070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6" name="Rectangle 61"/>
          <p:cNvSpPr>
            <a:spLocks noChangeArrowheads="1"/>
          </p:cNvSpPr>
          <p:nvPr/>
        </p:nvSpPr>
        <p:spPr bwMode="auto">
          <a:xfrm>
            <a:off x="8451850" y="3752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7" name="Rectangle 62"/>
          <p:cNvSpPr>
            <a:spLocks noChangeArrowheads="1"/>
          </p:cNvSpPr>
          <p:nvPr/>
        </p:nvSpPr>
        <p:spPr bwMode="auto">
          <a:xfrm>
            <a:off x="5022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8" name="Rectangle 63"/>
          <p:cNvSpPr>
            <a:spLocks noChangeArrowheads="1"/>
          </p:cNvSpPr>
          <p:nvPr/>
        </p:nvSpPr>
        <p:spPr bwMode="auto">
          <a:xfrm>
            <a:off x="5403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59" name="Rectangle 64"/>
          <p:cNvSpPr>
            <a:spLocks noChangeArrowheads="1"/>
          </p:cNvSpPr>
          <p:nvPr/>
        </p:nvSpPr>
        <p:spPr bwMode="auto">
          <a:xfrm>
            <a:off x="5784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0" name="Rectangle 65"/>
          <p:cNvSpPr>
            <a:spLocks noChangeArrowheads="1"/>
          </p:cNvSpPr>
          <p:nvPr/>
        </p:nvSpPr>
        <p:spPr bwMode="auto">
          <a:xfrm>
            <a:off x="6165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1" name="Rectangle 66"/>
          <p:cNvSpPr>
            <a:spLocks noChangeArrowheads="1"/>
          </p:cNvSpPr>
          <p:nvPr/>
        </p:nvSpPr>
        <p:spPr bwMode="auto">
          <a:xfrm>
            <a:off x="6546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2" name="Rectangle 67"/>
          <p:cNvSpPr>
            <a:spLocks noChangeArrowheads="1"/>
          </p:cNvSpPr>
          <p:nvPr/>
        </p:nvSpPr>
        <p:spPr bwMode="auto">
          <a:xfrm>
            <a:off x="6927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3" name="Rectangle 68"/>
          <p:cNvSpPr>
            <a:spLocks noChangeArrowheads="1"/>
          </p:cNvSpPr>
          <p:nvPr/>
        </p:nvSpPr>
        <p:spPr bwMode="auto">
          <a:xfrm>
            <a:off x="7308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4" name="Rectangle 69"/>
          <p:cNvSpPr>
            <a:spLocks noChangeArrowheads="1"/>
          </p:cNvSpPr>
          <p:nvPr/>
        </p:nvSpPr>
        <p:spPr bwMode="auto">
          <a:xfrm>
            <a:off x="7689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5" name="Rectangle 70"/>
          <p:cNvSpPr>
            <a:spLocks noChangeArrowheads="1"/>
          </p:cNvSpPr>
          <p:nvPr/>
        </p:nvSpPr>
        <p:spPr bwMode="auto">
          <a:xfrm>
            <a:off x="8070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6" name="Rectangle 71"/>
          <p:cNvSpPr>
            <a:spLocks noChangeArrowheads="1"/>
          </p:cNvSpPr>
          <p:nvPr/>
        </p:nvSpPr>
        <p:spPr bwMode="auto">
          <a:xfrm>
            <a:off x="8451850" y="3371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7" name="Rectangle 72"/>
          <p:cNvSpPr>
            <a:spLocks noChangeArrowheads="1"/>
          </p:cNvSpPr>
          <p:nvPr/>
        </p:nvSpPr>
        <p:spPr bwMode="auto">
          <a:xfrm>
            <a:off x="5022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8" name="Rectangle 73"/>
          <p:cNvSpPr>
            <a:spLocks noChangeArrowheads="1"/>
          </p:cNvSpPr>
          <p:nvPr/>
        </p:nvSpPr>
        <p:spPr bwMode="auto">
          <a:xfrm>
            <a:off x="5403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69" name="Rectangle 74"/>
          <p:cNvSpPr>
            <a:spLocks noChangeArrowheads="1"/>
          </p:cNvSpPr>
          <p:nvPr/>
        </p:nvSpPr>
        <p:spPr bwMode="auto">
          <a:xfrm>
            <a:off x="5784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0" name="Rectangle 75"/>
          <p:cNvSpPr>
            <a:spLocks noChangeArrowheads="1"/>
          </p:cNvSpPr>
          <p:nvPr/>
        </p:nvSpPr>
        <p:spPr bwMode="auto">
          <a:xfrm>
            <a:off x="6165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1" name="Rectangle 76"/>
          <p:cNvSpPr>
            <a:spLocks noChangeArrowheads="1"/>
          </p:cNvSpPr>
          <p:nvPr/>
        </p:nvSpPr>
        <p:spPr bwMode="auto">
          <a:xfrm>
            <a:off x="6546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2" name="Rectangle 77"/>
          <p:cNvSpPr>
            <a:spLocks noChangeArrowheads="1"/>
          </p:cNvSpPr>
          <p:nvPr/>
        </p:nvSpPr>
        <p:spPr bwMode="auto">
          <a:xfrm>
            <a:off x="6927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3" name="Rectangle 78"/>
          <p:cNvSpPr>
            <a:spLocks noChangeArrowheads="1"/>
          </p:cNvSpPr>
          <p:nvPr/>
        </p:nvSpPr>
        <p:spPr bwMode="auto">
          <a:xfrm>
            <a:off x="7308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4" name="Rectangle 79"/>
          <p:cNvSpPr>
            <a:spLocks noChangeArrowheads="1"/>
          </p:cNvSpPr>
          <p:nvPr/>
        </p:nvSpPr>
        <p:spPr bwMode="auto">
          <a:xfrm>
            <a:off x="7689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5" name="Rectangle 80"/>
          <p:cNvSpPr>
            <a:spLocks noChangeArrowheads="1"/>
          </p:cNvSpPr>
          <p:nvPr/>
        </p:nvSpPr>
        <p:spPr bwMode="auto">
          <a:xfrm>
            <a:off x="8070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6" name="Rectangle 81"/>
          <p:cNvSpPr>
            <a:spLocks noChangeArrowheads="1"/>
          </p:cNvSpPr>
          <p:nvPr/>
        </p:nvSpPr>
        <p:spPr bwMode="auto">
          <a:xfrm>
            <a:off x="8451850" y="2990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7" name="Rectangle 82"/>
          <p:cNvSpPr>
            <a:spLocks noChangeArrowheads="1"/>
          </p:cNvSpPr>
          <p:nvPr/>
        </p:nvSpPr>
        <p:spPr bwMode="auto">
          <a:xfrm>
            <a:off x="5022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8" name="Rectangle 83"/>
          <p:cNvSpPr>
            <a:spLocks noChangeArrowheads="1"/>
          </p:cNvSpPr>
          <p:nvPr/>
        </p:nvSpPr>
        <p:spPr bwMode="auto">
          <a:xfrm>
            <a:off x="5403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79" name="Rectangle 84"/>
          <p:cNvSpPr>
            <a:spLocks noChangeArrowheads="1"/>
          </p:cNvSpPr>
          <p:nvPr/>
        </p:nvSpPr>
        <p:spPr bwMode="auto">
          <a:xfrm>
            <a:off x="5784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0" name="Rectangle 85"/>
          <p:cNvSpPr>
            <a:spLocks noChangeArrowheads="1"/>
          </p:cNvSpPr>
          <p:nvPr/>
        </p:nvSpPr>
        <p:spPr bwMode="auto">
          <a:xfrm>
            <a:off x="6165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1" name="Rectangle 86"/>
          <p:cNvSpPr>
            <a:spLocks noChangeArrowheads="1"/>
          </p:cNvSpPr>
          <p:nvPr/>
        </p:nvSpPr>
        <p:spPr bwMode="auto">
          <a:xfrm>
            <a:off x="6546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2" name="Rectangle 87"/>
          <p:cNvSpPr>
            <a:spLocks noChangeArrowheads="1"/>
          </p:cNvSpPr>
          <p:nvPr/>
        </p:nvSpPr>
        <p:spPr bwMode="auto">
          <a:xfrm>
            <a:off x="6927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3" name="Rectangle 88"/>
          <p:cNvSpPr>
            <a:spLocks noChangeArrowheads="1"/>
          </p:cNvSpPr>
          <p:nvPr/>
        </p:nvSpPr>
        <p:spPr bwMode="auto">
          <a:xfrm>
            <a:off x="7308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4" name="Rectangle 89"/>
          <p:cNvSpPr>
            <a:spLocks noChangeArrowheads="1"/>
          </p:cNvSpPr>
          <p:nvPr/>
        </p:nvSpPr>
        <p:spPr bwMode="auto">
          <a:xfrm>
            <a:off x="7689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5" name="Rectangle 90"/>
          <p:cNvSpPr>
            <a:spLocks noChangeArrowheads="1"/>
          </p:cNvSpPr>
          <p:nvPr/>
        </p:nvSpPr>
        <p:spPr bwMode="auto">
          <a:xfrm>
            <a:off x="8070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6" name="Rectangle 91"/>
          <p:cNvSpPr>
            <a:spLocks noChangeArrowheads="1"/>
          </p:cNvSpPr>
          <p:nvPr/>
        </p:nvSpPr>
        <p:spPr bwMode="auto">
          <a:xfrm>
            <a:off x="8451850" y="2609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7" name="Rectangle 92"/>
          <p:cNvSpPr>
            <a:spLocks noChangeArrowheads="1"/>
          </p:cNvSpPr>
          <p:nvPr/>
        </p:nvSpPr>
        <p:spPr bwMode="auto">
          <a:xfrm>
            <a:off x="5022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8" name="Rectangle 93"/>
          <p:cNvSpPr>
            <a:spLocks noChangeArrowheads="1"/>
          </p:cNvSpPr>
          <p:nvPr/>
        </p:nvSpPr>
        <p:spPr bwMode="auto">
          <a:xfrm>
            <a:off x="5403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89" name="Rectangle 94"/>
          <p:cNvSpPr>
            <a:spLocks noChangeArrowheads="1"/>
          </p:cNvSpPr>
          <p:nvPr/>
        </p:nvSpPr>
        <p:spPr bwMode="auto">
          <a:xfrm>
            <a:off x="5784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90" name="Rectangle 95"/>
          <p:cNvSpPr>
            <a:spLocks noChangeArrowheads="1"/>
          </p:cNvSpPr>
          <p:nvPr/>
        </p:nvSpPr>
        <p:spPr bwMode="auto">
          <a:xfrm>
            <a:off x="6165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91" name="Rectangle 96"/>
          <p:cNvSpPr>
            <a:spLocks noChangeArrowheads="1"/>
          </p:cNvSpPr>
          <p:nvPr/>
        </p:nvSpPr>
        <p:spPr bwMode="auto">
          <a:xfrm>
            <a:off x="6546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92" name="Rectangle 97"/>
          <p:cNvSpPr>
            <a:spLocks noChangeArrowheads="1"/>
          </p:cNvSpPr>
          <p:nvPr/>
        </p:nvSpPr>
        <p:spPr bwMode="auto">
          <a:xfrm>
            <a:off x="6927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93" name="Rectangle 98"/>
          <p:cNvSpPr>
            <a:spLocks noChangeArrowheads="1"/>
          </p:cNvSpPr>
          <p:nvPr/>
        </p:nvSpPr>
        <p:spPr bwMode="auto">
          <a:xfrm>
            <a:off x="7308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94" name="Rectangle 99"/>
          <p:cNvSpPr>
            <a:spLocks noChangeArrowheads="1"/>
          </p:cNvSpPr>
          <p:nvPr/>
        </p:nvSpPr>
        <p:spPr bwMode="auto">
          <a:xfrm>
            <a:off x="7689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95" name="Rectangle 100"/>
          <p:cNvSpPr>
            <a:spLocks noChangeArrowheads="1"/>
          </p:cNvSpPr>
          <p:nvPr/>
        </p:nvSpPr>
        <p:spPr bwMode="auto">
          <a:xfrm>
            <a:off x="8070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96" name="Rectangle 101"/>
          <p:cNvSpPr>
            <a:spLocks noChangeArrowheads="1"/>
          </p:cNvSpPr>
          <p:nvPr/>
        </p:nvSpPr>
        <p:spPr bwMode="auto">
          <a:xfrm>
            <a:off x="8451850" y="2228850"/>
            <a:ext cx="381000" cy="38100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397" name="Line 102"/>
          <p:cNvSpPr>
            <a:spLocks noChangeShapeType="1"/>
          </p:cNvSpPr>
          <p:nvPr/>
        </p:nvSpPr>
        <p:spPr bwMode="auto">
          <a:xfrm>
            <a:off x="5022850" y="6038850"/>
            <a:ext cx="3810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5398" name="Line 103"/>
          <p:cNvSpPr>
            <a:spLocks noChangeShapeType="1"/>
          </p:cNvSpPr>
          <p:nvPr/>
        </p:nvSpPr>
        <p:spPr bwMode="auto">
          <a:xfrm flipV="1">
            <a:off x="5022850" y="2228850"/>
            <a:ext cx="0" cy="3810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5399" name="Oval 104"/>
          <p:cNvSpPr>
            <a:spLocks noChangeArrowheads="1"/>
          </p:cNvSpPr>
          <p:nvPr/>
        </p:nvSpPr>
        <p:spPr bwMode="auto">
          <a:xfrm>
            <a:off x="5403850" y="4743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0" name="Oval 105"/>
          <p:cNvSpPr>
            <a:spLocks noChangeArrowheads="1"/>
          </p:cNvSpPr>
          <p:nvPr/>
        </p:nvSpPr>
        <p:spPr bwMode="auto">
          <a:xfrm>
            <a:off x="6013450" y="5276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1" name="Rectangle 106"/>
          <p:cNvSpPr>
            <a:spLocks noChangeArrowheads="1"/>
          </p:cNvSpPr>
          <p:nvPr/>
        </p:nvSpPr>
        <p:spPr bwMode="auto">
          <a:xfrm>
            <a:off x="8321675" y="27114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2" name="Rectangle 107"/>
          <p:cNvSpPr>
            <a:spLocks noChangeArrowheads="1"/>
          </p:cNvSpPr>
          <p:nvPr/>
        </p:nvSpPr>
        <p:spPr bwMode="auto">
          <a:xfrm>
            <a:off x="7418388" y="33718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3" name="Rectangle 108"/>
          <p:cNvSpPr>
            <a:spLocks noChangeArrowheads="1"/>
          </p:cNvSpPr>
          <p:nvPr/>
        </p:nvSpPr>
        <p:spPr bwMode="auto">
          <a:xfrm>
            <a:off x="7994650" y="24574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4" name="Rectangle 109"/>
          <p:cNvSpPr>
            <a:spLocks noChangeArrowheads="1"/>
          </p:cNvSpPr>
          <p:nvPr/>
        </p:nvSpPr>
        <p:spPr bwMode="auto">
          <a:xfrm>
            <a:off x="8147050" y="34480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5" name="Rectangle 110"/>
          <p:cNvSpPr>
            <a:spLocks noChangeArrowheads="1"/>
          </p:cNvSpPr>
          <p:nvPr/>
        </p:nvSpPr>
        <p:spPr bwMode="auto">
          <a:xfrm>
            <a:off x="8675688" y="4278313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6" name="Oval 111"/>
          <p:cNvSpPr>
            <a:spLocks noChangeArrowheads="1"/>
          </p:cNvSpPr>
          <p:nvPr/>
        </p:nvSpPr>
        <p:spPr bwMode="auto">
          <a:xfrm>
            <a:off x="5567363" y="411480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7" name="Oval 112"/>
          <p:cNvSpPr>
            <a:spLocks noChangeArrowheads="1"/>
          </p:cNvSpPr>
          <p:nvPr/>
        </p:nvSpPr>
        <p:spPr bwMode="auto">
          <a:xfrm>
            <a:off x="5175250" y="55816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8" name="Oval 113"/>
          <p:cNvSpPr>
            <a:spLocks noChangeArrowheads="1"/>
          </p:cNvSpPr>
          <p:nvPr/>
        </p:nvSpPr>
        <p:spPr bwMode="auto">
          <a:xfrm>
            <a:off x="5251450" y="4210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09" name="Text Box 114"/>
          <p:cNvSpPr txBox="1">
            <a:spLocks noChangeArrowheads="1"/>
          </p:cNvSpPr>
          <p:nvPr/>
        </p:nvSpPr>
        <p:spPr bwMode="auto">
          <a:xfrm>
            <a:off x="5175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1</a:t>
            </a:r>
          </a:p>
        </p:txBody>
      </p:sp>
      <p:sp>
        <p:nvSpPr>
          <p:cNvPr id="55410" name="Text Box 115"/>
          <p:cNvSpPr txBox="1">
            <a:spLocks noChangeArrowheads="1"/>
          </p:cNvSpPr>
          <p:nvPr/>
        </p:nvSpPr>
        <p:spPr bwMode="auto">
          <a:xfrm>
            <a:off x="5556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2</a:t>
            </a:r>
          </a:p>
        </p:txBody>
      </p:sp>
      <p:sp>
        <p:nvSpPr>
          <p:cNvPr id="55411" name="Text Box 116"/>
          <p:cNvSpPr txBox="1">
            <a:spLocks noChangeArrowheads="1"/>
          </p:cNvSpPr>
          <p:nvPr/>
        </p:nvSpPr>
        <p:spPr bwMode="auto">
          <a:xfrm>
            <a:off x="5937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3</a:t>
            </a:r>
          </a:p>
        </p:txBody>
      </p:sp>
      <p:sp>
        <p:nvSpPr>
          <p:cNvPr id="55412" name="Text Box 117"/>
          <p:cNvSpPr txBox="1">
            <a:spLocks noChangeArrowheads="1"/>
          </p:cNvSpPr>
          <p:nvPr/>
        </p:nvSpPr>
        <p:spPr bwMode="auto">
          <a:xfrm>
            <a:off x="6318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4</a:t>
            </a:r>
          </a:p>
        </p:txBody>
      </p:sp>
      <p:sp>
        <p:nvSpPr>
          <p:cNvPr id="55413" name="Text Box 118"/>
          <p:cNvSpPr txBox="1">
            <a:spLocks noChangeArrowheads="1"/>
          </p:cNvSpPr>
          <p:nvPr/>
        </p:nvSpPr>
        <p:spPr bwMode="auto">
          <a:xfrm>
            <a:off x="6699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5</a:t>
            </a:r>
          </a:p>
        </p:txBody>
      </p:sp>
      <p:sp>
        <p:nvSpPr>
          <p:cNvPr id="55414" name="Text Box 119"/>
          <p:cNvSpPr txBox="1">
            <a:spLocks noChangeArrowheads="1"/>
          </p:cNvSpPr>
          <p:nvPr/>
        </p:nvSpPr>
        <p:spPr bwMode="auto">
          <a:xfrm>
            <a:off x="7080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6</a:t>
            </a:r>
          </a:p>
        </p:txBody>
      </p:sp>
      <p:sp>
        <p:nvSpPr>
          <p:cNvPr id="55415" name="Text Box 120"/>
          <p:cNvSpPr txBox="1">
            <a:spLocks noChangeArrowheads="1"/>
          </p:cNvSpPr>
          <p:nvPr/>
        </p:nvSpPr>
        <p:spPr bwMode="auto">
          <a:xfrm>
            <a:off x="7461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7</a:t>
            </a:r>
          </a:p>
        </p:txBody>
      </p:sp>
      <p:sp>
        <p:nvSpPr>
          <p:cNvPr id="55416" name="Text Box 121"/>
          <p:cNvSpPr txBox="1">
            <a:spLocks noChangeArrowheads="1"/>
          </p:cNvSpPr>
          <p:nvPr/>
        </p:nvSpPr>
        <p:spPr bwMode="auto">
          <a:xfrm>
            <a:off x="7842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8</a:t>
            </a:r>
          </a:p>
        </p:txBody>
      </p:sp>
      <p:sp>
        <p:nvSpPr>
          <p:cNvPr id="55417" name="Text Box 122"/>
          <p:cNvSpPr txBox="1">
            <a:spLocks noChangeArrowheads="1"/>
          </p:cNvSpPr>
          <p:nvPr/>
        </p:nvSpPr>
        <p:spPr bwMode="auto">
          <a:xfrm>
            <a:off x="8223250" y="611505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9</a:t>
            </a:r>
          </a:p>
        </p:txBody>
      </p:sp>
      <p:sp>
        <p:nvSpPr>
          <p:cNvPr id="55418" name="Text Box 123"/>
          <p:cNvSpPr txBox="1">
            <a:spLocks noChangeArrowheads="1"/>
          </p:cNvSpPr>
          <p:nvPr/>
        </p:nvSpPr>
        <p:spPr bwMode="auto">
          <a:xfrm>
            <a:off x="8528050" y="611505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10</a:t>
            </a:r>
          </a:p>
        </p:txBody>
      </p:sp>
      <p:sp>
        <p:nvSpPr>
          <p:cNvPr id="55419" name="Oval 124"/>
          <p:cNvSpPr>
            <a:spLocks noChangeArrowheads="1"/>
          </p:cNvSpPr>
          <p:nvPr/>
        </p:nvSpPr>
        <p:spPr bwMode="auto">
          <a:xfrm>
            <a:off x="5861050" y="4667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0" name="Oval 125"/>
          <p:cNvSpPr>
            <a:spLocks noChangeArrowheads="1"/>
          </p:cNvSpPr>
          <p:nvPr/>
        </p:nvSpPr>
        <p:spPr bwMode="auto">
          <a:xfrm>
            <a:off x="5480050" y="5124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1" name="Oval 126"/>
          <p:cNvSpPr>
            <a:spLocks noChangeArrowheads="1"/>
          </p:cNvSpPr>
          <p:nvPr/>
        </p:nvSpPr>
        <p:spPr bwMode="auto">
          <a:xfrm>
            <a:off x="5632450" y="5429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2" name="Oval 127"/>
          <p:cNvSpPr>
            <a:spLocks noChangeArrowheads="1"/>
          </p:cNvSpPr>
          <p:nvPr/>
        </p:nvSpPr>
        <p:spPr bwMode="auto">
          <a:xfrm>
            <a:off x="6089650" y="4667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3" name="Oval 128"/>
          <p:cNvSpPr>
            <a:spLocks noChangeArrowheads="1"/>
          </p:cNvSpPr>
          <p:nvPr/>
        </p:nvSpPr>
        <p:spPr bwMode="auto">
          <a:xfrm>
            <a:off x="5327650" y="3829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4" name="Oval 129"/>
          <p:cNvSpPr>
            <a:spLocks noChangeArrowheads="1"/>
          </p:cNvSpPr>
          <p:nvPr/>
        </p:nvSpPr>
        <p:spPr bwMode="auto">
          <a:xfrm>
            <a:off x="5772150" y="37353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5" name="Oval 130"/>
          <p:cNvSpPr>
            <a:spLocks noChangeArrowheads="1"/>
          </p:cNvSpPr>
          <p:nvPr/>
        </p:nvSpPr>
        <p:spPr bwMode="auto">
          <a:xfrm>
            <a:off x="5480050" y="4591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6" name="Oval 131"/>
          <p:cNvSpPr>
            <a:spLocks noChangeArrowheads="1"/>
          </p:cNvSpPr>
          <p:nvPr/>
        </p:nvSpPr>
        <p:spPr bwMode="auto">
          <a:xfrm>
            <a:off x="5784850" y="4514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7" name="Oval 132"/>
          <p:cNvSpPr>
            <a:spLocks noChangeArrowheads="1"/>
          </p:cNvSpPr>
          <p:nvPr/>
        </p:nvSpPr>
        <p:spPr bwMode="auto">
          <a:xfrm>
            <a:off x="5175250" y="50482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8" name="Oval 133"/>
          <p:cNvSpPr>
            <a:spLocks noChangeArrowheads="1"/>
          </p:cNvSpPr>
          <p:nvPr/>
        </p:nvSpPr>
        <p:spPr bwMode="auto">
          <a:xfrm>
            <a:off x="5708650" y="49720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29" name="Oval 134"/>
          <p:cNvSpPr>
            <a:spLocks noChangeArrowheads="1"/>
          </p:cNvSpPr>
          <p:nvPr/>
        </p:nvSpPr>
        <p:spPr bwMode="auto">
          <a:xfrm>
            <a:off x="5175250" y="32956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0" name="Oval 135"/>
          <p:cNvSpPr>
            <a:spLocks noChangeArrowheads="1"/>
          </p:cNvSpPr>
          <p:nvPr/>
        </p:nvSpPr>
        <p:spPr bwMode="auto">
          <a:xfrm>
            <a:off x="5556250" y="43624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1" name="Oval 136"/>
          <p:cNvSpPr>
            <a:spLocks noChangeArrowheads="1"/>
          </p:cNvSpPr>
          <p:nvPr/>
        </p:nvSpPr>
        <p:spPr bwMode="auto">
          <a:xfrm>
            <a:off x="6013450" y="4895850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2" name="Rectangle 137"/>
          <p:cNvSpPr>
            <a:spLocks noChangeArrowheads="1"/>
          </p:cNvSpPr>
          <p:nvPr/>
        </p:nvSpPr>
        <p:spPr bwMode="auto">
          <a:xfrm>
            <a:off x="7918450" y="32194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3" name="Rectangle 138"/>
          <p:cNvSpPr>
            <a:spLocks noChangeArrowheads="1"/>
          </p:cNvSpPr>
          <p:nvPr/>
        </p:nvSpPr>
        <p:spPr bwMode="auto">
          <a:xfrm>
            <a:off x="7766050" y="35242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4" name="Rectangle 139"/>
          <p:cNvSpPr>
            <a:spLocks noChangeArrowheads="1"/>
          </p:cNvSpPr>
          <p:nvPr/>
        </p:nvSpPr>
        <p:spPr bwMode="auto">
          <a:xfrm>
            <a:off x="7537450" y="31432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5" name="Rectangle 140"/>
          <p:cNvSpPr>
            <a:spLocks noChangeArrowheads="1"/>
          </p:cNvSpPr>
          <p:nvPr/>
        </p:nvSpPr>
        <p:spPr bwMode="auto">
          <a:xfrm>
            <a:off x="7537450" y="36004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6" name="Rectangle 141"/>
          <p:cNvSpPr>
            <a:spLocks noChangeArrowheads="1"/>
          </p:cNvSpPr>
          <p:nvPr/>
        </p:nvSpPr>
        <p:spPr bwMode="auto">
          <a:xfrm>
            <a:off x="8070850" y="29908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7" name="Rectangle 142"/>
          <p:cNvSpPr>
            <a:spLocks noChangeArrowheads="1"/>
          </p:cNvSpPr>
          <p:nvPr/>
        </p:nvSpPr>
        <p:spPr bwMode="auto">
          <a:xfrm>
            <a:off x="8223250" y="32194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8" name="Rectangle 143"/>
          <p:cNvSpPr>
            <a:spLocks noChangeArrowheads="1"/>
          </p:cNvSpPr>
          <p:nvPr/>
        </p:nvSpPr>
        <p:spPr bwMode="auto">
          <a:xfrm>
            <a:off x="7537450" y="23050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39" name="Rectangle 144"/>
          <p:cNvSpPr>
            <a:spLocks noChangeArrowheads="1"/>
          </p:cNvSpPr>
          <p:nvPr/>
        </p:nvSpPr>
        <p:spPr bwMode="auto">
          <a:xfrm>
            <a:off x="8528050" y="22288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0" name="Rectangle 145"/>
          <p:cNvSpPr>
            <a:spLocks noChangeArrowheads="1"/>
          </p:cNvSpPr>
          <p:nvPr/>
        </p:nvSpPr>
        <p:spPr bwMode="auto">
          <a:xfrm>
            <a:off x="7570788" y="2720975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1" name="Rectangle 146"/>
          <p:cNvSpPr>
            <a:spLocks noChangeArrowheads="1"/>
          </p:cNvSpPr>
          <p:nvPr/>
        </p:nvSpPr>
        <p:spPr bwMode="auto">
          <a:xfrm>
            <a:off x="8223250" y="37528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2" name="Rectangle 147"/>
          <p:cNvSpPr>
            <a:spLocks noChangeArrowheads="1"/>
          </p:cNvSpPr>
          <p:nvPr/>
        </p:nvSpPr>
        <p:spPr bwMode="auto">
          <a:xfrm>
            <a:off x="8147050" y="27622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3" name="Rectangle 148"/>
          <p:cNvSpPr>
            <a:spLocks noChangeArrowheads="1"/>
          </p:cNvSpPr>
          <p:nvPr/>
        </p:nvSpPr>
        <p:spPr bwMode="auto">
          <a:xfrm>
            <a:off x="7689850" y="29146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4" name="Rectangle 149"/>
          <p:cNvSpPr>
            <a:spLocks noChangeArrowheads="1"/>
          </p:cNvSpPr>
          <p:nvPr/>
        </p:nvSpPr>
        <p:spPr bwMode="auto">
          <a:xfrm>
            <a:off x="7232650" y="30670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5" name="Rectangle 150"/>
          <p:cNvSpPr>
            <a:spLocks noChangeArrowheads="1"/>
          </p:cNvSpPr>
          <p:nvPr/>
        </p:nvSpPr>
        <p:spPr bwMode="auto">
          <a:xfrm>
            <a:off x="8528050" y="29908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6" name="Rectangle 151"/>
          <p:cNvSpPr>
            <a:spLocks noChangeArrowheads="1"/>
          </p:cNvSpPr>
          <p:nvPr/>
        </p:nvSpPr>
        <p:spPr bwMode="auto">
          <a:xfrm>
            <a:off x="7842250" y="38290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7" name="Rectangle 152"/>
          <p:cNvSpPr>
            <a:spLocks noChangeArrowheads="1"/>
          </p:cNvSpPr>
          <p:nvPr/>
        </p:nvSpPr>
        <p:spPr bwMode="auto">
          <a:xfrm>
            <a:off x="8451850" y="3905250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8" name="Oval 153"/>
          <p:cNvSpPr>
            <a:spLocks noChangeArrowheads="1"/>
          </p:cNvSpPr>
          <p:nvPr/>
        </p:nvSpPr>
        <p:spPr bwMode="auto">
          <a:xfrm>
            <a:off x="6240463" y="475297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49" name="Oval 154"/>
          <p:cNvSpPr>
            <a:spLocks noChangeArrowheads="1"/>
          </p:cNvSpPr>
          <p:nvPr/>
        </p:nvSpPr>
        <p:spPr bwMode="auto">
          <a:xfrm>
            <a:off x="5922963" y="4125913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0" name="Oval 155"/>
          <p:cNvSpPr>
            <a:spLocks noChangeArrowheads="1"/>
          </p:cNvSpPr>
          <p:nvPr/>
        </p:nvSpPr>
        <p:spPr bwMode="auto">
          <a:xfrm>
            <a:off x="6042025" y="44545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1" name="Oval 156"/>
          <p:cNvSpPr>
            <a:spLocks noChangeArrowheads="1"/>
          </p:cNvSpPr>
          <p:nvPr/>
        </p:nvSpPr>
        <p:spPr bwMode="auto">
          <a:xfrm>
            <a:off x="6378575" y="4456113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2" name="Oval 157"/>
          <p:cNvSpPr>
            <a:spLocks noChangeArrowheads="1"/>
          </p:cNvSpPr>
          <p:nvPr/>
        </p:nvSpPr>
        <p:spPr bwMode="auto">
          <a:xfrm>
            <a:off x="6254750" y="501173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3" name="Oval 158"/>
          <p:cNvSpPr>
            <a:spLocks noChangeArrowheads="1"/>
          </p:cNvSpPr>
          <p:nvPr/>
        </p:nvSpPr>
        <p:spPr bwMode="auto">
          <a:xfrm>
            <a:off x="5173663" y="45942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4" name="Oval 159"/>
          <p:cNvSpPr>
            <a:spLocks noChangeArrowheads="1"/>
          </p:cNvSpPr>
          <p:nvPr/>
        </p:nvSpPr>
        <p:spPr bwMode="auto">
          <a:xfrm>
            <a:off x="5402263" y="53990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5" name="Oval 160"/>
          <p:cNvSpPr>
            <a:spLocks noChangeArrowheads="1"/>
          </p:cNvSpPr>
          <p:nvPr/>
        </p:nvSpPr>
        <p:spPr bwMode="auto">
          <a:xfrm>
            <a:off x="5856288" y="435292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6" name="Oval 161"/>
          <p:cNvSpPr>
            <a:spLocks noChangeArrowheads="1"/>
          </p:cNvSpPr>
          <p:nvPr/>
        </p:nvSpPr>
        <p:spPr bwMode="auto">
          <a:xfrm>
            <a:off x="5799138" y="5210175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7" name="Oval 162"/>
          <p:cNvSpPr>
            <a:spLocks noChangeArrowheads="1"/>
          </p:cNvSpPr>
          <p:nvPr/>
        </p:nvSpPr>
        <p:spPr bwMode="auto">
          <a:xfrm>
            <a:off x="5137150" y="5830888"/>
            <a:ext cx="152400" cy="152400"/>
          </a:xfrm>
          <a:prstGeom prst="ellipse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8" name="Rectangle 163"/>
          <p:cNvSpPr>
            <a:spLocks noChangeArrowheads="1"/>
          </p:cNvSpPr>
          <p:nvPr/>
        </p:nvSpPr>
        <p:spPr bwMode="auto">
          <a:xfrm>
            <a:off x="8440738" y="3641725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59" name="Rectangle 164"/>
          <p:cNvSpPr>
            <a:spLocks noChangeArrowheads="1"/>
          </p:cNvSpPr>
          <p:nvPr/>
        </p:nvSpPr>
        <p:spPr bwMode="auto">
          <a:xfrm>
            <a:off x="7847013" y="2668588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60" name="Rectangle 165"/>
          <p:cNvSpPr>
            <a:spLocks noChangeArrowheads="1"/>
          </p:cNvSpPr>
          <p:nvPr/>
        </p:nvSpPr>
        <p:spPr bwMode="auto">
          <a:xfrm>
            <a:off x="7143750" y="330835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61" name="Rectangle 166"/>
          <p:cNvSpPr>
            <a:spLocks noChangeArrowheads="1"/>
          </p:cNvSpPr>
          <p:nvPr/>
        </p:nvSpPr>
        <p:spPr bwMode="auto">
          <a:xfrm>
            <a:off x="8150225" y="4073525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62" name="Rectangle 167"/>
          <p:cNvSpPr>
            <a:spLocks noChangeArrowheads="1"/>
          </p:cNvSpPr>
          <p:nvPr/>
        </p:nvSpPr>
        <p:spPr bwMode="auto">
          <a:xfrm>
            <a:off x="8470900" y="3268663"/>
            <a:ext cx="152400" cy="1524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63" name="Oval 168"/>
          <p:cNvSpPr>
            <a:spLocks noChangeArrowheads="1"/>
          </p:cNvSpPr>
          <p:nvPr/>
        </p:nvSpPr>
        <p:spPr bwMode="auto">
          <a:xfrm>
            <a:off x="5646738" y="4689475"/>
            <a:ext cx="219075" cy="234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64" name="Oval 169"/>
          <p:cNvSpPr>
            <a:spLocks noChangeArrowheads="1"/>
          </p:cNvSpPr>
          <p:nvPr/>
        </p:nvSpPr>
        <p:spPr bwMode="auto">
          <a:xfrm>
            <a:off x="8274050" y="3340100"/>
            <a:ext cx="219075" cy="234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65" name="Oval 170"/>
          <p:cNvSpPr>
            <a:spLocks noChangeArrowheads="1"/>
          </p:cNvSpPr>
          <p:nvPr/>
        </p:nvSpPr>
        <p:spPr bwMode="auto">
          <a:xfrm>
            <a:off x="7519988" y="2955925"/>
            <a:ext cx="219075" cy="234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5466" name="Rectangle 171"/>
          <p:cNvSpPr>
            <a:spLocks noChangeArrowheads="1"/>
          </p:cNvSpPr>
          <p:nvPr/>
        </p:nvSpPr>
        <p:spPr bwMode="auto">
          <a:xfrm>
            <a:off x="1765300" y="1573213"/>
            <a:ext cx="553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When k = 3, the objective function is 133.6</a:t>
            </a:r>
          </a:p>
        </p:txBody>
      </p:sp>
    </p:spTree>
    <p:extLst>
      <p:ext uri="{BB962C8B-B14F-4D97-AF65-F5344CB8AC3E}">
        <p14:creationId xmlns:p14="http://schemas.microsoft.com/office/powerpoint/2010/main" val="127811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911225" y="2346325"/>
            <a:ext cx="7610475" cy="355600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2452688" y="2538413"/>
            <a:ext cx="5702300" cy="29257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56323" name="Line 4"/>
          <p:cNvSpPr>
            <a:spLocks noChangeShapeType="1"/>
          </p:cNvSpPr>
          <p:nvPr/>
        </p:nvSpPr>
        <p:spPr bwMode="auto">
          <a:xfrm>
            <a:off x="2452688" y="5173663"/>
            <a:ext cx="57023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24" name="Line 5"/>
          <p:cNvSpPr>
            <a:spLocks noChangeShapeType="1"/>
          </p:cNvSpPr>
          <p:nvPr/>
        </p:nvSpPr>
        <p:spPr bwMode="auto">
          <a:xfrm>
            <a:off x="2452688" y="4881563"/>
            <a:ext cx="57023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25" name="Line 6"/>
          <p:cNvSpPr>
            <a:spLocks noChangeShapeType="1"/>
          </p:cNvSpPr>
          <p:nvPr/>
        </p:nvSpPr>
        <p:spPr bwMode="auto">
          <a:xfrm>
            <a:off x="2452688" y="4581525"/>
            <a:ext cx="57023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26" name="Line 7"/>
          <p:cNvSpPr>
            <a:spLocks noChangeShapeType="1"/>
          </p:cNvSpPr>
          <p:nvPr/>
        </p:nvSpPr>
        <p:spPr bwMode="auto">
          <a:xfrm>
            <a:off x="2452688" y="4291013"/>
            <a:ext cx="57023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27" name="Line 8"/>
          <p:cNvSpPr>
            <a:spLocks noChangeShapeType="1"/>
          </p:cNvSpPr>
          <p:nvPr/>
        </p:nvSpPr>
        <p:spPr bwMode="auto">
          <a:xfrm>
            <a:off x="2452688" y="4000500"/>
            <a:ext cx="57023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28" name="Line 9"/>
          <p:cNvSpPr>
            <a:spLocks noChangeShapeType="1"/>
          </p:cNvSpPr>
          <p:nvPr/>
        </p:nvSpPr>
        <p:spPr bwMode="auto">
          <a:xfrm>
            <a:off x="2452688" y="3708400"/>
            <a:ext cx="57023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29" name="Line 10"/>
          <p:cNvSpPr>
            <a:spLocks noChangeShapeType="1"/>
          </p:cNvSpPr>
          <p:nvPr/>
        </p:nvSpPr>
        <p:spPr bwMode="auto">
          <a:xfrm>
            <a:off x="2452688" y="3417888"/>
            <a:ext cx="57023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0" name="Line 11"/>
          <p:cNvSpPr>
            <a:spLocks noChangeShapeType="1"/>
          </p:cNvSpPr>
          <p:nvPr/>
        </p:nvSpPr>
        <p:spPr bwMode="auto">
          <a:xfrm>
            <a:off x="2452688" y="3117850"/>
            <a:ext cx="57023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1" name="Line 12"/>
          <p:cNvSpPr>
            <a:spLocks noChangeShapeType="1"/>
          </p:cNvSpPr>
          <p:nvPr/>
        </p:nvSpPr>
        <p:spPr bwMode="auto">
          <a:xfrm>
            <a:off x="2452688" y="2828925"/>
            <a:ext cx="57023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2" name="Line 13"/>
          <p:cNvSpPr>
            <a:spLocks noChangeShapeType="1"/>
          </p:cNvSpPr>
          <p:nvPr/>
        </p:nvSpPr>
        <p:spPr bwMode="auto">
          <a:xfrm>
            <a:off x="2452688" y="2538413"/>
            <a:ext cx="57023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3" name="Rectangle 14"/>
          <p:cNvSpPr>
            <a:spLocks noChangeArrowheads="1"/>
          </p:cNvSpPr>
          <p:nvPr/>
        </p:nvSpPr>
        <p:spPr bwMode="auto">
          <a:xfrm>
            <a:off x="2452688" y="2538413"/>
            <a:ext cx="5702300" cy="292576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56334" name="Line 15"/>
          <p:cNvSpPr>
            <a:spLocks noChangeShapeType="1"/>
          </p:cNvSpPr>
          <p:nvPr/>
        </p:nvSpPr>
        <p:spPr bwMode="auto">
          <a:xfrm>
            <a:off x="2452688" y="2538413"/>
            <a:ext cx="3175" cy="2925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5" name="Line 16"/>
          <p:cNvSpPr>
            <a:spLocks noChangeShapeType="1"/>
          </p:cNvSpPr>
          <p:nvPr/>
        </p:nvSpPr>
        <p:spPr bwMode="auto">
          <a:xfrm>
            <a:off x="2400300" y="5464175"/>
            <a:ext cx="523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6" name="Line 17"/>
          <p:cNvSpPr>
            <a:spLocks noChangeShapeType="1"/>
          </p:cNvSpPr>
          <p:nvPr/>
        </p:nvSpPr>
        <p:spPr bwMode="auto">
          <a:xfrm>
            <a:off x="2400300" y="5173663"/>
            <a:ext cx="523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7" name="Line 18"/>
          <p:cNvSpPr>
            <a:spLocks noChangeShapeType="1"/>
          </p:cNvSpPr>
          <p:nvPr/>
        </p:nvSpPr>
        <p:spPr bwMode="auto">
          <a:xfrm>
            <a:off x="2400300" y="4881563"/>
            <a:ext cx="523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8" name="Line 19"/>
          <p:cNvSpPr>
            <a:spLocks noChangeShapeType="1"/>
          </p:cNvSpPr>
          <p:nvPr/>
        </p:nvSpPr>
        <p:spPr bwMode="auto">
          <a:xfrm>
            <a:off x="2400300" y="4581525"/>
            <a:ext cx="523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9" name="Line 20"/>
          <p:cNvSpPr>
            <a:spLocks noChangeShapeType="1"/>
          </p:cNvSpPr>
          <p:nvPr/>
        </p:nvSpPr>
        <p:spPr bwMode="auto">
          <a:xfrm>
            <a:off x="2400300" y="4291013"/>
            <a:ext cx="523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0" name="Line 21"/>
          <p:cNvSpPr>
            <a:spLocks noChangeShapeType="1"/>
          </p:cNvSpPr>
          <p:nvPr/>
        </p:nvSpPr>
        <p:spPr bwMode="auto">
          <a:xfrm>
            <a:off x="2400300" y="4000500"/>
            <a:ext cx="523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1" name="Line 22"/>
          <p:cNvSpPr>
            <a:spLocks noChangeShapeType="1"/>
          </p:cNvSpPr>
          <p:nvPr/>
        </p:nvSpPr>
        <p:spPr bwMode="auto">
          <a:xfrm>
            <a:off x="2400300" y="37084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2" name="Line 23"/>
          <p:cNvSpPr>
            <a:spLocks noChangeShapeType="1"/>
          </p:cNvSpPr>
          <p:nvPr/>
        </p:nvSpPr>
        <p:spPr bwMode="auto">
          <a:xfrm>
            <a:off x="2400300" y="3417888"/>
            <a:ext cx="523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3" name="Line 24"/>
          <p:cNvSpPr>
            <a:spLocks noChangeShapeType="1"/>
          </p:cNvSpPr>
          <p:nvPr/>
        </p:nvSpPr>
        <p:spPr bwMode="auto">
          <a:xfrm>
            <a:off x="2400300" y="3117850"/>
            <a:ext cx="523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4" name="Line 25"/>
          <p:cNvSpPr>
            <a:spLocks noChangeShapeType="1"/>
          </p:cNvSpPr>
          <p:nvPr/>
        </p:nvSpPr>
        <p:spPr bwMode="auto">
          <a:xfrm>
            <a:off x="2400300" y="2828925"/>
            <a:ext cx="523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5" name="Line 26"/>
          <p:cNvSpPr>
            <a:spLocks noChangeShapeType="1"/>
          </p:cNvSpPr>
          <p:nvPr/>
        </p:nvSpPr>
        <p:spPr bwMode="auto">
          <a:xfrm>
            <a:off x="2400300" y="2538413"/>
            <a:ext cx="523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6" name="Line 27"/>
          <p:cNvSpPr>
            <a:spLocks noChangeShapeType="1"/>
          </p:cNvSpPr>
          <p:nvPr/>
        </p:nvSpPr>
        <p:spPr bwMode="auto">
          <a:xfrm>
            <a:off x="2452688" y="5464175"/>
            <a:ext cx="57023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7" name="Line 28"/>
          <p:cNvSpPr>
            <a:spLocks noChangeShapeType="1"/>
          </p:cNvSpPr>
          <p:nvPr/>
        </p:nvSpPr>
        <p:spPr bwMode="auto">
          <a:xfrm flipV="1">
            <a:off x="2452688" y="5464175"/>
            <a:ext cx="3175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8" name="Line 29"/>
          <p:cNvSpPr>
            <a:spLocks noChangeShapeType="1"/>
          </p:cNvSpPr>
          <p:nvPr/>
        </p:nvSpPr>
        <p:spPr bwMode="auto">
          <a:xfrm flipV="1">
            <a:off x="3408363" y="5464175"/>
            <a:ext cx="4762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9" name="Line 30"/>
          <p:cNvSpPr>
            <a:spLocks noChangeShapeType="1"/>
          </p:cNvSpPr>
          <p:nvPr/>
        </p:nvSpPr>
        <p:spPr bwMode="auto">
          <a:xfrm flipV="1">
            <a:off x="4352925" y="5464175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0" name="Line 31"/>
          <p:cNvSpPr>
            <a:spLocks noChangeShapeType="1"/>
          </p:cNvSpPr>
          <p:nvPr/>
        </p:nvSpPr>
        <p:spPr bwMode="auto">
          <a:xfrm flipV="1">
            <a:off x="5310188" y="5464175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1" name="Line 32"/>
          <p:cNvSpPr>
            <a:spLocks noChangeShapeType="1"/>
          </p:cNvSpPr>
          <p:nvPr/>
        </p:nvSpPr>
        <p:spPr bwMode="auto">
          <a:xfrm flipV="1">
            <a:off x="6254750" y="5464175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2" name="Line 33"/>
          <p:cNvSpPr>
            <a:spLocks noChangeShapeType="1"/>
          </p:cNvSpPr>
          <p:nvPr/>
        </p:nvSpPr>
        <p:spPr bwMode="auto">
          <a:xfrm flipV="1">
            <a:off x="7210425" y="5464175"/>
            <a:ext cx="3175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3" name="Line 34"/>
          <p:cNvSpPr>
            <a:spLocks noChangeShapeType="1"/>
          </p:cNvSpPr>
          <p:nvPr/>
        </p:nvSpPr>
        <p:spPr bwMode="auto">
          <a:xfrm flipV="1">
            <a:off x="8154988" y="5464175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4" name="Line 35"/>
          <p:cNvSpPr>
            <a:spLocks noChangeShapeType="1"/>
          </p:cNvSpPr>
          <p:nvPr/>
        </p:nvSpPr>
        <p:spPr bwMode="auto">
          <a:xfrm>
            <a:off x="2925763" y="2909888"/>
            <a:ext cx="955675" cy="2043112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5" name="Line 36"/>
          <p:cNvSpPr>
            <a:spLocks noChangeShapeType="1"/>
          </p:cNvSpPr>
          <p:nvPr/>
        </p:nvSpPr>
        <p:spPr bwMode="auto">
          <a:xfrm>
            <a:off x="3881438" y="4953000"/>
            <a:ext cx="944562" cy="11906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6" name="Line 37"/>
          <p:cNvSpPr>
            <a:spLocks noChangeShapeType="1"/>
          </p:cNvSpPr>
          <p:nvPr/>
        </p:nvSpPr>
        <p:spPr bwMode="auto">
          <a:xfrm>
            <a:off x="4826000" y="5072063"/>
            <a:ext cx="957263" cy="4603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7" name="Line 38"/>
          <p:cNvSpPr>
            <a:spLocks noChangeShapeType="1"/>
          </p:cNvSpPr>
          <p:nvPr/>
        </p:nvSpPr>
        <p:spPr bwMode="auto">
          <a:xfrm>
            <a:off x="5783263" y="5118100"/>
            <a:ext cx="941387" cy="1746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8" name="Line 39"/>
          <p:cNvSpPr>
            <a:spLocks noChangeShapeType="1"/>
          </p:cNvSpPr>
          <p:nvPr/>
        </p:nvSpPr>
        <p:spPr bwMode="auto">
          <a:xfrm>
            <a:off x="6724650" y="5135563"/>
            <a:ext cx="957263" cy="2857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59" name="Rectangle 40"/>
          <p:cNvSpPr>
            <a:spLocks noChangeArrowheads="1"/>
          </p:cNvSpPr>
          <p:nvPr/>
        </p:nvSpPr>
        <p:spPr bwMode="auto">
          <a:xfrm>
            <a:off x="1587500" y="5391150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0.00E+00</a:t>
            </a:r>
            <a:endParaRPr lang="en-US"/>
          </a:p>
        </p:txBody>
      </p:sp>
      <p:sp>
        <p:nvSpPr>
          <p:cNvPr id="56360" name="Rectangle 41"/>
          <p:cNvSpPr>
            <a:spLocks noChangeArrowheads="1"/>
          </p:cNvSpPr>
          <p:nvPr/>
        </p:nvSpPr>
        <p:spPr bwMode="auto">
          <a:xfrm>
            <a:off x="1587500" y="5100638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1.00E+02</a:t>
            </a:r>
            <a:endParaRPr lang="en-US"/>
          </a:p>
        </p:txBody>
      </p:sp>
      <p:sp>
        <p:nvSpPr>
          <p:cNvPr id="56361" name="Rectangle 42"/>
          <p:cNvSpPr>
            <a:spLocks noChangeArrowheads="1"/>
          </p:cNvSpPr>
          <p:nvPr/>
        </p:nvSpPr>
        <p:spPr bwMode="auto">
          <a:xfrm>
            <a:off x="1587500" y="4808538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2.00E+02</a:t>
            </a:r>
            <a:endParaRPr lang="en-US"/>
          </a:p>
        </p:txBody>
      </p:sp>
      <p:sp>
        <p:nvSpPr>
          <p:cNvPr id="56362" name="Rectangle 43"/>
          <p:cNvSpPr>
            <a:spLocks noChangeArrowheads="1"/>
          </p:cNvSpPr>
          <p:nvPr/>
        </p:nvSpPr>
        <p:spPr bwMode="auto">
          <a:xfrm>
            <a:off x="1587500" y="4508500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3.00E+02</a:t>
            </a:r>
            <a:endParaRPr lang="en-US"/>
          </a:p>
        </p:txBody>
      </p:sp>
      <p:sp>
        <p:nvSpPr>
          <p:cNvPr id="56363" name="Rectangle 44"/>
          <p:cNvSpPr>
            <a:spLocks noChangeArrowheads="1"/>
          </p:cNvSpPr>
          <p:nvPr/>
        </p:nvSpPr>
        <p:spPr bwMode="auto">
          <a:xfrm>
            <a:off x="1587500" y="4217988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4.00E+02</a:t>
            </a:r>
            <a:endParaRPr lang="en-US"/>
          </a:p>
        </p:txBody>
      </p:sp>
      <p:sp>
        <p:nvSpPr>
          <p:cNvPr id="56364" name="Rectangle 45"/>
          <p:cNvSpPr>
            <a:spLocks noChangeArrowheads="1"/>
          </p:cNvSpPr>
          <p:nvPr/>
        </p:nvSpPr>
        <p:spPr bwMode="auto">
          <a:xfrm>
            <a:off x="1587500" y="3927475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5.00E+02</a:t>
            </a:r>
            <a:endParaRPr lang="en-US"/>
          </a:p>
        </p:txBody>
      </p:sp>
      <p:sp>
        <p:nvSpPr>
          <p:cNvPr id="56365" name="Rectangle 46"/>
          <p:cNvSpPr>
            <a:spLocks noChangeArrowheads="1"/>
          </p:cNvSpPr>
          <p:nvPr/>
        </p:nvSpPr>
        <p:spPr bwMode="auto">
          <a:xfrm>
            <a:off x="1587500" y="3635375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6.00E+02</a:t>
            </a:r>
            <a:endParaRPr lang="en-US"/>
          </a:p>
        </p:txBody>
      </p:sp>
      <p:sp>
        <p:nvSpPr>
          <p:cNvPr id="56366" name="Rectangle 47"/>
          <p:cNvSpPr>
            <a:spLocks noChangeArrowheads="1"/>
          </p:cNvSpPr>
          <p:nvPr/>
        </p:nvSpPr>
        <p:spPr bwMode="auto">
          <a:xfrm>
            <a:off x="1587500" y="3346450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7.00E+02</a:t>
            </a:r>
            <a:endParaRPr lang="en-US"/>
          </a:p>
        </p:txBody>
      </p:sp>
      <p:sp>
        <p:nvSpPr>
          <p:cNvPr id="56367" name="Rectangle 48"/>
          <p:cNvSpPr>
            <a:spLocks noChangeArrowheads="1"/>
          </p:cNvSpPr>
          <p:nvPr/>
        </p:nvSpPr>
        <p:spPr bwMode="auto">
          <a:xfrm>
            <a:off x="1587500" y="3046413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8.00E+02</a:t>
            </a:r>
            <a:endParaRPr lang="en-US"/>
          </a:p>
        </p:txBody>
      </p:sp>
      <p:sp>
        <p:nvSpPr>
          <p:cNvPr id="56368" name="Rectangle 49"/>
          <p:cNvSpPr>
            <a:spLocks noChangeArrowheads="1"/>
          </p:cNvSpPr>
          <p:nvPr/>
        </p:nvSpPr>
        <p:spPr bwMode="auto">
          <a:xfrm>
            <a:off x="1587500" y="2755900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9.00E+02</a:t>
            </a:r>
            <a:endParaRPr lang="en-US"/>
          </a:p>
        </p:txBody>
      </p:sp>
      <p:sp>
        <p:nvSpPr>
          <p:cNvPr id="56369" name="Rectangle 50"/>
          <p:cNvSpPr>
            <a:spLocks noChangeArrowheads="1"/>
          </p:cNvSpPr>
          <p:nvPr/>
        </p:nvSpPr>
        <p:spPr bwMode="auto">
          <a:xfrm>
            <a:off x="1587500" y="2463800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1.00E+03</a:t>
            </a:r>
            <a:endParaRPr lang="en-US"/>
          </a:p>
        </p:txBody>
      </p:sp>
      <p:sp>
        <p:nvSpPr>
          <p:cNvPr id="56370" name="Rectangle 51"/>
          <p:cNvSpPr>
            <a:spLocks noChangeArrowheads="1"/>
          </p:cNvSpPr>
          <p:nvPr/>
        </p:nvSpPr>
        <p:spPr bwMode="auto">
          <a:xfrm>
            <a:off x="2886075" y="5564188"/>
            <a:ext cx="698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56371" name="Rectangle 52"/>
          <p:cNvSpPr>
            <a:spLocks noChangeArrowheads="1"/>
          </p:cNvSpPr>
          <p:nvPr/>
        </p:nvSpPr>
        <p:spPr bwMode="auto">
          <a:xfrm>
            <a:off x="3841750" y="5564188"/>
            <a:ext cx="698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56372" name="Rectangle 53"/>
          <p:cNvSpPr>
            <a:spLocks noChangeArrowheads="1"/>
          </p:cNvSpPr>
          <p:nvPr/>
        </p:nvSpPr>
        <p:spPr bwMode="auto">
          <a:xfrm>
            <a:off x="4786313" y="5564188"/>
            <a:ext cx="698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56373" name="Rectangle 54"/>
          <p:cNvSpPr>
            <a:spLocks noChangeArrowheads="1"/>
          </p:cNvSpPr>
          <p:nvPr/>
        </p:nvSpPr>
        <p:spPr bwMode="auto">
          <a:xfrm>
            <a:off x="5743575" y="5564188"/>
            <a:ext cx="698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56374" name="Rectangle 55"/>
          <p:cNvSpPr>
            <a:spLocks noChangeArrowheads="1"/>
          </p:cNvSpPr>
          <p:nvPr/>
        </p:nvSpPr>
        <p:spPr bwMode="auto">
          <a:xfrm>
            <a:off x="6688138" y="5564188"/>
            <a:ext cx="698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56375" name="Rectangle 56"/>
          <p:cNvSpPr>
            <a:spLocks noChangeArrowheads="1"/>
          </p:cNvSpPr>
          <p:nvPr/>
        </p:nvSpPr>
        <p:spPr bwMode="auto">
          <a:xfrm>
            <a:off x="7643813" y="5564188"/>
            <a:ext cx="698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6</a:t>
            </a:r>
            <a:endParaRPr lang="en-US"/>
          </a:p>
        </p:txBody>
      </p:sp>
      <p:sp>
        <p:nvSpPr>
          <p:cNvPr id="56376" name="Rectangle 57"/>
          <p:cNvSpPr>
            <a:spLocks noChangeArrowheads="1"/>
          </p:cNvSpPr>
          <p:nvPr/>
        </p:nvSpPr>
        <p:spPr bwMode="auto">
          <a:xfrm>
            <a:off x="547688" y="204788"/>
            <a:ext cx="80438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We can plot the objective function values for k equals 1 to 6…</a:t>
            </a:r>
          </a:p>
          <a:p>
            <a:endParaRPr lang="en-US"/>
          </a:p>
          <a:p>
            <a:r>
              <a:rPr lang="en-US"/>
              <a:t>The abrupt change at k = 2, is highly suggestive of two clusters in the data. This technique for determining the number of clusters is known as </a:t>
            </a:r>
            <a:r>
              <a:rPr lang="ja-JP" altLang="en-US"/>
              <a:t>“</a:t>
            </a:r>
            <a:r>
              <a:rPr lang="en-US" altLang="ja-JP"/>
              <a:t>knee finding</a:t>
            </a:r>
            <a:r>
              <a:rPr lang="ja-JP" altLang="en-US"/>
              <a:t>”</a:t>
            </a:r>
            <a:r>
              <a:rPr lang="en-US" altLang="ja-JP"/>
              <a:t> or </a:t>
            </a:r>
            <a:r>
              <a:rPr lang="ja-JP" altLang="en-US"/>
              <a:t>“</a:t>
            </a:r>
            <a:r>
              <a:rPr lang="en-US" altLang="ja-JP"/>
              <a:t>elbow finding</a:t>
            </a:r>
            <a:r>
              <a:rPr lang="ja-JP" altLang="en-US"/>
              <a:t>”</a:t>
            </a:r>
            <a:r>
              <a:rPr lang="en-US" altLang="ja-JP"/>
              <a:t>.</a:t>
            </a:r>
            <a:endParaRPr lang="en-US"/>
          </a:p>
        </p:txBody>
      </p:sp>
      <p:sp>
        <p:nvSpPr>
          <p:cNvPr id="56377" name="Rectangle 58"/>
          <p:cNvSpPr>
            <a:spLocks noChangeArrowheads="1"/>
          </p:cNvSpPr>
          <p:nvPr/>
        </p:nvSpPr>
        <p:spPr bwMode="auto">
          <a:xfrm>
            <a:off x="212725" y="6207125"/>
            <a:ext cx="8731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Note that the results are not always as clear cut as in this toy example</a:t>
            </a:r>
          </a:p>
        </p:txBody>
      </p:sp>
      <p:sp>
        <p:nvSpPr>
          <p:cNvPr id="56378" name="Text Box 59"/>
          <p:cNvSpPr txBox="1">
            <a:spLocks noChangeArrowheads="1"/>
          </p:cNvSpPr>
          <p:nvPr/>
        </p:nvSpPr>
        <p:spPr bwMode="auto">
          <a:xfrm>
            <a:off x="5084763" y="54895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k</a:t>
            </a:r>
          </a:p>
        </p:txBody>
      </p:sp>
      <p:sp>
        <p:nvSpPr>
          <p:cNvPr id="56379" name="Text Box 60"/>
          <p:cNvSpPr txBox="1">
            <a:spLocks noChangeArrowheads="1"/>
          </p:cNvSpPr>
          <p:nvPr/>
        </p:nvSpPr>
        <p:spPr bwMode="auto">
          <a:xfrm rot="-5400000">
            <a:off x="13494" y="3785394"/>
            <a:ext cx="2525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310127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1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EM Clustering </a:t>
            </a:r>
            <a:endParaRPr lang="en-US" sz="3200" b="1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52513"/>
            <a:ext cx="8686800" cy="4891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Soft clustering: Probabilities for examples being in a cluster 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b="1" dirty="0" smtClean="0">
                <a:latin typeface="Calibri" charset="0"/>
                <a:ea typeface="ＭＳ Ｐゴシック" charset="0"/>
                <a:cs typeface="ＭＳ Ｐゴシック" charset="0"/>
              </a:rPr>
              <a:t>Idea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: Data produced by mixture (sum) of distributions </a:t>
            </a:r>
            <a:r>
              <a:rPr lang="en-US" sz="2600" dirty="0" err="1" smtClean="0">
                <a:latin typeface="Calibri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aseline="-25000" dirty="0" err="1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 for each cluster (= component c</a:t>
            </a:r>
            <a:r>
              <a:rPr lang="en-US" sz="24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2200" dirty="0" err="1" smtClean="0">
                <a:latin typeface="Calibri" charset="0"/>
                <a:ea typeface="ＭＳ Ｐゴシック" charset="0"/>
                <a:cs typeface="ＭＳ Ｐゴシック" charset="0"/>
              </a:rPr>
              <a:t>apriori</a:t>
            </a:r>
            <a:r>
              <a:rPr 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 probability P(c</a:t>
            </a:r>
            <a:r>
              <a:rPr lang="en-US" sz="20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) cluster c</a:t>
            </a:r>
            <a:r>
              <a:rPr lang="en-US" sz="22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 is chosen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And then element drawn according to </a:t>
            </a:r>
            <a:r>
              <a:rPr lang="en-US" sz="2200" dirty="0" err="1" smtClean="0">
                <a:latin typeface="Calibri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200" baseline="-25000" dirty="0" err="1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endParaRPr lang="en-US" sz="2200" baseline="-25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In many cases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err="1">
                <a:latin typeface="Calibri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200" baseline="-250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200" dirty="0">
                <a:latin typeface="Calibri" charset="0"/>
                <a:ea typeface="ＭＳ Ｐゴシック" charset="0"/>
                <a:cs typeface="ＭＳ Ｐゴシック" charset="0"/>
              </a:rPr>
              <a:t> = N(</a:t>
            </a:r>
            <a:r>
              <a:rPr lang="en-US" sz="2200" dirty="0" err="1">
                <a:latin typeface="Calibri" charset="0"/>
                <a:ea typeface="ＭＳ Ｐゴシック" charset="0"/>
                <a:cs typeface="ＭＳ Ｐゴシック" charset="0"/>
              </a:rPr>
              <a:t>μ</a:t>
            </a:r>
            <a:r>
              <a:rPr lang="en-US" sz="2200" baseline="-250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200" baseline="-25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400" baseline="30000" dirty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aseline="-25000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200" dirty="0">
                <a:latin typeface="Calibri" charset="0"/>
                <a:ea typeface="ＭＳ Ｐゴシック" charset="0"/>
                <a:cs typeface="ＭＳ Ｐゴシック" charset="0"/>
              </a:rPr>
              <a:t>) = 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sz="2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Gaussian distribution with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expectation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value </a:t>
            </a:r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μ</a:t>
            </a:r>
            <a:r>
              <a:rPr lang="en-US" sz="1800" baseline="-250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and variance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So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component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1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i =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1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μ</a:t>
            </a:r>
            <a:r>
              <a:rPr lang="en-US" sz="1800" baseline="-250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baseline="-25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aseline="-25000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) identified by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ＭＳ Ｐゴシック" charset="0"/>
              </a:rPr>
              <a:t>μ</a:t>
            </a:r>
            <a:r>
              <a:rPr lang="en-US" sz="1800" baseline="-25000" dirty="0" err="1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1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aseline="-25000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200" baseline="-25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Problem: P(c</a:t>
            </a:r>
            <a:r>
              <a:rPr lang="en-US" sz="26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) and parameters of </a:t>
            </a:r>
            <a:r>
              <a:rPr lang="en-US" sz="2600" dirty="0" err="1" smtClean="0">
                <a:latin typeface="Calibri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600" baseline="-25000" dirty="0" err="1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 not known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Solution: Use the general iterative Expectation-Maximization approach</a:t>
            </a:r>
          </a:p>
          <a:p>
            <a:pPr eaLnBrk="1" hangingPunct="1">
              <a:lnSpc>
                <a:spcPct val="80000"/>
              </a:lnSpc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97508"/>
      </p:ext>
    </p:extLst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0"/>
            <a:ext cx="4992688" cy="785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685800" y="304800"/>
            <a:ext cx="77930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EM Algorithm</a:t>
            </a:r>
          </a:p>
        </p:txBody>
      </p:sp>
      <p:pic>
        <p:nvPicPr>
          <p:cNvPr id="8" name="Bild 7" descr="testForm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657764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6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ußzeilenplatzhalt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9802B5F-4818-464D-B063-2ECFCC3BFDFE}" type="slidenum">
              <a:rPr lang="ko-KR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ko-KR" sz="1200">
              <a:solidFill>
                <a:srgbClr val="898989"/>
              </a:solidFill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Calibri" charset="0"/>
                <a:ea typeface="ＭＳ Ｐゴシック" charset="0"/>
                <a:cs typeface="ＭＳ Ｐゴシック" charset="0"/>
              </a:rPr>
              <a:t>Processing : EM Initialization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844675"/>
            <a:ext cx="7343775" cy="4537075"/>
          </a:xfrm>
        </p:spPr>
        <p:txBody>
          <a:bodyPr/>
          <a:lstStyle/>
          <a:p>
            <a:pPr lvl="1"/>
            <a:r>
              <a:rPr lang="en-US" altLang="ko-KR" sz="2000">
                <a:latin typeface="Calibri" charset="0"/>
                <a:ea typeface="ＭＳ Ｐゴシック" charset="0"/>
              </a:rPr>
              <a:t>Initialization :</a:t>
            </a:r>
          </a:p>
          <a:p>
            <a:pPr lvl="2"/>
            <a:r>
              <a:rPr lang="en-US" altLang="ko-KR" sz="1800">
                <a:latin typeface="Calibri" charset="0"/>
                <a:ea typeface="ＭＳ Ｐゴシック" charset="0"/>
              </a:rPr>
              <a:t>Assign random value to parameters</a:t>
            </a:r>
          </a:p>
        </p:txBody>
      </p:sp>
      <p:pic>
        <p:nvPicPr>
          <p:cNvPr id="33796" name="Picture 4" descr="GMM-initializ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2852738"/>
            <a:ext cx="4537075" cy="379253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ußzeilenplatzhalt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2342FA9-3439-D942-907C-D7297D300C81}" type="slidenum">
              <a:rPr lang="ko-KR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ko-KR" sz="1200">
              <a:solidFill>
                <a:srgbClr val="898989"/>
              </a:solidFill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Calibri" charset="0"/>
                <a:ea typeface="ＭＳ Ｐゴシック" charset="0"/>
                <a:cs typeface="ＭＳ Ｐゴシック" charset="0"/>
              </a:rPr>
              <a:t>Processing : the E-Step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773238"/>
            <a:ext cx="7258050" cy="4319587"/>
          </a:xfrm>
        </p:spPr>
        <p:txBody>
          <a:bodyPr/>
          <a:lstStyle/>
          <a:p>
            <a:pPr lvl="1"/>
            <a:r>
              <a:rPr lang="en-US" altLang="ko-KR" sz="2000">
                <a:latin typeface="Calibri" charset="0"/>
                <a:ea typeface="ＭＳ Ｐゴシック" charset="0"/>
              </a:rPr>
              <a:t>Expectation : </a:t>
            </a:r>
          </a:p>
          <a:p>
            <a:pPr lvl="2"/>
            <a:r>
              <a:rPr lang="en-US" altLang="ko-KR" sz="1800">
                <a:latin typeface="Calibri" charset="0"/>
                <a:ea typeface="ＭＳ Ｐゴシック" charset="0"/>
              </a:rPr>
              <a:t>Pretend to know the parameter</a:t>
            </a:r>
          </a:p>
          <a:p>
            <a:pPr lvl="2"/>
            <a:r>
              <a:rPr lang="en-US" altLang="ko-KR" sz="1800">
                <a:latin typeface="Calibri" charset="0"/>
                <a:ea typeface="ＭＳ Ｐゴシック" charset="0"/>
              </a:rPr>
              <a:t>Assign data point to a component</a:t>
            </a:r>
          </a:p>
        </p:txBody>
      </p:sp>
      <p:pic>
        <p:nvPicPr>
          <p:cNvPr id="35844" name="Picture 7" descr="GMM-E-step-Bla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2852738"/>
            <a:ext cx="4465637" cy="3816350"/>
          </a:xfrm>
        </p:spPr>
      </p:pic>
      <p:sp>
        <p:nvSpPr>
          <p:cNvPr id="35845" name="Rectangle 9"/>
          <p:cNvSpPr>
            <a:spLocks noChangeArrowheads="1"/>
          </p:cNvSpPr>
          <p:nvPr/>
        </p:nvSpPr>
        <p:spPr bwMode="auto">
          <a:xfrm>
            <a:off x="7019925" y="68263"/>
            <a:ext cx="2047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solidFill>
                  <a:schemeClr val="accent1"/>
                </a:solidFill>
                <a:latin typeface="Verdana" charset="0"/>
              </a:rPr>
              <a:t>Mixture of Gaussians</a:t>
            </a:r>
            <a:endParaRPr lang="ko-KR" altLang="en-US" sz="1400">
              <a:solidFill>
                <a:schemeClr val="accent1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ußzeilenplatzhalt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009848-D93B-314F-8815-AE4D71C3ED69}" type="slidenum">
              <a:rPr lang="ko-KR" alt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altLang="ko-KR" sz="1200">
              <a:solidFill>
                <a:srgbClr val="898989"/>
              </a:solidFill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Calibri" charset="0"/>
                <a:ea typeface="ＭＳ Ｐゴシック" charset="0"/>
                <a:cs typeface="ＭＳ Ｐゴシック" charset="0"/>
              </a:rPr>
              <a:t>Processing : the M-Step (1/2)</a:t>
            </a:r>
            <a:endParaRPr lang="en-US" altLang="ko-KR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773238"/>
            <a:ext cx="6178550" cy="4627562"/>
          </a:xfrm>
        </p:spPr>
        <p:txBody>
          <a:bodyPr/>
          <a:lstStyle/>
          <a:p>
            <a:pPr lvl="1"/>
            <a:r>
              <a:rPr lang="en-US" altLang="ko-KR" sz="2000">
                <a:latin typeface="Calibri" charset="0"/>
                <a:ea typeface="ＭＳ Ｐゴシック" charset="0"/>
              </a:rPr>
              <a:t>Maximization :</a:t>
            </a:r>
          </a:p>
          <a:p>
            <a:pPr lvl="2"/>
            <a:r>
              <a:rPr lang="en-US" altLang="ko-KR" sz="1800">
                <a:latin typeface="Calibri" charset="0"/>
                <a:ea typeface="ＭＳ Ｐゴシック" charset="0"/>
              </a:rPr>
              <a:t>Fit the parameter to its set of points</a:t>
            </a:r>
          </a:p>
        </p:txBody>
      </p:sp>
      <p:pic>
        <p:nvPicPr>
          <p:cNvPr id="37892" name="Picture 4" descr="GMM-M-step-Bla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2840038"/>
            <a:ext cx="4465637" cy="3746500"/>
          </a:xfrm>
        </p:spPr>
      </p:pic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7019925" y="68263"/>
            <a:ext cx="2047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solidFill>
                  <a:schemeClr val="accent1"/>
                </a:solidFill>
                <a:latin typeface="Verdana" charset="0"/>
              </a:rPr>
              <a:t>Mixture of Gaussians</a:t>
            </a:r>
            <a:endParaRPr lang="ko-KR" altLang="en-US" sz="1400">
              <a:solidFill>
                <a:schemeClr val="accent1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2"/>
          <p:cNvGrpSpPr>
            <a:grpSpLocks/>
          </p:cNvGrpSpPr>
          <p:nvPr/>
        </p:nvGrpSpPr>
        <p:grpSpPr bwMode="auto">
          <a:xfrm>
            <a:off x="333375" y="2800350"/>
            <a:ext cx="3411538" cy="784225"/>
            <a:chOff x="1044" y="228"/>
            <a:chExt cx="2149" cy="494"/>
          </a:xfrm>
        </p:grpSpPr>
        <p:sp>
          <p:nvSpPr>
            <p:cNvPr id="39984" name="Line 3"/>
            <p:cNvSpPr>
              <a:spLocks noChangeShapeType="1"/>
            </p:cNvSpPr>
            <p:nvPr/>
          </p:nvSpPr>
          <p:spPr bwMode="auto">
            <a:xfrm>
              <a:off x="1044" y="689"/>
              <a:ext cx="214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5" name="Line 4"/>
            <p:cNvSpPr>
              <a:spLocks noChangeShapeType="1"/>
            </p:cNvSpPr>
            <p:nvPr/>
          </p:nvSpPr>
          <p:spPr bwMode="auto">
            <a:xfrm flipV="1">
              <a:off x="1348" y="664"/>
              <a:ext cx="5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6" name="Line 5"/>
            <p:cNvSpPr>
              <a:spLocks noChangeShapeType="1"/>
            </p:cNvSpPr>
            <p:nvPr/>
          </p:nvSpPr>
          <p:spPr bwMode="auto">
            <a:xfrm flipV="1">
              <a:off x="2267" y="664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7" name="Line 6"/>
            <p:cNvSpPr>
              <a:spLocks noChangeShapeType="1"/>
            </p:cNvSpPr>
            <p:nvPr/>
          </p:nvSpPr>
          <p:spPr bwMode="auto">
            <a:xfrm flipV="1">
              <a:off x="2576" y="664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8" name="Line 7"/>
            <p:cNvSpPr>
              <a:spLocks noChangeShapeType="1"/>
            </p:cNvSpPr>
            <p:nvPr/>
          </p:nvSpPr>
          <p:spPr bwMode="auto">
            <a:xfrm flipV="1">
              <a:off x="2884" y="664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9" name="Freeform 8"/>
            <p:cNvSpPr>
              <a:spLocks/>
            </p:cNvSpPr>
            <p:nvPr/>
          </p:nvSpPr>
          <p:spPr bwMode="auto">
            <a:xfrm>
              <a:off x="1640" y="229"/>
              <a:ext cx="1249" cy="463"/>
            </a:xfrm>
            <a:custGeom>
              <a:avLst/>
              <a:gdLst>
                <a:gd name="T0" fmla="*/ 24 w 1249"/>
                <a:gd name="T1" fmla="*/ 462 h 463"/>
                <a:gd name="T2" fmla="*/ 65 w 1249"/>
                <a:gd name="T3" fmla="*/ 458 h 463"/>
                <a:gd name="T4" fmla="*/ 105 w 1249"/>
                <a:gd name="T5" fmla="*/ 448 h 463"/>
                <a:gd name="T6" fmla="*/ 149 w 1249"/>
                <a:gd name="T7" fmla="*/ 439 h 463"/>
                <a:gd name="T8" fmla="*/ 193 w 1249"/>
                <a:gd name="T9" fmla="*/ 416 h 463"/>
                <a:gd name="T10" fmla="*/ 232 w 1249"/>
                <a:gd name="T11" fmla="*/ 392 h 463"/>
                <a:gd name="T12" fmla="*/ 298 w 1249"/>
                <a:gd name="T13" fmla="*/ 338 h 463"/>
                <a:gd name="T14" fmla="*/ 318 w 1249"/>
                <a:gd name="T15" fmla="*/ 316 h 463"/>
                <a:gd name="T16" fmla="*/ 357 w 1249"/>
                <a:gd name="T17" fmla="*/ 275 h 463"/>
                <a:gd name="T18" fmla="*/ 423 w 1249"/>
                <a:gd name="T19" fmla="*/ 195 h 463"/>
                <a:gd name="T20" fmla="*/ 466 w 1249"/>
                <a:gd name="T21" fmla="*/ 139 h 463"/>
                <a:gd name="T22" fmla="*/ 510 w 1249"/>
                <a:gd name="T23" fmla="*/ 89 h 463"/>
                <a:gd name="T24" fmla="*/ 568 w 1249"/>
                <a:gd name="T25" fmla="*/ 32 h 463"/>
                <a:gd name="T26" fmla="*/ 605 w 1249"/>
                <a:gd name="T27" fmla="*/ 8 h 463"/>
                <a:gd name="T28" fmla="*/ 646 w 1249"/>
                <a:gd name="T29" fmla="*/ 16 h 463"/>
                <a:gd name="T30" fmla="*/ 710 w 1249"/>
                <a:gd name="T31" fmla="*/ 48 h 463"/>
                <a:gd name="T32" fmla="*/ 747 w 1249"/>
                <a:gd name="T33" fmla="*/ 89 h 463"/>
                <a:gd name="T34" fmla="*/ 766 w 1249"/>
                <a:gd name="T35" fmla="*/ 111 h 463"/>
                <a:gd name="T36" fmla="*/ 805 w 1249"/>
                <a:gd name="T37" fmla="*/ 161 h 463"/>
                <a:gd name="T38" fmla="*/ 853 w 1249"/>
                <a:gd name="T39" fmla="*/ 218 h 463"/>
                <a:gd name="T40" fmla="*/ 915 w 1249"/>
                <a:gd name="T41" fmla="*/ 298 h 463"/>
                <a:gd name="T42" fmla="*/ 958 w 1249"/>
                <a:gd name="T43" fmla="*/ 340 h 463"/>
                <a:gd name="T44" fmla="*/ 994 w 1249"/>
                <a:gd name="T45" fmla="*/ 376 h 463"/>
                <a:gd name="T46" fmla="*/ 1041 w 1249"/>
                <a:gd name="T47" fmla="*/ 407 h 463"/>
                <a:gd name="T48" fmla="*/ 1105 w 1249"/>
                <a:gd name="T49" fmla="*/ 439 h 463"/>
                <a:gd name="T50" fmla="*/ 1173 w 1249"/>
                <a:gd name="T51" fmla="*/ 454 h 463"/>
                <a:gd name="T52" fmla="*/ 1212 w 1249"/>
                <a:gd name="T53" fmla="*/ 458 h 463"/>
                <a:gd name="T54" fmla="*/ 1249 w 1249"/>
                <a:gd name="T55" fmla="*/ 463 h 463"/>
                <a:gd name="T56" fmla="*/ 1214 w 1249"/>
                <a:gd name="T57" fmla="*/ 442 h 463"/>
                <a:gd name="T58" fmla="*/ 1177 w 1249"/>
                <a:gd name="T59" fmla="*/ 438 h 463"/>
                <a:gd name="T60" fmla="*/ 1128 w 1249"/>
                <a:gd name="T61" fmla="*/ 427 h 463"/>
                <a:gd name="T62" fmla="*/ 1092 w 1249"/>
                <a:gd name="T63" fmla="*/ 409 h 463"/>
                <a:gd name="T64" fmla="*/ 1027 w 1249"/>
                <a:gd name="T65" fmla="*/ 378 h 463"/>
                <a:gd name="T66" fmla="*/ 990 w 1249"/>
                <a:gd name="T67" fmla="*/ 346 h 463"/>
                <a:gd name="T68" fmla="*/ 946 w 1249"/>
                <a:gd name="T69" fmla="*/ 303 h 463"/>
                <a:gd name="T70" fmla="*/ 898 w 1249"/>
                <a:gd name="T71" fmla="*/ 269 h 463"/>
                <a:gd name="T72" fmla="*/ 867 w 1249"/>
                <a:gd name="T73" fmla="*/ 209 h 463"/>
                <a:gd name="T74" fmla="*/ 818 w 1249"/>
                <a:gd name="T75" fmla="*/ 151 h 463"/>
                <a:gd name="T76" fmla="*/ 779 w 1249"/>
                <a:gd name="T77" fmla="*/ 101 h 463"/>
                <a:gd name="T78" fmla="*/ 730 w 1249"/>
                <a:gd name="T79" fmla="*/ 59 h 463"/>
                <a:gd name="T80" fmla="*/ 690 w 1249"/>
                <a:gd name="T81" fmla="*/ 19 h 463"/>
                <a:gd name="T82" fmla="*/ 627 w 1249"/>
                <a:gd name="T83" fmla="*/ 0 h 463"/>
                <a:gd name="T84" fmla="*/ 582 w 1249"/>
                <a:gd name="T85" fmla="*/ 9 h 463"/>
                <a:gd name="T86" fmla="*/ 541 w 1249"/>
                <a:gd name="T87" fmla="*/ 35 h 463"/>
                <a:gd name="T88" fmla="*/ 453 w 1249"/>
                <a:gd name="T89" fmla="*/ 128 h 463"/>
                <a:gd name="T90" fmla="*/ 410 w 1249"/>
                <a:gd name="T91" fmla="*/ 186 h 463"/>
                <a:gd name="T92" fmla="*/ 393 w 1249"/>
                <a:gd name="T93" fmla="*/ 208 h 463"/>
                <a:gd name="T94" fmla="*/ 344 w 1249"/>
                <a:gd name="T95" fmla="*/ 265 h 463"/>
                <a:gd name="T96" fmla="*/ 308 w 1249"/>
                <a:gd name="T97" fmla="*/ 305 h 463"/>
                <a:gd name="T98" fmla="*/ 272 w 1249"/>
                <a:gd name="T99" fmla="*/ 346 h 463"/>
                <a:gd name="T100" fmla="*/ 210 w 1249"/>
                <a:gd name="T101" fmla="*/ 399 h 463"/>
                <a:gd name="T102" fmla="*/ 142 w 1249"/>
                <a:gd name="T103" fmla="*/ 425 h 463"/>
                <a:gd name="T104" fmla="*/ 102 w 1249"/>
                <a:gd name="T105" fmla="*/ 432 h 463"/>
                <a:gd name="T106" fmla="*/ 63 w 1249"/>
                <a:gd name="T107" fmla="*/ 442 h 463"/>
                <a:gd name="T108" fmla="*/ 42 w 1249"/>
                <a:gd name="T109" fmla="*/ 442 h 4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49"/>
                <a:gd name="T166" fmla="*/ 0 h 463"/>
                <a:gd name="T167" fmla="*/ 1249 w 1249"/>
                <a:gd name="T168" fmla="*/ 463 h 46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49" h="463">
                  <a:moveTo>
                    <a:pt x="0" y="447"/>
                  </a:moveTo>
                  <a:lnTo>
                    <a:pt x="0" y="463"/>
                  </a:lnTo>
                  <a:lnTo>
                    <a:pt x="22" y="463"/>
                  </a:lnTo>
                  <a:lnTo>
                    <a:pt x="22" y="462"/>
                  </a:lnTo>
                  <a:lnTo>
                    <a:pt x="24" y="462"/>
                  </a:lnTo>
                  <a:lnTo>
                    <a:pt x="46" y="457"/>
                  </a:lnTo>
                  <a:lnTo>
                    <a:pt x="43" y="449"/>
                  </a:lnTo>
                  <a:lnTo>
                    <a:pt x="43" y="458"/>
                  </a:lnTo>
                  <a:lnTo>
                    <a:pt x="64" y="458"/>
                  </a:lnTo>
                  <a:lnTo>
                    <a:pt x="65" y="458"/>
                  </a:lnTo>
                  <a:lnTo>
                    <a:pt x="87" y="454"/>
                  </a:lnTo>
                  <a:lnTo>
                    <a:pt x="89" y="453"/>
                  </a:lnTo>
                  <a:lnTo>
                    <a:pt x="105" y="448"/>
                  </a:lnTo>
                  <a:lnTo>
                    <a:pt x="103" y="440"/>
                  </a:lnTo>
                  <a:lnTo>
                    <a:pt x="105" y="448"/>
                  </a:lnTo>
                  <a:lnTo>
                    <a:pt x="126" y="443"/>
                  </a:lnTo>
                  <a:lnTo>
                    <a:pt x="124" y="435"/>
                  </a:lnTo>
                  <a:lnTo>
                    <a:pt x="125" y="444"/>
                  </a:lnTo>
                  <a:lnTo>
                    <a:pt x="147" y="440"/>
                  </a:lnTo>
                  <a:lnTo>
                    <a:pt x="149" y="439"/>
                  </a:lnTo>
                  <a:lnTo>
                    <a:pt x="151" y="439"/>
                  </a:lnTo>
                  <a:lnTo>
                    <a:pt x="173" y="425"/>
                  </a:lnTo>
                  <a:lnTo>
                    <a:pt x="167" y="417"/>
                  </a:lnTo>
                  <a:lnTo>
                    <a:pt x="171" y="425"/>
                  </a:lnTo>
                  <a:lnTo>
                    <a:pt x="193" y="416"/>
                  </a:lnTo>
                  <a:lnTo>
                    <a:pt x="214" y="407"/>
                  </a:lnTo>
                  <a:lnTo>
                    <a:pt x="215" y="405"/>
                  </a:lnTo>
                  <a:lnTo>
                    <a:pt x="232" y="391"/>
                  </a:lnTo>
                  <a:lnTo>
                    <a:pt x="227" y="385"/>
                  </a:lnTo>
                  <a:lnTo>
                    <a:pt x="232" y="392"/>
                  </a:lnTo>
                  <a:lnTo>
                    <a:pt x="254" y="378"/>
                  </a:lnTo>
                  <a:lnTo>
                    <a:pt x="281" y="360"/>
                  </a:lnTo>
                  <a:lnTo>
                    <a:pt x="282" y="359"/>
                  </a:lnTo>
                  <a:lnTo>
                    <a:pt x="282" y="358"/>
                  </a:lnTo>
                  <a:lnTo>
                    <a:pt x="298" y="338"/>
                  </a:lnTo>
                  <a:lnTo>
                    <a:pt x="291" y="333"/>
                  </a:lnTo>
                  <a:lnTo>
                    <a:pt x="298" y="340"/>
                  </a:lnTo>
                  <a:lnTo>
                    <a:pt x="320" y="316"/>
                  </a:lnTo>
                  <a:lnTo>
                    <a:pt x="313" y="310"/>
                  </a:lnTo>
                  <a:lnTo>
                    <a:pt x="318" y="316"/>
                  </a:lnTo>
                  <a:lnTo>
                    <a:pt x="340" y="298"/>
                  </a:lnTo>
                  <a:lnTo>
                    <a:pt x="343" y="297"/>
                  </a:lnTo>
                  <a:lnTo>
                    <a:pt x="359" y="274"/>
                  </a:lnTo>
                  <a:lnTo>
                    <a:pt x="351" y="269"/>
                  </a:lnTo>
                  <a:lnTo>
                    <a:pt x="357" y="275"/>
                  </a:lnTo>
                  <a:lnTo>
                    <a:pt x="384" y="247"/>
                  </a:lnTo>
                  <a:lnTo>
                    <a:pt x="384" y="245"/>
                  </a:lnTo>
                  <a:lnTo>
                    <a:pt x="406" y="218"/>
                  </a:lnTo>
                  <a:lnTo>
                    <a:pt x="423" y="195"/>
                  </a:lnTo>
                  <a:lnTo>
                    <a:pt x="424" y="195"/>
                  </a:lnTo>
                  <a:lnTo>
                    <a:pt x="446" y="161"/>
                  </a:lnTo>
                  <a:lnTo>
                    <a:pt x="439" y="156"/>
                  </a:lnTo>
                  <a:lnTo>
                    <a:pt x="445" y="163"/>
                  </a:lnTo>
                  <a:lnTo>
                    <a:pt x="466" y="139"/>
                  </a:lnTo>
                  <a:lnTo>
                    <a:pt x="466" y="138"/>
                  </a:lnTo>
                  <a:lnTo>
                    <a:pt x="488" y="111"/>
                  </a:lnTo>
                  <a:lnTo>
                    <a:pt x="481" y="106"/>
                  </a:lnTo>
                  <a:lnTo>
                    <a:pt x="488" y="112"/>
                  </a:lnTo>
                  <a:lnTo>
                    <a:pt x="510" y="89"/>
                  </a:lnTo>
                  <a:lnTo>
                    <a:pt x="532" y="66"/>
                  </a:lnTo>
                  <a:lnTo>
                    <a:pt x="552" y="47"/>
                  </a:lnTo>
                  <a:lnTo>
                    <a:pt x="546" y="40"/>
                  </a:lnTo>
                  <a:lnTo>
                    <a:pt x="551" y="47"/>
                  </a:lnTo>
                  <a:lnTo>
                    <a:pt x="568" y="32"/>
                  </a:lnTo>
                  <a:lnTo>
                    <a:pt x="562" y="26"/>
                  </a:lnTo>
                  <a:lnTo>
                    <a:pt x="566" y="34"/>
                  </a:lnTo>
                  <a:lnTo>
                    <a:pt x="588" y="25"/>
                  </a:lnTo>
                  <a:lnTo>
                    <a:pt x="609" y="16"/>
                  </a:lnTo>
                  <a:lnTo>
                    <a:pt x="605" y="8"/>
                  </a:lnTo>
                  <a:lnTo>
                    <a:pt x="605" y="17"/>
                  </a:lnTo>
                  <a:lnTo>
                    <a:pt x="627" y="17"/>
                  </a:lnTo>
                  <a:lnTo>
                    <a:pt x="649" y="17"/>
                  </a:lnTo>
                  <a:lnTo>
                    <a:pt x="649" y="8"/>
                  </a:lnTo>
                  <a:lnTo>
                    <a:pt x="646" y="16"/>
                  </a:lnTo>
                  <a:lnTo>
                    <a:pt x="668" y="25"/>
                  </a:lnTo>
                  <a:lnTo>
                    <a:pt x="671" y="17"/>
                  </a:lnTo>
                  <a:lnTo>
                    <a:pt x="667" y="25"/>
                  </a:lnTo>
                  <a:lnTo>
                    <a:pt x="683" y="34"/>
                  </a:lnTo>
                  <a:lnTo>
                    <a:pt x="710" y="48"/>
                  </a:lnTo>
                  <a:lnTo>
                    <a:pt x="714" y="40"/>
                  </a:lnTo>
                  <a:lnTo>
                    <a:pt x="707" y="45"/>
                  </a:lnTo>
                  <a:lnTo>
                    <a:pt x="724" y="65"/>
                  </a:lnTo>
                  <a:lnTo>
                    <a:pt x="725" y="66"/>
                  </a:lnTo>
                  <a:lnTo>
                    <a:pt x="747" y="89"/>
                  </a:lnTo>
                  <a:lnTo>
                    <a:pt x="752" y="83"/>
                  </a:lnTo>
                  <a:lnTo>
                    <a:pt x="746" y="89"/>
                  </a:lnTo>
                  <a:lnTo>
                    <a:pt x="766" y="112"/>
                  </a:lnTo>
                  <a:lnTo>
                    <a:pt x="773" y="106"/>
                  </a:lnTo>
                  <a:lnTo>
                    <a:pt x="766" y="111"/>
                  </a:lnTo>
                  <a:lnTo>
                    <a:pt x="788" y="138"/>
                  </a:lnTo>
                  <a:lnTo>
                    <a:pt x="795" y="133"/>
                  </a:lnTo>
                  <a:lnTo>
                    <a:pt x="788" y="138"/>
                  </a:lnTo>
                  <a:lnTo>
                    <a:pt x="805" y="161"/>
                  </a:lnTo>
                  <a:lnTo>
                    <a:pt x="832" y="195"/>
                  </a:lnTo>
                  <a:lnTo>
                    <a:pt x="832" y="196"/>
                  </a:lnTo>
                  <a:lnTo>
                    <a:pt x="853" y="219"/>
                  </a:lnTo>
                  <a:lnTo>
                    <a:pt x="859" y="213"/>
                  </a:lnTo>
                  <a:lnTo>
                    <a:pt x="853" y="218"/>
                  </a:lnTo>
                  <a:lnTo>
                    <a:pt x="870" y="245"/>
                  </a:lnTo>
                  <a:lnTo>
                    <a:pt x="892" y="274"/>
                  </a:lnTo>
                  <a:lnTo>
                    <a:pt x="893" y="275"/>
                  </a:lnTo>
                  <a:lnTo>
                    <a:pt x="915" y="298"/>
                  </a:lnTo>
                  <a:lnTo>
                    <a:pt x="936" y="316"/>
                  </a:lnTo>
                  <a:lnTo>
                    <a:pt x="941" y="310"/>
                  </a:lnTo>
                  <a:lnTo>
                    <a:pt x="936" y="316"/>
                  </a:lnTo>
                  <a:lnTo>
                    <a:pt x="958" y="340"/>
                  </a:lnTo>
                  <a:lnTo>
                    <a:pt x="980" y="359"/>
                  </a:lnTo>
                  <a:lnTo>
                    <a:pt x="985" y="352"/>
                  </a:lnTo>
                  <a:lnTo>
                    <a:pt x="978" y="358"/>
                  </a:lnTo>
                  <a:lnTo>
                    <a:pt x="994" y="376"/>
                  </a:lnTo>
                  <a:lnTo>
                    <a:pt x="994" y="377"/>
                  </a:lnTo>
                  <a:lnTo>
                    <a:pt x="996" y="378"/>
                  </a:lnTo>
                  <a:lnTo>
                    <a:pt x="1018" y="392"/>
                  </a:lnTo>
                  <a:lnTo>
                    <a:pt x="1040" y="407"/>
                  </a:lnTo>
                  <a:lnTo>
                    <a:pt x="1041" y="407"/>
                  </a:lnTo>
                  <a:lnTo>
                    <a:pt x="1063" y="416"/>
                  </a:lnTo>
                  <a:lnTo>
                    <a:pt x="1085" y="425"/>
                  </a:lnTo>
                  <a:lnTo>
                    <a:pt x="1088" y="417"/>
                  </a:lnTo>
                  <a:lnTo>
                    <a:pt x="1084" y="425"/>
                  </a:lnTo>
                  <a:lnTo>
                    <a:pt x="1105" y="439"/>
                  </a:lnTo>
                  <a:lnTo>
                    <a:pt x="1107" y="439"/>
                  </a:lnTo>
                  <a:lnTo>
                    <a:pt x="1124" y="443"/>
                  </a:lnTo>
                  <a:lnTo>
                    <a:pt x="1146" y="448"/>
                  </a:lnTo>
                  <a:lnTo>
                    <a:pt x="1146" y="449"/>
                  </a:lnTo>
                  <a:lnTo>
                    <a:pt x="1173" y="454"/>
                  </a:lnTo>
                  <a:lnTo>
                    <a:pt x="1174" y="445"/>
                  </a:lnTo>
                  <a:lnTo>
                    <a:pt x="1173" y="453"/>
                  </a:lnTo>
                  <a:lnTo>
                    <a:pt x="1189" y="457"/>
                  </a:lnTo>
                  <a:lnTo>
                    <a:pt x="1190" y="458"/>
                  </a:lnTo>
                  <a:lnTo>
                    <a:pt x="1212" y="458"/>
                  </a:lnTo>
                  <a:lnTo>
                    <a:pt x="1212" y="449"/>
                  </a:lnTo>
                  <a:lnTo>
                    <a:pt x="1211" y="457"/>
                  </a:lnTo>
                  <a:lnTo>
                    <a:pt x="1233" y="462"/>
                  </a:lnTo>
                  <a:lnTo>
                    <a:pt x="1234" y="463"/>
                  </a:lnTo>
                  <a:lnTo>
                    <a:pt x="1249" y="463"/>
                  </a:lnTo>
                  <a:lnTo>
                    <a:pt x="1249" y="447"/>
                  </a:lnTo>
                  <a:lnTo>
                    <a:pt x="1234" y="447"/>
                  </a:lnTo>
                  <a:lnTo>
                    <a:pt x="1234" y="454"/>
                  </a:lnTo>
                  <a:lnTo>
                    <a:pt x="1236" y="447"/>
                  </a:lnTo>
                  <a:lnTo>
                    <a:pt x="1214" y="442"/>
                  </a:lnTo>
                  <a:lnTo>
                    <a:pt x="1212" y="442"/>
                  </a:lnTo>
                  <a:lnTo>
                    <a:pt x="1190" y="442"/>
                  </a:lnTo>
                  <a:lnTo>
                    <a:pt x="1190" y="449"/>
                  </a:lnTo>
                  <a:lnTo>
                    <a:pt x="1193" y="442"/>
                  </a:lnTo>
                  <a:lnTo>
                    <a:pt x="1177" y="438"/>
                  </a:lnTo>
                  <a:lnTo>
                    <a:pt x="1150" y="432"/>
                  </a:lnTo>
                  <a:lnTo>
                    <a:pt x="1147" y="440"/>
                  </a:lnTo>
                  <a:lnTo>
                    <a:pt x="1150" y="432"/>
                  </a:lnTo>
                  <a:lnTo>
                    <a:pt x="1128" y="427"/>
                  </a:lnTo>
                  <a:lnTo>
                    <a:pt x="1111" y="423"/>
                  </a:lnTo>
                  <a:lnTo>
                    <a:pt x="1109" y="431"/>
                  </a:lnTo>
                  <a:lnTo>
                    <a:pt x="1114" y="425"/>
                  </a:lnTo>
                  <a:lnTo>
                    <a:pt x="1093" y="411"/>
                  </a:lnTo>
                  <a:lnTo>
                    <a:pt x="1092" y="409"/>
                  </a:lnTo>
                  <a:lnTo>
                    <a:pt x="1070" y="400"/>
                  </a:lnTo>
                  <a:lnTo>
                    <a:pt x="1048" y="391"/>
                  </a:lnTo>
                  <a:lnTo>
                    <a:pt x="1044" y="399"/>
                  </a:lnTo>
                  <a:lnTo>
                    <a:pt x="1049" y="392"/>
                  </a:lnTo>
                  <a:lnTo>
                    <a:pt x="1027" y="378"/>
                  </a:lnTo>
                  <a:lnTo>
                    <a:pt x="1005" y="364"/>
                  </a:lnTo>
                  <a:lnTo>
                    <a:pt x="1000" y="371"/>
                  </a:lnTo>
                  <a:lnTo>
                    <a:pt x="1007" y="365"/>
                  </a:lnTo>
                  <a:lnTo>
                    <a:pt x="991" y="347"/>
                  </a:lnTo>
                  <a:lnTo>
                    <a:pt x="990" y="346"/>
                  </a:lnTo>
                  <a:lnTo>
                    <a:pt x="968" y="327"/>
                  </a:lnTo>
                  <a:lnTo>
                    <a:pt x="963" y="333"/>
                  </a:lnTo>
                  <a:lnTo>
                    <a:pt x="969" y="328"/>
                  </a:lnTo>
                  <a:lnTo>
                    <a:pt x="947" y="305"/>
                  </a:lnTo>
                  <a:lnTo>
                    <a:pt x="946" y="303"/>
                  </a:lnTo>
                  <a:lnTo>
                    <a:pt x="925" y="285"/>
                  </a:lnTo>
                  <a:lnTo>
                    <a:pt x="920" y="292"/>
                  </a:lnTo>
                  <a:lnTo>
                    <a:pt x="927" y="287"/>
                  </a:lnTo>
                  <a:lnTo>
                    <a:pt x="905" y="263"/>
                  </a:lnTo>
                  <a:lnTo>
                    <a:pt x="898" y="269"/>
                  </a:lnTo>
                  <a:lnTo>
                    <a:pt x="905" y="263"/>
                  </a:lnTo>
                  <a:lnTo>
                    <a:pt x="883" y="235"/>
                  </a:lnTo>
                  <a:lnTo>
                    <a:pt x="876" y="240"/>
                  </a:lnTo>
                  <a:lnTo>
                    <a:pt x="884" y="236"/>
                  </a:lnTo>
                  <a:lnTo>
                    <a:pt x="867" y="209"/>
                  </a:lnTo>
                  <a:lnTo>
                    <a:pt x="866" y="208"/>
                  </a:lnTo>
                  <a:lnTo>
                    <a:pt x="845" y="185"/>
                  </a:lnTo>
                  <a:lnTo>
                    <a:pt x="839" y="190"/>
                  </a:lnTo>
                  <a:lnTo>
                    <a:pt x="845" y="185"/>
                  </a:lnTo>
                  <a:lnTo>
                    <a:pt x="818" y="151"/>
                  </a:lnTo>
                  <a:lnTo>
                    <a:pt x="812" y="156"/>
                  </a:lnTo>
                  <a:lnTo>
                    <a:pt x="818" y="152"/>
                  </a:lnTo>
                  <a:lnTo>
                    <a:pt x="801" y="129"/>
                  </a:lnTo>
                  <a:lnTo>
                    <a:pt x="801" y="128"/>
                  </a:lnTo>
                  <a:lnTo>
                    <a:pt x="779" y="101"/>
                  </a:lnTo>
                  <a:lnTo>
                    <a:pt x="759" y="78"/>
                  </a:lnTo>
                  <a:lnTo>
                    <a:pt x="737" y="54"/>
                  </a:lnTo>
                  <a:lnTo>
                    <a:pt x="730" y="59"/>
                  </a:lnTo>
                  <a:lnTo>
                    <a:pt x="737" y="54"/>
                  </a:lnTo>
                  <a:lnTo>
                    <a:pt x="720" y="35"/>
                  </a:lnTo>
                  <a:lnTo>
                    <a:pt x="717" y="34"/>
                  </a:lnTo>
                  <a:lnTo>
                    <a:pt x="690" y="19"/>
                  </a:lnTo>
                  <a:lnTo>
                    <a:pt x="675" y="10"/>
                  </a:lnTo>
                  <a:lnTo>
                    <a:pt x="675" y="9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27" y="0"/>
                  </a:lnTo>
                  <a:lnTo>
                    <a:pt x="605" y="0"/>
                  </a:lnTo>
                  <a:lnTo>
                    <a:pt x="603" y="0"/>
                  </a:lnTo>
                  <a:lnTo>
                    <a:pt x="582" y="9"/>
                  </a:lnTo>
                  <a:lnTo>
                    <a:pt x="560" y="18"/>
                  </a:lnTo>
                  <a:lnTo>
                    <a:pt x="557" y="19"/>
                  </a:lnTo>
                  <a:lnTo>
                    <a:pt x="541" y="34"/>
                  </a:lnTo>
                  <a:lnTo>
                    <a:pt x="541" y="35"/>
                  </a:lnTo>
                  <a:lnTo>
                    <a:pt x="520" y="54"/>
                  </a:lnTo>
                  <a:lnTo>
                    <a:pt x="498" y="78"/>
                  </a:lnTo>
                  <a:lnTo>
                    <a:pt x="476" y="101"/>
                  </a:lnTo>
                  <a:lnTo>
                    <a:pt x="475" y="101"/>
                  </a:lnTo>
                  <a:lnTo>
                    <a:pt x="453" y="128"/>
                  </a:lnTo>
                  <a:lnTo>
                    <a:pt x="459" y="133"/>
                  </a:lnTo>
                  <a:lnTo>
                    <a:pt x="453" y="128"/>
                  </a:lnTo>
                  <a:lnTo>
                    <a:pt x="432" y="151"/>
                  </a:lnTo>
                  <a:lnTo>
                    <a:pt x="432" y="152"/>
                  </a:lnTo>
                  <a:lnTo>
                    <a:pt x="410" y="186"/>
                  </a:lnTo>
                  <a:lnTo>
                    <a:pt x="417" y="190"/>
                  </a:lnTo>
                  <a:lnTo>
                    <a:pt x="410" y="186"/>
                  </a:lnTo>
                  <a:lnTo>
                    <a:pt x="393" y="209"/>
                  </a:lnTo>
                  <a:lnTo>
                    <a:pt x="400" y="213"/>
                  </a:lnTo>
                  <a:lnTo>
                    <a:pt x="393" y="208"/>
                  </a:lnTo>
                  <a:lnTo>
                    <a:pt x="371" y="235"/>
                  </a:lnTo>
                  <a:lnTo>
                    <a:pt x="378" y="240"/>
                  </a:lnTo>
                  <a:lnTo>
                    <a:pt x="373" y="235"/>
                  </a:lnTo>
                  <a:lnTo>
                    <a:pt x="346" y="263"/>
                  </a:lnTo>
                  <a:lnTo>
                    <a:pt x="344" y="265"/>
                  </a:lnTo>
                  <a:lnTo>
                    <a:pt x="329" y="288"/>
                  </a:lnTo>
                  <a:lnTo>
                    <a:pt x="335" y="292"/>
                  </a:lnTo>
                  <a:lnTo>
                    <a:pt x="330" y="285"/>
                  </a:lnTo>
                  <a:lnTo>
                    <a:pt x="308" y="303"/>
                  </a:lnTo>
                  <a:lnTo>
                    <a:pt x="308" y="305"/>
                  </a:lnTo>
                  <a:lnTo>
                    <a:pt x="286" y="328"/>
                  </a:lnTo>
                  <a:lnTo>
                    <a:pt x="285" y="328"/>
                  </a:lnTo>
                  <a:lnTo>
                    <a:pt x="269" y="347"/>
                  </a:lnTo>
                  <a:lnTo>
                    <a:pt x="276" y="352"/>
                  </a:lnTo>
                  <a:lnTo>
                    <a:pt x="272" y="346"/>
                  </a:lnTo>
                  <a:lnTo>
                    <a:pt x="245" y="364"/>
                  </a:lnTo>
                  <a:lnTo>
                    <a:pt x="223" y="378"/>
                  </a:lnTo>
                  <a:lnTo>
                    <a:pt x="222" y="378"/>
                  </a:lnTo>
                  <a:lnTo>
                    <a:pt x="205" y="392"/>
                  </a:lnTo>
                  <a:lnTo>
                    <a:pt x="210" y="399"/>
                  </a:lnTo>
                  <a:lnTo>
                    <a:pt x="207" y="391"/>
                  </a:lnTo>
                  <a:lnTo>
                    <a:pt x="187" y="400"/>
                  </a:lnTo>
                  <a:lnTo>
                    <a:pt x="165" y="409"/>
                  </a:lnTo>
                  <a:lnTo>
                    <a:pt x="164" y="411"/>
                  </a:lnTo>
                  <a:lnTo>
                    <a:pt x="142" y="425"/>
                  </a:lnTo>
                  <a:lnTo>
                    <a:pt x="145" y="431"/>
                  </a:lnTo>
                  <a:lnTo>
                    <a:pt x="144" y="423"/>
                  </a:lnTo>
                  <a:lnTo>
                    <a:pt x="122" y="427"/>
                  </a:lnTo>
                  <a:lnTo>
                    <a:pt x="102" y="432"/>
                  </a:lnTo>
                  <a:lnTo>
                    <a:pt x="100" y="432"/>
                  </a:lnTo>
                  <a:lnTo>
                    <a:pt x="84" y="438"/>
                  </a:lnTo>
                  <a:lnTo>
                    <a:pt x="86" y="445"/>
                  </a:lnTo>
                  <a:lnTo>
                    <a:pt x="85" y="438"/>
                  </a:lnTo>
                  <a:lnTo>
                    <a:pt x="63" y="442"/>
                  </a:lnTo>
                  <a:lnTo>
                    <a:pt x="64" y="449"/>
                  </a:lnTo>
                  <a:lnTo>
                    <a:pt x="64" y="442"/>
                  </a:lnTo>
                  <a:lnTo>
                    <a:pt x="43" y="442"/>
                  </a:lnTo>
                  <a:lnTo>
                    <a:pt x="42" y="442"/>
                  </a:lnTo>
                  <a:lnTo>
                    <a:pt x="20" y="447"/>
                  </a:lnTo>
                  <a:lnTo>
                    <a:pt x="22" y="454"/>
                  </a:lnTo>
                  <a:lnTo>
                    <a:pt x="22" y="447"/>
                  </a:lnTo>
                  <a:lnTo>
                    <a:pt x="0" y="44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0" name="Line 9"/>
            <p:cNvSpPr>
              <a:spLocks noChangeShapeType="1"/>
            </p:cNvSpPr>
            <p:nvPr/>
          </p:nvSpPr>
          <p:spPr bwMode="auto">
            <a:xfrm>
              <a:off x="1044" y="405"/>
              <a:ext cx="2" cy="28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1" name="Freeform 10"/>
            <p:cNvSpPr>
              <a:spLocks/>
            </p:cNvSpPr>
            <p:nvPr/>
          </p:nvSpPr>
          <p:spPr bwMode="auto">
            <a:xfrm>
              <a:off x="1272" y="228"/>
              <a:ext cx="1249" cy="463"/>
            </a:xfrm>
            <a:custGeom>
              <a:avLst/>
              <a:gdLst>
                <a:gd name="T0" fmla="*/ 24 w 1249"/>
                <a:gd name="T1" fmla="*/ 462 h 463"/>
                <a:gd name="T2" fmla="*/ 65 w 1249"/>
                <a:gd name="T3" fmla="*/ 458 h 463"/>
                <a:gd name="T4" fmla="*/ 105 w 1249"/>
                <a:gd name="T5" fmla="*/ 448 h 463"/>
                <a:gd name="T6" fmla="*/ 149 w 1249"/>
                <a:gd name="T7" fmla="*/ 439 h 463"/>
                <a:gd name="T8" fmla="*/ 193 w 1249"/>
                <a:gd name="T9" fmla="*/ 416 h 463"/>
                <a:gd name="T10" fmla="*/ 232 w 1249"/>
                <a:gd name="T11" fmla="*/ 392 h 463"/>
                <a:gd name="T12" fmla="*/ 298 w 1249"/>
                <a:gd name="T13" fmla="*/ 338 h 463"/>
                <a:gd name="T14" fmla="*/ 318 w 1249"/>
                <a:gd name="T15" fmla="*/ 316 h 463"/>
                <a:gd name="T16" fmla="*/ 357 w 1249"/>
                <a:gd name="T17" fmla="*/ 275 h 463"/>
                <a:gd name="T18" fmla="*/ 423 w 1249"/>
                <a:gd name="T19" fmla="*/ 195 h 463"/>
                <a:gd name="T20" fmla="*/ 466 w 1249"/>
                <a:gd name="T21" fmla="*/ 139 h 463"/>
                <a:gd name="T22" fmla="*/ 510 w 1249"/>
                <a:gd name="T23" fmla="*/ 89 h 463"/>
                <a:gd name="T24" fmla="*/ 568 w 1249"/>
                <a:gd name="T25" fmla="*/ 32 h 463"/>
                <a:gd name="T26" fmla="*/ 605 w 1249"/>
                <a:gd name="T27" fmla="*/ 8 h 463"/>
                <a:gd name="T28" fmla="*/ 646 w 1249"/>
                <a:gd name="T29" fmla="*/ 16 h 463"/>
                <a:gd name="T30" fmla="*/ 710 w 1249"/>
                <a:gd name="T31" fmla="*/ 48 h 463"/>
                <a:gd name="T32" fmla="*/ 747 w 1249"/>
                <a:gd name="T33" fmla="*/ 89 h 463"/>
                <a:gd name="T34" fmla="*/ 766 w 1249"/>
                <a:gd name="T35" fmla="*/ 111 h 463"/>
                <a:gd name="T36" fmla="*/ 805 w 1249"/>
                <a:gd name="T37" fmla="*/ 161 h 463"/>
                <a:gd name="T38" fmla="*/ 853 w 1249"/>
                <a:gd name="T39" fmla="*/ 218 h 463"/>
                <a:gd name="T40" fmla="*/ 915 w 1249"/>
                <a:gd name="T41" fmla="*/ 298 h 463"/>
                <a:gd name="T42" fmla="*/ 958 w 1249"/>
                <a:gd name="T43" fmla="*/ 340 h 463"/>
                <a:gd name="T44" fmla="*/ 994 w 1249"/>
                <a:gd name="T45" fmla="*/ 376 h 463"/>
                <a:gd name="T46" fmla="*/ 1041 w 1249"/>
                <a:gd name="T47" fmla="*/ 407 h 463"/>
                <a:gd name="T48" fmla="*/ 1105 w 1249"/>
                <a:gd name="T49" fmla="*/ 439 h 463"/>
                <a:gd name="T50" fmla="*/ 1173 w 1249"/>
                <a:gd name="T51" fmla="*/ 454 h 463"/>
                <a:gd name="T52" fmla="*/ 1212 w 1249"/>
                <a:gd name="T53" fmla="*/ 458 h 463"/>
                <a:gd name="T54" fmla="*/ 1249 w 1249"/>
                <a:gd name="T55" fmla="*/ 463 h 463"/>
                <a:gd name="T56" fmla="*/ 1214 w 1249"/>
                <a:gd name="T57" fmla="*/ 442 h 463"/>
                <a:gd name="T58" fmla="*/ 1177 w 1249"/>
                <a:gd name="T59" fmla="*/ 438 h 463"/>
                <a:gd name="T60" fmla="*/ 1128 w 1249"/>
                <a:gd name="T61" fmla="*/ 427 h 463"/>
                <a:gd name="T62" fmla="*/ 1092 w 1249"/>
                <a:gd name="T63" fmla="*/ 409 h 463"/>
                <a:gd name="T64" fmla="*/ 1027 w 1249"/>
                <a:gd name="T65" fmla="*/ 378 h 463"/>
                <a:gd name="T66" fmla="*/ 990 w 1249"/>
                <a:gd name="T67" fmla="*/ 346 h 463"/>
                <a:gd name="T68" fmla="*/ 946 w 1249"/>
                <a:gd name="T69" fmla="*/ 303 h 463"/>
                <a:gd name="T70" fmla="*/ 898 w 1249"/>
                <a:gd name="T71" fmla="*/ 269 h 463"/>
                <a:gd name="T72" fmla="*/ 867 w 1249"/>
                <a:gd name="T73" fmla="*/ 209 h 463"/>
                <a:gd name="T74" fmla="*/ 818 w 1249"/>
                <a:gd name="T75" fmla="*/ 151 h 463"/>
                <a:gd name="T76" fmla="*/ 779 w 1249"/>
                <a:gd name="T77" fmla="*/ 101 h 463"/>
                <a:gd name="T78" fmla="*/ 730 w 1249"/>
                <a:gd name="T79" fmla="*/ 59 h 463"/>
                <a:gd name="T80" fmla="*/ 690 w 1249"/>
                <a:gd name="T81" fmla="*/ 19 h 463"/>
                <a:gd name="T82" fmla="*/ 627 w 1249"/>
                <a:gd name="T83" fmla="*/ 0 h 463"/>
                <a:gd name="T84" fmla="*/ 582 w 1249"/>
                <a:gd name="T85" fmla="*/ 9 h 463"/>
                <a:gd name="T86" fmla="*/ 541 w 1249"/>
                <a:gd name="T87" fmla="*/ 35 h 463"/>
                <a:gd name="T88" fmla="*/ 453 w 1249"/>
                <a:gd name="T89" fmla="*/ 128 h 463"/>
                <a:gd name="T90" fmla="*/ 410 w 1249"/>
                <a:gd name="T91" fmla="*/ 186 h 463"/>
                <a:gd name="T92" fmla="*/ 393 w 1249"/>
                <a:gd name="T93" fmla="*/ 208 h 463"/>
                <a:gd name="T94" fmla="*/ 344 w 1249"/>
                <a:gd name="T95" fmla="*/ 265 h 463"/>
                <a:gd name="T96" fmla="*/ 308 w 1249"/>
                <a:gd name="T97" fmla="*/ 305 h 463"/>
                <a:gd name="T98" fmla="*/ 272 w 1249"/>
                <a:gd name="T99" fmla="*/ 346 h 463"/>
                <a:gd name="T100" fmla="*/ 210 w 1249"/>
                <a:gd name="T101" fmla="*/ 399 h 463"/>
                <a:gd name="T102" fmla="*/ 142 w 1249"/>
                <a:gd name="T103" fmla="*/ 425 h 463"/>
                <a:gd name="T104" fmla="*/ 102 w 1249"/>
                <a:gd name="T105" fmla="*/ 432 h 463"/>
                <a:gd name="T106" fmla="*/ 63 w 1249"/>
                <a:gd name="T107" fmla="*/ 442 h 463"/>
                <a:gd name="T108" fmla="*/ 42 w 1249"/>
                <a:gd name="T109" fmla="*/ 442 h 4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49"/>
                <a:gd name="T166" fmla="*/ 0 h 463"/>
                <a:gd name="T167" fmla="*/ 1249 w 1249"/>
                <a:gd name="T168" fmla="*/ 463 h 46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49" h="463">
                  <a:moveTo>
                    <a:pt x="0" y="447"/>
                  </a:moveTo>
                  <a:lnTo>
                    <a:pt x="0" y="463"/>
                  </a:lnTo>
                  <a:lnTo>
                    <a:pt x="22" y="463"/>
                  </a:lnTo>
                  <a:lnTo>
                    <a:pt x="22" y="462"/>
                  </a:lnTo>
                  <a:lnTo>
                    <a:pt x="24" y="462"/>
                  </a:lnTo>
                  <a:lnTo>
                    <a:pt x="46" y="457"/>
                  </a:lnTo>
                  <a:lnTo>
                    <a:pt x="43" y="449"/>
                  </a:lnTo>
                  <a:lnTo>
                    <a:pt x="43" y="458"/>
                  </a:lnTo>
                  <a:lnTo>
                    <a:pt x="64" y="458"/>
                  </a:lnTo>
                  <a:lnTo>
                    <a:pt x="65" y="458"/>
                  </a:lnTo>
                  <a:lnTo>
                    <a:pt x="87" y="454"/>
                  </a:lnTo>
                  <a:lnTo>
                    <a:pt x="89" y="453"/>
                  </a:lnTo>
                  <a:lnTo>
                    <a:pt x="105" y="448"/>
                  </a:lnTo>
                  <a:lnTo>
                    <a:pt x="103" y="440"/>
                  </a:lnTo>
                  <a:lnTo>
                    <a:pt x="105" y="448"/>
                  </a:lnTo>
                  <a:lnTo>
                    <a:pt x="126" y="443"/>
                  </a:lnTo>
                  <a:lnTo>
                    <a:pt x="124" y="435"/>
                  </a:lnTo>
                  <a:lnTo>
                    <a:pt x="125" y="444"/>
                  </a:lnTo>
                  <a:lnTo>
                    <a:pt x="147" y="440"/>
                  </a:lnTo>
                  <a:lnTo>
                    <a:pt x="149" y="439"/>
                  </a:lnTo>
                  <a:lnTo>
                    <a:pt x="151" y="439"/>
                  </a:lnTo>
                  <a:lnTo>
                    <a:pt x="173" y="425"/>
                  </a:lnTo>
                  <a:lnTo>
                    <a:pt x="167" y="417"/>
                  </a:lnTo>
                  <a:lnTo>
                    <a:pt x="171" y="425"/>
                  </a:lnTo>
                  <a:lnTo>
                    <a:pt x="193" y="416"/>
                  </a:lnTo>
                  <a:lnTo>
                    <a:pt x="214" y="407"/>
                  </a:lnTo>
                  <a:lnTo>
                    <a:pt x="215" y="405"/>
                  </a:lnTo>
                  <a:lnTo>
                    <a:pt x="232" y="391"/>
                  </a:lnTo>
                  <a:lnTo>
                    <a:pt x="227" y="385"/>
                  </a:lnTo>
                  <a:lnTo>
                    <a:pt x="232" y="392"/>
                  </a:lnTo>
                  <a:lnTo>
                    <a:pt x="254" y="378"/>
                  </a:lnTo>
                  <a:lnTo>
                    <a:pt x="281" y="360"/>
                  </a:lnTo>
                  <a:lnTo>
                    <a:pt x="282" y="359"/>
                  </a:lnTo>
                  <a:lnTo>
                    <a:pt x="282" y="358"/>
                  </a:lnTo>
                  <a:lnTo>
                    <a:pt x="298" y="338"/>
                  </a:lnTo>
                  <a:lnTo>
                    <a:pt x="291" y="333"/>
                  </a:lnTo>
                  <a:lnTo>
                    <a:pt x="298" y="340"/>
                  </a:lnTo>
                  <a:lnTo>
                    <a:pt x="320" y="316"/>
                  </a:lnTo>
                  <a:lnTo>
                    <a:pt x="313" y="310"/>
                  </a:lnTo>
                  <a:lnTo>
                    <a:pt x="318" y="316"/>
                  </a:lnTo>
                  <a:lnTo>
                    <a:pt x="340" y="298"/>
                  </a:lnTo>
                  <a:lnTo>
                    <a:pt x="343" y="297"/>
                  </a:lnTo>
                  <a:lnTo>
                    <a:pt x="359" y="274"/>
                  </a:lnTo>
                  <a:lnTo>
                    <a:pt x="351" y="269"/>
                  </a:lnTo>
                  <a:lnTo>
                    <a:pt x="357" y="275"/>
                  </a:lnTo>
                  <a:lnTo>
                    <a:pt x="384" y="247"/>
                  </a:lnTo>
                  <a:lnTo>
                    <a:pt x="384" y="245"/>
                  </a:lnTo>
                  <a:lnTo>
                    <a:pt x="406" y="218"/>
                  </a:lnTo>
                  <a:lnTo>
                    <a:pt x="423" y="195"/>
                  </a:lnTo>
                  <a:lnTo>
                    <a:pt x="424" y="195"/>
                  </a:lnTo>
                  <a:lnTo>
                    <a:pt x="446" y="161"/>
                  </a:lnTo>
                  <a:lnTo>
                    <a:pt x="439" y="156"/>
                  </a:lnTo>
                  <a:lnTo>
                    <a:pt x="445" y="163"/>
                  </a:lnTo>
                  <a:lnTo>
                    <a:pt x="466" y="139"/>
                  </a:lnTo>
                  <a:lnTo>
                    <a:pt x="466" y="138"/>
                  </a:lnTo>
                  <a:lnTo>
                    <a:pt x="488" y="111"/>
                  </a:lnTo>
                  <a:lnTo>
                    <a:pt x="481" y="106"/>
                  </a:lnTo>
                  <a:lnTo>
                    <a:pt x="488" y="112"/>
                  </a:lnTo>
                  <a:lnTo>
                    <a:pt x="510" y="89"/>
                  </a:lnTo>
                  <a:lnTo>
                    <a:pt x="532" y="66"/>
                  </a:lnTo>
                  <a:lnTo>
                    <a:pt x="552" y="47"/>
                  </a:lnTo>
                  <a:lnTo>
                    <a:pt x="546" y="40"/>
                  </a:lnTo>
                  <a:lnTo>
                    <a:pt x="551" y="47"/>
                  </a:lnTo>
                  <a:lnTo>
                    <a:pt x="568" y="32"/>
                  </a:lnTo>
                  <a:lnTo>
                    <a:pt x="562" y="26"/>
                  </a:lnTo>
                  <a:lnTo>
                    <a:pt x="566" y="34"/>
                  </a:lnTo>
                  <a:lnTo>
                    <a:pt x="588" y="25"/>
                  </a:lnTo>
                  <a:lnTo>
                    <a:pt x="609" y="16"/>
                  </a:lnTo>
                  <a:lnTo>
                    <a:pt x="605" y="8"/>
                  </a:lnTo>
                  <a:lnTo>
                    <a:pt x="605" y="17"/>
                  </a:lnTo>
                  <a:lnTo>
                    <a:pt x="627" y="17"/>
                  </a:lnTo>
                  <a:lnTo>
                    <a:pt x="649" y="17"/>
                  </a:lnTo>
                  <a:lnTo>
                    <a:pt x="649" y="8"/>
                  </a:lnTo>
                  <a:lnTo>
                    <a:pt x="646" y="16"/>
                  </a:lnTo>
                  <a:lnTo>
                    <a:pt x="668" y="25"/>
                  </a:lnTo>
                  <a:lnTo>
                    <a:pt x="671" y="17"/>
                  </a:lnTo>
                  <a:lnTo>
                    <a:pt x="667" y="25"/>
                  </a:lnTo>
                  <a:lnTo>
                    <a:pt x="683" y="34"/>
                  </a:lnTo>
                  <a:lnTo>
                    <a:pt x="710" y="48"/>
                  </a:lnTo>
                  <a:lnTo>
                    <a:pt x="714" y="40"/>
                  </a:lnTo>
                  <a:lnTo>
                    <a:pt x="707" y="45"/>
                  </a:lnTo>
                  <a:lnTo>
                    <a:pt x="724" y="65"/>
                  </a:lnTo>
                  <a:lnTo>
                    <a:pt x="725" y="66"/>
                  </a:lnTo>
                  <a:lnTo>
                    <a:pt x="747" y="89"/>
                  </a:lnTo>
                  <a:lnTo>
                    <a:pt x="752" y="83"/>
                  </a:lnTo>
                  <a:lnTo>
                    <a:pt x="746" y="89"/>
                  </a:lnTo>
                  <a:lnTo>
                    <a:pt x="766" y="112"/>
                  </a:lnTo>
                  <a:lnTo>
                    <a:pt x="773" y="106"/>
                  </a:lnTo>
                  <a:lnTo>
                    <a:pt x="766" y="111"/>
                  </a:lnTo>
                  <a:lnTo>
                    <a:pt x="788" y="138"/>
                  </a:lnTo>
                  <a:lnTo>
                    <a:pt x="795" y="133"/>
                  </a:lnTo>
                  <a:lnTo>
                    <a:pt x="788" y="138"/>
                  </a:lnTo>
                  <a:lnTo>
                    <a:pt x="805" y="161"/>
                  </a:lnTo>
                  <a:lnTo>
                    <a:pt x="832" y="195"/>
                  </a:lnTo>
                  <a:lnTo>
                    <a:pt x="832" y="196"/>
                  </a:lnTo>
                  <a:lnTo>
                    <a:pt x="853" y="219"/>
                  </a:lnTo>
                  <a:lnTo>
                    <a:pt x="859" y="213"/>
                  </a:lnTo>
                  <a:lnTo>
                    <a:pt x="853" y="218"/>
                  </a:lnTo>
                  <a:lnTo>
                    <a:pt x="870" y="245"/>
                  </a:lnTo>
                  <a:lnTo>
                    <a:pt x="892" y="274"/>
                  </a:lnTo>
                  <a:lnTo>
                    <a:pt x="893" y="275"/>
                  </a:lnTo>
                  <a:lnTo>
                    <a:pt x="915" y="298"/>
                  </a:lnTo>
                  <a:lnTo>
                    <a:pt x="936" y="316"/>
                  </a:lnTo>
                  <a:lnTo>
                    <a:pt x="941" y="310"/>
                  </a:lnTo>
                  <a:lnTo>
                    <a:pt x="936" y="316"/>
                  </a:lnTo>
                  <a:lnTo>
                    <a:pt x="958" y="340"/>
                  </a:lnTo>
                  <a:lnTo>
                    <a:pt x="980" y="359"/>
                  </a:lnTo>
                  <a:lnTo>
                    <a:pt x="985" y="352"/>
                  </a:lnTo>
                  <a:lnTo>
                    <a:pt x="978" y="358"/>
                  </a:lnTo>
                  <a:lnTo>
                    <a:pt x="994" y="376"/>
                  </a:lnTo>
                  <a:lnTo>
                    <a:pt x="994" y="377"/>
                  </a:lnTo>
                  <a:lnTo>
                    <a:pt x="996" y="378"/>
                  </a:lnTo>
                  <a:lnTo>
                    <a:pt x="1018" y="392"/>
                  </a:lnTo>
                  <a:lnTo>
                    <a:pt x="1040" y="407"/>
                  </a:lnTo>
                  <a:lnTo>
                    <a:pt x="1041" y="407"/>
                  </a:lnTo>
                  <a:lnTo>
                    <a:pt x="1063" y="416"/>
                  </a:lnTo>
                  <a:lnTo>
                    <a:pt x="1085" y="425"/>
                  </a:lnTo>
                  <a:lnTo>
                    <a:pt x="1088" y="417"/>
                  </a:lnTo>
                  <a:lnTo>
                    <a:pt x="1084" y="425"/>
                  </a:lnTo>
                  <a:lnTo>
                    <a:pt x="1105" y="439"/>
                  </a:lnTo>
                  <a:lnTo>
                    <a:pt x="1107" y="439"/>
                  </a:lnTo>
                  <a:lnTo>
                    <a:pt x="1124" y="443"/>
                  </a:lnTo>
                  <a:lnTo>
                    <a:pt x="1146" y="448"/>
                  </a:lnTo>
                  <a:lnTo>
                    <a:pt x="1146" y="449"/>
                  </a:lnTo>
                  <a:lnTo>
                    <a:pt x="1173" y="454"/>
                  </a:lnTo>
                  <a:lnTo>
                    <a:pt x="1174" y="445"/>
                  </a:lnTo>
                  <a:lnTo>
                    <a:pt x="1173" y="453"/>
                  </a:lnTo>
                  <a:lnTo>
                    <a:pt x="1189" y="457"/>
                  </a:lnTo>
                  <a:lnTo>
                    <a:pt x="1190" y="458"/>
                  </a:lnTo>
                  <a:lnTo>
                    <a:pt x="1212" y="458"/>
                  </a:lnTo>
                  <a:lnTo>
                    <a:pt x="1212" y="449"/>
                  </a:lnTo>
                  <a:lnTo>
                    <a:pt x="1211" y="457"/>
                  </a:lnTo>
                  <a:lnTo>
                    <a:pt x="1233" y="462"/>
                  </a:lnTo>
                  <a:lnTo>
                    <a:pt x="1234" y="463"/>
                  </a:lnTo>
                  <a:lnTo>
                    <a:pt x="1249" y="463"/>
                  </a:lnTo>
                  <a:lnTo>
                    <a:pt x="1249" y="447"/>
                  </a:lnTo>
                  <a:lnTo>
                    <a:pt x="1234" y="447"/>
                  </a:lnTo>
                  <a:lnTo>
                    <a:pt x="1234" y="454"/>
                  </a:lnTo>
                  <a:lnTo>
                    <a:pt x="1236" y="447"/>
                  </a:lnTo>
                  <a:lnTo>
                    <a:pt x="1214" y="442"/>
                  </a:lnTo>
                  <a:lnTo>
                    <a:pt x="1212" y="442"/>
                  </a:lnTo>
                  <a:lnTo>
                    <a:pt x="1190" y="442"/>
                  </a:lnTo>
                  <a:lnTo>
                    <a:pt x="1190" y="449"/>
                  </a:lnTo>
                  <a:lnTo>
                    <a:pt x="1193" y="442"/>
                  </a:lnTo>
                  <a:lnTo>
                    <a:pt x="1177" y="438"/>
                  </a:lnTo>
                  <a:lnTo>
                    <a:pt x="1150" y="432"/>
                  </a:lnTo>
                  <a:lnTo>
                    <a:pt x="1147" y="440"/>
                  </a:lnTo>
                  <a:lnTo>
                    <a:pt x="1150" y="432"/>
                  </a:lnTo>
                  <a:lnTo>
                    <a:pt x="1128" y="427"/>
                  </a:lnTo>
                  <a:lnTo>
                    <a:pt x="1111" y="423"/>
                  </a:lnTo>
                  <a:lnTo>
                    <a:pt x="1109" y="431"/>
                  </a:lnTo>
                  <a:lnTo>
                    <a:pt x="1114" y="425"/>
                  </a:lnTo>
                  <a:lnTo>
                    <a:pt x="1093" y="411"/>
                  </a:lnTo>
                  <a:lnTo>
                    <a:pt x="1092" y="409"/>
                  </a:lnTo>
                  <a:lnTo>
                    <a:pt x="1070" y="400"/>
                  </a:lnTo>
                  <a:lnTo>
                    <a:pt x="1048" y="391"/>
                  </a:lnTo>
                  <a:lnTo>
                    <a:pt x="1044" y="399"/>
                  </a:lnTo>
                  <a:lnTo>
                    <a:pt x="1049" y="392"/>
                  </a:lnTo>
                  <a:lnTo>
                    <a:pt x="1027" y="378"/>
                  </a:lnTo>
                  <a:lnTo>
                    <a:pt x="1005" y="364"/>
                  </a:lnTo>
                  <a:lnTo>
                    <a:pt x="1000" y="371"/>
                  </a:lnTo>
                  <a:lnTo>
                    <a:pt x="1007" y="365"/>
                  </a:lnTo>
                  <a:lnTo>
                    <a:pt x="991" y="347"/>
                  </a:lnTo>
                  <a:lnTo>
                    <a:pt x="990" y="346"/>
                  </a:lnTo>
                  <a:lnTo>
                    <a:pt x="968" y="327"/>
                  </a:lnTo>
                  <a:lnTo>
                    <a:pt x="963" y="333"/>
                  </a:lnTo>
                  <a:lnTo>
                    <a:pt x="969" y="328"/>
                  </a:lnTo>
                  <a:lnTo>
                    <a:pt x="947" y="305"/>
                  </a:lnTo>
                  <a:lnTo>
                    <a:pt x="946" y="303"/>
                  </a:lnTo>
                  <a:lnTo>
                    <a:pt x="925" y="285"/>
                  </a:lnTo>
                  <a:lnTo>
                    <a:pt x="920" y="292"/>
                  </a:lnTo>
                  <a:lnTo>
                    <a:pt x="927" y="287"/>
                  </a:lnTo>
                  <a:lnTo>
                    <a:pt x="905" y="263"/>
                  </a:lnTo>
                  <a:lnTo>
                    <a:pt x="898" y="269"/>
                  </a:lnTo>
                  <a:lnTo>
                    <a:pt x="905" y="263"/>
                  </a:lnTo>
                  <a:lnTo>
                    <a:pt x="883" y="235"/>
                  </a:lnTo>
                  <a:lnTo>
                    <a:pt x="876" y="240"/>
                  </a:lnTo>
                  <a:lnTo>
                    <a:pt x="884" y="236"/>
                  </a:lnTo>
                  <a:lnTo>
                    <a:pt x="867" y="209"/>
                  </a:lnTo>
                  <a:lnTo>
                    <a:pt x="866" y="208"/>
                  </a:lnTo>
                  <a:lnTo>
                    <a:pt x="845" y="185"/>
                  </a:lnTo>
                  <a:lnTo>
                    <a:pt x="839" y="190"/>
                  </a:lnTo>
                  <a:lnTo>
                    <a:pt x="845" y="185"/>
                  </a:lnTo>
                  <a:lnTo>
                    <a:pt x="818" y="151"/>
                  </a:lnTo>
                  <a:lnTo>
                    <a:pt x="812" y="156"/>
                  </a:lnTo>
                  <a:lnTo>
                    <a:pt x="818" y="152"/>
                  </a:lnTo>
                  <a:lnTo>
                    <a:pt x="801" y="129"/>
                  </a:lnTo>
                  <a:lnTo>
                    <a:pt x="801" y="128"/>
                  </a:lnTo>
                  <a:lnTo>
                    <a:pt x="779" y="101"/>
                  </a:lnTo>
                  <a:lnTo>
                    <a:pt x="759" y="78"/>
                  </a:lnTo>
                  <a:lnTo>
                    <a:pt x="737" y="54"/>
                  </a:lnTo>
                  <a:lnTo>
                    <a:pt x="730" y="59"/>
                  </a:lnTo>
                  <a:lnTo>
                    <a:pt x="737" y="54"/>
                  </a:lnTo>
                  <a:lnTo>
                    <a:pt x="720" y="35"/>
                  </a:lnTo>
                  <a:lnTo>
                    <a:pt x="717" y="34"/>
                  </a:lnTo>
                  <a:lnTo>
                    <a:pt x="690" y="19"/>
                  </a:lnTo>
                  <a:lnTo>
                    <a:pt x="675" y="10"/>
                  </a:lnTo>
                  <a:lnTo>
                    <a:pt x="675" y="9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27" y="0"/>
                  </a:lnTo>
                  <a:lnTo>
                    <a:pt x="605" y="0"/>
                  </a:lnTo>
                  <a:lnTo>
                    <a:pt x="603" y="0"/>
                  </a:lnTo>
                  <a:lnTo>
                    <a:pt x="582" y="9"/>
                  </a:lnTo>
                  <a:lnTo>
                    <a:pt x="560" y="18"/>
                  </a:lnTo>
                  <a:lnTo>
                    <a:pt x="557" y="19"/>
                  </a:lnTo>
                  <a:lnTo>
                    <a:pt x="541" y="34"/>
                  </a:lnTo>
                  <a:lnTo>
                    <a:pt x="541" y="35"/>
                  </a:lnTo>
                  <a:lnTo>
                    <a:pt x="520" y="54"/>
                  </a:lnTo>
                  <a:lnTo>
                    <a:pt x="498" y="78"/>
                  </a:lnTo>
                  <a:lnTo>
                    <a:pt x="476" y="101"/>
                  </a:lnTo>
                  <a:lnTo>
                    <a:pt x="475" y="101"/>
                  </a:lnTo>
                  <a:lnTo>
                    <a:pt x="453" y="128"/>
                  </a:lnTo>
                  <a:lnTo>
                    <a:pt x="459" y="133"/>
                  </a:lnTo>
                  <a:lnTo>
                    <a:pt x="453" y="128"/>
                  </a:lnTo>
                  <a:lnTo>
                    <a:pt x="432" y="151"/>
                  </a:lnTo>
                  <a:lnTo>
                    <a:pt x="432" y="152"/>
                  </a:lnTo>
                  <a:lnTo>
                    <a:pt x="410" y="186"/>
                  </a:lnTo>
                  <a:lnTo>
                    <a:pt x="417" y="190"/>
                  </a:lnTo>
                  <a:lnTo>
                    <a:pt x="410" y="186"/>
                  </a:lnTo>
                  <a:lnTo>
                    <a:pt x="393" y="209"/>
                  </a:lnTo>
                  <a:lnTo>
                    <a:pt x="400" y="213"/>
                  </a:lnTo>
                  <a:lnTo>
                    <a:pt x="393" y="208"/>
                  </a:lnTo>
                  <a:lnTo>
                    <a:pt x="371" y="235"/>
                  </a:lnTo>
                  <a:lnTo>
                    <a:pt x="378" y="240"/>
                  </a:lnTo>
                  <a:lnTo>
                    <a:pt x="373" y="235"/>
                  </a:lnTo>
                  <a:lnTo>
                    <a:pt x="346" y="263"/>
                  </a:lnTo>
                  <a:lnTo>
                    <a:pt x="344" y="265"/>
                  </a:lnTo>
                  <a:lnTo>
                    <a:pt x="329" y="288"/>
                  </a:lnTo>
                  <a:lnTo>
                    <a:pt x="335" y="292"/>
                  </a:lnTo>
                  <a:lnTo>
                    <a:pt x="330" y="285"/>
                  </a:lnTo>
                  <a:lnTo>
                    <a:pt x="308" y="303"/>
                  </a:lnTo>
                  <a:lnTo>
                    <a:pt x="308" y="305"/>
                  </a:lnTo>
                  <a:lnTo>
                    <a:pt x="286" y="328"/>
                  </a:lnTo>
                  <a:lnTo>
                    <a:pt x="285" y="328"/>
                  </a:lnTo>
                  <a:lnTo>
                    <a:pt x="269" y="347"/>
                  </a:lnTo>
                  <a:lnTo>
                    <a:pt x="276" y="352"/>
                  </a:lnTo>
                  <a:lnTo>
                    <a:pt x="272" y="346"/>
                  </a:lnTo>
                  <a:lnTo>
                    <a:pt x="245" y="364"/>
                  </a:lnTo>
                  <a:lnTo>
                    <a:pt x="223" y="378"/>
                  </a:lnTo>
                  <a:lnTo>
                    <a:pt x="222" y="378"/>
                  </a:lnTo>
                  <a:lnTo>
                    <a:pt x="205" y="392"/>
                  </a:lnTo>
                  <a:lnTo>
                    <a:pt x="210" y="399"/>
                  </a:lnTo>
                  <a:lnTo>
                    <a:pt x="207" y="391"/>
                  </a:lnTo>
                  <a:lnTo>
                    <a:pt x="187" y="400"/>
                  </a:lnTo>
                  <a:lnTo>
                    <a:pt x="165" y="409"/>
                  </a:lnTo>
                  <a:lnTo>
                    <a:pt x="164" y="411"/>
                  </a:lnTo>
                  <a:lnTo>
                    <a:pt x="142" y="425"/>
                  </a:lnTo>
                  <a:lnTo>
                    <a:pt x="145" y="431"/>
                  </a:lnTo>
                  <a:lnTo>
                    <a:pt x="144" y="423"/>
                  </a:lnTo>
                  <a:lnTo>
                    <a:pt x="122" y="427"/>
                  </a:lnTo>
                  <a:lnTo>
                    <a:pt x="102" y="432"/>
                  </a:lnTo>
                  <a:lnTo>
                    <a:pt x="100" y="432"/>
                  </a:lnTo>
                  <a:lnTo>
                    <a:pt x="84" y="438"/>
                  </a:lnTo>
                  <a:lnTo>
                    <a:pt x="86" y="445"/>
                  </a:lnTo>
                  <a:lnTo>
                    <a:pt x="85" y="438"/>
                  </a:lnTo>
                  <a:lnTo>
                    <a:pt x="63" y="442"/>
                  </a:lnTo>
                  <a:lnTo>
                    <a:pt x="64" y="449"/>
                  </a:lnTo>
                  <a:lnTo>
                    <a:pt x="64" y="442"/>
                  </a:lnTo>
                  <a:lnTo>
                    <a:pt x="43" y="442"/>
                  </a:lnTo>
                  <a:lnTo>
                    <a:pt x="42" y="442"/>
                  </a:lnTo>
                  <a:lnTo>
                    <a:pt x="20" y="447"/>
                  </a:lnTo>
                  <a:lnTo>
                    <a:pt x="22" y="454"/>
                  </a:lnTo>
                  <a:lnTo>
                    <a:pt x="22" y="447"/>
                  </a:lnTo>
                  <a:lnTo>
                    <a:pt x="0" y="4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2" name="Rectangle 11"/>
            <p:cNvSpPr>
              <a:spLocks noChangeArrowheads="1"/>
            </p:cNvSpPr>
            <p:nvPr/>
          </p:nvSpPr>
          <p:spPr bwMode="auto">
            <a:xfrm rot="-2907112">
              <a:off x="1687" y="66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93" name="Rectangle 12"/>
            <p:cNvSpPr>
              <a:spLocks noChangeArrowheads="1"/>
            </p:cNvSpPr>
            <p:nvPr/>
          </p:nvSpPr>
          <p:spPr bwMode="auto">
            <a:xfrm rot="-2907112">
              <a:off x="1574" y="65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94" name="Rectangle 13"/>
            <p:cNvSpPr>
              <a:spLocks noChangeArrowheads="1"/>
            </p:cNvSpPr>
            <p:nvPr/>
          </p:nvSpPr>
          <p:spPr bwMode="auto">
            <a:xfrm rot="-2907112">
              <a:off x="2444" y="65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95" name="Rectangle 14"/>
            <p:cNvSpPr>
              <a:spLocks noChangeArrowheads="1"/>
            </p:cNvSpPr>
            <p:nvPr/>
          </p:nvSpPr>
          <p:spPr bwMode="auto">
            <a:xfrm rot="-2907112">
              <a:off x="1752" y="66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96" name="Rectangle 15"/>
            <p:cNvSpPr>
              <a:spLocks noChangeArrowheads="1"/>
            </p:cNvSpPr>
            <p:nvPr/>
          </p:nvSpPr>
          <p:spPr bwMode="auto">
            <a:xfrm rot="-2907112">
              <a:off x="2348" y="65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97" name="Rectangle 16"/>
            <p:cNvSpPr>
              <a:spLocks noChangeArrowheads="1"/>
            </p:cNvSpPr>
            <p:nvPr/>
          </p:nvSpPr>
          <p:spPr bwMode="auto">
            <a:xfrm rot="-2907112">
              <a:off x="1413" y="66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98" name="Rectangle 17"/>
            <p:cNvSpPr>
              <a:spLocks noChangeArrowheads="1"/>
            </p:cNvSpPr>
            <p:nvPr/>
          </p:nvSpPr>
          <p:spPr bwMode="auto">
            <a:xfrm rot="-2907112">
              <a:off x="1782" y="66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99" name="Rectangle 18"/>
            <p:cNvSpPr>
              <a:spLocks noChangeArrowheads="1"/>
            </p:cNvSpPr>
            <p:nvPr/>
          </p:nvSpPr>
          <p:spPr bwMode="auto">
            <a:xfrm rot="-2907112">
              <a:off x="1840" y="66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0" name="Rectangle 19"/>
            <p:cNvSpPr>
              <a:spLocks noChangeArrowheads="1"/>
            </p:cNvSpPr>
            <p:nvPr/>
          </p:nvSpPr>
          <p:spPr bwMode="auto">
            <a:xfrm rot="-2907112">
              <a:off x="1877" y="66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1" name="Rectangle 20"/>
            <p:cNvSpPr>
              <a:spLocks noChangeArrowheads="1"/>
            </p:cNvSpPr>
            <p:nvPr/>
          </p:nvSpPr>
          <p:spPr bwMode="auto">
            <a:xfrm rot="-2907112">
              <a:off x="1912" y="65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2" name="Rectangle 21"/>
            <p:cNvSpPr>
              <a:spLocks noChangeArrowheads="1"/>
            </p:cNvSpPr>
            <p:nvPr/>
          </p:nvSpPr>
          <p:spPr bwMode="auto">
            <a:xfrm rot="-2907112">
              <a:off x="1732" y="6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3" name="Rectangle 22"/>
            <p:cNvSpPr>
              <a:spLocks noChangeArrowheads="1"/>
            </p:cNvSpPr>
            <p:nvPr/>
          </p:nvSpPr>
          <p:spPr bwMode="auto">
            <a:xfrm rot="-2907112">
              <a:off x="2060" y="66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4" name="Rectangle 23"/>
            <p:cNvSpPr>
              <a:spLocks noChangeArrowheads="1"/>
            </p:cNvSpPr>
            <p:nvPr/>
          </p:nvSpPr>
          <p:spPr bwMode="auto">
            <a:xfrm rot="-2907112">
              <a:off x="2303" y="65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5" name="Rectangle 24"/>
            <p:cNvSpPr>
              <a:spLocks noChangeArrowheads="1"/>
            </p:cNvSpPr>
            <p:nvPr/>
          </p:nvSpPr>
          <p:spPr bwMode="auto">
            <a:xfrm rot="-2907112">
              <a:off x="2397" y="66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6" name="Rectangle 25"/>
            <p:cNvSpPr>
              <a:spLocks noChangeArrowheads="1"/>
            </p:cNvSpPr>
            <p:nvPr/>
          </p:nvSpPr>
          <p:spPr bwMode="auto">
            <a:xfrm rot="-2907112">
              <a:off x="2265" y="65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7" name="Rectangle 26"/>
            <p:cNvSpPr>
              <a:spLocks noChangeArrowheads="1"/>
            </p:cNvSpPr>
            <p:nvPr/>
          </p:nvSpPr>
          <p:spPr bwMode="auto">
            <a:xfrm rot="-2907112">
              <a:off x="2207" y="67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8" name="Rectangle 27"/>
            <p:cNvSpPr>
              <a:spLocks noChangeArrowheads="1"/>
            </p:cNvSpPr>
            <p:nvPr/>
          </p:nvSpPr>
          <p:spPr bwMode="auto">
            <a:xfrm rot="-2907112">
              <a:off x="2310" y="66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09" name="Rectangle 28"/>
            <p:cNvSpPr>
              <a:spLocks noChangeArrowheads="1"/>
            </p:cNvSpPr>
            <p:nvPr/>
          </p:nvSpPr>
          <p:spPr bwMode="auto">
            <a:xfrm rot="-2907112">
              <a:off x="2492" y="66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10" name="Rectangle 29"/>
            <p:cNvSpPr>
              <a:spLocks noChangeArrowheads="1"/>
            </p:cNvSpPr>
            <p:nvPr/>
          </p:nvSpPr>
          <p:spPr bwMode="auto">
            <a:xfrm rot="-2907112">
              <a:off x="2557" y="66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0011" name="Rectangle 30"/>
            <p:cNvSpPr>
              <a:spLocks noChangeArrowheads="1"/>
            </p:cNvSpPr>
            <p:nvPr/>
          </p:nvSpPr>
          <p:spPr bwMode="auto">
            <a:xfrm rot="-2907112">
              <a:off x="2767" y="6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grpSp>
        <p:nvGrpSpPr>
          <p:cNvPr id="39938" name="Group 31"/>
          <p:cNvGrpSpPr>
            <a:grpSpLocks/>
          </p:cNvGrpSpPr>
          <p:nvPr/>
        </p:nvGrpSpPr>
        <p:grpSpPr bwMode="auto">
          <a:xfrm>
            <a:off x="342900" y="481013"/>
            <a:ext cx="3411538" cy="503237"/>
            <a:chOff x="3198" y="2229"/>
            <a:chExt cx="2149" cy="317"/>
          </a:xfrm>
        </p:grpSpPr>
        <p:sp>
          <p:nvSpPr>
            <p:cNvPr id="39958" name="Line 32"/>
            <p:cNvSpPr>
              <a:spLocks noChangeShapeType="1"/>
            </p:cNvSpPr>
            <p:nvPr/>
          </p:nvSpPr>
          <p:spPr bwMode="auto">
            <a:xfrm>
              <a:off x="3198" y="2513"/>
              <a:ext cx="214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9" name="Line 33"/>
            <p:cNvSpPr>
              <a:spLocks noChangeShapeType="1"/>
            </p:cNvSpPr>
            <p:nvPr/>
          </p:nvSpPr>
          <p:spPr bwMode="auto">
            <a:xfrm flipV="1">
              <a:off x="3502" y="2488"/>
              <a:ext cx="5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0" name="Line 34"/>
            <p:cNvSpPr>
              <a:spLocks noChangeShapeType="1"/>
            </p:cNvSpPr>
            <p:nvPr/>
          </p:nvSpPr>
          <p:spPr bwMode="auto">
            <a:xfrm flipV="1">
              <a:off x="4421" y="2488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1" name="Line 35"/>
            <p:cNvSpPr>
              <a:spLocks noChangeShapeType="1"/>
            </p:cNvSpPr>
            <p:nvPr/>
          </p:nvSpPr>
          <p:spPr bwMode="auto">
            <a:xfrm flipV="1">
              <a:off x="4730" y="2488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2" name="Line 36"/>
            <p:cNvSpPr>
              <a:spLocks noChangeShapeType="1"/>
            </p:cNvSpPr>
            <p:nvPr/>
          </p:nvSpPr>
          <p:spPr bwMode="auto">
            <a:xfrm flipV="1">
              <a:off x="5038" y="2488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3" name="Line 37"/>
            <p:cNvSpPr>
              <a:spLocks noChangeShapeType="1"/>
            </p:cNvSpPr>
            <p:nvPr/>
          </p:nvSpPr>
          <p:spPr bwMode="auto">
            <a:xfrm>
              <a:off x="3198" y="2229"/>
              <a:ext cx="2" cy="28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4" name="Rectangle 38"/>
            <p:cNvSpPr>
              <a:spLocks noChangeArrowheads="1"/>
            </p:cNvSpPr>
            <p:nvPr/>
          </p:nvSpPr>
          <p:spPr bwMode="auto">
            <a:xfrm rot="-2907112">
              <a:off x="3841" y="248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65" name="Rectangle 39"/>
            <p:cNvSpPr>
              <a:spLocks noChangeArrowheads="1"/>
            </p:cNvSpPr>
            <p:nvPr/>
          </p:nvSpPr>
          <p:spPr bwMode="auto">
            <a:xfrm rot="-2907112">
              <a:off x="3728" y="248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66" name="Rectangle 40"/>
            <p:cNvSpPr>
              <a:spLocks noChangeArrowheads="1"/>
            </p:cNvSpPr>
            <p:nvPr/>
          </p:nvSpPr>
          <p:spPr bwMode="auto">
            <a:xfrm rot="-2907112">
              <a:off x="4598" y="24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67" name="Rectangle 41"/>
            <p:cNvSpPr>
              <a:spLocks noChangeArrowheads="1"/>
            </p:cNvSpPr>
            <p:nvPr/>
          </p:nvSpPr>
          <p:spPr bwMode="auto">
            <a:xfrm rot="-2907112">
              <a:off x="3906" y="24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68" name="Rectangle 42"/>
            <p:cNvSpPr>
              <a:spLocks noChangeArrowheads="1"/>
            </p:cNvSpPr>
            <p:nvPr/>
          </p:nvSpPr>
          <p:spPr bwMode="auto">
            <a:xfrm rot="-2907112">
              <a:off x="4502" y="247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69" name="Rectangle 43"/>
            <p:cNvSpPr>
              <a:spLocks noChangeArrowheads="1"/>
            </p:cNvSpPr>
            <p:nvPr/>
          </p:nvSpPr>
          <p:spPr bwMode="auto">
            <a:xfrm rot="-2907112">
              <a:off x="3567" y="248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0" name="Rectangle 44"/>
            <p:cNvSpPr>
              <a:spLocks noChangeArrowheads="1"/>
            </p:cNvSpPr>
            <p:nvPr/>
          </p:nvSpPr>
          <p:spPr bwMode="auto">
            <a:xfrm rot="-2907112">
              <a:off x="3936" y="248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1" name="Rectangle 45"/>
            <p:cNvSpPr>
              <a:spLocks noChangeArrowheads="1"/>
            </p:cNvSpPr>
            <p:nvPr/>
          </p:nvSpPr>
          <p:spPr bwMode="auto">
            <a:xfrm rot="-2907112">
              <a:off x="3994" y="248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2" name="Rectangle 46"/>
            <p:cNvSpPr>
              <a:spLocks noChangeArrowheads="1"/>
            </p:cNvSpPr>
            <p:nvPr/>
          </p:nvSpPr>
          <p:spPr bwMode="auto">
            <a:xfrm rot="-2907112">
              <a:off x="4031" y="248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3" name="Rectangle 47"/>
            <p:cNvSpPr>
              <a:spLocks noChangeArrowheads="1"/>
            </p:cNvSpPr>
            <p:nvPr/>
          </p:nvSpPr>
          <p:spPr bwMode="auto">
            <a:xfrm rot="-2907112">
              <a:off x="4066" y="247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4" name="Rectangle 48"/>
            <p:cNvSpPr>
              <a:spLocks noChangeArrowheads="1"/>
            </p:cNvSpPr>
            <p:nvPr/>
          </p:nvSpPr>
          <p:spPr bwMode="auto">
            <a:xfrm rot="-2907112">
              <a:off x="3886" y="24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5" name="Rectangle 49"/>
            <p:cNvSpPr>
              <a:spLocks noChangeArrowheads="1"/>
            </p:cNvSpPr>
            <p:nvPr/>
          </p:nvSpPr>
          <p:spPr bwMode="auto">
            <a:xfrm rot="-2907112">
              <a:off x="4214" y="249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6" name="Rectangle 50"/>
            <p:cNvSpPr>
              <a:spLocks noChangeArrowheads="1"/>
            </p:cNvSpPr>
            <p:nvPr/>
          </p:nvSpPr>
          <p:spPr bwMode="auto">
            <a:xfrm rot="-2907112">
              <a:off x="4457" y="247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7" name="Rectangle 51"/>
            <p:cNvSpPr>
              <a:spLocks noChangeArrowheads="1"/>
            </p:cNvSpPr>
            <p:nvPr/>
          </p:nvSpPr>
          <p:spPr bwMode="auto">
            <a:xfrm rot="-2907112">
              <a:off x="4551" y="249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8" name="Rectangle 52"/>
            <p:cNvSpPr>
              <a:spLocks noChangeArrowheads="1"/>
            </p:cNvSpPr>
            <p:nvPr/>
          </p:nvSpPr>
          <p:spPr bwMode="auto">
            <a:xfrm rot="-2907112">
              <a:off x="4419" y="248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79" name="Rectangle 53"/>
            <p:cNvSpPr>
              <a:spLocks noChangeArrowheads="1"/>
            </p:cNvSpPr>
            <p:nvPr/>
          </p:nvSpPr>
          <p:spPr bwMode="auto">
            <a:xfrm rot="-2907112">
              <a:off x="4361" y="249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80" name="Rectangle 54"/>
            <p:cNvSpPr>
              <a:spLocks noChangeArrowheads="1"/>
            </p:cNvSpPr>
            <p:nvPr/>
          </p:nvSpPr>
          <p:spPr bwMode="auto">
            <a:xfrm rot="-2907112">
              <a:off x="4464" y="249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81" name="Rectangle 55"/>
            <p:cNvSpPr>
              <a:spLocks noChangeArrowheads="1"/>
            </p:cNvSpPr>
            <p:nvPr/>
          </p:nvSpPr>
          <p:spPr bwMode="auto">
            <a:xfrm rot="-2907112">
              <a:off x="4646" y="249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82" name="Rectangle 56"/>
            <p:cNvSpPr>
              <a:spLocks noChangeArrowheads="1"/>
            </p:cNvSpPr>
            <p:nvPr/>
          </p:nvSpPr>
          <p:spPr bwMode="auto">
            <a:xfrm rot="-2907112">
              <a:off x="4711" y="248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9983" name="Rectangle 57"/>
            <p:cNvSpPr>
              <a:spLocks noChangeArrowheads="1"/>
            </p:cNvSpPr>
            <p:nvPr/>
          </p:nvSpPr>
          <p:spPr bwMode="auto">
            <a:xfrm rot="-2907112">
              <a:off x="4921" y="248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39939" name="Line 58"/>
          <p:cNvSpPr>
            <a:spLocks noChangeShapeType="1"/>
          </p:cNvSpPr>
          <p:nvPr/>
        </p:nvSpPr>
        <p:spPr bwMode="auto">
          <a:xfrm>
            <a:off x="4886325" y="3541713"/>
            <a:ext cx="3411538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0" name="Freeform 59"/>
          <p:cNvSpPr>
            <a:spLocks/>
          </p:cNvSpPr>
          <p:nvPr/>
        </p:nvSpPr>
        <p:spPr bwMode="auto">
          <a:xfrm>
            <a:off x="5832475" y="2811463"/>
            <a:ext cx="1982788" cy="735012"/>
          </a:xfrm>
          <a:custGeom>
            <a:avLst/>
            <a:gdLst>
              <a:gd name="T0" fmla="*/ 2147483647 w 1249"/>
              <a:gd name="T1" fmla="*/ 2147483647 h 463"/>
              <a:gd name="T2" fmla="*/ 2147483647 w 1249"/>
              <a:gd name="T3" fmla="*/ 2147483647 h 463"/>
              <a:gd name="T4" fmla="*/ 2147483647 w 1249"/>
              <a:gd name="T5" fmla="*/ 2147483647 h 463"/>
              <a:gd name="T6" fmla="*/ 2147483647 w 1249"/>
              <a:gd name="T7" fmla="*/ 2147483647 h 463"/>
              <a:gd name="T8" fmla="*/ 2147483647 w 1249"/>
              <a:gd name="T9" fmla="*/ 2147483647 h 463"/>
              <a:gd name="T10" fmla="*/ 2147483647 w 1249"/>
              <a:gd name="T11" fmla="*/ 2147483647 h 463"/>
              <a:gd name="T12" fmla="*/ 2147483647 w 1249"/>
              <a:gd name="T13" fmla="*/ 2147483647 h 463"/>
              <a:gd name="T14" fmla="*/ 2147483647 w 1249"/>
              <a:gd name="T15" fmla="*/ 2147483647 h 463"/>
              <a:gd name="T16" fmla="*/ 2147483647 w 1249"/>
              <a:gd name="T17" fmla="*/ 2147483647 h 463"/>
              <a:gd name="T18" fmla="*/ 2147483647 w 1249"/>
              <a:gd name="T19" fmla="*/ 2147483647 h 463"/>
              <a:gd name="T20" fmla="*/ 2147483647 w 1249"/>
              <a:gd name="T21" fmla="*/ 2147483647 h 463"/>
              <a:gd name="T22" fmla="*/ 2147483647 w 1249"/>
              <a:gd name="T23" fmla="*/ 2147483647 h 463"/>
              <a:gd name="T24" fmla="*/ 2147483647 w 1249"/>
              <a:gd name="T25" fmla="*/ 2147483647 h 463"/>
              <a:gd name="T26" fmla="*/ 2147483647 w 1249"/>
              <a:gd name="T27" fmla="*/ 2147483647 h 463"/>
              <a:gd name="T28" fmla="*/ 2147483647 w 1249"/>
              <a:gd name="T29" fmla="*/ 2147483647 h 463"/>
              <a:gd name="T30" fmla="*/ 2147483647 w 1249"/>
              <a:gd name="T31" fmla="*/ 2147483647 h 463"/>
              <a:gd name="T32" fmla="*/ 2147483647 w 1249"/>
              <a:gd name="T33" fmla="*/ 2147483647 h 463"/>
              <a:gd name="T34" fmla="*/ 2147483647 w 1249"/>
              <a:gd name="T35" fmla="*/ 2147483647 h 463"/>
              <a:gd name="T36" fmla="*/ 2147483647 w 1249"/>
              <a:gd name="T37" fmla="*/ 2147483647 h 463"/>
              <a:gd name="T38" fmla="*/ 2147483647 w 1249"/>
              <a:gd name="T39" fmla="*/ 2147483647 h 463"/>
              <a:gd name="T40" fmla="*/ 2147483647 w 1249"/>
              <a:gd name="T41" fmla="*/ 2147483647 h 463"/>
              <a:gd name="T42" fmla="*/ 2147483647 w 1249"/>
              <a:gd name="T43" fmla="*/ 2147483647 h 463"/>
              <a:gd name="T44" fmla="*/ 2147483647 w 1249"/>
              <a:gd name="T45" fmla="*/ 2147483647 h 463"/>
              <a:gd name="T46" fmla="*/ 2147483647 w 1249"/>
              <a:gd name="T47" fmla="*/ 2147483647 h 463"/>
              <a:gd name="T48" fmla="*/ 2147483647 w 1249"/>
              <a:gd name="T49" fmla="*/ 2147483647 h 463"/>
              <a:gd name="T50" fmla="*/ 2147483647 w 1249"/>
              <a:gd name="T51" fmla="*/ 2147483647 h 463"/>
              <a:gd name="T52" fmla="*/ 2147483647 w 1249"/>
              <a:gd name="T53" fmla="*/ 2147483647 h 463"/>
              <a:gd name="T54" fmla="*/ 2147483647 w 1249"/>
              <a:gd name="T55" fmla="*/ 2147483647 h 463"/>
              <a:gd name="T56" fmla="*/ 2147483647 w 1249"/>
              <a:gd name="T57" fmla="*/ 2147483647 h 463"/>
              <a:gd name="T58" fmla="*/ 2147483647 w 1249"/>
              <a:gd name="T59" fmla="*/ 2147483647 h 463"/>
              <a:gd name="T60" fmla="*/ 2147483647 w 1249"/>
              <a:gd name="T61" fmla="*/ 2147483647 h 463"/>
              <a:gd name="T62" fmla="*/ 2147483647 w 1249"/>
              <a:gd name="T63" fmla="*/ 2147483647 h 463"/>
              <a:gd name="T64" fmla="*/ 2147483647 w 1249"/>
              <a:gd name="T65" fmla="*/ 2147483647 h 463"/>
              <a:gd name="T66" fmla="*/ 2147483647 w 1249"/>
              <a:gd name="T67" fmla="*/ 2147483647 h 463"/>
              <a:gd name="T68" fmla="*/ 2147483647 w 1249"/>
              <a:gd name="T69" fmla="*/ 2147483647 h 463"/>
              <a:gd name="T70" fmla="*/ 2147483647 w 1249"/>
              <a:gd name="T71" fmla="*/ 2147483647 h 463"/>
              <a:gd name="T72" fmla="*/ 2147483647 w 1249"/>
              <a:gd name="T73" fmla="*/ 2147483647 h 463"/>
              <a:gd name="T74" fmla="*/ 2147483647 w 1249"/>
              <a:gd name="T75" fmla="*/ 2147483647 h 463"/>
              <a:gd name="T76" fmla="*/ 2147483647 w 1249"/>
              <a:gd name="T77" fmla="*/ 2147483647 h 463"/>
              <a:gd name="T78" fmla="*/ 2147483647 w 1249"/>
              <a:gd name="T79" fmla="*/ 2147483647 h 463"/>
              <a:gd name="T80" fmla="*/ 2147483647 w 1249"/>
              <a:gd name="T81" fmla="*/ 2147483647 h 463"/>
              <a:gd name="T82" fmla="*/ 2147483647 w 1249"/>
              <a:gd name="T83" fmla="*/ 0 h 463"/>
              <a:gd name="T84" fmla="*/ 2147483647 w 1249"/>
              <a:gd name="T85" fmla="*/ 2147483647 h 463"/>
              <a:gd name="T86" fmla="*/ 2147483647 w 1249"/>
              <a:gd name="T87" fmla="*/ 2147483647 h 463"/>
              <a:gd name="T88" fmla="*/ 2147483647 w 1249"/>
              <a:gd name="T89" fmla="*/ 2147483647 h 463"/>
              <a:gd name="T90" fmla="*/ 2147483647 w 1249"/>
              <a:gd name="T91" fmla="*/ 2147483647 h 463"/>
              <a:gd name="T92" fmla="*/ 2147483647 w 1249"/>
              <a:gd name="T93" fmla="*/ 2147483647 h 463"/>
              <a:gd name="T94" fmla="*/ 2147483647 w 1249"/>
              <a:gd name="T95" fmla="*/ 2147483647 h 463"/>
              <a:gd name="T96" fmla="*/ 2147483647 w 1249"/>
              <a:gd name="T97" fmla="*/ 2147483647 h 463"/>
              <a:gd name="T98" fmla="*/ 2147483647 w 1249"/>
              <a:gd name="T99" fmla="*/ 2147483647 h 463"/>
              <a:gd name="T100" fmla="*/ 2147483647 w 1249"/>
              <a:gd name="T101" fmla="*/ 2147483647 h 463"/>
              <a:gd name="T102" fmla="*/ 2147483647 w 1249"/>
              <a:gd name="T103" fmla="*/ 2147483647 h 463"/>
              <a:gd name="T104" fmla="*/ 2147483647 w 1249"/>
              <a:gd name="T105" fmla="*/ 2147483647 h 463"/>
              <a:gd name="T106" fmla="*/ 2147483647 w 1249"/>
              <a:gd name="T107" fmla="*/ 2147483647 h 463"/>
              <a:gd name="T108" fmla="*/ 2147483647 w 1249"/>
              <a:gd name="T109" fmla="*/ 2147483647 h 46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249"/>
              <a:gd name="T166" fmla="*/ 0 h 463"/>
              <a:gd name="T167" fmla="*/ 1249 w 1249"/>
              <a:gd name="T168" fmla="*/ 463 h 46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249" h="463">
                <a:moveTo>
                  <a:pt x="0" y="447"/>
                </a:moveTo>
                <a:lnTo>
                  <a:pt x="0" y="463"/>
                </a:lnTo>
                <a:lnTo>
                  <a:pt x="22" y="463"/>
                </a:lnTo>
                <a:lnTo>
                  <a:pt x="22" y="462"/>
                </a:lnTo>
                <a:lnTo>
                  <a:pt x="24" y="462"/>
                </a:lnTo>
                <a:lnTo>
                  <a:pt x="46" y="457"/>
                </a:lnTo>
                <a:lnTo>
                  <a:pt x="43" y="449"/>
                </a:lnTo>
                <a:lnTo>
                  <a:pt x="43" y="458"/>
                </a:lnTo>
                <a:lnTo>
                  <a:pt x="64" y="458"/>
                </a:lnTo>
                <a:lnTo>
                  <a:pt x="65" y="458"/>
                </a:lnTo>
                <a:lnTo>
                  <a:pt x="87" y="454"/>
                </a:lnTo>
                <a:lnTo>
                  <a:pt x="89" y="453"/>
                </a:lnTo>
                <a:lnTo>
                  <a:pt x="105" y="448"/>
                </a:lnTo>
                <a:lnTo>
                  <a:pt x="103" y="440"/>
                </a:lnTo>
                <a:lnTo>
                  <a:pt x="105" y="448"/>
                </a:lnTo>
                <a:lnTo>
                  <a:pt x="126" y="443"/>
                </a:lnTo>
                <a:lnTo>
                  <a:pt x="124" y="435"/>
                </a:lnTo>
                <a:lnTo>
                  <a:pt x="125" y="444"/>
                </a:lnTo>
                <a:lnTo>
                  <a:pt x="147" y="440"/>
                </a:lnTo>
                <a:lnTo>
                  <a:pt x="149" y="439"/>
                </a:lnTo>
                <a:lnTo>
                  <a:pt x="151" y="439"/>
                </a:lnTo>
                <a:lnTo>
                  <a:pt x="173" y="425"/>
                </a:lnTo>
                <a:lnTo>
                  <a:pt x="167" y="417"/>
                </a:lnTo>
                <a:lnTo>
                  <a:pt x="171" y="425"/>
                </a:lnTo>
                <a:lnTo>
                  <a:pt x="193" y="416"/>
                </a:lnTo>
                <a:lnTo>
                  <a:pt x="214" y="407"/>
                </a:lnTo>
                <a:lnTo>
                  <a:pt x="215" y="405"/>
                </a:lnTo>
                <a:lnTo>
                  <a:pt x="232" y="391"/>
                </a:lnTo>
                <a:lnTo>
                  <a:pt x="227" y="385"/>
                </a:lnTo>
                <a:lnTo>
                  <a:pt x="232" y="392"/>
                </a:lnTo>
                <a:lnTo>
                  <a:pt x="254" y="378"/>
                </a:lnTo>
                <a:lnTo>
                  <a:pt x="281" y="360"/>
                </a:lnTo>
                <a:lnTo>
                  <a:pt x="282" y="359"/>
                </a:lnTo>
                <a:lnTo>
                  <a:pt x="282" y="358"/>
                </a:lnTo>
                <a:lnTo>
                  <a:pt x="298" y="338"/>
                </a:lnTo>
                <a:lnTo>
                  <a:pt x="291" y="333"/>
                </a:lnTo>
                <a:lnTo>
                  <a:pt x="298" y="340"/>
                </a:lnTo>
                <a:lnTo>
                  <a:pt x="320" y="316"/>
                </a:lnTo>
                <a:lnTo>
                  <a:pt x="313" y="310"/>
                </a:lnTo>
                <a:lnTo>
                  <a:pt x="318" y="316"/>
                </a:lnTo>
                <a:lnTo>
                  <a:pt x="340" y="298"/>
                </a:lnTo>
                <a:lnTo>
                  <a:pt x="343" y="297"/>
                </a:lnTo>
                <a:lnTo>
                  <a:pt x="359" y="274"/>
                </a:lnTo>
                <a:lnTo>
                  <a:pt x="351" y="269"/>
                </a:lnTo>
                <a:lnTo>
                  <a:pt x="357" y="275"/>
                </a:lnTo>
                <a:lnTo>
                  <a:pt x="384" y="247"/>
                </a:lnTo>
                <a:lnTo>
                  <a:pt x="384" y="245"/>
                </a:lnTo>
                <a:lnTo>
                  <a:pt x="406" y="218"/>
                </a:lnTo>
                <a:lnTo>
                  <a:pt x="423" y="195"/>
                </a:lnTo>
                <a:lnTo>
                  <a:pt x="424" y="195"/>
                </a:lnTo>
                <a:lnTo>
                  <a:pt x="446" y="161"/>
                </a:lnTo>
                <a:lnTo>
                  <a:pt x="439" y="156"/>
                </a:lnTo>
                <a:lnTo>
                  <a:pt x="445" y="163"/>
                </a:lnTo>
                <a:lnTo>
                  <a:pt x="466" y="139"/>
                </a:lnTo>
                <a:lnTo>
                  <a:pt x="466" y="138"/>
                </a:lnTo>
                <a:lnTo>
                  <a:pt x="488" y="111"/>
                </a:lnTo>
                <a:lnTo>
                  <a:pt x="481" y="106"/>
                </a:lnTo>
                <a:lnTo>
                  <a:pt x="488" y="112"/>
                </a:lnTo>
                <a:lnTo>
                  <a:pt x="510" y="89"/>
                </a:lnTo>
                <a:lnTo>
                  <a:pt x="532" y="66"/>
                </a:lnTo>
                <a:lnTo>
                  <a:pt x="552" y="47"/>
                </a:lnTo>
                <a:lnTo>
                  <a:pt x="546" y="40"/>
                </a:lnTo>
                <a:lnTo>
                  <a:pt x="551" y="47"/>
                </a:lnTo>
                <a:lnTo>
                  <a:pt x="568" y="32"/>
                </a:lnTo>
                <a:lnTo>
                  <a:pt x="562" y="26"/>
                </a:lnTo>
                <a:lnTo>
                  <a:pt x="566" y="34"/>
                </a:lnTo>
                <a:lnTo>
                  <a:pt x="588" y="25"/>
                </a:lnTo>
                <a:lnTo>
                  <a:pt x="609" y="16"/>
                </a:lnTo>
                <a:lnTo>
                  <a:pt x="605" y="8"/>
                </a:lnTo>
                <a:lnTo>
                  <a:pt x="605" y="17"/>
                </a:lnTo>
                <a:lnTo>
                  <a:pt x="627" y="17"/>
                </a:lnTo>
                <a:lnTo>
                  <a:pt x="649" y="17"/>
                </a:lnTo>
                <a:lnTo>
                  <a:pt x="649" y="8"/>
                </a:lnTo>
                <a:lnTo>
                  <a:pt x="646" y="16"/>
                </a:lnTo>
                <a:lnTo>
                  <a:pt x="668" y="25"/>
                </a:lnTo>
                <a:lnTo>
                  <a:pt x="671" y="17"/>
                </a:lnTo>
                <a:lnTo>
                  <a:pt x="667" y="25"/>
                </a:lnTo>
                <a:lnTo>
                  <a:pt x="683" y="34"/>
                </a:lnTo>
                <a:lnTo>
                  <a:pt x="710" y="48"/>
                </a:lnTo>
                <a:lnTo>
                  <a:pt x="714" y="40"/>
                </a:lnTo>
                <a:lnTo>
                  <a:pt x="707" y="45"/>
                </a:lnTo>
                <a:lnTo>
                  <a:pt x="724" y="65"/>
                </a:lnTo>
                <a:lnTo>
                  <a:pt x="725" y="66"/>
                </a:lnTo>
                <a:lnTo>
                  <a:pt x="747" y="89"/>
                </a:lnTo>
                <a:lnTo>
                  <a:pt x="752" y="83"/>
                </a:lnTo>
                <a:lnTo>
                  <a:pt x="746" y="89"/>
                </a:lnTo>
                <a:lnTo>
                  <a:pt x="766" y="112"/>
                </a:lnTo>
                <a:lnTo>
                  <a:pt x="773" y="106"/>
                </a:lnTo>
                <a:lnTo>
                  <a:pt x="766" y="111"/>
                </a:lnTo>
                <a:lnTo>
                  <a:pt x="788" y="138"/>
                </a:lnTo>
                <a:lnTo>
                  <a:pt x="795" y="133"/>
                </a:lnTo>
                <a:lnTo>
                  <a:pt x="788" y="138"/>
                </a:lnTo>
                <a:lnTo>
                  <a:pt x="805" y="161"/>
                </a:lnTo>
                <a:lnTo>
                  <a:pt x="832" y="195"/>
                </a:lnTo>
                <a:lnTo>
                  <a:pt x="832" y="196"/>
                </a:lnTo>
                <a:lnTo>
                  <a:pt x="853" y="219"/>
                </a:lnTo>
                <a:lnTo>
                  <a:pt x="859" y="213"/>
                </a:lnTo>
                <a:lnTo>
                  <a:pt x="853" y="218"/>
                </a:lnTo>
                <a:lnTo>
                  <a:pt x="870" y="245"/>
                </a:lnTo>
                <a:lnTo>
                  <a:pt x="892" y="274"/>
                </a:lnTo>
                <a:lnTo>
                  <a:pt x="893" y="275"/>
                </a:lnTo>
                <a:lnTo>
                  <a:pt x="915" y="298"/>
                </a:lnTo>
                <a:lnTo>
                  <a:pt x="936" y="316"/>
                </a:lnTo>
                <a:lnTo>
                  <a:pt x="941" y="310"/>
                </a:lnTo>
                <a:lnTo>
                  <a:pt x="936" y="316"/>
                </a:lnTo>
                <a:lnTo>
                  <a:pt x="958" y="340"/>
                </a:lnTo>
                <a:lnTo>
                  <a:pt x="980" y="359"/>
                </a:lnTo>
                <a:lnTo>
                  <a:pt x="985" y="352"/>
                </a:lnTo>
                <a:lnTo>
                  <a:pt x="978" y="358"/>
                </a:lnTo>
                <a:lnTo>
                  <a:pt x="994" y="376"/>
                </a:lnTo>
                <a:lnTo>
                  <a:pt x="994" y="377"/>
                </a:lnTo>
                <a:lnTo>
                  <a:pt x="996" y="378"/>
                </a:lnTo>
                <a:lnTo>
                  <a:pt x="1018" y="392"/>
                </a:lnTo>
                <a:lnTo>
                  <a:pt x="1040" y="407"/>
                </a:lnTo>
                <a:lnTo>
                  <a:pt x="1041" y="407"/>
                </a:lnTo>
                <a:lnTo>
                  <a:pt x="1063" y="416"/>
                </a:lnTo>
                <a:lnTo>
                  <a:pt x="1085" y="425"/>
                </a:lnTo>
                <a:lnTo>
                  <a:pt x="1088" y="417"/>
                </a:lnTo>
                <a:lnTo>
                  <a:pt x="1084" y="425"/>
                </a:lnTo>
                <a:lnTo>
                  <a:pt x="1105" y="439"/>
                </a:lnTo>
                <a:lnTo>
                  <a:pt x="1107" y="439"/>
                </a:lnTo>
                <a:lnTo>
                  <a:pt x="1124" y="443"/>
                </a:lnTo>
                <a:lnTo>
                  <a:pt x="1146" y="448"/>
                </a:lnTo>
                <a:lnTo>
                  <a:pt x="1146" y="449"/>
                </a:lnTo>
                <a:lnTo>
                  <a:pt x="1173" y="454"/>
                </a:lnTo>
                <a:lnTo>
                  <a:pt x="1174" y="445"/>
                </a:lnTo>
                <a:lnTo>
                  <a:pt x="1173" y="453"/>
                </a:lnTo>
                <a:lnTo>
                  <a:pt x="1189" y="457"/>
                </a:lnTo>
                <a:lnTo>
                  <a:pt x="1190" y="458"/>
                </a:lnTo>
                <a:lnTo>
                  <a:pt x="1212" y="458"/>
                </a:lnTo>
                <a:lnTo>
                  <a:pt x="1212" y="449"/>
                </a:lnTo>
                <a:lnTo>
                  <a:pt x="1211" y="457"/>
                </a:lnTo>
                <a:lnTo>
                  <a:pt x="1233" y="462"/>
                </a:lnTo>
                <a:lnTo>
                  <a:pt x="1234" y="463"/>
                </a:lnTo>
                <a:lnTo>
                  <a:pt x="1249" y="463"/>
                </a:lnTo>
                <a:lnTo>
                  <a:pt x="1249" y="447"/>
                </a:lnTo>
                <a:lnTo>
                  <a:pt x="1234" y="447"/>
                </a:lnTo>
                <a:lnTo>
                  <a:pt x="1234" y="454"/>
                </a:lnTo>
                <a:lnTo>
                  <a:pt x="1236" y="447"/>
                </a:lnTo>
                <a:lnTo>
                  <a:pt x="1214" y="442"/>
                </a:lnTo>
                <a:lnTo>
                  <a:pt x="1212" y="442"/>
                </a:lnTo>
                <a:lnTo>
                  <a:pt x="1190" y="442"/>
                </a:lnTo>
                <a:lnTo>
                  <a:pt x="1190" y="449"/>
                </a:lnTo>
                <a:lnTo>
                  <a:pt x="1193" y="442"/>
                </a:lnTo>
                <a:lnTo>
                  <a:pt x="1177" y="438"/>
                </a:lnTo>
                <a:lnTo>
                  <a:pt x="1150" y="432"/>
                </a:lnTo>
                <a:lnTo>
                  <a:pt x="1147" y="440"/>
                </a:lnTo>
                <a:lnTo>
                  <a:pt x="1150" y="432"/>
                </a:lnTo>
                <a:lnTo>
                  <a:pt x="1128" y="427"/>
                </a:lnTo>
                <a:lnTo>
                  <a:pt x="1111" y="423"/>
                </a:lnTo>
                <a:lnTo>
                  <a:pt x="1109" y="431"/>
                </a:lnTo>
                <a:lnTo>
                  <a:pt x="1114" y="425"/>
                </a:lnTo>
                <a:lnTo>
                  <a:pt x="1093" y="411"/>
                </a:lnTo>
                <a:lnTo>
                  <a:pt x="1092" y="409"/>
                </a:lnTo>
                <a:lnTo>
                  <a:pt x="1070" y="400"/>
                </a:lnTo>
                <a:lnTo>
                  <a:pt x="1048" y="391"/>
                </a:lnTo>
                <a:lnTo>
                  <a:pt x="1044" y="399"/>
                </a:lnTo>
                <a:lnTo>
                  <a:pt x="1049" y="392"/>
                </a:lnTo>
                <a:lnTo>
                  <a:pt x="1027" y="378"/>
                </a:lnTo>
                <a:lnTo>
                  <a:pt x="1005" y="364"/>
                </a:lnTo>
                <a:lnTo>
                  <a:pt x="1000" y="371"/>
                </a:lnTo>
                <a:lnTo>
                  <a:pt x="1007" y="365"/>
                </a:lnTo>
                <a:lnTo>
                  <a:pt x="991" y="347"/>
                </a:lnTo>
                <a:lnTo>
                  <a:pt x="990" y="346"/>
                </a:lnTo>
                <a:lnTo>
                  <a:pt x="968" y="327"/>
                </a:lnTo>
                <a:lnTo>
                  <a:pt x="963" y="333"/>
                </a:lnTo>
                <a:lnTo>
                  <a:pt x="969" y="328"/>
                </a:lnTo>
                <a:lnTo>
                  <a:pt x="947" y="305"/>
                </a:lnTo>
                <a:lnTo>
                  <a:pt x="946" y="303"/>
                </a:lnTo>
                <a:lnTo>
                  <a:pt x="925" y="285"/>
                </a:lnTo>
                <a:lnTo>
                  <a:pt x="920" y="292"/>
                </a:lnTo>
                <a:lnTo>
                  <a:pt x="927" y="287"/>
                </a:lnTo>
                <a:lnTo>
                  <a:pt x="905" y="263"/>
                </a:lnTo>
                <a:lnTo>
                  <a:pt x="898" y="269"/>
                </a:lnTo>
                <a:lnTo>
                  <a:pt x="905" y="263"/>
                </a:lnTo>
                <a:lnTo>
                  <a:pt x="883" y="235"/>
                </a:lnTo>
                <a:lnTo>
                  <a:pt x="876" y="240"/>
                </a:lnTo>
                <a:lnTo>
                  <a:pt x="884" y="236"/>
                </a:lnTo>
                <a:lnTo>
                  <a:pt x="867" y="209"/>
                </a:lnTo>
                <a:lnTo>
                  <a:pt x="866" y="208"/>
                </a:lnTo>
                <a:lnTo>
                  <a:pt x="845" y="185"/>
                </a:lnTo>
                <a:lnTo>
                  <a:pt x="839" y="190"/>
                </a:lnTo>
                <a:lnTo>
                  <a:pt x="845" y="185"/>
                </a:lnTo>
                <a:lnTo>
                  <a:pt x="818" y="151"/>
                </a:lnTo>
                <a:lnTo>
                  <a:pt x="812" y="156"/>
                </a:lnTo>
                <a:lnTo>
                  <a:pt x="818" y="152"/>
                </a:lnTo>
                <a:lnTo>
                  <a:pt x="801" y="129"/>
                </a:lnTo>
                <a:lnTo>
                  <a:pt x="801" y="128"/>
                </a:lnTo>
                <a:lnTo>
                  <a:pt x="779" y="101"/>
                </a:lnTo>
                <a:lnTo>
                  <a:pt x="759" y="78"/>
                </a:lnTo>
                <a:lnTo>
                  <a:pt x="737" y="54"/>
                </a:lnTo>
                <a:lnTo>
                  <a:pt x="730" y="59"/>
                </a:lnTo>
                <a:lnTo>
                  <a:pt x="737" y="54"/>
                </a:lnTo>
                <a:lnTo>
                  <a:pt x="720" y="35"/>
                </a:lnTo>
                <a:lnTo>
                  <a:pt x="717" y="34"/>
                </a:lnTo>
                <a:lnTo>
                  <a:pt x="690" y="19"/>
                </a:lnTo>
                <a:lnTo>
                  <a:pt x="675" y="10"/>
                </a:lnTo>
                <a:lnTo>
                  <a:pt x="675" y="9"/>
                </a:lnTo>
                <a:lnTo>
                  <a:pt x="653" y="0"/>
                </a:lnTo>
                <a:lnTo>
                  <a:pt x="649" y="0"/>
                </a:lnTo>
                <a:lnTo>
                  <a:pt x="627" y="0"/>
                </a:lnTo>
                <a:lnTo>
                  <a:pt x="605" y="0"/>
                </a:lnTo>
                <a:lnTo>
                  <a:pt x="603" y="0"/>
                </a:lnTo>
                <a:lnTo>
                  <a:pt x="582" y="9"/>
                </a:lnTo>
                <a:lnTo>
                  <a:pt x="560" y="18"/>
                </a:lnTo>
                <a:lnTo>
                  <a:pt x="557" y="19"/>
                </a:lnTo>
                <a:lnTo>
                  <a:pt x="541" y="34"/>
                </a:lnTo>
                <a:lnTo>
                  <a:pt x="541" y="35"/>
                </a:lnTo>
                <a:lnTo>
                  <a:pt x="520" y="54"/>
                </a:lnTo>
                <a:lnTo>
                  <a:pt x="498" y="78"/>
                </a:lnTo>
                <a:lnTo>
                  <a:pt x="476" y="101"/>
                </a:lnTo>
                <a:lnTo>
                  <a:pt x="475" y="101"/>
                </a:lnTo>
                <a:lnTo>
                  <a:pt x="453" y="128"/>
                </a:lnTo>
                <a:lnTo>
                  <a:pt x="459" y="133"/>
                </a:lnTo>
                <a:lnTo>
                  <a:pt x="453" y="128"/>
                </a:lnTo>
                <a:lnTo>
                  <a:pt x="432" y="151"/>
                </a:lnTo>
                <a:lnTo>
                  <a:pt x="432" y="152"/>
                </a:lnTo>
                <a:lnTo>
                  <a:pt x="410" y="186"/>
                </a:lnTo>
                <a:lnTo>
                  <a:pt x="417" y="190"/>
                </a:lnTo>
                <a:lnTo>
                  <a:pt x="410" y="186"/>
                </a:lnTo>
                <a:lnTo>
                  <a:pt x="393" y="209"/>
                </a:lnTo>
                <a:lnTo>
                  <a:pt x="400" y="213"/>
                </a:lnTo>
                <a:lnTo>
                  <a:pt x="393" y="208"/>
                </a:lnTo>
                <a:lnTo>
                  <a:pt x="371" y="235"/>
                </a:lnTo>
                <a:lnTo>
                  <a:pt x="378" y="240"/>
                </a:lnTo>
                <a:lnTo>
                  <a:pt x="373" y="235"/>
                </a:lnTo>
                <a:lnTo>
                  <a:pt x="346" y="263"/>
                </a:lnTo>
                <a:lnTo>
                  <a:pt x="344" y="265"/>
                </a:lnTo>
                <a:lnTo>
                  <a:pt x="329" y="288"/>
                </a:lnTo>
                <a:lnTo>
                  <a:pt x="335" y="292"/>
                </a:lnTo>
                <a:lnTo>
                  <a:pt x="330" y="285"/>
                </a:lnTo>
                <a:lnTo>
                  <a:pt x="308" y="303"/>
                </a:lnTo>
                <a:lnTo>
                  <a:pt x="308" y="305"/>
                </a:lnTo>
                <a:lnTo>
                  <a:pt x="286" y="328"/>
                </a:lnTo>
                <a:lnTo>
                  <a:pt x="285" y="328"/>
                </a:lnTo>
                <a:lnTo>
                  <a:pt x="269" y="347"/>
                </a:lnTo>
                <a:lnTo>
                  <a:pt x="276" y="352"/>
                </a:lnTo>
                <a:lnTo>
                  <a:pt x="272" y="346"/>
                </a:lnTo>
                <a:lnTo>
                  <a:pt x="245" y="364"/>
                </a:lnTo>
                <a:lnTo>
                  <a:pt x="223" y="378"/>
                </a:lnTo>
                <a:lnTo>
                  <a:pt x="222" y="378"/>
                </a:lnTo>
                <a:lnTo>
                  <a:pt x="205" y="392"/>
                </a:lnTo>
                <a:lnTo>
                  <a:pt x="210" y="399"/>
                </a:lnTo>
                <a:lnTo>
                  <a:pt x="207" y="391"/>
                </a:lnTo>
                <a:lnTo>
                  <a:pt x="187" y="400"/>
                </a:lnTo>
                <a:lnTo>
                  <a:pt x="165" y="409"/>
                </a:lnTo>
                <a:lnTo>
                  <a:pt x="164" y="411"/>
                </a:lnTo>
                <a:lnTo>
                  <a:pt x="142" y="425"/>
                </a:lnTo>
                <a:lnTo>
                  <a:pt x="145" y="431"/>
                </a:lnTo>
                <a:lnTo>
                  <a:pt x="144" y="423"/>
                </a:lnTo>
                <a:lnTo>
                  <a:pt x="122" y="427"/>
                </a:lnTo>
                <a:lnTo>
                  <a:pt x="102" y="432"/>
                </a:lnTo>
                <a:lnTo>
                  <a:pt x="100" y="432"/>
                </a:lnTo>
                <a:lnTo>
                  <a:pt x="84" y="438"/>
                </a:lnTo>
                <a:lnTo>
                  <a:pt x="86" y="445"/>
                </a:lnTo>
                <a:lnTo>
                  <a:pt x="85" y="438"/>
                </a:lnTo>
                <a:lnTo>
                  <a:pt x="63" y="442"/>
                </a:lnTo>
                <a:lnTo>
                  <a:pt x="64" y="449"/>
                </a:lnTo>
                <a:lnTo>
                  <a:pt x="64" y="442"/>
                </a:lnTo>
                <a:lnTo>
                  <a:pt x="43" y="442"/>
                </a:lnTo>
                <a:lnTo>
                  <a:pt x="42" y="442"/>
                </a:lnTo>
                <a:lnTo>
                  <a:pt x="20" y="447"/>
                </a:lnTo>
                <a:lnTo>
                  <a:pt x="22" y="454"/>
                </a:lnTo>
                <a:lnTo>
                  <a:pt x="22" y="447"/>
                </a:lnTo>
                <a:lnTo>
                  <a:pt x="0" y="447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1" name="Line 60"/>
          <p:cNvSpPr>
            <a:spLocks noChangeShapeType="1"/>
          </p:cNvSpPr>
          <p:nvPr/>
        </p:nvSpPr>
        <p:spPr bwMode="auto">
          <a:xfrm>
            <a:off x="4886325" y="3090863"/>
            <a:ext cx="3175" cy="4508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2" name="Freeform 61"/>
          <p:cNvSpPr>
            <a:spLocks/>
          </p:cNvSpPr>
          <p:nvPr/>
        </p:nvSpPr>
        <p:spPr bwMode="auto">
          <a:xfrm>
            <a:off x="5248275" y="2809875"/>
            <a:ext cx="1982788" cy="735013"/>
          </a:xfrm>
          <a:custGeom>
            <a:avLst/>
            <a:gdLst>
              <a:gd name="T0" fmla="*/ 2147483647 w 1249"/>
              <a:gd name="T1" fmla="*/ 2147483647 h 463"/>
              <a:gd name="T2" fmla="*/ 2147483647 w 1249"/>
              <a:gd name="T3" fmla="*/ 2147483647 h 463"/>
              <a:gd name="T4" fmla="*/ 2147483647 w 1249"/>
              <a:gd name="T5" fmla="*/ 2147483647 h 463"/>
              <a:gd name="T6" fmla="*/ 2147483647 w 1249"/>
              <a:gd name="T7" fmla="*/ 2147483647 h 463"/>
              <a:gd name="T8" fmla="*/ 2147483647 w 1249"/>
              <a:gd name="T9" fmla="*/ 2147483647 h 463"/>
              <a:gd name="T10" fmla="*/ 2147483647 w 1249"/>
              <a:gd name="T11" fmla="*/ 2147483647 h 463"/>
              <a:gd name="T12" fmla="*/ 2147483647 w 1249"/>
              <a:gd name="T13" fmla="*/ 2147483647 h 463"/>
              <a:gd name="T14" fmla="*/ 2147483647 w 1249"/>
              <a:gd name="T15" fmla="*/ 2147483647 h 463"/>
              <a:gd name="T16" fmla="*/ 2147483647 w 1249"/>
              <a:gd name="T17" fmla="*/ 2147483647 h 463"/>
              <a:gd name="T18" fmla="*/ 2147483647 w 1249"/>
              <a:gd name="T19" fmla="*/ 2147483647 h 463"/>
              <a:gd name="T20" fmla="*/ 2147483647 w 1249"/>
              <a:gd name="T21" fmla="*/ 2147483647 h 463"/>
              <a:gd name="T22" fmla="*/ 2147483647 w 1249"/>
              <a:gd name="T23" fmla="*/ 2147483647 h 463"/>
              <a:gd name="T24" fmla="*/ 2147483647 w 1249"/>
              <a:gd name="T25" fmla="*/ 2147483647 h 463"/>
              <a:gd name="T26" fmla="*/ 2147483647 w 1249"/>
              <a:gd name="T27" fmla="*/ 2147483647 h 463"/>
              <a:gd name="T28" fmla="*/ 2147483647 w 1249"/>
              <a:gd name="T29" fmla="*/ 2147483647 h 463"/>
              <a:gd name="T30" fmla="*/ 2147483647 w 1249"/>
              <a:gd name="T31" fmla="*/ 2147483647 h 463"/>
              <a:gd name="T32" fmla="*/ 2147483647 w 1249"/>
              <a:gd name="T33" fmla="*/ 2147483647 h 463"/>
              <a:gd name="T34" fmla="*/ 2147483647 w 1249"/>
              <a:gd name="T35" fmla="*/ 2147483647 h 463"/>
              <a:gd name="T36" fmla="*/ 2147483647 w 1249"/>
              <a:gd name="T37" fmla="*/ 2147483647 h 463"/>
              <a:gd name="T38" fmla="*/ 2147483647 w 1249"/>
              <a:gd name="T39" fmla="*/ 2147483647 h 463"/>
              <a:gd name="T40" fmla="*/ 2147483647 w 1249"/>
              <a:gd name="T41" fmla="*/ 2147483647 h 463"/>
              <a:gd name="T42" fmla="*/ 2147483647 w 1249"/>
              <a:gd name="T43" fmla="*/ 2147483647 h 463"/>
              <a:gd name="T44" fmla="*/ 2147483647 w 1249"/>
              <a:gd name="T45" fmla="*/ 2147483647 h 463"/>
              <a:gd name="T46" fmla="*/ 2147483647 w 1249"/>
              <a:gd name="T47" fmla="*/ 2147483647 h 463"/>
              <a:gd name="T48" fmla="*/ 2147483647 w 1249"/>
              <a:gd name="T49" fmla="*/ 2147483647 h 463"/>
              <a:gd name="T50" fmla="*/ 2147483647 w 1249"/>
              <a:gd name="T51" fmla="*/ 2147483647 h 463"/>
              <a:gd name="T52" fmla="*/ 2147483647 w 1249"/>
              <a:gd name="T53" fmla="*/ 2147483647 h 463"/>
              <a:gd name="T54" fmla="*/ 2147483647 w 1249"/>
              <a:gd name="T55" fmla="*/ 2147483647 h 463"/>
              <a:gd name="T56" fmla="*/ 2147483647 w 1249"/>
              <a:gd name="T57" fmla="*/ 2147483647 h 463"/>
              <a:gd name="T58" fmla="*/ 2147483647 w 1249"/>
              <a:gd name="T59" fmla="*/ 2147483647 h 463"/>
              <a:gd name="T60" fmla="*/ 2147483647 w 1249"/>
              <a:gd name="T61" fmla="*/ 2147483647 h 463"/>
              <a:gd name="T62" fmla="*/ 2147483647 w 1249"/>
              <a:gd name="T63" fmla="*/ 2147483647 h 463"/>
              <a:gd name="T64" fmla="*/ 2147483647 w 1249"/>
              <a:gd name="T65" fmla="*/ 2147483647 h 463"/>
              <a:gd name="T66" fmla="*/ 2147483647 w 1249"/>
              <a:gd name="T67" fmla="*/ 2147483647 h 463"/>
              <a:gd name="T68" fmla="*/ 2147483647 w 1249"/>
              <a:gd name="T69" fmla="*/ 2147483647 h 463"/>
              <a:gd name="T70" fmla="*/ 2147483647 w 1249"/>
              <a:gd name="T71" fmla="*/ 2147483647 h 463"/>
              <a:gd name="T72" fmla="*/ 2147483647 w 1249"/>
              <a:gd name="T73" fmla="*/ 2147483647 h 463"/>
              <a:gd name="T74" fmla="*/ 2147483647 w 1249"/>
              <a:gd name="T75" fmla="*/ 2147483647 h 463"/>
              <a:gd name="T76" fmla="*/ 2147483647 w 1249"/>
              <a:gd name="T77" fmla="*/ 2147483647 h 463"/>
              <a:gd name="T78" fmla="*/ 2147483647 w 1249"/>
              <a:gd name="T79" fmla="*/ 2147483647 h 463"/>
              <a:gd name="T80" fmla="*/ 2147483647 w 1249"/>
              <a:gd name="T81" fmla="*/ 2147483647 h 463"/>
              <a:gd name="T82" fmla="*/ 2147483647 w 1249"/>
              <a:gd name="T83" fmla="*/ 0 h 463"/>
              <a:gd name="T84" fmla="*/ 2147483647 w 1249"/>
              <a:gd name="T85" fmla="*/ 2147483647 h 463"/>
              <a:gd name="T86" fmla="*/ 2147483647 w 1249"/>
              <a:gd name="T87" fmla="*/ 2147483647 h 463"/>
              <a:gd name="T88" fmla="*/ 2147483647 w 1249"/>
              <a:gd name="T89" fmla="*/ 2147483647 h 463"/>
              <a:gd name="T90" fmla="*/ 2147483647 w 1249"/>
              <a:gd name="T91" fmla="*/ 2147483647 h 463"/>
              <a:gd name="T92" fmla="*/ 2147483647 w 1249"/>
              <a:gd name="T93" fmla="*/ 2147483647 h 463"/>
              <a:gd name="T94" fmla="*/ 2147483647 w 1249"/>
              <a:gd name="T95" fmla="*/ 2147483647 h 463"/>
              <a:gd name="T96" fmla="*/ 2147483647 w 1249"/>
              <a:gd name="T97" fmla="*/ 2147483647 h 463"/>
              <a:gd name="T98" fmla="*/ 2147483647 w 1249"/>
              <a:gd name="T99" fmla="*/ 2147483647 h 463"/>
              <a:gd name="T100" fmla="*/ 2147483647 w 1249"/>
              <a:gd name="T101" fmla="*/ 2147483647 h 463"/>
              <a:gd name="T102" fmla="*/ 2147483647 w 1249"/>
              <a:gd name="T103" fmla="*/ 2147483647 h 463"/>
              <a:gd name="T104" fmla="*/ 2147483647 w 1249"/>
              <a:gd name="T105" fmla="*/ 2147483647 h 463"/>
              <a:gd name="T106" fmla="*/ 2147483647 w 1249"/>
              <a:gd name="T107" fmla="*/ 2147483647 h 463"/>
              <a:gd name="T108" fmla="*/ 2147483647 w 1249"/>
              <a:gd name="T109" fmla="*/ 2147483647 h 46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249"/>
              <a:gd name="T166" fmla="*/ 0 h 463"/>
              <a:gd name="T167" fmla="*/ 1249 w 1249"/>
              <a:gd name="T168" fmla="*/ 463 h 46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249" h="463">
                <a:moveTo>
                  <a:pt x="0" y="447"/>
                </a:moveTo>
                <a:lnTo>
                  <a:pt x="0" y="463"/>
                </a:lnTo>
                <a:lnTo>
                  <a:pt x="22" y="463"/>
                </a:lnTo>
                <a:lnTo>
                  <a:pt x="22" y="462"/>
                </a:lnTo>
                <a:lnTo>
                  <a:pt x="24" y="462"/>
                </a:lnTo>
                <a:lnTo>
                  <a:pt x="46" y="457"/>
                </a:lnTo>
                <a:lnTo>
                  <a:pt x="43" y="449"/>
                </a:lnTo>
                <a:lnTo>
                  <a:pt x="43" y="458"/>
                </a:lnTo>
                <a:lnTo>
                  <a:pt x="64" y="458"/>
                </a:lnTo>
                <a:lnTo>
                  <a:pt x="65" y="458"/>
                </a:lnTo>
                <a:lnTo>
                  <a:pt x="87" y="454"/>
                </a:lnTo>
                <a:lnTo>
                  <a:pt x="89" y="453"/>
                </a:lnTo>
                <a:lnTo>
                  <a:pt x="105" y="448"/>
                </a:lnTo>
                <a:lnTo>
                  <a:pt x="103" y="440"/>
                </a:lnTo>
                <a:lnTo>
                  <a:pt x="105" y="448"/>
                </a:lnTo>
                <a:lnTo>
                  <a:pt x="126" y="443"/>
                </a:lnTo>
                <a:lnTo>
                  <a:pt x="124" y="435"/>
                </a:lnTo>
                <a:lnTo>
                  <a:pt x="125" y="444"/>
                </a:lnTo>
                <a:lnTo>
                  <a:pt x="147" y="440"/>
                </a:lnTo>
                <a:lnTo>
                  <a:pt x="149" y="439"/>
                </a:lnTo>
                <a:lnTo>
                  <a:pt x="151" y="439"/>
                </a:lnTo>
                <a:lnTo>
                  <a:pt x="173" y="425"/>
                </a:lnTo>
                <a:lnTo>
                  <a:pt x="167" y="417"/>
                </a:lnTo>
                <a:lnTo>
                  <a:pt x="171" y="425"/>
                </a:lnTo>
                <a:lnTo>
                  <a:pt x="193" y="416"/>
                </a:lnTo>
                <a:lnTo>
                  <a:pt x="214" y="407"/>
                </a:lnTo>
                <a:lnTo>
                  <a:pt x="215" y="405"/>
                </a:lnTo>
                <a:lnTo>
                  <a:pt x="232" y="391"/>
                </a:lnTo>
                <a:lnTo>
                  <a:pt x="227" y="385"/>
                </a:lnTo>
                <a:lnTo>
                  <a:pt x="232" y="392"/>
                </a:lnTo>
                <a:lnTo>
                  <a:pt x="254" y="378"/>
                </a:lnTo>
                <a:lnTo>
                  <a:pt x="281" y="360"/>
                </a:lnTo>
                <a:lnTo>
                  <a:pt x="282" y="359"/>
                </a:lnTo>
                <a:lnTo>
                  <a:pt x="282" y="358"/>
                </a:lnTo>
                <a:lnTo>
                  <a:pt x="298" y="338"/>
                </a:lnTo>
                <a:lnTo>
                  <a:pt x="291" y="333"/>
                </a:lnTo>
                <a:lnTo>
                  <a:pt x="298" y="340"/>
                </a:lnTo>
                <a:lnTo>
                  <a:pt x="320" y="316"/>
                </a:lnTo>
                <a:lnTo>
                  <a:pt x="313" y="310"/>
                </a:lnTo>
                <a:lnTo>
                  <a:pt x="318" y="316"/>
                </a:lnTo>
                <a:lnTo>
                  <a:pt x="340" y="298"/>
                </a:lnTo>
                <a:lnTo>
                  <a:pt x="343" y="297"/>
                </a:lnTo>
                <a:lnTo>
                  <a:pt x="359" y="274"/>
                </a:lnTo>
                <a:lnTo>
                  <a:pt x="351" y="269"/>
                </a:lnTo>
                <a:lnTo>
                  <a:pt x="357" y="275"/>
                </a:lnTo>
                <a:lnTo>
                  <a:pt x="384" y="247"/>
                </a:lnTo>
                <a:lnTo>
                  <a:pt x="384" y="245"/>
                </a:lnTo>
                <a:lnTo>
                  <a:pt x="406" y="218"/>
                </a:lnTo>
                <a:lnTo>
                  <a:pt x="423" y="195"/>
                </a:lnTo>
                <a:lnTo>
                  <a:pt x="424" y="195"/>
                </a:lnTo>
                <a:lnTo>
                  <a:pt x="446" y="161"/>
                </a:lnTo>
                <a:lnTo>
                  <a:pt x="439" y="156"/>
                </a:lnTo>
                <a:lnTo>
                  <a:pt x="445" y="163"/>
                </a:lnTo>
                <a:lnTo>
                  <a:pt x="466" y="139"/>
                </a:lnTo>
                <a:lnTo>
                  <a:pt x="466" y="138"/>
                </a:lnTo>
                <a:lnTo>
                  <a:pt x="488" y="111"/>
                </a:lnTo>
                <a:lnTo>
                  <a:pt x="481" y="106"/>
                </a:lnTo>
                <a:lnTo>
                  <a:pt x="488" y="112"/>
                </a:lnTo>
                <a:lnTo>
                  <a:pt x="510" y="89"/>
                </a:lnTo>
                <a:lnTo>
                  <a:pt x="532" y="66"/>
                </a:lnTo>
                <a:lnTo>
                  <a:pt x="552" y="47"/>
                </a:lnTo>
                <a:lnTo>
                  <a:pt x="546" y="40"/>
                </a:lnTo>
                <a:lnTo>
                  <a:pt x="551" y="47"/>
                </a:lnTo>
                <a:lnTo>
                  <a:pt x="568" y="32"/>
                </a:lnTo>
                <a:lnTo>
                  <a:pt x="562" y="26"/>
                </a:lnTo>
                <a:lnTo>
                  <a:pt x="566" y="34"/>
                </a:lnTo>
                <a:lnTo>
                  <a:pt x="588" y="25"/>
                </a:lnTo>
                <a:lnTo>
                  <a:pt x="609" y="16"/>
                </a:lnTo>
                <a:lnTo>
                  <a:pt x="605" y="8"/>
                </a:lnTo>
                <a:lnTo>
                  <a:pt x="605" y="17"/>
                </a:lnTo>
                <a:lnTo>
                  <a:pt x="627" y="17"/>
                </a:lnTo>
                <a:lnTo>
                  <a:pt x="649" y="17"/>
                </a:lnTo>
                <a:lnTo>
                  <a:pt x="649" y="8"/>
                </a:lnTo>
                <a:lnTo>
                  <a:pt x="646" y="16"/>
                </a:lnTo>
                <a:lnTo>
                  <a:pt x="668" y="25"/>
                </a:lnTo>
                <a:lnTo>
                  <a:pt x="671" y="17"/>
                </a:lnTo>
                <a:lnTo>
                  <a:pt x="667" y="25"/>
                </a:lnTo>
                <a:lnTo>
                  <a:pt x="683" y="34"/>
                </a:lnTo>
                <a:lnTo>
                  <a:pt x="710" y="48"/>
                </a:lnTo>
                <a:lnTo>
                  <a:pt x="714" y="40"/>
                </a:lnTo>
                <a:lnTo>
                  <a:pt x="707" y="45"/>
                </a:lnTo>
                <a:lnTo>
                  <a:pt x="724" y="65"/>
                </a:lnTo>
                <a:lnTo>
                  <a:pt x="725" y="66"/>
                </a:lnTo>
                <a:lnTo>
                  <a:pt x="747" y="89"/>
                </a:lnTo>
                <a:lnTo>
                  <a:pt x="752" y="83"/>
                </a:lnTo>
                <a:lnTo>
                  <a:pt x="746" y="89"/>
                </a:lnTo>
                <a:lnTo>
                  <a:pt x="766" y="112"/>
                </a:lnTo>
                <a:lnTo>
                  <a:pt x="773" y="106"/>
                </a:lnTo>
                <a:lnTo>
                  <a:pt x="766" y="111"/>
                </a:lnTo>
                <a:lnTo>
                  <a:pt x="788" y="138"/>
                </a:lnTo>
                <a:lnTo>
                  <a:pt x="795" y="133"/>
                </a:lnTo>
                <a:lnTo>
                  <a:pt x="788" y="138"/>
                </a:lnTo>
                <a:lnTo>
                  <a:pt x="805" y="161"/>
                </a:lnTo>
                <a:lnTo>
                  <a:pt x="832" y="195"/>
                </a:lnTo>
                <a:lnTo>
                  <a:pt x="832" y="196"/>
                </a:lnTo>
                <a:lnTo>
                  <a:pt x="853" y="219"/>
                </a:lnTo>
                <a:lnTo>
                  <a:pt x="859" y="213"/>
                </a:lnTo>
                <a:lnTo>
                  <a:pt x="853" y="218"/>
                </a:lnTo>
                <a:lnTo>
                  <a:pt x="870" y="245"/>
                </a:lnTo>
                <a:lnTo>
                  <a:pt x="892" y="274"/>
                </a:lnTo>
                <a:lnTo>
                  <a:pt x="893" y="275"/>
                </a:lnTo>
                <a:lnTo>
                  <a:pt x="915" y="298"/>
                </a:lnTo>
                <a:lnTo>
                  <a:pt x="936" y="316"/>
                </a:lnTo>
                <a:lnTo>
                  <a:pt x="941" y="310"/>
                </a:lnTo>
                <a:lnTo>
                  <a:pt x="936" y="316"/>
                </a:lnTo>
                <a:lnTo>
                  <a:pt x="958" y="340"/>
                </a:lnTo>
                <a:lnTo>
                  <a:pt x="980" y="359"/>
                </a:lnTo>
                <a:lnTo>
                  <a:pt x="985" y="352"/>
                </a:lnTo>
                <a:lnTo>
                  <a:pt x="978" y="358"/>
                </a:lnTo>
                <a:lnTo>
                  <a:pt x="994" y="376"/>
                </a:lnTo>
                <a:lnTo>
                  <a:pt x="994" y="377"/>
                </a:lnTo>
                <a:lnTo>
                  <a:pt x="996" y="378"/>
                </a:lnTo>
                <a:lnTo>
                  <a:pt x="1018" y="392"/>
                </a:lnTo>
                <a:lnTo>
                  <a:pt x="1040" y="407"/>
                </a:lnTo>
                <a:lnTo>
                  <a:pt x="1041" y="407"/>
                </a:lnTo>
                <a:lnTo>
                  <a:pt x="1063" y="416"/>
                </a:lnTo>
                <a:lnTo>
                  <a:pt x="1085" y="425"/>
                </a:lnTo>
                <a:lnTo>
                  <a:pt x="1088" y="417"/>
                </a:lnTo>
                <a:lnTo>
                  <a:pt x="1084" y="425"/>
                </a:lnTo>
                <a:lnTo>
                  <a:pt x="1105" y="439"/>
                </a:lnTo>
                <a:lnTo>
                  <a:pt x="1107" y="439"/>
                </a:lnTo>
                <a:lnTo>
                  <a:pt x="1124" y="443"/>
                </a:lnTo>
                <a:lnTo>
                  <a:pt x="1146" y="448"/>
                </a:lnTo>
                <a:lnTo>
                  <a:pt x="1146" y="449"/>
                </a:lnTo>
                <a:lnTo>
                  <a:pt x="1173" y="454"/>
                </a:lnTo>
                <a:lnTo>
                  <a:pt x="1174" y="445"/>
                </a:lnTo>
                <a:lnTo>
                  <a:pt x="1173" y="453"/>
                </a:lnTo>
                <a:lnTo>
                  <a:pt x="1189" y="457"/>
                </a:lnTo>
                <a:lnTo>
                  <a:pt x="1190" y="458"/>
                </a:lnTo>
                <a:lnTo>
                  <a:pt x="1212" y="458"/>
                </a:lnTo>
                <a:lnTo>
                  <a:pt x="1212" y="449"/>
                </a:lnTo>
                <a:lnTo>
                  <a:pt x="1211" y="457"/>
                </a:lnTo>
                <a:lnTo>
                  <a:pt x="1233" y="462"/>
                </a:lnTo>
                <a:lnTo>
                  <a:pt x="1234" y="463"/>
                </a:lnTo>
                <a:lnTo>
                  <a:pt x="1249" y="463"/>
                </a:lnTo>
                <a:lnTo>
                  <a:pt x="1249" y="447"/>
                </a:lnTo>
                <a:lnTo>
                  <a:pt x="1234" y="447"/>
                </a:lnTo>
                <a:lnTo>
                  <a:pt x="1234" y="454"/>
                </a:lnTo>
                <a:lnTo>
                  <a:pt x="1236" y="447"/>
                </a:lnTo>
                <a:lnTo>
                  <a:pt x="1214" y="442"/>
                </a:lnTo>
                <a:lnTo>
                  <a:pt x="1212" y="442"/>
                </a:lnTo>
                <a:lnTo>
                  <a:pt x="1190" y="442"/>
                </a:lnTo>
                <a:lnTo>
                  <a:pt x="1190" y="449"/>
                </a:lnTo>
                <a:lnTo>
                  <a:pt x="1193" y="442"/>
                </a:lnTo>
                <a:lnTo>
                  <a:pt x="1177" y="438"/>
                </a:lnTo>
                <a:lnTo>
                  <a:pt x="1150" y="432"/>
                </a:lnTo>
                <a:lnTo>
                  <a:pt x="1147" y="440"/>
                </a:lnTo>
                <a:lnTo>
                  <a:pt x="1150" y="432"/>
                </a:lnTo>
                <a:lnTo>
                  <a:pt x="1128" y="427"/>
                </a:lnTo>
                <a:lnTo>
                  <a:pt x="1111" y="423"/>
                </a:lnTo>
                <a:lnTo>
                  <a:pt x="1109" y="431"/>
                </a:lnTo>
                <a:lnTo>
                  <a:pt x="1114" y="425"/>
                </a:lnTo>
                <a:lnTo>
                  <a:pt x="1093" y="411"/>
                </a:lnTo>
                <a:lnTo>
                  <a:pt x="1092" y="409"/>
                </a:lnTo>
                <a:lnTo>
                  <a:pt x="1070" y="400"/>
                </a:lnTo>
                <a:lnTo>
                  <a:pt x="1048" y="391"/>
                </a:lnTo>
                <a:lnTo>
                  <a:pt x="1044" y="399"/>
                </a:lnTo>
                <a:lnTo>
                  <a:pt x="1049" y="392"/>
                </a:lnTo>
                <a:lnTo>
                  <a:pt x="1027" y="378"/>
                </a:lnTo>
                <a:lnTo>
                  <a:pt x="1005" y="364"/>
                </a:lnTo>
                <a:lnTo>
                  <a:pt x="1000" y="371"/>
                </a:lnTo>
                <a:lnTo>
                  <a:pt x="1007" y="365"/>
                </a:lnTo>
                <a:lnTo>
                  <a:pt x="991" y="347"/>
                </a:lnTo>
                <a:lnTo>
                  <a:pt x="990" y="346"/>
                </a:lnTo>
                <a:lnTo>
                  <a:pt x="968" y="327"/>
                </a:lnTo>
                <a:lnTo>
                  <a:pt x="963" y="333"/>
                </a:lnTo>
                <a:lnTo>
                  <a:pt x="969" y="328"/>
                </a:lnTo>
                <a:lnTo>
                  <a:pt x="947" y="305"/>
                </a:lnTo>
                <a:lnTo>
                  <a:pt x="946" y="303"/>
                </a:lnTo>
                <a:lnTo>
                  <a:pt x="925" y="285"/>
                </a:lnTo>
                <a:lnTo>
                  <a:pt x="920" y="292"/>
                </a:lnTo>
                <a:lnTo>
                  <a:pt x="927" y="287"/>
                </a:lnTo>
                <a:lnTo>
                  <a:pt x="905" y="263"/>
                </a:lnTo>
                <a:lnTo>
                  <a:pt x="898" y="269"/>
                </a:lnTo>
                <a:lnTo>
                  <a:pt x="905" y="263"/>
                </a:lnTo>
                <a:lnTo>
                  <a:pt x="883" y="235"/>
                </a:lnTo>
                <a:lnTo>
                  <a:pt x="876" y="240"/>
                </a:lnTo>
                <a:lnTo>
                  <a:pt x="884" y="236"/>
                </a:lnTo>
                <a:lnTo>
                  <a:pt x="867" y="209"/>
                </a:lnTo>
                <a:lnTo>
                  <a:pt x="866" y="208"/>
                </a:lnTo>
                <a:lnTo>
                  <a:pt x="845" y="185"/>
                </a:lnTo>
                <a:lnTo>
                  <a:pt x="839" y="190"/>
                </a:lnTo>
                <a:lnTo>
                  <a:pt x="845" y="185"/>
                </a:lnTo>
                <a:lnTo>
                  <a:pt x="818" y="151"/>
                </a:lnTo>
                <a:lnTo>
                  <a:pt x="812" y="156"/>
                </a:lnTo>
                <a:lnTo>
                  <a:pt x="818" y="152"/>
                </a:lnTo>
                <a:lnTo>
                  <a:pt x="801" y="129"/>
                </a:lnTo>
                <a:lnTo>
                  <a:pt x="801" y="128"/>
                </a:lnTo>
                <a:lnTo>
                  <a:pt x="779" y="101"/>
                </a:lnTo>
                <a:lnTo>
                  <a:pt x="759" y="78"/>
                </a:lnTo>
                <a:lnTo>
                  <a:pt x="737" y="54"/>
                </a:lnTo>
                <a:lnTo>
                  <a:pt x="730" y="59"/>
                </a:lnTo>
                <a:lnTo>
                  <a:pt x="737" y="54"/>
                </a:lnTo>
                <a:lnTo>
                  <a:pt x="720" y="35"/>
                </a:lnTo>
                <a:lnTo>
                  <a:pt x="717" y="34"/>
                </a:lnTo>
                <a:lnTo>
                  <a:pt x="690" y="19"/>
                </a:lnTo>
                <a:lnTo>
                  <a:pt x="675" y="10"/>
                </a:lnTo>
                <a:lnTo>
                  <a:pt x="675" y="9"/>
                </a:lnTo>
                <a:lnTo>
                  <a:pt x="653" y="0"/>
                </a:lnTo>
                <a:lnTo>
                  <a:pt x="649" y="0"/>
                </a:lnTo>
                <a:lnTo>
                  <a:pt x="627" y="0"/>
                </a:lnTo>
                <a:lnTo>
                  <a:pt x="605" y="0"/>
                </a:lnTo>
                <a:lnTo>
                  <a:pt x="603" y="0"/>
                </a:lnTo>
                <a:lnTo>
                  <a:pt x="582" y="9"/>
                </a:lnTo>
                <a:lnTo>
                  <a:pt x="560" y="18"/>
                </a:lnTo>
                <a:lnTo>
                  <a:pt x="557" y="19"/>
                </a:lnTo>
                <a:lnTo>
                  <a:pt x="541" y="34"/>
                </a:lnTo>
                <a:lnTo>
                  <a:pt x="541" y="35"/>
                </a:lnTo>
                <a:lnTo>
                  <a:pt x="520" y="54"/>
                </a:lnTo>
                <a:lnTo>
                  <a:pt x="498" y="78"/>
                </a:lnTo>
                <a:lnTo>
                  <a:pt x="476" y="101"/>
                </a:lnTo>
                <a:lnTo>
                  <a:pt x="475" y="101"/>
                </a:lnTo>
                <a:lnTo>
                  <a:pt x="453" y="128"/>
                </a:lnTo>
                <a:lnTo>
                  <a:pt x="459" y="133"/>
                </a:lnTo>
                <a:lnTo>
                  <a:pt x="453" y="128"/>
                </a:lnTo>
                <a:lnTo>
                  <a:pt x="432" y="151"/>
                </a:lnTo>
                <a:lnTo>
                  <a:pt x="432" y="152"/>
                </a:lnTo>
                <a:lnTo>
                  <a:pt x="410" y="186"/>
                </a:lnTo>
                <a:lnTo>
                  <a:pt x="417" y="190"/>
                </a:lnTo>
                <a:lnTo>
                  <a:pt x="410" y="186"/>
                </a:lnTo>
                <a:lnTo>
                  <a:pt x="393" y="209"/>
                </a:lnTo>
                <a:lnTo>
                  <a:pt x="400" y="213"/>
                </a:lnTo>
                <a:lnTo>
                  <a:pt x="393" y="208"/>
                </a:lnTo>
                <a:lnTo>
                  <a:pt x="371" y="235"/>
                </a:lnTo>
                <a:lnTo>
                  <a:pt x="378" y="240"/>
                </a:lnTo>
                <a:lnTo>
                  <a:pt x="373" y="235"/>
                </a:lnTo>
                <a:lnTo>
                  <a:pt x="346" y="263"/>
                </a:lnTo>
                <a:lnTo>
                  <a:pt x="344" y="265"/>
                </a:lnTo>
                <a:lnTo>
                  <a:pt x="329" y="288"/>
                </a:lnTo>
                <a:lnTo>
                  <a:pt x="335" y="292"/>
                </a:lnTo>
                <a:lnTo>
                  <a:pt x="330" y="285"/>
                </a:lnTo>
                <a:lnTo>
                  <a:pt x="308" y="303"/>
                </a:lnTo>
                <a:lnTo>
                  <a:pt x="308" y="305"/>
                </a:lnTo>
                <a:lnTo>
                  <a:pt x="286" y="328"/>
                </a:lnTo>
                <a:lnTo>
                  <a:pt x="285" y="328"/>
                </a:lnTo>
                <a:lnTo>
                  <a:pt x="269" y="347"/>
                </a:lnTo>
                <a:lnTo>
                  <a:pt x="276" y="352"/>
                </a:lnTo>
                <a:lnTo>
                  <a:pt x="272" y="346"/>
                </a:lnTo>
                <a:lnTo>
                  <a:pt x="245" y="364"/>
                </a:lnTo>
                <a:lnTo>
                  <a:pt x="223" y="378"/>
                </a:lnTo>
                <a:lnTo>
                  <a:pt x="222" y="378"/>
                </a:lnTo>
                <a:lnTo>
                  <a:pt x="205" y="392"/>
                </a:lnTo>
                <a:lnTo>
                  <a:pt x="210" y="399"/>
                </a:lnTo>
                <a:lnTo>
                  <a:pt x="207" y="391"/>
                </a:lnTo>
                <a:lnTo>
                  <a:pt x="187" y="400"/>
                </a:lnTo>
                <a:lnTo>
                  <a:pt x="165" y="409"/>
                </a:lnTo>
                <a:lnTo>
                  <a:pt x="164" y="411"/>
                </a:lnTo>
                <a:lnTo>
                  <a:pt x="142" y="425"/>
                </a:lnTo>
                <a:lnTo>
                  <a:pt x="145" y="431"/>
                </a:lnTo>
                <a:lnTo>
                  <a:pt x="144" y="423"/>
                </a:lnTo>
                <a:lnTo>
                  <a:pt x="122" y="427"/>
                </a:lnTo>
                <a:lnTo>
                  <a:pt x="102" y="432"/>
                </a:lnTo>
                <a:lnTo>
                  <a:pt x="100" y="432"/>
                </a:lnTo>
                <a:lnTo>
                  <a:pt x="84" y="438"/>
                </a:lnTo>
                <a:lnTo>
                  <a:pt x="86" y="445"/>
                </a:lnTo>
                <a:lnTo>
                  <a:pt x="85" y="438"/>
                </a:lnTo>
                <a:lnTo>
                  <a:pt x="63" y="442"/>
                </a:lnTo>
                <a:lnTo>
                  <a:pt x="64" y="449"/>
                </a:lnTo>
                <a:lnTo>
                  <a:pt x="64" y="442"/>
                </a:lnTo>
                <a:lnTo>
                  <a:pt x="43" y="442"/>
                </a:lnTo>
                <a:lnTo>
                  <a:pt x="42" y="442"/>
                </a:lnTo>
                <a:lnTo>
                  <a:pt x="20" y="447"/>
                </a:lnTo>
                <a:lnTo>
                  <a:pt x="22" y="454"/>
                </a:lnTo>
                <a:lnTo>
                  <a:pt x="22" y="447"/>
                </a:lnTo>
                <a:lnTo>
                  <a:pt x="0" y="44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3" name="Rectangle 62"/>
          <p:cNvSpPr>
            <a:spLocks noChangeArrowheads="1"/>
          </p:cNvSpPr>
          <p:nvPr/>
        </p:nvSpPr>
        <p:spPr bwMode="auto">
          <a:xfrm rot="-2907112">
            <a:off x="6646863" y="349408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9944" name="Line 63"/>
          <p:cNvSpPr>
            <a:spLocks noChangeShapeType="1"/>
          </p:cNvSpPr>
          <p:nvPr/>
        </p:nvSpPr>
        <p:spPr bwMode="auto">
          <a:xfrm>
            <a:off x="4972050" y="5656263"/>
            <a:ext cx="3411538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5" name="Freeform 64"/>
          <p:cNvSpPr>
            <a:spLocks/>
          </p:cNvSpPr>
          <p:nvPr/>
        </p:nvSpPr>
        <p:spPr bwMode="auto">
          <a:xfrm>
            <a:off x="5918200" y="4926013"/>
            <a:ext cx="1982788" cy="735012"/>
          </a:xfrm>
          <a:custGeom>
            <a:avLst/>
            <a:gdLst>
              <a:gd name="T0" fmla="*/ 2147483647 w 1249"/>
              <a:gd name="T1" fmla="*/ 2147483647 h 463"/>
              <a:gd name="T2" fmla="*/ 2147483647 w 1249"/>
              <a:gd name="T3" fmla="*/ 2147483647 h 463"/>
              <a:gd name="T4" fmla="*/ 2147483647 w 1249"/>
              <a:gd name="T5" fmla="*/ 2147483647 h 463"/>
              <a:gd name="T6" fmla="*/ 2147483647 w 1249"/>
              <a:gd name="T7" fmla="*/ 2147483647 h 463"/>
              <a:gd name="T8" fmla="*/ 2147483647 w 1249"/>
              <a:gd name="T9" fmla="*/ 2147483647 h 463"/>
              <a:gd name="T10" fmla="*/ 2147483647 w 1249"/>
              <a:gd name="T11" fmla="*/ 2147483647 h 463"/>
              <a:gd name="T12" fmla="*/ 2147483647 w 1249"/>
              <a:gd name="T13" fmla="*/ 2147483647 h 463"/>
              <a:gd name="T14" fmla="*/ 2147483647 w 1249"/>
              <a:gd name="T15" fmla="*/ 2147483647 h 463"/>
              <a:gd name="T16" fmla="*/ 2147483647 w 1249"/>
              <a:gd name="T17" fmla="*/ 2147483647 h 463"/>
              <a:gd name="T18" fmla="*/ 2147483647 w 1249"/>
              <a:gd name="T19" fmla="*/ 2147483647 h 463"/>
              <a:gd name="T20" fmla="*/ 2147483647 w 1249"/>
              <a:gd name="T21" fmla="*/ 2147483647 h 463"/>
              <a:gd name="T22" fmla="*/ 2147483647 w 1249"/>
              <a:gd name="T23" fmla="*/ 2147483647 h 463"/>
              <a:gd name="T24" fmla="*/ 2147483647 w 1249"/>
              <a:gd name="T25" fmla="*/ 2147483647 h 463"/>
              <a:gd name="T26" fmla="*/ 2147483647 w 1249"/>
              <a:gd name="T27" fmla="*/ 2147483647 h 463"/>
              <a:gd name="T28" fmla="*/ 2147483647 w 1249"/>
              <a:gd name="T29" fmla="*/ 2147483647 h 463"/>
              <a:gd name="T30" fmla="*/ 2147483647 w 1249"/>
              <a:gd name="T31" fmla="*/ 2147483647 h 463"/>
              <a:gd name="T32" fmla="*/ 2147483647 w 1249"/>
              <a:gd name="T33" fmla="*/ 2147483647 h 463"/>
              <a:gd name="T34" fmla="*/ 2147483647 w 1249"/>
              <a:gd name="T35" fmla="*/ 2147483647 h 463"/>
              <a:gd name="T36" fmla="*/ 2147483647 w 1249"/>
              <a:gd name="T37" fmla="*/ 2147483647 h 463"/>
              <a:gd name="T38" fmla="*/ 2147483647 w 1249"/>
              <a:gd name="T39" fmla="*/ 2147483647 h 463"/>
              <a:gd name="T40" fmla="*/ 2147483647 w 1249"/>
              <a:gd name="T41" fmla="*/ 2147483647 h 463"/>
              <a:gd name="T42" fmla="*/ 2147483647 w 1249"/>
              <a:gd name="T43" fmla="*/ 2147483647 h 463"/>
              <a:gd name="T44" fmla="*/ 2147483647 w 1249"/>
              <a:gd name="T45" fmla="*/ 2147483647 h 463"/>
              <a:gd name="T46" fmla="*/ 2147483647 w 1249"/>
              <a:gd name="T47" fmla="*/ 2147483647 h 463"/>
              <a:gd name="T48" fmla="*/ 2147483647 w 1249"/>
              <a:gd name="T49" fmla="*/ 2147483647 h 463"/>
              <a:gd name="T50" fmla="*/ 2147483647 w 1249"/>
              <a:gd name="T51" fmla="*/ 2147483647 h 463"/>
              <a:gd name="T52" fmla="*/ 2147483647 w 1249"/>
              <a:gd name="T53" fmla="*/ 2147483647 h 463"/>
              <a:gd name="T54" fmla="*/ 2147483647 w 1249"/>
              <a:gd name="T55" fmla="*/ 2147483647 h 463"/>
              <a:gd name="T56" fmla="*/ 2147483647 w 1249"/>
              <a:gd name="T57" fmla="*/ 2147483647 h 463"/>
              <a:gd name="T58" fmla="*/ 2147483647 w 1249"/>
              <a:gd name="T59" fmla="*/ 2147483647 h 463"/>
              <a:gd name="T60" fmla="*/ 2147483647 w 1249"/>
              <a:gd name="T61" fmla="*/ 2147483647 h 463"/>
              <a:gd name="T62" fmla="*/ 2147483647 w 1249"/>
              <a:gd name="T63" fmla="*/ 2147483647 h 463"/>
              <a:gd name="T64" fmla="*/ 2147483647 w 1249"/>
              <a:gd name="T65" fmla="*/ 2147483647 h 463"/>
              <a:gd name="T66" fmla="*/ 2147483647 w 1249"/>
              <a:gd name="T67" fmla="*/ 2147483647 h 463"/>
              <a:gd name="T68" fmla="*/ 2147483647 w 1249"/>
              <a:gd name="T69" fmla="*/ 2147483647 h 463"/>
              <a:gd name="T70" fmla="*/ 2147483647 w 1249"/>
              <a:gd name="T71" fmla="*/ 2147483647 h 463"/>
              <a:gd name="T72" fmla="*/ 2147483647 w 1249"/>
              <a:gd name="T73" fmla="*/ 2147483647 h 463"/>
              <a:gd name="T74" fmla="*/ 2147483647 w 1249"/>
              <a:gd name="T75" fmla="*/ 2147483647 h 463"/>
              <a:gd name="T76" fmla="*/ 2147483647 w 1249"/>
              <a:gd name="T77" fmla="*/ 2147483647 h 463"/>
              <a:gd name="T78" fmla="*/ 2147483647 w 1249"/>
              <a:gd name="T79" fmla="*/ 2147483647 h 463"/>
              <a:gd name="T80" fmla="*/ 2147483647 w 1249"/>
              <a:gd name="T81" fmla="*/ 2147483647 h 463"/>
              <a:gd name="T82" fmla="*/ 2147483647 w 1249"/>
              <a:gd name="T83" fmla="*/ 0 h 463"/>
              <a:gd name="T84" fmla="*/ 2147483647 w 1249"/>
              <a:gd name="T85" fmla="*/ 2147483647 h 463"/>
              <a:gd name="T86" fmla="*/ 2147483647 w 1249"/>
              <a:gd name="T87" fmla="*/ 2147483647 h 463"/>
              <a:gd name="T88" fmla="*/ 2147483647 w 1249"/>
              <a:gd name="T89" fmla="*/ 2147483647 h 463"/>
              <a:gd name="T90" fmla="*/ 2147483647 w 1249"/>
              <a:gd name="T91" fmla="*/ 2147483647 h 463"/>
              <a:gd name="T92" fmla="*/ 2147483647 w 1249"/>
              <a:gd name="T93" fmla="*/ 2147483647 h 463"/>
              <a:gd name="T94" fmla="*/ 2147483647 w 1249"/>
              <a:gd name="T95" fmla="*/ 2147483647 h 463"/>
              <a:gd name="T96" fmla="*/ 2147483647 w 1249"/>
              <a:gd name="T97" fmla="*/ 2147483647 h 463"/>
              <a:gd name="T98" fmla="*/ 2147483647 w 1249"/>
              <a:gd name="T99" fmla="*/ 2147483647 h 463"/>
              <a:gd name="T100" fmla="*/ 2147483647 w 1249"/>
              <a:gd name="T101" fmla="*/ 2147483647 h 463"/>
              <a:gd name="T102" fmla="*/ 2147483647 w 1249"/>
              <a:gd name="T103" fmla="*/ 2147483647 h 463"/>
              <a:gd name="T104" fmla="*/ 2147483647 w 1249"/>
              <a:gd name="T105" fmla="*/ 2147483647 h 463"/>
              <a:gd name="T106" fmla="*/ 2147483647 w 1249"/>
              <a:gd name="T107" fmla="*/ 2147483647 h 463"/>
              <a:gd name="T108" fmla="*/ 2147483647 w 1249"/>
              <a:gd name="T109" fmla="*/ 2147483647 h 46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249"/>
              <a:gd name="T166" fmla="*/ 0 h 463"/>
              <a:gd name="T167" fmla="*/ 1249 w 1249"/>
              <a:gd name="T168" fmla="*/ 463 h 46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249" h="463">
                <a:moveTo>
                  <a:pt x="0" y="447"/>
                </a:moveTo>
                <a:lnTo>
                  <a:pt x="0" y="463"/>
                </a:lnTo>
                <a:lnTo>
                  <a:pt x="22" y="463"/>
                </a:lnTo>
                <a:lnTo>
                  <a:pt x="22" y="462"/>
                </a:lnTo>
                <a:lnTo>
                  <a:pt x="24" y="462"/>
                </a:lnTo>
                <a:lnTo>
                  <a:pt x="46" y="457"/>
                </a:lnTo>
                <a:lnTo>
                  <a:pt x="43" y="449"/>
                </a:lnTo>
                <a:lnTo>
                  <a:pt x="43" y="458"/>
                </a:lnTo>
                <a:lnTo>
                  <a:pt x="64" y="458"/>
                </a:lnTo>
                <a:lnTo>
                  <a:pt x="65" y="458"/>
                </a:lnTo>
                <a:lnTo>
                  <a:pt x="87" y="454"/>
                </a:lnTo>
                <a:lnTo>
                  <a:pt x="89" y="453"/>
                </a:lnTo>
                <a:lnTo>
                  <a:pt x="105" y="448"/>
                </a:lnTo>
                <a:lnTo>
                  <a:pt x="103" y="440"/>
                </a:lnTo>
                <a:lnTo>
                  <a:pt x="105" y="448"/>
                </a:lnTo>
                <a:lnTo>
                  <a:pt x="126" y="443"/>
                </a:lnTo>
                <a:lnTo>
                  <a:pt x="124" y="435"/>
                </a:lnTo>
                <a:lnTo>
                  <a:pt x="125" y="444"/>
                </a:lnTo>
                <a:lnTo>
                  <a:pt x="147" y="440"/>
                </a:lnTo>
                <a:lnTo>
                  <a:pt x="149" y="439"/>
                </a:lnTo>
                <a:lnTo>
                  <a:pt x="151" y="439"/>
                </a:lnTo>
                <a:lnTo>
                  <a:pt x="173" y="425"/>
                </a:lnTo>
                <a:lnTo>
                  <a:pt x="167" y="417"/>
                </a:lnTo>
                <a:lnTo>
                  <a:pt x="171" y="425"/>
                </a:lnTo>
                <a:lnTo>
                  <a:pt x="193" y="416"/>
                </a:lnTo>
                <a:lnTo>
                  <a:pt x="214" y="407"/>
                </a:lnTo>
                <a:lnTo>
                  <a:pt x="215" y="405"/>
                </a:lnTo>
                <a:lnTo>
                  <a:pt x="232" y="391"/>
                </a:lnTo>
                <a:lnTo>
                  <a:pt x="227" y="385"/>
                </a:lnTo>
                <a:lnTo>
                  <a:pt x="232" y="392"/>
                </a:lnTo>
                <a:lnTo>
                  <a:pt x="254" y="378"/>
                </a:lnTo>
                <a:lnTo>
                  <a:pt x="281" y="360"/>
                </a:lnTo>
                <a:lnTo>
                  <a:pt x="282" y="359"/>
                </a:lnTo>
                <a:lnTo>
                  <a:pt x="282" y="358"/>
                </a:lnTo>
                <a:lnTo>
                  <a:pt x="298" y="338"/>
                </a:lnTo>
                <a:lnTo>
                  <a:pt x="291" y="333"/>
                </a:lnTo>
                <a:lnTo>
                  <a:pt x="298" y="340"/>
                </a:lnTo>
                <a:lnTo>
                  <a:pt x="320" y="316"/>
                </a:lnTo>
                <a:lnTo>
                  <a:pt x="313" y="310"/>
                </a:lnTo>
                <a:lnTo>
                  <a:pt x="318" y="316"/>
                </a:lnTo>
                <a:lnTo>
                  <a:pt x="340" y="298"/>
                </a:lnTo>
                <a:lnTo>
                  <a:pt x="343" y="297"/>
                </a:lnTo>
                <a:lnTo>
                  <a:pt x="359" y="274"/>
                </a:lnTo>
                <a:lnTo>
                  <a:pt x="351" y="269"/>
                </a:lnTo>
                <a:lnTo>
                  <a:pt x="357" y="275"/>
                </a:lnTo>
                <a:lnTo>
                  <a:pt x="384" y="247"/>
                </a:lnTo>
                <a:lnTo>
                  <a:pt x="384" y="245"/>
                </a:lnTo>
                <a:lnTo>
                  <a:pt x="406" y="218"/>
                </a:lnTo>
                <a:lnTo>
                  <a:pt x="423" y="195"/>
                </a:lnTo>
                <a:lnTo>
                  <a:pt x="424" y="195"/>
                </a:lnTo>
                <a:lnTo>
                  <a:pt x="446" y="161"/>
                </a:lnTo>
                <a:lnTo>
                  <a:pt x="439" y="156"/>
                </a:lnTo>
                <a:lnTo>
                  <a:pt x="445" y="163"/>
                </a:lnTo>
                <a:lnTo>
                  <a:pt x="466" y="139"/>
                </a:lnTo>
                <a:lnTo>
                  <a:pt x="466" y="138"/>
                </a:lnTo>
                <a:lnTo>
                  <a:pt x="488" y="111"/>
                </a:lnTo>
                <a:lnTo>
                  <a:pt x="481" y="106"/>
                </a:lnTo>
                <a:lnTo>
                  <a:pt x="488" y="112"/>
                </a:lnTo>
                <a:lnTo>
                  <a:pt x="510" y="89"/>
                </a:lnTo>
                <a:lnTo>
                  <a:pt x="532" y="66"/>
                </a:lnTo>
                <a:lnTo>
                  <a:pt x="552" y="47"/>
                </a:lnTo>
                <a:lnTo>
                  <a:pt x="546" y="40"/>
                </a:lnTo>
                <a:lnTo>
                  <a:pt x="551" y="47"/>
                </a:lnTo>
                <a:lnTo>
                  <a:pt x="568" y="32"/>
                </a:lnTo>
                <a:lnTo>
                  <a:pt x="562" y="26"/>
                </a:lnTo>
                <a:lnTo>
                  <a:pt x="566" y="34"/>
                </a:lnTo>
                <a:lnTo>
                  <a:pt x="588" y="25"/>
                </a:lnTo>
                <a:lnTo>
                  <a:pt x="609" y="16"/>
                </a:lnTo>
                <a:lnTo>
                  <a:pt x="605" y="8"/>
                </a:lnTo>
                <a:lnTo>
                  <a:pt x="605" y="17"/>
                </a:lnTo>
                <a:lnTo>
                  <a:pt x="627" y="17"/>
                </a:lnTo>
                <a:lnTo>
                  <a:pt x="649" y="17"/>
                </a:lnTo>
                <a:lnTo>
                  <a:pt x="649" y="8"/>
                </a:lnTo>
                <a:lnTo>
                  <a:pt x="646" y="16"/>
                </a:lnTo>
                <a:lnTo>
                  <a:pt x="668" y="25"/>
                </a:lnTo>
                <a:lnTo>
                  <a:pt x="671" y="17"/>
                </a:lnTo>
                <a:lnTo>
                  <a:pt x="667" y="25"/>
                </a:lnTo>
                <a:lnTo>
                  <a:pt x="683" y="34"/>
                </a:lnTo>
                <a:lnTo>
                  <a:pt x="710" y="48"/>
                </a:lnTo>
                <a:lnTo>
                  <a:pt x="714" y="40"/>
                </a:lnTo>
                <a:lnTo>
                  <a:pt x="707" y="45"/>
                </a:lnTo>
                <a:lnTo>
                  <a:pt x="724" y="65"/>
                </a:lnTo>
                <a:lnTo>
                  <a:pt x="725" y="66"/>
                </a:lnTo>
                <a:lnTo>
                  <a:pt x="747" y="89"/>
                </a:lnTo>
                <a:lnTo>
                  <a:pt x="752" y="83"/>
                </a:lnTo>
                <a:lnTo>
                  <a:pt x="746" y="89"/>
                </a:lnTo>
                <a:lnTo>
                  <a:pt x="766" y="112"/>
                </a:lnTo>
                <a:lnTo>
                  <a:pt x="773" y="106"/>
                </a:lnTo>
                <a:lnTo>
                  <a:pt x="766" y="111"/>
                </a:lnTo>
                <a:lnTo>
                  <a:pt x="788" y="138"/>
                </a:lnTo>
                <a:lnTo>
                  <a:pt x="795" y="133"/>
                </a:lnTo>
                <a:lnTo>
                  <a:pt x="788" y="138"/>
                </a:lnTo>
                <a:lnTo>
                  <a:pt x="805" y="161"/>
                </a:lnTo>
                <a:lnTo>
                  <a:pt x="832" y="195"/>
                </a:lnTo>
                <a:lnTo>
                  <a:pt x="832" y="196"/>
                </a:lnTo>
                <a:lnTo>
                  <a:pt x="853" y="219"/>
                </a:lnTo>
                <a:lnTo>
                  <a:pt x="859" y="213"/>
                </a:lnTo>
                <a:lnTo>
                  <a:pt x="853" y="218"/>
                </a:lnTo>
                <a:lnTo>
                  <a:pt x="870" y="245"/>
                </a:lnTo>
                <a:lnTo>
                  <a:pt x="892" y="274"/>
                </a:lnTo>
                <a:lnTo>
                  <a:pt x="893" y="275"/>
                </a:lnTo>
                <a:lnTo>
                  <a:pt x="915" y="298"/>
                </a:lnTo>
                <a:lnTo>
                  <a:pt x="936" y="316"/>
                </a:lnTo>
                <a:lnTo>
                  <a:pt x="941" y="310"/>
                </a:lnTo>
                <a:lnTo>
                  <a:pt x="936" y="316"/>
                </a:lnTo>
                <a:lnTo>
                  <a:pt x="958" y="340"/>
                </a:lnTo>
                <a:lnTo>
                  <a:pt x="980" y="359"/>
                </a:lnTo>
                <a:lnTo>
                  <a:pt x="985" y="352"/>
                </a:lnTo>
                <a:lnTo>
                  <a:pt x="978" y="358"/>
                </a:lnTo>
                <a:lnTo>
                  <a:pt x="994" y="376"/>
                </a:lnTo>
                <a:lnTo>
                  <a:pt x="994" y="377"/>
                </a:lnTo>
                <a:lnTo>
                  <a:pt x="996" y="378"/>
                </a:lnTo>
                <a:lnTo>
                  <a:pt x="1018" y="392"/>
                </a:lnTo>
                <a:lnTo>
                  <a:pt x="1040" y="407"/>
                </a:lnTo>
                <a:lnTo>
                  <a:pt x="1041" y="407"/>
                </a:lnTo>
                <a:lnTo>
                  <a:pt x="1063" y="416"/>
                </a:lnTo>
                <a:lnTo>
                  <a:pt x="1085" y="425"/>
                </a:lnTo>
                <a:lnTo>
                  <a:pt x="1088" y="417"/>
                </a:lnTo>
                <a:lnTo>
                  <a:pt x="1084" y="425"/>
                </a:lnTo>
                <a:lnTo>
                  <a:pt x="1105" y="439"/>
                </a:lnTo>
                <a:lnTo>
                  <a:pt x="1107" y="439"/>
                </a:lnTo>
                <a:lnTo>
                  <a:pt x="1124" y="443"/>
                </a:lnTo>
                <a:lnTo>
                  <a:pt x="1146" y="448"/>
                </a:lnTo>
                <a:lnTo>
                  <a:pt x="1146" y="449"/>
                </a:lnTo>
                <a:lnTo>
                  <a:pt x="1173" y="454"/>
                </a:lnTo>
                <a:lnTo>
                  <a:pt x="1174" y="445"/>
                </a:lnTo>
                <a:lnTo>
                  <a:pt x="1173" y="453"/>
                </a:lnTo>
                <a:lnTo>
                  <a:pt x="1189" y="457"/>
                </a:lnTo>
                <a:lnTo>
                  <a:pt x="1190" y="458"/>
                </a:lnTo>
                <a:lnTo>
                  <a:pt x="1212" y="458"/>
                </a:lnTo>
                <a:lnTo>
                  <a:pt x="1212" y="449"/>
                </a:lnTo>
                <a:lnTo>
                  <a:pt x="1211" y="457"/>
                </a:lnTo>
                <a:lnTo>
                  <a:pt x="1233" y="462"/>
                </a:lnTo>
                <a:lnTo>
                  <a:pt x="1234" y="463"/>
                </a:lnTo>
                <a:lnTo>
                  <a:pt x="1249" y="463"/>
                </a:lnTo>
                <a:lnTo>
                  <a:pt x="1249" y="447"/>
                </a:lnTo>
                <a:lnTo>
                  <a:pt x="1234" y="447"/>
                </a:lnTo>
                <a:lnTo>
                  <a:pt x="1234" y="454"/>
                </a:lnTo>
                <a:lnTo>
                  <a:pt x="1236" y="447"/>
                </a:lnTo>
                <a:lnTo>
                  <a:pt x="1214" y="442"/>
                </a:lnTo>
                <a:lnTo>
                  <a:pt x="1212" y="442"/>
                </a:lnTo>
                <a:lnTo>
                  <a:pt x="1190" y="442"/>
                </a:lnTo>
                <a:lnTo>
                  <a:pt x="1190" y="449"/>
                </a:lnTo>
                <a:lnTo>
                  <a:pt x="1193" y="442"/>
                </a:lnTo>
                <a:lnTo>
                  <a:pt x="1177" y="438"/>
                </a:lnTo>
                <a:lnTo>
                  <a:pt x="1150" y="432"/>
                </a:lnTo>
                <a:lnTo>
                  <a:pt x="1147" y="440"/>
                </a:lnTo>
                <a:lnTo>
                  <a:pt x="1150" y="432"/>
                </a:lnTo>
                <a:lnTo>
                  <a:pt x="1128" y="427"/>
                </a:lnTo>
                <a:lnTo>
                  <a:pt x="1111" y="423"/>
                </a:lnTo>
                <a:lnTo>
                  <a:pt x="1109" y="431"/>
                </a:lnTo>
                <a:lnTo>
                  <a:pt x="1114" y="425"/>
                </a:lnTo>
                <a:lnTo>
                  <a:pt x="1093" y="411"/>
                </a:lnTo>
                <a:lnTo>
                  <a:pt x="1092" y="409"/>
                </a:lnTo>
                <a:lnTo>
                  <a:pt x="1070" y="400"/>
                </a:lnTo>
                <a:lnTo>
                  <a:pt x="1048" y="391"/>
                </a:lnTo>
                <a:lnTo>
                  <a:pt x="1044" y="399"/>
                </a:lnTo>
                <a:lnTo>
                  <a:pt x="1049" y="392"/>
                </a:lnTo>
                <a:lnTo>
                  <a:pt x="1027" y="378"/>
                </a:lnTo>
                <a:lnTo>
                  <a:pt x="1005" y="364"/>
                </a:lnTo>
                <a:lnTo>
                  <a:pt x="1000" y="371"/>
                </a:lnTo>
                <a:lnTo>
                  <a:pt x="1007" y="365"/>
                </a:lnTo>
                <a:lnTo>
                  <a:pt x="991" y="347"/>
                </a:lnTo>
                <a:lnTo>
                  <a:pt x="990" y="346"/>
                </a:lnTo>
                <a:lnTo>
                  <a:pt x="968" y="327"/>
                </a:lnTo>
                <a:lnTo>
                  <a:pt x="963" y="333"/>
                </a:lnTo>
                <a:lnTo>
                  <a:pt x="969" y="328"/>
                </a:lnTo>
                <a:lnTo>
                  <a:pt x="947" y="305"/>
                </a:lnTo>
                <a:lnTo>
                  <a:pt x="946" y="303"/>
                </a:lnTo>
                <a:lnTo>
                  <a:pt x="925" y="285"/>
                </a:lnTo>
                <a:lnTo>
                  <a:pt x="920" y="292"/>
                </a:lnTo>
                <a:lnTo>
                  <a:pt x="927" y="287"/>
                </a:lnTo>
                <a:lnTo>
                  <a:pt x="905" y="263"/>
                </a:lnTo>
                <a:lnTo>
                  <a:pt x="898" y="269"/>
                </a:lnTo>
                <a:lnTo>
                  <a:pt x="905" y="263"/>
                </a:lnTo>
                <a:lnTo>
                  <a:pt x="883" y="235"/>
                </a:lnTo>
                <a:lnTo>
                  <a:pt x="876" y="240"/>
                </a:lnTo>
                <a:lnTo>
                  <a:pt x="884" y="236"/>
                </a:lnTo>
                <a:lnTo>
                  <a:pt x="867" y="209"/>
                </a:lnTo>
                <a:lnTo>
                  <a:pt x="866" y="208"/>
                </a:lnTo>
                <a:lnTo>
                  <a:pt x="845" y="185"/>
                </a:lnTo>
                <a:lnTo>
                  <a:pt x="839" y="190"/>
                </a:lnTo>
                <a:lnTo>
                  <a:pt x="845" y="185"/>
                </a:lnTo>
                <a:lnTo>
                  <a:pt x="818" y="151"/>
                </a:lnTo>
                <a:lnTo>
                  <a:pt x="812" y="156"/>
                </a:lnTo>
                <a:lnTo>
                  <a:pt x="818" y="152"/>
                </a:lnTo>
                <a:lnTo>
                  <a:pt x="801" y="129"/>
                </a:lnTo>
                <a:lnTo>
                  <a:pt x="801" y="128"/>
                </a:lnTo>
                <a:lnTo>
                  <a:pt x="779" y="101"/>
                </a:lnTo>
                <a:lnTo>
                  <a:pt x="759" y="78"/>
                </a:lnTo>
                <a:lnTo>
                  <a:pt x="737" y="54"/>
                </a:lnTo>
                <a:lnTo>
                  <a:pt x="730" y="59"/>
                </a:lnTo>
                <a:lnTo>
                  <a:pt x="737" y="54"/>
                </a:lnTo>
                <a:lnTo>
                  <a:pt x="720" y="35"/>
                </a:lnTo>
                <a:lnTo>
                  <a:pt x="717" y="34"/>
                </a:lnTo>
                <a:lnTo>
                  <a:pt x="690" y="19"/>
                </a:lnTo>
                <a:lnTo>
                  <a:pt x="675" y="10"/>
                </a:lnTo>
                <a:lnTo>
                  <a:pt x="675" y="9"/>
                </a:lnTo>
                <a:lnTo>
                  <a:pt x="653" y="0"/>
                </a:lnTo>
                <a:lnTo>
                  <a:pt x="649" y="0"/>
                </a:lnTo>
                <a:lnTo>
                  <a:pt x="627" y="0"/>
                </a:lnTo>
                <a:lnTo>
                  <a:pt x="605" y="0"/>
                </a:lnTo>
                <a:lnTo>
                  <a:pt x="603" y="0"/>
                </a:lnTo>
                <a:lnTo>
                  <a:pt x="582" y="9"/>
                </a:lnTo>
                <a:lnTo>
                  <a:pt x="560" y="18"/>
                </a:lnTo>
                <a:lnTo>
                  <a:pt x="557" y="19"/>
                </a:lnTo>
                <a:lnTo>
                  <a:pt x="541" y="34"/>
                </a:lnTo>
                <a:lnTo>
                  <a:pt x="541" y="35"/>
                </a:lnTo>
                <a:lnTo>
                  <a:pt x="520" y="54"/>
                </a:lnTo>
                <a:lnTo>
                  <a:pt x="498" y="78"/>
                </a:lnTo>
                <a:lnTo>
                  <a:pt x="476" y="101"/>
                </a:lnTo>
                <a:lnTo>
                  <a:pt x="475" y="101"/>
                </a:lnTo>
                <a:lnTo>
                  <a:pt x="453" y="128"/>
                </a:lnTo>
                <a:lnTo>
                  <a:pt x="459" y="133"/>
                </a:lnTo>
                <a:lnTo>
                  <a:pt x="453" y="128"/>
                </a:lnTo>
                <a:lnTo>
                  <a:pt x="432" y="151"/>
                </a:lnTo>
                <a:lnTo>
                  <a:pt x="432" y="152"/>
                </a:lnTo>
                <a:lnTo>
                  <a:pt x="410" y="186"/>
                </a:lnTo>
                <a:lnTo>
                  <a:pt x="417" y="190"/>
                </a:lnTo>
                <a:lnTo>
                  <a:pt x="410" y="186"/>
                </a:lnTo>
                <a:lnTo>
                  <a:pt x="393" y="209"/>
                </a:lnTo>
                <a:lnTo>
                  <a:pt x="400" y="213"/>
                </a:lnTo>
                <a:lnTo>
                  <a:pt x="393" y="208"/>
                </a:lnTo>
                <a:lnTo>
                  <a:pt x="371" y="235"/>
                </a:lnTo>
                <a:lnTo>
                  <a:pt x="378" y="240"/>
                </a:lnTo>
                <a:lnTo>
                  <a:pt x="373" y="235"/>
                </a:lnTo>
                <a:lnTo>
                  <a:pt x="346" y="263"/>
                </a:lnTo>
                <a:lnTo>
                  <a:pt x="344" y="265"/>
                </a:lnTo>
                <a:lnTo>
                  <a:pt x="329" y="288"/>
                </a:lnTo>
                <a:lnTo>
                  <a:pt x="335" y="292"/>
                </a:lnTo>
                <a:lnTo>
                  <a:pt x="330" y="285"/>
                </a:lnTo>
                <a:lnTo>
                  <a:pt x="308" y="303"/>
                </a:lnTo>
                <a:lnTo>
                  <a:pt x="308" y="305"/>
                </a:lnTo>
                <a:lnTo>
                  <a:pt x="286" y="328"/>
                </a:lnTo>
                <a:lnTo>
                  <a:pt x="285" y="328"/>
                </a:lnTo>
                <a:lnTo>
                  <a:pt x="269" y="347"/>
                </a:lnTo>
                <a:lnTo>
                  <a:pt x="276" y="352"/>
                </a:lnTo>
                <a:lnTo>
                  <a:pt x="272" y="346"/>
                </a:lnTo>
                <a:lnTo>
                  <a:pt x="245" y="364"/>
                </a:lnTo>
                <a:lnTo>
                  <a:pt x="223" y="378"/>
                </a:lnTo>
                <a:lnTo>
                  <a:pt x="222" y="378"/>
                </a:lnTo>
                <a:lnTo>
                  <a:pt x="205" y="392"/>
                </a:lnTo>
                <a:lnTo>
                  <a:pt x="210" y="399"/>
                </a:lnTo>
                <a:lnTo>
                  <a:pt x="207" y="391"/>
                </a:lnTo>
                <a:lnTo>
                  <a:pt x="187" y="400"/>
                </a:lnTo>
                <a:lnTo>
                  <a:pt x="165" y="409"/>
                </a:lnTo>
                <a:lnTo>
                  <a:pt x="164" y="411"/>
                </a:lnTo>
                <a:lnTo>
                  <a:pt x="142" y="425"/>
                </a:lnTo>
                <a:lnTo>
                  <a:pt x="145" y="431"/>
                </a:lnTo>
                <a:lnTo>
                  <a:pt x="144" y="423"/>
                </a:lnTo>
                <a:lnTo>
                  <a:pt x="122" y="427"/>
                </a:lnTo>
                <a:lnTo>
                  <a:pt x="102" y="432"/>
                </a:lnTo>
                <a:lnTo>
                  <a:pt x="100" y="432"/>
                </a:lnTo>
                <a:lnTo>
                  <a:pt x="84" y="438"/>
                </a:lnTo>
                <a:lnTo>
                  <a:pt x="86" y="445"/>
                </a:lnTo>
                <a:lnTo>
                  <a:pt x="85" y="438"/>
                </a:lnTo>
                <a:lnTo>
                  <a:pt x="63" y="442"/>
                </a:lnTo>
                <a:lnTo>
                  <a:pt x="64" y="449"/>
                </a:lnTo>
                <a:lnTo>
                  <a:pt x="64" y="442"/>
                </a:lnTo>
                <a:lnTo>
                  <a:pt x="43" y="442"/>
                </a:lnTo>
                <a:lnTo>
                  <a:pt x="42" y="442"/>
                </a:lnTo>
                <a:lnTo>
                  <a:pt x="20" y="447"/>
                </a:lnTo>
                <a:lnTo>
                  <a:pt x="22" y="454"/>
                </a:lnTo>
                <a:lnTo>
                  <a:pt x="22" y="447"/>
                </a:lnTo>
                <a:lnTo>
                  <a:pt x="0" y="447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6" name="Line 65"/>
          <p:cNvSpPr>
            <a:spLocks noChangeShapeType="1"/>
          </p:cNvSpPr>
          <p:nvPr/>
        </p:nvSpPr>
        <p:spPr bwMode="auto">
          <a:xfrm>
            <a:off x="4972050" y="5205413"/>
            <a:ext cx="3175" cy="4508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7" name="Freeform 66"/>
          <p:cNvSpPr>
            <a:spLocks/>
          </p:cNvSpPr>
          <p:nvPr/>
        </p:nvSpPr>
        <p:spPr bwMode="auto">
          <a:xfrm>
            <a:off x="5334000" y="4924425"/>
            <a:ext cx="1982788" cy="735013"/>
          </a:xfrm>
          <a:custGeom>
            <a:avLst/>
            <a:gdLst>
              <a:gd name="T0" fmla="*/ 2147483647 w 1249"/>
              <a:gd name="T1" fmla="*/ 2147483647 h 463"/>
              <a:gd name="T2" fmla="*/ 2147483647 w 1249"/>
              <a:gd name="T3" fmla="*/ 2147483647 h 463"/>
              <a:gd name="T4" fmla="*/ 2147483647 w 1249"/>
              <a:gd name="T5" fmla="*/ 2147483647 h 463"/>
              <a:gd name="T6" fmla="*/ 2147483647 w 1249"/>
              <a:gd name="T7" fmla="*/ 2147483647 h 463"/>
              <a:gd name="T8" fmla="*/ 2147483647 w 1249"/>
              <a:gd name="T9" fmla="*/ 2147483647 h 463"/>
              <a:gd name="T10" fmla="*/ 2147483647 w 1249"/>
              <a:gd name="T11" fmla="*/ 2147483647 h 463"/>
              <a:gd name="T12" fmla="*/ 2147483647 w 1249"/>
              <a:gd name="T13" fmla="*/ 2147483647 h 463"/>
              <a:gd name="T14" fmla="*/ 2147483647 w 1249"/>
              <a:gd name="T15" fmla="*/ 2147483647 h 463"/>
              <a:gd name="T16" fmla="*/ 2147483647 w 1249"/>
              <a:gd name="T17" fmla="*/ 2147483647 h 463"/>
              <a:gd name="T18" fmla="*/ 2147483647 w 1249"/>
              <a:gd name="T19" fmla="*/ 2147483647 h 463"/>
              <a:gd name="T20" fmla="*/ 2147483647 w 1249"/>
              <a:gd name="T21" fmla="*/ 2147483647 h 463"/>
              <a:gd name="T22" fmla="*/ 2147483647 w 1249"/>
              <a:gd name="T23" fmla="*/ 2147483647 h 463"/>
              <a:gd name="T24" fmla="*/ 2147483647 w 1249"/>
              <a:gd name="T25" fmla="*/ 2147483647 h 463"/>
              <a:gd name="T26" fmla="*/ 2147483647 w 1249"/>
              <a:gd name="T27" fmla="*/ 2147483647 h 463"/>
              <a:gd name="T28" fmla="*/ 2147483647 w 1249"/>
              <a:gd name="T29" fmla="*/ 2147483647 h 463"/>
              <a:gd name="T30" fmla="*/ 2147483647 w 1249"/>
              <a:gd name="T31" fmla="*/ 2147483647 h 463"/>
              <a:gd name="T32" fmla="*/ 2147483647 w 1249"/>
              <a:gd name="T33" fmla="*/ 2147483647 h 463"/>
              <a:gd name="T34" fmla="*/ 2147483647 w 1249"/>
              <a:gd name="T35" fmla="*/ 2147483647 h 463"/>
              <a:gd name="T36" fmla="*/ 2147483647 w 1249"/>
              <a:gd name="T37" fmla="*/ 2147483647 h 463"/>
              <a:gd name="T38" fmla="*/ 2147483647 w 1249"/>
              <a:gd name="T39" fmla="*/ 2147483647 h 463"/>
              <a:gd name="T40" fmla="*/ 2147483647 w 1249"/>
              <a:gd name="T41" fmla="*/ 2147483647 h 463"/>
              <a:gd name="T42" fmla="*/ 2147483647 w 1249"/>
              <a:gd name="T43" fmla="*/ 2147483647 h 463"/>
              <a:gd name="T44" fmla="*/ 2147483647 w 1249"/>
              <a:gd name="T45" fmla="*/ 2147483647 h 463"/>
              <a:gd name="T46" fmla="*/ 2147483647 w 1249"/>
              <a:gd name="T47" fmla="*/ 2147483647 h 463"/>
              <a:gd name="T48" fmla="*/ 2147483647 w 1249"/>
              <a:gd name="T49" fmla="*/ 2147483647 h 463"/>
              <a:gd name="T50" fmla="*/ 2147483647 w 1249"/>
              <a:gd name="T51" fmla="*/ 2147483647 h 463"/>
              <a:gd name="T52" fmla="*/ 2147483647 w 1249"/>
              <a:gd name="T53" fmla="*/ 2147483647 h 463"/>
              <a:gd name="T54" fmla="*/ 2147483647 w 1249"/>
              <a:gd name="T55" fmla="*/ 2147483647 h 463"/>
              <a:gd name="T56" fmla="*/ 2147483647 w 1249"/>
              <a:gd name="T57" fmla="*/ 2147483647 h 463"/>
              <a:gd name="T58" fmla="*/ 2147483647 w 1249"/>
              <a:gd name="T59" fmla="*/ 2147483647 h 463"/>
              <a:gd name="T60" fmla="*/ 2147483647 w 1249"/>
              <a:gd name="T61" fmla="*/ 2147483647 h 463"/>
              <a:gd name="T62" fmla="*/ 2147483647 w 1249"/>
              <a:gd name="T63" fmla="*/ 2147483647 h 463"/>
              <a:gd name="T64" fmla="*/ 2147483647 w 1249"/>
              <a:gd name="T65" fmla="*/ 2147483647 h 463"/>
              <a:gd name="T66" fmla="*/ 2147483647 w 1249"/>
              <a:gd name="T67" fmla="*/ 2147483647 h 463"/>
              <a:gd name="T68" fmla="*/ 2147483647 w 1249"/>
              <a:gd name="T69" fmla="*/ 2147483647 h 463"/>
              <a:gd name="T70" fmla="*/ 2147483647 w 1249"/>
              <a:gd name="T71" fmla="*/ 2147483647 h 463"/>
              <a:gd name="T72" fmla="*/ 2147483647 w 1249"/>
              <a:gd name="T73" fmla="*/ 2147483647 h 463"/>
              <a:gd name="T74" fmla="*/ 2147483647 w 1249"/>
              <a:gd name="T75" fmla="*/ 2147483647 h 463"/>
              <a:gd name="T76" fmla="*/ 2147483647 w 1249"/>
              <a:gd name="T77" fmla="*/ 2147483647 h 463"/>
              <a:gd name="T78" fmla="*/ 2147483647 w 1249"/>
              <a:gd name="T79" fmla="*/ 2147483647 h 463"/>
              <a:gd name="T80" fmla="*/ 2147483647 w 1249"/>
              <a:gd name="T81" fmla="*/ 2147483647 h 463"/>
              <a:gd name="T82" fmla="*/ 2147483647 w 1249"/>
              <a:gd name="T83" fmla="*/ 0 h 463"/>
              <a:gd name="T84" fmla="*/ 2147483647 w 1249"/>
              <a:gd name="T85" fmla="*/ 2147483647 h 463"/>
              <a:gd name="T86" fmla="*/ 2147483647 w 1249"/>
              <a:gd name="T87" fmla="*/ 2147483647 h 463"/>
              <a:gd name="T88" fmla="*/ 2147483647 w 1249"/>
              <a:gd name="T89" fmla="*/ 2147483647 h 463"/>
              <a:gd name="T90" fmla="*/ 2147483647 w 1249"/>
              <a:gd name="T91" fmla="*/ 2147483647 h 463"/>
              <a:gd name="T92" fmla="*/ 2147483647 w 1249"/>
              <a:gd name="T93" fmla="*/ 2147483647 h 463"/>
              <a:gd name="T94" fmla="*/ 2147483647 w 1249"/>
              <a:gd name="T95" fmla="*/ 2147483647 h 463"/>
              <a:gd name="T96" fmla="*/ 2147483647 w 1249"/>
              <a:gd name="T97" fmla="*/ 2147483647 h 463"/>
              <a:gd name="T98" fmla="*/ 2147483647 w 1249"/>
              <a:gd name="T99" fmla="*/ 2147483647 h 463"/>
              <a:gd name="T100" fmla="*/ 2147483647 w 1249"/>
              <a:gd name="T101" fmla="*/ 2147483647 h 463"/>
              <a:gd name="T102" fmla="*/ 2147483647 w 1249"/>
              <a:gd name="T103" fmla="*/ 2147483647 h 463"/>
              <a:gd name="T104" fmla="*/ 2147483647 w 1249"/>
              <a:gd name="T105" fmla="*/ 2147483647 h 463"/>
              <a:gd name="T106" fmla="*/ 2147483647 w 1249"/>
              <a:gd name="T107" fmla="*/ 2147483647 h 463"/>
              <a:gd name="T108" fmla="*/ 2147483647 w 1249"/>
              <a:gd name="T109" fmla="*/ 2147483647 h 46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249"/>
              <a:gd name="T166" fmla="*/ 0 h 463"/>
              <a:gd name="T167" fmla="*/ 1249 w 1249"/>
              <a:gd name="T168" fmla="*/ 463 h 46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249" h="463">
                <a:moveTo>
                  <a:pt x="0" y="447"/>
                </a:moveTo>
                <a:lnTo>
                  <a:pt x="0" y="463"/>
                </a:lnTo>
                <a:lnTo>
                  <a:pt x="22" y="463"/>
                </a:lnTo>
                <a:lnTo>
                  <a:pt x="22" y="462"/>
                </a:lnTo>
                <a:lnTo>
                  <a:pt x="24" y="462"/>
                </a:lnTo>
                <a:lnTo>
                  <a:pt x="46" y="457"/>
                </a:lnTo>
                <a:lnTo>
                  <a:pt x="43" y="449"/>
                </a:lnTo>
                <a:lnTo>
                  <a:pt x="43" y="458"/>
                </a:lnTo>
                <a:lnTo>
                  <a:pt x="64" y="458"/>
                </a:lnTo>
                <a:lnTo>
                  <a:pt x="65" y="458"/>
                </a:lnTo>
                <a:lnTo>
                  <a:pt x="87" y="454"/>
                </a:lnTo>
                <a:lnTo>
                  <a:pt x="89" y="453"/>
                </a:lnTo>
                <a:lnTo>
                  <a:pt x="105" y="448"/>
                </a:lnTo>
                <a:lnTo>
                  <a:pt x="103" y="440"/>
                </a:lnTo>
                <a:lnTo>
                  <a:pt x="105" y="448"/>
                </a:lnTo>
                <a:lnTo>
                  <a:pt x="126" y="443"/>
                </a:lnTo>
                <a:lnTo>
                  <a:pt x="124" y="435"/>
                </a:lnTo>
                <a:lnTo>
                  <a:pt x="125" y="444"/>
                </a:lnTo>
                <a:lnTo>
                  <a:pt x="147" y="440"/>
                </a:lnTo>
                <a:lnTo>
                  <a:pt x="149" y="439"/>
                </a:lnTo>
                <a:lnTo>
                  <a:pt x="151" y="439"/>
                </a:lnTo>
                <a:lnTo>
                  <a:pt x="173" y="425"/>
                </a:lnTo>
                <a:lnTo>
                  <a:pt x="167" y="417"/>
                </a:lnTo>
                <a:lnTo>
                  <a:pt x="171" y="425"/>
                </a:lnTo>
                <a:lnTo>
                  <a:pt x="193" y="416"/>
                </a:lnTo>
                <a:lnTo>
                  <a:pt x="214" y="407"/>
                </a:lnTo>
                <a:lnTo>
                  <a:pt x="215" y="405"/>
                </a:lnTo>
                <a:lnTo>
                  <a:pt x="232" y="391"/>
                </a:lnTo>
                <a:lnTo>
                  <a:pt x="227" y="385"/>
                </a:lnTo>
                <a:lnTo>
                  <a:pt x="232" y="392"/>
                </a:lnTo>
                <a:lnTo>
                  <a:pt x="254" y="378"/>
                </a:lnTo>
                <a:lnTo>
                  <a:pt x="281" y="360"/>
                </a:lnTo>
                <a:lnTo>
                  <a:pt x="282" y="359"/>
                </a:lnTo>
                <a:lnTo>
                  <a:pt x="282" y="358"/>
                </a:lnTo>
                <a:lnTo>
                  <a:pt x="298" y="338"/>
                </a:lnTo>
                <a:lnTo>
                  <a:pt x="291" y="333"/>
                </a:lnTo>
                <a:lnTo>
                  <a:pt x="298" y="340"/>
                </a:lnTo>
                <a:lnTo>
                  <a:pt x="320" y="316"/>
                </a:lnTo>
                <a:lnTo>
                  <a:pt x="313" y="310"/>
                </a:lnTo>
                <a:lnTo>
                  <a:pt x="318" y="316"/>
                </a:lnTo>
                <a:lnTo>
                  <a:pt x="340" y="298"/>
                </a:lnTo>
                <a:lnTo>
                  <a:pt x="343" y="297"/>
                </a:lnTo>
                <a:lnTo>
                  <a:pt x="359" y="274"/>
                </a:lnTo>
                <a:lnTo>
                  <a:pt x="351" y="269"/>
                </a:lnTo>
                <a:lnTo>
                  <a:pt x="357" y="275"/>
                </a:lnTo>
                <a:lnTo>
                  <a:pt x="384" y="247"/>
                </a:lnTo>
                <a:lnTo>
                  <a:pt x="384" y="245"/>
                </a:lnTo>
                <a:lnTo>
                  <a:pt x="406" y="218"/>
                </a:lnTo>
                <a:lnTo>
                  <a:pt x="423" y="195"/>
                </a:lnTo>
                <a:lnTo>
                  <a:pt x="424" y="195"/>
                </a:lnTo>
                <a:lnTo>
                  <a:pt x="446" y="161"/>
                </a:lnTo>
                <a:lnTo>
                  <a:pt x="439" y="156"/>
                </a:lnTo>
                <a:lnTo>
                  <a:pt x="445" y="163"/>
                </a:lnTo>
                <a:lnTo>
                  <a:pt x="466" y="139"/>
                </a:lnTo>
                <a:lnTo>
                  <a:pt x="466" y="138"/>
                </a:lnTo>
                <a:lnTo>
                  <a:pt x="488" y="111"/>
                </a:lnTo>
                <a:lnTo>
                  <a:pt x="481" y="106"/>
                </a:lnTo>
                <a:lnTo>
                  <a:pt x="488" y="112"/>
                </a:lnTo>
                <a:lnTo>
                  <a:pt x="510" y="89"/>
                </a:lnTo>
                <a:lnTo>
                  <a:pt x="532" y="66"/>
                </a:lnTo>
                <a:lnTo>
                  <a:pt x="552" y="47"/>
                </a:lnTo>
                <a:lnTo>
                  <a:pt x="546" y="40"/>
                </a:lnTo>
                <a:lnTo>
                  <a:pt x="551" y="47"/>
                </a:lnTo>
                <a:lnTo>
                  <a:pt x="568" y="32"/>
                </a:lnTo>
                <a:lnTo>
                  <a:pt x="562" y="26"/>
                </a:lnTo>
                <a:lnTo>
                  <a:pt x="566" y="34"/>
                </a:lnTo>
                <a:lnTo>
                  <a:pt x="588" y="25"/>
                </a:lnTo>
                <a:lnTo>
                  <a:pt x="609" y="16"/>
                </a:lnTo>
                <a:lnTo>
                  <a:pt x="605" y="8"/>
                </a:lnTo>
                <a:lnTo>
                  <a:pt x="605" y="17"/>
                </a:lnTo>
                <a:lnTo>
                  <a:pt x="627" y="17"/>
                </a:lnTo>
                <a:lnTo>
                  <a:pt x="649" y="17"/>
                </a:lnTo>
                <a:lnTo>
                  <a:pt x="649" y="8"/>
                </a:lnTo>
                <a:lnTo>
                  <a:pt x="646" y="16"/>
                </a:lnTo>
                <a:lnTo>
                  <a:pt x="668" y="25"/>
                </a:lnTo>
                <a:lnTo>
                  <a:pt x="671" y="17"/>
                </a:lnTo>
                <a:lnTo>
                  <a:pt x="667" y="25"/>
                </a:lnTo>
                <a:lnTo>
                  <a:pt x="683" y="34"/>
                </a:lnTo>
                <a:lnTo>
                  <a:pt x="710" y="48"/>
                </a:lnTo>
                <a:lnTo>
                  <a:pt x="714" y="40"/>
                </a:lnTo>
                <a:lnTo>
                  <a:pt x="707" y="45"/>
                </a:lnTo>
                <a:lnTo>
                  <a:pt x="724" y="65"/>
                </a:lnTo>
                <a:lnTo>
                  <a:pt x="725" y="66"/>
                </a:lnTo>
                <a:lnTo>
                  <a:pt x="747" y="89"/>
                </a:lnTo>
                <a:lnTo>
                  <a:pt x="752" y="83"/>
                </a:lnTo>
                <a:lnTo>
                  <a:pt x="746" y="89"/>
                </a:lnTo>
                <a:lnTo>
                  <a:pt x="766" y="112"/>
                </a:lnTo>
                <a:lnTo>
                  <a:pt x="773" y="106"/>
                </a:lnTo>
                <a:lnTo>
                  <a:pt x="766" y="111"/>
                </a:lnTo>
                <a:lnTo>
                  <a:pt x="788" y="138"/>
                </a:lnTo>
                <a:lnTo>
                  <a:pt x="795" y="133"/>
                </a:lnTo>
                <a:lnTo>
                  <a:pt x="788" y="138"/>
                </a:lnTo>
                <a:lnTo>
                  <a:pt x="805" y="161"/>
                </a:lnTo>
                <a:lnTo>
                  <a:pt x="832" y="195"/>
                </a:lnTo>
                <a:lnTo>
                  <a:pt x="832" y="196"/>
                </a:lnTo>
                <a:lnTo>
                  <a:pt x="853" y="219"/>
                </a:lnTo>
                <a:lnTo>
                  <a:pt x="859" y="213"/>
                </a:lnTo>
                <a:lnTo>
                  <a:pt x="853" y="218"/>
                </a:lnTo>
                <a:lnTo>
                  <a:pt x="870" y="245"/>
                </a:lnTo>
                <a:lnTo>
                  <a:pt x="892" y="274"/>
                </a:lnTo>
                <a:lnTo>
                  <a:pt x="893" y="275"/>
                </a:lnTo>
                <a:lnTo>
                  <a:pt x="915" y="298"/>
                </a:lnTo>
                <a:lnTo>
                  <a:pt x="936" y="316"/>
                </a:lnTo>
                <a:lnTo>
                  <a:pt x="941" y="310"/>
                </a:lnTo>
                <a:lnTo>
                  <a:pt x="936" y="316"/>
                </a:lnTo>
                <a:lnTo>
                  <a:pt x="958" y="340"/>
                </a:lnTo>
                <a:lnTo>
                  <a:pt x="980" y="359"/>
                </a:lnTo>
                <a:lnTo>
                  <a:pt x="985" y="352"/>
                </a:lnTo>
                <a:lnTo>
                  <a:pt x="978" y="358"/>
                </a:lnTo>
                <a:lnTo>
                  <a:pt x="994" y="376"/>
                </a:lnTo>
                <a:lnTo>
                  <a:pt x="994" y="377"/>
                </a:lnTo>
                <a:lnTo>
                  <a:pt x="996" y="378"/>
                </a:lnTo>
                <a:lnTo>
                  <a:pt x="1018" y="392"/>
                </a:lnTo>
                <a:lnTo>
                  <a:pt x="1040" y="407"/>
                </a:lnTo>
                <a:lnTo>
                  <a:pt x="1041" y="407"/>
                </a:lnTo>
                <a:lnTo>
                  <a:pt x="1063" y="416"/>
                </a:lnTo>
                <a:lnTo>
                  <a:pt x="1085" y="425"/>
                </a:lnTo>
                <a:lnTo>
                  <a:pt x="1088" y="417"/>
                </a:lnTo>
                <a:lnTo>
                  <a:pt x="1084" y="425"/>
                </a:lnTo>
                <a:lnTo>
                  <a:pt x="1105" y="439"/>
                </a:lnTo>
                <a:lnTo>
                  <a:pt x="1107" y="439"/>
                </a:lnTo>
                <a:lnTo>
                  <a:pt x="1124" y="443"/>
                </a:lnTo>
                <a:lnTo>
                  <a:pt x="1146" y="448"/>
                </a:lnTo>
                <a:lnTo>
                  <a:pt x="1146" y="449"/>
                </a:lnTo>
                <a:lnTo>
                  <a:pt x="1173" y="454"/>
                </a:lnTo>
                <a:lnTo>
                  <a:pt x="1174" y="445"/>
                </a:lnTo>
                <a:lnTo>
                  <a:pt x="1173" y="453"/>
                </a:lnTo>
                <a:lnTo>
                  <a:pt x="1189" y="457"/>
                </a:lnTo>
                <a:lnTo>
                  <a:pt x="1190" y="458"/>
                </a:lnTo>
                <a:lnTo>
                  <a:pt x="1212" y="458"/>
                </a:lnTo>
                <a:lnTo>
                  <a:pt x="1212" y="449"/>
                </a:lnTo>
                <a:lnTo>
                  <a:pt x="1211" y="457"/>
                </a:lnTo>
                <a:lnTo>
                  <a:pt x="1233" y="462"/>
                </a:lnTo>
                <a:lnTo>
                  <a:pt x="1234" y="463"/>
                </a:lnTo>
                <a:lnTo>
                  <a:pt x="1249" y="463"/>
                </a:lnTo>
                <a:lnTo>
                  <a:pt x="1249" y="447"/>
                </a:lnTo>
                <a:lnTo>
                  <a:pt x="1234" y="447"/>
                </a:lnTo>
                <a:lnTo>
                  <a:pt x="1234" y="454"/>
                </a:lnTo>
                <a:lnTo>
                  <a:pt x="1236" y="447"/>
                </a:lnTo>
                <a:lnTo>
                  <a:pt x="1214" y="442"/>
                </a:lnTo>
                <a:lnTo>
                  <a:pt x="1212" y="442"/>
                </a:lnTo>
                <a:lnTo>
                  <a:pt x="1190" y="442"/>
                </a:lnTo>
                <a:lnTo>
                  <a:pt x="1190" y="449"/>
                </a:lnTo>
                <a:lnTo>
                  <a:pt x="1193" y="442"/>
                </a:lnTo>
                <a:lnTo>
                  <a:pt x="1177" y="438"/>
                </a:lnTo>
                <a:lnTo>
                  <a:pt x="1150" y="432"/>
                </a:lnTo>
                <a:lnTo>
                  <a:pt x="1147" y="440"/>
                </a:lnTo>
                <a:lnTo>
                  <a:pt x="1150" y="432"/>
                </a:lnTo>
                <a:lnTo>
                  <a:pt x="1128" y="427"/>
                </a:lnTo>
                <a:lnTo>
                  <a:pt x="1111" y="423"/>
                </a:lnTo>
                <a:lnTo>
                  <a:pt x="1109" y="431"/>
                </a:lnTo>
                <a:lnTo>
                  <a:pt x="1114" y="425"/>
                </a:lnTo>
                <a:lnTo>
                  <a:pt x="1093" y="411"/>
                </a:lnTo>
                <a:lnTo>
                  <a:pt x="1092" y="409"/>
                </a:lnTo>
                <a:lnTo>
                  <a:pt x="1070" y="400"/>
                </a:lnTo>
                <a:lnTo>
                  <a:pt x="1048" y="391"/>
                </a:lnTo>
                <a:lnTo>
                  <a:pt x="1044" y="399"/>
                </a:lnTo>
                <a:lnTo>
                  <a:pt x="1049" y="392"/>
                </a:lnTo>
                <a:lnTo>
                  <a:pt x="1027" y="378"/>
                </a:lnTo>
                <a:lnTo>
                  <a:pt x="1005" y="364"/>
                </a:lnTo>
                <a:lnTo>
                  <a:pt x="1000" y="371"/>
                </a:lnTo>
                <a:lnTo>
                  <a:pt x="1007" y="365"/>
                </a:lnTo>
                <a:lnTo>
                  <a:pt x="991" y="347"/>
                </a:lnTo>
                <a:lnTo>
                  <a:pt x="990" y="346"/>
                </a:lnTo>
                <a:lnTo>
                  <a:pt x="968" y="327"/>
                </a:lnTo>
                <a:lnTo>
                  <a:pt x="963" y="333"/>
                </a:lnTo>
                <a:lnTo>
                  <a:pt x="969" y="328"/>
                </a:lnTo>
                <a:lnTo>
                  <a:pt x="947" y="305"/>
                </a:lnTo>
                <a:lnTo>
                  <a:pt x="946" y="303"/>
                </a:lnTo>
                <a:lnTo>
                  <a:pt x="925" y="285"/>
                </a:lnTo>
                <a:lnTo>
                  <a:pt x="920" y="292"/>
                </a:lnTo>
                <a:lnTo>
                  <a:pt x="927" y="287"/>
                </a:lnTo>
                <a:lnTo>
                  <a:pt x="905" y="263"/>
                </a:lnTo>
                <a:lnTo>
                  <a:pt x="898" y="269"/>
                </a:lnTo>
                <a:lnTo>
                  <a:pt x="905" y="263"/>
                </a:lnTo>
                <a:lnTo>
                  <a:pt x="883" y="235"/>
                </a:lnTo>
                <a:lnTo>
                  <a:pt x="876" y="240"/>
                </a:lnTo>
                <a:lnTo>
                  <a:pt x="884" y="236"/>
                </a:lnTo>
                <a:lnTo>
                  <a:pt x="867" y="209"/>
                </a:lnTo>
                <a:lnTo>
                  <a:pt x="866" y="208"/>
                </a:lnTo>
                <a:lnTo>
                  <a:pt x="845" y="185"/>
                </a:lnTo>
                <a:lnTo>
                  <a:pt x="839" y="190"/>
                </a:lnTo>
                <a:lnTo>
                  <a:pt x="845" y="185"/>
                </a:lnTo>
                <a:lnTo>
                  <a:pt x="818" y="151"/>
                </a:lnTo>
                <a:lnTo>
                  <a:pt x="812" y="156"/>
                </a:lnTo>
                <a:lnTo>
                  <a:pt x="818" y="152"/>
                </a:lnTo>
                <a:lnTo>
                  <a:pt x="801" y="129"/>
                </a:lnTo>
                <a:lnTo>
                  <a:pt x="801" y="128"/>
                </a:lnTo>
                <a:lnTo>
                  <a:pt x="779" y="101"/>
                </a:lnTo>
                <a:lnTo>
                  <a:pt x="759" y="78"/>
                </a:lnTo>
                <a:lnTo>
                  <a:pt x="737" y="54"/>
                </a:lnTo>
                <a:lnTo>
                  <a:pt x="730" y="59"/>
                </a:lnTo>
                <a:lnTo>
                  <a:pt x="737" y="54"/>
                </a:lnTo>
                <a:lnTo>
                  <a:pt x="720" y="35"/>
                </a:lnTo>
                <a:lnTo>
                  <a:pt x="717" y="34"/>
                </a:lnTo>
                <a:lnTo>
                  <a:pt x="690" y="19"/>
                </a:lnTo>
                <a:lnTo>
                  <a:pt x="675" y="10"/>
                </a:lnTo>
                <a:lnTo>
                  <a:pt x="675" y="9"/>
                </a:lnTo>
                <a:lnTo>
                  <a:pt x="653" y="0"/>
                </a:lnTo>
                <a:lnTo>
                  <a:pt x="649" y="0"/>
                </a:lnTo>
                <a:lnTo>
                  <a:pt x="627" y="0"/>
                </a:lnTo>
                <a:lnTo>
                  <a:pt x="605" y="0"/>
                </a:lnTo>
                <a:lnTo>
                  <a:pt x="603" y="0"/>
                </a:lnTo>
                <a:lnTo>
                  <a:pt x="582" y="9"/>
                </a:lnTo>
                <a:lnTo>
                  <a:pt x="560" y="18"/>
                </a:lnTo>
                <a:lnTo>
                  <a:pt x="557" y="19"/>
                </a:lnTo>
                <a:lnTo>
                  <a:pt x="541" y="34"/>
                </a:lnTo>
                <a:lnTo>
                  <a:pt x="541" y="35"/>
                </a:lnTo>
                <a:lnTo>
                  <a:pt x="520" y="54"/>
                </a:lnTo>
                <a:lnTo>
                  <a:pt x="498" y="78"/>
                </a:lnTo>
                <a:lnTo>
                  <a:pt x="476" y="101"/>
                </a:lnTo>
                <a:lnTo>
                  <a:pt x="475" y="101"/>
                </a:lnTo>
                <a:lnTo>
                  <a:pt x="453" y="128"/>
                </a:lnTo>
                <a:lnTo>
                  <a:pt x="459" y="133"/>
                </a:lnTo>
                <a:lnTo>
                  <a:pt x="453" y="128"/>
                </a:lnTo>
                <a:lnTo>
                  <a:pt x="432" y="151"/>
                </a:lnTo>
                <a:lnTo>
                  <a:pt x="432" y="152"/>
                </a:lnTo>
                <a:lnTo>
                  <a:pt x="410" y="186"/>
                </a:lnTo>
                <a:lnTo>
                  <a:pt x="417" y="190"/>
                </a:lnTo>
                <a:lnTo>
                  <a:pt x="410" y="186"/>
                </a:lnTo>
                <a:lnTo>
                  <a:pt x="393" y="209"/>
                </a:lnTo>
                <a:lnTo>
                  <a:pt x="400" y="213"/>
                </a:lnTo>
                <a:lnTo>
                  <a:pt x="393" y="208"/>
                </a:lnTo>
                <a:lnTo>
                  <a:pt x="371" y="235"/>
                </a:lnTo>
                <a:lnTo>
                  <a:pt x="378" y="240"/>
                </a:lnTo>
                <a:lnTo>
                  <a:pt x="373" y="235"/>
                </a:lnTo>
                <a:lnTo>
                  <a:pt x="346" y="263"/>
                </a:lnTo>
                <a:lnTo>
                  <a:pt x="344" y="265"/>
                </a:lnTo>
                <a:lnTo>
                  <a:pt x="329" y="288"/>
                </a:lnTo>
                <a:lnTo>
                  <a:pt x="335" y="292"/>
                </a:lnTo>
                <a:lnTo>
                  <a:pt x="330" y="285"/>
                </a:lnTo>
                <a:lnTo>
                  <a:pt x="308" y="303"/>
                </a:lnTo>
                <a:lnTo>
                  <a:pt x="308" y="305"/>
                </a:lnTo>
                <a:lnTo>
                  <a:pt x="286" y="328"/>
                </a:lnTo>
                <a:lnTo>
                  <a:pt x="285" y="328"/>
                </a:lnTo>
                <a:lnTo>
                  <a:pt x="269" y="347"/>
                </a:lnTo>
                <a:lnTo>
                  <a:pt x="276" y="352"/>
                </a:lnTo>
                <a:lnTo>
                  <a:pt x="272" y="346"/>
                </a:lnTo>
                <a:lnTo>
                  <a:pt x="245" y="364"/>
                </a:lnTo>
                <a:lnTo>
                  <a:pt x="223" y="378"/>
                </a:lnTo>
                <a:lnTo>
                  <a:pt x="222" y="378"/>
                </a:lnTo>
                <a:lnTo>
                  <a:pt x="205" y="392"/>
                </a:lnTo>
                <a:lnTo>
                  <a:pt x="210" y="399"/>
                </a:lnTo>
                <a:lnTo>
                  <a:pt x="207" y="391"/>
                </a:lnTo>
                <a:lnTo>
                  <a:pt x="187" y="400"/>
                </a:lnTo>
                <a:lnTo>
                  <a:pt x="165" y="409"/>
                </a:lnTo>
                <a:lnTo>
                  <a:pt x="164" y="411"/>
                </a:lnTo>
                <a:lnTo>
                  <a:pt x="142" y="425"/>
                </a:lnTo>
                <a:lnTo>
                  <a:pt x="145" y="431"/>
                </a:lnTo>
                <a:lnTo>
                  <a:pt x="144" y="423"/>
                </a:lnTo>
                <a:lnTo>
                  <a:pt x="122" y="427"/>
                </a:lnTo>
                <a:lnTo>
                  <a:pt x="102" y="432"/>
                </a:lnTo>
                <a:lnTo>
                  <a:pt x="100" y="432"/>
                </a:lnTo>
                <a:lnTo>
                  <a:pt x="84" y="438"/>
                </a:lnTo>
                <a:lnTo>
                  <a:pt x="86" y="445"/>
                </a:lnTo>
                <a:lnTo>
                  <a:pt x="85" y="438"/>
                </a:lnTo>
                <a:lnTo>
                  <a:pt x="63" y="442"/>
                </a:lnTo>
                <a:lnTo>
                  <a:pt x="64" y="449"/>
                </a:lnTo>
                <a:lnTo>
                  <a:pt x="64" y="442"/>
                </a:lnTo>
                <a:lnTo>
                  <a:pt x="43" y="442"/>
                </a:lnTo>
                <a:lnTo>
                  <a:pt x="42" y="442"/>
                </a:lnTo>
                <a:lnTo>
                  <a:pt x="20" y="447"/>
                </a:lnTo>
                <a:lnTo>
                  <a:pt x="22" y="454"/>
                </a:lnTo>
                <a:lnTo>
                  <a:pt x="22" y="447"/>
                </a:lnTo>
                <a:lnTo>
                  <a:pt x="0" y="44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8" name="Rectangle 67"/>
          <p:cNvSpPr>
            <a:spLocks noChangeArrowheads="1"/>
          </p:cNvSpPr>
          <p:nvPr/>
        </p:nvSpPr>
        <p:spPr bwMode="auto">
          <a:xfrm rot="-2907112">
            <a:off x="6589713" y="562768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9949" name="Line 68"/>
          <p:cNvSpPr>
            <a:spLocks noChangeShapeType="1"/>
          </p:cNvSpPr>
          <p:nvPr/>
        </p:nvSpPr>
        <p:spPr bwMode="auto">
          <a:xfrm flipV="1">
            <a:off x="6686550" y="2867025"/>
            <a:ext cx="0" cy="638175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0" name="Line 69"/>
          <p:cNvSpPr>
            <a:spLocks noChangeShapeType="1"/>
          </p:cNvSpPr>
          <p:nvPr/>
        </p:nvSpPr>
        <p:spPr bwMode="auto">
          <a:xfrm>
            <a:off x="6686550" y="3248025"/>
            <a:ext cx="139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1" name="Line 70"/>
          <p:cNvSpPr>
            <a:spLocks noChangeShapeType="1"/>
          </p:cNvSpPr>
          <p:nvPr/>
        </p:nvSpPr>
        <p:spPr bwMode="auto">
          <a:xfrm>
            <a:off x="6686550" y="2867025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2" name="Line 71"/>
          <p:cNvSpPr>
            <a:spLocks noChangeShapeType="1"/>
          </p:cNvSpPr>
          <p:nvPr/>
        </p:nvSpPr>
        <p:spPr bwMode="auto">
          <a:xfrm flipV="1">
            <a:off x="7953375" y="3248025"/>
            <a:ext cx="0" cy="29527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3" name="Line 72"/>
          <p:cNvSpPr>
            <a:spLocks noChangeShapeType="1"/>
          </p:cNvSpPr>
          <p:nvPr/>
        </p:nvSpPr>
        <p:spPr bwMode="auto">
          <a:xfrm flipV="1">
            <a:off x="8229600" y="2867025"/>
            <a:ext cx="0" cy="6762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4" name="Line 73"/>
          <p:cNvSpPr>
            <a:spLocks noChangeShapeType="1"/>
          </p:cNvSpPr>
          <p:nvPr/>
        </p:nvSpPr>
        <p:spPr bwMode="auto">
          <a:xfrm>
            <a:off x="6619875" y="5153025"/>
            <a:ext cx="178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5" name="Line 74"/>
          <p:cNvSpPr>
            <a:spLocks noChangeShapeType="1"/>
          </p:cNvSpPr>
          <p:nvPr/>
        </p:nvSpPr>
        <p:spPr bwMode="auto">
          <a:xfrm flipV="1">
            <a:off x="6629400" y="5162550"/>
            <a:ext cx="0" cy="495300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6" name="Line 75"/>
          <p:cNvSpPr>
            <a:spLocks noChangeShapeType="1"/>
          </p:cNvSpPr>
          <p:nvPr/>
        </p:nvSpPr>
        <p:spPr bwMode="auto">
          <a:xfrm flipV="1">
            <a:off x="8010525" y="5162550"/>
            <a:ext cx="0" cy="4953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7" name="Line 76"/>
          <p:cNvSpPr>
            <a:spLocks noChangeShapeType="1"/>
          </p:cNvSpPr>
          <p:nvPr/>
        </p:nvSpPr>
        <p:spPr bwMode="auto">
          <a:xfrm flipV="1">
            <a:off x="8267700" y="5162550"/>
            <a:ext cx="0" cy="4953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010025" y="0"/>
            <a:ext cx="5133975" cy="68580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40962" name="Group 3"/>
          <p:cNvGrpSpPr>
            <a:grpSpLocks/>
          </p:cNvGrpSpPr>
          <p:nvPr/>
        </p:nvGrpSpPr>
        <p:grpSpPr bwMode="auto">
          <a:xfrm>
            <a:off x="333375" y="2800350"/>
            <a:ext cx="3411538" cy="784225"/>
            <a:chOff x="1044" y="228"/>
            <a:chExt cx="2149" cy="494"/>
          </a:xfrm>
        </p:grpSpPr>
        <p:sp>
          <p:nvSpPr>
            <p:cNvPr id="41083" name="Line 4"/>
            <p:cNvSpPr>
              <a:spLocks noChangeShapeType="1"/>
            </p:cNvSpPr>
            <p:nvPr/>
          </p:nvSpPr>
          <p:spPr bwMode="auto">
            <a:xfrm>
              <a:off x="1044" y="689"/>
              <a:ext cx="214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4" name="Line 5"/>
            <p:cNvSpPr>
              <a:spLocks noChangeShapeType="1"/>
            </p:cNvSpPr>
            <p:nvPr/>
          </p:nvSpPr>
          <p:spPr bwMode="auto">
            <a:xfrm flipV="1">
              <a:off x="1348" y="664"/>
              <a:ext cx="5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5" name="Line 6"/>
            <p:cNvSpPr>
              <a:spLocks noChangeShapeType="1"/>
            </p:cNvSpPr>
            <p:nvPr/>
          </p:nvSpPr>
          <p:spPr bwMode="auto">
            <a:xfrm flipV="1">
              <a:off x="2267" y="664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6" name="Line 7"/>
            <p:cNvSpPr>
              <a:spLocks noChangeShapeType="1"/>
            </p:cNvSpPr>
            <p:nvPr/>
          </p:nvSpPr>
          <p:spPr bwMode="auto">
            <a:xfrm flipV="1">
              <a:off x="2576" y="664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7" name="Line 8"/>
            <p:cNvSpPr>
              <a:spLocks noChangeShapeType="1"/>
            </p:cNvSpPr>
            <p:nvPr/>
          </p:nvSpPr>
          <p:spPr bwMode="auto">
            <a:xfrm flipV="1">
              <a:off x="2884" y="664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8" name="Freeform 9"/>
            <p:cNvSpPr>
              <a:spLocks/>
            </p:cNvSpPr>
            <p:nvPr/>
          </p:nvSpPr>
          <p:spPr bwMode="auto">
            <a:xfrm>
              <a:off x="1640" y="229"/>
              <a:ext cx="1249" cy="463"/>
            </a:xfrm>
            <a:custGeom>
              <a:avLst/>
              <a:gdLst>
                <a:gd name="T0" fmla="*/ 24 w 1249"/>
                <a:gd name="T1" fmla="*/ 462 h 463"/>
                <a:gd name="T2" fmla="*/ 65 w 1249"/>
                <a:gd name="T3" fmla="*/ 458 h 463"/>
                <a:gd name="T4" fmla="*/ 105 w 1249"/>
                <a:gd name="T5" fmla="*/ 448 h 463"/>
                <a:gd name="T6" fmla="*/ 149 w 1249"/>
                <a:gd name="T7" fmla="*/ 439 h 463"/>
                <a:gd name="T8" fmla="*/ 193 w 1249"/>
                <a:gd name="T9" fmla="*/ 416 h 463"/>
                <a:gd name="T10" fmla="*/ 232 w 1249"/>
                <a:gd name="T11" fmla="*/ 392 h 463"/>
                <a:gd name="T12" fmla="*/ 298 w 1249"/>
                <a:gd name="T13" fmla="*/ 338 h 463"/>
                <a:gd name="T14" fmla="*/ 318 w 1249"/>
                <a:gd name="T15" fmla="*/ 316 h 463"/>
                <a:gd name="T16" fmla="*/ 357 w 1249"/>
                <a:gd name="T17" fmla="*/ 275 h 463"/>
                <a:gd name="T18" fmla="*/ 423 w 1249"/>
                <a:gd name="T19" fmla="*/ 195 h 463"/>
                <a:gd name="T20" fmla="*/ 466 w 1249"/>
                <a:gd name="T21" fmla="*/ 139 h 463"/>
                <a:gd name="T22" fmla="*/ 510 w 1249"/>
                <a:gd name="T23" fmla="*/ 89 h 463"/>
                <a:gd name="T24" fmla="*/ 568 w 1249"/>
                <a:gd name="T25" fmla="*/ 32 h 463"/>
                <a:gd name="T26" fmla="*/ 605 w 1249"/>
                <a:gd name="T27" fmla="*/ 8 h 463"/>
                <a:gd name="T28" fmla="*/ 646 w 1249"/>
                <a:gd name="T29" fmla="*/ 16 h 463"/>
                <a:gd name="T30" fmla="*/ 710 w 1249"/>
                <a:gd name="T31" fmla="*/ 48 h 463"/>
                <a:gd name="T32" fmla="*/ 747 w 1249"/>
                <a:gd name="T33" fmla="*/ 89 h 463"/>
                <a:gd name="T34" fmla="*/ 766 w 1249"/>
                <a:gd name="T35" fmla="*/ 111 h 463"/>
                <a:gd name="T36" fmla="*/ 805 w 1249"/>
                <a:gd name="T37" fmla="*/ 161 h 463"/>
                <a:gd name="T38" fmla="*/ 853 w 1249"/>
                <a:gd name="T39" fmla="*/ 218 h 463"/>
                <a:gd name="T40" fmla="*/ 915 w 1249"/>
                <a:gd name="T41" fmla="*/ 298 h 463"/>
                <a:gd name="T42" fmla="*/ 958 w 1249"/>
                <a:gd name="T43" fmla="*/ 340 h 463"/>
                <a:gd name="T44" fmla="*/ 994 w 1249"/>
                <a:gd name="T45" fmla="*/ 376 h 463"/>
                <a:gd name="T46" fmla="*/ 1041 w 1249"/>
                <a:gd name="T47" fmla="*/ 407 h 463"/>
                <a:gd name="T48" fmla="*/ 1105 w 1249"/>
                <a:gd name="T49" fmla="*/ 439 h 463"/>
                <a:gd name="T50" fmla="*/ 1173 w 1249"/>
                <a:gd name="T51" fmla="*/ 454 h 463"/>
                <a:gd name="T52" fmla="*/ 1212 w 1249"/>
                <a:gd name="T53" fmla="*/ 458 h 463"/>
                <a:gd name="T54" fmla="*/ 1249 w 1249"/>
                <a:gd name="T55" fmla="*/ 463 h 463"/>
                <a:gd name="T56" fmla="*/ 1214 w 1249"/>
                <a:gd name="T57" fmla="*/ 442 h 463"/>
                <a:gd name="T58" fmla="*/ 1177 w 1249"/>
                <a:gd name="T59" fmla="*/ 438 h 463"/>
                <a:gd name="T60" fmla="*/ 1128 w 1249"/>
                <a:gd name="T61" fmla="*/ 427 h 463"/>
                <a:gd name="T62" fmla="*/ 1092 w 1249"/>
                <a:gd name="T63" fmla="*/ 409 h 463"/>
                <a:gd name="T64" fmla="*/ 1027 w 1249"/>
                <a:gd name="T65" fmla="*/ 378 h 463"/>
                <a:gd name="T66" fmla="*/ 990 w 1249"/>
                <a:gd name="T67" fmla="*/ 346 h 463"/>
                <a:gd name="T68" fmla="*/ 946 w 1249"/>
                <a:gd name="T69" fmla="*/ 303 h 463"/>
                <a:gd name="T70" fmla="*/ 898 w 1249"/>
                <a:gd name="T71" fmla="*/ 269 h 463"/>
                <a:gd name="T72" fmla="*/ 867 w 1249"/>
                <a:gd name="T73" fmla="*/ 209 h 463"/>
                <a:gd name="T74" fmla="*/ 818 w 1249"/>
                <a:gd name="T75" fmla="*/ 151 h 463"/>
                <a:gd name="T76" fmla="*/ 779 w 1249"/>
                <a:gd name="T77" fmla="*/ 101 h 463"/>
                <a:gd name="T78" fmla="*/ 730 w 1249"/>
                <a:gd name="T79" fmla="*/ 59 h 463"/>
                <a:gd name="T80" fmla="*/ 690 w 1249"/>
                <a:gd name="T81" fmla="*/ 19 h 463"/>
                <a:gd name="T82" fmla="*/ 627 w 1249"/>
                <a:gd name="T83" fmla="*/ 0 h 463"/>
                <a:gd name="T84" fmla="*/ 582 w 1249"/>
                <a:gd name="T85" fmla="*/ 9 h 463"/>
                <a:gd name="T86" fmla="*/ 541 w 1249"/>
                <a:gd name="T87" fmla="*/ 35 h 463"/>
                <a:gd name="T88" fmla="*/ 453 w 1249"/>
                <a:gd name="T89" fmla="*/ 128 h 463"/>
                <a:gd name="T90" fmla="*/ 410 w 1249"/>
                <a:gd name="T91" fmla="*/ 186 h 463"/>
                <a:gd name="T92" fmla="*/ 393 w 1249"/>
                <a:gd name="T93" fmla="*/ 208 h 463"/>
                <a:gd name="T94" fmla="*/ 344 w 1249"/>
                <a:gd name="T95" fmla="*/ 265 h 463"/>
                <a:gd name="T96" fmla="*/ 308 w 1249"/>
                <a:gd name="T97" fmla="*/ 305 h 463"/>
                <a:gd name="T98" fmla="*/ 272 w 1249"/>
                <a:gd name="T99" fmla="*/ 346 h 463"/>
                <a:gd name="T100" fmla="*/ 210 w 1249"/>
                <a:gd name="T101" fmla="*/ 399 h 463"/>
                <a:gd name="T102" fmla="*/ 142 w 1249"/>
                <a:gd name="T103" fmla="*/ 425 h 463"/>
                <a:gd name="T104" fmla="*/ 102 w 1249"/>
                <a:gd name="T105" fmla="*/ 432 h 463"/>
                <a:gd name="T106" fmla="*/ 63 w 1249"/>
                <a:gd name="T107" fmla="*/ 442 h 463"/>
                <a:gd name="T108" fmla="*/ 42 w 1249"/>
                <a:gd name="T109" fmla="*/ 442 h 4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49"/>
                <a:gd name="T166" fmla="*/ 0 h 463"/>
                <a:gd name="T167" fmla="*/ 1249 w 1249"/>
                <a:gd name="T168" fmla="*/ 463 h 46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49" h="463">
                  <a:moveTo>
                    <a:pt x="0" y="447"/>
                  </a:moveTo>
                  <a:lnTo>
                    <a:pt x="0" y="463"/>
                  </a:lnTo>
                  <a:lnTo>
                    <a:pt x="22" y="463"/>
                  </a:lnTo>
                  <a:lnTo>
                    <a:pt x="22" y="462"/>
                  </a:lnTo>
                  <a:lnTo>
                    <a:pt x="24" y="462"/>
                  </a:lnTo>
                  <a:lnTo>
                    <a:pt x="46" y="457"/>
                  </a:lnTo>
                  <a:lnTo>
                    <a:pt x="43" y="449"/>
                  </a:lnTo>
                  <a:lnTo>
                    <a:pt x="43" y="458"/>
                  </a:lnTo>
                  <a:lnTo>
                    <a:pt x="64" y="458"/>
                  </a:lnTo>
                  <a:lnTo>
                    <a:pt x="65" y="458"/>
                  </a:lnTo>
                  <a:lnTo>
                    <a:pt x="87" y="454"/>
                  </a:lnTo>
                  <a:lnTo>
                    <a:pt x="89" y="453"/>
                  </a:lnTo>
                  <a:lnTo>
                    <a:pt x="105" y="448"/>
                  </a:lnTo>
                  <a:lnTo>
                    <a:pt x="103" y="440"/>
                  </a:lnTo>
                  <a:lnTo>
                    <a:pt x="105" y="448"/>
                  </a:lnTo>
                  <a:lnTo>
                    <a:pt x="126" y="443"/>
                  </a:lnTo>
                  <a:lnTo>
                    <a:pt x="124" y="435"/>
                  </a:lnTo>
                  <a:lnTo>
                    <a:pt x="125" y="444"/>
                  </a:lnTo>
                  <a:lnTo>
                    <a:pt x="147" y="440"/>
                  </a:lnTo>
                  <a:lnTo>
                    <a:pt x="149" y="439"/>
                  </a:lnTo>
                  <a:lnTo>
                    <a:pt x="151" y="439"/>
                  </a:lnTo>
                  <a:lnTo>
                    <a:pt x="173" y="425"/>
                  </a:lnTo>
                  <a:lnTo>
                    <a:pt x="167" y="417"/>
                  </a:lnTo>
                  <a:lnTo>
                    <a:pt x="171" y="425"/>
                  </a:lnTo>
                  <a:lnTo>
                    <a:pt x="193" y="416"/>
                  </a:lnTo>
                  <a:lnTo>
                    <a:pt x="214" y="407"/>
                  </a:lnTo>
                  <a:lnTo>
                    <a:pt x="215" y="405"/>
                  </a:lnTo>
                  <a:lnTo>
                    <a:pt x="232" y="391"/>
                  </a:lnTo>
                  <a:lnTo>
                    <a:pt x="227" y="385"/>
                  </a:lnTo>
                  <a:lnTo>
                    <a:pt x="232" y="392"/>
                  </a:lnTo>
                  <a:lnTo>
                    <a:pt x="254" y="378"/>
                  </a:lnTo>
                  <a:lnTo>
                    <a:pt x="281" y="360"/>
                  </a:lnTo>
                  <a:lnTo>
                    <a:pt x="282" y="359"/>
                  </a:lnTo>
                  <a:lnTo>
                    <a:pt x="282" y="358"/>
                  </a:lnTo>
                  <a:lnTo>
                    <a:pt x="298" y="338"/>
                  </a:lnTo>
                  <a:lnTo>
                    <a:pt x="291" y="333"/>
                  </a:lnTo>
                  <a:lnTo>
                    <a:pt x="298" y="340"/>
                  </a:lnTo>
                  <a:lnTo>
                    <a:pt x="320" y="316"/>
                  </a:lnTo>
                  <a:lnTo>
                    <a:pt x="313" y="310"/>
                  </a:lnTo>
                  <a:lnTo>
                    <a:pt x="318" y="316"/>
                  </a:lnTo>
                  <a:lnTo>
                    <a:pt x="340" y="298"/>
                  </a:lnTo>
                  <a:lnTo>
                    <a:pt x="343" y="297"/>
                  </a:lnTo>
                  <a:lnTo>
                    <a:pt x="359" y="274"/>
                  </a:lnTo>
                  <a:lnTo>
                    <a:pt x="351" y="269"/>
                  </a:lnTo>
                  <a:lnTo>
                    <a:pt x="357" y="275"/>
                  </a:lnTo>
                  <a:lnTo>
                    <a:pt x="384" y="247"/>
                  </a:lnTo>
                  <a:lnTo>
                    <a:pt x="384" y="245"/>
                  </a:lnTo>
                  <a:lnTo>
                    <a:pt x="406" y="218"/>
                  </a:lnTo>
                  <a:lnTo>
                    <a:pt x="423" y="195"/>
                  </a:lnTo>
                  <a:lnTo>
                    <a:pt x="424" y="195"/>
                  </a:lnTo>
                  <a:lnTo>
                    <a:pt x="446" y="161"/>
                  </a:lnTo>
                  <a:lnTo>
                    <a:pt x="439" y="156"/>
                  </a:lnTo>
                  <a:lnTo>
                    <a:pt x="445" y="163"/>
                  </a:lnTo>
                  <a:lnTo>
                    <a:pt x="466" y="139"/>
                  </a:lnTo>
                  <a:lnTo>
                    <a:pt x="466" y="138"/>
                  </a:lnTo>
                  <a:lnTo>
                    <a:pt x="488" y="111"/>
                  </a:lnTo>
                  <a:lnTo>
                    <a:pt x="481" y="106"/>
                  </a:lnTo>
                  <a:lnTo>
                    <a:pt x="488" y="112"/>
                  </a:lnTo>
                  <a:lnTo>
                    <a:pt x="510" y="89"/>
                  </a:lnTo>
                  <a:lnTo>
                    <a:pt x="532" y="66"/>
                  </a:lnTo>
                  <a:lnTo>
                    <a:pt x="552" y="47"/>
                  </a:lnTo>
                  <a:lnTo>
                    <a:pt x="546" y="40"/>
                  </a:lnTo>
                  <a:lnTo>
                    <a:pt x="551" y="47"/>
                  </a:lnTo>
                  <a:lnTo>
                    <a:pt x="568" y="32"/>
                  </a:lnTo>
                  <a:lnTo>
                    <a:pt x="562" y="26"/>
                  </a:lnTo>
                  <a:lnTo>
                    <a:pt x="566" y="34"/>
                  </a:lnTo>
                  <a:lnTo>
                    <a:pt x="588" y="25"/>
                  </a:lnTo>
                  <a:lnTo>
                    <a:pt x="609" y="16"/>
                  </a:lnTo>
                  <a:lnTo>
                    <a:pt x="605" y="8"/>
                  </a:lnTo>
                  <a:lnTo>
                    <a:pt x="605" y="17"/>
                  </a:lnTo>
                  <a:lnTo>
                    <a:pt x="627" y="17"/>
                  </a:lnTo>
                  <a:lnTo>
                    <a:pt x="649" y="17"/>
                  </a:lnTo>
                  <a:lnTo>
                    <a:pt x="649" y="8"/>
                  </a:lnTo>
                  <a:lnTo>
                    <a:pt x="646" y="16"/>
                  </a:lnTo>
                  <a:lnTo>
                    <a:pt x="668" y="25"/>
                  </a:lnTo>
                  <a:lnTo>
                    <a:pt x="671" y="17"/>
                  </a:lnTo>
                  <a:lnTo>
                    <a:pt x="667" y="25"/>
                  </a:lnTo>
                  <a:lnTo>
                    <a:pt x="683" y="34"/>
                  </a:lnTo>
                  <a:lnTo>
                    <a:pt x="710" y="48"/>
                  </a:lnTo>
                  <a:lnTo>
                    <a:pt x="714" y="40"/>
                  </a:lnTo>
                  <a:lnTo>
                    <a:pt x="707" y="45"/>
                  </a:lnTo>
                  <a:lnTo>
                    <a:pt x="724" y="65"/>
                  </a:lnTo>
                  <a:lnTo>
                    <a:pt x="725" y="66"/>
                  </a:lnTo>
                  <a:lnTo>
                    <a:pt x="747" y="89"/>
                  </a:lnTo>
                  <a:lnTo>
                    <a:pt x="752" y="83"/>
                  </a:lnTo>
                  <a:lnTo>
                    <a:pt x="746" y="89"/>
                  </a:lnTo>
                  <a:lnTo>
                    <a:pt x="766" y="112"/>
                  </a:lnTo>
                  <a:lnTo>
                    <a:pt x="773" y="106"/>
                  </a:lnTo>
                  <a:lnTo>
                    <a:pt x="766" y="111"/>
                  </a:lnTo>
                  <a:lnTo>
                    <a:pt x="788" y="138"/>
                  </a:lnTo>
                  <a:lnTo>
                    <a:pt x="795" y="133"/>
                  </a:lnTo>
                  <a:lnTo>
                    <a:pt x="788" y="138"/>
                  </a:lnTo>
                  <a:lnTo>
                    <a:pt x="805" y="161"/>
                  </a:lnTo>
                  <a:lnTo>
                    <a:pt x="832" y="195"/>
                  </a:lnTo>
                  <a:lnTo>
                    <a:pt x="832" y="196"/>
                  </a:lnTo>
                  <a:lnTo>
                    <a:pt x="853" y="219"/>
                  </a:lnTo>
                  <a:lnTo>
                    <a:pt x="859" y="213"/>
                  </a:lnTo>
                  <a:lnTo>
                    <a:pt x="853" y="218"/>
                  </a:lnTo>
                  <a:lnTo>
                    <a:pt x="870" y="245"/>
                  </a:lnTo>
                  <a:lnTo>
                    <a:pt x="892" y="274"/>
                  </a:lnTo>
                  <a:lnTo>
                    <a:pt x="893" y="275"/>
                  </a:lnTo>
                  <a:lnTo>
                    <a:pt x="915" y="298"/>
                  </a:lnTo>
                  <a:lnTo>
                    <a:pt x="936" y="316"/>
                  </a:lnTo>
                  <a:lnTo>
                    <a:pt x="941" y="310"/>
                  </a:lnTo>
                  <a:lnTo>
                    <a:pt x="936" y="316"/>
                  </a:lnTo>
                  <a:lnTo>
                    <a:pt x="958" y="340"/>
                  </a:lnTo>
                  <a:lnTo>
                    <a:pt x="980" y="359"/>
                  </a:lnTo>
                  <a:lnTo>
                    <a:pt x="985" y="352"/>
                  </a:lnTo>
                  <a:lnTo>
                    <a:pt x="978" y="358"/>
                  </a:lnTo>
                  <a:lnTo>
                    <a:pt x="994" y="376"/>
                  </a:lnTo>
                  <a:lnTo>
                    <a:pt x="994" y="377"/>
                  </a:lnTo>
                  <a:lnTo>
                    <a:pt x="996" y="378"/>
                  </a:lnTo>
                  <a:lnTo>
                    <a:pt x="1018" y="392"/>
                  </a:lnTo>
                  <a:lnTo>
                    <a:pt x="1040" y="407"/>
                  </a:lnTo>
                  <a:lnTo>
                    <a:pt x="1041" y="407"/>
                  </a:lnTo>
                  <a:lnTo>
                    <a:pt x="1063" y="416"/>
                  </a:lnTo>
                  <a:lnTo>
                    <a:pt x="1085" y="425"/>
                  </a:lnTo>
                  <a:lnTo>
                    <a:pt x="1088" y="417"/>
                  </a:lnTo>
                  <a:lnTo>
                    <a:pt x="1084" y="425"/>
                  </a:lnTo>
                  <a:lnTo>
                    <a:pt x="1105" y="439"/>
                  </a:lnTo>
                  <a:lnTo>
                    <a:pt x="1107" y="439"/>
                  </a:lnTo>
                  <a:lnTo>
                    <a:pt x="1124" y="443"/>
                  </a:lnTo>
                  <a:lnTo>
                    <a:pt x="1146" y="448"/>
                  </a:lnTo>
                  <a:lnTo>
                    <a:pt x="1146" y="449"/>
                  </a:lnTo>
                  <a:lnTo>
                    <a:pt x="1173" y="454"/>
                  </a:lnTo>
                  <a:lnTo>
                    <a:pt x="1174" y="445"/>
                  </a:lnTo>
                  <a:lnTo>
                    <a:pt x="1173" y="453"/>
                  </a:lnTo>
                  <a:lnTo>
                    <a:pt x="1189" y="457"/>
                  </a:lnTo>
                  <a:lnTo>
                    <a:pt x="1190" y="458"/>
                  </a:lnTo>
                  <a:lnTo>
                    <a:pt x="1212" y="458"/>
                  </a:lnTo>
                  <a:lnTo>
                    <a:pt x="1212" y="449"/>
                  </a:lnTo>
                  <a:lnTo>
                    <a:pt x="1211" y="457"/>
                  </a:lnTo>
                  <a:lnTo>
                    <a:pt x="1233" y="462"/>
                  </a:lnTo>
                  <a:lnTo>
                    <a:pt x="1234" y="463"/>
                  </a:lnTo>
                  <a:lnTo>
                    <a:pt x="1249" y="463"/>
                  </a:lnTo>
                  <a:lnTo>
                    <a:pt x="1249" y="447"/>
                  </a:lnTo>
                  <a:lnTo>
                    <a:pt x="1234" y="447"/>
                  </a:lnTo>
                  <a:lnTo>
                    <a:pt x="1234" y="454"/>
                  </a:lnTo>
                  <a:lnTo>
                    <a:pt x="1236" y="447"/>
                  </a:lnTo>
                  <a:lnTo>
                    <a:pt x="1214" y="442"/>
                  </a:lnTo>
                  <a:lnTo>
                    <a:pt x="1212" y="442"/>
                  </a:lnTo>
                  <a:lnTo>
                    <a:pt x="1190" y="442"/>
                  </a:lnTo>
                  <a:lnTo>
                    <a:pt x="1190" y="449"/>
                  </a:lnTo>
                  <a:lnTo>
                    <a:pt x="1193" y="442"/>
                  </a:lnTo>
                  <a:lnTo>
                    <a:pt x="1177" y="438"/>
                  </a:lnTo>
                  <a:lnTo>
                    <a:pt x="1150" y="432"/>
                  </a:lnTo>
                  <a:lnTo>
                    <a:pt x="1147" y="440"/>
                  </a:lnTo>
                  <a:lnTo>
                    <a:pt x="1150" y="432"/>
                  </a:lnTo>
                  <a:lnTo>
                    <a:pt x="1128" y="427"/>
                  </a:lnTo>
                  <a:lnTo>
                    <a:pt x="1111" y="423"/>
                  </a:lnTo>
                  <a:lnTo>
                    <a:pt x="1109" y="431"/>
                  </a:lnTo>
                  <a:lnTo>
                    <a:pt x="1114" y="425"/>
                  </a:lnTo>
                  <a:lnTo>
                    <a:pt x="1093" y="411"/>
                  </a:lnTo>
                  <a:lnTo>
                    <a:pt x="1092" y="409"/>
                  </a:lnTo>
                  <a:lnTo>
                    <a:pt x="1070" y="400"/>
                  </a:lnTo>
                  <a:lnTo>
                    <a:pt x="1048" y="391"/>
                  </a:lnTo>
                  <a:lnTo>
                    <a:pt x="1044" y="399"/>
                  </a:lnTo>
                  <a:lnTo>
                    <a:pt x="1049" y="392"/>
                  </a:lnTo>
                  <a:lnTo>
                    <a:pt x="1027" y="378"/>
                  </a:lnTo>
                  <a:lnTo>
                    <a:pt x="1005" y="364"/>
                  </a:lnTo>
                  <a:lnTo>
                    <a:pt x="1000" y="371"/>
                  </a:lnTo>
                  <a:lnTo>
                    <a:pt x="1007" y="365"/>
                  </a:lnTo>
                  <a:lnTo>
                    <a:pt x="991" y="347"/>
                  </a:lnTo>
                  <a:lnTo>
                    <a:pt x="990" y="346"/>
                  </a:lnTo>
                  <a:lnTo>
                    <a:pt x="968" y="327"/>
                  </a:lnTo>
                  <a:lnTo>
                    <a:pt x="963" y="333"/>
                  </a:lnTo>
                  <a:lnTo>
                    <a:pt x="969" y="328"/>
                  </a:lnTo>
                  <a:lnTo>
                    <a:pt x="947" y="305"/>
                  </a:lnTo>
                  <a:lnTo>
                    <a:pt x="946" y="303"/>
                  </a:lnTo>
                  <a:lnTo>
                    <a:pt x="925" y="285"/>
                  </a:lnTo>
                  <a:lnTo>
                    <a:pt x="920" y="292"/>
                  </a:lnTo>
                  <a:lnTo>
                    <a:pt x="927" y="287"/>
                  </a:lnTo>
                  <a:lnTo>
                    <a:pt x="905" y="263"/>
                  </a:lnTo>
                  <a:lnTo>
                    <a:pt x="898" y="269"/>
                  </a:lnTo>
                  <a:lnTo>
                    <a:pt x="905" y="263"/>
                  </a:lnTo>
                  <a:lnTo>
                    <a:pt x="883" y="235"/>
                  </a:lnTo>
                  <a:lnTo>
                    <a:pt x="876" y="240"/>
                  </a:lnTo>
                  <a:lnTo>
                    <a:pt x="884" y="236"/>
                  </a:lnTo>
                  <a:lnTo>
                    <a:pt x="867" y="209"/>
                  </a:lnTo>
                  <a:lnTo>
                    <a:pt x="866" y="208"/>
                  </a:lnTo>
                  <a:lnTo>
                    <a:pt x="845" y="185"/>
                  </a:lnTo>
                  <a:lnTo>
                    <a:pt x="839" y="190"/>
                  </a:lnTo>
                  <a:lnTo>
                    <a:pt x="845" y="185"/>
                  </a:lnTo>
                  <a:lnTo>
                    <a:pt x="818" y="151"/>
                  </a:lnTo>
                  <a:lnTo>
                    <a:pt x="812" y="156"/>
                  </a:lnTo>
                  <a:lnTo>
                    <a:pt x="818" y="152"/>
                  </a:lnTo>
                  <a:lnTo>
                    <a:pt x="801" y="129"/>
                  </a:lnTo>
                  <a:lnTo>
                    <a:pt x="801" y="128"/>
                  </a:lnTo>
                  <a:lnTo>
                    <a:pt x="779" y="101"/>
                  </a:lnTo>
                  <a:lnTo>
                    <a:pt x="759" y="78"/>
                  </a:lnTo>
                  <a:lnTo>
                    <a:pt x="737" y="54"/>
                  </a:lnTo>
                  <a:lnTo>
                    <a:pt x="730" y="59"/>
                  </a:lnTo>
                  <a:lnTo>
                    <a:pt x="737" y="54"/>
                  </a:lnTo>
                  <a:lnTo>
                    <a:pt x="720" y="35"/>
                  </a:lnTo>
                  <a:lnTo>
                    <a:pt x="717" y="34"/>
                  </a:lnTo>
                  <a:lnTo>
                    <a:pt x="690" y="19"/>
                  </a:lnTo>
                  <a:lnTo>
                    <a:pt x="675" y="10"/>
                  </a:lnTo>
                  <a:lnTo>
                    <a:pt x="675" y="9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27" y="0"/>
                  </a:lnTo>
                  <a:lnTo>
                    <a:pt x="605" y="0"/>
                  </a:lnTo>
                  <a:lnTo>
                    <a:pt x="603" y="0"/>
                  </a:lnTo>
                  <a:lnTo>
                    <a:pt x="582" y="9"/>
                  </a:lnTo>
                  <a:lnTo>
                    <a:pt x="560" y="18"/>
                  </a:lnTo>
                  <a:lnTo>
                    <a:pt x="557" y="19"/>
                  </a:lnTo>
                  <a:lnTo>
                    <a:pt x="541" y="34"/>
                  </a:lnTo>
                  <a:lnTo>
                    <a:pt x="541" y="35"/>
                  </a:lnTo>
                  <a:lnTo>
                    <a:pt x="520" y="54"/>
                  </a:lnTo>
                  <a:lnTo>
                    <a:pt x="498" y="78"/>
                  </a:lnTo>
                  <a:lnTo>
                    <a:pt x="476" y="101"/>
                  </a:lnTo>
                  <a:lnTo>
                    <a:pt x="475" y="101"/>
                  </a:lnTo>
                  <a:lnTo>
                    <a:pt x="453" y="128"/>
                  </a:lnTo>
                  <a:lnTo>
                    <a:pt x="459" y="133"/>
                  </a:lnTo>
                  <a:lnTo>
                    <a:pt x="453" y="128"/>
                  </a:lnTo>
                  <a:lnTo>
                    <a:pt x="432" y="151"/>
                  </a:lnTo>
                  <a:lnTo>
                    <a:pt x="432" y="152"/>
                  </a:lnTo>
                  <a:lnTo>
                    <a:pt x="410" y="186"/>
                  </a:lnTo>
                  <a:lnTo>
                    <a:pt x="417" y="190"/>
                  </a:lnTo>
                  <a:lnTo>
                    <a:pt x="410" y="186"/>
                  </a:lnTo>
                  <a:lnTo>
                    <a:pt x="393" y="209"/>
                  </a:lnTo>
                  <a:lnTo>
                    <a:pt x="400" y="213"/>
                  </a:lnTo>
                  <a:lnTo>
                    <a:pt x="393" y="208"/>
                  </a:lnTo>
                  <a:lnTo>
                    <a:pt x="371" y="235"/>
                  </a:lnTo>
                  <a:lnTo>
                    <a:pt x="378" y="240"/>
                  </a:lnTo>
                  <a:lnTo>
                    <a:pt x="373" y="235"/>
                  </a:lnTo>
                  <a:lnTo>
                    <a:pt x="346" y="263"/>
                  </a:lnTo>
                  <a:lnTo>
                    <a:pt x="344" y="265"/>
                  </a:lnTo>
                  <a:lnTo>
                    <a:pt x="329" y="288"/>
                  </a:lnTo>
                  <a:lnTo>
                    <a:pt x="335" y="292"/>
                  </a:lnTo>
                  <a:lnTo>
                    <a:pt x="330" y="285"/>
                  </a:lnTo>
                  <a:lnTo>
                    <a:pt x="308" y="303"/>
                  </a:lnTo>
                  <a:lnTo>
                    <a:pt x="308" y="305"/>
                  </a:lnTo>
                  <a:lnTo>
                    <a:pt x="286" y="328"/>
                  </a:lnTo>
                  <a:lnTo>
                    <a:pt x="285" y="328"/>
                  </a:lnTo>
                  <a:lnTo>
                    <a:pt x="269" y="347"/>
                  </a:lnTo>
                  <a:lnTo>
                    <a:pt x="276" y="352"/>
                  </a:lnTo>
                  <a:lnTo>
                    <a:pt x="272" y="346"/>
                  </a:lnTo>
                  <a:lnTo>
                    <a:pt x="245" y="364"/>
                  </a:lnTo>
                  <a:lnTo>
                    <a:pt x="223" y="378"/>
                  </a:lnTo>
                  <a:lnTo>
                    <a:pt x="222" y="378"/>
                  </a:lnTo>
                  <a:lnTo>
                    <a:pt x="205" y="392"/>
                  </a:lnTo>
                  <a:lnTo>
                    <a:pt x="210" y="399"/>
                  </a:lnTo>
                  <a:lnTo>
                    <a:pt x="207" y="391"/>
                  </a:lnTo>
                  <a:lnTo>
                    <a:pt x="187" y="400"/>
                  </a:lnTo>
                  <a:lnTo>
                    <a:pt x="165" y="409"/>
                  </a:lnTo>
                  <a:lnTo>
                    <a:pt x="164" y="411"/>
                  </a:lnTo>
                  <a:lnTo>
                    <a:pt x="142" y="425"/>
                  </a:lnTo>
                  <a:lnTo>
                    <a:pt x="145" y="431"/>
                  </a:lnTo>
                  <a:lnTo>
                    <a:pt x="144" y="423"/>
                  </a:lnTo>
                  <a:lnTo>
                    <a:pt x="122" y="427"/>
                  </a:lnTo>
                  <a:lnTo>
                    <a:pt x="102" y="432"/>
                  </a:lnTo>
                  <a:lnTo>
                    <a:pt x="100" y="432"/>
                  </a:lnTo>
                  <a:lnTo>
                    <a:pt x="84" y="438"/>
                  </a:lnTo>
                  <a:lnTo>
                    <a:pt x="86" y="445"/>
                  </a:lnTo>
                  <a:lnTo>
                    <a:pt x="85" y="438"/>
                  </a:lnTo>
                  <a:lnTo>
                    <a:pt x="63" y="442"/>
                  </a:lnTo>
                  <a:lnTo>
                    <a:pt x="64" y="449"/>
                  </a:lnTo>
                  <a:lnTo>
                    <a:pt x="64" y="442"/>
                  </a:lnTo>
                  <a:lnTo>
                    <a:pt x="43" y="442"/>
                  </a:lnTo>
                  <a:lnTo>
                    <a:pt x="42" y="442"/>
                  </a:lnTo>
                  <a:lnTo>
                    <a:pt x="20" y="447"/>
                  </a:lnTo>
                  <a:lnTo>
                    <a:pt x="22" y="454"/>
                  </a:lnTo>
                  <a:lnTo>
                    <a:pt x="22" y="447"/>
                  </a:lnTo>
                  <a:lnTo>
                    <a:pt x="0" y="44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9" name="Line 10"/>
            <p:cNvSpPr>
              <a:spLocks noChangeShapeType="1"/>
            </p:cNvSpPr>
            <p:nvPr/>
          </p:nvSpPr>
          <p:spPr bwMode="auto">
            <a:xfrm>
              <a:off x="1044" y="405"/>
              <a:ext cx="2" cy="28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90" name="Freeform 11"/>
            <p:cNvSpPr>
              <a:spLocks/>
            </p:cNvSpPr>
            <p:nvPr/>
          </p:nvSpPr>
          <p:spPr bwMode="auto">
            <a:xfrm>
              <a:off x="1272" y="228"/>
              <a:ext cx="1249" cy="463"/>
            </a:xfrm>
            <a:custGeom>
              <a:avLst/>
              <a:gdLst>
                <a:gd name="T0" fmla="*/ 24 w 1249"/>
                <a:gd name="T1" fmla="*/ 462 h 463"/>
                <a:gd name="T2" fmla="*/ 65 w 1249"/>
                <a:gd name="T3" fmla="*/ 458 h 463"/>
                <a:gd name="T4" fmla="*/ 105 w 1249"/>
                <a:gd name="T5" fmla="*/ 448 h 463"/>
                <a:gd name="T6" fmla="*/ 149 w 1249"/>
                <a:gd name="T7" fmla="*/ 439 h 463"/>
                <a:gd name="T8" fmla="*/ 193 w 1249"/>
                <a:gd name="T9" fmla="*/ 416 h 463"/>
                <a:gd name="T10" fmla="*/ 232 w 1249"/>
                <a:gd name="T11" fmla="*/ 392 h 463"/>
                <a:gd name="T12" fmla="*/ 298 w 1249"/>
                <a:gd name="T13" fmla="*/ 338 h 463"/>
                <a:gd name="T14" fmla="*/ 318 w 1249"/>
                <a:gd name="T15" fmla="*/ 316 h 463"/>
                <a:gd name="T16" fmla="*/ 357 w 1249"/>
                <a:gd name="T17" fmla="*/ 275 h 463"/>
                <a:gd name="T18" fmla="*/ 423 w 1249"/>
                <a:gd name="T19" fmla="*/ 195 h 463"/>
                <a:gd name="T20" fmla="*/ 466 w 1249"/>
                <a:gd name="T21" fmla="*/ 139 h 463"/>
                <a:gd name="T22" fmla="*/ 510 w 1249"/>
                <a:gd name="T23" fmla="*/ 89 h 463"/>
                <a:gd name="T24" fmla="*/ 568 w 1249"/>
                <a:gd name="T25" fmla="*/ 32 h 463"/>
                <a:gd name="T26" fmla="*/ 605 w 1249"/>
                <a:gd name="T27" fmla="*/ 8 h 463"/>
                <a:gd name="T28" fmla="*/ 646 w 1249"/>
                <a:gd name="T29" fmla="*/ 16 h 463"/>
                <a:gd name="T30" fmla="*/ 710 w 1249"/>
                <a:gd name="T31" fmla="*/ 48 h 463"/>
                <a:gd name="T32" fmla="*/ 747 w 1249"/>
                <a:gd name="T33" fmla="*/ 89 h 463"/>
                <a:gd name="T34" fmla="*/ 766 w 1249"/>
                <a:gd name="T35" fmla="*/ 111 h 463"/>
                <a:gd name="T36" fmla="*/ 805 w 1249"/>
                <a:gd name="T37" fmla="*/ 161 h 463"/>
                <a:gd name="T38" fmla="*/ 853 w 1249"/>
                <a:gd name="T39" fmla="*/ 218 h 463"/>
                <a:gd name="T40" fmla="*/ 915 w 1249"/>
                <a:gd name="T41" fmla="*/ 298 h 463"/>
                <a:gd name="T42" fmla="*/ 958 w 1249"/>
                <a:gd name="T43" fmla="*/ 340 h 463"/>
                <a:gd name="T44" fmla="*/ 994 w 1249"/>
                <a:gd name="T45" fmla="*/ 376 h 463"/>
                <a:gd name="T46" fmla="*/ 1041 w 1249"/>
                <a:gd name="T47" fmla="*/ 407 h 463"/>
                <a:gd name="T48" fmla="*/ 1105 w 1249"/>
                <a:gd name="T49" fmla="*/ 439 h 463"/>
                <a:gd name="T50" fmla="*/ 1173 w 1249"/>
                <a:gd name="T51" fmla="*/ 454 h 463"/>
                <a:gd name="T52" fmla="*/ 1212 w 1249"/>
                <a:gd name="T53" fmla="*/ 458 h 463"/>
                <a:gd name="T54" fmla="*/ 1249 w 1249"/>
                <a:gd name="T55" fmla="*/ 463 h 463"/>
                <a:gd name="T56" fmla="*/ 1214 w 1249"/>
                <a:gd name="T57" fmla="*/ 442 h 463"/>
                <a:gd name="T58" fmla="*/ 1177 w 1249"/>
                <a:gd name="T59" fmla="*/ 438 h 463"/>
                <a:gd name="T60" fmla="*/ 1128 w 1249"/>
                <a:gd name="T61" fmla="*/ 427 h 463"/>
                <a:gd name="T62" fmla="*/ 1092 w 1249"/>
                <a:gd name="T63" fmla="*/ 409 h 463"/>
                <a:gd name="T64" fmla="*/ 1027 w 1249"/>
                <a:gd name="T65" fmla="*/ 378 h 463"/>
                <a:gd name="T66" fmla="*/ 990 w 1249"/>
                <a:gd name="T67" fmla="*/ 346 h 463"/>
                <a:gd name="T68" fmla="*/ 946 w 1249"/>
                <a:gd name="T69" fmla="*/ 303 h 463"/>
                <a:gd name="T70" fmla="*/ 898 w 1249"/>
                <a:gd name="T71" fmla="*/ 269 h 463"/>
                <a:gd name="T72" fmla="*/ 867 w 1249"/>
                <a:gd name="T73" fmla="*/ 209 h 463"/>
                <a:gd name="T74" fmla="*/ 818 w 1249"/>
                <a:gd name="T75" fmla="*/ 151 h 463"/>
                <a:gd name="T76" fmla="*/ 779 w 1249"/>
                <a:gd name="T77" fmla="*/ 101 h 463"/>
                <a:gd name="T78" fmla="*/ 730 w 1249"/>
                <a:gd name="T79" fmla="*/ 59 h 463"/>
                <a:gd name="T80" fmla="*/ 690 w 1249"/>
                <a:gd name="T81" fmla="*/ 19 h 463"/>
                <a:gd name="T82" fmla="*/ 627 w 1249"/>
                <a:gd name="T83" fmla="*/ 0 h 463"/>
                <a:gd name="T84" fmla="*/ 582 w 1249"/>
                <a:gd name="T85" fmla="*/ 9 h 463"/>
                <a:gd name="T86" fmla="*/ 541 w 1249"/>
                <a:gd name="T87" fmla="*/ 35 h 463"/>
                <a:gd name="T88" fmla="*/ 453 w 1249"/>
                <a:gd name="T89" fmla="*/ 128 h 463"/>
                <a:gd name="T90" fmla="*/ 410 w 1249"/>
                <a:gd name="T91" fmla="*/ 186 h 463"/>
                <a:gd name="T92" fmla="*/ 393 w 1249"/>
                <a:gd name="T93" fmla="*/ 208 h 463"/>
                <a:gd name="T94" fmla="*/ 344 w 1249"/>
                <a:gd name="T95" fmla="*/ 265 h 463"/>
                <a:gd name="T96" fmla="*/ 308 w 1249"/>
                <a:gd name="T97" fmla="*/ 305 h 463"/>
                <a:gd name="T98" fmla="*/ 272 w 1249"/>
                <a:gd name="T99" fmla="*/ 346 h 463"/>
                <a:gd name="T100" fmla="*/ 210 w 1249"/>
                <a:gd name="T101" fmla="*/ 399 h 463"/>
                <a:gd name="T102" fmla="*/ 142 w 1249"/>
                <a:gd name="T103" fmla="*/ 425 h 463"/>
                <a:gd name="T104" fmla="*/ 102 w 1249"/>
                <a:gd name="T105" fmla="*/ 432 h 463"/>
                <a:gd name="T106" fmla="*/ 63 w 1249"/>
                <a:gd name="T107" fmla="*/ 442 h 463"/>
                <a:gd name="T108" fmla="*/ 42 w 1249"/>
                <a:gd name="T109" fmla="*/ 442 h 4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49"/>
                <a:gd name="T166" fmla="*/ 0 h 463"/>
                <a:gd name="T167" fmla="*/ 1249 w 1249"/>
                <a:gd name="T168" fmla="*/ 463 h 46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49" h="463">
                  <a:moveTo>
                    <a:pt x="0" y="447"/>
                  </a:moveTo>
                  <a:lnTo>
                    <a:pt x="0" y="463"/>
                  </a:lnTo>
                  <a:lnTo>
                    <a:pt x="22" y="463"/>
                  </a:lnTo>
                  <a:lnTo>
                    <a:pt x="22" y="462"/>
                  </a:lnTo>
                  <a:lnTo>
                    <a:pt x="24" y="462"/>
                  </a:lnTo>
                  <a:lnTo>
                    <a:pt x="46" y="457"/>
                  </a:lnTo>
                  <a:lnTo>
                    <a:pt x="43" y="449"/>
                  </a:lnTo>
                  <a:lnTo>
                    <a:pt x="43" y="458"/>
                  </a:lnTo>
                  <a:lnTo>
                    <a:pt x="64" y="458"/>
                  </a:lnTo>
                  <a:lnTo>
                    <a:pt x="65" y="458"/>
                  </a:lnTo>
                  <a:lnTo>
                    <a:pt x="87" y="454"/>
                  </a:lnTo>
                  <a:lnTo>
                    <a:pt x="89" y="453"/>
                  </a:lnTo>
                  <a:lnTo>
                    <a:pt x="105" y="448"/>
                  </a:lnTo>
                  <a:lnTo>
                    <a:pt x="103" y="440"/>
                  </a:lnTo>
                  <a:lnTo>
                    <a:pt x="105" y="448"/>
                  </a:lnTo>
                  <a:lnTo>
                    <a:pt x="126" y="443"/>
                  </a:lnTo>
                  <a:lnTo>
                    <a:pt x="124" y="435"/>
                  </a:lnTo>
                  <a:lnTo>
                    <a:pt x="125" y="444"/>
                  </a:lnTo>
                  <a:lnTo>
                    <a:pt x="147" y="440"/>
                  </a:lnTo>
                  <a:lnTo>
                    <a:pt x="149" y="439"/>
                  </a:lnTo>
                  <a:lnTo>
                    <a:pt x="151" y="439"/>
                  </a:lnTo>
                  <a:lnTo>
                    <a:pt x="173" y="425"/>
                  </a:lnTo>
                  <a:lnTo>
                    <a:pt x="167" y="417"/>
                  </a:lnTo>
                  <a:lnTo>
                    <a:pt x="171" y="425"/>
                  </a:lnTo>
                  <a:lnTo>
                    <a:pt x="193" y="416"/>
                  </a:lnTo>
                  <a:lnTo>
                    <a:pt x="214" y="407"/>
                  </a:lnTo>
                  <a:lnTo>
                    <a:pt x="215" y="405"/>
                  </a:lnTo>
                  <a:lnTo>
                    <a:pt x="232" y="391"/>
                  </a:lnTo>
                  <a:lnTo>
                    <a:pt x="227" y="385"/>
                  </a:lnTo>
                  <a:lnTo>
                    <a:pt x="232" y="392"/>
                  </a:lnTo>
                  <a:lnTo>
                    <a:pt x="254" y="378"/>
                  </a:lnTo>
                  <a:lnTo>
                    <a:pt x="281" y="360"/>
                  </a:lnTo>
                  <a:lnTo>
                    <a:pt x="282" y="359"/>
                  </a:lnTo>
                  <a:lnTo>
                    <a:pt x="282" y="358"/>
                  </a:lnTo>
                  <a:lnTo>
                    <a:pt x="298" y="338"/>
                  </a:lnTo>
                  <a:lnTo>
                    <a:pt x="291" y="333"/>
                  </a:lnTo>
                  <a:lnTo>
                    <a:pt x="298" y="340"/>
                  </a:lnTo>
                  <a:lnTo>
                    <a:pt x="320" y="316"/>
                  </a:lnTo>
                  <a:lnTo>
                    <a:pt x="313" y="310"/>
                  </a:lnTo>
                  <a:lnTo>
                    <a:pt x="318" y="316"/>
                  </a:lnTo>
                  <a:lnTo>
                    <a:pt x="340" y="298"/>
                  </a:lnTo>
                  <a:lnTo>
                    <a:pt x="343" y="297"/>
                  </a:lnTo>
                  <a:lnTo>
                    <a:pt x="359" y="274"/>
                  </a:lnTo>
                  <a:lnTo>
                    <a:pt x="351" y="269"/>
                  </a:lnTo>
                  <a:lnTo>
                    <a:pt x="357" y="275"/>
                  </a:lnTo>
                  <a:lnTo>
                    <a:pt x="384" y="247"/>
                  </a:lnTo>
                  <a:lnTo>
                    <a:pt x="384" y="245"/>
                  </a:lnTo>
                  <a:lnTo>
                    <a:pt x="406" y="218"/>
                  </a:lnTo>
                  <a:lnTo>
                    <a:pt x="423" y="195"/>
                  </a:lnTo>
                  <a:lnTo>
                    <a:pt x="424" y="195"/>
                  </a:lnTo>
                  <a:lnTo>
                    <a:pt x="446" y="161"/>
                  </a:lnTo>
                  <a:lnTo>
                    <a:pt x="439" y="156"/>
                  </a:lnTo>
                  <a:lnTo>
                    <a:pt x="445" y="163"/>
                  </a:lnTo>
                  <a:lnTo>
                    <a:pt x="466" y="139"/>
                  </a:lnTo>
                  <a:lnTo>
                    <a:pt x="466" y="138"/>
                  </a:lnTo>
                  <a:lnTo>
                    <a:pt x="488" y="111"/>
                  </a:lnTo>
                  <a:lnTo>
                    <a:pt x="481" y="106"/>
                  </a:lnTo>
                  <a:lnTo>
                    <a:pt x="488" y="112"/>
                  </a:lnTo>
                  <a:lnTo>
                    <a:pt x="510" y="89"/>
                  </a:lnTo>
                  <a:lnTo>
                    <a:pt x="532" y="66"/>
                  </a:lnTo>
                  <a:lnTo>
                    <a:pt x="552" y="47"/>
                  </a:lnTo>
                  <a:lnTo>
                    <a:pt x="546" y="40"/>
                  </a:lnTo>
                  <a:lnTo>
                    <a:pt x="551" y="47"/>
                  </a:lnTo>
                  <a:lnTo>
                    <a:pt x="568" y="32"/>
                  </a:lnTo>
                  <a:lnTo>
                    <a:pt x="562" y="26"/>
                  </a:lnTo>
                  <a:lnTo>
                    <a:pt x="566" y="34"/>
                  </a:lnTo>
                  <a:lnTo>
                    <a:pt x="588" y="25"/>
                  </a:lnTo>
                  <a:lnTo>
                    <a:pt x="609" y="16"/>
                  </a:lnTo>
                  <a:lnTo>
                    <a:pt x="605" y="8"/>
                  </a:lnTo>
                  <a:lnTo>
                    <a:pt x="605" y="17"/>
                  </a:lnTo>
                  <a:lnTo>
                    <a:pt x="627" y="17"/>
                  </a:lnTo>
                  <a:lnTo>
                    <a:pt x="649" y="17"/>
                  </a:lnTo>
                  <a:lnTo>
                    <a:pt x="649" y="8"/>
                  </a:lnTo>
                  <a:lnTo>
                    <a:pt x="646" y="16"/>
                  </a:lnTo>
                  <a:lnTo>
                    <a:pt x="668" y="25"/>
                  </a:lnTo>
                  <a:lnTo>
                    <a:pt x="671" y="17"/>
                  </a:lnTo>
                  <a:lnTo>
                    <a:pt x="667" y="25"/>
                  </a:lnTo>
                  <a:lnTo>
                    <a:pt x="683" y="34"/>
                  </a:lnTo>
                  <a:lnTo>
                    <a:pt x="710" y="48"/>
                  </a:lnTo>
                  <a:lnTo>
                    <a:pt x="714" y="40"/>
                  </a:lnTo>
                  <a:lnTo>
                    <a:pt x="707" y="45"/>
                  </a:lnTo>
                  <a:lnTo>
                    <a:pt x="724" y="65"/>
                  </a:lnTo>
                  <a:lnTo>
                    <a:pt x="725" y="66"/>
                  </a:lnTo>
                  <a:lnTo>
                    <a:pt x="747" y="89"/>
                  </a:lnTo>
                  <a:lnTo>
                    <a:pt x="752" y="83"/>
                  </a:lnTo>
                  <a:lnTo>
                    <a:pt x="746" y="89"/>
                  </a:lnTo>
                  <a:lnTo>
                    <a:pt x="766" y="112"/>
                  </a:lnTo>
                  <a:lnTo>
                    <a:pt x="773" y="106"/>
                  </a:lnTo>
                  <a:lnTo>
                    <a:pt x="766" y="111"/>
                  </a:lnTo>
                  <a:lnTo>
                    <a:pt x="788" y="138"/>
                  </a:lnTo>
                  <a:lnTo>
                    <a:pt x="795" y="133"/>
                  </a:lnTo>
                  <a:lnTo>
                    <a:pt x="788" y="138"/>
                  </a:lnTo>
                  <a:lnTo>
                    <a:pt x="805" y="161"/>
                  </a:lnTo>
                  <a:lnTo>
                    <a:pt x="832" y="195"/>
                  </a:lnTo>
                  <a:lnTo>
                    <a:pt x="832" y="196"/>
                  </a:lnTo>
                  <a:lnTo>
                    <a:pt x="853" y="219"/>
                  </a:lnTo>
                  <a:lnTo>
                    <a:pt x="859" y="213"/>
                  </a:lnTo>
                  <a:lnTo>
                    <a:pt x="853" y="218"/>
                  </a:lnTo>
                  <a:lnTo>
                    <a:pt x="870" y="245"/>
                  </a:lnTo>
                  <a:lnTo>
                    <a:pt x="892" y="274"/>
                  </a:lnTo>
                  <a:lnTo>
                    <a:pt x="893" y="275"/>
                  </a:lnTo>
                  <a:lnTo>
                    <a:pt x="915" y="298"/>
                  </a:lnTo>
                  <a:lnTo>
                    <a:pt x="936" y="316"/>
                  </a:lnTo>
                  <a:lnTo>
                    <a:pt x="941" y="310"/>
                  </a:lnTo>
                  <a:lnTo>
                    <a:pt x="936" y="316"/>
                  </a:lnTo>
                  <a:lnTo>
                    <a:pt x="958" y="340"/>
                  </a:lnTo>
                  <a:lnTo>
                    <a:pt x="980" y="359"/>
                  </a:lnTo>
                  <a:lnTo>
                    <a:pt x="985" y="352"/>
                  </a:lnTo>
                  <a:lnTo>
                    <a:pt x="978" y="358"/>
                  </a:lnTo>
                  <a:lnTo>
                    <a:pt x="994" y="376"/>
                  </a:lnTo>
                  <a:lnTo>
                    <a:pt x="994" y="377"/>
                  </a:lnTo>
                  <a:lnTo>
                    <a:pt x="996" y="378"/>
                  </a:lnTo>
                  <a:lnTo>
                    <a:pt x="1018" y="392"/>
                  </a:lnTo>
                  <a:lnTo>
                    <a:pt x="1040" y="407"/>
                  </a:lnTo>
                  <a:lnTo>
                    <a:pt x="1041" y="407"/>
                  </a:lnTo>
                  <a:lnTo>
                    <a:pt x="1063" y="416"/>
                  </a:lnTo>
                  <a:lnTo>
                    <a:pt x="1085" y="425"/>
                  </a:lnTo>
                  <a:lnTo>
                    <a:pt x="1088" y="417"/>
                  </a:lnTo>
                  <a:lnTo>
                    <a:pt x="1084" y="425"/>
                  </a:lnTo>
                  <a:lnTo>
                    <a:pt x="1105" y="439"/>
                  </a:lnTo>
                  <a:lnTo>
                    <a:pt x="1107" y="439"/>
                  </a:lnTo>
                  <a:lnTo>
                    <a:pt x="1124" y="443"/>
                  </a:lnTo>
                  <a:lnTo>
                    <a:pt x="1146" y="448"/>
                  </a:lnTo>
                  <a:lnTo>
                    <a:pt x="1146" y="449"/>
                  </a:lnTo>
                  <a:lnTo>
                    <a:pt x="1173" y="454"/>
                  </a:lnTo>
                  <a:lnTo>
                    <a:pt x="1174" y="445"/>
                  </a:lnTo>
                  <a:lnTo>
                    <a:pt x="1173" y="453"/>
                  </a:lnTo>
                  <a:lnTo>
                    <a:pt x="1189" y="457"/>
                  </a:lnTo>
                  <a:lnTo>
                    <a:pt x="1190" y="458"/>
                  </a:lnTo>
                  <a:lnTo>
                    <a:pt x="1212" y="458"/>
                  </a:lnTo>
                  <a:lnTo>
                    <a:pt x="1212" y="449"/>
                  </a:lnTo>
                  <a:lnTo>
                    <a:pt x="1211" y="457"/>
                  </a:lnTo>
                  <a:lnTo>
                    <a:pt x="1233" y="462"/>
                  </a:lnTo>
                  <a:lnTo>
                    <a:pt x="1234" y="463"/>
                  </a:lnTo>
                  <a:lnTo>
                    <a:pt x="1249" y="463"/>
                  </a:lnTo>
                  <a:lnTo>
                    <a:pt x="1249" y="447"/>
                  </a:lnTo>
                  <a:lnTo>
                    <a:pt x="1234" y="447"/>
                  </a:lnTo>
                  <a:lnTo>
                    <a:pt x="1234" y="454"/>
                  </a:lnTo>
                  <a:lnTo>
                    <a:pt x="1236" y="447"/>
                  </a:lnTo>
                  <a:lnTo>
                    <a:pt x="1214" y="442"/>
                  </a:lnTo>
                  <a:lnTo>
                    <a:pt x="1212" y="442"/>
                  </a:lnTo>
                  <a:lnTo>
                    <a:pt x="1190" y="442"/>
                  </a:lnTo>
                  <a:lnTo>
                    <a:pt x="1190" y="449"/>
                  </a:lnTo>
                  <a:lnTo>
                    <a:pt x="1193" y="442"/>
                  </a:lnTo>
                  <a:lnTo>
                    <a:pt x="1177" y="438"/>
                  </a:lnTo>
                  <a:lnTo>
                    <a:pt x="1150" y="432"/>
                  </a:lnTo>
                  <a:lnTo>
                    <a:pt x="1147" y="440"/>
                  </a:lnTo>
                  <a:lnTo>
                    <a:pt x="1150" y="432"/>
                  </a:lnTo>
                  <a:lnTo>
                    <a:pt x="1128" y="427"/>
                  </a:lnTo>
                  <a:lnTo>
                    <a:pt x="1111" y="423"/>
                  </a:lnTo>
                  <a:lnTo>
                    <a:pt x="1109" y="431"/>
                  </a:lnTo>
                  <a:lnTo>
                    <a:pt x="1114" y="425"/>
                  </a:lnTo>
                  <a:lnTo>
                    <a:pt x="1093" y="411"/>
                  </a:lnTo>
                  <a:lnTo>
                    <a:pt x="1092" y="409"/>
                  </a:lnTo>
                  <a:lnTo>
                    <a:pt x="1070" y="400"/>
                  </a:lnTo>
                  <a:lnTo>
                    <a:pt x="1048" y="391"/>
                  </a:lnTo>
                  <a:lnTo>
                    <a:pt x="1044" y="399"/>
                  </a:lnTo>
                  <a:lnTo>
                    <a:pt x="1049" y="392"/>
                  </a:lnTo>
                  <a:lnTo>
                    <a:pt x="1027" y="378"/>
                  </a:lnTo>
                  <a:lnTo>
                    <a:pt x="1005" y="364"/>
                  </a:lnTo>
                  <a:lnTo>
                    <a:pt x="1000" y="371"/>
                  </a:lnTo>
                  <a:lnTo>
                    <a:pt x="1007" y="365"/>
                  </a:lnTo>
                  <a:lnTo>
                    <a:pt x="991" y="347"/>
                  </a:lnTo>
                  <a:lnTo>
                    <a:pt x="990" y="346"/>
                  </a:lnTo>
                  <a:lnTo>
                    <a:pt x="968" y="327"/>
                  </a:lnTo>
                  <a:lnTo>
                    <a:pt x="963" y="333"/>
                  </a:lnTo>
                  <a:lnTo>
                    <a:pt x="969" y="328"/>
                  </a:lnTo>
                  <a:lnTo>
                    <a:pt x="947" y="305"/>
                  </a:lnTo>
                  <a:lnTo>
                    <a:pt x="946" y="303"/>
                  </a:lnTo>
                  <a:lnTo>
                    <a:pt x="925" y="285"/>
                  </a:lnTo>
                  <a:lnTo>
                    <a:pt x="920" y="292"/>
                  </a:lnTo>
                  <a:lnTo>
                    <a:pt x="927" y="287"/>
                  </a:lnTo>
                  <a:lnTo>
                    <a:pt x="905" y="263"/>
                  </a:lnTo>
                  <a:lnTo>
                    <a:pt x="898" y="269"/>
                  </a:lnTo>
                  <a:lnTo>
                    <a:pt x="905" y="263"/>
                  </a:lnTo>
                  <a:lnTo>
                    <a:pt x="883" y="235"/>
                  </a:lnTo>
                  <a:lnTo>
                    <a:pt x="876" y="240"/>
                  </a:lnTo>
                  <a:lnTo>
                    <a:pt x="884" y="236"/>
                  </a:lnTo>
                  <a:lnTo>
                    <a:pt x="867" y="209"/>
                  </a:lnTo>
                  <a:lnTo>
                    <a:pt x="866" y="208"/>
                  </a:lnTo>
                  <a:lnTo>
                    <a:pt x="845" y="185"/>
                  </a:lnTo>
                  <a:lnTo>
                    <a:pt x="839" y="190"/>
                  </a:lnTo>
                  <a:lnTo>
                    <a:pt x="845" y="185"/>
                  </a:lnTo>
                  <a:lnTo>
                    <a:pt x="818" y="151"/>
                  </a:lnTo>
                  <a:lnTo>
                    <a:pt x="812" y="156"/>
                  </a:lnTo>
                  <a:lnTo>
                    <a:pt x="818" y="152"/>
                  </a:lnTo>
                  <a:lnTo>
                    <a:pt x="801" y="129"/>
                  </a:lnTo>
                  <a:lnTo>
                    <a:pt x="801" y="128"/>
                  </a:lnTo>
                  <a:lnTo>
                    <a:pt x="779" y="101"/>
                  </a:lnTo>
                  <a:lnTo>
                    <a:pt x="759" y="78"/>
                  </a:lnTo>
                  <a:lnTo>
                    <a:pt x="737" y="54"/>
                  </a:lnTo>
                  <a:lnTo>
                    <a:pt x="730" y="59"/>
                  </a:lnTo>
                  <a:lnTo>
                    <a:pt x="737" y="54"/>
                  </a:lnTo>
                  <a:lnTo>
                    <a:pt x="720" y="35"/>
                  </a:lnTo>
                  <a:lnTo>
                    <a:pt x="717" y="34"/>
                  </a:lnTo>
                  <a:lnTo>
                    <a:pt x="690" y="19"/>
                  </a:lnTo>
                  <a:lnTo>
                    <a:pt x="675" y="10"/>
                  </a:lnTo>
                  <a:lnTo>
                    <a:pt x="675" y="9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27" y="0"/>
                  </a:lnTo>
                  <a:lnTo>
                    <a:pt x="605" y="0"/>
                  </a:lnTo>
                  <a:lnTo>
                    <a:pt x="603" y="0"/>
                  </a:lnTo>
                  <a:lnTo>
                    <a:pt x="582" y="9"/>
                  </a:lnTo>
                  <a:lnTo>
                    <a:pt x="560" y="18"/>
                  </a:lnTo>
                  <a:lnTo>
                    <a:pt x="557" y="19"/>
                  </a:lnTo>
                  <a:lnTo>
                    <a:pt x="541" y="34"/>
                  </a:lnTo>
                  <a:lnTo>
                    <a:pt x="541" y="35"/>
                  </a:lnTo>
                  <a:lnTo>
                    <a:pt x="520" y="54"/>
                  </a:lnTo>
                  <a:lnTo>
                    <a:pt x="498" y="78"/>
                  </a:lnTo>
                  <a:lnTo>
                    <a:pt x="476" y="101"/>
                  </a:lnTo>
                  <a:lnTo>
                    <a:pt x="475" y="101"/>
                  </a:lnTo>
                  <a:lnTo>
                    <a:pt x="453" y="128"/>
                  </a:lnTo>
                  <a:lnTo>
                    <a:pt x="459" y="133"/>
                  </a:lnTo>
                  <a:lnTo>
                    <a:pt x="453" y="128"/>
                  </a:lnTo>
                  <a:lnTo>
                    <a:pt x="432" y="151"/>
                  </a:lnTo>
                  <a:lnTo>
                    <a:pt x="432" y="152"/>
                  </a:lnTo>
                  <a:lnTo>
                    <a:pt x="410" y="186"/>
                  </a:lnTo>
                  <a:lnTo>
                    <a:pt x="417" y="190"/>
                  </a:lnTo>
                  <a:lnTo>
                    <a:pt x="410" y="186"/>
                  </a:lnTo>
                  <a:lnTo>
                    <a:pt x="393" y="209"/>
                  </a:lnTo>
                  <a:lnTo>
                    <a:pt x="400" y="213"/>
                  </a:lnTo>
                  <a:lnTo>
                    <a:pt x="393" y="208"/>
                  </a:lnTo>
                  <a:lnTo>
                    <a:pt x="371" y="235"/>
                  </a:lnTo>
                  <a:lnTo>
                    <a:pt x="378" y="240"/>
                  </a:lnTo>
                  <a:lnTo>
                    <a:pt x="373" y="235"/>
                  </a:lnTo>
                  <a:lnTo>
                    <a:pt x="346" y="263"/>
                  </a:lnTo>
                  <a:lnTo>
                    <a:pt x="344" y="265"/>
                  </a:lnTo>
                  <a:lnTo>
                    <a:pt x="329" y="288"/>
                  </a:lnTo>
                  <a:lnTo>
                    <a:pt x="335" y="292"/>
                  </a:lnTo>
                  <a:lnTo>
                    <a:pt x="330" y="285"/>
                  </a:lnTo>
                  <a:lnTo>
                    <a:pt x="308" y="303"/>
                  </a:lnTo>
                  <a:lnTo>
                    <a:pt x="308" y="305"/>
                  </a:lnTo>
                  <a:lnTo>
                    <a:pt x="286" y="328"/>
                  </a:lnTo>
                  <a:lnTo>
                    <a:pt x="285" y="328"/>
                  </a:lnTo>
                  <a:lnTo>
                    <a:pt x="269" y="347"/>
                  </a:lnTo>
                  <a:lnTo>
                    <a:pt x="276" y="352"/>
                  </a:lnTo>
                  <a:lnTo>
                    <a:pt x="272" y="346"/>
                  </a:lnTo>
                  <a:lnTo>
                    <a:pt x="245" y="364"/>
                  </a:lnTo>
                  <a:lnTo>
                    <a:pt x="223" y="378"/>
                  </a:lnTo>
                  <a:lnTo>
                    <a:pt x="222" y="378"/>
                  </a:lnTo>
                  <a:lnTo>
                    <a:pt x="205" y="392"/>
                  </a:lnTo>
                  <a:lnTo>
                    <a:pt x="210" y="399"/>
                  </a:lnTo>
                  <a:lnTo>
                    <a:pt x="207" y="391"/>
                  </a:lnTo>
                  <a:lnTo>
                    <a:pt x="187" y="400"/>
                  </a:lnTo>
                  <a:lnTo>
                    <a:pt x="165" y="409"/>
                  </a:lnTo>
                  <a:lnTo>
                    <a:pt x="164" y="411"/>
                  </a:lnTo>
                  <a:lnTo>
                    <a:pt x="142" y="425"/>
                  </a:lnTo>
                  <a:lnTo>
                    <a:pt x="145" y="431"/>
                  </a:lnTo>
                  <a:lnTo>
                    <a:pt x="144" y="423"/>
                  </a:lnTo>
                  <a:lnTo>
                    <a:pt x="122" y="427"/>
                  </a:lnTo>
                  <a:lnTo>
                    <a:pt x="102" y="432"/>
                  </a:lnTo>
                  <a:lnTo>
                    <a:pt x="100" y="432"/>
                  </a:lnTo>
                  <a:lnTo>
                    <a:pt x="84" y="438"/>
                  </a:lnTo>
                  <a:lnTo>
                    <a:pt x="86" y="445"/>
                  </a:lnTo>
                  <a:lnTo>
                    <a:pt x="85" y="438"/>
                  </a:lnTo>
                  <a:lnTo>
                    <a:pt x="63" y="442"/>
                  </a:lnTo>
                  <a:lnTo>
                    <a:pt x="64" y="449"/>
                  </a:lnTo>
                  <a:lnTo>
                    <a:pt x="64" y="442"/>
                  </a:lnTo>
                  <a:lnTo>
                    <a:pt x="43" y="442"/>
                  </a:lnTo>
                  <a:lnTo>
                    <a:pt x="42" y="442"/>
                  </a:lnTo>
                  <a:lnTo>
                    <a:pt x="20" y="447"/>
                  </a:lnTo>
                  <a:lnTo>
                    <a:pt x="22" y="454"/>
                  </a:lnTo>
                  <a:lnTo>
                    <a:pt x="22" y="447"/>
                  </a:lnTo>
                  <a:lnTo>
                    <a:pt x="0" y="4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91" name="Rectangle 12"/>
            <p:cNvSpPr>
              <a:spLocks noChangeArrowheads="1"/>
            </p:cNvSpPr>
            <p:nvPr/>
          </p:nvSpPr>
          <p:spPr bwMode="auto">
            <a:xfrm rot="-2907112">
              <a:off x="1687" y="66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92" name="Rectangle 13"/>
            <p:cNvSpPr>
              <a:spLocks noChangeArrowheads="1"/>
            </p:cNvSpPr>
            <p:nvPr/>
          </p:nvSpPr>
          <p:spPr bwMode="auto">
            <a:xfrm rot="-2907112">
              <a:off x="1574" y="65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93" name="Rectangle 14"/>
            <p:cNvSpPr>
              <a:spLocks noChangeArrowheads="1"/>
            </p:cNvSpPr>
            <p:nvPr/>
          </p:nvSpPr>
          <p:spPr bwMode="auto">
            <a:xfrm rot="-2907112">
              <a:off x="2444" y="65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94" name="Rectangle 15"/>
            <p:cNvSpPr>
              <a:spLocks noChangeArrowheads="1"/>
            </p:cNvSpPr>
            <p:nvPr/>
          </p:nvSpPr>
          <p:spPr bwMode="auto">
            <a:xfrm rot="-2907112">
              <a:off x="1752" y="66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95" name="Rectangle 16"/>
            <p:cNvSpPr>
              <a:spLocks noChangeArrowheads="1"/>
            </p:cNvSpPr>
            <p:nvPr/>
          </p:nvSpPr>
          <p:spPr bwMode="auto">
            <a:xfrm rot="-2907112">
              <a:off x="2348" y="65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96" name="Rectangle 17"/>
            <p:cNvSpPr>
              <a:spLocks noChangeArrowheads="1"/>
            </p:cNvSpPr>
            <p:nvPr/>
          </p:nvSpPr>
          <p:spPr bwMode="auto">
            <a:xfrm rot="-2907112">
              <a:off x="1413" y="66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97" name="Rectangle 18"/>
            <p:cNvSpPr>
              <a:spLocks noChangeArrowheads="1"/>
            </p:cNvSpPr>
            <p:nvPr/>
          </p:nvSpPr>
          <p:spPr bwMode="auto">
            <a:xfrm rot="-2907112">
              <a:off x="1782" y="66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98" name="Rectangle 19"/>
            <p:cNvSpPr>
              <a:spLocks noChangeArrowheads="1"/>
            </p:cNvSpPr>
            <p:nvPr/>
          </p:nvSpPr>
          <p:spPr bwMode="auto">
            <a:xfrm rot="-2907112">
              <a:off x="1840" y="66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99" name="Rectangle 20"/>
            <p:cNvSpPr>
              <a:spLocks noChangeArrowheads="1"/>
            </p:cNvSpPr>
            <p:nvPr/>
          </p:nvSpPr>
          <p:spPr bwMode="auto">
            <a:xfrm rot="-2907112">
              <a:off x="1877" y="66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0" name="Rectangle 21"/>
            <p:cNvSpPr>
              <a:spLocks noChangeArrowheads="1"/>
            </p:cNvSpPr>
            <p:nvPr/>
          </p:nvSpPr>
          <p:spPr bwMode="auto">
            <a:xfrm rot="-2907112">
              <a:off x="1912" y="65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1" name="Rectangle 22"/>
            <p:cNvSpPr>
              <a:spLocks noChangeArrowheads="1"/>
            </p:cNvSpPr>
            <p:nvPr/>
          </p:nvSpPr>
          <p:spPr bwMode="auto">
            <a:xfrm rot="-2907112">
              <a:off x="1732" y="6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2" name="Rectangle 23"/>
            <p:cNvSpPr>
              <a:spLocks noChangeArrowheads="1"/>
            </p:cNvSpPr>
            <p:nvPr/>
          </p:nvSpPr>
          <p:spPr bwMode="auto">
            <a:xfrm rot="-2907112">
              <a:off x="2060" y="66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3" name="Rectangle 24"/>
            <p:cNvSpPr>
              <a:spLocks noChangeArrowheads="1"/>
            </p:cNvSpPr>
            <p:nvPr/>
          </p:nvSpPr>
          <p:spPr bwMode="auto">
            <a:xfrm rot="-2907112">
              <a:off x="2303" y="65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4" name="Rectangle 25"/>
            <p:cNvSpPr>
              <a:spLocks noChangeArrowheads="1"/>
            </p:cNvSpPr>
            <p:nvPr/>
          </p:nvSpPr>
          <p:spPr bwMode="auto">
            <a:xfrm rot="-2907112">
              <a:off x="2397" y="66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5" name="Rectangle 26"/>
            <p:cNvSpPr>
              <a:spLocks noChangeArrowheads="1"/>
            </p:cNvSpPr>
            <p:nvPr/>
          </p:nvSpPr>
          <p:spPr bwMode="auto">
            <a:xfrm rot="-2907112">
              <a:off x="2265" y="65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6" name="Rectangle 27"/>
            <p:cNvSpPr>
              <a:spLocks noChangeArrowheads="1"/>
            </p:cNvSpPr>
            <p:nvPr/>
          </p:nvSpPr>
          <p:spPr bwMode="auto">
            <a:xfrm rot="-2907112">
              <a:off x="2207" y="67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7" name="Rectangle 28"/>
            <p:cNvSpPr>
              <a:spLocks noChangeArrowheads="1"/>
            </p:cNvSpPr>
            <p:nvPr/>
          </p:nvSpPr>
          <p:spPr bwMode="auto">
            <a:xfrm rot="-2907112">
              <a:off x="2310" y="66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8" name="Rectangle 29"/>
            <p:cNvSpPr>
              <a:spLocks noChangeArrowheads="1"/>
            </p:cNvSpPr>
            <p:nvPr/>
          </p:nvSpPr>
          <p:spPr bwMode="auto">
            <a:xfrm rot="-2907112">
              <a:off x="2492" y="66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09" name="Rectangle 30"/>
            <p:cNvSpPr>
              <a:spLocks noChangeArrowheads="1"/>
            </p:cNvSpPr>
            <p:nvPr/>
          </p:nvSpPr>
          <p:spPr bwMode="auto">
            <a:xfrm rot="-2907112">
              <a:off x="2557" y="66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110" name="Rectangle 31"/>
            <p:cNvSpPr>
              <a:spLocks noChangeArrowheads="1"/>
            </p:cNvSpPr>
            <p:nvPr/>
          </p:nvSpPr>
          <p:spPr bwMode="auto">
            <a:xfrm rot="-2907112">
              <a:off x="2767" y="6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grpSp>
        <p:nvGrpSpPr>
          <p:cNvPr id="40963" name="Group 32"/>
          <p:cNvGrpSpPr>
            <a:grpSpLocks/>
          </p:cNvGrpSpPr>
          <p:nvPr/>
        </p:nvGrpSpPr>
        <p:grpSpPr bwMode="auto">
          <a:xfrm>
            <a:off x="342900" y="481013"/>
            <a:ext cx="3411538" cy="503237"/>
            <a:chOff x="3198" y="2229"/>
            <a:chExt cx="2149" cy="317"/>
          </a:xfrm>
        </p:grpSpPr>
        <p:sp>
          <p:nvSpPr>
            <p:cNvPr id="41057" name="Line 33"/>
            <p:cNvSpPr>
              <a:spLocks noChangeShapeType="1"/>
            </p:cNvSpPr>
            <p:nvPr/>
          </p:nvSpPr>
          <p:spPr bwMode="auto">
            <a:xfrm>
              <a:off x="3198" y="2513"/>
              <a:ext cx="214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58" name="Line 34"/>
            <p:cNvSpPr>
              <a:spLocks noChangeShapeType="1"/>
            </p:cNvSpPr>
            <p:nvPr/>
          </p:nvSpPr>
          <p:spPr bwMode="auto">
            <a:xfrm flipV="1">
              <a:off x="3502" y="2488"/>
              <a:ext cx="5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59" name="Line 35"/>
            <p:cNvSpPr>
              <a:spLocks noChangeShapeType="1"/>
            </p:cNvSpPr>
            <p:nvPr/>
          </p:nvSpPr>
          <p:spPr bwMode="auto">
            <a:xfrm flipV="1">
              <a:off x="4421" y="2488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60" name="Line 36"/>
            <p:cNvSpPr>
              <a:spLocks noChangeShapeType="1"/>
            </p:cNvSpPr>
            <p:nvPr/>
          </p:nvSpPr>
          <p:spPr bwMode="auto">
            <a:xfrm flipV="1">
              <a:off x="4730" y="2488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61" name="Line 37"/>
            <p:cNvSpPr>
              <a:spLocks noChangeShapeType="1"/>
            </p:cNvSpPr>
            <p:nvPr/>
          </p:nvSpPr>
          <p:spPr bwMode="auto">
            <a:xfrm flipV="1">
              <a:off x="5038" y="2488"/>
              <a:ext cx="1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62" name="Line 38"/>
            <p:cNvSpPr>
              <a:spLocks noChangeShapeType="1"/>
            </p:cNvSpPr>
            <p:nvPr/>
          </p:nvSpPr>
          <p:spPr bwMode="auto">
            <a:xfrm>
              <a:off x="3198" y="2229"/>
              <a:ext cx="2" cy="28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63" name="Rectangle 39"/>
            <p:cNvSpPr>
              <a:spLocks noChangeArrowheads="1"/>
            </p:cNvSpPr>
            <p:nvPr/>
          </p:nvSpPr>
          <p:spPr bwMode="auto">
            <a:xfrm rot="-2907112">
              <a:off x="3841" y="248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64" name="Rectangle 40"/>
            <p:cNvSpPr>
              <a:spLocks noChangeArrowheads="1"/>
            </p:cNvSpPr>
            <p:nvPr/>
          </p:nvSpPr>
          <p:spPr bwMode="auto">
            <a:xfrm rot="-2907112">
              <a:off x="3728" y="248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65" name="Rectangle 41"/>
            <p:cNvSpPr>
              <a:spLocks noChangeArrowheads="1"/>
            </p:cNvSpPr>
            <p:nvPr/>
          </p:nvSpPr>
          <p:spPr bwMode="auto">
            <a:xfrm rot="-2907112">
              <a:off x="4598" y="24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66" name="Rectangle 42"/>
            <p:cNvSpPr>
              <a:spLocks noChangeArrowheads="1"/>
            </p:cNvSpPr>
            <p:nvPr/>
          </p:nvSpPr>
          <p:spPr bwMode="auto">
            <a:xfrm rot="-2907112">
              <a:off x="3906" y="24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67" name="Rectangle 43"/>
            <p:cNvSpPr>
              <a:spLocks noChangeArrowheads="1"/>
            </p:cNvSpPr>
            <p:nvPr/>
          </p:nvSpPr>
          <p:spPr bwMode="auto">
            <a:xfrm rot="-2907112">
              <a:off x="4502" y="247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68" name="Rectangle 44"/>
            <p:cNvSpPr>
              <a:spLocks noChangeArrowheads="1"/>
            </p:cNvSpPr>
            <p:nvPr/>
          </p:nvSpPr>
          <p:spPr bwMode="auto">
            <a:xfrm rot="-2907112">
              <a:off x="3567" y="248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69" name="Rectangle 45"/>
            <p:cNvSpPr>
              <a:spLocks noChangeArrowheads="1"/>
            </p:cNvSpPr>
            <p:nvPr/>
          </p:nvSpPr>
          <p:spPr bwMode="auto">
            <a:xfrm rot="-2907112">
              <a:off x="3936" y="248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0" name="Rectangle 46"/>
            <p:cNvSpPr>
              <a:spLocks noChangeArrowheads="1"/>
            </p:cNvSpPr>
            <p:nvPr/>
          </p:nvSpPr>
          <p:spPr bwMode="auto">
            <a:xfrm rot="-2907112">
              <a:off x="3994" y="248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1" name="Rectangle 47"/>
            <p:cNvSpPr>
              <a:spLocks noChangeArrowheads="1"/>
            </p:cNvSpPr>
            <p:nvPr/>
          </p:nvSpPr>
          <p:spPr bwMode="auto">
            <a:xfrm rot="-2907112">
              <a:off x="4031" y="248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2" name="Rectangle 48"/>
            <p:cNvSpPr>
              <a:spLocks noChangeArrowheads="1"/>
            </p:cNvSpPr>
            <p:nvPr/>
          </p:nvSpPr>
          <p:spPr bwMode="auto">
            <a:xfrm rot="-2907112">
              <a:off x="4066" y="247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3" name="Rectangle 49"/>
            <p:cNvSpPr>
              <a:spLocks noChangeArrowheads="1"/>
            </p:cNvSpPr>
            <p:nvPr/>
          </p:nvSpPr>
          <p:spPr bwMode="auto">
            <a:xfrm rot="-2907112">
              <a:off x="3886" y="24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4" name="Rectangle 50"/>
            <p:cNvSpPr>
              <a:spLocks noChangeArrowheads="1"/>
            </p:cNvSpPr>
            <p:nvPr/>
          </p:nvSpPr>
          <p:spPr bwMode="auto">
            <a:xfrm rot="-2907112">
              <a:off x="4214" y="249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5" name="Rectangle 51"/>
            <p:cNvSpPr>
              <a:spLocks noChangeArrowheads="1"/>
            </p:cNvSpPr>
            <p:nvPr/>
          </p:nvSpPr>
          <p:spPr bwMode="auto">
            <a:xfrm rot="-2907112">
              <a:off x="4457" y="247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6" name="Rectangle 52"/>
            <p:cNvSpPr>
              <a:spLocks noChangeArrowheads="1"/>
            </p:cNvSpPr>
            <p:nvPr/>
          </p:nvSpPr>
          <p:spPr bwMode="auto">
            <a:xfrm rot="-2907112">
              <a:off x="4551" y="249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7" name="Rectangle 53"/>
            <p:cNvSpPr>
              <a:spLocks noChangeArrowheads="1"/>
            </p:cNvSpPr>
            <p:nvPr/>
          </p:nvSpPr>
          <p:spPr bwMode="auto">
            <a:xfrm rot="-2907112">
              <a:off x="4419" y="248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8" name="Rectangle 54"/>
            <p:cNvSpPr>
              <a:spLocks noChangeArrowheads="1"/>
            </p:cNvSpPr>
            <p:nvPr/>
          </p:nvSpPr>
          <p:spPr bwMode="auto">
            <a:xfrm rot="-2907112">
              <a:off x="4361" y="249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79" name="Rectangle 55"/>
            <p:cNvSpPr>
              <a:spLocks noChangeArrowheads="1"/>
            </p:cNvSpPr>
            <p:nvPr/>
          </p:nvSpPr>
          <p:spPr bwMode="auto">
            <a:xfrm rot="-2907112">
              <a:off x="4464" y="249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80" name="Rectangle 56"/>
            <p:cNvSpPr>
              <a:spLocks noChangeArrowheads="1"/>
            </p:cNvSpPr>
            <p:nvPr/>
          </p:nvSpPr>
          <p:spPr bwMode="auto">
            <a:xfrm rot="-2907112">
              <a:off x="4646" y="249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81" name="Rectangle 57"/>
            <p:cNvSpPr>
              <a:spLocks noChangeArrowheads="1"/>
            </p:cNvSpPr>
            <p:nvPr/>
          </p:nvSpPr>
          <p:spPr bwMode="auto">
            <a:xfrm rot="-2907112">
              <a:off x="4711" y="248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82" name="Rectangle 58"/>
            <p:cNvSpPr>
              <a:spLocks noChangeArrowheads="1"/>
            </p:cNvSpPr>
            <p:nvPr/>
          </p:nvSpPr>
          <p:spPr bwMode="auto">
            <a:xfrm rot="-2907112">
              <a:off x="4921" y="248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grpSp>
        <p:nvGrpSpPr>
          <p:cNvPr id="40964" name="Group 59"/>
          <p:cNvGrpSpPr>
            <a:grpSpLocks/>
          </p:cNvGrpSpPr>
          <p:nvPr/>
        </p:nvGrpSpPr>
        <p:grpSpPr bwMode="auto">
          <a:xfrm rot="-2907112">
            <a:off x="7204075" y="2428875"/>
            <a:ext cx="1524000" cy="1676400"/>
            <a:chOff x="2352" y="2304"/>
            <a:chExt cx="960" cy="1056"/>
          </a:xfrm>
        </p:grpSpPr>
        <p:sp>
          <p:nvSpPr>
            <p:cNvPr id="41037" name="Rectangle 60"/>
            <p:cNvSpPr>
              <a:spLocks noChangeArrowheads="1"/>
            </p:cNvSpPr>
            <p:nvPr/>
          </p:nvSpPr>
          <p:spPr bwMode="auto">
            <a:xfrm>
              <a:off x="235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38" name="Rectangle 61"/>
            <p:cNvSpPr>
              <a:spLocks noChangeArrowheads="1"/>
            </p:cNvSpPr>
            <p:nvPr/>
          </p:nvSpPr>
          <p:spPr bwMode="auto">
            <a:xfrm>
              <a:off x="2448" y="230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39" name="Rectangle 62"/>
            <p:cNvSpPr>
              <a:spLocks noChangeArrowheads="1"/>
            </p:cNvSpPr>
            <p:nvPr/>
          </p:nvSpPr>
          <p:spPr bwMode="auto">
            <a:xfrm>
              <a:off x="254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0" name="Rectangle 63"/>
            <p:cNvSpPr>
              <a:spLocks noChangeArrowheads="1"/>
            </p:cNvSpPr>
            <p:nvPr/>
          </p:nvSpPr>
          <p:spPr bwMode="auto">
            <a:xfrm>
              <a:off x="2736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1" name="Rectangle 64"/>
            <p:cNvSpPr>
              <a:spLocks noChangeArrowheads="1"/>
            </p:cNvSpPr>
            <p:nvPr/>
          </p:nvSpPr>
          <p:spPr bwMode="auto">
            <a:xfrm>
              <a:off x="2736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2" name="Rectangle 65"/>
            <p:cNvSpPr>
              <a:spLocks noChangeArrowheads="1"/>
            </p:cNvSpPr>
            <p:nvPr/>
          </p:nvSpPr>
          <p:spPr bwMode="auto">
            <a:xfrm>
              <a:off x="2496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3" name="Rectangle 66"/>
            <p:cNvSpPr>
              <a:spLocks noChangeArrowheads="1"/>
            </p:cNvSpPr>
            <p:nvPr/>
          </p:nvSpPr>
          <p:spPr bwMode="auto">
            <a:xfrm>
              <a:off x="2640" y="249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4" name="Rectangle 67"/>
            <p:cNvSpPr>
              <a:spLocks noChangeArrowheads="1"/>
            </p:cNvSpPr>
            <p:nvPr/>
          </p:nvSpPr>
          <p:spPr bwMode="auto">
            <a:xfrm>
              <a:off x="244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5" name="Rectangle 68"/>
            <p:cNvSpPr>
              <a:spLocks noChangeArrowheads="1"/>
            </p:cNvSpPr>
            <p:nvPr/>
          </p:nvSpPr>
          <p:spPr bwMode="auto">
            <a:xfrm>
              <a:off x="264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6" name="Rectangle 69"/>
            <p:cNvSpPr>
              <a:spLocks noChangeArrowheads="1"/>
            </p:cNvSpPr>
            <p:nvPr/>
          </p:nvSpPr>
          <p:spPr bwMode="auto">
            <a:xfrm>
              <a:off x="2928" y="278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7" name="Rectangle 70"/>
            <p:cNvSpPr>
              <a:spLocks noChangeArrowheads="1"/>
            </p:cNvSpPr>
            <p:nvPr/>
          </p:nvSpPr>
          <p:spPr bwMode="auto">
            <a:xfrm>
              <a:off x="268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8" name="Rectangle 71"/>
            <p:cNvSpPr>
              <a:spLocks noChangeArrowheads="1"/>
            </p:cNvSpPr>
            <p:nvPr/>
          </p:nvSpPr>
          <p:spPr bwMode="auto">
            <a:xfrm>
              <a:off x="2784" y="278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49" name="Rectangle 72"/>
            <p:cNvSpPr>
              <a:spLocks noChangeArrowheads="1"/>
            </p:cNvSpPr>
            <p:nvPr/>
          </p:nvSpPr>
          <p:spPr bwMode="auto">
            <a:xfrm>
              <a:off x="288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50" name="Rectangle 73"/>
            <p:cNvSpPr>
              <a:spLocks noChangeArrowheads="1"/>
            </p:cNvSpPr>
            <p:nvPr/>
          </p:nvSpPr>
          <p:spPr bwMode="auto">
            <a:xfrm>
              <a:off x="3072" y="29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51" name="Rectangle 74"/>
            <p:cNvSpPr>
              <a:spLocks noChangeArrowheads="1"/>
            </p:cNvSpPr>
            <p:nvPr/>
          </p:nvSpPr>
          <p:spPr bwMode="auto">
            <a:xfrm>
              <a:off x="3072" y="33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52" name="Rectangle 75"/>
            <p:cNvSpPr>
              <a:spLocks noChangeArrowheads="1"/>
            </p:cNvSpPr>
            <p:nvPr/>
          </p:nvSpPr>
          <p:spPr bwMode="auto">
            <a:xfrm>
              <a:off x="2880" y="288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53" name="Rectangle 76"/>
            <p:cNvSpPr>
              <a:spLocks noChangeArrowheads="1"/>
            </p:cNvSpPr>
            <p:nvPr/>
          </p:nvSpPr>
          <p:spPr bwMode="auto">
            <a:xfrm>
              <a:off x="2976" y="29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54" name="Rectangle 77"/>
            <p:cNvSpPr>
              <a:spLocks noChangeArrowheads="1"/>
            </p:cNvSpPr>
            <p:nvPr/>
          </p:nvSpPr>
          <p:spPr bwMode="auto">
            <a:xfrm>
              <a:off x="2880" y="326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55" name="Rectangle 78"/>
            <p:cNvSpPr>
              <a:spLocks noChangeArrowheads="1"/>
            </p:cNvSpPr>
            <p:nvPr/>
          </p:nvSpPr>
          <p:spPr bwMode="auto">
            <a:xfrm>
              <a:off x="3168" y="316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056" name="Rectangle 79"/>
            <p:cNvSpPr>
              <a:spLocks noChangeArrowheads="1"/>
            </p:cNvSpPr>
            <p:nvPr/>
          </p:nvSpPr>
          <p:spPr bwMode="auto">
            <a:xfrm>
              <a:off x="3264" y="326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40965" name="Rectangle 80"/>
          <p:cNvSpPr>
            <a:spLocks noChangeArrowheads="1"/>
          </p:cNvSpPr>
          <p:nvPr/>
        </p:nvSpPr>
        <p:spPr bwMode="auto">
          <a:xfrm rot="-2907112">
            <a:off x="4657725" y="260032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66" name="Rectangle 81"/>
          <p:cNvSpPr>
            <a:spLocks noChangeArrowheads="1"/>
          </p:cNvSpPr>
          <p:nvPr/>
        </p:nvSpPr>
        <p:spPr bwMode="auto">
          <a:xfrm rot="-2907112">
            <a:off x="4500563" y="2335213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67" name="Rectangle 82"/>
          <p:cNvSpPr>
            <a:spLocks noChangeArrowheads="1"/>
          </p:cNvSpPr>
          <p:nvPr/>
        </p:nvSpPr>
        <p:spPr bwMode="auto">
          <a:xfrm rot="-2907112">
            <a:off x="5449888" y="26320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68" name="Rectangle 83"/>
          <p:cNvSpPr>
            <a:spLocks noChangeArrowheads="1"/>
          </p:cNvSpPr>
          <p:nvPr/>
        </p:nvSpPr>
        <p:spPr bwMode="auto">
          <a:xfrm rot="-2907112">
            <a:off x="5291138" y="2144713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69" name="Rectangle 84"/>
          <p:cNvSpPr>
            <a:spLocks noChangeArrowheads="1"/>
          </p:cNvSpPr>
          <p:nvPr/>
        </p:nvSpPr>
        <p:spPr bwMode="auto">
          <a:xfrm rot="-2907112">
            <a:off x="6399213" y="280828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0" name="Rectangle 85"/>
          <p:cNvSpPr>
            <a:spLocks noChangeArrowheads="1"/>
          </p:cNvSpPr>
          <p:nvPr/>
        </p:nvSpPr>
        <p:spPr bwMode="auto">
          <a:xfrm rot="-2907112">
            <a:off x="4816475" y="24288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1" name="Rectangle 86"/>
          <p:cNvSpPr>
            <a:spLocks noChangeArrowheads="1"/>
          </p:cNvSpPr>
          <p:nvPr/>
        </p:nvSpPr>
        <p:spPr bwMode="auto">
          <a:xfrm rot="-2907112">
            <a:off x="5132388" y="230822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2" name="Rectangle 87"/>
          <p:cNvSpPr>
            <a:spLocks noChangeArrowheads="1"/>
          </p:cNvSpPr>
          <p:nvPr/>
        </p:nvSpPr>
        <p:spPr bwMode="auto">
          <a:xfrm rot="-2907112">
            <a:off x="4975225" y="258762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3" name="Rectangle 88"/>
          <p:cNvSpPr>
            <a:spLocks noChangeArrowheads="1"/>
          </p:cNvSpPr>
          <p:nvPr/>
        </p:nvSpPr>
        <p:spPr bwMode="auto">
          <a:xfrm rot="-2907112">
            <a:off x="5608638" y="261778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4" name="Rectangle 89"/>
          <p:cNvSpPr>
            <a:spLocks noChangeArrowheads="1"/>
          </p:cNvSpPr>
          <p:nvPr/>
        </p:nvSpPr>
        <p:spPr bwMode="auto">
          <a:xfrm rot="-2907112">
            <a:off x="6083300" y="23272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5" name="Rectangle 90"/>
          <p:cNvSpPr>
            <a:spLocks noChangeArrowheads="1"/>
          </p:cNvSpPr>
          <p:nvPr/>
        </p:nvSpPr>
        <p:spPr bwMode="auto">
          <a:xfrm rot="-2907112">
            <a:off x="5924550" y="276383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6" name="Rectangle 91"/>
          <p:cNvSpPr>
            <a:spLocks noChangeArrowheads="1"/>
          </p:cNvSpPr>
          <p:nvPr/>
        </p:nvSpPr>
        <p:spPr bwMode="auto">
          <a:xfrm rot="-2907112">
            <a:off x="5765800" y="249872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7" name="Rectangle 92"/>
          <p:cNvSpPr>
            <a:spLocks noChangeArrowheads="1"/>
          </p:cNvSpPr>
          <p:nvPr/>
        </p:nvSpPr>
        <p:spPr bwMode="auto">
          <a:xfrm rot="-2907112">
            <a:off x="6716713" y="273843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8" name="Rectangle 93"/>
          <p:cNvSpPr>
            <a:spLocks noChangeArrowheads="1"/>
          </p:cNvSpPr>
          <p:nvPr/>
        </p:nvSpPr>
        <p:spPr bwMode="auto">
          <a:xfrm rot="-2907112">
            <a:off x="6875463" y="235743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79" name="Rectangle 94"/>
          <p:cNvSpPr>
            <a:spLocks noChangeArrowheads="1"/>
          </p:cNvSpPr>
          <p:nvPr/>
        </p:nvSpPr>
        <p:spPr bwMode="auto">
          <a:xfrm rot="-2907112">
            <a:off x="7350125" y="27209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80" name="Rectangle 95"/>
          <p:cNvSpPr>
            <a:spLocks noChangeArrowheads="1"/>
          </p:cNvSpPr>
          <p:nvPr/>
        </p:nvSpPr>
        <p:spPr bwMode="auto">
          <a:xfrm rot="-2907112">
            <a:off x="6242050" y="248443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81" name="Rectangle 96"/>
          <p:cNvSpPr>
            <a:spLocks noChangeArrowheads="1"/>
          </p:cNvSpPr>
          <p:nvPr/>
        </p:nvSpPr>
        <p:spPr bwMode="auto">
          <a:xfrm rot="-2907112">
            <a:off x="6557963" y="2471738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82" name="Rectangle 97"/>
          <p:cNvSpPr>
            <a:spLocks noChangeArrowheads="1"/>
          </p:cNvSpPr>
          <p:nvPr/>
        </p:nvSpPr>
        <p:spPr bwMode="auto">
          <a:xfrm rot="-2907112">
            <a:off x="7032625" y="28987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83" name="Rectangle 98"/>
          <p:cNvSpPr>
            <a:spLocks noChangeArrowheads="1"/>
          </p:cNvSpPr>
          <p:nvPr/>
        </p:nvSpPr>
        <p:spPr bwMode="auto">
          <a:xfrm rot="-2907112">
            <a:off x="7191375" y="2455863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0984" name="Rectangle 99"/>
          <p:cNvSpPr>
            <a:spLocks noChangeArrowheads="1"/>
          </p:cNvSpPr>
          <p:nvPr/>
        </p:nvSpPr>
        <p:spPr bwMode="auto">
          <a:xfrm rot="-2907112">
            <a:off x="7508875" y="2443163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40985" name="Group 100"/>
          <p:cNvGrpSpPr>
            <a:grpSpLocks/>
          </p:cNvGrpSpPr>
          <p:nvPr/>
        </p:nvGrpSpPr>
        <p:grpSpPr bwMode="auto">
          <a:xfrm>
            <a:off x="4308475" y="4514850"/>
            <a:ext cx="4692650" cy="2105025"/>
            <a:chOff x="2562" y="2724"/>
            <a:chExt cx="2956" cy="1326"/>
          </a:xfrm>
        </p:grpSpPr>
        <p:grpSp>
          <p:nvGrpSpPr>
            <p:cNvPr id="40986" name="Group 101"/>
            <p:cNvGrpSpPr>
              <a:grpSpLocks/>
            </p:cNvGrpSpPr>
            <p:nvPr/>
          </p:nvGrpSpPr>
          <p:grpSpPr bwMode="auto">
            <a:xfrm>
              <a:off x="4182" y="3090"/>
              <a:ext cx="1336" cy="960"/>
              <a:chOff x="3834" y="3120"/>
              <a:chExt cx="1336" cy="960"/>
            </a:xfrm>
          </p:grpSpPr>
          <p:grpSp>
            <p:nvGrpSpPr>
              <p:cNvPr id="41012" name="Group 102"/>
              <p:cNvGrpSpPr>
                <a:grpSpLocks/>
              </p:cNvGrpSpPr>
              <p:nvPr/>
            </p:nvGrpSpPr>
            <p:grpSpPr bwMode="auto">
              <a:xfrm>
                <a:off x="3834" y="3252"/>
                <a:ext cx="1336" cy="768"/>
                <a:chOff x="3120" y="2352"/>
                <a:chExt cx="1152" cy="1200"/>
              </a:xfrm>
            </p:grpSpPr>
            <p:sp>
              <p:nvSpPr>
                <p:cNvPr id="41034" name="Oval 103"/>
                <p:cNvSpPr>
                  <a:spLocks noChangeArrowheads="1"/>
                </p:cNvSpPr>
                <p:nvPr/>
              </p:nvSpPr>
              <p:spPr bwMode="auto">
                <a:xfrm>
                  <a:off x="3120" y="2352"/>
                  <a:ext cx="1152" cy="1200"/>
                </a:xfrm>
                <a:prstGeom prst="ellipse">
                  <a:avLst/>
                </a:prstGeom>
                <a:noFill/>
                <a:ln w="158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35" name="Oval 104"/>
                <p:cNvSpPr>
                  <a:spLocks noChangeArrowheads="1"/>
                </p:cNvSpPr>
                <p:nvPr/>
              </p:nvSpPr>
              <p:spPr bwMode="auto">
                <a:xfrm>
                  <a:off x="3408" y="2640"/>
                  <a:ext cx="576" cy="624"/>
                </a:xfrm>
                <a:prstGeom prst="ellipse">
                  <a:avLst/>
                </a:prstGeom>
                <a:noFill/>
                <a:ln w="158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36" name="Oval 105"/>
                <p:cNvSpPr>
                  <a:spLocks noChangeArrowheads="1"/>
                </p:cNvSpPr>
                <p:nvPr/>
              </p:nvSpPr>
              <p:spPr bwMode="auto">
                <a:xfrm>
                  <a:off x="3552" y="2784"/>
                  <a:ext cx="310" cy="336"/>
                </a:xfrm>
                <a:prstGeom prst="ellipse">
                  <a:avLst/>
                </a:prstGeom>
                <a:noFill/>
                <a:ln w="158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1013" name="Group 106"/>
              <p:cNvGrpSpPr>
                <a:grpSpLocks/>
              </p:cNvGrpSpPr>
              <p:nvPr/>
            </p:nvGrpSpPr>
            <p:grpSpPr bwMode="auto">
              <a:xfrm rot="-2907112">
                <a:off x="4032" y="3072"/>
                <a:ext cx="960" cy="1056"/>
                <a:chOff x="2352" y="2304"/>
                <a:chExt cx="960" cy="1056"/>
              </a:xfrm>
            </p:grpSpPr>
            <p:sp>
              <p:nvSpPr>
                <p:cNvPr id="41014" name="Rectangle 107"/>
                <p:cNvSpPr>
                  <a:spLocks noChangeArrowheads="1"/>
                </p:cNvSpPr>
                <p:nvPr/>
              </p:nvSpPr>
              <p:spPr bwMode="auto">
                <a:xfrm>
                  <a:off x="2352" y="2448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15" name="Rectangle 108"/>
                <p:cNvSpPr>
                  <a:spLocks noChangeArrowheads="1"/>
                </p:cNvSpPr>
                <p:nvPr/>
              </p:nvSpPr>
              <p:spPr bwMode="auto">
                <a:xfrm>
                  <a:off x="2448" y="2304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16" name="Rectangle 109"/>
                <p:cNvSpPr>
                  <a:spLocks noChangeArrowheads="1"/>
                </p:cNvSpPr>
                <p:nvPr/>
              </p:nvSpPr>
              <p:spPr bwMode="auto">
                <a:xfrm>
                  <a:off x="2544" y="2640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17" name="Rectangle 110"/>
                <p:cNvSpPr>
                  <a:spLocks noChangeArrowheads="1"/>
                </p:cNvSpPr>
                <p:nvPr/>
              </p:nvSpPr>
              <p:spPr bwMode="auto">
                <a:xfrm>
                  <a:off x="2736" y="2448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18" name="Rectangle 111"/>
                <p:cNvSpPr>
                  <a:spLocks noChangeArrowheads="1"/>
                </p:cNvSpPr>
                <p:nvPr/>
              </p:nvSpPr>
              <p:spPr bwMode="auto">
                <a:xfrm>
                  <a:off x="2736" y="3024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19" name="Rectangle 112"/>
                <p:cNvSpPr>
                  <a:spLocks noChangeArrowheads="1"/>
                </p:cNvSpPr>
                <p:nvPr/>
              </p:nvSpPr>
              <p:spPr bwMode="auto">
                <a:xfrm>
                  <a:off x="2496" y="2448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0" name="Rectangle 113"/>
                <p:cNvSpPr>
                  <a:spLocks noChangeArrowheads="1"/>
                </p:cNvSpPr>
                <p:nvPr/>
              </p:nvSpPr>
              <p:spPr bwMode="auto">
                <a:xfrm>
                  <a:off x="2640" y="2496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1" name="Rectangle 114"/>
                <p:cNvSpPr>
                  <a:spLocks noChangeArrowheads="1"/>
                </p:cNvSpPr>
                <p:nvPr/>
              </p:nvSpPr>
              <p:spPr bwMode="auto">
                <a:xfrm>
                  <a:off x="2448" y="2544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2" name="Rectangle 115"/>
                <p:cNvSpPr>
                  <a:spLocks noChangeArrowheads="1"/>
                </p:cNvSpPr>
                <p:nvPr/>
              </p:nvSpPr>
              <p:spPr bwMode="auto">
                <a:xfrm>
                  <a:off x="2640" y="2736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3" name="Rectangle 116"/>
                <p:cNvSpPr>
                  <a:spLocks noChangeArrowheads="1"/>
                </p:cNvSpPr>
                <p:nvPr/>
              </p:nvSpPr>
              <p:spPr bwMode="auto">
                <a:xfrm>
                  <a:off x="2928" y="2784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4" name="Rectangle 117"/>
                <p:cNvSpPr>
                  <a:spLocks noChangeArrowheads="1"/>
                </p:cNvSpPr>
                <p:nvPr/>
              </p:nvSpPr>
              <p:spPr bwMode="auto">
                <a:xfrm>
                  <a:off x="2688" y="2928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5" name="Rectangle 118"/>
                <p:cNvSpPr>
                  <a:spLocks noChangeArrowheads="1"/>
                </p:cNvSpPr>
                <p:nvPr/>
              </p:nvSpPr>
              <p:spPr bwMode="auto">
                <a:xfrm>
                  <a:off x="2784" y="2784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6" name="Rectangle 119"/>
                <p:cNvSpPr>
                  <a:spLocks noChangeArrowheads="1"/>
                </p:cNvSpPr>
                <p:nvPr/>
              </p:nvSpPr>
              <p:spPr bwMode="auto">
                <a:xfrm>
                  <a:off x="2880" y="3120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7" name="Rectangle 120"/>
                <p:cNvSpPr>
                  <a:spLocks noChangeArrowheads="1"/>
                </p:cNvSpPr>
                <p:nvPr/>
              </p:nvSpPr>
              <p:spPr bwMode="auto">
                <a:xfrm>
                  <a:off x="3072" y="2976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8" name="Rectangle 121"/>
                <p:cNvSpPr>
                  <a:spLocks noChangeArrowheads="1"/>
                </p:cNvSpPr>
                <p:nvPr/>
              </p:nvSpPr>
              <p:spPr bwMode="auto">
                <a:xfrm>
                  <a:off x="3072" y="3312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2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880" y="2880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30" name="Rectangle 123"/>
                <p:cNvSpPr>
                  <a:spLocks noChangeArrowheads="1"/>
                </p:cNvSpPr>
                <p:nvPr/>
              </p:nvSpPr>
              <p:spPr bwMode="auto">
                <a:xfrm>
                  <a:off x="2976" y="2976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31" name="Rectangle 124"/>
                <p:cNvSpPr>
                  <a:spLocks noChangeArrowheads="1"/>
                </p:cNvSpPr>
                <p:nvPr/>
              </p:nvSpPr>
              <p:spPr bwMode="auto">
                <a:xfrm>
                  <a:off x="2880" y="3264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32" name="Rectangle 125"/>
                <p:cNvSpPr>
                  <a:spLocks noChangeArrowheads="1"/>
                </p:cNvSpPr>
                <p:nvPr/>
              </p:nvSpPr>
              <p:spPr bwMode="auto">
                <a:xfrm>
                  <a:off x="3168" y="3168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33" name="Rectangle 126"/>
                <p:cNvSpPr>
                  <a:spLocks noChangeArrowheads="1"/>
                </p:cNvSpPr>
                <p:nvPr/>
              </p:nvSpPr>
              <p:spPr bwMode="auto">
                <a:xfrm>
                  <a:off x="3264" y="3264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40987" name="Group 127"/>
            <p:cNvGrpSpPr>
              <a:grpSpLocks/>
            </p:cNvGrpSpPr>
            <p:nvPr/>
          </p:nvGrpSpPr>
          <p:grpSpPr bwMode="auto">
            <a:xfrm>
              <a:off x="2562" y="2724"/>
              <a:ext cx="2182" cy="768"/>
              <a:chOff x="276" y="3216"/>
              <a:chExt cx="2182" cy="768"/>
            </a:xfrm>
          </p:grpSpPr>
          <p:sp>
            <p:nvSpPr>
              <p:cNvPr id="40988" name="Rectangle 128"/>
              <p:cNvSpPr>
                <a:spLocks noChangeArrowheads="1"/>
              </p:cNvSpPr>
              <p:nvPr/>
            </p:nvSpPr>
            <p:spPr bwMode="auto">
              <a:xfrm rot="-2907112">
                <a:off x="490" y="364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89" name="Rectangle 129"/>
              <p:cNvSpPr>
                <a:spLocks noChangeArrowheads="1"/>
              </p:cNvSpPr>
              <p:nvPr/>
            </p:nvSpPr>
            <p:spPr bwMode="auto">
              <a:xfrm rot="-2907112">
                <a:off x="391" y="3475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0" name="Rectangle 130"/>
              <p:cNvSpPr>
                <a:spLocks noChangeArrowheads="1"/>
              </p:cNvSpPr>
              <p:nvPr/>
            </p:nvSpPr>
            <p:spPr bwMode="auto">
              <a:xfrm rot="-2907112">
                <a:off x="989" y="366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1" name="Rectangle 131"/>
              <p:cNvSpPr>
                <a:spLocks noChangeArrowheads="1"/>
              </p:cNvSpPr>
              <p:nvPr/>
            </p:nvSpPr>
            <p:spPr bwMode="auto">
              <a:xfrm rot="-2907112">
                <a:off x="889" y="3355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2" name="Rectangle 132"/>
              <p:cNvSpPr>
                <a:spLocks noChangeArrowheads="1"/>
              </p:cNvSpPr>
              <p:nvPr/>
            </p:nvSpPr>
            <p:spPr bwMode="auto">
              <a:xfrm rot="-2907112">
                <a:off x="1587" y="3773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3" name="Rectangle 133"/>
              <p:cNvSpPr>
                <a:spLocks noChangeArrowheads="1"/>
              </p:cNvSpPr>
              <p:nvPr/>
            </p:nvSpPr>
            <p:spPr bwMode="auto">
              <a:xfrm rot="-2907112">
                <a:off x="590" y="353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4" name="Rectangle 134"/>
              <p:cNvSpPr>
                <a:spLocks noChangeArrowheads="1"/>
              </p:cNvSpPr>
              <p:nvPr/>
            </p:nvSpPr>
            <p:spPr bwMode="auto">
              <a:xfrm rot="-2907112">
                <a:off x="789" y="345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5" name="Rectangle 135"/>
              <p:cNvSpPr>
                <a:spLocks noChangeArrowheads="1"/>
              </p:cNvSpPr>
              <p:nvPr/>
            </p:nvSpPr>
            <p:spPr bwMode="auto">
              <a:xfrm rot="-2907112">
                <a:off x="690" y="363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6" name="Rectangle 136"/>
              <p:cNvSpPr>
                <a:spLocks noChangeArrowheads="1"/>
              </p:cNvSpPr>
              <p:nvPr/>
            </p:nvSpPr>
            <p:spPr bwMode="auto">
              <a:xfrm rot="-2907112">
                <a:off x="1089" y="3653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7" name="Rectangle 137"/>
              <p:cNvSpPr>
                <a:spLocks noChangeArrowheads="1"/>
              </p:cNvSpPr>
              <p:nvPr/>
            </p:nvSpPr>
            <p:spPr bwMode="auto">
              <a:xfrm rot="-2907112">
                <a:off x="1388" y="347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8" name="Rectangle 138"/>
              <p:cNvSpPr>
                <a:spLocks noChangeArrowheads="1"/>
              </p:cNvSpPr>
              <p:nvPr/>
            </p:nvSpPr>
            <p:spPr bwMode="auto">
              <a:xfrm rot="-2907112">
                <a:off x="1288" y="3745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0999" name="Rectangle 139"/>
              <p:cNvSpPr>
                <a:spLocks noChangeArrowheads="1"/>
              </p:cNvSpPr>
              <p:nvPr/>
            </p:nvSpPr>
            <p:spPr bwMode="auto">
              <a:xfrm rot="-2907112">
                <a:off x="1188" y="357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1000" name="Rectangle 140"/>
              <p:cNvSpPr>
                <a:spLocks noChangeArrowheads="1"/>
              </p:cNvSpPr>
              <p:nvPr/>
            </p:nvSpPr>
            <p:spPr bwMode="auto">
              <a:xfrm rot="-2907112">
                <a:off x="1787" y="3729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1001" name="Rectangle 141"/>
              <p:cNvSpPr>
                <a:spLocks noChangeArrowheads="1"/>
              </p:cNvSpPr>
              <p:nvPr/>
            </p:nvSpPr>
            <p:spPr bwMode="auto">
              <a:xfrm rot="-2907112">
                <a:off x="1887" y="3489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1002" name="Rectangle 142"/>
              <p:cNvSpPr>
                <a:spLocks noChangeArrowheads="1"/>
              </p:cNvSpPr>
              <p:nvPr/>
            </p:nvSpPr>
            <p:spPr bwMode="auto">
              <a:xfrm rot="-2907112">
                <a:off x="2186" y="371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1003" name="Rectangle 143"/>
              <p:cNvSpPr>
                <a:spLocks noChangeArrowheads="1"/>
              </p:cNvSpPr>
              <p:nvPr/>
            </p:nvSpPr>
            <p:spPr bwMode="auto">
              <a:xfrm rot="-2907112">
                <a:off x="1488" y="3569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1004" name="Rectangle 144"/>
              <p:cNvSpPr>
                <a:spLocks noChangeArrowheads="1"/>
              </p:cNvSpPr>
              <p:nvPr/>
            </p:nvSpPr>
            <p:spPr bwMode="auto">
              <a:xfrm rot="-2907112">
                <a:off x="1687" y="3561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1005" name="Rectangle 145"/>
              <p:cNvSpPr>
                <a:spLocks noChangeArrowheads="1"/>
              </p:cNvSpPr>
              <p:nvPr/>
            </p:nvSpPr>
            <p:spPr bwMode="auto">
              <a:xfrm rot="-2907112">
                <a:off x="1986" y="383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1006" name="Rectangle 146"/>
              <p:cNvSpPr>
                <a:spLocks noChangeArrowheads="1"/>
              </p:cNvSpPr>
              <p:nvPr/>
            </p:nvSpPr>
            <p:spPr bwMode="auto">
              <a:xfrm rot="-2907112">
                <a:off x="2086" y="3551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41007" name="Rectangle 147"/>
              <p:cNvSpPr>
                <a:spLocks noChangeArrowheads="1"/>
              </p:cNvSpPr>
              <p:nvPr/>
            </p:nvSpPr>
            <p:spPr bwMode="auto">
              <a:xfrm rot="-2907112">
                <a:off x="2286" y="3543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41008" name="Group 148"/>
              <p:cNvGrpSpPr>
                <a:grpSpLocks/>
              </p:cNvGrpSpPr>
              <p:nvPr/>
            </p:nvGrpSpPr>
            <p:grpSpPr bwMode="auto">
              <a:xfrm>
                <a:off x="276" y="3216"/>
                <a:ext cx="2182" cy="768"/>
                <a:chOff x="3120" y="2352"/>
                <a:chExt cx="1152" cy="1200"/>
              </a:xfrm>
            </p:grpSpPr>
            <p:sp>
              <p:nvSpPr>
                <p:cNvPr id="41009" name="Oval 149"/>
                <p:cNvSpPr>
                  <a:spLocks noChangeArrowheads="1"/>
                </p:cNvSpPr>
                <p:nvPr/>
              </p:nvSpPr>
              <p:spPr bwMode="auto">
                <a:xfrm>
                  <a:off x="3120" y="2352"/>
                  <a:ext cx="1152" cy="1200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10" name="Oval 150"/>
                <p:cNvSpPr>
                  <a:spLocks noChangeArrowheads="1"/>
                </p:cNvSpPr>
                <p:nvPr/>
              </p:nvSpPr>
              <p:spPr bwMode="auto">
                <a:xfrm>
                  <a:off x="3408" y="2640"/>
                  <a:ext cx="576" cy="624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011" name="Oval 151"/>
                <p:cNvSpPr>
                  <a:spLocks noChangeArrowheads="1"/>
                </p:cNvSpPr>
                <p:nvPr/>
              </p:nvSpPr>
              <p:spPr bwMode="auto">
                <a:xfrm>
                  <a:off x="3552" y="2784"/>
                  <a:ext cx="310" cy="336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26"/>
          <p:cNvSpPr>
            <a:spLocks noChangeArrowheads="1"/>
          </p:cNvSpPr>
          <p:nvPr/>
        </p:nvSpPr>
        <p:spPr bwMode="auto">
          <a:xfrm>
            <a:off x="304800" y="3048000"/>
            <a:ext cx="7781925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Organizing data into classes such that there is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/>
              <a:t> high intra-class similarity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/>
              <a:t> low inter-class similarity</a:t>
            </a:r>
            <a:r>
              <a:rPr lang="en-US"/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 Finding the class labels and the number of classes directly from the data (in contrast to classification).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More informally, finding natural groupings among objects. </a:t>
            </a:r>
          </a:p>
        </p:txBody>
      </p:sp>
      <p:sp>
        <p:nvSpPr>
          <p:cNvPr id="156675" name="Rectangle 1027"/>
          <p:cNvSpPr>
            <a:spLocks noChangeArrowheads="1"/>
          </p:cNvSpPr>
          <p:nvPr/>
        </p:nvSpPr>
        <p:spPr bwMode="auto">
          <a:xfrm>
            <a:off x="676275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What is Clustering?</a:t>
            </a:r>
          </a:p>
        </p:txBody>
      </p:sp>
      <p:sp>
        <p:nvSpPr>
          <p:cNvPr id="17411" name="Text Box 1028"/>
          <p:cNvSpPr txBox="1">
            <a:spLocks noChangeArrowheads="1"/>
          </p:cNvSpPr>
          <p:nvPr/>
        </p:nvSpPr>
        <p:spPr bwMode="auto">
          <a:xfrm>
            <a:off x="1136650" y="1241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7412" name="Text Box 1029"/>
          <p:cNvSpPr txBox="1">
            <a:spLocks noChangeArrowheads="1"/>
          </p:cNvSpPr>
          <p:nvPr/>
        </p:nvSpPr>
        <p:spPr bwMode="auto">
          <a:xfrm>
            <a:off x="360363" y="1327150"/>
            <a:ext cx="83518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Also called </a:t>
            </a:r>
            <a:r>
              <a:rPr lang="en-US" sz="2800" i="1"/>
              <a:t>unsupervised learning</a:t>
            </a:r>
            <a:r>
              <a:rPr lang="en-US" sz="2800"/>
              <a:t>, sometimes called </a:t>
            </a:r>
            <a:r>
              <a:rPr lang="en-US" sz="2800" i="1"/>
              <a:t>classification</a:t>
            </a:r>
            <a:r>
              <a:rPr lang="en-US" sz="2800"/>
              <a:t> by statisticians and </a:t>
            </a:r>
            <a:r>
              <a:rPr lang="en-US" sz="2800" i="1"/>
              <a:t>sorting</a:t>
            </a:r>
            <a:r>
              <a:rPr lang="en-US" sz="2800"/>
              <a:t> by psychologists and </a:t>
            </a:r>
            <a:r>
              <a:rPr lang="en-US" sz="2800" i="1"/>
              <a:t>segmentation</a:t>
            </a:r>
            <a:r>
              <a:rPr lang="en-US" sz="2800"/>
              <a:t> by people in marketing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9626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614363"/>
            <a:ext cx="56483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4325"/>
            <a:ext cx="59436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52400" y="3200400"/>
            <a:ext cx="1447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Iteration 1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 sz="1800"/>
              <a:t>The cluster means are randomly assigned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85750"/>
            <a:ext cx="60579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52400" y="3200400"/>
            <a:ext cx="144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Iteration 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28600"/>
            <a:ext cx="63436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52400" y="3200400"/>
            <a:ext cx="144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Iteration 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8125"/>
            <a:ext cx="609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0" y="3200400"/>
            <a:ext cx="159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Iteration 25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1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Comments on the </a:t>
            </a:r>
            <a:r>
              <a:rPr lang="en-US" sz="4000" i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EM</a:t>
            </a:r>
            <a:endParaRPr lang="en-US" sz="3200" b="1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6613"/>
            <a:ext cx="8686800" cy="51069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K-Means is a special form of EM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EM algorithm maintains probabilistic assignments to clusters, instead of deterministic assignments, and multivariate Gaussian distributions instead of means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Does not tend to build clusters of equal size</a:t>
            </a:r>
          </a:p>
          <a:p>
            <a:pPr lvl="1" eaLnBrk="1" hangingPunct="1">
              <a:lnSpc>
                <a:spcPct val="90000"/>
              </a:lnSpc>
            </a:pPr>
            <a:endParaRPr lang="en-US" sz="2400" i="1">
              <a:latin typeface="Calibri" charset="0"/>
              <a:ea typeface="ＭＳ Ｐゴシック" charset="0"/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33700"/>
            <a:ext cx="7810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feld 1"/>
          <p:cNvSpPr txBox="1">
            <a:spLocks noChangeArrowheads="1"/>
          </p:cNvSpPr>
          <p:nvPr/>
        </p:nvSpPr>
        <p:spPr bwMode="auto">
          <a:xfrm>
            <a:off x="395288" y="6149975"/>
            <a:ext cx="7170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/>
              <a:t>Source: </a:t>
            </a:r>
            <a:r>
              <a:rPr lang="de-DE">
                <a:hlinkClick r:id="rId3"/>
              </a:rPr>
              <a:t>http://en.wikipedia.org/wiki/K-means_algorithm</a:t>
            </a:r>
            <a:endParaRPr lang="de-DE"/>
          </a:p>
        </p:txBody>
      </p:sp>
    </p:spTree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ChangeArrowheads="1"/>
          </p:cNvSpPr>
          <p:nvPr/>
        </p:nvSpPr>
        <p:spPr bwMode="auto">
          <a:xfrm>
            <a:off x="609600" y="11430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Nearest Neighbor Clustering</a:t>
            </a:r>
          </a:p>
          <a:p>
            <a:pPr algn="ctr">
              <a:defRPr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Not to be confused with Nearest Neighbor </a:t>
            </a:r>
            <a:r>
              <a:rPr lang="en-US" sz="18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Classification</a:t>
            </a:r>
          </a:p>
        </p:txBody>
      </p:sp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514350" y="2965450"/>
            <a:ext cx="77724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Items are iteratively merged into the existing clusters that are closest.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Incremental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Threshold, t, used to determine if items are added to existing clusters or a new cluster is created.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828800" y="228600"/>
            <a:ext cx="507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What happens if the data is streaming…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012160" y="745540"/>
            <a:ext cx="2817661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</a:rPr>
              <a:t>(</a:t>
            </a:r>
            <a:r>
              <a:rPr lang="de-DE" sz="1400" dirty="0" err="1" smtClean="0">
                <a:solidFill>
                  <a:srgbClr val="0000FF"/>
                </a:solidFill>
              </a:rPr>
              <a:t>We</a:t>
            </a:r>
            <a:r>
              <a:rPr lang="de-DE" sz="1400" dirty="0" smtClean="0">
                <a:solidFill>
                  <a:srgbClr val="0000FF"/>
                </a:solidFill>
              </a:rPr>
              <a:t> will </a:t>
            </a:r>
            <a:r>
              <a:rPr lang="de-DE" sz="1400" dirty="0" err="1" smtClean="0">
                <a:solidFill>
                  <a:srgbClr val="0000FF"/>
                </a:solidFill>
              </a:rPr>
              <a:t>investigate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streams</a:t>
            </a:r>
            <a:r>
              <a:rPr lang="de-DE" sz="1400" dirty="0" smtClean="0">
                <a:solidFill>
                  <a:srgbClr val="0000FF"/>
                </a:solidFill>
              </a:rPr>
              <a:t> in </a:t>
            </a:r>
            <a:r>
              <a:rPr lang="de-DE" sz="1400" dirty="0" err="1" smtClean="0">
                <a:solidFill>
                  <a:srgbClr val="0000FF"/>
                </a:solidFill>
              </a:rPr>
              <a:t>more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de-DE" sz="1400" dirty="0" err="1">
                <a:solidFill>
                  <a:srgbClr val="0000FF"/>
                </a:solidFill>
              </a:rPr>
              <a:t>d</a:t>
            </a:r>
            <a:r>
              <a:rPr lang="de-DE" sz="1400" dirty="0" err="1" smtClean="0">
                <a:solidFill>
                  <a:srgbClr val="0000FF"/>
                </a:solidFill>
              </a:rPr>
              <a:t>etail</a:t>
            </a:r>
            <a:r>
              <a:rPr lang="de-DE" sz="1400" dirty="0" smtClean="0">
                <a:solidFill>
                  <a:srgbClr val="0000FF"/>
                </a:solidFill>
              </a:rPr>
              <a:t> in </a:t>
            </a:r>
            <a:r>
              <a:rPr lang="de-DE" sz="1400" dirty="0" err="1" smtClean="0">
                <a:solidFill>
                  <a:srgbClr val="0000FF"/>
                </a:solidFill>
              </a:rPr>
              <a:t>next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lecture</a:t>
            </a:r>
            <a:r>
              <a:rPr lang="de-DE" sz="1400" dirty="0" smtClean="0">
                <a:solidFill>
                  <a:srgbClr val="0000FF"/>
                </a:solidFill>
              </a:rPr>
              <a:t>)</a:t>
            </a:r>
            <a:endParaRPr lang="de-DE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4343400" y="0"/>
            <a:ext cx="4662488" cy="45593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4441825" y="66675"/>
            <a:ext cx="493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4535488" y="136525"/>
            <a:ext cx="228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10</a:t>
            </a:r>
            <a:endParaRPr lang="en-US"/>
          </a:p>
        </p:txBody>
      </p:sp>
      <p:grpSp>
        <p:nvGrpSpPr>
          <p:cNvPr id="49156" name="Group 5"/>
          <p:cNvGrpSpPr>
            <a:grpSpLocks/>
          </p:cNvGrpSpPr>
          <p:nvPr/>
        </p:nvGrpSpPr>
        <p:grpSpPr bwMode="auto">
          <a:xfrm>
            <a:off x="4519613" y="298450"/>
            <a:ext cx="4476750" cy="4291013"/>
            <a:chOff x="3413" y="1695"/>
            <a:chExt cx="2074" cy="1988"/>
          </a:xfrm>
        </p:grpSpPr>
        <p:sp>
          <p:nvSpPr>
            <p:cNvPr id="49168" name="Rectangle 6"/>
            <p:cNvSpPr>
              <a:spLocks noChangeArrowheads="1"/>
            </p:cNvSpPr>
            <p:nvPr/>
          </p:nvSpPr>
          <p:spPr bwMode="auto">
            <a:xfrm>
              <a:off x="359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69" name="Rectangle 7"/>
            <p:cNvSpPr>
              <a:spLocks noChangeArrowheads="1"/>
            </p:cNvSpPr>
            <p:nvPr/>
          </p:nvSpPr>
          <p:spPr bwMode="auto">
            <a:xfrm>
              <a:off x="376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0" name="Rectangle 8"/>
            <p:cNvSpPr>
              <a:spLocks noChangeArrowheads="1"/>
            </p:cNvSpPr>
            <p:nvPr/>
          </p:nvSpPr>
          <p:spPr bwMode="auto">
            <a:xfrm>
              <a:off x="3945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1" name="Rectangle 9"/>
            <p:cNvSpPr>
              <a:spLocks noChangeArrowheads="1"/>
            </p:cNvSpPr>
            <p:nvPr/>
          </p:nvSpPr>
          <p:spPr bwMode="auto">
            <a:xfrm>
              <a:off x="4123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2" name="Rectangle 10"/>
            <p:cNvSpPr>
              <a:spLocks noChangeArrowheads="1"/>
            </p:cNvSpPr>
            <p:nvPr/>
          </p:nvSpPr>
          <p:spPr bwMode="auto">
            <a:xfrm>
              <a:off x="430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3" name="Rectangle 11"/>
            <p:cNvSpPr>
              <a:spLocks noChangeArrowheads="1"/>
            </p:cNvSpPr>
            <p:nvPr/>
          </p:nvSpPr>
          <p:spPr bwMode="auto">
            <a:xfrm>
              <a:off x="447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4" name="Rectangle 12"/>
            <p:cNvSpPr>
              <a:spLocks noChangeArrowheads="1"/>
            </p:cNvSpPr>
            <p:nvPr/>
          </p:nvSpPr>
          <p:spPr bwMode="auto">
            <a:xfrm>
              <a:off x="4655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5" name="Rectangle 13"/>
            <p:cNvSpPr>
              <a:spLocks noChangeArrowheads="1"/>
            </p:cNvSpPr>
            <p:nvPr/>
          </p:nvSpPr>
          <p:spPr bwMode="auto">
            <a:xfrm>
              <a:off x="4833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6" name="Rectangle 14"/>
            <p:cNvSpPr>
              <a:spLocks noChangeArrowheads="1"/>
            </p:cNvSpPr>
            <p:nvPr/>
          </p:nvSpPr>
          <p:spPr bwMode="auto">
            <a:xfrm>
              <a:off x="501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7" name="Rectangle 15"/>
            <p:cNvSpPr>
              <a:spLocks noChangeArrowheads="1"/>
            </p:cNvSpPr>
            <p:nvPr/>
          </p:nvSpPr>
          <p:spPr bwMode="auto">
            <a:xfrm>
              <a:off x="518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8" name="Rectangle 16"/>
            <p:cNvSpPr>
              <a:spLocks noChangeArrowheads="1"/>
            </p:cNvSpPr>
            <p:nvPr/>
          </p:nvSpPr>
          <p:spPr bwMode="auto">
            <a:xfrm>
              <a:off x="359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79" name="Rectangle 17"/>
            <p:cNvSpPr>
              <a:spLocks noChangeArrowheads="1"/>
            </p:cNvSpPr>
            <p:nvPr/>
          </p:nvSpPr>
          <p:spPr bwMode="auto">
            <a:xfrm>
              <a:off x="376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0" name="Rectangle 18"/>
            <p:cNvSpPr>
              <a:spLocks noChangeArrowheads="1"/>
            </p:cNvSpPr>
            <p:nvPr/>
          </p:nvSpPr>
          <p:spPr bwMode="auto">
            <a:xfrm>
              <a:off x="3945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1" name="Rectangle 19"/>
            <p:cNvSpPr>
              <a:spLocks noChangeArrowheads="1"/>
            </p:cNvSpPr>
            <p:nvPr/>
          </p:nvSpPr>
          <p:spPr bwMode="auto">
            <a:xfrm>
              <a:off x="4123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2" name="Rectangle 20"/>
            <p:cNvSpPr>
              <a:spLocks noChangeArrowheads="1"/>
            </p:cNvSpPr>
            <p:nvPr/>
          </p:nvSpPr>
          <p:spPr bwMode="auto">
            <a:xfrm>
              <a:off x="430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3" name="Rectangle 21"/>
            <p:cNvSpPr>
              <a:spLocks noChangeArrowheads="1"/>
            </p:cNvSpPr>
            <p:nvPr/>
          </p:nvSpPr>
          <p:spPr bwMode="auto">
            <a:xfrm>
              <a:off x="447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4" name="Rectangle 22"/>
            <p:cNvSpPr>
              <a:spLocks noChangeArrowheads="1"/>
            </p:cNvSpPr>
            <p:nvPr/>
          </p:nvSpPr>
          <p:spPr bwMode="auto">
            <a:xfrm>
              <a:off x="4655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5" name="Rectangle 23"/>
            <p:cNvSpPr>
              <a:spLocks noChangeArrowheads="1"/>
            </p:cNvSpPr>
            <p:nvPr/>
          </p:nvSpPr>
          <p:spPr bwMode="auto">
            <a:xfrm>
              <a:off x="4833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6" name="Rectangle 24"/>
            <p:cNvSpPr>
              <a:spLocks noChangeArrowheads="1"/>
            </p:cNvSpPr>
            <p:nvPr/>
          </p:nvSpPr>
          <p:spPr bwMode="auto">
            <a:xfrm>
              <a:off x="501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7" name="Rectangle 25"/>
            <p:cNvSpPr>
              <a:spLocks noChangeArrowheads="1"/>
            </p:cNvSpPr>
            <p:nvPr/>
          </p:nvSpPr>
          <p:spPr bwMode="auto">
            <a:xfrm>
              <a:off x="518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8" name="Rectangle 26"/>
            <p:cNvSpPr>
              <a:spLocks noChangeArrowheads="1"/>
            </p:cNvSpPr>
            <p:nvPr/>
          </p:nvSpPr>
          <p:spPr bwMode="auto">
            <a:xfrm>
              <a:off x="359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89" name="Rectangle 27"/>
            <p:cNvSpPr>
              <a:spLocks noChangeArrowheads="1"/>
            </p:cNvSpPr>
            <p:nvPr/>
          </p:nvSpPr>
          <p:spPr bwMode="auto">
            <a:xfrm>
              <a:off x="376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0" name="Rectangle 28"/>
            <p:cNvSpPr>
              <a:spLocks noChangeArrowheads="1"/>
            </p:cNvSpPr>
            <p:nvPr/>
          </p:nvSpPr>
          <p:spPr bwMode="auto">
            <a:xfrm>
              <a:off x="3945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1" name="Rectangle 29"/>
            <p:cNvSpPr>
              <a:spLocks noChangeArrowheads="1"/>
            </p:cNvSpPr>
            <p:nvPr/>
          </p:nvSpPr>
          <p:spPr bwMode="auto">
            <a:xfrm>
              <a:off x="4123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2" name="Rectangle 30"/>
            <p:cNvSpPr>
              <a:spLocks noChangeArrowheads="1"/>
            </p:cNvSpPr>
            <p:nvPr/>
          </p:nvSpPr>
          <p:spPr bwMode="auto">
            <a:xfrm>
              <a:off x="430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3" name="Rectangle 31"/>
            <p:cNvSpPr>
              <a:spLocks noChangeArrowheads="1"/>
            </p:cNvSpPr>
            <p:nvPr/>
          </p:nvSpPr>
          <p:spPr bwMode="auto">
            <a:xfrm>
              <a:off x="447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4" name="Rectangle 32"/>
            <p:cNvSpPr>
              <a:spLocks noChangeArrowheads="1"/>
            </p:cNvSpPr>
            <p:nvPr/>
          </p:nvSpPr>
          <p:spPr bwMode="auto">
            <a:xfrm>
              <a:off x="4655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5" name="Rectangle 33"/>
            <p:cNvSpPr>
              <a:spLocks noChangeArrowheads="1"/>
            </p:cNvSpPr>
            <p:nvPr/>
          </p:nvSpPr>
          <p:spPr bwMode="auto">
            <a:xfrm>
              <a:off x="4833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6" name="Rectangle 34"/>
            <p:cNvSpPr>
              <a:spLocks noChangeArrowheads="1"/>
            </p:cNvSpPr>
            <p:nvPr/>
          </p:nvSpPr>
          <p:spPr bwMode="auto">
            <a:xfrm>
              <a:off x="501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7" name="Rectangle 35"/>
            <p:cNvSpPr>
              <a:spLocks noChangeArrowheads="1"/>
            </p:cNvSpPr>
            <p:nvPr/>
          </p:nvSpPr>
          <p:spPr bwMode="auto">
            <a:xfrm>
              <a:off x="518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8" name="Rectangle 36"/>
            <p:cNvSpPr>
              <a:spLocks noChangeArrowheads="1"/>
            </p:cNvSpPr>
            <p:nvPr/>
          </p:nvSpPr>
          <p:spPr bwMode="auto">
            <a:xfrm>
              <a:off x="359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199" name="Rectangle 37"/>
            <p:cNvSpPr>
              <a:spLocks noChangeArrowheads="1"/>
            </p:cNvSpPr>
            <p:nvPr/>
          </p:nvSpPr>
          <p:spPr bwMode="auto">
            <a:xfrm>
              <a:off x="376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0" name="Rectangle 38"/>
            <p:cNvSpPr>
              <a:spLocks noChangeArrowheads="1"/>
            </p:cNvSpPr>
            <p:nvPr/>
          </p:nvSpPr>
          <p:spPr bwMode="auto">
            <a:xfrm>
              <a:off x="3945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1" name="Rectangle 39"/>
            <p:cNvSpPr>
              <a:spLocks noChangeArrowheads="1"/>
            </p:cNvSpPr>
            <p:nvPr/>
          </p:nvSpPr>
          <p:spPr bwMode="auto">
            <a:xfrm>
              <a:off x="4123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2" name="Rectangle 40"/>
            <p:cNvSpPr>
              <a:spLocks noChangeArrowheads="1"/>
            </p:cNvSpPr>
            <p:nvPr/>
          </p:nvSpPr>
          <p:spPr bwMode="auto">
            <a:xfrm>
              <a:off x="430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3" name="Rectangle 41"/>
            <p:cNvSpPr>
              <a:spLocks noChangeArrowheads="1"/>
            </p:cNvSpPr>
            <p:nvPr/>
          </p:nvSpPr>
          <p:spPr bwMode="auto">
            <a:xfrm>
              <a:off x="447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4" name="Rectangle 42"/>
            <p:cNvSpPr>
              <a:spLocks noChangeArrowheads="1"/>
            </p:cNvSpPr>
            <p:nvPr/>
          </p:nvSpPr>
          <p:spPr bwMode="auto">
            <a:xfrm>
              <a:off x="4655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5" name="Rectangle 43"/>
            <p:cNvSpPr>
              <a:spLocks noChangeArrowheads="1"/>
            </p:cNvSpPr>
            <p:nvPr/>
          </p:nvSpPr>
          <p:spPr bwMode="auto">
            <a:xfrm>
              <a:off x="4833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6" name="Rectangle 44"/>
            <p:cNvSpPr>
              <a:spLocks noChangeArrowheads="1"/>
            </p:cNvSpPr>
            <p:nvPr/>
          </p:nvSpPr>
          <p:spPr bwMode="auto">
            <a:xfrm>
              <a:off x="501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7" name="Rectangle 45"/>
            <p:cNvSpPr>
              <a:spLocks noChangeArrowheads="1"/>
            </p:cNvSpPr>
            <p:nvPr/>
          </p:nvSpPr>
          <p:spPr bwMode="auto">
            <a:xfrm>
              <a:off x="518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8" name="Rectangle 46"/>
            <p:cNvSpPr>
              <a:spLocks noChangeArrowheads="1"/>
            </p:cNvSpPr>
            <p:nvPr/>
          </p:nvSpPr>
          <p:spPr bwMode="auto">
            <a:xfrm>
              <a:off x="359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09" name="Rectangle 47"/>
            <p:cNvSpPr>
              <a:spLocks noChangeArrowheads="1"/>
            </p:cNvSpPr>
            <p:nvPr/>
          </p:nvSpPr>
          <p:spPr bwMode="auto">
            <a:xfrm>
              <a:off x="376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0" name="Rectangle 48"/>
            <p:cNvSpPr>
              <a:spLocks noChangeArrowheads="1"/>
            </p:cNvSpPr>
            <p:nvPr/>
          </p:nvSpPr>
          <p:spPr bwMode="auto">
            <a:xfrm>
              <a:off x="3945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1" name="Rectangle 49"/>
            <p:cNvSpPr>
              <a:spLocks noChangeArrowheads="1"/>
            </p:cNvSpPr>
            <p:nvPr/>
          </p:nvSpPr>
          <p:spPr bwMode="auto">
            <a:xfrm>
              <a:off x="4123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2" name="Rectangle 50"/>
            <p:cNvSpPr>
              <a:spLocks noChangeArrowheads="1"/>
            </p:cNvSpPr>
            <p:nvPr/>
          </p:nvSpPr>
          <p:spPr bwMode="auto">
            <a:xfrm>
              <a:off x="430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3" name="Rectangle 51"/>
            <p:cNvSpPr>
              <a:spLocks noChangeArrowheads="1"/>
            </p:cNvSpPr>
            <p:nvPr/>
          </p:nvSpPr>
          <p:spPr bwMode="auto">
            <a:xfrm>
              <a:off x="447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4" name="Rectangle 52"/>
            <p:cNvSpPr>
              <a:spLocks noChangeArrowheads="1"/>
            </p:cNvSpPr>
            <p:nvPr/>
          </p:nvSpPr>
          <p:spPr bwMode="auto">
            <a:xfrm>
              <a:off x="4655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5" name="Rectangle 53"/>
            <p:cNvSpPr>
              <a:spLocks noChangeArrowheads="1"/>
            </p:cNvSpPr>
            <p:nvPr/>
          </p:nvSpPr>
          <p:spPr bwMode="auto">
            <a:xfrm>
              <a:off x="4833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6" name="Rectangle 54"/>
            <p:cNvSpPr>
              <a:spLocks noChangeArrowheads="1"/>
            </p:cNvSpPr>
            <p:nvPr/>
          </p:nvSpPr>
          <p:spPr bwMode="auto">
            <a:xfrm>
              <a:off x="501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7" name="Rectangle 55"/>
            <p:cNvSpPr>
              <a:spLocks noChangeArrowheads="1"/>
            </p:cNvSpPr>
            <p:nvPr/>
          </p:nvSpPr>
          <p:spPr bwMode="auto">
            <a:xfrm>
              <a:off x="518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8" name="Rectangle 56"/>
            <p:cNvSpPr>
              <a:spLocks noChangeArrowheads="1"/>
            </p:cNvSpPr>
            <p:nvPr/>
          </p:nvSpPr>
          <p:spPr bwMode="auto">
            <a:xfrm>
              <a:off x="359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19" name="Rectangle 57"/>
            <p:cNvSpPr>
              <a:spLocks noChangeArrowheads="1"/>
            </p:cNvSpPr>
            <p:nvPr/>
          </p:nvSpPr>
          <p:spPr bwMode="auto">
            <a:xfrm>
              <a:off x="376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0" name="Rectangle 58"/>
            <p:cNvSpPr>
              <a:spLocks noChangeArrowheads="1"/>
            </p:cNvSpPr>
            <p:nvPr/>
          </p:nvSpPr>
          <p:spPr bwMode="auto">
            <a:xfrm>
              <a:off x="3945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1" name="Rectangle 59"/>
            <p:cNvSpPr>
              <a:spLocks noChangeArrowheads="1"/>
            </p:cNvSpPr>
            <p:nvPr/>
          </p:nvSpPr>
          <p:spPr bwMode="auto">
            <a:xfrm>
              <a:off x="4123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2" name="Rectangle 60"/>
            <p:cNvSpPr>
              <a:spLocks noChangeArrowheads="1"/>
            </p:cNvSpPr>
            <p:nvPr/>
          </p:nvSpPr>
          <p:spPr bwMode="auto">
            <a:xfrm>
              <a:off x="430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3" name="Rectangle 61"/>
            <p:cNvSpPr>
              <a:spLocks noChangeArrowheads="1"/>
            </p:cNvSpPr>
            <p:nvPr/>
          </p:nvSpPr>
          <p:spPr bwMode="auto">
            <a:xfrm>
              <a:off x="447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4" name="Rectangle 62"/>
            <p:cNvSpPr>
              <a:spLocks noChangeArrowheads="1"/>
            </p:cNvSpPr>
            <p:nvPr/>
          </p:nvSpPr>
          <p:spPr bwMode="auto">
            <a:xfrm>
              <a:off x="4655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5" name="Rectangle 63"/>
            <p:cNvSpPr>
              <a:spLocks noChangeArrowheads="1"/>
            </p:cNvSpPr>
            <p:nvPr/>
          </p:nvSpPr>
          <p:spPr bwMode="auto">
            <a:xfrm>
              <a:off x="4833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6" name="Rectangle 64"/>
            <p:cNvSpPr>
              <a:spLocks noChangeArrowheads="1"/>
            </p:cNvSpPr>
            <p:nvPr/>
          </p:nvSpPr>
          <p:spPr bwMode="auto">
            <a:xfrm>
              <a:off x="501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7" name="Rectangle 65"/>
            <p:cNvSpPr>
              <a:spLocks noChangeArrowheads="1"/>
            </p:cNvSpPr>
            <p:nvPr/>
          </p:nvSpPr>
          <p:spPr bwMode="auto">
            <a:xfrm>
              <a:off x="518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8" name="Rectangle 66"/>
            <p:cNvSpPr>
              <a:spLocks noChangeArrowheads="1"/>
            </p:cNvSpPr>
            <p:nvPr/>
          </p:nvSpPr>
          <p:spPr bwMode="auto">
            <a:xfrm>
              <a:off x="359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29" name="Rectangle 67"/>
            <p:cNvSpPr>
              <a:spLocks noChangeArrowheads="1"/>
            </p:cNvSpPr>
            <p:nvPr/>
          </p:nvSpPr>
          <p:spPr bwMode="auto">
            <a:xfrm>
              <a:off x="376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0" name="Rectangle 68"/>
            <p:cNvSpPr>
              <a:spLocks noChangeArrowheads="1"/>
            </p:cNvSpPr>
            <p:nvPr/>
          </p:nvSpPr>
          <p:spPr bwMode="auto">
            <a:xfrm>
              <a:off x="3945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1" name="Rectangle 69"/>
            <p:cNvSpPr>
              <a:spLocks noChangeArrowheads="1"/>
            </p:cNvSpPr>
            <p:nvPr/>
          </p:nvSpPr>
          <p:spPr bwMode="auto">
            <a:xfrm>
              <a:off x="4123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2" name="Rectangle 70"/>
            <p:cNvSpPr>
              <a:spLocks noChangeArrowheads="1"/>
            </p:cNvSpPr>
            <p:nvPr/>
          </p:nvSpPr>
          <p:spPr bwMode="auto">
            <a:xfrm>
              <a:off x="430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3" name="Rectangle 71"/>
            <p:cNvSpPr>
              <a:spLocks noChangeArrowheads="1"/>
            </p:cNvSpPr>
            <p:nvPr/>
          </p:nvSpPr>
          <p:spPr bwMode="auto">
            <a:xfrm>
              <a:off x="447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4" name="Rectangle 72"/>
            <p:cNvSpPr>
              <a:spLocks noChangeArrowheads="1"/>
            </p:cNvSpPr>
            <p:nvPr/>
          </p:nvSpPr>
          <p:spPr bwMode="auto">
            <a:xfrm>
              <a:off x="4655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5" name="Rectangle 73"/>
            <p:cNvSpPr>
              <a:spLocks noChangeArrowheads="1"/>
            </p:cNvSpPr>
            <p:nvPr/>
          </p:nvSpPr>
          <p:spPr bwMode="auto">
            <a:xfrm>
              <a:off x="4833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6" name="Rectangle 74"/>
            <p:cNvSpPr>
              <a:spLocks noChangeArrowheads="1"/>
            </p:cNvSpPr>
            <p:nvPr/>
          </p:nvSpPr>
          <p:spPr bwMode="auto">
            <a:xfrm>
              <a:off x="501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7" name="Rectangle 75"/>
            <p:cNvSpPr>
              <a:spLocks noChangeArrowheads="1"/>
            </p:cNvSpPr>
            <p:nvPr/>
          </p:nvSpPr>
          <p:spPr bwMode="auto">
            <a:xfrm>
              <a:off x="518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8" name="Rectangle 76"/>
            <p:cNvSpPr>
              <a:spLocks noChangeArrowheads="1"/>
            </p:cNvSpPr>
            <p:nvPr/>
          </p:nvSpPr>
          <p:spPr bwMode="auto">
            <a:xfrm>
              <a:off x="359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39" name="Rectangle 77"/>
            <p:cNvSpPr>
              <a:spLocks noChangeArrowheads="1"/>
            </p:cNvSpPr>
            <p:nvPr/>
          </p:nvSpPr>
          <p:spPr bwMode="auto">
            <a:xfrm>
              <a:off x="376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0" name="Rectangle 78"/>
            <p:cNvSpPr>
              <a:spLocks noChangeArrowheads="1"/>
            </p:cNvSpPr>
            <p:nvPr/>
          </p:nvSpPr>
          <p:spPr bwMode="auto">
            <a:xfrm>
              <a:off x="3945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1" name="Rectangle 79"/>
            <p:cNvSpPr>
              <a:spLocks noChangeArrowheads="1"/>
            </p:cNvSpPr>
            <p:nvPr/>
          </p:nvSpPr>
          <p:spPr bwMode="auto">
            <a:xfrm>
              <a:off x="4123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2" name="Rectangle 80"/>
            <p:cNvSpPr>
              <a:spLocks noChangeArrowheads="1"/>
            </p:cNvSpPr>
            <p:nvPr/>
          </p:nvSpPr>
          <p:spPr bwMode="auto">
            <a:xfrm>
              <a:off x="430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3" name="Rectangle 81"/>
            <p:cNvSpPr>
              <a:spLocks noChangeArrowheads="1"/>
            </p:cNvSpPr>
            <p:nvPr/>
          </p:nvSpPr>
          <p:spPr bwMode="auto">
            <a:xfrm>
              <a:off x="447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4" name="Rectangle 82"/>
            <p:cNvSpPr>
              <a:spLocks noChangeArrowheads="1"/>
            </p:cNvSpPr>
            <p:nvPr/>
          </p:nvSpPr>
          <p:spPr bwMode="auto">
            <a:xfrm>
              <a:off x="4655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5" name="Rectangle 83"/>
            <p:cNvSpPr>
              <a:spLocks noChangeArrowheads="1"/>
            </p:cNvSpPr>
            <p:nvPr/>
          </p:nvSpPr>
          <p:spPr bwMode="auto">
            <a:xfrm>
              <a:off x="4833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6" name="Rectangle 84"/>
            <p:cNvSpPr>
              <a:spLocks noChangeArrowheads="1"/>
            </p:cNvSpPr>
            <p:nvPr/>
          </p:nvSpPr>
          <p:spPr bwMode="auto">
            <a:xfrm>
              <a:off x="501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7" name="Rectangle 85"/>
            <p:cNvSpPr>
              <a:spLocks noChangeArrowheads="1"/>
            </p:cNvSpPr>
            <p:nvPr/>
          </p:nvSpPr>
          <p:spPr bwMode="auto">
            <a:xfrm>
              <a:off x="518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8" name="Rectangle 86"/>
            <p:cNvSpPr>
              <a:spLocks noChangeArrowheads="1"/>
            </p:cNvSpPr>
            <p:nvPr/>
          </p:nvSpPr>
          <p:spPr bwMode="auto">
            <a:xfrm>
              <a:off x="359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49" name="Rectangle 87"/>
            <p:cNvSpPr>
              <a:spLocks noChangeArrowheads="1"/>
            </p:cNvSpPr>
            <p:nvPr/>
          </p:nvSpPr>
          <p:spPr bwMode="auto">
            <a:xfrm>
              <a:off x="376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0" name="Rectangle 88"/>
            <p:cNvSpPr>
              <a:spLocks noChangeArrowheads="1"/>
            </p:cNvSpPr>
            <p:nvPr/>
          </p:nvSpPr>
          <p:spPr bwMode="auto">
            <a:xfrm>
              <a:off x="3945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1" name="Rectangle 89"/>
            <p:cNvSpPr>
              <a:spLocks noChangeArrowheads="1"/>
            </p:cNvSpPr>
            <p:nvPr/>
          </p:nvSpPr>
          <p:spPr bwMode="auto">
            <a:xfrm>
              <a:off x="4123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2" name="Rectangle 90"/>
            <p:cNvSpPr>
              <a:spLocks noChangeArrowheads="1"/>
            </p:cNvSpPr>
            <p:nvPr/>
          </p:nvSpPr>
          <p:spPr bwMode="auto">
            <a:xfrm>
              <a:off x="430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3" name="Rectangle 91"/>
            <p:cNvSpPr>
              <a:spLocks noChangeArrowheads="1"/>
            </p:cNvSpPr>
            <p:nvPr/>
          </p:nvSpPr>
          <p:spPr bwMode="auto">
            <a:xfrm>
              <a:off x="447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4" name="Rectangle 92"/>
            <p:cNvSpPr>
              <a:spLocks noChangeArrowheads="1"/>
            </p:cNvSpPr>
            <p:nvPr/>
          </p:nvSpPr>
          <p:spPr bwMode="auto">
            <a:xfrm>
              <a:off x="4655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5" name="Rectangle 93"/>
            <p:cNvSpPr>
              <a:spLocks noChangeArrowheads="1"/>
            </p:cNvSpPr>
            <p:nvPr/>
          </p:nvSpPr>
          <p:spPr bwMode="auto">
            <a:xfrm>
              <a:off x="4833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6" name="Rectangle 94"/>
            <p:cNvSpPr>
              <a:spLocks noChangeArrowheads="1"/>
            </p:cNvSpPr>
            <p:nvPr/>
          </p:nvSpPr>
          <p:spPr bwMode="auto">
            <a:xfrm>
              <a:off x="501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7" name="Rectangle 95"/>
            <p:cNvSpPr>
              <a:spLocks noChangeArrowheads="1"/>
            </p:cNvSpPr>
            <p:nvPr/>
          </p:nvSpPr>
          <p:spPr bwMode="auto">
            <a:xfrm>
              <a:off x="518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8" name="Rectangle 96"/>
            <p:cNvSpPr>
              <a:spLocks noChangeArrowheads="1"/>
            </p:cNvSpPr>
            <p:nvPr/>
          </p:nvSpPr>
          <p:spPr bwMode="auto">
            <a:xfrm>
              <a:off x="359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59" name="Rectangle 97"/>
            <p:cNvSpPr>
              <a:spLocks noChangeArrowheads="1"/>
            </p:cNvSpPr>
            <p:nvPr/>
          </p:nvSpPr>
          <p:spPr bwMode="auto">
            <a:xfrm>
              <a:off x="376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0" name="Rectangle 98"/>
            <p:cNvSpPr>
              <a:spLocks noChangeArrowheads="1"/>
            </p:cNvSpPr>
            <p:nvPr/>
          </p:nvSpPr>
          <p:spPr bwMode="auto">
            <a:xfrm>
              <a:off x="3945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1" name="Rectangle 99"/>
            <p:cNvSpPr>
              <a:spLocks noChangeArrowheads="1"/>
            </p:cNvSpPr>
            <p:nvPr/>
          </p:nvSpPr>
          <p:spPr bwMode="auto">
            <a:xfrm>
              <a:off x="4123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2" name="Rectangle 100"/>
            <p:cNvSpPr>
              <a:spLocks noChangeArrowheads="1"/>
            </p:cNvSpPr>
            <p:nvPr/>
          </p:nvSpPr>
          <p:spPr bwMode="auto">
            <a:xfrm>
              <a:off x="430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3" name="Rectangle 101"/>
            <p:cNvSpPr>
              <a:spLocks noChangeArrowheads="1"/>
            </p:cNvSpPr>
            <p:nvPr/>
          </p:nvSpPr>
          <p:spPr bwMode="auto">
            <a:xfrm>
              <a:off x="447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4" name="Rectangle 102"/>
            <p:cNvSpPr>
              <a:spLocks noChangeArrowheads="1"/>
            </p:cNvSpPr>
            <p:nvPr/>
          </p:nvSpPr>
          <p:spPr bwMode="auto">
            <a:xfrm>
              <a:off x="4655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5" name="Rectangle 103"/>
            <p:cNvSpPr>
              <a:spLocks noChangeArrowheads="1"/>
            </p:cNvSpPr>
            <p:nvPr/>
          </p:nvSpPr>
          <p:spPr bwMode="auto">
            <a:xfrm>
              <a:off x="4833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6" name="Rectangle 104"/>
            <p:cNvSpPr>
              <a:spLocks noChangeArrowheads="1"/>
            </p:cNvSpPr>
            <p:nvPr/>
          </p:nvSpPr>
          <p:spPr bwMode="auto">
            <a:xfrm>
              <a:off x="501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7" name="Rectangle 105"/>
            <p:cNvSpPr>
              <a:spLocks noChangeArrowheads="1"/>
            </p:cNvSpPr>
            <p:nvPr/>
          </p:nvSpPr>
          <p:spPr bwMode="auto">
            <a:xfrm>
              <a:off x="518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8" name="Rectangle 106"/>
            <p:cNvSpPr>
              <a:spLocks noChangeArrowheads="1"/>
            </p:cNvSpPr>
            <p:nvPr/>
          </p:nvSpPr>
          <p:spPr bwMode="auto">
            <a:xfrm>
              <a:off x="369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69" name="Rectangle 107"/>
            <p:cNvSpPr>
              <a:spLocks noChangeArrowheads="1"/>
            </p:cNvSpPr>
            <p:nvPr/>
          </p:nvSpPr>
          <p:spPr bwMode="auto">
            <a:xfrm>
              <a:off x="3740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49270" name="Rectangle 108"/>
            <p:cNvSpPr>
              <a:spLocks noChangeArrowheads="1"/>
            </p:cNvSpPr>
            <p:nvPr/>
          </p:nvSpPr>
          <p:spPr bwMode="auto">
            <a:xfrm>
              <a:off x="3874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71" name="Rectangle 109"/>
            <p:cNvSpPr>
              <a:spLocks noChangeArrowheads="1"/>
            </p:cNvSpPr>
            <p:nvPr/>
          </p:nvSpPr>
          <p:spPr bwMode="auto">
            <a:xfrm>
              <a:off x="3917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49272" name="Rectangle 110"/>
            <p:cNvSpPr>
              <a:spLocks noChangeArrowheads="1"/>
            </p:cNvSpPr>
            <p:nvPr/>
          </p:nvSpPr>
          <p:spPr bwMode="auto">
            <a:xfrm>
              <a:off x="4052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73" name="Rectangle 111"/>
            <p:cNvSpPr>
              <a:spLocks noChangeArrowheads="1"/>
            </p:cNvSpPr>
            <p:nvPr/>
          </p:nvSpPr>
          <p:spPr bwMode="auto">
            <a:xfrm>
              <a:off x="4095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49274" name="Rectangle 112"/>
            <p:cNvSpPr>
              <a:spLocks noChangeArrowheads="1"/>
            </p:cNvSpPr>
            <p:nvPr/>
          </p:nvSpPr>
          <p:spPr bwMode="auto">
            <a:xfrm>
              <a:off x="4229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75" name="Rectangle 113"/>
            <p:cNvSpPr>
              <a:spLocks noChangeArrowheads="1"/>
            </p:cNvSpPr>
            <p:nvPr/>
          </p:nvSpPr>
          <p:spPr bwMode="auto">
            <a:xfrm>
              <a:off x="4272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49276" name="Rectangle 114"/>
            <p:cNvSpPr>
              <a:spLocks noChangeArrowheads="1"/>
            </p:cNvSpPr>
            <p:nvPr/>
          </p:nvSpPr>
          <p:spPr bwMode="auto">
            <a:xfrm>
              <a:off x="440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77" name="Rectangle 115"/>
            <p:cNvSpPr>
              <a:spLocks noChangeArrowheads="1"/>
            </p:cNvSpPr>
            <p:nvPr/>
          </p:nvSpPr>
          <p:spPr bwMode="auto">
            <a:xfrm>
              <a:off x="4451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49278" name="Rectangle 116"/>
            <p:cNvSpPr>
              <a:spLocks noChangeArrowheads="1"/>
            </p:cNvSpPr>
            <p:nvPr/>
          </p:nvSpPr>
          <p:spPr bwMode="auto">
            <a:xfrm>
              <a:off x="4584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79" name="Rectangle 117"/>
            <p:cNvSpPr>
              <a:spLocks noChangeArrowheads="1"/>
            </p:cNvSpPr>
            <p:nvPr/>
          </p:nvSpPr>
          <p:spPr bwMode="auto">
            <a:xfrm>
              <a:off x="4627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6</a:t>
              </a:r>
              <a:endParaRPr lang="en-US"/>
            </a:p>
          </p:txBody>
        </p:sp>
        <p:sp>
          <p:nvSpPr>
            <p:cNvPr id="49280" name="Rectangle 118"/>
            <p:cNvSpPr>
              <a:spLocks noChangeArrowheads="1"/>
            </p:cNvSpPr>
            <p:nvPr/>
          </p:nvSpPr>
          <p:spPr bwMode="auto">
            <a:xfrm>
              <a:off x="4762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81" name="Rectangle 119"/>
            <p:cNvSpPr>
              <a:spLocks noChangeArrowheads="1"/>
            </p:cNvSpPr>
            <p:nvPr/>
          </p:nvSpPr>
          <p:spPr bwMode="auto">
            <a:xfrm>
              <a:off x="4805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49282" name="Rectangle 120"/>
            <p:cNvSpPr>
              <a:spLocks noChangeArrowheads="1"/>
            </p:cNvSpPr>
            <p:nvPr/>
          </p:nvSpPr>
          <p:spPr bwMode="auto">
            <a:xfrm>
              <a:off x="4939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83" name="Rectangle 121"/>
            <p:cNvSpPr>
              <a:spLocks noChangeArrowheads="1"/>
            </p:cNvSpPr>
            <p:nvPr/>
          </p:nvSpPr>
          <p:spPr bwMode="auto">
            <a:xfrm>
              <a:off x="4982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49284" name="Rectangle 122"/>
            <p:cNvSpPr>
              <a:spLocks noChangeArrowheads="1"/>
            </p:cNvSpPr>
            <p:nvPr/>
          </p:nvSpPr>
          <p:spPr bwMode="auto">
            <a:xfrm>
              <a:off x="511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85" name="Rectangle 123"/>
            <p:cNvSpPr>
              <a:spLocks noChangeArrowheads="1"/>
            </p:cNvSpPr>
            <p:nvPr/>
          </p:nvSpPr>
          <p:spPr bwMode="auto">
            <a:xfrm>
              <a:off x="5160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49286" name="Rectangle 124"/>
            <p:cNvSpPr>
              <a:spLocks noChangeArrowheads="1"/>
            </p:cNvSpPr>
            <p:nvPr/>
          </p:nvSpPr>
          <p:spPr bwMode="auto">
            <a:xfrm>
              <a:off x="5259" y="3470"/>
              <a:ext cx="22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87" name="Rectangle 125"/>
            <p:cNvSpPr>
              <a:spLocks noChangeArrowheads="1"/>
            </p:cNvSpPr>
            <p:nvPr/>
          </p:nvSpPr>
          <p:spPr bwMode="auto">
            <a:xfrm>
              <a:off x="5302" y="3501"/>
              <a:ext cx="10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49288" name="Rectangle 126"/>
            <p:cNvSpPr>
              <a:spLocks noChangeArrowheads="1"/>
            </p:cNvSpPr>
            <p:nvPr/>
          </p:nvSpPr>
          <p:spPr bwMode="auto">
            <a:xfrm>
              <a:off x="3413" y="3186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89" name="Rectangle 127"/>
            <p:cNvSpPr>
              <a:spLocks noChangeArrowheads="1"/>
            </p:cNvSpPr>
            <p:nvPr/>
          </p:nvSpPr>
          <p:spPr bwMode="auto">
            <a:xfrm>
              <a:off x="3456" y="3217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49290" name="Rectangle 128"/>
            <p:cNvSpPr>
              <a:spLocks noChangeArrowheads="1"/>
            </p:cNvSpPr>
            <p:nvPr/>
          </p:nvSpPr>
          <p:spPr bwMode="auto">
            <a:xfrm>
              <a:off x="3413" y="3008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91" name="Rectangle 129"/>
            <p:cNvSpPr>
              <a:spLocks noChangeArrowheads="1"/>
            </p:cNvSpPr>
            <p:nvPr/>
          </p:nvSpPr>
          <p:spPr bwMode="auto">
            <a:xfrm>
              <a:off x="3456" y="3039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49292" name="Rectangle 130"/>
            <p:cNvSpPr>
              <a:spLocks noChangeArrowheads="1"/>
            </p:cNvSpPr>
            <p:nvPr/>
          </p:nvSpPr>
          <p:spPr bwMode="auto">
            <a:xfrm>
              <a:off x="3413" y="2831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93" name="Rectangle 131"/>
            <p:cNvSpPr>
              <a:spLocks noChangeArrowheads="1"/>
            </p:cNvSpPr>
            <p:nvPr/>
          </p:nvSpPr>
          <p:spPr bwMode="auto">
            <a:xfrm>
              <a:off x="3456" y="2862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49294" name="Rectangle 132"/>
            <p:cNvSpPr>
              <a:spLocks noChangeArrowheads="1"/>
            </p:cNvSpPr>
            <p:nvPr/>
          </p:nvSpPr>
          <p:spPr bwMode="auto">
            <a:xfrm>
              <a:off x="3413" y="2653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95" name="Rectangle 133"/>
            <p:cNvSpPr>
              <a:spLocks noChangeArrowheads="1"/>
            </p:cNvSpPr>
            <p:nvPr/>
          </p:nvSpPr>
          <p:spPr bwMode="auto">
            <a:xfrm>
              <a:off x="3456" y="2684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49296" name="Rectangle 134"/>
            <p:cNvSpPr>
              <a:spLocks noChangeArrowheads="1"/>
            </p:cNvSpPr>
            <p:nvPr/>
          </p:nvSpPr>
          <p:spPr bwMode="auto">
            <a:xfrm>
              <a:off x="3413" y="2476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97" name="Rectangle 135"/>
            <p:cNvSpPr>
              <a:spLocks noChangeArrowheads="1"/>
            </p:cNvSpPr>
            <p:nvPr/>
          </p:nvSpPr>
          <p:spPr bwMode="auto">
            <a:xfrm>
              <a:off x="3456" y="2508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49298" name="Rectangle 136"/>
            <p:cNvSpPr>
              <a:spLocks noChangeArrowheads="1"/>
            </p:cNvSpPr>
            <p:nvPr/>
          </p:nvSpPr>
          <p:spPr bwMode="auto">
            <a:xfrm>
              <a:off x="3413" y="2298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299" name="Rectangle 137"/>
            <p:cNvSpPr>
              <a:spLocks noChangeArrowheads="1"/>
            </p:cNvSpPr>
            <p:nvPr/>
          </p:nvSpPr>
          <p:spPr bwMode="auto">
            <a:xfrm>
              <a:off x="3456" y="2330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6</a:t>
              </a:r>
              <a:endParaRPr lang="en-US"/>
            </a:p>
          </p:txBody>
        </p:sp>
        <p:sp>
          <p:nvSpPr>
            <p:cNvPr id="49300" name="Rectangle 138"/>
            <p:cNvSpPr>
              <a:spLocks noChangeArrowheads="1"/>
            </p:cNvSpPr>
            <p:nvPr/>
          </p:nvSpPr>
          <p:spPr bwMode="auto">
            <a:xfrm>
              <a:off x="3413" y="2121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301" name="Rectangle 139"/>
            <p:cNvSpPr>
              <a:spLocks noChangeArrowheads="1"/>
            </p:cNvSpPr>
            <p:nvPr/>
          </p:nvSpPr>
          <p:spPr bwMode="auto">
            <a:xfrm>
              <a:off x="3456" y="2153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49302" name="Rectangle 140"/>
            <p:cNvSpPr>
              <a:spLocks noChangeArrowheads="1"/>
            </p:cNvSpPr>
            <p:nvPr/>
          </p:nvSpPr>
          <p:spPr bwMode="auto">
            <a:xfrm>
              <a:off x="3413" y="1943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303" name="Rectangle 141"/>
            <p:cNvSpPr>
              <a:spLocks noChangeArrowheads="1"/>
            </p:cNvSpPr>
            <p:nvPr/>
          </p:nvSpPr>
          <p:spPr bwMode="auto">
            <a:xfrm>
              <a:off x="3456" y="1975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49304" name="Rectangle 142"/>
            <p:cNvSpPr>
              <a:spLocks noChangeArrowheads="1"/>
            </p:cNvSpPr>
            <p:nvPr/>
          </p:nvSpPr>
          <p:spPr bwMode="auto">
            <a:xfrm>
              <a:off x="3413" y="1766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305" name="Rectangle 143"/>
            <p:cNvSpPr>
              <a:spLocks noChangeArrowheads="1"/>
            </p:cNvSpPr>
            <p:nvPr/>
          </p:nvSpPr>
          <p:spPr bwMode="auto">
            <a:xfrm>
              <a:off x="3456" y="1797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49306" name="Rectangle 144"/>
            <p:cNvSpPr>
              <a:spLocks noChangeArrowheads="1"/>
            </p:cNvSpPr>
            <p:nvPr/>
          </p:nvSpPr>
          <p:spPr bwMode="auto">
            <a:xfrm>
              <a:off x="3590" y="3464"/>
              <a:ext cx="1775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49307" name="Rectangle 145"/>
            <p:cNvSpPr>
              <a:spLocks noChangeArrowheads="1"/>
            </p:cNvSpPr>
            <p:nvPr/>
          </p:nvSpPr>
          <p:spPr bwMode="auto">
            <a:xfrm>
              <a:off x="3585" y="1695"/>
              <a:ext cx="11" cy="17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</p:grpSp>
      <p:grpSp>
        <p:nvGrpSpPr>
          <p:cNvPr id="49157" name="Group 148"/>
          <p:cNvGrpSpPr>
            <a:grpSpLocks/>
          </p:cNvGrpSpPr>
          <p:nvPr/>
        </p:nvGrpSpPr>
        <p:grpSpPr bwMode="auto">
          <a:xfrm>
            <a:off x="4686300" y="2743200"/>
            <a:ext cx="1457325" cy="1428750"/>
            <a:chOff x="1320" y="2616"/>
            <a:chExt cx="918" cy="900"/>
          </a:xfrm>
        </p:grpSpPr>
        <p:sp>
          <p:nvSpPr>
            <p:cNvPr id="49166" name="Oval 149"/>
            <p:cNvSpPr>
              <a:spLocks noChangeArrowheads="1"/>
            </p:cNvSpPr>
            <p:nvPr/>
          </p:nvSpPr>
          <p:spPr bwMode="auto">
            <a:xfrm>
              <a:off x="1737" y="3024"/>
              <a:ext cx="84" cy="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9167" name="Oval 150"/>
            <p:cNvSpPr>
              <a:spLocks noChangeArrowheads="1"/>
            </p:cNvSpPr>
            <p:nvPr/>
          </p:nvSpPr>
          <p:spPr bwMode="auto">
            <a:xfrm>
              <a:off x="1320" y="2616"/>
              <a:ext cx="918" cy="9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grpSp>
        <p:nvGrpSpPr>
          <p:cNvPr id="49158" name="Group 151"/>
          <p:cNvGrpSpPr>
            <a:grpSpLocks/>
          </p:cNvGrpSpPr>
          <p:nvPr/>
        </p:nvGrpSpPr>
        <p:grpSpPr bwMode="auto">
          <a:xfrm>
            <a:off x="590550" y="2686050"/>
            <a:ext cx="1457325" cy="1428750"/>
            <a:chOff x="1320" y="2616"/>
            <a:chExt cx="918" cy="900"/>
          </a:xfrm>
        </p:grpSpPr>
        <p:sp>
          <p:nvSpPr>
            <p:cNvPr id="49164" name="Oval 152"/>
            <p:cNvSpPr>
              <a:spLocks noChangeArrowheads="1"/>
            </p:cNvSpPr>
            <p:nvPr/>
          </p:nvSpPr>
          <p:spPr bwMode="auto">
            <a:xfrm>
              <a:off x="1737" y="3024"/>
              <a:ext cx="84" cy="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9165" name="Oval 153"/>
            <p:cNvSpPr>
              <a:spLocks noChangeArrowheads="1"/>
            </p:cNvSpPr>
            <p:nvPr/>
          </p:nvSpPr>
          <p:spPr bwMode="auto">
            <a:xfrm>
              <a:off x="1320" y="2616"/>
              <a:ext cx="918" cy="9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49159" name="Line 154"/>
          <p:cNvSpPr>
            <a:spLocks noChangeShapeType="1"/>
          </p:cNvSpPr>
          <p:nvPr/>
        </p:nvSpPr>
        <p:spPr bwMode="auto">
          <a:xfrm>
            <a:off x="1381125" y="340042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160" name="Rectangle 155"/>
          <p:cNvSpPr>
            <a:spLocks noChangeArrowheads="1"/>
          </p:cNvSpPr>
          <p:nvPr/>
        </p:nvSpPr>
        <p:spPr bwMode="auto">
          <a:xfrm>
            <a:off x="285750" y="1635125"/>
            <a:ext cx="2046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Threshold t</a:t>
            </a:r>
          </a:p>
        </p:txBody>
      </p:sp>
      <p:sp>
        <p:nvSpPr>
          <p:cNvPr id="49161" name="Text Box 156"/>
          <p:cNvSpPr txBox="1">
            <a:spLocks noChangeArrowheads="1"/>
          </p:cNvSpPr>
          <p:nvPr/>
        </p:nvSpPr>
        <p:spPr bwMode="auto">
          <a:xfrm>
            <a:off x="1498600" y="2974975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</a:t>
            </a:r>
          </a:p>
        </p:txBody>
      </p:sp>
      <p:sp>
        <p:nvSpPr>
          <p:cNvPr id="49162" name="Text Box 157"/>
          <p:cNvSpPr txBox="1">
            <a:spLocks noChangeArrowheads="1"/>
          </p:cNvSpPr>
          <p:nvPr/>
        </p:nvSpPr>
        <p:spPr bwMode="auto">
          <a:xfrm>
            <a:off x="5029200" y="2819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9163" name="Text Box 158"/>
          <p:cNvSpPr txBox="1">
            <a:spLocks noChangeArrowheads="1"/>
          </p:cNvSpPr>
          <p:nvPr/>
        </p:nvSpPr>
        <p:spPr bwMode="auto">
          <a:xfrm>
            <a:off x="5486400" y="3581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4351338" y="0"/>
            <a:ext cx="4662487" cy="45593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4441825" y="66675"/>
            <a:ext cx="493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4535488" y="136525"/>
            <a:ext cx="228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10</a:t>
            </a:r>
            <a:endParaRPr lang="en-US"/>
          </a:p>
        </p:txBody>
      </p:sp>
      <p:grpSp>
        <p:nvGrpSpPr>
          <p:cNvPr id="50180" name="Group 5"/>
          <p:cNvGrpSpPr>
            <a:grpSpLocks/>
          </p:cNvGrpSpPr>
          <p:nvPr/>
        </p:nvGrpSpPr>
        <p:grpSpPr bwMode="auto">
          <a:xfrm>
            <a:off x="4519613" y="298450"/>
            <a:ext cx="4476750" cy="4291013"/>
            <a:chOff x="3413" y="1695"/>
            <a:chExt cx="2074" cy="1988"/>
          </a:xfrm>
        </p:grpSpPr>
        <p:sp>
          <p:nvSpPr>
            <p:cNvPr id="50188" name="Rectangle 6"/>
            <p:cNvSpPr>
              <a:spLocks noChangeArrowheads="1"/>
            </p:cNvSpPr>
            <p:nvPr/>
          </p:nvSpPr>
          <p:spPr bwMode="auto">
            <a:xfrm>
              <a:off x="359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89" name="Rectangle 7"/>
            <p:cNvSpPr>
              <a:spLocks noChangeArrowheads="1"/>
            </p:cNvSpPr>
            <p:nvPr/>
          </p:nvSpPr>
          <p:spPr bwMode="auto">
            <a:xfrm>
              <a:off x="376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0" name="Rectangle 8"/>
            <p:cNvSpPr>
              <a:spLocks noChangeArrowheads="1"/>
            </p:cNvSpPr>
            <p:nvPr/>
          </p:nvSpPr>
          <p:spPr bwMode="auto">
            <a:xfrm>
              <a:off x="3945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1" name="Rectangle 9"/>
            <p:cNvSpPr>
              <a:spLocks noChangeArrowheads="1"/>
            </p:cNvSpPr>
            <p:nvPr/>
          </p:nvSpPr>
          <p:spPr bwMode="auto">
            <a:xfrm>
              <a:off x="4123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2" name="Rectangle 10"/>
            <p:cNvSpPr>
              <a:spLocks noChangeArrowheads="1"/>
            </p:cNvSpPr>
            <p:nvPr/>
          </p:nvSpPr>
          <p:spPr bwMode="auto">
            <a:xfrm>
              <a:off x="430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3" name="Rectangle 11"/>
            <p:cNvSpPr>
              <a:spLocks noChangeArrowheads="1"/>
            </p:cNvSpPr>
            <p:nvPr/>
          </p:nvSpPr>
          <p:spPr bwMode="auto">
            <a:xfrm>
              <a:off x="447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4" name="Rectangle 12"/>
            <p:cNvSpPr>
              <a:spLocks noChangeArrowheads="1"/>
            </p:cNvSpPr>
            <p:nvPr/>
          </p:nvSpPr>
          <p:spPr bwMode="auto">
            <a:xfrm>
              <a:off x="4655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5" name="Rectangle 13"/>
            <p:cNvSpPr>
              <a:spLocks noChangeArrowheads="1"/>
            </p:cNvSpPr>
            <p:nvPr/>
          </p:nvSpPr>
          <p:spPr bwMode="auto">
            <a:xfrm>
              <a:off x="4833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6" name="Rectangle 14"/>
            <p:cNvSpPr>
              <a:spLocks noChangeArrowheads="1"/>
            </p:cNvSpPr>
            <p:nvPr/>
          </p:nvSpPr>
          <p:spPr bwMode="auto">
            <a:xfrm>
              <a:off x="501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7" name="Rectangle 15"/>
            <p:cNvSpPr>
              <a:spLocks noChangeArrowheads="1"/>
            </p:cNvSpPr>
            <p:nvPr/>
          </p:nvSpPr>
          <p:spPr bwMode="auto">
            <a:xfrm>
              <a:off x="518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8" name="Rectangle 16"/>
            <p:cNvSpPr>
              <a:spLocks noChangeArrowheads="1"/>
            </p:cNvSpPr>
            <p:nvPr/>
          </p:nvSpPr>
          <p:spPr bwMode="auto">
            <a:xfrm>
              <a:off x="359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199" name="Rectangle 17"/>
            <p:cNvSpPr>
              <a:spLocks noChangeArrowheads="1"/>
            </p:cNvSpPr>
            <p:nvPr/>
          </p:nvSpPr>
          <p:spPr bwMode="auto">
            <a:xfrm>
              <a:off x="376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0" name="Rectangle 18"/>
            <p:cNvSpPr>
              <a:spLocks noChangeArrowheads="1"/>
            </p:cNvSpPr>
            <p:nvPr/>
          </p:nvSpPr>
          <p:spPr bwMode="auto">
            <a:xfrm>
              <a:off x="3945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1" name="Rectangle 19"/>
            <p:cNvSpPr>
              <a:spLocks noChangeArrowheads="1"/>
            </p:cNvSpPr>
            <p:nvPr/>
          </p:nvSpPr>
          <p:spPr bwMode="auto">
            <a:xfrm>
              <a:off x="4123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2" name="Rectangle 20"/>
            <p:cNvSpPr>
              <a:spLocks noChangeArrowheads="1"/>
            </p:cNvSpPr>
            <p:nvPr/>
          </p:nvSpPr>
          <p:spPr bwMode="auto">
            <a:xfrm>
              <a:off x="430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3" name="Rectangle 21"/>
            <p:cNvSpPr>
              <a:spLocks noChangeArrowheads="1"/>
            </p:cNvSpPr>
            <p:nvPr/>
          </p:nvSpPr>
          <p:spPr bwMode="auto">
            <a:xfrm>
              <a:off x="447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4" name="Rectangle 22"/>
            <p:cNvSpPr>
              <a:spLocks noChangeArrowheads="1"/>
            </p:cNvSpPr>
            <p:nvPr/>
          </p:nvSpPr>
          <p:spPr bwMode="auto">
            <a:xfrm>
              <a:off x="4655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5" name="Rectangle 23"/>
            <p:cNvSpPr>
              <a:spLocks noChangeArrowheads="1"/>
            </p:cNvSpPr>
            <p:nvPr/>
          </p:nvSpPr>
          <p:spPr bwMode="auto">
            <a:xfrm>
              <a:off x="4833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6" name="Rectangle 24"/>
            <p:cNvSpPr>
              <a:spLocks noChangeArrowheads="1"/>
            </p:cNvSpPr>
            <p:nvPr/>
          </p:nvSpPr>
          <p:spPr bwMode="auto">
            <a:xfrm>
              <a:off x="501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7" name="Rectangle 25"/>
            <p:cNvSpPr>
              <a:spLocks noChangeArrowheads="1"/>
            </p:cNvSpPr>
            <p:nvPr/>
          </p:nvSpPr>
          <p:spPr bwMode="auto">
            <a:xfrm>
              <a:off x="518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8" name="Rectangle 26"/>
            <p:cNvSpPr>
              <a:spLocks noChangeArrowheads="1"/>
            </p:cNvSpPr>
            <p:nvPr/>
          </p:nvSpPr>
          <p:spPr bwMode="auto">
            <a:xfrm>
              <a:off x="359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09" name="Rectangle 27"/>
            <p:cNvSpPr>
              <a:spLocks noChangeArrowheads="1"/>
            </p:cNvSpPr>
            <p:nvPr/>
          </p:nvSpPr>
          <p:spPr bwMode="auto">
            <a:xfrm>
              <a:off x="376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0" name="Rectangle 28"/>
            <p:cNvSpPr>
              <a:spLocks noChangeArrowheads="1"/>
            </p:cNvSpPr>
            <p:nvPr/>
          </p:nvSpPr>
          <p:spPr bwMode="auto">
            <a:xfrm>
              <a:off x="3945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1" name="Rectangle 29"/>
            <p:cNvSpPr>
              <a:spLocks noChangeArrowheads="1"/>
            </p:cNvSpPr>
            <p:nvPr/>
          </p:nvSpPr>
          <p:spPr bwMode="auto">
            <a:xfrm>
              <a:off x="4123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2" name="Rectangle 30"/>
            <p:cNvSpPr>
              <a:spLocks noChangeArrowheads="1"/>
            </p:cNvSpPr>
            <p:nvPr/>
          </p:nvSpPr>
          <p:spPr bwMode="auto">
            <a:xfrm>
              <a:off x="430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3" name="Rectangle 31"/>
            <p:cNvSpPr>
              <a:spLocks noChangeArrowheads="1"/>
            </p:cNvSpPr>
            <p:nvPr/>
          </p:nvSpPr>
          <p:spPr bwMode="auto">
            <a:xfrm>
              <a:off x="447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4" name="Rectangle 32"/>
            <p:cNvSpPr>
              <a:spLocks noChangeArrowheads="1"/>
            </p:cNvSpPr>
            <p:nvPr/>
          </p:nvSpPr>
          <p:spPr bwMode="auto">
            <a:xfrm>
              <a:off x="4655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5" name="Rectangle 33"/>
            <p:cNvSpPr>
              <a:spLocks noChangeArrowheads="1"/>
            </p:cNvSpPr>
            <p:nvPr/>
          </p:nvSpPr>
          <p:spPr bwMode="auto">
            <a:xfrm>
              <a:off x="4833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6" name="Rectangle 34"/>
            <p:cNvSpPr>
              <a:spLocks noChangeArrowheads="1"/>
            </p:cNvSpPr>
            <p:nvPr/>
          </p:nvSpPr>
          <p:spPr bwMode="auto">
            <a:xfrm>
              <a:off x="501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7" name="Rectangle 35"/>
            <p:cNvSpPr>
              <a:spLocks noChangeArrowheads="1"/>
            </p:cNvSpPr>
            <p:nvPr/>
          </p:nvSpPr>
          <p:spPr bwMode="auto">
            <a:xfrm>
              <a:off x="518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8" name="Rectangle 36"/>
            <p:cNvSpPr>
              <a:spLocks noChangeArrowheads="1"/>
            </p:cNvSpPr>
            <p:nvPr/>
          </p:nvSpPr>
          <p:spPr bwMode="auto">
            <a:xfrm>
              <a:off x="359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19" name="Rectangle 37"/>
            <p:cNvSpPr>
              <a:spLocks noChangeArrowheads="1"/>
            </p:cNvSpPr>
            <p:nvPr/>
          </p:nvSpPr>
          <p:spPr bwMode="auto">
            <a:xfrm>
              <a:off x="376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0" name="Rectangle 38"/>
            <p:cNvSpPr>
              <a:spLocks noChangeArrowheads="1"/>
            </p:cNvSpPr>
            <p:nvPr/>
          </p:nvSpPr>
          <p:spPr bwMode="auto">
            <a:xfrm>
              <a:off x="3945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1" name="Rectangle 39"/>
            <p:cNvSpPr>
              <a:spLocks noChangeArrowheads="1"/>
            </p:cNvSpPr>
            <p:nvPr/>
          </p:nvSpPr>
          <p:spPr bwMode="auto">
            <a:xfrm>
              <a:off x="4123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2" name="Rectangle 40"/>
            <p:cNvSpPr>
              <a:spLocks noChangeArrowheads="1"/>
            </p:cNvSpPr>
            <p:nvPr/>
          </p:nvSpPr>
          <p:spPr bwMode="auto">
            <a:xfrm>
              <a:off x="430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3" name="Rectangle 41"/>
            <p:cNvSpPr>
              <a:spLocks noChangeArrowheads="1"/>
            </p:cNvSpPr>
            <p:nvPr/>
          </p:nvSpPr>
          <p:spPr bwMode="auto">
            <a:xfrm>
              <a:off x="447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4" name="Rectangle 42"/>
            <p:cNvSpPr>
              <a:spLocks noChangeArrowheads="1"/>
            </p:cNvSpPr>
            <p:nvPr/>
          </p:nvSpPr>
          <p:spPr bwMode="auto">
            <a:xfrm>
              <a:off x="4655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5" name="Rectangle 43"/>
            <p:cNvSpPr>
              <a:spLocks noChangeArrowheads="1"/>
            </p:cNvSpPr>
            <p:nvPr/>
          </p:nvSpPr>
          <p:spPr bwMode="auto">
            <a:xfrm>
              <a:off x="4833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6" name="Rectangle 44"/>
            <p:cNvSpPr>
              <a:spLocks noChangeArrowheads="1"/>
            </p:cNvSpPr>
            <p:nvPr/>
          </p:nvSpPr>
          <p:spPr bwMode="auto">
            <a:xfrm>
              <a:off x="501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7" name="Rectangle 45"/>
            <p:cNvSpPr>
              <a:spLocks noChangeArrowheads="1"/>
            </p:cNvSpPr>
            <p:nvPr/>
          </p:nvSpPr>
          <p:spPr bwMode="auto">
            <a:xfrm>
              <a:off x="518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8" name="Rectangle 46"/>
            <p:cNvSpPr>
              <a:spLocks noChangeArrowheads="1"/>
            </p:cNvSpPr>
            <p:nvPr/>
          </p:nvSpPr>
          <p:spPr bwMode="auto">
            <a:xfrm>
              <a:off x="359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29" name="Rectangle 47"/>
            <p:cNvSpPr>
              <a:spLocks noChangeArrowheads="1"/>
            </p:cNvSpPr>
            <p:nvPr/>
          </p:nvSpPr>
          <p:spPr bwMode="auto">
            <a:xfrm>
              <a:off x="376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0" name="Rectangle 48"/>
            <p:cNvSpPr>
              <a:spLocks noChangeArrowheads="1"/>
            </p:cNvSpPr>
            <p:nvPr/>
          </p:nvSpPr>
          <p:spPr bwMode="auto">
            <a:xfrm>
              <a:off x="3945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1" name="Rectangle 49"/>
            <p:cNvSpPr>
              <a:spLocks noChangeArrowheads="1"/>
            </p:cNvSpPr>
            <p:nvPr/>
          </p:nvSpPr>
          <p:spPr bwMode="auto">
            <a:xfrm>
              <a:off x="4123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2" name="Rectangle 50"/>
            <p:cNvSpPr>
              <a:spLocks noChangeArrowheads="1"/>
            </p:cNvSpPr>
            <p:nvPr/>
          </p:nvSpPr>
          <p:spPr bwMode="auto">
            <a:xfrm>
              <a:off x="430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3" name="Rectangle 51"/>
            <p:cNvSpPr>
              <a:spLocks noChangeArrowheads="1"/>
            </p:cNvSpPr>
            <p:nvPr/>
          </p:nvSpPr>
          <p:spPr bwMode="auto">
            <a:xfrm>
              <a:off x="447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4" name="Rectangle 52"/>
            <p:cNvSpPr>
              <a:spLocks noChangeArrowheads="1"/>
            </p:cNvSpPr>
            <p:nvPr/>
          </p:nvSpPr>
          <p:spPr bwMode="auto">
            <a:xfrm>
              <a:off x="4655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5" name="Rectangle 53"/>
            <p:cNvSpPr>
              <a:spLocks noChangeArrowheads="1"/>
            </p:cNvSpPr>
            <p:nvPr/>
          </p:nvSpPr>
          <p:spPr bwMode="auto">
            <a:xfrm>
              <a:off x="4833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6" name="Rectangle 54"/>
            <p:cNvSpPr>
              <a:spLocks noChangeArrowheads="1"/>
            </p:cNvSpPr>
            <p:nvPr/>
          </p:nvSpPr>
          <p:spPr bwMode="auto">
            <a:xfrm>
              <a:off x="501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7" name="Rectangle 55"/>
            <p:cNvSpPr>
              <a:spLocks noChangeArrowheads="1"/>
            </p:cNvSpPr>
            <p:nvPr/>
          </p:nvSpPr>
          <p:spPr bwMode="auto">
            <a:xfrm>
              <a:off x="518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8" name="Rectangle 56"/>
            <p:cNvSpPr>
              <a:spLocks noChangeArrowheads="1"/>
            </p:cNvSpPr>
            <p:nvPr/>
          </p:nvSpPr>
          <p:spPr bwMode="auto">
            <a:xfrm>
              <a:off x="359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39" name="Rectangle 57"/>
            <p:cNvSpPr>
              <a:spLocks noChangeArrowheads="1"/>
            </p:cNvSpPr>
            <p:nvPr/>
          </p:nvSpPr>
          <p:spPr bwMode="auto">
            <a:xfrm>
              <a:off x="376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0" name="Rectangle 58"/>
            <p:cNvSpPr>
              <a:spLocks noChangeArrowheads="1"/>
            </p:cNvSpPr>
            <p:nvPr/>
          </p:nvSpPr>
          <p:spPr bwMode="auto">
            <a:xfrm>
              <a:off x="3945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1" name="Rectangle 59"/>
            <p:cNvSpPr>
              <a:spLocks noChangeArrowheads="1"/>
            </p:cNvSpPr>
            <p:nvPr/>
          </p:nvSpPr>
          <p:spPr bwMode="auto">
            <a:xfrm>
              <a:off x="4123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2" name="Rectangle 60"/>
            <p:cNvSpPr>
              <a:spLocks noChangeArrowheads="1"/>
            </p:cNvSpPr>
            <p:nvPr/>
          </p:nvSpPr>
          <p:spPr bwMode="auto">
            <a:xfrm>
              <a:off x="430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3" name="Rectangle 61"/>
            <p:cNvSpPr>
              <a:spLocks noChangeArrowheads="1"/>
            </p:cNvSpPr>
            <p:nvPr/>
          </p:nvSpPr>
          <p:spPr bwMode="auto">
            <a:xfrm>
              <a:off x="447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4" name="Rectangle 62"/>
            <p:cNvSpPr>
              <a:spLocks noChangeArrowheads="1"/>
            </p:cNvSpPr>
            <p:nvPr/>
          </p:nvSpPr>
          <p:spPr bwMode="auto">
            <a:xfrm>
              <a:off x="4655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5" name="Rectangle 63"/>
            <p:cNvSpPr>
              <a:spLocks noChangeArrowheads="1"/>
            </p:cNvSpPr>
            <p:nvPr/>
          </p:nvSpPr>
          <p:spPr bwMode="auto">
            <a:xfrm>
              <a:off x="4833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6" name="Rectangle 64"/>
            <p:cNvSpPr>
              <a:spLocks noChangeArrowheads="1"/>
            </p:cNvSpPr>
            <p:nvPr/>
          </p:nvSpPr>
          <p:spPr bwMode="auto">
            <a:xfrm>
              <a:off x="501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7" name="Rectangle 65"/>
            <p:cNvSpPr>
              <a:spLocks noChangeArrowheads="1"/>
            </p:cNvSpPr>
            <p:nvPr/>
          </p:nvSpPr>
          <p:spPr bwMode="auto">
            <a:xfrm>
              <a:off x="518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8" name="Rectangle 66"/>
            <p:cNvSpPr>
              <a:spLocks noChangeArrowheads="1"/>
            </p:cNvSpPr>
            <p:nvPr/>
          </p:nvSpPr>
          <p:spPr bwMode="auto">
            <a:xfrm>
              <a:off x="359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49" name="Rectangle 67"/>
            <p:cNvSpPr>
              <a:spLocks noChangeArrowheads="1"/>
            </p:cNvSpPr>
            <p:nvPr/>
          </p:nvSpPr>
          <p:spPr bwMode="auto">
            <a:xfrm>
              <a:off x="376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0" name="Rectangle 68"/>
            <p:cNvSpPr>
              <a:spLocks noChangeArrowheads="1"/>
            </p:cNvSpPr>
            <p:nvPr/>
          </p:nvSpPr>
          <p:spPr bwMode="auto">
            <a:xfrm>
              <a:off x="3945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1" name="Rectangle 69"/>
            <p:cNvSpPr>
              <a:spLocks noChangeArrowheads="1"/>
            </p:cNvSpPr>
            <p:nvPr/>
          </p:nvSpPr>
          <p:spPr bwMode="auto">
            <a:xfrm>
              <a:off x="4123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2" name="Rectangle 70"/>
            <p:cNvSpPr>
              <a:spLocks noChangeArrowheads="1"/>
            </p:cNvSpPr>
            <p:nvPr/>
          </p:nvSpPr>
          <p:spPr bwMode="auto">
            <a:xfrm>
              <a:off x="430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3" name="Rectangle 71"/>
            <p:cNvSpPr>
              <a:spLocks noChangeArrowheads="1"/>
            </p:cNvSpPr>
            <p:nvPr/>
          </p:nvSpPr>
          <p:spPr bwMode="auto">
            <a:xfrm>
              <a:off x="447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4" name="Rectangle 72"/>
            <p:cNvSpPr>
              <a:spLocks noChangeArrowheads="1"/>
            </p:cNvSpPr>
            <p:nvPr/>
          </p:nvSpPr>
          <p:spPr bwMode="auto">
            <a:xfrm>
              <a:off x="4655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5" name="Rectangle 73"/>
            <p:cNvSpPr>
              <a:spLocks noChangeArrowheads="1"/>
            </p:cNvSpPr>
            <p:nvPr/>
          </p:nvSpPr>
          <p:spPr bwMode="auto">
            <a:xfrm>
              <a:off x="4833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6" name="Rectangle 74"/>
            <p:cNvSpPr>
              <a:spLocks noChangeArrowheads="1"/>
            </p:cNvSpPr>
            <p:nvPr/>
          </p:nvSpPr>
          <p:spPr bwMode="auto">
            <a:xfrm>
              <a:off x="501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7" name="Rectangle 75"/>
            <p:cNvSpPr>
              <a:spLocks noChangeArrowheads="1"/>
            </p:cNvSpPr>
            <p:nvPr/>
          </p:nvSpPr>
          <p:spPr bwMode="auto">
            <a:xfrm>
              <a:off x="518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8" name="Rectangle 76"/>
            <p:cNvSpPr>
              <a:spLocks noChangeArrowheads="1"/>
            </p:cNvSpPr>
            <p:nvPr/>
          </p:nvSpPr>
          <p:spPr bwMode="auto">
            <a:xfrm>
              <a:off x="359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59" name="Rectangle 77"/>
            <p:cNvSpPr>
              <a:spLocks noChangeArrowheads="1"/>
            </p:cNvSpPr>
            <p:nvPr/>
          </p:nvSpPr>
          <p:spPr bwMode="auto">
            <a:xfrm>
              <a:off x="376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0" name="Rectangle 78"/>
            <p:cNvSpPr>
              <a:spLocks noChangeArrowheads="1"/>
            </p:cNvSpPr>
            <p:nvPr/>
          </p:nvSpPr>
          <p:spPr bwMode="auto">
            <a:xfrm>
              <a:off x="3945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1" name="Rectangle 79"/>
            <p:cNvSpPr>
              <a:spLocks noChangeArrowheads="1"/>
            </p:cNvSpPr>
            <p:nvPr/>
          </p:nvSpPr>
          <p:spPr bwMode="auto">
            <a:xfrm>
              <a:off x="4123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2" name="Rectangle 80"/>
            <p:cNvSpPr>
              <a:spLocks noChangeArrowheads="1"/>
            </p:cNvSpPr>
            <p:nvPr/>
          </p:nvSpPr>
          <p:spPr bwMode="auto">
            <a:xfrm>
              <a:off x="430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3" name="Rectangle 81"/>
            <p:cNvSpPr>
              <a:spLocks noChangeArrowheads="1"/>
            </p:cNvSpPr>
            <p:nvPr/>
          </p:nvSpPr>
          <p:spPr bwMode="auto">
            <a:xfrm>
              <a:off x="447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4" name="Rectangle 82"/>
            <p:cNvSpPr>
              <a:spLocks noChangeArrowheads="1"/>
            </p:cNvSpPr>
            <p:nvPr/>
          </p:nvSpPr>
          <p:spPr bwMode="auto">
            <a:xfrm>
              <a:off x="4655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5" name="Rectangle 83"/>
            <p:cNvSpPr>
              <a:spLocks noChangeArrowheads="1"/>
            </p:cNvSpPr>
            <p:nvPr/>
          </p:nvSpPr>
          <p:spPr bwMode="auto">
            <a:xfrm>
              <a:off x="4833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6" name="Rectangle 84"/>
            <p:cNvSpPr>
              <a:spLocks noChangeArrowheads="1"/>
            </p:cNvSpPr>
            <p:nvPr/>
          </p:nvSpPr>
          <p:spPr bwMode="auto">
            <a:xfrm>
              <a:off x="501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7" name="Rectangle 85"/>
            <p:cNvSpPr>
              <a:spLocks noChangeArrowheads="1"/>
            </p:cNvSpPr>
            <p:nvPr/>
          </p:nvSpPr>
          <p:spPr bwMode="auto">
            <a:xfrm>
              <a:off x="518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8" name="Rectangle 86"/>
            <p:cNvSpPr>
              <a:spLocks noChangeArrowheads="1"/>
            </p:cNvSpPr>
            <p:nvPr/>
          </p:nvSpPr>
          <p:spPr bwMode="auto">
            <a:xfrm>
              <a:off x="359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69" name="Rectangle 87"/>
            <p:cNvSpPr>
              <a:spLocks noChangeArrowheads="1"/>
            </p:cNvSpPr>
            <p:nvPr/>
          </p:nvSpPr>
          <p:spPr bwMode="auto">
            <a:xfrm>
              <a:off x="376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0" name="Rectangle 88"/>
            <p:cNvSpPr>
              <a:spLocks noChangeArrowheads="1"/>
            </p:cNvSpPr>
            <p:nvPr/>
          </p:nvSpPr>
          <p:spPr bwMode="auto">
            <a:xfrm>
              <a:off x="3945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1" name="Rectangle 89"/>
            <p:cNvSpPr>
              <a:spLocks noChangeArrowheads="1"/>
            </p:cNvSpPr>
            <p:nvPr/>
          </p:nvSpPr>
          <p:spPr bwMode="auto">
            <a:xfrm>
              <a:off x="4123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2" name="Rectangle 90"/>
            <p:cNvSpPr>
              <a:spLocks noChangeArrowheads="1"/>
            </p:cNvSpPr>
            <p:nvPr/>
          </p:nvSpPr>
          <p:spPr bwMode="auto">
            <a:xfrm>
              <a:off x="430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3" name="Rectangle 91"/>
            <p:cNvSpPr>
              <a:spLocks noChangeArrowheads="1"/>
            </p:cNvSpPr>
            <p:nvPr/>
          </p:nvSpPr>
          <p:spPr bwMode="auto">
            <a:xfrm>
              <a:off x="447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4" name="Rectangle 92"/>
            <p:cNvSpPr>
              <a:spLocks noChangeArrowheads="1"/>
            </p:cNvSpPr>
            <p:nvPr/>
          </p:nvSpPr>
          <p:spPr bwMode="auto">
            <a:xfrm>
              <a:off x="4655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5" name="Rectangle 93"/>
            <p:cNvSpPr>
              <a:spLocks noChangeArrowheads="1"/>
            </p:cNvSpPr>
            <p:nvPr/>
          </p:nvSpPr>
          <p:spPr bwMode="auto">
            <a:xfrm>
              <a:off x="4833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6" name="Rectangle 94"/>
            <p:cNvSpPr>
              <a:spLocks noChangeArrowheads="1"/>
            </p:cNvSpPr>
            <p:nvPr/>
          </p:nvSpPr>
          <p:spPr bwMode="auto">
            <a:xfrm>
              <a:off x="501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7" name="Rectangle 95"/>
            <p:cNvSpPr>
              <a:spLocks noChangeArrowheads="1"/>
            </p:cNvSpPr>
            <p:nvPr/>
          </p:nvSpPr>
          <p:spPr bwMode="auto">
            <a:xfrm>
              <a:off x="518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8" name="Rectangle 96"/>
            <p:cNvSpPr>
              <a:spLocks noChangeArrowheads="1"/>
            </p:cNvSpPr>
            <p:nvPr/>
          </p:nvSpPr>
          <p:spPr bwMode="auto">
            <a:xfrm>
              <a:off x="359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79" name="Rectangle 97"/>
            <p:cNvSpPr>
              <a:spLocks noChangeArrowheads="1"/>
            </p:cNvSpPr>
            <p:nvPr/>
          </p:nvSpPr>
          <p:spPr bwMode="auto">
            <a:xfrm>
              <a:off x="376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0" name="Rectangle 98"/>
            <p:cNvSpPr>
              <a:spLocks noChangeArrowheads="1"/>
            </p:cNvSpPr>
            <p:nvPr/>
          </p:nvSpPr>
          <p:spPr bwMode="auto">
            <a:xfrm>
              <a:off x="3945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1" name="Rectangle 99"/>
            <p:cNvSpPr>
              <a:spLocks noChangeArrowheads="1"/>
            </p:cNvSpPr>
            <p:nvPr/>
          </p:nvSpPr>
          <p:spPr bwMode="auto">
            <a:xfrm>
              <a:off x="4123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2" name="Rectangle 100"/>
            <p:cNvSpPr>
              <a:spLocks noChangeArrowheads="1"/>
            </p:cNvSpPr>
            <p:nvPr/>
          </p:nvSpPr>
          <p:spPr bwMode="auto">
            <a:xfrm>
              <a:off x="430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3" name="Rectangle 101"/>
            <p:cNvSpPr>
              <a:spLocks noChangeArrowheads="1"/>
            </p:cNvSpPr>
            <p:nvPr/>
          </p:nvSpPr>
          <p:spPr bwMode="auto">
            <a:xfrm>
              <a:off x="447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4" name="Rectangle 102"/>
            <p:cNvSpPr>
              <a:spLocks noChangeArrowheads="1"/>
            </p:cNvSpPr>
            <p:nvPr/>
          </p:nvSpPr>
          <p:spPr bwMode="auto">
            <a:xfrm>
              <a:off x="4655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5" name="Rectangle 103"/>
            <p:cNvSpPr>
              <a:spLocks noChangeArrowheads="1"/>
            </p:cNvSpPr>
            <p:nvPr/>
          </p:nvSpPr>
          <p:spPr bwMode="auto">
            <a:xfrm>
              <a:off x="4833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6" name="Rectangle 104"/>
            <p:cNvSpPr>
              <a:spLocks noChangeArrowheads="1"/>
            </p:cNvSpPr>
            <p:nvPr/>
          </p:nvSpPr>
          <p:spPr bwMode="auto">
            <a:xfrm>
              <a:off x="501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7" name="Rectangle 105"/>
            <p:cNvSpPr>
              <a:spLocks noChangeArrowheads="1"/>
            </p:cNvSpPr>
            <p:nvPr/>
          </p:nvSpPr>
          <p:spPr bwMode="auto">
            <a:xfrm>
              <a:off x="518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8" name="Rectangle 106"/>
            <p:cNvSpPr>
              <a:spLocks noChangeArrowheads="1"/>
            </p:cNvSpPr>
            <p:nvPr/>
          </p:nvSpPr>
          <p:spPr bwMode="auto">
            <a:xfrm>
              <a:off x="369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89" name="Rectangle 107"/>
            <p:cNvSpPr>
              <a:spLocks noChangeArrowheads="1"/>
            </p:cNvSpPr>
            <p:nvPr/>
          </p:nvSpPr>
          <p:spPr bwMode="auto">
            <a:xfrm>
              <a:off x="3740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50290" name="Rectangle 108"/>
            <p:cNvSpPr>
              <a:spLocks noChangeArrowheads="1"/>
            </p:cNvSpPr>
            <p:nvPr/>
          </p:nvSpPr>
          <p:spPr bwMode="auto">
            <a:xfrm>
              <a:off x="3874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91" name="Rectangle 109"/>
            <p:cNvSpPr>
              <a:spLocks noChangeArrowheads="1"/>
            </p:cNvSpPr>
            <p:nvPr/>
          </p:nvSpPr>
          <p:spPr bwMode="auto">
            <a:xfrm>
              <a:off x="3917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50292" name="Rectangle 110"/>
            <p:cNvSpPr>
              <a:spLocks noChangeArrowheads="1"/>
            </p:cNvSpPr>
            <p:nvPr/>
          </p:nvSpPr>
          <p:spPr bwMode="auto">
            <a:xfrm>
              <a:off x="4052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93" name="Rectangle 111"/>
            <p:cNvSpPr>
              <a:spLocks noChangeArrowheads="1"/>
            </p:cNvSpPr>
            <p:nvPr/>
          </p:nvSpPr>
          <p:spPr bwMode="auto">
            <a:xfrm>
              <a:off x="4095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50294" name="Rectangle 112"/>
            <p:cNvSpPr>
              <a:spLocks noChangeArrowheads="1"/>
            </p:cNvSpPr>
            <p:nvPr/>
          </p:nvSpPr>
          <p:spPr bwMode="auto">
            <a:xfrm>
              <a:off x="4229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95" name="Rectangle 113"/>
            <p:cNvSpPr>
              <a:spLocks noChangeArrowheads="1"/>
            </p:cNvSpPr>
            <p:nvPr/>
          </p:nvSpPr>
          <p:spPr bwMode="auto">
            <a:xfrm>
              <a:off x="4272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50296" name="Rectangle 114"/>
            <p:cNvSpPr>
              <a:spLocks noChangeArrowheads="1"/>
            </p:cNvSpPr>
            <p:nvPr/>
          </p:nvSpPr>
          <p:spPr bwMode="auto">
            <a:xfrm>
              <a:off x="440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97" name="Rectangle 115"/>
            <p:cNvSpPr>
              <a:spLocks noChangeArrowheads="1"/>
            </p:cNvSpPr>
            <p:nvPr/>
          </p:nvSpPr>
          <p:spPr bwMode="auto">
            <a:xfrm>
              <a:off x="4451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50298" name="Rectangle 116"/>
            <p:cNvSpPr>
              <a:spLocks noChangeArrowheads="1"/>
            </p:cNvSpPr>
            <p:nvPr/>
          </p:nvSpPr>
          <p:spPr bwMode="auto">
            <a:xfrm>
              <a:off x="4584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299" name="Rectangle 117"/>
            <p:cNvSpPr>
              <a:spLocks noChangeArrowheads="1"/>
            </p:cNvSpPr>
            <p:nvPr/>
          </p:nvSpPr>
          <p:spPr bwMode="auto">
            <a:xfrm>
              <a:off x="4627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6</a:t>
              </a:r>
              <a:endParaRPr lang="en-US"/>
            </a:p>
          </p:txBody>
        </p:sp>
        <p:sp>
          <p:nvSpPr>
            <p:cNvPr id="50300" name="Rectangle 118"/>
            <p:cNvSpPr>
              <a:spLocks noChangeArrowheads="1"/>
            </p:cNvSpPr>
            <p:nvPr/>
          </p:nvSpPr>
          <p:spPr bwMode="auto">
            <a:xfrm>
              <a:off x="4762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01" name="Rectangle 119"/>
            <p:cNvSpPr>
              <a:spLocks noChangeArrowheads="1"/>
            </p:cNvSpPr>
            <p:nvPr/>
          </p:nvSpPr>
          <p:spPr bwMode="auto">
            <a:xfrm>
              <a:off x="4805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50302" name="Rectangle 120"/>
            <p:cNvSpPr>
              <a:spLocks noChangeArrowheads="1"/>
            </p:cNvSpPr>
            <p:nvPr/>
          </p:nvSpPr>
          <p:spPr bwMode="auto">
            <a:xfrm>
              <a:off x="4939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03" name="Rectangle 121"/>
            <p:cNvSpPr>
              <a:spLocks noChangeArrowheads="1"/>
            </p:cNvSpPr>
            <p:nvPr/>
          </p:nvSpPr>
          <p:spPr bwMode="auto">
            <a:xfrm>
              <a:off x="4982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50304" name="Rectangle 122"/>
            <p:cNvSpPr>
              <a:spLocks noChangeArrowheads="1"/>
            </p:cNvSpPr>
            <p:nvPr/>
          </p:nvSpPr>
          <p:spPr bwMode="auto">
            <a:xfrm>
              <a:off x="511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05" name="Rectangle 123"/>
            <p:cNvSpPr>
              <a:spLocks noChangeArrowheads="1"/>
            </p:cNvSpPr>
            <p:nvPr/>
          </p:nvSpPr>
          <p:spPr bwMode="auto">
            <a:xfrm>
              <a:off x="5160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50306" name="Rectangle 124"/>
            <p:cNvSpPr>
              <a:spLocks noChangeArrowheads="1"/>
            </p:cNvSpPr>
            <p:nvPr/>
          </p:nvSpPr>
          <p:spPr bwMode="auto">
            <a:xfrm>
              <a:off x="5259" y="3470"/>
              <a:ext cx="22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07" name="Rectangle 125"/>
            <p:cNvSpPr>
              <a:spLocks noChangeArrowheads="1"/>
            </p:cNvSpPr>
            <p:nvPr/>
          </p:nvSpPr>
          <p:spPr bwMode="auto">
            <a:xfrm>
              <a:off x="5302" y="3501"/>
              <a:ext cx="10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50308" name="Rectangle 126"/>
            <p:cNvSpPr>
              <a:spLocks noChangeArrowheads="1"/>
            </p:cNvSpPr>
            <p:nvPr/>
          </p:nvSpPr>
          <p:spPr bwMode="auto">
            <a:xfrm>
              <a:off x="3413" y="3186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09" name="Rectangle 127"/>
            <p:cNvSpPr>
              <a:spLocks noChangeArrowheads="1"/>
            </p:cNvSpPr>
            <p:nvPr/>
          </p:nvSpPr>
          <p:spPr bwMode="auto">
            <a:xfrm>
              <a:off x="3456" y="3217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50310" name="Rectangle 128"/>
            <p:cNvSpPr>
              <a:spLocks noChangeArrowheads="1"/>
            </p:cNvSpPr>
            <p:nvPr/>
          </p:nvSpPr>
          <p:spPr bwMode="auto">
            <a:xfrm>
              <a:off x="3413" y="3008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11" name="Rectangle 129"/>
            <p:cNvSpPr>
              <a:spLocks noChangeArrowheads="1"/>
            </p:cNvSpPr>
            <p:nvPr/>
          </p:nvSpPr>
          <p:spPr bwMode="auto">
            <a:xfrm>
              <a:off x="3456" y="3039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50312" name="Rectangle 130"/>
            <p:cNvSpPr>
              <a:spLocks noChangeArrowheads="1"/>
            </p:cNvSpPr>
            <p:nvPr/>
          </p:nvSpPr>
          <p:spPr bwMode="auto">
            <a:xfrm>
              <a:off x="3413" y="2831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13" name="Rectangle 131"/>
            <p:cNvSpPr>
              <a:spLocks noChangeArrowheads="1"/>
            </p:cNvSpPr>
            <p:nvPr/>
          </p:nvSpPr>
          <p:spPr bwMode="auto">
            <a:xfrm>
              <a:off x="3456" y="2862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50314" name="Rectangle 132"/>
            <p:cNvSpPr>
              <a:spLocks noChangeArrowheads="1"/>
            </p:cNvSpPr>
            <p:nvPr/>
          </p:nvSpPr>
          <p:spPr bwMode="auto">
            <a:xfrm>
              <a:off x="3413" y="2653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15" name="Rectangle 133"/>
            <p:cNvSpPr>
              <a:spLocks noChangeArrowheads="1"/>
            </p:cNvSpPr>
            <p:nvPr/>
          </p:nvSpPr>
          <p:spPr bwMode="auto">
            <a:xfrm>
              <a:off x="3456" y="2684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50316" name="Rectangle 134"/>
            <p:cNvSpPr>
              <a:spLocks noChangeArrowheads="1"/>
            </p:cNvSpPr>
            <p:nvPr/>
          </p:nvSpPr>
          <p:spPr bwMode="auto">
            <a:xfrm>
              <a:off x="3413" y="2476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17" name="Rectangle 135"/>
            <p:cNvSpPr>
              <a:spLocks noChangeArrowheads="1"/>
            </p:cNvSpPr>
            <p:nvPr/>
          </p:nvSpPr>
          <p:spPr bwMode="auto">
            <a:xfrm>
              <a:off x="3456" y="2508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50318" name="Rectangle 136"/>
            <p:cNvSpPr>
              <a:spLocks noChangeArrowheads="1"/>
            </p:cNvSpPr>
            <p:nvPr/>
          </p:nvSpPr>
          <p:spPr bwMode="auto">
            <a:xfrm>
              <a:off x="3413" y="2298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19" name="Rectangle 137"/>
            <p:cNvSpPr>
              <a:spLocks noChangeArrowheads="1"/>
            </p:cNvSpPr>
            <p:nvPr/>
          </p:nvSpPr>
          <p:spPr bwMode="auto">
            <a:xfrm>
              <a:off x="3456" y="2330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6</a:t>
              </a:r>
              <a:endParaRPr lang="en-US"/>
            </a:p>
          </p:txBody>
        </p:sp>
        <p:sp>
          <p:nvSpPr>
            <p:cNvPr id="50320" name="Rectangle 138"/>
            <p:cNvSpPr>
              <a:spLocks noChangeArrowheads="1"/>
            </p:cNvSpPr>
            <p:nvPr/>
          </p:nvSpPr>
          <p:spPr bwMode="auto">
            <a:xfrm>
              <a:off x="3413" y="2121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21" name="Rectangle 139"/>
            <p:cNvSpPr>
              <a:spLocks noChangeArrowheads="1"/>
            </p:cNvSpPr>
            <p:nvPr/>
          </p:nvSpPr>
          <p:spPr bwMode="auto">
            <a:xfrm>
              <a:off x="3456" y="2153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50322" name="Rectangle 140"/>
            <p:cNvSpPr>
              <a:spLocks noChangeArrowheads="1"/>
            </p:cNvSpPr>
            <p:nvPr/>
          </p:nvSpPr>
          <p:spPr bwMode="auto">
            <a:xfrm>
              <a:off x="3413" y="1943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23" name="Rectangle 141"/>
            <p:cNvSpPr>
              <a:spLocks noChangeArrowheads="1"/>
            </p:cNvSpPr>
            <p:nvPr/>
          </p:nvSpPr>
          <p:spPr bwMode="auto">
            <a:xfrm>
              <a:off x="3456" y="1975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50324" name="Rectangle 142"/>
            <p:cNvSpPr>
              <a:spLocks noChangeArrowheads="1"/>
            </p:cNvSpPr>
            <p:nvPr/>
          </p:nvSpPr>
          <p:spPr bwMode="auto">
            <a:xfrm>
              <a:off x="3413" y="1766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25" name="Rectangle 143"/>
            <p:cNvSpPr>
              <a:spLocks noChangeArrowheads="1"/>
            </p:cNvSpPr>
            <p:nvPr/>
          </p:nvSpPr>
          <p:spPr bwMode="auto">
            <a:xfrm>
              <a:off x="3456" y="1797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50326" name="Rectangle 144"/>
            <p:cNvSpPr>
              <a:spLocks noChangeArrowheads="1"/>
            </p:cNvSpPr>
            <p:nvPr/>
          </p:nvSpPr>
          <p:spPr bwMode="auto">
            <a:xfrm>
              <a:off x="3590" y="3464"/>
              <a:ext cx="1775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0327" name="Rectangle 145"/>
            <p:cNvSpPr>
              <a:spLocks noChangeArrowheads="1"/>
            </p:cNvSpPr>
            <p:nvPr/>
          </p:nvSpPr>
          <p:spPr bwMode="auto">
            <a:xfrm>
              <a:off x="3585" y="1695"/>
              <a:ext cx="11" cy="17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</p:grpSp>
      <p:grpSp>
        <p:nvGrpSpPr>
          <p:cNvPr id="50181" name="Group 149"/>
          <p:cNvGrpSpPr>
            <a:grpSpLocks/>
          </p:cNvGrpSpPr>
          <p:nvPr/>
        </p:nvGrpSpPr>
        <p:grpSpPr bwMode="auto">
          <a:xfrm>
            <a:off x="4791075" y="2676525"/>
            <a:ext cx="1457325" cy="1428750"/>
            <a:chOff x="1320" y="2616"/>
            <a:chExt cx="918" cy="900"/>
          </a:xfrm>
        </p:grpSpPr>
        <p:sp>
          <p:nvSpPr>
            <p:cNvPr id="50186" name="Oval 150"/>
            <p:cNvSpPr>
              <a:spLocks noChangeArrowheads="1"/>
            </p:cNvSpPr>
            <p:nvPr/>
          </p:nvSpPr>
          <p:spPr bwMode="auto">
            <a:xfrm>
              <a:off x="1737" y="3024"/>
              <a:ext cx="84" cy="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0187" name="Oval 151"/>
            <p:cNvSpPr>
              <a:spLocks noChangeArrowheads="1"/>
            </p:cNvSpPr>
            <p:nvPr/>
          </p:nvSpPr>
          <p:spPr bwMode="auto">
            <a:xfrm>
              <a:off x="1320" y="2616"/>
              <a:ext cx="918" cy="9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50182" name="Text Box 152"/>
          <p:cNvSpPr txBox="1">
            <a:spLocks noChangeArrowheads="1"/>
          </p:cNvSpPr>
          <p:nvPr/>
        </p:nvSpPr>
        <p:spPr bwMode="auto">
          <a:xfrm>
            <a:off x="288925" y="2041525"/>
            <a:ext cx="38608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New data point arrives…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It is within the threshold for cluster 1, so add it to the cluster, and update cluster center.</a:t>
            </a:r>
          </a:p>
        </p:txBody>
      </p:sp>
      <p:sp>
        <p:nvSpPr>
          <p:cNvPr id="50183" name="Text Box 153"/>
          <p:cNvSpPr txBox="1">
            <a:spLocks noChangeArrowheads="1"/>
          </p:cNvSpPr>
          <p:nvPr/>
        </p:nvSpPr>
        <p:spPr bwMode="auto">
          <a:xfrm>
            <a:off x="5029200" y="2819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0184" name="Text Box 154"/>
          <p:cNvSpPr txBox="1">
            <a:spLocks noChangeArrowheads="1"/>
          </p:cNvSpPr>
          <p:nvPr/>
        </p:nvSpPr>
        <p:spPr bwMode="auto">
          <a:xfrm>
            <a:off x="5486400" y="3581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0185" name="Text Box 155"/>
          <p:cNvSpPr txBox="1">
            <a:spLocks noChangeArrowheads="1"/>
          </p:cNvSpPr>
          <p:nvPr/>
        </p:nvSpPr>
        <p:spPr bwMode="auto">
          <a:xfrm>
            <a:off x="56388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4351338" y="0"/>
            <a:ext cx="4662487" cy="45593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4441825" y="66675"/>
            <a:ext cx="493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4535488" y="136525"/>
            <a:ext cx="228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10</a:t>
            </a:r>
            <a:endParaRPr lang="en-US"/>
          </a:p>
        </p:txBody>
      </p:sp>
      <p:grpSp>
        <p:nvGrpSpPr>
          <p:cNvPr id="51204" name="Group 5"/>
          <p:cNvGrpSpPr>
            <a:grpSpLocks/>
          </p:cNvGrpSpPr>
          <p:nvPr/>
        </p:nvGrpSpPr>
        <p:grpSpPr bwMode="auto">
          <a:xfrm>
            <a:off x="4519613" y="298450"/>
            <a:ext cx="4476750" cy="4291013"/>
            <a:chOff x="3413" y="1695"/>
            <a:chExt cx="2074" cy="1988"/>
          </a:xfrm>
        </p:grpSpPr>
        <p:sp>
          <p:nvSpPr>
            <p:cNvPr id="51217" name="Rectangle 6"/>
            <p:cNvSpPr>
              <a:spLocks noChangeArrowheads="1"/>
            </p:cNvSpPr>
            <p:nvPr/>
          </p:nvSpPr>
          <p:spPr bwMode="auto">
            <a:xfrm>
              <a:off x="359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18" name="Rectangle 7"/>
            <p:cNvSpPr>
              <a:spLocks noChangeArrowheads="1"/>
            </p:cNvSpPr>
            <p:nvPr/>
          </p:nvSpPr>
          <p:spPr bwMode="auto">
            <a:xfrm>
              <a:off x="376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19" name="Rectangle 8"/>
            <p:cNvSpPr>
              <a:spLocks noChangeArrowheads="1"/>
            </p:cNvSpPr>
            <p:nvPr/>
          </p:nvSpPr>
          <p:spPr bwMode="auto">
            <a:xfrm>
              <a:off x="3945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0" name="Rectangle 9"/>
            <p:cNvSpPr>
              <a:spLocks noChangeArrowheads="1"/>
            </p:cNvSpPr>
            <p:nvPr/>
          </p:nvSpPr>
          <p:spPr bwMode="auto">
            <a:xfrm>
              <a:off x="4123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1" name="Rectangle 10"/>
            <p:cNvSpPr>
              <a:spLocks noChangeArrowheads="1"/>
            </p:cNvSpPr>
            <p:nvPr/>
          </p:nvSpPr>
          <p:spPr bwMode="auto">
            <a:xfrm>
              <a:off x="430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2" name="Rectangle 11"/>
            <p:cNvSpPr>
              <a:spLocks noChangeArrowheads="1"/>
            </p:cNvSpPr>
            <p:nvPr/>
          </p:nvSpPr>
          <p:spPr bwMode="auto">
            <a:xfrm>
              <a:off x="447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3" name="Rectangle 12"/>
            <p:cNvSpPr>
              <a:spLocks noChangeArrowheads="1"/>
            </p:cNvSpPr>
            <p:nvPr/>
          </p:nvSpPr>
          <p:spPr bwMode="auto">
            <a:xfrm>
              <a:off x="4655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4" name="Rectangle 13"/>
            <p:cNvSpPr>
              <a:spLocks noChangeArrowheads="1"/>
            </p:cNvSpPr>
            <p:nvPr/>
          </p:nvSpPr>
          <p:spPr bwMode="auto">
            <a:xfrm>
              <a:off x="4833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5" name="Rectangle 14"/>
            <p:cNvSpPr>
              <a:spLocks noChangeArrowheads="1"/>
            </p:cNvSpPr>
            <p:nvPr/>
          </p:nvSpPr>
          <p:spPr bwMode="auto">
            <a:xfrm>
              <a:off x="5010" y="329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6" name="Rectangle 15"/>
            <p:cNvSpPr>
              <a:spLocks noChangeArrowheads="1"/>
            </p:cNvSpPr>
            <p:nvPr/>
          </p:nvSpPr>
          <p:spPr bwMode="auto">
            <a:xfrm>
              <a:off x="5188" y="329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7" name="Rectangle 16"/>
            <p:cNvSpPr>
              <a:spLocks noChangeArrowheads="1"/>
            </p:cNvSpPr>
            <p:nvPr/>
          </p:nvSpPr>
          <p:spPr bwMode="auto">
            <a:xfrm>
              <a:off x="359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8" name="Rectangle 17"/>
            <p:cNvSpPr>
              <a:spLocks noChangeArrowheads="1"/>
            </p:cNvSpPr>
            <p:nvPr/>
          </p:nvSpPr>
          <p:spPr bwMode="auto">
            <a:xfrm>
              <a:off x="376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29" name="Rectangle 18"/>
            <p:cNvSpPr>
              <a:spLocks noChangeArrowheads="1"/>
            </p:cNvSpPr>
            <p:nvPr/>
          </p:nvSpPr>
          <p:spPr bwMode="auto">
            <a:xfrm>
              <a:off x="3945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0" name="Rectangle 19"/>
            <p:cNvSpPr>
              <a:spLocks noChangeArrowheads="1"/>
            </p:cNvSpPr>
            <p:nvPr/>
          </p:nvSpPr>
          <p:spPr bwMode="auto">
            <a:xfrm>
              <a:off x="4123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1" name="Rectangle 20"/>
            <p:cNvSpPr>
              <a:spLocks noChangeArrowheads="1"/>
            </p:cNvSpPr>
            <p:nvPr/>
          </p:nvSpPr>
          <p:spPr bwMode="auto">
            <a:xfrm>
              <a:off x="430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2" name="Rectangle 21"/>
            <p:cNvSpPr>
              <a:spLocks noChangeArrowheads="1"/>
            </p:cNvSpPr>
            <p:nvPr/>
          </p:nvSpPr>
          <p:spPr bwMode="auto">
            <a:xfrm>
              <a:off x="447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3" name="Rectangle 22"/>
            <p:cNvSpPr>
              <a:spLocks noChangeArrowheads="1"/>
            </p:cNvSpPr>
            <p:nvPr/>
          </p:nvSpPr>
          <p:spPr bwMode="auto">
            <a:xfrm>
              <a:off x="4655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4" name="Rectangle 23"/>
            <p:cNvSpPr>
              <a:spLocks noChangeArrowheads="1"/>
            </p:cNvSpPr>
            <p:nvPr/>
          </p:nvSpPr>
          <p:spPr bwMode="auto">
            <a:xfrm>
              <a:off x="4833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5" name="Rectangle 24"/>
            <p:cNvSpPr>
              <a:spLocks noChangeArrowheads="1"/>
            </p:cNvSpPr>
            <p:nvPr/>
          </p:nvSpPr>
          <p:spPr bwMode="auto">
            <a:xfrm>
              <a:off x="5010" y="311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6" name="Rectangle 25"/>
            <p:cNvSpPr>
              <a:spLocks noChangeArrowheads="1"/>
            </p:cNvSpPr>
            <p:nvPr/>
          </p:nvSpPr>
          <p:spPr bwMode="auto">
            <a:xfrm>
              <a:off x="5188" y="311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7" name="Rectangle 26"/>
            <p:cNvSpPr>
              <a:spLocks noChangeArrowheads="1"/>
            </p:cNvSpPr>
            <p:nvPr/>
          </p:nvSpPr>
          <p:spPr bwMode="auto">
            <a:xfrm>
              <a:off x="359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8" name="Rectangle 27"/>
            <p:cNvSpPr>
              <a:spLocks noChangeArrowheads="1"/>
            </p:cNvSpPr>
            <p:nvPr/>
          </p:nvSpPr>
          <p:spPr bwMode="auto">
            <a:xfrm>
              <a:off x="376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39" name="Rectangle 28"/>
            <p:cNvSpPr>
              <a:spLocks noChangeArrowheads="1"/>
            </p:cNvSpPr>
            <p:nvPr/>
          </p:nvSpPr>
          <p:spPr bwMode="auto">
            <a:xfrm>
              <a:off x="3945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0" name="Rectangle 29"/>
            <p:cNvSpPr>
              <a:spLocks noChangeArrowheads="1"/>
            </p:cNvSpPr>
            <p:nvPr/>
          </p:nvSpPr>
          <p:spPr bwMode="auto">
            <a:xfrm>
              <a:off x="4123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1" name="Rectangle 30"/>
            <p:cNvSpPr>
              <a:spLocks noChangeArrowheads="1"/>
            </p:cNvSpPr>
            <p:nvPr/>
          </p:nvSpPr>
          <p:spPr bwMode="auto">
            <a:xfrm>
              <a:off x="430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2" name="Rectangle 31"/>
            <p:cNvSpPr>
              <a:spLocks noChangeArrowheads="1"/>
            </p:cNvSpPr>
            <p:nvPr/>
          </p:nvSpPr>
          <p:spPr bwMode="auto">
            <a:xfrm>
              <a:off x="447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3" name="Rectangle 32"/>
            <p:cNvSpPr>
              <a:spLocks noChangeArrowheads="1"/>
            </p:cNvSpPr>
            <p:nvPr/>
          </p:nvSpPr>
          <p:spPr bwMode="auto">
            <a:xfrm>
              <a:off x="4655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4" name="Rectangle 33"/>
            <p:cNvSpPr>
              <a:spLocks noChangeArrowheads="1"/>
            </p:cNvSpPr>
            <p:nvPr/>
          </p:nvSpPr>
          <p:spPr bwMode="auto">
            <a:xfrm>
              <a:off x="4833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5" name="Rectangle 34"/>
            <p:cNvSpPr>
              <a:spLocks noChangeArrowheads="1"/>
            </p:cNvSpPr>
            <p:nvPr/>
          </p:nvSpPr>
          <p:spPr bwMode="auto">
            <a:xfrm>
              <a:off x="5010" y="2937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6" name="Rectangle 35"/>
            <p:cNvSpPr>
              <a:spLocks noChangeArrowheads="1"/>
            </p:cNvSpPr>
            <p:nvPr/>
          </p:nvSpPr>
          <p:spPr bwMode="auto">
            <a:xfrm>
              <a:off x="5188" y="2937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7" name="Rectangle 36"/>
            <p:cNvSpPr>
              <a:spLocks noChangeArrowheads="1"/>
            </p:cNvSpPr>
            <p:nvPr/>
          </p:nvSpPr>
          <p:spPr bwMode="auto">
            <a:xfrm>
              <a:off x="359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8" name="Rectangle 37"/>
            <p:cNvSpPr>
              <a:spLocks noChangeArrowheads="1"/>
            </p:cNvSpPr>
            <p:nvPr/>
          </p:nvSpPr>
          <p:spPr bwMode="auto">
            <a:xfrm>
              <a:off x="376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49" name="Rectangle 38"/>
            <p:cNvSpPr>
              <a:spLocks noChangeArrowheads="1"/>
            </p:cNvSpPr>
            <p:nvPr/>
          </p:nvSpPr>
          <p:spPr bwMode="auto">
            <a:xfrm>
              <a:off x="3945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0" name="Rectangle 39"/>
            <p:cNvSpPr>
              <a:spLocks noChangeArrowheads="1"/>
            </p:cNvSpPr>
            <p:nvPr/>
          </p:nvSpPr>
          <p:spPr bwMode="auto">
            <a:xfrm>
              <a:off x="4123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1" name="Rectangle 40"/>
            <p:cNvSpPr>
              <a:spLocks noChangeArrowheads="1"/>
            </p:cNvSpPr>
            <p:nvPr/>
          </p:nvSpPr>
          <p:spPr bwMode="auto">
            <a:xfrm>
              <a:off x="430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2" name="Rectangle 41"/>
            <p:cNvSpPr>
              <a:spLocks noChangeArrowheads="1"/>
            </p:cNvSpPr>
            <p:nvPr/>
          </p:nvSpPr>
          <p:spPr bwMode="auto">
            <a:xfrm>
              <a:off x="447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3" name="Rectangle 42"/>
            <p:cNvSpPr>
              <a:spLocks noChangeArrowheads="1"/>
            </p:cNvSpPr>
            <p:nvPr/>
          </p:nvSpPr>
          <p:spPr bwMode="auto">
            <a:xfrm>
              <a:off x="4655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4" name="Rectangle 43"/>
            <p:cNvSpPr>
              <a:spLocks noChangeArrowheads="1"/>
            </p:cNvSpPr>
            <p:nvPr/>
          </p:nvSpPr>
          <p:spPr bwMode="auto">
            <a:xfrm>
              <a:off x="4833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5" name="Rectangle 44"/>
            <p:cNvSpPr>
              <a:spLocks noChangeArrowheads="1"/>
            </p:cNvSpPr>
            <p:nvPr/>
          </p:nvSpPr>
          <p:spPr bwMode="auto">
            <a:xfrm>
              <a:off x="5010" y="276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6" name="Rectangle 45"/>
            <p:cNvSpPr>
              <a:spLocks noChangeArrowheads="1"/>
            </p:cNvSpPr>
            <p:nvPr/>
          </p:nvSpPr>
          <p:spPr bwMode="auto">
            <a:xfrm>
              <a:off x="5188" y="276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7" name="Rectangle 46"/>
            <p:cNvSpPr>
              <a:spLocks noChangeArrowheads="1"/>
            </p:cNvSpPr>
            <p:nvPr/>
          </p:nvSpPr>
          <p:spPr bwMode="auto">
            <a:xfrm>
              <a:off x="359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8" name="Rectangle 47"/>
            <p:cNvSpPr>
              <a:spLocks noChangeArrowheads="1"/>
            </p:cNvSpPr>
            <p:nvPr/>
          </p:nvSpPr>
          <p:spPr bwMode="auto">
            <a:xfrm>
              <a:off x="376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59" name="Rectangle 48"/>
            <p:cNvSpPr>
              <a:spLocks noChangeArrowheads="1"/>
            </p:cNvSpPr>
            <p:nvPr/>
          </p:nvSpPr>
          <p:spPr bwMode="auto">
            <a:xfrm>
              <a:off x="3945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0" name="Rectangle 49"/>
            <p:cNvSpPr>
              <a:spLocks noChangeArrowheads="1"/>
            </p:cNvSpPr>
            <p:nvPr/>
          </p:nvSpPr>
          <p:spPr bwMode="auto">
            <a:xfrm>
              <a:off x="4123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1" name="Rectangle 50"/>
            <p:cNvSpPr>
              <a:spLocks noChangeArrowheads="1"/>
            </p:cNvSpPr>
            <p:nvPr/>
          </p:nvSpPr>
          <p:spPr bwMode="auto">
            <a:xfrm>
              <a:off x="430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2" name="Rectangle 51"/>
            <p:cNvSpPr>
              <a:spLocks noChangeArrowheads="1"/>
            </p:cNvSpPr>
            <p:nvPr/>
          </p:nvSpPr>
          <p:spPr bwMode="auto">
            <a:xfrm>
              <a:off x="447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3" name="Rectangle 52"/>
            <p:cNvSpPr>
              <a:spLocks noChangeArrowheads="1"/>
            </p:cNvSpPr>
            <p:nvPr/>
          </p:nvSpPr>
          <p:spPr bwMode="auto">
            <a:xfrm>
              <a:off x="4655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4" name="Rectangle 53"/>
            <p:cNvSpPr>
              <a:spLocks noChangeArrowheads="1"/>
            </p:cNvSpPr>
            <p:nvPr/>
          </p:nvSpPr>
          <p:spPr bwMode="auto">
            <a:xfrm>
              <a:off x="4833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5" name="Rectangle 54"/>
            <p:cNvSpPr>
              <a:spLocks noChangeArrowheads="1"/>
            </p:cNvSpPr>
            <p:nvPr/>
          </p:nvSpPr>
          <p:spPr bwMode="auto">
            <a:xfrm>
              <a:off x="5010" y="2582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6" name="Rectangle 55"/>
            <p:cNvSpPr>
              <a:spLocks noChangeArrowheads="1"/>
            </p:cNvSpPr>
            <p:nvPr/>
          </p:nvSpPr>
          <p:spPr bwMode="auto">
            <a:xfrm>
              <a:off x="5188" y="2582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7" name="Rectangle 56"/>
            <p:cNvSpPr>
              <a:spLocks noChangeArrowheads="1"/>
            </p:cNvSpPr>
            <p:nvPr/>
          </p:nvSpPr>
          <p:spPr bwMode="auto">
            <a:xfrm>
              <a:off x="359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8" name="Rectangle 57"/>
            <p:cNvSpPr>
              <a:spLocks noChangeArrowheads="1"/>
            </p:cNvSpPr>
            <p:nvPr/>
          </p:nvSpPr>
          <p:spPr bwMode="auto">
            <a:xfrm>
              <a:off x="376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69" name="Rectangle 58"/>
            <p:cNvSpPr>
              <a:spLocks noChangeArrowheads="1"/>
            </p:cNvSpPr>
            <p:nvPr/>
          </p:nvSpPr>
          <p:spPr bwMode="auto">
            <a:xfrm>
              <a:off x="3945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0" name="Rectangle 59"/>
            <p:cNvSpPr>
              <a:spLocks noChangeArrowheads="1"/>
            </p:cNvSpPr>
            <p:nvPr/>
          </p:nvSpPr>
          <p:spPr bwMode="auto">
            <a:xfrm>
              <a:off x="4123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1" name="Rectangle 60"/>
            <p:cNvSpPr>
              <a:spLocks noChangeArrowheads="1"/>
            </p:cNvSpPr>
            <p:nvPr/>
          </p:nvSpPr>
          <p:spPr bwMode="auto">
            <a:xfrm>
              <a:off x="430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2" name="Rectangle 61"/>
            <p:cNvSpPr>
              <a:spLocks noChangeArrowheads="1"/>
            </p:cNvSpPr>
            <p:nvPr/>
          </p:nvSpPr>
          <p:spPr bwMode="auto">
            <a:xfrm>
              <a:off x="447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3" name="Rectangle 62"/>
            <p:cNvSpPr>
              <a:spLocks noChangeArrowheads="1"/>
            </p:cNvSpPr>
            <p:nvPr/>
          </p:nvSpPr>
          <p:spPr bwMode="auto">
            <a:xfrm>
              <a:off x="4655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4" name="Rectangle 63"/>
            <p:cNvSpPr>
              <a:spLocks noChangeArrowheads="1"/>
            </p:cNvSpPr>
            <p:nvPr/>
          </p:nvSpPr>
          <p:spPr bwMode="auto">
            <a:xfrm>
              <a:off x="4833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5" name="Rectangle 64"/>
            <p:cNvSpPr>
              <a:spLocks noChangeArrowheads="1"/>
            </p:cNvSpPr>
            <p:nvPr/>
          </p:nvSpPr>
          <p:spPr bwMode="auto">
            <a:xfrm>
              <a:off x="5010" y="240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6" name="Rectangle 65"/>
            <p:cNvSpPr>
              <a:spLocks noChangeArrowheads="1"/>
            </p:cNvSpPr>
            <p:nvPr/>
          </p:nvSpPr>
          <p:spPr bwMode="auto">
            <a:xfrm>
              <a:off x="5188" y="240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7" name="Rectangle 66"/>
            <p:cNvSpPr>
              <a:spLocks noChangeArrowheads="1"/>
            </p:cNvSpPr>
            <p:nvPr/>
          </p:nvSpPr>
          <p:spPr bwMode="auto">
            <a:xfrm>
              <a:off x="359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8" name="Rectangle 67"/>
            <p:cNvSpPr>
              <a:spLocks noChangeArrowheads="1"/>
            </p:cNvSpPr>
            <p:nvPr/>
          </p:nvSpPr>
          <p:spPr bwMode="auto">
            <a:xfrm>
              <a:off x="376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79" name="Rectangle 68"/>
            <p:cNvSpPr>
              <a:spLocks noChangeArrowheads="1"/>
            </p:cNvSpPr>
            <p:nvPr/>
          </p:nvSpPr>
          <p:spPr bwMode="auto">
            <a:xfrm>
              <a:off x="3945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0" name="Rectangle 69"/>
            <p:cNvSpPr>
              <a:spLocks noChangeArrowheads="1"/>
            </p:cNvSpPr>
            <p:nvPr/>
          </p:nvSpPr>
          <p:spPr bwMode="auto">
            <a:xfrm>
              <a:off x="4123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1" name="Rectangle 70"/>
            <p:cNvSpPr>
              <a:spLocks noChangeArrowheads="1"/>
            </p:cNvSpPr>
            <p:nvPr/>
          </p:nvSpPr>
          <p:spPr bwMode="auto">
            <a:xfrm>
              <a:off x="430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2" name="Rectangle 71"/>
            <p:cNvSpPr>
              <a:spLocks noChangeArrowheads="1"/>
            </p:cNvSpPr>
            <p:nvPr/>
          </p:nvSpPr>
          <p:spPr bwMode="auto">
            <a:xfrm>
              <a:off x="447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3" name="Rectangle 72"/>
            <p:cNvSpPr>
              <a:spLocks noChangeArrowheads="1"/>
            </p:cNvSpPr>
            <p:nvPr/>
          </p:nvSpPr>
          <p:spPr bwMode="auto">
            <a:xfrm>
              <a:off x="4655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4" name="Rectangle 73"/>
            <p:cNvSpPr>
              <a:spLocks noChangeArrowheads="1"/>
            </p:cNvSpPr>
            <p:nvPr/>
          </p:nvSpPr>
          <p:spPr bwMode="auto">
            <a:xfrm>
              <a:off x="4833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5" name="Rectangle 74"/>
            <p:cNvSpPr>
              <a:spLocks noChangeArrowheads="1"/>
            </p:cNvSpPr>
            <p:nvPr/>
          </p:nvSpPr>
          <p:spPr bwMode="auto">
            <a:xfrm>
              <a:off x="5010" y="2227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6" name="Rectangle 75"/>
            <p:cNvSpPr>
              <a:spLocks noChangeArrowheads="1"/>
            </p:cNvSpPr>
            <p:nvPr/>
          </p:nvSpPr>
          <p:spPr bwMode="auto">
            <a:xfrm>
              <a:off x="5188" y="2227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7" name="Rectangle 76"/>
            <p:cNvSpPr>
              <a:spLocks noChangeArrowheads="1"/>
            </p:cNvSpPr>
            <p:nvPr/>
          </p:nvSpPr>
          <p:spPr bwMode="auto">
            <a:xfrm>
              <a:off x="359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8" name="Rectangle 77"/>
            <p:cNvSpPr>
              <a:spLocks noChangeArrowheads="1"/>
            </p:cNvSpPr>
            <p:nvPr/>
          </p:nvSpPr>
          <p:spPr bwMode="auto">
            <a:xfrm>
              <a:off x="376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89" name="Rectangle 78"/>
            <p:cNvSpPr>
              <a:spLocks noChangeArrowheads="1"/>
            </p:cNvSpPr>
            <p:nvPr/>
          </p:nvSpPr>
          <p:spPr bwMode="auto">
            <a:xfrm>
              <a:off x="3945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0" name="Rectangle 79"/>
            <p:cNvSpPr>
              <a:spLocks noChangeArrowheads="1"/>
            </p:cNvSpPr>
            <p:nvPr/>
          </p:nvSpPr>
          <p:spPr bwMode="auto">
            <a:xfrm>
              <a:off x="4123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1" name="Rectangle 80"/>
            <p:cNvSpPr>
              <a:spLocks noChangeArrowheads="1"/>
            </p:cNvSpPr>
            <p:nvPr/>
          </p:nvSpPr>
          <p:spPr bwMode="auto">
            <a:xfrm>
              <a:off x="430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2" name="Rectangle 81"/>
            <p:cNvSpPr>
              <a:spLocks noChangeArrowheads="1"/>
            </p:cNvSpPr>
            <p:nvPr/>
          </p:nvSpPr>
          <p:spPr bwMode="auto">
            <a:xfrm>
              <a:off x="447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3" name="Rectangle 82"/>
            <p:cNvSpPr>
              <a:spLocks noChangeArrowheads="1"/>
            </p:cNvSpPr>
            <p:nvPr/>
          </p:nvSpPr>
          <p:spPr bwMode="auto">
            <a:xfrm>
              <a:off x="4655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4" name="Rectangle 83"/>
            <p:cNvSpPr>
              <a:spLocks noChangeArrowheads="1"/>
            </p:cNvSpPr>
            <p:nvPr/>
          </p:nvSpPr>
          <p:spPr bwMode="auto">
            <a:xfrm>
              <a:off x="4833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5" name="Rectangle 84"/>
            <p:cNvSpPr>
              <a:spLocks noChangeArrowheads="1"/>
            </p:cNvSpPr>
            <p:nvPr/>
          </p:nvSpPr>
          <p:spPr bwMode="auto">
            <a:xfrm>
              <a:off x="5010" y="2050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6" name="Rectangle 85"/>
            <p:cNvSpPr>
              <a:spLocks noChangeArrowheads="1"/>
            </p:cNvSpPr>
            <p:nvPr/>
          </p:nvSpPr>
          <p:spPr bwMode="auto">
            <a:xfrm>
              <a:off x="5188" y="2050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7" name="Rectangle 86"/>
            <p:cNvSpPr>
              <a:spLocks noChangeArrowheads="1"/>
            </p:cNvSpPr>
            <p:nvPr/>
          </p:nvSpPr>
          <p:spPr bwMode="auto">
            <a:xfrm>
              <a:off x="359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8" name="Rectangle 87"/>
            <p:cNvSpPr>
              <a:spLocks noChangeArrowheads="1"/>
            </p:cNvSpPr>
            <p:nvPr/>
          </p:nvSpPr>
          <p:spPr bwMode="auto">
            <a:xfrm>
              <a:off x="376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299" name="Rectangle 88"/>
            <p:cNvSpPr>
              <a:spLocks noChangeArrowheads="1"/>
            </p:cNvSpPr>
            <p:nvPr/>
          </p:nvSpPr>
          <p:spPr bwMode="auto">
            <a:xfrm>
              <a:off x="3945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0" name="Rectangle 89"/>
            <p:cNvSpPr>
              <a:spLocks noChangeArrowheads="1"/>
            </p:cNvSpPr>
            <p:nvPr/>
          </p:nvSpPr>
          <p:spPr bwMode="auto">
            <a:xfrm>
              <a:off x="4123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1" name="Rectangle 90"/>
            <p:cNvSpPr>
              <a:spLocks noChangeArrowheads="1"/>
            </p:cNvSpPr>
            <p:nvPr/>
          </p:nvSpPr>
          <p:spPr bwMode="auto">
            <a:xfrm>
              <a:off x="430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2" name="Rectangle 91"/>
            <p:cNvSpPr>
              <a:spLocks noChangeArrowheads="1"/>
            </p:cNvSpPr>
            <p:nvPr/>
          </p:nvSpPr>
          <p:spPr bwMode="auto">
            <a:xfrm>
              <a:off x="447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3" name="Rectangle 92"/>
            <p:cNvSpPr>
              <a:spLocks noChangeArrowheads="1"/>
            </p:cNvSpPr>
            <p:nvPr/>
          </p:nvSpPr>
          <p:spPr bwMode="auto">
            <a:xfrm>
              <a:off x="4655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4" name="Rectangle 93"/>
            <p:cNvSpPr>
              <a:spLocks noChangeArrowheads="1"/>
            </p:cNvSpPr>
            <p:nvPr/>
          </p:nvSpPr>
          <p:spPr bwMode="auto">
            <a:xfrm>
              <a:off x="4833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5" name="Rectangle 94"/>
            <p:cNvSpPr>
              <a:spLocks noChangeArrowheads="1"/>
            </p:cNvSpPr>
            <p:nvPr/>
          </p:nvSpPr>
          <p:spPr bwMode="auto">
            <a:xfrm>
              <a:off x="5010" y="1872"/>
              <a:ext cx="179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6" name="Rectangle 95"/>
            <p:cNvSpPr>
              <a:spLocks noChangeArrowheads="1"/>
            </p:cNvSpPr>
            <p:nvPr/>
          </p:nvSpPr>
          <p:spPr bwMode="auto">
            <a:xfrm>
              <a:off x="5188" y="1872"/>
              <a:ext cx="178" cy="179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7" name="Rectangle 96"/>
            <p:cNvSpPr>
              <a:spLocks noChangeArrowheads="1"/>
            </p:cNvSpPr>
            <p:nvPr/>
          </p:nvSpPr>
          <p:spPr bwMode="auto">
            <a:xfrm>
              <a:off x="359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8" name="Rectangle 97"/>
            <p:cNvSpPr>
              <a:spLocks noChangeArrowheads="1"/>
            </p:cNvSpPr>
            <p:nvPr/>
          </p:nvSpPr>
          <p:spPr bwMode="auto">
            <a:xfrm>
              <a:off x="376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09" name="Rectangle 98"/>
            <p:cNvSpPr>
              <a:spLocks noChangeArrowheads="1"/>
            </p:cNvSpPr>
            <p:nvPr/>
          </p:nvSpPr>
          <p:spPr bwMode="auto">
            <a:xfrm>
              <a:off x="3945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0" name="Rectangle 99"/>
            <p:cNvSpPr>
              <a:spLocks noChangeArrowheads="1"/>
            </p:cNvSpPr>
            <p:nvPr/>
          </p:nvSpPr>
          <p:spPr bwMode="auto">
            <a:xfrm>
              <a:off x="4123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1" name="Rectangle 100"/>
            <p:cNvSpPr>
              <a:spLocks noChangeArrowheads="1"/>
            </p:cNvSpPr>
            <p:nvPr/>
          </p:nvSpPr>
          <p:spPr bwMode="auto">
            <a:xfrm>
              <a:off x="430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2" name="Rectangle 101"/>
            <p:cNvSpPr>
              <a:spLocks noChangeArrowheads="1"/>
            </p:cNvSpPr>
            <p:nvPr/>
          </p:nvSpPr>
          <p:spPr bwMode="auto">
            <a:xfrm>
              <a:off x="447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3" name="Rectangle 102"/>
            <p:cNvSpPr>
              <a:spLocks noChangeArrowheads="1"/>
            </p:cNvSpPr>
            <p:nvPr/>
          </p:nvSpPr>
          <p:spPr bwMode="auto">
            <a:xfrm>
              <a:off x="4655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4" name="Rectangle 103"/>
            <p:cNvSpPr>
              <a:spLocks noChangeArrowheads="1"/>
            </p:cNvSpPr>
            <p:nvPr/>
          </p:nvSpPr>
          <p:spPr bwMode="auto">
            <a:xfrm>
              <a:off x="4833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5" name="Rectangle 104"/>
            <p:cNvSpPr>
              <a:spLocks noChangeArrowheads="1"/>
            </p:cNvSpPr>
            <p:nvPr/>
          </p:nvSpPr>
          <p:spPr bwMode="auto">
            <a:xfrm>
              <a:off x="5010" y="1695"/>
              <a:ext cx="179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6" name="Rectangle 105"/>
            <p:cNvSpPr>
              <a:spLocks noChangeArrowheads="1"/>
            </p:cNvSpPr>
            <p:nvPr/>
          </p:nvSpPr>
          <p:spPr bwMode="auto">
            <a:xfrm>
              <a:off x="5188" y="1695"/>
              <a:ext cx="178" cy="178"/>
            </a:xfrm>
            <a:prstGeom prst="rect">
              <a:avLst/>
            </a:prstGeom>
            <a:noFill/>
            <a:ln w="1588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7" name="Rectangle 106"/>
            <p:cNvSpPr>
              <a:spLocks noChangeArrowheads="1"/>
            </p:cNvSpPr>
            <p:nvPr/>
          </p:nvSpPr>
          <p:spPr bwMode="auto">
            <a:xfrm>
              <a:off x="369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18" name="Rectangle 107"/>
            <p:cNvSpPr>
              <a:spLocks noChangeArrowheads="1"/>
            </p:cNvSpPr>
            <p:nvPr/>
          </p:nvSpPr>
          <p:spPr bwMode="auto">
            <a:xfrm>
              <a:off x="3740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51319" name="Rectangle 108"/>
            <p:cNvSpPr>
              <a:spLocks noChangeArrowheads="1"/>
            </p:cNvSpPr>
            <p:nvPr/>
          </p:nvSpPr>
          <p:spPr bwMode="auto">
            <a:xfrm>
              <a:off x="3874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20" name="Rectangle 109"/>
            <p:cNvSpPr>
              <a:spLocks noChangeArrowheads="1"/>
            </p:cNvSpPr>
            <p:nvPr/>
          </p:nvSpPr>
          <p:spPr bwMode="auto">
            <a:xfrm>
              <a:off x="3917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51321" name="Rectangle 110"/>
            <p:cNvSpPr>
              <a:spLocks noChangeArrowheads="1"/>
            </p:cNvSpPr>
            <p:nvPr/>
          </p:nvSpPr>
          <p:spPr bwMode="auto">
            <a:xfrm>
              <a:off x="4052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22" name="Rectangle 111"/>
            <p:cNvSpPr>
              <a:spLocks noChangeArrowheads="1"/>
            </p:cNvSpPr>
            <p:nvPr/>
          </p:nvSpPr>
          <p:spPr bwMode="auto">
            <a:xfrm>
              <a:off x="4095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51323" name="Rectangle 112"/>
            <p:cNvSpPr>
              <a:spLocks noChangeArrowheads="1"/>
            </p:cNvSpPr>
            <p:nvPr/>
          </p:nvSpPr>
          <p:spPr bwMode="auto">
            <a:xfrm>
              <a:off x="4229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24" name="Rectangle 113"/>
            <p:cNvSpPr>
              <a:spLocks noChangeArrowheads="1"/>
            </p:cNvSpPr>
            <p:nvPr/>
          </p:nvSpPr>
          <p:spPr bwMode="auto">
            <a:xfrm>
              <a:off x="4272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51325" name="Rectangle 114"/>
            <p:cNvSpPr>
              <a:spLocks noChangeArrowheads="1"/>
            </p:cNvSpPr>
            <p:nvPr/>
          </p:nvSpPr>
          <p:spPr bwMode="auto">
            <a:xfrm>
              <a:off x="440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26" name="Rectangle 115"/>
            <p:cNvSpPr>
              <a:spLocks noChangeArrowheads="1"/>
            </p:cNvSpPr>
            <p:nvPr/>
          </p:nvSpPr>
          <p:spPr bwMode="auto">
            <a:xfrm>
              <a:off x="4451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51327" name="Rectangle 116"/>
            <p:cNvSpPr>
              <a:spLocks noChangeArrowheads="1"/>
            </p:cNvSpPr>
            <p:nvPr/>
          </p:nvSpPr>
          <p:spPr bwMode="auto">
            <a:xfrm>
              <a:off x="4584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28" name="Rectangle 117"/>
            <p:cNvSpPr>
              <a:spLocks noChangeArrowheads="1"/>
            </p:cNvSpPr>
            <p:nvPr/>
          </p:nvSpPr>
          <p:spPr bwMode="auto">
            <a:xfrm>
              <a:off x="4627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6</a:t>
              </a:r>
              <a:endParaRPr lang="en-US"/>
            </a:p>
          </p:txBody>
        </p:sp>
        <p:sp>
          <p:nvSpPr>
            <p:cNvPr id="51329" name="Rectangle 118"/>
            <p:cNvSpPr>
              <a:spLocks noChangeArrowheads="1"/>
            </p:cNvSpPr>
            <p:nvPr/>
          </p:nvSpPr>
          <p:spPr bwMode="auto">
            <a:xfrm>
              <a:off x="4762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30" name="Rectangle 119"/>
            <p:cNvSpPr>
              <a:spLocks noChangeArrowheads="1"/>
            </p:cNvSpPr>
            <p:nvPr/>
          </p:nvSpPr>
          <p:spPr bwMode="auto">
            <a:xfrm>
              <a:off x="4805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51331" name="Rectangle 120"/>
            <p:cNvSpPr>
              <a:spLocks noChangeArrowheads="1"/>
            </p:cNvSpPr>
            <p:nvPr/>
          </p:nvSpPr>
          <p:spPr bwMode="auto">
            <a:xfrm>
              <a:off x="4939" y="3470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32" name="Rectangle 121"/>
            <p:cNvSpPr>
              <a:spLocks noChangeArrowheads="1"/>
            </p:cNvSpPr>
            <p:nvPr/>
          </p:nvSpPr>
          <p:spPr bwMode="auto">
            <a:xfrm>
              <a:off x="4982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51333" name="Rectangle 122"/>
            <p:cNvSpPr>
              <a:spLocks noChangeArrowheads="1"/>
            </p:cNvSpPr>
            <p:nvPr/>
          </p:nvSpPr>
          <p:spPr bwMode="auto">
            <a:xfrm>
              <a:off x="5117" y="3470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34" name="Rectangle 123"/>
            <p:cNvSpPr>
              <a:spLocks noChangeArrowheads="1"/>
            </p:cNvSpPr>
            <p:nvPr/>
          </p:nvSpPr>
          <p:spPr bwMode="auto">
            <a:xfrm>
              <a:off x="5160" y="3501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51335" name="Rectangle 124"/>
            <p:cNvSpPr>
              <a:spLocks noChangeArrowheads="1"/>
            </p:cNvSpPr>
            <p:nvPr/>
          </p:nvSpPr>
          <p:spPr bwMode="auto">
            <a:xfrm>
              <a:off x="5259" y="3470"/>
              <a:ext cx="22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36" name="Rectangle 125"/>
            <p:cNvSpPr>
              <a:spLocks noChangeArrowheads="1"/>
            </p:cNvSpPr>
            <p:nvPr/>
          </p:nvSpPr>
          <p:spPr bwMode="auto">
            <a:xfrm>
              <a:off x="5302" y="3501"/>
              <a:ext cx="10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51337" name="Rectangle 126"/>
            <p:cNvSpPr>
              <a:spLocks noChangeArrowheads="1"/>
            </p:cNvSpPr>
            <p:nvPr/>
          </p:nvSpPr>
          <p:spPr bwMode="auto">
            <a:xfrm>
              <a:off x="3413" y="3186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38" name="Rectangle 127"/>
            <p:cNvSpPr>
              <a:spLocks noChangeArrowheads="1"/>
            </p:cNvSpPr>
            <p:nvPr/>
          </p:nvSpPr>
          <p:spPr bwMode="auto">
            <a:xfrm>
              <a:off x="3456" y="3217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51339" name="Rectangle 128"/>
            <p:cNvSpPr>
              <a:spLocks noChangeArrowheads="1"/>
            </p:cNvSpPr>
            <p:nvPr/>
          </p:nvSpPr>
          <p:spPr bwMode="auto">
            <a:xfrm>
              <a:off x="3413" y="3008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40" name="Rectangle 129"/>
            <p:cNvSpPr>
              <a:spLocks noChangeArrowheads="1"/>
            </p:cNvSpPr>
            <p:nvPr/>
          </p:nvSpPr>
          <p:spPr bwMode="auto">
            <a:xfrm>
              <a:off x="3456" y="3039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51341" name="Rectangle 130"/>
            <p:cNvSpPr>
              <a:spLocks noChangeArrowheads="1"/>
            </p:cNvSpPr>
            <p:nvPr/>
          </p:nvSpPr>
          <p:spPr bwMode="auto">
            <a:xfrm>
              <a:off x="3413" y="2831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42" name="Rectangle 131"/>
            <p:cNvSpPr>
              <a:spLocks noChangeArrowheads="1"/>
            </p:cNvSpPr>
            <p:nvPr/>
          </p:nvSpPr>
          <p:spPr bwMode="auto">
            <a:xfrm>
              <a:off x="3456" y="2862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51343" name="Rectangle 132"/>
            <p:cNvSpPr>
              <a:spLocks noChangeArrowheads="1"/>
            </p:cNvSpPr>
            <p:nvPr/>
          </p:nvSpPr>
          <p:spPr bwMode="auto">
            <a:xfrm>
              <a:off x="3413" y="2653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44" name="Rectangle 133"/>
            <p:cNvSpPr>
              <a:spLocks noChangeArrowheads="1"/>
            </p:cNvSpPr>
            <p:nvPr/>
          </p:nvSpPr>
          <p:spPr bwMode="auto">
            <a:xfrm>
              <a:off x="3456" y="2684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51345" name="Rectangle 134"/>
            <p:cNvSpPr>
              <a:spLocks noChangeArrowheads="1"/>
            </p:cNvSpPr>
            <p:nvPr/>
          </p:nvSpPr>
          <p:spPr bwMode="auto">
            <a:xfrm>
              <a:off x="3413" y="2476"/>
              <a:ext cx="1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46" name="Rectangle 135"/>
            <p:cNvSpPr>
              <a:spLocks noChangeArrowheads="1"/>
            </p:cNvSpPr>
            <p:nvPr/>
          </p:nvSpPr>
          <p:spPr bwMode="auto">
            <a:xfrm>
              <a:off x="3456" y="2508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51347" name="Rectangle 136"/>
            <p:cNvSpPr>
              <a:spLocks noChangeArrowheads="1"/>
            </p:cNvSpPr>
            <p:nvPr/>
          </p:nvSpPr>
          <p:spPr bwMode="auto">
            <a:xfrm>
              <a:off x="3413" y="2298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48" name="Rectangle 137"/>
            <p:cNvSpPr>
              <a:spLocks noChangeArrowheads="1"/>
            </p:cNvSpPr>
            <p:nvPr/>
          </p:nvSpPr>
          <p:spPr bwMode="auto">
            <a:xfrm>
              <a:off x="3456" y="2330"/>
              <a:ext cx="5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6</a:t>
              </a:r>
              <a:endParaRPr lang="en-US"/>
            </a:p>
          </p:txBody>
        </p:sp>
        <p:sp>
          <p:nvSpPr>
            <p:cNvPr id="51349" name="Rectangle 138"/>
            <p:cNvSpPr>
              <a:spLocks noChangeArrowheads="1"/>
            </p:cNvSpPr>
            <p:nvPr/>
          </p:nvSpPr>
          <p:spPr bwMode="auto">
            <a:xfrm>
              <a:off x="3413" y="2121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50" name="Rectangle 139"/>
            <p:cNvSpPr>
              <a:spLocks noChangeArrowheads="1"/>
            </p:cNvSpPr>
            <p:nvPr/>
          </p:nvSpPr>
          <p:spPr bwMode="auto">
            <a:xfrm>
              <a:off x="3456" y="2153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51351" name="Rectangle 140"/>
            <p:cNvSpPr>
              <a:spLocks noChangeArrowheads="1"/>
            </p:cNvSpPr>
            <p:nvPr/>
          </p:nvSpPr>
          <p:spPr bwMode="auto">
            <a:xfrm>
              <a:off x="3413" y="1943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52" name="Rectangle 141"/>
            <p:cNvSpPr>
              <a:spLocks noChangeArrowheads="1"/>
            </p:cNvSpPr>
            <p:nvPr/>
          </p:nvSpPr>
          <p:spPr bwMode="auto">
            <a:xfrm>
              <a:off x="3456" y="1975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51353" name="Rectangle 142"/>
            <p:cNvSpPr>
              <a:spLocks noChangeArrowheads="1"/>
            </p:cNvSpPr>
            <p:nvPr/>
          </p:nvSpPr>
          <p:spPr bwMode="auto">
            <a:xfrm>
              <a:off x="3413" y="1766"/>
              <a:ext cx="15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54" name="Rectangle 143"/>
            <p:cNvSpPr>
              <a:spLocks noChangeArrowheads="1"/>
            </p:cNvSpPr>
            <p:nvPr/>
          </p:nvSpPr>
          <p:spPr bwMode="auto">
            <a:xfrm>
              <a:off x="3456" y="1797"/>
              <a:ext cx="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51355" name="Rectangle 144"/>
            <p:cNvSpPr>
              <a:spLocks noChangeArrowheads="1"/>
            </p:cNvSpPr>
            <p:nvPr/>
          </p:nvSpPr>
          <p:spPr bwMode="auto">
            <a:xfrm>
              <a:off x="3590" y="3464"/>
              <a:ext cx="1775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51356" name="Rectangle 145"/>
            <p:cNvSpPr>
              <a:spLocks noChangeArrowheads="1"/>
            </p:cNvSpPr>
            <p:nvPr/>
          </p:nvSpPr>
          <p:spPr bwMode="auto">
            <a:xfrm>
              <a:off x="3585" y="1695"/>
              <a:ext cx="11" cy="17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</p:grpSp>
      <p:grpSp>
        <p:nvGrpSpPr>
          <p:cNvPr id="51205" name="Group 150"/>
          <p:cNvGrpSpPr>
            <a:grpSpLocks/>
          </p:cNvGrpSpPr>
          <p:nvPr/>
        </p:nvGrpSpPr>
        <p:grpSpPr bwMode="auto">
          <a:xfrm>
            <a:off x="4791075" y="2676525"/>
            <a:ext cx="1457325" cy="1428750"/>
            <a:chOff x="1320" y="2616"/>
            <a:chExt cx="918" cy="900"/>
          </a:xfrm>
        </p:grpSpPr>
        <p:sp>
          <p:nvSpPr>
            <p:cNvPr id="51215" name="Oval 151"/>
            <p:cNvSpPr>
              <a:spLocks noChangeArrowheads="1"/>
            </p:cNvSpPr>
            <p:nvPr/>
          </p:nvSpPr>
          <p:spPr bwMode="auto">
            <a:xfrm>
              <a:off x="1737" y="3024"/>
              <a:ext cx="84" cy="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1216" name="Oval 152"/>
            <p:cNvSpPr>
              <a:spLocks noChangeArrowheads="1"/>
            </p:cNvSpPr>
            <p:nvPr/>
          </p:nvSpPr>
          <p:spPr bwMode="auto">
            <a:xfrm>
              <a:off x="1320" y="2616"/>
              <a:ext cx="918" cy="9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grpSp>
        <p:nvGrpSpPr>
          <p:cNvPr id="51206" name="Group 153"/>
          <p:cNvGrpSpPr>
            <a:grpSpLocks/>
          </p:cNvGrpSpPr>
          <p:nvPr/>
        </p:nvGrpSpPr>
        <p:grpSpPr bwMode="auto">
          <a:xfrm>
            <a:off x="5610225" y="0"/>
            <a:ext cx="1457325" cy="1428750"/>
            <a:chOff x="1320" y="2616"/>
            <a:chExt cx="918" cy="900"/>
          </a:xfrm>
        </p:grpSpPr>
        <p:sp>
          <p:nvSpPr>
            <p:cNvPr id="51213" name="Oval 154"/>
            <p:cNvSpPr>
              <a:spLocks noChangeArrowheads="1"/>
            </p:cNvSpPr>
            <p:nvPr/>
          </p:nvSpPr>
          <p:spPr bwMode="auto">
            <a:xfrm>
              <a:off x="1737" y="3024"/>
              <a:ext cx="84" cy="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51214" name="Oval 155"/>
            <p:cNvSpPr>
              <a:spLocks noChangeArrowheads="1"/>
            </p:cNvSpPr>
            <p:nvPr/>
          </p:nvSpPr>
          <p:spPr bwMode="auto">
            <a:xfrm>
              <a:off x="1320" y="2616"/>
              <a:ext cx="918" cy="9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51207" name="Text Box 156"/>
          <p:cNvSpPr txBox="1">
            <a:spLocks noChangeArrowheads="1"/>
          </p:cNvSpPr>
          <p:nvPr/>
        </p:nvSpPr>
        <p:spPr bwMode="auto">
          <a:xfrm>
            <a:off x="304800" y="152400"/>
            <a:ext cx="3860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New data point arrives…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It is </a:t>
            </a:r>
            <a:r>
              <a:rPr lang="en-US" b="1"/>
              <a:t>not</a:t>
            </a:r>
            <a:r>
              <a:rPr lang="en-US"/>
              <a:t> within the threshold for cluster 1, so create a new cluster, and so on..</a:t>
            </a:r>
          </a:p>
        </p:txBody>
      </p:sp>
      <p:sp>
        <p:nvSpPr>
          <p:cNvPr id="51208" name="Text Box 157"/>
          <p:cNvSpPr txBox="1">
            <a:spLocks noChangeArrowheads="1"/>
          </p:cNvSpPr>
          <p:nvPr/>
        </p:nvSpPr>
        <p:spPr bwMode="auto">
          <a:xfrm>
            <a:off x="5029200" y="2819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1209" name="Text Box 158"/>
          <p:cNvSpPr txBox="1">
            <a:spLocks noChangeArrowheads="1"/>
          </p:cNvSpPr>
          <p:nvPr/>
        </p:nvSpPr>
        <p:spPr bwMode="auto">
          <a:xfrm>
            <a:off x="5486400" y="3581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1210" name="Text Box 159"/>
          <p:cNvSpPr txBox="1">
            <a:spLocks noChangeArrowheads="1"/>
          </p:cNvSpPr>
          <p:nvPr/>
        </p:nvSpPr>
        <p:spPr bwMode="auto">
          <a:xfrm>
            <a:off x="56388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51211" name="Text Box 160"/>
          <p:cNvSpPr txBox="1">
            <a:spLocks noChangeArrowheads="1"/>
          </p:cNvSpPr>
          <p:nvPr/>
        </p:nvSpPr>
        <p:spPr bwMode="auto">
          <a:xfrm>
            <a:off x="6172200" y="381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51212" name="Text Box 161"/>
          <p:cNvSpPr txBox="1">
            <a:spLocks noChangeArrowheads="1"/>
          </p:cNvSpPr>
          <p:nvPr/>
        </p:nvSpPr>
        <p:spPr bwMode="auto">
          <a:xfrm>
            <a:off x="304800" y="4191000"/>
            <a:ext cx="3860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Algorithm is highly order dependent…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It is difficult to determine t in advance…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685800" y="3238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Intuitions behind desirable distance measure properties</a:t>
            </a: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07504" y="1628800"/>
            <a:ext cx="8877300" cy="479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i="1" dirty="0"/>
              <a:t>D</a:t>
            </a:r>
            <a:r>
              <a:rPr lang="en-US" sz="2600" dirty="0"/>
              <a:t>(A,B) = </a:t>
            </a:r>
            <a:r>
              <a:rPr lang="en-US" sz="2600" i="1" dirty="0"/>
              <a:t>D</a:t>
            </a:r>
            <a:r>
              <a:rPr lang="en-US" sz="2600" dirty="0"/>
              <a:t>(B,A)			</a:t>
            </a:r>
            <a:r>
              <a:rPr lang="en-US" sz="2600" dirty="0" smtClean="0"/>
              <a:t>                       </a:t>
            </a:r>
            <a:r>
              <a:rPr lang="en-US" sz="2600" i="1" dirty="0" smtClean="0"/>
              <a:t>Symmetry </a:t>
            </a:r>
            <a:endParaRPr lang="en-US" sz="2600" i="1" dirty="0"/>
          </a:p>
          <a:p>
            <a:pPr lvl="1" indent="0">
              <a:lnSpc>
                <a:spcPct val="110000"/>
              </a:lnSpc>
            </a:pPr>
            <a:r>
              <a:rPr lang="en-US" sz="2000" i="1" dirty="0" smtClean="0"/>
              <a:t>Otherwise </a:t>
            </a:r>
            <a:r>
              <a:rPr lang="en-US" sz="2000" i="1" dirty="0"/>
              <a:t>you could claim </a:t>
            </a:r>
            <a:r>
              <a:rPr lang="ja-JP" altLang="en-US" sz="2000" i="1" dirty="0"/>
              <a:t>“</a:t>
            </a:r>
            <a:r>
              <a:rPr lang="en-US" altLang="ja-JP" sz="2000" i="1" dirty="0"/>
              <a:t>Alex looks like Bob, but Bob looks nothing like Alex.</a:t>
            </a:r>
            <a:r>
              <a:rPr lang="ja-JP" altLang="en-US" sz="2000" i="1" dirty="0" smtClean="0"/>
              <a:t>”</a:t>
            </a:r>
            <a:endParaRPr lang="en-US" altLang="ja-JP" sz="2000" i="1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i="1" dirty="0" smtClean="0"/>
              <a:t>D</a:t>
            </a:r>
            <a:r>
              <a:rPr lang="en-US" sz="2600" dirty="0"/>
              <a:t>(A,A) = 0			</a:t>
            </a:r>
            <a:r>
              <a:rPr lang="en-US" sz="2600" dirty="0" smtClean="0"/>
              <a:t>   </a:t>
            </a:r>
            <a:r>
              <a:rPr lang="en-US" sz="2600" dirty="0"/>
              <a:t> </a:t>
            </a:r>
            <a:r>
              <a:rPr lang="en-US" sz="2600" i="1" dirty="0" smtClean="0"/>
              <a:t>Constancy </a:t>
            </a:r>
            <a:r>
              <a:rPr lang="en-US" sz="2600" i="1" dirty="0"/>
              <a:t>of </a:t>
            </a:r>
            <a:r>
              <a:rPr lang="en-US" sz="2600" i="1" dirty="0" smtClean="0"/>
              <a:t>Self-Similarity</a:t>
            </a:r>
            <a:endParaRPr lang="en-US" sz="2600" i="1" dirty="0"/>
          </a:p>
          <a:p>
            <a:pPr lvl="1" indent="0">
              <a:lnSpc>
                <a:spcPct val="110000"/>
              </a:lnSpc>
            </a:pPr>
            <a:r>
              <a:rPr lang="en-US" sz="2000" i="1" dirty="0" smtClean="0"/>
              <a:t>Otherwise: </a:t>
            </a:r>
            <a:r>
              <a:rPr lang="ja-JP" altLang="en-US" sz="2000" i="1" dirty="0" smtClean="0"/>
              <a:t>“</a:t>
            </a:r>
            <a:r>
              <a:rPr lang="en-US" altLang="ja-JP" sz="2000" i="1" dirty="0"/>
              <a:t>Alex looks more like Bob, than Bob does.</a:t>
            </a:r>
            <a:r>
              <a:rPr lang="ja-JP" altLang="en-US" sz="2000" i="1" dirty="0" smtClean="0"/>
              <a:t>”</a:t>
            </a:r>
            <a:endParaRPr lang="de-DE" altLang="ja-JP" sz="2000" i="1" dirty="0" smtClean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i="1" dirty="0" smtClean="0"/>
              <a:t>D</a:t>
            </a:r>
            <a:r>
              <a:rPr lang="en-US" sz="2600" dirty="0"/>
              <a:t>(A,B) </a:t>
            </a:r>
            <a:r>
              <a:rPr lang="en-US" sz="2600" dirty="0" smtClean="0"/>
              <a:t>&gt;= </a:t>
            </a:r>
            <a:r>
              <a:rPr lang="en-US" sz="2600" dirty="0"/>
              <a:t>0 		</a:t>
            </a:r>
            <a:r>
              <a:rPr lang="en-US" sz="2600" dirty="0" smtClean="0"/>
              <a:t>                                             </a:t>
            </a:r>
            <a:r>
              <a:rPr lang="en-US" sz="2600" i="1" dirty="0" smtClean="0"/>
              <a:t>Positivity</a:t>
            </a:r>
            <a:endParaRPr lang="en-US" sz="2600" i="1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i="1" dirty="0" smtClean="0"/>
              <a:t>D</a:t>
            </a:r>
            <a:r>
              <a:rPr lang="en-US" sz="2600" dirty="0"/>
              <a:t>(A,B) </a:t>
            </a:r>
            <a:r>
              <a:rPr lang="en-US" sz="2600" dirty="0">
                <a:sym typeface="Symbol" charset="0"/>
              </a:rPr>
              <a:t> </a:t>
            </a:r>
            <a:r>
              <a:rPr lang="en-US" sz="2600" i="1" dirty="0">
                <a:sym typeface="Symbol" charset="0"/>
              </a:rPr>
              <a:t>D</a:t>
            </a:r>
            <a:r>
              <a:rPr lang="en-US" sz="2600" dirty="0">
                <a:sym typeface="Symbol" charset="0"/>
              </a:rPr>
              <a:t>(A,C) + </a:t>
            </a:r>
            <a:r>
              <a:rPr lang="en-US" sz="2600" i="1" dirty="0">
                <a:sym typeface="Symbol" charset="0"/>
              </a:rPr>
              <a:t>D</a:t>
            </a:r>
            <a:r>
              <a:rPr lang="en-US" sz="2600" dirty="0">
                <a:sym typeface="Symbol" charset="0"/>
              </a:rPr>
              <a:t>(B,C)	</a:t>
            </a:r>
            <a:r>
              <a:rPr lang="en-US" sz="2600" dirty="0" smtClean="0">
                <a:sym typeface="Symbol" charset="0"/>
              </a:rPr>
              <a:t>               </a:t>
            </a:r>
            <a:r>
              <a:rPr lang="en-US" sz="2600" i="1" dirty="0" smtClean="0"/>
              <a:t>Triangular Inequality</a:t>
            </a:r>
            <a:endParaRPr lang="en-US" sz="2600" dirty="0"/>
          </a:p>
          <a:p>
            <a:pPr lvl="1" indent="0">
              <a:lnSpc>
                <a:spcPct val="110000"/>
              </a:lnSpc>
            </a:pPr>
            <a:r>
              <a:rPr lang="en-US" sz="2000" i="1" dirty="0" smtClean="0"/>
              <a:t>Otherwise: </a:t>
            </a:r>
            <a:r>
              <a:rPr lang="ja-JP" altLang="en-US" sz="2000" i="1" dirty="0" smtClean="0"/>
              <a:t>“</a:t>
            </a:r>
            <a:r>
              <a:rPr lang="en-US" altLang="ja-JP" sz="2000" i="1" dirty="0"/>
              <a:t>Alex is very like Carl, and Bob is very like Carl, but Alex is very unlike Bob.</a:t>
            </a:r>
            <a:r>
              <a:rPr lang="ja-JP" altLang="en-US" sz="2000" i="1" dirty="0" smtClean="0"/>
              <a:t>”</a:t>
            </a:r>
            <a:endParaRPr lang="de-DE" altLang="ja-JP" sz="2000" i="1" dirty="0" smtClean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altLang="ja-JP" sz="2600" i="1" dirty="0" err="1" smtClean="0"/>
              <a:t>If</a:t>
            </a:r>
            <a:r>
              <a:rPr lang="de-DE" altLang="ja-JP" sz="2600" i="1" dirty="0" smtClean="0"/>
              <a:t> D(A,B) = 0 </a:t>
            </a:r>
            <a:r>
              <a:rPr lang="de-DE" altLang="ja-JP" sz="2600" i="1" dirty="0" err="1" smtClean="0"/>
              <a:t>then</a:t>
            </a:r>
            <a:r>
              <a:rPr lang="de-DE" altLang="ja-JP" sz="2600" i="1" dirty="0" smtClean="0"/>
              <a:t> A = B                                        </a:t>
            </a:r>
            <a:r>
              <a:rPr lang="de-DE" altLang="ja-JP" sz="2600" i="1" dirty="0" err="1" smtClean="0"/>
              <a:t>Separability</a:t>
            </a:r>
            <a:endParaRPr lang="de-DE" altLang="ja-JP" sz="2600" i="1" dirty="0" smtClean="0"/>
          </a:p>
          <a:p>
            <a:pPr lvl="1" indent="0">
              <a:lnSpc>
                <a:spcPct val="110000"/>
              </a:lnSpc>
            </a:pPr>
            <a:r>
              <a:rPr lang="de-DE" altLang="ja-JP" sz="2000" i="1" dirty="0" err="1" smtClean="0"/>
              <a:t>Otherwise</a:t>
            </a:r>
            <a:r>
              <a:rPr lang="de-DE" altLang="ja-JP" sz="2000" i="1" dirty="0" smtClean="0"/>
              <a:t> </a:t>
            </a:r>
            <a:r>
              <a:rPr lang="de-DE" altLang="ja-JP" sz="2000" i="1" dirty="0" err="1" smtClean="0"/>
              <a:t>you</a:t>
            </a:r>
            <a:r>
              <a:rPr lang="de-DE" altLang="ja-JP" sz="2000" i="1" dirty="0" smtClean="0"/>
              <a:t> </a:t>
            </a:r>
            <a:r>
              <a:rPr lang="de-DE" altLang="ja-JP" sz="2000" i="1" dirty="0" err="1" smtClean="0"/>
              <a:t>could</a:t>
            </a:r>
            <a:r>
              <a:rPr lang="de-DE" altLang="ja-JP" sz="2000" i="1" dirty="0" smtClean="0"/>
              <a:t> not </a:t>
            </a:r>
            <a:r>
              <a:rPr lang="de-DE" altLang="ja-JP" sz="2000" i="1" dirty="0" err="1" smtClean="0"/>
              <a:t>tell</a:t>
            </a:r>
            <a:r>
              <a:rPr lang="de-DE" altLang="ja-JP" sz="2000" i="1" dirty="0" smtClean="0"/>
              <a:t> different </a:t>
            </a:r>
            <a:r>
              <a:rPr lang="de-DE" altLang="ja-JP" sz="2000" i="1" dirty="0" err="1" smtClean="0"/>
              <a:t>objects</a:t>
            </a:r>
            <a:r>
              <a:rPr lang="de-DE" altLang="ja-JP" sz="2000" i="1" dirty="0" smtClean="0"/>
              <a:t> apart</a:t>
            </a:r>
            <a:r>
              <a:rPr lang="de-DE" altLang="ja-JP" i="1" dirty="0" smtClean="0"/>
              <a:t>. </a:t>
            </a:r>
            <a:endParaRPr lang="en-US" altLang="ja-JP" dirty="0"/>
          </a:p>
          <a:p>
            <a:pPr lvl="3">
              <a:lnSpc>
                <a:spcPct val="110000"/>
              </a:lnSpc>
            </a:pPr>
            <a:endParaRPr lang="en-US" dirty="0">
              <a:sym typeface="Symbo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48041" y="5982379"/>
            <a:ext cx="5364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D </a:t>
            </a:r>
            <a:r>
              <a:rPr lang="de-DE" dirty="0" err="1" smtClean="0">
                <a:solidFill>
                  <a:srgbClr val="0000FF"/>
                </a:solidFill>
              </a:rPr>
              <a:t>fulfilling</a:t>
            </a:r>
            <a:r>
              <a:rPr lang="de-DE" dirty="0" smtClean="0">
                <a:solidFill>
                  <a:srgbClr val="0000FF"/>
                </a:solidFill>
              </a:rPr>
              <a:t> 1.-4.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called</a:t>
            </a:r>
            <a:r>
              <a:rPr lang="de-DE" dirty="0" smtClean="0">
                <a:solidFill>
                  <a:srgbClr val="0000FF"/>
                </a:solidFill>
              </a:rPr>
              <a:t> a </a:t>
            </a:r>
            <a:r>
              <a:rPr lang="de-DE" dirty="0" smtClean="0">
                <a:solidFill>
                  <a:srgbClr val="FF0000"/>
                </a:solidFill>
              </a:rPr>
              <a:t>pseudo-</a:t>
            </a:r>
            <a:r>
              <a:rPr lang="de-DE" dirty="0" err="1" smtClean="0">
                <a:solidFill>
                  <a:srgbClr val="FF0000"/>
                </a:solidFill>
              </a:rPr>
              <a:t>metric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D </a:t>
            </a:r>
            <a:r>
              <a:rPr lang="de-DE" dirty="0" err="1" smtClean="0">
                <a:solidFill>
                  <a:srgbClr val="0000FF"/>
                </a:solidFill>
              </a:rPr>
              <a:t>fulfilling</a:t>
            </a:r>
            <a:r>
              <a:rPr lang="de-DE" dirty="0" smtClean="0">
                <a:solidFill>
                  <a:srgbClr val="0000FF"/>
                </a:solidFill>
              </a:rPr>
              <a:t> 1.-5.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called</a:t>
            </a:r>
            <a:r>
              <a:rPr lang="de-DE" dirty="0" smtClean="0">
                <a:solidFill>
                  <a:srgbClr val="0000FF"/>
                </a:solidFill>
              </a:rPr>
              <a:t> a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metric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CURE Algorithm</a:t>
            </a:r>
            <a:endParaRPr lang="en-US" b="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6498" y="5181600"/>
            <a:ext cx="73645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E</a:t>
            </a:r>
            <a:r>
              <a:rPr lang="en-US" sz="4000" b="1" dirty="0" smtClean="0"/>
              <a:t>xtension </a:t>
            </a:r>
            <a:r>
              <a:rPr lang="en-US" sz="4000" b="1" dirty="0"/>
              <a:t>of </a:t>
            </a:r>
            <a:r>
              <a:rPr lang="en-US" sz="4000" b="1" i="1" dirty="0"/>
              <a:t>k</a:t>
            </a:r>
            <a:r>
              <a:rPr lang="en-US" sz="4000" b="1" dirty="0"/>
              <a:t>-means to </a:t>
            </a:r>
            <a:r>
              <a:rPr lang="en-US" sz="4000" b="1" dirty="0" smtClean="0"/>
              <a:t>clusters</a:t>
            </a:r>
            <a:br>
              <a:rPr lang="en-US" sz="4000" b="1" dirty="0" smtClean="0"/>
            </a:br>
            <a:r>
              <a:rPr lang="en-US" sz="4000" b="1" dirty="0" smtClean="0"/>
              <a:t>of arbitrary shapes</a:t>
            </a:r>
            <a:endParaRPr lang="en-US" sz="40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522055" y="924517"/>
            <a:ext cx="64937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slides</a:t>
            </a:r>
            <a:r>
              <a:rPr lang="de-DE" dirty="0" smtClean="0"/>
              <a:t> on CURE </a:t>
            </a:r>
            <a:r>
              <a:rPr lang="de-DE" dirty="0" err="1" smtClean="0"/>
              <a:t>algorithm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en-US" dirty="0"/>
              <a:t>J. </a:t>
            </a:r>
            <a:r>
              <a:rPr lang="en-US" dirty="0" err="1"/>
              <a:t>Leskovec</a:t>
            </a:r>
            <a:r>
              <a:rPr lang="en-US" dirty="0"/>
              <a:t>, A. </a:t>
            </a:r>
            <a:r>
              <a:rPr lang="en-US" dirty="0" err="1"/>
              <a:t>Rajaraman</a:t>
            </a:r>
            <a:r>
              <a:rPr lang="en-US" dirty="0"/>
              <a:t>, J. Ullman: </a:t>
            </a:r>
            <a:endParaRPr lang="en-US" dirty="0" smtClean="0"/>
          </a:p>
          <a:p>
            <a:r>
              <a:rPr lang="en-US" dirty="0" smtClean="0"/>
              <a:t>Mining </a:t>
            </a:r>
            <a:r>
              <a:rPr lang="en-US" dirty="0"/>
              <a:t>of Massive Datasets, http://</a:t>
            </a:r>
            <a:r>
              <a:rPr lang="en-US" dirty="0" err="1"/>
              <a:t>www.mmds.org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724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CURE Algorithm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43905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Problem with </a:t>
            </a:r>
            <a:r>
              <a:rPr lang="en-US" b="1" dirty="0" smtClean="0">
                <a:solidFill>
                  <a:srgbClr val="0000FF"/>
                </a:solidFill>
              </a:rPr>
              <a:t>BFR/</a:t>
            </a:r>
            <a:r>
              <a:rPr lang="en-US" b="1" i="1" dirty="0" smtClean="0">
                <a:solidFill>
                  <a:srgbClr val="0000FF"/>
                </a:solidFill>
              </a:rPr>
              <a:t>k</a:t>
            </a:r>
            <a:r>
              <a:rPr lang="en-US" b="1" dirty="0" smtClean="0">
                <a:solidFill>
                  <a:srgbClr val="0000FF"/>
                </a:solidFill>
              </a:rPr>
              <a:t>-means: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Assumes clusters are normally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distributed </a:t>
            </a:r>
            <a:r>
              <a:rPr lang="en-US" dirty="0"/>
              <a:t>in each </a:t>
            </a:r>
            <a:r>
              <a:rPr lang="en-US" dirty="0" smtClean="0"/>
              <a:t>dimension</a:t>
            </a:r>
            <a:endParaRPr lang="en-US" dirty="0"/>
          </a:p>
          <a:p>
            <a:pPr lvl="1"/>
            <a:r>
              <a:rPr lang="en-US" dirty="0"/>
              <a:t>And axes are fixed – ellipses 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/>
              <a:t>angle are </a:t>
            </a:r>
            <a:r>
              <a:rPr lang="en-US" b="1" i="1" dirty="0">
                <a:solidFill>
                  <a:srgbClr val="D60093"/>
                </a:solidFill>
              </a:rPr>
              <a:t>not</a:t>
            </a:r>
            <a:r>
              <a:rPr lang="en-US" b="1" i="1" dirty="0"/>
              <a:t> </a:t>
            </a:r>
            <a:r>
              <a:rPr lang="en-US" b="1" i="1" dirty="0" smtClean="0"/>
              <a:t>OK</a:t>
            </a:r>
          </a:p>
          <a:p>
            <a:pPr lvl="8"/>
            <a:endParaRPr lang="en-US" dirty="0"/>
          </a:p>
          <a:p>
            <a:r>
              <a:rPr lang="en-US" b="1" dirty="0">
                <a:solidFill>
                  <a:srgbClr val="008000"/>
                </a:solidFill>
              </a:rPr>
              <a:t>CURE (Clustering Using </a:t>
            </a:r>
            <a:r>
              <a:rPr lang="en-US" b="1" dirty="0" err="1" smtClean="0">
                <a:solidFill>
                  <a:srgbClr val="008000"/>
                </a:solidFill>
              </a:rPr>
              <a:t>REpresentatives</a:t>
            </a:r>
            <a:r>
              <a:rPr lang="en-US" b="1" dirty="0" smtClean="0">
                <a:solidFill>
                  <a:srgbClr val="008000"/>
                </a:solidFill>
              </a:rPr>
              <a:t>):</a:t>
            </a:r>
            <a:endParaRPr lang="en-US" b="1" dirty="0">
              <a:solidFill>
                <a:srgbClr val="008000"/>
              </a:solidFill>
            </a:endParaRPr>
          </a:p>
          <a:p>
            <a:pPr lvl="1"/>
            <a:r>
              <a:rPr lang="en-US" dirty="0"/>
              <a:t>Assumes a Euclidean </a:t>
            </a:r>
            <a:r>
              <a:rPr lang="en-US" dirty="0" smtClean="0"/>
              <a:t>distance</a:t>
            </a:r>
            <a:endParaRPr lang="en-US" dirty="0"/>
          </a:p>
          <a:p>
            <a:pPr lvl="1"/>
            <a:r>
              <a:rPr lang="en-US" dirty="0"/>
              <a:t>Allows clusters to assume </a:t>
            </a:r>
            <a:r>
              <a:rPr lang="en-US" dirty="0" smtClean="0"/>
              <a:t>any shape</a:t>
            </a:r>
          </a:p>
          <a:p>
            <a:pPr lvl="1"/>
            <a:r>
              <a:rPr lang="en-US" b="1" dirty="0" smtClean="0"/>
              <a:t>Uses </a:t>
            </a:r>
            <a:r>
              <a:rPr lang="en-US" b="1" dirty="0"/>
              <a:t>a collection of representative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points to represent clusters</a:t>
            </a:r>
            <a:endParaRPr lang="en-US" b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923-F354-4082-A6FF-1B95B188D5AA}" type="slidenum">
              <a:rPr lang="en-US"/>
              <a:pPr/>
              <a:t>41</a:t>
            </a:fld>
            <a:endParaRPr lang="en-US"/>
          </a:p>
        </p:txBody>
      </p:sp>
      <p:pic>
        <p:nvPicPr>
          <p:cNvPr id="11266" name="Picture 2" descr="http://www.ima.umn.edu/~iwen/REU/2Dd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192520"/>
            <a:ext cx="1733551" cy="1400176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756" y="1185777"/>
            <a:ext cx="1828800" cy="178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89085" y="119386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Vs.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</a:t>
            </a:r>
            <a:r>
              <a:rPr lang="en-US" dirty="0" err="1" smtClean="0"/>
              <a:t>Leskovec</a:t>
            </a:r>
            <a:r>
              <a:rPr lang="en-US" dirty="0" smtClean="0"/>
              <a:t>, A. </a:t>
            </a:r>
            <a:r>
              <a:rPr lang="en-US" dirty="0" err="1" smtClean="0"/>
              <a:t>Rajaraman</a:t>
            </a:r>
            <a:r>
              <a:rPr lang="en-US" dirty="0" smtClean="0"/>
              <a:t>, J. Ullman: Mining of Massive Datasets, http://</a:t>
            </a:r>
            <a:r>
              <a:rPr lang="en-US" dirty="0" err="1" smtClean="0"/>
              <a:t>www.mmds.org</a:t>
            </a:r>
            <a:endParaRPr lang="en-US" dirty="0"/>
          </a:p>
        </p:txBody>
      </p:sp>
      <p:pic>
        <p:nvPicPr>
          <p:cNvPr id="32770" name="Picture 2" descr="http://www.ml.uni-saarland.de/code/pSpectralClustering/images/eigenvector1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13" y="4800600"/>
            <a:ext cx="2543787" cy="19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387207" y="3717032"/>
            <a:ext cx="44294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</a:rPr>
              <a:t>BFR </a:t>
            </a:r>
            <a:r>
              <a:rPr lang="de-DE" sz="1400" dirty="0" err="1" smtClean="0">
                <a:solidFill>
                  <a:srgbClr val="0000FF"/>
                </a:solidFill>
              </a:rPr>
              <a:t>algorithm</a:t>
            </a:r>
            <a:r>
              <a:rPr lang="de-DE" sz="1400" dirty="0" smtClean="0">
                <a:solidFill>
                  <a:srgbClr val="0000FF"/>
                </a:solidFill>
              </a:rPr>
              <a:t> not </a:t>
            </a:r>
            <a:r>
              <a:rPr lang="de-DE" sz="1400" dirty="0" err="1" smtClean="0">
                <a:solidFill>
                  <a:srgbClr val="0000FF"/>
                </a:solidFill>
              </a:rPr>
              <a:t>considered</a:t>
            </a:r>
            <a:r>
              <a:rPr lang="de-DE" sz="1400" dirty="0" smtClean="0">
                <a:solidFill>
                  <a:srgbClr val="0000FF"/>
                </a:solidFill>
              </a:rPr>
              <a:t> in </a:t>
            </a:r>
            <a:r>
              <a:rPr lang="de-DE" sz="1400" dirty="0" err="1" smtClean="0">
                <a:solidFill>
                  <a:srgbClr val="0000FF"/>
                </a:solidFill>
              </a:rPr>
              <a:t>this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lecture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1400" dirty="0" smtClean="0">
                <a:solidFill>
                  <a:srgbClr val="0000FF"/>
                </a:solidFill>
              </a:rPr>
              <a:t>(Extension </a:t>
            </a:r>
            <a:r>
              <a:rPr lang="de-DE" sz="1400" dirty="0" err="1" smtClean="0">
                <a:solidFill>
                  <a:srgbClr val="0000FF"/>
                </a:solidFill>
              </a:rPr>
              <a:t>of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k-means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to</a:t>
            </a:r>
            <a:r>
              <a:rPr lang="de-DE" sz="1400" dirty="0" smtClean="0">
                <a:solidFill>
                  <a:srgbClr val="0000FF"/>
                </a:solidFill>
              </a:rPr>
              <a:t> handle </a:t>
            </a:r>
            <a:r>
              <a:rPr lang="de-DE" sz="1400" dirty="0" err="1" smtClean="0">
                <a:solidFill>
                  <a:srgbClr val="0000FF"/>
                </a:solidFill>
              </a:rPr>
              <a:t>data</a:t>
            </a:r>
            <a:r>
              <a:rPr lang="de-DE" sz="1400" dirty="0" smtClean="0">
                <a:solidFill>
                  <a:srgbClr val="0000FF"/>
                </a:solidFill>
              </a:rPr>
              <a:t> in </a:t>
            </a:r>
            <a:r>
              <a:rPr lang="de-DE" sz="1400" dirty="0" err="1" smtClean="0">
                <a:solidFill>
                  <a:srgbClr val="0000FF"/>
                </a:solidFill>
              </a:rPr>
              <a:t>secondary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storage</a:t>
            </a:r>
            <a:r>
              <a:rPr lang="de-DE" sz="1400" dirty="0" smtClean="0">
                <a:solidFill>
                  <a:srgbClr val="0000FF"/>
                </a:solidFill>
              </a:rPr>
              <a:t>)</a:t>
            </a:r>
          </a:p>
          <a:p>
            <a:endParaRPr lang="de-DE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</a:t>
            </a:r>
            <a:r>
              <a:rPr lang="en-US" dirty="0" smtClean="0"/>
              <a:t>Stanford Salaries</a:t>
            </a:r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5734-8D22-41E0-BB7B-D16E0A7A0F73}" type="slidenum">
              <a:rPr lang="en-US"/>
              <a:pPr/>
              <a:t>42</a:t>
            </a:fld>
            <a:endParaRPr lang="en-US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660525" y="3386138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200400" y="34290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114800" y="27432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5410200" y="32004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5562600" y="24384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6705600" y="2514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981200" y="38862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2667000" y="3276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4114800" y="33528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19800" y="2895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6629400" y="33528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4648200" y="3733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6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441325" y="3810000"/>
            <a:ext cx="97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salary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3946525" y="5410200"/>
            <a:ext cx="67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age</a:t>
            </a:r>
          </a:p>
        </p:txBody>
      </p:sp>
      <p:sp>
        <p:nvSpPr>
          <p:cNvPr id="76829" name="Line 29"/>
          <p:cNvSpPr>
            <a:spLocks noChangeShapeType="1"/>
          </p:cNvSpPr>
          <p:nvPr/>
        </p:nvSpPr>
        <p:spPr bwMode="auto">
          <a:xfrm>
            <a:off x="4648200" y="5605462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0" name="Line 30"/>
          <p:cNvSpPr>
            <a:spLocks noChangeShapeType="1"/>
          </p:cNvSpPr>
          <p:nvPr/>
        </p:nvSpPr>
        <p:spPr bwMode="auto">
          <a:xfrm flipV="1">
            <a:off x="838200" y="347186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1" name="Freeform 31"/>
          <p:cNvSpPr>
            <a:spLocks/>
          </p:cNvSpPr>
          <p:nvPr/>
        </p:nvSpPr>
        <p:spPr bwMode="auto">
          <a:xfrm>
            <a:off x="1385888" y="2543175"/>
            <a:ext cx="6042025" cy="1728788"/>
          </a:xfrm>
          <a:custGeom>
            <a:avLst/>
            <a:gdLst/>
            <a:ahLst/>
            <a:cxnLst>
              <a:cxn ang="0">
                <a:pos x="126" y="558"/>
              </a:cxn>
              <a:cxn ang="0">
                <a:pos x="261" y="522"/>
              </a:cxn>
              <a:cxn ang="0">
                <a:pos x="396" y="468"/>
              </a:cxn>
              <a:cxn ang="0">
                <a:pos x="540" y="450"/>
              </a:cxn>
              <a:cxn ang="0">
                <a:pos x="738" y="378"/>
              </a:cxn>
              <a:cxn ang="0">
                <a:pos x="819" y="333"/>
              </a:cxn>
              <a:cxn ang="0">
                <a:pos x="1017" y="306"/>
              </a:cxn>
              <a:cxn ang="0">
                <a:pos x="1269" y="279"/>
              </a:cxn>
              <a:cxn ang="0">
                <a:pos x="1386" y="243"/>
              </a:cxn>
              <a:cxn ang="0">
                <a:pos x="2178" y="171"/>
              </a:cxn>
              <a:cxn ang="0">
                <a:pos x="2313" y="117"/>
              </a:cxn>
              <a:cxn ang="0">
                <a:pos x="2475" y="45"/>
              </a:cxn>
              <a:cxn ang="0">
                <a:pos x="2556" y="9"/>
              </a:cxn>
              <a:cxn ang="0">
                <a:pos x="2961" y="0"/>
              </a:cxn>
              <a:cxn ang="0">
                <a:pos x="3474" y="72"/>
              </a:cxn>
              <a:cxn ang="0">
                <a:pos x="3600" y="108"/>
              </a:cxn>
              <a:cxn ang="0">
                <a:pos x="3708" y="198"/>
              </a:cxn>
              <a:cxn ang="0">
                <a:pos x="3762" y="306"/>
              </a:cxn>
              <a:cxn ang="0">
                <a:pos x="3618" y="882"/>
              </a:cxn>
              <a:cxn ang="0">
                <a:pos x="3483" y="954"/>
              </a:cxn>
              <a:cxn ang="0">
                <a:pos x="3069" y="909"/>
              </a:cxn>
              <a:cxn ang="0">
                <a:pos x="2907" y="864"/>
              </a:cxn>
              <a:cxn ang="0">
                <a:pos x="2583" y="792"/>
              </a:cxn>
              <a:cxn ang="0">
                <a:pos x="2493" y="765"/>
              </a:cxn>
              <a:cxn ang="0">
                <a:pos x="2142" y="747"/>
              </a:cxn>
              <a:cxn ang="0">
                <a:pos x="1755" y="756"/>
              </a:cxn>
              <a:cxn ang="0">
                <a:pos x="1458" y="828"/>
              </a:cxn>
              <a:cxn ang="0">
                <a:pos x="1305" y="846"/>
              </a:cxn>
              <a:cxn ang="0">
                <a:pos x="900" y="963"/>
              </a:cxn>
              <a:cxn ang="0">
                <a:pos x="684" y="1017"/>
              </a:cxn>
              <a:cxn ang="0">
                <a:pos x="504" y="1089"/>
              </a:cxn>
              <a:cxn ang="0">
                <a:pos x="270" y="1062"/>
              </a:cxn>
              <a:cxn ang="0">
                <a:pos x="171" y="954"/>
              </a:cxn>
              <a:cxn ang="0">
                <a:pos x="117" y="918"/>
              </a:cxn>
              <a:cxn ang="0">
                <a:pos x="36" y="783"/>
              </a:cxn>
              <a:cxn ang="0">
                <a:pos x="9" y="702"/>
              </a:cxn>
              <a:cxn ang="0">
                <a:pos x="0" y="675"/>
              </a:cxn>
              <a:cxn ang="0">
                <a:pos x="90" y="594"/>
              </a:cxn>
              <a:cxn ang="0">
                <a:pos x="144" y="576"/>
              </a:cxn>
              <a:cxn ang="0">
                <a:pos x="126" y="558"/>
              </a:cxn>
            </a:cxnLst>
            <a:rect l="0" t="0" r="r" b="b"/>
            <a:pathLst>
              <a:path w="3806" h="1089">
                <a:moveTo>
                  <a:pt x="126" y="558"/>
                </a:moveTo>
                <a:cubicBezTo>
                  <a:pt x="171" y="547"/>
                  <a:pt x="216" y="533"/>
                  <a:pt x="261" y="522"/>
                </a:cubicBezTo>
                <a:cubicBezTo>
                  <a:pt x="302" y="495"/>
                  <a:pt x="349" y="484"/>
                  <a:pt x="396" y="468"/>
                </a:cubicBezTo>
                <a:cubicBezTo>
                  <a:pt x="442" y="453"/>
                  <a:pt x="540" y="450"/>
                  <a:pt x="540" y="450"/>
                </a:cubicBezTo>
                <a:cubicBezTo>
                  <a:pt x="607" y="428"/>
                  <a:pt x="670" y="401"/>
                  <a:pt x="738" y="378"/>
                </a:cubicBezTo>
                <a:cubicBezTo>
                  <a:pt x="765" y="369"/>
                  <a:pt x="792" y="344"/>
                  <a:pt x="819" y="333"/>
                </a:cubicBezTo>
                <a:cubicBezTo>
                  <a:pt x="876" y="308"/>
                  <a:pt x="958" y="313"/>
                  <a:pt x="1017" y="306"/>
                </a:cubicBezTo>
                <a:cubicBezTo>
                  <a:pt x="1101" y="296"/>
                  <a:pt x="1184" y="286"/>
                  <a:pt x="1269" y="279"/>
                </a:cubicBezTo>
                <a:cubicBezTo>
                  <a:pt x="1313" y="270"/>
                  <a:pt x="1341" y="248"/>
                  <a:pt x="1386" y="243"/>
                </a:cubicBezTo>
                <a:cubicBezTo>
                  <a:pt x="1650" y="215"/>
                  <a:pt x="1912" y="183"/>
                  <a:pt x="2178" y="171"/>
                </a:cubicBezTo>
                <a:cubicBezTo>
                  <a:pt x="2219" y="144"/>
                  <a:pt x="2266" y="133"/>
                  <a:pt x="2313" y="117"/>
                </a:cubicBezTo>
                <a:cubicBezTo>
                  <a:pt x="2369" y="98"/>
                  <a:pt x="2418" y="64"/>
                  <a:pt x="2475" y="45"/>
                </a:cubicBezTo>
                <a:cubicBezTo>
                  <a:pt x="2501" y="36"/>
                  <a:pt x="2529" y="10"/>
                  <a:pt x="2556" y="9"/>
                </a:cubicBezTo>
                <a:cubicBezTo>
                  <a:pt x="2691" y="3"/>
                  <a:pt x="2826" y="3"/>
                  <a:pt x="2961" y="0"/>
                </a:cubicBezTo>
                <a:cubicBezTo>
                  <a:pt x="3134" y="12"/>
                  <a:pt x="3302" y="51"/>
                  <a:pt x="3474" y="72"/>
                </a:cubicBezTo>
                <a:cubicBezTo>
                  <a:pt x="3514" y="85"/>
                  <a:pt x="3563" y="87"/>
                  <a:pt x="3600" y="108"/>
                </a:cubicBezTo>
                <a:cubicBezTo>
                  <a:pt x="3656" y="139"/>
                  <a:pt x="3661" y="151"/>
                  <a:pt x="3708" y="198"/>
                </a:cubicBezTo>
                <a:cubicBezTo>
                  <a:pt x="3737" y="227"/>
                  <a:pt x="3739" y="272"/>
                  <a:pt x="3762" y="306"/>
                </a:cubicBezTo>
                <a:cubicBezTo>
                  <a:pt x="3806" y="526"/>
                  <a:pt x="3745" y="713"/>
                  <a:pt x="3618" y="882"/>
                </a:cubicBezTo>
                <a:cubicBezTo>
                  <a:pt x="3595" y="950"/>
                  <a:pt x="3548" y="946"/>
                  <a:pt x="3483" y="954"/>
                </a:cubicBezTo>
                <a:cubicBezTo>
                  <a:pt x="3264" y="940"/>
                  <a:pt x="3237" y="943"/>
                  <a:pt x="3069" y="909"/>
                </a:cubicBezTo>
                <a:cubicBezTo>
                  <a:pt x="3014" y="898"/>
                  <a:pt x="2961" y="875"/>
                  <a:pt x="2907" y="864"/>
                </a:cubicBezTo>
                <a:cubicBezTo>
                  <a:pt x="2798" y="842"/>
                  <a:pt x="2691" y="816"/>
                  <a:pt x="2583" y="792"/>
                </a:cubicBezTo>
                <a:cubicBezTo>
                  <a:pt x="2552" y="785"/>
                  <a:pt x="2524" y="769"/>
                  <a:pt x="2493" y="765"/>
                </a:cubicBezTo>
                <a:cubicBezTo>
                  <a:pt x="2329" y="744"/>
                  <a:pt x="2445" y="757"/>
                  <a:pt x="2142" y="747"/>
                </a:cubicBezTo>
                <a:cubicBezTo>
                  <a:pt x="2013" y="750"/>
                  <a:pt x="1884" y="751"/>
                  <a:pt x="1755" y="756"/>
                </a:cubicBezTo>
                <a:cubicBezTo>
                  <a:pt x="1657" y="760"/>
                  <a:pt x="1551" y="797"/>
                  <a:pt x="1458" y="828"/>
                </a:cubicBezTo>
                <a:cubicBezTo>
                  <a:pt x="1441" y="834"/>
                  <a:pt x="1309" y="846"/>
                  <a:pt x="1305" y="846"/>
                </a:cubicBezTo>
                <a:cubicBezTo>
                  <a:pt x="1164" y="862"/>
                  <a:pt x="1042" y="954"/>
                  <a:pt x="900" y="963"/>
                </a:cubicBezTo>
                <a:cubicBezTo>
                  <a:pt x="804" y="979"/>
                  <a:pt x="776" y="986"/>
                  <a:pt x="684" y="1017"/>
                </a:cubicBezTo>
                <a:cubicBezTo>
                  <a:pt x="661" y="1025"/>
                  <a:pt x="527" y="1081"/>
                  <a:pt x="504" y="1089"/>
                </a:cubicBezTo>
                <a:cubicBezTo>
                  <a:pt x="408" y="1086"/>
                  <a:pt x="366" y="1067"/>
                  <a:pt x="270" y="1062"/>
                </a:cubicBezTo>
                <a:cubicBezTo>
                  <a:pt x="261" y="1062"/>
                  <a:pt x="184" y="961"/>
                  <a:pt x="171" y="954"/>
                </a:cubicBezTo>
                <a:cubicBezTo>
                  <a:pt x="152" y="943"/>
                  <a:pt x="117" y="918"/>
                  <a:pt x="117" y="918"/>
                </a:cubicBezTo>
                <a:cubicBezTo>
                  <a:pt x="88" y="874"/>
                  <a:pt x="57" y="831"/>
                  <a:pt x="36" y="783"/>
                </a:cubicBezTo>
                <a:cubicBezTo>
                  <a:pt x="24" y="757"/>
                  <a:pt x="18" y="729"/>
                  <a:pt x="9" y="702"/>
                </a:cubicBezTo>
                <a:cubicBezTo>
                  <a:pt x="6" y="693"/>
                  <a:pt x="0" y="675"/>
                  <a:pt x="0" y="675"/>
                </a:cubicBezTo>
                <a:cubicBezTo>
                  <a:pt x="25" y="599"/>
                  <a:pt x="11" y="615"/>
                  <a:pt x="90" y="594"/>
                </a:cubicBezTo>
                <a:cubicBezTo>
                  <a:pt x="108" y="589"/>
                  <a:pt x="157" y="589"/>
                  <a:pt x="144" y="576"/>
                </a:cubicBezTo>
                <a:cubicBezTo>
                  <a:pt x="138" y="570"/>
                  <a:pt x="132" y="564"/>
                  <a:pt x="126" y="558"/>
                </a:cubicBezTo>
                <a:close/>
              </a:path>
            </a:pathLst>
          </a:cu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2" name="Freeform 32"/>
          <p:cNvSpPr>
            <a:spLocks/>
          </p:cNvSpPr>
          <p:nvPr/>
        </p:nvSpPr>
        <p:spPr bwMode="auto">
          <a:xfrm>
            <a:off x="1614488" y="1443038"/>
            <a:ext cx="5557837" cy="3957637"/>
          </a:xfrm>
          <a:custGeom>
            <a:avLst/>
            <a:gdLst/>
            <a:ahLst/>
            <a:cxnLst>
              <a:cxn ang="0">
                <a:pos x="81" y="2367"/>
              </a:cxn>
              <a:cxn ang="0">
                <a:pos x="342" y="2493"/>
              </a:cxn>
              <a:cxn ang="0">
                <a:pos x="1017" y="2412"/>
              </a:cxn>
              <a:cxn ang="0">
                <a:pos x="1413" y="2322"/>
              </a:cxn>
              <a:cxn ang="0">
                <a:pos x="1710" y="2241"/>
              </a:cxn>
              <a:cxn ang="0">
                <a:pos x="1917" y="2160"/>
              </a:cxn>
              <a:cxn ang="0">
                <a:pos x="2088" y="2088"/>
              </a:cxn>
              <a:cxn ang="0">
                <a:pos x="2259" y="1998"/>
              </a:cxn>
              <a:cxn ang="0">
                <a:pos x="2529" y="1845"/>
              </a:cxn>
              <a:cxn ang="0">
                <a:pos x="2664" y="1764"/>
              </a:cxn>
              <a:cxn ang="0">
                <a:pos x="2862" y="1602"/>
              </a:cxn>
              <a:cxn ang="0">
                <a:pos x="2934" y="1494"/>
              </a:cxn>
              <a:cxn ang="0">
                <a:pos x="3042" y="1269"/>
              </a:cxn>
              <a:cxn ang="0">
                <a:pos x="3159" y="1026"/>
              </a:cxn>
              <a:cxn ang="0">
                <a:pos x="3213" y="945"/>
              </a:cxn>
              <a:cxn ang="0">
                <a:pos x="3312" y="720"/>
              </a:cxn>
              <a:cxn ang="0">
                <a:pos x="3384" y="576"/>
              </a:cxn>
              <a:cxn ang="0">
                <a:pos x="3420" y="495"/>
              </a:cxn>
              <a:cxn ang="0">
                <a:pos x="3492" y="333"/>
              </a:cxn>
              <a:cxn ang="0">
                <a:pos x="3483" y="171"/>
              </a:cxn>
              <a:cxn ang="0">
                <a:pos x="3087" y="27"/>
              </a:cxn>
              <a:cxn ang="0">
                <a:pos x="2790" y="9"/>
              </a:cxn>
              <a:cxn ang="0">
                <a:pos x="2637" y="117"/>
              </a:cxn>
              <a:cxn ang="0">
                <a:pos x="2583" y="198"/>
              </a:cxn>
              <a:cxn ang="0">
                <a:pos x="2475" y="414"/>
              </a:cxn>
              <a:cxn ang="0">
                <a:pos x="2313" y="603"/>
              </a:cxn>
              <a:cxn ang="0">
                <a:pos x="2250" y="711"/>
              </a:cxn>
              <a:cxn ang="0">
                <a:pos x="2178" y="846"/>
              </a:cxn>
              <a:cxn ang="0">
                <a:pos x="2088" y="1035"/>
              </a:cxn>
              <a:cxn ang="0">
                <a:pos x="2061" y="1035"/>
              </a:cxn>
              <a:cxn ang="0">
                <a:pos x="1917" y="1269"/>
              </a:cxn>
              <a:cxn ang="0">
                <a:pos x="1746" y="1557"/>
              </a:cxn>
              <a:cxn ang="0">
                <a:pos x="1647" y="1674"/>
              </a:cxn>
              <a:cxn ang="0">
                <a:pos x="1512" y="1782"/>
              </a:cxn>
              <a:cxn ang="0">
                <a:pos x="1332" y="1890"/>
              </a:cxn>
              <a:cxn ang="0">
                <a:pos x="1125" y="1926"/>
              </a:cxn>
              <a:cxn ang="0">
                <a:pos x="792" y="2034"/>
              </a:cxn>
              <a:cxn ang="0">
                <a:pos x="621" y="2079"/>
              </a:cxn>
              <a:cxn ang="0">
                <a:pos x="297" y="2115"/>
              </a:cxn>
              <a:cxn ang="0">
                <a:pos x="108" y="2160"/>
              </a:cxn>
              <a:cxn ang="0">
                <a:pos x="36" y="2232"/>
              </a:cxn>
              <a:cxn ang="0">
                <a:pos x="27" y="2349"/>
              </a:cxn>
              <a:cxn ang="0">
                <a:pos x="0" y="2313"/>
              </a:cxn>
            </a:cxnLst>
            <a:rect l="0" t="0" r="r" b="b"/>
            <a:pathLst>
              <a:path w="3501" h="2493">
                <a:moveTo>
                  <a:pt x="0" y="2313"/>
                </a:moveTo>
                <a:cubicBezTo>
                  <a:pt x="34" y="2324"/>
                  <a:pt x="58" y="2339"/>
                  <a:pt x="81" y="2367"/>
                </a:cubicBezTo>
                <a:cubicBezTo>
                  <a:pt x="104" y="2395"/>
                  <a:pt x="91" y="2387"/>
                  <a:pt x="99" y="2394"/>
                </a:cubicBezTo>
                <a:cubicBezTo>
                  <a:pt x="168" y="2455"/>
                  <a:pt x="254" y="2475"/>
                  <a:pt x="342" y="2493"/>
                </a:cubicBezTo>
                <a:cubicBezTo>
                  <a:pt x="525" y="2484"/>
                  <a:pt x="708" y="2469"/>
                  <a:pt x="891" y="2457"/>
                </a:cubicBezTo>
                <a:cubicBezTo>
                  <a:pt x="946" y="2446"/>
                  <a:pt x="969" y="2425"/>
                  <a:pt x="1017" y="2412"/>
                </a:cubicBezTo>
                <a:cubicBezTo>
                  <a:pt x="1092" y="2392"/>
                  <a:pt x="1167" y="2368"/>
                  <a:pt x="1242" y="2349"/>
                </a:cubicBezTo>
                <a:cubicBezTo>
                  <a:pt x="1298" y="2335"/>
                  <a:pt x="1357" y="2336"/>
                  <a:pt x="1413" y="2322"/>
                </a:cubicBezTo>
                <a:cubicBezTo>
                  <a:pt x="1545" y="2289"/>
                  <a:pt x="1384" y="2316"/>
                  <a:pt x="1530" y="2295"/>
                </a:cubicBezTo>
                <a:cubicBezTo>
                  <a:pt x="1589" y="2275"/>
                  <a:pt x="1650" y="2261"/>
                  <a:pt x="1710" y="2241"/>
                </a:cubicBezTo>
                <a:cubicBezTo>
                  <a:pt x="1731" y="2234"/>
                  <a:pt x="1746" y="2217"/>
                  <a:pt x="1764" y="2205"/>
                </a:cubicBezTo>
                <a:cubicBezTo>
                  <a:pt x="1810" y="2174"/>
                  <a:pt x="1862" y="2167"/>
                  <a:pt x="1917" y="2160"/>
                </a:cubicBezTo>
                <a:cubicBezTo>
                  <a:pt x="1955" y="2141"/>
                  <a:pt x="1998" y="2144"/>
                  <a:pt x="2034" y="2124"/>
                </a:cubicBezTo>
                <a:cubicBezTo>
                  <a:pt x="2053" y="2113"/>
                  <a:pt x="2067" y="2095"/>
                  <a:pt x="2088" y="2088"/>
                </a:cubicBezTo>
                <a:cubicBezTo>
                  <a:pt x="2128" y="2075"/>
                  <a:pt x="2169" y="2054"/>
                  <a:pt x="2205" y="2034"/>
                </a:cubicBezTo>
                <a:cubicBezTo>
                  <a:pt x="2224" y="2023"/>
                  <a:pt x="2238" y="2005"/>
                  <a:pt x="2259" y="1998"/>
                </a:cubicBezTo>
                <a:cubicBezTo>
                  <a:pt x="2286" y="1989"/>
                  <a:pt x="2315" y="1976"/>
                  <a:pt x="2340" y="1962"/>
                </a:cubicBezTo>
                <a:cubicBezTo>
                  <a:pt x="2404" y="1927"/>
                  <a:pt x="2469" y="1885"/>
                  <a:pt x="2529" y="1845"/>
                </a:cubicBezTo>
                <a:cubicBezTo>
                  <a:pt x="2552" y="1830"/>
                  <a:pt x="2585" y="1821"/>
                  <a:pt x="2610" y="1809"/>
                </a:cubicBezTo>
                <a:cubicBezTo>
                  <a:pt x="2642" y="1793"/>
                  <a:pt x="2636" y="1788"/>
                  <a:pt x="2664" y="1764"/>
                </a:cubicBezTo>
                <a:cubicBezTo>
                  <a:pt x="2715" y="1720"/>
                  <a:pt x="2756" y="1677"/>
                  <a:pt x="2817" y="1647"/>
                </a:cubicBezTo>
                <a:cubicBezTo>
                  <a:pt x="2838" y="1584"/>
                  <a:pt x="2806" y="1658"/>
                  <a:pt x="2862" y="1602"/>
                </a:cubicBezTo>
                <a:cubicBezTo>
                  <a:pt x="2876" y="1588"/>
                  <a:pt x="2876" y="1563"/>
                  <a:pt x="2889" y="1548"/>
                </a:cubicBezTo>
                <a:cubicBezTo>
                  <a:pt x="2914" y="1518"/>
                  <a:pt x="2917" y="1528"/>
                  <a:pt x="2934" y="1494"/>
                </a:cubicBezTo>
                <a:cubicBezTo>
                  <a:pt x="2971" y="1419"/>
                  <a:pt x="2909" y="1517"/>
                  <a:pt x="2961" y="1440"/>
                </a:cubicBezTo>
                <a:cubicBezTo>
                  <a:pt x="2975" y="1383"/>
                  <a:pt x="3009" y="1318"/>
                  <a:pt x="3042" y="1269"/>
                </a:cubicBezTo>
                <a:cubicBezTo>
                  <a:pt x="3056" y="1212"/>
                  <a:pt x="3044" y="1243"/>
                  <a:pt x="3087" y="1179"/>
                </a:cubicBezTo>
                <a:cubicBezTo>
                  <a:pt x="3114" y="1138"/>
                  <a:pt x="3143" y="1073"/>
                  <a:pt x="3159" y="1026"/>
                </a:cubicBezTo>
                <a:cubicBezTo>
                  <a:pt x="3166" y="1005"/>
                  <a:pt x="3183" y="990"/>
                  <a:pt x="3195" y="972"/>
                </a:cubicBezTo>
                <a:cubicBezTo>
                  <a:pt x="3201" y="963"/>
                  <a:pt x="3213" y="945"/>
                  <a:pt x="3213" y="945"/>
                </a:cubicBezTo>
                <a:cubicBezTo>
                  <a:pt x="3226" y="892"/>
                  <a:pt x="3255" y="846"/>
                  <a:pt x="3285" y="801"/>
                </a:cubicBezTo>
                <a:cubicBezTo>
                  <a:pt x="3301" y="777"/>
                  <a:pt x="3296" y="744"/>
                  <a:pt x="3312" y="720"/>
                </a:cubicBezTo>
                <a:cubicBezTo>
                  <a:pt x="3335" y="686"/>
                  <a:pt x="3350" y="649"/>
                  <a:pt x="3366" y="612"/>
                </a:cubicBezTo>
                <a:cubicBezTo>
                  <a:pt x="3371" y="600"/>
                  <a:pt x="3377" y="588"/>
                  <a:pt x="3384" y="576"/>
                </a:cubicBezTo>
                <a:cubicBezTo>
                  <a:pt x="3389" y="567"/>
                  <a:pt x="3398" y="559"/>
                  <a:pt x="3402" y="549"/>
                </a:cubicBezTo>
                <a:cubicBezTo>
                  <a:pt x="3410" y="532"/>
                  <a:pt x="3409" y="511"/>
                  <a:pt x="3420" y="495"/>
                </a:cubicBezTo>
                <a:cubicBezTo>
                  <a:pt x="3436" y="471"/>
                  <a:pt x="3453" y="441"/>
                  <a:pt x="3465" y="414"/>
                </a:cubicBezTo>
                <a:cubicBezTo>
                  <a:pt x="3465" y="414"/>
                  <a:pt x="3487" y="347"/>
                  <a:pt x="3492" y="333"/>
                </a:cubicBezTo>
                <a:cubicBezTo>
                  <a:pt x="3495" y="324"/>
                  <a:pt x="3501" y="306"/>
                  <a:pt x="3501" y="306"/>
                </a:cubicBezTo>
                <a:cubicBezTo>
                  <a:pt x="3499" y="282"/>
                  <a:pt x="3501" y="208"/>
                  <a:pt x="3483" y="171"/>
                </a:cubicBezTo>
                <a:cubicBezTo>
                  <a:pt x="3461" y="128"/>
                  <a:pt x="3422" y="118"/>
                  <a:pt x="3384" y="99"/>
                </a:cubicBezTo>
                <a:cubicBezTo>
                  <a:pt x="3288" y="51"/>
                  <a:pt x="3194" y="39"/>
                  <a:pt x="3087" y="27"/>
                </a:cubicBezTo>
                <a:cubicBezTo>
                  <a:pt x="3031" y="8"/>
                  <a:pt x="2974" y="6"/>
                  <a:pt x="2916" y="0"/>
                </a:cubicBezTo>
                <a:cubicBezTo>
                  <a:pt x="2874" y="3"/>
                  <a:pt x="2832" y="4"/>
                  <a:pt x="2790" y="9"/>
                </a:cubicBezTo>
                <a:cubicBezTo>
                  <a:pt x="2750" y="14"/>
                  <a:pt x="2721" y="50"/>
                  <a:pt x="2682" y="63"/>
                </a:cubicBezTo>
                <a:cubicBezTo>
                  <a:pt x="2679" y="68"/>
                  <a:pt x="2638" y="116"/>
                  <a:pt x="2637" y="117"/>
                </a:cubicBezTo>
                <a:cubicBezTo>
                  <a:pt x="2632" y="125"/>
                  <a:pt x="2633" y="136"/>
                  <a:pt x="2628" y="144"/>
                </a:cubicBezTo>
                <a:cubicBezTo>
                  <a:pt x="2588" y="204"/>
                  <a:pt x="2612" y="139"/>
                  <a:pt x="2583" y="198"/>
                </a:cubicBezTo>
                <a:cubicBezTo>
                  <a:pt x="2556" y="252"/>
                  <a:pt x="2527" y="309"/>
                  <a:pt x="2493" y="360"/>
                </a:cubicBezTo>
                <a:cubicBezTo>
                  <a:pt x="2482" y="376"/>
                  <a:pt x="2486" y="398"/>
                  <a:pt x="2475" y="414"/>
                </a:cubicBezTo>
                <a:cubicBezTo>
                  <a:pt x="2444" y="460"/>
                  <a:pt x="2404" y="540"/>
                  <a:pt x="2349" y="558"/>
                </a:cubicBezTo>
                <a:cubicBezTo>
                  <a:pt x="2316" y="656"/>
                  <a:pt x="2371" y="510"/>
                  <a:pt x="2313" y="603"/>
                </a:cubicBezTo>
                <a:cubicBezTo>
                  <a:pt x="2303" y="619"/>
                  <a:pt x="2301" y="639"/>
                  <a:pt x="2295" y="657"/>
                </a:cubicBezTo>
                <a:cubicBezTo>
                  <a:pt x="2289" y="676"/>
                  <a:pt x="2263" y="698"/>
                  <a:pt x="2250" y="711"/>
                </a:cubicBezTo>
                <a:cubicBezTo>
                  <a:pt x="2241" y="738"/>
                  <a:pt x="2228" y="767"/>
                  <a:pt x="2214" y="792"/>
                </a:cubicBezTo>
                <a:cubicBezTo>
                  <a:pt x="2203" y="811"/>
                  <a:pt x="2185" y="825"/>
                  <a:pt x="2178" y="846"/>
                </a:cubicBezTo>
                <a:cubicBezTo>
                  <a:pt x="2159" y="904"/>
                  <a:pt x="2171" y="971"/>
                  <a:pt x="2115" y="990"/>
                </a:cubicBezTo>
                <a:cubicBezTo>
                  <a:pt x="2109" y="999"/>
                  <a:pt x="2096" y="1027"/>
                  <a:pt x="2088" y="1035"/>
                </a:cubicBezTo>
                <a:cubicBezTo>
                  <a:pt x="2080" y="1043"/>
                  <a:pt x="2076" y="1035"/>
                  <a:pt x="2070" y="1044"/>
                </a:cubicBezTo>
                <a:cubicBezTo>
                  <a:pt x="2063" y="1053"/>
                  <a:pt x="2069" y="1025"/>
                  <a:pt x="2061" y="1035"/>
                </a:cubicBezTo>
                <a:cubicBezTo>
                  <a:pt x="2053" y="1045"/>
                  <a:pt x="2049" y="1068"/>
                  <a:pt x="2025" y="1107"/>
                </a:cubicBezTo>
                <a:cubicBezTo>
                  <a:pt x="1986" y="1165"/>
                  <a:pt x="1948" y="1207"/>
                  <a:pt x="1917" y="1269"/>
                </a:cubicBezTo>
                <a:cubicBezTo>
                  <a:pt x="1904" y="1295"/>
                  <a:pt x="1861" y="1357"/>
                  <a:pt x="1854" y="1377"/>
                </a:cubicBezTo>
                <a:cubicBezTo>
                  <a:pt x="1837" y="1429"/>
                  <a:pt x="1791" y="1527"/>
                  <a:pt x="1746" y="1557"/>
                </a:cubicBezTo>
                <a:cubicBezTo>
                  <a:pt x="1733" y="1576"/>
                  <a:pt x="1714" y="1592"/>
                  <a:pt x="1701" y="1611"/>
                </a:cubicBezTo>
                <a:cubicBezTo>
                  <a:pt x="1678" y="1646"/>
                  <a:pt x="1697" y="1657"/>
                  <a:pt x="1647" y="1674"/>
                </a:cubicBezTo>
                <a:cubicBezTo>
                  <a:pt x="1622" y="1699"/>
                  <a:pt x="1594" y="1725"/>
                  <a:pt x="1566" y="1746"/>
                </a:cubicBezTo>
                <a:cubicBezTo>
                  <a:pt x="1549" y="1759"/>
                  <a:pt x="1512" y="1782"/>
                  <a:pt x="1512" y="1782"/>
                </a:cubicBezTo>
                <a:cubicBezTo>
                  <a:pt x="1489" y="1817"/>
                  <a:pt x="1474" y="1817"/>
                  <a:pt x="1440" y="1836"/>
                </a:cubicBezTo>
                <a:cubicBezTo>
                  <a:pt x="1335" y="1894"/>
                  <a:pt x="1437" y="1855"/>
                  <a:pt x="1332" y="1890"/>
                </a:cubicBezTo>
                <a:cubicBezTo>
                  <a:pt x="1290" y="1904"/>
                  <a:pt x="1322" y="1913"/>
                  <a:pt x="1278" y="1917"/>
                </a:cubicBezTo>
                <a:cubicBezTo>
                  <a:pt x="1227" y="1922"/>
                  <a:pt x="1176" y="1923"/>
                  <a:pt x="1125" y="1926"/>
                </a:cubicBezTo>
                <a:cubicBezTo>
                  <a:pt x="1074" y="1936"/>
                  <a:pt x="946" y="1966"/>
                  <a:pt x="900" y="1989"/>
                </a:cubicBezTo>
                <a:cubicBezTo>
                  <a:pt x="865" y="2007"/>
                  <a:pt x="831" y="2024"/>
                  <a:pt x="792" y="2034"/>
                </a:cubicBezTo>
                <a:cubicBezTo>
                  <a:pt x="762" y="2041"/>
                  <a:pt x="732" y="2045"/>
                  <a:pt x="702" y="2052"/>
                </a:cubicBezTo>
                <a:cubicBezTo>
                  <a:pt x="674" y="2059"/>
                  <a:pt x="649" y="2076"/>
                  <a:pt x="621" y="2079"/>
                </a:cubicBezTo>
                <a:cubicBezTo>
                  <a:pt x="480" y="2093"/>
                  <a:pt x="561" y="2086"/>
                  <a:pt x="378" y="2097"/>
                </a:cubicBezTo>
                <a:cubicBezTo>
                  <a:pt x="357" y="2100"/>
                  <a:pt x="319" y="2104"/>
                  <a:pt x="297" y="2115"/>
                </a:cubicBezTo>
                <a:cubicBezTo>
                  <a:pt x="262" y="2133"/>
                  <a:pt x="281" y="2134"/>
                  <a:pt x="243" y="2142"/>
                </a:cubicBezTo>
                <a:cubicBezTo>
                  <a:pt x="222" y="2146"/>
                  <a:pt x="126" y="2158"/>
                  <a:pt x="108" y="2160"/>
                </a:cubicBezTo>
                <a:cubicBezTo>
                  <a:pt x="90" y="2166"/>
                  <a:pt x="72" y="2172"/>
                  <a:pt x="54" y="2178"/>
                </a:cubicBezTo>
                <a:cubicBezTo>
                  <a:pt x="36" y="2184"/>
                  <a:pt x="42" y="2214"/>
                  <a:pt x="36" y="2232"/>
                </a:cubicBezTo>
                <a:cubicBezTo>
                  <a:pt x="24" y="2269"/>
                  <a:pt x="32" y="2251"/>
                  <a:pt x="9" y="2286"/>
                </a:cubicBezTo>
                <a:cubicBezTo>
                  <a:pt x="9" y="2286"/>
                  <a:pt x="23" y="2345"/>
                  <a:pt x="27" y="2349"/>
                </a:cubicBezTo>
                <a:cubicBezTo>
                  <a:pt x="57" y="2379"/>
                  <a:pt x="54" y="2342"/>
                  <a:pt x="54" y="2367"/>
                </a:cubicBezTo>
                <a:lnTo>
                  <a:pt x="0" y="2313"/>
                </a:lnTo>
                <a:close/>
              </a:path>
            </a:pathLst>
          </a:cu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Leskovec, A. Rajaraman, J. Ullman: Mining of Massive Datasets, http://www.mmds.org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31" grpId="0" animBg="1"/>
      <p:bldP spid="768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Starting CURE</a:t>
            </a: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486400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US" b="1" u="sng" dirty="0" smtClean="0">
                <a:solidFill>
                  <a:srgbClr val="FF0066"/>
                </a:solidFill>
              </a:rPr>
              <a:t>2 Pass algorithm. Pass 1:</a:t>
            </a:r>
          </a:p>
          <a:p>
            <a:r>
              <a:rPr lang="en-US" b="1" dirty="0" smtClean="0"/>
              <a:t>0) Pick a random sample of points that fit in main memory</a:t>
            </a:r>
          </a:p>
          <a:p>
            <a:r>
              <a:rPr lang="en-US" b="1" dirty="0" smtClean="0">
                <a:solidFill>
                  <a:srgbClr val="D60093"/>
                </a:solidFill>
              </a:rPr>
              <a:t>1) Initial clusters: </a:t>
            </a:r>
          </a:p>
          <a:p>
            <a:pPr lvl="1"/>
            <a:r>
              <a:rPr lang="en-US" dirty="0" smtClean="0"/>
              <a:t>Cluster these points hierarchically – group </a:t>
            </a:r>
            <a:br>
              <a:rPr lang="en-US" dirty="0" smtClean="0"/>
            </a:br>
            <a:r>
              <a:rPr lang="en-US" dirty="0" smtClean="0"/>
              <a:t>nearest points/clusters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2) Pick representative points:</a:t>
            </a:r>
          </a:p>
          <a:p>
            <a:pPr lvl="1"/>
            <a:r>
              <a:rPr lang="en-US" dirty="0" smtClean="0"/>
              <a:t>For each cluster, pick a sample of points, as dispersed as possible</a:t>
            </a:r>
          </a:p>
          <a:p>
            <a:pPr lvl="1"/>
            <a:r>
              <a:rPr lang="en-US" dirty="0" smtClean="0"/>
              <a:t>From the sample, pick representatives by moving them (say) 20% toward the centroid of the cluster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Leskovec, A. Rajaraman, J. Ullman: Mining of Massive Datasets, http://www.mmds.org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4875-D4D4-48AC-B2D1-F6AA09775CC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Initial Clusters</a:t>
            </a:r>
          </a:p>
        </p:txBody>
      </p:sp>
      <p:sp>
        <p:nvSpPr>
          <p:cNvPr id="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399A-B745-4CB0-B7BA-AC55B15E361E}" type="slidenum">
              <a:rPr lang="en-US"/>
              <a:pPr/>
              <a:t>44</a:t>
            </a:fld>
            <a:endParaRPr lang="en-US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660525" y="3386138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200400" y="34290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114800" y="27432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5410200" y="32004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5562600" y="24384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6705600" y="2514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1981200" y="38862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2667000" y="3276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114800" y="33528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6019800" y="2895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6629400" y="33528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0" name="Text Box 22"/>
          <p:cNvSpPr txBox="1">
            <a:spLocks noChangeArrowheads="1"/>
          </p:cNvSpPr>
          <p:nvPr/>
        </p:nvSpPr>
        <p:spPr bwMode="auto">
          <a:xfrm>
            <a:off x="4648200" y="3733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3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4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97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salary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7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age</a:t>
            </a:r>
          </a:p>
        </p:txBody>
      </p:sp>
      <p:sp>
        <p:nvSpPr>
          <p:cNvPr id="78877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8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9" name="Oval 31"/>
          <p:cNvSpPr>
            <a:spLocks noChangeArrowheads="1"/>
          </p:cNvSpPr>
          <p:nvPr/>
        </p:nvSpPr>
        <p:spPr bwMode="auto">
          <a:xfrm rot="-765715">
            <a:off x="1524000" y="2971800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80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81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Leskovec, A. Rajaraman, J. Ullman: Mining of Massive Datasets, http://www.mmds.org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8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9" grpId="0" animBg="1"/>
      <p:bldP spid="78880" grpId="0" animBg="1"/>
      <p:bldP spid="7888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Pick Dispersed Points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6D-5E90-4DCD-AC13-0F5F01FA7579}" type="slidenum">
              <a:rPr lang="en-US"/>
              <a:pPr/>
              <a:t>45</a:t>
            </a:fld>
            <a:endParaRPr lang="en-US"/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660525" y="3386138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200400" y="34290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114800" y="27432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5410200" y="32004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562600" y="24384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6705600" y="2514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1981200" y="38862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2667000" y="3276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4114800" y="33528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6019800" y="2895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6629400" y="33528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4648200" y="3733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5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6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97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salary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7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age</a:t>
            </a:r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3" name="Oval 31"/>
          <p:cNvSpPr>
            <a:spLocks noChangeArrowheads="1"/>
          </p:cNvSpPr>
          <p:nvPr/>
        </p:nvSpPr>
        <p:spPr bwMode="auto">
          <a:xfrm rot="-765715">
            <a:off x="1524000" y="2971800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4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6" name="Oval 34"/>
          <p:cNvSpPr>
            <a:spLocks noChangeArrowheads="1"/>
          </p:cNvSpPr>
          <p:nvPr/>
        </p:nvSpPr>
        <p:spPr bwMode="auto">
          <a:xfrm>
            <a:off x="5867400" y="1524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7" name="Oval 35"/>
          <p:cNvSpPr>
            <a:spLocks noChangeArrowheads="1"/>
          </p:cNvSpPr>
          <p:nvPr/>
        </p:nvSpPr>
        <p:spPr bwMode="auto">
          <a:xfrm>
            <a:off x="6705600" y="1524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8" name="Oval 36"/>
          <p:cNvSpPr>
            <a:spLocks noChangeArrowheads="1"/>
          </p:cNvSpPr>
          <p:nvPr/>
        </p:nvSpPr>
        <p:spPr bwMode="auto">
          <a:xfrm>
            <a:off x="5105400" y="28956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9" name="Oval 37"/>
          <p:cNvSpPr>
            <a:spLocks noChangeArrowheads="1"/>
          </p:cNvSpPr>
          <p:nvPr/>
        </p:nvSpPr>
        <p:spPr bwMode="auto">
          <a:xfrm>
            <a:off x="6553200" y="3352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10" name="Text Box 38"/>
          <p:cNvSpPr txBox="1">
            <a:spLocks noChangeArrowheads="1"/>
          </p:cNvSpPr>
          <p:nvPr/>
        </p:nvSpPr>
        <p:spPr bwMode="auto">
          <a:xfrm>
            <a:off x="6994525" y="3995738"/>
            <a:ext cx="15824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Pick (say) 4</a:t>
            </a:r>
          </a:p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remote points</a:t>
            </a:r>
          </a:p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for each</a:t>
            </a:r>
          </a:p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cluster.</a:t>
            </a:r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Leskovec, A. Rajaraman, J. Ullman: Mining of Massive Datasets, http://www.mmds.org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6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06" grpId="0" animBg="1"/>
      <p:bldP spid="79907" grpId="0" animBg="1"/>
      <p:bldP spid="79908" grpId="0" animBg="1"/>
      <p:bldP spid="7990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Pick Dispersed Points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5CFC-30CD-456F-B51E-5D50734BBD80}" type="slidenum">
              <a:rPr lang="en-US"/>
              <a:pPr/>
              <a:t>46</a:t>
            </a:fld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660525" y="3386138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00400" y="34290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114800" y="27432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5410200" y="32004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5562600" y="24384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6705600" y="2514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1981200" y="38862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2667000" y="3276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114800" y="33528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6019800" y="28956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6629400" y="335280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4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6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8" name="Text Box 22"/>
          <p:cNvSpPr txBox="1">
            <a:spLocks noChangeArrowheads="1"/>
          </p:cNvSpPr>
          <p:nvPr/>
        </p:nvSpPr>
        <p:spPr bwMode="auto">
          <a:xfrm>
            <a:off x="4648200" y="3733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1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2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97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salary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7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age</a:t>
            </a:r>
          </a:p>
        </p:txBody>
      </p:sp>
      <p:sp>
        <p:nvSpPr>
          <p:cNvPr id="80925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26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27" name="Oval 31"/>
          <p:cNvSpPr>
            <a:spLocks noChangeArrowheads="1"/>
          </p:cNvSpPr>
          <p:nvPr/>
        </p:nvSpPr>
        <p:spPr bwMode="auto">
          <a:xfrm rot="-765715">
            <a:off x="1524000" y="2971800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28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29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0" name="Oval 34"/>
          <p:cNvSpPr>
            <a:spLocks noChangeArrowheads="1"/>
          </p:cNvSpPr>
          <p:nvPr/>
        </p:nvSpPr>
        <p:spPr bwMode="auto">
          <a:xfrm>
            <a:off x="5943600" y="1828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1" name="Oval 35"/>
          <p:cNvSpPr>
            <a:spLocks noChangeArrowheads="1"/>
          </p:cNvSpPr>
          <p:nvPr/>
        </p:nvSpPr>
        <p:spPr bwMode="auto">
          <a:xfrm>
            <a:off x="6553200" y="1828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2" name="Oval 36"/>
          <p:cNvSpPr>
            <a:spLocks noChangeArrowheads="1"/>
          </p:cNvSpPr>
          <p:nvPr/>
        </p:nvSpPr>
        <p:spPr bwMode="auto">
          <a:xfrm>
            <a:off x="5410200" y="28194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3" name="Oval 37"/>
          <p:cNvSpPr>
            <a:spLocks noChangeArrowheads="1"/>
          </p:cNvSpPr>
          <p:nvPr/>
        </p:nvSpPr>
        <p:spPr bwMode="auto">
          <a:xfrm>
            <a:off x="6400800" y="3048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4" name="Text Box 38"/>
          <p:cNvSpPr txBox="1">
            <a:spLocks noChangeArrowheads="1"/>
          </p:cNvSpPr>
          <p:nvPr/>
        </p:nvSpPr>
        <p:spPr bwMode="auto">
          <a:xfrm>
            <a:off x="6994525" y="3995738"/>
            <a:ext cx="14285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Move points</a:t>
            </a:r>
          </a:p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(say) 20%</a:t>
            </a:r>
          </a:p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toward the</a:t>
            </a:r>
          </a:p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centroid.</a:t>
            </a:r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Leskovec, A. Rajaraman, J. Ullman: Mining of Massive Datasets, http://www.mmds.org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Finishing CURE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 b="1" u="sng" dirty="0">
                <a:solidFill>
                  <a:srgbClr val="FF0066"/>
                </a:solidFill>
              </a:rPr>
              <a:t>Pass </a:t>
            </a:r>
            <a:r>
              <a:rPr lang="en-US" b="1" u="sng" dirty="0" smtClean="0">
                <a:solidFill>
                  <a:srgbClr val="FF0066"/>
                </a:solidFill>
              </a:rPr>
              <a:t>2:</a:t>
            </a:r>
            <a:endParaRPr lang="en-US" b="1" u="sng" dirty="0">
              <a:solidFill>
                <a:srgbClr val="FF0066"/>
              </a:solidFill>
            </a:endParaRPr>
          </a:p>
          <a:p>
            <a:r>
              <a:rPr lang="en-US" dirty="0" smtClean="0"/>
              <a:t>Now</a:t>
            </a:r>
            <a:r>
              <a:rPr lang="en-US" dirty="0"/>
              <a:t>, </a:t>
            </a:r>
            <a:r>
              <a:rPr lang="en-US" dirty="0" smtClean="0"/>
              <a:t>rescan the whole dataset and </a:t>
            </a:r>
            <a:br>
              <a:rPr lang="en-US" dirty="0" smtClean="0"/>
            </a:br>
            <a:r>
              <a:rPr lang="en-US" dirty="0" smtClean="0"/>
              <a:t>visit </a:t>
            </a:r>
            <a:r>
              <a:rPr lang="en-US" dirty="0"/>
              <a:t>each point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/>
              <a:t>the data </a:t>
            </a:r>
            <a:r>
              <a:rPr lang="en-US" dirty="0" smtClean="0"/>
              <a:t>set</a:t>
            </a:r>
          </a:p>
          <a:p>
            <a:pPr lvl="8"/>
            <a:endParaRPr lang="en-US" dirty="0"/>
          </a:p>
          <a:p>
            <a:r>
              <a:rPr lang="en-US" b="1" dirty="0"/>
              <a:t>Place it in the “</a:t>
            </a:r>
            <a:r>
              <a:rPr lang="en-US" b="1" dirty="0">
                <a:solidFill>
                  <a:srgbClr val="D60093"/>
                </a:solidFill>
              </a:rPr>
              <a:t>closest </a:t>
            </a:r>
            <a:r>
              <a:rPr lang="en-US" b="1" dirty="0" smtClean="0">
                <a:solidFill>
                  <a:srgbClr val="D60093"/>
                </a:solidFill>
              </a:rPr>
              <a:t>cluster</a:t>
            </a:r>
            <a:r>
              <a:rPr lang="en-US" b="1" dirty="0" smtClean="0"/>
              <a:t>”</a:t>
            </a:r>
            <a:endParaRPr lang="en-US" b="1" dirty="0"/>
          </a:p>
          <a:p>
            <a:pPr lvl="1"/>
            <a:r>
              <a:rPr lang="en-US" dirty="0"/>
              <a:t>Normal definition of “</a:t>
            </a:r>
            <a:r>
              <a:rPr lang="en-US" dirty="0">
                <a:solidFill>
                  <a:srgbClr val="D60093"/>
                </a:solidFill>
              </a:rPr>
              <a:t>closest</a:t>
            </a:r>
            <a:r>
              <a:rPr lang="en-US" dirty="0"/>
              <a:t>”: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Find the closest representative to </a:t>
            </a:r>
            <a:r>
              <a:rPr lang="en-US" b="1" i="1" dirty="0" smtClean="0"/>
              <a:t>p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/>
              <a:t>assign it to representative’s cluster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B2CA-64C4-4A60-8190-5DD76C438E84}" type="slidenum">
              <a:rPr lang="en-US"/>
              <a:pPr/>
              <a:t>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Leskovec, A. Rajaraman, J. Ullman: Mining of Massive Datasets, http://www.mmds.org</a:t>
            </a:r>
            <a:endParaRPr lang="en-US"/>
          </a:p>
        </p:txBody>
      </p:sp>
      <p:sp>
        <p:nvSpPr>
          <p:cNvPr id="11" name="Oval 32"/>
          <p:cNvSpPr>
            <a:spLocks noChangeArrowheads="1"/>
          </p:cNvSpPr>
          <p:nvPr/>
        </p:nvSpPr>
        <p:spPr bwMode="auto">
          <a:xfrm>
            <a:off x="7162800" y="1295400"/>
            <a:ext cx="1905000" cy="18288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34"/>
          <p:cNvSpPr>
            <a:spLocks noChangeArrowheads="1"/>
          </p:cNvSpPr>
          <p:nvPr/>
        </p:nvSpPr>
        <p:spPr bwMode="auto">
          <a:xfrm>
            <a:off x="7405956" y="1783511"/>
            <a:ext cx="357188" cy="3429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8177212" y="1600200"/>
            <a:ext cx="357188" cy="3429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36"/>
          <p:cNvSpPr>
            <a:spLocks noChangeArrowheads="1"/>
          </p:cNvSpPr>
          <p:nvPr/>
        </p:nvSpPr>
        <p:spPr bwMode="auto">
          <a:xfrm>
            <a:off x="7567612" y="2531134"/>
            <a:ext cx="357188" cy="3429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37"/>
          <p:cNvSpPr>
            <a:spLocks noChangeArrowheads="1"/>
          </p:cNvSpPr>
          <p:nvPr/>
        </p:nvSpPr>
        <p:spPr bwMode="auto">
          <a:xfrm>
            <a:off x="8494143" y="2419350"/>
            <a:ext cx="357188" cy="3429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697699" y="336446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91665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Spectral</a:t>
            </a:r>
            <a:r>
              <a:rPr lang="de-DE" dirty="0" smtClean="0"/>
              <a:t> Clustering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Acknowledgements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subsequent </a:t>
            </a:r>
            <a:r>
              <a:rPr lang="de-DE" dirty="0" err="1" smtClean="0"/>
              <a:t>slides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 smtClean="0"/>
              <a:t>Xiaoli</a:t>
            </a:r>
            <a:r>
              <a:rPr lang="de-DE" dirty="0" smtClean="0"/>
              <a:t> </a:t>
            </a:r>
            <a:r>
              <a:rPr lang="de-DE" dirty="0"/>
              <a:t>Fern</a:t>
            </a:r>
          </a:p>
          <a:p>
            <a:pPr marL="0" indent="0">
              <a:buNone/>
            </a:pPr>
            <a:r>
              <a:rPr lang="de-DE" dirty="0"/>
              <a:t>CS 534: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smtClean="0"/>
              <a:t>Learning 2011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http://</a:t>
            </a:r>
            <a:r>
              <a:rPr lang="de-DE" dirty="0" err="1"/>
              <a:t>web.engr.oregonstate.edu</a:t>
            </a:r>
            <a:r>
              <a:rPr lang="de-DE" dirty="0"/>
              <a:t>/~</a:t>
            </a:r>
            <a:r>
              <a:rPr lang="de-DE" dirty="0" err="1"/>
              <a:t>xfern</a:t>
            </a:r>
            <a:r>
              <a:rPr lang="de-DE" dirty="0"/>
              <a:t>/</a:t>
            </a:r>
            <a:r>
              <a:rPr lang="de-DE" dirty="0" err="1"/>
              <a:t>classes</a:t>
            </a:r>
            <a:r>
              <a:rPr lang="de-DE" dirty="0"/>
              <a:t>/cs534/</a:t>
            </a:r>
          </a:p>
        </p:txBody>
      </p:sp>
    </p:spTree>
    <p:extLst>
      <p:ext uri="{BB962C8B-B14F-4D97-AF65-F5344CB8AC3E}">
        <p14:creationId xmlns:p14="http://schemas.microsoft.com/office/powerpoint/2010/main" val="358213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Spectral</a:t>
            </a:r>
            <a:r>
              <a:rPr lang="de-DE" dirty="0" smtClean="0"/>
              <a:t> Clustering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Bild 3" descr="Screen Shot 2016-01-27 at 22.2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704856" cy="52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4791075" y="0"/>
            <a:ext cx="4352925" cy="68580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5599113" y="3006725"/>
            <a:ext cx="16510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latin typeface="Courier New" charset="0"/>
              </a:rPr>
              <a:t>Peter</a:t>
            </a:r>
          </a:p>
          <a:p>
            <a:pPr algn="ctr"/>
            <a:endParaRPr lang="en-US" sz="3600" b="1">
              <a:latin typeface="Courier New" charset="0"/>
            </a:endParaRPr>
          </a:p>
          <a:p>
            <a:pPr algn="ctr"/>
            <a:r>
              <a:rPr lang="en-US" sz="3200" b="1">
                <a:latin typeface="Courier New" charset="0"/>
              </a:rPr>
              <a:t>Piter</a:t>
            </a:r>
          </a:p>
          <a:p>
            <a:pPr algn="ctr"/>
            <a:endParaRPr lang="en-US" sz="3200" b="1">
              <a:latin typeface="Courier New" charset="0"/>
            </a:endParaRPr>
          </a:p>
          <a:p>
            <a:pPr algn="ctr"/>
            <a:r>
              <a:rPr lang="en-US" sz="3200" b="1">
                <a:latin typeface="Courier New" charset="0"/>
              </a:rPr>
              <a:t>Pioter</a:t>
            </a:r>
          </a:p>
          <a:p>
            <a:pPr algn="ctr"/>
            <a:endParaRPr lang="en-US" sz="3200" b="1">
              <a:latin typeface="Courier New" charset="0"/>
            </a:endParaRPr>
          </a:p>
          <a:p>
            <a:pPr algn="ctr"/>
            <a:r>
              <a:rPr lang="en-US" sz="3600" b="1">
                <a:latin typeface="Courier New" charset="0"/>
              </a:rPr>
              <a:t>Piotr</a:t>
            </a: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6156325" y="3527425"/>
            <a:ext cx="9525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 flipH="1">
            <a:off x="6318250" y="4613275"/>
            <a:ext cx="9525" cy="6191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6823075" y="5641975"/>
            <a:ext cx="9525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6835775" y="3713163"/>
            <a:ext cx="2308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Substitution (i for e) 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6835775" y="4675188"/>
            <a:ext cx="1570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Insertion  (o) 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6835775" y="5684838"/>
            <a:ext cx="1528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Deletion  (e) </a:t>
            </a: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152400" y="0"/>
            <a:ext cx="4270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kumimoji="1" lang="en-US" sz="3200" b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Edit Distance Example</a:t>
            </a:r>
            <a:r>
              <a:rPr kumimoji="1" lang="en-US" sz="3200" b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136525" y="755650"/>
            <a:ext cx="4608513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It is possible to transform any string </a:t>
            </a:r>
            <a:r>
              <a:rPr lang="en-US" sz="2000" i="1"/>
              <a:t>Q</a:t>
            </a:r>
            <a:r>
              <a:rPr lang="en-US" sz="2000"/>
              <a:t> into string </a:t>
            </a:r>
            <a:r>
              <a:rPr lang="en-US" sz="2000" i="1"/>
              <a:t>C</a:t>
            </a:r>
            <a:r>
              <a:rPr lang="en-US" sz="2000"/>
              <a:t>, using only </a:t>
            </a:r>
            <a:r>
              <a:rPr lang="en-US" sz="2000" i="1"/>
              <a:t>Substitution</a:t>
            </a:r>
            <a:r>
              <a:rPr lang="en-US" sz="2000"/>
              <a:t>, </a:t>
            </a:r>
            <a:r>
              <a:rPr lang="en-US" sz="2000" i="1"/>
              <a:t>Insertion</a:t>
            </a:r>
            <a:r>
              <a:rPr lang="en-US" sz="2000"/>
              <a:t> and </a:t>
            </a:r>
            <a:r>
              <a:rPr lang="en-US" sz="2000" i="1"/>
              <a:t>Deletion</a:t>
            </a:r>
            <a:r>
              <a:rPr lang="en-US" sz="2000"/>
              <a:t>.</a:t>
            </a:r>
          </a:p>
          <a:p>
            <a:pPr eaLnBrk="1" hangingPunct="1"/>
            <a:r>
              <a:rPr lang="en-US" sz="2000"/>
              <a:t>Assume that each of these operators has a cost associated with it.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The similarity between two strings can be defined as the cost of the cheapest transformation from </a:t>
            </a:r>
            <a:r>
              <a:rPr lang="en-US" sz="2000" i="1"/>
              <a:t>Q</a:t>
            </a:r>
            <a:r>
              <a:rPr lang="en-US" sz="2000"/>
              <a:t> to </a:t>
            </a:r>
            <a:r>
              <a:rPr lang="en-US" sz="2000" i="1"/>
              <a:t>C.</a:t>
            </a:r>
          </a:p>
          <a:p>
            <a:pPr eaLnBrk="1" hangingPunct="1"/>
            <a:r>
              <a:rPr lang="en-US" sz="1400"/>
              <a:t> </a:t>
            </a:r>
            <a:r>
              <a:rPr lang="en-US" sz="1000"/>
              <a:t>Note that for now we have ignored the issue of how we can find this cheapest transformation</a:t>
            </a:r>
            <a:r>
              <a:rPr lang="en-US" sz="1600"/>
              <a:t>  </a:t>
            </a:r>
          </a:p>
          <a:p>
            <a:pPr eaLnBrk="1" hangingPunct="1"/>
            <a:r>
              <a:rPr lang="en-US" sz="1600"/>
              <a:t> </a:t>
            </a:r>
          </a:p>
        </p:txBody>
      </p:sp>
      <p:sp>
        <p:nvSpPr>
          <p:cNvPr id="19467" name="Rectangle 12"/>
          <p:cNvSpPr>
            <a:spLocks noChangeArrowheads="1"/>
          </p:cNvSpPr>
          <p:nvPr/>
        </p:nvSpPr>
        <p:spPr bwMode="auto">
          <a:xfrm>
            <a:off x="4791075" y="0"/>
            <a:ext cx="4352925" cy="27717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4927600" y="214313"/>
            <a:ext cx="40735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How similar are the names </a:t>
            </a:r>
            <a:r>
              <a:rPr lang="ja-JP" altLang="en-US"/>
              <a:t>“</a:t>
            </a:r>
            <a:r>
              <a:rPr lang="en-US" altLang="ja-JP"/>
              <a:t>Peter</a:t>
            </a:r>
            <a:r>
              <a:rPr lang="ja-JP" altLang="en-US"/>
              <a:t>”</a:t>
            </a:r>
            <a:r>
              <a:rPr lang="en-US" altLang="ja-JP"/>
              <a:t> and </a:t>
            </a:r>
            <a:r>
              <a:rPr lang="ja-JP" altLang="en-US"/>
              <a:t>“</a:t>
            </a:r>
            <a:r>
              <a:rPr lang="en-US" altLang="ja-JP"/>
              <a:t>Piotr</a:t>
            </a:r>
            <a:r>
              <a:rPr lang="ja-JP" altLang="en-US"/>
              <a:t>”</a:t>
            </a:r>
            <a:r>
              <a:rPr lang="en-US" altLang="ja-JP"/>
              <a:t>?</a:t>
            </a:r>
          </a:p>
          <a:p>
            <a:pPr eaLnBrk="1" hangingPunct="1"/>
            <a:r>
              <a:rPr lang="en-US" sz="1600"/>
              <a:t>Assume the following cost function </a:t>
            </a:r>
          </a:p>
          <a:p>
            <a:pPr algn="r" eaLnBrk="1" hangingPunct="1"/>
            <a:r>
              <a:rPr lang="en-US" sz="1600" i="1"/>
              <a:t>Substitution	</a:t>
            </a:r>
            <a:r>
              <a:rPr lang="en-US" sz="1600"/>
              <a:t>1 Unit</a:t>
            </a:r>
          </a:p>
          <a:p>
            <a:pPr algn="r" eaLnBrk="1" hangingPunct="1"/>
            <a:r>
              <a:rPr lang="en-US" sz="1600" i="1"/>
              <a:t>Insertion		</a:t>
            </a:r>
            <a:r>
              <a:rPr lang="en-US" sz="1600"/>
              <a:t>1 Unit</a:t>
            </a:r>
          </a:p>
          <a:p>
            <a:pPr algn="r" eaLnBrk="1" hangingPunct="1"/>
            <a:r>
              <a:rPr lang="en-US" sz="1600" i="1"/>
              <a:t>Deletion</a:t>
            </a:r>
            <a:r>
              <a:rPr lang="en-US" sz="1600"/>
              <a:t>		1 Unit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 i="1"/>
              <a:t>D</a:t>
            </a:r>
            <a:r>
              <a:rPr lang="en-US" sz="2000"/>
              <a:t>(</a:t>
            </a:r>
            <a:r>
              <a:rPr lang="en-US" sz="2000" b="1">
                <a:latin typeface="Courier New" charset="0"/>
              </a:rPr>
              <a:t>Peter</a:t>
            </a:r>
            <a:r>
              <a:rPr lang="en-US" sz="2000">
                <a:latin typeface="Courier New" charset="0"/>
              </a:rPr>
              <a:t>,</a:t>
            </a:r>
            <a:r>
              <a:rPr lang="en-US" sz="2000" b="1">
                <a:latin typeface="Courier New" charset="0"/>
              </a:rPr>
              <a:t>Piotr</a:t>
            </a:r>
            <a:r>
              <a:rPr lang="en-US" sz="2000"/>
              <a:t>) is 3</a:t>
            </a:r>
            <a:endParaRPr lang="en-US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>
            <a:off x="412750" y="5984875"/>
            <a:ext cx="4371975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9470" name="Group 15"/>
          <p:cNvGrpSpPr>
            <a:grpSpLocks/>
          </p:cNvGrpSpPr>
          <p:nvPr/>
        </p:nvGrpSpPr>
        <p:grpSpPr bwMode="auto">
          <a:xfrm>
            <a:off x="522288" y="4159250"/>
            <a:ext cx="3930650" cy="1639888"/>
            <a:chOff x="215" y="2808"/>
            <a:chExt cx="1887" cy="971"/>
          </a:xfrm>
        </p:grpSpPr>
        <p:sp>
          <p:nvSpPr>
            <p:cNvPr id="19481" name="Rectangle 16"/>
            <p:cNvSpPr>
              <a:spLocks noChangeArrowheads="1"/>
            </p:cNvSpPr>
            <p:nvPr/>
          </p:nvSpPr>
          <p:spPr bwMode="auto">
            <a:xfrm>
              <a:off x="215" y="3634"/>
              <a:ext cx="271" cy="145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19482" name="Rectangle 17"/>
            <p:cNvSpPr>
              <a:spLocks noChangeArrowheads="1"/>
            </p:cNvSpPr>
            <p:nvPr/>
          </p:nvSpPr>
          <p:spPr bwMode="auto">
            <a:xfrm>
              <a:off x="757" y="3497"/>
              <a:ext cx="271" cy="28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19483" name="Rectangle 18"/>
            <p:cNvSpPr>
              <a:spLocks noChangeArrowheads="1"/>
            </p:cNvSpPr>
            <p:nvPr/>
          </p:nvSpPr>
          <p:spPr bwMode="auto">
            <a:xfrm>
              <a:off x="1571" y="3497"/>
              <a:ext cx="261" cy="28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19484" name="Freeform 19"/>
            <p:cNvSpPr>
              <a:spLocks/>
            </p:cNvSpPr>
            <p:nvPr/>
          </p:nvSpPr>
          <p:spPr bwMode="auto">
            <a:xfrm>
              <a:off x="893" y="3397"/>
              <a:ext cx="407" cy="382"/>
            </a:xfrm>
            <a:custGeom>
              <a:avLst/>
              <a:gdLst>
                <a:gd name="T0" fmla="*/ 0 w 234"/>
                <a:gd name="T1" fmla="*/ 51385 h 252"/>
                <a:gd name="T2" fmla="*/ 0 w 234"/>
                <a:gd name="T3" fmla="*/ 0 h 252"/>
                <a:gd name="T4" fmla="*/ 1641240 w 234"/>
                <a:gd name="T5" fmla="*/ 0 h 252"/>
                <a:gd name="T6" fmla="*/ 1641240 w 234"/>
                <a:gd name="T7" fmla="*/ 195977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4"/>
                <a:gd name="T13" fmla="*/ 0 h 252"/>
                <a:gd name="T14" fmla="*/ 234 w 234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4" h="252">
                  <a:moveTo>
                    <a:pt x="0" y="66"/>
                  </a:moveTo>
                  <a:lnTo>
                    <a:pt x="0" y="0"/>
                  </a:lnTo>
                  <a:lnTo>
                    <a:pt x="234" y="0"/>
                  </a:lnTo>
                  <a:lnTo>
                    <a:pt x="234" y="25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85" name="Freeform 20"/>
            <p:cNvSpPr>
              <a:spLocks/>
            </p:cNvSpPr>
            <p:nvPr/>
          </p:nvSpPr>
          <p:spPr bwMode="auto">
            <a:xfrm>
              <a:off x="1091" y="3251"/>
              <a:ext cx="616" cy="246"/>
            </a:xfrm>
            <a:custGeom>
              <a:avLst/>
              <a:gdLst>
                <a:gd name="T0" fmla="*/ 0 w 354"/>
                <a:gd name="T1" fmla="*/ 76939 h 162"/>
                <a:gd name="T2" fmla="*/ 0 w 354"/>
                <a:gd name="T3" fmla="*/ 0 h 162"/>
                <a:gd name="T4" fmla="*/ 2501134 w 354"/>
                <a:gd name="T5" fmla="*/ 0 h 162"/>
                <a:gd name="T6" fmla="*/ 2501134 w 354"/>
                <a:gd name="T7" fmla="*/ 129656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4"/>
                <a:gd name="T13" fmla="*/ 0 h 162"/>
                <a:gd name="T14" fmla="*/ 354 w 35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4" h="162">
                  <a:moveTo>
                    <a:pt x="0" y="96"/>
                  </a:moveTo>
                  <a:lnTo>
                    <a:pt x="0" y="0"/>
                  </a:lnTo>
                  <a:lnTo>
                    <a:pt x="354" y="0"/>
                  </a:lnTo>
                  <a:lnTo>
                    <a:pt x="354" y="16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86" name="Freeform 21"/>
            <p:cNvSpPr>
              <a:spLocks/>
            </p:cNvSpPr>
            <p:nvPr/>
          </p:nvSpPr>
          <p:spPr bwMode="auto">
            <a:xfrm>
              <a:off x="351" y="3059"/>
              <a:ext cx="1043" cy="575"/>
            </a:xfrm>
            <a:custGeom>
              <a:avLst/>
              <a:gdLst>
                <a:gd name="T0" fmla="*/ 4171459 w 600"/>
                <a:gd name="T1" fmla="*/ 103600 h 378"/>
                <a:gd name="T2" fmla="*/ 4171459 w 600"/>
                <a:gd name="T3" fmla="*/ 0 h 378"/>
                <a:gd name="T4" fmla="*/ 0 w 600"/>
                <a:gd name="T5" fmla="*/ 0 h 378"/>
                <a:gd name="T6" fmla="*/ 0 w 600"/>
                <a:gd name="T7" fmla="*/ 310809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78"/>
                <a:gd name="T14" fmla="*/ 600 w 600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378">
                  <a:moveTo>
                    <a:pt x="600" y="126"/>
                  </a:moveTo>
                  <a:lnTo>
                    <a:pt x="600" y="0"/>
                  </a:lnTo>
                  <a:lnTo>
                    <a:pt x="0" y="0"/>
                  </a:lnTo>
                  <a:lnTo>
                    <a:pt x="0" y="37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87" name="Freeform 22"/>
            <p:cNvSpPr>
              <a:spLocks/>
            </p:cNvSpPr>
            <p:nvPr/>
          </p:nvSpPr>
          <p:spPr bwMode="auto">
            <a:xfrm>
              <a:off x="872" y="2987"/>
              <a:ext cx="1230" cy="155"/>
            </a:xfrm>
            <a:custGeom>
              <a:avLst/>
              <a:gdLst>
                <a:gd name="T0" fmla="*/ 0 w 1038"/>
                <a:gd name="T1" fmla="*/ 39007 h 102"/>
                <a:gd name="T2" fmla="*/ 0 w 1038"/>
                <a:gd name="T3" fmla="*/ 0 h 102"/>
                <a:gd name="T4" fmla="*/ 15698 w 1038"/>
                <a:gd name="T5" fmla="*/ 0 h 102"/>
                <a:gd name="T6" fmla="*/ 15698 w 1038"/>
                <a:gd name="T7" fmla="*/ 82797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"/>
                <a:gd name="T13" fmla="*/ 0 h 102"/>
                <a:gd name="T14" fmla="*/ 1038 w 103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" h="102">
                  <a:moveTo>
                    <a:pt x="0" y="48"/>
                  </a:moveTo>
                  <a:lnTo>
                    <a:pt x="0" y="0"/>
                  </a:lnTo>
                  <a:lnTo>
                    <a:pt x="1038" y="0"/>
                  </a:lnTo>
                  <a:lnTo>
                    <a:pt x="1038" y="10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88" name="Line 23"/>
            <p:cNvSpPr>
              <a:spLocks noChangeShapeType="1"/>
            </p:cNvSpPr>
            <p:nvPr/>
          </p:nvSpPr>
          <p:spPr bwMode="auto">
            <a:xfrm>
              <a:off x="1774" y="2808"/>
              <a:ext cx="0" cy="18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89" name="Line 24"/>
            <p:cNvSpPr>
              <a:spLocks noChangeShapeType="1"/>
            </p:cNvSpPr>
            <p:nvPr/>
          </p:nvSpPr>
          <p:spPr bwMode="auto">
            <a:xfrm>
              <a:off x="2101" y="2989"/>
              <a:ext cx="0" cy="77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471" name="Line 25"/>
          <p:cNvSpPr>
            <a:spLocks noChangeShapeType="1"/>
          </p:cNvSpPr>
          <p:nvPr/>
        </p:nvSpPr>
        <p:spPr bwMode="auto">
          <a:xfrm>
            <a:off x="152400" y="5791200"/>
            <a:ext cx="4578350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9472" name="Group 26"/>
          <p:cNvGrpSpPr>
            <a:grpSpLocks/>
          </p:cNvGrpSpPr>
          <p:nvPr/>
        </p:nvGrpSpPr>
        <p:grpSpPr bwMode="auto">
          <a:xfrm>
            <a:off x="122238" y="5553075"/>
            <a:ext cx="4508500" cy="1138238"/>
            <a:chOff x="13" y="3550"/>
            <a:chExt cx="2840" cy="717"/>
          </a:xfrm>
        </p:grpSpPr>
        <p:sp>
          <p:nvSpPr>
            <p:cNvPr id="19473" name="Rectangle 27"/>
            <p:cNvSpPr>
              <a:spLocks noChangeArrowheads="1"/>
            </p:cNvSpPr>
            <p:nvPr/>
          </p:nvSpPr>
          <p:spPr bwMode="auto">
            <a:xfrm rot="-3934905">
              <a:off x="-118" y="3702"/>
              <a:ext cx="56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/>
                <a:t>Piotr</a:t>
              </a:r>
            </a:p>
          </p:txBody>
        </p:sp>
        <p:sp>
          <p:nvSpPr>
            <p:cNvPr id="19474" name="Rectangle 28"/>
            <p:cNvSpPr>
              <a:spLocks noChangeArrowheads="1"/>
            </p:cNvSpPr>
            <p:nvPr/>
          </p:nvSpPr>
          <p:spPr bwMode="auto">
            <a:xfrm rot="-3946978">
              <a:off x="271" y="3722"/>
              <a:ext cx="62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/>
                <a:t>Pyotr</a:t>
              </a:r>
            </a:p>
          </p:txBody>
        </p:sp>
        <p:sp>
          <p:nvSpPr>
            <p:cNvPr id="19475" name="Rectangle 29"/>
            <p:cNvSpPr>
              <a:spLocks noChangeArrowheads="1"/>
            </p:cNvSpPr>
            <p:nvPr/>
          </p:nvSpPr>
          <p:spPr bwMode="auto">
            <a:xfrm rot="-3928464">
              <a:off x="589" y="3761"/>
              <a:ext cx="705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/>
                <a:t>Petros</a:t>
              </a:r>
            </a:p>
          </p:txBody>
        </p:sp>
        <p:sp>
          <p:nvSpPr>
            <p:cNvPr id="19476" name="Rectangle 30"/>
            <p:cNvSpPr>
              <a:spLocks noChangeArrowheads="1"/>
            </p:cNvSpPr>
            <p:nvPr/>
          </p:nvSpPr>
          <p:spPr bwMode="auto">
            <a:xfrm rot="-3922811">
              <a:off x="997" y="3745"/>
              <a:ext cx="66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/>
                <a:t>Pietro</a:t>
              </a:r>
            </a:p>
          </p:txBody>
        </p:sp>
        <p:sp>
          <p:nvSpPr>
            <p:cNvPr id="19477" name="Rectangle 31"/>
            <p:cNvSpPr>
              <a:spLocks noChangeArrowheads="1"/>
            </p:cNvSpPr>
            <p:nvPr/>
          </p:nvSpPr>
          <p:spPr bwMode="auto">
            <a:xfrm rot="-3945962">
              <a:off x="1425" y="3719"/>
              <a:ext cx="56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/>
                <a:t>Pedro</a:t>
              </a:r>
            </a:p>
          </p:txBody>
        </p:sp>
        <p:sp>
          <p:nvSpPr>
            <p:cNvPr id="19478" name="Rectangle 32"/>
            <p:cNvSpPr>
              <a:spLocks noChangeArrowheads="1"/>
            </p:cNvSpPr>
            <p:nvPr/>
          </p:nvSpPr>
          <p:spPr bwMode="auto">
            <a:xfrm rot="-3931340">
              <a:off x="1633" y="3743"/>
              <a:ext cx="67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/>
                <a:t>Pierre</a:t>
              </a:r>
            </a:p>
          </p:txBody>
        </p:sp>
        <p:sp>
          <p:nvSpPr>
            <p:cNvPr id="19479" name="Rectangle 33"/>
            <p:cNvSpPr>
              <a:spLocks noChangeArrowheads="1"/>
            </p:cNvSpPr>
            <p:nvPr/>
          </p:nvSpPr>
          <p:spPr bwMode="auto">
            <a:xfrm rot="-3949083">
              <a:off x="2036" y="3716"/>
              <a:ext cx="614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/>
                <a:t>Piero</a:t>
              </a:r>
            </a:p>
          </p:txBody>
        </p:sp>
        <p:sp>
          <p:nvSpPr>
            <p:cNvPr id="19480" name="Rectangle 34"/>
            <p:cNvSpPr>
              <a:spLocks noChangeArrowheads="1"/>
            </p:cNvSpPr>
            <p:nvPr/>
          </p:nvSpPr>
          <p:spPr bwMode="auto">
            <a:xfrm rot="-3950123">
              <a:off x="2398" y="3710"/>
              <a:ext cx="60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/>
                <a:t>Peter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Create </a:t>
            </a:r>
            <a:r>
              <a:rPr lang="de-DE" dirty="0" err="1" smtClean="0"/>
              <a:t>the</a:t>
            </a:r>
            <a:r>
              <a:rPr lang="de-DE" dirty="0" smtClean="0"/>
              <a:t> Graph?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3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919"/>
            <a:ext cx="9144000" cy="52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3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0" y="0"/>
            <a:ext cx="8341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5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Motivations</a:t>
            </a:r>
            <a:r>
              <a:rPr lang="de-DE" dirty="0" smtClean="0"/>
              <a:t> / </a:t>
            </a:r>
            <a:r>
              <a:rPr lang="de-DE" dirty="0" err="1" smtClean="0"/>
              <a:t>Objectives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6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8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graph-partitioni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5" r="-10375"/>
          <a:stretch>
            <a:fillRect/>
          </a:stretch>
        </p:blipFill>
        <p:spPr>
          <a:xfrm>
            <a:off x="-612576" y="44624"/>
            <a:ext cx="10075575" cy="5760640"/>
          </a:xfrm>
        </p:spPr>
      </p:pic>
    </p:spTree>
    <p:extLst>
      <p:ext uri="{BB962C8B-B14F-4D97-AF65-F5344CB8AC3E}">
        <p14:creationId xmlns:p14="http://schemas.microsoft.com/office/powerpoint/2010/main" val="62527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Graph </a:t>
            </a:r>
            <a:r>
              <a:rPr lang="de-DE" dirty="0" err="1" smtClean="0"/>
              <a:t>Terminologies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362996"/>
            <a:ext cx="8244408" cy="54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Graph Cut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070"/>
            <a:ext cx="9144000" cy="55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Min Cut </a:t>
            </a:r>
            <a:r>
              <a:rPr lang="de-DE" dirty="0" err="1" smtClean="0"/>
              <a:t>Objective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5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433"/>
            <a:ext cx="9144000" cy="56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8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Normalized</a:t>
            </a:r>
            <a:r>
              <a:rPr lang="de-DE" dirty="0" smtClean="0"/>
              <a:t> Cut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6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155"/>
            <a:ext cx="9144000" cy="56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66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de-DE" dirty="0" err="1" smtClean="0"/>
              <a:t>Optimizing</a:t>
            </a:r>
            <a:r>
              <a:rPr lang="de-DE" dirty="0" smtClean="0"/>
              <a:t> </a:t>
            </a:r>
            <a:r>
              <a:rPr lang="de-DE" dirty="0" err="1" smtClean="0"/>
              <a:t>Ncut</a:t>
            </a:r>
            <a:r>
              <a:rPr lang="de-DE" dirty="0" smtClean="0"/>
              <a:t> </a:t>
            </a:r>
            <a:r>
              <a:rPr lang="de-DE" dirty="0" err="1" smtClean="0"/>
              <a:t>Objective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25585"/>
            <a:ext cx="8100392" cy="55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567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Solving</a:t>
            </a:r>
            <a:r>
              <a:rPr lang="de-DE" dirty="0" smtClean="0"/>
              <a:t> </a:t>
            </a:r>
            <a:r>
              <a:rPr lang="de-DE" dirty="0" err="1" smtClean="0"/>
              <a:t>Ncut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7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04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14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501650" y="5624513"/>
            <a:ext cx="358775" cy="192087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6207125" y="5624513"/>
            <a:ext cx="358775" cy="192087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83" name="Freeform 4"/>
          <p:cNvSpPr>
            <a:spLocks/>
          </p:cNvSpPr>
          <p:nvPr/>
        </p:nvSpPr>
        <p:spPr bwMode="auto">
          <a:xfrm>
            <a:off x="6386513" y="5491163"/>
            <a:ext cx="523875" cy="325437"/>
          </a:xfrm>
          <a:custGeom>
            <a:avLst/>
            <a:gdLst>
              <a:gd name="T0" fmla="*/ 0 w 228"/>
              <a:gd name="T1" fmla="*/ 2147483647 h 162"/>
              <a:gd name="T2" fmla="*/ 0 w 228"/>
              <a:gd name="T3" fmla="*/ 0 h 162"/>
              <a:gd name="T4" fmla="*/ 2147483647 w 228"/>
              <a:gd name="T5" fmla="*/ 0 h 162"/>
              <a:gd name="T6" fmla="*/ 2147483647 w 228"/>
              <a:gd name="T7" fmla="*/ 2147483647 h 162"/>
              <a:gd name="T8" fmla="*/ 0 60000 65536"/>
              <a:gd name="T9" fmla="*/ 0 60000 65536"/>
              <a:gd name="T10" fmla="*/ 0 60000 65536"/>
              <a:gd name="T11" fmla="*/ 0 60000 65536"/>
              <a:gd name="T12" fmla="*/ 0 w 228"/>
              <a:gd name="T13" fmla="*/ 0 h 162"/>
              <a:gd name="T14" fmla="*/ 228 w 228"/>
              <a:gd name="T15" fmla="*/ 162 h 1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8" h="162">
                <a:moveTo>
                  <a:pt x="0" y="66"/>
                </a:moveTo>
                <a:lnTo>
                  <a:pt x="0" y="0"/>
                </a:lnTo>
                <a:lnTo>
                  <a:pt x="228" y="0"/>
                </a:lnTo>
                <a:lnTo>
                  <a:pt x="228" y="162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217613" y="5443538"/>
            <a:ext cx="358775" cy="373062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2997200" y="5443538"/>
            <a:ext cx="357188" cy="373062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2293938" y="5443538"/>
            <a:ext cx="344487" cy="373062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87" name="Freeform 8"/>
          <p:cNvSpPr>
            <a:spLocks/>
          </p:cNvSpPr>
          <p:nvPr/>
        </p:nvSpPr>
        <p:spPr bwMode="auto">
          <a:xfrm>
            <a:off x="1397000" y="5311775"/>
            <a:ext cx="538163" cy="504825"/>
          </a:xfrm>
          <a:custGeom>
            <a:avLst/>
            <a:gdLst>
              <a:gd name="T0" fmla="*/ 0 w 234"/>
              <a:gd name="T1" fmla="*/ 2147483647 h 252"/>
              <a:gd name="T2" fmla="*/ 0 w 234"/>
              <a:gd name="T3" fmla="*/ 0 h 252"/>
              <a:gd name="T4" fmla="*/ 2147483647 w 234"/>
              <a:gd name="T5" fmla="*/ 0 h 252"/>
              <a:gd name="T6" fmla="*/ 2147483647 w 234"/>
              <a:gd name="T7" fmla="*/ 2147483647 h 252"/>
              <a:gd name="T8" fmla="*/ 0 60000 65536"/>
              <a:gd name="T9" fmla="*/ 0 60000 65536"/>
              <a:gd name="T10" fmla="*/ 0 60000 65536"/>
              <a:gd name="T11" fmla="*/ 0 60000 65536"/>
              <a:gd name="T12" fmla="*/ 0 w 234"/>
              <a:gd name="T13" fmla="*/ 0 h 252"/>
              <a:gd name="T14" fmla="*/ 234 w 234"/>
              <a:gd name="T15" fmla="*/ 252 h 2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4" h="252">
                <a:moveTo>
                  <a:pt x="0" y="66"/>
                </a:moveTo>
                <a:lnTo>
                  <a:pt x="0" y="0"/>
                </a:lnTo>
                <a:lnTo>
                  <a:pt x="234" y="0"/>
                </a:lnTo>
                <a:lnTo>
                  <a:pt x="234" y="252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8" name="Freeform 9"/>
          <p:cNvSpPr>
            <a:spLocks/>
          </p:cNvSpPr>
          <p:nvPr/>
        </p:nvSpPr>
        <p:spPr bwMode="auto">
          <a:xfrm>
            <a:off x="3175000" y="5311775"/>
            <a:ext cx="538163" cy="504825"/>
          </a:xfrm>
          <a:custGeom>
            <a:avLst/>
            <a:gdLst>
              <a:gd name="T0" fmla="*/ 0 w 234"/>
              <a:gd name="T1" fmla="*/ 2147483647 h 252"/>
              <a:gd name="T2" fmla="*/ 0 w 234"/>
              <a:gd name="T3" fmla="*/ 0 h 252"/>
              <a:gd name="T4" fmla="*/ 2147483647 w 234"/>
              <a:gd name="T5" fmla="*/ 0 h 252"/>
              <a:gd name="T6" fmla="*/ 2147483647 w 234"/>
              <a:gd name="T7" fmla="*/ 2147483647 h 252"/>
              <a:gd name="T8" fmla="*/ 0 60000 65536"/>
              <a:gd name="T9" fmla="*/ 0 60000 65536"/>
              <a:gd name="T10" fmla="*/ 0 60000 65536"/>
              <a:gd name="T11" fmla="*/ 0 60000 65536"/>
              <a:gd name="T12" fmla="*/ 0 w 234"/>
              <a:gd name="T13" fmla="*/ 0 h 252"/>
              <a:gd name="T14" fmla="*/ 234 w 234"/>
              <a:gd name="T15" fmla="*/ 252 h 2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4" h="252">
                <a:moveTo>
                  <a:pt x="0" y="66"/>
                </a:moveTo>
                <a:lnTo>
                  <a:pt x="0" y="0"/>
                </a:lnTo>
                <a:lnTo>
                  <a:pt x="234" y="0"/>
                </a:lnTo>
                <a:lnTo>
                  <a:pt x="234" y="252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4429125" y="5262563"/>
            <a:ext cx="346075" cy="554037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90" name="Freeform 11"/>
          <p:cNvSpPr>
            <a:spLocks/>
          </p:cNvSpPr>
          <p:nvPr/>
        </p:nvSpPr>
        <p:spPr bwMode="auto">
          <a:xfrm>
            <a:off x="5849938" y="5143500"/>
            <a:ext cx="798512" cy="673100"/>
          </a:xfrm>
          <a:custGeom>
            <a:avLst/>
            <a:gdLst>
              <a:gd name="T0" fmla="*/ 0 w 348"/>
              <a:gd name="T1" fmla="*/ 2147483647 h 336"/>
              <a:gd name="T2" fmla="*/ 0 w 348"/>
              <a:gd name="T3" fmla="*/ 0 h 336"/>
              <a:gd name="T4" fmla="*/ 2147483647 w 348"/>
              <a:gd name="T5" fmla="*/ 0 h 336"/>
              <a:gd name="T6" fmla="*/ 2147483647 w 34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48"/>
              <a:gd name="T13" fmla="*/ 0 h 336"/>
              <a:gd name="T14" fmla="*/ 348 w 348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8" h="336">
                <a:moveTo>
                  <a:pt x="0" y="336"/>
                </a:moveTo>
                <a:lnTo>
                  <a:pt x="0" y="0"/>
                </a:lnTo>
                <a:lnTo>
                  <a:pt x="348" y="0"/>
                </a:lnTo>
                <a:lnTo>
                  <a:pt x="348" y="174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1" name="Freeform 12"/>
          <p:cNvSpPr>
            <a:spLocks/>
          </p:cNvSpPr>
          <p:nvPr/>
        </p:nvSpPr>
        <p:spPr bwMode="auto">
          <a:xfrm>
            <a:off x="1658938" y="5119688"/>
            <a:ext cx="814387" cy="323850"/>
          </a:xfrm>
          <a:custGeom>
            <a:avLst/>
            <a:gdLst>
              <a:gd name="T0" fmla="*/ 0 w 354"/>
              <a:gd name="T1" fmla="*/ 2147483647 h 162"/>
              <a:gd name="T2" fmla="*/ 0 w 354"/>
              <a:gd name="T3" fmla="*/ 0 h 162"/>
              <a:gd name="T4" fmla="*/ 2147483647 w 354"/>
              <a:gd name="T5" fmla="*/ 0 h 162"/>
              <a:gd name="T6" fmla="*/ 2147483647 w 354"/>
              <a:gd name="T7" fmla="*/ 2147483647 h 162"/>
              <a:gd name="T8" fmla="*/ 0 60000 65536"/>
              <a:gd name="T9" fmla="*/ 0 60000 65536"/>
              <a:gd name="T10" fmla="*/ 0 60000 65536"/>
              <a:gd name="T11" fmla="*/ 0 60000 65536"/>
              <a:gd name="T12" fmla="*/ 0 w 354"/>
              <a:gd name="T13" fmla="*/ 0 h 162"/>
              <a:gd name="T14" fmla="*/ 354 w 354"/>
              <a:gd name="T15" fmla="*/ 162 h 1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4" h="162">
                <a:moveTo>
                  <a:pt x="0" y="96"/>
                </a:moveTo>
                <a:lnTo>
                  <a:pt x="0" y="0"/>
                </a:lnTo>
                <a:lnTo>
                  <a:pt x="354" y="0"/>
                </a:lnTo>
                <a:lnTo>
                  <a:pt x="354" y="162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2" name="Rectangle 13"/>
          <p:cNvSpPr>
            <a:spLocks noChangeArrowheads="1"/>
          </p:cNvSpPr>
          <p:nvPr/>
        </p:nvSpPr>
        <p:spPr bwMode="auto">
          <a:xfrm>
            <a:off x="7627938" y="5083175"/>
            <a:ext cx="358775" cy="733425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93" name="Rectangle 14"/>
          <p:cNvSpPr>
            <a:spLocks noChangeArrowheads="1"/>
          </p:cNvSpPr>
          <p:nvPr/>
        </p:nvSpPr>
        <p:spPr bwMode="auto">
          <a:xfrm>
            <a:off x="8343900" y="5083175"/>
            <a:ext cx="358775" cy="733425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94" name="Rectangle 15"/>
          <p:cNvSpPr>
            <a:spLocks noChangeArrowheads="1"/>
          </p:cNvSpPr>
          <p:nvPr/>
        </p:nvSpPr>
        <p:spPr bwMode="auto">
          <a:xfrm>
            <a:off x="5132388" y="5083175"/>
            <a:ext cx="358775" cy="733425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95" name="Freeform 16"/>
          <p:cNvSpPr>
            <a:spLocks/>
          </p:cNvSpPr>
          <p:nvPr/>
        </p:nvSpPr>
        <p:spPr bwMode="auto">
          <a:xfrm>
            <a:off x="3451225" y="4975225"/>
            <a:ext cx="620713" cy="841375"/>
          </a:xfrm>
          <a:custGeom>
            <a:avLst/>
            <a:gdLst>
              <a:gd name="T0" fmla="*/ 0 w 270"/>
              <a:gd name="T1" fmla="*/ 2147483647 h 420"/>
              <a:gd name="T2" fmla="*/ 0 w 270"/>
              <a:gd name="T3" fmla="*/ 0 h 420"/>
              <a:gd name="T4" fmla="*/ 2147483647 w 270"/>
              <a:gd name="T5" fmla="*/ 0 h 420"/>
              <a:gd name="T6" fmla="*/ 2147483647 w 270"/>
              <a:gd name="T7" fmla="*/ 2147483647 h 420"/>
              <a:gd name="T8" fmla="*/ 0 60000 65536"/>
              <a:gd name="T9" fmla="*/ 0 60000 65536"/>
              <a:gd name="T10" fmla="*/ 0 60000 65536"/>
              <a:gd name="T11" fmla="*/ 0 60000 65536"/>
              <a:gd name="T12" fmla="*/ 0 w 270"/>
              <a:gd name="T13" fmla="*/ 0 h 420"/>
              <a:gd name="T14" fmla="*/ 270 w 270"/>
              <a:gd name="T15" fmla="*/ 420 h 4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0" h="420">
                <a:moveTo>
                  <a:pt x="0" y="168"/>
                </a:moveTo>
                <a:lnTo>
                  <a:pt x="0" y="0"/>
                </a:lnTo>
                <a:lnTo>
                  <a:pt x="270" y="0"/>
                </a:lnTo>
                <a:lnTo>
                  <a:pt x="270" y="420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6" name="Freeform 17"/>
          <p:cNvSpPr>
            <a:spLocks/>
          </p:cNvSpPr>
          <p:nvPr/>
        </p:nvSpPr>
        <p:spPr bwMode="auto">
          <a:xfrm>
            <a:off x="681038" y="4865688"/>
            <a:ext cx="1377950" cy="758825"/>
          </a:xfrm>
          <a:custGeom>
            <a:avLst/>
            <a:gdLst>
              <a:gd name="T0" fmla="*/ 2147483647 w 600"/>
              <a:gd name="T1" fmla="*/ 2147483647 h 378"/>
              <a:gd name="T2" fmla="*/ 2147483647 w 600"/>
              <a:gd name="T3" fmla="*/ 0 h 378"/>
              <a:gd name="T4" fmla="*/ 0 w 600"/>
              <a:gd name="T5" fmla="*/ 0 h 378"/>
              <a:gd name="T6" fmla="*/ 0 w 600"/>
              <a:gd name="T7" fmla="*/ 2147483647 h 378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78"/>
              <a:gd name="T14" fmla="*/ 600 w 600"/>
              <a:gd name="T15" fmla="*/ 378 h 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78">
                <a:moveTo>
                  <a:pt x="600" y="126"/>
                </a:moveTo>
                <a:lnTo>
                  <a:pt x="600" y="0"/>
                </a:lnTo>
                <a:lnTo>
                  <a:pt x="0" y="0"/>
                </a:lnTo>
                <a:lnTo>
                  <a:pt x="0" y="378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7" name="Freeform 18"/>
          <p:cNvSpPr>
            <a:spLocks/>
          </p:cNvSpPr>
          <p:nvPr/>
        </p:nvSpPr>
        <p:spPr bwMode="auto">
          <a:xfrm>
            <a:off x="4608513" y="4841875"/>
            <a:ext cx="703262" cy="420688"/>
          </a:xfrm>
          <a:custGeom>
            <a:avLst/>
            <a:gdLst>
              <a:gd name="T0" fmla="*/ 0 w 306"/>
              <a:gd name="T1" fmla="*/ 2147483647 h 210"/>
              <a:gd name="T2" fmla="*/ 0 w 306"/>
              <a:gd name="T3" fmla="*/ 0 h 210"/>
              <a:gd name="T4" fmla="*/ 2147483647 w 306"/>
              <a:gd name="T5" fmla="*/ 0 h 210"/>
              <a:gd name="T6" fmla="*/ 2147483647 w 306"/>
              <a:gd name="T7" fmla="*/ 2147483647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306"/>
              <a:gd name="T13" fmla="*/ 0 h 210"/>
              <a:gd name="T14" fmla="*/ 306 w 306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6" h="210">
                <a:moveTo>
                  <a:pt x="0" y="210"/>
                </a:moveTo>
                <a:lnTo>
                  <a:pt x="0" y="0"/>
                </a:lnTo>
                <a:lnTo>
                  <a:pt x="306" y="0"/>
                </a:lnTo>
                <a:lnTo>
                  <a:pt x="306" y="120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8" name="Rectangle 19"/>
          <p:cNvSpPr>
            <a:spLocks noChangeArrowheads="1"/>
          </p:cNvSpPr>
          <p:nvPr/>
        </p:nvSpPr>
        <p:spPr bwMode="auto">
          <a:xfrm>
            <a:off x="7807325" y="4818063"/>
            <a:ext cx="715963" cy="265112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499" name="Freeform 20"/>
          <p:cNvSpPr>
            <a:spLocks/>
          </p:cNvSpPr>
          <p:nvPr/>
        </p:nvSpPr>
        <p:spPr bwMode="auto">
          <a:xfrm>
            <a:off x="1370013" y="4770438"/>
            <a:ext cx="2384425" cy="204787"/>
          </a:xfrm>
          <a:custGeom>
            <a:avLst/>
            <a:gdLst>
              <a:gd name="T0" fmla="*/ 0 w 1038"/>
              <a:gd name="T1" fmla="*/ 2147483647 h 102"/>
              <a:gd name="T2" fmla="*/ 0 w 1038"/>
              <a:gd name="T3" fmla="*/ 0 h 102"/>
              <a:gd name="T4" fmla="*/ 2147483647 w 1038"/>
              <a:gd name="T5" fmla="*/ 0 h 102"/>
              <a:gd name="T6" fmla="*/ 2147483647 w 1038"/>
              <a:gd name="T7" fmla="*/ 2147483647 h 102"/>
              <a:gd name="T8" fmla="*/ 0 60000 65536"/>
              <a:gd name="T9" fmla="*/ 0 60000 65536"/>
              <a:gd name="T10" fmla="*/ 0 60000 65536"/>
              <a:gd name="T11" fmla="*/ 0 60000 65536"/>
              <a:gd name="T12" fmla="*/ 0 w 1038"/>
              <a:gd name="T13" fmla="*/ 0 h 102"/>
              <a:gd name="T14" fmla="*/ 1038 w 1038"/>
              <a:gd name="T15" fmla="*/ 102 h 1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8" h="102">
                <a:moveTo>
                  <a:pt x="0" y="48"/>
                </a:moveTo>
                <a:lnTo>
                  <a:pt x="0" y="0"/>
                </a:lnTo>
                <a:lnTo>
                  <a:pt x="1038" y="0"/>
                </a:lnTo>
                <a:lnTo>
                  <a:pt x="1038" y="102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00" name="Freeform 21"/>
          <p:cNvSpPr>
            <a:spLocks/>
          </p:cNvSpPr>
          <p:nvPr/>
        </p:nvSpPr>
        <p:spPr bwMode="auto">
          <a:xfrm>
            <a:off x="7269163" y="4578350"/>
            <a:ext cx="895350" cy="1238250"/>
          </a:xfrm>
          <a:custGeom>
            <a:avLst/>
            <a:gdLst>
              <a:gd name="T0" fmla="*/ 0 w 390"/>
              <a:gd name="T1" fmla="*/ 2147483647 h 618"/>
              <a:gd name="T2" fmla="*/ 0 w 390"/>
              <a:gd name="T3" fmla="*/ 0 h 618"/>
              <a:gd name="T4" fmla="*/ 2147483647 w 390"/>
              <a:gd name="T5" fmla="*/ 0 h 618"/>
              <a:gd name="T6" fmla="*/ 2147483647 w 390"/>
              <a:gd name="T7" fmla="*/ 2147483647 h 618"/>
              <a:gd name="T8" fmla="*/ 0 60000 65536"/>
              <a:gd name="T9" fmla="*/ 0 60000 65536"/>
              <a:gd name="T10" fmla="*/ 0 60000 65536"/>
              <a:gd name="T11" fmla="*/ 0 60000 65536"/>
              <a:gd name="T12" fmla="*/ 0 w 390"/>
              <a:gd name="T13" fmla="*/ 0 h 618"/>
              <a:gd name="T14" fmla="*/ 390 w 390"/>
              <a:gd name="T15" fmla="*/ 618 h 6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0" h="618">
                <a:moveTo>
                  <a:pt x="0" y="618"/>
                </a:moveTo>
                <a:lnTo>
                  <a:pt x="0" y="0"/>
                </a:lnTo>
                <a:lnTo>
                  <a:pt x="390" y="0"/>
                </a:lnTo>
                <a:lnTo>
                  <a:pt x="390" y="120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01" name="Freeform 22"/>
          <p:cNvSpPr>
            <a:spLocks/>
          </p:cNvSpPr>
          <p:nvPr/>
        </p:nvSpPr>
        <p:spPr bwMode="auto">
          <a:xfrm>
            <a:off x="6249988" y="4060825"/>
            <a:ext cx="1474787" cy="1082675"/>
          </a:xfrm>
          <a:custGeom>
            <a:avLst/>
            <a:gdLst>
              <a:gd name="T0" fmla="*/ 0 w 642"/>
              <a:gd name="T1" fmla="*/ 2147483647 h 540"/>
              <a:gd name="T2" fmla="*/ 0 w 642"/>
              <a:gd name="T3" fmla="*/ 0 h 540"/>
              <a:gd name="T4" fmla="*/ 2147483647 w 642"/>
              <a:gd name="T5" fmla="*/ 0 h 540"/>
              <a:gd name="T6" fmla="*/ 2147483647 w 642"/>
              <a:gd name="T7" fmla="*/ 2147483647 h 540"/>
              <a:gd name="T8" fmla="*/ 0 60000 65536"/>
              <a:gd name="T9" fmla="*/ 0 60000 65536"/>
              <a:gd name="T10" fmla="*/ 0 60000 65536"/>
              <a:gd name="T11" fmla="*/ 0 60000 65536"/>
              <a:gd name="T12" fmla="*/ 0 w 642"/>
              <a:gd name="T13" fmla="*/ 0 h 540"/>
              <a:gd name="T14" fmla="*/ 642 w 642"/>
              <a:gd name="T15" fmla="*/ 540 h 5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2" h="540">
                <a:moveTo>
                  <a:pt x="0" y="540"/>
                </a:moveTo>
                <a:lnTo>
                  <a:pt x="0" y="0"/>
                </a:lnTo>
                <a:lnTo>
                  <a:pt x="642" y="0"/>
                </a:lnTo>
                <a:lnTo>
                  <a:pt x="642" y="258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02" name="Freeform 23"/>
          <p:cNvSpPr>
            <a:spLocks/>
          </p:cNvSpPr>
          <p:nvPr/>
        </p:nvSpPr>
        <p:spPr bwMode="auto">
          <a:xfrm>
            <a:off x="2568575" y="3543300"/>
            <a:ext cx="2384425" cy="1298575"/>
          </a:xfrm>
          <a:custGeom>
            <a:avLst/>
            <a:gdLst>
              <a:gd name="T0" fmla="*/ 0 w 1038"/>
              <a:gd name="T1" fmla="*/ 2147483647 h 648"/>
              <a:gd name="T2" fmla="*/ 0 w 1038"/>
              <a:gd name="T3" fmla="*/ 0 h 648"/>
              <a:gd name="T4" fmla="*/ 2147483647 w 1038"/>
              <a:gd name="T5" fmla="*/ 0 h 648"/>
              <a:gd name="T6" fmla="*/ 2147483647 w 1038"/>
              <a:gd name="T7" fmla="*/ 2147483647 h 648"/>
              <a:gd name="T8" fmla="*/ 0 60000 65536"/>
              <a:gd name="T9" fmla="*/ 0 60000 65536"/>
              <a:gd name="T10" fmla="*/ 0 60000 65536"/>
              <a:gd name="T11" fmla="*/ 0 60000 65536"/>
              <a:gd name="T12" fmla="*/ 0 w 1038"/>
              <a:gd name="T13" fmla="*/ 0 h 648"/>
              <a:gd name="T14" fmla="*/ 1038 w 1038"/>
              <a:gd name="T15" fmla="*/ 648 h 6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8" h="648">
                <a:moveTo>
                  <a:pt x="0" y="612"/>
                </a:moveTo>
                <a:lnTo>
                  <a:pt x="0" y="0"/>
                </a:lnTo>
                <a:lnTo>
                  <a:pt x="1038" y="0"/>
                </a:lnTo>
                <a:lnTo>
                  <a:pt x="1038" y="648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03" name="Freeform 24"/>
          <p:cNvSpPr>
            <a:spLocks/>
          </p:cNvSpPr>
          <p:nvPr/>
        </p:nvSpPr>
        <p:spPr bwMode="auto">
          <a:xfrm>
            <a:off x="3768725" y="1149350"/>
            <a:ext cx="3211513" cy="2911475"/>
          </a:xfrm>
          <a:custGeom>
            <a:avLst/>
            <a:gdLst>
              <a:gd name="T0" fmla="*/ 0 w 1398"/>
              <a:gd name="T1" fmla="*/ 2147483647 h 1452"/>
              <a:gd name="T2" fmla="*/ 0 w 1398"/>
              <a:gd name="T3" fmla="*/ 0 h 1452"/>
              <a:gd name="T4" fmla="*/ 2147483647 w 1398"/>
              <a:gd name="T5" fmla="*/ 0 h 1452"/>
              <a:gd name="T6" fmla="*/ 2147483647 w 1398"/>
              <a:gd name="T7" fmla="*/ 2147483647 h 1452"/>
              <a:gd name="T8" fmla="*/ 0 60000 65536"/>
              <a:gd name="T9" fmla="*/ 0 60000 65536"/>
              <a:gd name="T10" fmla="*/ 0 60000 65536"/>
              <a:gd name="T11" fmla="*/ 0 60000 65536"/>
              <a:gd name="T12" fmla="*/ 0 w 1398"/>
              <a:gd name="T13" fmla="*/ 0 h 1452"/>
              <a:gd name="T14" fmla="*/ 1398 w 1398"/>
              <a:gd name="T15" fmla="*/ 1452 h 1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8" h="1452">
                <a:moveTo>
                  <a:pt x="0" y="1194"/>
                </a:moveTo>
                <a:lnTo>
                  <a:pt x="0" y="0"/>
                </a:lnTo>
                <a:lnTo>
                  <a:pt x="1398" y="0"/>
                </a:lnTo>
                <a:lnTo>
                  <a:pt x="1398" y="1452"/>
                </a:ln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04" name="Rectangle 25"/>
          <p:cNvSpPr>
            <a:spLocks noChangeArrowheads="1"/>
          </p:cNvSpPr>
          <p:nvPr/>
        </p:nvSpPr>
        <p:spPr bwMode="auto">
          <a:xfrm>
            <a:off x="8027988" y="5049838"/>
            <a:ext cx="284162" cy="93662"/>
          </a:xfrm>
          <a:prstGeom prst="rect">
            <a:avLst/>
          </a:prstGeom>
          <a:solidFill>
            <a:schemeClr val="bg1"/>
          </a:solidFill>
          <a:ln w="444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0505" name="Text Box 26"/>
          <p:cNvSpPr txBox="1">
            <a:spLocks noChangeArrowheads="1"/>
          </p:cNvSpPr>
          <p:nvPr/>
        </p:nvSpPr>
        <p:spPr bwMode="auto">
          <a:xfrm>
            <a:off x="149225" y="638175"/>
            <a:ext cx="36068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cs typeface="Times New Roman" charset="0"/>
              </a:rPr>
              <a:t>Pedro</a:t>
            </a:r>
            <a:r>
              <a:rPr lang="en-US" sz="1800">
                <a:cs typeface="Times New Roman" charset="0"/>
              </a:rPr>
              <a:t>  (Portuguese)</a:t>
            </a:r>
          </a:p>
          <a:p>
            <a:pPr eaLnBrk="1" hangingPunct="1"/>
            <a:r>
              <a:rPr lang="en-US" sz="1200">
                <a:cs typeface="Times New Roman" charset="0"/>
              </a:rPr>
              <a:t>Petros (Greek), Peter  (English), Piotr  (Polish), Peadar (Irish), Pierre (French), Peder  (Danish), Peka (Hawaiian), Pietro (Italian), Piero (Italian Alternative), Petr (Czech), Pyotr (Russian)</a:t>
            </a:r>
          </a:p>
          <a:p>
            <a:pPr eaLnBrk="1" hangingPunct="1"/>
            <a:endParaRPr lang="en-US" sz="1200">
              <a:cs typeface="Times New Roman" charset="0"/>
            </a:endParaRPr>
          </a:p>
          <a:p>
            <a:pPr eaLnBrk="1" hangingPunct="1"/>
            <a:r>
              <a:rPr lang="en-US" sz="1800" b="1">
                <a:cs typeface="Times New Roman" charset="0"/>
              </a:rPr>
              <a:t>Cristovao</a:t>
            </a:r>
            <a:r>
              <a:rPr lang="en-US" sz="1800">
                <a:cs typeface="Times New Roman" charset="0"/>
              </a:rPr>
              <a:t> (Portuguese)</a:t>
            </a:r>
          </a:p>
          <a:p>
            <a:pPr eaLnBrk="1" hangingPunct="1"/>
            <a:r>
              <a:rPr lang="en-US" sz="1200">
                <a:cs typeface="Times New Roman" charset="0"/>
              </a:rPr>
              <a:t>Christoph (German), Christophe (French), Cristobal (Spanish), Cristoforo (Italian), Kristoffer (Scandinavian), Krystof (Czech), Christopher (English)</a:t>
            </a:r>
          </a:p>
          <a:p>
            <a:pPr eaLnBrk="1" hangingPunct="1"/>
            <a:endParaRPr lang="en-US" sz="1200">
              <a:cs typeface="Times New Roman" charset="0"/>
            </a:endParaRPr>
          </a:p>
          <a:p>
            <a:pPr eaLnBrk="1" hangingPunct="1"/>
            <a:endParaRPr lang="en-US" sz="1200">
              <a:cs typeface="Times New Roman" charset="0"/>
            </a:endParaRPr>
          </a:p>
          <a:p>
            <a:pPr eaLnBrk="1" hangingPunct="1"/>
            <a:r>
              <a:rPr lang="en-US" sz="1800" b="1">
                <a:cs typeface="Times New Roman" charset="0"/>
              </a:rPr>
              <a:t>Miguel</a:t>
            </a:r>
            <a:r>
              <a:rPr lang="en-US" sz="1800">
                <a:cs typeface="Times New Roman" charset="0"/>
              </a:rPr>
              <a:t> (Portuguese)</a:t>
            </a:r>
          </a:p>
          <a:p>
            <a:pPr eaLnBrk="1" hangingPunct="1"/>
            <a:r>
              <a:rPr lang="en-US" sz="1200">
                <a:cs typeface="Times New Roman" charset="0"/>
              </a:rPr>
              <a:t>Michalis (Greek), Michael (English), Mick (Irish!)</a:t>
            </a:r>
            <a:r>
              <a:rPr lang="en-US" sz="1200"/>
              <a:t> </a:t>
            </a:r>
          </a:p>
        </p:txBody>
      </p:sp>
      <p:sp>
        <p:nvSpPr>
          <p:cNvPr id="198683" name="Text Box 27"/>
          <p:cNvSpPr txBox="1">
            <a:spLocks noChangeArrowheads="1"/>
          </p:cNvSpPr>
          <p:nvPr/>
        </p:nvSpPr>
        <p:spPr bwMode="auto">
          <a:xfrm>
            <a:off x="241300" y="182563"/>
            <a:ext cx="890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A Demonstration of Hierarchical Clustering using String Edit Distance </a:t>
            </a:r>
          </a:p>
        </p:txBody>
      </p:sp>
      <p:sp>
        <p:nvSpPr>
          <p:cNvPr id="20507" name="Rectangle 28"/>
          <p:cNvSpPr>
            <a:spLocks noChangeArrowheads="1"/>
          </p:cNvSpPr>
          <p:nvPr/>
        </p:nvSpPr>
        <p:spPr bwMode="auto">
          <a:xfrm>
            <a:off x="0" y="5697538"/>
            <a:ext cx="9144000" cy="1160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0508" name="Rectangle 29"/>
          <p:cNvSpPr>
            <a:spLocks noChangeArrowheads="1"/>
          </p:cNvSpPr>
          <p:nvPr/>
        </p:nvSpPr>
        <p:spPr bwMode="auto">
          <a:xfrm>
            <a:off x="336550" y="5780088"/>
            <a:ext cx="5726113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0509" name="Rectangle 30"/>
          <p:cNvSpPr>
            <a:spLocks noChangeArrowheads="1"/>
          </p:cNvSpPr>
          <p:nvPr/>
        </p:nvSpPr>
        <p:spPr bwMode="auto">
          <a:xfrm rot="-3934905">
            <a:off x="105569" y="5947569"/>
            <a:ext cx="65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Piotr</a:t>
            </a:r>
          </a:p>
        </p:txBody>
      </p:sp>
      <p:sp>
        <p:nvSpPr>
          <p:cNvPr id="20510" name="Rectangle 31"/>
          <p:cNvSpPr>
            <a:spLocks noChangeArrowheads="1"/>
          </p:cNvSpPr>
          <p:nvPr/>
        </p:nvSpPr>
        <p:spPr bwMode="auto">
          <a:xfrm rot="-3946978">
            <a:off x="427038" y="5976938"/>
            <a:ext cx="7207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Pyotr</a:t>
            </a:r>
          </a:p>
        </p:txBody>
      </p:sp>
      <p:sp>
        <p:nvSpPr>
          <p:cNvPr id="20511" name="Rectangle 32"/>
          <p:cNvSpPr>
            <a:spLocks noChangeArrowheads="1"/>
          </p:cNvSpPr>
          <p:nvPr/>
        </p:nvSpPr>
        <p:spPr bwMode="auto">
          <a:xfrm rot="-3928464">
            <a:off x="751682" y="6015831"/>
            <a:ext cx="804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Petros</a:t>
            </a:r>
          </a:p>
        </p:txBody>
      </p:sp>
      <p:sp>
        <p:nvSpPr>
          <p:cNvPr id="20512" name="Rectangle 33"/>
          <p:cNvSpPr>
            <a:spLocks noChangeArrowheads="1"/>
          </p:cNvSpPr>
          <p:nvPr/>
        </p:nvSpPr>
        <p:spPr bwMode="auto">
          <a:xfrm rot="-3922811">
            <a:off x="1150144" y="6001544"/>
            <a:ext cx="776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Pietro</a:t>
            </a:r>
          </a:p>
        </p:txBody>
      </p:sp>
      <p:sp>
        <p:nvSpPr>
          <p:cNvPr id="20513" name="Rectangle 34"/>
          <p:cNvSpPr>
            <a:spLocks noChangeArrowheads="1"/>
          </p:cNvSpPr>
          <p:nvPr/>
        </p:nvSpPr>
        <p:spPr bwMode="auto">
          <a:xfrm rot="-3945962">
            <a:off x="1580356" y="5974557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>
                <a:solidFill>
                  <a:srgbClr val="0000FF"/>
                </a:solidFill>
              </a:rPr>
              <a:t>Pedro</a:t>
            </a:r>
          </a:p>
        </p:txBody>
      </p:sp>
      <p:sp>
        <p:nvSpPr>
          <p:cNvPr id="20514" name="Rectangle 35"/>
          <p:cNvSpPr>
            <a:spLocks noChangeArrowheads="1"/>
          </p:cNvSpPr>
          <p:nvPr/>
        </p:nvSpPr>
        <p:spPr bwMode="auto">
          <a:xfrm rot="-3931340">
            <a:off x="1798638" y="6000750"/>
            <a:ext cx="777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Pierre</a:t>
            </a:r>
          </a:p>
        </p:txBody>
      </p:sp>
      <p:sp>
        <p:nvSpPr>
          <p:cNvPr id="20515" name="Rectangle 36"/>
          <p:cNvSpPr>
            <a:spLocks noChangeArrowheads="1"/>
          </p:cNvSpPr>
          <p:nvPr/>
        </p:nvSpPr>
        <p:spPr bwMode="auto">
          <a:xfrm rot="-3949083">
            <a:off x="2205832" y="5968206"/>
            <a:ext cx="709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Piero</a:t>
            </a:r>
          </a:p>
        </p:txBody>
      </p:sp>
      <p:sp>
        <p:nvSpPr>
          <p:cNvPr id="20516" name="Rectangle 37"/>
          <p:cNvSpPr>
            <a:spLocks noChangeArrowheads="1"/>
          </p:cNvSpPr>
          <p:nvPr/>
        </p:nvSpPr>
        <p:spPr bwMode="auto">
          <a:xfrm rot="-3950123">
            <a:off x="2568575" y="5964238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Peter</a:t>
            </a:r>
          </a:p>
        </p:txBody>
      </p:sp>
      <p:sp>
        <p:nvSpPr>
          <p:cNvPr id="20517" name="Rectangle 38"/>
          <p:cNvSpPr>
            <a:spLocks noChangeArrowheads="1"/>
          </p:cNvSpPr>
          <p:nvPr/>
        </p:nvSpPr>
        <p:spPr bwMode="auto">
          <a:xfrm rot="-3972130">
            <a:off x="2973388" y="5978525"/>
            <a:ext cx="592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Peder</a:t>
            </a:r>
          </a:p>
        </p:txBody>
      </p:sp>
      <p:sp>
        <p:nvSpPr>
          <p:cNvPr id="20518" name="Rectangle 39"/>
          <p:cNvSpPr>
            <a:spLocks noChangeArrowheads="1"/>
          </p:cNvSpPr>
          <p:nvPr/>
        </p:nvSpPr>
        <p:spPr bwMode="auto">
          <a:xfrm rot="-3944043">
            <a:off x="3240088" y="5951537"/>
            <a:ext cx="666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Peka</a:t>
            </a:r>
          </a:p>
        </p:txBody>
      </p:sp>
      <p:sp>
        <p:nvSpPr>
          <p:cNvPr id="20519" name="Rectangle 40"/>
          <p:cNvSpPr>
            <a:spLocks noChangeArrowheads="1"/>
          </p:cNvSpPr>
          <p:nvPr/>
        </p:nvSpPr>
        <p:spPr bwMode="auto">
          <a:xfrm rot="-3916392">
            <a:off x="3451225" y="6046788"/>
            <a:ext cx="866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/>
              <a:t>Peadar</a:t>
            </a:r>
          </a:p>
        </p:txBody>
      </p:sp>
      <p:sp>
        <p:nvSpPr>
          <p:cNvPr id="20520" name="Rectangle 41"/>
          <p:cNvSpPr>
            <a:spLocks noChangeArrowheads="1"/>
          </p:cNvSpPr>
          <p:nvPr/>
        </p:nvSpPr>
        <p:spPr bwMode="auto">
          <a:xfrm rot="-3922958">
            <a:off x="3869532" y="6119019"/>
            <a:ext cx="971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Michalis</a:t>
            </a:r>
          </a:p>
        </p:txBody>
      </p:sp>
      <p:sp>
        <p:nvSpPr>
          <p:cNvPr id="20521" name="Rectangle 42"/>
          <p:cNvSpPr>
            <a:spLocks noChangeArrowheads="1"/>
          </p:cNvSpPr>
          <p:nvPr/>
        </p:nvSpPr>
        <p:spPr bwMode="auto">
          <a:xfrm rot="-3913360">
            <a:off x="4264025" y="6091238"/>
            <a:ext cx="9096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Michael</a:t>
            </a:r>
          </a:p>
        </p:txBody>
      </p:sp>
      <p:sp>
        <p:nvSpPr>
          <p:cNvPr id="20522" name="Rectangle 43"/>
          <p:cNvSpPr>
            <a:spLocks noChangeArrowheads="1"/>
          </p:cNvSpPr>
          <p:nvPr/>
        </p:nvSpPr>
        <p:spPr bwMode="auto">
          <a:xfrm rot="-3943084">
            <a:off x="4654550" y="6042025"/>
            <a:ext cx="808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>
                <a:solidFill>
                  <a:srgbClr val="0000FF"/>
                </a:solidFill>
              </a:rPr>
              <a:t>Miguel</a:t>
            </a:r>
          </a:p>
        </p:txBody>
      </p:sp>
      <p:sp>
        <p:nvSpPr>
          <p:cNvPr id="20523" name="Rectangle 44"/>
          <p:cNvSpPr>
            <a:spLocks noChangeArrowheads="1"/>
          </p:cNvSpPr>
          <p:nvPr/>
        </p:nvSpPr>
        <p:spPr bwMode="auto">
          <a:xfrm rot="-3933695">
            <a:off x="5045075" y="5951538"/>
            <a:ext cx="604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Mick</a:t>
            </a:r>
          </a:p>
        </p:txBody>
      </p:sp>
      <p:sp>
        <p:nvSpPr>
          <p:cNvPr id="20524" name="Rectangle 45"/>
          <p:cNvSpPr>
            <a:spLocks noChangeArrowheads="1"/>
          </p:cNvSpPr>
          <p:nvPr/>
        </p:nvSpPr>
        <p:spPr bwMode="auto">
          <a:xfrm rot="-3930391">
            <a:off x="5072857" y="6168231"/>
            <a:ext cx="1111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>
                <a:solidFill>
                  <a:srgbClr val="0000FF"/>
                </a:solidFill>
              </a:rPr>
              <a:t>Cristovao</a:t>
            </a:r>
          </a:p>
        </p:txBody>
      </p:sp>
      <p:sp>
        <p:nvSpPr>
          <p:cNvPr id="20525" name="Rectangle 46"/>
          <p:cNvSpPr>
            <a:spLocks noChangeArrowheads="1"/>
          </p:cNvSpPr>
          <p:nvPr/>
        </p:nvSpPr>
        <p:spPr bwMode="auto">
          <a:xfrm rot="-3917436">
            <a:off x="5275262" y="6265863"/>
            <a:ext cx="1293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Christopher</a:t>
            </a:r>
          </a:p>
        </p:txBody>
      </p:sp>
      <p:sp>
        <p:nvSpPr>
          <p:cNvPr id="20526" name="Rectangle 47"/>
          <p:cNvSpPr>
            <a:spLocks noChangeArrowheads="1"/>
          </p:cNvSpPr>
          <p:nvPr/>
        </p:nvSpPr>
        <p:spPr bwMode="auto">
          <a:xfrm rot="-3922141">
            <a:off x="5770563" y="6226175"/>
            <a:ext cx="12017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Christophe</a:t>
            </a:r>
          </a:p>
        </p:txBody>
      </p:sp>
      <p:sp>
        <p:nvSpPr>
          <p:cNvPr id="20527" name="Rectangle 48"/>
          <p:cNvSpPr>
            <a:spLocks noChangeArrowheads="1"/>
          </p:cNvSpPr>
          <p:nvPr/>
        </p:nvSpPr>
        <p:spPr bwMode="auto">
          <a:xfrm rot="-3922270">
            <a:off x="6236494" y="6166644"/>
            <a:ext cx="1085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Christoph</a:t>
            </a:r>
          </a:p>
        </p:txBody>
      </p:sp>
      <p:sp>
        <p:nvSpPr>
          <p:cNvPr id="20528" name="Rectangle 49"/>
          <p:cNvSpPr>
            <a:spLocks noChangeArrowheads="1"/>
          </p:cNvSpPr>
          <p:nvPr/>
        </p:nvSpPr>
        <p:spPr bwMode="auto">
          <a:xfrm rot="-3929420">
            <a:off x="6662738" y="6124575"/>
            <a:ext cx="985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Crisdean</a:t>
            </a:r>
          </a:p>
        </p:txBody>
      </p:sp>
      <p:sp>
        <p:nvSpPr>
          <p:cNvPr id="20529" name="Rectangle 50"/>
          <p:cNvSpPr>
            <a:spLocks noChangeArrowheads="1"/>
          </p:cNvSpPr>
          <p:nvPr/>
        </p:nvSpPr>
        <p:spPr bwMode="auto">
          <a:xfrm rot="-3925722">
            <a:off x="7006431" y="6139657"/>
            <a:ext cx="1012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Cristobal</a:t>
            </a:r>
          </a:p>
        </p:txBody>
      </p:sp>
      <p:sp>
        <p:nvSpPr>
          <p:cNvPr id="20530" name="Rectangle 51"/>
          <p:cNvSpPr>
            <a:spLocks noChangeArrowheads="1"/>
          </p:cNvSpPr>
          <p:nvPr/>
        </p:nvSpPr>
        <p:spPr bwMode="auto">
          <a:xfrm rot="-3915877">
            <a:off x="7323931" y="6192044"/>
            <a:ext cx="1127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Cristoforo</a:t>
            </a:r>
          </a:p>
        </p:txBody>
      </p:sp>
      <p:sp>
        <p:nvSpPr>
          <p:cNvPr id="20531" name="Rectangle 52"/>
          <p:cNvSpPr>
            <a:spLocks noChangeArrowheads="1"/>
          </p:cNvSpPr>
          <p:nvPr/>
        </p:nvSpPr>
        <p:spPr bwMode="auto">
          <a:xfrm rot="-3929659">
            <a:off x="7736681" y="6176169"/>
            <a:ext cx="1089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Kristoffer</a:t>
            </a:r>
          </a:p>
        </p:txBody>
      </p:sp>
      <p:sp>
        <p:nvSpPr>
          <p:cNvPr id="20532" name="Rectangle 53"/>
          <p:cNvSpPr>
            <a:spLocks noChangeArrowheads="1"/>
          </p:cNvSpPr>
          <p:nvPr/>
        </p:nvSpPr>
        <p:spPr bwMode="auto">
          <a:xfrm rot="-3934610">
            <a:off x="8208963" y="6067425"/>
            <a:ext cx="858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US" sz="1800"/>
              <a:t>Krystof</a:t>
            </a:r>
          </a:p>
        </p:txBody>
      </p:sp>
      <p:sp>
        <p:nvSpPr>
          <p:cNvPr id="54" name="Text Box 1049"/>
          <p:cNvSpPr txBox="1">
            <a:spLocks noChangeArrowheads="1"/>
          </p:cNvSpPr>
          <p:nvPr/>
        </p:nvSpPr>
        <p:spPr bwMode="auto">
          <a:xfrm>
            <a:off x="4422775" y="1289050"/>
            <a:ext cx="4241800" cy="5273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Since we cannot test all possible trees we will have to use heuristic search of all possible trees. We could do </a:t>
            </a:r>
            <a:r>
              <a:rPr lang="en-US" sz="2000" dirty="0" smtClean="0"/>
              <a:t>this</a:t>
            </a:r>
            <a:r>
              <a:rPr lang="en-US" sz="2000" dirty="0"/>
              <a:t>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b="1" dirty="0"/>
              <a:t>Bottom-Up (</a:t>
            </a:r>
            <a:r>
              <a:rPr lang="en-US" altLang="zh-CN" sz="2000" b="1" dirty="0">
                <a:ea typeface="宋体" charset="0"/>
                <a:cs typeface="宋体" charset="0"/>
              </a:rPr>
              <a:t>agglomerative</a:t>
            </a:r>
            <a:r>
              <a:rPr lang="en-US" sz="2000" b="1" dirty="0"/>
              <a:t>):</a:t>
            </a:r>
            <a:r>
              <a:rPr lang="en-US" sz="2000" dirty="0"/>
              <a:t> Starting with each item in its own cluster, find the best pair to merge into a new cluster. Repeat until all clusters are fused together. </a:t>
            </a:r>
          </a:p>
          <a:p>
            <a:pPr eaLnBrk="1" hangingPunct="1"/>
            <a:endParaRPr lang="en-US" sz="2000" b="1" dirty="0"/>
          </a:p>
          <a:p>
            <a:pPr eaLnBrk="1" hangingPunct="1"/>
            <a:r>
              <a:rPr lang="en-US" sz="2000" b="1" dirty="0"/>
              <a:t>Top-Down (</a:t>
            </a:r>
            <a:r>
              <a:rPr lang="en-US" altLang="zh-CN" sz="2000" b="1" dirty="0">
                <a:ea typeface="宋体" charset="0"/>
                <a:cs typeface="宋体" charset="0"/>
              </a:rPr>
              <a:t>divisive</a:t>
            </a:r>
            <a:r>
              <a:rPr lang="en-US" sz="2000" b="1" dirty="0"/>
              <a:t>):</a:t>
            </a:r>
            <a:r>
              <a:rPr lang="en-US" sz="2000" dirty="0"/>
              <a:t> Starting with all the data in a single cluster, consider every possible way to divide the cluster into two. Choose the best division and recursively operate on both sides.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2-way </a:t>
            </a:r>
            <a:r>
              <a:rPr lang="de-DE" dirty="0" err="1" smtClean="0"/>
              <a:t>Normalized</a:t>
            </a:r>
            <a:r>
              <a:rPr lang="de-DE" dirty="0" smtClean="0"/>
              <a:t> Cuts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7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8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9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de-DE" dirty="0" err="1" smtClean="0"/>
              <a:t>Creating</a:t>
            </a:r>
            <a:r>
              <a:rPr lang="de-DE" dirty="0" smtClean="0"/>
              <a:t> Bi-Partition </a:t>
            </a:r>
            <a:br>
              <a:rPr lang="de-DE" dirty="0" smtClean="0"/>
            </a:br>
            <a:r>
              <a:rPr lang="de-DE" dirty="0" err="1" smtClean="0"/>
              <a:t>Using</a:t>
            </a:r>
            <a:r>
              <a:rPr lang="de-DE" dirty="0" smtClean="0"/>
              <a:t> 2</a:t>
            </a:r>
            <a:r>
              <a:rPr lang="de-DE" baseline="30000" dirty="0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Eigenvector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4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877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way</a:t>
            </a:r>
            <a:r>
              <a:rPr lang="de-DE" dirty="0" smtClean="0"/>
              <a:t> Partition?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29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961"/>
            <a:ext cx="9144000" cy="48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14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de-DE" dirty="0" err="1" smtClean="0"/>
              <a:t>Spectral</a:t>
            </a:r>
            <a:r>
              <a:rPr lang="de-DE" dirty="0" smtClean="0"/>
              <a:t> Clustering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30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1" y="692696"/>
            <a:ext cx="8213009" cy="611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742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31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363"/>
            <a:ext cx="9144000" cy="58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50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31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47"/>
            <a:ext cx="9144000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3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1069975" y="1716088"/>
            <a:ext cx="7353300" cy="4538662"/>
            <a:chOff x="674" y="1081"/>
            <a:chExt cx="4632" cy="2859"/>
          </a:xfrm>
        </p:grpSpPr>
        <p:sp>
          <p:nvSpPr>
            <p:cNvPr id="21508" name="Rectangle 3"/>
            <p:cNvSpPr>
              <a:spLocks noChangeArrowheads="1"/>
            </p:cNvSpPr>
            <p:nvPr/>
          </p:nvSpPr>
          <p:spPr bwMode="auto">
            <a:xfrm>
              <a:off x="674" y="1081"/>
              <a:ext cx="4632" cy="28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09" name="Rectangle 4"/>
            <p:cNvSpPr>
              <a:spLocks noChangeArrowheads="1"/>
            </p:cNvSpPr>
            <p:nvPr/>
          </p:nvSpPr>
          <p:spPr bwMode="auto">
            <a:xfrm>
              <a:off x="823" y="3800"/>
              <a:ext cx="149" cy="14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10" name="Freeform 5"/>
            <p:cNvSpPr>
              <a:spLocks/>
            </p:cNvSpPr>
            <p:nvPr/>
          </p:nvSpPr>
          <p:spPr bwMode="auto">
            <a:xfrm>
              <a:off x="898" y="3800"/>
              <a:ext cx="224" cy="140"/>
            </a:xfrm>
            <a:custGeom>
              <a:avLst/>
              <a:gdLst>
                <a:gd name="T0" fmla="*/ 0 w 170"/>
                <a:gd name="T1" fmla="*/ 0 h 106"/>
                <a:gd name="T2" fmla="*/ 14053 w 170"/>
                <a:gd name="T3" fmla="*/ 0 h 106"/>
                <a:gd name="T4" fmla="*/ 14053 w 170"/>
                <a:gd name="T5" fmla="*/ 9067 h 106"/>
                <a:gd name="T6" fmla="*/ 0 60000 65536"/>
                <a:gd name="T7" fmla="*/ 0 60000 65536"/>
                <a:gd name="T8" fmla="*/ 0 60000 65536"/>
                <a:gd name="T9" fmla="*/ 0 w 170"/>
                <a:gd name="T10" fmla="*/ 0 h 106"/>
                <a:gd name="T11" fmla="*/ 170 w 170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" h="106">
                  <a:moveTo>
                    <a:pt x="0" y="0"/>
                  </a:moveTo>
                  <a:lnTo>
                    <a:pt x="170" y="0"/>
                  </a:lnTo>
                  <a:lnTo>
                    <a:pt x="170" y="10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11" name="Rectangle 6"/>
            <p:cNvSpPr>
              <a:spLocks noChangeArrowheads="1"/>
            </p:cNvSpPr>
            <p:nvPr/>
          </p:nvSpPr>
          <p:spPr bwMode="auto">
            <a:xfrm>
              <a:off x="3214" y="3792"/>
              <a:ext cx="149" cy="148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12" name="Rectangle 7"/>
            <p:cNvSpPr>
              <a:spLocks noChangeArrowheads="1"/>
            </p:cNvSpPr>
            <p:nvPr/>
          </p:nvSpPr>
          <p:spPr bwMode="auto">
            <a:xfrm>
              <a:off x="1719" y="3779"/>
              <a:ext cx="151" cy="161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13" name="Freeform 8"/>
            <p:cNvSpPr>
              <a:spLocks/>
            </p:cNvSpPr>
            <p:nvPr/>
          </p:nvSpPr>
          <p:spPr bwMode="auto">
            <a:xfrm>
              <a:off x="1010" y="3779"/>
              <a:ext cx="261" cy="161"/>
            </a:xfrm>
            <a:custGeom>
              <a:avLst/>
              <a:gdLst>
                <a:gd name="T0" fmla="*/ 0 w 198"/>
                <a:gd name="T1" fmla="*/ 1374 h 122"/>
                <a:gd name="T2" fmla="*/ 0 w 198"/>
                <a:gd name="T3" fmla="*/ 0 h 122"/>
                <a:gd name="T4" fmla="*/ 16426 w 198"/>
                <a:gd name="T5" fmla="*/ 0 h 122"/>
                <a:gd name="T6" fmla="*/ 16426 w 198"/>
                <a:gd name="T7" fmla="*/ 10322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8"/>
                <a:gd name="T13" fmla="*/ 0 h 122"/>
                <a:gd name="T14" fmla="*/ 198 w 198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8" h="122">
                  <a:moveTo>
                    <a:pt x="0" y="16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12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14" name="Freeform 9"/>
            <p:cNvSpPr>
              <a:spLocks/>
            </p:cNvSpPr>
            <p:nvPr/>
          </p:nvSpPr>
          <p:spPr bwMode="auto">
            <a:xfrm>
              <a:off x="1794" y="3779"/>
              <a:ext cx="225" cy="161"/>
            </a:xfrm>
            <a:custGeom>
              <a:avLst/>
              <a:gdLst>
                <a:gd name="T0" fmla="*/ 0 w 170"/>
                <a:gd name="T1" fmla="*/ 0 h 122"/>
                <a:gd name="T2" fmla="*/ 15054 w 170"/>
                <a:gd name="T3" fmla="*/ 0 h 122"/>
                <a:gd name="T4" fmla="*/ 15054 w 170"/>
                <a:gd name="T5" fmla="*/ 10322 h 122"/>
                <a:gd name="T6" fmla="*/ 0 60000 65536"/>
                <a:gd name="T7" fmla="*/ 0 60000 65536"/>
                <a:gd name="T8" fmla="*/ 0 60000 65536"/>
                <a:gd name="T9" fmla="*/ 0 w 170"/>
                <a:gd name="T10" fmla="*/ 0 h 122"/>
                <a:gd name="T11" fmla="*/ 170 w 170"/>
                <a:gd name="T12" fmla="*/ 122 h 1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" h="122">
                  <a:moveTo>
                    <a:pt x="0" y="0"/>
                  </a:moveTo>
                  <a:lnTo>
                    <a:pt x="170" y="0"/>
                  </a:lnTo>
                  <a:lnTo>
                    <a:pt x="170" y="12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15" name="Freeform 10"/>
            <p:cNvSpPr>
              <a:spLocks/>
            </p:cNvSpPr>
            <p:nvPr/>
          </p:nvSpPr>
          <p:spPr bwMode="auto">
            <a:xfrm>
              <a:off x="1137" y="3771"/>
              <a:ext cx="283" cy="169"/>
            </a:xfrm>
            <a:custGeom>
              <a:avLst/>
              <a:gdLst>
                <a:gd name="T0" fmla="*/ 0 w 215"/>
                <a:gd name="T1" fmla="*/ 548 h 128"/>
                <a:gd name="T2" fmla="*/ 0 w 215"/>
                <a:gd name="T3" fmla="*/ 0 h 128"/>
                <a:gd name="T4" fmla="*/ 17466 w 215"/>
                <a:gd name="T5" fmla="*/ 0 h 128"/>
                <a:gd name="T6" fmla="*/ 17466 w 215"/>
                <a:gd name="T7" fmla="*/ 10894 h 1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28"/>
                <a:gd name="T14" fmla="*/ 215 w 215"/>
                <a:gd name="T15" fmla="*/ 128 h 1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28">
                  <a:moveTo>
                    <a:pt x="0" y="6"/>
                  </a:moveTo>
                  <a:lnTo>
                    <a:pt x="0" y="0"/>
                  </a:lnTo>
                  <a:lnTo>
                    <a:pt x="215" y="0"/>
                  </a:lnTo>
                  <a:lnTo>
                    <a:pt x="215" y="12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16" name="Rectangle 11"/>
            <p:cNvSpPr>
              <a:spLocks noChangeArrowheads="1"/>
            </p:cNvSpPr>
            <p:nvPr/>
          </p:nvSpPr>
          <p:spPr bwMode="auto">
            <a:xfrm>
              <a:off x="3662" y="3771"/>
              <a:ext cx="149" cy="169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17" name="Rectangle 12"/>
            <p:cNvSpPr>
              <a:spLocks noChangeArrowheads="1"/>
            </p:cNvSpPr>
            <p:nvPr/>
          </p:nvSpPr>
          <p:spPr bwMode="auto">
            <a:xfrm>
              <a:off x="2467" y="3758"/>
              <a:ext cx="149" cy="18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18" name="Rectangle 13"/>
            <p:cNvSpPr>
              <a:spLocks noChangeArrowheads="1"/>
            </p:cNvSpPr>
            <p:nvPr/>
          </p:nvSpPr>
          <p:spPr bwMode="auto">
            <a:xfrm>
              <a:off x="4110" y="3750"/>
              <a:ext cx="151" cy="19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19" name="Freeform 14"/>
            <p:cNvSpPr>
              <a:spLocks/>
            </p:cNvSpPr>
            <p:nvPr/>
          </p:nvSpPr>
          <p:spPr bwMode="auto">
            <a:xfrm>
              <a:off x="4186" y="3750"/>
              <a:ext cx="224" cy="190"/>
            </a:xfrm>
            <a:custGeom>
              <a:avLst/>
              <a:gdLst>
                <a:gd name="T0" fmla="*/ 0 w 170"/>
                <a:gd name="T1" fmla="*/ 0 h 144"/>
                <a:gd name="T2" fmla="*/ 14053 w 170"/>
                <a:gd name="T3" fmla="*/ 0 h 144"/>
                <a:gd name="T4" fmla="*/ 14053 w 170"/>
                <a:gd name="T5" fmla="*/ 12169 h 144"/>
                <a:gd name="T6" fmla="*/ 0 60000 65536"/>
                <a:gd name="T7" fmla="*/ 0 60000 65536"/>
                <a:gd name="T8" fmla="*/ 0 60000 65536"/>
                <a:gd name="T9" fmla="*/ 0 w 170"/>
                <a:gd name="T10" fmla="*/ 0 h 144"/>
                <a:gd name="T11" fmla="*/ 170 w 170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" h="144">
                  <a:moveTo>
                    <a:pt x="0" y="0"/>
                  </a:moveTo>
                  <a:lnTo>
                    <a:pt x="170" y="0"/>
                  </a:lnTo>
                  <a:lnTo>
                    <a:pt x="170" y="14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0" name="Freeform 15"/>
            <p:cNvSpPr>
              <a:spLocks/>
            </p:cNvSpPr>
            <p:nvPr/>
          </p:nvSpPr>
          <p:spPr bwMode="auto">
            <a:xfrm>
              <a:off x="3513" y="3744"/>
              <a:ext cx="224" cy="196"/>
            </a:xfrm>
            <a:custGeom>
              <a:avLst/>
              <a:gdLst>
                <a:gd name="T0" fmla="*/ 0 w 170"/>
                <a:gd name="T1" fmla="*/ 11973 h 149"/>
                <a:gd name="T2" fmla="*/ 0 w 170"/>
                <a:gd name="T3" fmla="*/ 0 h 149"/>
                <a:gd name="T4" fmla="*/ 14053 w 170"/>
                <a:gd name="T5" fmla="*/ 0 h 149"/>
                <a:gd name="T6" fmla="*/ 14053 w 170"/>
                <a:gd name="T7" fmla="*/ 1710 h 1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0"/>
                <a:gd name="T13" fmla="*/ 0 h 149"/>
                <a:gd name="T14" fmla="*/ 170 w 170"/>
                <a:gd name="T15" fmla="*/ 149 h 1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0" h="149">
                  <a:moveTo>
                    <a:pt x="0" y="149"/>
                  </a:moveTo>
                  <a:lnTo>
                    <a:pt x="0" y="0"/>
                  </a:lnTo>
                  <a:lnTo>
                    <a:pt x="170" y="0"/>
                  </a:lnTo>
                  <a:lnTo>
                    <a:pt x="170" y="21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1" name="Freeform 16"/>
            <p:cNvSpPr>
              <a:spLocks/>
            </p:cNvSpPr>
            <p:nvPr/>
          </p:nvSpPr>
          <p:spPr bwMode="auto">
            <a:xfrm>
              <a:off x="1279" y="3744"/>
              <a:ext cx="291" cy="196"/>
            </a:xfrm>
            <a:custGeom>
              <a:avLst/>
              <a:gdLst>
                <a:gd name="T0" fmla="*/ 0 w 221"/>
                <a:gd name="T1" fmla="*/ 1710 h 149"/>
                <a:gd name="T2" fmla="*/ 0 w 221"/>
                <a:gd name="T3" fmla="*/ 0 h 149"/>
                <a:gd name="T4" fmla="*/ 18033 w 221"/>
                <a:gd name="T5" fmla="*/ 0 h 149"/>
                <a:gd name="T6" fmla="*/ 18033 w 221"/>
                <a:gd name="T7" fmla="*/ 11973 h 1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1"/>
                <a:gd name="T13" fmla="*/ 0 h 149"/>
                <a:gd name="T14" fmla="*/ 221 w 221"/>
                <a:gd name="T15" fmla="*/ 149 h 1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1" h="149">
                  <a:moveTo>
                    <a:pt x="0" y="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49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2" name="Freeform 17"/>
            <p:cNvSpPr>
              <a:spLocks/>
            </p:cNvSpPr>
            <p:nvPr/>
          </p:nvSpPr>
          <p:spPr bwMode="auto">
            <a:xfrm>
              <a:off x="3289" y="3723"/>
              <a:ext cx="336" cy="69"/>
            </a:xfrm>
            <a:custGeom>
              <a:avLst/>
              <a:gdLst>
                <a:gd name="T0" fmla="*/ 0 w 255"/>
                <a:gd name="T1" fmla="*/ 3609 h 53"/>
                <a:gd name="T2" fmla="*/ 0 w 255"/>
                <a:gd name="T3" fmla="*/ 0 h 53"/>
                <a:gd name="T4" fmla="*/ 21103 w 255"/>
                <a:gd name="T5" fmla="*/ 0 h 53"/>
                <a:gd name="T6" fmla="*/ 21103 w 255"/>
                <a:gd name="T7" fmla="*/ 1095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5"/>
                <a:gd name="T13" fmla="*/ 0 h 53"/>
                <a:gd name="T14" fmla="*/ 255 w 25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5" h="53">
                  <a:moveTo>
                    <a:pt x="0" y="53"/>
                  </a:moveTo>
                  <a:lnTo>
                    <a:pt x="0" y="0"/>
                  </a:lnTo>
                  <a:lnTo>
                    <a:pt x="255" y="0"/>
                  </a:lnTo>
                  <a:lnTo>
                    <a:pt x="255" y="1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3" name="Freeform 18"/>
            <p:cNvSpPr>
              <a:spLocks/>
            </p:cNvSpPr>
            <p:nvPr/>
          </p:nvSpPr>
          <p:spPr bwMode="auto">
            <a:xfrm>
              <a:off x="1906" y="3716"/>
              <a:ext cx="261" cy="224"/>
            </a:xfrm>
            <a:custGeom>
              <a:avLst/>
              <a:gdLst>
                <a:gd name="T0" fmla="*/ 0 w 198"/>
                <a:gd name="T1" fmla="*/ 3948 h 170"/>
                <a:gd name="T2" fmla="*/ 0 w 198"/>
                <a:gd name="T3" fmla="*/ 0 h 170"/>
                <a:gd name="T4" fmla="*/ 16426 w 198"/>
                <a:gd name="T5" fmla="*/ 0 h 170"/>
                <a:gd name="T6" fmla="*/ 16426 w 198"/>
                <a:gd name="T7" fmla="*/ 14053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8"/>
                <a:gd name="T13" fmla="*/ 0 h 170"/>
                <a:gd name="T14" fmla="*/ 198 w 198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8" h="170">
                  <a:moveTo>
                    <a:pt x="0" y="48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17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4" name="Freeform 19"/>
            <p:cNvSpPr>
              <a:spLocks/>
            </p:cNvSpPr>
            <p:nvPr/>
          </p:nvSpPr>
          <p:spPr bwMode="auto">
            <a:xfrm>
              <a:off x="4298" y="3709"/>
              <a:ext cx="261" cy="231"/>
            </a:xfrm>
            <a:custGeom>
              <a:avLst/>
              <a:gdLst>
                <a:gd name="T0" fmla="*/ 0 w 198"/>
                <a:gd name="T1" fmla="*/ 2625 h 175"/>
                <a:gd name="T2" fmla="*/ 0 w 198"/>
                <a:gd name="T3" fmla="*/ 0 h 175"/>
                <a:gd name="T4" fmla="*/ 16426 w 198"/>
                <a:gd name="T5" fmla="*/ 0 h 175"/>
                <a:gd name="T6" fmla="*/ 16426 w 198"/>
                <a:gd name="T7" fmla="*/ 14894 h 1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8"/>
                <a:gd name="T13" fmla="*/ 0 h 175"/>
                <a:gd name="T14" fmla="*/ 198 w 198"/>
                <a:gd name="T15" fmla="*/ 175 h 1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8" h="175">
                  <a:moveTo>
                    <a:pt x="0" y="31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175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5" name="Freeform 20"/>
            <p:cNvSpPr>
              <a:spLocks/>
            </p:cNvSpPr>
            <p:nvPr/>
          </p:nvSpPr>
          <p:spPr bwMode="auto">
            <a:xfrm>
              <a:off x="3453" y="3701"/>
              <a:ext cx="508" cy="239"/>
            </a:xfrm>
            <a:custGeom>
              <a:avLst/>
              <a:gdLst>
                <a:gd name="T0" fmla="*/ 0 w 386"/>
                <a:gd name="T1" fmla="*/ 1393 h 181"/>
                <a:gd name="T2" fmla="*/ 0 w 386"/>
                <a:gd name="T3" fmla="*/ 0 h 181"/>
                <a:gd name="T4" fmla="*/ 31264 w 386"/>
                <a:gd name="T5" fmla="*/ 0 h 181"/>
                <a:gd name="T6" fmla="*/ 31264 w 386"/>
                <a:gd name="T7" fmla="*/ 1548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6"/>
                <a:gd name="T13" fmla="*/ 0 h 181"/>
                <a:gd name="T14" fmla="*/ 386 w 386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6" h="181">
                  <a:moveTo>
                    <a:pt x="0" y="16"/>
                  </a:moveTo>
                  <a:lnTo>
                    <a:pt x="0" y="0"/>
                  </a:lnTo>
                  <a:lnTo>
                    <a:pt x="386" y="0"/>
                  </a:lnTo>
                  <a:lnTo>
                    <a:pt x="386" y="181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6" name="Freeform 21"/>
            <p:cNvSpPr>
              <a:spLocks/>
            </p:cNvSpPr>
            <p:nvPr/>
          </p:nvSpPr>
          <p:spPr bwMode="auto">
            <a:xfrm>
              <a:off x="3707" y="3688"/>
              <a:ext cx="717" cy="21"/>
            </a:xfrm>
            <a:custGeom>
              <a:avLst/>
              <a:gdLst>
                <a:gd name="T0" fmla="*/ 0 w 544"/>
                <a:gd name="T1" fmla="*/ 768 h 16"/>
                <a:gd name="T2" fmla="*/ 0 w 544"/>
                <a:gd name="T3" fmla="*/ 0 h 16"/>
                <a:gd name="T4" fmla="*/ 45113 w 544"/>
                <a:gd name="T5" fmla="*/ 0 h 16"/>
                <a:gd name="T6" fmla="*/ 45113 w 544"/>
                <a:gd name="T7" fmla="*/ 1272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16"/>
                <a:gd name="T14" fmla="*/ 544 w 544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16">
                  <a:moveTo>
                    <a:pt x="0" y="10"/>
                  </a:moveTo>
                  <a:lnTo>
                    <a:pt x="0" y="0"/>
                  </a:lnTo>
                  <a:lnTo>
                    <a:pt x="544" y="0"/>
                  </a:lnTo>
                  <a:lnTo>
                    <a:pt x="544" y="1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7" name="Rectangle 22"/>
            <p:cNvSpPr>
              <a:spLocks noChangeArrowheads="1"/>
            </p:cNvSpPr>
            <p:nvPr/>
          </p:nvSpPr>
          <p:spPr bwMode="auto">
            <a:xfrm>
              <a:off x="4709" y="3688"/>
              <a:ext cx="149" cy="25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28" name="Freeform 23"/>
            <p:cNvSpPr>
              <a:spLocks/>
            </p:cNvSpPr>
            <p:nvPr/>
          </p:nvSpPr>
          <p:spPr bwMode="auto">
            <a:xfrm>
              <a:off x="1420" y="3680"/>
              <a:ext cx="613" cy="64"/>
            </a:xfrm>
            <a:custGeom>
              <a:avLst/>
              <a:gdLst>
                <a:gd name="T0" fmla="*/ 0 w 465"/>
                <a:gd name="T1" fmla="*/ 4757 h 48"/>
                <a:gd name="T2" fmla="*/ 0 w 465"/>
                <a:gd name="T3" fmla="*/ 0 h 48"/>
                <a:gd name="T4" fmla="*/ 38689 w 465"/>
                <a:gd name="T5" fmla="*/ 0 h 48"/>
                <a:gd name="T6" fmla="*/ 38689 w 465"/>
                <a:gd name="T7" fmla="*/ 2676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5"/>
                <a:gd name="T13" fmla="*/ 0 h 48"/>
                <a:gd name="T14" fmla="*/ 465 w 465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5" h="48">
                  <a:moveTo>
                    <a:pt x="0" y="48"/>
                  </a:moveTo>
                  <a:lnTo>
                    <a:pt x="0" y="0"/>
                  </a:lnTo>
                  <a:lnTo>
                    <a:pt x="465" y="0"/>
                  </a:lnTo>
                  <a:lnTo>
                    <a:pt x="465" y="27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9" name="Rectangle 24"/>
            <p:cNvSpPr>
              <a:spLocks noChangeArrowheads="1"/>
            </p:cNvSpPr>
            <p:nvPr/>
          </p:nvSpPr>
          <p:spPr bwMode="auto">
            <a:xfrm>
              <a:off x="4066" y="3659"/>
              <a:ext cx="717" cy="29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1530" name="Freeform 25"/>
            <p:cNvSpPr>
              <a:spLocks/>
            </p:cNvSpPr>
            <p:nvPr/>
          </p:nvSpPr>
          <p:spPr bwMode="auto">
            <a:xfrm>
              <a:off x="2318" y="3604"/>
              <a:ext cx="224" cy="336"/>
            </a:xfrm>
            <a:custGeom>
              <a:avLst/>
              <a:gdLst>
                <a:gd name="T0" fmla="*/ 0 w 170"/>
                <a:gd name="T1" fmla="*/ 21103 h 255"/>
                <a:gd name="T2" fmla="*/ 0 w 170"/>
                <a:gd name="T3" fmla="*/ 0 h 255"/>
                <a:gd name="T4" fmla="*/ 14053 w 170"/>
                <a:gd name="T5" fmla="*/ 0 h 255"/>
                <a:gd name="T6" fmla="*/ 14053 w 170"/>
                <a:gd name="T7" fmla="*/ 9641 h 2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0"/>
                <a:gd name="T13" fmla="*/ 0 h 255"/>
                <a:gd name="T14" fmla="*/ 170 w 170"/>
                <a:gd name="T15" fmla="*/ 255 h 2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0" h="255">
                  <a:moveTo>
                    <a:pt x="0" y="255"/>
                  </a:moveTo>
                  <a:lnTo>
                    <a:pt x="0" y="0"/>
                  </a:lnTo>
                  <a:lnTo>
                    <a:pt x="170" y="0"/>
                  </a:lnTo>
                  <a:lnTo>
                    <a:pt x="170" y="117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1" name="Freeform 26"/>
            <p:cNvSpPr>
              <a:spLocks/>
            </p:cNvSpPr>
            <p:nvPr/>
          </p:nvSpPr>
          <p:spPr bwMode="auto">
            <a:xfrm>
              <a:off x="1727" y="3604"/>
              <a:ext cx="703" cy="76"/>
            </a:xfrm>
            <a:custGeom>
              <a:avLst/>
              <a:gdLst>
                <a:gd name="T0" fmla="*/ 0 w 533"/>
                <a:gd name="T1" fmla="*/ 4405 h 58"/>
                <a:gd name="T2" fmla="*/ 0 w 533"/>
                <a:gd name="T3" fmla="*/ 0 h 58"/>
                <a:gd name="T4" fmla="*/ 44691 w 533"/>
                <a:gd name="T5" fmla="*/ 0 h 58"/>
                <a:gd name="T6" fmla="*/ 0 60000 65536"/>
                <a:gd name="T7" fmla="*/ 0 60000 65536"/>
                <a:gd name="T8" fmla="*/ 0 60000 65536"/>
                <a:gd name="T9" fmla="*/ 0 w 533"/>
                <a:gd name="T10" fmla="*/ 0 h 58"/>
                <a:gd name="T11" fmla="*/ 533 w 533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3" h="58">
                  <a:moveTo>
                    <a:pt x="0" y="58"/>
                  </a:moveTo>
                  <a:lnTo>
                    <a:pt x="0" y="0"/>
                  </a:lnTo>
                  <a:lnTo>
                    <a:pt x="53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2" name="Freeform 27"/>
            <p:cNvSpPr>
              <a:spLocks/>
            </p:cNvSpPr>
            <p:nvPr/>
          </p:nvSpPr>
          <p:spPr bwMode="auto">
            <a:xfrm>
              <a:off x="2078" y="3547"/>
              <a:ext cx="688" cy="393"/>
            </a:xfrm>
            <a:custGeom>
              <a:avLst/>
              <a:gdLst>
                <a:gd name="T0" fmla="*/ 0 w 522"/>
                <a:gd name="T1" fmla="*/ 3633 h 298"/>
                <a:gd name="T2" fmla="*/ 0 w 522"/>
                <a:gd name="T3" fmla="*/ 0 h 298"/>
                <a:gd name="T4" fmla="*/ 43278 w 522"/>
                <a:gd name="T5" fmla="*/ 0 h 298"/>
                <a:gd name="T6" fmla="*/ 43278 w 522"/>
                <a:gd name="T7" fmla="*/ 24938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2"/>
                <a:gd name="T13" fmla="*/ 0 h 298"/>
                <a:gd name="T14" fmla="*/ 522 w 522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2" h="298">
                  <a:moveTo>
                    <a:pt x="0" y="43"/>
                  </a:moveTo>
                  <a:lnTo>
                    <a:pt x="0" y="0"/>
                  </a:lnTo>
                  <a:lnTo>
                    <a:pt x="522" y="0"/>
                  </a:lnTo>
                  <a:lnTo>
                    <a:pt x="522" y="29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3" name="Freeform 28"/>
            <p:cNvSpPr>
              <a:spLocks/>
            </p:cNvSpPr>
            <p:nvPr/>
          </p:nvSpPr>
          <p:spPr bwMode="auto">
            <a:xfrm>
              <a:off x="4424" y="3450"/>
              <a:ext cx="583" cy="490"/>
            </a:xfrm>
            <a:custGeom>
              <a:avLst/>
              <a:gdLst>
                <a:gd name="T0" fmla="*/ 0 w 442"/>
                <a:gd name="T1" fmla="*/ 12992 h 372"/>
                <a:gd name="T2" fmla="*/ 0 w 442"/>
                <a:gd name="T3" fmla="*/ 0 h 372"/>
                <a:gd name="T4" fmla="*/ 37081 w 442"/>
                <a:gd name="T5" fmla="*/ 0 h 372"/>
                <a:gd name="T6" fmla="*/ 37081 w 442"/>
                <a:gd name="T7" fmla="*/ 30542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2"/>
                <a:gd name="T13" fmla="*/ 0 h 372"/>
                <a:gd name="T14" fmla="*/ 442 w 442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2" h="372">
                  <a:moveTo>
                    <a:pt x="0" y="159"/>
                  </a:moveTo>
                  <a:lnTo>
                    <a:pt x="0" y="0"/>
                  </a:lnTo>
                  <a:lnTo>
                    <a:pt x="442" y="0"/>
                  </a:lnTo>
                  <a:lnTo>
                    <a:pt x="442" y="37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4" name="Freeform 29"/>
            <p:cNvSpPr>
              <a:spLocks/>
            </p:cNvSpPr>
            <p:nvPr/>
          </p:nvSpPr>
          <p:spPr bwMode="auto">
            <a:xfrm>
              <a:off x="2422" y="3351"/>
              <a:ext cx="493" cy="589"/>
            </a:xfrm>
            <a:custGeom>
              <a:avLst/>
              <a:gdLst>
                <a:gd name="T0" fmla="*/ 0 w 374"/>
                <a:gd name="T1" fmla="*/ 12264 h 447"/>
                <a:gd name="T2" fmla="*/ 0 w 374"/>
                <a:gd name="T3" fmla="*/ 0 h 447"/>
                <a:gd name="T4" fmla="*/ 31117 w 374"/>
                <a:gd name="T5" fmla="*/ 0 h 447"/>
                <a:gd name="T6" fmla="*/ 31117 w 374"/>
                <a:gd name="T7" fmla="*/ 36911 h 4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4"/>
                <a:gd name="T13" fmla="*/ 0 h 447"/>
                <a:gd name="T14" fmla="*/ 374 w 374"/>
                <a:gd name="T15" fmla="*/ 447 h 4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4" h="447">
                  <a:moveTo>
                    <a:pt x="0" y="149"/>
                  </a:moveTo>
                  <a:lnTo>
                    <a:pt x="0" y="0"/>
                  </a:lnTo>
                  <a:lnTo>
                    <a:pt x="374" y="0"/>
                  </a:lnTo>
                  <a:lnTo>
                    <a:pt x="374" y="447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5" name="Freeform 30"/>
            <p:cNvSpPr>
              <a:spLocks/>
            </p:cNvSpPr>
            <p:nvPr/>
          </p:nvSpPr>
          <p:spPr bwMode="auto">
            <a:xfrm>
              <a:off x="2668" y="3190"/>
              <a:ext cx="397" cy="750"/>
            </a:xfrm>
            <a:custGeom>
              <a:avLst/>
              <a:gdLst>
                <a:gd name="T0" fmla="*/ 0 w 301"/>
                <a:gd name="T1" fmla="*/ 10109 h 569"/>
                <a:gd name="T2" fmla="*/ 0 w 301"/>
                <a:gd name="T3" fmla="*/ 0 h 569"/>
                <a:gd name="T4" fmla="*/ 25258 w 301"/>
                <a:gd name="T5" fmla="*/ 0 h 569"/>
                <a:gd name="T6" fmla="*/ 25258 w 301"/>
                <a:gd name="T7" fmla="*/ 47283 h 5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1"/>
                <a:gd name="T13" fmla="*/ 0 h 569"/>
                <a:gd name="T14" fmla="*/ 301 w 301"/>
                <a:gd name="T15" fmla="*/ 569 h 5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1" h="569">
                  <a:moveTo>
                    <a:pt x="0" y="122"/>
                  </a:moveTo>
                  <a:lnTo>
                    <a:pt x="0" y="0"/>
                  </a:lnTo>
                  <a:lnTo>
                    <a:pt x="301" y="0"/>
                  </a:lnTo>
                  <a:lnTo>
                    <a:pt x="301" y="569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6" name="Freeform 31"/>
            <p:cNvSpPr>
              <a:spLocks/>
            </p:cNvSpPr>
            <p:nvPr/>
          </p:nvSpPr>
          <p:spPr bwMode="auto">
            <a:xfrm>
              <a:off x="4715" y="3106"/>
              <a:ext cx="442" cy="834"/>
            </a:xfrm>
            <a:custGeom>
              <a:avLst/>
              <a:gdLst>
                <a:gd name="T0" fmla="*/ 0 w 335"/>
                <a:gd name="T1" fmla="*/ 21534 h 633"/>
                <a:gd name="T2" fmla="*/ 0 w 335"/>
                <a:gd name="T3" fmla="*/ 0 h 633"/>
                <a:gd name="T4" fmla="*/ 28244 w 335"/>
                <a:gd name="T5" fmla="*/ 0 h 633"/>
                <a:gd name="T6" fmla="*/ 28244 w 335"/>
                <a:gd name="T7" fmla="*/ 52214 h 6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5"/>
                <a:gd name="T13" fmla="*/ 0 h 633"/>
                <a:gd name="T14" fmla="*/ 335 w 335"/>
                <a:gd name="T15" fmla="*/ 633 h 6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5" h="633">
                  <a:moveTo>
                    <a:pt x="0" y="261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633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7" name="Freeform 32"/>
            <p:cNvSpPr>
              <a:spLocks/>
            </p:cNvSpPr>
            <p:nvPr/>
          </p:nvSpPr>
          <p:spPr bwMode="auto">
            <a:xfrm>
              <a:off x="2862" y="1208"/>
              <a:ext cx="2071" cy="1982"/>
            </a:xfrm>
            <a:custGeom>
              <a:avLst/>
              <a:gdLst>
                <a:gd name="T0" fmla="*/ 130673 w 1571"/>
                <a:gd name="T1" fmla="*/ 119181 h 1504"/>
                <a:gd name="T2" fmla="*/ 130673 w 1571"/>
                <a:gd name="T3" fmla="*/ 0 h 1504"/>
                <a:gd name="T4" fmla="*/ 0 w 1571"/>
                <a:gd name="T5" fmla="*/ 0 h 1504"/>
                <a:gd name="T6" fmla="*/ 0 w 1571"/>
                <a:gd name="T7" fmla="*/ 124444 h 15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71"/>
                <a:gd name="T13" fmla="*/ 0 h 1504"/>
                <a:gd name="T14" fmla="*/ 1571 w 1571"/>
                <a:gd name="T15" fmla="*/ 1504 h 15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71" h="1504">
                  <a:moveTo>
                    <a:pt x="1571" y="1440"/>
                  </a:moveTo>
                  <a:lnTo>
                    <a:pt x="1571" y="0"/>
                  </a:lnTo>
                  <a:lnTo>
                    <a:pt x="0" y="0"/>
                  </a:lnTo>
                  <a:lnTo>
                    <a:pt x="0" y="150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8" name="Line 33"/>
            <p:cNvSpPr>
              <a:spLocks noChangeShapeType="1"/>
            </p:cNvSpPr>
            <p:nvPr/>
          </p:nvSpPr>
          <p:spPr bwMode="auto">
            <a:xfrm>
              <a:off x="674" y="3933"/>
              <a:ext cx="4632" cy="2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1506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13"/>
            <a:ext cx="345122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5"/>
          <p:cNvSpPr txBox="1">
            <a:spLocks noChangeArrowheads="1"/>
          </p:cNvSpPr>
          <p:nvPr/>
        </p:nvSpPr>
        <p:spPr bwMode="auto">
          <a:xfrm>
            <a:off x="212725" y="184150"/>
            <a:ext cx="8931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We can look at the dendrogram to determine the </a:t>
            </a:r>
            <a:r>
              <a:rPr lang="ja-JP" altLang="en-US"/>
              <a:t>“</a:t>
            </a:r>
            <a:r>
              <a:rPr lang="en-US" altLang="ja-JP"/>
              <a:t>correct</a:t>
            </a:r>
            <a:r>
              <a:rPr lang="ja-JP" altLang="en-US"/>
              <a:t>”</a:t>
            </a:r>
            <a:r>
              <a:rPr lang="en-US" altLang="ja-JP"/>
              <a:t> number of clusters. In this case, the two highly separated subtrees are highly suggestive of two clusters. </a:t>
            </a:r>
            <a:r>
              <a:rPr lang="en-US" altLang="ja-JP" sz="2000"/>
              <a:t>(Things are rarely this clear cut, unfortunately)</a:t>
            </a:r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/>
          <p:cNvGrpSpPr>
            <a:grpSpLocks/>
          </p:cNvGrpSpPr>
          <p:nvPr/>
        </p:nvGrpSpPr>
        <p:grpSpPr bwMode="auto">
          <a:xfrm>
            <a:off x="279400" y="2333625"/>
            <a:ext cx="2952750" cy="2705100"/>
            <a:chOff x="3164" y="1404"/>
            <a:chExt cx="2400" cy="2400"/>
          </a:xfrm>
        </p:grpSpPr>
        <p:sp>
          <p:nvSpPr>
            <p:cNvPr id="22567" name="Rectangle 3"/>
            <p:cNvSpPr>
              <a:spLocks noChangeArrowheads="1"/>
            </p:cNvSpPr>
            <p:nvPr/>
          </p:nvSpPr>
          <p:spPr bwMode="auto">
            <a:xfrm>
              <a:off x="316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68" name="Rectangle 4"/>
            <p:cNvSpPr>
              <a:spLocks noChangeArrowheads="1"/>
            </p:cNvSpPr>
            <p:nvPr/>
          </p:nvSpPr>
          <p:spPr bwMode="auto">
            <a:xfrm>
              <a:off x="340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69" name="Rectangle 5"/>
            <p:cNvSpPr>
              <a:spLocks noChangeArrowheads="1"/>
            </p:cNvSpPr>
            <p:nvPr/>
          </p:nvSpPr>
          <p:spPr bwMode="auto">
            <a:xfrm>
              <a:off x="364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0" name="Rectangle 6"/>
            <p:cNvSpPr>
              <a:spLocks noChangeArrowheads="1"/>
            </p:cNvSpPr>
            <p:nvPr/>
          </p:nvSpPr>
          <p:spPr bwMode="auto">
            <a:xfrm>
              <a:off x="388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1" name="Rectangle 7"/>
            <p:cNvSpPr>
              <a:spLocks noChangeArrowheads="1"/>
            </p:cNvSpPr>
            <p:nvPr/>
          </p:nvSpPr>
          <p:spPr bwMode="auto">
            <a:xfrm>
              <a:off x="412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2" name="Rectangle 8"/>
            <p:cNvSpPr>
              <a:spLocks noChangeArrowheads="1"/>
            </p:cNvSpPr>
            <p:nvPr/>
          </p:nvSpPr>
          <p:spPr bwMode="auto">
            <a:xfrm>
              <a:off x="436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3" name="Rectangle 9"/>
            <p:cNvSpPr>
              <a:spLocks noChangeArrowheads="1"/>
            </p:cNvSpPr>
            <p:nvPr/>
          </p:nvSpPr>
          <p:spPr bwMode="auto">
            <a:xfrm>
              <a:off x="460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4" name="Rectangle 10"/>
            <p:cNvSpPr>
              <a:spLocks noChangeArrowheads="1"/>
            </p:cNvSpPr>
            <p:nvPr/>
          </p:nvSpPr>
          <p:spPr bwMode="auto">
            <a:xfrm>
              <a:off x="484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5" name="Rectangle 11"/>
            <p:cNvSpPr>
              <a:spLocks noChangeArrowheads="1"/>
            </p:cNvSpPr>
            <p:nvPr/>
          </p:nvSpPr>
          <p:spPr bwMode="auto">
            <a:xfrm>
              <a:off x="508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6" name="Rectangle 12"/>
            <p:cNvSpPr>
              <a:spLocks noChangeArrowheads="1"/>
            </p:cNvSpPr>
            <p:nvPr/>
          </p:nvSpPr>
          <p:spPr bwMode="auto">
            <a:xfrm>
              <a:off x="5324" y="35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7" name="Rectangle 13"/>
            <p:cNvSpPr>
              <a:spLocks noChangeArrowheads="1"/>
            </p:cNvSpPr>
            <p:nvPr/>
          </p:nvSpPr>
          <p:spPr bwMode="auto">
            <a:xfrm>
              <a:off x="316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8" name="Rectangle 14"/>
            <p:cNvSpPr>
              <a:spLocks noChangeArrowheads="1"/>
            </p:cNvSpPr>
            <p:nvPr/>
          </p:nvSpPr>
          <p:spPr bwMode="auto">
            <a:xfrm>
              <a:off x="340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79" name="Rectangle 15"/>
            <p:cNvSpPr>
              <a:spLocks noChangeArrowheads="1"/>
            </p:cNvSpPr>
            <p:nvPr/>
          </p:nvSpPr>
          <p:spPr bwMode="auto">
            <a:xfrm>
              <a:off x="364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0" name="Rectangle 16"/>
            <p:cNvSpPr>
              <a:spLocks noChangeArrowheads="1"/>
            </p:cNvSpPr>
            <p:nvPr/>
          </p:nvSpPr>
          <p:spPr bwMode="auto">
            <a:xfrm>
              <a:off x="388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1" name="Rectangle 17"/>
            <p:cNvSpPr>
              <a:spLocks noChangeArrowheads="1"/>
            </p:cNvSpPr>
            <p:nvPr/>
          </p:nvSpPr>
          <p:spPr bwMode="auto">
            <a:xfrm>
              <a:off x="412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2" name="Rectangle 18"/>
            <p:cNvSpPr>
              <a:spLocks noChangeArrowheads="1"/>
            </p:cNvSpPr>
            <p:nvPr/>
          </p:nvSpPr>
          <p:spPr bwMode="auto">
            <a:xfrm>
              <a:off x="436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3" name="Rectangle 19"/>
            <p:cNvSpPr>
              <a:spLocks noChangeArrowheads="1"/>
            </p:cNvSpPr>
            <p:nvPr/>
          </p:nvSpPr>
          <p:spPr bwMode="auto">
            <a:xfrm>
              <a:off x="460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4" name="Rectangle 20"/>
            <p:cNvSpPr>
              <a:spLocks noChangeArrowheads="1"/>
            </p:cNvSpPr>
            <p:nvPr/>
          </p:nvSpPr>
          <p:spPr bwMode="auto">
            <a:xfrm>
              <a:off x="484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5" name="Rectangle 21"/>
            <p:cNvSpPr>
              <a:spLocks noChangeArrowheads="1"/>
            </p:cNvSpPr>
            <p:nvPr/>
          </p:nvSpPr>
          <p:spPr bwMode="auto">
            <a:xfrm>
              <a:off x="508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6" name="Rectangle 22"/>
            <p:cNvSpPr>
              <a:spLocks noChangeArrowheads="1"/>
            </p:cNvSpPr>
            <p:nvPr/>
          </p:nvSpPr>
          <p:spPr bwMode="auto">
            <a:xfrm>
              <a:off x="5324" y="33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7" name="Rectangle 23"/>
            <p:cNvSpPr>
              <a:spLocks noChangeArrowheads="1"/>
            </p:cNvSpPr>
            <p:nvPr/>
          </p:nvSpPr>
          <p:spPr bwMode="auto">
            <a:xfrm>
              <a:off x="316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8" name="Rectangle 24"/>
            <p:cNvSpPr>
              <a:spLocks noChangeArrowheads="1"/>
            </p:cNvSpPr>
            <p:nvPr/>
          </p:nvSpPr>
          <p:spPr bwMode="auto">
            <a:xfrm>
              <a:off x="340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89" name="Rectangle 25"/>
            <p:cNvSpPr>
              <a:spLocks noChangeArrowheads="1"/>
            </p:cNvSpPr>
            <p:nvPr/>
          </p:nvSpPr>
          <p:spPr bwMode="auto">
            <a:xfrm>
              <a:off x="364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0" name="Rectangle 26"/>
            <p:cNvSpPr>
              <a:spLocks noChangeArrowheads="1"/>
            </p:cNvSpPr>
            <p:nvPr/>
          </p:nvSpPr>
          <p:spPr bwMode="auto">
            <a:xfrm>
              <a:off x="388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1" name="Rectangle 27"/>
            <p:cNvSpPr>
              <a:spLocks noChangeArrowheads="1"/>
            </p:cNvSpPr>
            <p:nvPr/>
          </p:nvSpPr>
          <p:spPr bwMode="auto">
            <a:xfrm>
              <a:off x="412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2" name="Rectangle 28"/>
            <p:cNvSpPr>
              <a:spLocks noChangeArrowheads="1"/>
            </p:cNvSpPr>
            <p:nvPr/>
          </p:nvSpPr>
          <p:spPr bwMode="auto">
            <a:xfrm>
              <a:off x="436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3" name="Rectangle 29"/>
            <p:cNvSpPr>
              <a:spLocks noChangeArrowheads="1"/>
            </p:cNvSpPr>
            <p:nvPr/>
          </p:nvSpPr>
          <p:spPr bwMode="auto">
            <a:xfrm>
              <a:off x="460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4" name="Rectangle 30"/>
            <p:cNvSpPr>
              <a:spLocks noChangeArrowheads="1"/>
            </p:cNvSpPr>
            <p:nvPr/>
          </p:nvSpPr>
          <p:spPr bwMode="auto">
            <a:xfrm>
              <a:off x="484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5" name="Rectangle 31"/>
            <p:cNvSpPr>
              <a:spLocks noChangeArrowheads="1"/>
            </p:cNvSpPr>
            <p:nvPr/>
          </p:nvSpPr>
          <p:spPr bwMode="auto">
            <a:xfrm>
              <a:off x="508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6" name="Rectangle 32"/>
            <p:cNvSpPr>
              <a:spLocks noChangeArrowheads="1"/>
            </p:cNvSpPr>
            <p:nvPr/>
          </p:nvSpPr>
          <p:spPr bwMode="auto">
            <a:xfrm>
              <a:off x="5324" y="30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7" name="Rectangle 33"/>
            <p:cNvSpPr>
              <a:spLocks noChangeArrowheads="1"/>
            </p:cNvSpPr>
            <p:nvPr/>
          </p:nvSpPr>
          <p:spPr bwMode="auto">
            <a:xfrm>
              <a:off x="316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8" name="Rectangle 34"/>
            <p:cNvSpPr>
              <a:spLocks noChangeArrowheads="1"/>
            </p:cNvSpPr>
            <p:nvPr/>
          </p:nvSpPr>
          <p:spPr bwMode="auto">
            <a:xfrm>
              <a:off x="340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599" name="Rectangle 35"/>
            <p:cNvSpPr>
              <a:spLocks noChangeArrowheads="1"/>
            </p:cNvSpPr>
            <p:nvPr/>
          </p:nvSpPr>
          <p:spPr bwMode="auto">
            <a:xfrm>
              <a:off x="364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0" name="Rectangle 36"/>
            <p:cNvSpPr>
              <a:spLocks noChangeArrowheads="1"/>
            </p:cNvSpPr>
            <p:nvPr/>
          </p:nvSpPr>
          <p:spPr bwMode="auto">
            <a:xfrm>
              <a:off x="388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1" name="Rectangle 37"/>
            <p:cNvSpPr>
              <a:spLocks noChangeArrowheads="1"/>
            </p:cNvSpPr>
            <p:nvPr/>
          </p:nvSpPr>
          <p:spPr bwMode="auto">
            <a:xfrm>
              <a:off x="412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2" name="Rectangle 38"/>
            <p:cNvSpPr>
              <a:spLocks noChangeArrowheads="1"/>
            </p:cNvSpPr>
            <p:nvPr/>
          </p:nvSpPr>
          <p:spPr bwMode="auto">
            <a:xfrm>
              <a:off x="436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3" name="Rectangle 39"/>
            <p:cNvSpPr>
              <a:spLocks noChangeArrowheads="1"/>
            </p:cNvSpPr>
            <p:nvPr/>
          </p:nvSpPr>
          <p:spPr bwMode="auto">
            <a:xfrm>
              <a:off x="460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4" name="Rectangle 40"/>
            <p:cNvSpPr>
              <a:spLocks noChangeArrowheads="1"/>
            </p:cNvSpPr>
            <p:nvPr/>
          </p:nvSpPr>
          <p:spPr bwMode="auto">
            <a:xfrm>
              <a:off x="484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5" name="Rectangle 41"/>
            <p:cNvSpPr>
              <a:spLocks noChangeArrowheads="1"/>
            </p:cNvSpPr>
            <p:nvPr/>
          </p:nvSpPr>
          <p:spPr bwMode="auto">
            <a:xfrm>
              <a:off x="508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6" name="Rectangle 42"/>
            <p:cNvSpPr>
              <a:spLocks noChangeArrowheads="1"/>
            </p:cNvSpPr>
            <p:nvPr/>
          </p:nvSpPr>
          <p:spPr bwMode="auto">
            <a:xfrm>
              <a:off x="5324" y="28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7" name="Rectangle 43"/>
            <p:cNvSpPr>
              <a:spLocks noChangeArrowheads="1"/>
            </p:cNvSpPr>
            <p:nvPr/>
          </p:nvSpPr>
          <p:spPr bwMode="auto">
            <a:xfrm>
              <a:off x="316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8" name="Rectangle 44"/>
            <p:cNvSpPr>
              <a:spLocks noChangeArrowheads="1"/>
            </p:cNvSpPr>
            <p:nvPr/>
          </p:nvSpPr>
          <p:spPr bwMode="auto">
            <a:xfrm>
              <a:off x="340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09" name="Rectangle 45"/>
            <p:cNvSpPr>
              <a:spLocks noChangeArrowheads="1"/>
            </p:cNvSpPr>
            <p:nvPr/>
          </p:nvSpPr>
          <p:spPr bwMode="auto">
            <a:xfrm>
              <a:off x="364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0" name="Rectangle 46"/>
            <p:cNvSpPr>
              <a:spLocks noChangeArrowheads="1"/>
            </p:cNvSpPr>
            <p:nvPr/>
          </p:nvSpPr>
          <p:spPr bwMode="auto">
            <a:xfrm>
              <a:off x="388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1" name="Rectangle 47"/>
            <p:cNvSpPr>
              <a:spLocks noChangeArrowheads="1"/>
            </p:cNvSpPr>
            <p:nvPr/>
          </p:nvSpPr>
          <p:spPr bwMode="auto">
            <a:xfrm>
              <a:off x="412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2" name="Rectangle 48"/>
            <p:cNvSpPr>
              <a:spLocks noChangeArrowheads="1"/>
            </p:cNvSpPr>
            <p:nvPr/>
          </p:nvSpPr>
          <p:spPr bwMode="auto">
            <a:xfrm>
              <a:off x="436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3" name="Rectangle 49"/>
            <p:cNvSpPr>
              <a:spLocks noChangeArrowheads="1"/>
            </p:cNvSpPr>
            <p:nvPr/>
          </p:nvSpPr>
          <p:spPr bwMode="auto">
            <a:xfrm>
              <a:off x="460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4" name="Rectangle 50"/>
            <p:cNvSpPr>
              <a:spLocks noChangeArrowheads="1"/>
            </p:cNvSpPr>
            <p:nvPr/>
          </p:nvSpPr>
          <p:spPr bwMode="auto">
            <a:xfrm>
              <a:off x="484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5" name="Rectangle 51"/>
            <p:cNvSpPr>
              <a:spLocks noChangeArrowheads="1"/>
            </p:cNvSpPr>
            <p:nvPr/>
          </p:nvSpPr>
          <p:spPr bwMode="auto">
            <a:xfrm>
              <a:off x="508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6" name="Rectangle 52"/>
            <p:cNvSpPr>
              <a:spLocks noChangeArrowheads="1"/>
            </p:cNvSpPr>
            <p:nvPr/>
          </p:nvSpPr>
          <p:spPr bwMode="auto">
            <a:xfrm>
              <a:off x="5324" y="26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7" name="Rectangle 53"/>
            <p:cNvSpPr>
              <a:spLocks noChangeArrowheads="1"/>
            </p:cNvSpPr>
            <p:nvPr/>
          </p:nvSpPr>
          <p:spPr bwMode="auto">
            <a:xfrm>
              <a:off x="316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8" name="Rectangle 54"/>
            <p:cNvSpPr>
              <a:spLocks noChangeArrowheads="1"/>
            </p:cNvSpPr>
            <p:nvPr/>
          </p:nvSpPr>
          <p:spPr bwMode="auto">
            <a:xfrm>
              <a:off x="340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19" name="Rectangle 55"/>
            <p:cNvSpPr>
              <a:spLocks noChangeArrowheads="1"/>
            </p:cNvSpPr>
            <p:nvPr/>
          </p:nvSpPr>
          <p:spPr bwMode="auto">
            <a:xfrm>
              <a:off x="364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0" name="Rectangle 56"/>
            <p:cNvSpPr>
              <a:spLocks noChangeArrowheads="1"/>
            </p:cNvSpPr>
            <p:nvPr/>
          </p:nvSpPr>
          <p:spPr bwMode="auto">
            <a:xfrm>
              <a:off x="388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1" name="Rectangle 57"/>
            <p:cNvSpPr>
              <a:spLocks noChangeArrowheads="1"/>
            </p:cNvSpPr>
            <p:nvPr/>
          </p:nvSpPr>
          <p:spPr bwMode="auto">
            <a:xfrm>
              <a:off x="412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2" name="Rectangle 58"/>
            <p:cNvSpPr>
              <a:spLocks noChangeArrowheads="1"/>
            </p:cNvSpPr>
            <p:nvPr/>
          </p:nvSpPr>
          <p:spPr bwMode="auto">
            <a:xfrm>
              <a:off x="436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3" name="Rectangle 59"/>
            <p:cNvSpPr>
              <a:spLocks noChangeArrowheads="1"/>
            </p:cNvSpPr>
            <p:nvPr/>
          </p:nvSpPr>
          <p:spPr bwMode="auto">
            <a:xfrm>
              <a:off x="460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4" name="Rectangle 60"/>
            <p:cNvSpPr>
              <a:spLocks noChangeArrowheads="1"/>
            </p:cNvSpPr>
            <p:nvPr/>
          </p:nvSpPr>
          <p:spPr bwMode="auto">
            <a:xfrm>
              <a:off x="484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5" name="Rectangle 61"/>
            <p:cNvSpPr>
              <a:spLocks noChangeArrowheads="1"/>
            </p:cNvSpPr>
            <p:nvPr/>
          </p:nvSpPr>
          <p:spPr bwMode="auto">
            <a:xfrm>
              <a:off x="508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6" name="Rectangle 62"/>
            <p:cNvSpPr>
              <a:spLocks noChangeArrowheads="1"/>
            </p:cNvSpPr>
            <p:nvPr/>
          </p:nvSpPr>
          <p:spPr bwMode="auto">
            <a:xfrm>
              <a:off x="5324" y="236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7" name="Rectangle 63"/>
            <p:cNvSpPr>
              <a:spLocks noChangeArrowheads="1"/>
            </p:cNvSpPr>
            <p:nvPr/>
          </p:nvSpPr>
          <p:spPr bwMode="auto">
            <a:xfrm>
              <a:off x="316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8" name="Rectangle 64"/>
            <p:cNvSpPr>
              <a:spLocks noChangeArrowheads="1"/>
            </p:cNvSpPr>
            <p:nvPr/>
          </p:nvSpPr>
          <p:spPr bwMode="auto">
            <a:xfrm>
              <a:off x="340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29" name="Rectangle 65"/>
            <p:cNvSpPr>
              <a:spLocks noChangeArrowheads="1"/>
            </p:cNvSpPr>
            <p:nvPr/>
          </p:nvSpPr>
          <p:spPr bwMode="auto">
            <a:xfrm>
              <a:off x="364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0" name="Rectangle 66"/>
            <p:cNvSpPr>
              <a:spLocks noChangeArrowheads="1"/>
            </p:cNvSpPr>
            <p:nvPr/>
          </p:nvSpPr>
          <p:spPr bwMode="auto">
            <a:xfrm>
              <a:off x="388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1" name="Rectangle 67"/>
            <p:cNvSpPr>
              <a:spLocks noChangeArrowheads="1"/>
            </p:cNvSpPr>
            <p:nvPr/>
          </p:nvSpPr>
          <p:spPr bwMode="auto">
            <a:xfrm>
              <a:off x="412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2" name="Rectangle 68"/>
            <p:cNvSpPr>
              <a:spLocks noChangeArrowheads="1"/>
            </p:cNvSpPr>
            <p:nvPr/>
          </p:nvSpPr>
          <p:spPr bwMode="auto">
            <a:xfrm>
              <a:off x="436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3" name="Rectangle 69"/>
            <p:cNvSpPr>
              <a:spLocks noChangeArrowheads="1"/>
            </p:cNvSpPr>
            <p:nvPr/>
          </p:nvSpPr>
          <p:spPr bwMode="auto">
            <a:xfrm>
              <a:off x="460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4" name="Rectangle 70"/>
            <p:cNvSpPr>
              <a:spLocks noChangeArrowheads="1"/>
            </p:cNvSpPr>
            <p:nvPr/>
          </p:nvSpPr>
          <p:spPr bwMode="auto">
            <a:xfrm>
              <a:off x="484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5" name="Rectangle 71"/>
            <p:cNvSpPr>
              <a:spLocks noChangeArrowheads="1"/>
            </p:cNvSpPr>
            <p:nvPr/>
          </p:nvSpPr>
          <p:spPr bwMode="auto">
            <a:xfrm>
              <a:off x="508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6" name="Rectangle 72"/>
            <p:cNvSpPr>
              <a:spLocks noChangeArrowheads="1"/>
            </p:cNvSpPr>
            <p:nvPr/>
          </p:nvSpPr>
          <p:spPr bwMode="auto">
            <a:xfrm>
              <a:off x="5324" y="212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7" name="Rectangle 73"/>
            <p:cNvSpPr>
              <a:spLocks noChangeArrowheads="1"/>
            </p:cNvSpPr>
            <p:nvPr/>
          </p:nvSpPr>
          <p:spPr bwMode="auto">
            <a:xfrm>
              <a:off x="316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8" name="Rectangle 74"/>
            <p:cNvSpPr>
              <a:spLocks noChangeArrowheads="1"/>
            </p:cNvSpPr>
            <p:nvPr/>
          </p:nvSpPr>
          <p:spPr bwMode="auto">
            <a:xfrm>
              <a:off x="340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39" name="Rectangle 75"/>
            <p:cNvSpPr>
              <a:spLocks noChangeArrowheads="1"/>
            </p:cNvSpPr>
            <p:nvPr/>
          </p:nvSpPr>
          <p:spPr bwMode="auto">
            <a:xfrm>
              <a:off x="364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0" name="Rectangle 76"/>
            <p:cNvSpPr>
              <a:spLocks noChangeArrowheads="1"/>
            </p:cNvSpPr>
            <p:nvPr/>
          </p:nvSpPr>
          <p:spPr bwMode="auto">
            <a:xfrm>
              <a:off x="388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1" name="Rectangle 77"/>
            <p:cNvSpPr>
              <a:spLocks noChangeArrowheads="1"/>
            </p:cNvSpPr>
            <p:nvPr/>
          </p:nvSpPr>
          <p:spPr bwMode="auto">
            <a:xfrm>
              <a:off x="412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2" name="Rectangle 78"/>
            <p:cNvSpPr>
              <a:spLocks noChangeArrowheads="1"/>
            </p:cNvSpPr>
            <p:nvPr/>
          </p:nvSpPr>
          <p:spPr bwMode="auto">
            <a:xfrm>
              <a:off x="436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3" name="Rectangle 79"/>
            <p:cNvSpPr>
              <a:spLocks noChangeArrowheads="1"/>
            </p:cNvSpPr>
            <p:nvPr/>
          </p:nvSpPr>
          <p:spPr bwMode="auto">
            <a:xfrm>
              <a:off x="460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4" name="Rectangle 80"/>
            <p:cNvSpPr>
              <a:spLocks noChangeArrowheads="1"/>
            </p:cNvSpPr>
            <p:nvPr/>
          </p:nvSpPr>
          <p:spPr bwMode="auto">
            <a:xfrm>
              <a:off x="484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5" name="Rectangle 81"/>
            <p:cNvSpPr>
              <a:spLocks noChangeArrowheads="1"/>
            </p:cNvSpPr>
            <p:nvPr/>
          </p:nvSpPr>
          <p:spPr bwMode="auto">
            <a:xfrm>
              <a:off x="508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6" name="Rectangle 82"/>
            <p:cNvSpPr>
              <a:spLocks noChangeArrowheads="1"/>
            </p:cNvSpPr>
            <p:nvPr/>
          </p:nvSpPr>
          <p:spPr bwMode="auto">
            <a:xfrm>
              <a:off x="5324" y="188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7" name="Rectangle 83"/>
            <p:cNvSpPr>
              <a:spLocks noChangeArrowheads="1"/>
            </p:cNvSpPr>
            <p:nvPr/>
          </p:nvSpPr>
          <p:spPr bwMode="auto">
            <a:xfrm>
              <a:off x="316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8" name="Rectangle 84"/>
            <p:cNvSpPr>
              <a:spLocks noChangeArrowheads="1"/>
            </p:cNvSpPr>
            <p:nvPr/>
          </p:nvSpPr>
          <p:spPr bwMode="auto">
            <a:xfrm>
              <a:off x="340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49" name="Rectangle 85"/>
            <p:cNvSpPr>
              <a:spLocks noChangeArrowheads="1"/>
            </p:cNvSpPr>
            <p:nvPr/>
          </p:nvSpPr>
          <p:spPr bwMode="auto">
            <a:xfrm>
              <a:off x="364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0" name="Rectangle 86"/>
            <p:cNvSpPr>
              <a:spLocks noChangeArrowheads="1"/>
            </p:cNvSpPr>
            <p:nvPr/>
          </p:nvSpPr>
          <p:spPr bwMode="auto">
            <a:xfrm>
              <a:off x="388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1" name="Rectangle 87"/>
            <p:cNvSpPr>
              <a:spLocks noChangeArrowheads="1"/>
            </p:cNvSpPr>
            <p:nvPr/>
          </p:nvSpPr>
          <p:spPr bwMode="auto">
            <a:xfrm>
              <a:off x="412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2" name="Rectangle 88"/>
            <p:cNvSpPr>
              <a:spLocks noChangeArrowheads="1"/>
            </p:cNvSpPr>
            <p:nvPr/>
          </p:nvSpPr>
          <p:spPr bwMode="auto">
            <a:xfrm>
              <a:off x="436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3" name="Rectangle 89"/>
            <p:cNvSpPr>
              <a:spLocks noChangeArrowheads="1"/>
            </p:cNvSpPr>
            <p:nvPr/>
          </p:nvSpPr>
          <p:spPr bwMode="auto">
            <a:xfrm>
              <a:off x="460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4" name="Rectangle 90"/>
            <p:cNvSpPr>
              <a:spLocks noChangeArrowheads="1"/>
            </p:cNvSpPr>
            <p:nvPr/>
          </p:nvSpPr>
          <p:spPr bwMode="auto">
            <a:xfrm>
              <a:off x="484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5" name="Rectangle 91"/>
            <p:cNvSpPr>
              <a:spLocks noChangeArrowheads="1"/>
            </p:cNvSpPr>
            <p:nvPr/>
          </p:nvSpPr>
          <p:spPr bwMode="auto">
            <a:xfrm>
              <a:off x="508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6" name="Rectangle 92"/>
            <p:cNvSpPr>
              <a:spLocks noChangeArrowheads="1"/>
            </p:cNvSpPr>
            <p:nvPr/>
          </p:nvSpPr>
          <p:spPr bwMode="auto">
            <a:xfrm>
              <a:off x="5324" y="164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7" name="Rectangle 93"/>
            <p:cNvSpPr>
              <a:spLocks noChangeArrowheads="1"/>
            </p:cNvSpPr>
            <p:nvPr/>
          </p:nvSpPr>
          <p:spPr bwMode="auto">
            <a:xfrm>
              <a:off x="316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8" name="Rectangle 94"/>
            <p:cNvSpPr>
              <a:spLocks noChangeArrowheads="1"/>
            </p:cNvSpPr>
            <p:nvPr/>
          </p:nvSpPr>
          <p:spPr bwMode="auto">
            <a:xfrm>
              <a:off x="340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59" name="Rectangle 95"/>
            <p:cNvSpPr>
              <a:spLocks noChangeArrowheads="1"/>
            </p:cNvSpPr>
            <p:nvPr/>
          </p:nvSpPr>
          <p:spPr bwMode="auto">
            <a:xfrm>
              <a:off x="364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60" name="Rectangle 96"/>
            <p:cNvSpPr>
              <a:spLocks noChangeArrowheads="1"/>
            </p:cNvSpPr>
            <p:nvPr/>
          </p:nvSpPr>
          <p:spPr bwMode="auto">
            <a:xfrm>
              <a:off x="388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61" name="Rectangle 97"/>
            <p:cNvSpPr>
              <a:spLocks noChangeArrowheads="1"/>
            </p:cNvSpPr>
            <p:nvPr/>
          </p:nvSpPr>
          <p:spPr bwMode="auto">
            <a:xfrm>
              <a:off x="412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62" name="Rectangle 98"/>
            <p:cNvSpPr>
              <a:spLocks noChangeArrowheads="1"/>
            </p:cNvSpPr>
            <p:nvPr/>
          </p:nvSpPr>
          <p:spPr bwMode="auto">
            <a:xfrm>
              <a:off x="436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63" name="Rectangle 99"/>
            <p:cNvSpPr>
              <a:spLocks noChangeArrowheads="1"/>
            </p:cNvSpPr>
            <p:nvPr/>
          </p:nvSpPr>
          <p:spPr bwMode="auto">
            <a:xfrm>
              <a:off x="460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64" name="Rectangle 100"/>
            <p:cNvSpPr>
              <a:spLocks noChangeArrowheads="1"/>
            </p:cNvSpPr>
            <p:nvPr/>
          </p:nvSpPr>
          <p:spPr bwMode="auto">
            <a:xfrm>
              <a:off x="484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65" name="Rectangle 101"/>
            <p:cNvSpPr>
              <a:spLocks noChangeArrowheads="1"/>
            </p:cNvSpPr>
            <p:nvPr/>
          </p:nvSpPr>
          <p:spPr bwMode="auto">
            <a:xfrm>
              <a:off x="508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66" name="Rectangle 102"/>
            <p:cNvSpPr>
              <a:spLocks noChangeArrowheads="1"/>
            </p:cNvSpPr>
            <p:nvPr/>
          </p:nvSpPr>
          <p:spPr bwMode="auto">
            <a:xfrm>
              <a:off x="5324" y="1404"/>
              <a:ext cx="240" cy="240"/>
            </a:xfrm>
            <a:prstGeom prst="rect">
              <a:avLst/>
            </a:prstGeom>
            <a:noFill/>
            <a:ln w="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67" name="Line 103"/>
            <p:cNvSpPr>
              <a:spLocks noChangeShapeType="1"/>
            </p:cNvSpPr>
            <p:nvPr/>
          </p:nvSpPr>
          <p:spPr bwMode="auto">
            <a:xfrm>
              <a:off x="3164" y="3804"/>
              <a:ext cx="24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68" name="Line 104"/>
            <p:cNvSpPr>
              <a:spLocks noChangeShapeType="1"/>
            </p:cNvSpPr>
            <p:nvPr/>
          </p:nvSpPr>
          <p:spPr bwMode="auto">
            <a:xfrm flipV="1">
              <a:off x="3164" y="1404"/>
              <a:ext cx="0" cy="24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69" name="Oval 105"/>
            <p:cNvSpPr>
              <a:spLocks noChangeArrowheads="1"/>
            </p:cNvSpPr>
            <p:nvPr/>
          </p:nvSpPr>
          <p:spPr bwMode="auto">
            <a:xfrm>
              <a:off x="3404" y="2988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0" name="Oval 106"/>
            <p:cNvSpPr>
              <a:spLocks noChangeArrowheads="1"/>
            </p:cNvSpPr>
            <p:nvPr/>
          </p:nvSpPr>
          <p:spPr bwMode="auto">
            <a:xfrm>
              <a:off x="3788" y="3324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1" name="Rectangle 107"/>
            <p:cNvSpPr>
              <a:spLocks noChangeArrowheads="1"/>
            </p:cNvSpPr>
            <p:nvPr/>
          </p:nvSpPr>
          <p:spPr bwMode="auto">
            <a:xfrm>
              <a:off x="5242" y="1708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2" name="Rectangle 108"/>
            <p:cNvSpPr>
              <a:spLocks noChangeArrowheads="1"/>
            </p:cNvSpPr>
            <p:nvPr/>
          </p:nvSpPr>
          <p:spPr bwMode="auto">
            <a:xfrm>
              <a:off x="4673" y="2124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3" name="Rectangle 109"/>
            <p:cNvSpPr>
              <a:spLocks noChangeArrowheads="1"/>
            </p:cNvSpPr>
            <p:nvPr/>
          </p:nvSpPr>
          <p:spPr bwMode="auto">
            <a:xfrm>
              <a:off x="5036" y="1548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4" name="Rectangle 110"/>
            <p:cNvSpPr>
              <a:spLocks noChangeArrowheads="1"/>
            </p:cNvSpPr>
            <p:nvPr/>
          </p:nvSpPr>
          <p:spPr bwMode="auto">
            <a:xfrm>
              <a:off x="5132" y="2172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5" name="Rectangle 111"/>
            <p:cNvSpPr>
              <a:spLocks noChangeArrowheads="1"/>
            </p:cNvSpPr>
            <p:nvPr/>
          </p:nvSpPr>
          <p:spPr bwMode="auto">
            <a:xfrm>
              <a:off x="5465" y="2695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6" name="Oval 112"/>
            <p:cNvSpPr>
              <a:spLocks noChangeArrowheads="1"/>
            </p:cNvSpPr>
            <p:nvPr/>
          </p:nvSpPr>
          <p:spPr bwMode="auto">
            <a:xfrm>
              <a:off x="3507" y="2592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7" name="Oval 113"/>
            <p:cNvSpPr>
              <a:spLocks noChangeArrowheads="1"/>
            </p:cNvSpPr>
            <p:nvPr/>
          </p:nvSpPr>
          <p:spPr bwMode="auto">
            <a:xfrm>
              <a:off x="3260" y="3516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8" name="Oval 114"/>
            <p:cNvSpPr>
              <a:spLocks noChangeArrowheads="1"/>
            </p:cNvSpPr>
            <p:nvPr/>
          </p:nvSpPr>
          <p:spPr bwMode="auto">
            <a:xfrm>
              <a:off x="3308" y="2652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79" name="Oval 115"/>
            <p:cNvSpPr>
              <a:spLocks noChangeArrowheads="1"/>
            </p:cNvSpPr>
            <p:nvPr/>
          </p:nvSpPr>
          <p:spPr bwMode="auto">
            <a:xfrm>
              <a:off x="3692" y="2940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0" name="Oval 116"/>
            <p:cNvSpPr>
              <a:spLocks noChangeArrowheads="1"/>
            </p:cNvSpPr>
            <p:nvPr/>
          </p:nvSpPr>
          <p:spPr bwMode="auto">
            <a:xfrm>
              <a:off x="3452" y="3228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1" name="Oval 117"/>
            <p:cNvSpPr>
              <a:spLocks noChangeArrowheads="1"/>
            </p:cNvSpPr>
            <p:nvPr/>
          </p:nvSpPr>
          <p:spPr bwMode="auto">
            <a:xfrm>
              <a:off x="3548" y="3420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2" name="Oval 118"/>
            <p:cNvSpPr>
              <a:spLocks noChangeArrowheads="1"/>
            </p:cNvSpPr>
            <p:nvPr/>
          </p:nvSpPr>
          <p:spPr bwMode="auto">
            <a:xfrm>
              <a:off x="3836" y="2940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3" name="Oval 119"/>
            <p:cNvSpPr>
              <a:spLocks noChangeArrowheads="1"/>
            </p:cNvSpPr>
            <p:nvPr/>
          </p:nvSpPr>
          <p:spPr bwMode="auto">
            <a:xfrm>
              <a:off x="3356" y="2412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4" name="Oval 120"/>
            <p:cNvSpPr>
              <a:spLocks noChangeArrowheads="1"/>
            </p:cNvSpPr>
            <p:nvPr/>
          </p:nvSpPr>
          <p:spPr bwMode="auto">
            <a:xfrm>
              <a:off x="3636" y="2353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5" name="Oval 121"/>
            <p:cNvSpPr>
              <a:spLocks noChangeArrowheads="1"/>
            </p:cNvSpPr>
            <p:nvPr/>
          </p:nvSpPr>
          <p:spPr bwMode="auto">
            <a:xfrm>
              <a:off x="3452" y="2892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6" name="Oval 122"/>
            <p:cNvSpPr>
              <a:spLocks noChangeArrowheads="1"/>
            </p:cNvSpPr>
            <p:nvPr/>
          </p:nvSpPr>
          <p:spPr bwMode="auto">
            <a:xfrm>
              <a:off x="3644" y="2844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7" name="Oval 123"/>
            <p:cNvSpPr>
              <a:spLocks noChangeArrowheads="1"/>
            </p:cNvSpPr>
            <p:nvPr/>
          </p:nvSpPr>
          <p:spPr bwMode="auto">
            <a:xfrm>
              <a:off x="3260" y="3180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8" name="Oval 124"/>
            <p:cNvSpPr>
              <a:spLocks noChangeArrowheads="1"/>
            </p:cNvSpPr>
            <p:nvPr/>
          </p:nvSpPr>
          <p:spPr bwMode="auto">
            <a:xfrm>
              <a:off x="3596" y="3132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89" name="Oval 125"/>
            <p:cNvSpPr>
              <a:spLocks noChangeArrowheads="1"/>
            </p:cNvSpPr>
            <p:nvPr/>
          </p:nvSpPr>
          <p:spPr bwMode="auto">
            <a:xfrm>
              <a:off x="3260" y="2076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0" name="Oval 126"/>
            <p:cNvSpPr>
              <a:spLocks noChangeArrowheads="1"/>
            </p:cNvSpPr>
            <p:nvPr/>
          </p:nvSpPr>
          <p:spPr bwMode="auto">
            <a:xfrm>
              <a:off x="3500" y="2748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1" name="Oval 127"/>
            <p:cNvSpPr>
              <a:spLocks noChangeArrowheads="1"/>
            </p:cNvSpPr>
            <p:nvPr/>
          </p:nvSpPr>
          <p:spPr bwMode="auto">
            <a:xfrm>
              <a:off x="3788" y="3084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2" name="Rectangle 128"/>
            <p:cNvSpPr>
              <a:spLocks noChangeArrowheads="1"/>
            </p:cNvSpPr>
            <p:nvPr/>
          </p:nvSpPr>
          <p:spPr bwMode="auto">
            <a:xfrm>
              <a:off x="4988" y="2028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3" name="Rectangle 129"/>
            <p:cNvSpPr>
              <a:spLocks noChangeArrowheads="1"/>
            </p:cNvSpPr>
            <p:nvPr/>
          </p:nvSpPr>
          <p:spPr bwMode="auto">
            <a:xfrm>
              <a:off x="4892" y="2220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4" name="Rectangle 130"/>
            <p:cNvSpPr>
              <a:spLocks noChangeArrowheads="1"/>
            </p:cNvSpPr>
            <p:nvPr/>
          </p:nvSpPr>
          <p:spPr bwMode="auto">
            <a:xfrm>
              <a:off x="4748" y="1980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5" name="Rectangle 131"/>
            <p:cNvSpPr>
              <a:spLocks noChangeArrowheads="1"/>
            </p:cNvSpPr>
            <p:nvPr/>
          </p:nvSpPr>
          <p:spPr bwMode="auto">
            <a:xfrm>
              <a:off x="4748" y="2268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6" name="Rectangle 132"/>
            <p:cNvSpPr>
              <a:spLocks noChangeArrowheads="1"/>
            </p:cNvSpPr>
            <p:nvPr/>
          </p:nvSpPr>
          <p:spPr bwMode="auto">
            <a:xfrm>
              <a:off x="5084" y="1884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7" name="Rectangle 133"/>
            <p:cNvSpPr>
              <a:spLocks noChangeArrowheads="1"/>
            </p:cNvSpPr>
            <p:nvPr/>
          </p:nvSpPr>
          <p:spPr bwMode="auto">
            <a:xfrm>
              <a:off x="5180" y="2028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8" name="Rectangle 134"/>
            <p:cNvSpPr>
              <a:spLocks noChangeArrowheads="1"/>
            </p:cNvSpPr>
            <p:nvPr/>
          </p:nvSpPr>
          <p:spPr bwMode="auto">
            <a:xfrm>
              <a:off x="4748" y="1452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699" name="Rectangle 135"/>
            <p:cNvSpPr>
              <a:spLocks noChangeArrowheads="1"/>
            </p:cNvSpPr>
            <p:nvPr/>
          </p:nvSpPr>
          <p:spPr bwMode="auto">
            <a:xfrm>
              <a:off x="5372" y="1404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0" name="Rectangle 136"/>
            <p:cNvSpPr>
              <a:spLocks noChangeArrowheads="1"/>
            </p:cNvSpPr>
            <p:nvPr/>
          </p:nvSpPr>
          <p:spPr bwMode="auto">
            <a:xfrm>
              <a:off x="4769" y="1714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1" name="Rectangle 137"/>
            <p:cNvSpPr>
              <a:spLocks noChangeArrowheads="1"/>
            </p:cNvSpPr>
            <p:nvPr/>
          </p:nvSpPr>
          <p:spPr bwMode="auto">
            <a:xfrm>
              <a:off x="5180" y="2364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2" name="Rectangle 138"/>
            <p:cNvSpPr>
              <a:spLocks noChangeArrowheads="1"/>
            </p:cNvSpPr>
            <p:nvPr/>
          </p:nvSpPr>
          <p:spPr bwMode="auto">
            <a:xfrm>
              <a:off x="5132" y="1740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3" name="Rectangle 139"/>
            <p:cNvSpPr>
              <a:spLocks noChangeArrowheads="1"/>
            </p:cNvSpPr>
            <p:nvPr/>
          </p:nvSpPr>
          <p:spPr bwMode="auto">
            <a:xfrm>
              <a:off x="4844" y="1836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4" name="Rectangle 140"/>
            <p:cNvSpPr>
              <a:spLocks noChangeArrowheads="1"/>
            </p:cNvSpPr>
            <p:nvPr/>
          </p:nvSpPr>
          <p:spPr bwMode="auto">
            <a:xfrm>
              <a:off x="4556" y="1932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5" name="Rectangle 141"/>
            <p:cNvSpPr>
              <a:spLocks noChangeArrowheads="1"/>
            </p:cNvSpPr>
            <p:nvPr/>
          </p:nvSpPr>
          <p:spPr bwMode="auto">
            <a:xfrm>
              <a:off x="5372" y="1884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6" name="Rectangle 142"/>
            <p:cNvSpPr>
              <a:spLocks noChangeArrowheads="1"/>
            </p:cNvSpPr>
            <p:nvPr/>
          </p:nvSpPr>
          <p:spPr bwMode="auto">
            <a:xfrm>
              <a:off x="4940" y="2412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7" name="Rectangle 143"/>
            <p:cNvSpPr>
              <a:spLocks noChangeArrowheads="1"/>
            </p:cNvSpPr>
            <p:nvPr/>
          </p:nvSpPr>
          <p:spPr bwMode="auto">
            <a:xfrm>
              <a:off x="5324" y="2460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8" name="Oval 144"/>
            <p:cNvSpPr>
              <a:spLocks noChangeArrowheads="1"/>
            </p:cNvSpPr>
            <p:nvPr/>
          </p:nvSpPr>
          <p:spPr bwMode="auto">
            <a:xfrm>
              <a:off x="3931" y="2994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09" name="Oval 145"/>
            <p:cNvSpPr>
              <a:spLocks noChangeArrowheads="1"/>
            </p:cNvSpPr>
            <p:nvPr/>
          </p:nvSpPr>
          <p:spPr bwMode="auto">
            <a:xfrm>
              <a:off x="3731" y="2599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0" name="Oval 146"/>
            <p:cNvSpPr>
              <a:spLocks noChangeArrowheads="1"/>
            </p:cNvSpPr>
            <p:nvPr/>
          </p:nvSpPr>
          <p:spPr bwMode="auto">
            <a:xfrm>
              <a:off x="3806" y="2806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1" name="Oval 147"/>
            <p:cNvSpPr>
              <a:spLocks noChangeArrowheads="1"/>
            </p:cNvSpPr>
            <p:nvPr/>
          </p:nvSpPr>
          <p:spPr bwMode="auto">
            <a:xfrm>
              <a:off x="4018" y="2807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2" name="Oval 148"/>
            <p:cNvSpPr>
              <a:spLocks noChangeArrowheads="1"/>
            </p:cNvSpPr>
            <p:nvPr/>
          </p:nvSpPr>
          <p:spPr bwMode="auto">
            <a:xfrm>
              <a:off x="3940" y="3157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3" name="Oval 149"/>
            <p:cNvSpPr>
              <a:spLocks noChangeArrowheads="1"/>
            </p:cNvSpPr>
            <p:nvPr/>
          </p:nvSpPr>
          <p:spPr bwMode="auto">
            <a:xfrm>
              <a:off x="3259" y="2894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4" name="Oval 150"/>
            <p:cNvSpPr>
              <a:spLocks noChangeArrowheads="1"/>
            </p:cNvSpPr>
            <p:nvPr/>
          </p:nvSpPr>
          <p:spPr bwMode="auto">
            <a:xfrm>
              <a:off x="3403" y="3401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5" name="Oval 151"/>
            <p:cNvSpPr>
              <a:spLocks noChangeArrowheads="1"/>
            </p:cNvSpPr>
            <p:nvPr/>
          </p:nvSpPr>
          <p:spPr bwMode="auto">
            <a:xfrm>
              <a:off x="3689" y="2742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6" name="Oval 152"/>
            <p:cNvSpPr>
              <a:spLocks noChangeArrowheads="1"/>
            </p:cNvSpPr>
            <p:nvPr/>
          </p:nvSpPr>
          <p:spPr bwMode="auto">
            <a:xfrm>
              <a:off x="3653" y="3282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7" name="Oval 153"/>
            <p:cNvSpPr>
              <a:spLocks noChangeArrowheads="1"/>
            </p:cNvSpPr>
            <p:nvPr/>
          </p:nvSpPr>
          <p:spPr bwMode="auto">
            <a:xfrm>
              <a:off x="3236" y="3673"/>
              <a:ext cx="96" cy="9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8" name="Rectangle 154"/>
            <p:cNvSpPr>
              <a:spLocks noChangeArrowheads="1"/>
            </p:cNvSpPr>
            <p:nvPr/>
          </p:nvSpPr>
          <p:spPr bwMode="auto">
            <a:xfrm>
              <a:off x="5317" y="2294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19" name="Rectangle 155"/>
            <p:cNvSpPr>
              <a:spLocks noChangeArrowheads="1"/>
            </p:cNvSpPr>
            <p:nvPr/>
          </p:nvSpPr>
          <p:spPr bwMode="auto">
            <a:xfrm>
              <a:off x="4943" y="1681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20" name="Rectangle 156"/>
            <p:cNvSpPr>
              <a:spLocks noChangeArrowheads="1"/>
            </p:cNvSpPr>
            <p:nvPr/>
          </p:nvSpPr>
          <p:spPr bwMode="auto">
            <a:xfrm>
              <a:off x="4500" y="2084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21" name="Rectangle 157"/>
            <p:cNvSpPr>
              <a:spLocks noChangeArrowheads="1"/>
            </p:cNvSpPr>
            <p:nvPr/>
          </p:nvSpPr>
          <p:spPr bwMode="auto">
            <a:xfrm>
              <a:off x="5134" y="2566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22" name="Rectangle 158"/>
            <p:cNvSpPr>
              <a:spLocks noChangeArrowheads="1"/>
            </p:cNvSpPr>
            <p:nvPr/>
          </p:nvSpPr>
          <p:spPr bwMode="auto">
            <a:xfrm>
              <a:off x="5336" y="2059"/>
              <a:ext cx="96" cy="9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2723" name="Oval 159"/>
            <p:cNvSpPr>
              <a:spLocks noChangeArrowheads="1"/>
            </p:cNvSpPr>
            <p:nvPr/>
          </p:nvSpPr>
          <p:spPr bwMode="auto">
            <a:xfrm>
              <a:off x="5032" y="3619"/>
              <a:ext cx="102" cy="10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grpSp>
        <p:nvGrpSpPr>
          <p:cNvPr id="22530" name="Group 160"/>
          <p:cNvGrpSpPr>
            <a:grpSpLocks/>
          </p:cNvGrpSpPr>
          <p:nvPr/>
        </p:nvGrpSpPr>
        <p:grpSpPr bwMode="auto">
          <a:xfrm>
            <a:off x="1498600" y="2298700"/>
            <a:ext cx="7158038" cy="4445000"/>
            <a:chOff x="596" y="1208"/>
            <a:chExt cx="4509" cy="2800"/>
          </a:xfrm>
        </p:grpSpPr>
        <p:sp>
          <p:nvSpPr>
            <p:cNvPr id="22536" name="Rectangle 161"/>
            <p:cNvSpPr>
              <a:spLocks noChangeArrowheads="1"/>
            </p:cNvSpPr>
            <p:nvPr/>
          </p:nvSpPr>
          <p:spPr bwMode="auto">
            <a:xfrm>
              <a:off x="596" y="1208"/>
              <a:ext cx="4509" cy="278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37" name="Rectangle 162"/>
            <p:cNvSpPr>
              <a:spLocks noChangeArrowheads="1"/>
            </p:cNvSpPr>
            <p:nvPr/>
          </p:nvSpPr>
          <p:spPr bwMode="auto">
            <a:xfrm>
              <a:off x="741" y="3862"/>
              <a:ext cx="145" cy="13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38" name="Rectangle 163"/>
            <p:cNvSpPr>
              <a:spLocks noChangeArrowheads="1"/>
            </p:cNvSpPr>
            <p:nvPr/>
          </p:nvSpPr>
          <p:spPr bwMode="auto">
            <a:xfrm>
              <a:off x="2924" y="3854"/>
              <a:ext cx="145" cy="144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39" name="Rectangle 164"/>
            <p:cNvSpPr>
              <a:spLocks noChangeArrowheads="1"/>
            </p:cNvSpPr>
            <p:nvPr/>
          </p:nvSpPr>
          <p:spPr bwMode="auto">
            <a:xfrm>
              <a:off x="1469" y="3841"/>
              <a:ext cx="145" cy="157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40" name="Freeform 165"/>
            <p:cNvSpPr>
              <a:spLocks/>
            </p:cNvSpPr>
            <p:nvPr/>
          </p:nvSpPr>
          <p:spPr bwMode="auto">
            <a:xfrm>
              <a:off x="814" y="3841"/>
              <a:ext cx="218" cy="157"/>
            </a:xfrm>
            <a:custGeom>
              <a:avLst/>
              <a:gdLst>
                <a:gd name="T0" fmla="*/ 0 w 170"/>
                <a:gd name="T1" fmla="*/ 937 h 122"/>
                <a:gd name="T2" fmla="*/ 0 w 170"/>
                <a:gd name="T3" fmla="*/ 0 h 122"/>
                <a:gd name="T4" fmla="*/ 9105 w 170"/>
                <a:gd name="T5" fmla="*/ 0 h 122"/>
                <a:gd name="T6" fmla="*/ 9105 w 170"/>
                <a:gd name="T7" fmla="*/ 6914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0"/>
                <a:gd name="T13" fmla="*/ 0 h 122"/>
                <a:gd name="T14" fmla="*/ 170 w 17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0" h="122">
                  <a:moveTo>
                    <a:pt x="0" y="16"/>
                  </a:moveTo>
                  <a:lnTo>
                    <a:pt x="0" y="0"/>
                  </a:lnTo>
                  <a:lnTo>
                    <a:pt x="170" y="0"/>
                  </a:lnTo>
                  <a:lnTo>
                    <a:pt x="170" y="12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41" name="Freeform 166"/>
            <p:cNvSpPr>
              <a:spLocks/>
            </p:cNvSpPr>
            <p:nvPr/>
          </p:nvSpPr>
          <p:spPr bwMode="auto">
            <a:xfrm>
              <a:off x="1540" y="3841"/>
              <a:ext cx="220" cy="157"/>
            </a:xfrm>
            <a:custGeom>
              <a:avLst/>
              <a:gdLst>
                <a:gd name="T0" fmla="*/ 0 w 171"/>
                <a:gd name="T1" fmla="*/ 0 h 122"/>
                <a:gd name="T2" fmla="*/ 9634 w 171"/>
                <a:gd name="T3" fmla="*/ 0 h 122"/>
                <a:gd name="T4" fmla="*/ 9634 w 171"/>
                <a:gd name="T5" fmla="*/ 6914 h 122"/>
                <a:gd name="T6" fmla="*/ 0 60000 65536"/>
                <a:gd name="T7" fmla="*/ 0 60000 65536"/>
                <a:gd name="T8" fmla="*/ 0 60000 65536"/>
                <a:gd name="T9" fmla="*/ 0 w 171"/>
                <a:gd name="T10" fmla="*/ 0 h 122"/>
                <a:gd name="T11" fmla="*/ 171 w 171"/>
                <a:gd name="T12" fmla="*/ 122 h 1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" h="122">
                  <a:moveTo>
                    <a:pt x="0" y="0"/>
                  </a:moveTo>
                  <a:lnTo>
                    <a:pt x="171" y="0"/>
                  </a:lnTo>
                  <a:lnTo>
                    <a:pt x="171" y="12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42" name="Freeform 167"/>
            <p:cNvSpPr>
              <a:spLocks/>
            </p:cNvSpPr>
            <p:nvPr/>
          </p:nvSpPr>
          <p:spPr bwMode="auto">
            <a:xfrm>
              <a:off x="923" y="3841"/>
              <a:ext cx="254" cy="157"/>
            </a:xfrm>
            <a:custGeom>
              <a:avLst/>
              <a:gdLst>
                <a:gd name="T0" fmla="*/ 0 w 198"/>
                <a:gd name="T1" fmla="*/ 0 h 122"/>
                <a:gd name="T2" fmla="*/ 10654 w 198"/>
                <a:gd name="T3" fmla="*/ 0 h 122"/>
                <a:gd name="T4" fmla="*/ 10654 w 198"/>
                <a:gd name="T5" fmla="*/ 6914 h 122"/>
                <a:gd name="T6" fmla="*/ 0 60000 65536"/>
                <a:gd name="T7" fmla="*/ 0 60000 65536"/>
                <a:gd name="T8" fmla="*/ 0 60000 65536"/>
                <a:gd name="T9" fmla="*/ 0 w 198"/>
                <a:gd name="T10" fmla="*/ 0 h 122"/>
                <a:gd name="T11" fmla="*/ 198 w 198"/>
                <a:gd name="T12" fmla="*/ 122 h 1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" h="122">
                  <a:moveTo>
                    <a:pt x="0" y="0"/>
                  </a:moveTo>
                  <a:lnTo>
                    <a:pt x="198" y="0"/>
                  </a:lnTo>
                  <a:lnTo>
                    <a:pt x="198" y="12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43" name="Rectangle 168"/>
            <p:cNvSpPr>
              <a:spLocks noChangeArrowheads="1"/>
            </p:cNvSpPr>
            <p:nvPr/>
          </p:nvSpPr>
          <p:spPr bwMode="auto">
            <a:xfrm>
              <a:off x="3360" y="3841"/>
              <a:ext cx="145" cy="157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44" name="Rectangle 169"/>
            <p:cNvSpPr>
              <a:spLocks noChangeArrowheads="1"/>
            </p:cNvSpPr>
            <p:nvPr/>
          </p:nvSpPr>
          <p:spPr bwMode="auto">
            <a:xfrm>
              <a:off x="2196" y="3827"/>
              <a:ext cx="145" cy="171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45" name="Rectangle 170"/>
            <p:cNvSpPr>
              <a:spLocks noChangeArrowheads="1"/>
            </p:cNvSpPr>
            <p:nvPr/>
          </p:nvSpPr>
          <p:spPr bwMode="auto">
            <a:xfrm>
              <a:off x="3796" y="3821"/>
              <a:ext cx="145" cy="177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46" name="Freeform 171"/>
            <p:cNvSpPr>
              <a:spLocks/>
            </p:cNvSpPr>
            <p:nvPr/>
          </p:nvSpPr>
          <p:spPr bwMode="auto">
            <a:xfrm>
              <a:off x="3868" y="3821"/>
              <a:ext cx="219" cy="177"/>
            </a:xfrm>
            <a:custGeom>
              <a:avLst/>
              <a:gdLst>
                <a:gd name="T0" fmla="*/ 0 w 171"/>
                <a:gd name="T1" fmla="*/ 0 h 138"/>
                <a:gd name="T2" fmla="*/ 8956 w 171"/>
                <a:gd name="T3" fmla="*/ 0 h 138"/>
                <a:gd name="T4" fmla="*/ 8956 w 171"/>
                <a:gd name="T5" fmla="*/ 7383 h 138"/>
                <a:gd name="T6" fmla="*/ 0 60000 65536"/>
                <a:gd name="T7" fmla="*/ 0 60000 65536"/>
                <a:gd name="T8" fmla="*/ 0 60000 65536"/>
                <a:gd name="T9" fmla="*/ 0 w 171"/>
                <a:gd name="T10" fmla="*/ 0 h 138"/>
                <a:gd name="T11" fmla="*/ 171 w 171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" h="138">
                  <a:moveTo>
                    <a:pt x="0" y="0"/>
                  </a:moveTo>
                  <a:lnTo>
                    <a:pt x="171" y="0"/>
                  </a:lnTo>
                  <a:lnTo>
                    <a:pt x="171" y="13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47" name="Freeform 172"/>
            <p:cNvSpPr>
              <a:spLocks/>
            </p:cNvSpPr>
            <p:nvPr/>
          </p:nvSpPr>
          <p:spPr bwMode="auto">
            <a:xfrm>
              <a:off x="3214" y="3813"/>
              <a:ext cx="218" cy="185"/>
            </a:xfrm>
            <a:custGeom>
              <a:avLst/>
              <a:gdLst>
                <a:gd name="T0" fmla="*/ 0 w 170"/>
                <a:gd name="T1" fmla="*/ 7949 h 144"/>
                <a:gd name="T2" fmla="*/ 0 w 170"/>
                <a:gd name="T3" fmla="*/ 0 h 144"/>
                <a:gd name="T4" fmla="*/ 9105 w 170"/>
                <a:gd name="T5" fmla="*/ 0 h 144"/>
                <a:gd name="T6" fmla="*/ 9105 w 170"/>
                <a:gd name="T7" fmla="*/ 1201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0"/>
                <a:gd name="T13" fmla="*/ 0 h 144"/>
                <a:gd name="T14" fmla="*/ 170 w 170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0" h="144">
                  <a:moveTo>
                    <a:pt x="0" y="144"/>
                  </a:moveTo>
                  <a:lnTo>
                    <a:pt x="0" y="0"/>
                  </a:lnTo>
                  <a:lnTo>
                    <a:pt x="170" y="0"/>
                  </a:lnTo>
                  <a:lnTo>
                    <a:pt x="170" y="2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48" name="Freeform 173"/>
            <p:cNvSpPr>
              <a:spLocks/>
            </p:cNvSpPr>
            <p:nvPr/>
          </p:nvSpPr>
          <p:spPr bwMode="auto">
            <a:xfrm>
              <a:off x="1046" y="3813"/>
              <a:ext cx="276" cy="185"/>
            </a:xfrm>
            <a:custGeom>
              <a:avLst/>
              <a:gdLst>
                <a:gd name="T0" fmla="*/ 0 w 215"/>
                <a:gd name="T1" fmla="*/ 1201 h 144"/>
                <a:gd name="T2" fmla="*/ 0 w 215"/>
                <a:gd name="T3" fmla="*/ 0 h 144"/>
                <a:gd name="T4" fmla="*/ 11669 w 215"/>
                <a:gd name="T5" fmla="*/ 0 h 144"/>
                <a:gd name="T6" fmla="*/ 11669 w 215"/>
                <a:gd name="T7" fmla="*/ 7949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44"/>
                <a:gd name="T14" fmla="*/ 215 w 21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44">
                  <a:moveTo>
                    <a:pt x="0" y="22"/>
                  </a:moveTo>
                  <a:lnTo>
                    <a:pt x="0" y="0"/>
                  </a:lnTo>
                  <a:lnTo>
                    <a:pt x="215" y="0"/>
                  </a:lnTo>
                  <a:lnTo>
                    <a:pt x="215" y="14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49" name="Freeform 174"/>
            <p:cNvSpPr>
              <a:spLocks/>
            </p:cNvSpPr>
            <p:nvPr/>
          </p:nvSpPr>
          <p:spPr bwMode="auto">
            <a:xfrm>
              <a:off x="2995" y="3800"/>
              <a:ext cx="328" cy="54"/>
            </a:xfrm>
            <a:custGeom>
              <a:avLst/>
              <a:gdLst>
                <a:gd name="T0" fmla="*/ 0 w 255"/>
                <a:gd name="T1" fmla="*/ 2327 h 42"/>
                <a:gd name="T2" fmla="*/ 0 w 255"/>
                <a:gd name="T3" fmla="*/ 0 h 42"/>
                <a:gd name="T4" fmla="*/ 14320 w 255"/>
                <a:gd name="T5" fmla="*/ 0 h 42"/>
                <a:gd name="T6" fmla="*/ 14320 w 255"/>
                <a:gd name="T7" fmla="*/ 567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5"/>
                <a:gd name="T13" fmla="*/ 0 h 42"/>
                <a:gd name="T14" fmla="*/ 255 w 255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5" h="42">
                  <a:moveTo>
                    <a:pt x="0" y="42"/>
                  </a:moveTo>
                  <a:lnTo>
                    <a:pt x="0" y="0"/>
                  </a:lnTo>
                  <a:lnTo>
                    <a:pt x="255" y="0"/>
                  </a:lnTo>
                  <a:lnTo>
                    <a:pt x="255" y="1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0" name="Freeform 175"/>
            <p:cNvSpPr>
              <a:spLocks/>
            </p:cNvSpPr>
            <p:nvPr/>
          </p:nvSpPr>
          <p:spPr bwMode="auto">
            <a:xfrm>
              <a:off x="1651" y="3792"/>
              <a:ext cx="254" cy="206"/>
            </a:xfrm>
            <a:custGeom>
              <a:avLst/>
              <a:gdLst>
                <a:gd name="T0" fmla="*/ 0 w 198"/>
                <a:gd name="T1" fmla="*/ 2168 h 160"/>
                <a:gd name="T2" fmla="*/ 0 w 198"/>
                <a:gd name="T3" fmla="*/ 0 h 160"/>
                <a:gd name="T4" fmla="*/ 10654 w 198"/>
                <a:gd name="T5" fmla="*/ 0 h 160"/>
                <a:gd name="T6" fmla="*/ 10654 w 198"/>
                <a:gd name="T7" fmla="*/ 9096 h 1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8"/>
                <a:gd name="T13" fmla="*/ 0 h 160"/>
                <a:gd name="T14" fmla="*/ 198 w 198"/>
                <a:gd name="T15" fmla="*/ 160 h 1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8" h="160">
                  <a:moveTo>
                    <a:pt x="0" y="38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16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1" name="Freeform 176"/>
            <p:cNvSpPr>
              <a:spLocks/>
            </p:cNvSpPr>
            <p:nvPr/>
          </p:nvSpPr>
          <p:spPr bwMode="auto">
            <a:xfrm>
              <a:off x="3978" y="3786"/>
              <a:ext cx="254" cy="212"/>
            </a:xfrm>
            <a:custGeom>
              <a:avLst/>
              <a:gdLst>
                <a:gd name="T0" fmla="*/ 0 w 198"/>
                <a:gd name="T1" fmla="*/ 1503 h 165"/>
                <a:gd name="T2" fmla="*/ 0 w 198"/>
                <a:gd name="T3" fmla="*/ 0 h 165"/>
                <a:gd name="T4" fmla="*/ 10654 w 198"/>
                <a:gd name="T5" fmla="*/ 0 h 165"/>
                <a:gd name="T6" fmla="*/ 10654 w 198"/>
                <a:gd name="T7" fmla="*/ 9076 h 1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8"/>
                <a:gd name="T13" fmla="*/ 0 h 165"/>
                <a:gd name="T14" fmla="*/ 198 w 198"/>
                <a:gd name="T15" fmla="*/ 165 h 1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8" h="165">
                  <a:moveTo>
                    <a:pt x="0" y="27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165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2" name="Freeform 177"/>
            <p:cNvSpPr>
              <a:spLocks/>
            </p:cNvSpPr>
            <p:nvPr/>
          </p:nvSpPr>
          <p:spPr bwMode="auto">
            <a:xfrm>
              <a:off x="3156" y="3786"/>
              <a:ext cx="494" cy="212"/>
            </a:xfrm>
            <a:custGeom>
              <a:avLst/>
              <a:gdLst>
                <a:gd name="T0" fmla="*/ 0 w 385"/>
                <a:gd name="T1" fmla="*/ 604 h 165"/>
                <a:gd name="T2" fmla="*/ 0 w 385"/>
                <a:gd name="T3" fmla="*/ 0 h 165"/>
                <a:gd name="T4" fmla="*/ 20772 w 385"/>
                <a:gd name="T5" fmla="*/ 0 h 165"/>
                <a:gd name="T6" fmla="*/ 20772 w 385"/>
                <a:gd name="T7" fmla="*/ 9076 h 1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165"/>
                <a:gd name="T14" fmla="*/ 385 w 385"/>
                <a:gd name="T15" fmla="*/ 165 h 1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165">
                  <a:moveTo>
                    <a:pt x="0" y="11"/>
                  </a:moveTo>
                  <a:lnTo>
                    <a:pt x="0" y="0"/>
                  </a:lnTo>
                  <a:lnTo>
                    <a:pt x="385" y="0"/>
                  </a:lnTo>
                  <a:lnTo>
                    <a:pt x="385" y="165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3" name="Rectangle 178"/>
            <p:cNvSpPr>
              <a:spLocks noChangeArrowheads="1"/>
            </p:cNvSpPr>
            <p:nvPr/>
          </p:nvSpPr>
          <p:spPr bwMode="auto">
            <a:xfrm>
              <a:off x="3404" y="3773"/>
              <a:ext cx="698" cy="13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54" name="Rectangle 179"/>
            <p:cNvSpPr>
              <a:spLocks noChangeArrowheads="1"/>
            </p:cNvSpPr>
            <p:nvPr/>
          </p:nvSpPr>
          <p:spPr bwMode="auto">
            <a:xfrm>
              <a:off x="4377" y="3773"/>
              <a:ext cx="147" cy="225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55" name="Freeform 180"/>
            <p:cNvSpPr>
              <a:spLocks/>
            </p:cNvSpPr>
            <p:nvPr/>
          </p:nvSpPr>
          <p:spPr bwMode="auto">
            <a:xfrm>
              <a:off x="1185" y="3773"/>
              <a:ext cx="589" cy="40"/>
            </a:xfrm>
            <a:custGeom>
              <a:avLst/>
              <a:gdLst>
                <a:gd name="T0" fmla="*/ 0 w 459"/>
                <a:gd name="T1" fmla="*/ 1834 h 31"/>
                <a:gd name="T2" fmla="*/ 0 w 459"/>
                <a:gd name="T3" fmla="*/ 0 h 31"/>
                <a:gd name="T4" fmla="*/ 24827 w 459"/>
                <a:gd name="T5" fmla="*/ 0 h 31"/>
                <a:gd name="T6" fmla="*/ 24827 w 459"/>
                <a:gd name="T7" fmla="*/ 876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31"/>
                <a:gd name="T14" fmla="*/ 459 w 459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31">
                  <a:moveTo>
                    <a:pt x="0" y="31"/>
                  </a:moveTo>
                  <a:lnTo>
                    <a:pt x="0" y="0"/>
                  </a:lnTo>
                  <a:lnTo>
                    <a:pt x="459" y="0"/>
                  </a:lnTo>
                  <a:lnTo>
                    <a:pt x="459" y="15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6" name="Rectangle 181"/>
            <p:cNvSpPr>
              <a:spLocks noChangeArrowheads="1"/>
            </p:cNvSpPr>
            <p:nvPr/>
          </p:nvSpPr>
          <p:spPr bwMode="auto">
            <a:xfrm>
              <a:off x="3753" y="3753"/>
              <a:ext cx="698" cy="2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de-DE"/>
            </a:p>
          </p:txBody>
        </p:sp>
        <p:sp>
          <p:nvSpPr>
            <p:cNvPr id="22557" name="Freeform 182"/>
            <p:cNvSpPr>
              <a:spLocks/>
            </p:cNvSpPr>
            <p:nvPr/>
          </p:nvSpPr>
          <p:spPr bwMode="auto">
            <a:xfrm>
              <a:off x="2050" y="3704"/>
              <a:ext cx="218" cy="294"/>
            </a:xfrm>
            <a:custGeom>
              <a:avLst/>
              <a:gdLst>
                <a:gd name="T0" fmla="*/ 0 w 170"/>
                <a:gd name="T1" fmla="*/ 12449 h 229"/>
                <a:gd name="T2" fmla="*/ 0 w 170"/>
                <a:gd name="T3" fmla="*/ 0 h 229"/>
                <a:gd name="T4" fmla="*/ 9105 w 170"/>
                <a:gd name="T5" fmla="*/ 0 h 229"/>
                <a:gd name="T6" fmla="*/ 9105 w 170"/>
                <a:gd name="T7" fmla="*/ 5233 h 2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0"/>
                <a:gd name="T13" fmla="*/ 0 h 229"/>
                <a:gd name="T14" fmla="*/ 170 w 170"/>
                <a:gd name="T15" fmla="*/ 229 h 2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0" h="229">
                  <a:moveTo>
                    <a:pt x="0" y="229"/>
                  </a:moveTo>
                  <a:lnTo>
                    <a:pt x="0" y="0"/>
                  </a:lnTo>
                  <a:lnTo>
                    <a:pt x="170" y="0"/>
                  </a:lnTo>
                  <a:lnTo>
                    <a:pt x="170" y="9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8" name="Freeform 183"/>
            <p:cNvSpPr>
              <a:spLocks/>
            </p:cNvSpPr>
            <p:nvPr/>
          </p:nvSpPr>
          <p:spPr bwMode="auto">
            <a:xfrm>
              <a:off x="1475" y="3704"/>
              <a:ext cx="684" cy="69"/>
            </a:xfrm>
            <a:custGeom>
              <a:avLst/>
              <a:gdLst>
                <a:gd name="T0" fmla="*/ 0 w 533"/>
                <a:gd name="T1" fmla="*/ 2714 h 54"/>
                <a:gd name="T2" fmla="*/ 0 w 533"/>
                <a:gd name="T3" fmla="*/ 0 h 54"/>
                <a:gd name="T4" fmla="*/ 28855 w 533"/>
                <a:gd name="T5" fmla="*/ 0 h 54"/>
                <a:gd name="T6" fmla="*/ 0 60000 65536"/>
                <a:gd name="T7" fmla="*/ 0 60000 65536"/>
                <a:gd name="T8" fmla="*/ 0 60000 65536"/>
                <a:gd name="T9" fmla="*/ 0 w 533"/>
                <a:gd name="T10" fmla="*/ 0 h 54"/>
                <a:gd name="T11" fmla="*/ 533 w 533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3" h="54">
                  <a:moveTo>
                    <a:pt x="0" y="54"/>
                  </a:moveTo>
                  <a:lnTo>
                    <a:pt x="0" y="0"/>
                  </a:lnTo>
                  <a:lnTo>
                    <a:pt x="53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9" name="Freeform 184"/>
            <p:cNvSpPr>
              <a:spLocks/>
            </p:cNvSpPr>
            <p:nvPr/>
          </p:nvSpPr>
          <p:spPr bwMode="auto">
            <a:xfrm>
              <a:off x="1818" y="3656"/>
              <a:ext cx="668" cy="342"/>
            </a:xfrm>
            <a:custGeom>
              <a:avLst/>
              <a:gdLst>
                <a:gd name="T0" fmla="*/ 0 w 521"/>
                <a:gd name="T1" fmla="*/ 2106 h 266"/>
                <a:gd name="T2" fmla="*/ 0 w 521"/>
                <a:gd name="T3" fmla="*/ 0 h 266"/>
                <a:gd name="T4" fmla="*/ 27776 w 521"/>
                <a:gd name="T5" fmla="*/ 0 h 266"/>
                <a:gd name="T6" fmla="*/ 27776 w 521"/>
                <a:gd name="T7" fmla="*/ 14853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1"/>
                <a:gd name="T13" fmla="*/ 0 h 266"/>
                <a:gd name="T14" fmla="*/ 521 w 521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1" h="266">
                  <a:moveTo>
                    <a:pt x="0" y="37"/>
                  </a:moveTo>
                  <a:lnTo>
                    <a:pt x="0" y="0"/>
                  </a:lnTo>
                  <a:lnTo>
                    <a:pt x="521" y="0"/>
                  </a:lnTo>
                  <a:lnTo>
                    <a:pt x="521" y="26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0" name="Freeform 185"/>
            <p:cNvSpPr>
              <a:spLocks/>
            </p:cNvSpPr>
            <p:nvPr/>
          </p:nvSpPr>
          <p:spPr bwMode="auto">
            <a:xfrm>
              <a:off x="4102" y="3582"/>
              <a:ext cx="567" cy="416"/>
            </a:xfrm>
            <a:custGeom>
              <a:avLst/>
              <a:gdLst>
                <a:gd name="T0" fmla="*/ 0 w 442"/>
                <a:gd name="T1" fmla="*/ 7275 h 324"/>
                <a:gd name="T2" fmla="*/ 0 w 442"/>
                <a:gd name="T3" fmla="*/ 0 h 324"/>
                <a:gd name="T4" fmla="*/ 23776 w 442"/>
                <a:gd name="T5" fmla="*/ 0 h 324"/>
                <a:gd name="T6" fmla="*/ 23776 w 442"/>
                <a:gd name="T7" fmla="*/ 17668 h 3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2"/>
                <a:gd name="T13" fmla="*/ 0 h 324"/>
                <a:gd name="T14" fmla="*/ 442 w 442"/>
                <a:gd name="T15" fmla="*/ 324 h 3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2" h="324">
                  <a:moveTo>
                    <a:pt x="0" y="133"/>
                  </a:moveTo>
                  <a:lnTo>
                    <a:pt x="0" y="0"/>
                  </a:lnTo>
                  <a:lnTo>
                    <a:pt x="442" y="0"/>
                  </a:lnTo>
                  <a:lnTo>
                    <a:pt x="442" y="32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1" name="Freeform 186"/>
            <p:cNvSpPr>
              <a:spLocks/>
            </p:cNvSpPr>
            <p:nvPr/>
          </p:nvSpPr>
          <p:spPr bwMode="auto">
            <a:xfrm>
              <a:off x="2152" y="3506"/>
              <a:ext cx="480" cy="492"/>
            </a:xfrm>
            <a:custGeom>
              <a:avLst/>
              <a:gdLst>
                <a:gd name="T0" fmla="*/ 0 w 374"/>
                <a:gd name="T1" fmla="*/ 6453 h 383"/>
                <a:gd name="T2" fmla="*/ 0 w 374"/>
                <a:gd name="T3" fmla="*/ 0 h 383"/>
                <a:gd name="T4" fmla="*/ 20276 w 374"/>
                <a:gd name="T5" fmla="*/ 0 h 383"/>
                <a:gd name="T6" fmla="*/ 20276 w 374"/>
                <a:gd name="T7" fmla="*/ 21058 h 3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4"/>
                <a:gd name="T13" fmla="*/ 0 h 383"/>
                <a:gd name="T14" fmla="*/ 374 w 374"/>
                <a:gd name="T15" fmla="*/ 383 h 3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4" h="383">
                  <a:moveTo>
                    <a:pt x="0" y="117"/>
                  </a:moveTo>
                  <a:lnTo>
                    <a:pt x="0" y="0"/>
                  </a:lnTo>
                  <a:lnTo>
                    <a:pt x="374" y="0"/>
                  </a:lnTo>
                  <a:lnTo>
                    <a:pt x="374" y="383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2" name="Freeform 187"/>
            <p:cNvSpPr>
              <a:spLocks/>
            </p:cNvSpPr>
            <p:nvPr/>
          </p:nvSpPr>
          <p:spPr bwMode="auto">
            <a:xfrm>
              <a:off x="2392" y="3377"/>
              <a:ext cx="385" cy="621"/>
            </a:xfrm>
            <a:custGeom>
              <a:avLst/>
              <a:gdLst>
                <a:gd name="T0" fmla="*/ 0 w 300"/>
                <a:gd name="T1" fmla="*/ 5475 h 484"/>
                <a:gd name="T2" fmla="*/ 0 w 300"/>
                <a:gd name="T3" fmla="*/ 0 h 484"/>
                <a:gd name="T4" fmla="*/ 16253 w 300"/>
                <a:gd name="T5" fmla="*/ 0 h 484"/>
                <a:gd name="T6" fmla="*/ 16253 w 300"/>
                <a:gd name="T7" fmla="*/ 26135 h 4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484"/>
                <a:gd name="T14" fmla="*/ 300 w 300"/>
                <a:gd name="T15" fmla="*/ 484 h 4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484">
                  <a:moveTo>
                    <a:pt x="0" y="101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48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3" name="Freeform 188"/>
            <p:cNvSpPr>
              <a:spLocks/>
            </p:cNvSpPr>
            <p:nvPr/>
          </p:nvSpPr>
          <p:spPr bwMode="auto">
            <a:xfrm>
              <a:off x="4385" y="3315"/>
              <a:ext cx="429" cy="683"/>
            </a:xfrm>
            <a:custGeom>
              <a:avLst/>
              <a:gdLst>
                <a:gd name="T0" fmla="*/ 0 w 334"/>
                <a:gd name="T1" fmla="*/ 11322 h 532"/>
                <a:gd name="T2" fmla="*/ 0 w 334"/>
                <a:gd name="T3" fmla="*/ 0 h 532"/>
                <a:gd name="T4" fmla="*/ 18334 w 334"/>
                <a:gd name="T5" fmla="*/ 0 h 532"/>
                <a:gd name="T6" fmla="*/ 18334 w 334"/>
                <a:gd name="T7" fmla="*/ 28984 h 5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4"/>
                <a:gd name="T13" fmla="*/ 0 h 532"/>
                <a:gd name="T14" fmla="*/ 334 w 334"/>
                <a:gd name="T15" fmla="*/ 532 h 5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4" h="532">
                  <a:moveTo>
                    <a:pt x="0" y="208"/>
                  </a:moveTo>
                  <a:lnTo>
                    <a:pt x="0" y="0"/>
                  </a:lnTo>
                  <a:lnTo>
                    <a:pt x="334" y="0"/>
                  </a:lnTo>
                  <a:lnTo>
                    <a:pt x="334" y="53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4" name="Freeform 189"/>
            <p:cNvSpPr>
              <a:spLocks/>
            </p:cNvSpPr>
            <p:nvPr/>
          </p:nvSpPr>
          <p:spPr bwMode="auto">
            <a:xfrm>
              <a:off x="2581" y="1809"/>
              <a:ext cx="2015" cy="1568"/>
            </a:xfrm>
            <a:custGeom>
              <a:avLst/>
              <a:gdLst>
                <a:gd name="T0" fmla="*/ 85098 w 1570"/>
                <a:gd name="T1" fmla="*/ 63372 h 1222"/>
                <a:gd name="T2" fmla="*/ 85098 w 1570"/>
                <a:gd name="T3" fmla="*/ 0 h 1222"/>
                <a:gd name="T4" fmla="*/ 0 w 1570"/>
                <a:gd name="T5" fmla="*/ 0 h 1222"/>
                <a:gd name="T6" fmla="*/ 0 w 1570"/>
                <a:gd name="T7" fmla="*/ 66004 h 12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70"/>
                <a:gd name="T13" fmla="*/ 0 h 1222"/>
                <a:gd name="T14" fmla="*/ 1570 w 1570"/>
                <a:gd name="T15" fmla="*/ 1222 h 12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70" h="1222">
                  <a:moveTo>
                    <a:pt x="1570" y="1174"/>
                  </a:moveTo>
                  <a:lnTo>
                    <a:pt x="1570" y="0"/>
                  </a:lnTo>
                  <a:lnTo>
                    <a:pt x="0" y="0"/>
                  </a:lnTo>
                  <a:lnTo>
                    <a:pt x="0" y="122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5" name="Freeform 190"/>
            <p:cNvSpPr>
              <a:spLocks/>
            </p:cNvSpPr>
            <p:nvPr/>
          </p:nvSpPr>
          <p:spPr bwMode="auto">
            <a:xfrm>
              <a:off x="3592" y="1338"/>
              <a:ext cx="1368" cy="2660"/>
            </a:xfrm>
            <a:custGeom>
              <a:avLst/>
              <a:gdLst>
                <a:gd name="T0" fmla="*/ 0 w 1066"/>
                <a:gd name="T1" fmla="*/ 19795 h 2073"/>
                <a:gd name="T2" fmla="*/ 0 w 1066"/>
                <a:gd name="T3" fmla="*/ 0 h 2073"/>
                <a:gd name="T4" fmla="*/ 57678 w 1066"/>
                <a:gd name="T5" fmla="*/ 0 h 2073"/>
                <a:gd name="T6" fmla="*/ 57678 w 1066"/>
                <a:gd name="T7" fmla="*/ 111964 h 20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6"/>
                <a:gd name="T13" fmla="*/ 0 h 2073"/>
                <a:gd name="T14" fmla="*/ 1066 w 1066"/>
                <a:gd name="T15" fmla="*/ 2073 h 20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6" h="2073">
                  <a:moveTo>
                    <a:pt x="0" y="367"/>
                  </a:moveTo>
                  <a:lnTo>
                    <a:pt x="0" y="0"/>
                  </a:lnTo>
                  <a:lnTo>
                    <a:pt x="1066" y="0"/>
                  </a:lnTo>
                  <a:lnTo>
                    <a:pt x="1066" y="2073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6" name="Line 191"/>
            <p:cNvSpPr>
              <a:spLocks noChangeShapeType="1"/>
            </p:cNvSpPr>
            <p:nvPr/>
          </p:nvSpPr>
          <p:spPr bwMode="auto">
            <a:xfrm>
              <a:off x="717" y="4008"/>
              <a:ext cx="4288" cy="0"/>
            </a:xfrm>
            <a:prstGeom prst="line">
              <a:avLst/>
            </a:prstGeom>
            <a:noFill/>
            <a:ln w="603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2531" name="Text Box 192"/>
          <p:cNvSpPr txBox="1">
            <a:spLocks noChangeArrowheads="1"/>
          </p:cNvSpPr>
          <p:nvPr/>
        </p:nvSpPr>
        <p:spPr bwMode="auto">
          <a:xfrm>
            <a:off x="744538" y="5318125"/>
            <a:ext cx="1046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Outlier</a:t>
            </a:r>
          </a:p>
        </p:txBody>
      </p:sp>
      <p:sp>
        <p:nvSpPr>
          <p:cNvPr id="203969" name="Text Box 193"/>
          <p:cNvSpPr txBox="1">
            <a:spLocks noChangeArrowheads="1"/>
          </p:cNvSpPr>
          <p:nvPr/>
        </p:nvSpPr>
        <p:spPr bwMode="auto">
          <a:xfrm>
            <a:off x="141288" y="219075"/>
            <a:ext cx="9002712" cy="57943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One potential use of a dendrogram is to detect outliers</a:t>
            </a:r>
          </a:p>
        </p:txBody>
      </p:sp>
      <p:sp>
        <p:nvSpPr>
          <p:cNvPr id="22533" name="Text Box 194"/>
          <p:cNvSpPr txBox="1">
            <a:spLocks noChangeArrowheads="1"/>
          </p:cNvSpPr>
          <p:nvPr/>
        </p:nvSpPr>
        <p:spPr bwMode="auto">
          <a:xfrm>
            <a:off x="425450" y="1098550"/>
            <a:ext cx="6081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single isolated branch is suggestive of a data point that is very different to all others</a:t>
            </a:r>
          </a:p>
        </p:txBody>
      </p:sp>
      <p:sp>
        <p:nvSpPr>
          <p:cNvPr id="22534" name="Line 195"/>
          <p:cNvSpPr>
            <a:spLocks noChangeShapeType="1"/>
          </p:cNvSpPr>
          <p:nvPr/>
        </p:nvSpPr>
        <p:spPr bwMode="auto">
          <a:xfrm>
            <a:off x="6096000" y="1790700"/>
            <a:ext cx="685800" cy="609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35" name="Line 196"/>
          <p:cNvSpPr>
            <a:spLocks noChangeShapeType="1"/>
          </p:cNvSpPr>
          <p:nvPr/>
        </p:nvSpPr>
        <p:spPr bwMode="auto">
          <a:xfrm flipV="1">
            <a:off x="1800225" y="5114925"/>
            <a:ext cx="647700" cy="4572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Partitional Clustering</a:t>
            </a: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228600" y="1066800"/>
            <a:ext cx="84582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Nonhierarchical, each instance is placed in exactly one of K nonoverlapping clusters.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Since only one set of clusters is output, the user normally has to input the desired number of clusters K.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2252</Words>
  <Application>Microsoft Macintosh PowerPoint</Application>
  <PresentationFormat>Bildschirmpräsentation (4:3)</PresentationFormat>
  <Paragraphs>624</Paragraphs>
  <Slides>65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65</vt:i4>
      </vt:variant>
    </vt:vector>
  </HeadingPairs>
  <TitlesOfParts>
    <vt:vector size="67" baseType="lpstr">
      <vt:lpstr>Larissa</vt:lpstr>
      <vt:lpstr>Excel.Chart.8</vt:lpstr>
      <vt:lpstr>Web-Mining Agents Clustering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K-means Clustering: Step 1</vt:lpstr>
      <vt:lpstr>K-means Clustering: Step 2</vt:lpstr>
      <vt:lpstr>K-means Clustering: Step 3</vt:lpstr>
      <vt:lpstr>K-means Clustering: Step 4</vt:lpstr>
      <vt:lpstr>K-means Clustering: Step 5</vt:lpstr>
      <vt:lpstr>Comments on the K-Means Method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EM Clustering </vt:lpstr>
      <vt:lpstr>PowerPoint-Präsentation</vt:lpstr>
      <vt:lpstr>Processing : EM Initialization</vt:lpstr>
      <vt:lpstr>Processing : the E-Step</vt:lpstr>
      <vt:lpstr>Processing : the M-Step (1/2)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Comments on the EM</vt:lpstr>
      <vt:lpstr>PowerPoint-Präsentation</vt:lpstr>
      <vt:lpstr>PowerPoint-Präsentation</vt:lpstr>
      <vt:lpstr>PowerPoint-Präsentation</vt:lpstr>
      <vt:lpstr>PowerPoint-Präsentation</vt:lpstr>
      <vt:lpstr> The CURE Algorithm</vt:lpstr>
      <vt:lpstr>The CURE Algorithm</vt:lpstr>
      <vt:lpstr>Example: Stanford Salaries</vt:lpstr>
      <vt:lpstr>Starting CURE</vt:lpstr>
      <vt:lpstr>Example: Initial Clusters</vt:lpstr>
      <vt:lpstr>Example: Pick Dispersed Points</vt:lpstr>
      <vt:lpstr>Example: Pick Dispersed Points</vt:lpstr>
      <vt:lpstr>Finishing CURE</vt:lpstr>
      <vt:lpstr>Spectral Clustering</vt:lpstr>
      <vt:lpstr>Spectral Clustering</vt:lpstr>
      <vt:lpstr>How to Create the Graph?</vt:lpstr>
      <vt:lpstr>PowerPoint-Präsentation</vt:lpstr>
      <vt:lpstr>Motivations / Objectives</vt:lpstr>
      <vt:lpstr>PowerPoint-Präsentation</vt:lpstr>
      <vt:lpstr>Graph Terminologies</vt:lpstr>
      <vt:lpstr>Graph Cut</vt:lpstr>
      <vt:lpstr>Min Cut Objective</vt:lpstr>
      <vt:lpstr>Normalized Cut</vt:lpstr>
      <vt:lpstr>Optimizing Ncut Objective</vt:lpstr>
      <vt:lpstr>Solving Ncut</vt:lpstr>
      <vt:lpstr>2-way Normalized Cuts</vt:lpstr>
      <vt:lpstr>Creating Bi-Partition  Using 2nd Eigenvector</vt:lpstr>
      <vt:lpstr>K-way Partition?</vt:lpstr>
      <vt:lpstr>Spectral Clustering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ra.marrone</dc:creator>
  <cp:lastModifiedBy>OeOe</cp:lastModifiedBy>
  <cp:revision>336</cp:revision>
  <cp:lastPrinted>2017-01-25T17:22:12Z</cp:lastPrinted>
  <dcterms:created xsi:type="dcterms:W3CDTF">2012-07-04T19:17:52Z</dcterms:created>
  <dcterms:modified xsi:type="dcterms:W3CDTF">2017-01-25T17:23:57Z</dcterms:modified>
</cp:coreProperties>
</file>