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7.xml" ContentType="application/vnd.openxmlformats-officedocument.presentationml.notesSlide+xml"/>
  <Override PartName="/ppt/embeddings/oleObject4.bin" ContentType="application/vnd.openxmlformats-officedocument.oleObject"/>
  <Override PartName="/ppt/notesSlides/notesSlide1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20.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5"/>
  </p:notesMasterIdLst>
  <p:handoutMasterIdLst>
    <p:handoutMasterId r:id="rId66"/>
  </p:handoutMasterIdLst>
  <p:sldIdLst>
    <p:sldId id="273" r:id="rId2"/>
    <p:sldId id="272" r:id="rId3"/>
    <p:sldId id="274" r:id="rId4"/>
    <p:sldId id="352" r:id="rId5"/>
    <p:sldId id="359" r:id="rId6"/>
    <p:sldId id="360" r:id="rId7"/>
    <p:sldId id="361" r:id="rId8"/>
    <p:sldId id="353" r:id="rId9"/>
    <p:sldId id="355" r:id="rId10"/>
    <p:sldId id="356" r:id="rId11"/>
    <p:sldId id="357" r:id="rId12"/>
    <p:sldId id="362" r:id="rId13"/>
    <p:sldId id="350" r:id="rId14"/>
    <p:sldId id="299" r:id="rId15"/>
    <p:sldId id="298" r:id="rId16"/>
    <p:sldId id="300" r:id="rId17"/>
    <p:sldId id="331" r:id="rId18"/>
    <p:sldId id="302" r:id="rId19"/>
    <p:sldId id="303" r:id="rId20"/>
    <p:sldId id="304" r:id="rId21"/>
    <p:sldId id="305" r:id="rId22"/>
    <p:sldId id="312" r:id="rId23"/>
    <p:sldId id="313" r:id="rId24"/>
    <p:sldId id="314" r:id="rId25"/>
    <p:sldId id="315" r:id="rId26"/>
    <p:sldId id="364" r:id="rId27"/>
    <p:sldId id="337" r:id="rId28"/>
    <p:sldId id="338" r:id="rId29"/>
    <p:sldId id="339" r:id="rId30"/>
    <p:sldId id="340" r:id="rId31"/>
    <p:sldId id="341" r:id="rId32"/>
    <p:sldId id="344" r:id="rId33"/>
    <p:sldId id="345" r:id="rId34"/>
    <p:sldId id="349" r:id="rId35"/>
    <p:sldId id="346" r:id="rId36"/>
    <p:sldId id="347" r:id="rId37"/>
    <p:sldId id="348" r:id="rId38"/>
    <p:sldId id="367" r:id="rId39"/>
    <p:sldId id="369" r:id="rId40"/>
    <p:sldId id="366" r:id="rId41"/>
    <p:sldId id="371" r:id="rId42"/>
    <p:sldId id="373" r:id="rId43"/>
    <p:sldId id="374" r:id="rId44"/>
    <p:sldId id="376" r:id="rId45"/>
    <p:sldId id="377" r:id="rId46"/>
    <p:sldId id="378" r:id="rId47"/>
    <p:sldId id="379" r:id="rId48"/>
    <p:sldId id="380" r:id="rId49"/>
    <p:sldId id="381" r:id="rId50"/>
    <p:sldId id="382" r:id="rId51"/>
    <p:sldId id="383" r:id="rId52"/>
    <p:sldId id="385" r:id="rId53"/>
    <p:sldId id="386" r:id="rId54"/>
    <p:sldId id="387" r:id="rId55"/>
    <p:sldId id="388" r:id="rId56"/>
    <p:sldId id="389" r:id="rId57"/>
    <p:sldId id="391" r:id="rId58"/>
    <p:sldId id="392" r:id="rId59"/>
    <p:sldId id="393" r:id="rId60"/>
    <p:sldId id="395" r:id="rId61"/>
    <p:sldId id="396" r:id="rId62"/>
    <p:sldId id="397" r:id="rId63"/>
    <p:sldId id="398" r:id="rId6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380"/>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0"/>
    <p:restoredTop sz="64827" autoAdjust="0"/>
  </p:normalViewPr>
  <p:slideViewPr>
    <p:cSldViewPr>
      <p:cViewPr varScale="1">
        <p:scale>
          <a:sx n="90" d="100"/>
          <a:sy n="90" d="100"/>
        </p:scale>
        <p:origin x="-5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wmf"/><Relationship Id="rId3"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emf"/><Relationship Id="rId6" Type="http://schemas.openxmlformats.org/officeDocument/2006/relationships/image" Target="../media/image26.wmf"/><Relationship Id="rId1" Type="http://schemas.openxmlformats.org/officeDocument/2006/relationships/image" Target="../media/image21.wmf"/><Relationship Id="rId2"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17.10.17</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‹Nr.›</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17.10.17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‹Nr.›</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4</a:t>
            </a:fld>
            <a:endParaRPr lang="en-US"/>
          </a:p>
        </p:txBody>
      </p:sp>
    </p:spTree>
    <p:extLst>
      <p:ext uri="{BB962C8B-B14F-4D97-AF65-F5344CB8AC3E}">
        <p14:creationId xmlns:p14="http://schemas.microsoft.com/office/powerpoint/2010/main" val="91953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B5BAB7A-9A2F-ED45-A383-6C860B7A8CF5}" type="slidenum">
              <a:rPr lang="tr-TR" sz="1100">
                <a:latin typeface="Arial" charset="0"/>
              </a:rPr>
              <a:pPr eaLnBrk="1" hangingPunct="1"/>
              <a:t>21</a:t>
            </a:fld>
            <a:endParaRPr lang="tr-TR" sz="1100">
              <a:latin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85494" y="4341521"/>
            <a:ext cx="5487013" cy="4405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900" dirty="0"/>
          </a:p>
        </p:txBody>
      </p:sp>
    </p:spTree>
    <p:extLst>
      <p:ext uri="{BB962C8B-B14F-4D97-AF65-F5344CB8AC3E}">
        <p14:creationId xmlns:p14="http://schemas.microsoft.com/office/powerpoint/2010/main" val="110026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DE7EAED-90A9-CE4F-ACA7-34068187E470}" type="slidenum">
              <a:rPr lang="tr-TR" sz="1100">
                <a:latin typeface="Arial" charset="0"/>
              </a:rPr>
              <a:pPr eaLnBrk="1" hangingPunct="1"/>
              <a:t>22</a:t>
            </a:fld>
            <a:endParaRPr lang="tr-TR" sz="110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 us </a:t>
            </a:r>
            <a:r>
              <a:rPr lang="en-US" dirty="0"/>
              <a:t>say we want to have a system that can predict the price </a:t>
            </a:r>
            <a:r>
              <a:rPr lang="en-US" dirty="0" smtClean="0"/>
              <a:t>of </a:t>
            </a:r>
            <a:r>
              <a:rPr lang="en-US" dirty="0"/>
              <a:t>a </a:t>
            </a:r>
            <a:r>
              <a:rPr lang="en-US" dirty="0" smtClean="0"/>
              <a:t>used car</a:t>
            </a:r>
            <a:r>
              <a:rPr lang="en-US" dirty="0"/>
              <a:t>. Inputs are the car attributes—brand, year, engine capacity, </a:t>
            </a:r>
            <a:r>
              <a:rPr lang="en-US" dirty="0" err="1"/>
              <a:t>milage</a:t>
            </a:r>
            <a:r>
              <a:rPr lang="en-US" dirty="0" smtClean="0"/>
              <a:t>, and </a:t>
            </a:r>
            <a:r>
              <a:rPr lang="en-US" dirty="0"/>
              <a:t>other </a:t>
            </a:r>
            <a:r>
              <a:rPr lang="en-US" dirty="0" smtClean="0"/>
              <a:t>information</a:t>
            </a:r>
            <a:r>
              <a:rPr lang="en-US" dirty="0"/>
              <a:t>—that we believe affect a car’s worth. The output is the price </a:t>
            </a:r>
            <a:r>
              <a:rPr lang="en-US" dirty="0" smtClean="0"/>
              <a:t>of </a:t>
            </a:r>
            <a:r>
              <a:rPr lang="en-US" dirty="0"/>
              <a:t>the car. Such problems where the output is a number are regression problems. X denote the car attributes and Y be the price of the car. Again surveying the past transactions, we can collect a training data and </a:t>
            </a:r>
            <a:r>
              <a:rPr lang="en-US" dirty="0" smtClean="0"/>
              <a:t>the machine learning </a:t>
            </a:r>
            <a:r>
              <a:rPr lang="en-US" dirty="0"/>
              <a:t>program fits a function to this data </a:t>
            </a:r>
            <a:r>
              <a:rPr lang="en-US" dirty="0" smtClean="0"/>
              <a:t>to </a:t>
            </a:r>
            <a:r>
              <a:rPr lang="en-US" dirty="0"/>
              <a:t>learn Y as a function </a:t>
            </a:r>
            <a:r>
              <a:rPr lang="en-US" dirty="0" smtClean="0"/>
              <a:t>of </a:t>
            </a:r>
            <a:r>
              <a:rPr lang="en-US" dirty="0"/>
              <a:t>X. An example is given in figure 1.2 where the fitted function is of the form for suitable values of w and </a:t>
            </a:r>
            <a:r>
              <a:rPr lang="en-US" dirty="0" err="1"/>
              <a:t>wo</a:t>
            </a:r>
            <a:r>
              <a:rPr lang="en-US" dirty="0"/>
              <a:t>. Both regression and classification are supervised learning problems where there is an input, X, an output, Y, and the task is to learn the mapping from the input </a:t>
            </a:r>
            <a:r>
              <a:rPr lang="en-US" dirty="0" smtClean="0"/>
              <a:t>to </a:t>
            </a:r>
            <a:r>
              <a:rPr lang="en-US" dirty="0"/>
              <a:t>the output. The approach in machine learning is that we assume a model defined up to a set of parameters</a:t>
            </a:r>
            <a:r>
              <a:rPr lang="en-US" dirty="0" smtClean="0"/>
              <a:t>: where </a:t>
            </a:r>
            <a:r>
              <a:rPr lang="en-US" dirty="0"/>
              <a:t>g(-) is the model and </a:t>
            </a:r>
            <a:r>
              <a:rPr lang="en-US" dirty="0" smtClean="0"/>
              <a:t>theta </a:t>
            </a:r>
            <a:r>
              <a:rPr lang="en-US" dirty="0"/>
              <a:t>are its parameters. Y is a number in regression and is a class code (e.g., O/1) in the case of classification. g(-</a:t>
            </a:r>
            <a:r>
              <a:rPr lang="en-US" dirty="0" smtClean="0"/>
              <a:t>) is </a:t>
            </a:r>
            <a:r>
              <a:rPr lang="en-US" dirty="0"/>
              <a:t>the regression function or in classification, it is the discriminant </a:t>
            </a:r>
            <a:r>
              <a:rPr lang="en-US" dirty="0" smtClean="0"/>
              <a:t>function </a:t>
            </a:r>
            <a:r>
              <a:rPr lang="en-US" dirty="0"/>
              <a:t>separating the instances of different classes. The machine learning program optimizes the parameters, </a:t>
            </a:r>
            <a:r>
              <a:rPr lang="en-US" dirty="0" smtClean="0"/>
              <a:t>theta</a:t>
            </a:r>
            <a:r>
              <a:rPr lang="en-US" dirty="0"/>
              <a:t>, such that the approximation error is minimized, that is, our estimates are as close as possible to the correct values given in the training set. For example in figure 1.2, the model is linear and w and </a:t>
            </a:r>
            <a:r>
              <a:rPr lang="en-US" dirty="0" err="1"/>
              <a:t>wo</a:t>
            </a:r>
            <a:r>
              <a:rPr lang="en-US" dirty="0"/>
              <a:t> are the parameters optimized for best fit to the training data. In cases where the linear model is too restrictive, one can use for example a quadratic or a higher-order polynomial, or any other nonlinear function of the </a:t>
            </a:r>
            <a:r>
              <a:rPr lang="en-US" dirty="0" smtClean="0"/>
              <a:t>input</a:t>
            </a:r>
            <a:r>
              <a:rPr lang="en-US" dirty="0"/>
              <a:t>, this time optimizing its parameters for best fit.</a:t>
            </a:r>
          </a:p>
        </p:txBody>
      </p:sp>
    </p:spTree>
    <p:extLst>
      <p:ext uri="{BB962C8B-B14F-4D97-AF65-F5344CB8AC3E}">
        <p14:creationId xmlns:p14="http://schemas.microsoft.com/office/powerpoint/2010/main" val="133343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7D6DEA19-BD26-1A42-8A68-FDDAA5D661B4}" type="slidenum">
              <a:rPr lang="tr-TR" sz="1100">
                <a:latin typeface="Arial" charset="0"/>
              </a:rPr>
              <a:pPr eaLnBrk="1" hangingPunct="1"/>
              <a:t>23</a:t>
            </a:fld>
            <a:endParaRPr lang="tr-TR" sz="11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In speech recognition, the input is acoustic and the classes are words that can be uttered. This time the association to be learned is from an acoustic signal to a word of some language. Different people, because of differences in age, gender, or accent, pronounce the same word differently, which makes this task rather difficult. Another difference of speech is that the input is temporal; words are uttered in time as a sequence of speech phonemes and some words are longer than others. A recent approach in speech recognition involves the use of lip movements as recorded by a camera as a second source of information in recognizing speech. This requires sensor fusion, which is the integration of inputs from different modalities, namely, acoustic and visual. </a:t>
            </a:r>
            <a:r>
              <a:rPr lang="en-US" b="1"/>
              <a:t>Learning a rule from data also allows</a:t>
            </a:r>
            <a:r>
              <a:rPr lang="en-US"/>
              <a:t> </a:t>
            </a:r>
            <a:r>
              <a:rPr lang="en-US" b="1"/>
              <a:t>knowledge extraction</a:t>
            </a:r>
            <a:r>
              <a:rPr lang="en-US"/>
              <a:t>. The rule is a simple model that explains the data, and looking at this model we have an explanation about the process underlying the data. For example, once we learn the discriminant separating low-risk and high-risk customers, we have the knowledge of the properties of low-risk customers. We can then use this information to target potential low-risk customers more efficiently, for example, through advertising</a:t>
            </a:r>
            <a:r>
              <a:rPr lang="en-US" b="1"/>
              <a:t>. Learning also performs</a:t>
            </a:r>
            <a:r>
              <a:rPr lang="en-US"/>
              <a:t> </a:t>
            </a:r>
            <a:r>
              <a:rPr lang="en-US" b="1"/>
              <a:t>compression</a:t>
            </a:r>
            <a:r>
              <a:rPr lang="en-US"/>
              <a:t> in that by fitting a rule to the data, we get an explanation that is simpler than the data, requiring less memory to store and less computation to process. Once you have the rules of addition, you do not need to remember the sum of every possible pair of numbers. Another use of machine learning is </a:t>
            </a:r>
            <a:r>
              <a:rPr lang="en-US" b="1"/>
              <a:t>outlier detection</a:t>
            </a:r>
            <a:r>
              <a:rPr lang="en-US"/>
              <a:t>, which is finding the instances that do not obey the rule and are exceptions. In this case, after learning the rule, we are not interested in the rule but the exceptions not covered by the rule, which may imply anomalies requiring attention- for example, fraud.</a:t>
            </a:r>
          </a:p>
        </p:txBody>
      </p:sp>
    </p:spTree>
    <p:extLst>
      <p:ext uri="{BB962C8B-B14F-4D97-AF65-F5344CB8AC3E}">
        <p14:creationId xmlns:p14="http://schemas.microsoft.com/office/powerpoint/2010/main" val="205988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8828450B-6D84-9144-957E-C91471A1A96E}" type="slidenum">
              <a:rPr lang="tr-TR" sz="1100">
                <a:latin typeface="Arial" charset="0"/>
              </a:rPr>
              <a:pPr eaLnBrk="1" hangingPunct="1"/>
              <a:t>24</a:t>
            </a:fld>
            <a:endParaRPr lang="tr-TR" sz="110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a:t>In supervised learning, the aim is to learn a mapping from the input to an output whose correct values are provided bv a supervisor. ln unsupervised learning, there is no such supervisor and we only have input data. The aim is to find the regularities in the input. There is a structure to the input space such that certain patterns occur more often than others, and  we want to see what generally happens and what does not. In statistics,  this is called density estimation.</a:t>
            </a:r>
          </a:p>
          <a:p>
            <a:pPr eaLnBrk="1" hangingPunct="1"/>
            <a:r>
              <a:rPr lang="en-US" sz="900"/>
              <a:t> One method for density estimation is clustering where the aim is to find clusters or groupings of input. In the case of a company with a data of past customers, the customer data contains the demographic information as well as the past transactions with the company, and the company  may want to see the distribution of the profile of its customers, to see what type of customers frequently occur. ln such a case, a clustering model allocates customers similar in their attributes to the same group, providing the company with natural groupings of its customers. Once such groups are found, the company may decide strategies, for example,  services and products, specific to different groups. Such a grouping also allows identifying those who are outliers, namely, those who are different  from other customers, which may imply a niche in the market that can  be further exploited by the company. Machine learning methods are also used in bioinformatics. DNA in our genome is the "blueprint of life" and is a sequence of bases, namely, A, G,C, and T. RNA is transcribed from DNA, and proteins are translated from the RNA. Proteins are what the living body is and does. Just as a DNA is a sequence of bases, a protein is a sequence of amino acids (as defined by bases). One application area of computer science in molecular biology</a:t>
            </a:r>
          </a:p>
          <a:p>
            <a:pPr eaLnBrk="1" hangingPunct="1"/>
            <a:r>
              <a:rPr lang="en-US" sz="900"/>
              <a:t>is alignment, which is matching one sequence to another. This is a difficult string matching problem because strings may be quite long, there</a:t>
            </a:r>
          </a:p>
          <a:p>
            <a:pPr eaLnBrk="1" hangingPunct="1"/>
            <a:r>
              <a:rPr lang="en-US" sz="900"/>
              <a:t>are many template strings to match against, and there may be deletions,insertions, and substitutions. Clustering is used in learning motifs, which are sequences of amino acids that occur repeatedly in proteins. Motifs are of interest because they may correspond to structural or functional elements within the sequences they characterize. The analogy is that if the amino acids are letters and proteins are sentences, motifs are like words, namely, a string of letters with a particular meaning occurringfrequently in different sentences.</a:t>
            </a:r>
          </a:p>
          <a:p>
            <a:pPr eaLnBrk="1" hangingPunct="1"/>
            <a:endParaRPr lang="en-US" sz="900"/>
          </a:p>
        </p:txBody>
      </p:sp>
    </p:spTree>
    <p:extLst>
      <p:ext uri="{BB962C8B-B14F-4D97-AF65-F5344CB8AC3E}">
        <p14:creationId xmlns:p14="http://schemas.microsoft.com/office/powerpoint/2010/main" val="92338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D2E2E20-8DEF-874A-9706-12CFE0677B9A}" type="slidenum">
              <a:rPr lang="tr-TR" sz="1100">
                <a:latin typeface="Arial" charset="0"/>
              </a:rPr>
              <a:pPr eaLnBrk="1" hangingPunct="1"/>
              <a:t>25</a:t>
            </a:fld>
            <a:endParaRPr lang="tr-TR" sz="11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dirty="0"/>
              <a:t>In some applications, the output of the system is a sequence of actions. In such a case, a single action is not important; what is important is </a:t>
            </a:r>
            <a:r>
              <a:rPr lang="en-US" sz="900" dirty="0" smtClean="0"/>
              <a:t>the policy </a:t>
            </a:r>
            <a:r>
              <a:rPr lang="en-US" sz="900" dirty="0"/>
              <a:t>that is the sequence of correct actions to reach the goal. There is no such thing as the best action in any intermediate state; an action is good if it is part of a good policy. In such a case, the machine learning program should be able to assess the goodness of policies and learn from </a:t>
            </a:r>
            <a:r>
              <a:rPr lang="en-US" sz="900" dirty="0" smtClean="0"/>
              <a:t>past </a:t>
            </a:r>
            <a:r>
              <a:rPr lang="en-US" sz="900" dirty="0"/>
              <a:t>good action sequences to be able to generate a policy. Such learning methods are called reinforcement learning </a:t>
            </a:r>
            <a:r>
              <a:rPr lang="en-US" sz="900" dirty="0" smtClean="0"/>
              <a:t>algorithms. A </a:t>
            </a:r>
            <a:r>
              <a:rPr lang="en-US" sz="900" dirty="0"/>
              <a:t>good example is game playing where a single move by itself is not that important; it is the sequence of right moves that is good. A move is good if it is part of a good game playing policy. Game playing is an important research area in both artificial intelligence and machine </a:t>
            </a:r>
            <a:r>
              <a:rPr lang="en-US" sz="900" dirty="0" smtClean="0"/>
              <a:t>learning. This </a:t>
            </a:r>
            <a:r>
              <a:rPr lang="en-US" sz="900" dirty="0"/>
              <a:t>is because games are easy to describe and at the same time, they are quite difficult to play well. A game like chess has a small number of rules but it is very complex because of the large number of possible moves a teach state and the large number of moves that a game contains. Once we have good algorithms that can learn to play games well, we can also apply them to applications with more evident economic </a:t>
            </a:r>
            <a:r>
              <a:rPr lang="en-US" sz="900" dirty="0" smtClean="0"/>
              <a:t>utility. A </a:t>
            </a:r>
            <a:r>
              <a:rPr lang="en-US" sz="900" dirty="0"/>
              <a:t>robot navigating in an environment in search of a goal location is </a:t>
            </a:r>
            <a:r>
              <a:rPr lang="en-US" sz="900" dirty="0" smtClean="0"/>
              <a:t>another </a:t>
            </a:r>
            <a:r>
              <a:rPr lang="en-US" sz="900" dirty="0"/>
              <a:t>application area of reinforcement learning. At any time, the robot can move in one of a number of directions. After a number of trial </a:t>
            </a:r>
            <a:r>
              <a:rPr lang="en-US" sz="900" dirty="0" smtClean="0"/>
              <a:t>runs, it </a:t>
            </a:r>
            <a:r>
              <a:rPr lang="en-US" sz="900" dirty="0"/>
              <a:t>should learn the correct sequence of actions to reach to the goal state from an initial state, doing this as quickly as possible and without hitting any of the obstacles. One factor that makes reinforcement learning harder is when the system has unreliable and partial sensory </a:t>
            </a:r>
            <a:r>
              <a:rPr lang="en-US" sz="900" dirty="0" smtClean="0"/>
              <a:t>information</a:t>
            </a:r>
            <a:r>
              <a:rPr lang="en-US" sz="900" dirty="0"/>
              <a:t>. For example, a robot equipped with a video camera has incomplete information and thus at any time is in a partially observable state and should decide taking into account this uncertainty. A task may also re-quire a concurrent operation of multiple agents that should interact and cooperate to accomplish a common goal. An example is a team of robot splaying soccer.</a:t>
            </a:r>
          </a:p>
        </p:txBody>
      </p:sp>
    </p:spTree>
    <p:extLst>
      <p:ext uri="{BB962C8B-B14F-4D97-AF65-F5344CB8AC3E}">
        <p14:creationId xmlns:p14="http://schemas.microsoft.com/office/powerpoint/2010/main" val="168664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4F7F884-5F31-F140-85F1-B9F4F80AAB0B}" type="slidenum">
              <a:rPr lang="tr-TR" sz="1100">
                <a:latin typeface="Arial" charset="0"/>
              </a:rPr>
              <a:pPr eaLnBrk="1" hangingPunct="1"/>
              <a:t>28</a:t>
            </a:fld>
            <a:endParaRPr lang="tr-TR" sz="11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LET Us say we want to learn the class, C, of a "family car." We have a set of examples of cars, and we have a group of people that we survey to whom we show these cars. The people look at the cars we show them and label them; the cars that they believe are family cars are positive examples and the other cars are negative examples. Class learning is finding a description that is shared by all positive examples and none of the negative examples. Doing this, we can make a prediction: Given a car that we have not seen before, by checking with the description learned, we will be able to say whether it is a family car or not. Or we can do knowledge extraction: This study may be sponsored by a car company, and the aim may be to understand what people expect from a family car. After some discussions with experts in the field, let us say that we reach the conclusion that among all features a car may have, the features that separate a family car from other cars are the price and engine power. These two attributes are the inputs to the class recognizer. Note that when we decide on this particular input representation, we are ignoring various other attributes as irrelevant. Though one may think of other attributes such as seating capacity and color that might be important for distinguishing among car types, we will consider only price and engine power to keep this example simple.</a:t>
            </a:r>
          </a:p>
        </p:txBody>
      </p:sp>
    </p:spTree>
    <p:extLst>
      <p:ext uri="{BB962C8B-B14F-4D97-AF65-F5344CB8AC3E}">
        <p14:creationId xmlns:p14="http://schemas.microsoft.com/office/powerpoint/2010/main" val="191172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7C03070-C523-E040-A4B6-13003510EECA}" type="slidenum">
              <a:rPr lang="tr-TR" sz="1100">
                <a:latin typeface="Arial" charset="0"/>
              </a:rPr>
              <a:pPr eaLnBrk="1" hangingPunct="1"/>
              <a:t>29</a:t>
            </a:fld>
            <a:endParaRPr lang="tr-TR" sz="1100">
              <a:latin typeface="Arial"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4489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AF7AE8ED-19DF-0A4E-B516-AE2C7CF32D08}" type="slidenum">
              <a:rPr lang="tr-TR" sz="1100">
                <a:latin typeface="Arial" charset="0"/>
              </a:rPr>
              <a:pPr eaLnBrk="1" hangingPunct="1"/>
              <a:t>30</a:t>
            </a:fld>
            <a:endParaRPr lang="tr-TR" sz="110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594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028633AE-2775-3949-AFA7-2E3D00B95CE3}" type="slidenum">
              <a:rPr lang="tr-TR" sz="1100">
                <a:latin typeface="Arial" charset="0"/>
              </a:rPr>
              <a:pPr eaLnBrk="1" hangingPunct="1"/>
              <a:t>31</a:t>
            </a:fld>
            <a:endParaRPr lang="tr-TR" sz="11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78121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12E1CA7F-A64D-0748-BDE2-ED4442FD3920}" type="slidenum">
              <a:rPr lang="tr-TR" sz="1100">
                <a:latin typeface="Arial" charset="0"/>
              </a:rPr>
              <a:pPr eaLnBrk="1" hangingPunct="1"/>
              <a:t>32</a:t>
            </a:fld>
            <a:endParaRPr lang="tr-TR" sz="11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But note that we not necessarily</a:t>
            </a:r>
            <a:r>
              <a:rPr lang="en-US" baseline="0" dirty="0" smtClean="0"/>
              <a:t> have to have always the same features for all classification. (But makes them at least comparable). </a:t>
            </a:r>
          </a:p>
          <a:p>
            <a:pPr eaLnBrk="1" hangingPunct="1"/>
            <a:r>
              <a:rPr lang="en-US" baseline="0" dirty="0" smtClean="0"/>
              <a:t>The definitions make sense for disjoint  classes </a:t>
            </a:r>
            <a:r>
              <a:rPr lang="en-US" baseline="0" dirty="0" err="1" smtClean="0"/>
              <a:t>Ci</a:t>
            </a:r>
            <a:r>
              <a:rPr lang="en-US" baseline="0" dirty="0" smtClean="0"/>
              <a:t> (Actually all </a:t>
            </a:r>
            <a:r>
              <a:rPr lang="en-US" baseline="0" dirty="0" err="1" smtClean="0"/>
              <a:t>Ci</a:t>
            </a:r>
            <a:r>
              <a:rPr lang="en-US" baseline="0" dirty="0" smtClean="0"/>
              <a:t> are </a:t>
            </a:r>
            <a:r>
              <a:rPr lang="en-US" baseline="0" dirty="0" err="1" smtClean="0"/>
              <a:t>assuemd</a:t>
            </a:r>
            <a:r>
              <a:rPr lang="en-US" baseline="0" dirty="0" smtClean="0"/>
              <a:t> to be pairwise disjoint and jointly </a:t>
            </a:r>
            <a:r>
              <a:rPr lang="en-US" baseline="0" dirty="0" err="1" smtClean="0"/>
              <a:t>exhuastive</a:t>
            </a:r>
            <a:r>
              <a:rPr lang="en-US" baseline="0" dirty="0" smtClean="0"/>
              <a:t>)</a:t>
            </a:r>
            <a:endParaRPr lang="en-US" dirty="0"/>
          </a:p>
        </p:txBody>
      </p:sp>
    </p:spTree>
    <p:extLst>
      <p:ext uri="{BB962C8B-B14F-4D97-AF65-F5344CB8AC3E}">
        <p14:creationId xmlns:p14="http://schemas.microsoft.com/office/powerpoint/2010/main" val="140170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For</a:t>
            </a:r>
            <a:r>
              <a:rPr lang="de-DE" baseline="0" dirty="0" smtClean="0"/>
              <a:t> </a:t>
            </a:r>
            <a:r>
              <a:rPr lang="de-DE" baseline="0" dirty="0" err="1" smtClean="0"/>
              <a:t>sure</a:t>
            </a:r>
            <a:r>
              <a:rPr lang="de-DE" baseline="0" dirty="0" smtClean="0"/>
              <a:t> „</a:t>
            </a:r>
            <a:r>
              <a:rPr lang="de-DE" baseline="0" dirty="0" err="1" smtClean="0"/>
              <a:t>interpretation</a:t>
            </a:r>
            <a:r>
              <a:rPr lang="de-DE" baseline="0" dirty="0" smtClean="0"/>
              <a:t>“ </a:t>
            </a:r>
            <a:r>
              <a:rPr lang="de-DE" baseline="0" dirty="0" err="1" smtClean="0"/>
              <a:t>is</a:t>
            </a:r>
            <a:r>
              <a:rPr lang="de-DE" baseline="0" dirty="0" smtClean="0"/>
              <a:t> </a:t>
            </a:r>
            <a:r>
              <a:rPr lang="de-DE" baseline="0" dirty="0" err="1" smtClean="0"/>
              <a:t>quite</a:t>
            </a:r>
            <a:r>
              <a:rPr lang="de-DE" baseline="0" dirty="0" smtClean="0"/>
              <a:t> </a:t>
            </a:r>
            <a:r>
              <a:rPr lang="de-DE" baseline="0" dirty="0" err="1" smtClean="0"/>
              <a:t>vague</a:t>
            </a:r>
            <a:r>
              <a:rPr lang="de-DE" baseline="0" dirty="0" smtClean="0"/>
              <a:t> but </a:t>
            </a:r>
            <a:r>
              <a:rPr lang="de-DE" baseline="0" dirty="0" err="1" smtClean="0"/>
              <a:t>this</a:t>
            </a:r>
            <a:r>
              <a:rPr lang="de-DE" baseline="0" dirty="0" smtClean="0"/>
              <a:t> </a:t>
            </a:r>
            <a:r>
              <a:rPr lang="de-DE" baseline="0" dirty="0" err="1" smtClean="0"/>
              <a:t>gives</a:t>
            </a:r>
            <a:r>
              <a:rPr lang="de-DE" baseline="0" dirty="0" smtClean="0"/>
              <a:t> </a:t>
            </a:r>
            <a:r>
              <a:rPr lang="de-DE" baseline="0" dirty="0" err="1" smtClean="0"/>
              <a:t>it</a:t>
            </a:r>
            <a:r>
              <a:rPr lang="de-DE" baseline="0" dirty="0" smtClean="0"/>
              <a:t> </a:t>
            </a:r>
            <a:r>
              <a:rPr lang="de-DE" baseline="0" dirty="0" err="1" smtClean="0"/>
              <a:t>the</a:t>
            </a:r>
            <a:r>
              <a:rPr lang="de-DE" baseline="0" dirty="0" smtClean="0"/>
              <a:t> </a:t>
            </a:r>
            <a:r>
              <a:rPr lang="de-DE" baseline="0" dirty="0" err="1" smtClean="0"/>
              <a:t>flexibility</a:t>
            </a:r>
            <a:r>
              <a:rPr lang="de-DE" baseline="0" dirty="0" smtClean="0"/>
              <a:t> </a:t>
            </a:r>
            <a:r>
              <a:rPr lang="de-DE" baseline="0" dirty="0" err="1" smtClean="0"/>
              <a:t>to</a:t>
            </a:r>
            <a:r>
              <a:rPr lang="de-DE" baseline="0" dirty="0" smtClean="0"/>
              <a:t> </a:t>
            </a:r>
            <a:r>
              <a:rPr lang="de-DE" baseline="0" dirty="0" err="1" smtClean="0"/>
              <a:t>describe</a:t>
            </a:r>
            <a:r>
              <a:rPr lang="de-DE" baseline="0" dirty="0" smtClean="0"/>
              <a:t> </a:t>
            </a:r>
            <a:r>
              <a:rPr lang="de-DE" baseline="0" dirty="0" err="1" smtClean="0"/>
              <a:t>many</a:t>
            </a:r>
            <a:r>
              <a:rPr lang="de-DE" baseline="0" dirty="0" smtClean="0"/>
              <a:t> </a:t>
            </a:r>
            <a:r>
              <a:rPr lang="de-DE" baseline="0" dirty="0" err="1" smtClean="0"/>
              <a:t>aspects</a:t>
            </a:r>
            <a:r>
              <a:rPr lang="de-DE" baseline="0" dirty="0" smtClean="0"/>
              <a:t> </a:t>
            </a:r>
            <a:r>
              <a:rPr lang="de-DE" baseline="0" dirty="0" err="1" smtClean="0"/>
              <a:t>of</a:t>
            </a:r>
            <a:r>
              <a:rPr lang="de-DE" baseline="0" dirty="0" smtClean="0"/>
              <a:t> </a:t>
            </a:r>
            <a:r>
              <a:rPr lang="de-DE" baseline="0" dirty="0" err="1" smtClean="0"/>
              <a:t>getting</a:t>
            </a:r>
            <a:r>
              <a:rPr lang="de-DE" baseline="0" dirty="0" smtClean="0"/>
              <a:t> </a:t>
            </a:r>
            <a:r>
              <a:rPr lang="de-DE" baseline="0" dirty="0" err="1" smtClean="0"/>
              <a:t>the</a:t>
            </a:r>
            <a:r>
              <a:rPr lang="de-DE" baseline="0" dirty="0" smtClean="0"/>
              <a:t> </a:t>
            </a:r>
            <a:r>
              <a:rPr lang="de-DE" baseline="0" dirty="0" err="1" smtClean="0"/>
              <a:t>things</a:t>
            </a:r>
            <a:r>
              <a:rPr lang="de-DE" baseline="0" dirty="0" smtClean="0"/>
              <a:t> out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r>
            <a:r>
              <a:rPr lang="de-DE" baseline="0" dirty="0" err="1" smtClean="0"/>
              <a:t>interested</a:t>
            </a:r>
            <a:r>
              <a:rPr lang="de-DE" baseline="0" dirty="0" smtClean="0"/>
              <a:t> in. </a:t>
            </a:r>
          </a:p>
          <a:p>
            <a:r>
              <a:rPr lang="de-DE" baseline="0" dirty="0" smtClean="0"/>
              <a:t>First,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some</a:t>
            </a:r>
            <a:r>
              <a:rPr lang="de-DE" baseline="0" dirty="0" smtClean="0"/>
              <a:t> </a:t>
            </a:r>
            <a:r>
              <a:rPr lang="de-DE" baseline="0" dirty="0" err="1" smtClean="0"/>
              <a:t>who</a:t>
            </a:r>
            <a:r>
              <a:rPr lang="de-DE" baseline="0" dirty="0" smtClean="0"/>
              <a:t> </a:t>
            </a:r>
            <a:r>
              <a:rPr lang="de-DE" baseline="0" dirty="0" err="1" smtClean="0"/>
              <a:t>interprets</a:t>
            </a:r>
            <a:r>
              <a:rPr lang="de-DE" baseline="0" dirty="0" smtClean="0"/>
              <a:t> (an </a:t>
            </a:r>
            <a:r>
              <a:rPr lang="de-DE" baseline="0" dirty="0" err="1" smtClean="0"/>
              <a:t>agent</a:t>
            </a:r>
            <a:r>
              <a:rPr lang="de-DE" baseline="0" dirty="0" smtClean="0"/>
              <a:t>);</a:t>
            </a:r>
          </a:p>
          <a:p>
            <a:r>
              <a:rPr lang="de-DE" baseline="0" dirty="0" smtClean="0"/>
              <a:t> </a:t>
            </a:r>
            <a:r>
              <a:rPr lang="de-DE" baseline="0" dirty="0" err="1" smtClean="0"/>
              <a:t>second</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semantical</a:t>
            </a:r>
            <a:r>
              <a:rPr lang="de-DE" baseline="0" dirty="0" smtClean="0"/>
              <a:t> </a:t>
            </a:r>
            <a:r>
              <a:rPr lang="de-DE" baseline="0" dirty="0" err="1" smtClean="0"/>
              <a:t>aspect</a:t>
            </a:r>
            <a:r>
              <a:rPr lang="de-DE" baseline="0" dirty="0" smtClean="0"/>
              <a:t>;</a:t>
            </a:r>
          </a:p>
          <a:p>
            <a:r>
              <a:rPr lang="de-DE" baseline="0" dirty="0" err="1" smtClean="0"/>
              <a:t>third</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utitliy</a:t>
            </a:r>
            <a:r>
              <a:rPr lang="de-DE" baseline="0" dirty="0" smtClean="0"/>
              <a:t> </a:t>
            </a:r>
            <a:r>
              <a:rPr lang="de-DE" baseline="0" dirty="0" err="1" smtClean="0"/>
              <a:t>aspect</a:t>
            </a:r>
            <a:r>
              <a:rPr lang="de-DE" baseline="0" dirty="0" smtClean="0"/>
              <a:t> (</a:t>
            </a:r>
            <a:r>
              <a:rPr lang="de-DE" baseline="0" dirty="0" err="1" smtClean="0"/>
              <a:t>to</a:t>
            </a:r>
            <a:r>
              <a:rPr lang="de-DE" baseline="0" dirty="0" smtClean="0"/>
              <a:t> </a:t>
            </a:r>
            <a:r>
              <a:rPr lang="de-DE" baseline="0" dirty="0" err="1" smtClean="0"/>
              <a:t>what</a:t>
            </a:r>
            <a:r>
              <a:rPr lang="de-DE" baseline="0" dirty="0" smtClean="0"/>
              <a:t> end do </a:t>
            </a:r>
            <a:r>
              <a:rPr lang="de-DE" baseline="0" dirty="0" err="1" smtClean="0"/>
              <a:t>collect</a:t>
            </a:r>
            <a:r>
              <a:rPr lang="de-DE" baseline="0" dirty="0" smtClean="0"/>
              <a:t> </a:t>
            </a:r>
            <a:r>
              <a:rPr lang="de-DE" baseline="0" dirty="0" err="1" smtClean="0"/>
              <a:t>the</a:t>
            </a:r>
            <a:r>
              <a:rPr lang="de-DE" baseline="0" dirty="0" smtClean="0"/>
              <a:t> </a:t>
            </a:r>
            <a:r>
              <a:rPr lang="de-DE" baseline="0" dirty="0" err="1" smtClean="0"/>
              <a:t>data</a:t>
            </a:r>
            <a:r>
              <a:rPr lang="de-DE" baseline="0" dirty="0" smtClean="0"/>
              <a:t>)</a:t>
            </a:r>
          </a:p>
          <a:p>
            <a:r>
              <a:rPr lang="de-DE" baseline="0" dirty="0" err="1" smtClean="0"/>
              <a:t>Fourth</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dependency</a:t>
            </a:r>
            <a:r>
              <a:rPr lang="de-DE" baseline="0" dirty="0" smtClean="0"/>
              <a:t>;</a:t>
            </a:r>
          </a:p>
          <a:p>
            <a:r>
              <a:rPr lang="de-DE" baseline="0" dirty="0" err="1" smtClean="0"/>
              <a:t>Fifth</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complex</a:t>
            </a:r>
            <a:r>
              <a:rPr lang="de-DE" baseline="0" dirty="0" smtClean="0"/>
              <a:t> </a:t>
            </a:r>
            <a:r>
              <a:rPr lang="de-DE" baseline="0" dirty="0" err="1" smtClean="0"/>
              <a:t>processes</a:t>
            </a:r>
            <a:r>
              <a:rPr lang="de-DE" baseline="0" dirty="0" smtClean="0"/>
              <a:t> </a:t>
            </a:r>
            <a:r>
              <a:rPr lang="de-DE" baseline="0" dirty="0" err="1" smtClean="0"/>
              <a:t>and</a:t>
            </a:r>
            <a:r>
              <a:rPr lang="de-DE" baseline="0" dirty="0" smtClean="0"/>
              <a:t> </a:t>
            </a:r>
            <a:r>
              <a:rPr lang="de-DE" baseline="0" dirty="0" err="1" smtClean="0"/>
              <a:t>algorithms</a:t>
            </a:r>
            <a:r>
              <a:rPr lang="de-DE" baseline="0" dirty="0" smtClean="0"/>
              <a:t> </a:t>
            </a:r>
            <a:r>
              <a:rPr lang="de-DE" baseline="0" dirty="0" err="1" smtClean="0"/>
              <a:t>that</a:t>
            </a:r>
            <a:r>
              <a:rPr lang="de-DE" baseline="0" dirty="0" smtClean="0"/>
              <a:t> </a:t>
            </a:r>
            <a:r>
              <a:rPr lang="de-DE" baseline="0" dirty="0" err="1" smtClean="0"/>
              <a:t>analyze</a:t>
            </a:r>
            <a:r>
              <a:rPr lang="de-DE" baseline="0" dirty="0" smtClean="0"/>
              <a:t> </a:t>
            </a:r>
            <a:r>
              <a:rPr lang="de-DE" baseline="0" dirty="0" err="1" smtClean="0"/>
              <a:t>and</a:t>
            </a:r>
            <a:r>
              <a:rPr lang="de-DE" baseline="0" dirty="0" smtClean="0"/>
              <a:t> </a:t>
            </a:r>
            <a:r>
              <a:rPr lang="de-DE" baseline="0" dirty="0" err="1" smtClean="0"/>
              <a:t>built</a:t>
            </a:r>
            <a:r>
              <a:rPr lang="de-DE" baseline="0" dirty="0" smtClean="0"/>
              <a:t> </a:t>
            </a:r>
            <a:r>
              <a:rPr lang="de-DE" baseline="0" dirty="0" err="1" smtClean="0"/>
              <a:t>something</a:t>
            </a:r>
            <a:r>
              <a:rPr lang="de-DE" baseline="0" dirty="0" smtClean="0"/>
              <a:t> on top </a:t>
            </a:r>
            <a:r>
              <a:rPr lang="de-DE" baseline="0" dirty="0" err="1" smtClean="0"/>
              <a:t>of</a:t>
            </a:r>
            <a:r>
              <a:rPr lang="de-DE" baseline="0" dirty="0" smtClean="0"/>
              <a:t> </a:t>
            </a:r>
            <a:r>
              <a:rPr lang="de-DE" baseline="0" dirty="0" err="1" smtClean="0"/>
              <a:t>your</a:t>
            </a:r>
            <a:r>
              <a:rPr lang="de-DE" baseline="0" dirty="0" smtClean="0"/>
              <a:t> </a:t>
            </a:r>
            <a:r>
              <a:rPr lang="de-DE" baseline="0" dirty="0" err="1" smtClean="0"/>
              <a:t>data</a:t>
            </a:r>
            <a:endParaRPr lang="de-DE" baseline="0" dirty="0" smtClean="0"/>
          </a:p>
          <a:p>
            <a:r>
              <a:rPr lang="de-DE" baseline="0" dirty="0" err="1" smtClean="0"/>
              <a:t>Finding</a:t>
            </a:r>
            <a:r>
              <a:rPr lang="de-DE" baseline="0" dirty="0" smtClean="0"/>
              <a:t> </a:t>
            </a:r>
            <a:r>
              <a:rPr lang="de-DE" baseline="0" dirty="0" err="1" smtClean="0"/>
              <a:t>structural</a:t>
            </a:r>
            <a:r>
              <a:rPr lang="de-DE" baseline="0" dirty="0" smtClean="0"/>
              <a:t> Patterns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explain</a:t>
            </a:r>
            <a:r>
              <a:rPr lang="de-DE" baseline="0" dirty="0" smtClean="0"/>
              <a:t> </a:t>
            </a:r>
            <a:r>
              <a:rPr lang="de-DE" baseline="0" dirty="0" err="1" smtClean="0"/>
              <a:t>something</a:t>
            </a:r>
            <a:r>
              <a:rPr lang="de-DE" baseline="0" dirty="0" smtClean="0"/>
              <a:t> </a:t>
            </a:r>
            <a:r>
              <a:rPr lang="de-DE" baseline="0" dirty="0" err="1" smtClean="0"/>
              <a:t>or</a:t>
            </a:r>
            <a:r>
              <a:rPr lang="de-DE" baseline="0" dirty="0" smtClean="0"/>
              <a:t> </a:t>
            </a:r>
            <a:r>
              <a:rPr lang="de-DE" baseline="0" dirty="0" err="1" smtClean="0"/>
              <a:t>to</a:t>
            </a:r>
            <a:r>
              <a:rPr lang="de-DE" baseline="0" dirty="0" smtClean="0"/>
              <a:t> </a:t>
            </a:r>
            <a:r>
              <a:rPr lang="de-DE" baseline="0" dirty="0" err="1" smtClean="0"/>
              <a:t>predict</a:t>
            </a:r>
            <a:r>
              <a:rPr lang="de-DE" baseline="0" dirty="0" smtClean="0"/>
              <a:t> </a:t>
            </a:r>
            <a:r>
              <a:rPr lang="de-DE" baseline="0" dirty="0" err="1" smtClean="0"/>
              <a:t>somethig</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8</a:t>
            </a:fld>
            <a:endParaRPr lang="en-US"/>
          </a:p>
        </p:txBody>
      </p:sp>
    </p:spTree>
    <p:extLst>
      <p:ext uri="{BB962C8B-B14F-4D97-AF65-F5344CB8AC3E}">
        <p14:creationId xmlns:p14="http://schemas.microsoft.com/office/powerpoint/2010/main" val="12613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5379D44-FD52-884C-8FED-38021950CA69}" type="slidenum">
              <a:rPr lang="tr-TR" sz="1100">
                <a:latin typeface="Arial" charset="0"/>
              </a:rPr>
              <a:pPr eaLnBrk="1" hangingPunct="1"/>
              <a:t>33</a:t>
            </a:fld>
            <a:endParaRPr lang="tr-TR" sz="1100">
              <a:latin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Why square?:</a:t>
            </a:r>
            <a:r>
              <a:rPr lang="en-US" baseline="0" dirty="0" smtClean="0"/>
              <a:t> Bigger differences are weighted more than smaller differences. </a:t>
            </a:r>
          </a:p>
          <a:p>
            <a:pPr eaLnBrk="1" hangingPunct="1"/>
            <a:r>
              <a:rPr lang="en-US" baseline="0" dirty="0" smtClean="0"/>
              <a:t>Local </a:t>
            </a:r>
            <a:r>
              <a:rPr lang="en-US" baseline="0" dirty="0" err="1" smtClean="0"/>
              <a:t>extremum</a:t>
            </a:r>
            <a:r>
              <a:rPr lang="en-US" baseline="0" dirty="0" smtClean="0"/>
              <a:t> test: set partial derivative </a:t>
            </a:r>
            <a:r>
              <a:rPr lang="en-US" baseline="0" dirty="0" err="1" smtClean="0"/>
              <a:t>w.r.t</a:t>
            </a:r>
            <a:r>
              <a:rPr lang="en-US" baseline="0" dirty="0" smtClean="0"/>
              <a:t>. w0  of E(.) to zero and solve equation </a:t>
            </a:r>
            <a:r>
              <a:rPr lang="en-US" baseline="0" dirty="0" err="1" smtClean="0"/>
              <a:t>w.r.t</a:t>
            </a:r>
            <a:r>
              <a:rPr lang="en-US" baseline="0" dirty="0" smtClean="0"/>
              <a:t>. w0; then set partial derivative </a:t>
            </a:r>
            <a:r>
              <a:rPr lang="en-US" baseline="0" dirty="0" err="1" smtClean="0"/>
              <a:t>w.r.t</a:t>
            </a:r>
            <a:r>
              <a:rPr lang="en-US" baseline="0" dirty="0" smtClean="0"/>
              <a:t>. w1 of E to 0 and use equation for w0. </a:t>
            </a:r>
          </a:p>
          <a:p>
            <a:pPr eaLnBrk="1" hangingPunct="1"/>
            <a:r>
              <a:rPr lang="en-US" baseline="0" dirty="0" err="1" smtClean="0"/>
              <a:t>overline</a:t>
            </a:r>
            <a:r>
              <a:rPr lang="en-US" baseline="0" dirty="0" smtClean="0"/>
              <a:t>  stands for arithmetical mean </a:t>
            </a:r>
          </a:p>
          <a:p>
            <a:pPr eaLnBrk="1" hangingPunct="1"/>
            <a:endParaRPr lang="en-US" baseline="0" dirty="0" smtClean="0"/>
          </a:p>
        </p:txBody>
      </p:sp>
    </p:spTree>
    <p:extLst>
      <p:ext uri="{BB962C8B-B14F-4D97-AF65-F5344CB8AC3E}">
        <p14:creationId xmlns:p14="http://schemas.microsoft.com/office/powerpoint/2010/main" val="189752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2C8F36A-72A1-3141-BE9B-88567767A96E}" type="slidenum">
              <a:rPr lang="tr-TR" sz="1100">
                <a:latin typeface="Arial" charset="0"/>
              </a:rPr>
              <a:pPr eaLnBrk="1" hangingPunct="1"/>
              <a:t>35</a:t>
            </a:fld>
            <a:endParaRPr lang="tr-TR" sz="1100">
              <a:latin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dirty="0"/>
              <a:t>Inductive bias is the set of assumptions that enables learning. For example the family car we assumed a rectangle == inductive bias reducing</a:t>
            </a:r>
            <a:br>
              <a:rPr lang="en-US" sz="900" dirty="0"/>
            </a:br>
            <a:r>
              <a:rPr lang="en-US" sz="900" dirty="0"/>
              <a:t>the set of possible hypothesis. In regression assuming a linear function would also be an inductive bias.</a:t>
            </a:r>
          </a:p>
          <a:p>
            <a:pPr eaLnBrk="1" hangingPunct="1">
              <a:lnSpc>
                <a:spcPct val="90000"/>
              </a:lnSpc>
            </a:pPr>
            <a:r>
              <a:rPr lang="en-US" sz="900" dirty="0"/>
              <a:t>The question how to choose the right inductive bias is called model selection.</a:t>
            </a:r>
          </a:p>
          <a:p>
            <a:pPr eaLnBrk="1" hangingPunct="1">
              <a:lnSpc>
                <a:spcPct val="90000"/>
              </a:lnSpc>
            </a:pPr>
            <a:r>
              <a:rPr lang="en-US" sz="900" dirty="0"/>
              <a:t>a union of two non overlapping rectangles has higher capacity, but it hypotheses are more complex. Similarly in regression, as we </a:t>
            </a:r>
            <a:r>
              <a:rPr lang="en-US" sz="900" dirty="0" smtClean="0"/>
              <a:t>increase </a:t>
            </a:r>
            <a:r>
              <a:rPr lang="en-US" sz="900" dirty="0"/>
              <a:t>the order of the polynomial, the capacity and complexity increase. The question now is to decide where to stop. Thus learning is not possible without inductive bias, and now the </a:t>
            </a:r>
            <a:r>
              <a:rPr lang="en-US" sz="900" dirty="0" smtClean="0"/>
              <a:t>question </a:t>
            </a:r>
            <a:r>
              <a:rPr lang="en-US" sz="900" dirty="0"/>
              <a:t>is how to choose the right bias. This is called model selection. </a:t>
            </a:r>
            <a:r>
              <a:rPr lang="en-US" sz="900" dirty="0" smtClean="0"/>
              <a:t>In </a:t>
            </a:r>
            <a:r>
              <a:rPr lang="en-US" sz="900" dirty="0"/>
              <a:t>answering this question, we should remember that the aim of machine learning is rarely to replicate the training data but the prediction for new cases. That is we would like to be able to generate the right output for </a:t>
            </a:r>
            <a:r>
              <a:rPr lang="en-US" sz="900" dirty="0" smtClean="0"/>
              <a:t>an </a:t>
            </a:r>
            <a:r>
              <a:rPr lang="en-US" sz="900" dirty="0"/>
              <a:t>input instance outside the </a:t>
            </a:r>
            <a:r>
              <a:rPr lang="en-US" sz="900" dirty="0" smtClean="0"/>
              <a:t>training </a:t>
            </a:r>
            <a:r>
              <a:rPr lang="en-US" sz="900" dirty="0"/>
              <a:t>set, one for which the correct output is not given in the training set. How well a model trained on the training set predicts the right output for new instances is called generalization. For best generalization, we should match the complexity of the </a:t>
            </a:r>
            <a:r>
              <a:rPr lang="en-US" sz="900" dirty="0" smtClean="0"/>
              <a:t>hypothesis </a:t>
            </a:r>
            <a:r>
              <a:rPr lang="en-US" sz="900" dirty="0"/>
              <a:t>with the complexity of the function underlying the data. If the hypothesis is less complex than the function, we have </a:t>
            </a:r>
            <a:r>
              <a:rPr lang="en-US" sz="900" dirty="0" err="1" smtClean="0"/>
              <a:t>underfitting</a:t>
            </a:r>
            <a:r>
              <a:rPr lang="en-US" sz="900" dirty="0"/>
              <a:t>, for example, when trying to fit a line to data sampled from a third-order polynomial. In such a case, as we increase the complexity, both the </a:t>
            </a:r>
            <a:r>
              <a:rPr lang="en-US" sz="900" dirty="0" smtClean="0"/>
              <a:t>training </a:t>
            </a:r>
            <a:r>
              <a:rPr lang="en-US" sz="900" dirty="0"/>
              <a:t>error and the validation error decrease. But if we have a hypothesis that is too complex, the data is not enough to constrain it and we may end up with a bad hypothesis, for example, when fitting two rectangles to data sampled from one rectangle. Or if there is noise, an </a:t>
            </a:r>
            <a:r>
              <a:rPr lang="en-US" sz="900" dirty="0" err="1"/>
              <a:t>overcomplex</a:t>
            </a:r>
            <a:r>
              <a:rPr lang="en-US" sz="900" dirty="0"/>
              <a:t> hypothesis may learn not only the underlying function but also the noise in the data and may make a bad fit, for example, when fitting a sixth- order polynomial to noisy data sampled from a third-order polynomial. This is called </a:t>
            </a:r>
            <a:r>
              <a:rPr lang="en-US" sz="900" dirty="0" err="1"/>
              <a:t>ovefitting</a:t>
            </a:r>
            <a:r>
              <a:rPr lang="en-US" sz="900" dirty="0"/>
              <a:t>. In such a case, having more training data helps but only up to a certain point. We can summarize our discussion citing the triple trade-off (</a:t>
            </a:r>
            <a:r>
              <a:rPr lang="en-US" sz="900" dirty="0" err="1"/>
              <a:t>Dietterich</a:t>
            </a:r>
            <a:r>
              <a:rPr lang="en-US" sz="900" dirty="0"/>
              <a:t> 2003). </a:t>
            </a:r>
            <a:r>
              <a:rPr lang="en-US" sz="900" dirty="0" err="1"/>
              <a:t>ln</a:t>
            </a:r>
            <a:r>
              <a:rPr lang="en-US" sz="900" dirty="0"/>
              <a:t> all learning algorithms that are trained from example data,</a:t>
            </a:r>
          </a:p>
          <a:p>
            <a:pPr eaLnBrk="1" hangingPunct="1">
              <a:lnSpc>
                <a:spcPct val="90000"/>
              </a:lnSpc>
            </a:pPr>
            <a:endParaRPr lang="en-US" sz="900" dirty="0"/>
          </a:p>
        </p:txBody>
      </p:sp>
    </p:spTree>
    <p:extLst>
      <p:ext uri="{BB962C8B-B14F-4D97-AF65-F5344CB8AC3E}">
        <p14:creationId xmlns:p14="http://schemas.microsoft.com/office/powerpoint/2010/main" val="184828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3A4E8C7-6AFB-8849-A104-9439FBE43325}" type="slidenum">
              <a:rPr lang="tr-TR" sz="1100">
                <a:latin typeface="Arial" charset="0"/>
              </a:rPr>
              <a:pPr eaLnBrk="1" hangingPunct="1"/>
              <a:t>36</a:t>
            </a:fld>
            <a:endParaRPr lang="tr-TR" sz="1100">
              <a:latin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there is a trade-off between three factors:</a:t>
            </a:r>
          </a:p>
          <a:p>
            <a:pPr eaLnBrk="1" hangingPunct="1"/>
            <a:r>
              <a:rPr lang="en-US" dirty="0"/>
              <a:t>- the complexity of the hypothesis we fit to data, namely, the capacity</a:t>
            </a:r>
          </a:p>
          <a:p>
            <a:pPr eaLnBrk="1" hangingPunct="1"/>
            <a:r>
              <a:rPr lang="en-US" dirty="0"/>
              <a:t>of the hypothesis class,</a:t>
            </a:r>
          </a:p>
          <a:p>
            <a:pPr eaLnBrk="1" hangingPunct="1"/>
            <a:r>
              <a:rPr lang="en-US" dirty="0"/>
              <a:t>- the amount of training data, and</a:t>
            </a:r>
          </a:p>
          <a:p>
            <a:pPr eaLnBrk="1" hangingPunct="1"/>
            <a:r>
              <a:rPr lang="en-US" dirty="0"/>
              <a:t>- the generalization error on new examples.</a:t>
            </a:r>
          </a:p>
          <a:p>
            <a:pPr eaLnBrk="1" hangingPunct="1"/>
            <a:r>
              <a:rPr lang="en-US" dirty="0"/>
              <a:t>As the amount of training data increases, the </a:t>
            </a:r>
            <a:r>
              <a:rPr lang="en-US" dirty="0" smtClean="0"/>
              <a:t>generalization(= error on new data, not training data)  </a:t>
            </a:r>
            <a:r>
              <a:rPr lang="en-US" dirty="0"/>
              <a:t>error </a:t>
            </a:r>
            <a:r>
              <a:rPr lang="en-US" dirty="0" smtClean="0"/>
              <a:t>decreases</a:t>
            </a:r>
            <a:r>
              <a:rPr lang="en-US" dirty="0"/>
              <a:t>. As the complexity of the model increases, the generalization error decreases first and then starts to </a:t>
            </a:r>
            <a:r>
              <a:rPr lang="en-US" dirty="0" smtClean="0"/>
              <a:t>increase (the latter: </a:t>
            </a:r>
            <a:r>
              <a:rPr lang="en-US" dirty="0" err="1" smtClean="0"/>
              <a:t>overfitting</a:t>
            </a:r>
            <a:r>
              <a:rPr lang="en-US" dirty="0" smtClean="0"/>
              <a:t>: at some</a:t>
            </a:r>
            <a:r>
              <a:rPr lang="en-US" baseline="0" dirty="0" smtClean="0"/>
              <a:t> point you </a:t>
            </a:r>
            <a:r>
              <a:rPr lang="en-US" baseline="0" dirty="0" err="1" smtClean="0"/>
              <a:t>measuer</a:t>
            </a:r>
            <a:r>
              <a:rPr lang="en-US" baseline="0" dirty="0" smtClean="0"/>
              <a:t> noise only</a:t>
            </a:r>
            <a:r>
              <a:rPr lang="en-US" dirty="0" smtClean="0"/>
              <a:t>). </a:t>
            </a:r>
            <a:r>
              <a:rPr lang="en-US" dirty="0"/>
              <a:t>The generalization </a:t>
            </a:r>
            <a:r>
              <a:rPr lang="en-US" dirty="0" smtClean="0"/>
              <a:t>error </a:t>
            </a:r>
            <a:r>
              <a:rPr lang="en-US" dirty="0"/>
              <a:t>of an </a:t>
            </a:r>
            <a:r>
              <a:rPr lang="en-US" dirty="0" err="1"/>
              <a:t>overcomplex</a:t>
            </a:r>
            <a:r>
              <a:rPr lang="en-US" dirty="0"/>
              <a:t> hypothesis can be kept in check by increasing the amount of training data but only up to a point. </a:t>
            </a:r>
          </a:p>
        </p:txBody>
      </p:sp>
    </p:spTree>
    <p:extLst>
      <p:ext uri="{BB962C8B-B14F-4D97-AF65-F5344CB8AC3E}">
        <p14:creationId xmlns:p14="http://schemas.microsoft.com/office/powerpoint/2010/main" val="724653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83D1889-C353-AD4C-B707-C5AC98057786}" type="slidenum">
              <a:rPr lang="tr-TR" sz="1100">
                <a:latin typeface="Arial" charset="0"/>
              </a:rPr>
              <a:pPr eaLnBrk="1" hangingPunct="1"/>
              <a:t>37</a:t>
            </a:fld>
            <a:endParaRPr lang="tr-TR" sz="1100">
              <a:latin typeface="Arial"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 can measure the generalization ability of a hypothesis, namely, the quality of its inductive bias, if we have access to data outside the training set. We simulate this by dividing the training set we have into two parts. We use one part for training (i.e., to find a hypothesis), and the remaining part is called the validation set and is used to test the generalization </a:t>
            </a:r>
            <a:r>
              <a:rPr lang="en-US" dirty="0" smtClean="0"/>
              <a:t>ability</a:t>
            </a:r>
            <a:r>
              <a:rPr lang="en-US" dirty="0"/>
              <a:t>. Assuming large enough training and validation sets, the hypothesis that is the most accurate on the validation set is the best one (the one that has the best inductive bias). This process is called cross-validation. So, for example, to find the right order in polynomial regression, given a number of candidate polynomials of different orders, we find their </a:t>
            </a:r>
            <a:r>
              <a:rPr lang="en-US" dirty="0" err="1" smtClean="0"/>
              <a:t>coefficcients</a:t>
            </a:r>
            <a:r>
              <a:rPr lang="en-US" dirty="0" smtClean="0"/>
              <a:t> </a:t>
            </a:r>
            <a:r>
              <a:rPr lang="en-US" dirty="0"/>
              <a:t>on the training set, calculate their errors on the validation set, and take the one that has the least validation error as the best polynomial. Note that if we need to report the error to give an idea about the </a:t>
            </a:r>
            <a:r>
              <a:rPr lang="en-US" dirty="0" smtClean="0"/>
              <a:t>expected </a:t>
            </a:r>
            <a:r>
              <a:rPr lang="en-US" dirty="0"/>
              <a:t>error of our best model, we should not use the validation error. We have used the validation set to choose the best model, and it has </a:t>
            </a:r>
            <a:r>
              <a:rPr lang="en-US" dirty="0" smtClean="0"/>
              <a:t>effectively </a:t>
            </a:r>
            <a:r>
              <a:rPr lang="en-US" dirty="0"/>
              <a:t>become a part of the training set. We need a third set, a test set, sometimes also called the publication set, containing examples not used in training or validation. An analogy from our lives is when we are taking a course: The example problems that the instructor solves in class while teaching a subject form the training set; exam questions are the validation set; and the problems we solve in our later, professional life are the test set.</a:t>
            </a:r>
          </a:p>
          <a:p>
            <a:pPr eaLnBrk="1" hangingPunct="1"/>
            <a:endParaRPr lang="en-US" dirty="0"/>
          </a:p>
        </p:txBody>
      </p:sp>
    </p:spTree>
    <p:extLst>
      <p:ext uri="{BB962C8B-B14F-4D97-AF65-F5344CB8AC3E}">
        <p14:creationId xmlns:p14="http://schemas.microsoft.com/office/powerpoint/2010/main" val="87596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5DAAF490-AB95-4340-A75B-D6C917F0320D}" type="slidenum">
              <a:rPr lang="de-DE" sz="1200"/>
              <a:pPr/>
              <a:t>38</a:t>
            </a:fld>
            <a:endParaRPr lang="de-DE" sz="120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Percepts depend on sensor??? Faulty??? Actions might not be fully determenistic???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EE93540D-C8BA-D246-8458-82FA7A6EA72F}" type="slidenum">
              <a:rPr lang="de-DE" sz="1200"/>
              <a:pPr/>
              <a:t>41</a:t>
            </a:fld>
            <a:endParaRPr lang="de-DE" sz="12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E64ABDB-237E-674D-90A4-F95E10055A34}" type="slidenum">
              <a:rPr lang="de-DE" sz="1200"/>
              <a:pPr/>
              <a:t>42</a:t>
            </a:fld>
            <a:endParaRPr lang="de-DE"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8D3462F-E195-064D-BE6E-888BC515119F}" type="slidenum">
              <a:rPr lang="de-DE" sz="1200"/>
              <a:pPr/>
              <a:t>43</a:t>
            </a:fld>
            <a:endParaRPr lang="de-DE"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probability still holds but does not help us much. Probability statements are made relative to the knowledge state which is a partial view of the real world</a:t>
            </a:r>
          </a:p>
          <a:p>
            <a:pPr eaLnBrk="1" hangingPunct="1"/>
            <a:r>
              <a:rPr lang="en-US">
                <a:ea typeface="ＭＳ Ｐゴシック" charset="0"/>
                <a:cs typeface="ＭＳ Ｐゴシック" charset="0"/>
              </a:rPr>
              <a:t>For the diagnosis. P(cavity| toothache) is 0.8 During  the diagnosis this still holds unless the cavity was observed. But if another disease is found (Gum Disease) than this might also drop to 0.4</a:t>
            </a:r>
          </a:p>
          <a:p>
            <a:pPr eaLnBrk="1" hangingPunct="1"/>
            <a:r>
              <a:rPr lang="en-US">
                <a:ea typeface="ＭＳ Ｐゴシック" charset="0"/>
                <a:cs typeface="ＭＳ Ｐゴシック" charset="0"/>
              </a:rPr>
              <a:t>Source for that evidence might come from statistical data or some general dental knowledge and might be different in different societies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C8320E23-00C5-704B-AA7D-03FDF0DB38EC}" type="slidenum">
              <a:rPr lang="de-DE" sz="1200"/>
              <a:pPr/>
              <a:t>44</a:t>
            </a:fld>
            <a:endParaRPr lang="de-DE" sz="12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NB</a:t>
            </a:r>
            <a:r>
              <a:rPr lang="en-US" smtClean="0">
                <a:ea typeface="ＭＳ Ｐゴシック" charset="0"/>
                <a:cs typeface="ＭＳ Ｐゴシック" charset="0"/>
              </a:rPr>
              <a:t>: </a:t>
            </a:r>
            <a:r>
              <a:rPr lang="en-US" sz="1200" smtClean="0">
                <a:ea typeface="ＭＳ Ｐゴシック" charset="0"/>
              </a:rPr>
              <a:t>Technically</a:t>
            </a:r>
            <a:r>
              <a:rPr lang="en-US" sz="1200" dirty="0" smtClean="0">
                <a:ea typeface="ＭＳ Ｐゴシック" charset="0"/>
              </a:rPr>
              <a:t>, random variables are functions RV: </a:t>
            </a:r>
            <a:r>
              <a:rPr lang="en-US" sz="1200" dirty="0" err="1" smtClean="0">
                <a:ea typeface="ＭＳ Ｐゴシック" charset="0"/>
              </a:rPr>
              <a:t>PossibleWorlds</a:t>
            </a:r>
            <a:r>
              <a:rPr lang="en-US" sz="1200" dirty="0" smtClean="0">
                <a:ea typeface="ＭＳ Ｐゴシック" charset="0"/>
              </a:rPr>
              <a:t> -&gt; </a:t>
            </a:r>
            <a:r>
              <a:rPr lang="en-US" sz="1200" dirty="0" err="1" smtClean="0">
                <a:ea typeface="ＭＳ Ｐゴシック" charset="0"/>
              </a:rPr>
              <a:t>SetofValues</a:t>
            </a:r>
            <a:r>
              <a:rPr lang="en-US" sz="1200" dirty="0" smtClean="0">
                <a:ea typeface="ＭＳ Ｐゴシック" charset="0"/>
              </a:rPr>
              <a:t> </a:t>
            </a:r>
          </a:p>
          <a:p>
            <a:pPr eaLnBrk="1" hangingPunct="1">
              <a:lnSpc>
                <a:spcPct val="80000"/>
              </a:lnSpc>
            </a:pPr>
            <a:r>
              <a:rPr lang="en-US" sz="1200" dirty="0" smtClean="0">
                <a:ea typeface="ＭＳ Ｐゴシック" charset="0"/>
              </a:rPr>
              <a:t>``Domain’’ of a random variable RV: Image RV[</a:t>
            </a:r>
            <a:r>
              <a:rPr lang="en-US" sz="1200" dirty="0" err="1" smtClean="0">
                <a:ea typeface="ＭＳ Ｐゴシック" charset="0"/>
              </a:rPr>
              <a:t>PossibleWorlds</a:t>
            </a:r>
            <a:r>
              <a:rPr lang="en-US" sz="1200" dirty="0" smtClean="0">
                <a:ea typeface="ＭＳ Ｐゴシック" charset="0"/>
              </a:rPr>
              <a:t>] of function  RV</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9735E6F-4A3F-4544-827E-8DB0B965165A}" type="slidenum">
              <a:rPr lang="de-DE" sz="1200"/>
              <a:pPr/>
              <a:t>45</a:t>
            </a:fld>
            <a:endParaRPr lang="de-DE"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Also sometimes called sample space (all possible atomic events) Sum of all world states where the proposition is true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14</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34238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C2B2EF8-03CB-4041-B526-17879385239C}" type="slidenum">
              <a:rPr lang="de-DE" sz="1200"/>
              <a:pPr/>
              <a:t>46</a:t>
            </a:fld>
            <a:endParaRPr lang="de-DE"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True stands for any tautological proposition (such as A or non A);</a:t>
            </a:r>
            <a:r>
              <a:rPr lang="en-US" baseline="0" dirty="0" smtClean="0">
                <a:ea typeface="ＭＳ Ｐゴシック" charset="0"/>
                <a:cs typeface="ＭＳ Ｐゴシック" charset="0"/>
              </a:rPr>
              <a:t> </a:t>
            </a:r>
          </a:p>
          <a:p>
            <a:pPr eaLnBrk="1" hangingPunct="1"/>
            <a:r>
              <a:rPr lang="en-US" baseline="0" dirty="0" smtClean="0">
                <a:ea typeface="ＭＳ Ｐゴシック" charset="0"/>
                <a:cs typeface="ＭＳ Ｐゴシック" charset="0"/>
              </a:rPr>
              <a:t>False for any contradictory proposition (such as A and non A)</a:t>
            </a: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Can</a:t>
            </a:r>
            <a:r>
              <a:rPr lang="en-US" baseline="0" dirty="0" smtClean="0">
                <a:ea typeface="ＭＳ Ｐゴシック" charset="0"/>
                <a:cs typeface="ＭＳ Ｐゴシック" charset="0"/>
              </a:rPr>
              <a:t> derive </a:t>
            </a:r>
          </a:p>
          <a:p>
            <a:pPr eaLnBrk="1" hangingPunct="1"/>
            <a:r>
              <a:rPr lang="en-US" baseline="0" dirty="0" smtClean="0">
                <a:ea typeface="ＭＳ Ｐゴシック" charset="0"/>
                <a:cs typeface="ＭＳ Ｐゴシック" charset="0"/>
              </a:rPr>
              <a:t>P(non A ) = 1 – P(A)</a:t>
            </a:r>
            <a:endParaRPr lang="en-US" dirty="0" smtClean="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F521F11-4B2B-1C49-8AC4-989F151E9C3E}" type="slidenum">
              <a:rPr lang="de-DE" sz="1200"/>
              <a:pPr/>
              <a:t>47</a:t>
            </a:fld>
            <a:endParaRPr lang="de-DE"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32F0D2A-2E57-164D-AE6A-AB8924B79375}" type="slidenum">
              <a:rPr lang="de-DE" sz="1200"/>
              <a:pPr/>
              <a:t>48</a:t>
            </a:fld>
            <a:endParaRPr lang="de-DE"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Prior can come from statistical date or other insights e.g. dice (computational)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7579789-BFA9-F341-9E5D-6B4AAC45ADEC}" type="slidenum">
              <a:rPr lang="de-DE" sz="1200"/>
              <a:pPr/>
              <a:t>49</a:t>
            </a:fld>
            <a:endParaRPr lang="de-DE"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err="1">
                <a:ea typeface="ＭＳ Ｐゴシック" charset="0"/>
                <a:cs typeface="ＭＳ Ｐゴシック" charset="0"/>
              </a:rPr>
              <a:t>For</a:t>
            </a:r>
            <a:r>
              <a:rPr lang="de-DE" dirty="0">
                <a:ea typeface="ＭＳ Ｐゴシック" charset="0"/>
                <a:cs typeface="ＭＳ Ｐゴシック" charset="0"/>
              </a:rPr>
              <a:t> </a:t>
            </a:r>
            <a:r>
              <a:rPr lang="de-DE" dirty="0" err="1">
                <a:ea typeface="ＭＳ Ｐゴシック" charset="0"/>
                <a:cs typeface="ＭＳ Ｐゴシック" charset="0"/>
              </a:rPr>
              <a:t>continous</a:t>
            </a:r>
            <a:r>
              <a:rPr lang="de-DE" dirty="0">
                <a:ea typeface="ＭＳ Ｐゴシック" charset="0"/>
                <a:cs typeface="ＭＳ Ｐゴシック" charset="0"/>
              </a:rPr>
              <a:t> </a:t>
            </a:r>
            <a:r>
              <a:rPr lang="de-DE" dirty="0" smtClean="0">
                <a:ea typeface="ＭＳ Ｐゴシック" charset="0"/>
                <a:cs typeface="ＭＳ Ｐゴシック" charset="0"/>
              </a:rPr>
              <a:t>variables </a:t>
            </a:r>
            <a:r>
              <a:rPr lang="de-DE" dirty="0" err="1" smtClean="0">
                <a:ea typeface="ＭＳ Ｐゴシック" charset="0"/>
                <a:cs typeface="ＭＳ Ｐゴシック" charset="0"/>
              </a:rPr>
              <a:t>we</a:t>
            </a:r>
            <a:r>
              <a:rPr lang="de-DE" dirty="0" smtClean="0">
                <a:ea typeface="ＭＳ Ｐゴシック" charset="0"/>
                <a:cs typeface="ＭＳ Ｐゴシック" charset="0"/>
              </a:rPr>
              <a:t> </a:t>
            </a:r>
            <a:r>
              <a:rPr lang="de-DE" dirty="0" err="1">
                <a:ea typeface="ＭＳ Ｐゴシック" charset="0"/>
                <a:cs typeface="ＭＳ Ｐゴシック" charset="0"/>
              </a:rPr>
              <a:t>cannot</a:t>
            </a:r>
            <a:r>
              <a:rPr lang="de-DE" dirty="0">
                <a:ea typeface="ＭＳ Ｐゴシック" charset="0"/>
                <a:cs typeface="ＭＳ Ｐゴシック" charset="0"/>
              </a:rPr>
              <a:t> </a:t>
            </a:r>
            <a:r>
              <a:rPr lang="de-DE" dirty="0" err="1" smtClean="0">
                <a:ea typeface="ＭＳ Ｐゴシック" charset="0"/>
                <a:cs typeface="ＭＳ Ｐゴシック" charset="0"/>
              </a:rPr>
              <a:t>write</a:t>
            </a:r>
            <a:r>
              <a:rPr lang="de-DE" dirty="0" smtClean="0">
                <a:ea typeface="ＭＳ Ｐゴシック" charset="0"/>
                <a:cs typeface="ＭＳ Ｐゴシック" charset="0"/>
              </a:rPr>
              <a:t> down (</a:t>
            </a:r>
            <a:r>
              <a:rPr lang="de-DE" dirty="0" err="1" smtClean="0">
                <a:ea typeface="ＭＳ Ｐゴシック" charset="0"/>
                <a:cs typeface="ＭＳ Ｐゴシック" charset="0"/>
              </a:rPr>
              <a:t>the</a:t>
            </a:r>
            <a:r>
              <a:rPr lang="de-DE" dirty="0" smtClean="0">
                <a:ea typeface="ＭＳ Ｐゴシック" charset="0"/>
                <a:cs typeface="ＭＳ Ｐゴシック" charset="0"/>
              </a:rPr>
              <a:t> </a:t>
            </a:r>
            <a:r>
              <a:rPr lang="de-DE" dirty="0" err="1" smtClean="0">
                <a:ea typeface="ＭＳ Ｐゴシック" charset="0"/>
                <a:cs typeface="ＭＳ Ｐゴシック" charset="0"/>
              </a:rPr>
              <a:t>graph</a:t>
            </a:r>
            <a:r>
              <a:rPr lang="de-DE" dirty="0" smtClean="0">
                <a:ea typeface="ＭＳ Ｐゴシック" charset="0"/>
                <a:cs typeface="ＭＳ Ｐゴシック" charset="0"/>
              </a:rPr>
              <a:t> </a:t>
            </a:r>
            <a:r>
              <a:rPr lang="de-DE" dirty="0" err="1" smtClean="0">
                <a:ea typeface="ＭＳ Ｐゴシック" charset="0"/>
                <a:cs typeface="ＭＳ Ｐゴシック" charset="0"/>
              </a:rPr>
              <a:t>of</a:t>
            </a:r>
            <a:r>
              <a:rPr lang="de-DE" dirty="0" smtClean="0">
                <a:ea typeface="ＭＳ Ｐゴシック" charset="0"/>
                <a:cs typeface="ＭＳ Ｐゴシック" charset="0"/>
              </a:rPr>
              <a:t>) </a:t>
            </a:r>
            <a:r>
              <a:rPr lang="de-DE" dirty="0" err="1" smtClean="0">
                <a:ea typeface="ＭＳ Ｐゴシック" charset="0"/>
                <a:cs typeface="ＭＳ Ｐゴシック" charset="0"/>
              </a:rPr>
              <a:t>the</a:t>
            </a:r>
            <a:r>
              <a:rPr lang="de-DE" dirty="0" smtClean="0">
                <a:ea typeface="ＭＳ Ｐゴシック" charset="0"/>
                <a:cs typeface="ＭＳ Ｐゴシック" charset="0"/>
              </a:rPr>
              <a:t> </a:t>
            </a:r>
            <a:r>
              <a:rPr lang="de-DE" dirty="0" err="1">
                <a:ea typeface="ＭＳ Ｐゴシック" charset="0"/>
                <a:cs typeface="ＭＳ Ｐゴシック" charset="0"/>
              </a:rPr>
              <a:t>distribution</a:t>
            </a:r>
            <a:r>
              <a:rPr lang="de-DE" dirty="0">
                <a:ea typeface="ＭＳ Ｐゴシック" charset="0"/>
                <a:cs typeface="ＭＳ Ｐゴシック" charset="0"/>
              </a:rPr>
              <a:t> </a:t>
            </a:r>
            <a:r>
              <a:rPr lang="de-DE" dirty="0" err="1" smtClean="0">
                <a:ea typeface="ＭＳ Ｐゴシック" charset="0"/>
                <a:cs typeface="ＭＳ Ｐゴシック" charset="0"/>
              </a:rPr>
              <a:t>explicitly</a:t>
            </a:r>
            <a:r>
              <a:rPr lang="de-DE" baseline="0" dirty="0" smtClean="0">
                <a:ea typeface="ＭＳ Ｐゴシック" charset="0"/>
                <a:cs typeface="ＭＳ Ｐゴシック" charset="0"/>
              </a:rPr>
              <a:t> </a:t>
            </a:r>
            <a:r>
              <a:rPr lang="de-DE" dirty="0" smtClean="0">
                <a:ea typeface="ＭＳ Ｐゴシック" charset="0"/>
                <a:cs typeface="ＭＳ Ｐゴシック" charset="0"/>
              </a:rPr>
              <a:t>so </a:t>
            </a:r>
            <a:r>
              <a:rPr lang="de-DE" dirty="0" err="1">
                <a:ea typeface="ＭＳ Ｐゴシック" charset="0"/>
                <a:cs typeface="ＭＳ Ｐゴシック" charset="0"/>
              </a:rPr>
              <a:t>we</a:t>
            </a:r>
            <a:r>
              <a:rPr lang="de-DE" dirty="0">
                <a:ea typeface="ＭＳ Ｐゴシック" charset="0"/>
                <a:cs typeface="ＭＳ Ｐゴシック" charset="0"/>
              </a:rPr>
              <a:t> </a:t>
            </a:r>
            <a:r>
              <a:rPr lang="de-DE" dirty="0" err="1">
                <a:ea typeface="ＭＳ Ｐゴシック" charset="0"/>
                <a:cs typeface="ＭＳ Ｐゴシック" charset="0"/>
              </a:rPr>
              <a:t>define</a:t>
            </a:r>
            <a:r>
              <a:rPr lang="de-DE" dirty="0">
                <a:ea typeface="ＭＳ Ｐゴシック" charset="0"/>
                <a:cs typeface="ＭＳ Ｐゴシック" charset="0"/>
              </a:rPr>
              <a:t> </a:t>
            </a:r>
            <a:r>
              <a:rPr lang="de-DE" dirty="0" err="1">
                <a:ea typeface="ＭＳ Ｐゴシック" charset="0"/>
                <a:cs typeface="ＭＳ Ｐゴシック" charset="0"/>
              </a:rPr>
              <a:t>it</a:t>
            </a:r>
            <a:r>
              <a:rPr lang="de-DE" dirty="0">
                <a:ea typeface="ＭＳ Ｐゴシック" charset="0"/>
                <a:cs typeface="ＭＳ Ｐゴシック" charset="0"/>
              </a:rPr>
              <a:t> </a:t>
            </a:r>
            <a:r>
              <a:rPr lang="de-DE" dirty="0" err="1">
                <a:ea typeface="ＭＳ Ｐゴシック" charset="0"/>
                <a:cs typeface="ＭＳ Ｐゴシック" charset="0"/>
              </a:rPr>
              <a:t>by</a:t>
            </a:r>
            <a:r>
              <a:rPr lang="de-DE" dirty="0">
                <a:ea typeface="ＭＳ Ｐゴシック" charset="0"/>
                <a:cs typeface="ＭＳ Ｐゴシック" charset="0"/>
              </a:rPr>
              <a:t> a </a:t>
            </a:r>
            <a:r>
              <a:rPr lang="de-DE" dirty="0" err="1">
                <a:ea typeface="ＭＳ Ｐゴシック" charset="0"/>
                <a:cs typeface="ＭＳ Ｐゴシック" charset="0"/>
              </a:rPr>
              <a:t>density</a:t>
            </a:r>
            <a:r>
              <a:rPr lang="de-DE" dirty="0">
                <a:ea typeface="ＭＳ Ｐゴシック" charset="0"/>
                <a:cs typeface="ＭＳ Ｐゴシック" charset="0"/>
              </a:rPr>
              <a:t> </a:t>
            </a:r>
            <a:r>
              <a:rPr lang="de-DE" dirty="0" err="1">
                <a:ea typeface="ＭＳ Ｐゴシック" charset="0"/>
                <a:cs typeface="ＭＳ Ｐゴシック" charset="0"/>
              </a:rPr>
              <a:t>function</a:t>
            </a:r>
            <a:r>
              <a:rPr lang="de-DE" dirty="0">
                <a:ea typeface="ＭＳ Ｐゴシック" charset="0"/>
                <a:cs typeface="ＭＳ Ｐゴシック" charset="0"/>
              </a:rPr>
              <a:t>. P(</a:t>
            </a:r>
            <a:r>
              <a:rPr lang="de-DE" dirty="0" smtClean="0">
                <a:ea typeface="ＭＳ Ｐゴシック" charset="0"/>
                <a:cs typeface="ＭＳ Ｐゴシック" charset="0"/>
              </a:rPr>
              <a:t>20.5</a:t>
            </a:r>
            <a:r>
              <a:rPr lang="de-DE" dirty="0">
                <a:ea typeface="ＭＳ Ｐゴシック" charset="0"/>
                <a:cs typeface="ＭＳ Ｐゴシック" charset="0"/>
              </a:rPr>
              <a:t>)=0 </a:t>
            </a:r>
            <a:r>
              <a:rPr lang="de-DE" dirty="0" err="1">
                <a:ea typeface="ＭＳ Ｐゴシック" charset="0"/>
                <a:cs typeface="ＭＳ Ｐゴシック" charset="0"/>
              </a:rPr>
              <a:t>because</a:t>
            </a:r>
            <a:r>
              <a:rPr lang="de-DE" dirty="0">
                <a:ea typeface="ＭＳ Ｐゴシック" charset="0"/>
                <a:cs typeface="ＭＳ Ｐゴシック" charset="0"/>
              </a:rPr>
              <a:t> </a:t>
            </a:r>
            <a:r>
              <a:rPr lang="de-DE" dirty="0" err="1">
                <a:ea typeface="ＭＳ Ｐゴシック" charset="0"/>
                <a:cs typeface="ＭＳ Ｐゴシック" charset="0"/>
              </a:rPr>
              <a:t>it</a:t>
            </a:r>
            <a:r>
              <a:rPr lang="de-DE" dirty="0">
                <a:ea typeface="ＭＳ Ｐゴシック" charset="0"/>
                <a:cs typeface="ＭＳ Ｐゴシック" charset="0"/>
              </a:rPr>
              <a:t> </a:t>
            </a:r>
            <a:r>
              <a:rPr lang="de-DE" dirty="0" err="1">
                <a:ea typeface="ＭＳ Ｐゴシック" charset="0"/>
                <a:cs typeface="ＭＳ Ｐゴシック" charset="0"/>
              </a:rPr>
              <a:t>is</a:t>
            </a:r>
            <a:r>
              <a:rPr lang="de-DE" dirty="0">
                <a:ea typeface="ＭＳ Ｐゴシック" charset="0"/>
                <a:cs typeface="ＭＳ Ｐゴシック" charset="0"/>
              </a:rPr>
              <a:t> not probable </a:t>
            </a:r>
            <a:r>
              <a:rPr lang="de-DE" dirty="0" err="1">
                <a:ea typeface="ＭＳ Ｐゴシック" charset="0"/>
                <a:cs typeface="ＭＳ Ｐゴシック" charset="0"/>
              </a:rPr>
              <a:t>to</a:t>
            </a:r>
            <a:r>
              <a:rPr lang="de-DE" dirty="0">
                <a:ea typeface="ＭＳ Ｐゴシック" charset="0"/>
                <a:cs typeface="ＭＳ Ｐゴシック" charset="0"/>
              </a:rPr>
              <a:t> </a:t>
            </a:r>
            <a:r>
              <a:rPr lang="de-DE" dirty="0" err="1">
                <a:ea typeface="ＭＳ Ｐゴシック" charset="0"/>
                <a:cs typeface="ＭＳ Ｐゴシック" charset="0"/>
              </a:rPr>
              <a:t>have</a:t>
            </a:r>
            <a:r>
              <a:rPr lang="de-DE" dirty="0">
                <a:ea typeface="ＭＳ Ｐゴシック" charset="0"/>
                <a:cs typeface="ＭＳ Ｐゴシック" charset="0"/>
              </a:rPr>
              <a:t> </a:t>
            </a:r>
            <a:r>
              <a:rPr lang="de-DE" dirty="0" err="1">
                <a:ea typeface="ＭＳ Ｐゴシック" charset="0"/>
                <a:cs typeface="ＭＳ Ｐゴシック" charset="0"/>
              </a:rPr>
              <a:t>exactly</a:t>
            </a:r>
            <a:r>
              <a:rPr lang="de-DE" dirty="0">
                <a:ea typeface="ＭＳ Ｐゴシック" charset="0"/>
                <a:cs typeface="ＭＳ Ｐゴシック" charset="0"/>
              </a:rPr>
              <a:t> </a:t>
            </a:r>
            <a:r>
              <a:rPr lang="de-DE" dirty="0" smtClean="0">
                <a:ea typeface="ＭＳ Ｐゴシック" charset="0"/>
                <a:cs typeface="ＭＳ Ｐゴシック" charset="0"/>
              </a:rPr>
              <a:t>20.5</a:t>
            </a:r>
            <a:r>
              <a:rPr lang="de-DE" dirty="0">
                <a:ea typeface="ＭＳ Ｐゴシック" charset="0"/>
                <a:cs typeface="ＭＳ Ｐゴシック" charset="0"/>
              </a:rPr>
              <a:t>.</a:t>
            </a:r>
          </a:p>
          <a:p>
            <a:r>
              <a:rPr lang="de-DE" dirty="0" err="1">
                <a:ea typeface="ＭＳ Ｐゴシック" charset="0"/>
                <a:cs typeface="ＭＳ Ｐゴシック" charset="0"/>
              </a:rPr>
              <a:t>Instead</a:t>
            </a:r>
            <a:r>
              <a:rPr lang="de-DE" dirty="0">
                <a:ea typeface="ＭＳ Ｐゴシック" charset="0"/>
                <a:cs typeface="ＭＳ Ｐゴシック" charset="0"/>
              </a:rPr>
              <a:t> </a:t>
            </a:r>
            <a:r>
              <a:rPr lang="de-DE" dirty="0" err="1">
                <a:ea typeface="ＭＳ Ｐゴシック" charset="0"/>
                <a:cs typeface="ＭＳ Ｐゴシック" charset="0"/>
              </a:rPr>
              <a:t>probabilty</a:t>
            </a:r>
            <a:r>
              <a:rPr lang="de-DE" dirty="0">
                <a:ea typeface="ＭＳ Ｐゴシック" charset="0"/>
                <a:cs typeface="ＭＳ Ｐゴシック" charset="0"/>
              </a:rPr>
              <a:t> </a:t>
            </a:r>
            <a:r>
              <a:rPr lang="de-DE" dirty="0" err="1">
                <a:ea typeface="ＭＳ Ｐゴシック" charset="0"/>
                <a:cs typeface="ＭＳ Ｐゴシック" charset="0"/>
              </a:rPr>
              <a:t>is</a:t>
            </a:r>
            <a:r>
              <a:rPr lang="de-DE" dirty="0">
                <a:ea typeface="ＭＳ Ｐゴシック" charset="0"/>
                <a:cs typeface="ＭＳ Ｐゴシック" charset="0"/>
              </a:rPr>
              <a:t> </a:t>
            </a:r>
            <a:r>
              <a:rPr lang="de-DE" dirty="0" err="1">
                <a:ea typeface="ＭＳ Ｐゴシック" charset="0"/>
                <a:cs typeface="ＭＳ Ｐゴシック" charset="0"/>
              </a:rPr>
              <a:t>defined</a:t>
            </a:r>
            <a:r>
              <a:rPr lang="de-DE" dirty="0">
                <a:ea typeface="ＭＳ Ｐゴシック" charset="0"/>
                <a:cs typeface="ＭＳ Ｐゴシック" charset="0"/>
              </a:rPr>
              <a:t> </a:t>
            </a:r>
            <a:r>
              <a:rPr lang="de-DE" dirty="0" err="1">
                <a:ea typeface="ＭＳ Ｐゴシック" charset="0"/>
                <a:cs typeface="ＭＳ Ｐゴシック" charset="0"/>
              </a:rPr>
              <a:t>for</a:t>
            </a:r>
            <a:r>
              <a:rPr lang="de-DE" dirty="0">
                <a:ea typeface="ＭＳ Ｐゴシック" charset="0"/>
                <a:cs typeface="ＭＳ Ｐゴシック" charset="0"/>
              </a:rPr>
              <a:t> a </a:t>
            </a:r>
            <a:r>
              <a:rPr lang="de-DE" dirty="0" err="1">
                <a:ea typeface="ＭＳ Ｐゴシック" charset="0"/>
                <a:cs typeface="ＭＳ Ｐゴシック" charset="0"/>
              </a:rPr>
              <a:t>small</a:t>
            </a:r>
            <a:r>
              <a:rPr lang="de-DE" dirty="0">
                <a:ea typeface="ＭＳ Ｐゴシック" charset="0"/>
                <a:cs typeface="ＭＳ Ｐゴシック" charset="0"/>
              </a:rPr>
              <a:t> </a:t>
            </a:r>
            <a:r>
              <a:rPr lang="de-DE" dirty="0" err="1">
                <a:ea typeface="ＭＳ Ｐゴシック" charset="0"/>
                <a:cs typeface="ＭＳ Ｐゴシック" charset="0"/>
              </a:rPr>
              <a:t>region</a:t>
            </a:r>
            <a:r>
              <a:rPr lang="de-DE" dirty="0">
                <a:ea typeface="ＭＳ Ｐゴシック" charset="0"/>
                <a:cs typeface="ＭＳ Ｐゴシック" charset="0"/>
              </a:rPr>
              <a:t> </a:t>
            </a:r>
            <a:r>
              <a:rPr lang="de-DE" dirty="0" err="1" smtClean="0">
                <a:ea typeface="ＭＳ Ｐゴシック" charset="0"/>
                <a:cs typeface="ＭＳ Ｐゴシック" charset="0"/>
              </a:rPr>
              <a:t>around</a:t>
            </a:r>
            <a:r>
              <a:rPr lang="de-DE" dirty="0" smtClean="0">
                <a:ea typeface="ＭＳ Ｐゴシック" charset="0"/>
                <a:cs typeface="ＭＳ Ｐゴシック" charset="0"/>
              </a:rPr>
              <a:t> </a:t>
            </a:r>
            <a:r>
              <a:rPr lang="de-DE" dirty="0" smtClean="0">
                <a:ea typeface="ＭＳ Ｐゴシック" charset="0"/>
                <a:cs typeface="ＭＳ Ｐゴシック" charset="0"/>
              </a:rPr>
              <a:t>20.5</a:t>
            </a:r>
            <a:endParaRPr lang="de-DE" dirty="0">
              <a:ea typeface="ＭＳ Ｐゴシック" charset="0"/>
              <a:cs typeface="ＭＳ Ｐゴシック" charset="0"/>
            </a:endParaRPr>
          </a:p>
          <a:p>
            <a:r>
              <a:rPr lang="de-DE" dirty="0">
                <a:ea typeface="ＭＳ Ｐゴシック" charset="0"/>
                <a:cs typeface="ＭＳ Ｐゴシック" charset="0"/>
              </a:rPr>
              <a:t>P(</a:t>
            </a:r>
            <a:r>
              <a:rPr lang="de-DE" dirty="0" err="1">
                <a:ea typeface="ＭＳ Ｐゴシック" charset="0"/>
                <a:cs typeface="ＭＳ Ｐゴシック" charset="0"/>
              </a:rPr>
              <a:t>temp</a:t>
            </a:r>
            <a:r>
              <a:rPr lang="de-DE" dirty="0">
                <a:ea typeface="ＭＳ Ｐゴシック" charset="0"/>
                <a:cs typeface="ＭＳ Ｐゴシック" charset="0"/>
              </a:rPr>
              <a:t>=x)= 1/8 </a:t>
            </a:r>
            <a:r>
              <a:rPr lang="de-DE" dirty="0" err="1">
                <a:ea typeface="ＭＳ Ｐゴシック" charset="0"/>
                <a:cs typeface="ＭＳ Ｐゴシック" charset="0"/>
              </a:rPr>
              <a:t>for</a:t>
            </a:r>
            <a:r>
              <a:rPr lang="de-DE" dirty="0">
                <a:ea typeface="ＭＳ Ｐゴシック" charset="0"/>
                <a:cs typeface="ＭＳ Ｐゴシック" charset="0"/>
              </a:rPr>
              <a:t> 18&lt;=x&lt;=26   </a:t>
            </a:r>
            <a:r>
              <a:rPr lang="de-DE" dirty="0" smtClean="0">
                <a:ea typeface="ＭＳ Ｐゴシック" charset="0"/>
                <a:cs typeface="ＭＳ Ｐゴシック" charset="0"/>
              </a:rPr>
              <a:t>;  = 0 </a:t>
            </a:r>
            <a:r>
              <a:rPr lang="de-DE" dirty="0" err="1">
                <a:ea typeface="ＭＳ Ｐゴシック" charset="0"/>
                <a:cs typeface="ＭＳ Ｐゴシック" charset="0"/>
              </a:rPr>
              <a:t>otherwise</a:t>
            </a:r>
            <a:endParaRPr lang="de-DE" dirty="0">
              <a:ea typeface="ＭＳ Ｐゴシック" charset="0"/>
              <a:cs typeface="ＭＳ Ｐゴシック" charset="0"/>
            </a:endParaRP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8232559-92FD-6644-A09F-85D8401D2CC4}" type="slidenum">
              <a:rPr lang="de-DE" sz="1200"/>
              <a:pPr/>
              <a:t>50</a:t>
            </a:fld>
            <a:endParaRPr lang="de-DE"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4EA4F60-FFE2-0B4F-B3A0-04C481A36068}" type="slidenum">
              <a:rPr lang="de-DE" sz="1200"/>
              <a:pPr/>
              <a:t>52</a:t>
            </a:fld>
            <a:endParaRPr lang="de-DE"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83CE6CF-C061-4C43-96D2-DDCE690945CC}" type="slidenum">
              <a:rPr lang="de-DE" sz="1200"/>
              <a:pPr/>
              <a:t>53</a:t>
            </a:fld>
            <a:endParaRPr lang="de-DE"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err="1" smtClean="0">
                <a:ea typeface="ＭＳ Ｐゴシック" charset="0"/>
                <a:cs typeface="ＭＳ Ｐゴシック" charset="0"/>
              </a:rPr>
              <a:t>Proovable</a:t>
            </a:r>
            <a:r>
              <a:rPr lang="en-US" dirty="0" smtClean="0">
                <a:ea typeface="ＭＳ Ｐゴシック" charset="0"/>
                <a:cs typeface="ＭＳ Ｐゴシック" charset="0"/>
              </a:rPr>
              <a:t> </a:t>
            </a:r>
            <a:r>
              <a:rPr lang="en-US" dirty="0">
                <a:ea typeface="ＭＳ Ｐゴシック" charset="0"/>
                <a:cs typeface="ＭＳ Ｐゴシック" charset="0"/>
              </a:rPr>
              <a:t>Rules are important for algorithmically rewriting of statements.</a:t>
            </a:r>
          </a:p>
          <a:p>
            <a:pPr eaLnBrk="1" hangingPunct="1"/>
            <a:r>
              <a:rPr lang="en-US" dirty="0">
                <a:ea typeface="ＭＳ Ｐゴシック" charset="0"/>
                <a:cs typeface="ＭＳ Ｐゴシック" charset="0"/>
              </a:rPr>
              <a:t>First rules makes sense because we know that b=true we can rule out other worlds. Reduce view of the world sum also to one because</a:t>
            </a:r>
          </a:p>
          <a:p>
            <a:pPr eaLnBrk="1" hangingPunct="1"/>
            <a:r>
              <a:rPr lang="en-US" dirty="0">
                <a:ea typeface="ＭＳ Ｐゴシック" charset="0"/>
                <a:cs typeface="ＭＳ Ｐゴシック" charset="0"/>
              </a:rPr>
              <a:t>Sum must be one</a:t>
            </a:r>
            <a:r>
              <a:rPr lang="en-US" dirty="0" smtClean="0">
                <a:ea typeface="ＭＳ Ｐゴシック" charset="0"/>
                <a:cs typeface="ＭＳ Ｐゴシック" charset="0"/>
              </a:rPr>
              <a:t>. Therefore </a:t>
            </a:r>
            <a:r>
              <a:rPr lang="en-US" dirty="0">
                <a:ea typeface="ＭＳ Ｐゴシック" charset="0"/>
                <a:cs typeface="ＭＳ Ｐゴシック" charset="0"/>
              </a:rPr>
              <a:t>the fraction</a:t>
            </a:r>
            <a:r>
              <a:rPr lang="en-US" dirty="0" smtClean="0">
                <a:ea typeface="ＭＳ Ｐゴシック" charset="0"/>
                <a:cs typeface="ＭＳ Ｐゴシック" charset="0"/>
              </a:rPr>
              <a:t>.</a:t>
            </a:r>
          </a:p>
          <a:p>
            <a:pPr eaLnBrk="1" hangingPunct="1"/>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Note that for</a:t>
            </a:r>
            <a:r>
              <a:rPr lang="en-US" baseline="0" dirty="0" smtClean="0">
                <a:ea typeface="ＭＳ Ｐゴシック" charset="0"/>
                <a:cs typeface="ＭＳ Ｐゴシック" charset="0"/>
              </a:rPr>
              <a:t> </a:t>
            </a:r>
            <a:r>
              <a:rPr lang="en-US" baseline="0" dirty="0" err="1" smtClean="0">
                <a:ea typeface="ＭＳ Ｐゴシック" charset="0"/>
                <a:cs typeface="ＭＳ Ｐゴシック" charset="0"/>
              </a:rPr>
              <a:t>i</a:t>
            </a:r>
            <a:r>
              <a:rPr lang="en-US" baseline="0" dirty="0" smtClean="0">
                <a:ea typeface="ＭＳ Ｐゴシック" charset="0"/>
                <a:cs typeface="ＭＳ Ｐゴシック" charset="0"/>
              </a:rPr>
              <a:t> = 1 in last formula one has P(X1)</a:t>
            </a:r>
            <a:endParaRPr lang="en-US" dirty="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CA264A4-B4AC-F24C-B2BA-813457D3F773}" type="slidenum">
              <a:rPr lang="de-DE" sz="1200"/>
              <a:pPr/>
              <a:t>54</a:t>
            </a:fld>
            <a:endParaRPr lang="de-DE"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028EEF7-1621-6E44-A4FC-74485448FD4D}" type="slidenum">
              <a:rPr lang="de-DE" sz="1200"/>
              <a:pPr/>
              <a:t>55</a:t>
            </a:fld>
            <a:endParaRPr lang="de-DE"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75A6C14C-908D-5D43-9AE9-44446B876C6F}" type="slidenum">
              <a:rPr lang="de-DE" sz="1200"/>
              <a:pPr/>
              <a:t>56</a:t>
            </a:fld>
            <a:endParaRPr lang="de-DE"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897F5415-D0A4-FF42-9A62-4B7CD584E44D}" type="slidenum">
              <a:rPr lang="tr-TR" sz="1100">
                <a:latin typeface="Arial" charset="0"/>
              </a:rPr>
              <a:pPr eaLnBrk="1" hangingPunct="1"/>
              <a:t>15</a:t>
            </a:fld>
            <a:endParaRPr lang="tr-TR" sz="1100">
              <a:latin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If directly programming a task is  not possible then machine learning can be applied, or if problem changes over time.</a:t>
            </a:r>
          </a:p>
          <a:p>
            <a:pPr eaLnBrk="1" hangingPunct="1"/>
            <a:r>
              <a:rPr lang="en-US" dirty="0"/>
              <a:t>We have a model defined up to some parameters. And then, learning is the execution of  a computer program to optimize the parameters of the model using training data or past experience.</a:t>
            </a:r>
          </a:p>
          <a:p>
            <a:pPr eaLnBrk="1" hangingPunct="1"/>
            <a:r>
              <a:rPr lang="en-US" dirty="0"/>
              <a:t>The model may be predictive to make prediction for the near future or descriptive to gain knowledge from the data.</a:t>
            </a:r>
          </a:p>
          <a:p>
            <a:pPr eaLnBrk="1" hangingPunct="1"/>
            <a:r>
              <a:rPr lang="en-US" dirty="0"/>
              <a:t>SPEECH: Different people utter the same word differently due to difference in age, gender, or accent.</a:t>
            </a:r>
          </a:p>
          <a:p>
            <a:pPr eaLnBrk="1" hangingPunct="1"/>
            <a:r>
              <a:rPr lang="en-US" dirty="0"/>
              <a:t>NT: quality of service for max path</a:t>
            </a:r>
          </a:p>
          <a:p>
            <a:pPr eaLnBrk="1" hangingPunct="1"/>
            <a:r>
              <a:rPr lang="en-US" dirty="0"/>
              <a:t>INTELLIGENT USER INTERFACE: adapt to user accent, handwriting, working </a:t>
            </a:r>
            <a:r>
              <a:rPr lang="en-US" dirty="0" smtClean="0"/>
              <a:t>habits.</a:t>
            </a:r>
          </a:p>
          <a:p>
            <a:pPr eaLnBrk="1" hangingPunct="1"/>
            <a:endParaRPr lang="en-US" dirty="0" smtClean="0"/>
          </a:p>
        </p:txBody>
      </p:sp>
    </p:spTree>
    <p:extLst>
      <p:ext uri="{BB962C8B-B14F-4D97-AF65-F5344CB8AC3E}">
        <p14:creationId xmlns:p14="http://schemas.microsoft.com/office/powerpoint/2010/main" val="1609055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1D70FFF-9A99-824D-92C6-8DE78C3FBE12}" type="slidenum">
              <a:rPr lang="de-DE" sz="1200"/>
              <a:pPr/>
              <a:t>57</a:t>
            </a:fld>
            <a:endParaRPr lang="de-DE"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3C6031D7-63EB-534B-8056-2EB07F8D168B}" type="slidenum">
              <a:rPr lang="de-DE" sz="1200"/>
              <a:pPr/>
              <a:t>58</a:t>
            </a:fld>
            <a:endParaRPr lang="de-DE"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898B960-0B10-E24F-B035-5465E84E5DC8}" type="slidenum">
              <a:rPr lang="de-DE" sz="1200"/>
              <a:pPr/>
              <a:t>59</a:t>
            </a:fld>
            <a:endParaRPr lang="de-DE"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E085805-E979-B24D-8220-B2D0EDBBB4A7}" type="slidenum">
              <a:rPr lang="de-DE" sz="1200"/>
              <a:pPr/>
              <a:t>60</a:t>
            </a:fld>
            <a:endParaRPr lang="de-DE"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CD06E51-A0DE-FF4E-98C2-AADFBCAA0E65}" type="slidenum">
              <a:rPr lang="de-DE" sz="1200"/>
              <a:pPr/>
              <a:t>61</a:t>
            </a:fld>
            <a:endParaRPr lang="de-DE"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13682CB4-24EA-D44C-9FD2-AB64ECA78879}" type="slidenum">
              <a:rPr lang="de-DE" sz="1200"/>
              <a:pPr/>
              <a:t>62</a:t>
            </a:fld>
            <a:endParaRPr lang="de-DE"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3117A79-52AA-C045-9B74-06DAE3ABA31C}" type="slidenum">
              <a:rPr lang="de-DE" sz="1200"/>
              <a:pPr/>
              <a:t>63</a:t>
            </a:fld>
            <a:endParaRPr lang="de-DE"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7123338C-38E2-CB42-BB5B-0696F7AC0AD9}" type="slidenum">
              <a:rPr lang="tr-TR" sz="1100">
                <a:latin typeface="Arial" charset="0"/>
              </a:rPr>
              <a:pPr eaLnBrk="1" hangingPunct="1"/>
              <a:t>16</a:t>
            </a:fld>
            <a:endParaRPr lang="tr-TR" sz="110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Application of machine learning methods to large databases is called “Data mining”. The analogy is that al large volume of earth and raw material is</a:t>
            </a:r>
            <a:br>
              <a:rPr lang="en-US"/>
            </a:br>
            <a:r>
              <a:rPr lang="en-US"/>
              <a:t>extracted from a mine, which when processed leads to a small amount of very precious material; similarly in data mining, a large volume of data is processed to construct  a simple model with valuable use, for example, having high predictive accuracy.</a:t>
            </a:r>
          </a:p>
          <a:p>
            <a:pPr eaLnBrk="1" hangingPunct="1"/>
            <a:r>
              <a:rPr lang="en-US"/>
              <a:t>Through the model we assume that the prediction based on the latest model characterizes the behavior of the near future.</a:t>
            </a:r>
          </a:p>
        </p:txBody>
      </p:sp>
    </p:spTree>
    <p:extLst>
      <p:ext uri="{BB962C8B-B14F-4D97-AF65-F5344CB8AC3E}">
        <p14:creationId xmlns:p14="http://schemas.microsoft.com/office/powerpoint/2010/main" val="129092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51F31665-A0EC-8B45-8AE1-FAE36101A761}" type="slidenum">
              <a:rPr lang="tr-TR" sz="1100">
                <a:latin typeface="Arial" charset="0"/>
              </a:rPr>
              <a:pPr eaLnBrk="1" hangingPunct="1"/>
              <a:t>17</a:t>
            </a:fld>
            <a:endParaRPr lang="tr-TR" sz="1100">
              <a:latin typeface="Arial" charset="0"/>
            </a:endParaRPr>
          </a:p>
        </p:txBody>
      </p:sp>
      <p:sp>
        <p:nvSpPr>
          <p:cNvPr id="87043"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87044" name="Rectangle 3"/>
          <p:cNvSpPr>
            <a:spLocks noGrp="1" noChangeArrowheads="1"/>
          </p:cNvSpPr>
          <p:nvPr>
            <p:ph type="body" idx="1"/>
          </p:nvPr>
        </p:nvSpPr>
        <p:spPr>
          <a:xfrm>
            <a:off x="913991" y="4341522"/>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Business Understanding</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Understand project objectives and requirements</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Formulation of a data mining problem definition</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Data Understanding</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Data collection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Evaluate the quality of the data</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Perform exploratory data analysis</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Data Preparation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Clean, prepare, integrate, and transform the data</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ea typeface="ＭＳ Ｐゴシック" charset="0"/>
              </a:rPr>
              <a:t> </a:t>
            </a:r>
            <a:r>
              <a:rPr lang="en-GB" b="1" dirty="0" smtClean="0">
                <a:ea typeface="ＭＳ Ｐゴシック" charset="0"/>
              </a:rPr>
              <a:t>Select</a:t>
            </a:r>
            <a:r>
              <a:rPr lang="en-GB" dirty="0" smtClean="0">
                <a:ea typeface="ＭＳ Ｐゴシック" charset="0"/>
              </a:rPr>
              <a:t> appropriate attributes and variables</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Modeling</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Select and apply appropriate modeling techniques</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Calibrate/learn model parameters to optimize results</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If necessary, return to data preparation phase to satisfy model's data format</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Evaluation</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Determine if model satisfies objectives set in phase 1</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Identify business issues that have not been addressed</a:t>
            </a:r>
          </a:p>
          <a:p>
            <a:pPr marL="330200" indent="-33020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Deployment</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Organize and present the model to the “user”</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Put model into practice</a:t>
            </a:r>
          </a:p>
          <a:p>
            <a:pPr marL="730250" lvl="1" indent="-273050"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a typeface="ＭＳ Ｐゴシック" charset="0"/>
              </a:rPr>
              <a:t> Set up for continuous mining of the data</a:t>
            </a:r>
            <a:endParaRPr lang="en-US" dirty="0" smtClean="0"/>
          </a:p>
          <a:p>
            <a:pPr eaLnBrk="1" hangingPunct="1"/>
            <a:endParaRPr lang="en-US" dirty="0" smtClean="0"/>
          </a:p>
          <a:p>
            <a:pPr eaLnBrk="1" hangingPunct="1"/>
            <a:r>
              <a:rPr lang="en-US" dirty="0" smtClean="0"/>
              <a:t>Fish example: Business Understanding: Want</a:t>
            </a:r>
            <a:r>
              <a:rPr lang="en-US" baseline="0" dirty="0" smtClean="0"/>
              <a:t> to make money with identifying pricy fish</a:t>
            </a:r>
          </a:p>
          <a:p>
            <a:pPr eaLnBrk="1" hangingPunct="1"/>
            <a:r>
              <a:rPr lang="en-US" baseline="0" dirty="0" smtClean="0"/>
              <a:t>Data mining: Build classifier for sea brass vs. salmon</a:t>
            </a:r>
          </a:p>
          <a:p>
            <a:pPr eaLnBrk="1" hangingPunct="1"/>
            <a:r>
              <a:rPr lang="en-US" baseline="0" dirty="0" smtClean="0"/>
              <a:t>Data Understanding: produce data by camera (understand it)</a:t>
            </a:r>
          </a:p>
          <a:p>
            <a:pPr eaLnBrk="1" hangingPunct="1"/>
            <a:r>
              <a:rPr lang="en-US" baseline="0" dirty="0" smtClean="0"/>
              <a:t>Data Preparation: Identify fish </a:t>
            </a:r>
            <a:r>
              <a:rPr lang="en-US" baseline="0" dirty="0" err="1" smtClean="0"/>
              <a:t>etc</a:t>
            </a:r>
            <a:r>
              <a:rPr lang="en-US" baseline="0" dirty="0" smtClean="0"/>
              <a:t>; find appropriate attributes</a:t>
            </a:r>
          </a:p>
          <a:p>
            <a:pPr eaLnBrk="1" hangingPunct="1"/>
            <a:endParaRPr lang="en-US" dirty="0"/>
          </a:p>
        </p:txBody>
      </p:sp>
    </p:spTree>
    <p:extLst>
      <p:ext uri="{BB962C8B-B14F-4D97-AF65-F5344CB8AC3E}">
        <p14:creationId xmlns:p14="http://schemas.microsoft.com/office/powerpoint/2010/main" val="44936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35A2A2E-2E2E-D64B-8C99-3CB8A0056EA4}" type="slidenum">
              <a:rPr lang="tr-TR" sz="1100">
                <a:latin typeface="Arial" charset="0"/>
              </a:rPr>
              <a:pPr eaLnBrk="1" hangingPunct="1"/>
              <a:t>18</a:t>
            </a:fld>
            <a:endParaRPr lang="tr-TR" sz="1100">
              <a:latin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3044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1BF73227-CF69-834F-A85E-332C583FB4FB}" type="slidenum">
              <a:rPr lang="tr-TR" sz="1100">
                <a:latin typeface="Arial" charset="0"/>
              </a:rPr>
              <a:pPr eaLnBrk="1" hangingPunct="1"/>
              <a:t>19</a:t>
            </a:fld>
            <a:endParaRPr lang="tr-TR" sz="1100">
              <a:latin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3756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45AB9959-445F-E840-91F2-06759170567C}" type="slidenum">
              <a:rPr lang="tr-TR" sz="1100">
                <a:latin typeface="Arial" charset="0"/>
              </a:rPr>
              <a:pPr eaLnBrk="1" hangingPunct="1"/>
              <a:t>20</a:t>
            </a:fld>
            <a:endParaRPr lang="tr-TR" sz="1100">
              <a:latin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Multi attributes: income, savings, collaterals, profession, age, past financial history, ….</a:t>
            </a:r>
          </a:p>
          <a:p>
            <a:pPr eaLnBrk="1" hangingPunct="1"/>
            <a:r>
              <a:rPr lang="en-US"/>
              <a:t>The bank has a record of past loans containing such customer data and whether the loan was paid back or not.</a:t>
            </a:r>
            <a:br>
              <a:rPr lang="en-US"/>
            </a:br>
            <a:r>
              <a:rPr lang="en-US"/>
              <a:t>From this data, the aim is to infer a general rule coding the associations between a customers attributes and the risk.</a:t>
            </a:r>
          </a:p>
          <a:p>
            <a:pPr eaLnBrk="1" hangingPunct="1"/>
            <a:r>
              <a:rPr lang="en-US"/>
              <a:t>That is, the machine learning system fits a model to the past data to be able to calculate the risk for a new application and then decides to accept or refuse it accordingly.</a:t>
            </a:r>
          </a:p>
        </p:txBody>
      </p:sp>
    </p:spTree>
    <p:extLst>
      <p:ext uri="{BB962C8B-B14F-4D97-AF65-F5344CB8AC3E}">
        <p14:creationId xmlns:p14="http://schemas.microsoft.com/office/powerpoint/2010/main" val="54910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‹Nr.›</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‹Nr.›</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6" name="Rectangle 3"/>
          <p:cNvSpPr>
            <a:spLocks noGrp="1" noChangeArrowheads="1"/>
          </p:cNvSpPr>
          <p:nvPr>
            <p:ph type="sldNum" sz="quarter" idx="11"/>
          </p:nvPr>
        </p:nvSpPr>
        <p:spPr/>
        <p:txBody>
          <a:bodyPr/>
          <a:lstStyle>
            <a:lvl1pPr>
              <a:defRPr/>
            </a:lvl1pPr>
          </a:lstStyle>
          <a:p>
            <a:pPr>
              <a:defRPr/>
            </a:pPr>
            <a:fld id="{AB75D288-4D5B-024A-A0FE-D2C640B15EEE}" type="slidenum">
              <a:rPr lang="tr-TR"/>
              <a:pPr>
                <a:defRPr/>
              </a:pPr>
              <a:t>‹Nr.›</a:t>
            </a:fld>
            <a:endParaRPr lang="tr-TR"/>
          </a:p>
        </p:txBody>
      </p:sp>
    </p:spTree>
    <p:extLst>
      <p:ext uri="{BB962C8B-B14F-4D97-AF65-F5344CB8AC3E}">
        <p14:creationId xmlns:p14="http://schemas.microsoft.com/office/powerpoint/2010/main" val="87277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457200"/>
            <a:ext cx="8229600" cy="1371600"/>
          </a:xfrm>
        </p:spPr>
        <p:txBody>
          <a:bodyPr/>
          <a:lstStyle/>
          <a:p>
            <a:r>
              <a:rPr lang="de-DE" smtClean="0"/>
              <a:t>Titelmasterformat durch Klicken bearbeiten</a:t>
            </a:r>
            <a:endParaRPr lang="en-US"/>
          </a:p>
        </p:txBody>
      </p:sp>
      <p:sp>
        <p:nvSpPr>
          <p:cNvPr id="3" name="Inhaltsplatzhalter 2"/>
          <p:cNvSpPr>
            <a:spLocks noGrp="1"/>
          </p:cNvSpPr>
          <p:nvPr>
            <p:ph sz="quarter" idx="1"/>
          </p:nvPr>
        </p:nvSpPr>
        <p:spPr>
          <a:xfrm>
            <a:off x="457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57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8" name="Rectangle 3"/>
          <p:cNvSpPr>
            <a:spLocks noGrp="1" noChangeArrowheads="1"/>
          </p:cNvSpPr>
          <p:nvPr>
            <p:ph type="sldNum" sz="quarter" idx="11"/>
          </p:nvPr>
        </p:nvSpPr>
        <p:spPr/>
        <p:txBody>
          <a:bodyPr/>
          <a:lstStyle>
            <a:lvl1pPr>
              <a:defRPr/>
            </a:lvl1pPr>
          </a:lstStyle>
          <a:p>
            <a:pPr>
              <a:defRPr/>
            </a:pPr>
            <a:fld id="{A11D2E87-08F1-1D4F-9CA5-C33C0689C855}" type="slidenum">
              <a:rPr lang="tr-TR"/>
              <a:pPr>
                <a:defRPr/>
              </a:pPr>
              <a:t>‹Nr.›</a:t>
            </a:fld>
            <a:endParaRPr lang="tr-TR"/>
          </a:p>
        </p:txBody>
      </p:sp>
    </p:spTree>
    <p:extLst>
      <p:ext uri="{BB962C8B-B14F-4D97-AF65-F5344CB8AC3E}">
        <p14:creationId xmlns:p14="http://schemas.microsoft.com/office/powerpoint/2010/main" val="20305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A0AE96A-5638-8940-AD3C-D47414FDB9C3}" type="slidenum">
              <a:rPr lang="tr-TR"/>
              <a:pPr>
                <a:defRPr/>
              </a:pPr>
              <a:t>‹Nr.›</a:t>
            </a:fld>
            <a:endParaRPr lang="tr-TR"/>
          </a:p>
        </p:txBody>
      </p:sp>
    </p:spTree>
    <p:extLst>
      <p:ext uri="{BB962C8B-B14F-4D97-AF65-F5344CB8AC3E}">
        <p14:creationId xmlns:p14="http://schemas.microsoft.com/office/powerpoint/2010/main" val="253077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Rectangle 3"/>
          <p:cNvSpPr>
            <a:spLocks noGrp="1" noChangeArrowheads="1"/>
          </p:cNvSpPr>
          <p:nvPr>
            <p:ph type="sldNum" sz="quarter" idx="11"/>
          </p:nvPr>
        </p:nvSpPr>
        <p:spPr/>
        <p:txBody>
          <a:bodyPr/>
          <a:lstStyle>
            <a:lvl1pPr>
              <a:defRPr/>
            </a:lvl1pPr>
          </a:lstStyle>
          <a:p>
            <a:pPr>
              <a:defRPr/>
            </a:pPr>
            <a:fld id="{BEBF893E-70AE-834D-B423-EF08B0D74388}" type="slidenum">
              <a:rPr lang="tr-TR"/>
              <a:pPr>
                <a:defRPr/>
              </a:pPr>
              <a:t>‹Nr.›</a:t>
            </a:fld>
            <a:endParaRPr lang="tr-TR"/>
          </a:p>
        </p:txBody>
      </p:sp>
    </p:spTree>
    <p:extLst>
      <p:ext uri="{BB962C8B-B14F-4D97-AF65-F5344CB8AC3E}">
        <p14:creationId xmlns:p14="http://schemas.microsoft.com/office/powerpoint/2010/main" val="35793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0" y="6642100"/>
            <a:ext cx="60483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Foliennummernplatzhalter 6"/>
          <p:cNvSpPr>
            <a:spLocks noGrp="1"/>
          </p:cNvSpPr>
          <p:nvPr>
            <p:ph type="sldNum" sz="quarter" idx="11"/>
          </p:nvPr>
        </p:nvSpPr>
        <p:spPr>
          <a:xfrm>
            <a:off x="6588125" y="6237288"/>
            <a:ext cx="2133600" cy="457200"/>
          </a:xfrm>
        </p:spPr>
        <p:txBody>
          <a:bodyPr/>
          <a:lstStyle>
            <a:lvl1pPr>
              <a:defRPr/>
            </a:lvl1pPr>
          </a:lstStyle>
          <a:p>
            <a:pPr>
              <a:defRPr/>
            </a:pPr>
            <a:fld id="{B63FF872-1AD5-834A-AFC0-24CBC8B1BD35}" type="slidenum">
              <a:rPr lang="tr-TR"/>
              <a:pPr>
                <a:defRPr/>
              </a:pPr>
              <a:t>‹Nr.›</a:t>
            </a:fld>
            <a:endParaRPr lang="tr-TR"/>
          </a:p>
        </p:txBody>
      </p:sp>
    </p:spTree>
    <p:extLst>
      <p:ext uri="{BB962C8B-B14F-4D97-AF65-F5344CB8AC3E}">
        <p14:creationId xmlns:p14="http://schemas.microsoft.com/office/powerpoint/2010/main" val="995836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‹Nr.›</a:t>
            </a:fld>
            <a:endParaRPr lang="de-DE" dirty="0"/>
          </a:p>
        </p:txBody>
      </p:sp>
      <p:pic>
        <p:nvPicPr>
          <p:cNvPr id="1027" name="Picture 45" descr="Logo_ImFocu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image" Target="../media/image7.emf"/><Relationship Id="rId7" Type="http://schemas.openxmlformats.org/officeDocument/2006/relationships/oleObject" Target="../embeddings/oleObject2.bin"/><Relationship Id="rId8" Type="http://schemas.openxmlformats.org/officeDocument/2006/relationships/image" Target="../media/image8.wmf"/><Relationship Id="rId9" Type="http://schemas.openxmlformats.org/officeDocument/2006/relationships/oleObject" Target="../embeddings/oleObject3.bin"/><Relationship Id="rId10"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2.png"/><Relationship Id="rId5" Type="http://schemas.openxmlformats.org/officeDocument/2006/relationships/oleObject" Target="../embeddings/oleObject4.bin"/><Relationship Id="rId6"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5.png"/><Relationship Id="rId5" Type="http://schemas.openxmlformats.org/officeDocument/2006/relationships/oleObject" Target="../embeddings/oleObject5.bin"/><Relationship Id="rId6" Type="http://schemas.openxmlformats.org/officeDocument/2006/relationships/image" Target="../media/image13.wmf"/><Relationship Id="rId7" Type="http://schemas.openxmlformats.org/officeDocument/2006/relationships/oleObject" Target="../embeddings/oleObject6.bin"/><Relationship Id="rId8"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9.png"/><Relationship Id="rId5" Type="http://schemas.openxmlformats.org/officeDocument/2006/relationships/oleObject" Target="../embeddings/oleObject7.bin"/><Relationship Id="rId6" Type="http://schemas.openxmlformats.org/officeDocument/2006/relationships/image" Target="../media/image16.wmf"/><Relationship Id="rId7" Type="http://schemas.openxmlformats.org/officeDocument/2006/relationships/oleObject" Target="../embeddings/oleObject8.bin"/><Relationship Id="rId8" Type="http://schemas.openxmlformats.org/officeDocument/2006/relationships/image" Target="../media/image17.wmf"/><Relationship Id="rId9" Type="http://schemas.openxmlformats.org/officeDocument/2006/relationships/image" Target="../media/image20.png"/><Relationship Id="rId10" Type="http://schemas.openxmlformats.org/officeDocument/2006/relationships/oleObject" Target="../embeddings/oleObject9.bin"/><Relationship Id="rId11" Type="http://schemas.openxmlformats.org/officeDocument/2006/relationships/image" Target="../media/image18.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24.wmf"/><Relationship Id="rId13" Type="http://schemas.openxmlformats.org/officeDocument/2006/relationships/oleObject" Target="../embeddings/oleObject14.bin"/><Relationship Id="rId14" Type="http://schemas.openxmlformats.org/officeDocument/2006/relationships/image" Target="../media/image25.emf"/><Relationship Id="rId15" Type="http://schemas.openxmlformats.org/officeDocument/2006/relationships/oleObject" Target="../embeddings/oleObject15.bin"/><Relationship Id="rId16" Type="http://schemas.openxmlformats.org/officeDocument/2006/relationships/image" Target="../media/image26.wmf"/><Relationship Id="rId1" Type="http://schemas.openxmlformats.org/officeDocument/2006/relationships/vmlDrawing" Target="../drawings/vmlDrawing5.vml"/><Relationship Id="rId2" Type="http://schemas.openxmlformats.org/officeDocument/2006/relationships/slideLayout" Target="../slideLayouts/slideLayout4.xml"/><Relationship Id="rId3" Type="http://schemas.openxmlformats.org/officeDocument/2006/relationships/notesSlide" Target="../notesSlides/notesSlide20.xml"/><Relationship Id="rId4" Type="http://schemas.openxmlformats.org/officeDocument/2006/relationships/image" Target="../media/image27.png"/><Relationship Id="rId5" Type="http://schemas.openxmlformats.org/officeDocument/2006/relationships/oleObject" Target="../embeddings/oleObject10.bin"/><Relationship Id="rId6" Type="http://schemas.openxmlformats.org/officeDocument/2006/relationships/image" Target="../media/image21.wmf"/><Relationship Id="rId7" Type="http://schemas.openxmlformats.org/officeDocument/2006/relationships/oleObject" Target="../embeddings/oleObject11.bin"/><Relationship Id="rId8" Type="http://schemas.openxmlformats.org/officeDocument/2006/relationships/image" Target="../media/image22.wmf"/><Relationship Id="rId9" Type="http://schemas.openxmlformats.org/officeDocument/2006/relationships/oleObject" Target="../embeddings/oleObject12.bin"/><Relationship Id="rId10" Type="http://schemas.openxmlformats.org/officeDocument/2006/relationships/image" Target="../media/image2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8.wmf"/><Relationship Id="rId5" Type="http://schemas.openxmlformats.org/officeDocument/2006/relationships/oleObject" Target="../embeddings/oleObject17.bin"/><Relationship Id="rId6" Type="http://schemas.openxmlformats.org/officeDocument/2006/relationships/image" Target="../media/image29.wmf"/><Relationship Id="rId7" Type="http://schemas.openxmlformats.org/officeDocument/2006/relationships/oleObject" Target="../embeddings/oleObject18.bin"/><Relationship Id="rId8"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73238"/>
            <a:ext cx="7772400" cy="935037"/>
          </a:xfrm>
        </p:spPr>
        <p:txBody>
          <a:bodyPr/>
          <a:lstStyle/>
          <a:p>
            <a:pPr eaLnBrk="1" hangingPunct="1">
              <a:defRPr/>
            </a:pPr>
            <a:r>
              <a:rPr lang="de-DE" sz="3600" b="1" dirty="0" smtClean="0">
                <a:cs typeface="+mj-cs"/>
              </a:rPr>
              <a:t>Web-Mining </a:t>
            </a:r>
            <a:r>
              <a:rPr lang="de-DE" sz="3600" b="1" dirty="0" err="1" smtClean="0">
                <a:cs typeface="+mj-cs"/>
              </a:rPr>
              <a:t>Agents</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Prof. Dr. Ralf Möller</a:t>
            </a:r>
          </a:p>
          <a:p>
            <a:pPr eaLnBrk="1" hangingPunct="1">
              <a:defRPr/>
            </a:pPr>
            <a:r>
              <a:rPr lang="de-DE" dirty="0" smtClean="0">
                <a:cs typeface="+mn-cs"/>
              </a:rPr>
              <a:t>Dr. Özgür </a:t>
            </a:r>
            <a:r>
              <a:rPr lang="de-DE" dirty="0" err="1" smtClean="0">
                <a:cs typeface="+mn-cs"/>
              </a:rPr>
              <a:t>Özçep</a:t>
            </a:r>
            <a:endParaRPr lang="de-DE" dirty="0" smtClean="0">
              <a:cs typeface="+mn-cs"/>
            </a:endParaRPr>
          </a:p>
          <a:p>
            <a:pPr eaLnBrk="1" hangingPunct="1">
              <a:defRPr/>
            </a:pPr>
            <a:endParaRPr lang="de-DE" dirty="0" smtClean="0">
              <a:cs typeface="+mn-cs"/>
            </a:endParaRPr>
          </a:p>
          <a:p>
            <a:pPr eaLnBrk="1" hangingPunct="1">
              <a:defRPr/>
            </a:pPr>
            <a:r>
              <a:rPr lang="de-DE" b="1" dirty="0" smtClean="0">
                <a:cs typeface="+mn-cs"/>
              </a:rPr>
              <a:t>Universität zu Lübeck</a:t>
            </a:r>
          </a:p>
          <a:p>
            <a:pPr eaLnBrk="1" hangingPunct="1">
              <a:defRPr/>
            </a:pPr>
            <a:r>
              <a:rPr lang="de-DE" b="1" dirty="0" smtClean="0">
                <a:cs typeface="+mn-cs"/>
              </a:rPr>
              <a:t>Institut für Informationssysteme</a:t>
            </a:r>
          </a:p>
          <a:p>
            <a:pPr eaLnBrk="1" hangingPunct="1">
              <a:defRPr/>
            </a:pPr>
            <a:endParaRPr lang="de-DE" dirty="0" smtClean="0">
              <a:cs typeface="+mn-cs"/>
            </a:endParaRPr>
          </a:p>
          <a:p>
            <a:pPr eaLnBrk="1" hangingPunct="1">
              <a:defRPr/>
            </a:pPr>
            <a:r>
              <a:rPr lang="de-DE" dirty="0" smtClean="0">
                <a:cs typeface="+mn-cs"/>
              </a:rPr>
              <a:t>Tanya Braun (Lab Class)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Courses@IFIS</a:t>
            </a:r>
            <a:endParaRPr lang="en-US" dirty="0"/>
          </a:p>
        </p:txBody>
      </p:sp>
      <p:sp>
        <p:nvSpPr>
          <p:cNvPr id="3" name="Inhaltsplatzhalter 2"/>
          <p:cNvSpPr>
            <a:spLocks noGrp="1"/>
          </p:cNvSpPr>
          <p:nvPr>
            <p:ph idx="1"/>
          </p:nvPr>
        </p:nvSpPr>
        <p:spPr>
          <a:xfrm>
            <a:off x="457200" y="1052736"/>
            <a:ext cx="8229600" cy="4968875"/>
          </a:xfrm>
        </p:spPr>
        <p:txBody>
          <a:bodyPr/>
          <a:lstStyle/>
          <a:p>
            <a:r>
              <a:rPr lang="en-US" b="1" dirty="0" smtClean="0">
                <a:solidFill>
                  <a:srgbClr val="0000FF"/>
                </a:solidFill>
              </a:rPr>
              <a:t>Web and Data Science</a:t>
            </a:r>
          </a:p>
          <a:p>
            <a:pPr lvl="1"/>
            <a:r>
              <a:rPr lang="en-US" dirty="0" smtClean="0"/>
              <a:t>Module: </a:t>
            </a:r>
            <a:r>
              <a:rPr lang="en-US" dirty="0" smtClean="0">
                <a:solidFill>
                  <a:srgbClr val="008000"/>
                </a:solidFill>
              </a:rPr>
              <a:t>Web-Mining Agents</a:t>
            </a:r>
          </a:p>
          <a:p>
            <a:pPr lvl="2"/>
            <a:r>
              <a:rPr lang="en-US" dirty="0" smtClean="0"/>
              <a:t>Machine Learning / Data Mining (Wednesdays)</a:t>
            </a:r>
          </a:p>
          <a:p>
            <a:pPr lvl="2"/>
            <a:r>
              <a:rPr lang="en-US" dirty="0" smtClean="0"/>
              <a:t>Agents / Information Retrieval (Thursdays)</a:t>
            </a:r>
          </a:p>
          <a:p>
            <a:pPr lvl="2"/>
            <a:r>
              <a:rPr lang="en-US" dirty="0" smtClean="0"/>
              <a:t>Requirements: </a:t>
            </a:r>
          </a:p>
          <a:p>
            <a:pPr lvl="3">
              <a:defRPr/>
            </a:pPr>
            <a:r>
              <a:rPr lang="en-US" sz="1800" dirty="0" smtClean="0"/>
              <a:t>Algorithms </a:t>
            </a:r>
            <a:r>
              <a:rPr lang="en-US" sz="1800" dirty="0"/>
              <a:t>and Data </a:t>
            </a:r>
            <a:r>
              <a:rPr lang="en-US" sz="1800" dirty="0" smtClean="0"/>
              <a:t>Structures, </a:t>
            </a:r>
            <a:r>
              <a:rPr lang="en-US" sz="1800" dirty="0"/>
              <a:t>Logics, Databases, </a:t>
            </a:r>
            <a:r>
              <a:rPr lang="en-US" sz="1800" dirty="0" smtClean="0"/>
              <a:t/>
            </a:r>
            <a:br>
              <a:rPr lang="en-US" sz="1800" dirty="0" smtClean="0"/>
            </a:br>
            <a:r>
              <a:rPr lang="en-US" sz="1800" dirty="0" smtClean="0"/>
              <a:t>Linear </a:t>
            </a:r>
            <a:r>
              <a:rPr lang="en-US" sz="1800" dirty="0"/>
              <a:t>Algebra and Discrete </a:t>
            </a:r>
            <a:r>
              <a:rPr lang="en-US" sz="1800" dirty="0" smtClean="0"/>
              <a:t>Structures, </a:t>
            </a:r>
            <a:r>
              <a:rPr lang="en-US" sz="1800" dirty="0" err="1" smtClean="0"/>
              <a:t>Stochastics</a:t>
            </a:r>
            <a:endParaRPr lang="en-US" sz="1800" dirty="0" smtClean="0"/>
          </a:p>
          <a:p>
            <a:pPr lvl="1">
              <a:defRPr/>
            </a:pPr>
            <a:r>
              <a:rPr lang="en-US" dirty="0"/>
              <a:t>Module: </a:t>
            </a:r>
            <a:r>
              <a:rPr lang="en-US" dirty="0">
                <a:solidFill>
                  <a:srgbClr val="008000"/>
                </a:solidFill>
              </a:rPr>
              <a:t>Foundations of Ontologies and </a:t>
            </a:r>
            <a:r>
              <a:rPr lang="en-US" dirty="0" smtClean="0">
                <a:solidFill>
                  <a:srgbClr val="008000"/>
                </a:solidFill>
              </a:rPr>
              <a:t>Databases</a:t>
            </a:r>
          </a:p>
          <a:p>
            <a:pPr lvl="2">
              <a:defRPr/>
            </a:pPr>
            <a:r>
              <a:rPr lang="en-US" dirty="0" smtClean="0">
                <a:solidFill>
                  <a:srgbClr val="000000"/>
                </a:solidFill>
              </a:rPr>
              <a:t>(Wednesdays 16.00-18.30)</a:t>
            </a:r>
            <a:endParaRPr lang="en-US" dirty="0"/>
          </a:p>
          <a:p>
            <a:r>
              <a:rPr lang="en-US" dirty="0" smtClean="0">
                <a:solidFill>
                  <a:srgbClr val="0000FF"/>
                </a:solidFill>
              </a:rPr>
              <a:t>Web-based Information Systems</a:t>
            </a:r>
          </a:p>
          <a:p>
            <a:r>
              <a:rPr lang="en-US" dirty="0" smtClean="0">
                <a:solidFill>
                  <a:srgbClr val="0000FF"/>
                </a:solidFill>
              </a:rPr>
              <a:t>Data Management</a:t>
            </a:r>
          </a:p>
          <a:p>
            <a:pPr lvl="1"/>
            <a:r>
              <a:rPr lang="en-US" dirty="0" smtClean="0"/>
              <a:t>Mobile and Distributed Databases</a:t>
            </a:r>
          </a:p>
          <a:p>
            <a:pPr lvl="1"/>
            <a:r>
              <a:rPr lang="en-US" dirty="0" smtClean="0"/>
              <a:t>Semantic Web</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10</a:t>
            </a:fld>
            <a:endParaRPr lang="de-DE"/>
          </a:p>
        </p:txBody>
      </p:sp>
    </p:spTree>
    <p:extLst>
      <p:ext uri="{BB962C8B-B14F-4D97-AF65-F5344CB8AC3E}">
        <p14:creationId xmlns:p14="http://schemas.microsoft.com/office/powerpoint/2010/main" val="21838894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Complementary Courses@UzL</a:t>
            </a:r>
            <a:endParaRPr lang="en-US"/>
          </a:p>
        </p:txBody>
      </p:sp>
      <p:sp>
        <p:nvSpPr>
          <p:cNvPr id="3" name="Inhaltsplatzhalter 2"/>
          <p:cNvSpPr>
            <a:spLocks noGrp="1"/>
          </p:cNvSpPr>
          <p:nvPr>
            <p:ph idx="1"/>
          </p:nvPr>
        </p:nvSpPr>
        <p:spPr/>
        <p:txBody>
          <a:bodyPr/>
          <a:lstStyle/>
          <a:p>
            <a:r>
              <a:rPr lang="en-US" dirty="0" err="1" smtClean="0"/>
              <a:t>Algorithmics</a:t>
            </a:r>
            <a:r>
              <a:rPr lang="en-US" dirty="0" smtClean="0"/>
              <a:t>, Logics, and Complexity </a:t>
            </a:r>
            <a:endParaRPr lang="en-US" dirty="0"/>
          </a:p>
          <a:p>
            <a:r>
              <a:rPr lang="en-US" dirty="0" smtClean="0"/>
              <a:t>Signal Processing / Computer Vision</a:t>
            </a:r>
          </a:p>
          <a:p>
            <a:r>
              <a:rPr lang="en-US" dirty="0" smtClean="0"/>
              <a:t>Machine Learning</a:t>
            </a:r>
          </a:p>
          <a:p>
            <a:r>
              <a:rPr lang="en-US" dirty="0"/>
              <a:t>Pattern </a:t>
            </a:r>
            <a:r>
              <a:rPr lang="en-US" dirty="0" smtClean="0"/>
              <a:t>Recognition</a:t>
            </a:r>
            <a:endParaRPr lang="en-US" dirty="0"/>
          </a:p>
          <a:p>
            <a:r>
              <a:rPr lang="en-US" dirty="0" smtClean="0"/>
              <a:t>Artificial Neural Networks (Deep Learning)</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37035002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776"/>
            <a:ext cx="7772400" cy="935037"/>
          </a:xfrm>
        </p:spPr>
        <p:txBody>
          <a:bodyPr/>
          <a:lstStyle/>
          <a:p>
            <a:pPr eaLnBrk="1" hangingPunct="1">
              <a:defRPr/>
            </a:pPr>
            <a:r>
              <a:rPr lang="de-DE" sz="3600" b="1" dirty="0" err="1" smtClean="0">
                <a:cs typeface="+mj-cs"/>
              </a:rPr>
              <a:t>Introduction</a:t>
            </a:r>
            <a:r>
              <a:rPr lang="de-DE" sz="3600" b="1" dirty="0" smtClean="0">
                <a:cs typeface="+mj-cs"/>
              </a:rPr>
              <a:t/>
            </a:r>
            <a:br>
              <a:rPr lang="de-DE" sz="3600" b="1" dirty="0" smtClean="0">
                <a:cs typeface="+mj-cs"/>
              </a:rPr>
            </a:b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err="1" smtClean="0">
                <a:cs typeface="+mn-cs"/>
              </a:rPr>
              <a:t>Overview</a:t>
            </a:r>
            <a:r>
              <a:rPr lang="de-DE" dirty="0" smtClean="0">
                <a:cs typeface="+mn-cs"/>
              </a:rPr>
              <a:t> ML, Data </a:t>
            </a:r>
            <a:r>
              <a:rPr lang="de-DE" dirty="0">
                <a:cs typeface="+mn-cs"/>
              </a:rPr>
              <a:t>M</a:t>
            </a:r>
            <a:r>
              <a:rPr lang="de-DE" dirty="0" smtClean="0">
                <a:cs typeface="+mn-cs"/>
              </a:rPr>
              <a:t>ining, </a:t>
            </a:r>
            <a:r>
              <a:rPr lang="de-DE" dirty="0" err="1" smtClean="0">
                <a:cs typeface="+mn-cs"/>
              </a:rPr>
              <a:t>Uncertainty</a:t>
            </a:r>
            <a:r>
              <a:rPr lang="de-DE" dirty="0" smtClean="0">
                <a:cs typeface="+mn-cs"/>
              </a:rPr>
              <a:t>, </a:t>
            </a:r>
            <a:r>
              <a:rPr lang="de-DE" dirty="0" err="1" smtClean="0">
                <a:cs typeface="+mn-cs"/>
              </a:rPr>
              <a:t>Probability</a:t>
            </a:r>
            <a:endParaRPr lang="de-DE" dirty="0" smtClean="0">
              <a:cs typeface="+mn-cs"/>
            </a:endParaRPr>
          </a:p>
        </p:txBody>
      </p:sp>
    </p:spTree>
    <p:extLst>
      <p:ext uri="{BB962C8B-B14F-4D97-AF65-F5344CB8AC3E}">
        <p14:creationId xmlns:p14="http://schemas.microsoft.com/office/powerpoint/2010/main" val="35228020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Literature</a:t>
            </a:r>
            <a:endParaRPr lang="en-US"/>
          </a:p>
        </p:txBody>
      </p:sp>
      <p:sp>
        <p:nvSpPr>
          <p:cNvPr id="3" name="Inhaltsplatzhalter 2"/>
          <p:cNvSpPr>
            <a:spLocks noGrp="1"/>
          </p:cNvSpPr>
          <p:nvPr>
            <p:ph idx="1"/>
          </p:nvPr>
        </p:nvSpPr>
        <p:spPr/>
        <p:txBody>
          <a:bodyPr/>
          <a:lstStyle/>
          <a:p>
            <a:r>
              <a:rPr lang="en-US" sz="2400" dirty="0" smtClean="0"/>
              <a:t>Stuart Russell, Peter </a:t>
            </a:r>
            <a:r>
              <a:rPr lang="en-US" sz="2400" dirty="0" err="1" smtClean="0"/>
              <a:t>Norvig</a:t>
            </a:r>
            <a:r>
              <a:rPr lang="en-US" sz="2400" dirty="0" smtClean="0"/>
              <a:t>, Artificial Intelligence – </a:t>
            </a:r>
            <a:br>
              <a:rPr lang="en-US" sz="2400" dirty="0" smtClean="0"/>
            </a:br>
            <a:r>
              <a:rPr lang="en-US" sz="2400" dirty="0" smtClean="0"/>
              <a:t>A Modern Approach, Pearson, 2009 (or 2003 ed.)</a:t>
            </a:r>
          </a:p>
          <a:p>
            <a:r>
              <a:rPr lang="en-US" sz="2400" dirty="0" smtClean="0"/>
              <a:t>Ian H. </a:t>
            </a:r>
            <a:r>
              <a:rPr lang="en-US" dirty="0" smtClean="0"/>
              <a:t>Witten</a:t>
            </a:r>
            <a:r>
              <a:rPr lang="en-US" sz="2400" dirty="0" smtClean="0"/>
              <a:t>, </a:t>
            </a:r>
            <a:r>
              <a:rPr lang="en-US" sz="2400" dirty="0" err="1" smtClean="0"/>
              <a:t>Eibe</a:t>
            </a:r>
            <a:r>
              <a:rPr lang="en-US" sz="2400" dirty="0" smtClean="0"/>
              <a:t> Frank, Mark A. Hall, Data Mining: Practical Machine Learning Tools and Techniques, Morgan Kaufmann, 2011</a:t>
            </a:r>
          </a:p>
          <a:p>
            <a:r>
              <a:rPr lang="en-US" sz="2400" dirty="0" err="1" smtClean="0"/>
              <a:t>Ethem</a:t>
            </a:r>
            <a:r>
              <a:rPr lang="en-US" sz="2400" dirty="0" smtClean="0"/>
              <a:t> </a:t>
            </a:r>
            <a:r>
              <a:rPr lang="en-US" sz="2400" dirty="0" err="1" smtClean="0"/>
              <a:t>Alpaydin</a:t>
            </a:r>
            <a:r>
              <a:rPr lang="en-US" sz="2400" dirty="0" smtClean="0"/>
              <a:t>, Introduction to Machine Learning, MIT Press, 2009</a:t>
            </a:r>
          </a:p>
          <a:p>
            <a:endParaRPr lang="en-US" sz="2400" dirty="0" smtClean="0"/>
          </a:p>
          <a:p>
            <a:r>
              <a:rPr lang="en-US" sz="2400" dirty="0" smtClean="0"/>
              <a:t>Numerous additional books, presentations, and videos</a:t>
            </a:r>
          </a:p>
          <a:p>
            <a:endParaRPr lang="en-US" sz="20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13</a:t>
            </a:fld>
            <a:endParaRPr lang="de-DE"/>
          </a:p>
        </p:txBody>
      </p:sp>
    </p:spTree>
    <p:extLst>
      <p:ext uri="{BB962C8B-B14F-4D97-AF65-F5344CB8AC3E}">
        <p14:creationId xmlns:p14="http://schemas.microsoft.com/office/powerpoint/2010/main" val="6432397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95288" y="332135"/>
            <a:ext cx="8229600" cy="936625"/>
          </a:xfrm>
        </p:spPr>
        <p:txBody>
          <a:bodyPr/>
          <a:lstStyle/>
          <a:p>
            <a:pPr eaLnBrk="1" hangingPunct="1"/>
            <a:r>
              <a:rPr lang="en-US" sz="2800" dirty="0" smtClean="0">
                <a:latin typeface="+mn-lt"/>
                <a:ea typeface="ＭＳ Ｐゴシック" charset="0"/>
                <a:cs typeface="ＭＳ Ｐゴシック" charset="0"/>
              </a:rPr>
              <a:t>What </a:t>
            </a:r>
            <a:r>
              <a:rPr lang="en-US" sz="2800" dirty="0" smtClean="0">
                <a:latin typeface="+mn-lt"/>
                <a:ea typeface="ＭＳ Ｐゴシック" charset="0"/>
              </a:rPr>
              <a:t>We Mean by </a:t>
            </a:r>
            <a:r>
              <a:rPr lang="en-US" altLang="ja-JP" sz="2800" dirty="0" smtClean="0">
                <a:latin typeface="+mn-lt"/>
                <a:ea typeface="ＭＳ Ｐゴシック" charset="0"/>
                <a:cs typeface="ＭＳ Ｐゴシック" charset="0"/>
              </a:rPr>
              <a:t>“Learning”</a:t>
            </a:r>
            <a:endParaRPr lang="en-US" sz="2800" dirty="0">
              <a:latin typeface="+mn-lt"/>
              <a:ea typeface="ＭＳ Ｐゴシック" charset="0"/>
              <a:cs typeface="ＭＳ Ｐゴシック" charset="0"/>
            </a:endParaRPr>
          </a:p>
        </p:txBody>
      </p:sp>
      <p:sp>
        <p:nvSpPr>
          <p:cNvPr id="25603" name="Rectangle 6"/>
          <p:cNvSpPr>
            <a:spLocks noGrp="1" noChangeArrowheads="1"/>
          </p:cNvSpPr>
          <p:nvPr>
            <p:ph type="body" idx="1"/>
          </p:nvPr>
        </p:nvSpPr>
        <p:spPr>
          <a:xfrm>
            <a:off x="457200" y="1341438"/>
            <a:ext cx="8229600" cy="4824412"/>
          </a:xfrm>
        </p:spPr>
        <p:txBody>
          <a:bodyPr/>
          <a:lstStyle/>
          <a:p>
            <a:pPr eaLnBrk="1" hangingPunct="1"/>
            <a:r>
              <a:rPr lang="en-US" dirty="0">
                <a:solidFill>
                  <a:srgbClr val="0000FF"/>
                </a:solidFill>
                <a:ea typeface="ＭＳ Ｐゴシック" charset="0"/>
              </a:rPr>
              <a:t>Machine </a:t>
            </a:r>
            <a:r>
              <a:rPr lang="en-US" dirty="0" smtClean="0">
                <a:solidFill>
                  <a:srgbClr val="0000FF"/>
                </a:solidFill>
                <a:ea typeface="ＭＳ Ｐゴシック" charset="0"/>
              </a:rPr>
              <a:t>learning (ML) </a:t>
            </a:r>
            <a:r>
              <a:rPr lang="en-US" dirty="0">
                <a:ea typeface="ＭＳ Ｐゴシック" charset="0"/>
              </a:rPr>
              <a:t>is programming </a:t>
            </a:r>
            <a:r>
              <a:rPr lang="en-US" dirty="0" smtClean="0">
                <a:ea typeface="ＭＳ Ｐゴシック" charset="0"/>
              </a:rPr>
              <a:t>computers /developing algorithms for </a:t>
            </a:r>
          </a:p>
          <a:p>
            <a:pPr lvl="1" eaLnBrk="1" hangingPunct="1"/>
            <a:r>
              <a:rPr lang="en-US" dirty="0" smtClean="0">
                <a:ea typeface="ＭＳ Ｐゴシック" charset="0"/>
              </a:rPr>
              <a:t>optimizing </a:t>
            </a:r>
            <a:r>
              <a:rPr lang="en-US" dirty="0">
                <a:ea typeface="ＭＳ Ｐゴシック" charset="0"/>
              </a:rPr>
              <a:t>a </a:t>
            </a:r>
            <a:r>
              <a:rPr lang="en-US" dirty="0">
                <a:solidFill>
                  <a:srgbClr val="0000FF"/>
                </a:solidFill>
                <a:ea typeface="ＭＳ Ｐゴシック" charset="0"/>
              </a:rPr>
              <a:t>performance criterion </a:t>
            </a:r>
            <a:endParaRPr lang="en-US" dirty="0" smtClean="0">
              <a:solidFill>
                <a:srgbClr val="0000FF"/>
              </a:solidFill>
              <a:ea typeface="ＭＳ Ｐゴシック" charset="0"/>
            </a:endParaRPr>
          </a:p>
          <a:p>
            <a:pPr lvl="1" eaLnBrk="1" hangingPunct="1"/>
            <a:r>
              <a:rPr lang="en-US" dirty="0" smtClean="0">
                <a:ea typeface="ＭＳ Ｐゴシック" charset="0"/>
              </a:rPr>
              <a:t>using </a:t>
            </a:r>
            <a:r>
              <a:rPr lang="en-US" dirty="0">
                <a:ea typeface="ＭＳ Ｐゴシック" charset="0"/>
              </a:rPr>
              <a:t>example data or “past experience</a:t>
            </a:r>
            <a:r>
              <a:rPr lang="en-US" dirty="0" smtClean="0">
                <a:ea typeface="ＭＳ Ｐゴシック" charset="0"/>
              </a:rPr>
              <a:t>” </a:t>
            </a:r>
          </a:p>
          <a:p>
            <a:pPr lvl="1" eaLnBrk="1" hangingPunct="1"/>
            <a:r>
              <a:rPr lang="en-US" dirty="0" smtClean="0">
                <a:ea typeface="ＭＳ Ｐゴシック" charset="0"/>
              </a:rPr>
              <a:t>by constructing general </a:t>
            </a:r>
            <a:r>
              <a:rPr lang="en-US" dirty="0">
                <a:ea typeface="ＭＳ Ｐゴシック" charset="0"/>
              </a:rPr>
              <a:t>models </a:t>
            </a:r>
            <a:r>
              <a:rPr lang="en-US" dirty="0" smtClean="0">
                <a:ea typeface="ＭＳ Ｐゴシック" charset="0"/>
              </a:rPr>
              <a:t>that are good and useful approximations of the data</a:t>
            </a:r>
            <a:endParaRPr lang="en-US" dirty="0">
              <a:ea typeface="ＭＳ Ｐゴシック" charset="0"/>
            </a:endParaRPr>
          </a:p>
          <a:p>
            <a:pPr eaLnBrk="1" hangingPunct="1"/>
            <a:endParaRPr lang="tr-TR" dirty="0" smtClean="0">
              <a:ea typeface="ＭＳ Ｐゴシック" charset="0"/>
            </a:endParaRPr>
          </a:p>
          <a:p>
            <a:pPr eaLnBrk="1" hangingPunct="1"/>
            <a:r>
              <a:rPr lang="tr-TR" dirty="0" smtClean="0">
                <a:ea typeface="ＭＳ Ｐゴシック" charset="0"/>
              </a:rPr>
              <a:t>Role </a:t>
            </a:r>
            <a:r>
              <a:rPr lang="tr-TR" dirty="0">
                <a:ea typeface="ＭＳ Ｐゴシック" charset="0"/>
              </a:rPr>
              <a:t>of </a:t>
            </a:r>
            <a:r>
              <a:rPr lang="tr-TR" dirty="0" err="1">
                <a:ea typeface="ＭＳ Ｐゴシック" charset="0"/>
              </a:rPr>
              <a:t>Statistics</a:t>
            </a:r>
            <a:r>
              <a:rPr lang="tr-TR" dirty="0">
                <a:ea typeface="ＭＳ Ｐゴシック" charset="0"/>
              </a:rPr>
              <a:t>: </a:t>
            </a:r>
            <a:r>
              <a:rPr lang="en-US" dirty="0">
                <a:ea typeface="ＭＳ Ｐゴシック" charset="0"/>
              </a:rPr>
              <a:t>Building mathematical models, core task is inference</a:t>
            </a:r>
            <a:r>
              <a:rPr lang="tr-TR" dirty="0">
                <a:ea typeface="ＭＳ Ｐゴシック" charset="0"/>
              </a:rPr>
              <a:t> </a:t>
            </a:r>
            <a:r>
              <a:rPr lang="tr-TR" dirty="0" err="1">
                <a:ea typeface="ＭＳ Ｐゴシック" charset="0"/>
              </a:rPr>
              <a:t>from</a:t>
            </a:r>
            <a:r>
              <a:rPr lang="tr-TR" dirty="0">
                <a:ea typeface="ＭＳ Ｐゴシック" charset="0"/>
              </a:rPr>
              <a:t> a </a:t>
            </a:r>
            <a:r>
              <a:rPr lang="tr-TR" dirty="0" err="1" smtClean="0">
                <a:ea typeface="ＭＳ Ｐゴシック" charset="0"/>
              </a:rPr>
              <a:t>sample</a:t>
            </a:r>
            <a:endParaRPr lang="tr-TR" dirty="0">
              <a:ea typeface="ＭＳ Ｐゴシック" charset="0"/>
            </a:endParaRPr>
          </a:p>
          <a:p>
            <a:pPr eaLnBrk="1" hangingPunct="1"/>
            <a:r>
              <a:rPr lang="tr-TR" dirty="0">
                <a:ea typeface="ＭＳ Ｐゴシック" charset="0"/>
              </a:rPr>
              <a:t>Role of </a:t>
            </a:r>
            <a:r>
              <a:rPr lang="tr-TR" dirty="0" smtClean="0">
                <a:ea typeface="ＭＳ Ｐゴシック" charset="0"/>
              </a:rPr>
              <a:t>CS: </a:t>
            </a:r>
            <a:r>
              <a:rPr lang="tr-TR" dirty="0" err="1">
                <a:ea typeface="ＭＳ Ｐゴシック" charset="0"/>
              </a:rPr>
              <a:t>Efficient</a:t>
            </a:r>
            <a:r>
              <a:rPr lang="tr-TR" dirty="0">
                <a:ea typeface="ＭＳ Ｐゴシック" charset="0"/>
              </a:rPr>
              <a:t> </a:t>
            </a:r>
            <a:r>
              <a:rPr lang="tr-TR" dirty="0" err="1">
                <a:ea typeface="ＭＳ Ｐゴシック" charset="0"/>
              </a:rPr>
              <a:t>algorithms</a:t>
            </a:r>
            <a:r>
              <a:rPr lang="tr-TR" dirty="0">
                <a:ea typeface="ＭＳ Ｐゴシック" charset="0"/>
              </a:rPr>
              <a:t> </a:t>
            </a:r>
            <a:r>
              <a:rPr lang="tr-TR" dirty="0" err="1">
                <a:ea typeface="ＭＳ Ｐゴシック" charset="0"/>
              </a:rPr>
              <a:t>to</a:t>
            </a:r>
            <a:endParaRPr lang="tr-TR" dirty="0">
              <a:ea typeface="ＭＳ Ｐゴシック" charset="0"/>
            </a:endParaRPr>
          </a:p>
          <a:p>
            <a:pPr lvl="1" eaLnBrk="1" hangingPunct="1"/>
            <a:r>
              <a:rPr lang="tr-TR" dirty="0" err="1">
                <a:ea typeface="ＭＳ Ｐゴシック" charset="0"/>
              </a:rPr>
              <a:t>solve</a:t>
            </a:r>
            <a:r>
              <a:rPr lang="tr-TR" dirty="0">
                <a:ea typeface="ＭＳ Ｐゴシック" charset="0"/>
              </a:rPr>
              <a:t> </a:t>
            </a:r>
            <a:r>
              <a:rPr lang="tr-TR" dirty="0" err="1">
                <a:ea typeface="ＭＳ Ｐゴシック" charset="0"/>
              </a:rPr>
              <a:t>the</a:t>
            </a:r>
            <a:r>
              <a:rPr lang="tr-TR" dirty="0">
                <a:ea typeface="ＭＳ Ｐゴシック" charset="0"/>
              </a:rPr>
              <a:t> </a:t>
            </a:r>
            <a:r>
              <a:rPr lang="tr-TR" dirty="0" err="1">
                <a:ea typeface="ＭＳ Ｐゴシック" charset="0"/>
              </a:rPr>
              <a:t>optimization</a:t>
            </a:r>
            <a:r>
              <a:rPr lang="tr-TR" dirty="0">
                <a:ea typeface="ＭＳ Ｐゴシック" charset="0"/>
              </a:rPr>
              <a:t> problem</a:t>
            </a:r>
          </a:p>
          <a:p>
            <a:pPr lvl="1" eaLnBrk="1" hangingPunct="1"/>
            <a:r>
              <a:rPr lang="tr-TR" dirty="0" err="1">
                <a:ea typeface="ＭＳ Ｐゴシック" charset="0"/>
              </a:rPr>
              <a:t>and</a:t>
            </a:r>
            <a:r>
              <a:rPr lang="tr-TR" dirty="0">
                <a:ea typeface="ＭＳ Ｐゴシック" charset="0"/>
              </a:rPr>
              <a:t>  </a:t>
            </a:r>
            <a:r>
              <a:rPr lang="tr-TR" dirty="0" err="1">
                <a:ea typeface="ＭＳ Ｐゴシック" charset="0"/>
              </a:rPr>
              <a:t>represent</a:t>
            </a:r>
            <a:r>
              <a:rPr lang="tr-TR" dirty="0">
                <a:ea typeface="ＭＳ Ｐゴシック" charset="0"/>
              </a:rPr>
              <a:t> </a:t>
            </a:r>
            <a:r>
              <a:rPr lang="tr-TR" dirty="0" err="1">
                <a:ea typeface="ＭＳ Ｐゴシック" charset="0"/>
              </a:rPr>
              <a:t>and</a:t>
            </a:r>
            <a:r>
              <a:rPr lang="tr-TR" dirty="0">
                <a:ea typeface="ＭＳ Ｐゴシック" charset="0"/>
              </a:rPr>
              <a:t> </a:t>
            </a:r>
            <a:r>
              <a:rPr lang="tr-TR" dirty="0" err="1">
                <a:ea typeface="ＭＳ Ｐゴシック" charset="0"/>
              </a:rPr>
              <a:t>evaluate</a:t>
            </a:r>
            <a:r>
              <a:rPr lang="tr-TR" dirty="0">
                <a:ea typeface="ＭＳ Ｐゴシック" charset="0"/>
              </a:rPr>
              <a:t> </a:t>
            </a:r>
            <a:r>
              <a:rPr lang="tr-TR" dirty="0" err="1">
                <a:ea typeface="ＭＳ Ｐゴシック" charset="0"/>
              </a:rPr>
              <a:t>the</a:t>
            </a:r>
            <a:r>
              <a:rPr lang="tr-TR" dirty="0">
                <a:ea typeface="ＭＳ Ｐゴシック" charset="0"/>
              </a:rPr>
              <a:t> model </a:t>
            </a:r>
            <a:r>
              <a:rPr lang="tr-TR" dirty="0" err="1">
                <a:ea typeface="ＭＳ Ｐゴシック" charset="0"/>
              </a:rPr>
              <a:t>for</a:t>
            </a:r>
            <a:r>
              <a:rPr lang="tr-TR" dirty="0">
                <a:ea typeface="ＭＳ Ｐゴシック" charset="0"/>
              </a:rPr>
              <a:t> </a:t>
            </a:r>
            <a:r>
              <a:rPr lang="tr-TR" dirty="0" err="1">
                <a:ea typeface="ＭＳ Ｐゴシック" charset="0"/>
              </a:rPr>
              <a:t>inference</a:t>
            </a:r>
            <a:endParaRPr lang="tr-TR" dirty="0">
              <a:ea typeface="ＭＳ Ｐゴシック" charset="0"/>
            </a:endParaRPr>
          </a:p>
          <a:p>
            <a:pPr eaLnBrk="1" hangingPunct="1"/>
            <a:endParaRPr lang="en-US" dirty="0" smtClean="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14</a:t>
            </a:fld>
            <a:endParaRPr lang="de-DE" dirty="0"/>
          </a:p>
        </p:txBody>
      </p:sp>
    </p:spTree>
    <p:extLst>
      <p:ext uri="{BB962C8B-B14F-4D97-AF65-F5344CB8AC3E}">
        <p14:creationId xmlns:p14="http://schemas.microsoft.com/office/powerpoint/2010/main" val="13502494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260127"/>
            <a:ext cx="8229600" cy="936625"/>
          </a:xfrm>
        </p:spPr>
        <p:txBody>
          <a:bodyPr/>
          <a:lstStyle/>
          <a:p>
            <a:pPr eaLnBrk="1" hangingPunct="1"/>
            <a:r>
              <a:rPr lang="en-US" dirty="0" smtClean="0">
                <a:latin typeface="+mn-lt"/>
                <a:ea typeface="ＭＳ Ｐゴシック" charset="0"/>
                <a:cs typeface="ＭＳ Ｐゴシック" charset="0"/>
              </a:rPr>
              <a:t>Why and When </a:t>
            </a:r>
            <a:r>
              <a:rPr lang="en-US" altLang="ja-JP" dirty="0" smtClean="0">
                <a:latin typeface="+mn-lt"/>
                <a:ea typeface="ＭＳ Ｐゴシック" charset="0"/>
                <a:cs typeface="ＭＳ Ｐゴシック" charset="0"/>
              </a:rPr>
              <a:t>“Learn” ?</a:t>
            </a:r>
            <a:endParaRPr lang="en-US" dirty="0">
              <a:latin typeface="+mn-lt"/>
              <a:ea typeface="ＭＳ Ｐゴシック" charset="0"/>
              <a:cs typeface="ＭＳ Ｐゴシック" charset="0"/>
            </a:endParaRPr>
          </a:p>
        </p:txBody>
      </p:sp>
      <p:sp>
        <p:nvSpPr>
          <p:cNvPr id="23555" name="Rectangle 3"/>
          <p:cNvSpPr>
            <a:spLocks noGrp="1" noChangeArrowheads="1"/>
          </p:cNvSpPr>
          <p:nvPr>
            <p:ph type="body" idx="1"/>
          </p:nvPr>
        </p:nvSpPr>
        <p:spPr>
          <a:xfrm>
            <a:off x="395536" y="1196876"/>
            <a:ext cx="8229600" cy="5040436"/>
          </a:xfrm>
        </p:spPr>
        <p:txBody>
          <a:bodyPr/>
          <a:lstStyle/>
          <a:p>
            <a:pPr eaLnBrk="1" hangingPunct="1">
              <a:lnSpc>
                <a:spcPct val="90000"/>
              </a:lnSpc>
            </a:pPr>
            <a:r>
              <a:rPr lang="en-US" dirty="0" smtClean="0">
                <a:ea typeface="ＭＳ Ｐゴシック" charset="0"/>
              </a:rPr>
              <a:t>There is no need to </a:t>
            </a:r>
            <a:r>
              <a:rPr lang="en-US" altLang="ja-JP" dirty="0" smtClean="0">
                <a:ea typeface="ＭＳ Ｐゴシック" charset="0"/>
              </a:rPr>
              <a:t>“learn” to calculate payrolls</a:t>
            </a:r>
          </a:p>
          <a:p>
            <a:pPr eaLnBrk="1" hangingPunct="1">
              <a:lnSpc>
                <a:spcPct val="90000"/>
              </a:lnSpc>
            </a:pPr>
            <a:r>
              <a:rPr lang="en-US" dirty="0" smtClean="0">
                <a:ea typeface="ＭＳ Ｐゴシック" charset="0"/>
              </a:rPr>
              <a:t>Learning is used in the following cases:</a:t>
            </a:r>
          </a:p>
          <a:p>
            <a:pPr lvl="1" eaLnBrk="1" hangingPunct="1">
              <a:lnSpc>
                <a:spcPct val="90000"/>
              </a:lnSpc>
            </a:pPr>
            <a:r>
              <a:rPr lang="en-US" dirty="0" smtClean="0">
                <a:ea typeface="ＭＳ Ｐゴシック" charset="0"/>
              </a:rPr>
              <a:t>No human expertise </a:t>
            </a:r>
            <a:r>
              <a:rPr lang="en-US" dirty="0">
                <a:ea typeface="ＭＳ Ｐゴシック" charset="0"/>
              </a:rPr>
              <a:t> </a:t>
            </a:r>
            <a:r>
              <a:rPr lang="en-US" dirty="0" smtClean="0">
                <a:ea typeface="ＭＳ Ｐゴシック" charset="0"/>
              </a:rPr>
              <a:t>	</a:t>
            </a:r>
          </a:p>
          <a:p>
            <a:pPr marL="457200" lvl="1" indent="0" eaLnBrk="1" hangingPunct="1">
              <a:lnSpc>
                <a:spcPct val="90000"/>
              </a:lnSpc>
              <a:buNone/>
            </a:pPr>
            <a:r>
              <a:rPr lang="en-US" dirty="0">
                <a:solidFill>
                  <a:srgbClr val="FF6600"/>
                </a:solidFill>
                <a:ea typeface="ＭＳ Ｐゴシック" charset="0"/>
              </a:rPr>
              <a:t> </a:t>
            </a:r>
            <a:r>
              <a:rPr lang="en-US" dirty="0" smtClean="0">
                <a:solidFill>
                  <a:srgbClr val="FF6600"/>
                </a:solidFill>
                <a:ea typeface="ＭＳ Ｐゴシック" charset="0"/>
              </a:rPr>
              <a:t>  (navigating on planet X)</a:t>
            </a:r>
          </a:p>
          <a:p>
            <a:pPr lvl="1" eaLnBrk="1" hangingPunct="1">
              <a:lnSpc>
                <a:spcPct val="90000"/>
              </a:lnSpc>
            </a:pPr>
            <a:r>
              <a:rPr lang="en-US" dirty="0" smtClean="0">
                <a:ea typeface="ＭＳ Ｐゴシック" charset="0"/>
              </a:rPr>
              <a:t>Humans are unable to explain their expertise </a:t>
            </a:r>
            <a:br>
              <a:rPr lang="en-US" dirty="0" smtClean="0">
                <a:ea typeface="ＭＳ Ｐゴシック" charset="0"/>
              </a:rPr>
            </a:br>
            <a:r>
              <a:rPr lang="en-US" dirty="0" smtClean="0">
                <a:solidFill>
                  <a:srgbClr val="FF6600"/>
                </a:solidFill>
                <a:ea typeface="ＭＳ Ｐゴシック" charset="0"/>
              </a:rPr>
              <a:t>(speech recognition)</a:t>
            </a:r>
          </a:p>
          <a:p>
            <a:pPr lvl="1" eaLnBrk="1" hangingPunct="1">
              <a:lnSpc>
                <a:spcPct val="90000"/>
              </a:lnSpc>
            </a:pPr>
            <a:r>
              <a:rPr lang="en-US" dirty="0" smtClean="0">
                <a:ea typeface="ＭＳ Ｐゴシック" charset="0"/>
              </a:rPr>
              <a:t>Solution changes in time </a:t>
            </a:r>
          </a:p>
          <a:p>
            <a:pPr marL="457200" lvl="1" indent="0" eaLnBrk="1" hangingPunct="1">
              <a:lnSpc>
                <a:spcPct val="90000"/>
              </a:lnSpc>
              <a:buNone/>
            </a:pPr>
            <a:r>
              <a:rPr lang="en-US" dirty="0">
                <a:solidFill>
                  <a:srgbClr val="FF6600"/>
                </a:solidFill>
                <a:ea typeface="ＭＳ Ｐゴシック" charset="0"/>
              </a:rPr>
              <a:t> </a:t>
            </a:r>
            <a:r>
              <a:rPr lang="en-US" dirty="0" smtClean="0">
                <a:solidFill>
                  <a:srgbClr val="FF6600"/>
                </a:solidFill>
                <a:ea typeface="ＭＳ Ｐゴシック" charset="0"/>
              </a:rPr>
              <a:t>   (routing on a computer network)</a:t>
            </a:r>
          </a:p>
          <a:p>
            <a:pPr lvl="1" eaLnBrk="1" hangingPunct="1">
              <a:lnSpc>
                <a:spcPct val="90000"/>
              </a:lnSpc>
            </a:pPr>
            <a:r>
              <a:rPr lang="en-US" dirty="0" smtClean="0">
                <a:ea typeface="ＭＳ Ｐゴシック" charset="0"/>
              </a:rPr>
              <a:t>Solution needs to be adapted to particular cases </a:t>
            </a:r>
            <a:endParaRPr lang="en-US" dirty="0">
              <a:ea typeface="ＭＳ Ｐゴシック" charset="0"/>
            </a:endParaRPr>
          </a:p>
          <a:p>
            <a:pPr marL="457200" lvl="1" indent="0" eaLnBrk="1" hangingPunct="1">
              <a:lnSpc>
                <a:spcPct val="90000"/>
              </a:lnSpc>
              <a:buNone/>
            </a:pPr>
            <a:r>
              <a:rPr lang="en-US" dirty="0" smtClean="0">
                <a:solidFill>
                  <a:srgbClr val="FF6600"/>
                </a:solidFill>
                <a:ea typeface="ＭＳ Ｐゴシック" charset="0"/>
              </a:rPr>
              <a:t>   (user biometrics)</a:t>
            </a:r>
            <a:endParaRPr lang="en-US" dirty="0">
              <a:solidFill>
                <a:srgbClr val="FF6600"/>
              </a:solidFill>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15</a:t>
            </a:fld>
            <a:endParaRPr lang="de-DE" dirty="0"/>
          </a:p>
        </p:txBody>
      </p:sp>
    </p:spTree>
    <p:extLst>
      <p:ext uri="{BB962C8B-B14F-4D97-AF65-F5344CB8AC3E}">
        <p14:creationId xmlns:p14="http://schemas.microsoft.com/office/powerpoint/2010/main" val="2941923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Data Mining</a:t>
            </a:r>
            <a:endParaRPr lang="en-US">
              <a:latin typeface="+mn-lt"/>
              <a:ea typeface="ＭＳ Ｐゴシック" charset="0"/>
              <a:cs typeface="ＭＳ Ｐゴシック" charset="0"/>
            </a:endParaRPr>
          </a:p>
        </p:txBody>
      </p:sp>
      <p:sp>
        <p:nvSpPr>
          <p:cNvPr id="27651" name="Rectangle 3"/>
          <p:cNvSpPr>
            <a:spLocks noGrp="1" noChangeArrowheads="1"/>
          </p:cNvSpPr>
          <p:nvPr>
            <p:ph type="body" idx="1"/>
          </p:nvPr>
        </p:nvSpPr>
        <p:spPr>
          <a:xfrm>
            <a:off x="457200" y="1134021"/>
            <a:ext cx="8435280" cy="5031283"/>
          </a:xfrm>
        </p:spPr>
        <p:txBody>
          <a:bodyPr/>
          <a:lstStyle/>
          <a:p>
            <a:pPr eaLnBrk="1" hangingPunct="1">
              <a:lnSpc>
                <a:spcPct val="90000"/>
              </a:lnSpc>
              <a:buFont typeface="Wingdings" charset="0"/>
              <a:buNone/>
            </a:pPr>
            <a:r>
              <a:rPr lang="en-US" dirty="0" smtClean="0">
                <a:ea typeface="ＭＳ Ｐゴシック" charset="0"/>
                <a:cs typeface="ＭＳ Ｐゴシック" charset="0"/>
              </a:rPr>
              <a:t>Application of machine learning methods to large databases is called ‘’</a:t>
            </a:r>
            <a:r>
              <a:rPr lang="en-US" dirty="0" smtClean="0">
                <a:solidFill>
                  <a:srgbClr val="0000FF"/>
                </a:solidFill>
                <a:ea typeface="ＭＳ Ｐゴシック" charset="0"/>
                <a:cs typeface="ＭＳ Ｐゴシック" charset="0"/>
              </a:rPr>
              <a:t>Data mining</a:t>
            </a:r>
            <a:r>
              <a:rPr lang="en-US" dirty="0" smtClean="0">
                <a:ea typeface="ＭＳ Ｐゴシック" charset="0"/>
                <a:cs typeface="ＭＳ Ｐゴシック" charset="0"/>
              </a:rPr>
              <a:t>”. </a:t>
            </a:r>
            <a:br>
              <a:rPr lang="en-US" dirty="0" smtClean="0">
                <a:ea typeface="ＭＳ Ｐゴシック" charset="0"/>
                <a:cs typeface="ＭＳ Ｐゴシック" charset="0"/>
              </a:rPr>
            </a:br>
            <a:endParaRPr lang="en-US" dirty="0" smtClean="0">
              <a:solidFill>
                <a:schemeClr val="bg2"/>
              </a:solidFill>
              <a:ea typeface="ＭＳ Ｐゴシック" charset="0"/>
              <a:cs typeface="ＭＳ Ｐゴシック" charset="0"/>
            </a:endParaRPr>
          </a:p>
          <a:p>
            <a:pPr eaLnBrk="1" hangingPunct="1">
              <a:lnSpc>
                <a:spcPct val="90000"/>
              </a:lnSpc>
            </a:pPr>
            <a:r>
              <a:rPr lang="en-US" dirty="0" smtClean="0">
                <a:solidFill>
                  <a:srgbClr val="000000"/>
                </a:solidFill>
                <a:ea typeface="ＭＳ Ｐゴシック" charset="0"/>
                <a:cs typeface="ＭＳ Ｐゴシック" charset="0"/>
              </a:rPr>
              <a:t>Retail</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Market basket analysis, customer relationship management (CRM, also relevant for wholesale)</a:t>
            </a:r>
          </a:p>
          <a:p>
            <a:pPr eaLnBrk="1" hangingPunct="1">
              <a:lnSpc>
                <a:spcPct val="90000"/>
              </a:lnSpc>
            </a:pPr>
            <a:r>
              <a:rPr lang="en-US" dirty="0" smtClean="0">
                <a:solidFill>
                  <a:srgbClr val="000000"/>
                </a:solidFill>
                <a:ea typeface="ＭＳ Ｐゴシック" charset="0"/>
                <a:cs typeface="ＭＳ Ｐゴシック" charset="0"/>
              </a:rPr>
              <a:t>Finance</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Credit scoring, fraud detection</a:t>
            </a:r>
          </a:p>
          <a:p>
            <a:pPr eaLnBrk="1" hangingPunct="1">
              <a:lnSpc>
                <a:spcPct val="90000"/>
              </a:lnSpc>
            </a:pPr>
            <a:r>
              <a:rPr lang="en-US" dirty="0" smtClean="0">
                <a:solidFill>
                  <a:srgbClr val="000000"/>
                </a:solidFill>
                <a:ea typeface="ＭＳ Ｐゴシック" charset="0"/>
                <a:cs typeface="ＭＳ Ｐゴシック" charset="0"/>
              </a:rPr>
              <a:t>Manufacturing</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Optimization, troubleshooting</a:t>
            </a:r>
          </a:p>
          <a:p>
            <a:pPr eaLnBrk="1" hangingPunct="1">
              <a:lnSpc>
                <a:spcPct val="90000"/>
              </a:lnSpc>
            </a:pPr>
            <a:r>
              <a:rPr lang="en-US" dirty="0" smtClean="0">
                <a:solidFill>
                  <a:srgbClr val="000000"/>
                </a:solidFill>
                <a:ea typeface="ＭＳ Ｐゴシック" charset="0"/>
                <a:cs typeface="ＭＳ Ｐゴシック" charset="0"/>
              </a:rPr>
              <a:t>Medicine</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Medical diagnosis</a:t>
            </a:r>
          </a:p>
          <a:p>
            <a:pPr eaLnBrk="1" hangingPunct="1">
              <a:lnSpc>
                <a:spcPct val="90000"/>
              </a:lnSpc>
            </a:pPr>
            <a:r>
              <a:rPr lang="en-US" dirty="0" smtClean="0">
                <a:solidFill>
                  <a:srgbClr val="000000"/>
                </a:solidFill>
                <a:ea typeface="ＭＳ Ｐゴシック" charset="0"/>
                <a:cs typeface="ＭＳ Ｐゴシック" charset="0"/>
              </a:rPr>
              <a:t>Telecommunications</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Quality of service optimization</a:t>
            </a:r>
          </a:p>
          <a:p>
            <a:pPr eaLnBrk="1" hangingPunct="1">
              <a:lnSpc>
                <a:spcPct val="90000"/>
              </a:lnSpc>
            </a:pPr>
            <a:r>
              <a:rPr lang="en-US" dirty="0" smtClean="0">
                <a:solidFill>
                  <a:srgbClr val="000000"/>
                </a:solidFill>
                <a:ea typeface="ＭＳ Ｐゴシック" charset="0"/>
                <a:cs typeface="ＭＳ Ｐゴシック" charset="0"/>
              </a:rPr>
              <a:t>Bioinformatics</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Sequence or structural motifs, alignment</a:t>
            </a:r>
          </a:p>
          <a:p>
            <a:pPr eaLnBrk="1" hangingPunct="1">
              <a:lnSpc>
                <a:spcPct val="90000"/>
              </a:lnSpc>
            </a:pPr>
            <a:r>
              <a:rPr lang="en-US" dirty="0" smtClean="0">
                <a:solidFill>
                  <a:srgbClr val="000000"/>
                </a:solidFill>
                <a:ea typeface="ＭＳ Ｐゴシック" charset="0"/>
                <a:cs typeface="ＭＳ Ｐゴシック" charset="0"/>
              </a:rPr>
              <a:t>Web mining</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Search engines</a:t>
            </a:r>
          </a:p>
          <a:p>
            <a:pPr eaLnBrk="1" hangingPunct="1">
              <a:lnSpc>
                <a:spcPct val="90000"/>
              </a:lnSpc>
            </a:pP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16</a:t>
            </a:fld>
            <a:endParaRPr lang="de-DE" dirty="0"/>
          </a:p>
        </p:txBody>
      </p:sp>
    </p:spTree>
    <p:extLst>
      <p:ext uri="{BB962C8B-B14F-4D97-AF65-F5344CB8AC3E}">
        <p14:creationId xmlns:p14="http://schemas.microsoft.com/office/powerpoint/2010/main" val="3335580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06400" y="260648"/>
            <a:ext cx="8431213" cy="836613"/>
          </a:xfrm>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latin typeface="+mn-lt"/>
                <a:ea typeface="ＭＳ Ｐゴシック" charset="0"/>
                <a:cs typeface="ＭＳ Ｐゴシック" charset="0"/>
              </a:rPr>
              <a:t>Standard </a:t>
            </a:r>
            <a:r>
              <a:rPr lang="en-GB" sz="3600" dirty="0" smtClean="0">
                <a:latin typeface="+mn-lt"/>
                <a:ea typeface="ＭＳ Ｐゴシック" charset="0"/>
                <a:cs typeface="ＭＳ Ｐゴシック" charset="0"/>
              </a:rPr>
              <a:t>Data </a:t>
            </a:r>
            <a:r>
              <a:rPr lang="en-GB" sz="3600" dirty="0">
                <a:latin typeface="+mn-lt"/>
                <a:ea typeface="ＭＳ Ｐゴシック" charset="0"/>
              </a:rPr>
              <a:t>M</a:t>
            </a:r>
            <a:r>
              <a:rPr lang="en-GB" sz="3600" dirty="0" smtClean="0">
                <a:latin typeface="+mn-lt"/>
                <a:ea typeface="ＭＳ Ｐゴシック" charset="0"/>
                <a:cs typeface="ＭＳ Ｐゴシック" charset="0"/>
              </a:rPr>
              <a:t>ining </a:t>
            </a:r>
            <a:r>
              <a:rPr lang="en-GB" sz="3600" dirty="0">
                <a:latin typeface="+mn-lt"/>
                <a:ea typeface="ＭＳ Ｐゴシック" charset="0"/>
              </a:rPr>
              <a:t>L</a:t>
            </a:r>
            <a:r>
              <a:rPr lang="en-GB" sz="3600" dirty="0" smtClean="0">
                <a:latin typeface="+mn-lt"/>
                <a:ea typeface="ＭＳ Ｐゴシック" charset="0"/>
                <a:cs typeface="ＭＳ Ｐゴシック" charset="0"/>
              </a:rPr>
              <a:t>ife </a:t>
            </a:r>
            <a:r>
              <a:rPr lang="en-GB" sz="3600" dirty="0">
                <a:latin typeface="+mn-lt"/>
                <a:ea typeface="ＭＳ Ｐゴシック" charset="0"/>
              </a:rPr>
              <a:t>C</a:t>
            </a:r>
            <a:r>
              <a:rPr lang="en-GB" sz="3600" dirty="0" smtClean="0">
                <a:latin typeface="+mn-lt"/>
                <a:ea typeface="ＭＳ Ｐゴシック" charset="0"/>
                <a:cs typeface="ＭＳ Ｐゴシック" charset="0"/>
              </a:rPr>
              <a:t>ycle</a:t>
            </a:r>
            <a:endParaRPr lang="en-GB" sz="3600" dirty="0">
              <a:latin typeface="+mn-lt"/>
              <a:ea typeface="ＭＳ Ｐゴシック" charset="0"/>
              <a:cs typeface="ＭＳ Ｐゴシック" charset="0"/>
            </a:endParaRPr>
          </a:p>
        </p:txBody>
      </p:sp>
      <p:sp>
        <p:nvSpPr>
          <p:cNvPr id="86019" name="Rectangle 3"/>
          <p:cNvSpPr>
            <a:spLocks noGrp="1" noChangeArrowheads="1"/>
          </p:cNvSpPr>
          <p:nvPr>
            <p:ph type="body" idx="1"/>
          </p:nvPr>
        </p:nvSpPr>
        <p:spPr>
          <a:xfrm>
            <a:off x="457200" y="1065213"/>
            <a:ext cx="8382000" cy="5638800"/>
          </a:xfrm>
        </p:spPr>
        <p:txBody>
          <a:bodyPr lIns="0" tIns="0" rIns="0" bIns="0"/>
          <a:lstStyle/>
          <a:p>
            <a:pPr lvl="4" defTabSz="457200" eaLnBrk="1" hangingPunct="1">
              <a:spcBef>
                <a:spcPts val="7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ea typeface="ＭＳ Ｐゴシック" charset="0"/>
            </a:endParaRPr>
          </a:p>
          <a:p>
            <a:pPr lvl="4" defTabSz="457200" eaLnBrk="1" hangingPunct="1">
              <a:spcBef>
                <a:spcPts val="7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ea typeface="ＭＳ Ｐゴシック" charset="0"/>
            </a:endParaRPr>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432048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AutoShape 6"/>
          <p:cNvSpPr>
            <a:spLocks noChangeArrowheads="1"/>
          </p:cNvSpPr>
          <p:nvPr/>
        </p:nvSpPr>
        <p:spPr bwMode="auto">
          <a:xfrm>
            <a:off x="6046788" y="2692400"/>
            <a:ext cx="2919412" cy="1822450"/>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17</a:t>
            </a:fld>
            <a:endParaRPr lang="de-DE" dirty="0"/>
          </a:p>
        </p:txBody>
      </p:sp>
      <p:sp>
        <p:nvSpPr>
          <p:cNvPr id="2" name="Textfeld 1"/>
          <p:cNvSpPr txBox="1"/>
          <p:nvPr/>
        </p:nvSpPr>
        <p:spPr>
          <a:xfrm>
            <a:off x="5393986" y="1571854"/>
            <a:ext cx="3282470" cy="2031325"/>
          </a:xfrm>
          <a:prstGeom prst="rect">
            <a:avLst/>
          </a:prstGeom>
          <a:ln>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smtClean="0">
                <a:solidFill>
                  <a:srgbClr val="008000"/>
                </a:solidFill>
              </a:rPr>
              <a:t>But </a:t>
            </a:r>
            <a:r>
              <a:rPr lang="de-DE" dirty="0" err="1" smtClean="0">
                <a:solidFill>
                  <a:srgbClr val="008000"/>
                </a:solidFill>
              </a:rPr>
              <a:t>don‘t</a:t>
            </a:r>
            <a:r>
              <a:rPr lang="de-DE" dirty="0" smtClean="0">
                <a:solidFill>
                  <a:srgbClr val="008000"/>
                </a:solidFill>
              </a:rPr>
              <a:t> </a:t>
            </a:r>
            <a:r>
              <a:rPr lang="de-DE" dirty="0" err="1" smtClean="0">
                <a:solidFill>
                  <a:srgbClr val="008000"/>
                </a:solidFill>
              </a:rPr>
              <a:t>let</a:t>
            </a:r>
            <a:r>
              <a:rPr lang="de-DE" dirty="0" smtClean="0">
                <a:solidFill>
                  <a:srgbClr val="008000"/>
                </a:solidFill>
              </a:rPr>
              <a:t> </a:t>
            </a:r>
            <a:r>
              <a:rPr lang="de-DE" dirty="0" err="1" smtClean="0">
                <a:solidFill>
                  <a:srgbClr val="008000"/>
                </a:solidFill>
              </a:rPr>
              <a:t>the</a:t>
            </a:r>
            <a:r>
              <a:rPr lang="de-DE" dirty="0" smtClean="0">
                <a:solidFill>
                  <a:srgbClr val="008000"/>
                </a:solidFill>
              </a:rPr>
              <a:t> </a:t>
            </a:r>
            <a:r>
              <a:rPr lang="de-DE" dirty="0" err="1" smtClean="0">
                <a:solidFill>
                  <a:srgbClr val="008000"/>
                </a:solidFill>
              </a:rPr>
              <a:t>schema</a:t>
            </a:r>
            <a:r>
              <a:rPr lang="de-DE" dirty="0" smtClean="0">
                <a:solidFill>
                  <a:srgbClr val="008000"/>
                </a:solidFill>
              </a:rPr>
              <a:t> </a:t>
            </a:r>
            <a:r>
              <a:rPr lang="de-DE" dirty="0" err="1" smtClean="0">
                <a:solidFill>
                  <a:srgbClr val="008000"/>
                </a:solidFill>
              </a:rPr>
              <a:t>fool</a:t>
            </a:r>
            <a:r>
              <a:rPr lang="de-DE" dirty="0" smtClean="0">
                <a:solidFill>
                  <a:srgbClr val="008000"/>
                </a:solidFill>
              </a:rPr>
              <a:t> </a:t>
            </a:r>
            <a:r>
              <a:rPr lang="de-DE" dirty="0" err="1" smtClean="0">
                <a:solidFill>
                  <a:srgbClr val="008000"/>
                </a:solidFill>
              </a:rPr>
              <a:t>you</a:t>
            </a:r>
            <a:r>
              <a:rPr lang="de-DE" dirty="0" smtClean="0">
                <a:solidFill>
                  <a:srgbClr val="008000"/>
                </a:solidFill>
              </a:rPr>
              <a:t> </a:t>
            </a:r>
          </a:p>
          <a:p>
            <a:pPr marL="285750" indent="-285750">
              <a:buFont typeface="Arial"/>
              <a:buChar char="•"/>
            </a:pPr>
            <a:r>
              <a:rPr lang="de-DE" dirty="0" err="1" smtClean="0">
                <a:solidFill>
                  <a:srgbClr val="008000"/>
                </a:solidFill>
              </a:rPr>
              <a:t>No</a:t>
            </a:r>
            <a:r>
              <a:rPr lang="de-DE" dirty="0" smtClean="0">
                <a:solidFill>
                  <a:srgbClr val="008000"/>
                </a:solidFill>
              </a:rPr>
              <a:t> </a:t>
            </a:r>
            <a:r>
              <a:rPr lang="de-DE" dirty="0" err="1" smtClean="0">
                <a:solidFill>
                  <a:srgbClr val="008000"/>
                </a:solidFill>
              </a:rPr>
              <a:t>full</a:t>
            </a:r>
            <a:r>
              <a:rPr lang="de-DE" dirty="0" smtClean="0">
                <a:solidFill>
                  <a:srgbClr val="008000"/>
                </a:solidFill>
              </a:rPr>
              <a:t> </a:t>
            </a:r>
            <a:r>
              <a:rPr lang="de-DE" dirty="0" err="1" smtClean="0">
                <a:solidFill>
                  <a:srgbClr val="008000"/>
                </a:solidFill>
              </a:rPr>
              <a:t>automatism</a:t>
            </a:r>
            <a:endParaRPr lang="de-DE" dirty="0" smtClean="0">
              <a:solidFill>
                <a:srgbClr val="008000"/>
              </a:solidFill>
            </a:endParaRPr>
          </a:p>
          <a:p>
            <a:pPr marL="285750" indent="-285750">
              <a:buFont typeface="Arial"/>
              <a:buChar char="•"/>
            </a:pPr>
            <a:r>
              <a:rPr lang="de-DE" dirty="0" smtClean="0">
                <a:solidFill>
                  <a:srgbClr val="008000"/>
                </a:solidFill>
              </a:rPr>
              <a:t>Handling DM </a:t>
            </a:r>
            <a:r>
              <a:rPr lang="de-DE" dirty="0" err="1" smtClean="0">
                <a:solidFill>
                  <a:srgbClr val="008000"/>
                </a:solidFill>
              </a:rPr>
              <a:t>tools</a:t>
            </a:r>
            <a:r>
              <a:rPr lang="de-DE" dirty="0" smtClean="0">
                <a:solidFill>
                  <a:srgbClr val="008000"/>
                </a:solidFill>
              </a:rPr>
              <a:t> </a:t>
            </a:r>
            <a:r>
              <a:rPr lang="de-DE" dirty="0" err="1" smtClean="0">
                <a:solidFill>
                  <a:srgbClr val="008000"/>
                </a:solidFill>
              </a:rPr>
              <a:t>require</a:t>
            </a:r>
            <a:r>
              <a:rPr lang="de-DE" dirty="0" smtClean="0">
                <a:solidFill>
                  <a:srgbClr val="008000"/>
                </a:solidFill>
              </a:rPr>
              <a:t> expert </a:t>
            </a:r>
            <a:r>
              <a:rPr lang="de-DE" dirty="0" err="1" smtClean="0">
                <a:solidFill>
                  <a:srgbClr val="008000"/>
                </a:solidFill>
              </a:rPr>
              <a:t>knowledge</a:t>
            </a:r>
            <a:r>
              <a:rPr lang="de-DE" dirty="0" smtClean="0">
                <a:solidFill>
                  <a:srgbClr val="008000"/>
                </a:solidFill>
              </a:rPr>
              <a:t> &amp; </a:t>
            </a:r>
            <a:r>
              <a:rPr lang="de-DE" dirty="0" err="1" smtClean="0">
                <a:solidFill>
                  <a:srgbClr val="008000"/>
                </a:solidFill>
              </a:rPr>
              <a:t>intervention</a:t>
            </a:r>
            <a:endParaRPr lang="de-DE" dirty="0" smtClean="0">
              <a:solidFill>
                <a:srgbClr val="008000"/>
              </a:solidFill>
            </a:endParaRPr>
          </a:p>
          <a:p>
            <a:pPr marL="285750" indent="-285750">
              <a:buFont typeface="Arial"/>
              <a:buChar char="•"/>
            </a:pPr>
            <a:endParaRPr lang="de-DE" dirty="0" smtClean="0">
              <a:solidFill>
                <a:srgbClr val="008000"/>
              </a:solidFill>
            </a:endParaRPr>
          </a:p>
        </p:txBody>
      </p:sp>
    </p:spTree>
    <p:extLst>
      <p:ext uri="{BB962C8B-B14F-4D97-AF65-F5344CB8AC3E}">
        <p14:creationId xmlns:p14="http://schemas.microsoft.com/office/powerpoint/2010/main" val="34034268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188913"/>
            <a:ext cx="8229600" cy="936625"/>
          </a:xfrm>
        </p:spPr>
        <p:txBody>
          <a:bodyPr/>
          <a:lstStyle/>
          <a:p>
            <a:pPr eaLnBrk="1" hangingPunct="1"/>
            <a:r>
              <a:rPr lang="de-DE">
                <a:latin typeface="+mn-lt"/>
                <a:ea typeface="ＭＳ Ｐゴシック" charset="0"/>
                <a:cs typeface="ＭＳ Ｐゴシック" charset="0"/>
              </a:rPr>
              <a:t>Sample of ML </a:t>
            </a:r>
            <a:r>
              <a:rPr lang="tr-TR">
                <a:latin typeface="+mn-lt"/>
                <a:ea typeface="ＭＳ Ｐゴシック" charset="0"/>
                <a:cs typeface="ＭＳ Ｐゴシック" charset="0"/>
              </a:rPr>
              <a:t>Applications</a:t>
            </a:r>
          </a:p>
        </p:txBody>
      </p:sp>
      <p:sp>
        <p:nvSpPr>
          <p:cNvPr id="31747"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rPr>
              <a:t>Learning Associations</a:t>
            </a:r>
          </a:p>
          <a:p>
            <a:pPr eaLnBrk="1" hangingPunct="1"/>
            <a:r>
              <a:rPr lang="en-US" dirty="0">
                <a:ea typeface="ＭＳ Ｐゴシック" charset="0"/>
              </a:rPr>
              <a:t>Supervised Learning</a:t>
            </a:r>
          </a:p>
          <a:p>
            <a:pPr lvl="1" eaLnBrk="1" hangingPunct="1"/>
            <a:r>
              <a:rPr lang="en-US" dirty="0" smtClean="0">
                <a:ea typeface="ＭＳ Ｐゴシック" charset="0"/>
              </a:rPr>
              <a:t>Classification</a:t>
            </a:r>
            <a:endParaRPr lang="en-US" dirty="0">
              <a:ea typeface="ＭＳ Ｐゴシック" charset="0"/>
            </a:endParaRPr>
          </a:p>
          <a:p>
            <a:pPr lvl="1" eaLnBrk="1" hangingPunct="1"/>
            <a:r>
              <a:rPr lang="en-US" dirty="0" smtClean="0">
                <a:ea typeface="ＭＳ Ｐゴシック" charset="0"/>
              </a:rPr>
              <a:t>Regression</a:t>
            </a:r>
            <a:endParaRPr lang="en-US" dirty="0">
              <a:ea typeface="ＭＳ Ｐゴシック" charset="0"/>
            </a:endParaRPr>
          </a:p>
          <a:p>
            <a:pPr eaLnBrk="1" hangingPunct="1"/>
            <a:r>
              <a:rPr lang="en-US" dirty="0">
                <a:ea typeface="ＭＳ Ｐゴシック" charset="0"/>
              </a:rPr>
              <a:t>Unsupervised Learning</a:t>
            </a:r>
          </a:p>
          <a:p>
            <a:pPr eaLnBrk="1" hangingPunct="1"/>
            <a:r>
              <a:rPr lang="en-US" dirty="0">
                <a:ea typeface="ＭＳ Ｐゴシック" charset="0"/>
              </a:rPr>
              <a:t>Reinforcement Learning</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18</a:t>
            </a:fld>
            <a:endParaRPr lang="de-DE" dirty="0"/>
          </a:p>
        </p:txBody>
      </p:sp>
    </p:spTree>
    <p:extLst>
      <p:ext uri="{BB962C8B-B14F-4D97-AF65-F5344CB8AC3E}">
        <p14:creationId xmlns:p14="http://schemas.microsoft.com/office/powerpoint/2010/main" val="15094167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Learning Associations</a:t>
            </a:r>
          </a:p>
        </p:txBody>
      </p:sp>
      <p:sp>
        <p:nvSpPr>
          <p:cNvPr id="33795" name="Rectangle 3"/>
          <p:cNvSpPr>
            <a:spLocks noGrp="1" noChangeArrowheads="1"/>
          </p:cNvSpPr>
          <p:nvPr>
            <p:ph type="body" idx="1"/>
          </p:nvPr>
        </p:nvSpPr>
        <p:spPr>
          <a:xfrm>
            <a:off x="457200" y="1341438"/>
            <a:ext cx="8229600" cy="4824412"/>
          </a:xfrm>
        </p:spPr>
        <p:txBody>
          <a:bodyPr/>
          <a:lstStyle/>
          <a:p>
            <a:pPr eaLnBrk="1" hangingPunct="1">
              <a:lnSpc>
                <a:spcPct val="90000"/>
              </a:lnSpc>
            </a:pPr>
            <a:r>
              <a:rPr lang="en-US" dirty="0">
                <a:solidFill>
                  <a:srgbClr val="0000FF"/>
                </a:solidFill>
                <a:ea typeface="ＭＳ Ｐゴシック" charset="0"/>
              </a:rPr>
              <a:t>Basket </a:t>
            </a:r>
            <a:r>
              <a:rPr lang="en-US" dirty="0" smtClean="0">
                <a:solidFill>
                  <a:srgbClr val="0000FF"/>
                </a:solidFill>
                <a:ea typeface="ＭＳ Ｐゴシック" charset="0"/>
              </a:rPr>
              <a:t>analysis </a:t>
            </a:r>
            <a:r>
              <a:rPr lang="en-US" dirty="0">
                <a:solidFill>
                  <a:srgbClr val="0000FF"/>
                </a:solidFill>
                <a:ea typeface="ＭＳ Ｐゴシック" charset="0"/>
              </a:rPr>
              <a:t/>
            </a:r>
            <a:br>
              <a:rPr lang="en-US" dirty="0">
                <a:solidFill>
                  <a:srgbClr val="0000FF"/>
                </a:solidFill>
                <a:ea typeface="ＭＳ Ｐゴシック" charset="0"/>
              </a:rPr>
            </a:br>
            <a:r>
              <a:rPr lang="en-US" dirty="0">
                <a:ea typeface="ＭＳ Ｐゴシック" charset="0"/>
              </a:rPr>
              <a:t> </a:t>
            </a:r>
            <a:r>
              <a:rPr lang="en-US" dirty="0">
                <a:solidFill>
                  <a:srgbClr val="008380"/>
                </a:solidFill>
                <a:ea typeface="ＭＳ Ｐゴシック" charset="0"/>
              </a:rPr>
              <a:t>P (Y | X ) </a:t>
            </a:r>
            <a:r>
              <a:rPr lang="en-US" dirty="0">
                <a:ea typeface="ＭＳ Ｐゴシック" charset="0"/>
              </a:rPr>
              <a:t>probability that somebody who buys </a:t>
            </a:r>
            <a:r>
              <a:rPr lang="en-US" dirty="0">
                <a:solidFill>
                  <a:srgbClr val="008380"/>
                </a:solidFill>
                <a:ea typeface="ＭＳ Ｐゴシック" charset="0"/>
              </a:rPr>
              <a:t>X</a:t>
            </a:r>
            <a:r>
              <a:rPr lang="en-US" dirty="0">
                <a:ea typeface="ＭＳ Ｐゴシック" charset="0"/>
              </a:rPr>
              <a:t> also buys </a:t>
            </a:r>
            <a:r>
              <a:rPr lang="en-US" dirty="0">
                <a:solidFill>
                  <a:srgbClr val="008380"/>
                </a:solidFill>
                <a:ea typeface="ＭＳ Ｐゴシック" charset="0"/>
              </a:rPr>
              <a:t>Y </a:t>
            </a:r>
            <a:r>
              <a:rPr lang="en-US" dirty="0">
                <a:ea typeface="ＭＳ Ｐゴシック" charset="0"/>
              </a:rPr>
              <a:t>where </a:t>
            </a:r>
            <a:r>
              <a:rPr lang="en-US" dirty="0">
                <a:solidFill>
                  <a:srgbClr val="008380"/>
                </a:solidFill>
                <a:ea typeface="ＭＳ Ｐゴシック" charset="0"/>
              </a:rPr>
              <a:t>X</a:t>
            </a:r>
            <a:r>
              <a:rPr lang="en-US" dirty="0">
                <a:ea typeface="ＭＳ Ｐゴシック" charset="0"/>
              </a:rPr>
              <a:t> and </a:t>
            </a:r>
            <a:r>
              <a:rPr lang="en-US" dirty="0">
                <a:solidFill>
                  <a:srgbClr val="008380"/>
                </a:solidFill>
                <a:ea typeface="ＭＳ Ｐゴシック" charset="0"/>
              </a:rPr>
              <a:t>Y</a:t>
            </a:r>
            <a:r>
              <a:rPr lang="en-US" dirty="0">
                <a:ea typeface="ＭＳ Ｐゴシック" charset="0"/>
              </a:rPr>
              <a:t> are products/services.</a:t>
            </a:r>
          </a:p>
          <a:p>
            <a:pPr eaLnBrk="1" hangingPunct="1">
              <a:lnSpc>
                <a:spcPct val="90000"/>
              </a:lnSpc>
              <a:buFont typeface="Wingdings" charset="0"/>
              <a:buNone/>
            </a:pPr>
            <a:r>
              <a:rPr lang="en-US" dirty="0">
                <a:ea typeface="ＭＳ Ｐゴシック" charset="0"/>
              </a:rPr>
              <a:t>	Example</a:t>
            </a:r>
            <a:r>
              <a:rPr lang="en-US" dirty="0">
                <a:solidFill>
                  <a:srgbClr val="008380"/>
                </a:solidFill>
                <a:ea typeface="ＭＳ Ｐゴシック" charset="0"/>
              </a:rPr>
              <a:t>: P ( chips | beer ) = 0.7</a:t>
            </a:r>
          </a:p>
          <a:p>
            <a:pPr eaLnBrk="1" hangingPunct="1">
              <a:lnSpc>
                <a:spcPct val="90000"/>
              </a:lnSpc>
            </a:pPr>
            <a:r>
              <a:rPr lang="en-US" dirty="0">
                <a:ea typeface="ＭＳ Ｐゴシック" charset="0"/>
              </a:rPr>
              <a:t>If we know more about customers or make a distinction among them:</a:t>
            </a:r>
          </a:p>
          <a:p>
            <a:pPr lvl="1" eaLnBrk="1" hangingPunct="1">
              <a:lnSpc>
                <a:spcPct val="90000"/>
              </a:lnSpc>
            </a:pPr>
            <a:r>
              <a:rPr lang="en-US" i="1" dirty="0">
                <a:solidFill>
                  <a:srgbClr val="008380"/>
                </a:solidFill>
                <a:ea typeface="ＭＳ Ｐゴシック" charset="0"/>
              </a:rPr>
              <a:t>P </a:t>
            </a:r>
            <a:r>
              <a:rPr lang="en-US" dirty="0">
                <a:solidFill>
                  <a:srgbClr val="008380"/>
                </a:solidFill>
                <a:ea typeface="ＭＳ Ｐゴシック" charset="0"/>
              </a:rPr>
              <a:t>(</a:t>
            </a:r>
            <a:r>
              <a:rPr lang="en-US" i="1" dirty="0">
                <a:solidFill>
                  <a:srgbClr val="008380"/>
                </a:solidFill>
                <a:ea typeface="ＭＳ Ｐゴシック" charset="0"/>
              </a:rPr>
              <a:t>Y</a:t>
            </a:r>
            <a:r>
              <a:rPr lang="en-US" dirty="0">
                <a:solidFill>
                  <a:srgbClr val="008380"/>
                </a:solidFill>
                <a:ea typeface="ＭＳ Ｐゴシック" charset="0"/>
              </a:rPr>
              <a:t> | </a:t>
            </a:r>
            <a:r>
              <a:rPr lang="en-US" i="1" dirty="0">
                <a:solidFill>
                  <a:srgbClr val="008380"/>
                </a:solidFill>
                <a:ea typeface="ＭＳ Ｐゴシック" charset="0"/>
              </a:rPr>
              <a:t>X</a:t>
            </a:r>
            <a:r>
              <a:rPr lang="en-US" dirty="0">
                <a:solidFill>
                  <a:srgbClr val="008380"/>
                </a:solidFill>
                <a:ea typeface="ＭＳ Ｐゴシック" charset="0"/>
              </a:rPr>
              <a:t>, </a:t>
            </a:r>
            <a:r>
              <a:rPr lang="en-US" i="1" dirty="0">
                <a:solidFill>
                  <a:srgbClr val="008380"/>
                </a:solidFill>
                <a:ea typeface="ＭＳ Ｐゴシック" charset="0"/>
              </a:rPr>
              <a:t>D </a:t>
            </a:r>
            <a:r>
              <a:rPr lang="en-US" dirty="0">
                <a:solidFill>
                  <a:srgbClr val="008380"/>
                </a:solidFill>
                <a:ea typeface="ＭＳ Ｐゴシック" charset="0"/>
              </a:rPr>
              <a:t>) </a:t>
            </a:r>
            <a:r>
              <a:rPr lang="en-US" dirty="0">
                <a:ea typeface="ＭＳ Ｐゴシック" charset="0"/>
              </a:rPr>
              <a:t/>
            </a:r>
            <a:br>
              <a:rPr lang="en-US" dirty="0">
                <a:ea typeface="ＭＳ Ｐゴシック" charset="0"/>
              </a:rPr>
            </a:br>
            <a:r>
              <a:rPr lang="en-US" dirty="0">
                <a:ea typeface="ＭＳ Ｐゴシック" charset="0"/>
              </a:rPr>
              <a:t>where D is the customer profile (age, gender, </a:t>
            </a:r>
            <a:r>
              <a:rPr lang="en-US" dirty="0" smtClean="0">
                <a:ea typeface="ＭＳ Ｐゴシック" charset="0"/>
              </a:rPr>
              <a:t>marital </a:t>
            </a:r>
            <a:r>
              <a:rPr lang="en-US" dirty="0">
                <a:ea typeface="ＭＳ Ｐゴシック" charset="0"/>
              </a:rPr>
              <a:t>status, …)</a:t>
            </a:r>
          </a:p>
          <a:p>
            <a:pPr lvl="1" eaLnBrk="1" hangingPunct="1">
              <a:lnSpc>
                <a:spcPct val="90000"/>
              </a:lnSpc>
            </a:pPr>
            <a:r>
              <a:rPr lang="en-US" dirty="0">
                <a:ea typeface="ＭＳ Ｐゴシック" charset="0"/>
              </a:rPr>
              <a:t>In case of a </a:t>
            </a:r>
            <a:r>
              <a:rPr lang="en-US" dirty="0" smtClean="0">
                <a:ea typeface="ＭＳ Ｐゴシック" charset="0"/>
              </a:rPr>
              <a:t>web </a:t>
            </a:r>
            <a:r>
              <a:rPr lang="en-US" dirty="0">
                <a:ea typeface="ＭＳ Ｐゴシック" charset="0"/>
              </a:rPr>
              <a:t>portal, items correspond to links to be shown/prepared/downloaded in advance</a:t>
            </a:r>
          </a:p>
          <a:p>
            <a:pPr eaLnBrk="1" hangingPunct="1">
              <a:lnSpc>
                <a:spcPct val="90000"/>
              </a:lnSpc>
              <a:buFont typeface="Wingdings" charset="0"/>
              <a:buNone/>
            </a:pP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19</a:t>
            </a:fld>
            <a:endParaRPr lang="de-DE" dirty="0"/>
          </a:p>
        </p:txBody>
      </p:sp>
    </p:spTree>
    <p:extLst>
      <p:ext uri="{BB962C8B-B14F-4D97-AF65-F5344CB8AC3E}">
        <p14:creationId xmlns:p14="http://schemas.microsoft.com/office/powerpoint/2010/main" val="31475142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dirty="0" smtClean="0">
                <a:cs typeface="+mj-cs"/>
              </a:rPr>
              <a:t>Organizational Issues: </a:t>
            </a:r>
            <a:r>
              <a:rPr lang="en-US" dirty="0">
                <a:cs typeface="+mj-cs"/>
              </a:rPr>
              <a:t>L</a:t>
            </a:r>
            <a:r>
              <a:rPr lang="en-US" dirty="0" smtClean="0">
                <a:cs typeface="+mj-cs"/>
              </a:rPr>
              <a:t>ab </a:t>
            </a:r>
            <a:r>
              <a:rPr lang="en-US" dirty="0">
                <a:cs typeface="+mj-cs"/>
              </a:rPr>
              <a:t>E</a:t>
            </a:r>
            <a:r>
              <a:rPr lang="en-US" dirty="0" smtClean="0">
                <a:cs typeface="+mj-cs"/>
              </a:rPr>
              <a:t>xercises</a:t>
            </a:r>
            <a:endParaRPr lang="en-US" dirty="0" smtClean="0">
              <a:cs typeface="+mj-cs"/>
            </a:endParaRPr>
          </a:p>
        </p:txBody>
      </p:sp>
      <p:sp>
        <p:nvSpPr>
          <p:cNvPr id="176131" name="Rectangle 3"/>
          <p:cNvSpPr>
            <a:spLocks noGrp="1" noChangeArrowheads="1"/>
          </p:cNvSpPr>
          <p:nvPr>
            <p:ph type="body" idx="1"/>
          </p:nvPr>
        </p:nvSpPr>
        <p:spPr>
          <a:xfrm>
            <a:off x="457200" y="1196975"/>
            <a:ext cx="8435975" cy="5256213"/>
          </a:xfrm>
        </p:spPr>
        <p:txBody>
          <a:bodyPr/>
          <a:lstStyle/>
          <a:p>
            <a:pPr>
              <a:defRPr/>
            </a:pPr>
            <a:r>
              <a:rPr lang="en-US" sz="2400" b="1" dirty="0" smtClean="0"/>
              <a:t>Start</a:t>
            </a:r>
            <a:r>
              <a:rPr lang="en-US" sz="2400" dirty="0" smtClean="0"/>
              <a:t>: </a:t>
            </a:r>
            <a:r>
              <a:rPr lang="en-US" sz="2400" dirty="0" smtClean="0">
                <a:solidFill>
                  <a:srgbClr val="FF0000"/>
                </a:solidFill>
              </a:rPr>
              <a:t>Wed</a:t>
            </a:r>
            <a:r>
              <a:rPr lang="en-US" sz="2400" dirty="0" smtClean="0"/>
              <a:t>, 18.10., </a:t>
            </a:r>
            <a:r>
              <a:rPr lang="en-US" sz="2400" dirty="0" smtClean="0">
                <a:solidFill>
                  <a:srgbClr val="FF0000"/>
                </a:solidFill>
              </a:rPr>
              <a:t>2-4pm</a:t>
            </a:r>
            <a:r>
              <a:rPr lang="en-US" sz="2400" dirty="0" smtClean="0"/>
              <a:t>, IFIS 2032, Class also </a:t>
            </a:r>
            <a:r>
              <a:rPr lang="en-US" sz="2400" dirty="0" smtClean="0">
                <a:solidFill>
                  <a:srgbClr val="FF0000"/>
                </a:solidFill>
              </a:rPr>
              <a:t>Thu 2-4pm</a:t>
            </a:r>
            <a:r>
              <a:rPr lang="en-US" sz="2400" dirty="0"/>
              <a:t>, </a:t>
            </a:r>
            <a:r>
              <a:rPr lang="en-US" sz="2400" dirty="0"/>
              <a:t>IFIS 2032 (2rd floor) </a:t>
            </a:r>
            <a:endParaRPr lang="en-US" sz="2400" dirty="0" smtClean="0"/>
          </a:p>
          <a:p>
            <a:pPr>
              <a:defRPr/>
            </a:pPr>
            <a:r>
              <a:rPr lang="en-US" sz="2400" b="1" dirty="0" smtClean="0"/>
              <a:t>Lab</a:t>
            </a:r>
            <a:r>
              <a:rPr lang="en-US" sz="2400" dirty="0" smtClean="0"/>
              <a:t>: Fr. 2-4pm, Building 64, </a:t>
            </a:r>
            <a:r>
              <a:rPr lang="en-US" sz="2400" dirty="0"/>
              <a:t>IFIS </a:t>
            </a:r>
            <a:r>
              <a:rPr lang="en-US" sz="2400" dirty="0" smtClean="0"/>
              <a:t>2032 (2rd floor) (registration via Moodle right after this class)</a:t>
            </a:r>
          </a:p>
          <a:p>
            <a:pPr>
              <a:defRPr/>
            </a:pPr>
            <a:r>
              <a:rPr lang="en-US" sz="2400" b="1" dirty="0" smtClean="0"/>
              <a:t>Lab sheet </a:t>
            </a:r>
            <a:r>
              <a:rPr lang="en-US" sz="2400" dirty="0" smtClean="0"/>
              <a:t>provided via Moodle after class on Thu.</a:t>
            </a:r>
            <a:endParaRPr lang="en-US" sz="2400" b="1" dirty="0" smtClean="0"/>
          </a:p>
        </p:txBody>
      </p:sp>
      <p:sp>
        <p:nvSpPr>
          <p:cNvPr id="2" name="Foliennummernplatzhalter 1"/>
          <p:cNvSpPr>
            <a:spLocks noGrp="1"/>
          </p:cNvSpPr>
          <p:nvPr>
            <p:ph type="sldNum" sz="quarter" idx="12"/>
          </p:nvPr>
        </p:nvSpPr>
        <p:spPr/>
        <p:txBody>
          <a:bodyPr/>
          <a:lstStyle/>
          <a:p>
            <a:pPr>
              <a:defRPr/>
            </a:pPr>
            <a:fld id="{3459873F-0287-9A4B-A260-FE52D1F3913B}" type="slidenum">
              <a:rPr lang="de-DE"/>
              <a:pPr>
                <a:defRPr/>
              </a:pPr>
              <a:t>2</a:t>
            </a:fld>
            <a:endParaRPr lang="de-DE"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549275"/>
            <a:ext cx="4689475" cy="4464050"/>
          </a:xfrm>
        </p:spPr>
      </p:pic>
      <p:sp>
        <p:nvSpPr>
          <p:cNvPr id="35843"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Classification</a:t>
            </a:r>
          </a:p>
        </p:txBody>
      </p:sp>
      <p:sp>
        <p:nvSpPr>
          <p:cNvPr id="35844" name="Rectangle 3"/>
          <p:cNvSpPr>
            <a:spLocks noGrp="1" noChangeArrowheads="1"/>
          </p:cNvSpPr>
          <p:nvPr>
            <p:ph type="body" sz="half" idx="4294967295"/>
          </p:nvPr>
        </p:nvSpPr>
        <p:spPr>
          <a:xfrm>
            <a:off x="468313" y="1844675"/>
            <a:ext cx="3322637" cy="3168650"/>
          </a:xfrm>
        </p:spPr>
        <p:txBody>
          <a:bodyPr/>
          <a:lstStyle/>
          <a:p>
            <a:pPr eaLnBrk="1" hangingPunct="1"/>
            <a:r>
              <a:rPr lang="tr-TR" dirty="0" err="1">
                <a:ea typeface="ＭＳ Ｐゴシック" charset="0"/>
                <a:cs typeface="ＭＳ Ｐゴシック" charset="0"/>
              </a:rPr>
              <a:t>Example</a:t>
            </a:r>
            <a:r>
              <a:rPr lang="tr-TR" dirty="0">
                <a:ea typeface="ＭＳ Ｐゴシック" charset="0"/>
                <a:cs typeface="ＭＳ Ｐゴシック" charset="0"/>
              </a:rPr>
              <a:t>: </a:t>
            </a:r>
            <a:r>
              <a:rPr lang="tr-TR" dirty="0" err="1">
                <a:ea typeface="ＭＳ Ｐゴシック" charset="0"/>
                <a:cs typeface="ＭＳ Ｐゴシック" charset="0"/>
              </a:rPr>
              <a:t>Credit</a:t>
            </a:r>
            <a:r>
              <a:rPr lang="tr-TR" dirty="0">
                <a:ea typeface="ＭＳ Ｐゴシック" charset="0"/>
                <a:cs typeface="ＭＳ Ｐゴシック" charset="0"/>
              </a:rPr>
              <a:t> </a:t>
            </a:r>
            <a:r>
              <a:rPr lang="tr-TR" dirty="0" err="1">
                <a:ea typeface="ＭＳ Ｐゴシック" charset="0"/>
                <a:cs typeface="ＭＳ Ｐゴシック" charset="0"/>
              </a:rPr>
              <a:t>scoring</a:t>
            </a:r>
            <a:endParaRPr lang="tr-TR" dirty="0">
              <a:ea typeface="ＭＳ Ｐゴシック" charset="0"/>
              <a:cs typeface="ＭＳ Ｐゴシック" charset="0"/>
            </a:endParaRPr>
          </a:p>
          <a:p>
            <a:pPr eaLnBrk="1" hangingPunct="1"/>
            <a:r>
              <a:rPr lang="tr-TR" dirty="0" err="1">
                <a:ea typeface="ＭＳ Ｐゴシック" charset="0"/>
                <a:cs typeface="ＭＳ Ｐゴシック" charset="0"/>
              </a:rPr>
              <a:t>Differentiating</a:t>
            </a:r>
            <a:r>
              <a:rPr lang="tr-TR" dirty="0">
                <a:ea typeface="ＭＳ Ｐゴシック" charset="0"/>
                <a:cs typeface="ＭＳ Ｐゴシック" charset="0"/>
              </a:rPr>
              <a:t> </a:t>
            </a:r>
            <a:r>
              <a:rPr lang="tr-TR" dirty="0" err="1">
                <a:ea typeface="ＭＳ Ｐゴシック" charset="0"/>
                <a:cs typeface="ＭＳ Ｐゴシック" charset="0"/>
              </a:rPr>
              <a:t>between</a:t>
            </a:r>
            <a:r>
              <a:rPr lang="tr-TR" dirty="0">
                <a:ea typeface="ＭＳ Ｐゴシック" charset="0"/>
                <a:cs typeface="ＭＳ Ｐゴシック" charset="0"/>
              </a:rPr>
              <a:t> </a:t>
            </a:r>
            <a:r>
              <a:rPr lang="tr-TR" dirty="0" err="1">
                <a:solidFill>
                  <a:srgbClr val="FF33CC"/>
                </a:solidFill>
                <a:ea typeface="ＭＳ Ｐゴシック" charset="0"/>
                <a:cs typeface="ＭＳ Ｐゴシック" charset="0"/>
              </a:rPr>
              <a:t>low</a:t>
            </a:r>
            <a:r>
              <a:rPr lang="tr-TR" dirty="0">
                <a:solidFill>
                  <a:srgbClr val="FF33CC"/>
                </a:solidFill>
                <a:ea typeface="ＭＳ Ｐゴシック" charset="0"/>
                <a:cs typeface="ＭＳ Ｐゴシック" charset="0"/>
              </a:rPr>
              <a:t>-risk</a:t>
            </a:r>
            <a:r>
              <a:rPr lang="tr-TR" dirty="0">
                <a:ea typeface="ＭＳ Ｐゴシック" charset="0"/>
                <a:cs typeface="ＭＳ Ｐゴシック" charset="0"/>
              </a:rPr>
              <a:t> </a:t>
            </a:r>
            <a:r>
              <a:rPr lang="tr-TR" dirty="0" err="1">
                <a:ea typeface="ＭＳ Ｐゴシック" charset="0"/>
                <a:cs typeface="ＭＳ Ｐゴシック" charset="0"/>
              </a:rPr>
              <a:t>and</a:t>
            </a:r>
            <a:r>
              <a:rPr lang="tr-TR" dirty="0">
                <a:ea typeface="ＭＳ Ｐゴシック" charset="0"/>
                <a:cs typeface="ＭＳ Ｐゴシック" charset="0"/>
              </a:rPr>
              <a:t> </a:t>
            </a:r>
            <a:r>
              <a:rPr lang="tr-TR" dirty="0" err="1">
                <a:solidFill>
                  <a:srgbClr val="FF0000"/>
                </a:solidFill>
                <a:ea typeface="ＭＳ Ｐゴシック" charset="0"/>
                <a:cs typeface="ＭＳ Ｐゴシック" charset="0"/>
              </a:rPr>
              <a:t>high</a:t>
            </a:r>
            <a:r>
              <a:rPr lang="tr-TR" dirty="0">
                <a:solidFill>
                  <a:srgbClr val="FF0000"/>
                </a:solidFill>
                <a:ea typeface="ＭＳ Ｐゴシック" charset="0"/>
                <a:cs typeface="ＭＳ Ｐゴシック" charset="0"/>
              </a:rPr>
              <a:t>-risk</a:t>
            </a:r>
            <a:r>
              <a:rPr lang="tr-TR" dirty="0">
                <a:ea typeface="ＭＳ Ｐゴシック" charset="0"/>
                <a:cs typeface="ＭＳ Ｐゴシック" charset="0"/>
              </a:rPr>
              <a:t> </a:t>
            </a:r>
            <a:r>
              <a:rPr lang="tr-TR" dirty="0" err="1">
                <a:ea typeface="ＭＳ Ｐゴシック" charset="0"/>
                <a:cs typeface="ＭＳ Ｐゴシック" charset="0"/>
              </a:rPr>
              <a:t>customers</a:t>
            </a:r>
            <a:r>
              <a:rPr lang="tr-TR" dirty="0">
                <a:ea typeface="ＭＳ Ｐゴシック" charset="0"/>
                <a:cs typeface="ＭＳ Ｐゴシック" charset="0"/>
              </a:rPr>
              <a:t> </a:t>
            </a:r>
            <a:r>
              <a:rPr lang="tr-TR" dirty="0" err="1">
                <a:ea typeface="ＭＳ Ｐゴシック" charset="0"/>
                <a:cs typeface="ＭＳ Ｐゴシック" charset="0"/>
              </a:rPr>
              <a:t>from</a:t>
            </a:r>
            <a:r>
              <a:rPr lang="tr-TR" dirty="0">
                <a:ea typeface="ＭＳ Ｐゴシック" charset="0"/>
                <a:cs typeface="ＭＳ Ｐゴシック" charset="0"/>
              </a:rPr>
              <a:t> </a:t>
            </a:r>
            <a:r>
              <a:rPr lang="tr-TR" dirty="0" err="1">
                <a:ea typeface="ＭＳ Ｐゴシック" charset="0"/>
                <a:cs typeface="ＭＳ Ｐゴシック" charset="0"/>
              </a:rPr>
              <a:t>their</a:t>
            </a:r>
            <a:r>
              <a:rPr lang="tr-TR" dirty="0">
                <a:ea typeface="ＭＳ Ｐゴシック" charset="0"/>
                <a:cs typeface="ＭＳ Ｐゴシック" charset="0"/>
              </a:rPr>
              <a:t> </a:t>
            </a:r>
            <a:r>
              <a:rPr lang="tr-TR" i="1" dirty="0" err="1">
                <a:ea typeface="ＭＳ Ｐゴシック" charset="0"/>
                <a:cs typeface="ＭＳ Ｐゴシック" charset="0"/>
              </a:rPr>
              <a:t>income</a:t>
            </a:r>
            <a:r>
              <a:rPr lang="tr-TR" dirty="0">
                <a:ea typeface="ＭＳ Ｐゴシック" charset="0"/>
                <a:cs typeface="ＭＳ Ｐゴシック" charset="0"/>
              </a:rPr>
              <a:t> </a:t>
            </a:r>
            <a:r>
              <a:rPr lang="tr-TR" dirty="0" err="1">
                <a:ea typeface="ＭＳ Ｐゴシック" charset="0"/>
                <a:cs typeface="ＭＳ Ｐゴシック" charset="0"/>
              </a:rPr>
              <a:t>and</a:t>
            </a:r>
            <a:r>
              <a:rPr lang="tr-TR" dirty="0">
                <a:ea typeface="ＭＳ Ｐゴシック" charset="0"/>
                <a:cs typeface="ＭＳ Ｐゴシック" charset="0"/>
              </a:rPr>
              <a:t> </a:t>
            </a:r>
            <a:r>
              <a:rPr lang="tr-TR" i="1" dirty="0" err="1">
                <a:ea typeface="ＭＳ Ｐゴシック" charset="0"/>
                <a:cs typeface="ＭＳ Ｐゴシック" charset="0"/>
              </a:rPr>
              <a:t>savings</a:t>
            </a:r>
            <a:endParaRPr lang="tr-TR" i="1" dirty="0">
              <a:ea typeface="ＭＳ Ｐゴシック" charset="0"/>
              <a:cs typeface="ＭＳ Ｐゴシック" charset="0"/>
            </a:endParaRPr>
          </a:p>
        </p:txBody>
      </p:sp>
      <p:sp>
        <p:nvSpPr>
          <p:cNvPr id="35845" name="Rectangle 10"/>
          <p:cNvSpPr>
            <a:spLocks noChangeArrowheads="1"/>
          </p:cNvSpPr>
          <p:nvPr/>
        </p:nvSpPr>
        <p:spPr bwMode="auto">
          <a:xfrm>
            <a:off x="971550" y="5157788"/>
            <a:ext cx="7777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charset="0"/>
              <a:buNone/>
            </a:pPr>
            <a:r>
              <a:rPr lang="tr-TR" sz="2400" dirty="0" err="1">
                <a:solidFill>
                  <a:srgbClr val="3333FF"/>
                </a:solidFill>
                <a:latin typeface="+mn-lt"/>
              </a:rPr>
              <a:t>Discriminant</a:t>
            </a:r>
            <a:r>
              <a:rPr lang="tr-TR" sz="2400" dirty="0">
                <a:solidFill>
                  <a:srgbClr val="008380"/>
                </a:solidFill>
                <a:latin typeface="+mn-lt"/>
              </a:rPr>
              <a:t>: IF </a:t>
            </a:r>
            <a:r>
              <a:rPr lang="tr-TR" sz="2400" i="1" dirty="0" err="1">
                <a:solidFill>
                  <a:srgbClr val="008380"/>
                </a:solidFill>
                <a:latin typeface="+mn-lt"/>
              </a:rPr>
              <a:t>income</a:t>
            </a:r>
            <a:r>
              <a:rPr lang="tr-TR" sz="2400" dirty="0">
                <a:solidFill>
                  <a:srgbClr val="008380"/>
                </a:solidFill>
                <a:latin typeface="+mn-lt"/>
              </a:rPr>
              <a:t> &gt; θ</a:t>
            </a:r>
            <a:r>
              <a:rPr lang="tr-TR" sz="2400" baseline="-25000" dirty="0">
                <a:solidFill>
                  <a:srgbClr val="008380"/>
                </a:solidFill>
                <a:latin typeface="+mn-lt"/>
              </a:rPr>
              <a:t>1</a:t>
            </a:r>
            <a:r>
              <a:rPr lang="tr-TR" sz="2400" dirty="0">
                <a:solidFill>
                  <a:srgbClr val="008380"/>
                </a:solidFill>
                <a:latin typeface="+mn-lt"/>
              </a:rPr>
              <a:t> AND </a:t>
            </a:r>
            <a:r>
              <a:rPr lang="tr-TR" sz="2400" i="1" dirty="0" err="1">
                <a:solidFill>
                  <a:srgbClr val="008380"/>
                </a:solidFill>
                <a:latin typeface="+mn-lt"/>
              </a:rPr>
              <a:t>savings</a:t>
            </a:r>
            <a:r>
              <a:rPr lang="tr-TR" sz="2400" dirty="0">
                <a:solidFill>
                  <a:srgbClr val="008380"/>
                </a:solidFill>
                <a:latin typeface="+mn-lt"/>
              </a:rPr>
              <a:t> &gt; θ</a:t>
            </a:r>
            <a:r>
              <a:rPr lang="tr-TR" sz="2400" baseline="-25000" dirty="0">
                <a:solidFill>
                  <a:srgbClr val="008380"/>
                </a:solidFill>
                <a:latin typeface="+mn-lt"/>
              </a:rPr>
              <a:t>2</a:t>
            </a:r>
            <a:r>
              <a:rPr lang="tr-TR" sz="2400" dirty="0">
                <a:solidFill>
                  <a:srgbClr val="008380"/>
                </a:solidFill>
                <a:latin typeface="+mn-lt"/>
              </a:rPr>
              <a:t> </a:t>
            </a:r>
          </a:p>
          <a:p>
            <a:pPr marL="342900" indent="-342900">
              <a:lnSpc>
                <a:spcPct val="90000"/>
              </a:lnSpc>
              <a:spcBef>
                <a:spcPct val="20000"/>
              </a:spcBef>
              <a:buClr>
                <a:schemeClr val="bg2"/>
              </a:buClr>
              <a:buSzPct val="75000"/>
              <a:buFont typeface="Wingdings" charset="0"/>
              <a:buNone/>
            </a:pPr>
            <a:r>
              <a:rPr lang="tr-TR" sz="2400" dirty="0">
                <a:latin typeface="+mn-lt"/>
              </a:rPr>
              <a:t>				</a:t>
            </a:r>
            <a:r>
              <a:rPr lang="tr-TR" sz="2400" dirty="0">
                <a:solidFill>
                  <a:srgbClr val="008380"/>
                </a:solidFill>
                <a:latin typeface="+mn-lt"/>
              </a:rPr>
              <a:t>THEN</a:t>
            </a:r>
            <a:r>
              <a:rPr lang="tr-TR" sz="2400" dirty="0">
                <a:latin typeface="+mn-lt"/>
              </a:rPr>
              <a:t> </a:t>
            </a:r>
            <a:r>
              <a:rPr lang="tr-TR" sz="2400" dirty="0" err="1">
                <a:solidFill>
                  <a:srgbClr val="FF33CC"/>
                </a:solidFill>
                <a:latin typeface="+mn-lt"/>
              </a:rPr>
              <a:t>low</a:t>
            </a:r>
            <a:r>
              <a:rPr lang="tr-TR" sz="2400" dirty="0">
                <a:solidFill>
                  <a:srgbClr val="FF33CC"/>
                </a:solidFill>
                <a:latin typeface="+mn-lt"/>
              </a:rPr>
              <a:t>-risk </a:t>
            </a:r>
            <a:r>
              <a:rPr lang="tr-TR" sz="2400" dirty="0">
                <a:solidFill>
                  <a:srgbClr val="008380"/>
                </a:solidFill>
                <a:latin typeface="+mn-lt"/>
              </a:rPr>
              <a:t>ELSE</a:t>
            </a:r>
            <a:r>
              <a:rPr lang="tr-TR" sz="2400" dirty="0">
                <a:latin typeface="+mn-lt"/>
              </a:rPr>
              <a:t> </a:t>
            </a:r>
            <a:r>
              <a:rPr lang="tr-TR" sz="2400" dirty="0" err="1">
                <a:solidFill>
                  <a:srgbClr val="FF0000"/>
                </a:solidFill>
                <a:latin typeface="+mn-lt"/>
              </a:rPr>
              <a:t>high</a:t>
            </a:r>
            <a:r>
              <a:rPr lang="tr-TR" sz="2400" dirty="0">
                <a:solidFill>
                  <a:srgbClr val="FF0000"/>
                </a:solidFill>
                <a:latin typeface="+mn-lt"/>
              </a:rPr>
              <a:t>-risk</a:t>
            </a: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20</a:t>
            </a:fld>
            <a:endParaRPr lang="de-DE" dirty="0"/>
          </a:p>
        </p:txBody>
      </p:sp>
    </p:spTree>
    <p:extLst>
      <p:ext uri="{BB962C8B-B14F-4D97-AF65-F5344CB8AC3E}">
        <p14:creationId xmlns:p14="http://schemas.microsoft.com/office/powerpoint/2010/main" val="23712955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Classification: Applications</a:t>
            </a:r>
            <a:endParaRPr lang="en-US">
              <a:latin typeface="+mn-lt"/>
              <a:ea typeface="ＭＳ Ｐゴシック" charset="0"/>
              <a:cs typeface="ＭＳ Ｐゴシック" charset="0"/>
            </a:endParaRPr>
          </a:p>
        </p:txBody>
      </p:sp>
      <p:sp>
        <p:nvSpPr>
          <p:cNvPr id="37891" name="Rectangle 3"/>
          <p:cNvSpPr>
            <a:spLocks noGrp="1" noChangeArrowheads="1"/>
          </p:cNvSpPr>
          <p:nvPr>
            <p:ph type="body" idx="1"/>
          </p:nvPr>
        </p:nvSpPr>
        <p:spPr>
          <a:xfrm>
            <a:off x="457200" y="1341438"/>
            <a:ext cx="8229600" cy="4824412"/>
          </a:xfrm>
        </p:spPr>
        <p:txBody>
          <a:bodyPr/>
          <a:lstStyle/>
          <a:p>
            <a:pPr eaLnBrk="1" hangingPunct="1">
              <a:lnSpc>
                <a:spcPct val="90000"/>
              </a:lnSpc>
            </a:pPr>
            <a:r>
              <a:rPr lang="en-US" dirty="0" smtClean="0">
                <a:ea typeface="ＭＳ Ｐゴシック" charset="0"/>
              </a:rPr>
              <a:t>Aka </a:t>
            </a:r>
            <a:r>
              <a:rPr lang="en-US" dirty="0" smtClean="0">
                <a:solidFill>
                  <a:srgbClr val="0000FF"/>
                </a:solidFill>
                <a:ea typeface="ＭＳ Ｐゴシック" charset="0"/>
              </a:rPr>
              <a:t>Pattern recognition</a:t>
            </a:r>
          </a:p>
          <a:p>
            <a:pPr eaLnBrk="1" hangingPunct="1">
              <a:lnSpc>
                <a:spcPct val="90000"/>
              </a:lnSpc>
            </a:pPr>
            <a:r>
              <a:rPr lang="en-US" dirty="0" smtClean="0">
                <a:solidFill>
                  <a:srgbClr val="000000"/>
                </a:solidFill>
                <a:ea typeface="ＭＳ Ｐゴシック" charset="0"/>
              </a:rPr>
              <a:t>Character recognition</a:t>
            </a:r>
            <a:r>
              <a:rPr lang="en-US" dirty="0" smtClean="0">
                <a:solidFill>
                  <a:schemeClr val="bg2"/>
                </a:solidFill>
                <a:ea typeface="ＭＳ Ｐゴシック" charset="0"/>
              </a:rPr>
              <a:t>:</a:t>
            </a:r>
            <a:r>
              <a:rPr lang="en-US" dirty="0" smtClean="0">
                <a:ea typeface="ＭＳ Ｐゴシック" charset="0"/>
              </a:rPr>
              <a:t> Different handwriting styles.</a:t>
            </a:r>
          </a:p>
          <a:p>
            <a:pPr eaLnBrk="1" hangingPunct="1">
              <a:lnSpc>
                <a:spcPct val="90000"/>
              </a:lnSpc>
            </a:pPr>
            <a:r>
              <a:rPr lang="en-US" dirty="0" smtClean="0">
                <a:solidFill>
                  <a:srgbClr val="000000"/>
                </a:solidFill>
                <a:ea typeface="ＭＳ Ｐゴシック" charset="0"/>
              </a:rPr>
              <a:t>Face recognition</a:t>
            </a:r>
            <a:r>
              <a:rPr lang="en-US" dirty="0" smtClean="0">
                <a:solidFill>
                  <a:schemeClr val="bg2"/>
                </a:solidFill>
                <a:ea typeface="ＭＳ Ｐゴシック" charset="0"/>
              </a:rPr>
              <a:t>:</a:t>
            </a:r>
            <a:r>
              <a:rPr lang="en-US" dirty="0" smtClean="0">
                <a:ea typeface="ＭＳ Ｐゴシック" charset="0"/>
              </a:rPr>
              <a:t> Pose, lighting, occlusion (glasses, beard), make-up, hair style </a:t>
            </a:r>
          </a:p>
          <a:p>
            <a:pPr eaLnBrk="1" hangingPunct="1">
              <a:lnSpc>
                <a:spcPct val="90000"/>
              </a:lnSpc>
            </a:pPr>
            <a:r>
              <a:rPr lang="en-US" dirty="0" smtClean="0">
                <a:solidFill>
                  <a:srgbClr val="000000"/>
                </a:solidFill>
                <a:ea typeface="ＭＳ Ｐゴシック" charset="0"/>
              </a:rPr>
              <a:t>Speech recognition</a:t>
            </a:r>
            <a:r>
              <a:rPr lang="en-US" dirty="0" smtClean="0">
                <a:solidFill>
                  <a:schemeClr val="bg2"/>
                </a:solidFill>
                <a:ea typeface="ＭＳ Ｐゴシック" charset="0"/>
              </a:rPr>
              <a:t>:</a:t>
            </a:r>
            <a:r>
              <a:rPr lang="en-US" dirty="0" smtClean="0">
                <a:ea typeface="ＭＳ Ｐゴシック" charset="0"/>
              </a:rPr>
              <a:t> Temporal dependency</a:t>
            </a:r>
          </a:p>
          <a:p>
            <a:pPr lvl="1" eaLnBrk="1" hangingPunct="1">
              <a:lnSpc>
                <a:spcPct val="90000"/>
              </a:lnSpc>
            </a:pPr>
            <a:r>
              <a:rPr lang="en-US" sz="2600" dirty="0" smtClean="0">
                <a:ea typeface="ＭＳ Ｐゴシック" charset="0"/>
              </a:rPr>
              <a:t>Use of a dictionary for the syntax of the language </a:t>
            </a:r>
          </a:p>
          <a:p>
            <a:pPr lvl="1" eaLnBrk="1" hangingPunct="1">
              <a:lnSpc>
                <a:spcPct val="90000"/>
              </a:lnSpc>
            </a:pPr>
            <a:r>
              <a:rPr lang="en-US" sz="2600" dirty="0" smtClean="0">
                <a:ea typeface="ＭＳ Ｐゴシック" charset="0"/>
              </a:rPr>
              <a:t>Sensor fusion: Combine multiple modalities; e.g., visual (lip image) and acoustic for speech</a:t>
            </a:r>
          </a:p>
          <a:p>
            <a:pPr eaLnBrk="1" hangingPunct="1">
              <a:lnSpc>
                <a:spcPct val="90000"/>
              </a:lnSpc>
            </a:pPr>
            <a:r>
              <a:rPr lang="en-US" dirty="0" smtClean="0">
                <a:solidFill>
                  <a:srgbClr val="000000"/>
                </a:solidFill>
                <a:ea typeface="ＭＳ Ｐゴシック" charset="0"/>
              </a:rPr>
              <a:t>Medical diagnosis</a:t>
            </a:r>
            <a:r>
              <a:rPr lang="en-US" dirty="0" smtClean="0">
                <a:solidFill>
                  <a:schemeClr val="bg2"/>
                </a:solidFill>
                <a:ea typeface="ＭＳ Ｐゴシック" charset="0"/>
              </a:rPr>
              <a:t>:</a:t>
            </a:r>
            <a:r>
              <a:rPr lang="en-US" dirty="0" smtClean="0">
                <a:ea typeface="ＭＳ Ｐゴシック" charset="0"/>
              </a:rPr>
              <a:t> From symptoms to illnesses</a:t>
            </a:r>
          </a:p>
          <a:p>
            <a:pPr eaLnBrk="1" hangingPunct="1">
              <a:lnSpc>
                <a:spcPct val="90000"/>
              </a:lnSpc>
            </a:pPr>
            <a:r>
              <a:rPr lang="en-US" dirty="0" smtClean="0">
                <a:solidFill>
                  <a:srgbClr val="000000"/>
                </a:solidFill>
                <a:ea typeface="ＭＳ Ｐゴシック" charset="0"/>
              </a:rPr>
              <a:t>Reading text</a:t>
            </a:r>
            <a:r>
              <a:rPr lang="en-US" dirty="0" smtClean="0">
                <a:ea typeface="ＭＳ Ｐゴシック" charset="0"/>
              </a:rPr>
              <a:t>:</a:t>
            </a:r>
          </a:p>
          <a:p>
            <a:pPr eaLnBrk="1" hangingPunct="1">
              <a:lnSpc>
                <a:spcPct val="90000"/>
              </a:lnSpc>
            </a:pPr>
            <a:r>
              <a:rPr lang="en-US" dirty="0" smtClean="0">
                <a:ea typeface="ＭＳ Ｐゴシック" charset="0"/>
              </a:rPr>
              <a:t>...</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21</a:t>
            </a:fld>
            <a:endParaRPr lang="de-DE" dirty="0"/>
          </a:p>
        </p:txBody>
      </p:sp>
    </p:spTree>
    <p:extLst>
      <p:ext uri="{BB962C8B-B14F-4D97-AF65-F5344CB8AC3E}">
        <p14:creationId xmlns:p14="http://schemas.microsoft.com/office/powerpoint/2010/main" val="29493501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0200" y="1492250"/>
            <a:ext cx="4546600" cy="4375150"/>
          </a:xfrm>
        </p:spPr>
      </p:pic>
      <p:sp>
        <p:nvSpPr>
          <p:cNvPr id="47107" name="Rectangle 4"/>
          <p:cNvSpPr>
            <a:spLocks noGrp="1" noChangeArrowheads="1"/>
          </p:cNvSpPr>
          <p:nvPr>
            <p:ph type="title"/>
          </p:nvPr>
        </p:nvSpPr>
        <p:spPr>
          <a:xfrm>
            <a:off x="457200" y="260648"/>
            <a:ext cx="8229600" cy="1371600"/>
          </a:xfrm>
        </p:spPr>
        <p:txBody>
          <a:bodyPr/>
          <a:lstStyle/>
          <a:p>
            <a:pPr eaLnBrk="1" hangingPunct="1"/>
            <a:r>
              <a:rPr lang="tr-TR" dirty="0" err="1">
                <a:latin typeface="+mn-lt"/>
                <a:ea typeface="ＭＳ Ｐゴシック" charset="0"/>
                <a:cs typeface="ＭＳ Ｐゴシック" charset="0"/>
              </a:rPr>
              <a:t>Regression</a:t>
            </a:r>
            <a:endParaRPr lang="tr-TR" dirty="0">
              <a:latin typeface="+mn-lt"/>
              <a:ea typeface="ＭＳ Ｐゴシック" charset="0"/>
              <a:cs typeface="ＭＳ Ｐゴシック" charset="0"/>
            </a:endParaRPr>
          </a:p>
        </p:txBody>
      </p:sp>
      <p:sp>
        <p:nvSpPr>
          <p:cNvPr id="47108" name="Rectangle 5"/>
          <p:cNvSpPr>
            <a:spLocks noGrp="1" noChangeArrowheads="1"/>
          </p:cNvSpPr>
          <p:nvPr>
            <p:ph type="body" sz="half" idx="1"/>
          </p:nvPr>
        </p:nvSpPr>
        <p:spPr/>
        <p:txBody>
          <a:bodyPr/>
          <a:lstStyle/>
          <a:p>
            <a:pPr eaLnBrk="1" hangingPunct="1"/>
            <a:r>
              <a:rPr lang="tr-TR" dirty="0" err="1">
                <a:ea typeface="ＭＳ Ｐゴシック" charset="0"/>
                <a:cs typeface="ＭＳ Ｐゴシック" charset="0"/>
              </a:rPr>
              <a:t>Example</a:t>
            </a:r>
            <a:r>
              <a:rPr lang="tr-TR" dirty="0">
                <a:ea typeface="ＭＳ Ｐゴシック" charset="0"/>
                <a:cs typeface="ＭＳ Ｐゴシック" charset="0"/>
              </a:rPr>
              <a:t>: </a:t>
            </a:r>
            <a:r>
              <a:rPr lang="tr-TR" dirty="0" err="1">
                <a:ea typeface="ＭＳ Ｐゴシック" charset="0"/>
                <a:cs typeface="ＭＳ Ｐゴシック" charset="0"/>
              </a:rPr>
              <a:t>Price</a:t>
            </a:r>
            <a:r>
              <a:rPr lang="tr-TR" dirty="0">
                <a:ea typeface="ＭＳ Ｐゴシック" charset="0"/>
                <a:cs typeface="ＭＳ Ｐゴシック" charset="0"/>
              </a:rPr>
              <a:t> of a </a:t>
            </a:r>
            <a:r>
              <a:rPr lang="tr-TR" dirty="0" err="1">
                <a:ea typeface="ＭＳ Ｐゴシック" charset="0"/>
                <a:cs typeface="ＭＳ Ｐゴシック" charset="0"/>
              </a:rPr>
              <a:t>used</a:t>
            </a:r>
            <a:r>
              <a:rPr lang="tr-TR" dirty="0">
                <a:ea typeface="ＭＳ Ｐゴシック" charset="0"/>
                <a:cs typeface="ＭＳ Ｐゴシック" charset="0"/>
              </a:rPr>
              <a:t> </a:t>
            </a:r>
            <a:r>
              <a:rPr lang="de-DE" dirty="0" err="1" smtClean="0">
                <a:ea typeface="ＭＳ Ｐゴシック" charset="0"/>
                <a:cs typeface="ＭＳ Ｐゴシック" charset="0"/>
              </a:rPr>
              <a:t>car</a:t>
            </a:r>
            <a:endParaRPr lang="tr-TR" dirty="0">
              <a:ea typeface="ＭＳ Ｐゴシック" charset="0"/>
              <a:cs typeface="ＭＳ Ｐゴシック" charset="0"/>
            </a:endParaRPr>
          </a:p>
          <a:p>
            <a:pPr eaLnBrk="1" hangingPunct="1"/>
            <a:r>
              <a:rPr lang="tr-TR" i="1" dirty="0" smtClean="0">
                <a:solidFill>
                  <a:srgbClr val="008380"/>
                </a:solidFill>
                <a:ea typeface="ＭＳ Ｐゴシック" charset="0"/>
                <a:cs typeface="ＭＳ Ｐゴシック" charset="0"/>
              </a:rPr>
              <a:t>x</a:t>
            </a:r>
            <a:r>
              <a:rPr lang="tr-TR" i="1" dirty="0" smtClean="0">
                <a:ea typeface="ＭＳ Ｐゴシック" charset="0"/>
                <a:cs typeface="ＭＳ Ｐゴシック" charset="0"/>
              </a:rPr>
              <a:t> </a:t>
            </a:r>
            <a:r>
              <a:rPr lang="tr-TR" dirty="0" smtClean="0">
                <a:ea typeface="ＭＳ Ｐゴシック" charset="0"/>
                <a:cs typeface="ＭＳ Ｐゴシック" charset="0"/>
              </a:rPr>
              <a:t>:    </a:t>
            </a:r>
            <a:r>
              <a:rPr lang="de-DE" dirty="0" err="1" smtClean="0">
                <a:ea typeface="ＭＳ Ｐゴシック" charset="0"/>
                <a:cs typeface="ＭＳ Ｐゴシック" charset="0"/>
              </a:rPr>
              <a:t>car</a:t>
            </a:r>
            <a:r>
              <a:rPr lang="de-DE" dirty="0" smtClean="0">
                <a:ea typeface="ＭＳ Ｐゴシック" charset="0"/>
                <a:cs typeface="ＭＳ Ｐゴシック" charset="0"/>
              </a:rPr>
              <a:t> </a:t>
            </a:r>
            <a:r>
              <a:rPr lang="tr-TR" dirty="0" err="1">
                <a:ea typeface="ＭＳ Ｐゴシック" charset="0"/>
                <a:cs typeface="ＭＳ Ｐゴシック" charset="0"/>
              </a:rPr>
              <a:t>attribute</a:t>
            </a:r>
            <a:endParaRPr lang="tr-TR" dirty="0">
              <a:ea typeface="ＭＳ Ｐゴシック" charset="0"/>
              <a:cs typeface="ＭＳ Ｐゴシック" charset="0"/>
            </a:endParaRPr>
          </a:p>
          <a:p>
            <a:pPr eaLnBrk="1" hangingPunct="1">
              <a:buFont typeface="Wingdings" charset="0"/>
              <a:buNone/>
            </a:pPr>
            <a:r>
              <a:rPr lang="tr-TR" dirty="0">
                <a:ea typeface="ＭＳ Ｐゴシック" charset="0"/>
                <a:cs typeface="ＭＳ Ｐゴシック" charset="0"/>
              </a:rPr>
              <a:t>	</a:t>
            </a:r>
            <a:r>
              <a:rPr lang="tr-TR" i="1" dirty="0">
                <a:solidFill>
                  <a:srgbClr val="008380"/>
                </a:solidFill>
                <a:ea typeface="ＭＳ Ｐゴシック" charset="0"/>
                <a:cs typeface="ＭＳ Ｐゴシック" charset="0"/>
              </a:rPr>
              <a:t>y</a:t>
            </a:r>
            <a:r>
              <a:rPr lang="tr-TR" i="1" dirty="0">
                <a:ea typeface="ＭＳ Ｐゴシック" charset="0"/>
                <a:cs typeface="ＭＳ Ｐゴシック" charset="0"/>
              </a:rPr>
              <a:t> </a:t>
            </a:r>
            <a:r>
              <a:rPr lang="tr-TR" dirty="0" smtClean="0">
                <a:ea typeface="ＭＳ Ｐゴシック" charset="0"/>
                <a:cs typeface="ＭＳ Ｐゴシック" charset="0"/>
              </a:rPr>
              <a:t>:    </a:t>
            </a:r>
            <a:r>
              <a:rPr lang="tr-TR" dirty="0" err="1">
                <a:ea typeface="ＭＳ Ｐゴシック" charset="0"/>
                <a:cs typeface="ＭＳ Ｐゴシック" charset="0"/>
              </a:rPr>
              <a:t>price</a:t>
            </a:r>
            <a:endParaRPr lang="tr-TR" dirty="0">
              <a:ea typeface="ＭＳ Ｐゴシック" charset="0"/>
              <a:cs typeface="ＭＳ Ｐゴシック" charset="0"/>
            </a:endParaRPr>
          </a:p>
          <a:p>
            <a:pPr eaLnBrk="1" hangingPunct="1">
              <a:buFont typeface="Wingdings" charset="0"/>
              <a:buNone/>
            </a:pPr>
            <a:r>
              <a:rPr lang="tr-TR" dirty="0">
                <a:ea typeface="ＭＳ Ｐゴシック" charset="0"/>
                <a:cs typeface="ＭＳ Ｐゴシック" charset="0"/>
              </a:rPr>
              <a:t>	</a:t>
            </a:r>
            <a:r>
              <a:rPr lang="tr-TR" i="1" dirty="0" smtClean="0">
                <a:solidFill>
                  <a:srgbClr val="008380"/>
                </a:solidFill>
                <a:ea typeface="ＭＳ Ｐゴシック" charset="0"/>
                <a:cs typeface="ＭＳ Ｐゴシック" charset="0"/>
              </a:rPr>
              <a:t>y </a:t>
            </a:r>
            <a:r>
              <a:rPr lang="tr-TR" dirty="0">
                <a:solidFill>
                  <a:srgbClr val="008380"/>
                </a:solidFill>
                <a:ea typeface="ＭＳ Ｐゴシック" charset="0"/>
                <a:cs typeface="ＭＳ Ｐゴシック" charset="0"/>
              </a:rPr>
              <a:t>= </a:t>
            </a:r>
            <a:r>
              <a:rPr lang="tr-TR" i="1" dirty="0">
                <a:solidFill>
                  <a:srgbClr val="008380"/>
                </a:solidFill>
                <a:ea typeface="ＭＳ Ｐゴシック" charset="0"/>
                <a:cs typeface="ＭＳ Ｐゴシック" charset="0"/>
              </a:rPr>
              <a:t>g </a:t>
            </a:r>
            <a:r>
              <a:rPr lang="tr-TR" dirty="0">
                <a:solidFill>
                  <a:srgbClr val="008380"/>
                </a:solidFill>
                <a:ea typeface="ＭＳ Ｐゴシック" charset="0"/>
                <a:cs typeface="ＭＳ Ｐゴシック" charset="0"/>
              </a:rPr>
              <a:t>(</a:t>
            </a:r>
            <a:r>
              <a:rPr lang="tr-TR" i="1" dirty="0">
                <a:solidFill>
                  <a:srgbClr val="008380"/>
                </a:solidFill>
                <a:ea typeface="ＭＳ Ｐゴシック" charset="0"/>
                <a:cs typeface="ＭＳ Ｐゴシック" charset="0"/>
              </a:rPr>
              <a:t>x </a:t>
            </a:r>
            <a:r>
              <a:rPr lang="tr-TR" dirty="0">
                <a:solidFill>
                  <a:srgbClr val="008380"/>
                </a:solidFill>
                <a:ea typeface="ＭＳ Ｐゴシック" charset="0"/>
                <a:cs typeface="ＭＳ Ｐゴシック" charset="0"/>
              </a:rPr>
              <a:t>| </a:t>
            </a:r>
            <a:r>
              <a:rPr lang="tr-TR" i="1" dirty="0" err="1">
                <a:solidFill>
                  <a:srgbClr val="008380"/>
                </a:solidFill>
                <a:ea typeface="ＭＳ Ｐゴシック" charset="0"/>
                <a:cs typeface="ＭＳ Ｐゴシック" charset="0"/>
              </a:rPr>
              <a:t>θ</a:t>
            </a:r>
            <a:r>
              <a:rPr lang="tr-TR" dirty="0">
                <a:solidFill>
                  <a:srgbClr val="008380"/>
                </a:solidFill>
                <a:ea typeface="ＭＳ Ｐゴシック" charset="0"/>
                <a:cs typeface="ＭＳ Ｐゴシック" charset="0"/>
              </a:rPr>
              <a:t> </a:t>
            </a:r>
            <a:r>
              <a:rPr lang="tr-TR" dirty="0" smtClean="0">
                <a:solidFill>
                  <a:srgbClr val="008380"/>
                </a:solidFill>
                <a:ea typeface="ＭＳ Ｐゴシック" charset="0"/>
                <a:cs typeface="ＭＳ Ｐゴシック" charset="0"/>
              </a:rPr>
              <a:t>):</a:t>
            </a:r>
            <a:r>
              <a:rPr lang="tr-TR" dirty="0" smtClean="0">
                <a:ea typeface="ＭＳ Ｐゴシック" charset="0"/>
                <a:cs typeface="ＭＳ Ｐゴシック" charset="0"/>
              </a:rPr>
              <a:t> </a:t>
            </a:r>
            <a:r>
              <a:rPr lang="tr-TR" dirty="0" err="1" smtClean="0">
                <a:ea typeface="ＭＳ Ｐゴシック" charset="0"/>
                <a:cs typeface="ＭＳ Ｐゴシック" charset="0"/>
              </a:rPr>
              <a:t>funct</a:t>
            </a:r>
            <a:r>
              <a:rPr lang="tr-TR" dirty="0" err="1" smtClean="0">
                <a:ea typeface="ＭＳ Ｐゴシック" charset="0"/>
              </a:rPr>
              <a:t>ional</a:t>
            </a:r>
            <a:r>
              <a:rPr lang="tr-TR" dirty="0" smtClean="0">
                <a:ea typeface="ＭＳ Ｐゴシック" charset="0"/>
              </a:rPr>
              <a:t>   </a:t>
            </a:r>
          </a:p>
          <a:p>
            <a:pPr eaLnBrk="1" hangingPunct="1">
              <a:buFont typeface="Wingdings" charset="0"/>
              <a:buNone/>
            </a:pPr>
            <a:r>
              <a:rPr lang="tr-TR" dirty="0">
                <a:ea typeface="ＭＳ Ｐゴシック" charset="0"/>
              </a:rPr>
              <a:t> </a:t>
            </a:r>
            <a:r>
              <a:rPr lang="tr-TR" dirty="0" smtClean="0">
                <a:ea typeface="ＭＳ Ｐゴシック" charset="0"/>
              </a:rPr>
              <a:t>                       </a:t>
            </a:r>
            <a:r>
              <a:rPr lang="tr-TR" dirty="0" err="1" smtClean="0">
                <a:ea typeface="ＭＳ Ｐゴシック" charset="0"/>
              </a:rPr>
              <a:t>dependeny</a:t>
            </a:r>
            <a:endParaRPr lang="tr-TR" dirty="0">
              <a:ea typeface="ＭＳ Ｐゴシック" charset="0"/>
            </a:endParaRPr>
          </a:p>
          <a:p>
            <a:pPr eaLnBrk="1" hangingPunct="1">
              <a:buFont typeface="Wingdings" charset="0"/>
              <a:buNone/>
            </a:pPr>
            <a:r>
              <a:rPr lang="tr-TR" dirty="0">
                <a:ea typeface="ＭＳ Ｐゴシック" charset="0"/>
                <a:cs typeface="ＭＳ Ｐゴシック" charset="0"/>
              </a:rPr>
              <a:t>	</a:t>
            </a:r>
            <a:r>
              <a:rPr lang="tr-TR" i="1" dirty="0">
                <a:solidFill>
                  <a:srgbClr val="008380"/>
                </a:solidFill>
                <a:ea typeface="ＭＳ Ｐゴシック" charset="0"/>
                <a:cs typeface="ＭＳ Ｐゴシック" charset="0"/>
              </a:rPr>
              <a:t>g </a:t>
            </a:r>
            <a:r>
              <a:rPr lang="tr-TR" dirty="0">
                <a:solidFill>
                  <a:srgbClr val="008380"/>
                </a:solidFill>
                <a:ea typeface="ＭＳ Ｐゴシック" charset="0"/>
                <a:cs typeface="ＭＳ Ｐゴシック" charset="0"/>
              </a:rPr>
              <a:t>( </a:t>
            </a:r>
            <a:r>
              <a:rPr lang="tr-TR" dirty="0" smtClean="0">
                <a:solidFill>
                  <a:srgbClr val="008380"/>
                </a:solidFill>
                <a:ea typeface="ＭＳ Ｐゴシック" charset="0"/>
                <a:cs typeface="ＭＳ Ｐゴシック" charset="0"/>
              </a:rPr>
              <a:t>):  </a:t>
            </a:r>
            <a:r>
              <a:rPr lang="tr-TR" dirty="0">
                <a:ea typeface="ＭＳ Ｐゴシック" charset="0"/>
                <a:cs typeface="ＭＳ Ｐゴシック" charset="0"/>
              </a:rPr>
              <a:t>model,</a:t>
            </a:r>
          </a:p>
          <a:p>
            <a:pPr eaLnBrk="1" hangingPunct="1">
              <a:buFont typeface="Wingdings" charset="0"/>
              <a:buNone/>
            </a:pPr>
            <a:r>
              <a:rPr lang="tr-TR" dirty="0">
                <a:ea typeface="ＭＳ Ｐゴシック" charset="0"/>
                <a:cs typeface="ＭＳ Ｐゴシック" charset="0"/>
              </a:rPr>
              <a:t>	</a:t>
            </a:r>
            <a:r>
              <a:rPr lang="tr-TR" i="1" dirty="0" err="1" smtClean="0">
                <a:solidFill>
                  <a:srgbClr val="008380"/>
                </a:solidFill>
                <a:ea typeface="ＭＳ Ｐゴシック" charset="0"/>
                <a:cs typeface="ＭＳ Ｐゴシック" charset="0"/>
              </a:rPr>
              <a:t>θ</a:t>
            </a:r>
            <a:r>
              <a:rPr lang="tr-TR" i="1" dirty="0" smtClean="0">
                <a:solidFill>
                  <a:srgbClr val="008380"/>
                </a:solidFill>
                <a:ea typeface="ＭＳ Ｐゴシック" charset="0"/>
                <a:cs typeface="ＭＳ Ｐゴシック" charset="0"/>
              </a:rPr>
              <a:t>: </a:t>
            </a:r>
            <a:r>
              <a:rPr lang="tr-TR" dirty="0" smtClean="0">
                <a:ea typeface="ＭＳ Ｐゴシック" charset="0"/>
                <a:cs typeface="ＭＳ Ｐゴシック" charset="0"/>
              </a:rPr>
              <a:t> </a:t>
            </a:r>
            <a:r>
              <a:rPr lang="tr-TR" dirty="0" err="1">
                <a:ea typeface="ＭＳ Ｐゴシック" charset="0"/>
                <a:cs typeface="ＭＳ Ｐゴシック" charset="0"/>
              </a:rPr>
              <a:t>parameters</a:t>
            </a:r>
            <a:endParaRPr lang="tr-TR" dirty="0">
              <a:ea typeface="ＭＳ Ｐゴシック" charset="0"/>
              <a:cs typeface="ＭＳ Ｐゴシック" charset="0"/>
            </a:endParaRPr>
          </a:p>
        </p:txBody>
      </p:sp>
      <p:sp>
        <p:nvSpPr>
          <p:cNvPr id="47109" name="Text Box 9"/>
          <p:cNvSpPr txBox="1">
            <a:spLocks noChangeArrowheads="1"/>
          </p:cNvSpPr>
          <p:nvPr/>
        </p:nvSpPr>
        <p:spPr bwMode="auto">
          <a:xfrm>
            <a:off x="6227763" y="2779713"/>
            <a:ext cx="168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i="1">
                <a:latin typeface="Lucida Bright" charset="0"/>
              </a:rPr>
              <a:t>y </a:t>
            </a:r>
            <a:r>
              <a:rPr lang="tr-TR" sz="2400">
                <a:latin typeface="Lucida Bright" charset="0"/>
              </a:rPr>
              <a:t>= </a:t>
            </a:r>
            <a:r>
              <a:rPr lang="tr-TR" sz="2400" i="1">
                <a:latin typeface="Lucida Bright" charset="0"/>
              </a:rPr>
              <a:t>wx</a:t>
            </a:r>
            <a:r>
              <a:rPr lang="tr-TR" sz="2400">
                <a:latin typeface="Lucida Bright" charset="0"/>
              </a:rPr>
              <a:t>+</a:t>
            </a:r>
            <a:r>
              <a:rPr lang="tr-TR" sz="2400" i="1">
                <a:latin typeface="Lucida Bright" charset="0"/>
              </a:rPr>
              <a:t>w</a:t>
            </a:r>
            <a:r>
              <a:rPr lang="tr-TR" sz="2400" baseline="-25000">
                <a:latin typeface="Lucida Bright" charset="0"/>
              </a:rPr>
              <a:t>0</a:t>
            </a:r>
            <a:endParaRPr lang="en-GB" sz="2400" baseline="-25000">
              <a:latin typeface="Lucida Bright" charset="0"/>
            </a:endParaRPr>
          </a:p>
        </p:txBody>
      </p:sp>
      <p:sp>
        <p:nvSpPr>
          <p:cNvPr id="9" name="Foliennummernplatzhalter 1"/>
          <p:cNvSpPr>
            <a:spLocks noGrp="1"/>
          </p:cNvSpPr>
          <p:nvPr>
            <p:ph type="sldNum" sz="quarter" idx="4294967295"/>
          </p:nvPr>
        </p:nvSpPr>
        <p:spPr>
          <a:xfrm>
            <a:off x="7956550" y="6400800"/>
            <a:ext cx="1008063" cy="196850"/>
          </a:xfrm>
          <a:prstGeom prst="rect">
            <a:avLst/>
          </a:prstGeom>
        </p:spPr>
        <p:txBody>
          <a:bodyPr/>
          <a:lstStyle/>
          <a:p>
            <a:pPr>
              <a:defRPr/>
            </a:pPr>
            <a:fld id="{3459873F-0287-9A4B-A260-FE52D1F3913B}" type="slidenum">
              <a:rPr lang="de-DE"/>
              <a:pPr>
                <a:defRPr/>
              </a:pPr>
              <a:t>22</a:t>
            </a:fld>
            <a:endParaRPr lang="de-DE" dirty="0"/>
          </a:p>
        </p:txBody>
      </p:sp>
      <p:sp>
        <p:nvSpPr>
          <p:cNvPr id="2" name="Textfeld 1"/>
          <p:cNvSpPr txBox="1"/>
          <p:nvPr/>
        </p:nvSpPr>
        <p:spPr>
          <a:xfrm>
            <a:off x="2699792" y="188640"/>
            <a:ext cx="6444208" cy="1200329"/>
          </a:xfrm>
          <a:prstGeom prst="rect">
            <a:avLst/>
          </a:prstGeom>
          <a:ln>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smtClean="0">
                <a:solidFill>
                  <a:srgbClr val="008000"/>
                </a:solidFill>
              </a:rPr>
              <a:t>In </a:t>
            </a:r>
            <a:r>
              <a:rPr lang="de-DE" dirty="0" err="1">
                <a:solidFill>
                  <a:srgbClr val="008000"/>
                </a:solidFill>
              </a:rPr>
              <a:t>c</a:t>
            </a:r>
            <a:r>
              <a:rPr lang="de-DE" dirty="0" err="1" smtClean="0">
                <a:solidFill>
                  <a:srgbClr val="008000"/>
                </a:solidFill>
              </a:rPr>
              <a:t>lassification</a:t>
            </a:r>
            <a:r>
              <a:rPr lang="de-DE" dirty="0" smtClean="0">
                <a:solidFill>
                  <a:srgbClr val="008000"/>
                </a:solidFill>
              </a:rPr>
              <a:t> </a:t>
            </a:r>
            <a:r>
              <a:rPr lang="de-DE" dirty="0" err="1" smtClean="0">
                <a:solidFill>
                  <a:srgbClr val="008000"/>
                </a:solidFill>
              </a:rPr>
              <a:t>and</a:t>
            </a:r>
            <a:r>
              <a:rPr lang="de-DE" dirty="0" smtClean="0">
                <a:solidFill>
                  <a:srgbClr val="008000"/>
                </a:solidFill>
              </a:rPr>
              <a:t> </a:t>
            </a:r>
            <a:r>
              <a:rPr lang="de-DE" dirty="0" err="1" smtClean="0">
                <a:solidFill>
                  <a:srgbClr val="008000"/>
                </a:solidFill>
              </a:rPr>
              <a:t>regression</a:t>
            </a:r>
            <a:r>
              <a:rPr lang="de-DE" dirty="0" smtClean="0">
                <a:solidFill>
                  <a:srgbClr val="008000"/>
                </a:solidFill>
              </a:rPr>
              <a:t> </a:t>
            </a:r>
            <a:r>
              <a:rPr lang="de-DE" dirty="0" err="1" smtClean="0">
                <a:solidFill>
                  <a:srgbClr val="008000"/>
                </a:solidFill>
              </a:rPr>
              <a:t>the</a:t>
            </a:r>
            <a:r>
              <a:rPr lang="de-DE" dirty="0" smtClean="0">
                <a:solidFill>
                  <a:srgbClr val="008000"/>
                </a:solidFill>
              </a:rPr>
              <a:t> </a:t>
            </a:r>
            <a:r>
              <a:rPr lang="de-DE" dirty="0" err="1" smtClean="0">
                <a:solidFill>
                  <a:srgbClr val="008000"/>
                </a:solidFill>
              </a:rPr>
              <a:t>learned</a:t>
            </a:r>
            <a:r>
              <a:rPr lang="de-DE" dirty="0" smtClean="0">
                <a:solidFill>
                  <a:srgbClr val="008000"/>
                </a:solidFill>
              </a:rPr>
              <a:t> </a:t>
            </a:r>
            <a:r>
              <a:rPr lang="de-DE" dirty="0" err="1" smtClean="0">
                <a:solidFill>
                  <a:srgbClr val="008000"/>
                </a:solidFill>
              </a:rPr>
              <a:t>data</a:t>
            </a:r>
            <a:r>
              <a:rPr lang="de-DE" dirty="0" smtClean="0">
                <a:solidFill>
                  <a:srgbClr val="008000"/>
                </a:solidFill>
              </a:rPr>
              <a:t> </a:t>
            </a:r>
            <a:r>
              <a:rPr lang="de-DE" dirty="0" err="1" smtClean="0">
                <a:solidFill>
                  <a:srgbClr val="008000"/>
                </a:solidFill>
              </a:rPr>
              <a:t>structures</a:t>
            </a:r>
            <a:r>
              <a:rPr lang="de-DE" dirty="0" smtClean="0">
                <a:solidFill>
                  <a:srgbClr val="008000"/>
                </a:solidFill>
              </a:rPr>
              <a:t> </a:t>
            </a:r>
          </a:p>
          <a:p>
            <a:r>
              <a:rPr lang="de-DE" dirty="0" smtClean="0">
                <a:solidFill>
                  <a:srgbClr val="008000"/>
                </a:solidFill>
              </a:rPr>
              <a:t>Are </a:t>
            </a:r>
            <a:r>
              <a:rPr lang="de-DE" dirty="0" err="1" smtClean="0">
                <a:solidFill>
                  <a:srgbClr val="008000"/>
                </a:solidFill>
              </a:rPr>
              <a:t>straight</a:t>
            </a:r>
            <a:r>
              <a:rPr lang="de-DE" dirty="0" smtClean="0">
                <a:solidFill>
                  <a:srgbClr val="008000"/>
                </a:solidFill>
              </a:rPr>
              <a:t> </a:t>
            </a:r>
            <a:r>
              <a:rPr lang="de-DE" dirty="0" err="1" smtClean="0">
                <a:solidFill>
                  <a:srgbClr val="008000"/>
                </a:solidFill>
              </a:rPr>
              <a:t>forward</a:t>
            </a:r>
            <a:r>
              <a:rPr lang="de-DE" dirty="0" smtClean="0">
                <a:solidFill>
                  <a:srgbClr val="008000"/>
                </a:solidFill>
              </a:rPr>
              <a:t> (</a:t>
            </a:r>
            <a:r>
              <a:rPr lang="de-DE" dirty="0" err="1" smtClean="0">
                <a:solidFill>
                  <a:srgbClr val="008000"/>
                </a:solidFill>
              </a:rPr>
              <a:t>concepts</a:t>
            </a:r>
            <a:r>
              <a:rPr lang="de-DE" dirty="0" smtClean="0">
                <a:solidFill>
                  <a:srgbClr val="008000"/>
                </a:solidFill>
              </a:rPr>
              <a:t>, </a:t>
            </a:r>
            <a:r>
              <a:rPr lang="de-DE" dirty="0" err="1" smtClean="0">
                <a:solidFill>
                  <a:srgbClr val="008000"/>
                </a:solidFill>
              </a:rPr>
              <a:t>function</a:t>
            </a:r>
            <a:r>
              <a:rPr lang="de-DE" dirty="0" smtClean="0">
                <a:solidFill>
                  <a:srgbClr val="008000"/>
                </a:solidFill>
              </a:rPr>
              <a:t> resp.</a:t>
            </a:r>
          </a:p>
          <a:p>
            <a:r>
              <a:rPr lang="de-DE" dirty="0" smtClean="0">
                <a:solidFill>
                  <a:srgbClr val="008000"/>
                </a:solidFill>
              </a:rPr>
              <a:t>In </a:t>
            </a:r>
            <a:r>
              <a:rPr lang="de-DE" dirty="0" err="1" smtClean="0">
                <a:solidFill>
                  <a:srgbClr val="008000"/>
                </a:solidFill>
              </a:rPr>
              <a:t>next</a:t>
            </a:r>
            <a:r>
              <a:rPr lang="de-DE" dirty="0" smtClean="0">
                <a:solidFill>
                  <a:srgbClr val="008000"/>
                </a:solidFill>
              </a:rPr>
              <a:t> </a:t>
            </a:r>
            <a:r>
              <a:rPr lang="de-DE" dirty="0" err="1" smtClean="0">
                <a:solidFill>
                  <a:srgbClr val="008000"/>
                </a:solidFill>
              </a:rPr>
              <a:t>lecture</a:t>
            </a:r>
            <a:r>
              <a:rPr lang="de-DE" dirty="0" smtClean="0">
                <a:solidFill>
                  <a:srgbClr val="008000"/>
                </a:solidFill>
              </a:rPr>
              <a:t> </a:t>
            </a:r>
            <a:r>
              <a:rPr lang="de-DE" dirty="0" err="1" smtClean="0">
                <a:solidFill>
                  <a:srgbClr val="008000"/>
                </a:solidFill>
              </a:rPr>
              <a:t>we</a:t>
            </a:r>
            <a:r>
              <a:rPr lang="de-DE" dirty="0" smtClean="0">
                <a:solidFill>
                  <a:srgbClr val="008000"/>
                </a:solidFill>
              </a:rPr>
              <a:t> will </a:t>
            </a:r>
            <a:r>
              <a:rPr lang="de-DE" dirty="0" err="1" smtClean="0">
                <a:solidFill>
                  <a:srgbClr val="008000"/>
                </a:solidFill>
              </a:rPr>
              <a:t>consider</a:t>
            </a:r>
            <a:r>
              <a:rPr lang="de-DE" dirty="0">
                <a:solidFill>
                  <a:srgbClr val="008000"/>
                </a:solidFill>
              </a:rPr>
              <a:t> </a:t>
            </a:r>
            <a:r>
              <a:rPr lang="de-DE" dirty="0" err="1" smtClean="0">
                <a:solidFill>
                  <a:srgbClr val="008000"/>
                </a:solidFill>
              </a:rPr>
              <a:t>other</a:t>
            </a:r>
            <a:r>
              <a:rPr lang="de-DE" dirty="0" smtClean="0">
                <a:solidFill>
                  <a:srgbClr val="008000"/>
                </a:solidFill>
              </a:rPr>
              <a:t> </a:t>
            </a:r>
            <a:r>
              <a:rPr lang="de-DE" dirty="0" err="1" smtClean="0">
                <a:solidFill>
                  <a:srgbClr val="008000"/>
                </a:solidFill>
              </a:rPr>
              <a:t>more</a:t>
            </a:r>
            <a:r>
              <a:rPr lang="de-DE" dirty="0" smtClean="0">
                <a:solidFill>
                  <a:srgbClr val="008000"/>
                </a:solidFill>
              </a:rPr>
              <a:t> </a:t>
            </a:r>
            <a:r>
              <a:rPr lang="de-DE" dirty="0" err="1" smtClean="0">
                <a:solidFill>
                  <a:srgbClr val="008000"/>
                </a:solidFill>
              </a:rPr>
              <a:t>complex</a:t>
            </a:r>
            <a:r>
              <a:rPr lang="de-DE" dirty="0">
                <a:solidFill>
                  <a:srgbClr val="008000"/>
                </a:solidFill>
              </a:rPr>
              <a:t> </a:t>
            </a:r>
            <a:r>
              <a:rPr lang="de-DE" dirty="0" err="1" smtClean="0">
                <a:solidFill>
                  <a:srgbClr val="008000"/>
                </a:solidFill>
              </a:rPr>
              <a:t>structures</a:t>
            </a:r>
            <a:r>
              <a:rPr lang="de-DE" dirty="0" smtClean="0">
                <a:solidFill>
                  <a:srgbClr val="008000"/>
                </a:solidFill>
              </a:rPr>
              <a:t> </a:t>
            </a:r>
          </a:p>
          <a:p>
            <a:r>
              <a:rPr lang="de-DE" dirty="0" smtClean="0">
                <a:solidFill>
                  <a:srgbClr val="008000"/>
                </a:solidFill>
              </a:rPr>
              <a:t>(</a:t>
            </a:r>
            <a:r>
              <a:rPr lang="de-DE" dirty="0" err="1" smtClean="0">
                <a:solidFill>
                  <a:srgbClr val="008000"/>
                </a:solidFill>
              </a:rPr>
              <a:t>bayesian</a:t>
            </a:r>
            <a:r>
              <a:rPr lang="de-DE" dirty="0" smtClean="0">
                <a:solidFill>
                  <a:srgbClr val="008000"/>
                </a:solidFill>
              </a:rPr>
              <a:t> </a:t>
            </a:r>
            <a:r>
              <a:rPr lang="de-DE" dirty="0" err="1" smtClean="0">
                <a:solidFill>
                  <a:srgbClr val="008000"/>
                </a:solidFill>
              </a:rPr>
              <a:t>networks</a:t>
            </a:r>
            <a:r>
              <a:rPr lang="de-DE" dirty="0" smtClean="0">
                <a:solidFill>
                  <a:srgbClr val="008000"/>
                </a:solidFill>
              </a:rPr>
              <a:t>) </a:t>
            </a:r>
            <a:r>
              <a:rPr lang="de-DE" dirty="0" err="1" smtClean="0">
                <a:solidFill>
                  <a:srgbClr val="008000"/>
                </a:solidFill>
              </a:rPr>
              <a:t>for</a:t>
            </a:r>
            <a:r>
              <a:rPr lang="de-DE" dirty="0" smtClean="0">
                <a:solidFill>
                  <a:srgbClr val="008000"/>
                </a:solidFill>
              </a:rPr>
              <a:t> </a:t>
            </a:r>
            <a:r>
              <a:rPr lang="de-DE" dirty="0" err="1" smtClean="0">
                <a:solidFill>
                  <a:srgbClr val="008000"/>
                </a:solidFill>
              </a:rPr>
              <a:t>learning</a:t>
            </a:r>
            <a:r>
              <a:rPr lang="de-DE" dirty="0" smtClean="0">
                <a:solidFill>
                  <a:srgbClr val="008000"/>
                </a:solidFill>
              </a:rPr>
              <a:t> </a:t>
            </a:r>
            <a:endParaRPr lang="de-DE" dirty="0">
              <a:solidFill>
                <a:srgbClr val="008000"/>
              </a:solidFill>
            </a:endParaRPr>
          </a:p>
        </p:txBody>
      </p:sp>
    </p:spTree>
    <p:extLst>
      <p:ext uri="{BB962C8B-B14F-4D97-AF65-F5344CB8AC3E}">
        <p14:creationId xmlns:p14="http://schemas.microsoft.com/office/powerpoint/2010/main" val="2181147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57200"/>
            <a:ext cx="8229600" cy="1371600"/>
          </a:xfrm>
        </p:spPr>
        <p:txBody>
          <a:bodyPr/>
          <a:lstStyle/>
          <a:p>
            <a:pPr eaLnBrk="1" hangingPunct="1"/>
            <a:r>
              <a:rPr lang="tr-TR" dirty="0" err="1">
                <a:latin typeface="+mn-lt"/>
                <a:ea typeface="ＭＳ Ｐゴシック" charset="0"/>
                <a:cs typeface="ＭＳ Ｐゴシック" charset="0"/>
              </a:rPr>
              <a:t>Supervised</a:t>
            </a:r>
            <a:r>
              <a:rPr lang="tr-TR" dirty="0">
                <a:latin typeface="+mn-lt"/>
                <a:ea typeface="ＭＳ Ｐゴシック" charset="0"/>
                <a:cs typeface="ＭＳ Ｐゴシック" charset="0"/>
              </a:rPr>
              <a:t> Learning: </a:t>
            </a:r>
            <a:r>
              <a:rPr lang="tr-TR" dirty="0" err="1">
                <a:latin typeface="+mn-lt"/>
                <a:ea typeface="ＭＳ Ｐゴシック" charset="0"/>
                <a:cs typeface="ＭＳ Ｐゴシック" charset="0"/>
              </a:rPr>
              <a:t>Uses</a:t>
            </a:r>
            <a:endParaRPr lang="tr-TR" dirty="0">
              <a:latin typeface="+mn-lt"/>
              <a:ea typeface="ＭＳ Ｐゴシック" charset="0"/>
              <a:cs typeface="ＭＳ Ｐゴシック" charset="0"/>
            </a:endParaRPr>
          </a:p>
        </p:txBody>
      </p:sp>
      <p:sp>
        <p:nvSpPr>
          <p:cNvPr id="49155" name="Rectangle 3"/>
          <p:cNvSpPr>
            <a:spLocks noGrp="1" noChangeArrowheads="1"/>
          </p:cNvSpPr>
          <p:nvPr>
            <p:ph type="body" idx="1"/>
          </p:nvPr>
        </p:nvSpPr>
        <p:spPr>
          <a:xfrm>
            <a:off x="457200" y="1341438"/>
            <a:ext cx="8229600" cy="4824412"/>
          </a:xfrm>
        </p:spPr>
        <p:txBody>
          <a:bodyPr/>
          <a:lstStyle/>
          <a:p>
            <a:pPr eaLnBrk="1" hangingPunct="1"/>
            <a:r>
              <a:rPr lang="tr-TR" dirty="0" err="1">
                <a:solidFill>
                  <a:srgbClr val="000000"/>
                </a:solidFill>
                <a:ea typeface="ＭＳ Ｐゴシック" charset="0"/>
                <a:cs typeface="ＭＳ Ｐゴシック" charset="0"/>
              </a:rPr>
              <a:t>Prediction</a:t>
            </a:r>
            <a:r>
              <a:rPr lang="tr-TR" dirty="0">
                <a:solidFill>
                  <a:srgbClr val="000000"/>
                </a:solidFill>
                <a:ea typeface="ＭＳ Ｐゴシック" charset="0"/>
                <a:cs typeface="ＭＳ Ｐゴシック" charset="0"/>
              </a:rPr>
              <a:t> of </a:t>
            </a:r>
            <a:r>
              <a:rPr lang="tr-TR" dirty="0" err="1">
                <a:solidFill>
                  <a:srgbClr val="000000"/>
                </a:solidFill>
                <a:ea typeface="ＭＳ Ｐゴシック" charset="0"/>
                <a:cs typeface="ＭＳ Ｐゴシック" charset="0"/>
              </a:rPr>
              <a:t>future</a:t>
            </a:r>
            <a:r>
              <a:rPr lang="tr-TR" dirty="0">
                <a:solidFill>
                  <a:srgbClr val="000000"/>
                </a:solidFill>
                <a:ea typeface="ＭＳ Ｐゴシック" charset="0"/>
                <a:cs typeface="ＭＳ Ｐゴシック" charset="0"/>
              </a:rPr>
              <a:t> </a:t>
            </a:r>
            <a:r>
              <a:rPr lang="tr-TR" dirty="0" err="1">
                <a:solidFill>
                  <a:srgbClr val="000000"/>
                </a:solidFill>
                <a:ea typeface="ＭＳ Ｐゴシック" charset="0"/>
                <a:cs typeface="ＭＳ Ｐゴシック" charset="0"/>
              </a:rPr>
              <a:t>cases</a:t>
            </a:r>
            <a:r>
              <a:rPr lang="tr-TR" dirty="0">
                <a:solidFill>
                  <a:srgbClr val="000000"/>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Use</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a:t>
            </a:r>
            <a:r>
              <a:rPr lang="tr-TR" dirty="0" err="1">
                <a:ea typeface="ＭＳ Ｐゴシック" charset="0"/>
                <a:cs typeface="ＭＳ Ｐゴシック" charset="0"/>
              </a:rPr>
              <a:t>to</a:t>
            </a:r>
            <a:r>
              <a:rPr lang="tr-TR" dirty="0">
                <a:ea typeface="ＭＳ Ｐゴシック" charset="0"/>
                <a:cs typeface="ＭＳ Ｐゴシック" charset="0"/>
              </a:rPr>
              <a:t> </a:t>
            </a:r>
            <a:r>
              <a:rPr lang="tr-TR" dirty="0" err="1">
                <a:ea typeface="ＭＳ Ｐゴシック" charset="0"/>
                <a:cs typeface="ＭＳ Ｐゴシック" charset="0"/>
              </a:rPr>
              <a:t>predict</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output</a:t>
            </a:r>
            <a:r>
              <a:rPr lang="tr-TR" dirty="0">
                <a:ea typeface="ＭＳ Ｐゴシック" charset="0"/>
                <a:cs typeface="ＭＳ Ｐゴシック" charset="0"/>
              </a:rPr>
              <a:t> </a:t>
            </a:r>
            <a:r>
              <a:rPr lang="tr-TR" dirty="0" err="1">
                <a:ea typeface="ＭＳ Ｐゴシック" charset="0"/>
                <a:cs typeface="ＭＳ Ｐゴシック" charset="0"/>
              </a:rPr>
              <a:t>for</a:t>
            </a:r>
            <a:r>
              <a:rPr lang="tr-TR" dirty="0">
                <a:ea typeface="ＭＳ Ｐゴシック" charset="0"/>
                <a:cs typeface="ＭＳ Ｐゴシック" charset="0"/>
              </a:rPr>
              <a:t> </a:t>
            </a:r>
            <a:r>
              <a:rPr lang="tr-TR" dirty="0" err="1">
                <a:ea typeface="ＭＳ Ｐゴシック" charset="0"/>
                <a:cs typeface="ＭＳ Ｐゴシック" charset="0"/>
              </a:rPr>
              <a:t>future</a:t>
            </a:r>
            <a:r>
              <a:rPr lang="tr-TR" dirty="0">
                <a:ea typeface="ＭＳ Ｐゴシック" charset="0"/>
                <a:cs typeface="ＭＳ Ｐゴシック" charset="0"/>
              </a:rPr>
              <a:t> </a:t>
            </a:r>
            <a:r>
              <a:rPr lang="tr-TR" dirty="0" err="1">
                <a:ea typeface="ＭＳ Ｐゴシック" charset="0"/>
                <a:cs typeface="ＭＳ Ｐゴシック" charset="0"/>
              </a:rPr>
              <a:t>inputs</a:t>
            </a:r>
            <a:endParaRPr lang="tr-TR" dirty="0">
              <a:ea typeface="ＭＳ Ｐゴシック" charset="0"/>
              <a:cs typeface="ＭＳ Ｐゴシック" charset="0"/>
            </a:endParaRPr>
          </a:p>
          <a:p>
            <a:pPr eaLnBrk="1" hangingPunct="1"/>
            <a:r>
              <a:rPr lang="tr-TR" dirty="0">
                <a:solidFill>
                  <a:srgbClr val="000000"/>
                </a:solidFill>
                <a:ea typeface="ＭＳ Ｐゴシック" charset="0"/>
                <a:cs typeface="ＭＳ Ｐゴシック" charset="0"/>
              </a:rPr>
              <a:t>Knowledge </a:t>
            </a:r>
            <a:r>
              <a:rPr lang="tr-TR" dirty="0" err="1">
                <a:solidFill>
                  <a:srgbClr val="000000"/>
                </a:solidFill>
                <a:ea typeface="ＭＳ Ｐゴシック" charset="0"/>
                <a:cs typeface="ＭＳ Ｐゴシック" charset="0"/>
              </a:rPr>
              <a:t>extraction</a:t>
            </a:r>
            <a:r>
              <a:rPr lang="tr-TR" dirty="0">
                <a:solidFill>
                  <a:srgbClr val="000000"/>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is </a:t>
            </a:r>
            <a:r>
              <a:rPr lang="tr-TR" dirty="0" err="1">
                <a:ea typeface="ＭＳ Ｐゴシック" charset="0"/>
                <a:cs typeface="ＭＳ Ｐゴシック" charset="0"/>
              </a:rPr>
              <a:t>easy</a:t>
            </a:r>
            <a:r>
              <a:rPr lang="tr-TR" dirty="0">
                <a:ea typeface="ＭＳ Ｐゴシック" charset="0"/>
                <a:cs typeface="ＭＳ Ｐゴシック" charset="0"/>
              </a:rPr>
              <a:t> </a:t>
            </a:r>
            <a:r>
              <a:rPr lang="tr-TR" dirty="0" err="1">
                <a:ea typeface="ＭＳ Ｐゴシック" charset="0"/>
                <a:cs typeface="ＭＳ Ｐゴシック" charset="0"/>
              </a:rPr>
              <a:t>to</a:t>
            </a:r>
            <a:r>
              <a:rPr lang="tr-TR" dirty="0">
                <a:ea typeface="ＭＳ Ｐゴシック" charset="0"/>
                <a:cs typeface="ＭＳ Ｐゴシック" charset="0"/>
              </a:rPr>
              <a:t> </a:t>
            </a:r>
            <a:r>
              <a:rPr lang="tr-TR" dirty="0" err="1">
                <a:ea typeface="ＭＳ Ｐゴシック" charset="0"/>
                <a:cs typeface="ＭＳ Ｐゴシック" charset="0"/>
              </a:rPr>
              <a:t>understand</a:t>
            </a:r>
            <a:endParaRPr lang="tr-TR" dirty="0">
              <a:ea typeface="ＭＳ Ｐゴシック" charset="0"/>
              <a:cs typeface="ＭＳ Ｐゴシック" charset="0"/>
            </a:endParaRPr>
          </a:p>
          <a:p>
            <a:pPr eaLnBrk="1" hangingPunct="1"/>
            <a:r>
              <a:rPr lang="tr-TR" dirty="0" err="1">
                <a:solidFill>
                  <a:srgbClr val="000000"/>
                </a:solidFill>
                <a:ea typeface="ＭＳ Ｐゴシック" charset="0"/>
                <a:cs typeface="ＭＳ Ｐゴシック" charset="0"/>
              </a:rPr>
              <a:t>Compression</a:t>
            </a:r>
            <a:r>
              <a:rPr lang="tr-TR" dirty="0">
                <a:solidFill>
                  <a:schemeClr val="bg2"/>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is </a:t>
            </a:r>
            <a:r>
              <a:rPr lang="tr-TR" dirty="0" err="1">
                <a:ea typeface="ＭＳ Ｐゴシック" charset="0"/>
                <a:cs typeface="ＭＳ Ｐゴシック" charset="0"/>
              </a:rPr>
              <a:t>simpler</a:t>
            </a:r>
            <a:r>
              <a:rPr lang="tr-TR" dirty="0">
                <a:ea typeface="ＭＳ Ｐゴシック" charset="0"/>
                <a:cs typeface="ＭＳ Ｐゴシック" charset="0"/>
              </a:rPr>
              <a:t> </a:t>
            </a:r>
            <a:r>
              <a:rPr lang="tr-TR" dirty="0" err="1">
                <a:ea typeface="ＭＳ Ｐゴシック" charset="0"/>
                <a:cs typeface="ＭＳ Ｐゴシック" charset="0"/>
              </a:rPr>
              <a:t>than</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data it </a:t>
            </a:r>
            <a:r>
              <a:rPr lang="tr-TR" dirty="0" err="1">
                <a:ea typeface="ＭＳ Ｐゴシック" charset="0"/>
                <a:cs typeface="ＭＳ Ｐゴシック" charset="0"/>
              </a:rPr>
              <a:t>explains</a:t>
            </a:r>
            <a:endParaRPr lang="tr-TR" dirty="0">
              <a:ea typeface="ＭＳ Ｐゴシック" charset="0"/>
              <a:cs typeface="ＭＳ Ｐゴシック" charset="0"/>
            </a:endParaRPr>
          </a:p>
          <a:p>
            <a:pPr eaLnBrk="1" hangingPunct="1"/>
            <a:r>
              <a:rPr lang="tr-TR" dirty="0" err="1">
                <a:solidFill>
                  <a:srgbClr val="000000"/>
                </a:solidFill>
                <a:ea typeface="ＭＳ Ｐゴシック" charset="0"/>
                <a:cs typeface="ＭＳ Ｐゴシック" charset="0"/>
              </a:rPr>
              <a:t>Outlier</a:t>
            </a:r>
            <a:r>
              <a:rPr lang="tr-TR" dirty="0">
                <a:solidFill>
                  <a:srgbClr val="000000"/>
                </a:solidFill>
                <a:ea typeface="ＭＳ Ｐゴシック" charset="0"/>
                <a:cs typeface="ＭＳ Ｐゴシック" charset="0"/>
              </a:rPr>
              <a:t> </a:t>
            </a:r>
            <a:r>
              <a:rPr lang="tr-TR" dirty="0" err="1">
                <a:solidFill>
                  <a:srgbClr val="000000"/>
                </a:solidFill>
                <a:ea typeface="ＭＳ Ｐゴシック" charset="0"/>
                <a:cs typeface="ＭＳ Ｐゴシック" charset="0"/>
              </a:rPr>
              <a:t>detection</a:t>
            </a:r>
            <a:r>
              <a:rPr lang="tr-TR" dirty="0">
                <a:solidFill>
                  <a:srgbClr val="000000"/>
                </a:solidFill>
                <a:ea typeface="ＭＳ Ｐゴシック" charset="0"/>
                <a:cs typeface="ＭＳ Ｐゴシック" charset="0"/>
              </a:rPr>
              <a:t>:</a:t>
            </a:r>
            <a:r>
              <a:rPr lang="tr-TR" dirty="0">
                <a:ea typeface="ＭＳ Ｐゴシック" charset="0"/>
                <a:cs typeface="ＭＳ Ｐゴシック" charset="0"/>
              </a:rPr>
              <a:t> </a:t>
            </a:r>
            <a:r>
              <a:rPr lang="tr-TR" dirty="0" err="1">
                <a:ea typeface="ＭＳ Ｐゴシック" charset="0"/>
                <a:cs typeface="ＭＳ Ｐゴシック" charset="0"/>
              </a:rPr>
              <a:t>Exceptions</a:t>
            </a:r>
            <a:r>
              <a:rPr lang="tr-TR" dirty="0">
                <a:ea typeface="ＭＳ Ｐゴシック" charset="0"/>
                <a:cs typeface="ＭＳ Ｐゴシック" charset="0"/>
              </a:rPr>
              <a:t> </a:t>
            </a:r>
            <a:r>
              <a:rPr lang="tr-TR" dirty="0" err="1">
                <a:ea typeface="ＭＳ Ｐゴシック" charset="0"/>
                <a:cs typeface="ＭＳ Ｐゴシック" charset="0"/>
              </a:rPr>
              <a:t>that</a:t>
            </a:r>
            <a:r>
              <a:rPr lang="tr-TR" dirty="0">
                <a:ea typeface="ＭＳ Ｐゴシック" charset="0"/>
                <a:cs typeface="ＭＳ Ｐゴシック" charset="0"/>
              </a:rPr>
              <a:t> </a:t>
            </a:r>
            <a:r>
              <a:rPr lang="tr-TR" dirty="0" err="1">
                <a:ea typeface="ＭＳ Ｐゴシック" charset="0"/>
                <a:cs typeface="ＭＳ Ｐゴシック" charset="0"/>
              </a:rPr>
              <a:t>are</a:t>
            </a:r>
            <a:r>
              <a:rPr lang="tr-TR" dirty="0">
                <a:ea typeface="ＭＳ Ｐゴシック" charset="0"/>
                <a:cs typeface="ＭＳ Ｐゴシック" charset="0"/>
              </a:rPr>
              <a:t> not </a:t>
            </a:r>
            <a:r>
              <a:rPr lang="tr-TR" dirty="0" err="1">
                <a:ea typeface="ＭＳ Ｐゴシック" charset="0"/>
                <a:cs typeface="ＭＳ Ｐゴシック" charset="0"/>
              </a:rPr>
              <a:t>covered</a:t>
            </a:r>
            <a:r>
              <a:rPr lang="tr-TR" dirty="0">
                <a:ea typeface="ＭＳ Ｐゴシック" charset="0"/>
                <a:cs typeface="ＭＳ Ｐゴシック" charset="0"/>
              </a:rPr>
              <a:t> </a:t>
            </a:r>
            <a:r>
              <a:rPr lang="tr-TR" dirty="0" err="1">
                <a:ea typeface="ＭＳ Ｐゴシック" charset="0"/>
                <a:cs typeface="ＭＳ Ｐゴシック" charset="0"/>
              </a:rPr>
              <a:t>by</a:t>
            </a:r>
            <a:r>
              <a:rPr lang="tr-TR" dirty="0">
                <a:ea typeface="ＭＳ Ｐゴシック" charset="0"/>
                <a:cs typeface="ＭＳ Ｐゴシック" charset="0"/>
              </a:rPr>
              <a:t> </a:t>
            </a:r>
            <a:r>
              <a:rPr lang="tr-TR" dirty="0" err="1">
                <a:ea typeface="ＭＳ Ｐゴシック" charset="0"/>
                <a:cs typeface="ＭＳ Ｐゴシック" charset="0"/>
              </a:rPr>
              <a:t>the</a:t>
            </a:r>
            <a:r>
              <a:rPr lang="tr-TR" dirty="0">
                <a:ea typeface="ＭＳ Ｐゴシック" charset="0"/>
                <a:cs typeface="ＭＳ Ｐゴシック" charset="0"/>
              </a:rPr>
              <a:t> </a:t>
            </a:r>
            <a:r>
              <a:rPr lang="tr-TR" dirty="0" err="1">
                <a:ea typeface="ＭＳ Ｐゴシック" charset="0"/>
                <a:cs typeface="ＭＳ Ｐゴシック" charset="0"/>
              </a:rPr>
              <a:t>rule</a:t>
            </a:r>
            <a:r>
              <a:rPr lang="tr-TR" dirty="0">
                <a:ea typeface="ＭＳ Ｐゴシック" charset="0"/>
                <a:cs typeface="ＭＳ Ｐゴシック" charset="0"/>
              </a:rPr>
              <a:t>, </a:t>
            </a:r>
            <a:r>
              <a:rPr lang="tr-TR" dirty="0" err="1">
                <a:ea typeface="ＭＳ Ｐゴシック" charset="0"/>
                <a:cs typeface="ＭＳ Ｐゴシック" charset="0"/>
              </a:rPr>
              <a:t>e.g</a:t>
            </a:r>
            <a:r>
              <a:rPr lang="tr-TR" dirty="0">
                <a:ea typeface="ＭＳ Ｐゴシック" charset="0"/>
                <a:cs typeface="ＭＳ Ｐゴシック" charset="0"/>
              </a:rPr>
              <a:t>., </a:t>
            </a:r>
            <a:r>
              <a:rPr lang="tr-TR" dirty="0" err="1">
                <a:ea typeface="ＭＳ Ｐゴシック" charset="0"/>
                <a:cs typeface="ＭＳ Ｐゴシック" charset="0"/>
              </a:rPr>
              <a:t>fraud</a:t>
            </a:r>
            <a:endParaRPr lang="tr-TR" dirty="0">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23</a:t>
            </a:fld>
            <a:endParaRPr lang="de-DE" dirty="0"/>
          </a:p>
        </p:txBody>
      </p:sp>
    </p:spTree>
    <p:extLst>
      <p:ext uri="{BB962C8B-B14F-4D97-AF65-F5344CB8AC3E}">
        <p14:creationId xmlns:p14="http://schemas.microsoft.com/office/powerpoint/2010/main" val="40287606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188913"/>
            <a:ext cx="8229600" cy="936625"/>
          </a:xfrm>
        </p:spPr>
        <p:txBody>
          <a:bodyPr/>
          <a:lstStyle/>
          <a:p>
            <a:pPr eaLnBrk="1" hangingPunct="1"/>
            <a:r>
              <a:rPr lang="tr-TR" dirty="0" err="1">
                <a:latin typeface="+mn-lt"/>
                <a:ea typeface="ＭＳ Ｐゴシック" charset="0"/>
                <a:cs typeface="ＭＳ Ｐゴシック" charset="0"/>
              </a:rPr>
              <a:t>Unsupervised</a:t>
            </a:r>
            <a:r>
              <a:rPr lang="tr-TR" dirty="0">
                <a:latin typeface="+mn-lt"/>
                <a:ea typeface="ＭＳ Ｐゴシック" charset="0"/>
                <a:cs typeface="ＭＳ Ｐゴシック" charset="0"/>
              </a:rPr>
              <a:t> Learning</a:t>
            </a:r>
          </a:p>
        </p:txBody>
      </p:sp>
      <p:sp>
        <p:nvSpPr>
          <p:cNvPr id="51203" name="Rectangle 3"/>
          <p:cNvSpPr>
            <a:spLocks noGrp="1" noChangeArrowheads="1"/>
          </p:cNvSpPr>
          <p:nvPr>
            <p:ph type="body" idx="1"/>
          </p:nvPr>
        </p:nvSpPr>
        <p:spPr>
          <a:xfrm>
            <a:off x="457200" y="1341438"/>
            <a:ext cx="8229600" cy="4824412"/>
          </a:xfrm>
        </p:spPr>
        <p:txBody>
          <a:bodyPr/>
          <a:lstStyle/>
          <a:p>
            <a:pPr eaLnBrk="1" hangingPunct="1">
              <a:lnSpc>
                <a:spcPct val="90000"/>
              </a:lnSpc>
            </a:pPr>
            <a:r>
              <a:rPr lang="en-US" dirty="0">
                <a:ea typeface="ＭＳ Ｐゴシック" charset="0"/>
              </a:rPr>
              <a:t>Learning “what normally happens”</a:t>
            </a:r>
          </a:p>
          <a:p>
            <a:pPr eaLnBrk="1" hangingPunct="1">
              <a:lnSpc>
                <a:spcPct val="90000"/>
              </a:lnSpc>
            </a:pPr>
            <a:r>
              <a:rPr lang="en-US" dirty="0">
                <a:ea typeface="ＭＳ Ｐゴシック" charset="0"/>
              </a:rPr>
              <a:t>No output (we do not know the right answer)</a:t>
            </a:r>
          </a:p>
          <a:p>
            <a:pPr eaLnBrk="1" hangingPunct="1">
              <a:lnSpc>
                <a:spcPct val="90000"/>
              </a:lnSpc>
            </a:pPr>
            <a:r>
              <a:rPr lang="en-US" dirty="0">
                <a:ea typeface="ＭＳ Ｐゴシック" charset="0"/>
              </a:rPr>
              <a:t>Clustering: Grouping similar instances</a:t>
            </a:r>
          </a:p>
          <a:p>
            <a:pPr eaLnBrk="1" hangingPunct="1">
              <a:lnSpc>
                <a:spcPct val="90000"/>
              </a:lnSpc>
            </a:pPr>
            <a:r>
              <a:rPr lang="en-US" dirty="0">
                <a:ea typeface="ＭＳ Ｐゴシック" charset="0"/>
              </a:rPr>
              <a:t>Example applications</a:t>
            </a:r>
          </a:p>
          <a:p>
            <a:pPr lvl="1" eaLnBrk="1" hangingPunct="1">
              <a:lnSpc>
                <a:spcPct val="90000"/>
              </a:lnSpc>
            </a:pPr>
            <a:r>
              <a:rPr lang="en-US" sz="2000" dirty="0">
                <a:ea typeface="ＭＳ Ｐゴシック" charset="0"/>
              </a:rPr>
              <a:t>Customer segmentation in </a:t>
            </a:r>
            <a:r>
              <a:rPr lang="en-US" sz="2000" dirty="0" smtClean="0">
                <a:ea typeface="ＭＳ Ｐゴシック" charset="0"/>
              </a:rPr>
              <a:t>CRM (customer relationship </a:t>
            </a:r>
            <a:r>
              <a:rPr lang="en-US" sz="2000" dirty="0" err="1" smtClean="0">
                <a:ea typeface="ＭＳ Ｐゴシック" charset="0"/>
              </a:rPr>
              <a:t>manag</a:t>
            </a:r>
            <a:r>
              <a:rPr lang="en-US" sz="2000" dirty="0" smtClean="0">
                <a:ea typeface="ＭＳ Ｐゴシック" charset="0"/>
              </a:rPr>
              <a:t>.)</a:t>
            </a:r>
            <a:endParaRPr lang="en-US" sz="2000" dirty="0">
              <a:ea typeface="ＭＳ Ｐゴシック" charset="0"/>
            </a:endParaRPr>
          </a:p>
          <a:p>
            <a:pPr lvl="2" eaLnBrk="1" hangingPunct="1">
              <a:lnSpc>
                <a:spcPct val="90000"/>
              </a:lnSpc>
            </a:pPr>
            <a:r>
              <a:rPr lang="en-US" sz="1600" dirty="0">
                <a:ea typeface="ＭＳ Ｐゴシック" charset="0"/>
              </a:rPr>
              <a:t>Company may have different marketing approaches for different groupings of </a:t>
            </a:r>
            <a:r>
              <a:rPr lang="en-US" sz="1600" dirty="0" smtClean="0">
                <a:ea typeface="ＭＳ Ｐゴシック" charset="0"/>
              </a:rPr>
              <a:t>customers</a:t>
            </a:r>
          </a:p>
          <a:p>
            <a:pPr lvl="1" eaLnBrk="1" hangingPunct="1">
              <a:lnSpc>
                <a:spcPct val="90000"/>
              </a:lnSpc>
            </a:pPr>
            <a:r>
              <a:rPr lang="en-US" sz="2000" dirty="0">
                <a:ea typeface="ＭＳ Ｐゴシック" charset="0"/>
              </a:rPr>
              <a:t>Document classification in unknown </a:t>
            </a:r>
            <a:r>
              <a:rPr lang="en-US" sz="2000" dirty="0" smtClean="0">
                <a:ea typeface="ＭＳ Ｐゴシック" charset="0"/>
              </a:rPr>
              <a:t>domains</a:t>
            </a:r>
            <a:endParaRPr lang="en-US" sz="1800" dirty="0">
              <a:ea typeface="ＭＳ Ｐゴシック" charset="0"/>
            </a:endParaRPr>
          </a:p>
          <a:p>
            <a:pPr lvl="1" eaLnBrk="1" hangingPunct="1">
              <a:lnSpc>
                <a:spcPct val="90000"/>
              </a:lnSpc>
            </a:pPr>
            <a:r>
              <a:rPr lang="en-US" sz="2000" dirty="0">
                <a:ea typeface="ＭＳ Ｐゴシック" charset="0"/>
              </a:rPr>
              <a:t>Image compression: Color quantization</a:t>
            </a:r>
          </a:p>
          <a:p>
            <a:pPr lvl="2" eaLnBrk="1" hangingPunct="1">
              <a:lnSpc>
                <a:spcPct val="90000"/>
              </a:lnSpc>
            </a:pPr>
            <a:r>
              <a:rPr lang="en-US" sz="1600" dirty="0">
                <a:ea typeface="ＭＳ Ｐゴシック" charset="0"/>
              </a:rPr>
              <a:t>Instead of using 24 bits to represent 16 million colors, reduce to 6 bits and 64 colors, if the image only uses those 64 colors</a:t>
            </a:r>
            <a:endParaRPr lang="en-US" sz="1800" dirty="0">
              <a:ea typeface="ＭＳ Ｐゴシック" charset="0"/>
            </a:endParaRPr>
          </a:p>
          <a:p>
            <a:pPr lvl="1" eaLnBrk="1" hangingPunct="1">
              <a:lnSpc>
                <a:spcPct val="90000"/>
              </a:lnSpc>
            </a:pPr>
            <a:r>
              <a:rPr lang="en-US" sz="2000" dirty="0">
                <a:ea typeface="ＭＳ Ｐゴシック" charset="0"/>
              </a:rPr>
              <a:t>Bioinformatics: Learning motifs (sequences of amino acids in proteins</a:t>
            </a:r>
            <a:r>
              <a:rPr lang="en-US" sz="2000" dirty="0" smtClean="0">
                <a:ea typeface="ＭＳ Ｐゴシック" charset="0"/>
              </a:rPr>
              <a:t>)</a:t>
            </a:r>
            <a:endParaRPr lang="en-US" sz="2000"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24</a:t>
            </a:fld>
            <a:endParaRPr lang="de-DE" dirty="0"/>
          </a:p>
        </p:txBody>
      </p:sp>
    </p:spTree>
    <p:extLst>
      <p:ext uri="{BB962C8B-B14F-4D97-AF65-F5344CB8AC3E}">
        <p14:creationId xmlns:p14="http://schemas.microsoft.com/office/powerpoint/2010/main" val="27888066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5288" y="188913"/>
            <a:ext cx="8229600" cy="936625"/>
          </a:xfrm>
        </p:spPr>
        <p:txBody>
          <a:bodyPr/>
          <a:lstStyle/>
          <a:p>
            <a:pPr eaLnBrk="1" hangingPunct="1"/>
            <a:r>
              <a:rPr lang="tr-TR">
                <a:latin typeface="+mn-lt"/>
                <a:ea typeface="ＭＳ Ｐゴシック" charset="0"/>
                <a:cs typeface="ＭＳ Ｐゴシック" charset="0"/>
              </a:rPr>
              <a:t>Reinforcement Learning</a:t>
            </a:r>
          </a:p>
        </p:txBody>
      </p:sp>
      <p:sp>
        <p:nvSpPr>
          <p:cNvPr id="53251"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cs typeface="ＭＳ Ｐゴシック" charset="0"/>
              </a:rPr>
              <a:t>Learning a policy: A </a:t>
            </a:r>
            <a:r>
              <a:rPr lang="en-US" dirty="0">
                <a:solidFill>
                  <a:srgbClr val="FF0000"/>
                </a:solidFill>
                <a:ea typeface="ＭＳ Ｐゴシック" charset="0"/>
                <a:cs typeface="ＭＳ Ｐゴシック" charset="0"/>
              </a:rPr>
              <a:t>sequence </a:t>
            </a:r>
            <a:r>
              <a:rPr lang="en-US" dirty="0">
                <a:ea typeface="ＭＳ Ｐゴシック" charset="0"/>
                <a:cs typeface="ＭＳ Ｐゴシック" charset="0"/>
              </a:rPr>
              <a:t>of actions/outputs</a:t>
            </a:r>
          </a:p>
          <a:p>
            <a:pPr eaLnBrk="1" hangingPunct="1"/>
            <a:r>
              <a:rPr lang="en-US" dirty="0">
                <a:ea typeface="ＭＳ Ｐゴシック" charset="0"/>
                <a:cs typeface="ＭＳ Ｐゴシック" charset="0"/>
              </a:rPr>
              <a:t>No supervised output but delayed reward</a:t>
            </a:r>
          </a:p>
          <a:p>
            <a:pPr eaLnBrk="1" hangingPunct="1"/>
            <a:r>
              <a:rPr lang="en-US" dirty="0">
                <a:ea typeface="ＭＳ Ｐゴシック" charset="0"/>
                <a:cs typeface="ＭＳ Ｐゴシック" charset="0"/>
              </a:rPr>
              <a:t>Credit assignment problem</a:t>
            </a:r>
          </a:p>
          <a:p>
            <a:pPr eaLnBrk="1" hangingPunct="1"/>
            <a:r>
              <a:rPr lang="en-US" dirty="0">
                <a:ea typeface="ＭＳ Ｐゴシック" charset="0"/>
                <a:cs typeface="ＭＳ Ｐゴシック" charset="0"/>
              </a:rPr>
              <a:t>Game playing</a:t>
            </a:r>
          </a:p>
          <a:p>
            <a:pPr eaLnBrk="1" hangingPunct="1"/>
            <a:r>
              <a:rPr lang="en-US" dirty="0">
                <a:ea typeface="ＭＳ Ｐゴシック" charset="0"/>
                <a:cs typeface="ＭＳ Ｐゴシック" charset="0"/>
              </a:rPr>
              <a:t>Robot in a maze</a:t>
            </a:r>
          </a:p>
          <a:p>
            <a:pPr eaLnBrk="1" hangingPunct="1"/>
            <a:r>
              <a:rPr lang="en-US" dirty="0">
                <a:ea typeface="ＭＳ Ｐゴシック" charset="0"/>
                <a:cs typeface="ＭＳ Ｐゴシック" charset="0"/>
              </a:rPr>
              <a:t>Multiple agents, partial </a:t>
            </a:r>
            <a:r>
              <a:rPr lang="en-US" dirty="0" err="1">
                <a:ea typeface="ＭＳ Ｐゴシック" charset="0"/>
                <a:cs typeface="ＭＳ Ｐゴシック" charset="0"/>
              </a:rPr>
              <a:t>observability</a:t>
            </a:r>
            <a:r>
              <a:rPr lang="en-US" dirty="0">
                <a:ea typeface="ＭＳ Ｐゴシック" charset="0"/>
                <a:cs typeface="ＭＳ Ｐゴシック" charset="0"/>
              </a:rPr>
              <a:t>, ...</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25</a:t>
            </a:fld>
            <a:endParaRPr lang="de-DE" dirty="0"/>
          </a:p>
        </p:txBody>
      </p:sp>
    </p:spTree>
    <p:extLst>
      <p:ext uri="{BB962C8B-B14F-4D97-AF65-F5344CB8AC3E}">
        <p14:creationId xmlns:p14="http://schemas.microsoft.com/office/powerpoint/2010/main" val="21782968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 Trends in ML</a:t>
            </a:r>
            <a:endParaRPr lang="de-DE" dirty="0"/>
          </a:p>
        </p:txBody>
      </p:sp>
      <p:sp>
        <p:nvSpPr>
          <p:cNvPr id="3" name="Inhaltsplatzhalter 2"/>
          <p:cNvSpPr>
            <a:spLocks noGrp="1"/>
          </p:cNvSpPr>
          <p:nvPr>
            <p:ph idx="1"/>
          </p:nvPr>
        </p:nvSpPr>
        <p:spPr/>
        <p:txBody>
          <a:bodyPr/>
          <a:lstStyle/>
          <a:p>
            <a:r>
              <a:rPr lang="de-DE" dirty="0" smtClean="0"/>
              <a:t>In </a:t>
            </a:r>
            <a:r>
              <a:rPr lang="de-DE" dirty="0" err="1" smtClean="0"/>
              <a:t>older</a:t>
            </a:r>
            <a:r>
              <a:rPr lang="de-DE" dirty="0" smtClean="0"/>
              <a:t> ML </a:t>
            </a:r>
            <a:r>
              <a:rPr lang="de-DE" dirty="0" err="1" smtClean="0"/>
              <a:t>approaches</a:t>
            </a:r>
            <a:r>
              <a:rPr lang="de-DE" dirty="0" smtClean="0"/>
              <a:t> </a:t>
            </a:r>
            <a:r>
              <a:rPr lang="de-DE" dirty="0" err="1" smtClean="0"/>
              <a:t>one</a:t>
            </a:r>
            <a:r>
              <a:rPr lang="de-DE" dirty="0" smtClean="0"/>
              <a:t> </a:t>
            </a:r>
            <a:r>
              <a:rPr lang="de-DE" dirty="0" err="1" smtClean="0"/>
              <a:t>assumes</a:t>
            </a:r>
            <a:r>
              <a:rPr lang="de-DE" dirty="0" smtClean="0"/>
              <a:t> </a:t>
            </a:r>
            <a:r>
              <a:rPr lang="de-DE" dirty="0" err="1" smtClean="0"/>
              <a:t>that</a:t>
            </a:r>
            <a:r>
              <a:rPr lang="de-DE" dirty="0" smtClean="0"/>
              <a:t> </a:t>
            </a:r>
            <a:r>
              <a:rPr lang="de-DE" dirty="0" err="1" smtClean="0"/>
              <a:t>the</a:t>
            </a:r>
            <a:r>
              <a:rPr lang="de-DE" dirty="0" smtClean="0"/>
              <a:t> relevant </a:t>
            </a:r>
            <a:r>
              <a:rPr lang="de-DE" dirty="0" err="1" smtClean="0"/>
              <a:t>features</a:t>
            </a:r>
            <a:r>
              <a:rPr lang="de-DE" dirty="0" smtClean="0"/>
              <a:t> (</a:t>
            </a:r>
            <a:r>
              <a:rPr lang="de-DE" dirty="0" err="1" smtClean="0"/>
              <a:t>of</a:t>
            </a:r>
            <a:r>
              <a:rPr lang="de-DE" dirty="0" smtClean="0"/>
              <a:t> </a:t>
            </a:r>
            <a:r>
              <a:rPr lang="de-DE" dirty="0" err="1" smtClean="0"/>
              <a:t>data</a:t>
            </a:r>
            <a:r>
              <a:rPr lang="de-DE" dirty="0" smtClean="0"/>
              <a:t> </a:t>
            </a:r>
            <a:r>
              <a:rPr lang="de-DE" dirty="0" err="1" smtClean="0"/>
              <a:t>and</a:t>
            </a:r>
            <a:r>
              <a:rPr lang="de-DE" dirty="0" smtClean="0"/>
              <a:t> </a:t>
            </a:r>
            <a:r>
              <a:rPr lang="de-DE" dirty="0" err="1" smtClean="0"/>
              <a:t>target</a:t>
            </a:r>
            <a:r>
              <a:rPr lang="de-DE" dirty="0" smtClean="0"/>
              <a:t>) </a:t>
            </a:r>
            <a:r>
              <a:rPr lang="de-DE" dirty="0" err="1" smtClean="0"/>
              <a:t>are</a:t>
            </a:r>
            <a:r>
              <a:rPr lang="de-DE" dirty="0" smtClean="0"/>
              <a:t> </a:t>
            </a:r>
            <a:r>
              <a:rPr lang="de-DE" dirty="0" err="1" smtClean="0"/>
              <a:t>given</a:t>
            </a:r>
            <a:r>
              <a:rPr lang="de-DE" dirty="0"/>
              <a:t> </a:t>
            </a:r>
          </a:p>
          <a:p>
            <a:pPr marL="0" indent="0">
              <a:buNone/>
            </a:pPr>
            <a:r>
              <a:rPr lang="de-DE" dirty="0" smtClean="0"/>
              <a:t>(i.e., human-hand-made)</a:t>
            </a:r>
          </a:p>
          <a:p>
            <a:endParaRPr lang="de-DE" dirty="0" smtClean="0"/>
          </a:p>
          <a:p>
            <a:r>
              <a:rPr lang="de-DE" dirty="0" err="1" smtClean="0"/>
              <a:t>Finding</a:t>
            </a:r>
            <a:r>
              <a:rPr lang="de-DE" dirty="0" smtClean="0"/>
              <a:t> </a:t>
            </a:r>
            <a:r>
              <a:rPr lang="de-DE" dirty="0" err="1" smtClean="0"/>
              <a:t>the</a:t>
            </a:r>
            <a:r>
              <a:rPr lang="de-DE" dirty="0" smtClean="0"/>
              <a:t> </a:t>
            </a:r>
            <a:r>
              <a:rPr lang="de-DE" dirty="0" err="1" smtClean="0"/>
              <a:t>right</a:t>
            </a:r>
            <a:r>
              <a:rPr lang="de-DE" dirty="0" smtClean="0"/>
              <a:t> </a:t>
            </a:r>
            <a:r>
              <a:rPr lang="de-DE" dirty="0" err="1" smtClean="0"/>
              <a:t>features</a:t>
            </a:r>
            <a:r>
              <a:rPr lang="de-DE" dirty="0" smtClean="0"/>
              <a:t> </a:t>
            </a:r>
            <a:r>
              <a:rPr lang="de-DE" dirty="0" err="1" smtClean="0"/>
              <a:t>is</a:t>
            </a:r>
            <a:r>
              <a:rPr lang="de-DE" dirty="0" smtClean="0"/>
              <a:t> not trivial</a:t>
            </a:r>
          </a:p>
          <a:p>
            <a:endParaRPr lang="de-DE" dirty="0"/>
          </a:p>
          <a:p>
            <a:r>
              <a:rPr lang="de-DE" dirty="0" err="1" smtClean="0"/>
              <a:t>Learn</a:t>
            </a:r>
            <a:r>
              <a:rPr lang="de-DE" dirty="0" smtClean="0"/>
              <a:t> </a:t>
            </a:r>
            <a:r>
              <a:rPr lang="de-DE" dirty="0" err="1" smtClean="0"/>
              <a:t>features</a:t>
            </a:r>
            <a:r>
              <a:rPr lang="de-DE" dirty="0" smtClean="0"/>
              <a:t> </a:t>
            </a:r>
            <a:r>
              <a:rPr lang="de-DE" dirty="0" err="1" smtClean="0">
                <a:solidFill>
                  <a:srgbClr val="FF0000"/>
                </a:solidFill>
              </a:rPr>
              <a:t>automatically</a:t>
            </a:r>
            <a:r>
              <a:rPr lang="de-DE" dirty="0" smtClean="0">
                <a:solidFill>
                  <a:srgbClr val="FF0000"/>
                </a:solidFill>
              </a:rPr>
              <a:t> </a:t>
            </a:r>
          </a:p>
          <a:p>
            <a:pPr marL="0" indent="0">
              <a:buNone/>
            </a:pPr>
            <a:r>
              <a:rPr lang="de-DE" dirty="0"/>
              <a:t>	</a:t>
            </a:r>
            <a:r>
              <a:rPr lang="de-DE" dirty="0" smtClean="0"/>
              <a:t>(-&gt; </a:t>
            </a:r>
            <a:r>
              <a:rPr lang="de-DE" dirty="0" err="1" smtClean="0"/>
              <a:t>Deep</a:t>
            </a:r>
            <a:r>
              <a:rPr lang="de-DE" dirty="0" smtClean="0"/>
              <a:t> Learning) </a:t>
            </a:r>
          </a:p>
          <a:p>
            <a:pPr marL="0" indent="0">
              <a:buNone/>
            </a:pPr>
            <a:endParaRPr lang="de-DE" dirty="0" smtClean="0"/>
          </a:p>
          <a:p>
            <a:r>
              <a:rPr lang="de-DE" dirty="0" smtClean="0"/>
              <a:t>Find (</a:t>
            </a:r>
            <a:r>
              <a:rPr lang="de-DE" dirty="0" err="1" smtClean="0"/>
              <a:t>computationally</a:t>
            </a:r>
            <a:r>
              <a:rPr lang="de-DE" dirty="0" smtClean="0"/>
              <a:t>) </a:t>
            </a:r>
            <a:r>
              <a:rPr lang="de-DE" dirty="0" err="1" smtClean="0"/>
              <a:t>appropriate</a:t>
            </a:r>
            <a:r>
              <a:rPr lang="de-DE" dirty="0" smtClean="0"/>
              <a:t> </a:t>
            </a:r>
            <a:r>
              <a:rPr lang="de-DE" dirty="0" err="1" smtClean="0"/>
              <a:t>feature</a:t>
            </a:r>
            <a:r>
              <a:rPr lang="de-DE" dirty="0" smtClean="0"/>
              <a:t> </a:t>
            </a:r>
            <a:r>
              <a:rPr lang="de-DE" dirty="0" err="1" smtClean="0"/>
              <a:t>space</a:t>
            </a:r>
            <a:endParaRPr lang="de-DE" dirty="0" smtClean="0"/>
          </a:p>
          <a:p>
            <a:pPr lvl="1"/>
            <a:r>
              <a:rPr lang="de-DE" dirty="0" smtClean="0"/>
              <a:t>Transform (</a:t>
            </a:r>
            <a:r>
              <a:rPr lang="de-DE" dirty="0" err="1" smtClean="0"/>
              <a:t>reduce</a:t>
            </a:r>
            <a:r>
              <a:rPr lang="de-DE" dirty="0" smtClean="0"/>
              <a:t>) </a:t>
            </a:r>
            <a:r>
              <a:rPr lang="de-DE" dirty="0" err="1" smtClean="0"/>
              <a:t>feature</a:t>
            </a:r>
            <a:r>
              <a:rPr lang="de-DE" dirty="0" smtClean="0"/>
              <a:t> </a:t>
            </a:r>
            <a:r>
              <a:rPr lang="de-DE" dirty="0" err="1" smtClean="0"/>
              <a:t>space</a:t>
            </a:r>
            <a:endParaRPr lang="de-DE" dirty="0" smtClean="0"/>
          </a:p>
          <a:p>
            <a:pPr marL="457200" lvl="1" indent="0">
              <a:buNone/>
            </a:pPr>
            <a:r>
              <a:rPr lang="de-DE" dirty="0" smtClean="0"/>
              <a:t>(-&gt; SVMs, Kernels)  </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26</a:t>
            </a:fld>
            <a:endParaRPr lang="de-DE"/>
          </a:p>
        </p:txBody>
      </p:sp>
    </p:spTree>
    <p:extLst>
      <p:ext uri="{BB962C8B-B14F-4D97-AF65-F5344CB8AC3E}">
        <p14:creationId xmlns:p14="http://schemas.microsoft.com/office/powerpoint/2010/main" val="28899004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Grp="1" noChangeArrowheads="1"/>
          </p:cNvSpPr>
          <p:nvPr>
            <p:ph type="ctrTitle"/>
          </p:nvPr>
        </p:nvSpPr>
        <p:spPr/>
        <p:txBody>
          <a:bodyPr/>
          <a:lstStyle/>
          <a:p>
            <a:r>
              <a:rPr lang="de-DE" sz="2000" i="0">
                <a:latin typeface="+mn-lt"/>
                <a:ea typeface="ＭＳ Ｐゴシック" charset="0"/>
                <a:cs typeface="ＭＳ Ｐゴシック" charset="0"/>
              </a:rPr>
              <a:t>Overview</a:t>
            </a:r>
            <a:r>
              <a:rPr lang="tr-TR">
                <a:latin typeface="+mn-lt"/>
                <a:ea typeface="ＭＳ Ｐゴシック" charset="0"/>
                <a:cs typeface="ＭＳ Ｐゴシック" charset="0"/>
              </a:rPr>
              <a:t/>
            </a:r>
            <a:br>
              <a:rPr lang="tr-TR">
                <a:latin typeface="+mn-lt"/>
                <a:ea typeface="ＭＳ Ｐゴシック" charset="0"/>
                <a:cs typeface="ＭＳ Ｐゴシック" charset="0"/>
              </a:rPr>
            </a:br>
            <a:r>
              <a:rPr lang="tr-TR">
                <a:latin typeface="+mn-lt"/>
                <a:ea typeface="ＭＳ Ｐゴシック" charset="0"/>
                <a:cs typeface="ＭＳ Ｐゴシック" charset="0"/>
              </a:rPr>
              <a:t>Supervised Learning</a:t>
            </a:r>
          </a:p>
        </p:txBody>
      </p:sp>
      <p:sp>
        <p:nvSpPr>
          <p:cNvPr id="3"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27</a:t>
            </a:fld>
            <a:endParaRPr lang="de-DE" dirty="0"/>
          </a:p>
        </p:txBody>
      </p:sp>
    </p:spTree>
    <p:extLst>
      <p:ext uri="{BB962C8B-B14F-4D97-AF65-F5344CB8AC3E}">
        <p14:creationId xmlns:p14="http://schemas.microsoft.com/office/powerpoint/2010/main" val="36084104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Learning a Class from Examples</a:t>
            </a:r>
            <a:endParaRPr lang="en-US" dirty="0">
              <a:latin typeface="+mn-lt"/>
              <a:ea typeface="ＭＳ Ｐゴシック" charset="0"/>
              <a:cs typeface="ＭＳ Ｐゴシック" charset="0"/>
            </a:endParaRPr>
          </a:p>
        </p:txBody>
      </p:sp>
      <p:sp>
        <p:nvSpPr>
          <p:cNvPr id="99331" name="Rectangle 3"/>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rPr>
              <a:t>Class C of a </a:t>
            </a:r>
            <a:r>
              <a:rPr lang="en-US" altLang="ja-JP" dirty="0" smtClean="0">
                <a:ea typeface="ＭＳ Ｐゴシック" charset="0"/>
              </a:rPr>
              <a:t>“family car”</a:t>
            </a:r>
          </a:p>
          <a:p>
            <a:pPr lvl="1" eaLnBrk="1" hangingPunct="1"/>
            <a:r>
              <a:rPr lang="en-US" sz="2400" dirty="0" smtClean="0">
                <a:solidFill>
                  <a:srgbClr val="0000FF"/>
                </a:solidFill>
                <a:ea typeface="ＭＳ Ｐゴシック" charset="0"/>
              </a:rPr>
              <a:t>Prediction</a:t>
            </a:r>
            <a:r>
              <a:rPr lang="en-US" sz="2400" dirty="0" smtClean="0">
                <a:solidFill>
                  <a:schemeClr val="bg2"/>
                </a:solidFill>
                <a:ea typeface="ＭＳ Ｐゴシック" charset="0"/>
              </a:rPr>
              <a:t>:</a:t>
            </a:r>
            <a:r>
              <a:rPr lang="en-US" sz="2400" dirty="0" smtClean="0">
                <a:ea typeface="ＭＳ Ｐゴシック" charset="0"/>
              </a:rPr>
              <a:t> Is car </a:t>
            </a:r>
            <a:r>
              <a:rPr lang="en-US" sz="2400" i="1" dirty="0" smtClean="0">
                <a:ea typeface="ＭＳ Ｐゴシック" charset="0"/>
              </a:rPr>
              <a:t>x</a:t>
            </a:r>
            <a:r>
              <a:rPr lang="en-US" sz="2400" dirty="0" smtClean="0">
                <a:ea typeface="ＭＳ Ｐゴシック" charset="0"/>
              </a:rPr>
              <a:t> a family car?</a:t>
            </a:r>
          </a:p>
          <a:p>
            <a:pPr lvl="1" eaLnBrk="1" hangingPunct="1"/>
            <a:r>
              <a:rPr lang="en-US" sz="2400" dirty="0" smtClean="0">
                <a:solidFill>
                  <a:srgbClr val="0000FF"/>
                </a:solidFill>
                <a:ea typeface="ＭＳ Ｐゴシック" charset="0"/>
              </a:rPr>
              <a:t>Knowledge extraction</a:t>
            </a:r>
            <a:r>
              <a:rPr lang="en-US" sz="2400" b="1" dirty="0" smtClean="0">
                <a:solidFill>
                  <a:srgbClr val="000000"/>
                </a:solidFill>
                <a:ea typeface="ＭＳ Ｐゴシック" charset="0"/>
              </a:rPr>
              <a:t>:</a:t>
            </a:r>
            <a:r>
              <a:rPr lang="en-US" sz="2400" dirty="0" smtClean="0">
                <a:ea typeface="ＭＳ Ｐゴシック" charset="0"/>
              </a:rPr>
              <a:t> What do people expect from a family car?</a:t>
            </a:r>
          </a:p>
          <a:p>
            <a:pPr eaLnBrk="1" hangingPunct="1"/>
            <a:r>
              <a:rPr lang="en-US" dirty="0" smtClean="0">
                <a:ea typeface="ＭＳ Ｐゴシック" charset="0"/>
              </a:rPr>
              <a:t>Output: </a:t>
            </a:r>
          </a:p>
          <a:p>
            <a:pPr lvl="1" eaLnBrk="1" hangingPunct="1">
              <a:buFont typeface="Wingdings" charset="0"/>
              <a:buNone/>
            </a:pPr>
            <a:r>
              <a:rPr lang="en-US" sz="2400" dirty="0" smtClean="0">
                <a:ea typeface="ＭＳ Ｐゴシック" charset="0"/>
              </a:rPr>
              <a:t>		Positive (+) and negative (–) examples</a:t>
            </a:r>
          </a:p>
          <a:p>
            <a:pPr eaLnBrk="1" hangingPunct="1"/>
            <a:r>
              <a:rPr lang="en-US" dirty="0" smtClean="0">
                <a:ea typeface="ＭＳ Ｐゴシック" charset="0"/>
              </a:rPr>
              <a:t>Input representation: </a:t>
            </a:r>
          </a:p>
          <a:p>
            <a:pPr eaLnBrk="1" hangingPunct="1">
              <a:buFont typeface="Wingdings" charset="0"/>
              <a:buNone/>
            </a:pPr>
            <a:r>
              <a:rPr lang="en-US" i="1" dirty="0" smtClean="0">
                <a:ea typeface="ＭＳ Ｐゴシック" charset="0"/>
              </a:rPr>
              <a:t>		</a:t>
            </a:r>
            <a:r>
              <a:rPr lang="en-US" i="1" dirty="0" smtClean="0">
                <a:solidFill>
                  <a:srgbClr val="008380"/>
                </a:solidFill>
                <a:ea typeface="ＭＳ Ｐゴシック" charset="0"/>
              </a:rPr>
              <a:t>x</a:t>
            </a:r>
            <a:r>
              <a:rPr lang="en-US" baseline="-25000" dirty="0" smtClean="0">
                <a:solidFill>
                  <a:srgbClr val="008380"/>
                </a:solidFill>
                <a:ea typeface="ＭＳ Ｐゴシック" charset="0"/>
              </a:rPr>
              <a:t>1</a:t>
            </a:r>
            <a:r>
              <a:rPr lang="en-US" dirty="0" smtClean="0">
                <a:ea typeface="ＭＳ Ｐゴシック" charset="0"/>
              </a:rPr>
              <a:t>: price, </a:t>
            </a:r>
            <a:r>
              <a:rPr lang="en-US" i="1" dirty="0" smtClean="0">
                <a:solidFill>
                  <a:srgbClr val="008380"/>
                </a:solidFill>
                <a:ea typeface="ＭＳ Ｐゴシック" charset="0"/>
              </a:rPr>
              <a:t>x</a:t>
            </a:r>
            <a:r>
              <a:rPr lang="en-US" baseline="-25000" dirty="0" smtClean="0">
                <a:solidFill>
                  <a:srgbClr val="008380"/>
                </a:solidFill>
                <a:ea typeface="ＭＳ Ｐゴシック" charset="0"/>
              </a:rPr>
              <a:t>2</a:t>
            </a:r>
            <a:r>
              <a:rPr lang="en-US" dirty="0" smtClean="0">
                <a:ea typeface="ＭＳ Ｐゴシック" charset="0"/>
              </a:rPr>
              <a:t>: engine power</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28</a:t>
            </a:fld>
            <a:endParaRPr lang="de-DE" dirty="0"/>
          </a:p>
        </p:txBody>
      </p:sp>
    </p:spTree>
    <p:extLst>
      <p:ext uri="{BB962C8B-B14F-4D97-AF65-F5344CB8AC3E}">
        <p14:creationId xmlns:p14="http://schemas.microsoft.com/office/powerpoint/2010/main" val="4464293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557338"/>
            <a:ext cx="55816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sz="quarter"/>
          </p:nvPr>
        </p:nvSpPr>
        <p:spPr>
          <a:xfrm>
            <a:off x="457200" y="188640"/>
            <a:ext cx="8229600" cy="1371600"/>
          </a:xfrm>
        </p:spPr>
        <p:txBody>
          <a:bodyPr/>
          <a:lstStyle/>
          <a:p>
            <a:pPr eaLnBrk="1" hangingPunct="1"/>
            <a:r>
              <a:rPr lang="en-US" smtClean="0">
                <a:latin typeface="+mn-lt"/>
                <a:ea typeface="ＭＳ Ｐゴシック" charset="0"/>
                <a:cs typeface="ＭＳ Ｐゴシック" charset="0"/>
              </a:rPr>
              <a:t>Training set </a:t>
            </a:r>
            <a:r>
              <a:rPr lang="en-US" i="0" smtClean="0">
                <a:latin typeface="Lucida Calligraphy" charset="0"/>
                <a:ea typeface="ＭＳ Ｐゴシック" charset="0"/>
                <a:cs typeface="ＭＳ Ｐゴシック" charset="0"/>
              </a:rPr>
              <a:t>X</a:t>
            </a:r>
            <a:endParaRPr lang="en-US" i="0">
              <a:latin typeface="Lucida Calligraphy" charset="0"/>
              <a:ea typeface="ＭＳ Ｐゴシック" charset="0"/>
              <a:cs typeface="ＭＳ Ｐゴシック" charset="0"/>
            </a:endParaRPr>
          </a:p>
        </p:txBody>
      </p:sp>
      <p:graphicFrame>
        <p:nvGraphicFramePr>
          <p:cNvPr id="101381" name="Object 5"/>
          <p:cNvGraphicFramePr>
            <a:graphicFrameLocks noGrp="1" noChangeAspect="1"/>
          </p:cNvGraphicFramePr>
          <p:nvPr>
            <p:ph sz="quarter" idx="2"/>
            <p:extLst>
              <p:ext uri="{D42A27DB-BD31-4B8C-83A1-F6EECF244321}">
                <p14:modId xmlns:p14="http://schemas.microsoft.com/office/powerpoint/2010/main" val="2377658058"/>
              </p:ext>
            </p:extLst>
          </p:nvPr>
        </p:nvGraphicFramePr>
        <p:xfrm>
          <a:off x="5653087" y="1450974"/>
          <a:ext cx="2151495" cy="609873"/>
        </p:xfrm>
        <a:graphic>
          <a:graphicData uri="http://schemas.openxmlformats.org/presentationml/2006/ole">
            <mc:AlternateContent xmlns:mc="http://schemas.openxmlformats.org/markup-compatibility/2006">
              <mc:Choice xmlns:v="urn:schemas-microsoft-com:vml" Requires="v">
                <p:oleObj spid="_x0000_s109344" name="Formel" r:id="rId5" imgW="850900" imgH="241300" progId="Equation.3">
                  <p:embed/>
                </p:oleObj>
              </mc:Choice>
              <mc:Fallback>
                <p:oleObj name="Formel" r:id="rId5" imgW="850900" imgH="241300" progId="Equation.3">
                  <p:embed/>
                  <p:pic>
                    <p:nvPicPr>
                      <p:cNvPr id="0" name=""/>
                      <p:cNvPicPr>
                        <a:picLocks noChangeAspect="1" noChangeArrowheads="1"/>
                      </p:cNvPicPr>
                      <p:nvPr/>
                    </p:nvPicPr>
                    <p:blipFill>
                      <a:blip r:embed="rId6"/>
                      <a:srcRect/>
                      <a:stretch>
                        <a:fillRect/>
                      </a:stretch>
                    </p:blipFill>
                    <p:spPr bwMode="auto">
                      <a:xfrm>
                        <a:off x="5653087" y="1450974"/>
                        <a:ext cx="2151495" cy="609873"/>
                      </a:xfrm>
                      <a:prstGeom prst="rect">
                        <a:avLst/>
                      </a:prstGeom>
                      <a:noFill/>
                      <a:ln>
                        <a:noFill/>
                      </a:ln>
                      <a:effectLst/>
                      <a:extLst/>
                    </p:spPr>
                  </p:pic>
                </p:oleObj>
              </mc:Fallback>
            </mc:AlternateContent>
          </a:graphicData>
        </a:graphic>
      </p:graphicFrame>
      <p:graphicFrame>
        <p:nvGraphicFramePr>
          <p:cNvPr id="101382" name="Object 6"/>
          <p:cNvGraphicFramePr>
            <a:graphicFrameLocks noGrp="1" noChangeAspect="1"/>
          </p:cNvGraphicFramePr>
          <p:nvPr>
            <p:ph sz="quarter" idx="4"/>
            <p:extLst>
              <p:ext uri="{D42A27DB-BD31-4B8C-83A1-F6EECF244321}">
                <p14:modId xmlns:p14="http://schemas.microsoft.com/office/powerpoint/2010/main" val="1389772422"/>
              </p:ext>
            </p:extLst>
          </p:nvPr>
        </p:nvGraphicFramePr>
        <p:xfrm>
          <a:off x="5918200" y="2501900"/>
          <a:ext cx="2922733" cy="855092"/>
        </p:xfrm>
        <a:graphic>
          <a:graphicData uri="http://schemas.openxmlformats.org/presentationml/2006/ole">
            <mc:AlternateContent xmlns:mc="http://schemas.openxmlformats.org/markup-compatibility/2006">
              <mc:Choice xmlns:v="urn:schemas-microsoft-com:vml" Requires="v">
                <p:oleObj spid="_x0000_s109345" name="Equation" r:id="rId7" imgW="1562100" imgH="457200" progId="Equation.3">
                  <p:embed/>
                </p:oleObj>
              </mc:Choice>
              <mc:Fallback>
                <p:oleObj name="Equation" r:id="rId7" imgW="1562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8200" y="2501900"/>
                        <a:ext cx="2922733" cy="855092"/>
                      </a:xfrm>
                      <a:prstGeom prst="rect">
                        <a:avLst/>
                      </a:prstGeom>
                      <a:noFill/>
                      <a:ln>
                        <a:noFill/>
                      </a:ln>
                      <a:effectLst/>
                      <a:extLst/>
                    </p:spPr>
                  </p:pic>
                </p:oleObj>
              </mc:Fallback>
            </mc:AlternateContent>
          </a:graphicData>
        </a:graphic>
      </p:graphicFrame>
      <p:graphicFrame>
        <p:nvGraphicFramePr>
          <p:cNvPr id="101383" name="Object 7"/>
          <p:cNvGraphicFramePr>
            <a:graphicFrameLocks noChangeAspect="1"/>
          </p:cNvGraphicFramePr>
          <p:nvPr/>
        </p:nvGraphicFramePr>
        <p:xfrm>
          <a:off x="6302375" y="3716338"/>
          <a:ext cx="1366838" cy="1128712"/>
        </p:xfrm>
        <a:graphic>
          <a:graphicData uri="http://schemas.openxmlformats.org/presentationml/2006/ole">
            <mc:AlternateContent xmlns:mc="http://schemas.openxmlformats.org/markup-compatibility/2006">
              <mc:Choice xmlns:v="urn:schemas-microsoft-com:vml" Requires="v">
                <p:oleObj spid="_x0000_s109346" name="Formel" r:id="rId9" imgW="583947" imgH="482391" progId="Equation.3">
                  <p:embed/>
                </p:oleObj>
              </mc:Choice>
              <mc:Fallback>
                <p:oleObj name="Formel" r:id="rId9" imgW="583947" imgH="4823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375" y="3716338"/>
                        <a:ext cx="1366838"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1"/>
          <p:cNvSpPr>
            <a:spLocks noGrp="1"/>
          </p:cNvSpPr>
          <p:nvPr>
            <p:ph type="sldNum" sz="quarter" idx="4294967295"/>
          </p:nvPr>
        </p:nvSpPr>
        <p:spPr>
          <a:xfrm>
            <a:off x="7956550" y="6400800"/>
            <a:ext cx="1008063" cy="196850"/>
          </a:xfrm>
          <a:prstGeom prst="rect">
            <a:avLst/>
          </a:prstGeom>
        </p:spPr>
        <p:txBody>
          <a:bodyPr/>
          <a:lstStyle/>
          <a:p>
            <a:pPr>
              <a:defRPr/>
            </a:pPr>
            <a:fld id="{3459873F-0287-9A4B-A260-FE52D1F3913B}" type="slidenum">
              <a:rPr lang="de-DE"/>
              <a:pPr>
                <a:defRPr/>
              </a:pPr>
              <a:t>29</a:t>
            </a:fld>
            <a:endParaRPr lang="de-DE" dirty="0"/>
          </a:p>
        </p:txBody>
      </p:sp>
    </p:spTree>
    <p:extLst>
      <p:ext uri="{BB962C8B-B14F-4D97-AF65-F5344CB8AC3E}">
        <p14:creationId xmlns:p14="http://schemas.microsoft.com/office/powerpoint/2010/main" val="26352518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Organizational Issues: Exam</a:t>
            </a:r>
            <a:endParaRPr lang="en-US" dirty="0"/>
          </a:p>
        </p:txBody>
      </p:sp>
      <p:sp>
        <p:nvSpPr>
          <p:cNvPr id="3" name="Inhaltsplatzhalter 2"/>
          <p:cNvSpPr>
            <a:spLocks noGrp="1"/>
          </p:cNvSpPr>
          <p:nvPr>
            <p:ph idx="1"/>
          </p:nvPr>
        </p:nvSpPr>
        <p:spPr/>
        <p:txBody>
          <a:bodyPr/>
          <a:lstStyle/>
          <a:p>
            <a:pPr>
              <a:defRPr/>
            </a:pPr>
            <a:r>
              <a:rPr lang="en-US" dirty="0" smtClean="0">
                <a:solidFill>
                  <a:srgbClr val="FF0000"/>
                </a:solidFill>
              </a:rPr>
              <a:t>Registration</a:t>
            </a:r>
            <a:r>
              <a:rPr lang="en-US" dirty="0" smtClean="0"/>
              <a:t> in class required to be able to participate in </a:t>
            </a:r>
            <a:r>
              <a:rPr lang="en-US" dirty="0" smtClean="0">
                <a:solidFill>
                  <a:srgbClr val="FF0000"/>
                </a:solidFill>
              </a:rPr>
              <a:t>oral exam </a:t>
            </a:r>
            <a:r>
              <a:rPr lang="en-US" dirty="0" smtClean="0"/>
              <a:t>at the end of the semester (2 slots)</a:t>
            </a:r>
          </a:p>
        </p:txBody>
      </p:sp>
      <p:sp>
        <p:nvSpPr>
          <p:cNvPr id="4" name="Foliennummernplatzhalter 3"/>
          <p:cNvSpPr>
            <a:spLocks noGrp="1"/>
          </p:cNvSpPr>
          <p:nvPr>
            <p:ph type="sldNum" sz="quarter" idx="12"/>
          </p:nvPr>
        </p:nvSpPr>
        <p:spPr/>
        <p:txBody>
          <a:bodyPr/>
          <a:lstStyle/>
          <a:p>
            <a:pPr>
              <a:defRPr/>
            </a:pPr>
            <a:fld id="{9E982B53-B880-FC45-8AFF-3B429214E12C}" type="slidenum">
              <a:rPr lang="de-DE" smtClean="0"/>
              <a:pPr>
                <a:defRPr/>
              </a:pPr>
              <a:t>3</a:t>
            </a:fld>
            <a:endParaRPr lang="de-DE"/>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Class </a:t>
            </a:r>
            <a:r>
              <a:rPr lang="en-US" i="0" smtClean="0">
                <a:latin typeface="+mn-lt"/>
                <a:ea typeface="ＭＳ Ｐゴシック" charset="0"/>
                <a:cs typeface="ＭＳ Ｐゴシック" charset="0"/>
              </a:rPr>
              <a:t>C</a:t>
            </a:r>
            <a:endParaRPr lang="en-US" i="0">
              <a:latin typeface="+mn-lt"/>
              <a:ea typeface="ＭＳ Ｐゴシック" charset="0"/>
              <a:cs typeface="ＭＳ Ｐゴシック" charset="0"/>
            </a:endParaRPr>
          </a:p>
        </p:txBody>
      </p:sp>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5400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8" name="Object 4"/>
          <p:cNvGraphicFramePr>
            <a:graphicFrameLocks noGrp="1" noChangeAspect="1"/>
          </p:cNvGraphicFramePr>
          <p:nvPr>
            <p:ph idx="1"/>
            <p:extLst>
              <p:ext uri="{D42A27DB-BD31-4B8C-83A1-F6EECF244321}">
                <p14:modId xmlns:p14="http://schemas.microsoft.com/office/powerpoint/2010/main" val="2689178489"/>
              </p:ext>
            </p:extLst>
          </p:nvPr>
        </p:nvGraphicFramePr>
        <p:xfrm>
          <a:off x="2230438" y="1844675"/>
          <a:ext cx="5905500" cy="452438"/>
        </p:xfrm>
        <a:graphic>
          <a:graphicData uri="http://schemas.openxmlformats.org/presentationml/2006/ole">
            <mc:AlternateContent xmlns:mc="http://schemas.openxmlformats.org/markup-compatibility/2006">
              <mc:Choice xmlns:v="urn:schemas-microsoft-com:vml" Requires="v">
                <p:oleObj spid="_x0000_s86597" name="Formel" r:id="rId5" imgW="3149600" imgH="241300" progId="Equation.3">
                  <p:embed/>
                </p:oleObj>
              </mc:Choice>
              <mc:Fallback>
                <p:oleObj name="Formel" r:id="rId5" imgW="3149600" imgH="241300" progId="Equation.3">
                  <p:embed/>
                  <p:pic>
                    <p:nvPicPr>
                      <p:cNvPr id="0" name=""/>
                      <p:cNvPicPr>
                        <a:picLocks noChangeAspect="1" noChangeArrowheads="1"/>
                      </p:cNvPicPr>
                      <p:nvPr/>
                    </p:nvPicPr>
                    <p:blipFill>
                      <a:blip r:embed="rId6"/>
                      <a:srcRect/>
                      <a:stretch>
                        <a:fillRect/>
                      </a:stretch>
                    </p:blipFill>
                    <p:spPr bwMode="auto">
                      <a:xfrm>
                        <a:off x="2230438" y="1844675"/>
                        <a:ext cx="590550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30</a:t>
            </a:fld>
            <a:endParaRPr lang="de-DE" dirty="0"/>
          </a:p>
        </p:txBody>
      </p:sp>
    </p:spTree>
    <p:extLst>
      <p:ext uri="{BB962C8B-B14F-4D97-AF65-F5344CB8AC3E}">
        <p14:creationId xmlns:p14="http://schemas.microsoft.com/office/powerpoint/2010/main" val="11074568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liennummernplatzhalter 5"/>
          <p:cNvSpPr>
            <a:spLocks noGrp="1"/>
          </p:cNvSpPr>
          <p:nvPr>
            <p:ph type="sldNum" sz="quarter" idx="10"/>
          </p:nvPr>
        </p:nvSpPr>
        <p:spPr>
          <a:xfrm>
            <a:off x="7956550" y="6388100"/>
            <a:ext cx="1008063" cy="19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3B0D77E6-F034-AA4D-BBF9-2D141A1F02AA}" type="slidenum">
              <a:rPr lang="tr-TR" sz="1200">
                <a:latin typeface="+mn-lt"/>
              </a:rPr>
              <a:pPr eaLnBrk="1" hangingPunct="1"/>
              <a:t>31</a:t>
            </a:fld>
            <a:endParaRPr lang="tr-TR" sz="1200">
              <a:latin typeface="+mn-lt"/>
            </a:endParaRPr>
          </a:p>
        </p:txBody>
      </p:sp>
      <p:pic>
        <p:nvPicPr>
          <p:cNvPr id="1054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84784"/>
            <a:ext cx="61531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title"/>
          </p:nvPr>
        </p:nvSpPr>
        <p:spPr>
          <a:xfrm>
            <a:off x="468313" y="188640"/>
            <a:ext cx="8229600" cy="503238"/>
          </a:xfrm>
        </p:spPr>
        <p:txBody>
          <a:bodyPr/>
          <a:lstStyle/>
          <a:p>
            <a:pPr eaLnBrk="1" hangingPunct="1"/>
            <a:r>
              <a:rPr lang="en-US" dirty="0" smtClean="0">
                <a:latin typeface="+mn-lt"/>
                <a:ea typeface="ＭＳ Ｐゴシック" charset="0"/>
                <a:cs typeface="ＭＳ Ｐゴシック" charset="0"/>
              </a:rPr>
              <a:t>Hypothesis class </a:t>
            </a:r>
            <a:r>
              <a:rPr lang="en-US" i="0" dirty="0" smtClean="0">
                <a:latin typeface="Lucida Calligraphy" charset="0"/>
                <a:ea typeface="ＭＳ Ｐゴシック" charset="0"/>
                <a:cs typeface="ＭＳ Ｐゴシック" charset="0"/>
              </a:rPr>
              <a:t>H</a:t>
            </a:r>
            <a:endParaRPr lang="en-US" i="0" dirty="0">
              <a:latin typeface="Lucida Calligraphy" charset="0"/>
              <a:ea typeface="ＭＳ Ｐゴシック" charset="0"/>
              <a:cs typeface="ＭＳ Ｐゴシック" charset="0"/>
            </a:endParaRPr>
          </a:p>
        </p:txBody>
      </p:sp>
      <p:graphicFrame>
        <p:nvGraphicFramePr>
          <p:cNvPr id="105476" name="Object 4"/>
          <p:cNvGraphicFramePr>
            <a:graphicFrameLocks noGrp="1" noChangeAspect="1"/>
          </p:cNvGraphicFramePr>
          <p:nvPr>
            <p:ph sz="half" idx="1"/>
          </p:nvPr>
        </p:nvGraphicFramePr>
        <p:xfrm>
          <a:off x="2935288" y="1614488"/>
          <a:ext cx="3201987" cy="519112"/>
        </p:xfrm>
        <a:graphic>
          <a:graphicData uri="http://schemas.openxmlformats.org/presentationml/2006/ole">
            <mc:AlternateContent xmlns:mc="http://schemas.openxmlformats.org/markup-compatibility/2006">
              <mc:Choice xmlns:v="urn:schemas-microsoft-com:vml" Requires="v">
                <p:oleObj spid="_x0000_s1138" name="Equation" r:id="rId5" imgW="5168900" imgH="838200" progId="Equation.3">
                  <p:embed/>
                </p:oleObj>
              </mc:Choice>
              <mc:Fallback>
                <p:oleObj name="Equation" r:id="rId5" imgW="5168900" imgH="838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288" y="1614488"/>
                        <a:ext cx="32019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05477" name="Text Box 5"/>
          <p:cNvSpPr txBox="1">
            <a:spLocks noChangeArrowheads="1"/>
          </p:cNvSpPr>
          <p:nvPr/>
        </p:nvSpPr>
        <p:spPr bwMode="auto">
          <a:xfrm>
            <a:off x="5148263" y="4005263"/>
            <a:ext cx="362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dirty="0" err="1">
                <a:latin typeface="Lucida Bright" charset="0"/>
              </a:rPr>
              <a:t>Error</a:t>
            </a:r>
            <a:r>
              <a:rPr lang="tr-TR" sz="2400" dirty="0">
                <a:latin typeface="Lucida Bright" charset="0"/>
              </a:rPr>
              <a:t> of </a:t>
            </a:r>
            <a:r>
              <a:rPr lang="tr-TR" sz="2400" i="1" dirty="0">
                <a:latin typeface="Lucida Bright" charset="0"/>
              </a:rPr>
              <a:t>h </a:t>
            </a:r>
            <a:r>
              <a:rPr lang="tr-TR" sz="2400" dirty="0" smtClean="0">
                <a:latin typeface="Lucida Bright" charset="0"/>
              </a:rPr>
              <a:t>on </a:t>
            </a:r>
            <a:r>
              <a:rPr lang="tr-TR" sz="2400" dirty="0" err="1" smtClean="0">
                <a:latin typeface="Lucida Grande"/>
                <a:ea typeface="Lucida Grande"/>
                <a:cs typeface="Lucida Grande"/>
              </a:rPr>
              <a:t>Χ</a:t>
            </a:r>
            <a:endParaRPr lang="en-GB" sz="2400" dirty="0">
              <a:latin typeface="Lucida Bright" charset="0"/>
            </a:endParaRPr>
          </a:p>
        </p:txBody>
      </p:sp>
      <p:graphicFrame>
        <p:nvGraphicFramePr>
          <p:cNvPr id="105478" name="Object 6"/>
          <p:cNvGraphicFramePr>
            <a:graphicFrameLocks noGrp="1" noChangeAspect="1"/>
          </p:cNvGraphicFramePr>
          <p:nvPr>
            <p:ph sz="half" idx="2"/>
          </p:nvPr>
        </p:nvGraphicFramePr>
        <p:xfrm>
          <a:off x="5435600" y="4437063"/>
          <a:ext cx="3232150" cy="792162"/>
        </p:xfrm>
        <a:graphic>
          <a:graphicData uri="http://schemas.openxmlformats.org/presentationml/2006/ole">
            <mc:AlternateContent xmlns:mc="http://schemas.openxmlformats.org/markup-compatibility/2006">
              <mc:Choice xmlns:v="urn:schemas-microsoft-com:vml" Requires="v">
                <p:oleObj spid="_x0000_s1139" name="Formel" r:id="rId7" imgW="1866900" imgH="457200" progId="Equation.3">
                  <p:embed/>
                </p:oleObj>
              </mc:Choice>
              <mc:Fallback>
                <p:oleObj name="Formel" r:id="rId7" imgW="18669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4437063"/>
                        <a:ext cx="3232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hteck 1"/>
          <p:cNvSpPr>
            <a:spLocks noChangeArrowheads="1"/>
          </p:cNvSpPr>
          <p:nvPr/>
        </p:nvSpPr>
        <p:spPr bwMode="auto">
          <a:xfrm>
            <a:off x="5364163" y="5229225"/>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t>(a ≠ b) = 1 </a:t>
            </a:r>
            <a:r>
              <a:rPr lang="de-DE" sz="2000" dirty="0" err="1"/>
              <a:t>if</a:t>
            </a:r>
            <a:r>
              <a:rPr lang="de-DE" sz="2000" dirty="0"/>
              <a:t> ≠, 0 </a:t>
            </a:r>
            <a:r>
              <a:rPr lang="de-DE" sz="2000" dirty="0" err="1"/>
              <a:t>otherwise</a:t>
            </a:r>
            <a:endParaRPr lang="en-US" sz="2000" dirty="0"/>
          </a:p>
        </p:txBody>
      </p:sp>
      <p:sp>
        <p:nvSpPr>
          <p:cNvPr id="2" name="Textfeld 1"/>
          <p:cNvSpPr txBox="1"/>
          <p:nvPr/>
        </p:nvSpPr>
        <p:spPr>
          <a:xfrm>
            <a:off x="6468050" y="1412776"/>
            <a:ext cx="2664296" cy="1754327"/>
          </a:xfrm>
          <a:prstGeom prst="rect">
            <a:avLst/>
          </a:prstGeom>
          <a:noFill/>
        </p:spPr>
        <p:txBody>
          <a:bodyPr wrap="square" rtlCol="0">
            <a:spAutoFit/>
          </a:bodyPr>
          <a:lstStyle/>
          <a:p>
            <a:r>
              <a:rPr lang="de-DE" dirty="0" err="1" smtClean="0">
                <a:solidFill>
                  <a:srgbClr val="008000"/>
                </a:solidFill>
              </a:rPr>
              <a:t>Sometimes</a:t>
            </a:r>
            <a:r>
              <a:rPr lang="de-DE" dirty="0" smtClean="0">
                <a:solidFill>
                  <a:srgbClr val="008000"/>
                </a:solidFill>
              </a:rPr>
              <a:t> </a:t>
            </a:r>
            <a:r>
              <a:rPr lang="de-DE" dirty="0" err="1" smtClean="0">
                <a:solidFill>
                  <a:srgbClr val="008000"/>
                </a:solidFill>
              </a:rPr>
              <a:t>one</a:t>
            </a:r>
            <a:r>
              <a:rPr lang="de-DE" dirty="0" smtClean="0">
                <a:solidFill>
                  <a:srgbClr val="008000"/>
                </a:solidFill>
              </a:rPr>
              <a:t> </a:t>
            </a:r>
            <a:r>
              <a:rPr lang="de-DE" dirty="0" err="1" smtClean="0">
                <a:solidFill>
                  <a:srgbClr val="008000"/>
                </a:solidFill>
              </a:rPr>
              <a:t>one</a:t>
            </a:r>
            <a:r>
              <a:rPr lang="de-DE" dirty="0" smtClean="0">
                <a:solidFill>
                  <a:srgbClr val="008000"/>
                </a:solidFill>
              </a:rPr>
              <a:t> </a:t>
            </a:r>
            <a:r>
              <a:rPr lang="de-DE" dirty="0" err="1" smtClean="0">
                <a:solidFill>
                  <a:srgbClr val="008000"/>
                </a:solidFill>
              </a:rPr>
              <a:t>consideres</a:t>
            </a:r>
            <a:r>
              <a:rPr lang="de-DE" dirty="0" smtClean="0">
                <a:solidFill>
                  <a:srgbClr val="008000"/>
                </a:solidFill>
              </a:rPr>
              <a:t> </a:t>
            </a:r>
            <a:r>
              <a:rPr lang="de-DE" dirty="0" err="1" smtClean="0">
                <a:solidFill>
                  <a:srgbClr val="008000"/>
                </a:solidFill>
              </a:rPr>
              <a:t>generalized</a:t>
            </a:r>
            <a:r>
              <a:rPr lang="de-DE" dirty="0" smtClean="0">
                <a:solidFill>
                  <a:srgbClr val="008000"/>
                </a:solidFill>
              </a:rPr>
              <a:t> </a:t>
            </a:r>
            <a:r>
              <a:rPr lang="de-DE" dirty="0" err="1" smtClean="0">
                <a:solidFill>
                  <a:srgbClr val="008000"/>
                </a:solidFill>
              </a:rPr>
              <a:t>approach</a:t>
            </a:r>
            <a:r>
              <a:rPr lang="de-DE" dirty="0" smtClean="0">
                <a:solidFill>
                  <a:srgbClr val="008000"/>
                </a:solidFill>
              </a:rPr>
              <a:t> </a:t>
            </a:r>
            <a:r>
              <a:rPr lang="de-DE" dirty="0" smtClean="0">
                <a:solidFill>
                  <a:srgbClr val="008000"/>
                </a:solidFill>
              </a:rPr>
              <a:t>via </a:t>
            </a:r>
            <a:r>
              <a:rPr lang="de-DE" dirty="0" err="1" smtClean="0">
                <a:solidFill>
                  <a:srgbClr val="008000"/>
                </a:solidFill>
              </a:rPr>
              <a:t>bounds</a:t>
            </a:r>
            <a:r>
              <a:rPr lang="de-DE" dirty="0" smtClean="0">
                <a:solidFill>
                  <a:srgbClr val="008000"/>
                </a:solidFill>
              </a:rPr>
              <a:t> in </a:t>
            </a:r>
            <a:r>
              <a:rPr lang="de-DE" dirty="0" smtClean="0">
                <a:solidFill>
                  <a:srgbClr val="008000"/>
                </a:solidFill>
              </a:rPr>
              <a:t>so </a:t>
            </a:r>
            <a:r>
              <a:rPr lang="de-DE" dirty="0" err="1" smtClean="0">
                <a:solidFill>
                  <a:srgbClr val="008000"/>
                </a:solidFill>
              </a:rPr>
              <a:t>called</a:t>
            </a:r>
            <a:r>
              <a:rPr lang="de-DE" dirty="0" smtClean="0">
                <a:solidFill>
                  <a:srgbClr val="008000"/>
                </a:solidFill>
              </a:rPr>
              <a:t> </a:t>
            </a:r>
            <a:r>
              <a:rPr lang="de-DE" dirty="0" err="1" smtClean="0">
                <a:solidFill>
                  <a:srgbClr val="0000FF"/>
                </a:solidFill>
              </a:rPr>
              <a:t>version</a:t>
            </a:r>
            <a:r>
              <a:rPr lang="de-DE" dirty="0" smtClean="0">
                <a:solidFill>
                  <a:srgbClr val="0000FF"/>
                </a:solidFill>
              </a:rPr>
              <a:t> </a:t>
            </a:r>
            <a:r>
              <a:rPr lang="de-DE" dirty="0" err="1" smtClean="0">
                <a:solidFill>
                  <a:srgbClr val="0000FF"/>
                </a:solidFill>
              </a:rPr>
              <a:t>spaces</a:t>
            </a:r>
            <a:r>
              <a:rPr lang="de-DE" dirty="0" smtClean="0">
                <a:solidFill>
                  <a:srgbClr val="0000FF"/>
                </a:solidFill>
              </a:rPr>
              <a:t> </a:t>
            </a:r>
            <a:r>
              <a:rPr lang="de-DE" dirty="0" smtClean="0">
                <a:solidFill>
                  <a:srgbClr val="008000"/>
                </a:solidFill>
              </a:rPr>
              <a:t>(all </a:t>
            </a:r>
            <a:r>
              <a:rPr lang="de-DE" dirty="0" err="1" smtClean="0">
                <a:solidFill>
                  <a:srgbClr val="008000"/>
                </a:solidFill>
              </a:rPr>
              <a:t>hypotheses</a:t>
            </a:r>
            <a:r>
              <a:rPr lang="de-DE" dirty="0" smtClean="0">
                <a:solidFill>
                  <a:srgbClr val="008000"/>
                </a:solidFill>
              </a:rPr>
              <a:t> </a:t>
            </a:r>
            <a:r>
              <a:rPr lang="de-DE" dirty="0" err="1" smtClean="0">
                <a:solidFill>
                  <a:srgbClr val="008000"/>
                </a:solidFill>
              </a:rPr>
              <a:t>fitting</a:t>
            </a:r>
            <a:r>
              <a:rPr lang="de-DE" dirty="0" smtClean="0">
                <a:solidFill>
                  <a:srgbClr val="008000"/>
                </a:solidFill>
              </a:rPr>
              <a:t> </a:t>
            </a:r>
            <a:r>
              <a:rPr lang="de-DE" dirty="0" err="1" smtClean="0">
                <a:solidFill>
                  <a:srgbClr val="008000"/>
                </a:solidFill>
              </a:rPr>
              <a:t>to</a:t>
            </a:r>
            <a:r>
              <a:rPr lang="de-DE" dirty="0" smtClean="0">
                <a:solidFill>
                  <a:srgbClr val="008000"/>
                </a:solidFill>
              </a:rPr>
              <a:t> </a:t>
            </a:r>
            <a:r>
              <a:rPr lang="de-DE" dirty="0" err="1" smtClean="0">
                <a:solidFill>
                  <a:srgbClr val="008000"/>
                </a:solidFill>
              </a:rPr>
              <a:t>the</a:t>
            </a:r>
            <a:r>
              <a:rPr lang="de-DE" dirty="0" smtClean="0">
                <a:solidFill>
                  <a:srgbClr val="008000"/>
                </a:solidFill>
              </a:rPr>
              <a:t> </a:t>
            </a:r>
            <a:r>
              <a:rPr lang="de-DE" dirty="0" err="1" smtClean="0">
                <a:solidFill>
                  <a:srgbClr val="008000"/>
                </a:solidFill>
              </a:rPr>
              <a:t>data</a:t>
            </a:r>
            <a:r>
              <a:rPr lang="de-DE" dirty="0" smtClean="0">
                <a:solidFill>
                  <a:srgbClr val="008000"/>
                </a:solidFill>
              </a:rPr>
              <a:t>)</a:t>
            </a:r>
            <a:endParaRPr lang="de-DE" dirty="0">
              <a:solidFill>
                <a:srgbClr val="008000"/>
              </a:solidFill>
            </a:endParaRPr>
          </a:p>
        </p:txBody>
      </p:sp>
    </p:spTree>
    <p:extLst>
      <p:ext uri="{BB962C8B-B14F-4D97-AF65-F5344CB8AC3E}">
        <p14:creationId xmlns:p14="http://schemas.microsoft.com/office/powerpoint/2010/main" val="1192965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oliennummernplatzhalt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8C761E00-8B4B-F84B-AD97-0A97239CB5D2}" type="slidenum">
              <a:rPr lang="tr-TR" sz="1100">
                <a:latin typeface="+mn-lt"/>
              </a:rPr>
              <a:pPr eaLnBrk="1" hangingPunct="1"/>
              <a:t>32</a:t>
            </a:fld>
            <a:endParaRPr lang="tr-TR" sz="1100">
              <a:latin typeface="+mn-lt"/>
            </a:endParaRPr>
          </a:p>
        </p:txBody>
      </p:sp>
      <p:pic>
        <p:nvPicPr>
          <p:cNvPr id="1116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557338"/>
            <a:ext cx="61531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noChangeArrowheads="1"/>
          </p:cNvSpPr>
          <p:nvPr>
            <p:ph type="title"/>
          </p:nvPr>
        </p:nvSpPr>
        <p:spPr>
          <a:xfrm>
            <a:off x="395536" y="257200"/>
            <a:ext cx="8229600" cy="1371600"/>
          </a:xfrm>
        </p:spPr>
        <p:txBody>
          <a:bodyPr/>
          <a:lstStyle/>
          <a:p>
            <a:pPr eaLnBrk="1" hangingPunct="1"/>
            <a:r>
              <a:rPr lang="en-US" noProof="1" smtClean="0">
                <a:latin typeface="+mn-lt"/>
                <a:ea typeface="ＭＳ Ｐゴシック" charset="0"/>
                <a:cs typeface="ＭＳ Ｐゴシック" charset="0"/>
              </a:rPr>
              <a:t>Multiple Classes</a:t>
            </a:r>
            <a:r>
              <a:rPr lang="en-US" smtClean="0">
                <a:latin typeface="+mn-lt"/>
                <a:ea typeface="ＭＳ Ｐゴシック" charset="0"/>
                <a:cs typeface="ＭＳ Ｐゴシック" charset="0"/>
              </a:rPr>
              <a:t>, </a:t>
            </a:r>
            <a:r>
              <a:rPr lang="en-US" i="0" smtClean="0">
                <a:latin typeface="+mn-lt"/>
                <a:ea typeface="ＭＳ Ｐゴシック" charset="0"/>
                <a:cs typeface="ＭＳ Ｐゴシック" charset="0"/>
              </a:rPr>
              <a:t>C</a:t>
            </a:r>
            <a:r>
              <a:rPr lang="en-US" baseline="-25000" smtClean="0">
                <a:latin typeface="+mn-lt"/>
                <a:ea typeface="ＭＳ Ｐゴシック" charset="0"/>
                <a:cs typeface="ＭＳ Ｐゴシック" charset="0"/>
              </a:rPr>
              <a:t>i</a:t>
            </a:r>
            <a:r>
              <a:rPr lang="en-US" smtClean="0">
                <a:latin typeface="+mn-lt"/>
                <a:ea typeface="ＭＳ Ｐゴシック" charset="0"/>
                <a:cs typeface="ＭＳ Ｐゴシック" charset="0"/>
              </a:rPr>
              <a:t> i=1,...,K</a:t>
            </a:r>
            <a:endParaRPr lang="en-US" i="0" noProof="1">
              <a:latin typeface="+mn-lt"/>
              <a:ea typeface="ＭＳ Ｐゴシック" charset="0"/>
              <a:cs typeface="ＭＳ Ｐゴシック" charset="0"/>
            </a:endParaRPr>
          </a:p>
        </p:txBody>
      </p:sp>
      <p:graphicFrame>
        <p:nvGraphicFramePr>
          <p:cNvPr id="111620" name="Object 4"/>
          <p:cNvGraphicFramePr>
            <a:graphicFrameLocks noGrp="1" noChangeAspect="1"/>
          </p:cNvGraphicFramePr>
          <p:nvPr>
            <p:ph sz="half" idx="1"/>
          </p:nvPr>
        </p:nvGraphicFramePr>
        <p:xfrm>
          <a:off x="5867400" y="1527175"/>
          <a:ext cx="1774825" cy="461963"/>
        </p:xfrm>
        <a:graphic>
          <a:graphicData uri="http://schemas.openxmlformats.org/presentationml/2006/ole">
            <mc:AlternateContent xmlns:mc="http://schemas.openxmlformats.org/markup-compatibility/2006">
              <mc:Choice xmlns:v="urn:schemas-microsoft-com:vml" Requires="v">
                <p:oleObj spid="_x0000_s111264" name="Equation" r:id="rId5" imgW="927100" imgH="241300" progId="Equation.3">
                  <p:embed/>
                </p:oleObj>
              </mc:Choice>
              <mc:Fallback>
                <p:oleObj name="Equation" r:id="rId5" imgW="9271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527175"/>
                        <a:ext cx="17748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11621" name="Object 5"/>
          <p:cNvGraphicFramePr>
            <a:graphicFrameLocks noGrp="1" noChangeAspect="1"/>
          </p:cNvGraphicFramePr>
          <p:nvPr>
            <p:ph sz="quarter" idx="2"/>
          </p:nvPr>
        </p:nvGraphicFramePr>
        <p:xfrm>
          <a:off x="5867400" y="2205038"/>
          <a:ext cx="2832100" cy="912812"/>
        </p:xfrm>
        <a:graphic>
          <a:graphicData uri="http://schemas.openxmlformats.org/presentationml/2006/ole">
            <mc:AlternateContent xmlns:mc="http://schemas.openxmlformats.org/markup-compatibility/2006">
              <mc:Choice xmlns:v="urn:schemas-microsoft-com:vml" Requires="v">
                <p:oleObj spid="_x0000_s111265" name="Equation" r:id="rId7" imgW="1574800" imgH="508000" progId="Equation.3">
                  <p:embed/>
                </p:oleObj>
              </mc:Choice>
              <mc:Fallback>
                <p:oleObj name="Equation" r:id="rId7" imgW="15748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205038"/>
                        <a:ext cx="2832100"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11162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963" y="2924175"/>
            <a:ext cx="685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 Box 7"/>
          <p:cNvSpPr txBox="1">
            <a:spLocks noChangeArrowheads="1"/>
          </p:cNvSpPr>
          <p:nvPr/>
        </p:nvSpPr>
        <p:spPr bwMode="auto">
          <a:xfrm>
            <a:off x="5867400" y="3357563"/>
            <a:ext cx="57883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en-US" sz="2400" smtClean="0">
                <a:latin typeface="+mn-lt"/>
              </a:rPr>
              <a:t>Train hypotheses </a:t>
            </a:r>
          </a:p>
          <a:p>
            <a:pPr eaLnBrk="1" hangingPunct="1"/>
            <a:r>
              <a:rPr lang="en-US" sz="2400" i="1" smtClean="0">
                <a:latin typeface="+mn-lt"/>
              </a:rPr>
              <a:t>h</a:t>
            </a:r>
            <a:r>
              <a:rPr lang="en-US" sz="2400" i="1" baseline="-25000" smtClean="0">
                <a:latin typeface="+mn-lt"/>
              </a:rPr>
              <a:t>i</a:t>
            </a:r>
            <a:r>
              <a:rPr lang="en-US" sz="2400" smtClean="0">
                <a:latin typeface="+mn-lt"/>
              </a:rPr>
              <a:t>(</a:t>
            </a:r>
            <a:r>
              <a:rPr lang="en-US" sz="2400" b="1" i="1" smtClean="0">
                <a:latin typeface="+mn-lt"/>
              </a:rPr>
              <a:t>x</a:t>
            </a:r>
            <a:r>
              <a:rPr lang="en-US" sz="2400" smtClean="0">
                <a:latin typeface="+mn-lt"/>
              </a:rPr>
              <a:t>), </a:t>
            </a:r>
            <a:r>
              <a:rPr lang="en-US" sz="2400" i="1" smtClean="0">
                <a:latin typeface="+mn-lt"/>
              </a:rPr>
              <a:t>i </a:t>
            </a:r>
            <a:r>
              <a:rPr lang="en-US" sz="2400" smtClean="0">
                <a:latin typeface="+mn-lt"/>
              </a:rPr>
              <a:t>=1,...,</a:t>
            </a:r>
            <a:r>
              <a:rPr lang="en-US" sz="2400" i="1" smtClean="0">
                <a:latin typeface="+mn-lt"/>
              </a:rPr>
              <a:t>K</a:t>
            </a:r>
            <a:r>
              <a:rPr lang="en-US" sz="2400" smtClean="0">
                <a:latin typeface="+mn-lt"/>
              </a:rPr>
              <a:t>:</a:t>
            </a:r>
            <a:endParaRPr lang="en-US" sz="2400">
              <a:latin typeface="+mn-lt"/>
            </a:endParaRPr>
          </a:p>
        </p:txBody>
      </p:sp>
      <p:graphicFrame>
        <p:nvGraphicFramePr>
          <p:cNvPr id="111624" name="Object 8"/>
          <p:cNvGraphicFramePr>
            <a:graphicFrameLocks noGrp="1" noChangeAspect="1"/>
          </p:cNvGraphicFramePr>
          <p:nvPr>
            <p:ph sz="quarter" idx="3"/>
          </p:nvPr>
        </p:nvGraphicFramePr>
        <p:xfrm>
          <a:off x="5867400" y="4729163"/>
          <a:ext cx="3030538" cy="860425"/>
        </p:xfrm>
        <a:graphic>
          <a:graphicData uri="http://schemas.openxmlformats.org/presentationml/2006/ole">
            <mc:AlternateContent xmlns:mc="http://schemas.openxmlformats.org/markup-compatibility/2006">
              <mc:Choice xmlns:v="urn:schemas-microsoft-com:vml" Requires="v">
                <p:oleObj spid="_x0000_s111266" name="Formel" r:id="rId10" imgW="1790700" imgH="508000" progId="Equation.3">
                  <p:embed/>
                </p:oleObj>
              </mc:Choice>
              <mc:Fallback>
                <p:oleObj name="Formel" r:id="rId10" imgW="1790700" imgH="508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729163"/>
                        <a:ext cx="3030538"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207544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liennummernplatzhalter 7"/>
          <p:cNvSpPr>
            <a:spLocks noGrp="1"/>
          </p:cNvSpPr>
          <p:nvPr>
            <p:ph type="sldNum" sz="quarter" idx="11"/>
          </p:nvPr>
        </p:nvSpPr>
        <p:spPr>
          <a:xfrm>
            <a:off x="7956550" y="6112669"/>
            <a:ext cx="1008063" cy="19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E611C3C7-A7D5-AB48-8559-7B32452C5A85}" type="slidenum">
              <a:rPr lang="tr-TR" sz="1100">
                <a:latin typeface="+mn-lt"/>
              </a:rPr>
              <a:pPr eaLnBrk="1" hangingPunct="1"/>
              <a:t>33</a:t>
            </a:fld>
            <a:endParaRPr lang="tr-TR" sz="1100">
              <a:latin typeface="+mn-lt"/>
            </a:endParaRPr>
          </a:p>
        </p:txBody>
      </p:sp>
      <p:pic>
        <p:nvPicPr>
          <p:cNvPr id="1136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124744"/>
            <a:ext cx="61245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
          <p:cNvSpPr>
            <a:spLocks noGrp="1" noChangeArrowheads="1"/>
          </p:cNvSpPr>
          <p:nvPr>
            <p:ph type="title" sz="quarter"/>
          </p:nvPr>
        </p:nvSpPr>
        <p:spPr>
          <a:xfrm>
            <a:off x="457200" y="260350"/>
            <a:ext cx="8229600" cy="1027113"/>
          </a:xfrm>
        </p:spPr>
        <p:txBody>
          <a:bodyPr/>
          <a:lstStyle/>
          <a:p>
            <a:pPr eaLnBrk="1" hangingPunct="1"/>
            <a:r>
              <a:rPr lang="en-US" dirty="0" smtClean="0">
                <a:latin typeface="+mn-lt"/>
                <a:ea typeface="ＭＳ Ｐゴシック" charset="0"/>
                <a:cs typeface="ＭＳ Ｐゴシック" charset="0"/>
              </a:rPr>
              <a:t>Regression</a:t>
            </a:r>
            <a:endParaRPr lang="en-US" dirty="0">
              <a:latin typeface="+mn-lt"/>
              <a:ea typeface="ＭＳ Ｐゴシック" charset="0"/>
              <a:cs typeface="ＭＳ Ｐゴシック" charset="0"/>
            </a:endParaRPr>
          </a:p>
        </p:txBody>
      </p:sp>
      <p:graphicFrame>
        <p:nvGraphicFramePr>
          <p:cNvPr id="113668" name="Object 4"/>
          <p:cNvGraphicFramePr>
            <a:graphicFrameLocks noGrp="1" noChangeAspect="1"/>
          </p:cNvGraphicFramePr>
          <p:nvPr>
            <p:ph sz="quarter" idx="1"/>
            <p:extLst>
              <p:ext uri="{D42A27DB-BD31-4B8C-83A1-F6EECF244321}">
                <p14:modId xmlns:p14="http://schemas.microsoft.com/office/powerpoint/2010/main" val="836612178"/>
              </p:ext>
            </p:extLst>
          </p:nvPr>
        </p:nvGraphicFramePr>
        <p:xfrm>
          <a:off x="4964113" y="2029619"/>
          <a:ext cx="2212975" cy="463550"/>
        </p:xfrm>
        <a:graphic>
          <a:graphicData uri="http://schemas.openxmlformats.org/presentationml/2006/ole">
            <mc:AlternateContent xmlns:mc="http://schemas.openxmlformats.org/markup-compatibility/2006">
              <mc:Choice xmlns:v="urn:schemas-microsoft-com:vml" Requires="v">
                <p:oleObj spid="_x0000_s113968" name="Equation" r:id="rId5" imgW="1091726" imgH="228501" progId="Equation.3">
                  <p:embed/>
                </p:oleObj>
              </mc:Choice>
              <mc:Fallback>
                <p:oleObj name="Equation" r:id="rId5" imgW="109172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2029619"/>
                        <a:ext cx="2212975" cy="463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13669" name="Object 5"/>
          <p:cNvGraphicFramePr>
            <a:graphicFrameLocks noGrp="1" noChangeAspect="1"/>
          </p:cNvGraphicFramePr>
          <p:nvPr>
            <p:ph sz="quarter" idx="2"/>
            <p:extLst>
              <p:ext uri="{D42A27DB-BD31-4B8C-83A1-F6EECF244321}">
                <p14:modId xmlns:p14="http://schemas.microsoft.com/office/powerpoint/2010/main" val="800948812"/>
              </p:ext>
            </p:extLst>
          </p:nvPr>
        </p:nvGraphicFramePr>
        <p:xfrm>
          <a:off x="5867400" y="2636044"/>
          <a:ext cx="3036888" cy="461963"/>
        </p:xfrm>
        <a:graphic>
          <a:graphicData uri="http://schemas.openxmlformats.org/presentationml/2006/ole">
            <mc:AlternateContent xmlns:mc="http://schemas.openxmlformats.org/markup-compatibility/2006">
              <mc:Choice xmlns:v="urn:schemas-microsoft-com:vml" Requires="v">
                <p:oleObj spid="_x0000_s113969" name="Equation" r:id="rId7" imgW="1587500" imgH="241300" progId="Equation.3">
                  <p:embed/>
                </p:oleObj>
              </mc:Choice>
              <mc:Fallback>
                <p:oleObj name="Equation" r:id="rId7" imgW="15875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636044"/>
                        <a:ext cx="3036888" cy="4619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124" name="Object 6"/>
          <p:cNvGraphicFramePr>
            <a:graphicFrameLocks noGrp="1" noChangeAspect="1"/>
          </p:cNvGraphicFramePr>
          <p:nvPr>
            <p:ph sz="quarter" idx="3"/>
            <p:extLst>
              <p:ext uri="{D42A27DB-BD31-4B8C-83A1-F6EECF244321}">
                <p14:modId xmlns:p14="http://schemas.microsoft.com/office/powerpoint/2010/main" val="2907101733"/>
              </p:ext>
            </p:extLst>
          </p:nvPr>
        </p:nvGraphicFramePr>
        <p:xfrm>
          <a:off x="468313" y="2853532"/>
          <a:ext cx="2735262" cy="633412"/>
        </p:xfrm>
        <a:graphic>
          <a:graphicData uri="http://schemas.openxmlformats.org/presentationml/2006/ole">
            <mc:AlternateContent xmlns:mc="http://schemas.openxmlformats.org/markup-compatibility/2006">
              <mc:Choice xmlns:v="urn:schemas-microsoft-com:vml" Requires="v">
                <p:oleObj spid="_x0000_s113970" name="Equation" r:id="rId9" imgW="1866900" imgH="431800" progId="Equation.3">
                  <p:embed/>
                </p:oleObj>
              </mc:Choice>
              <mc:Fallback>
                <p:oleObj name="Equation" r:id="rId9" imgW="18669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2853532"/>
                        <a:ext cx="2735262" cy="6334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13671" name="Line 7"/>
          <p:cNvSpPr>
            <a:spLocks noChangeShapeType="1"/>
          </p:cNvSpPr>
          <p:nvPr/>
        </p:nvSpPr>
        <p:spPr bwMode="auto">
          <a:xfrm flipH="1">
            <a:off x="4211638" y="2493169"/>
            <a:ext cx="36036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3672" name="Line 8"/>
          <p:cNvSpPr>
            <a:spLocks noChangeShapeType="1"/>
          </p:cNvSpPr>
          <p:nvPr/>
        </p:nvSpPr>
        <p:spPr bwMode="auto">
          <a:xfrm flipH="1">
            <a:off x="5294313" y="3140869"/>
            <a:ext cx="57467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aphicFrame>
        <p:nvGraphicFramePr>
          <p:cNvPr id="5125" name="Object 9"/>
          <p:cNvGraphicFramePr>
            <a:graphicFrameLocks noChangeAspect="1"/>
          </p:cNvGraphicFramePr>
          <p:nvPr>
            <p:extLst>
              <p:ext uri="{D42A27DB-BD31-4B8C-83A1-F6EECF244321}">
                <p14:modId xmlns:p14="http://schemas.microsoft.com/office/powerpoint/2010/main" val="688920694"/>
              </p:ext>
            </p:extLst>
          </p:nvPr>
        </p:nvGraphicFramePr>
        <p:xfrm>
          <a:off x="395288" y="3428207"/>
          <a:ext cx="4421187" cy="806450"/>
        </p:xfrm>
        <a:graphic>
          <a:graphicData uri="http://schemas.openxmlformats.org/presentationml/2006/ole">
            <mc:AlternateContent xmlns:mc="http://schemas.openxmlformats.org/markup-compatibility/2006">
              <mc:Choice xmlns:v="urn:schemas-microsoft-com:vml" Requires="v">
                <p:oleObj spid="_x0000_s113971" name="Formel" r:id="rId11" imgW="2362200" imgH="431800" progId="Equation.3">
                  <p:embed/>
                </p:oleObj>
              </mc:Choice>
              <mc:Fallback>
                <p:oleObj name="Formel" r:id="rId11" imgW="23622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288" y="3428207"/>
                        <a:ext cx="4421187" cy="806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3674" name="Object 10"/>
          <p:cNvGraphicFramePr>
            <a:graphicFrameLocks noChangeAspect="1"/>
          </p:cNvGraphicFramePr>
          <p:nvPr>
            <p:extLst>
              <p:ext uri="{D42A27DB-BD31-4B8C-83A1-F6EECF244321}">
                <p14:modId xmlns:p14="http://schemas.microsoft.com/office/powerpoint/2010/main" val="1851115541"/>
              </p:ext>
            </p:extLst>
          </p:nvPr>
        </p:nvGraphicFramePr>
        <p:xfrm>
          <a:off x="552450" y="1250950"/>
          <a:ext cx="1701800" cy="1752600"/>
        </p:xfrm>
        <a:graphic>
          <a:graphicData uri="http://schemas.openxmlformats.org/presentationml/2006/ole">
            <mc:AlternateContent xmlns:mc="http://schemas.openxmlformats.org/markup-compatibility/2006">
              <mc:Choice xmlns:v="urn:schemas-microsoft-com:vml" Requires="v">
                <p:oleObj spid="_x0000_s113972" name="Formel" r:id="rId13" imgW="838200" imgH="863600" progId="Equation.3">
                  <p:embed/>
                </p:oleObj>
              </mc:Choice>
              <mc:Fallback>
                <p:oleObj name="Formel" r:id="rId13" imgW="838200" imgH="863600" progId="Equation.3">
                  <p:embed/>
                  <p:pic>
                    <p:nvPicPr>
                      <p:cNvPr id="0" name=""/>
                      <p:cNvPicPr>
                        <a:picLocks noChangeAspect="1" noChangeArrowheads="1"/>
                      </p:cNvPicPr>
                      <p:nvPr/>
                    </p:nvPicPr>
                    <p:blipFill>
                      <a:blip r:embed="rId14"/>
                      <a:srcRect/>
                      <a:stretch>
                        <a:fillRect/>
                      </a:stretch>
                    </p:blipFill>
                    <p:spPr bwMode="auto">
                      <a:xfrm>
                        <a:off x="552450" y="1250950"/>
                        <a:ext cx="1701800"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33" name="Text Box 11"/>
          <p:cNvSpPr txBox="1">
            <a:spLocks noChangeArrowheads="1"/>
          </p:cNvSpPr>
          <p:nvPr/>
        </p:nvSpPr>
        <p:spPr bwMode="auto">
          <a:xfrm>
            <a:off x="0" y="4364832"/>
            <a:ext cx="812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de-DE" sz="1800" dirty="0"/>
              <a:t>Partial derivatives </a:t>
            </a:r>
            <a:r>
              <a:rPr lang="de-DE" sz="1800" dirty="0" err="1"/>
              <a:t>of</a:t>
            </a:r>
            <a:r>
              <a:rPr lang="de-DE" sz="1800" dirty="0"/>
              <a:t> E </a:t>
            </a:r>
            <a:r>
              <a:rPr lang="de-DE" sz="1800" dirty="0" err="1"/>
              <a:t>w.r.t</a:t>
            </a:r>
            <a:r>
              <a:rPr lang="de-DE" sz="1800" dirty="0"/>
              <a:t> w</a:t>
            </a:r>
            <a:r>
              <a:rPr lang="de-DE" sz="1800" baseline="-25000" dirty="0"/>
              <a:t>1</a:t>
            </a:r>
            <a:r>
              <a:rPr lang="de-DE" sz="1800" dirty="0"/>
              <a:t> </a:t>
            </a:r>
            <a:r>
              <a:rPr lang="de-DE" sz="1800" dirty="0" err="1"/>
              <a:t>and</a:t>
            </a:r>
            <a:r>
              <a:rPr lang="de-DE" sz="1800" dirty="0"/>
              <a:t> w</a:t>
            </a:r>
            <a:r>
              <a:rPr lang="de-DE" sz="1800" baseline="-25000" dirty="0"/>
              <a:t>0</a:t>
            </a:r>
            <a:r>
              <a:rPr lang="de-DE" sz="1800" dirty="0"/>
              <a:t> </a:t>
            </a:r>
            <a:r>
              <a:rPr lang="de-DE" sz="1800" dirty="0" err="1"/>
              <a:t>and</a:t>
            </a:r>
            <a:r>
              <a:rPr lang="de-DE" sz="1800" dirty="0"/>
              <a:t> </a:t>
            </a:r>
            <a:r>
              <a:rPr lang="de-DE" sz="1800" dirty="0" err="1"/>
              <a:t>setting</a:t>
            </a:r>
            <a:r>
              <a:rPr lang="de-DE" sz="1800" dirty="0"/>
              <a:t> </a:t>
            </a:r>
            <a:r>
              <a:rPr lang="de-DE" sz="1800" dirty="0" err="1"/>
              <a:t>them</a:t>
            </a:r>
            <a:r>
              <a:rPr lang="de-DE" sz="1800" dirty="0"/>
              <a:t> </a:t>
            </a:r>
            <a:r>
              <a:rPr lang="de-DE" sz="1800" dirty="0" err="1"/>
              <a:t>to</a:t>
            </a:r>
            <a:r>
              <a:rPr lang="de-DE" sz="1800" dirty="0"/>
              <a:t> 0 -&gt; </a:t>
            </a:r>
            <a:r>
              <a:rPr lang="de-DE" sz="1800" dirty="0" err="1"/>
              <a:t>minimize</a:t>
            </a:r>
            <a:r>
              <a:rPr lang="de-DE" sz="1800" dirty="0"/>
              <a:t> </a:t>
            </a:r>
            <a:r>
              <a:rPr lang="de-DE" sz="1800" dirty="0" err="1"/>
              <a:t>error</a:t>
            </a:r>
            <a:endParaRPr lang="de-DE" sz="1800" dirty="0"/>
          </a:p>
        </p:txBody>
      </p:sp>
      <p:graphicFrame>
        <p:nvGraphicFramePr>
          <p:cNvPr id="5127" name="Object 12"/>
          <p:cNvGraphicFramePr>
            <a:graphicFrameLocks noGrp="1" noChangeAspect="1"/>
          </p:cNvGraphicFramePr>
          <p:nvPr>
            <p:ph sz="quarter" idx="4"/>
            <p:extLst>
              <p:ext uri="{D42A27DB-BD31-4B8C-83A1-F6EECF244321}">
                <p14:modId xmlns:p14="http://schemas.microsoft.com/office/powerpoint/2010/main" val="1109393812"/>
              </p:ext>
            </p:extLst>
          </p:nvPr>
        </p:nvGraphicFramePr>
        <p:xfrm>
          <a:off x="684213" y="4796632"/>
          <a:ext cx="2062162" cy="1584325"/>
        </p:xfrm>
        <a:graphic>
          <a:graphicData uri="http://schemas.openxmlformats.org/presentationml/2006/ole">
            <mc:AlternateContent xmlns:mc="http://schemas.openxmlformats.org/markup-compatibility/2006">
              <mc:Choice xmlns:v="urn:schemas-microsoft-com:vml" Requires="v">
                <p:oleObj spid="_x0000_s113973" name="Formel" r:id="rId15" imgW="1257300" imgH="965200" progId="Equation.3">
                  <p:embed/>
                </p:oleObj>
              </mc:Choice>
              <mc:Fallback>
                <p:oleObj name="Formel" r:id="rId15" imgW="1257300" imgH="965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4796632"/>
                        <a:ext cx="2062162" cy="1584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698882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anim calcmode="lin" valueType="num">
                                      <p:cBhvr additive="base">
                                        <p:cTn id="19" dur="500" fill="hold"/>
                                        <p:tgtEl>
                                          <p:spTgt spid="5133"/>
                                        </p:tgtEl>
                                        <p:attrNameLst>
                                          <p:attrName>ppt_x</p:attrName>
                                        </p:attrNameLst>
                                      </p:cBhvr>
                                      <p:tavLst>
                                        <p:tav tm="0">
                                          <p:val>
                                            <p:strVal val="#ppt_x"/>
                                          </p:val>
                                        </p:tav>
                                        <p:tav tm="100000">
                                          <p:val>
                                            <p:strVal val="#ppt_x"/>
                                          </p:val>
                                        </p:tav>
                                      </p:tavLst>
                                    </p:anim>
                                    <p:anim calcmode="lin" valueType="num">
                                      <p:cBhvr additive="base">
                                        <p:cTn id="20" dur="500" fill="hold"/>
                                        <p:tgtEl>
                                          <p:spTgt spid="51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 calcmode="lin" valueType="num">
                                      <p:cBhvr additive="base">
                                        <p:cTn id="23" dur="500" fill="hold"/>
                                        <p:tgtEl>
                                          <p:spTgt spid="5127"/>
                                        </p:tgtEl>
                                        <p:attrNameLst>
                                          <p:attrName>ppt_x</p:attrName>
                                        </p:attrNameLst>
                                      </p:cBhvr>
                                      <p:tavLst>
                                        <p:tav tm="0">
                                          <p:val>
                                            <p:strVal val="#ppt_x"/>
                                          </p:val>
                                        </p:tav>
                                        <p:tav tm="100000">
                                          <p:val>
                                            <p:strVal val="#ppt_x"/>
                                          </p:val>
                                        </p:tav>
                                      </p:tavLst>
                                    </p:anim>
                                    <p:anim calcmode="lin" valueType="num">
                                      <p:cBhvr additive="base">
                                        <p:cTn id="2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Foliennummernplatzhalter 6"/>
          <p:cNvSpPr>
            <a:spLocks noGrp="1"/>
          </p:cNvSpPr>
          <p:nvPr>
            <p:ph type="sldNum" sz="quarter" idx="11"/>
          </p:nvPr>
        </p:nvSpPr>
        <p:spPr>
          <a:xfrm>
            <a:off x="6588124" y="6381328"/>
            <a:ext cx="2376363" cy="313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498A1562-7224-6F4F-8188-F8628C08E5D8}" type="slidenum">
              <a:rPr lang="tr-TR" sz="1100">
                <a:latin typeface="+mn-lt"/>
              </a:rPr>
              <a:pPr eaLnBrk="1" hangingPunct="1"/>
              <a:t>34</a:t>
            </a:fld>
            <a:endParaRPr lang="tr-TR" sz="1100" dirty="0">
              <a:latin typeface="+mn-lt"/>
            </a:endParaRPr>
          </a:p>
        </p:txBody>
      </p:sp>
      <p:sp>
        <p:nvSpPr>
          <p:cNvPr id="121858" name="Rectangle 2"/>
          <p:cNvSpPr>
            <a:spLocks noGrp="1" noChangeArrowheads="1"/>
          </p:cNvSpPr>
          <p:nvPr>
            <p:ph type="title"/>
          </p:nvPr>
        </p:nvSpPr>
        <p:spPr>
          <a:xfrm>
            <a:off x="395536" y="257200"/>
            <a:ext cx="8229600" cy="1371600"/>
          </a:xfrm>
        </p:spPr>
        <p:txBody>
          <a:bodyPr/>
          <a:lstStyle/>
          <a:p>
            <a:r>
              <a:rPr lang="en-US" dirty="0" smtClean="0">
                <a:latin typeface="+mn-lt"/>
                <a:ea typeface="ＭＳ Ｐゴシック" charset="0"/>
                <a:cs typeface="ＭＳ Ｐゴシック" charset="0"/>
              </a:rPr>
              <a:t>Dimensions of a Supervised Learner</a:t>
            </a:r>
            <a:endParaRPr lang="en-US" dirty="0">
              <a:latin typeface="+mn-lt"/>
              <a:ea typeface="ＭＳ Ｐゴシック" charset="0"/>
              <a:cs typeface="ＭＳ Ｐゴシック" charset="0"/>
            </a:endParaRPr>
          </a:p>
        </p:txBody>
      </p:sp>
      <p:sp>
        <p:nvSpPr>
          <p:cNvPr id="121859" name="Rectangle 3"/>
          <p:cNvSpPr>
            <a:spLocks noGrp="1" noChangeArrowheads="1"/>
          </p:cNvSpPr>
          <p:nvPr>
            <p:ph type="body" sz="half" idx="1"/>
          </p:nvPr>
        </p:nvSpPr>
        <p:spPr>
          <a:xfrm>
            <a:off x="457200" y="1484784"/>
            <a:ext cx="4038600" cy="3886200"/>
          </a:xfrm>
        </p:spPr>
        <p:txBody>
          <a:bodyPr/>
          <a:lstStyle/>
          <a:p>
            <a:pPr marL="609600" indent="-609600">
              <a:buFont typeface="Wingdings" charset="0"/>
              <a:buAutoNum type="arabicPeriod"/>
            </a:pPr>
            <a:r>
              <a:rPr lang="en-US" sz="2800" dirty="0" smtClean="0">
                <a:ea typeface="ＭＳ Ｐゴシック" charset="0"/>
              </a:rPr>
              <a:t>Model: </a:t>
            </a:r>
          </a:p>
          <a:p>
            <a:pPr marL="990600" lvl="1" indent="-533400">
              <a:buFont typeface="Wingdings" charset="0"/>
              <a:buNone/>
            </a:pPr>
            <a:r>
              <a:rPr lang="en-US" sz="3200" i="1" dirty="0" smtClean="0">
                <a:ea typeface="ＭＳ Ｐゴシック" charset="0"/>
              </a:rPr>
              <a:t>		</a:t>
            </a:r>
            <a:endParaRPr lang="en-US" sz="3200" dirty="0" smtClean="0">
              <a:ea typeface="ＭＳ Ｐゴシック" charset="0"/>
            </a:endParaRPr>
          </a:p>
          <a:p>
            <a:pPr marL="609600" indent="-609600">
              <a:buFont typeface="Wingdings" charset="0"/>
              <a:buAutoNum type="arabicPeriod"/>
            </a:pPr>
            <a:r>
              <a:rPr lang="en-US" sz="2800" dirty="0" smtClean="0">
                <a:ea typeface="ＭＳ Ｐゴシック" charset="0"/>
              </a:rPr>
              <a:t>Loss function:</a:t>
            </a:r>
          </a:p>
          <a:p>
            <a:pPr marL="990600" lvl="1" indent="-533400">
              <a:buFont typeface="Wingdings" charset="0"/>
              <a:buNone/>
            </a:pPr>
            <a:r>
              <a:rPr lang="en-US" sz="3200" dirty="0" smtClean="0">
                <a:ea typeface="ＭＳ Ｐゴシック" charset="0"/>
              </a:rPr>
              <a:t>		</a:t>
            </a:r>
          </a:p>
          <a:p>
            <a:pPr marL="609600" indent="-609600">
              <a:buFont typeface="Wingdings" charset="0"/>
              <a:buAutoNum type="arabicPeriod"/>
            </a:pPr>
            <a:r>
              <a:rPr lang="en-US" sz="2800" dirty="0" smtClean="0">
                <a:ea typeface="ＭＳ Ｐゴシック" charset="0"/>
              </a:rPr>
              <a:t>Optimization procedure:</a:t>
            </a:r>
          </a:p>
          <a:p>
            <a:pPr marL="609600" indent="-609600">
              <a:buFont typeface="Wingdings" charset="0"/>
              <a:buNone/>
            </a:pPr>
            <a:r>
              <a:rPr lang="en-US" sz="2800" dirty="0" smtClean="0">
                <a:ea typeface="ＭＳ Ｐゴシック" charset="0"/>
              </a:rPr>
              <a:t>			</a:t>
            </a:r>
            <a:endParaRPr lang="en-US" sz="2800" dirty="0">
              <a:ea typeface="ＭＳ Ｐゴシック" charset="0"/>
            </a:endParaRPr>
          </a:p>
        </p:txBody>
      </p:sp>
      <p:graphicFrame>
        <p:nvGraphicFramePr>
          <p:cNvPr id="121860" name="Object 2"/>
          <p:cNvGraphicFramePr>
            <a:graphicFrameLocks noGrp="1" noChangeAspect="1"/>
          </p:cNvGraphicFramePr>
          <p:nvPr>
            <p:ph sz="quarter" idx="2"/>
            <p:extLst>
              <p:ext uri="{D42A27DB-BD31-4B8C-83A1-F6EECF244321}">
                <p14:modId xmlns:p14="http://schemas.microsoft.com/office/powerpoint/2010/main" val="1286464759"/>
              </p:ext>
            </p:extLst>
          </p:nvPr>
        </p:nvGraphicFramePr>
        <p:xfrm>
          <a:off x="3900363" y="1564432"/>
          <a:ext cx="1079500" cy="400050"/>
        </p:xfrm>
        <a:graphic>
          <a:graphicData uri="http://schemas.openxmlformats.org/presentationml/2006/ole">
            <mc:AlternateContent xmlns:mc="http://schemas.openxmlformats.org/markup-compatibility/2006">
              <mc:Choice xmlns:v="urn:schemas-microsoft-com:vml" Requires="v">
                <p:oleObj spid="_x0000_s112291" name="Equation" r:id="rId3" imgW="952087" imgH="355446" progId="Equation.3">
                  <p:embed/>
                </p:oleObj>
              </mc:Choice>
              <mc:Fallback>
                <p:oleObj name="Equation" r:id="rId3" imgW="95208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363" y="1564432"/>
                        <a:ext cx="1079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1" name="Object 3"/>
          <p:cNvGraphicFramePr>
            <a:graphicFrameLocks noGrp="1" noChangeAspect="1"/>
          </p:cNvGraphicFramePr>
          <p:nvPr>
            <p:ph sz="quarter" idx="3"/>
            <p:extLst>
              <p:ext uri="{D42A27DB-BD31-4B8C-83A1-F6EECF244321}">
                <p14:modId xmlns:p14="http://schemas.microsoft.com/office/powerpoint/2010/main" val="3974204556"/>
              </p:ext>
            </p:extLst>
          </p:nvPr>
        </p:nvGraphicFramePr>
        <p:xfrm>
          <a:off x="3899743" y="2572544"/>
          <a:ext cx="3984625" cy="763587"/>
        </p:xfrm>
        <a:graphic>
          <a:graphicData uri="http://schemas.openxmlformats.org/presentationml/2006/ole">
            <mc:AlternateContent xmlns:mc="http://schemas.openxmlformats.org/markup-compatibility/2006">
              <mc:Choice xmlns:v="urn:schemas-microsoft-com:vml" Requires="v">
                <p:oleObj spid="_x0000_s112292" name="Equation" r:id="rId5" imgW="1790700" imgH="342900" progId="Equation.3">
                  <p:embed/>
                </p:oleObj>
              </mc:Choice>
              <mc:Fallback>
                <p:oleObj name="Equation" r:id="rId5" imgW="17907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743" y="2572544"/>
                        <a:ext cx="398462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2" name="Object 4"/>
          <p:cNvGraphicFramePr>
            <a:graphicFrameLocks noChangeAspect="1"/>
          </p:cNvGraphicFramePr>
          <p:nvPr>
            <p:extLst>
              <p:ext uri="{D42A27DB-BD31-4B8C-83A1-F6EECF244321}">
                <p14:modId xmlns:p14="http://schemas.microsoft.com/office/powerpoint/2010/main" val="3031625409"/>
              </p:ext>
            </p:extLst>
          </p:nvPr>
        </p:nvGraphicFramePr>
        <p:xfrm>
          <a:off x="4148138" y="3919538"/>
          <a:ext cx="2897187" cy="582612"/>
        </p:xfrm>
        <a:graphic>
          <a:graphicData uri="http://schemas.openxmlformats.org/presentationml/2006/ole">
            <mc:AlternateContent xmlns:mc="http://schemas.openxmlformats.org/markup-compatibility/2006">
              <mc:Choice xmlns:v="urn:schemas-microsoft-com:vml" Requires="v">
                <p:oleObj spid="_x0000_s112293" name="Formel" r:id="rId7" imgW="1320800" imgH="266700" progId="Equation.3">
                  <p:embed/>
                </p:oleObj>
              </mc:Choice>
              <mc:Fallback>
                <p:oleObj name="Formel" r:id="rId7" imgW="1320800" imgH="266700" progId="Equation.3">
                  <p:embed/>
                  <p:pic>
                    <p:nvPicPr>
                      <p:cNvPr id="0" name=""/>
                      <p:cNvPicPr>
                        <a:picLocks noChangeAspect="1" noChangeArrowheads="1"/>
                      </p:cNvPicPr>
                      <p:nvPr/>
                    </p:nvPicPr>
                    <p:blipFill>
                      <a:blip r:embed="rId8"/>
                      <a:srcRect/>
                      <a:stretch>
                        <a:fillRect/>
                      </a:stretch>
                    </p:blipFill>
                    <p:spPr bwMode="auto">
                      <a:xfrm>
                        <a:off x="4148138" y="3919538"/>
                        <a:ext cx="2897187"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feld 1"/>
          <p:cNvSpPr txBox="1"/>
          <p:nvPr/>
        </p:nvSpPr>
        <p:spPr>
          <a:xfrm>
            <a:off x="1907704" y="5301208"/>
            <a:ext cx="6491230" cy="523220"/>
          </a:xfrm>
          <a:prstGeom prst="rect">
            <a:avLst/>
          </a:prstGeom>
          <a:noFill/>
        </p:spPr>
        <p:txBody>
          <a:bodyPr wrap="none" rtlCol="0">
            <a:spAutoFit/>
          </a:bodyPr>
          <a:lstStyle/>
          <a:p>
            <a:r>
              <a:rPr lang="de-DE" sz="2800" dirty="0" smtClean="0">
                <a:solidFill>
                  <a:srgbClr val="FF0000"/>
                </a:solidFill>
              </a:rPr>
              <a:t>In </a:t>
            </a:r>
            <a:r>
              <a:rPr lang="de-DE" sz="2800" dirty="0" err="1" smtClean="0">
                <a:solidFill>
                  <a:srgbClr val="FF0000"/>
                </a:solidFill>
              </a:rPr>
              <a:t>most</a:t>
            </a:r>
            <a:r>
              <a:rPr lang="de-DE" sz="2800" dirty="0" smtClean="0">
                <a:solidFill>
                  <a:srgbClr val="FF0000"/>
                </a:solidFill>
              </a:rPr>
              <a:t> </a:t>
            </a:r>
            <a:r>
              <a:rPr lang="de-DE" sz="2800" dirty="0" err="1" smtClean="0">
                <a:solidFill>
                  <a:srgbClr val="FF0000"/>
                </a:solidFill>
              </a:rPr>
              <a:t>of</a:t>
            </a:r>
            <a:r>
              <a:rPr lang="de-DE" sz="2800" dirty="0" smtClean="0">
                <a:solidFill>
                  <a:srgbClr val="FF0000"/>
                </a:solidFill>
              </a:rPr>
              <a:t> ML: </a:t>
            </a:r>
            <a:r>
              <a:rPr lang="de-DE" sz="2800" dirty="0" err="1" smtClean="0">
                <a:solidFill>
                  <a:srgbClr val="FF0000"/>
                </a:solidFill>
              </a:rPr>
              <a:t>It‘s</a:t>
            </a:r>
            <a:r>
              <a:rPr lang="de-DE" sz="2800" dirty="0" smtClean="0">
                <a:solidFill>
                  <a:srgbClr val="FF0000"/>
                </a:solidFill>
              </a:rPr>
              <a:t> all </a:t>
            </a:r>
            <a:r>
              <a:rPr lang="de-DE" sz="2800" dirty="0" err="1" smtClean="0">
                <a:solidFill>
                  <a:srgbClr val="FF0000"/>
                </a:solidFill>
              </a:rPr>
              <a:t>about</a:t>
            </a:r>
            <a:r>
              <a:rPr lang="de-DE" sz="2800" dirty="0" smtClean="0">
                <a:solidFill>
                  <a:srgbClr val="FF0000"/>
                </a:solidFill>
              </a:rPr>
              <a:t> </a:t>
            </a:r>
            <a:r>
              <a:rPr lang="de-DE" sz="2800" dirty="0" err="1" smtClean="0">
                <a:solidFill>
                  <a:srgbClr val="FF0000"/>
                </a:solidFill>
              </a:rPr>
              <a:t>optimization</a:t>
            </a:r>
            <a:r>
              <a:rPr lang="de-DE" sz="2800" dirty="0" smtClean="0">
                <a:solidFill>
                  <a:srgbClr val="FF0000"/>
                </a:solidFill>
              </a:rPr>
              <a:t> </a:t>
            </a:r>
            <a:endParaRPr lang="de-DE" sz="2800" dirty="0">
              <a:solidFill>
                <a:srgbClr val="FF0000"/>
              </a:solidFill>
            </a:endParaRPr>
          </a:p>
        </p:txBody>
      </p:sp>
    </p:spTree>
    <p:extLst>
      <p:ext uri="{BB962C8B-B14F-4D97-AF65-F5344CB8AC3E}">
        <p14:creationId xmlns:p14="http://schemas.microsoft.com/office/powerpoint/2010/main" val="2830324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95288" y="188913"/>
            <a:ext cx="8229600" cy="936625"/>
          </a:xfrm>
        </p:spPr>
        <p:txBody>
          <a:bodyPr/>
          <a:lstStyle/>
          <a:p>
            <a:pPr eaLnBrk="1" hangingPunct="1"/>
            <a:r>
              <a:rPr lang="en-US" smtClean="0">
                <a:latin typeface="+mn-lt"/>
                <a:ea typeface="ＭＳ Ｐゴシック" charset="0"/>
                <a:cs typeface="ＭＳ Ｐゴシック" charset="0"/>
              </a:rPr>
              <a:t>Model Selection &amp; Generalization</a:t>
            </a:r>
            <a:endParaRPr lang="en-US">
              <a:latin typeface="+mn-lt"/>
              <a:ea typeface="ＭＳ Ｐゴシック" charset="0"/>
              <a:cs typeface="ＭＳ Ｐゴシック" charset="0"/>
            </a:endParaRPr>
          </a:p>
        </p:txBody>
      </p:sp>
      <p:sp>
        <p:nvSpPr>
          <p:cNvPr id="115715" name="Rectangle 3"/>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cs typeface="ＭＳ Ｐゴシック" charset="0"/>
              </a:rPr>
              <a:t>Learning is an </a:t>
            </a:r>
            <a:r>
              <a:rPr lang="en-US" dirty="0" smtClean="0">
                <a:solidFill>
                  <a:srgbClr val="FF0000"/>
                </a:solidFill>
                <a:ea typeface="ＭＳ Ｐゴシック" charset="0"/>
                <a:cs typeface="ＭＳ Ｐゴシック" charset="0"/>
              </a:rPr>
              <a:t>ill-posed problem</a:t>
            </a:r>
            <a:r>
              <a:rPr lang="en-US" dirty="0" smtClean="0">
                <a:solidFill>
                  <a:schemeClr val="bg2"/>
                </a:solidFill>
                <a:ea typeface="ＭＳ Ｐゴシック" charset="0"/>
                <a:cs typeface="ＭＳ Ｐゴシック" charset="0"/>
              </a:rPr>
              <a:t>;</a:t>
            </a:r>
            <a:r>
              <a:rPr lang="en-US" dirty="0" smtClean="0">
                <a:ea typeface="ＭＳ Ｐゴシック" charset="0"/>
                <a:cs typeface="ＭＳ Ｐゴシック" charset="0"/>
              </a:rPr>
              <a:t> </a:t>
            </a:r>
            <a:br>
              <a:rPr lang="en-US" dirty="0" smtClean="0">
                <a:ea typeface="ＭＳ Ｐゴシック" charset="0"/>
                <a:cs typeface="ＭＳ Ｐゴシック" charset="0"/>
              </a:rPr>
            </a:br>
            <a:r>
              <a:rPr lang="en-US" dirty="0" smtClean="0">
                <a:ea typeface="ＭＳ Ｐゴシック" charset="0"/>
                <a:cs typeface="ＭＳ Ｐゴシック" charset="0"/>
              </a:rPr>
              <a:t>data is not sufficient to find a unique solution</a:t>
            </a:r>
          </a:p>
          <a:p>
            <a:pPr eaLnBrk="1" hangingPunct="1"/>
            <a:r>
              <a:rPr lang="en-US" dirty="0" smtClean="0">
                <a:ea typeface="ＭＳ Ｐゴシック" charset="0"/>
                <a:cs typeface="ＭＳ Ｐゴシック" charset="0"/>
              </a:rPr>
              <a:t>The need for </a:t>
            </a:r>
            <a:r>
              <a:rPr lang="en-US" dirty="0" smtClean="0">
                <a:solidFill>
                  <a:srgbClr val="0000FF"/>
                </a:solidFill>
                <a:ea typeface="ＭＳ Ｐゴシック" charset="0"/>
                <a:cs typeface="ＭＳ Ｐゴシック" charset="0"/>
              </a:rPr>
              <a:t>inductive bias</a:t>
            </a:r>
            <a:r>
              <a:rPr lang="en-US" dirty="0" smtClean="0">
                <a:solidFill>
                  <a:schemeClr val="bg2"/>
                </a:solidFill>
                <a:ea typeface="ＭＳ Ｐゴシック" charset="0"/>
                <a:cs typeface="ＭＳ Ｐゴシック" charset="0"/>
              </a:rPr>
              <a:t>,</a:t>
            </a:r>
            <a:r>
              <a:rPr lang="en-US" dirty="0" smtClean="0">
                <a:solidFill>
                  <a:schemeClr val="hlink"/>
                </a:solidFill>
                <a:ea typeface="ＭＳ Ｐゴシック" charset="0"/>
                <a:cs typeface="ＭＳ Ｐゴシック" charset="0"/>
              </a:rPr>
              <a:t> </a:t>
            </a:r>
            <a:r>
              <a:rPr lang="en-US" dirty="0" smtClean="0">
                <a:ea typeface="ＭＳ Ｐゴシック" charset="0"/>
                <a:cs typeface="ＭＳ Ｐゴシック" charset="0"/>
              </a:rPr>
              <a:t>assumptions about </a:t>
            </a:r>
            <a:r>
              <a:rPr lang="en-US" dirty="0" smtClean="0">
                <a:ea typeface="ＭＳ Ｐゴシック" charset="0"/>
                <a:cs typeface="ＭＳ Ｐゴシック" charset="0"/>
              </a:rPr>
              <a:t>hypothesis space </a:t>
            </a:r>
            <a:r>
              <a:rPr lang="en-US" dirty="0" smtClean="0">
                <a:solidFill>
                  <a:schemeClr val="accent5">
                    <a:lumMod val="50000"/>
                  </a:schemeClr>
                </a:solidFill>
                <a:ea typeface="ＭＳ Ｐゴシック" charset="0"/>
                <a:cs typeface="ＭＳ Ｐゴシック" charset="0"/>
              </a:rPr>
              <a:t>H</a:t>
            </a:r>
            <a:endParaRPr lang="en-US" dirty="0" smtClean="0">
              <a:solidFill>
                <a:schemeClr val="accent5">
                  <a:lumMod val="50000"/>
                </a:schemeClr>
              </a:solidFill>
              <a:ea typeface="ＭＳ Ｐゴシック" charset="0"/>
              <a:cs typeface="ＭＳ Ｐゴシック" charset="0"/>
            </a:endParaRPr>
          </a:p>
          <a:p>
            <a:pPr eaLnBrk="1" hangingPunct="1"/>
            <a:r>
              <a:rPr lang="en-US" dirty="0" smtClean="0">
                <a:solidFill>
                  <a:srgbClr val="0000FF"/>
                </a:solidFill>
                <a:ea typeface="ＭＳ Ｐゴシック" charset="0"/>
                <a:cs typeface="ＭＳ Ｐゴシック" charset="0"/>
              </a:rPr>
              <a:t>Generalization</a:t>
            </a:r>
            <a:r>
              <a:rPr lang="en-US" dirty="0" smtClean="0">
                <a:solidFill>
                  <a:schemeClr val="bg2"/>
                </a:solidFill>
                <a:ea typeface="ＭＳ Ｐゴシック" charset="0"/>
                <a:cs typeface="ＭＳ Ｐゴシック" charset="0"/>
              </a:rPr>
              <a:t>:</a:t>
            </a:r>
            <a:r>
              <a:rPr lang="en-US" dirty="0" smtClean="0">
                <a:solidFill>
                  <a:srgbClr val="990033"/>
                </a:solidFill>
                <a:ea typeface="ＭＳ Ｐゴシック" charset="0"/>
                <a:cs typeface="ＭＳ Ｐゴシック" charset="0"/>
              </a:rPr>
              <a:t> </a:t>
            </a:r>
            <a:r>
              <a:rPr lang="en-US" dirty="0" smtClean="0">
                <a:ea typeface="ＭＳ Ｐゴシック" charset="0"/>
                <a:cs typeface="ＭＳ Ｐゴシック" charset="0"/>
              </a:rPr>
              <a:t>How well a model performs on </a:t>
            </a:r>
            <a:r>
              <a:rPr lang="en-US" dirty="0" smtClean="0">
                <a:solidFill>
                  <a:srgbClr val="FF0000"/>
                </a:solidFill>
                <a:ea typeface="ＭＳ Ｐゴシック" charset="0"/>
                <a:cs typeface="ＭＳ Ｐゴシック" charset="0"/>
              </a:rPr>
              <a:t>new </a:t>
            </a:r>
            <a:r>
              <a:rPr lang="en-US" dirty="0" smtClean="0">
                <a:ea typeface="ＭＳ Ｐゴシック" charset="0"/>
                <a:cs typeface="ＭＳ Ｐゴシック" charset="0"/>
              </a:rPr>
              <a:t>data</a:t>
            </a:r>
          </a:p>
          <a:p>
            <a:pPr eaLnBrk="1" hangingPunct="1"/>
            <a:r>
              <a:rPr lang="en-US" dirty="0" err="1" smtClean="0">
                <a:solidFill>
                  <a:srgbClr val="0000FF"/>
                </a:solidFill>
                <a:ea typeface="ＭＳ Ｐゴシック" charset="0"/>
                <a:cs typeface="ＭＳ Ｐゴシック" charset="0"/>
              </a:rPr>
              <a:t>Overfitting</a:t>
            </a:r>
            <a:r>
              <a:rPr lang="en-US" dirty="0" smtClean="0">
                <a:ea typeface="ＭＳ Ｐゴシック" charset="0"/>
                <a:cs typeface="ＭＳ Ｐゴシック" charset="0"/>
              </a:rPr>
              <a:t>: </a:t>
            </a:r>
            <a:r>
              <a:rPr lang="en-US" dirty="0" smtClean="0">
                <a:solidFill>
                  <a:schemeClr val="accent5">
                    <a:lumMod val="50000"/>
                  </a:schemeClr>
                </a:solidFill>
                <a:ea typeface="ＭＳ Ｐゴシック" charset="0"/>
                <a:cs typeface="ＭＳ Ｐゴシック" charset="0"/>
              </a:rPr>
              <a:t>H</a:t>
            </a:r>
            <a:r>
              <a:rPr lang="en-US" dirty="0" smtClean="0">
                <a:solidFill>
                  <a:schemeClr val="accent5">
                    <a:lumMod val="75000"/>
                  </a:schemeClr>
                </a:solidFill>
                <a:ea typeface="ＭＳ Ｐゴシック" charset="0"/>
                <a:cs typeface="ＭＳ Ｐゴシック" charset="0"/>
              </a:rPr>
              <a:t> </a:t>
            </a:r>
            <a:r>
              <a:rPr lang="en-US" dirty="0" smtClean="0">
                <a:ea typeface="ＭＳ Ｐゴシック" charset="0"/>
                <a:cs typeface="ＭＳ Ｐゴシック" charset="0"/>
              </a:rPr>
              <a:t>more complex than</a:t>
            </a:r>
            <a:r>
              <a:rPr lang="en-US" dirty="0" smtClean="0">
                <a:solidFill>
                  <a:srgbClr val="4597A0"/>
                </a:solidFill>
                <a:ea typeface="ＭＳ Ｐゴシック" charset="0"/>
                <a:cs typeface="ＭＳ Ｐゴシック" charset="0"/>
              </a:rPr>
              <a:t> </a:t>
            </a:r>
            <a:r>
              <a:rPr lang="en-US" dirty="0" smtClean="0">
                <a:ea typeface="ＭＳ Ｐゴシック" charset="0"/>
                <a:cs typeface="ＭＳ Ｐゴシック" charset="0"/>
              </a:rPr>
              <a:t>concept </a:t>
            </a:r>
            <a:r>
              <a:rPr lang="en-US" dirty="0" smtClean="0">
                <a:solidFill>
                  <a:srgbClr val="4597A0"/>
                </a:solidFill>
                <a:ea typeface="ＭＳ Ｐゴシック" charset="0"/>
                <a:cs typeface="ＭＳ Ｐゴシック" charset="0"/>
              </a:rPr>
              <a:t>C </a:t>
            </a:r>
            <a:r>
              <a:rPr lang="en-US" dirty="0" smtClean="0">
                <a:solidFill>
                  <a:srgbClr val="4597A0"/>
                </a:solidFill>
                <a:ea typeface="ＭＳ Ｐゴシック" charset="0"/>
                <a:cs typeface="ＭＳ Ｐゴシック" charset="0"/>
              </a:rPr>
              <a:t>                </a:t>
            </a:r>
          </a:p>
          <a:p>
            <a:pPr marL="0" indent="0" eaLnBrk="1" hangingPunct="1">
              <a:buNone/>
            </a:pPr>
            <a:r>
              <a:rPr lang="en-US" dirty="0">
                <a:solidFill>
                  <a:srgbClr val="4597A0"/>
                </a:solidFill>
                <a:ea typeface="ＭＳ Ｐゴシック" charset="0"/>
              </a:rPr>
              <a:t> </a:t>
            </a:r>
            <a:r>
              <a:rPr lang="en-US" dirty="0" smtClean="0">
                <a:solidFill>
                  <a:srgbClr val="4597A0"/>
                </a:solidFill>
                <a:ea typeface="ＭＳ Ｐゴシック" charset="0"/>
              </a:rPr>
              <a:t>                     </a:t>
            </a:r>
            <a:r>
              <a:rPr lang="en-US" dirty="0" smtClean="0">
                <a:solidFill>
                  <a:srgbClr val="4597A0"/>
                </a:solidFill>
                <a:ea typeface="ＭＳ Ｐゴシック" charset="0"/>
                <a:cs typeface="ＭＳ Ｐゴシック" charset="0"/>
              </a:rPr>
              <a:t>(</a:t>
            </a:r>
            <a:r>
              <a:rPr lang="en-US" dirty="0" smtClean="0">
                <a:ea typeface="ＭＳ Ｐゴシック" charset="0"/>
                <a:cs typeface="ＭＳ Ｐゴシック" charset="0"/>
              </a:rPr>
              <a:t>function </a:t>
            </a:r>
            <a:r>
              <a:rPr lang="en-US" dirty="0" smtClean="0">
                <a:solidFill>
                  <a:srgbClr val="4597A0"/>
                </a:solidFill>
                <a:ea typeface="ＭＳ Ｐゴシック" charset="0"/>
                <a:cs typeface="ＭＳ Ｐゴシック" charset="0"/>
              </a:rPr>
              <a:t>f</a:t>
            </a:r>
            <a:r>
              <a:rPr lang="en-US" dirty="0" smtClean="0">
                <a:ea typeface="ＭＳ Ｐゴシック" charset="0"/>
                <a:cs typeface="ＭＳ Ｐゴシック" charset="0"/>
              </a:rPr>
              <a:t>, resp. ) </a:t>
            </a:r>
            <a:r>
              <a:rPr lang="en-US" i="1" dirty="0" smtClean="0">
                <a:ea typeface="ＭＳ Ｐゴシック" charset="0"/>
                <a:cs typeface="ＭＳ Ｐゴシック" charset="0"/>
              </a:rPr>
              <a:t> </a:t>
            </a:r>
            <a:endParaRPr lang="en-US" i="1" dirty="0" smtClean="0">
              <a:ea typeface="ＭＳ Ｐゴシック" charset="0"/>
              <a:cs typeface="ＭＳ Ｐゴシック" charset="0"/>
            </a:endParaRPr>
          </a:p>
          <a:p>
            <a:pPr eaLnBrk="1" hangingPunct="1"/>
            <a:r>
              <a:rPr lang="en-US" dirty="0" err="1" smtClean="0">
                <a:solidFill>
                  <a:srgbClr val="0000FF"/>
                </a:solidFill>
                <a:ea typeface="ＭＳ Ｐゴシック" charset="0"/>
                <a:cs typeface="ＭＳ Ｐゴシック" charset="0"/>
              </a:rPr>
              <a:t>Underfitting</a:t>
            </a:r>
            <a:r>
              <a:rPr lang="en-US" dirty="0" smtClean="0">
                <a:ea typeface="ＭＳ Ｐゴシック" charset="0"/>
                <a:cs typeface="ＭＳ Ｐゴシック" charset="0"/>
              </a:rPr>
              <a:t>: </a:t>
            </a:r>
            <a:r>
              <a:rPr lang="en-US" dirty="0" smtClean="0">
                <a:solidFill>
                  <a:srgbClr val="4597A0"/>
                </a:solidFill>
                <a:ea typeface="ＭＳ Ｐゴシック" charset="0"/>
                <a:cs typeface="ＭＳ Ｐゴシック" charset="0"/>
              </a:rPr>
              <a:t>H</a:t>
            </a:r>
            <a:r>
              <a:rPr lang="en-US" dirty="0" smtClean="0">
                <a:ea typeface="ＭＳ Ｐゴシック" charset="0"/>
                <a:cs typeface="ＭＳ Ｐゴシック" charset="0"/>
              </a:rPr>
              <a:t> less complex than </a:t>
            </a:r>
            <a:r>
              <a:rPr lang="en-US" dirty="0" smtClean="0">
                <a:solidFill>
                  <a:srgbClr val="4597A0"/>
                </a:solidFill>
                <a:ea typeface="ＭＳ Ｐゴシック" charset="0"/>
                <a:cs typeface="ＭＳ Ｐゴシック" charset="0"/>
              </a:rPr>
              <a:t>C (</a:t>
            </a:r>
            <a:r>
              <a:rPr lang="en-US" dirty="0" smtClean="0">
                <a:ea typeface="ＭＳ Ｐゴシック" charset="0"/>
              </a:rPr>
              <a:t>resp. </a:t>
            </a:r>
            <a:r>
              <a:rPr lang="en-US" dirty="0" smtClean="0">
                <a:ea typeface="ＭＳ Ｐゴシック" charset="0"/>
                <a:cs typeface="ＭＳ Ｐゴシック" charset="0"/>
              </a:rPr>
              <a:t> </a:t>
            </a:r>
            <a:r>
              <a:rPr lang="en-US" dirty="0">
                <a:solidFill>
                  <a:srgbClr val="4597A0"/>
                </a:solidFill>
                <a:ea typeface="ＭＳ Ｐゴシック" charset="0"/>
              </a:rPr>
              <a:t>f</a:t>
            </a:r>
            <a:r>
              <a:rPr lang="en-US" dirty="0" smtClean="0">
                <a:solidFill>
                  <a:srgbClr val="4597A0"/>
                </a:solidFill>
                <a:ea typeface="ＭＳ Ｐゴシック" charset="0"/>
                <a:cs typeface="ＭＳ Ｐゴシック" charset="0"/>
              </a:rPr>
              <a:t>)</a:t>
            </a:r>
            <a:endParaRPr lang="en-US" dirty="0">
              <a:solidFill>
                <a:srgbClr val="4597A0"/>
              </a:solidFill>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35</a:t>
            </a:fld>
            <a:endParaRPr lang="de-DE" dirty="0"/>
          </a:p>
        </p:txBody>
      </p:sp>
    </p:spTree>
    <p:extLst>
      <p:ext uri="{BB962C8B-B14F-4D97-AF65-F5344CB8AC3E}">
        <p14:creationId xmlns:p14="http://schemas.microsoft.com/office/powerpoint/2010/main" val="38608502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Triple Trade-Off</a:t>
            </a:r>
            <a:endParaRPr lang="en-US" dirty="0">
              <a:latin typeface="+mn-lt"/>
              <a:ea typeface="ＭＳ Ｐゴシック" charset="0"/>
              <a:cs typeface="ＭＳ Ｐゴシック" charset="0"/>
            </a:endParaRPr>
          </a:p>
        </p:txBody>
      </p:sp>
      <p:sp>
        <p:nvSpPr>
          <p:cNvPr id="117763" name="Rectangle 3"/>
          <p:cNvSpPr>
            <a:spLocks noGrp="1" noChangeArrowheads="1"/>
          </p:cNvSpPr>
          <p:nvPr>
            <p:ph type="body" idx="1"/>
          </p:nvPr>
        </p:nvSpPr>
        <p:spPr>
          <a:xfrm>
            <a:off x="468313" y="1412776"/>
            <a:ext cx="8229600" cy="3384376"/>
          </a:xfrm>
        </p:spPr>
        <p:txBody>
          <a:bodyPr/>
          <a:lstStyle/>
          <a:p>
            <a:pPr marL="0" indent="0" eaLnBrk="1" hangingPunct="1">
              <a:buNone/>
            </a:pPr>
            <a:r>
              <a:rPr lang="en-US" dirty="0" smtClean="0">
                <a:ea typeface="ＭＳ Ｐゴシック" charset="0"/>
              </a:rPr>
              <a:t>There is a trade-off between three factors </a:t>
            </a:r>
            <a:br>
              <a:rPr lang="en-US" dirty="0" smtClean="0">
                <a:ea typeface="ＭＳ Ｐゴシック" charset="0"/>
              </a:rPr>
            </a:br>
            <a:r>
              <a:rPr lang="en-US" dirty="0" smtClean="0">
                <a:ea typeface="ＭＳ Ｐゴシック" charset="0"/>
              </a:rPr>
              <a:t>(</a:t>
            </a:r>
            <a:r>
              <a:rPr lang="en-US" dirty="0" err="1" smtClean="0">
                <a:ea typeface="ＭＳ Ｐゴシック" charset="0"/>
              </a:rPr>
              <a:t>Dietterich</a:t>
            </a:r>
            <a:r>
              <a:rPr lang="en-US" dirty="0" smtClean="0">
                <a:ea typeface="ＭＳ Ｐゴシック" charset="0"/>
              </a:rPr>
              <a:t>, 2003):</a:t>
            </a:r>
          </a:p>
          <a:p>
            <a:pPr marL="990600" lvl="1" indent="-533400" eaLnBrk="1" hangingPunct="1">
              <a:buFont typeface="Wingdings" charset="0"/>
              <a:buAutoNum type="arabicPeriod"/>
            </a:pPr>
            <a:r>
              <a:rPr lang="en-US" sz="2400" dirty="0" smtClean="0">
                <a:ea typeface="ＭＳ Ｐゴシック" charset="0"/>
              </a:rPr>
              <a:t>Complexity of </a:t>
            </a:r>
            <a:r>
              <a:rPr lang="en-US" dirty="0" smtClean="0">
                <a:solidFill>
                  <a:srgbClr val="008380"/>
                </a:solidFill>
                <a:latin typeface="+mj-lt"/>
                <a:ea typeface="ＭＳ Ｐゴシック" charset="0"/>
              </a:rPr>
              <a:t>H</a:t>
            </a:r>
            <a:r>
              <a:rPr lang="en-US" sz="2400" i="1" dirty="0" smtClean="0">
                <a:solidFill>
                  <a:srgbClr val="008380"/>
                </a:solidFill>
                <a:latin typeface="Lucida Bright" charset="0"/>
                <a:ea typeface="ＭＳ Ｐゴシック" charset="0"/>
              </a:rPr>
              <a:t>, </a:t>
            </a:r>
            <a:r>
              <a:rPr lang="en-US" sz="2400" dirty="0" smtClean="0">
                <a:latin typeface="Lucida Bright" charset="0"/>
                <a:ea typeface="ＭＳ Ｐゴシック" charset="0"/>
              </a:rPr>
              <a:t>for short </a:t>
            </a:r>
            <a:r>
              <a:rPr lang="en-US" sz="2400" i="1" dirty="0" smtClean="0">
                <a:solidFill>
                  <a:srgbClr val="008380"/>
                </a:solidFill>
                <a:latin typeface="Myriad Pro"/>
                <a:ea typeface="ＭＳ Ｐゴシック" charset="0"/>
                <a:cs typeface="Myriad Pro"/>
              </a:rPr>
              <a:t>c</a:t>
            </a:r>
            <a:r>
              <a:rPr lang="en-US" sz="2400" dirty="0" smtClean="0">
                <a:solidFill>
                  <a:srgbClr val="008380"/>
                </a:solidFill>
                <a:latin typeface="Myriad Pro"/>
                <a:ea typeface="ＭＳ Ｐゴシック" charset="0"/>
                <a:cs typeface="Myriad Pro"/>
              </a:rPr>
              <a:t>(H)</a:t>
            </a:r>
            <a:r>
              <a:rPr lang="en-US" sz="2400" dirty="0" smtClean="0">
                <a:solidFill>
                  <a:srgbClr val="008380"/>
                </a:solidFill>
                <a:latin typeface="Lucida Bright" charset="0"/>
                <a:ea typeface="ＭＳ Ｐゴシック" charset="0"/>
              </a:rPr>
              <a:t>,</a:t>
            </a:r>
          </a:p>
          <a:p>
            <a:pPr marL="990600" lvl="1" indent="-533400" eaLnBrk="1" hangingPunct="1">
              <a:buFont typeface="Wingdings" charset="0"/>
              <a:buAutoNum type="arabicPeriod"/>
            </a:pPr>
            <a:r>
              <a:rPr lang="en-US" sz="2400" dirty="0" smtClean="0">
                <a:ea typeface="ＭＳ Ｐゴシック" charset="0"/>
              </a:rPr>
              <a:t>Training set size, </a:t>
            </a:r>
            <a:r>
              <a:rPr lang="en-US" sz="2400" i="1" dirty="0" smtClean="0">
                <a:solidFill>
                  <a:srgbClr val="008380"/>
                </a:solidFill>
                <a:ea typeface="ＭＳ Ｐゴシック" charset="0"/>
              </a:rPr>
              <a:t>N</a:t>
            </a:r>
            <a:r>
              <a:rPr lang="en-US" sz="2400" i="1" dirty="0" smtClean="0">
                <a:ea typeface="ＭＳ Ｐゴシック" charset="0"/>
              </a:rPr>
              <a:t>, </a:t>
            </a:r>
            <a:endParaRPr lang="en-US" sz="2400" dirty="0" smtClean="0">
              <a:ea typeface="ＭＳ Ｐゴシック" charset="0"/>
            </a:endParaRPr>
          </a:p>
          <a:p>
            <a:pPr marL="990600" lvl="1" indent="-533400" eaLnBrk="1" hangingPunct="1">
              <a:buFont typeface="Wingdings" charset="0"/>
              <a:buAutoNum type="arabicPeriod"/>
            </a:pPr>
            <a:r>
              <a:rPr lang="en-US" sz="2400" dirty="0" smtClean="0">
                <a:ea typeface="ＭＳ Ｐゴシック" charset="0"/>
              </a:rPr>
              <a:t>Generalization error, </a:t>
            </a:r>
            <a:r>
              <a:rPr lang="en-US" sz="2400" dirty="0" smtClean="0">
                <a:solidFill>
                  <a:srgbClr val="008380"/>
                </a:solidFill>
                <a:ea typeface="ＭＳ Ｐゴシック" charset="0"/>
              </a:rPr>
              <a:t>E</a:t>
            </a:r>
            <a:r>
              <a:rPr lang="en-US" sz="2400" dirty="0" smtClean="0">
                <a:ea typeface="ＭＳ Ｐゴシック" charset="0"/>
              </a:rPr>
              <a:t>, on new data</a:t>
            </a:r>
          </a:p>
          <a:p>
            <a:pPr eaLnBrk="1" hangingPunct="1"/>
            <a:r>
              <a:rPr lang="en-US" i="1" dirty="0" smtClean="0">
                <a:ea typeface="ＭＳ Ｐゴシック" charset="0"/>
              </a:rPr>
              <a:t>As </a:t>
            </a:r>
            <a:r>
              <a:rPr lang="en-US" i="1" dirty="0" smtClean="0">
                <a:solidFill>
                  <a:srgbClr val="008380"/>
                </a:solidFill>
                <a:ea typeface="ＭＳ Ｐゴシック" charset="0"/>
              </a:rPr>
              <a:t>N</a:t>
            </a:r>
            <a:r>
              <a:rPr lang="en-US" dirty="0" smtClean="0">
                <a:solidFill>
                  <a:srgbClr val="008380"/>
                </a:solidFill>
                <a:latin typeface="Symbol" charset="0"/>
                <a:ea typeface="ＭＳ Ｐゴシック" charset="0"/>
              </a:rPr>
              <a:t>­, </a:t>
            </a:r>
            <a:r>
              <a:rPr lang="en-US" dirty="0" smtClean="0">
                <a:solidFill>
                  <a:srgbClr val="008380"/>
                </a:solidFill>
                <a:ea typeface="ＭＳ Ｐゴシック" charset="0"/>
              </a:rPr>
              <a:t>E</a:t>
            </a:r>
            <a:r>
              <a:rPr lang="en-US" dirty="0" smtClean="0">
                <a:solidFill>
                  <a:srgbClr val="008380"/>
                </a:solidFill>
                <a:latin typeface="Symbol" charset="0"/>
                <a:ea typeface="ＭＳ Ｐゴシック" charset="0"/>
              </a:rPr>
              <a:t>¯</a:t>
            </a:r>
            <a:endParaRPr lang="en-US" dirty="0" smtClean="0">
              <a:solidFill>
                <a:srgbClr val="008380"/>
              </a:solidFill>
              <a:latin typeface="Lucida Bright" charset="0"/>
              <a:ea typeface="ＭＳ Ｐゴシック" charset="0"/>
            </a:endParaRPr>
          </a:p>
          <a:p>
            <a:pPr eaLnBrk="1" hangingPunct="1"/>
            <a:r>
              <a:rPr lang="en-US" dirty="0" smtClean="0">
                <a:ea typeface="ＭＳ Ｐゴシック" charset="0"/>
              </a:rPr>
              <a:t>A</a:t>
            </a:r>
            <a:r>
              <a:rPr lang="en-US" dirty="0" smtClean="0">
                <a:latin typeface="Myriad Pro"/>
                <a:ea typeface="ＭＳ Ｐゴシック" charset="0"/>
                <a:cs typeface="Myriad Pro"/>
              </a:rPr>
              <a:t>s </a:t>
            </a:r>
            <a:r>
              <a:rPr lang="en-US" i="1" dirty="0" smtClean="0">
                <a:solidFill>
                  <a:srgbClr val="008380"/>
                </a:solidFill>
                <a:latin typeface="Myriad Pro"/>
                <a:ea typeface="ＭＳ Ｐゴシック" charset="0"/>
                <a:cs typeface="Myriad Pro"/>
              </a:rPr>
              <a:t>c </a:t>
            </a:r>
            <a:r>
              <a:rPr lang="en-US" dirty="0" smtClean="0">
                <a:solidFill>
                  <a:srgbClr val="008380"/>
                </a:solidFill>
                <a:latin typeface="Myriad Pro"/>
                <a:ea typeface="ＭＳ Ｐゴシック" charset="0"/>
                <a:cs typeface="Myriad Pro"/>
              </a:rPr>
              <a:t>(H</a:t>
            </a:r>
            <a:r>
              <a:rPr lang="en-US" dirty="0" smtClean="0">
                <a:solidFill>
                  <a:srgbClr val="008380"/>
                </a:solidFill>
                <a:latin typeface="Myriad Pro"/>
                <a:ea typeface="ＭＳ Ｐゴシック" charset="0"/>
                <a:cs typeface="Myriad Pro"/>
              </a:rPr>
              <a:t>)</a:t>
            </a:r>
            <a:r>
              <a:rPr lang="en-US" dirty="0">
                <a:solidFill>
                  <a:srgbClr val="008380"/>
                </a:solidFill>
                <a:latin typeface="Symbol" charset="0"/>
                <a:ea typeface="ＭＳ Ｐゴシック" charset="0"/>
              </a:rPr>
              <a:t> ­</a:t>
            </a:r>
            <a:r>
              <a:rPr lang="en-US" dirty="0" smtClean="0">
                <a:latin typeface="Myriad Pro"/>
                <a:ea typeface="ＭＳ Ｐゴシック" charset="0"/>
                <a:cs typeface="Myriad Pro"/>
              </a:rPr>
              <a:t>, </a:t>
            </a:r>
            <a:r>
              <a:rPr lang="en-US" dirty="0" smtClean="0">
                <a:latin typeface="Myriad Pro"/>
                <a:ea typeface="ＭＳ Ｐゴシック" charset="0"/>
                <a:cs typeface="Myriad Pro"/>
              </a:rPr>
              <a:t>first </a:t>
            </a:r>
            <a:r>
              <a:rPr lang="en-US" i="1" dirty="0" smtClean="0">
                <a:solidFill>
                  <a:srgbClr val="008380"/>
                </a:solidFill>
                <a:latin typeface="Myriad Pro"/>
                <a:ea typeface="ＭＳ Ｐゴシック" charset="0"/>
                <a:cs typeface="Myriad Pro"/>
              </a:rPr>
              <a:t>E</a:t>
            </a:r>
            <a:r>
              <a:rPr lang="en-US" dirty="0">
                <a:solidFill>
                  <a:srgbClr val="008380"/>
                </a:solidFill>
                <a:latin typeface="Symbol" charset="0"/>
                <a:ea typeface="ＭＳ Ｐゴシック" charset="0"/>
              </a:rPr>
              <a:t>­</a:t>
            </a:r>
            <a:r>
              <a:rPr lang="en-US" dirty="0" smtClean="0">
                <a:solidFill>
                  <a:srgbClr val="008380"/>
                </a:solidFill>
                <a:latin typeface="Myriad Pro"/>
                <a:ea typeface="ＭＳ Ｐゴシック" charset="0"/>
                <a:cs typeface="Myriad Pro"/>
              </a:rPr>
              <a:t> </a:t>
            </a:r>
            <a:r>
              <a:rPr lang="en-US" dirty="0" smtClean="0">
                <a:latin typeface="Myriad Pro"/>
                <a:ea typeface="ＭＳ Ｐゴシック" charset="0"/>
                <a:cs typeface="Myriad Pro"/>
              </a:rPr>
              <a:t>and then </a:t>
            </a:r>
            <a:r>
              <a:rPr lang="en-US" i="1" dirty="0" smtClean="0">
                <a:solidFill>
                  <a:srgbClr val="008380"/>
                </a:solidFill>
                <a:latin typeface="Myriad Pro"/>
                <a:ea typeface="ＭＳ Ｐゴシック" charset="0"/>
                <a:cs typeface="Myriad Pro"/>
              </a:rPr>
              <a:t>E</a:t>
            </a:r>
            <a:r>
              <a:rPr lang="en-US" dirty="0" smtClean="0">
                <a:solidFill>
                  <a:srgbClr val="008380"/>
                </a:solidFill>
                <a:latin typeface="Symbol" charset="0"/>
                <a:ea typeface="ＭＳ Ｐゴシック" charset="0"/>
              </a:rPr>
              <a:t>¯</a:t>
            </a:r>
          </a:p>
          <a:p>
            <a:pPr eaLnBrk="1" hangingPunct="1"/>
            <a:endParaRPr lang="en-US" dirty="0">
              <a:solidFill>
                <a:srgbClr val="008380"/>
              </a:solidFill>
              <a:latin typeface="Symbol" charset="0"/>
              <a:ea typeface="ＭＳ Ｐゴシック" charset="0"/>
              <a:cs typeface="Myriad Pro"/>
            </a:endParaRPr>
          </a:p>
          <a:p>
            <a:pPr marL="0" indent="0" eaLnBrk="1" hangingPunct="1">
              <a:buNone/>
            </a:pPr>
            <a:endParaRPr lang="en-US" dirty="0">
              <a:solidFill>
                <a:srgbClr val="008380"/>
              </a:solidFill>
              <a:latin typeface="Myriad Pro"/>
              <a:ea typeface="ＭＳ Ｐゴシック" charset="0"/>
              <a:cs typeface="Myriad Pro"/>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36</a:t>
            </a:fld>
            <a:endParaRPr lang="de-DE" dirty="0"/>
          </a:p>
        </p:txBody>
      </p:sp>
      <p:sp>
        <p:nvSpPr>
          <p:cNvPr id="2" name="Textfeld 1"/>
          <p:cNvSpPr txBox="1"/>
          <p:nvPr/>
        </p:nvSpPr>
        <p:spPr>
          <a:xfrm>
            <a:off x="634921" y="5783514"/>
            <a:ext cx="8318206" cy="1200329"/>
          </a:xfrm>
          <a:prstGeom prst="rect">
            <a:avLst/>
          </a:prstGeom>
          <a:noFill/>
        </p:spPr>
        <p:txBody>
          <a:bodyPr wrap="none" rtlCol="0">
            <a:spAutoFit/>
          </a:bodyPr>
          <a:lstStyle/>
          <a:p>
            <a:r>
              <a:rPr lang="de-DE" dirty="0" err="1">
                <a:solidFill>
                  <a:srgbClr val="3366FF"/>
                </a:solidFill>
              </a:rPr>
              <a:t>Dietterich</a:t>
            </a:r>
            <a:r>
              <a:rPr lang="de-DE" dirty="0">
                <a:solidFill>
                  <a:srgbClr val="3366FF"/>
                </a:solidFill>
              </a:rPr>
              <a:t>, T. G. 2003. “</a:t>
            </a:r>
            <a:r>
              <a:rPr lang="de-DE" dirty="0" err="1">
                <a:solidFill>
                  <a:srgbClr val="3366FF"/>
                </a:solidFill>
              </a:rPr>
              <a:t>Machine</a:t>
            </a:r>
            <a:r>
              <a:rPr lang="de-DE" dirty="0">
                <a:solidFill>
                  <a:srgbClr val="3366FF"/>
                </a:solidFill>
              </a:rPr>
              <a:t> Learning.” In </a:t>
            </a:r>
            <a:r>
              <a:rPr lang="de-DE" i="1" dirty="0">
                <a:solidFill>
                  <a:srgbClr val="3366FF"/>
                </a:solidFill>
              </a:rPr>
              <a:t>Nature </a:t>
            </a:r>
            <a:r>
              <a:rPr lang="de-DE" i="1" dirty="0" err="1">
                <a:solidFill>
                  <a:srgbClr val="3366FF"/>
                </a:solidFill>
              </a:rPr>
              <a:t>Encyclopedia</a:t>
            </a:r>
            <a:r>
              <a:rPr lang="de-DE" i="1" dirty="0">
                <a:solidFill>
                  <a:srgbClr val="3366FF"/>
                </a:solidFill>
              </a:rPr>
              <a:t> </a:t>
            </a:r>
            <a:r>
              <a:rPr lang="de-DE" i="1" dirty="0" err="1">
                <a:solidFill>
                  <a:srgbClr val="3366FF"/>
                </a:solidFill>
              </a:rPr>
              <a:t>of</a:t>
            </a:r>
            <a:r>
              <a:rPr lang="de-DE" i="1" dirty="0">
                <a:solidFill>
                  <a:srgbClr val="3366FF"/>
                </a:solidFill>
              </a:rPr>
              <a:t> </a:t>
            </a:r>
            <a:r>
              <a:rPr lang="de-DE" i="1" dirty="0" err="1">
                <a:solidFill>
                  <a:srgbClr val="3366FF"/>
                </a:solidFill>
              </a:rPr>
              <a:t>Cognitive</a:t>
            </a:r>
            <a:r>
              <a:rPr lang="de-DE" i="1" dirty="0">
                <a:solidFill>
                  <a:srgbClr val="3366FF"/>
                </a:solidFill>
              </a:rPr>
              <a:t> </a:t>
            </a:r>
            <a:endParaRPr lang="de-DE" dirty="0">
              <a:solidFill>
                <a:srgbClr val="3366FF"/>
              </a:solidFill>
            </a:endParaRPr>
          </a:p>
          <a:p>
            <a:r>
              <a:rPr lang="de-DE" i="1" dirty="0">
                <a:solidFill>
                  <a:srgbClr val="3366FF"/>
                </a:solidFill>
              </a:rPr>
              <a:t>Science</a:t>
            </a:r>
            <a:r>
              <a:rPr lang="de-DE" dirty="0">
                <a:solidFill>
                  <a:srgbClr val="3366FF"/>
                </a:solidFill>
              </a:rPr>
              <a:t>. London: Macmillan</a:t>
            </a:r>
            <a:br>
              <a:rPr lang="de-DE" dirty="0">
                <a:solidFill>
                  <a:srgbClr val="3366FF"/>
                </a:solidFill>
              </a:rPr>
            </a:br>
            <a:endParaRPr lang="de-DE" dirty="0">
              <a:solidFill>
                <a:srgbClr val="3366FF"/>
              </a:solidFill>
            </a:endParaRPr>
          </a:p>
          <a:p>
            <a:endParaRPr lang="de-DE" dirty="0"/>
          </a:p>
        </p:txBody>
      </p:sp>
      <p:sp>
        <p:nvSpPr>
          <p:cNvPr id="3" name="Textfeld 2"/>
          <p:cNvSpPr txBox="1"/>
          <p:nvPr/>
        </p:nvSpPr>
        <p:spPr>
          <a:xfrm>
            <a:off x="611560" y="4941168"/>
            <a:ext cx="7709838" cy="492443"/>
          </a:xfrm>
          <a:prstGeom prst="rect">
            <a:avLst/>
          </a:prstGeom>
          <a:noFill/>
        </p:spPr>
        <p:txBody>
          <a:bodyPr wrap="none" rtlCol="0">
            <a:spAutoFit/>
          </a:bodyPr>
          <a:lstStyle/>
          <a:p>
            <a:r>
              <a:rPr lang="de-DE" sz="2600" dirty="0" err="1" smtClean="0"/>
              <a:t>How</a:t>
            </a:r>
            <a:r>
              <a:rPr lang="de-DE" sz="2600" dirty="0" smtClean="0"/>
              <a:t> </a:t>
            </a:r>
            <a:r>
              <a:rPr lang="de-DE" sz="2600" dirty="0" err="1" smtClean="0"/>
              <a:t>then</a:t>
            </a:r>
            <a:r>
              <a:rPr lang="de-DE" sz="2600" dirty="0" smtClean="0"/>
              <a:t> do </a:t>
            </a:r>
            <a:r>
              <a:rPr lang="de-DE" sz="2600" dirty="0" err="1" smtClean="0"/>
              <a:t>we</a:t>
            </a:r>
            <a:r>
              <a:rPr lang="de-DE" sz="2600" dirty="0" smtClean="0"/>
              <a:t> </a:t>
            </a:r>
            <a:r>
              <a:rPr lang="de-DE" sz="2600" dirty="0" err="1" smtClean="0"/>
              <a:t>chose</a:t>
            </a:r>
            <a:r>
              <a:rPr lang="de-DE" sz="2600" dirty="0" smtClean="0"/>
              <a:t> </a:t>
            </a:r>
            <a:r>
              <a:rPr lang="de-DE" sz="2600" dirty="0" err="1" smtClean="0"/>
              <a:t>the</a:t>
            </a:r>
            <a:r>
              <a:rPr lang="de-DE" sz="2600" dirty="0" smtClean="0"/>
              <a:t> </a:t>
            </a:r>
            <a:r>
              <a:rPr lang="de-DE" sz="2600" dirty="0" err="1" smtClean="0"/>
              <a:t>right</a:t>
            </a:r>
            <a:r>
              <a:rPr lang="de-DE" sz="2600" dirty="0" smtClean="0"/>
              <a:t> </a:t>
            </a:r>
            <a:r>
              <a:rPr lang="de-DE" sz="2600" dirty="0" err="1" smtClean="0"/>
              <a:t>hypothesis</a:t>
            </a:r>
            <a:r>
              <a:rPr lang="de-DE" sz="2600" dirty="0" smtClean="0"/>
              <a:t> </a:t>
            </a:r>
            <a:r>
              <a:rPr lang="de-DE" sz="2600" dirty="0" err="1" smtClean="0"/>
              <a:t>space</a:t>
            </a:r>
            <a:r>
              <a:rPr lang="de-DE" sz="2600" dirty="0" smtClean="0"/>
              <a:t>? </a:t>
            </a:r>
            <a:endParaRPr lang="de-DE" sz="2600" dirty="0"/>
          </a:p>
        </p:txBody>
      </p:sp>
    </p:spTree>
    <p:extLst>
      <p:ext uri="{BB962C8B-B14F-4D97-AF65-F5344CB8AC3E}">
        <p14:creationId xmlns:p14="http://schemas.microsoft.com/office/powerpoint/2010/main" val="232693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95288" y="188913"/>
            <a:ext cx="8229600" cy="936625"/>
          </a:xfrm>
        </p:spPr>
        <p:txBody>
          <a:bodyPr/>
          <a:lstStyle/>
          <a:p>
            <a:pPr eaLnBrk="1" hangingPunct="1"/>
            <a:r>
              <a:rPr lang="en-US" dirty="0" smtClean="0">
                <a:latin typeface="+mn-lt"/>
                <a:ea typeface="ＭＳ Ｐゴシック" charset="0"/>
                <a:cs typeface="ＭＳ Ｐゴシック" charset="0"/>
              </a:rPr>
              <a:t>Cross-Validation</a:t>
            </a:r>
            <a:endParaRPr lang="en-US" dirty="0">
              <a:latin typeface="+mn-lt"/>
              <a:ea typeface="ＭＳ Ｐゴシック" charset="0"/>
              <a:cs typeface="ＭＳ Ｐゴシック" charset="0"/>
            </a:endParaRPr>
          </a:p>
        </p:txBody>
      </p:sp>
      <p:sp>
        <p:nvSpPr>
          <p:cNvPr id="119811" name="Rectangle 3"/>
          <p:cNvSpPr>
            <a:spLocks noGrp="1" noChangeArrowheads="1"/>
          </p:cNvSpPr>
          <p:nvPr>
            <p:ph type="body" idx="1"/>
          </p:nvPr>
        </p:nvSpPr>
        <p:spPr>
          <a:xfrm>
            <a:off x="457200" y="1341438"/>
            <a:ext cx="8229600" cy="4824412"/>
          </a:xfrm>
        </p:spPr>
        <p:txBody>
          <a:bodyPr/>
          <a:lstStyle/>
          <a:p>
            <a:pPr eaLnBrk="1" hangingPunct="1"/>
            <a:r>
              <a:rPr lang="en-US" dirty="0" smtClean="0">
                <a:ea typeface="ＭＳ Ｐゴシック" charset="0"/>
              </a:rPr>
              <a:t>To estimate generalization error, we need data unseen during training. We split the data as</a:t>
            </a:r>
          </a:p>
          <a:p>
            <a:pPr lvl="1" eaLnBrk="1" hangingPunct="1"/>
            <a:r>
              <a:rPr lang="en-US" sz="2400" dirty="0" smtClean="0">
                <a:ea typeface="ＭＳ Ｐゴシック" charset="0"/>
              </a:rPr>
              <a:t>Training set (50%)         </a:t>
            </a:r>
          </a:p>
          <a:p>
            <a:pPr marL="457200" lvl="1" indent="0" eaLnBrk="1" hangingPunct="1">
              <a:buNone/>
            </a:pPr>
            <a:r>
              <a:rPr lang="en-US" dirty="0" smtClean="0">
                <a:ea typeface="ＭＳ Ｐゴシック" charset="0"/>
              </a:rPr>
              <a:t>   </a:t>
            </a:r>
            <a:r>
              <a:rPr lang="en-US" dirty="0" smtClean="0">
                <a:solidFill>
                  <a:srgbClr val="008000"/>
                </a:solidFill>
                <a:ea typeface="ＭＳ Ｐゴシック" charset="0"/>
              </a:rPr>
              <a:t> [ </a:t>
            </a:r>
            <a:r>
              <a:rPr lang="en-US" sz="2400" dirty="0" smtClean="0">
                <a:solidFill>
                  <a:srgbClr val="008000"/>
                </a:solidFill>
                <a:ea typeface="ＭＳ Ｐゴシック" charset="0"/>
              </a:rPr>
              <a:t>training, say, n models </a:t>
            </a:r>
            <a:r>
              <a:rPr lang="en-US" dirty="0" smtClean="0">
                <a:solidFill>
                  <a:srgbClr val="008000"/>
                </a:solidFill>
                <a:ea typeface="ＭＳ Ｐゴシック" charset="0"/>
              </a:rPr>
              <a:t> </a:t>
            </a:r>
            <a:r>
              <a:rPr lang="en-US" dirty="0" smtClean="0">
                <a:solidFill>
                  <a:srgbClr val="008380"/>
                </a:solidFill>
                <a:ea typeface="ＭＳ Ｐゴシック" charset="0"/>
              </a:rPr>
              <a:t>g</a:t>
            </a:r>
            <a:r>
              <a:rPr lang="en-US" baseline="-25000" dirty="0" smtClean="0">
                <a:solidFill>
                  <a:srgbClr val="008380"/>
                </a:solidFill>
                <a:ea typeface="ＭＳ Ｐゴシック" charset="0"/>
              </a:rPr>
              <a:t>1</a:t>
            </a:r>
            <a:r>
              <a:rPr lang="en-US" dirty="0" smtClean="0">
                <a:solidFill>
                  <a:srgbClr val="008380"/>
                </a:solidFill>
                <a:ea typeface="ＭＳ Ｐゴシック" charset="0"/>
              </a:rPr>
              <a:t>(</a:t>
            </a:r>
            <a:r>
              <a:rPr lang="en-US" sz="2400" dirty="0" err="1" smtClean="0">
                <a:solidFill>
                  <a:srgbClr val="008380"/>
                </a:solidFill>
                <a:ea typeface="ＭＳ Ｐゴシック" charset="0"/>
              </a:rPr>
              <a:t>θ</a:t>
            </a:r>
            <a:r>
              <a:rPr lang="en-US" sz="2400" dirty="0" smtClean="0">
                <a:solidFill>
                  <a:srgbClr val="008380"/>
                </a:solidFill>
                <a:ea typeface="ＭＳ Ｐゴシック" charset="0"/>
              </a:rPr>
              <a:t>*</a:t>
            </a:r>
            <a:r>
              <a:rPr lang="en-US" sz="2400" baseline="-25000" dirty="0" smtClean="0">
                <a:solidFill>
                  <a:srgbClr val="008380"/>
                </a:solidFill>
                <a:ea typeface="ＭＳ Ｐゴシック" charset="0"/>
              </a:rPr>
              <a:t>1</a:t>
            </a:r>
            <a:r>
              <a:rPr lang="en-US" sz="2400" dirty="0" smtClean="0">
                <a:solidFill>
                  <a:srgbClr val="008380"/>
                </a:solidFill>
                <a:ea typeface="ＭＳ Ｐゴシック" charset="0"/>
              </a:rPr>
              <a:t>), </a:t>
            </a:r>
            <a:r>
              <a:rPr lang="en-US" dirty="0">
                <a:solidFill>
                  <a:srgbClr val="008380"/>
                </a:solidFill>
                <a:ea typeface="ＭＳ Ｐゴシック" charset="0"/>
              </a:rPr>
              <a:t>… </a:t>
            </a:r>
            <a:r>
              <a:rPr lang="en-US" dirty="0" err="1" smtClean="0">
                <a:solidFill>
                  <a:srgbClr val="008380"/>
                </a:solidFill>
                <a:ea typeface="ＭＳ Ｐゴシック" charset="0"/>
              </a:rPr>
              <a:t>g</a:t>
            </a:r>
            <a:r>
              <a:rPr lang="en-US" baseline="-25000" dirty="0" err="1" smtClean="0">
                <a:solidFill>
                  <a:srgbClr val="008380"/>
                </a:solidFill>
                <a:ea typeface="ＭＳ Ｐゴシック" charset="0"/>
              </a:rPr>
              <a:t>n</a:t>
            </a:r>
            <a:r>
              <a:rPr lang="en-US" dirty="0" smtClean="0">
                <a:solidFill>
                  <a:srgbClr val="008380"/>
                </a:solidFill>
                <a:ea typeface="ＭＳ Ｐゴシック" charset="0"/>
              </a:rPr>
              <a:t>(</a:t>
            </a:r>
            <a:r>
              <a:rPr lang="en-US" dirty="0" err="1" smtClean="0">
                <a:solidFill>
                  <a:srgbClr val="008380"/>
                </a:solidFill>
                <a:ea typeface="ＭＳ Ｐゴシック" charset="0"/>
              </a:rPr>
              <a:t>θ</a:t>
            </a:r>
            <a:r>
              <a:rPr lang="en-US" dirty="0" smtClean="0">
                <a:solidFill>
                  <a:srgbClr val="008380"/>
                </a:solidFill>
                <a:ea typeface="ＭＳ Ｐゴシック" charset="0"/>
              </a:rPr>
              <a:t>*</a:t>
            </a:r>
            <a:r>
              <a:rPr lang="en-US" baseline="-25000" dirty="0" smtClean="0">
                <a:solidFill>
                  <a:srgbClr val="008380"/>
                </a:solidFill>
                <a:ea typeface="ＭＳ Ｐゴシック" charset="0"/>
              </a:rPr>
              <a:t>n</a:t>
            </a:r>
            <a:r>
              <a:rPr lang="en-US" dirty="0" smtClean="0">
                <a:solidFill>
                  <a:srgbClr val="008380"/>
                </a:solidFill>
                <a:ea typeface="ＭＳ Ｐゴシック" charset="0"/>
              </a:rPr>
              <a:t>) </a:t>
            </a:r>
            <a:r>
              <a:rPr lang="en-US" dirty="0" smtClean="0">
                <a:solidFill>
                  <a:srgbClr val="008000"/>
                </a:solidFill>
                <a:ea typeface="ＭＳ Ｐゴシック" charset="0"/>
              </a:rPr>
              <a:t>]</a:t>
            </a:r>
            <a:endParaRPr lang="en-US" sz="2400" dirty="0" smtClean="0">
              <a:solidFill>
                <a:srgbClr val="008000"/>
              </a:solidFill>
              <a:ea typeface="ＭＳ Ｐゴシック" charset="0"/>
            </a:endParaRPr>
          </a:p>
          <a:p>
            <a:pPr lvl="1" eaLnBrk="1" hangingPunct="1"/>
            <a:r>
              <a:rPr lang="en-US" sz="2400" dirty="0" smtClean="0">
                <a:ea typeface="ＭＳ Ｐゴシック" charset="0"/>
              </a:rPr>
              <a:t>Validation set (25%)             </a:t>
            </a:r>
            <a:r>
              <a:rPr lang="en-US" dirty="0" smtClean="0">
                <a:ea typeface="ＭＳ Ｐゴシック" charset="0"/>
              </a:rPr>
              <a:t> </a:t>
            </a:r>
          </a:p>
          <a:p>
            <a:pPr marL="457200" lvl="1" indent="0" eaLnBrk="1" hangingPunct="1">
              <a:buNone/>
            </a:pPr>
            <a:r>
              <a:rPr lang="en-US" dirty="0" smtClean="0">
                <a:solidFill>
                  <a:srgbClr val="008000"/>
                </a:solidFill>
                <a:ea typeface="ＭＳ Ｐゴシック" charset="0"/>
              </a:rPr>
              <a:t>[ </a:t>
            </a:r>
            <a:r>
              <a:rPr lang="en-US" sz="2400" dirty="0" smtClean="0">
                <a:solidFill>
                  <a:srgbClr val="008000"/>
                </a:solidFill>
                <a:ea typeface="ＭＳ Ｐゴシック" charset="0"/>
              </a:rPr>
              <a:t>choosing best model:</a:t>
            </a:r>
          </a:p>
          <a:p>
            <a:pPr marL="457200" lvl="1" indent="0" eaLnBrk="1" hangingPunct="1">
              <a:buNone/>
            </a:pPr>
            <a:r>
              <a:rPr lang="en-US" dirty="0">
                <a:solidFill>
                  <a:srgbClr val="008000"/>
                </a:solidFill>
                <a:ea typeface="ＭＳ Ｐゴシック" charset="0"/>
              </a:rPr>
              <a:t>	</a:t>
            </a:r>
            <a:r>
              <a:rPr lang="en-US" dirty="0" smtClean="0">
                <a:solidFill>
                  <a:srgbClr val="008000"/>
                </a:solidFill>
                <a:ea typeface="ＭＳ Ｐゴシック" charset="0"/>
              </a:rPr>
              <a:t>		       </a:t>
            </a:r>
            <a:r>
              <a:rPr lang="en-US" sz="2400" dirty="0" smtClean="0">
                <a:solidFill>
                  <a:srgbClr val="008000"/>
                </a:solidFill>
                <a:ea typeface="ＭＳ Ｐゴシック" charset="0"/>
              </a:rPr>
              <a:t> </a:t>
            </a:r>
            <a:r>
              <a:rPr lang="en-US" sz="2400" dirty="0" err="1" smtClean="0">
                <a:solidFill>
                  <a:srgbClr val="008380"/>
                </a:solidFill>
                <a:ea typeface="ＭＳ Ｐゴシック" charset="0"/>
              </a:rPr>
              <a:t>g</a:t>
            </a:r>
            <a:r>
              <a:rPr lang="en-US" sz="2400" baseline="-25000" dirty="0" err="1" smtClean="0">
                <a:solidFill>
                  <a:srgbClr val="008380"/>
                </a:solidFill>
                <a:ea typeface="ＭＳ Ｐゴシック" charset="0"/>
              </a:rPr>
              <a:t>j</a:t>
            </a:r>
            <a:r>
              <a:rPr lang="en-US" sz="2400" dirty="0" smtClean="0">
                <a:solidFill>
                  <a:srgbClr val="008380"/>
                </a:solidFill>
                <a:ea typeface="ＭＳ Ｐゴシック" charset="0"/>
              </a:rPr>
              <a:t>(</a:t>
            </a:r>
            <a:r>
              <a:rPr lang="en-US" dirty="0" err="1" smtClean="0">
                <a:solidFill>
                  <a:srgbClr val="008380"/>
                </a:solidFill>
                <a:ea typeface="ＭＳ Ｐゴシック" charset="0"/>
              </a:rPr>
              <a:t>θ</a:t>
            </a:r>
            <a:r>
              <a:rPr lang="en-US" dirty="0" smtClean="0">
                <a:solidFill>
                  <a:srgbClr val="008380"/>
                </a:solidFill>
                <a:ea typeface="ＭＳ Ｐゴシック" charset="0"/>
              </a:rPr>
              <a:t>*</a:t>
            </a:r>
            <a:r>
              <a:rPr lang="en-US" baseline="-25000" dirty="0" smtClean="0">
                <a:solidFill>
                  <a:srgbClr val="008380"/>
                </a:solidFill>
                <a:ea typeface="ＭＳ Ｐゴシック" charset="0"/>
              </a:rPr>
              <a:t>j</a:t>
            </a:r>
            <a:r>
              <a:rPr lang="en-US" dirty="0" smtClean="0">
                <a:solidFill>
                  <a:srgbClr val="008380"/>
                </a:solidFill>
                <a:ea typeface="ＭＳ Ｐゴシック" charset="0"/>
              </a:rPr>
              <a:t>)</a:t>
            </a:r>
            <a:r>
              <a:rPr lang="en-US" sz="2400" dirty="0" smtClean="0">
                <a:solidFill>
                  <a:srgbClr val="008380"/>
                </a:solidFill>
                <a:ea typeface="ＭＳ Ｐゴシック" charset="0"/>
              </a:rPr>
              <a:t> = min </a:t>
            </a:r>
            <a:r>
              <a:rPr lang="en-US" sz="2400" dirty="0" err="1" smtClean="0">
                <a:solidFill>
                  <a:srgbClr val="008380"/>
                </a:solidFill>
                <a:ea typeface="ＭＳ Ｐゴシック" charset="0"/>
              </a:rPr>
              <a:t>arg</a:t>
            </a:r>
            <a:r>
              <a:rPr lang="en-US" baseline="-25000" dirty="0" err="1" smtClean="0">
                <a:solidFill>
                  <a:srgbClr val="008380"/>
                </a:solidFill>
                <a:ea typeface="ＭＳ Ｐゴシック" charset="0"/>
              </a:rPr>
              <a:t>gi</a:t>
            </a:r>
            <a:r>
              <a:rPr lang="en-US" baseline="-25000" dirty="0" smtClean="0">
                <a:solidFill>
                  <a:srgbClr val="008380"/>
                </a:solidFill>
                <a:ea typeface="ＭＳ Ｐゴシック" charset="0"/>
              </a:rPr>
              <a:t>(</a:t>
            </a:r>
            <a:r>
              <a:rPr lang="en-US" baseline="-25000" dirty="0" err="1">
                <a:solidFill>
                  <a:srgbClr val="008380"/>
                </a:solidFill>
                <a:ea typeface="ＭＳ Ｐゴシック" charset="0"/>
              </a:rPr>
              <a:t>θ</a:t>
            </a:r>
            <a:r>
              <a:rPr lang="en-US" baseline="-25000" dirty="0" smtClean="0">
                <a:solidFill>
                  <a:srgbClr val="008380"/>
                </a:solidFill>
                <a:ea typeface="ＭＳ Ｐゴシック" charset="0"/>
              </a:rPr>
              <a:t>*</a:t>
            </a:r>
            <a:r>
              <a:rPr lang="en-US" baseline="-25000" dirty="0" err="1" smtClean="0">
                <a:solidFill>
                  <a:srgbClr val="008380"/>
                </a:solidFill>
                <a:ea typeface="ＭＳ Ｐゴシック" charset="0"/>
              </a:rPr>
              <a:t>i</a:t>
            </a:r>
            <a:r>
              <a:rPr lang="en-US" baseline="-25000" dirty="0" smtClean="0">
                <a:solidFill>
                  <a:srgbClr val="008380"/>
                </a:solidFill>
                <a:ea typeface="ＭＳ Ｐゴシック" charset="0"/>
              </a:rPr>
              <a:t>)</a:t>
            </a:r>
            <a:r>
              <a:rPr lang="en-US" sz="2400" dirty="0" smtClean="0">
                <a:solidFill>
                  <a:srgbClr val="008380"/>
                </a:solidFill>
                <a:ea typeface="ＭＳ Ｐゴシック" charset="0"/>
              </a:rPr>
              <a:t> E(</a:t>
            </a:r>
            <a:r>
              <a:rPr lang="en-US" dirty="0" err="1" smtClean="0">
                <a:solidFill>
                  <a:srgbClr val="008380"/>
                </a:solidFill>
                <a:ea typeface="ＭＳ Ｐゴシック" charset="0"/>
              </a:rPr>
              <a:t>g</a:t>
            </a:r>
            <a:r>
              <a:rPr lang="en-US" baseline="-25000" dirty="0" err="1" smtClean="0">
                <a:solidFill>
                  <a:srgbClr val="008380"/>
                </a:solidFill>
                <a:ea typeface="ＭＳ Ｐゴシック" charset="0"/>
              </a:rPr>
              <a:t>i</a:t>
            </a:r>
            <a:r>
              <a:rPr lang="en-US" dirty="0" smtClean="0">
                <a:solidFill>
                  <a:srgbClr val="008380"/>
                </a:solidFill>
                <a:ea typeface="ＭＳ Ｐゴシック" charset="0"/>
              </a:rPr>
              <a:t>(</a:t>
            </a:r>
            <a:r>
              <a:rPr lang="en-US" dirty="0" err="1">
                <a:solidFill>
                  <a:srgbClr val="008380"/>
                </a:solidFill>
                <a:ea typeface="ＭＳ Ｐゴシック" charset="0"/>
              </a:rPr>
              <a:t>θ</a:t>
            </a:r>
            <a:r>
              <a:rPr lang="en-US" dirty="0" smtClean="0">
                <a:solidFill>
                  <a:srgbClr val="008380"/>
                </a:solidFill>
                <a:ea typeface="ＭＳ Ｐゴシック" charset="0"/>
              </a:rPr>
              <a:t>*</a:t>
            </a:r>
            <a:r>
              <a:rPr lang="en-US" baseline="-25000" dirty="0" err="1" smtClean="0">
                <a:solidFill>
                  <a:srgbClr val="008380"/>
                </a:solidFill>
                <a:ea typeface="ＭＳ Ｐゴシック" charset="0"/>
              </a:rPr>
              <a:t>i</a:t>
            </a:r>
            <a:r>
              <a:rPr lang="en-US" dirty="0" smtClean="0">
                <a:solidFill>
                  <a:srgbClr val="008380"/>
                </a:solidFill>
                <a:ea typeface="ＭＳ Ｐゴシック" charset="0"/>
              </a:rPr>
              <a:t>)| </a:t>
            </a:r>
            <a:r>
              <a:rPr lang="en-US" sz="2400" dirty="0" smtClean="0">
                <a:solidFill>
                  <a:srgbClr val="008380"/>
                </a:solidFill>
                <a:ea typeface="ＭＳ Ｐゴシック" charset="0"/>
              </a:rPr>
              <a:t>VS</a:t>
            </a:r>
            <a:r>
              <a:rPr lang="en-US" sz="2400" dirty="0" smtClean="0">
                <a:solidFill>
                  <a:srgbClr val="008000"/>
                </a:solidFill>
                <a:ea typeface="ＭＳ Ｐゴシック" charset="0"/>
              </a:rPr>
              <a:t>) ]</a:t>
            </a:r>
            <a:endParaRPr lang="en-US" sz="2400" dirty="0" smtClean="0">
              <a:ea typeface="ＭＳ Ｐゴシック" charset="0"/>
            </a:endParaRPr>
          </a:p>
          <a:p>
            <a:pPr lvl="1" eaLnBrk="1" hangingPunct="1"/>
            <a:r>
              <a:rPr lang="en-US" sz="2400" dirty="0" smtClean="0">
                <a:ea typeface="ＭＳ Ｐゴシック" charset="0"/>
              </a:rPr>
              <a:t>Test (publication) set (25%)  </a:t>
            </a:r>
          </a:p>
          <a:p>
            <a:pPr marL="457200" lvl="1" indent="0" eaLnBrk="1" hangingPunct="1">
              <a:buNone/>
            </a:pPr>
            <a:r>
              <a:rPr lang="en-US" dirty="0" smtClean="0">
                <a:solidFill>
                  <a:srgbClr val="008000"/>
                </a:solidFill>
                <a:ea typeface="ＭＳ Ｐゴシック" charset="0"/>
              </a:rPr>
              <a:t>[ </a:t>
            </a:r>
            <a:r>
              <a:rPr lang="en-US" sz="2400" dirty="0" smtClean="0">
                <a:solidFill>
                  <a:srgbClr val="008000"/>
                </a:solidFill>
                <a:ea typeface="ＭＳ Ｐゴシック" charset="0"/>
              </a:rPr>
              <a:t>estimating generalization error of  best model:</a:t>
            </a:r>
          </a:p>
          <a:p>
            <a:pPr marL="457200" lvl="1" indent="0" eaLnBrk="1" hangingPunct="1">
              <a:buNone/>
            </a:pPr>
            <a:r>
              <a:rPr lang="en-US" dirty="0">
                <a:solidFill>
                  <a:srgbClr val="008000"/>
                </a:solidFill>
                <a:ea typeface="ＭＳ Ｐゴシック" charset="0"/>
              </a:rPr>
              <a:t>	</a:t>
            </a:r>
            <a:r>
              <a:rPr lang="en-US" dirty="0" smtClean="0">
                <a:solidFill>
                  <a:srgbClr val="008000"/>
                </a:solidFill>
                <a:ea typeface="ＭＳ Ｐゴシック" charset="0"/>
              </a:rPr>
              <a:t>					       </a:t>
            </a:r>
            <a:r>
              <a:rPr lang="en-US" sz="2400" dirty="0" smtClean="0">
                <a:solidFill>
                  <a:srgbClr val="008380"/>
                </a:solidFill>
                <a:ea typeface="ＭＳ Ｐゴシック" charset="0"/>
              </a:rPr>
              <a:t>E(</a:t>
            </a:r>
            <a:r>
              <a:rPr lang="en-US" dirty="0">
                <a:solidFill>
                  <a:srgbClr val="008380"/>
                </a:solidFill>
                <a:ea typeface="ＭＳ Ｐゴシック" charset="0"/>
              </a:rPr>
              <a:t>g(</a:t>
            </a:r>
            <a:r>
              <a:rPr lang="en-US" dirty="0" err="1">
                <a:solidFill>
                  <a:srgbClr val="008380"/>
                </a:solidFill>
                <a:ea typeface="ＭＳ Ｐゴシック" charset="0"/>
              </a:rPr>
              <a:t>θ</a:t>
            </a:r>
            <a:r>
              <a:rPr lang="en-US" dirty="0" smtClean="0">
                <a:solidFill>
                  <a:srgbClr val="008380"/>
                </a:solidFill>
                <a:ea typeface="ＭＳ Ｐゴシック" charset="0"/>
              </a:rPr>
              <a:t>*</a:t>
            </a:r>
            <a:r>
              <a:rPr lang="en-US" baseline="-25000" dirty="0" smtClean="0">
                <a:solidFill>
                  <a:srgbClr val="008380"/>
                </a:solidFill>
                <a:ea typeface="ＭＳ Ｐゴシック" charset="0"/>
              </a:rPr>
              <a:t>j</a:t>
            </a:r>
            <a:r>
              <a:rPr lang="en-US" dirty="0" smtClean="0">
                <a:solidFill>
                  <a:srgbClr val="008380"/>
                </a:solidFill>
                <a:ea typeface="ＭＳ Ｐゴシック" charset="0"/>
              </a:rPr>
              <a:t>) |</a:t>
            </a:r>
            <a:r>
              <a:rPr lang="en-US" sz="2400" dirty="0" smtClean="0">
                <a:solidFill>
                  <a:srgbClr val="008380"/>
                </a:solidFill>
                <a:ea typeface="ＭＳ Ｐゴシック" charset="0"/>
              </a:rPr>
              <a:t> TS) </a:t>
            </a:r>
            <a:r>
              <a:rPr lang="en-US" sz="2400" dirty="0" smtClean="0">
                <a:solidFill>
                  <a:srgbClr val="008000"/>
                </a:solidFill>
                <a:ea typeface="ＭＳ Ｐゴシック" charset="0"/>
              </a:rPr>
              <a:t>]</a:t>
            </a:r>
          </a:p>
          <a:p>
            <a:pPr eaLnBrk="1" hangingPunct="1"/>
            <a:r>
              <a:rPr lang="en-US" dirty="0" smtClean="0">
                <a:ea typeface="ＭＳ Ｐゴシック" charset="0"/>
              </a:rPr>
              <a:t>Resampling when there is few data</a:t>
            </a:r>
            <a:endParaRPr lang="en-US"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37</a:t>
            </a:fld>
            <a:endParaRPr lang="de-DE" dirty="0"/>
          </a:p>
        </p:txBody>
      </p:sp>
    </p:spTree>
    <p:extLst>
      <p:ext uri="{BB962C8B-B14F-4D97-AF65-F5344CB8AC3E}">
        <p14:creationId xmlns:p14="http://schemas.microsoft.com/office/powerpoint/2010/main" val="36569472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Agents and </a:t>
            </a:r>
            <a:r>
              <a:rPr lang="en-US" sz="3600" dirty="0" smtClean="0">
                <a:latin typeface="+mn-lt"/>
                <a:ea typeface="ＭＳ Ｐゴシック" charset="0"/>
                <a:cs typeface="ＭＳ Ｐゴシック" charset="0"/>
              </a:rPr>
              <a:t>Environments</a:t>
            </a:r>
            <a:endParaRPr lang="en-US" sz="3600" dirty="0">
              <a:latin typeface="+mn-lt"/>
              <a:ea typeface="ＭＳ Ｐゴシック" charset="0"/>
              <a:cs typeface="ＭＳ Ｐゴシック" charset="0"/>
            </a:endParaRPr>
          </a:p>
        </p:txBody>
      </p:sp>
      <p:sp>
        <p:nvSpPr>
          <p:cNvPr id="20483" name="Rectangle 3"/>
          <p:cNvSpPr>
            <a:spLocks noGrp="1" noChangeArrowheads="1"/>
          </p:cNvSpPr>
          <p:nvPr>
            <p:ph type="body" idx="1"/>
          </p:nvPr>
        </p:nvSpPr>
        <p:spPr>
          <a:xfrm>
            <a:off x="457200" y="2408238"/>
            <a:ext cx="8229600" cy="4221162"/>
          </a:xfrm>
        </p:spPr>
        <p:txBody>
          <a:bodyPr/>
          <a:lstStyle/>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function</a:t>
            </a:r>
            <a:r>
              <a:rPr lang="en-US" sz="2400" dirty="0">
                <a:ea typeface="ＭＳ Ｐゴシック" charset="0"/>
                <a:cs typeface="ＭＳ Ｐゴシック" charset="0"/>
              </a:rPr>
              <a:t> maps from percept histories to actions:        [</a:t>
            </a:r>
            <a:r>
              <a:rPr lang="en-US" sz="2400" i="1" dirty="0">
                <a:ea typeface="ＭＳ Ｐゴシック" charset="0"/>
                <a:cs typeface="ＭＳ Ｐゴシック" charset="0"/>
              </a:rPr>
              <a:t>f</a:t>
            </a:r>
            <a:r>
              <a:rPr lang="en-US" sz="2400" dirty="0">
                <a:ea typeface="ＭＳ Ｐゴシック" charset="0"/>
                <a:cs typeface="ＭＳ Ｐゴシック" charset="0"/>
              </a:rPr>
              <a:t>: P* </a:t>
            </a:r>
            <a:r>
              <a:rPr lang="en-US" sz="2400" dirty="0">
                <a:ea typeface="ＭＳ Ｐゴシック" charset="0"/>
                <a:cs typeface="ＭＳ Ｐゴシック" charset="0"/>
                <a:sym typeface="Wingdings" charset="0"/>
              </a:rPr>
              <a:t> </a:t>
            </a:r>
            <a:r>
              <a:rPr lang="en-US" sz="2400" dirty="0">
                <a:ea typeface="ＭＳ Ｐゴシック" charset="0"/>
                <a:cs typeface="ＭＳ Ｐゴシック" charset="0"/>
              </a:rPr>
              <a:t>A]</a:t>
            </a: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program</a:t>
            </a:r>
            <a:r>
              <a:rPr lang="en-US" sz="2400" dirty="0">
                <a:ea typeface="ＭＳ Ｐゴシック" charset="0"/>
                <a:cs typeface="ＭＳ Ｐゴシック" charset="0"/>
              </a:rPr>
              <a:t> runs on the physical </a:t>
            </a:r>
            <a:r>
              <a:rPr lang="en-US" sz="2400" dirty="0">
                <a:solidFill>
                  <a:srgbClr val="FF0000"/>
                </a:solidFill>
                <a:ea typeface="ＭＳ Ｐゴシック" charset="0"/>
                <a:cs typeface="ＭＳ Ｐゴシック" charset="0"/>
              </a:rPr>
              <a:t>architecture</a:t>
            </a:r>
            <a:r>
              <a:rPr lang="en-US" sz="2400" dirty="0">
                <a:ea typeface="ＭＳ Ｐゴシック" charset="0"/>
                <a:cs typeface="ＭＳ Ｐゴシック" charset="0"/>
              </a:rPr>
              <a:t> to produce </a:t>
            </a:r>
            <a:r>
              <a:rPr lang="en-US" sz="2400" i="1" dirty="0">
                <a:ea typeface="ＭＳ Ｐゴシック" charset="0"/>
                <a:cs typeface="ＭＳ Ｐゴシック" charset="0"/>
              </a:rPr>
              <a:t>f</a:t>
            </a: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agent = architecture + program</a:t>
            </a:r>
            <a:br>
              <a:rPr lang="en-US" sz="2400" dirty="0">
                <a:ea typeface="ＭＳ Ｐゴシック" charset="0"/>
                <a:cs typeface="ＭＳ Ｐゴシック" charset="0"/>
              </a:rPr>
            </a:br>
            <a:r>
              <a:rPr lang="en-US" sz="2400" dirty="0">
                <a:ea typeface="ＭＳ Ｐゴシック" charset="0"/>
                <a:cs typeface="ＭＳ Ｐゴシック" charset="0"/>
              </a:rPr>
              <a:t>architecture: PC, robotic car, …</a:t>
            </a:r>
          </a:p>
        </p:txBody>
      </p:sp>
      <p:pic>
        <p:nvPicPr>
          <p:cNvPr id="20484" name="Picture 4"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3733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dirty="0"/>
          </a:p>
        </p:txBody>
      </p:sp>
    </p:spTree>
    <p:extLst>
      <p:ext uri="{BB962C8B-B14F-4D97-AF65-F5344CB8AC3E}">
        <p14:creationId xmlns:p14="http://schemas.microsoft.com/office/powerpoint/2010/main" val="4201052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Special case: Information </a:t>
            </a:r>
            <a:r>
              <a:rPr lang="en-US" dirty="0" smtClean="0"/>
              <a:t>Retrieval </a:t>
            </a:r>
            <a:r>
              <a:rPr lang="en-US" dirty="0"/>
              <a:t>A</a:t>
            </a:r>
            <a:r>
              <a:rPr lang="en-US" dirty="0" smtClean="0"/>
              <a:t>gents</a:t>
            </a:r>
            <a:endParaRPr lang="en-US" dirty="0"/>
          </a:p>
        </p:txBody>
      </p:sp>
      <p:sp>
        <p:nvSpPr>
          <p:cNvPr id="3" name="Inhaltsplatzhalter 2"/>
          <p:cNvSpPr>
            <a:spLocks noGrp="1"/>
          </p:cNvSpPr>
          <p:nvPr>
            <p:ph idx="1"/>
          </p:nvPr>
        </p:nvSpPr>
        <p:spPr/>
        <p:txBody>
          <a:bodyPr/>
          <a:lstStyle/>
          <a:p>
            <a:r>
              <a:rPr lang="en-US" dirty="0" smtClean="0"/>
              <a:t>Agent should be allowed to “extract information” from their host environment </a:t>
            </a:r>
            <a:r>
              <a:rPr lang="is-IS" dirty="0" smtClean="0"/>
              <a:t>…</a:t>
            </a:r>
          </a:p>
          <a:p>
            <a:r>
              <a:rPr lang="is-IS" dirty="0" smtClean="0"/>
              <a:t>... and “make the information available” to their creator (owner)</a:t>
            </a:r>
          </a:p>
          <a:p>
            <a:r>
              <a:rPr lang="is-IS" dirty="0" smtClean="0">
                <a:solidFill>
                  <a:srgbClr val="FF6600"/>
                </a:solidFill>
              </a:rPr>
              <a:t>Very simple example: </a:t>
            </a:r>
            <a:r>
              <a:rPr lang="is-IS" dirty="0" smtClean="0"/>
              <a:t>Linear regression</a:t>
            </a:r>
            <a:endParaRPr lang="en-US" dirty="0" smtClean="0"/>
          </a:p>
          <a:p>
            <a:pPr lvl="1"/>
            <a:r>
              <a:rPr lang="en-US" dirty="0" smtClean="0"/>
              <a:t>Percepts = Tuples from a database table</a:t>
            </a:r>
          </a:p>
          <a:p>
            <a:pPr lvl="1"/>
            <a:r>
              <a:rPr lang="en-US" dirty="0" smtClean="0"/>
              <a:t>Extract information = compute a model (here: a line with parameters w</a:t>
            </a:r>
            <a:r>
              <a:rPr lang="en-US" baseline="-25000" dirty="0" smtClean="0"/>
              <a:t>0</a:t>
            </a:r>
            <a:r>
              <a:rPr lang="en-US" dirty="0" smtClean="0"/>
              <a:t>, w</a:t>
            </a:r>
            <a:r>
              <a:rPr lang="en-US" baseline="-25000" dirty="0" smtClean="0"/>
              <a:t>1</a:t>
            </a:r>
            <a:r>
              <a:rPr lang="en-US" dirty="0" smtClean="0"/>
              <a:t>) of the data </a:t>
            </a:r>
          </a:p>
          <a:p>
            <a:pPr lvl="1"/>
            <a:r>
              <a:rPr lang="en-US" dirty="0" smtClean="0"/>
              <a:t>“Make information available” = send the model </a:t>
            </a:r>
          </a:p>
          <a:p>
            <a:pPr marL="457200" lvl="1" indent="0">
              <a:buNone/>
            </a:pPr>
            <a:r>
              <a:rPr lang="en-US" dirty="0"/>
              <a:t> </a:t>
            </a:r>
            <a:r>
              <a:rPr lang="en-US" dirty="0" smtClean="0"/>
              <a:t>   (</a:t>
            </a:r>
            <a:r>
              <a:rPr lang="en-US" dirty="0"/>
              <a:t>w</a:t>
            </a:r>
            <a:r>
              <a:rPr lang="en-US" baseline="-25000" dirty="0"/>
              <a:t>0</a:t>
            </a:r>
            <a:r>
              <a:rPr lang="en-US" dirty="0"/>
              <a:t>, </a:t>
            </a:r>
            <a:r>
              <a:rPr lang="en-US" dirty="0" smtClean="0"/>
              <a:t>w</a:t>
            </a:r>
            <a:r>
              <a:rPr lang="en-US" baseline="-25000" dirty="0" smtClean="0"/>
              <a:t>1</a:t>
            </a:r>
            <a:r>
              <a:rPr lang="en-US" dirty="0" smtClean="0"/>
              <a:t>) to the creator, not the data</a:t>
            </a:r>
          </a:p>
          <a:p>
            <a:pPr lvl="1"/>
            <a:r>
              <a:rPr lang="en-US" dirty="0" smtClean="0"/>
              <a:t>Data would be too large anyway in general settings</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39</a:t>
            </a:fld>
            <a:endParaRPr lang="de-DE" dirty="0"/>
          </a:p>
        </p:txBody>
      </p:sp>
    </p:spTree>
    <p:extLst>
      <p:ext uri="{BB962C8B-B14F-4D97-AF65-F5344CB8AC3E}">
        <p14:creationId xmlns:p14="http://schemas.microsoft.com/office/powerpoint/2010/main" val="2750320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Search Engines: State of the Art</a:t>
            </a:r>
            <a:endParaRPr lang="en-US"/>
          </a:p>
        </p:txBody>
      </p:sp>
      <p:sp>
        <p:nvSpPr>
          <p:cNvPr id="3" name="Inhaltsplatzhalter 2"/>
          <p:cNvSpPr>
            <a:spLocks noGrp="1"/>
          </p:cNvSpPr>
          <p:nvPr>
            <p:ph idx="1"/>
          </p:nvPr>
        </p:nvSpPr>
        <p:spPr/>
        <p:txBody>
          <a:bodyPr/>
          <a:lstStyle/>
          <a:p>
            <a:r>
              <a:rPr lang="en-US" dirty="0" smtClean="0">
                <a:solidFill>
                  <a:srgbClr val="0000FF"/>
                </a:solidFill>
              </a:rPr>
              <a:t>Input: </a:t>
            </a:r>
            <a:r>
              <a:rPr lang="en-US" dirty="0" smtClean="0"/>
              <a:t>Strings (typed or via audio), images, ...</a:t>
            </a:r>
          </a:p>
          <a:p>
            <a:r>
              <a:rPr lang="en-US" dirty="0" smtClean="0">
                <a:solidFill>
                  <a:srgbClr val="0000FF"/>
                </a:solidFill>
              </a:rPr>
              <a:t>Public services: </a:t>
            </a:r>
          </a:p>
          <a:p>
            <a:pPr lvl="1"/>
            <a:r>
              <a:rPr lang="en-US" dirty="0" smtClean="0"/>
              <a:t>Links to web pages plus mini synopses via GUI</a:t>
            </a:r>
          </a:p>
          <a:p>
            <a:pPr lvl="1"/>
            <a:r>
              <a:rPr lang="en-US" dirty="0" smtClean="0"/>
              <a:t>Presentations of structured information via GUI</a:t>
            </a:r>
            <a:br>
              <a:rPr lang="en-US" dirty="0" smtClean="0"/>
            </a:br>
            <a:r>
              <a:rPr lang="en-US" dirty="0" smtClean="0"/>
              <a:t>excerpts from the Knowledge Vault </a:t>
            </a:r>
            <a:r>
              <a:rPr lang="en-US" dirty="0"/>
              <a:t/>
            </a:r>
            <a:br>
              <a:rPr lang="en-US" dirty="0"/>
            </a:br>
            <a:r>
              <a:rPr lang="en-US" sz="2000" dirty="0"/>
              <a:t>http://</a:t>
            </a:r>
            <a:r>
              <a:rPr lang="en-US" sz="2000" dirty="0" err="1"/>
              <a:t>videolectures.net</a:t>
            </a:r>
            <a:r>
              <a:rPr lang="en-US" sz="2000" dirty="0"/>
              <a:t>/kdd2014_murphy_knowledge_vault/</a:t>
            </a:r>
            <a:r>
              <a:rPr lang="en-US" dirty="0" smtClean="0"/>
              <a:t/>
            </a:r>
            <a:br>
              <a:rPr lang="en-US" dirty="0" smtClean="0"/>
            </a:br>
            <a:r>
              <a:rPr lang="en-US" dirty="0" smtClean="0"/>
              <a:t>(previously known as Knowledge Graph</a:t>
            </a:r>
            <a:r>
              <a:rPr lang="en-US" dirty="0"/>
              <a:t>)</a:t>
            </a:r>
            <a:endParaRPr lang="en-US" dirty="0" smtClean="0"/>
          </a:p>
          <a:p>
            <a:r>
              <a:rPr lang="en-US" dirty="0" smtClean="0">
                <a:solidFill>
                  <a:srgbClr val="0000FF"/>
                </a:solidFill>
              </a:rPr>
              <a:t>NSA services: ?</a:t>
            </a:r>
          </a:p>
          <a:p>
            <a:r>
              <a:rPr lang="en-US" dirty="0" smtClean="0">
                <a:solidFill>
                  <a:srgbClr val="0000FF"/>
                </a:solidFill>
              </a:rPr>
              <a:t>Methods: </a:t>
            </a:r>
            <a:r>
              <a:rPr lang="en-US" dirty="0" smtClean="0"/>
              <a:t>Information retrieval, machine learning </a:t>
            </a:r>
          </a:p>
          <a:p>
            <a:r>
              <a:rPr lang="en-US" dirty="0" smtClean="0">
                <a:solidFill>
                  <a:srgbClr val="0000FF"/>
                </a:solidFill>
              </a:rPr>
              <a:t>Data: </a:t>
            </a:r>
            <a:r>
              <a:rPr lang="en-US" dirty="0" smtClean="0"/>
              <a:t>Grabbed from free resources (win-win suggested)</a:t>
            </a:r>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Tree>
    <p:extLst>
      <p:ext uri="{BB962C8B-B14F-4D97-AF65-F5344CB8AC3E}">
        <p14:creationId xmlns:p14="http://schemas.microsoft.com/office/powerpoint/2010/main" val="374557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Handling </a:t>
            </a:r>
            <a:r>
              <a:rPr lang="de-DE" b="1" dirty="0" err="1" smtClean="0"/>
              <a:t>Uncertainty</a:t>
            </a:r>
            <a:r>
              <a:rPr lang="de-DE" b="1" dirty="0" smtClean="0"/>
              <a:t> </a:t>
            </a:r>
            <a:r>
              <a:rPr lang="de-DE" b="1" dirty="0" err="1" smtClean="0"/>
              <a:t>with</a:t>
            </a:r>
            <a:r>
              <a:rPr lang="de-DE" b="1" dirty="0" smtClean="0"/>
              <a:t> </a:t>
            </a:r>
            <a:r>
              <a:rPr lang="de-DE" b="1" dirty="0" err="1" smtClean="0"/>
              <a:t>Probability</a:t>
            </a:r>
            <a:r>
              <a:rPr lang="de-DE" b="1" dirty="0" smtClean="0"/>
              <a:t/>
            </a:r>
            <a:br>
              <a:rPr lang="de-DE" b="1" dirty="0" smtClean="0"/>
            </a:br>
            <a:endParaRPr lang="de-DE" b="1" dirty="0"/>
          </a:p>
        </p:txBody>
      </p:sp>
    </p:spTree>
    <p:extLst>
      <p:ext uri="{BB962C8B-B14F-4D97-AF65-F5344CB8AC3E}">
        <p14:creationId xmlns:p14="http://schemas.microsoft.com/office/powerpoint/2010/main" val="34003261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Uncertainty</a:t>
            </a:r>
          </a:p>
        </p:txBody>
      </p:sp>
      <p:sp>
        <p:nvSpPr>
          <p:cNvPr id="22531" name="Rectangle 3"/>
          <p:cNvSpPr>
            <a:spLocks noGrp="1" noChangeArrowheads="1"/>
          </p:cNvSpPr>
          <p:nvPr>
            <p:ph type="body" idx="1"/>
          </p:nvPr>
        </p:nvSpPr>
        <p:spPr/>
        <p:txBody>
          <a:bodyPr/>
          <a:lstStyle/>
          <a:p>
            <a:pPr marL="609600" indent="-609600" eaLnBrk="1" hangingPunct="1">
              <a:lnSpc>
                <a:spcPct val="80000"/>
              </a:lnSpc>
              <a:buFont typeface="Times" charset="0"/>
              <a:buNone/>
            </a:pPr>
            <a:r>
              <a:rPr lang="en-US" sz="1800" dirty="0">
                <a:ea typeface="ＭＳ Ｐゴシック" charset="0"/>
              </a:rPr>
              <a:t>Let action </a:t>
            </a:r>
            <a:r>
              <a:rPr lang="en-US" sz="1800" i="1" dirty="0">
                <a:ea typeface="ＭＳ Ｐゴシック" charset="0"/>
              </a:rPr>
              <a:t>A</a:t>
            </a:r>
            <a:r>
              <a:rPr lang="en-US" sz="1800" i="1" baseline="-25000" dirty="0">
                <a:ea typeface="ＭＳ Ｐゴシック" charset="0"/>
              </a:rPr>
              <a:t>t</a:t>
            </a:r>
            <a:r>
              <a:rPr lang="en-US" sz="1800" dirty="0">
                <a:ea typeface="ＭＳ Ｐゴシック" charset="0"/>
              </a:rPr>
              <a:t> = leave for airport </a:t>
            </a:r>
            <a:r>
              <a:rPr lang="en-US" sz="1800" i="1" dirty="0">
                <a:ea typeface="ＭＳ Ｐゴシック" charset="0"/>
              </a:rPr>
              <a:t>t</a:t>
            </a:r>
            <a:r>
              <a:rPr lang="en-US" sz="1800" dirty="0">
                <a:ea typeface="ＭＳ Ｐゴシック" charset="0"/>
              </a:rPr>
              <a:t> minutes before </a:t>
            </a:r>
            <a:r>
              <a:rPr lang="en-US" sz="1800" dirty="0" smtClean="0">
                <a:ea typeface="ＭＳ Ｐゴシック" charset="0"/>
              </a:rPr>
              <a:t>flight </a:t>
            </a:r>
          </a:p>
          <a:p>
            <a:pPr marL="609600" indent="-609600" eaLnBrk="1" hangingPunct="1">
              <a:lnSpc>
                <a:spcPct val="80000"/>
              </a:lnSpc>
              <a:buFont typeface="Times" charset="0"/>
              <a:buNone/>
            </a:pPr>
            <a:r>
              <a:rPr lang="en-US" sz="1800" dirty="0" smtClean="0">
                <a:ea typeface="ＭＳ Ｐゴシック" charset="0"/>
              </a:rPr>
              <a:t>Will </a:t>
            </a:r>
            <a:r>
              <a:rPr lang="en-US" sz="1800" i="1" dirty="0">
                <a:ea typeface="ＭＳ Ｐゴシック" charset="0"/>
              </a:rPr>
              <a:t>A</a:t>
            </a:r>
            <a:r>
              <a:rPr lang="en-US" sz="1800" i="1" baseline="-25000" dirty="0">
                <a:ea typeface="ＭＳ Ｐゴシック" charset="0"/>
              </a:rPr>
              <a:t>t</a:t>
            </a:r>
            <a:r>
              <a:rPr lang="en-US" sz="1800" dirty="0">
                <a:ea typeface="ＭＳ Ｐゴシック" charset="0"/>
              </a:rPr>
              <a:t> get me there on time?
</a:t>
            </a:r>
          </a:p>
          <a:p>
            <a:pPr marL="609600" indent="-609600" eaLnBrk="1" hangingPunct="1">
              <a:lnSpc>
                <a:spcPct val="80000"/>
              </a:lnSpc>
              <a:buFont typeface="Times" charset="0"/>
              <a:buNone/>
            </a:pPr>
            <a:r>
              <a:rPr lang="en-US" sz="1800" dirty="0">
                <a:ea typeface="ＭＳ Ｐゴシック" charset="0"/>
              </a:rPr>
              <a:t>Problems:</a:t>
            </a:r>
          </a:p>
          <a:p>
            <a:pPr marL="990600" lvl="1" indent="-533400" eaLnBrk="1" hangingPunct="1">
              <a:lnSpc>
                <a:spcPct val="80000"/>
              </a:lnSpc>
              <a:buFontTx/>
              <a:buAutoNum type="arabicPeriod"/>
            </a:pPr>
            <a:r>
              <a:rPr lang="en-US" sz="1600" dirty="0">
                <a:ea typeface="ＭＳ Ｐゴシック" charset="0"/>
              </a:rPr>
              <a:t>partial </a:t>
            </a:r>
            <a:r>
              <a:rPr lang="en-US" sz="1600" dirty="0" err="1">
                <a:ea typeface="ＭＳ Ｐゴシック" charset="0"/>
              </a:rPr>
              <a:t>observability</a:t>
            </a:r>
            <a:r>
              <a:rPr lang="en-US" sz="1600" dirty="0">
                <a:ea typeface="ＭＳ Ｐゴシック" charset="0"/>
              </a:rPr>
              <a:t> (road state, other drivers' plans, etc.)</a:t>
            </a:r>
          </a:p>
          <a:p>
            <a:pPr marL="990600" lvl="1" indent="-533400" eaLnBrk="1" hangingPunct="1">
              <a:lnSpc>
                <a:spcPct val="80000"/>
              </a:lnSpc>
              <a:buFontTx/>
              <a:buAutoNum type="arabicPeriod"/>
            </a:pPr>
            <a:r>
              <a:rPr lang="en-US" sz="1600" dirty="0">
                <a:ea typeface="ＭＳ Ｐゴシック" charset="0"/>
              </a:rPr>
              <a:t>noisy sensors (traffic reports)</a:t>
            </a:r>
          </a:p>
          <a:p>
            <a:pPr marL="990600" lvl="1" indent="-533400" eaLnBrk="1" hangingPunct="1">
              <a:lnSpc>
                <a:spcPct val="80000"/>
              </a:lnSpc>
              <a:buFontTx/>
              <a:buAutoNum type="arabicPeriod"/>
            </a:pPr>
            <a:r>
              <a:rPr lang="en-US" sz="1600" dirty="0">
                <a:ea typeface="ＭＳ Ｐゴシック" charset="0"/>
              </a:rPr>
              <a:t>uncertainty in action outcomes (flat tire, etc.)</a:t>
            </a:r>
          </a:p>
          <a:p>
            <a:pPr marL="990600" lvl="1" indent="-533400" eaLnBrk="1" hangingPunct="1">
              <a:lnSpc>
                <a:spcPct val="80000"/>
              </a:lnSpc>
              <a:buFontTx/>
              <a:buAutoNum type="arabicPeriod"/>
            </a:pPr>
            <a:r>
              <a:rPr lang="en-US" sz="1600" dirty="0">
                <a:ea typeface="ＭＳ Ｐゴシック" charset="0"/>
              </a:rPr>
              <a:t>immense complexity of modeling and predicting traffic</a:t>
            </a:r>
          </a:p>
          <a:p>
            <a:pPr marL="609600" indent="-609600" eaLnBrk="1" hangingPunct="1">
              <a:lnSpc>
                <a:spcPct val="80000"/>
              </a:lnSpc>
              <a:buFont typeface="Times" charset="0"/>
              <a:buNone/>
            </a:pPr>
            <a:endParaRPr lang="en-US" sz="1800" dirty="0">
              <a:ea typeface="ＭＳ Ｐゴシック" charset="0"/>
            </a:endParaRPr>
          </a:p>
          <a:p>
            <a:pPr marL="609600" indent="-609600" eaLnBrk="1" hangingPunct="1">
              <a:lnSpc>
                <a:spcPct val="80000"/>
              </a:lnSpc>
              <a:buFont typeface="Times" charset="0"/>
              <a:buNone/>
            </a:pPr>
            <a:r>
              <a:rPr lang="en-US" sz="1800" dirty="0">
                <a:ea typeface="ＭＳ Ｐゴシック" charset="0"/>
              </a:rPr>
              <a:t>Hence, it seems that a purely logical approach either</a:t>
            </a:r>
          </a:p>
          <a:p>
            <a:pPr marL="990600" lvl="1" indent="-533400" eaLnBrk="1" hangingPunct="1">
              <a:lnSpc>
                <a:spcPct val="80000"/>
              </a:lnSpc>
              <a:buFontTx/>
              <a:buAutoNum type="arabicPeriod"/>
            </a:pPr>
            <a:r>
              <a:rPr lang="en-US" sz="1600" dirty="0">
                <a:ea typeface="ＭＳ Ｐゴシック" charset="0"/>
              </a:rPr>
              <a:t>risks falsehood: “</a:t>
            </a:r>
            <a:r>
              <a:rPr lang="en-US" sz="1600" i="1" dirty="0">
                <a:ea typeface="ＭＳ Ｐゴシック" charset="0"/>
              </a:rPr>
              <a:t>A</a:t>
            </a:r>
            <a:r>
              <a:rPr lang="en-US" sz="1600" i="1" baseline="-25000" dirty="0">
                <a:ea typeface="ＭＳ Ｐゴシック" charset="0"/>
              </a:rPr>
              <a:t>25</a:t>
            </a:r>
            <a:r>
              <a:rPr lang="en-US" sz="1600" dirty="0">
                <a:ea typeface="ＭＳ Ｐゴシック" charset="0"/>
              </a:rPr>
              <a:t> will get me there on time”, or</a:t>
            </a:r>
          </a:p>
          <a:p>
            <a:pPr marL="990600" lvl="1" indent="-533400" eaLnBrk="1" hangingPunct="1">
              <a:lnSpc>
                <a:spcPct val="80000"/>
              </a:lnSpc>
              <a:buFontTx/>
              <a:buAutoNum type="arabicPeriod"/>
            </a:pPr>
            <a:r>
              <a:rPr lang="en-US" sz="1600" dirty="0">
                <a:ea typeface="ＭＳ Ｐゴシック" charset="0"/>
              </a:rPr>
              <a:t>leads to conclusions that are too weak for decision making:</a:t>
            </a:r>
          </a:p>
          <a:p>
            <a:pPr marL="609600" indent="-609600" eaLnBrk="1" hangingPunct="1">
              <a:lnSpc>
                <a:spcPct val="80000"/>
              </a:lnSpc>
              <a:buFont typeface="Times" charset="0"/>
              <a:buNone/>
            </a:pPr>
            <a:endParaRPr lang="en-US" sz="1800" dirty="0">
              <a:ea typeface="ＭＳ Ｐゴシック" charset="0"/>
            </a:endParaRPr>
          </a:p>
          <a:p>
            <a:pPr marL="609600" indent="-609600" eaLnBrk="1" hangingPunct="1">
              <a:lnSpc>
                <a:spcPct val="80000"/>
              </a:lnSpc>
              <a:buFont typeface="Times" charset="0"/>
              <a:buNone/>
            </a:pPr>
            <a:r>
              <a:rPr lang="en-US" sz="1800" dirty="0">
                <a:ea typeface="ＭＳ Ｐゴシック" charset="0"/>
              </a:rPr>
              <a:t>“</a:t>
            </a:r>
            <a:r>
              <a:rPr lang="en-US" sz="1800" i="1" dirty="0">
                <a:ea typeface="ＭＳ Ｐゴシック" charset="0"/>
              </a:rPr>
              <a:t>A</a:t>
            </a:r>
            <a:r>
              <a:rPr lang="en-US" sz="1800" i="1" baseline="-25000" dirty="0">
                <a:ea typeface="ＭＳ Ｐゴシック" charset="0"/>
              </a:rPr>
              <a:t>25</a:t>
            </a:r>
            <a:r>
              <a:rPr lang="en-US" sz="1800" dirty="0">
                <a:ea typeface="ＭＳ Ｐゴシック" charset="0"/>
              </a:rPr>
              <a:t> will get me there on time if there's no accident on the bridge and it doesn't rain and my tires remain intact </a:t>
            </a:r>
            <a:r>
              <a:rPr lang="en-US" sz="1800" dirty="0" err="1">
                <a:ea typeface="ＭＳ Ｐゴシック" charset="0"/>
              </a:rPr>
              <a:t>etc</a:t>
            </a:r>
            <a:r>
              <a:rPr lang="en-US" sz="1800" dirty="0">
                <a:ea typeface="ＭＳ Ｐゴシック" charset="0"/>
              </a:rPr>
              <a:t> etc.”
</a:t>
            </a:r>
          </a:p>
          <a:p>
            <a:pPr marL="609600" indent="-609600" eaLnBrk="1" hangingPunct="1">
              <a:lnSpc>
                <a:spcPct val="80000"/>
              </a:lnSpc>
              <a:buFont typeface="Times" charset="0"/>
              <a:buNone/>
            </a:pPr>
            <a:r>
              <a:rPr lang="en-US" sz="1800" dirty="0">
                <a:ea typeface="ＭＳ Ｐゴシック" charset="0"/>
              </a:rPr>
              <a:t>(</a:t>
            </a:r>
            <a:r>
              <a:rPr lang="en-US" sz="1800" i="1" dirty="0">
                <a:ea typeface="ＭＳ Ｐゴシック" charset="0"/>
              </a:rPr>
              <a:t>A</a:t>
            </a:r>
            <a:r>
              <a:rPr lang="en-US" sz="1800" i="1" baseline="-25000" dirty="0">
                <a:ea typeface="ＭＳ Ｐゴシック" charset="0"/>
              </a:rPr>
              <a:t>1440</a:t>
            </a:r>
            <a:r>
              <a:rPr lang="en-US" sz="1800" dirty="0">
                <a:ea typeface="ＭＳ Ｐゴシック" charset="0"/>
              </a:rPr>
              <a:t> might reasonably be said to get me there on time but I'd have to stay overnight in the airport …)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Tree>
    <p:extLst>
      <p:ext uri="{BB962C8B-B14F-4D97-AF65-F5344CB8AC3E}">
        <p14:creationId xmlns:p14="http://schemas.microsoft.com/office/powerpoint/2010/main" val="26137643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Methods for handling uncertainty</a:t>
            </a:r>
          </a:p>
        </p:txBody>
      </p:sp>
      <p:sp>
        <p:nvSpPr>
          <p:cNvPr id="25603" name="Rectangle 3"/>
          <p:cNvSpPr>
            <a:spLocks noGrp="1" noChangeArrowheads="1"/>
          </p:cNvSpPr>
          <p:nvPr>
            <p:ph type="body" idx="1"/>
          </p:nvPr>
        </p:nvSpPr>
        <p:spPr>
          <a:xfrm>
            <a:off x="457200" y="1379562"/>
            <a:ext cx="8229600" cy="4857750"/>
          </a:xfrm>
        </p:spPr>
        <p:txBody>
          <a:bodyPr/>
          <a:lstStyle/>
          <a:p>
            <a:pPr eaLnBrk="1" hangingPunct="1">
              <a:lnSpc>
                <a:spcPct val="80000"/>
              </a:lnSpc>
            </a:pPr>
            <a:r>
              <a:rPr lang="en-US" sz="2000" dirty="0">
                <a:solidFill>
                  <a:schemeClr val="accent2"/>
                </a:solidFill>
                <a:ea typeface="ＭＳ Ｐゴシック" charset="0"/>
              </a:rPr>
              <a:t>Logic</a:t>
            </a:r>
            <a:r>
              <a:rPr lang="en-US" sz="2000" dirty="0">
                <a:ea typeface="ＭＳ Ｐゴシック" charset="0"/>
              </a:rPr>
              <a:t>:</a:t>
            </a:r>
          </a:p>
          <a:p>
            <a:pPr lvl="1" eaLnBrk="1" hangingPunct="1">
              <a:lnSpc>
                <a:spcPct val="80000"/>
              </a:lnSpc>
            </a:pPr>
            <a:r>
              <a:rPr lang="en-US" sz="1800" dirty="0">
                <a:ea typeface="ＭＳ Ｐゴシック" charset="0"/>
              </a:rPr>
              <a:t>Assume my car does not have a flat tire</a:t>
            </a:r>
          </a:p>
          <a:p>
            <a:pPr lvl="1" eaLnBrk="1" hangingPunct="1">
              <a:lnSpc>
                <a:spcPct val="80000"/>
              </a:lnSpc>
            </a:pPr>
            <a:r>
              <a:rPr lang="en-US" sz="1800" dirty="0">
                <a:ea typeface="ＭＳ Ｐゴシック" charset="0"/>
              </a:rPr>
              <a:t>Assume A</a:t>
            </a:r>
            <a:r>
              <a:rPr lang="en-US" sz="1800" baseline="-25000" dirty="0">
                <a:ea typeface="ＭＳ Ｐゴシック" charset="0"/>
              </a:rPr>
              <a:t>25</a:t>
            </a:r>
            <a:r>
              <a:rPr lang="en-US" sz="1800" dirty="0">
                <a:ea typeface="ＭＳ Ｐゴシック" charset="0"/>
              </a:rPr>
              <a:t> works unless contradicted by evidence</a:t>
            </a:r>
          </a:p>
          <a:p>
            <a:pPr eaLnBrk="1" hangingPunct="1">
              <a:lnSpc>
                <a:spcPct val="80000"/>
              </a:lnSpc>
            </a:pPr>
            <a:r>
              <a:rPr lang="en-US" sz="2000" dirty="0">
                <a:ea typeface="ＭＳ Ｐゴシック" charset="0"/>
              </a:rPr>
              <a:t>Issues: What assumptions are reasonable? How to handle contradiction?</a:t>
            </a:r>
            <a:endParaRPr lang="en-US" sz="1400" dirty="0">
              <a:solidFill>
                <a:schemeClr val="accent2"/>
              </a:solidFill>
              <a:ea typeface="ＭＳ Ｐゴシック" charset="0"/>
            </a:endParaRPr>
          </a:p>
          <a:p>
            <a:pPr eaLnBrk="1" hangingPunct="1">
              <a:lnSpc>
                <a:spcPct val="80000"/>
              </a:lnSpc>
            </a:pPr>
            <a:r>
              <a:rPr lang="en-US" sz="2000" dirty="0">
                <a:solidFill>
                  <a:schemeClr val="accent2"/>
                </a:solidFill>
                <a:ea typeface="ＭＳ Ｐゴシック" charset="0"/>
              </a:rPr>
              <a:t>Rules with fudge factors (belief in the rule)</a:t>
            </a:r>
            <a:r>
              <a:rPr lang="en-US" sz="2000" dirty="0">
                <a:ea typeface="ＭＳ Ｐゴシック" charset="0"/>
              </a:rPr>
              <a:t>:</a:t>
            </a:r>
          </a:p>
          <a:p>
            <a:pPr lvl="1" eaLnBrk="1" hangingPunct="1">
              <a:lnSpc>
                <a:spcPct val="80000"/>
              </a:lnSpc>
            </a:pPr>
            <a:r>
              <a:rPr lang="en-US" sz="1800" dirty="0">
                <a:ea typeface="ＭＳ Ｐゴシック" charset="0"/>
              </a:rPr>
              <a:t>A</a:t>
            </a:r>
            <a:r>
              <a:rPr lang="en-US" sz="1800" baseline="-25000" dirty="0">
                <a:ea typeface="ＭＳ Ｐゴシック" charset="0"/>
              </a:rPr>
              <a:t>25</a:t>
            </a:r>
            <a:r>
              <a:rPr lang="en-US" sz="1800" dirty="0">
                <a:ea typeface="ＭＳ Ｐゴシック" charset="0"/>
              </a:rPr>
              <a:t> </a:t>
            </a:r>
            <a:r>
              <a:rPr lang="en-US" sz="1800" dirty="0" smtClean="0">
                <a:ea typeface="ＭＳ Ｐゴシック" charset="0"/>
              </a:rPr>
              <a:t>⊢</a:t>
            </a:r>
            <a:r>
              <a:rPr lang="en-US" sz="1800" baseline="-25000" dirty="0" smtClean="0">
                <a:ea typeface="ＭＳ Ｐゴシック" charset="0"/>
              </a:rPr>
              <a:t>0.3</a:t>
            </a:r>
            <a:r>
              <a:rPr lang="en-US" sz="1800" dirty="0" smtClean="0">
                <a:ea typeface="ＭＳ Ｐゴシック" charset="0"/>
              </a:rPr>
              <a:t> </a:t>
            </a:r>
            <a:r>
              <a:rPr lang="en-US" sz="1800" dirty="0">
                <a:ea typeface="ＭＳ Ｐゴシック" charset="0"/>
              </a:rPr>
              <a:t>get there on time</a:t>
            </a:r>
          </a:p>
          <a:p>
            <a:pPr lvl="1" eaLnBrk="1" hangingPunct="1">
              <a:lnSpc>
                <a:spcPct val="80000"/>
              </a:lnSpc>
            </a:pPr>
            <a:r>
              <a:rPr lang="en-US" sz="1800" dirty="0">
                <a:ea typeface="ＭＳ Ｐゴシック" charset="0"/>
              </a:rPr>
              <a:t>Sprinkler ⊢</a:t>
            </a:r>
            <a:r>
              <a:rPr lang="en-US" sz="1800" baseline="-25000" dirty="0" smtClean="0">
                <a:ea typeface="ＭＳ Ｐゴシック" charset="0"/>
              </a:rPr>
              <a:t>0.99</a:t>
            </a:r>
            <a:r>
              <a:rPr lang="en-US" sz="1800" dirty="0" smtClean="0">
                <a:ea typeface="ＭＳ Ｐゴシック" charset="0"/>
              </a:rPr>
              <a:t> </a:t>
            </a:r>
            <a:r>
              <a:rPr lang="en-US" sz="1800" dirty="0" err="1">
                <a:ea typeface="ＭＳ Ｐゴシック" charset="0"/>
              </a:rPr>
              <a:t>WetGrass</a:t>
            </a:r>
            <a:endParaRPr lang="en-US" sz="1800" dirty="0">
              <a:ea typeface="ＭＳ Ｐゴシック" charset="0"/>
            </a:endParaRPr>
          </a:p>
          <a:p>
            <a:pPr lvl="1" eaLnBrk="1" hangingPunct="1">
              <a:lnSpc>
                <a:spcPct val="80000"/>
              </a:lnSpc>
            </a:pPr>
            <a:r>
              <a:rPr lang="en-US" sz="1800" dirty="0" err="1">
                <a:ea typeface="ＭＳ Ｐゴシック" charset="0"/>
              </a:rPr>
              <a:t>WetGrass</a:t>
            </a:r>
            <a:r>
              <a:rPr lang="en-US" sz="1800" dirty="0">
                <a:ea typeface="ＭＳ Ｐゴシック" charset="0"/>
              </a:rPr>
              <a:t> ⊢ </a:t>
            </a:r>
            <a:r>
              <a:rPr lang="en-US" sz="1800" baseline="-25000" dirty="0">
                <a:ea typeface="ＭＳ Ｐゴシック" charset="0"/>
              </a:rPr>
              <a:t>0.7</a:t>
            </a:r>
            <a:r>
              <a:rPr lang="en-US" sz="1800" dirty="0">
                <a:ea typeface="ＭＳ Ｐゴシック" charset="0"/>
              </a:rPr>
              <a:t> Rain</a:t>
            </a:r>
          </a:p>
          <a:p>
            <a:pPr eaLnBrk="1" hangingPunct="1">
              <a:lnSpc>
                <a:spcPct val="80000"/>
              </a:lnSpc>
            </a:pPr>
            <a:r>
              <a:rPr lang="en-US" sz="2000" dirty="0">
                <a:ea typeface="ＭＳ Ｐゴシック" charset="0"/>
              </a:rPr>
              <a:t>Issues: Problems with combination, e.g., Sprinkler causes Rain??</a:t>
            </a:r>
          </a:p>
          <a:p>
            <a:pPr eaLnBrk="1" hangingPunct="1">
              <a:lnSpc>
                <a:spcPct val="80000"/>
              </a:lnSpc>
            </a:pPr>
            <a:endParaRPr lang="en-US" sz="2000" dirty="0">
              <a:solidFill>
                <a:schemeClr val="accent2"/>
              </a:solidFill>
              <a:ea typeface="ＭＳ Ｐゴシック" charset="0"/>
            </a:endParaRPr>
          </a:p>
          <a:p>
            <a:pPr eaLnBrk="1" hangingPunct="1">
              <a:lnSpc>
                <a:spcPct val="80000"/>
              </a:lnSpc>
            </a:pPr>
            <a:r>
              <a:rPr lang="en-US" sz="2000" dirty="0">
                <a:solidFill>
                  <a:schemeClr val="accent2"/>
                </a:solidFill>
                <a:ea typeface="ＭＳ Ｐゴシック" charset="0"/>
              </a:rPr>
              <a:t>Probability</a:t>
            </a:r>
            <a:endParaRPr lang="en-US" sz="2000" dirty="0">
              <a:ea typeface="ＭＳ Ｐゴシック" charset="0"/>
            </a:endParaRPr>
          </a:p>
          <a:p>
            <a:pPr lvl="1" eaLnBrk="1" hangingPunct="1">
              <a:lnSpc>
                <a:spcPct val="80000"/>
              </a:lnSpc>
            </a:pPr>
            <a:r>
              <a:rPr lang="en-US" sz="1800" dirty="0">
                <a:ea typeface="ＭＳ Ｐゴシック" charset="0"/>
              </a:rPr>
              <a:t>Model agent's degree of belief</a:t>
            </a:r>
          </a:p>
          <a:p>
            <a:pPr lvl="1" eaLnBrk="1" hangingPunct="1">
              <a:lnSpc>
                <a:spcPct val="80000"/>
              </a:lnSpc>
            </a:pPr>
            <a:r>
              <a:rPr lang="en-US" sz="1800" dirty="0">
                <a:ea typeface="ＭＳ Ｐゴシック" charset="0"/>
              </a:rPr>
              <a:t>Given the available evidence,</a:t>
            </a:r>
          </a:p>
          <a:p>
            <a:pPr marL="457200" lvl="1" indent="0" eaLnBrk="1" hangingPunct="1">
              <a:lnSpc>
                <a:spcPct val="80000"/>
              </a:lnSpc>
              <a:buNone/>
            </a:pPr>
            <a:r>
              <a:rPr lang="en-US" sz="1800" dirty="0" smtClean="0">
                <a:ea typeface="ＭＳ Ｐゴシック" charset="0"/>
              </a:rPr>
              <a:t>     A</a:t>
            </a:r>
            <a:r>
              <a:rPr lang="en-US" sz="1800" baseline="-25000" dirty="0" smtClean="0">
                <a:ea typeface="ＭＳ Ｐゴシック" charset="0"/>
              </a:rPr>
              <a:t>25</a:t>
            </a:r>
            <a:r>
              <a:rPr lang="en-US" sz="1800" dirty="0" smtClean="0">
                <a:ea typeface="ＭＳ Ｐゴシック" charset="0"/>
              </a:rPr>
              <a:t> </a:t>
            </a:r>
            <a:r>
              <a:rPr lang="en-US" sz="1800" dirty="0">
                <a:ea typeface="ＭＳ Ｐゴシック" charset="0"/>
              </a:rPr>
              <a:t>will get me there on time with probability 0.04</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spTree>
    <p:extLst>
      <p:ext uri="{BB962C8B-B14F-4D97-AF65-F5344CB8AC3E}">
        <p14:creationId xmlns:p14="http://schemas.microsoft.com/office/powerpoint/2010/main" val="28482997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a:t>
            </a:r>
          </a:p>
        </p:txBody>
      </p:sp>
      <p:sp>
        <p:nvSpPr>
          <p:cNvPr id="27651" name="Rectangle 3"/>
          <p:cNvSpPr>
            <a:spLocks noGrp="1" noChangeArrowheads="1"/>
          </p:cNvSpPr>
          <p:nvPr>
            <p:ph type="body" idx="1"/>
          </p:nvPr>
        </p:nvSpPr>
        <p:spPr/>
        <p:txBody>
          <a:bodyPr/>
          <a:lstStyle/>
          <a:p>
            <a:pPr eaLnBrk="1" hangingPunct="1">
              <a:lnSpc>
                <a:spcPct val="80000"/>
              </a:lnSpc>
              <a:buFont typeface="Times" charset="0"/>
              <a:buNone/>
            </a:pPr>
            <a:r>
              <a:rPr lang="en-US" sz="2000" dirty="0">
                <a:ea typeface="ＭＳ Ｐゴシック" charset="0"/>
              </a:rPr>
              <a:t>Probabilistic assertions </a:t>
            </a:r>
            <a:r>
              <a:rPr lang="en-US" sz="2000" dirty="0">
                <a:solidFill>
                  <a:srgbClr val="FF0000"/>
                </a:solidFill>
                <a:ea typeface="ＭＳ Ｐゴシック" charset="0"/>
              </a:rPr>
              <a:t>summarize</a:t>
            </a:r>
            <a:r>
              <a:rPr lang="en-US" sz="2000" dirty="0">
                <a:ea typeface="ＭＳ Ｐゴシック" charset="0"/>
              </a:rPr>
              <a:t> effects of</a:t>
            </a:r>
          </a:p>
          <a:p>
            <a:pPr eaLnBrk="1" hangingPunct="1">
              <a:lnSpc>
                <a:spcPct val="80000"/>
              </a:lnSpc>
            </a:pPr>
            <a:r>
              <a:rPr lang="en-US" sz="2000" dirty="0">
                <a:solidFill>
                  <a:schemeClr val="accent2"/>
                </a:solidFill>
                <a:ea typeface="ＭＳ Ｐゴシック" charset="0"/>
              </a:rPr>
              <a:t>laziness</a:t>
            </a:r>
            <a:r>
              <a:rPr lang="en-US" sz="2000" dirty="0">
                <a:ea typeface="ＭＳ Ｐゴシック" charset="0"/>
              </a:rPr>
              <a:t>: failure to enumerate exceptions, qualifications, etc.</a:t>
            </a:r>
          </a:p>
          <a:p>
            <a:pPr eaLnBrk="1" hangingPunct="1">
              <a:lnSpc>
                <a:spcPct val="80000"/>
              </a:lnSpc>
            </a:pPr>
            <a:r>
              <a:rPr lang="en-US" sz="2000" dirty="0">
                <a:solidFill>
                  <a:schemeClr val="accent2"/>
                </a:solidFill>
                <a:ea typeface="ＭＳ Ｐゴシック" charset="0"/>
              </a:rPr>
              <a:t>theoretical</a:t>
            </a:r>
            <a:r>
              <a:rPr lang="en-US" sz="2000" dirty="0">
                <a:ea typeface="ＭＳ Ｐゴシック" charset="0"/>
              </a:rPr>
              <a:t> </a:t>
            </a:r>
            <a:r>
              <a:rPr lang="en-US" sz="2000" dirty="0">
                <a:solidFill>
                  <a:schemeClr val="accent2"/>
                </a:solidFill>
                <a:ea typeface="ＭＳ Ｐゴシック" charset="0"/>
              </a:rPr>
              <a:t>ignorance</a:t>
            </a:r>
            <a:r>
              <a:rPr lang="en-US" sz="2000" dirty="0">
                <a:ea typeface="ＭＳ Ｐゴシック" charset="0"/>
              </a:rPr>
              <a:t>: no complete theory</a:t>
            </a:r>
          </a:p>
          <a:p>
            <a:pPr eaLnBrk="1" hangingPunct="1">
              <a:lnSpc>
                <a:spcPct val="80000"/>
              </a:lnSpc>
            </a:pPr>
            <a:r>
              <a:rPr lang="en-US" sz="2000" dirty="0">
                <a:solidFill>
                  <a:schemeClr val="accent2"/>
                </a:solidFill>
                <a:ea typeface="ＭＳ Ｐゴシック" charset="0"/>
              </a:rPr>
              <a:t>practical ignorance</a:t>
            </a:r>
            <a:r>
              <a:rPr lang="en-US" sz="2000" dirty="0">
                <a:ea typeface="ＭＳ Ｐゴシック" charset="0"/>
              </a:rPr>
              <a:t>: lack of relevant facts, initial conditions, tests, etc.</a:t>
            </a:r>
            <a:br>
              <a:rPr lang="en-US" sz="2000" dirty="0">
                <a:ea typeface="ＭＳ Ｐゴシック" charset="0"/>
              </a:rPr>
            </a:br>
            <a:endParaRPr lang="en-US" sz="1600" dirty="0">
              <a:solidFill>
                <a:schemeClr val="accent2"/>
              </a:solidFill>
              <a:ea typeface="ＭＳ Ｐゴシック" charset="0"/>
            </a:endParaRPr>
          </a:p>
          <a:p>
            <a:pPr eaLnBrk="1" hangingPunct="1">
              <a:lnSpc>
                <a:spcPct val="80000"/>
              </a:lnSpc>
              <a:buFont typeface="Times" charset="0"/>
              <a:buNone/>
            </a:pPr>
            <a:r>
              <a:rPr lang="en-US" sz="2000" dirty="0">
                <a:solidFill>
                  <a:schemeClr val="accent2"/>
                </a:solidFill>
                <a:ea typeface="ＭＳ Ｐゴシック" charset="0"/>
              </a:rPr>
              <a:t>Subjective</a:t>
            </a:r>
            <a:r>
              <a:rPr lang="en-US" sz="2000" dirty="0">
                <a:ea typeface="ＭＳ Ｐゴシック" charset="0"/>
              </a:rPr>
              <a:t> </a:t>
            </a:r>
            <a:r>
              <a:rPr lang="en-US" sz="2000" dirty="0" smtClean="0">
                <a:ea typeface="ＭＳ Ｐゴシック" charset="0"/>
              </a:rPr>
              <a:t>probability:</a:t>
            </a:r>
          </a:p>
          <a:p>
            <a:pPr eaLnBrk="1" hangingPunct="1">
              <a:lnSpc>
                <a:spcPct val="80000"/>
              </a:lnSpc>
            </a:pPr>
            <a:r>
              <a:rPr lang="en-US" sz="2000" dirty="0">
                <a:ea typeface="ＭＳ Ｐゴシック" charset="0"/>
              </a:rPr>
              <a:t>Probabilities relate propositions to agent's own state of knowledge</a:t>
            </a:r>
          </a:p>
          <a:p>
            <a:pPr eaLnBrk="1" hangingPunct="1">
              <a:lnSpc>
                <a:spcPct val="80000"/>
              </a:lnSpc>
              <a:buFont typeface="Times" charset="0"/>
              <a:buNone/>
            </a:pPr>
            <a:r>
              <a:rPr lang="en-US" sz="2000" dirty="0">
                <a:ea typeface="ＭＳ Ｐゴシック" charset="0"/>
              </a:rPr>
              <a:t>		e.g., P(A</a:t>
            </a:r>
            <a:r>
              <a:rPr lang="en-US" sz="2000" baseline="-25000" dirty="0">
                <a:ea typeface="ＭＳ Ｐゴシック" charset="0"/>
              </a:rPr>
              <a:t>25</a:t>
            </a:r>
            <a:r>
              <a:rPr lang="en-US" sz="2000" dirty="0">
                <a:ea typeface="ＭＳ Ｐゴシック" charset="0"/>
              </a:rPr>
              <a:t> | no reported accidents) = 0.06</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buFont typeface="Times" charset="0"/>
              <a:buNone/>
            </a:pPr>
            <a:r>
              <a:rPr lang="en-US" sz="2000" dirty="0">
                <a:ea typeface="ＭＳ Ｐゴシック" charset="0"/>
              </a:rPr>
              <a:t>These are </a:t>
            </a:r>
            <a:r>
              <a:rPr lang="en-US" sz="2000" dirty="0">
                <a:solidFill>
                  <a:srgbClr val="FF0000"/>
                </a:solidFill>
                <a:ea typeface="ＭＳ Ｐゴシック" charset="0"/>
              </a:rPr>
              <a:t>not</a:t>
            </a:r>
            <a:r>
              <a:rPr lang="en-US" sz="2000" dirty="0">
                <a:ea typeface="ＭＳ Ｐゴシック" charset="0"/>
              </a:rPr>
              <a:t> assertions about the world
</a:t>
            </a:r>
            <a:endParaRPr lang="en-US" sz="1400" dirty="0">
              <a:ea typeface="ＭＳ Ｐゴシック" charset="0"/>
            </a:endParaRPr>
          </a:p>
          <a:p>
            <a:pPr eaLnBrk="1" hangingPunct="1">
              <a:lnSpc>
                <a:spcPct val="80000"/>
              </a:lnSpc>
              <a:buFont typeface="Times" charset="0"/>
              <a:buNone/>
            </a:pPr>
            <a:r>
              <a:rPr lang="en-US" sz="2000" dirty="0">
                <a:ea typeface="ＭＳ Ｐゴシック" charset="0"/>
              </a:rPr>
              <a:t>Probabilities of propositions change with new evidence:</a:t>
            </a:r>
          </a:p>
          <a:p>
            <a:pPr eaLnBrk="1" hangingPunct="1">
              <a:lnSpc>
                <a:spcPct val="80000"/>
              </a:lnSpc>
              <a:buFont typeface="Times" charset="0"/>
              <a:buNone/>
            </a:pPr>
            <a:r>
              <a:rPr lang="en-US" sz="2000" dirty="0">
                <a:ea typeface="ＭＳ Ｐゴシック" charset="0"/>
              </a:rPr>
              <a:t>		e.g., P(A</a:t>
            </a:r>
            <a:r>
              <a:rPr lang="en-US" sz="2000" baseline="-25000" dirty="0">
                <a:ea typeface="ＭＳ Ｐゴシック" charset="0"/>
              </a:rPr>
              <a:t>25</a:t>
            </a:r>
            <a:r>
              <a:rPr lang="en-US" sz="2000" dirty="0">
                <a:ea typeface="ＭＳ Ｐゴシック" charset="0"/>
              </a:rPr>
              <a:t> | no reported accidents, 5 a.m.) = 0.15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dirty="0"/>
          </a:p>
        </p:txBody>
      </p:sp>
    </p:spTree>
    <p:extLst>
      <p:ext uri="{BB962C8B-B14F-4D97-AF65-F5344CB8AC3E}">
        <p14:creationId xmlns:p14="http://schemas.microsoft.com/office/powerpoint/2010/main" val="37894645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Probability theory: </a:t>
            </a:r>
            <a:r>
              <a:rPr lang="en-US" dirty="0" smtClean="0">
                <a:latin typeface="+mn-lt"/>
                <a:ea typeface="ＭＳ Ｐゴシック" charset="0"/>
                <a:cs typeface="ＭＳ Ｐゴシック" charset="0"/>
              </a:rPr>
              <a:t>Representation formalism</a:t>
            </a:r>
            <a:endParaRPr lang="en-US" dirty="0">
              <a:latin typeface="+mn-lt"/>
              <a:ea typeface="ＭＳ Ｐゴシック" charset="0"/>
              <a:cs typeface="ＭＳ Ｐゴシック" charset="0"/>
            </a:endParaRPr>
          </a:p>
        </p:txBody>
      </p:sp>
      <p:sp>
        <p:nvSpPr>
          <p:cNvPr id="32771" name="Rectangle 3"/>
          <p:cNvSpPr>
            <a:spLocks noGrp="1" noChangeArrowheads="1"/>
          </p:cNvSpPr>
          <p:nvPr>
            <p:ph type="body" idx="1"/>
          </p:nvPr>
        </p:nvSpPr>
        <p:spPr>
          <a:xfrm>
            <a:off x="468313" y="1268760"/>
            <a:ext cx="8229600" cy="4983163"/>
          </a:xfrm>
        </p:spPr>
        <p:txBody>
          <a:bodyPr/>
          <a:lstStyle/>
          <a:p>
            <a:pPr eaLnBrk="1" hangingPunct="1">
              <a:lnSpc>
                <a:spcPct val="80000"/>
              </a:lnSpc>
            </a:pPr>
            <a:r>
              <a:rPr lang="en-US" sz="1600" dirty="0">
                <a:ea typeface="ＭＳ Ｐゴシック" charset="0"/>
              </a:rPr>
              <a:t>Basic element: </a:t>
            </a:r>
            <a:r>
              <a:rPr lang="en-US" sz="1600" b="1" dirty="0">
                <a:solidFill>
                  <a:srgbClr val="0000FF"/>
                </a:solidFill>
                <a:ea typeface="ＭＳ Ｐゴシック" charset="0"/>
              </a:rPr>
              <a:t>R</a:t>
            </a:r>
            <a:r>
              <a:rPr lang="en-US" sz="1600" b="1" dirty="0" smtClean="0">
                <a:solidFill>
                  <a:srgbClr val="0000FF"/>
                </a:solidFill>
                <a:ea typeface="ＭＳ Ｐゴシック" charset="0"/>
              </a:rPr>
              <a:t>andom </a:t>
            </a:r>
            <a:r>
              <a:rPr lang="en-US" sz="1600" b="1" dirty="0" smtClean="0">
                <a:solidFill>
                  <a:srgbClr val="0000FF"/>
                </a:solidFill>
                <a:ea typeface="ＭＳ Ｐゴシック" charset="0"/>
              </a:rPr>
              <a:t>variable (RV)</a:t>
            </a:r>
            <a:endParaRPr lang="en-US" sz="1600" b="1" dirty="0">
              <a:solidFill>
                <a:srgbClr val="0000FF"/>
              </a:solidFill>
              <a:ea typeface="ＭＳ Ｐゴシック" charset="0"/>
            </a:endParaRP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ea typeface="ＭＳ Ｐゴシック" charset="0"/>
              </a:rPr>
              <a:t>Similar to propositional logic: possible worlds defined by assignment of values to random variables</a:t>
            </a:r>
            <a:r>
              <a:rPr lang="en-US" sz="1600" dirty="0" smtClean="0">
                <a:ea typeface="ＭＳ Ｐゴシック" charset="0"/>
              </a:rPr>
              <a:t>.</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solidFill>
                  <a:srgbClr val="0000FF"/>
                </a:solidFill>
                <a:ea typeface="ＭＳ Ｐゴシック" charset="0"/>
              </a:rPr>
              <a:t>Boolean </a:t>
            </a:r>
            <a:r>
              <a:rPr lang="en-US" sz="1600" dirty="0">
                <a:ea typeface="ＭＳ Ｐゴシック" charset="0"/>
              </a:rPr>
              <a:t>random variables</a:t>
            </a:r>
          </a:p>
          <a:p>
            <a:pPr lvl="1" eaLnBrk="1" hangingPunct="1">
              <a:lnSpc>
                <a:spcPct val="80000"/>
              </a:lnSpc>
              <a:buFont typeface="Wingdings" charset="0"/>
              <a:buNone/>
            </a:pPr>
            <a:r>
              <a:rPr lang="en-US" sz="1400" dirty="0">
                <a:ea typeface="ＭＳ Ｐゴシック" charset="0"/>
              </a:rPr>
              <a:t>e.g., </a:t>
            </a:r>
            <a:r>
              <a:rPr lang="en-US" sz="1400" i="1" dirty="0">
                <a:solidFill>
                  <a:srgbClr val="008380"/>
                </a:solidFill>
                <a:ea typeface="ＭＳ Ｐゴシック" charset="0"/>
              </a:rPr>
              <a:t>Cavity</a:t>
            </a:r>
            <a:r>
              <a:rPr lang="en-US" sz="1400" dirty="0">
                <a:solidFill>
                  <a:srgbClr val="008380"/>
                </a:solidFill>
                <a:ea typeface="ＭＳ Ｐゴシック" charset="0"/>
              </a:rPr>
              <a:t> (do I have a cavity?)</a:t>
            </a:r>
            <a:r>
              <a:rPr lang="en-US" sz="1400" dirty="0">
                <a:ea typeface="ＭＳ Ｐゴシック" charset="0"/>
              </a:rPr>
              <a:t>. Domain is </a:t>
            </a:r>
            <a:r>
              <a:rPr lang="en-US" sz="1400" dirty="0" smtClean="0">
                <a:solidFill>
                  <a:srgbClr val="008380"/>
                </a:solidFill>
                <a:ea typeface="ＭＳ Ｐゴシック" charset="0"/>
              </a:rPr>
              <a:t>&lt; true , false &gt;</a:t>
            </a:r>
          </a:p>
          <a:p>
            <a:pPr lvl="1"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1600" dirty="0">
                <a:solidFill>
                  <a:srgbClr val="0000FF"/>
                </a:solidFill>
                <a:ea typeface="ＭＳ Ｐゴシック" charset="0"/>
              </a:rPr>
              <a:t>Discrete </a:t>
            </a:r>
            <a:r>
              <a:rPr lang="en-US" sz="1600" dirty="0">
                <a:ea typeface="ＭＳ Ｐゴシック" charset="0"/>
              </a:rPr>
              <a:t>random variables</a:t>
            </a:r>
          </a:p>
          <a:p>
            <a:pPr lvl="1" eaLnBrk="1" hangingPunct="1">
              <a:lnSpc>
                <a:spcPct val="80000"/>
              </a:lnSpc>
              <a:buFont typeface="Wingdings" charset="0"/>
              <a:buNone/>
            </a:pPr>
            <a:r>
              <a:rPr lang="en-US" sz="1400" dirty="0">
                <a:ea typeface="ＭＳ Ｐゴシック" charset="0"/>
              </a:rPr>
              <a:t>e.g., </a:t>
            </a:r>
            <a:r>
              <a:rPr lang="en-US" sz="1400" i="1" dirty="0">
                <a:solidFill>
                  <a:srgbClr val="008380"/>
                </a:solidFill>
                <a:ea typeface="ＭＳ Ｐゴシック" charset="0"/>
              </a:rPr>
              <a:t>Weather</a:t>
            </a:r>
            <a:r>
              <a:rPr lang="en-US" sz="1400" dirty="0">
                <a:ea typeface="ＭＳ Ｐゴシック" charset="0"/>
              </a:rPr>
              <a:t> is one </a:t>
            </a:r>
            <a:r>
              <a:rPr lang="en-US" sz="1400" dirty="0">
                <a:solidFill>
                  <a:srgbClr val="008380"/>
                </a:solidFill>
                <a:ea typeface="ＭＳ Ｐゴシック" charset="0"/>
              </a:rPr>
              <a:t>of </a:t>
            </a:r>
            <a:r>
              <a:rPr lang="en-US" sz="1400" dirty="0" smtClean="0">
                <a:solidFill>
                  <a:srgbClr val="008380"/>
                </a:solidFill>
                <a:ea typeface="ＭＳ Ｐゴシック" charset="0"/>
              </a:rPr>
              <a:t>&lt; </a:t>
            </a:r>
            <a:r>
              <a:rPr lang="en-US" sz="1400" i="1" dirty="0" smtClean="0">
                <a:solidFill>
                  <a:srgbClr val="008380"/>
                </a:solidFill>
                <a:ea typeface="ＭＳ Ｐゴシック" charset="0"/>
              </a:rPr>
              <a:t>sunny, rainy, cloudy, sno</a:t>
            </a:r>
            <a:r>
              <a:rPr lang="en-US" sz="1400" i="1" dirty="0" smtClean="0">
                <a:ea typeface="ＭＳ Ｐゴシック" charset="0"/>
              </a:rPr>
              <a:t>w</a:t>
            </a:r>
            <a:r>
              <a:rPr lang="en-US" sz="1400" dirty="0" smtClean="0">
                <a:ea typeface="ＭＳ Ｐゴシック" charset="0"/>
              </a:rPr>
              <a:t> &gt;</a:t>
            </a:r>
            <a:endParaRPr lang="en-US" sz="1400" dirty="0">
              <a:ea typeface="ＭＳ Ｐゴシック" charset="0"/>
            </a:endParaRPr>
          </a:p>
          <a:p>
            <a:pPr lvl="1"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1600" dirty="0">
                <a:ea typeface="ＭＳ Ｐゴシック" charset="0"/>
              </a:rPr>
              <a:t>Domain values must be exhaustive and mutually </a:t>
            </a:r>
            <a:r>
              <a:rPr lang="en-US" sz="1600" dirty="0" smtClean="0">
                <a:ea typeface="ＭＳ Ｐゴシック" charset="0"/>
              </a:rPr>
              <a:t>exclusive</a:t>
            </a:r>
          </a:p>
          <a:p>
            <a:pPr marL="0" indent="0" eaLnBrk="1" hangingPunct="1">
              <a:lnSpc>
                <a:spcPct val="80000"/>
              </a:lnSpc>
              <a:buNone/>
            </a:pPr>
            <a:endParaRPr lang="en-US" sz="1600" dirty="0">
              <a:ea typeface="ＭＳ Ｐゴシック" charset="0"/>
            </a:endParaRPr>
          </a:p>
          <a:p>
            <a:pPr eaLnBrk="1" hangingPunct="1">
              <a:lnSpc>
                <a:spcPct val="80000"/>
              </a:lnSpc>
            </a:pPr>
            <a:r>
              <a:rPr lang="en-US" sz="1600" dirty="0">
                <a:solidFill>
                  <a:srgbClr val="0000FF"/>
                </a:solidFill>
                <a:ea typeface="ＭＳ Ｐゴシック" charset="0"/>
              </a:rPr>
              <a:t>Elementary </a:t>
            </a:r>
            <a:r>
              <a:rPr lang="en-US" sz="1600" dirty="0" smtClean="0">
                <a:solidFill>
                  <a:srgbClr val="0000FF"/>
                </a:solidFill>
                <a:ea typeface="ＭＳ Ｐゴシック" charset="0"/>
              </a:rPr>
              <a:t>propositions </a:t>
            </a:r>
            <a:r>
              <a:rPr lang="en-US" sz="1600" dirty="0" smtClean="0">
                <a:ea typeface="ＭＳ Ｐゴシック" charset="0"/>
              </a:rPr>
              <a:t>are constructed </a:t>
            </a:r>
            <a:r>
              <a:rPr lang="en-US" sz="1600" dirty="0">
                <a:ea typeface="ＭＳ Ｐゴシック" charset="0"/>
              </a:rPr>
              <a:t>by assignment of a value to a</a:t>
            </a:r>
            <a:br>
              <a:rPr lang="en-US" sz="1600" dirty="0">
                <a:ea typeface="ＭＳ Ｐゴシック" charset="0"/>
              </a:rPr>
            </a:br>
            <a:r>
              <a:rPr lang="en-US" sz="1600" dirty="0">
                <a:ea typeface="ＭＳ Ｐゴシック" charset="0"/>
              </a:rPr>
              <a:t>random variable: e.g., </a:t>
            </a:r>
          </a:p>
          <a:p>
            <a:pPr lvl="1" eaLnBrk="1" hangingPunct="1">
              <a:lnSpc>
                <a:spcPct val="80000"/>
              </a:lnSpc>
            </a:pPr>
            <a:r>
              <a:rPr lang="en-US" sz="1400" i="1" dirty="0">
                <a:solidFill>
                  <a:srgbClr val="008380"/>
                </a:solidFill>
                <a:ea typeface="ＭＳ Ｐゴシック" charset="0"/>
              </a:rPr>
              <a:t>Weather =</a:t>
            </a:r>
            <a:r>
              <a:rPr lang="en-US" sz="1400" dirty="0">
                <a:solidFill>
                  <a:srgbClr val="008380"/>
                </a:solidFill>
                <a:ea typeface="ＭＳ Ｐゴシック" charset="0"/>
              </a:rPr>
              <a:t> </a:t>
            </a:r>
            <a:r>
              <a:rPr lang="en-US" sz="1400" i="1" dirty="0">
                <a:solidFill>
                  <a:srgbClr val="008380"/>
                </a:solidFill>
                <a:ea typeface="ＭＳ Ｐゴシック" charset="0"/>
              </a:rPr>
              <a:t>sunny</a:t>
            </a:r>
            <a:r>
              <a:rPr lang="en-US" sz="1400" dirty="0">
                <a:solidFill>
                  <a:srgbClr val="008380"/>
                </a:solidFill>
                <a:ea typeface="ＭＳ Ｐゴシック" charset="0"/>
              </a:rPr>
              <a:t>, </a:t>
            </a:r>
          </a:p>
          <a:p>
            <a:pPr lvl="1" eaLnBrk="1" hangingPunct="1">
              <a:lnSpc>
                <a:spcPct val="80000"/>
              </a:lnSpc>
            </a:pPr>
            <a:r>
              <a:rPr lang="en-US" sz="1400" i="1" dirty="0">
                <a:solidFill>
                  <a:srgbClr val="008380"/>
                </a:solidFill>
                <a:ea typeface="ＭＳ Ｐゴシック" charset="0"/>
              </a:rPr>
              <a:t>Cavity </a:t>
            </a:r>
            <a:r>
              <a:rPr lang="en-US" sz="1400" dirty="0">
                <a:solidFill>
                  <a:srgbClr val="008380"/>
                </a:solidFill>
                <a:ea typeface="ＭＳ Ｐゴシック" charset="0"/>
              </a:rPr>
              <a:t>= </a:t>
            </a:r>
            <a:r>
              <a:rPr lang="en-US" sz="1400" i="1" dirty="0">
                <a:solidFill>
                  <a:srgbClr val="008380"/>
                </a:solidFill>
                <a:ea typeface="ＭＳ Ｐゴシック" charset="0"/>
              </a:rPr>
              <a:t>false</a:t>
            </a:r>
            <a:r>
              <a:rPr lang="en-US" sz="1400" dirty="0">
                <a:solidFill>
                  <a:srgbClr val="008380"/>
                </a:solidFill>
                <a:ea typeface="ＭＳ Ｐゴシック" charset="0"/>
              </a:rPr>
              <a:t> </a:t>
            </a:r>
            <a:r>
              <a:rPr lang="en-US" sz="1400" dirty="0">
                <a:ea typeface="ＭＳ Ｐゴシック" charset="0"/>
              </a:rPr>
              <a:t>(abbreviated as </a:t>
            </a:r>
            <a:r>
              <a:rPr lang="en-US" sz="1400" dirty="0">
                <a:solidFill>
                  <a:srgbClr val="008380"/>
                </a:solidFill>
                <a:ea typeface="ＭＳ Ｐゴシック" charset="0"/>
                <a:sym typeface="Symbol" charset="0"/>
              </a:rPr>
              <a:t></a:t>
            </a:r>
            <a:r>
              <a:rPr lang="en-US" sz="1400" i="1" dirty="0">
                <a:solidFill>
                  <a:srgbClr val="008380"/>
                </a:solidFill>
                <a:ea typeface="ＭＳ Ｐゴシック" charset="0"/>
              </a:rPr>
              <a:t>cavity</a:t>
            </a:r>
            <a:r>
              <a:rPr lang="en-US" sz="1400" dirty="0">
                <a:ea typeface="ＭＳ Ｐゴシック" charset="0"/>
              </a:rPr>
              <a:t>)</a:t>
            </a:r>
          </a:p>
          <a:p>
            <a:pPr lvl="1" eaLnBrk="1" hangingPunct="1">
              <a:lnSpc>
                <a:spcPct val="80000"/>
              </a:lnSpc>
            </a:pPr>
            <a:r>
              <a:rPr lang="en-US" sz="1400" i="1" dirty="0">
                <a:solidFill>
                  <a:srgbClr val="008380"/>
                </a:solidFill>
                <a:ea typeface="ＭＳ Ｐゴシック" charset="0"/>
              </a:rPr>
              <a:t>Cavity </a:t>
            </a:r>
            <a:r>
              <a:rPr lang="en-US" sz="1400" dirty="0">
                <a:solidFill>
                  <a:srgbClr val="008380"/>
                </a:solidFill>
                <a:ea typeface="ＭＳ Ｐゴシック" charset="0"/>
              </a:rPr>
              <a:t>= </a:t>
            </a:r>
            <a:r>
              <a:rPr lang="en-US" sz="1400" i="1" dirty="0">
                <a:solidFill>
                  <a:srgbClr val="008380"/>
                </a:solidFill>
                <a:ea typeface="ＭＳ Ｐゴシック" charset="0"/>
              </a:rPr>
              <a:t>true</a:t>
            </a:r>
            <a:r>
              <a:rPr lang="en-US" sz="1400" dirty="0">
                <a:solidFill>
                  <a:srgbClr val="008380"/>
                </a:solidFill>
                <a:ea typeface="ＭＳ Ｐゴシック" charset="0"/>
              </a:rPr>
              <a:t> </a:t>
            </a:r>
            <a:r>
              <a:rPr lang="en-US" sz="1400" dirty="0">
                <a:ea typeface="ＭＳ Ｐゴシック" charset="0"/>
              </a:rPr>
              <a:t>(abbreviated as </a:t>
            </a:r>
            <a:r>
              <a:rPr lang="en-US" sz="1400" i="1" dirty="0">
                <a:solidFill>
                  <a:srgbClr val="008380"/>
                </a:solidFill>
                <a:ea typeface="ＭＳ Ｐゴシック" charset="0"/>
              </a:rPr>
              <a:t>cavity</a:t>
            </a:r>
            <a:r>
              <a:rPr lang="en-US" sz="1400" dirty="0">
                <a:ea typeface="ＭＳ Ｐゴシック" charset="0"/>
              </a:rPr>
              <a:t>)</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solidFill>
                  <a:srgbClr val="0000FF"/>
                </a:solidFill>
                <a:ea typeface="ＭＳ Ｐゴシック" charset="0"/>
              </a:rPr>
              <a:t>Complex propositions </a:t>
            </a:r>
            <a:r>
              <a:rPr lang="en-US" sz="1600" dirty="0">
                <a:ea typeface="ＭＳ Ｐゴシック" charset="0"/>
              </a:rPr>
              <a:t>formed from elementary propositions and standard logical </a:t>
            </a:r>
            <a:r>
              <a:rPr lang="en-US" sz="1600" dirty="0" smtClean="0">
                <a:ea typeface="ＭＳ Ｐゴシック" charset="0"/>
              </a:rPr>
              <a:t>connectives, </a:t>
            </a:r>
            <a:r>
              <a:rPr lang="en-US" sz="1600" dirty="0">
                <a:ea typeface="ＭＳ Ｐゴシック" charset="0"/>
              </a:rPr>
              <a:t>e.g., </a:t>
            </a:r>
            <a:r>
              <a:rPr lang="en-US" sz="1600" i="1" dirty="0">
                <a:solidFill>
                  <a:srgbClr val="008380"/>
                </a:solidFill>
                <a:ea typeface="ＭＳ Ｐゴシック" charset="0"/>
              </a:rPr>
              <a:t>Weather = sunny </a:t>
            </a:r>
            <a:r>
              <a:rPr lang="en-US" sz="1600" dirty="0">
                <a:solidFill>
                  <a:srgbClr val="008380"/>
                </a:solidFill>
                <a:ea typeface="ＭＳ Ｐゴシック" charset="0"/>
                <a:sym typeface="Symbol" charset="0"/>
              </a:rPr>
              <a:t> </a:t>
            </a:r>
            <a:r>
              <a:rPr lang="en-US" sz="1600" i="1" dirty="0">
                <a:solidFill>
                  <a:srgbClr val="008380"/>
                </a:solidFill>
                <a:ea typeface="ＭＳ Ｐゴシック" charset="0"/>
              </a:rPr>
              <a:t>Cavity </a:t>
            </a:r>
            <a:r>
              <a:rPr lang="en-US" sz="1600" dirty="0">
                <a:solidFill>
                  <a:srgbClr val="008380"/>
                </a:solidFill>
                <a:ea typeface="ＭＳ Ｐゴシック" charset="0"/>
              </a:rPr>
              <a:t>= </a:t>
            </a:r>
            <a:r>
              <a:rPr lang="en-US" sz="1600" i="1" dirty="0">
                <a:solidFill>
                  <a:srgbClr val="008380"/>
                </a:solidFill>
                <a:ea typeface="ＭＳ Ｐゴシック" charset="0"/>
              </a:rPr>
              <a:t>false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dirty="0"/>
          </a:p>
        </p:txBody>
      </p:sp>
    </p:spTree>
    <p:extLst>
      <p:ext uri="{BB962C8B-B14F-4D97-AF65-F5344CB8AC3E}">
        <p14:creationId xmlns:p14="http://schemas.microsoft.com/office/powerpoint/2010/main" val="42861086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1988840"/>
            <a:ext cx="7560840" cy="2952328"/>
          </a:xfrm>
          <a:prstGeom prst="rect">
            <a:avLst/>
          </a:prstGeom>
          <a:ln>
            <a:solidFill>
              <a:srgbClr val="FF66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de-DE" dirty="0"/>
          </a:p>
        </p:txBody>
      </p:sp>
      <p:sp>
        <p:nvSpPr>
          <p:cNvPr id="3481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Syntax</a:t>
            </a:r>
          </a:p>
        </p:txBody>
      </p:sp>
      <p:sp>
        <p:nvSpPr>
          <p:cNvPr id="34819" name="Rectangle 3"/>
          <p:cNvSpPr>
            <a:spLocks noGrp="1" noChangeArrowheads="1"/>
          </p:cNvSpPr>
          <p:nvPr>
            <p:ph type="body" idx="1"/>
          </p:nvPr>
        </p:nvSpPr>
        <p:spPr/>
        <p:txBody>
          <a:bodyPr/>
          <a:lstStyle/>
          <a:p>
            <a:pPr eaLnBrk="1" hangingPunct="1">
              <a:lnSpc>
                <a:spcPct val="80000"/>
              </a:lnSpc>
            </a:pPr>
            <a:r>
              <a:rPr lang="en-US" sz="2400" dirty="0">
                <a:solidFill>
                  <a:srgbClr val="0000FF"/>
                </a:solidFill>
                <a:ea typeface="ＭＳ Ｐゴシック" charset="0"/>
              </a:rPr>
              <a:t>Atomic event</a:t>
            </a:r>
            <a:r>
              <a:rPr lang="en-US" sz="2400" dirty="0">
                <a:ea typeface="ＭＳ Ｐゴシック" charset="0"/>
              </a:rPr>
              <a:t>: A complete specification of the state of the world about which the agent is </a:t>
            </a:r>
            <a:r>
              <a:rPr lang="en-US" sz="2400" dirty="0" smtClean="0">
                <a:ea typeface="ＭＳ Ｐゴシック" charset="0"/>
              </a:rPr>
              <a:t>uncertain</a:t>
            </a:r>
            <a:br>
              <a:rPr lang="en-US" sz="2400" dirty="0" smtClean="0">
                <a:ea typeface="ＭＳ Ｐゴシック" charset="0"/>
              </a:rPr>
            </a:br>
            <a:r>
              <a:rPr lang="en-US" sz="2800" dirty="0" smtClean="0">
                <a:ea typeface="ＭＳ Ｐゴシック" charset="0"/>
              </a:rPr>
              <a:t/>
            </a:r>
            <a:br>
              <a:rPr lang="en-US" sz="2800" dirty="0" smtClean="0">
                <a:ea typeface="ＭＳ Ｐゴシック" charset="0"/>
              </a:rPr>
            </a:br>
            <a:r>
              <a:rPr lang="en-US" sz="2400" dirty="0" smtClean="0">
                <a:solidFill>
                  <a:srgbClr val="FF6600"/>
                </a:solidFill>
                <a:ea typeface="ＭＳ Ｐゴシック" charset="0"/>
              </a:rPr>
              <a:t>E.g</a:t>
            </a:r>
            <a:r>
              <a:rPr lang="en-US" sz="2400" dirty="0">
                <a:solidFill>
                  <a:srgbClr val="FF6600"/>
                </a:solidFill>
                <a:ea typeface="ＭＳ Ｐゴシック" charset="0"/>
              </a:rPr>
              <a:t>., </a:t>
            </a:r>
            <a:r>
              <a:rPr lang="en-US" sz="2400" dirty="0">
                <a:ea typeface="ＭＳ Ｐゴシック" charset="0"/>
              </a:rPr>
              <a:t>if the world is described by only two Boolean </a:t>
            </a:r>
            <a:r>
              <a:rPr lang="en-US" sz="2400" dirty="0" smtClean="0">
                <a:ea typeface="ＭＳ Ｐゴシック" charset="0"/>
              </a:rPr>
              <a:t>variables:     </a:t>
            </a:r>
            <a:r>
              <a:rPr lang="en-US" sz="2400" dirty="0" smtClean="0">
                <a:solidFill>
                  <a:srgbClr val="008380"/>
                </a:solidFill>
                <a:ea typeface="ＭＳ Ｐゴシック" charset="0"/>
              </a:rPr>
              <a:t>Cavity</a:t>
            </a:r>
            <a:r>
              <a:rPr lang="en-US" sz="2400" dirty="0" smtClean="0">
                <a:ea typeface="ＭＳ Ｐゴシック" charset="0"/>
              </a:rPr>
              <a:t> </a:t>
            </a:r>
            <a:r>
              <a:rPr lang="en-US" sz="2400" dirty="0">
                <a:ea typeface="ＭＳ Ｐゴシック" charset="0"/>
              </a:rPr>
              <a:t>and </a:t>
            </a:r>
            <a:r>
              <a:rPr lang="en-US" sz="2400" dirty="0">
                <a:solidFill>
                  <a:srgbClr val="008380"/>
                </a:solidFill>
                <a:ea typeface="ＭＳ Ｐゴシック" charset="0"/>
              </a:rPr>
              <a:t>Toothache</a:t>
            </a:r>
            <a:r>
              <a:rPr lang="en-US" sz="2400" dirty="0">
                <a:ea typeface="ＭＳ Ｐゴシック" charset="0"/>
              </a:rPr>
              <a:t>, </a:t>
            </a:r>
            <a:endParaRPr lang="en-US" sz="2400" dirty="0" smtClean="0">
              <a:ea typeface="ＭＳ Ｐゴシック" charset="0"/>
            </a:endParaRPr>
          </a:p>
          <a:p>
            <a:pPr marL="0" indent="0" eaLnBrk="1" hangingPunct="1">
              <a:lnSpc>
                <a:spcPct val="80000"/>
              </a:lnSpc>
              <a:buNone/>
            </a:pPr>
            <a:r>
              <a:rPr lang="en-US" sz="2400" dirty="0">
                <a:ea typeface="ＭＳ Ｐゴシック" charset="0"/>
              </a:rPr>
              <a:t> </a:t>
            </a:r>
            <a:r>
              <a:rPr lang="en-US" sz="2400" dirty="0" smtClean="0">
                <a:ea typeface="ＭＳ Ｐゴシック" charset="0"/>
              </a:rPr>
              <a:t>   then </a:t>
            </a:r>
            <a:r>
              <a:rPr lang="en-US" sz="2400" dirty="0">
                <a:ea typeface="ＭＳ Ｐゴシック" charset="0"/>
              </a:rPr>
              <a:t>there are 4 distinct </a:t>
            </a:r>
            <a:r>
              <a:rPr lang="en-US" sz="2400" dirty="0" smtClean="0">
                <a:ea typeface="ＭＳ Ｐゴシック" charset="0"/>
              </a:rPr>
              <a:t>atomic events:</a:t>
            </a:r>
          </a:p>
          <a:p>
            <a:pPr lvl="1" eaLnBrk="1" hangingPunct="1">
              <a:lnSpc>
                <a:spcPct val="80000"/>
              </a:lnSpc>
              <a:buFont typeface="Wingdings" charset="0"/>
              <a:buNone/>
            </a:pPr>
            <a:endParaRPr lang="en-US" sz="2400" dirty="0">
              <a:ea typeface="ＭＳ Ｐゴシック" charset="0"/>
            </a:endParaRPr>
          </a:p>
          <a:p>
            <a:pPr lvl="2" eaLnBrk="1" hangingPunct="1">
              <a:lnSpc>
                <a:spcPct val="80000"/>
              </a:lnSpc>
              <a:buFont typeface="Wingdings" charset="0"/>
              <a:buNone/>
            </a:pPr>
            <a:r>
              <a:rPr lang="en-US" sz="2000" dirty="0">
                <a:solidFill>
                  <a:srgbClr val="008380"/>
                </a:solidFill>
                <a:ea typeface="ＭＳ Ｐゴシック" charset="0"/>
              </a:rPr>
              <a:t>Cavity = false </a:t>
            </a:r>
            <a:r>
              <a:rPr lang="en-US" sz="2000" dirty="0">
                <a:solidFill>
                  <a:srgbClr val="008380"/>
                </a:solidFill>
                <a:ea typeface="ＭＳ Ｐゴシック" charset="0"/>
                <a:sym typeface="Symbol" charset="0"/>
              </a:rPr>
              <a:t></a:t>
            </a:r>
            <a:r>
              <a:rPr lang="en-US" sz="2000" dirty="0">
                <a:solidFill>
                  <a:srgbClr val="008380"/>
                </a:solidFill>
                <a:ea typeface="ＭＳ Ｐゴシック" charset="0"/>
              </a:rPr>
              <a:t>Toothache = false</a:t>
            </a:r>
          </a:p>
          <a:p>
            <a:pPr lvl="2" eaLnBrk="1" hangingPunct="1">
              <a:lnSpc>
                <a:spcPct val="80000"/>
              </a:lnSpc>
              <a:buFont typeface="Wingdings" charset="0"/>
              <a:buNone/>
            </a:pPr>
            <a:r>
              <a:rPr lang="en-US" sz="2000" dirty="0">
                <a:solidFill>
                  <a:srgbClr val="008380"/>
                </a:solidFill>
                <a:ea typeface="ＭＳ Ｐゴシック" charset="0"/>
              </a:rPr>
              <a:t>Cavity = false </a:t>
            </a:r>
            <a:r>
              <a:rPr lang="en-US" sz="2000" dirty="0">
                <a:solidFill>
                  <a:srgbClr val="008380"/>
                </a:solidFill>
                <a:ea typeface="ＭＳ Ｐゴシック" charset="0"/>
                <a:sym typeface="Symbol" charset="0"/>
              </a:rPr>
              <a:t></a:t>
            </a:r>
            <a:r>
              <a:rPr lang="en-US" sz="2000" dirty="0">
                <a:solidFill>
                  <a:srgbClr val="008380"/>
                </a:solidFill>
                <a:ea typeface="ＭＳ Ｐゴシック" charset="0"/>
              </a:rPr>
              <a:t> Toothache = true</a:t>
            </a:r>
          </a:p>
          <a:p>
            <a:pPr lvl="2" eaLnBrk="1" hangingPunct="1">
              <a:lnSpc>
                <a:spcPct val="80000"/>
              </a:lnSpc>
              <a:buFont typeface="Wingdings" charset="0"/>
              <a:buNone/>
            </a:pPr>
            <a:r>
              <a:rPr lang="en-US" sz="2000" dirty="0">
                <a:solidFill>
                  <a:srgbClr val="008380"/>
                </a:solidFill>
                <a:ea typeface="ＭＳ Ｐゴシック" charset="0"/>
              </a:rPr>
              <a:t>Cavity = true </a:t>
            </a:r>
            <a:r>
              <a:rPr lang="en-US" sz="2000" dirty="0">
                <a:solidFill>
                  <a:srgbClr val="008380"/>
                </a:solidFill>
                <a:ea typeface="ＭＳ Ｐゴシック" charset="0"/>
                <a:sym typeface="Symbol" charset="0"/>
              </a:rPr>
              <a:t></a:t>
            </a:r>
            <a:r>
              <a:rPr lang="en-US" sz="2000" dirty="0">
                <a:solidFill>
                  <a:srgbClr val="008380"/>
                </a:solidFill>
                <a:ea typeface="ＭＳ Ｐゴシック" charset="0"/>
              </a:rPr>
              <a:t> Toothache = false</a:t>
            </a:r>
          </a:p>
          <a:p>
            <a:pPr lvl="2" eaLnBrk="1" hangingPunct="1">
              <a:lnSpc>
                <a:spcPct val="80000"/>
              </a:lnSpc>
              <a:buFont typeface="Wingdings" charset="0"/>
              <a:buNone/>
            </a:pPr>
            <a:r>
              <a:rPr lang="en-US" sz="2000" dirty="0">
                <a:solidFill>
                  <a:srgbClr val="008380"/>
                </a:solidFill>
                <a:ea typeface="ＭＳ Ｐゴシック" charset="0"/>
              </a:rPr>
              <a:t>Cavity = true </a:t>
            </a:r>
            <a:r>
              <a:rPr lang="en-US" sz="2000" dirty="0">
                <a:solidFill>
                  <a:srgbClr val="008380"/>
                </a:solidFill>
                <a:ea typeface="ＭＳ Ｐゴシック" charset="0"/>
                <a:sym typeface="Symbol" charset="0"/>
              </a:rPr>
              <a:t></a:t>
            </a:r>
            <a:r>
              <a:rPr lang="en-US" sz="2000" dirty="0">
                <a:solidFill>
                  <a:srgbClr val="008380"/>
                </a:solidFill>
                <a:ea typeface="ＭＳ Ｐゴシック" charset="0"/>
              </a:rPr>
              <a:t> Toothache = true</a:t>
            </a:r>
          </a:p>
          <a:p>
            <a:pPr lvl="2" eaLnBrk="1" hangingPunct="1">
              <a:lnSpc>
                <a:spcPct val="80000"/>
              </a:lnSpc>
              <a:buFont typeface="Wingdings" charset="0"/>
              <a:buNone/>
            </a:pPr>
            <a:endParaRPr lang="en-US" sz="2000" dirty="0">
              <a:ea typeface="ＭＳ Ｐゴシック" charset="0"/>
            </a:endParaRPr>
          </a:p>
          <a:p>
            <a:pPr eaLnBrk="1" hangingPunct="1">
              <a:lnSpc>
                <a:spcPct val="80000"/>
              </a:lnSpc>
            </a:pPr>
            <a:r>
              <a:rPr lang="en-US" sz="2400" dirty="0">
                <a:ea typeface="ＭＳ Ｐゴシック" charset="0"/>
              </a:rPr>
              <a:t>Atomic events are mutually exclusive and exhaustive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dirty="0"/>
          </a:p>
        </p:txBody>
      </p:sp>
    </p:spTree>
    <p:extLst>
      <p:ext uri="{BB962C8B-B14F-4D97-AF65-F5344CB8AC3E}">
        <p14:creationId xmlns:p14="http://schemas.microsoft.com/office/powerpoint/2010/main" val="761167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Axioms of probability</a:t>
            </a:r>
          </a:p>
        </p:txBody>
      </p:sp>
      <p:sp>
        <p:nvSpPr>
          <p:cNvPr id="36867" name="Rectangle 3"/>
          <p:cNvSpPr>
            <a:spLocks noGrp="1" noChangeArrowheads="1"/>
          </p:cNvSpPr>
          <p:nvPr>
            <p:ph type="body" idx="1"/>
          </p:nvPr>
        </p:nvSpPr>
        <p:spPr/>
        <p:txBody>
          <a:bodyPr/>
          <a:lstStyle/>
          <a:p>
            <a:pPr marL="0" indent="0" eaLnBrk="1" hangingPunct="1">
              <a:buNone/>
            </a:pPr>
            <a:r>
              <a:rPr lang="en-US" dirty="0">
                <a:ea typeface="ＭＳ Ｐゴシック" charset="0"/>
              </a:rPr>
              <a:t>For any propositions </a:t>
            </a:r>
            <a:r>
              <a:rPr lang="en-US" i="1" dirty="0">
                <a:solidFill>
                  <a:srgbClr val="008380"/>
                </a:solidFill>
                <a:ea typeface="ＭＳ Ｐゴシック" charset="0"/>
              </a:rPr>
              <a:t>A, B</a:t>
            </a:r>
            <a:endParaRPr lang="en-US" dirty="0">
              <a:solidFill>
                <a:srgbClr val="008380"/>
              </a:solidFill>
              <a:ea typeface="ＭＳ Ｐゴシック" charset="0"/>
            </a:endParaRPr>
          </a:p>
          <a:p>
            <a:pPr lvl="1" eaLnBrk="1" hangingPunct="1"/>
            <a:r>
              <a:rPr lang="en-US" dirty="0">
                <a:solidFill>
                  <a:srgbClr val="008380"/>
                </a:solidFill>
                <a:ea typeface="ＭＳ Ｐゴシック" charset="0"/>
              </a:rPr>
              <a:t>0 </a:t>
            </a:r>
            <a:r>
              <a:rPr lang="en-US" dirty="0">
                <a:solidFill>
                  <a:srgbClr val="008380"/>
                </a:solidFill>
                <a:ea typeface="ＭＳ Ｐゴシック" charset="0"/>
                <a:cs typeface="Arial" charset="0"/>
              </a:rPr>
              <a:t>≤</a:t>
            </a:r>
            <a:r>
              <a:rPr lang="en-US" dirty="0">
                <a:solidFill>
                  <a:srgbClr val="008380"/>
                </a:solidFill>
                <a:ea typeface="ＭＳ Ｐゴシック" charset="0"/>
              </a:rPr>
              <a:t> P(</a:t>
            </a:r>
            <a:r>
              <a:rPr lang="en-US" i="1" dirty="0">
                <a:solidFill>
                  <a:srgbClr val="008380"/>
                </a:solidFill>
                <a:ea typeface="ＭＳ Ｐゴシック" charset="0"/>
              </a:rPr>
              <a:t>A</a:t>
            </a:r>
            <a:r>
              <a:rPr lang="en-US" dirty="0">
                <a:solidFill>
                  <a:srgbClr val="008380"/>
                </a:solidFill>
                <a:ea typeface="ＭＳ Ｐゴシック" charset="0"/>
              </a:rPr>
              <a:t>) </a:t>
            </a:r>
            <a:r>
              <a:rPr lang="en-US" dirty="0">
                <a:solidFill>
                  <a:srgbClr val="008380"/>
                </a:solidFill>
                <a:ea typeface="ＭＳ Ｐゴシック" charset="0"/>
                <a:cs typeface="Arial" charset="0"/>
              </a:rPr>
              <a:t>≤</a:t>
            </a:r>
            <a:r>
              <a:rPr lang="en-US" dirty="0">
                <a:solidFill>
                  <a:srgbClr val="008380"/>
                </a:solidFill>
                <a:ea typeface="ＭＳ Ｐゴシック" charset="0"/>
              </a:rPr>
              <a:t> 1</a:t>
            </a:r>
          </a:p>
          <a:p>
            <a:pPr lvl="1" eaLnBrk="1" hangingPunct="1"/>
            <a:r>
              <a:rPr lang="en-US" dirty="0">
                <a:solidFill>
                  <a:srgbClr val="008380"/>
                </a:solidFill>
                <a:ea typeface="ＭＳ Ｐゴシック" charset="0"/>
              </a:rPr>
              <a:t>P(</a:t>
            </a:r>
            <a:r>
              <a:rPr lang="en-US" i="1" dirty="0">
                <a:solidFill>
                  <a:srgbClr val="008380"/>
                </a:solidFill>
                <a:ea typeface="ＭＳ Ｐゴシック" charset="0"/>
              </a:rPr>
              <a:t>true</a:t>
            </a:r>
            <a:r>
              <a:rPr lang="en-US" dirty="0">
                <a:solidFill>
                  <a:srgbClr val="008380"/>
                </a:solidFill>
                <a:ea typeface="ＭＳ Ｐゴシック" charset="0"/>
              </a:rPr>
              <a:t>) = 1 </a:t>
            </a:r>
            <a:r>
              <a:rPr lang="en-US" dirty="0">
                <a:ea typeface="ＭＳ Ｐゴシック" charset="0"/>
              </a:rPr>
              <a:t>and </a:t>
            </a:r>
            <a:r>
              <a:rPr lang="en-US" dirty="0">
                <a:solidFill>
                  <a:srgbClr val="008380"/>
                </a:solidFill>
                <a:ea typeface="ＭＳ Ｐゴシック" charset="0"/>
              </a:rPr>
              <a:t>P(</a:t>
            </a:r>
            <a:r>
              <a:rPr lang="en-US" i="1" dirty="0">
                <a:solidFill>
                  <a:srgbClr val="008380"/>
                </a:solidFill>
                <a:ea typeface="ＭＳ Ｐゴシック" charset="0"/>
              </a:rPr>
              <a:t>false</a:t>
            </a:r>
            <a:r>
              <a:rPr lang="en-US" dirty="0">
                <a:solidFill>
                  <a:srgbClr val="008380"/>
                </a:solidFill>
                <a:ea typeface="ＭＳ Ｐゴシック" charset="0"/>
              </a:rPr>
              <a:t>) = </a:t>
            </a:r>
            <a:r>
              <a:rPr lang="en-US" dirty="0" smtClean="0">
                <a:solidFill>
                  <a:srgbClr val="008380"/>
                </a:solidFill>
                <a:ea typeface="ＭＳ Ｐゴシック" charset="0"/>
              </a:rPr>
              <a:t>0</a:t>
            </a:r>
          </a:p>
          <a:p>
            <a:pPr marL="457200" lvl="1" indent="0" eaLnBrk="1" hangingPunct="1">
              <a:buNone/>
            </a:pPr>
            <a:r>
              <a:rPr lang="en-US" dirty="0">
                <a:ea typeface="ＭＳ Ｐゴシック" charset="0"/>
              </a:rPr>
              <a:t> </a:t>
            </a:r>
            <a:r>
              <a:rPr lang="en-US" sz="1800" dirty="0" smtClean="0">
                <a:ea typeface="ＭＳ Ｐゴシック" charset="0"/>
              </a:rPr>
              <a:t>  ( </a:t>
            </a:r>
            <a:r>
              <a:rPr lang="en-US" sz="1800" i="1" dirty="0" smtClean="0">
                <a:ea typeface="ＭＳ Ｐゴシック" charset="0"/>
              </a:rPr>
              <a:t>true</a:t>
            </a:r>
            <a:r>
              <a:rPr lang="en-US" sz="1800" dirty="0" smtClean="0">
                <a:ea typeface="ＭＳ Ｐゴシック" charset="0"/>
              </a:rPr>
              <a:t> stands for a tautology such as (A v </a:t>
            </a:r>
            <a:r>
              <a:rPr lang="en-US" sz="1800" dirty="0">
                <a:ea typeface="ＭＳ Ｐゴシック" charset="0"/>
                <a:cs typeface="ＭＳ Ｐゴシック" charset="0"/>
                <a:sym typeface="Symbol" charset="0"/>
              </a:rPr>
              <a:t></a:t>
            </a:r>
            <a:r>
              <a:rPr lang="en-US" sz="1800" dirty="0" smtClean="0">
                <a:ea typeface="ＭＳ Ｐゴシック" charset="0"/>
              </a:rPr>
              <a:t>A);</a:t>
            </a:r>
          </a:p>
          <a:p>
            <a:pPr marL="457200" lvl="1" indent="0" eaLnBrk="1" hangingPunct="1">
              <a:buNone/>
            </a:pPr>
            <a:r>
              <a:rPr lang="en-US" sz="1800" dirty="0">
                <a:ea typeface="ＭＳ Ｐゴシック" charset="0"/>
              </a:rPr>
              <a:t> </a:t>
            </a:r>
            <a:r>
              <a:rPr lang="en-US" sz="1800" dirty="0" smtClean="0">
                <a:ea typeface="ＭＳ Ｐゴシック" charset="0"/>
              </a:rPr>
              <a:t>   </a:t>
            </a:r>
            <a:r>
              <a:rPr lang="en-US" sz="1800" i="1" dirty="0" smtClean="0">
                <a:ea typeface="ＭＳ Ｐゴシック" charset="0"/>
              </a:rPr>
              <a:t>false</a:t>
            </a:r>
            <a:r>
              <a:rPr lang="en-US" sz="1800" dirty="0" smtClean="0">
                <a:ea typeface="ＭＳ Ｐゴシック" charset="0"/>
              </a:rPr>
              <a:t> stands for a contradiction such as A &amp; </a:t>
            </a:r>
            <a:r>
              <a:rPr lang="en-US" sz="1800" dirty="0">
                <a:ea typeface="ＭＳ Ｐゴシック" charset="0"/>
                <a:cs typeface="ＭＳ Ｐゴシック" charset="0"/>
                <a:sym typeface="Symbol" charset="0"/>
              </a:rPr>
              <a:t></a:t>
            </a:r>
            <a:r>
              <a:rPr lang="en-US" sz="1800" dirty="0" smtClean="0">
                <a:ea typeface="ＭＳ Ｐゴシック" charset="0"/>
              </a:rPr>
              <a:t>A) )</a:t>
            </a:r>
            <a:endParaRPr lang="en-US" sz="1800" dirty="0">
              <a:ea typeface="ＭＳ Ｐゴシック" charset="0"/>
            </a:endParaRPr>
          </a:p>
          <a:p>
            <a:pPr lvl="1" eaLnBrk="1" hangingPunct="1"/>
            <a:r>
              <a:rPr lang="en-US" dirty="0">
                <a:solidFill>
                  <a:srgbClr val="008380"/>
                </a:solidFill>
                <a:ea typeface="ＭＳ Ｐゴシック" charset="0"/>
              </a:rPr>
              <a:t>P(</a:t>
            </a:r>
            <a:r>
              <a:rPr lang="en-US" i="1" dirty="0">
                <a:solidFill>
                  <a:srgbClr val="008380"/>
                </a:solidFill>
                <a:ea typeface="ＭＳ Ｐゴシック" charset="0"/>
              </a:rPr>
              <a:t>A</a:t>
            </a:r>
            <a:r>
              <a:rPr lang="en-US" dirty="0">
                <a:solidFill>
                  <a:srgbClr val="008380"/>
                </a:solidFill>
                <a:ea typeface="ＭＳ Ｐゴシック" charset="0"/>
              </a:rPr>
              <a:t> </a:t>
            </a:r>
            <a:r>
              <a:rPr lang="en-US" dirty="0">
                <a:solidFill>
                  <a:srgbClr val="008380"/>
                </a:solidFill>
                <a:ea typeface="ＭＳ Ｐゴシック" charset="0"/>
                <a:sym typeface="Symbol" charset="0"/>
              </a:rPr>
              <a:t> </a:t>
            </a:r>
            <a:r>
              <a:rPr lang="en-US" i="1" dirty="0">
                <a:solidFill>
                  <a:srgbClr val="008380"/>
                </a:solidFill>
                <a:ea typeface="ＭＳ Ｐゴシック" charset="0"/>
              </a:rPr>
              <a:t>B</a:t>
            </a:r>
            <a:r>
              <a:rPr lang="en-US" dirty="0">
                <a:solidFill>
                  <a:srgbClr val="008380"/>
                </a:solidFill>
                <a:ea typeface="ＭＳ Ｐゴシック" charset="0"/>
              </a:rPr>
              <a:t>) = P(</a:t>
            </a:r>
            <a:r>
              <a:rPr lang="en-US" i="1" dirty="0">
                <a:solidFill>
                  <a:srgbClr val="008380"/>
                </a:solidFill>
                <a:ea typeface="ＭＳ Ｐゴシック" charset="0"/>
              </a:rPr>
              <a:t>A</a:t>
            </a:r>
            <a:r>
              <a:rPr lang="en-US" dirty="0">
                <a:solidFill>
                  <a:srgbClr val="008380"/>
                </a:solidFill>
                <a:ea typeface="ＭＳ Ｐゴシック" charset="0"/>
              </a:rPr>
              <a:t>) + P(</a:t>
            </a:r>
            <a:r>
              <a:rPr lang="en-US" i="1" dirty="0">
                <a:solidFill>
                  <a:srgbClr val="008380"/>
                </a:solidFill>
                <a:ea typeface="ＭＳ Ｐゴシック" charset="0"/>
              </a:rPr>
              <a:t>B</a:t>
            </a:r>
            <a:r>
              <a:rPr lang="en-US" dirty="0">
                <a:solidFill>
                  <a:srgbClr val="008380"/>
                </a:solidFill>
                <a:ea typeface="ＭＳ Ｐゴシック" charset="0"/>
              </a:rPr>
              <a:t>) - P(</a:t>
            </a:r>
            <a:r>
              <a:rPr lang="en-US" i="1" dirty="0">
                <a:solidFill>
                  <a:srgbClr val="008380"/>
                </a:solidFill>
                <a:ea typeface="ＭＳ Ｐゴシック" charset="0"/>
              </a:rPr>
              <a:t>A</a:t>
            </a:r>
            <a:r>
              <a:rPr lang="en-US" dirty="0">
                <a:solidFill>
                  <a:srgbClr val="008380"/>
                </a:solidFill>
                <a:ea typeface="ＭＳ Ｐゴシック" charset="0"/>
              </a:rPr>
              <a:t> </a:t>
            </a:r>
            <a:r>
              <a:rPr lang="en-US" dirty="0">
                <a:solidFill>
                  <a:srgbClr val="008380"/>
                </a:solidFill>
                <a:ea typeface="ＭＳ Ｐゴシック" charset="0"/>
                <a:sym typeface="Symbol" charset="0"/>
              </a:rPr>
              <a:t></a:t>
            </a:r>
            <a:r>
              <a:rPr lang="en-US" dirty="0">
                <a:solidFill>
                  <a:srgbClr val="008380"/>
                </a:solidFill>
                <a:ea typeface="ＭＳ Ｐゴシック" charset="0"/>
              </a:rPr>
              <a:t> </a:t>
            </a:r>
            <a:r>
              <a:rPr lang="en-US" i="1" dirty="0">
                <a:solidFill>
                  <a:srgbClr val="008380"/>
                </a:solidFill>
                <a:ea typeface="ＭＳ Ｐゴシック" charset="0"/>
              </a:rPr>
              <a:t>B</a:t>
            </a:r>
            <a:r>
              <a:rPr lang="en-US" dirty="0">
                <a:solidFill>
                  <a:srgbClr val="008380"/>
                </a:solidFill>
                <a:ea typeface="ＭＳ Ｐゴシック" charset="0"/>
              </a:rPr>
              <a:t>)</a:t>
            </a:r>
          </a:p>
        </p:txBody>
      </p:sp>
      <p:pic>
        <p:nvPicPr>
          <p:cNvPr id="36868" name="Picture 4" descr="axiom3-ve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05064"/>
            <a:ext cx="37814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dirty="0"/>
          </a:p>
        </p:txBody>
      </p:sp>
    </p:spTree>
    <p:extLst>
      <p:ext uri="{BB962C8B-B14F-4D97-AF65-F5344CB8AC3E}">
        <p14:creationId xmlns:p14="http://schemas.microsoft.com/office/powerpoint/2010/main" val="32815515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484188" y="1988840"/>
            <a:ext cx="8291512" cy="4525962"/>
          </a:xfrm>
        </p:spPr>
        <p:txBody>
          <a:bodyPr/>
          <a:lstStyle/>
          <a:p>
            <a:pPr marL="609600" indent="-609600" eaLnBrk="1" hangingPunct="1">
              <a:spcBef>
                <a:spcPct val="0"/>
              </a:spcBef>
              <a:buFont typeface="Times" charset="0"/>
              <a:buNone/>
            </a:pPr>
            <a:r>
              <a:rPr lang="de-DE" dirty="0" err="1" smtClean="0">
                <a:solidFill>
                  <a:srgbClr val="FF6600"/>
                </a:solidFill>
                <a:latin typeface="Lucida Grande" charset="0"/>
                <a:ea typeface="ＭＳ Ｐゴシック" charset="0"/>
              </a:rPr>
              <a:t>Example</a:t>
            </a:r>
            <a:r>
              <a:rPr lang="de-DE" dirty="0">
                <a:latin typeface="Lucida Grande" charset="0"/>
                <a:ea typeface="ＭＳ Ｐゴシック" charset="0"/>
              </a:rPr>
              <a:t> </a:t>
            </a:r>
            <a:r>
              <a:rPr lang="de-DE" dirty="0" smtClean="0">
                <a:latin typeface="Lucida Grande" charset="0"/>
                <a:ea typeface="ＭＳ Ｐゴシック" charset="0"/>
              </a:rPr>
              <a:t>(</a:t>
            </a:r>
            <a:r>
              <a:rPr lang="de-DE" dirty="0" smtClean="0">
                <a:latin typeface="Lucida Grande" charset="0"/>
                <a:ea typeface="ＭＳ Ｐゴシック" charset="0"/>
              </a:rPr>
              <a:t>Dentist </a:t>
            </a:r>
            <a:r>
              <a:rPr lang="de-DE" dirty="0" err="1">
                <a:latin typeface="Lucida Grande" charset="0"/>
                <a:ea typeface="ＭＳ Ｐゴシック" charset="0"/>
              </a:rPr>
              <a:t>problem</a:t>
            </a:r>
            <a:r>
              <a:rPr lang="de-DE" dirty="0">
                <a:latin typeface="Lucida Grande" charset="0"/>
                <a:ea typeface="ＭＳ Ｐゴシック" charset="0"/>
              </a:rPr>
              <a:t> </a:t>
            </a:r>
            <a:r>
              <a:rPr lang="de-DE" dirty="0" err="1">
                <a:latin typeface="Lucida Grande" charset="0"/>
                <a:ea typeface="ＭＳ Ｐゴシック" charset="0"/>
              </a:rPr>
              <a:t>with</a:t>
            </a:r>
            <a:r>
              <a:rPr lang="de-DE" dirty="0">
                <a:latin typeface="Lucida Grande" charset="0"/>
                <a:ea typeface="ＭＳ Ｐゴシック" charset="0"/>
              </a:rPr>
              <a:t> </a:t>
            </a:r>
            <a:r>
              <a:rPr lang="de-DE" dirty="0" err="1">
                <a:latin typeface="Lucida Grande" charset="0"/>
                <a:ea typeface="ＭＳ Ｐゴシック" charset="0"/>
              </a:rPr>
              <a:t>four</a:t>
            </a:r>
            <a:r>
              <a:rPr lang="de-DE" dirty="0">
                <a:latin typeface="Lucida Grande" charset="0"/>
                <a:ea typeface="ＭＳ Ｐゴシック" charset="0"/>
              </a:rPr>
              <a:t> </a:t>
            </a:r>
            <a:r>
              <a:rPr lang="de-DE" dirty="0" smtClean="0">
                <a:latin typeface="Lucida Grande" charset="0"/>
                <a:ea typeface="ＭＳ Ｐゴシック" charset="0"/>
              </a:rPr>
              <a:t>variables) </a:t>
            </a:r>
            <a:endParaRPr lang="de-DE" dirty="0">
              <a:latin typeface="Lucida Grande" charset="0"/>
              <a:ea typeface="ＭＳ Ｐゴシック" charset="0"/>
            </a:endParaRPr>
          </a:p>
          <a:p>
            <a:pPr marL="609600" indent="-609600" eaLnBrk="1" hangingPunct="1">
              <a:spcBef>
                <a:spcPct val="0"/>
              </a:spcBef>
              <a:buFont typeface="Times" charset="0"/>
              <a:buNone/>
            </a:pPr>
            <a:r>
              <a:rPr lang="de-DE" sz="2000" b="1" i="1" dirty="0">
                <a:solidFill>
                  <a:srgbClr val="3333FF"/>
                </a:solidFill>
                <a:latin typeface="Lucida Grande" charset="0"/>
                <a:ea typeface="ＭＳ Ｐゴシック" charset="0"/>
                <a:cs typeface="ＭＳ Ｐゴシック" charset="0"/>
              </a:rPr>
              <a:t>	</a:t>
            </a:r>
            <a:r>
              <a:rPr lang="de-DE" sz="2400" dirty="0" err="1">
                <a:solidFill>
                  <a:srgbClr val="008380"/>
                </a:solidFill>
                <a:latin typeface="Lucida Grande" charset="0"/>
                <a:ea typeface="ＭＳ Ｐゴシック" charset="0"/>
                <a:cs typeface="ＭＳ Ｐゴシック" charset="0"/>
              </a:rPr>
              <a:t>Toothache</a:t>
            </a:r>
            <a:r>
              <a:rPr lang="de-DE" sz="2400" dirty="0">
                <a:solidFill>
                  <a:srgbClr val="008380"/>
                </a:solidFill>
                <a:latin typeface="Lucida Grande" charset="0"/>
                <a:ea typeface="ＭＳ Ｐゴシック" charset="0"/>
                <a:cs typeface="ＭＳ Ｐゴシック" charset="0"/>
              </a:rPr>
              <a:t> </a:t>
            </a:r>
            <a:r>
              <a:rPr lang="de-DE" sz="2400" dirty="0">
                <a:latin typeface="Lucida Grande" charset="0"/>
                <a:ea typeface="ＭＳ Ｐゴシック" charset="0"/>
                <a:cs typeface="ＭＳ Ｐゴシック" charset="0"/>
              </a:rPr>
              <a:t>(I </a:t>
            </a:r>
            <a:r>
              <a:rPr lang="de-DE" sz="2400" dirty="0" err="1">
                <a:latin typeface="Lucida Grande" charset="0"/>
                <a:ea typeface="ＭＳ Ｐゴシック" charset="0"/>
                <a:cs typeface="ＭＳ Ｐゴシック" charset="0"/>
              </a:rPr>
              <a:t>have</a:t>
            </a:r>
            <a:r>
              <a:rPr lang="de-DE" sz="2400" dirty="0">
                <a:latin typeface="Lucida Grande" charset="0"/>
                <a:ea typeface="ＭＳ Ｐゴシック" charset="0"/>
                <a:cs typeface="ＭＳ Ｐゴシック" charset="0"/>
              </a:rPr>
              <a:t> a </a:t>
            </a:r>
            <a:r>
              <a:rPr lang="de-DE" sz="2400" dirty="0" err="1">
                <a:latin typeface="Lucida Grande" charset="0"/>
                <a:ea typeface="ＭＳ Ｐゴシック" charset="0"/>
                <a:cs typeface="ＭＳ Ｐゴシック" charset="0"/>
              </a:rPr>
              <a:t>toothache</a:t>
            </a:r>
            <a:r>
              <a:rPr lang="de-DE" sz="2400" dirty="0">
                <a:latin typeface="Lucida Grande" charset="0"/>
                <a:ea typeface="ＭＳ Ｐゴシック" charset="0"/>
                <a:cs typeface="ＭＳ Ｐゴシック" charset="0"/>
              </a:rPr>
              <a:t>)</a:t>
            </a:r>
          </a:p>
          <a:p>
            <a:pPr marL="609600" indent="-609600" eaLnBrk="1" hangingPunct="1">
              <a:spcBef>
                <a:spcPct val="0"/>
              </a:spcBef>
              <a:buFont typeface="Times" charset="0"/>
              <a:buNone/>
            </a:pPr>
            <a:r>
              <a:rPr lang="de-DE" sz="2400" dirty="0">
                <a:latin typeface="Lucida Grande" charset="0"/>
                <a:ea typeface="ＭＳ Ｐゴシック" charset="0"/>
                <a:cs typeface="ＭＳ Ｐゴシック" charset="0"/>
              </a:rPr>
              <a:t>	</a:t>
            </a:r>
            <a:r>
              <a:rPr lang="de-DE" sz="2400" dirty="0" err="1">
                <a:solidFill>
                  <a:srgbClr val="008380"/>
                </a:solidFill>
                <a:latin typeface="Lucida Grande" charset="0"/>
                <a:ea typeface="ＭＳ Ｐゴシック" charset="0"/>
                <a:cs typeface="ＭＳ Ｐゴシック" charset="0"/>
              </a:rPr>
              <a:t>Cavity</a:t>
            </a:r>
            <a:r>
              <a:rPr lang="de-DE" sz="2400" dirty="0">
                <a:solidFill>
                  <a:srgbClr val="008380"/>
                </a:solidFill>
                <a:latin typeface="Lucida Grande" charset="0"/>
                <a:ea typeface="ＭＳ Ｐゴシック" charset="0"/>
                <a:cs typeface="ＭＳ Ｐゴシック" charset="0"/>
              </a:rPr>
              <a:t> </a:t>
            </a:r>
            <a:r>
              <a:rPr lang="de-DE" sz="2400" dirty="0">
                <a:latin typeface="Lucida Grande" charset="0"/>
                <a:ea typeface="ＭＳ Ｐゴシック" charset="0"/>
                <a:cs typeface="ＭＳ Ｐゴシック" charset="0"/>
              </a:rPr>
              <a:t>(I </a:t>
            </a:r>
            <a:r>
              <a:rPr lang="de-DE" sz="2400" dirty="0" err="1">
                <a:latin typeface="Lucida Grande" charset="0"/>
                <a:ea typeface="ＭＳ Ｐゴシック" charset="0"/>
                <a:cs typeface="ＭＳ Ｐゴシック" charset="0"/>
              </a:rPr>
              <a:t>have</a:t>
            </a:r>
            <a:r>
              <a:rPr lang="de-DE" sz="2400" dirty="0">
                <a:latin typeface="Lucida Grande" charset="0"/>
                <a:ea typeface="ＭＳ Ｐゴシック" charset="0"/>
                <a:cs typeface="ＭＳ Ｐゴシック" charset="0"/>
              </a:rPr>
              <a:t> a </a:t>
            </a:r>
            <a:r>
              <a:rPr lang="de-DE" sz="2400" dirty="0" err="1">
                <a:latin typeface="Lucida Grande" charset="0"/>
                <a:ea typeface="ＭＳ Ｐゴシック" charset="0"/>
                <a:cs typeface="ＭＳ Ｐゴシック" charset="0"/>
              </a:rPr>
              <a:t>cavity</a:t>
            </a:r>
            <a:r>
              <a:rPr lang="de-DE" sz="2400" dirty="0">
                <a:latin typeface="Lucida Grande" charset="0"/>
                <a:ea typeface="ＭＳ Ｐゴシック" charset="0"/>
                <a:cs typeface="ＭＳ Ｐゴシック" charset="0"/>
              </a:rPr>
              <a:t>)</a:t>
            </a:r>
          </a:p>
          <a:p>
            <a:pPr marL="609600" indent="-609600" eaLnBrk="1" hangingPunct="1">
              <a:spcBef>
                <a:spcPct val="0"/>
              </a:spcBef>
              <a:buFont typeface="Times" charset="0"/>
              <a:buNone/>
            </a:pPr>
            <a:r>
              <a:rPr lang="de-DE" sz="2400" dirty="0">
                <a:latin typeface="Lucida Grande" charset="0"/>
                <a:ea typeface="ＭＳ Ｐゴシック" charset="0"/>
                <a:cs typeface="ＭＳ Ｐゴシック" charset="0"/>
              </a:rPr>
              <a:t>	</a:t>
            </a:r>
            <a:r>
              <a:rPr lang="de-DE" sz="2400" dirty="0">
                <a:solidFill>
                  <a:srgbClr val="008380"/>
                </a:solidFill>
                <a:latin typeface="Lucida Grande" charset="0"/>
                <a:ea typeface="ＭＳ Ｐゴシック" charset="0"/>
                <a:cs typeface="ＭＳ Ｐゴシック" charset="0"/>
              </a:rPr>
              <a:t>Catch </a:t>
            </a:r>
            <a:r>
              <a:rPr lang="de-DE" sz="2400" dirty="0">
                <a:latin typeface="Lucida Grande" charset="0"/>
                <a:ea typeface="ＭＳ Ｐゴシック" charset="0"/>
                <a:cs typeface="ＭＳ Ｐゴシック" charset="0"/>
              </a:rPr>
              <a:t>(</a:t>
            </a:r>
            <a:r>
              <a:rPr lang="de-DE" sz="2400" dirty="0" err="1">
                <a:latin typeface="Lucida Grande" charset="0"/>
                <a:ea typeface="ＭＳ Ｐゴシック" charset="0"/>
                <a:cs typeface="ＭＳ Ｐゴシック" charset="0"/>
              </a:rPr>
              <a:t>steel</a:t>
            </a:r>
            <a:r>
              <a:rPr lang="de-DE" sz="2400" dirty="0">
                <a:latin typeface="Lucida Grande" charset="0"/>
                <a:ea typeface="ＭＳ Ｐゴシック" charset="0"/>
                <a:cs typeface="ＭＳ Ｐゴシック" charset="0"/>
              </a:rPr>
              <a:t> probe </a:t>
            </a:r>
            <a:r>
              <a:rPr lang="de-DE" sz="2400" dirty="0" err="1">
                <a:latin typeface="Lucida Grande" charset="0"/>
                <a:ea typeface="ＭＳ Ｐゴシック" charset="0"/>
                <a:cs typeface="ＭＳ Ｐゴシック" charset="0"/>
              </a:rPr>
              <a:t>catches</a:t>
            </a:r>
            <a:r>
              <a:rPr lang="de-DE" sz="2400" dirty="0">
                <a:latin typeface="Lucida Grande" charset="0"/>
                <a:ea typeface="ＭＳ Ｐゴシック" charset="0"/>
                <a:cs typeface="ＭＳ Ｐゴシック" charset="0"/>
              </a:rPr>
              <a:t> in </a:t>
            </a:r>
            <a:r>
              <a:rPr lang="de-DE" sz="2400" dirty="0" err="1">
                <a:latin typeface="Lucida Grande" charset="0"/>
                <a:ea typeface="ＭＳ Ｐゴシック" charset="0"/>
                <a:cs typeface="ＭＳ Ｐゴシック" charset="0"/>
              </a:rPr>
              <a:t>my</a:t>
            </a:r>
            <a:r>
              <a:rPr lang="de-DE" sz="2400" dirty="0">
                <a:latin typeface="Lucida Grande" charset="0"/>
                <a:ea typeface="ＭＳ Ｐゴシック" charset="0"/>
                <a:cs typeface="ＭＳ Ｐゴシック" charset="0"/>
              </a:rPr>
              <a:t> </a:t>
            </a:r>
            <a:r>
              <a:rPr lang="de-DE" sz="2400" dirty="0" err="1">
                <a:latin typeface="Lucida Grande" charset="0"/>
                <a:ea typeface="ＭＳ Ｐゴシック" charset="0"/>
                <a:cs typeface="ＭＳ Ｐゴシック" charset="0"/>
              </a:rPr>
              <a:t>tooth</a:t>
            </a:r>
            <a:r>
              <a:rPr lang="de-DE" sz="2400" dirty="0">
                <a:latin typeface="Lucida Grande" charset="0"/>
                <a:ea typeface="ＭＳ Ｐゴシック" charset="0"/>
                <a:cs typeface="ＭＳ Ｐゴシック" charset="0"/>
              </a:rPr>
              <a:t>)</a:t>
            </a:r>
          </a:p>
          <a:p>
            <a:pPr marL="609600" indent="-609600" eaLnBrk="1" hangingPunct="1">
              <a:spcBef>
                <a:spcPct val="0"/>
              </a:spcBef>
              <a:buFont typeface="Times" charset="0"/>
              <a:buNone/>
            </a:pPr>
            <a:r>
              <a:rPr lang="de-DE" sz="2400" dirty="0">
                <a:solidFill>
                  <a:srgbClr val="3333FF"/>
                </a:solidFill>
                <a:latin typeface="Lucida Grande" charset="0"/>
                <a:ea typeface="ＭＳ Ｐゴシック" charset="0"/>
                <a:cs typeface="ＭＳ Ｐゴシック" charset="0"/>
              </a:rPr>
              <a:t>	</a:t>
            </a:r>
            <a:r>
              <a:rPr lang="de-DE" sz="2400" dirty="0" err="1">
                <a:solidFill>
                  <a:srgbClr val="008380"/>
                </a:solidFill>
                <a:latin typeface="Lucida Grande" charset="0"/>
                <a:ea typeface="ＭＳ Ｐゴシック" charset="0"/>
                <a:cs typeface="ＭＳ Ｐゴシック" charset="0"/>
              </a:rPr>
              <a:t>Weather</a:t>
            </a:r>
            <a:r>
              <a:rPr lang="de-DE" sz="2400" dirty="0">
                <a:solidFill>
                  <a:srgbClr val="008380"/>
                </a:solidFill>
                <a:latin typeface="Lucida Grande" charset="0"/>
                <a:ea typeface="ＭＳ Ｐゴシック" charset="0"/>
                <a:cs typeface="ＭＳ Ｐゴシック" charset="0"/>
              </a:rPr>
              <a:t> </a:t>
            </a:r>
            <a:r>
              <a:rPr lang="de-DE" sz="2400" dirty="0">
                <a:latin typeface="Lucida Grande" charset="0"/>
                <a:ea typeface="ＭＳ Ｐゴシック" charset="0"/>
                <a:cs typeface="ＭＳ Ｐゴシック" charset="0"/>
              </a:rPr>
              <a:t>(</a:t>
            </a:r>
            <a:r>
              <a:rPr lang="en-US" sz="2400" dirty="0" err="1">
                <a:latin typeface="Lucida Grande" charset="0"/>
                <a:ea typeface="ＭＳ Ｐゴシック" charset="0"/>
                <a:cs typeface="ＭＳ Ｐゴシック" charset="0"/>
              </a:rPr>
              <a:t>sunny,rainy,cloudy,snow</a:t>
            </a:r>
            <a:r>
              <a:rPr lang="en-US" sz="2400" dirty="0">
                <a:latin typeface="Lucida Grande" charset="0"/>
                <a:ea typeface="ＭＳ Ｐゴシック" charset="0"/>
                <a:cs typeface="ＭＳ Ｐゴシック" charset="0"/>
              </a:rPr>
              <a:t> </a:t>
            </a:r>
            <a:r>
              <a:rPr lang="de-DE" sz="2400" dirty="0">
                <a:latin typeface="Lucida Grande" charset="0"/>
                <a:ea typeface="ＭＳ Ｐゴシック" charset="0"/>
                <a:cs typeface="ＭＳ Ｐゴシック" charset="0"/>
              </a:rPr>
              <a:t>)</a:t>
            </a:r>
          </a:p>
          <a:p>
            <a:pPr marL="609600" indent="-609600" eaLnBrk="1" hangingPunct="1">
              <a:spcBef>
                <a:spcPct val="0"/>
              </a:spcBef>
              <a:buFont typeface="Times" charset="0"/>
              <a:buNone/>
            </a:pPr>
            <a:endParaRPr lang="de-DE" sz="2000" b="1" dirty="0">
              <a:latin typeface="Lucida Grande" charset="0"/>
              <a:ea typeface="ＭＳ Ｐゴシック" charset="0"/>
              <a:cs typeface="ＭＳ Ｐゴシック" charset="0"/>
            </a:endParaRPr>
          </a:p>
        </p:txBody>
      </p:sp>
      <p:pic>
        <p:nvPicPr>
          <p:cNvPr id="38915" name="Picture 4" descr="dent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31013" y="2001838"/>
            <a:ext cx="1800225" cy="1763712"/>
          </a:xfrm>
        </p:spPr>
      </p:pic>
      <p:sp>
        <p:nvSpPr>
          <p:cNvPr id="38916" name="Rectangle 5"/>
          <p:cNvSpPr>
            <a:spLocks noGrp="1" noChangeArrowheads="1"/>
          </p:cNvSpPr>
          <p:nvPr>
            <p:ph type="title"/>
          </p:nvPr>
        </p:nvSpPr>
        <p:spPr>
          <a:xfrm>
            <a:off x="228600" y="260648"/>
            <a:ext cx="8915400" cy="1066800"/>
          </a:xfrm>
        </p:spPr>
        <p:txBody>
          <a:bodyPr/>
          <a:lstStyle/>
          <a:p>
            <a:pPr eaLnBrk="1" hangingPunct="1"/>
            <a:r>
              <a:rPr lang="de-DE" dirty="0" err="1">
                <a:latin typeface="+mn-lt"/>
                <a:ea typeface="ＭＳ Ｐゴシック" charset="0"/>
                <a:cs typeface="ＭＳ Ｐゴシック" charset="0"/>
              </a:rPr>
              <a:t>Example</a:t>
            </a:r>
            <a:r>
              <a:rPr lang="de-DE" dirty="0">
                <a:latin typeface="+mn-lt"/>
                <a:ea typeface="ＭＳ Ｐゴシック" charset="0"/>
                <a:cs typeface="ＭＳ Ｐゴシック" charset="0"/>
              </a:rPr>
              <a:t> </a:t>
            </a:r>
            <a:r>
              <a:rPr lang="de-DE" dirty="0">
                <a:latin typeface="+mn-lt"/>
                <a:ea typeface="ＭＳ Ｐゴシック" charset="0"/>
              </a:rPr>
              <a:t>W</a:t>
            </a:r>
            <a:r>
              <a:rPr lang="de-DE" dirty="0" smtClean="0">
                <a:latin typeface="+mn-lt"/>
                <a:ea typeface="ＭＳ Ｐゴシック" charset="0"/>
                <a:cs typeface="ＭＳ Ｐゴシック" charset="0"/>
              </a:rPr>
              <a:t>orld</a:t>
            </a:r>
            <a:endParaRPr lang="de-DE" dirty="0">
              <a:latin typeface="+mn-lt"/>
              <a:ea typeface="ＭＳ Ｐゴシック" charset="0"/>
              <a:cs typeface="ＭＳ Ｐゴシック" charset="0"/>
            </a:endParaRPr>
          </a:p>
        </p:txBody>
      </p:sp>
      <p:sp>
        <p:nvSpPr>
          <p:cNvPr id="5" name="Foliennummernplatzhalter 3"/>
          <p:cNvSpPr>
            <a:spLocks noGrp="1"/>
          </p:cNvSpPr>
          <p:nvPr>
            <p:ph type="sldNum" sz="quarter" idx="4294967295"/>
          </p:nvPr>
        </p:nvSpPr>
        <p:spPr>
          <a:xfrm>
            <a:off x="7956550" y="6400800"/>
            <a:ext cx="1008063" cy="196850"/>
          </a:xfrm>
          <a:prstGeom prst="rect">
            <a:avLst/>
          </a:prstGeom>
        </p:spPr>
        <p:txBody>
          <a:bodyPr/>
          <a:lstStyle/>
          <a:p>
            <a:pPr>
              <a:defRPr/>
            </a:pPr>
            <a:fld id="{A4C577E2-95DD-1F4B-A688-E8FB02007787}" type="slidenum">
              <a:rPr lang="de-DE" smtClean="0"/>
              <a:pPr>
                <a:defRPr/>
              </a:pPr>
              <a:t>47</a:t>
            </a:fld>
            <a:endParaRPr lang="de-DE" dirty="0"/>
          </a:p>
        </p:txBody>
      </p:sp>
    </p:spTree>
    <p:extLst>
      <p:ext uri="{BB962C8B-B14F-4D97-AF65-F5344CB8AC3E}">
        <p14:creationId xmlns:p14="http://schemas.microsoft.com/office/powerpoint/2010/main" val="35512484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Prior probability</a:t>
            </a:r>
          </a:p>
        </p:txBody>
      </p:sp>
      <p:sp>
        <p:nvSpPr>
          <p:cNvPr id="40963" name="Rectangle 3"/>
          <p:cNvSpPr>
            <a:spLocks noGrp="1" noChangeArrowheads="1"/>
          </p:cNvSpPr>
          <p:nvPr>
            <p:ph type="body" idx="1"/>
          </p:nvPr>
        </p:nvSpPr>
        <p:spPr>
          <a:xfrm>
            <a:off x="467544" y="1412776"/>
            <a:ext cx="8229600" cy="4343400"/>
          </a:xfrm>
        </p:spPr>
        <p:txBody>
          <a:bodyPr/>
          <a:lstStyle/>
          <a:p>
            <a:pPr eaLnBrk="1" hangingPunct="1">
              <a:lnSpc>
                <a:spcPct val="120000"/>
              </a:lnSpc>
            </a:pPr>
            <a:r>
              <a:rPr lang="en-US" sz="2400" dirty="0">
                <a:solidFill>
                  <a:srgbClr val="0000FF"/>
                </a:solidFill>
                <a:ea typeface="ＭＳ Ｐゴシック" charset="0"/>
              </a:rPr>
              <a:t>Prior or unconditional probabilities </a:t>
            </a:r>
            <a:r>
              <a:rPr lang="en-US" sz="2400" dirty="0">
                <a:ea typeface="ＭＳ Ｐゴシック" charset="0"/>
              </a:rPr>
              <a:t>of propositions</a:t>
            </a:r>
          </a:p>
          <a:p>
            <a:pPr lvl="1" eaLnBrk="1" hangingPunct="1">
              <a:lnSpc>
                <a:spcPct val="120000"/>
              </a:lnSpc>
              <a:buFont typeface="Wingdings" charset="0"/>
              <a:buNone/>
            </a:pPr>
            <a:r>
              <a:rPr lang="en-US" sz="2000" dirty="0">
                <a:ea typeface="ＭＳ Ｐゴシック" charset="0"/>
              </a:rPr>
              <a:t>e.g.</a:t>
            </a:r>
            <a:r>
              <a:rPr lang="en-US" sz="2000" dirty="0">
                <a:solidFill>
                  <a:srgbClr val="008380"/>
                </a:solidFill>
                <a:ea typeface="ＭＳ Ｐゴシック" charset="0"/>
              </a:rPr>
              <a:t>, P(</a:t>
            </a:r>
            <a:r>
              <a:rPr lang="en-US" sz="2000" i="1" dirty="0">
                <a:solidFill>
                  <a:srgbClr val="008380"/>
                </a:solidFill>
                <a:ea typeface="ＭＳ Ｐゴシック" charset="0"/>
              </a:rPr>
              <a:t>Cavity</a:t>
            </a:r>
            <a:r>
              <a:rPr lang="en-US" sz="2000" dirty="0">
                <a:solidFill>
                  <a:srgbClr val="008380"/>
                </a:solidFill>
                <a:ea typeface="ＭＳ Ｐゴシック" charset="0"/>
              </a:rPr>
              <a:t> = true) = 0.1 </a:t>
            </a:r>
            <a:r>
              <a:rPr lang="en-US" sz="2000" dirty="0">
                <a:ea typeface="ＭＳ Ｐゴシック" charset="0"/>
              </a:rPr>
              <a:t>and </a:t>
            </a:r>
            <a:r>
              <a:rPr lang="en-US" sz="2000" dirty="0">
                <a:solidFill>
                  <a:srgbClr val="008380"/>
                </a:solidFill>
                <a:ea typeface="ＭＳ Ｐゴシック" charset="0"/>
              </a:rPr>
              <a:t>P(</a:t>
            </a:r>
            <a:r>
              <a:rPr lang="en-US" sz="2000" i="1" dirty="0">
                <a:solidFill>
                  <a:srgbClr val="008380"/>
                </a:solidFill>
                <a:ea typeface="ＭＳ Ｐゴシック" charset="0"/>
              </a:rPr>
              <a:t>Weather</a:t>
            </a:r>
            <a:r>
              <a:rPr lang="en-US" sz="2000" dirty="0">
                <a:solidFill>
                  <a:srgbClr val="008380"/>
                </a:solidFill>
                <a:ea typeface="ＭＳ Ｐゴシック" charset="0"/>
              </a:rPr>
              <a:t> = sunny) = 0.72 </a:t>
            </a:r>
            <a:r>
              <a:rPr lang="en-US" sz="2000" dirty="0">
                <a:ea typeface="ＭＳ Ｐゴシック" charset="0"/>
              </a:rPr>
              <a:t>correspond to belief prior to arrival of any (new) evidence
</a:t>
            </a:r>
            <a:endParaRPr lang="en-US" sz="2000" dirty="0">
              <a:solidFill>
                <a:srgbClr val="0000FF"/>
              </a:solidFill>
              <a:ea typeface="ＭＳ Ｐゴシック" charset="0"/>
            </a:endParaRPr>
          </a:p>
          <a:p>
            <a:pPr lvl="4" eaLnBrk="1" hangingPunct="1">
              <a:lnSpc>
                <a:spcPct val="80000"/>
              </a:lnSpc>
            </a:pPr>
            <a:endParaRPr lang="en-US" sz="1600" dirty="0">
              <a:solidFill>
                <a:srgbClr val="0000FF"/>
              </a:solidFill>
              <a:ea typeface="ＭＳ Ｐゴシック" charset="0"/>
            </a:endParaRPr>
          </a:p>
          <a:p>
            <a:pPr eaLnBrk="1" hangingPunct="1">
              <a:lnSpc>
                <a:spcPct val="110000"/>
              </a:lnSpc>
            </a:pPr>
            <a:r>
              <a:rPr lang="en-US" sz="2400" dirty="0">
                <a:solidFill>
                  <a:srgbClr val="0000FF"/>
                </a:solidFill>
                <a:ea typeface="ＭＳ Ｐゴシック" charset="0"/>
              </a:rPr>
              <a:t>Probability distribution </a:t>
            </a:r>
            <a:r>
              <a:rPr lang="en-US" sz="2400" dirty="0">
                <a:ea typeface="ＭＳ Ｐゴシック" charset="0"/>
              </a:rPr>
              <a:t/>
            </a:r>
            <a:br>
              <a:rPr lang="en-US" sz="2400" dirty="0">
                <a:ea typeface="ＭＳ Ｐゴシック" charset="0"/>
              </a:rPr>
            </a:br>
            <a:r>
              <a:rPr lang="en-US" sz="2400" dirty="0">
                <a:ea typeface="ＭＳ Ｐゴシック" charset="0"/>
              </a:rPr>
              <a:t>gives values for all possible assignments:</a:t>
            </a:r>
          </a:p>
          <a:p>
            <a:pPr lvl="1" eaLnBrk="1" hangingPunct="1">
              <a:lnSpc>
                <a:spcPct val="110000"/>
              </a:lnSpc>
              <a:buFont typeface="Wingdings" charset="0"/>
              <a:buNone/>
            </a:pPr>
            <a:r>
              <a:rPr lang="en-US" sz="2000" b="1" dirty="0">
                <a:solidFill>
                  <a:srgbClr val="008380"/>
                </a:solidFill>
                <a:ea typeface="ＭＳ Ｐゴシック" charset="0"/>
              </a:rPr>
              <a:t>P</a:t>
            </a:r>
            <a:r>
              <a:rPr lang="en-US" sz="2000" dirty="0">
                <a:solidFill>
                  <a:srgbClr val="008380"/>
                </a:solidFill>
                <a:ea typeface="ＭＳ Ｐゴシック" charset="0"/>
              </a:rPr>
              <a:t>(</a:t>
            </a:r>
            <a:r>
              <a:rPr lang="en-US" sz="2000" i="1" dirty="0">
                <a:solidFill>
                  <a:srgbClr val="008380"/>
                </a:solidFill>
                <a:ea typeface="ＭＳ Ｐゴシック" charset="0"/>
              </a:rPr>
              <a:t>Weather</a:t>
            </a:r>
            <a:r>
              <a:rPr lang="en-US" sz="2000" dirty="0">
                <a:solidFill>
                  <a:srgbClr val="008380"/>
                </a:solidFill>
                <a:ea typeface="ＭＳ Ｐゴシック" charset="0"/>
              </a:rPr>
              <a:t>) = &lt;0.72,0.1,0.08,0.1&gt; </a:t>
            </a:r>
            <a:r>
              <a:rPr lang="en-US" sz="2000" dirty="0">
                <a:ea typeface="ＭＳ Ｐゴシック" charset="0"/>
              </a:rPr>
              <a:t/>
            </a:r>
            <a:br>
              <a:rPr lang="en-US" sz="2000" dirty="0">
                <a:ea typeface="ＭＳ Ｐゴシック" charset="0"/>
              </a:rPr>
            </a:br>
            <a:r>
              <a:rPr lang="en-US" sz="2000" dirty="0">
                <a:ea typeface="ＭＳ Ｐゴシック" charset="0"/>
              </a:rPr>
              <a:t>(</a:t>
            </a:r>
            <a:r>
              <a:rPr lang="en-US" sz="2000" dirty="0">
                <a:solidFill>
                  <a:srgbClr val="FF0000"/>
                </a:solidFill>
                <a:ea typeface="ＭＳ Ｐゴシック" charset="0"/>
              </a:rPr>
              <a:t>normalized</a:t>
            </a:r>
            <a:r>
              <a:rPr lang="en-US" sz="2000" dirty="0">
                <a:ea typeface="ＭＳ Ｐゴシック" charset="0"/>
              </a:rPr>
              <a:t>, i.e., sums to 1 because one must be the case)</a:t>
            </a:r>
          </a:p>
          <a:p>
            <a:pPr lvl="4" eaLnBrk="1" hangingPunct="1">
              <a:lnSpc>
                <a:spcPct val="80000"/>
              </a:lnSpc>
              <a:buFont typeface="Wingdings" charset="0"/>
              <a:buNone/>
            </a:pPr>
            <a:r>
              <a:rPr lang="en-US" sz="1600" dirty="0">
                <a:ea typeface="ＭＳ Ｐゴシック" charset="0"/>
              </a:rPr>
              <a:t>			</a:t>
            </a:r>
          </a:p>
          <a:p>
            <a:pPr eaLnBrk="1" hangingPunct="1">
              <a:lnSpc>
                <a:spcPct val="80000"/>
              </a:lnSpc>
            </a:pPr>
            <a:endParaRPr lang="en-US" sz="2400" dirty="0">
              <a:solidFill>
                <a:srgbClr val="FF0000"/>
              </a:solidFill>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dirty="0"/>
          </a:p>
        </p:txBody>
      </p:sp>
    </p:spTree>
    <p:extLst>
      <p:ext uri="{BB962C8B-B14F-4D97-AF65-F5344CB8AC3E}">
        <p14:creationId xmlns:p14="http://schemas.microsoft.com/office/powerpoint/2010/main" val="34484900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Full joint probability distribution</a:t>
            </a:r>
          </a:p>
        </p:txBody>
      </p:sp>
      <p:sp>
        <p:nvSpPr>
          <p:cNvPr id="43011" name="Rectangle 3"/>
          <p:cNvSpPr>
            <a:spLocks noGrp="1" noChangeArrowheads="1"/>
          </p:cNvSpPr>
          <p:nvPr>
            <p:ph type="body" idx="1"/>
          </p:nvPr>
        </p:nvSpPr>
        <p:spPr/>
        <p:txBody>
          <a:bodyPr/>
          <a:lstStyle/>
          <a:p>
            <a:pPr lvl="4" eaLnBrk="1" hangingPunct="1">
              <a:lnSpc>
                <a:spcPct val="80000"/>
              </a:lnSpc>
              <a:buFont typeface="Wingdings" charset="0"/>
              <a:buNone/>
            </a:pPr>
            <a:r>
              <a:rPr lang="en-US" sz="1200" dirty="0">
                <a:ea typeface="ＭＳ Ｐゴシック" charset="0"/>
              </a:rPr>
              <a:t>	</a:t>
            </a:r>
            <a:r>
              <a:rPr lang="en-US" sz="1200" dirty="0">
                <a:solidFill>
                  <a:srgbClr val="0000FF"/>
                </a:solidFill>
                <a:ea typeface="ＭＳ Ｐゴシック" charset="0"/>
              </a:rPr>
              <a:t>		</a:t>
            </a:r>
          </a:p>
          <a:p>
            <a:pPr eaLnBrk="1" hangingPunct="1">
              <a:lnSpc>
                <a:spcPct val="80000"/>
              </a:lnSpc>
            </a:pPr>
            <a:r>
              <a:rPr lang="en-US" sz="1800" dirty="0">
                <a:solidFill>
                  <a:srgbClr val="0000FF"/>
                </a:solidFill>
                <a:ea typeface="ＭＳ Ｐゴシック" charset="0"/>
              </a:rPr>
              <a:t>Joint probability distribution </a:t>
            </a:r>
            <a:r>
              <a:rPr lang="en-US" sz="1800" dirty="0">
                <a:ea typeface="ＭＳ Ｐゴシック" charset="0"/>
              </a:rPr>
              <a:t>for a set of random variables gives the probability of every atomic event on those random variables</a:t>
            </a:r>
          </a:p>
          <a:p>
            <a:pPr lvl="1" eaLnBrk="1" hangingPunct="1">
              <a:lnSpc>
                <a:spcPct val="80000"/>
              </a:lnSpc>
              <a:buFont typeface="Wingdings" charset="0"/>
              <a:buNone/>
            </a:pPr>
            <a:r>
              <a:rPr lang="en-US" sz="1600" b="1" dirty="0">
                <a:solidFill>
                  <a:srgbClr val="008380"/>
                </a:solidFill>
                <a:ea typeface="ＭＳ Ｐゴシック" charset="0"/>
              </a:rPr>
              <a:t>P</a:t>
            </a:r>
            <a:r>
              <a:rPr lang="en-US" sz="1600" dirty="0" smtClean="0">
                <a:solidFill>
                  <a:srgbClr val="008380"/>
                </a:solidFill>
                <a:ea typeface="ＭＳ Ｐゴシック" charset="0"/>
              </a:rPr>
              <a:t>(</a:t>
            </a:r>
            <a:r>
              <a:rPr lang="en-US" sz="1600" dirty="0" err="1" smtClean="0">
                <a:solidFill>
                  <a:srgbClr val="008380"/>
                </a:solidFill>
                <a:ea typeface="ＭＳ Ｐゴシック" charset="0"/>
              </a:rPr>
              <a:t>Cavity,Whether</a:t>
            </a:r>
            <a:r>
              <a:rPr lang="en-US" sz="1600" dirty="0" smtClean="0">
                <a:solidFill>
                  <a:srgbClr val="008380"/>
                </a:solidFill>
                <a:ea typeface="ＭＳ Ｐゴシック" charset="0"/>
              </a:rPr>
              <a:t>) </a:t>
            </a:r>
            <a:r>
              <a:rPr lang="en-US" sz="1600" dirty="0">
                <a:solidFill>
                  <a:srgbClr val="008380"/>
                </a:solidFill>
                <a:ea typeface="ＭＳ Ｐゴシック" charset="0"/>
              </a:rPr>
              <a:t> </a:t>
            </a:r>
            <a:r>
              <a:rPr lang="en-US" sz="1600" dirty="0" smtClean="0">
                <a:ea typeface="ＭＳ Ｐゴシック" charset="0"/>
              </a:rPr>
              <a:t>describes a 2 </a:t>
            </a:r>
            <a:r>
              <a:rPr lang="en-US" sz="1600" dirty="0">
                <a:ea typeface="ＭＳ Ｐゴシック" charset="0"/>
                <a:cs typeface="Arial" charset="0"/>
              </a:rPr>
              <a:t>× 4</a:t>
            </a:r>
            <a:r>
              <a:rPr lang="en-US" sz="1600" dirty="0" smtClean="0">
                <a:ea typeface="ＭＳ Ｐゴシック" charset="0"/>
              </a:rPr>
              <a:t> </a:t>
            </a:r>
            <a:r>
              <a:rPr lang="en-US" sz="1600" dirty="0">
                <a:ea typeface="ＭＳ Ｐゴシック" charset="0"/>
              </a:rPr>
              <a:t>matrix of values: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buFont typeface="Times" charset="0"/>
              <a:buNone/>
            </a:pPr>
            <a:r>
              <a:rPr lang="en-US" sz="1800" dirty="0">
                <a:ea typeface="ＭＳ Ｐゴシック" charset="0"/>
              </a:rPr>
              <a:t>	Weather =		sunny	rainy	cloudy	snow </a:t>
            </a:r>
          </a:p>
          <a:p>
            <a:pPr eaLnBrk="1" hangingPunct="1">
              <a:lnSpc>
                <a:spcPct val="80000"/>
              </a:lnSpc>
              <a:buFont typeface="Times" charset="0"/>
              <a:buNone/>
            </a:pPr>
            <a:r>
              <a:rPr lang="en-US" sz="1800" dirty="0">
                <a:ea typeface="ＭＳ Ｐゴシック" charset="0"/>
              </a:rPr>
              <a:t>	Cavity = true 		0.144	0.02 	0.016 	0.02</a:t>
            </a:r>
          </a:p>
          <a:p>
            <a:pPr eaLnBrk="1" hangingPunct="1">
              <a:lnSpc>
                <a:spcPct val="80000"/>
              </a:lnSpc>
              <a:buFont typeface="Times" charset="0"/>
              <a:buNone/>
            </a:pPr>
            <a:r>
              <a:rPr lang="en-US" sz="1800" dirty="0">
                <a:ea typeface="ＭＳ Ｐゴシック" charset="0"/>
              </a:rPr>
              <a:t>	Cavity = false		0.576	0.08 	0.064 	0.08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solidFill>
                  <a:srgbClr val="0000FF"/>
                </a:solidFill>
                <a:ea typeface="ＭＳ Ｐゴシック" charset="0"/>
              </a:rPr>
              <a:t>Full joint probability distribution</a:t>
            </a:r>
            <a:r>
              <a:rPr lang="en-US" sz="1800" dirty="0">
                <a:ea typeface="ＭＳ Ｐゴシック" charset="0"/>
              </a:rPr>
              <a:t>: all random variables involved</a:t>
            </a:r>
            <a:endParaRPr lang="en-US" sz="2400" dirty="0">
              <a:ea typeface="ＭＳ Ｐゴシック" charset="0"/>
            </a:endParaRPr>
          </a:p>
          <a:p>
            <a:pPr lvl="1" eaLnBrk="1" hangingPunct="1">
              <a:lnSpc>
                <a:spcPct val="80000"/>
              </a:lnSpc>
            </a:pPr>
            <a:r>
              <a:rPr lang="en-US" sz="1600" b="1" dirty="0">
                <a:solidFill>
                  <a:srgbClr val="008380"/>
                </a:solidFill>
                <a:ea typeface="ＭＳ Ｐゴシック" charset="0"/>
              </a:rPr>
              <a:t>P</a:t>
            </a:r>
            <a:r>
              <a:rPr lang="en-US" sz="1600" dirty="0">
                <a:solidFill>
                  <a:srgbClr val="008380"/>
                </a:solidFill>
                <a:ea typeface="ＭＳ Ｐゴシック" charset="0"/>
              </a:rPr>
              <a:t>(Toothache, Catch, Cavity, Weather)</a:t>
            </a:r>
          </a:p>
          <a:p>
            <a:pPr lvl="1" eaLnBrk="1" hangingPunct="1">
              <a:lnSpc>
                <a:spcPct val="80000"/>
              </a:lnSpc>
            </a:pPr>
            <a:endParaRPr lang="en-US" sz="1600" dirty="0">
              <a:solidFill>
                <a:srgbClr val="FF0000"/>
              </a:solidFill>
              <a:ea typeface="ＭＳ Ｐゴシック" charset="0"/>
            </a:endParaRPr>
          </a:p>
          <a:p>
            <a:pPr eaLnBrk="1" hangingPunct="1">
              <a:lnSpc>
                <a:spcPct val="80000"/>
              </a:lnSpc>
            </a:pPr>
            <a:r>
              <a:rPr lang="en-US" sz="1800" dirty="0">
                <a:solidFill>
                  <a:srgbClr val="FF0000"/>
                </a:solidFill>
                <a:ea typeface="ＭＳ Ｐゴシック" charset="0"/>
              </a:rPr>
              <a:t>Every </a:t>
            </a:r>
            <a:r>
              <a:rPr lang="en-US" sz="1800" dirty="0" smtClean="0">
                <a:solidFill>
                  <a:srgbClr val="FF0000"/>
                </a:solidFill>
                <a:ea typeface="ＭＳ Ｐゴシック" charset="0"/>
              </a:rPr>
              <a:t>query </a:t>
            </a:r>
            <a:r>
              <a:rPr lang="en-US" sz="1800" dirty="0">
                <a:solidFill>
                  <a:srgbClr val="FF0000"/>
                </a:solidFill>
                <a:ea typeface="ＭＳ Ｐゴシック" charset="0"/>
              </a:rPr>
              <a:t>about a domain can be answered by the full joint distribution</a:t>
            </a:r>
          </a:p>
        </p:txBody>
      </p:sp>
      <p:sp>
        <p:nvSpPr>
          <p:cNvPr id="43012" name="Line 4"/>
          <p:cNvSpPr>
            <a:spLocks noChangeShapeType="1"/>
          </p:cNvSpPr>
          <p:nvPr/>
        </p:nvSpPr>
        <p:spPr bwMode="auto">
          <a:xfrm>
            <a:off x="827584" y="2852936"/>
            <a:ext cx="5629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13" name="Line 5"/>
          <p:cNvSpPr>
            <a:spLocks noChangeShapeType="1"/>
          </p:cNvSpPr>
          <p:nvPr/>
        </p:nvSpPr>
        <p:spPr bwMode="auto">
          <a:xfrm flipH="1">
            <a:off x="2267744" y="2484636"/>
            <a:ext cx="99" cy="1016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dirty="0"/>
          </a:p>
        </p:txBody>
      </p:sp>
    </p:spTree>
    <p:extLst>
      <p:ext uri="{BB962C8B-B14F-4D97-AF65-F5344CB8AC3E}">
        <p14:creationId xmlns:p14="http://schemas.microsoft.com/office/powerpoint/2010/main" val="40974720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400"/>
            <a:ext cx="7467600" cy="685800"/>
          </a:xfrm>
        </p:spPr>
        <p:txBody>
          <a:bodyPr>
            <a:normAutofit/>
          </a:bodyPr>
          <a:lstStyle/>
          <a:p>
            <a:r>
              <a:rPr lang="en-US" dirty="0" smtClean="0"/>
              <a:t>Search Results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4" y="817418"/>
            <a:ext cx="921021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81545" y="1447800"/>
            <a:ext cx="4357255" cy="52993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1783772" y="3035653"/>
            <a:ext cx="3352800" cy="2123658"/>
          </a:xfrm>
          <a:prstGeom prst="rect">
            <a:avLst/>
          </a:prstGeom>
          <a:noFill/>
        </p:spPr>
        <p:txBody>
          <a:bodyPr wrap="square" rtlCol="0">
            <a:spAutoFit/>
          </a:bodyPr>
          <a:lstStyle/>
          <a:p>
            <a:pPr algn="ctr"/>
            <a:r>
              <a:rPr lang="en-US" sz="4400" dirty="0" smtClean="0">
                <a:solidFill>
                  <a:srgbClr val="FF0000"/>
                </a:solidFill>
              </a:rPr>
              <a:t>Web Results have not changed</a:t>
            </a:r>
            <a:endParaRPr lang="en-US" sz="4400" dirty="0">
              <a:solidFill>
                <a:srgbClr val="FF0000"/>
              </a:solidFill>
            </a:endParaRPr>
          </a:p>
        </p:txBody>
      </p:sp>
    </p:spTree>
    <p:extLst>
      <p:ext uri="{BB962C8B-B14F-4D97-AF65-F5344CB8AC3E}">
        <p14:creationId xmlns:p14="http://schemas.microsoft.com/office/powerpoint/2010/main" val="413320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atin typeface="+mn-lt"/>
                <a:ea typeface="ＭＳ Ｐゴシック" charset="0"/>
                <a:cs typeface="ＭＳ Ｐゴシック" charset="0"/>
              </a:rPr>
              <a:t>Probability for continuous variables</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69119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dirty="0"/>
          </a:p>
        </p:txBody>
      </p:sp>
      <p:sp>
        <p:nvSpPr>
          <p:cNvPr id="2" name="Textfeld 1"/>
          <p:cNvSpPr txBox="1"/>
          <p:nvPr/>
        </p:nvSpPr>
        <p:spPr>
          <a:xfrm>
            <a:off x="1043608" y="5877272"/>
            <a:ext cx="3111136" cy="369332"/>
          </a:xfrm>
          <a:prstGeom prst="rect">
            <a:avLst/>
          </a:prstGeom>
          <a:noFill/>
        </p:spPr>
        <p:txBody>
          <a:bodyPr wrap="none" rtlCol="0">
            <a:spAutoFit/>
          </a:bodyPr>
          <a:lstStyle/>
          <a:p>
            <a:r>
              <a:rPr lang="de-DE" dirty="0" smtClean="0">
                <a:solidFill>
                  <a:srgbClr val="008380"/>
                </a:solidFill>
              </a:rPr>
              <a:t>P(a &lt;= X &lt;= b ) = ∫</a:t>
            </a:r>
            <a:r>
              <a:rPr lang="de-DE" baseline="30000" dirty="0" err="1" smtClean="0">
                <a:solidFill>
                  <a:srgbClr val="008380"/>
                </a:solidFill>
              </a:rPr>
              <a:t>b</a:t>
            </a:r>
            <a:r>
              <a:rPr lang="de-DE" baseline="-25000" dirty="0" err="1" smtClean="0">
                <a:solidFill>
                  <a:srgbClr val="008380"/>
                </a:solidFill>
              </a:rPr>
              <a:t>a</a:t>
            </a:r>
            <a:r>
              <a:rPr lang="de-DE" dirty="0" smtClean="0">
                <a:solidFill>
                  <a:srgbClr val="008380"/>
                </a:solidFill>
              </a:rPr>
              <a:t> U(x) dx </a:t>
            </a:r>
            <a:endParaRPr lang="de-DE" dirty="0">
              <a:solidFill>
                <a:srgbClr val="008380"/>
              </a:solidFill>
            </a:endParaRPr>
          </a:p>
        </p:txBody>
      </p:sp>
    </p:spTree>
    <p:extLst>
      <p:ext uri="{BB962C8B-B14F-4D97-AF65-F5344CB8AC3E}">
        <p14:creationId xmlns:p14="http://schemas.microsoft.com/office/powerpoint/2010/main" val="290332866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Discrete random variables: Notation</a:t>
            </a:r>
            <a:endParaRPr lang="en-US" dirty="0"/>
          </a:p>
        </p:txBody>
      </p:sp>
      <p:sp>
        <p:nvSpPr>
          <p:cNvPr id="3" name="Inhaltsplatzhalter 2"/>
          <p:cNvSpPr>
            <a:spLocks noGrp="1"/>
          </p:cNvSpPr>
          <p:nvPr>
            <p:ph idx="1"/>
          </p:nvPr>
        </p:nvSpPr>
        <p:spPr/>
        <p:txBody>
          <a:bodyPr/>
          <a:lstStyle/>
          <a:p>
            <a:r>
              <a:rPr lang="en-US" dirty="0" smtClean="0">
                <a:solidFill>
                  <a:srgbClr val="008380"/>
                </a:solidFill>
              </a:rPr>
              <a:t>Dom(W) = {sunny, rainy, cloudy, snow} </a:t>
            </a:r>
            <a:r>
              <a:rPr lang="en-US" dirty="0" smtClean="0"/>
              <a:t>and </a:t>
            </a:r>
            <a:r>
              <a:rPr lang="en-US" dirty="0" smtClean="0">
                <a:solidFill>
                  <a:srgbClr val="008380"/>
                </a:solidFill>
              </a:rPr>
              <a:t>Dom(W)</a:t>
            </a:r>
            <a:r>
              <a:rPr lang="en-US" dirty="0" smtClean="0"/>
              <a:t> disjoint from domain of other random variables:</a:t>
            </a:r>
          </a:p>
          <a:p>
            <a:pPr lvl="1"/>
            <a:r>
              <a:rPr lang="en-US" dirty="0" smtClean="0"/>
              <a:t>Atomic event “</a:t>
            </a:r>
            <a:r>
              <a:rPr lang="en-US" dirty="0" smtClean="0">
                <a:solidFill>
                  <a:srgbClr val="008380"/>
                </a:solidFill>
              </a:rPr>
              <a:t>W=rainy</a:t>
            </a:r>
            <a:r>
              <a:rPr lang="en-US" dirty="0" smtClean="0"/>
              <a:t>” often written as “</a:t>
            </a:r>
            <a:r>
              <a:rPr lang="en-US" dirty="0" smtClean="0">
                <a:solidFill>
                  <a:srgbClr val="008380"/>
                </a:solidFill>
              </a:rPr>
              <a:t>rai</a:t>
            </a:r>
            <a:r>
              <a:rPr lang="en-US" dirty="0" smtClean="0"/>
              <a:t>ny”</a:t>
            </a:r>
          </a:p>
          <a:p>
            <a:pPr lvl="1"/>
            <a:r>
              <a:rPr lang="en-US" dirty="0" smtClean="0">
                <a:solidFill>
                  <a:srgbClr val="FF6600"/>
                </a:solidFill>
              </a:rPr>
              <a:t>Example</a:t>
            </a:r>
            <a:r>
              <a:rPr lang="en-US" dirty="0" smtClean="0">
                <a:solidFill>
                  <a:srgbClr val="008380"/>
                </a:solidFill>
              </a:rPr>
              <a:t>: P(rainy)</a:t>
            </a:r>
            <a:r>
              <a:rPr lang="en-US" dirty="0" smtClean="0"/>
              <a:t>, the random variable W is instantiated by the value </a:t>
            </a:r>
            <a:r>
              <a:rPr lang="en-US" dirty="0" smtClean="0">
                <a:solidFill>
                  <a:srgbClr val="008380"/>
                </a:solidFill>
              </a:rPr>
              <a:t>rainy</a:t>
            </a:r>
          </a:p>
          <a:p>
            <a:r>
              <a:rPr lang="en-US" dirty="0" smtClean="0"/>
              <a:t>Boolean variable </a:t>
            </a:r>
            <a:r>
              <a:rPr lang="en-US" dirty="0" smtClean="0">
                <a:solidFill>
                  <a:srgbClr val="008380"/>
                </a:solidFill>
              </a:rPr>
              <a:t>C</a:t>
            </a:r>
          </a:p>
          <a:p>
            <a:pPr lvl="1"/>
            <a:r>
              <a:rPr lang="en-US" dirty="0" smtClean="0"/>
              <a:t>Atomic event “</a:t>
            </a:r>
            <a:r>
              <a:rPr lang="en-US" dirty="0" smtClean="0">
                <a:solidFill>
                  <a:srgbClr val="008380"/>
                </a:solidFill>
              </a:rPr>
              <a:t>C=true</a:t>
            </a:r>
            <a:r>
              <a:rPr lang="en-US" dirty="0" smtClean="0"/>
              <a:t>” written as “</a:t>
            </a:r>
            <a:r>
              <a:rPr lang="en-US" dirty="0" smtClean="0">
                <a:solidFill>
                  <a:srgbClr val="008380"/>
                </a:solidFill>
              </a:rPr>
              <a:t>c</a:t>
            </a:r>
            <a:r>
              <a:rPr lang="en-US" dirty="0" smtClean="0"/>
              <a:t>”</a:t>
            </a:r>
          </a:p>
          <a:p>
            <a:pPr lvl="1"/>
            <a:r>
              <a:rPr lang="en-US" dirty="0" smtClean="0"/>
              <a:t>Atomic event “</a:t>
            </a:r>
            <a:r>
              <a:rPr lang="en-US" dirty="0" smtClean="0">
                <a:solidFill>
                  <a:srgbClr val="008380"/>
                </a:solidFill>
              </a:rPr>
              <a:t>C=false</a:t>
            </a:r>
            <a:r>
              <a:rPr lang="en-US" dirty="0" smtClean="0"/>
              <a:t>” written as “</a:t>
            </a:r>
            <a:r>
              <a:rPr lang="en-US" dirty="0" smtClean="0">
                <a:solidFill>
                  <a:srgbClr val="008380"/>
                </a:solidFill>
                <a:ea typeface="ＭＳ Ｐゴシック" charset="0"/>
                <a:cs typeface="ＭＳ Ｐゴシック" charset="0"/>
                <a:sym typeface="Symbol" charset="0"/>
              </a:rPr>
              <a:t>c</a:t>
            </a:r>
            <a:r>
              <a:rPr lang="en-US" dirty="0" smtClean="0">
                <a:ea typeface="ＭＳ Ｐゴシック" charset="0"/>
                <a:cs typeface="ＭＳ Ｐゴシック" charset="0"/>
                <a:sym typeface="Symbol" charset="0"/>
              </a:rPr>
              <a:t>”</a:t>
            </a:r>
          </a:p>
          <a:p>
            <a:pPr lvl="1"/>
            <a:r>
              <a:rPr lang="en-US" dirty="0" smtClean="0">
                <a:solidFill>
                  <a:srgbClr val="FF6600"/>
                </a:solidFill>
                <a:ea typeface="ＭＳ Ｐゴシック" charset="0"/>
                <a:cs typeface="ＭＳ Ｐゴシック" charset="0"/>
                <a:sym typeface="Symbol" charset="0"/>
              </a:rPr>
              <a:t>Examples</a:t>
            </a:r>
            <a:r>
              <a:rPr lang="en-US" dirty="0" smtClean="0">
                <a:ea typeface="ＭＳ Ｐゴシック" charset="0"/>
                <a:cs typeface="ＭＳ Ｐゴシック" charset="0"/>
                <a:sym typeface="Symbol" charset="0"/>
              </a:rPr>
              <a:t>: </a:t>
            </a:r>
            <a:r>
              <a:rPr lang="en-US" dirty="0" smtClean="0">
                <a:solidFill>
                  <a:srgbClr val="008380"/>
                </a:solidFill>
                <a:ea typeface="ＭＳ Ｐゴシック" charset="0"/>
                <a:cs typeface="ＭＳ Ｐゴシック" charset="0"/>
                <a:sym typeface="Symbol" charset="0"/>
              </a:rPr>
              <a:t>P(c)</a:t>
            </a:r>
            <a:r>
              <a:rPr lang="en-US" dirty="0" smtClean="0">
                <a:ea typeface="ＭＳ Ｐゴシック" charset="0"/>
                <a:cs typeface="ＭＳ Ｐゴシック" charset="0"/>
                <a:sym typeface="Symbol" charset="0"/>
              </a:rPr>
              <a:t> or </a:t>
            </a:r>
            <a:r>
              <a:rPr lang="en-US" dirty="0" smtClean="0">
                <a:solidFill>
                  <a:srgbClr val="008380"/>
                </a:solidFill>
                <a:ea typeface="ＭＳ Ｐゴシック" charset="0"/>
                <a:cs typeface="ＭＳ Ｐゴシック" charset="0"/>
                <a:sym typeface="Symbol" charset="0"/>
              </a:rPr>
              <a:t>P(c)</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51</a:t>
            </a:fld>
            <a:endParaRPr lang="de-DE"/>
          </a:p>
        </p:txBody>
      </p:sp>
    </p:spTree>
    <p:extLst>
      <p:ext uri="{BB962C8B-B14F-4D97-AF65-F5344CB8AC3E}">
        <p14:creationId xmlns:p14="http://schemas.microsoft.com/office/powerpoint/2010/main" val="3755488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48131" name="Rectangle 3"/>
          <p:cNvSpPr>
            <a:spLocks noGrp="1" noChangeArrowheads="1"/>
          </p:cNvSpPr>
          <p:nvPr>
            <p:ph type="body" idx="1"/>
          </p:nvPr>
        </p:nvSpPr>
        <p:spPr/>
        <p:txBody>
          <a:bodyPr/>
          <a:lstStyle/>
          <a:p>
            <a:pPr eaLnBrk="1" hangingPunct="1">
              <a:lnSpc>
                <a:spcPct val="80000"/>
              </a:lnSpc>
            </a:pPr>
            <a:r>
              <a:rPr lang="en-US" sz="2000" dirty="0">
                <a:solidFill>
                  <a:schemeClr val="accent2"/>
                </a:solidFill>
                <a:ea typeface="ＭＳ Ｐゴシック" charset="0"/>
              </a:rPr>
              <a:t>Conditional</a:t>
            </a:r>
            <a:r>
              <a:rPr lang="en-US" sz="2000" dirty="0">
                <a:ea typeface="ＭＳ Ｐゴシック" charset="0"/>
              </a:rPr>
              <a:t> or </a:t>
            </a:r>
            <a:r>
              <a:rPr lang="en-US" sz="2000" dirty="0">
                <a:solidFill>
                  <a:schemeClr val="accent2"/>
                </a:solidFill>
                <a:ea typeface="ＭＳ Ｐゴシック" charset="0"/>
              </a:rPr>
              <a:t>posterior probabilities</a:t>
            </a:r>
          </a:p>
          <a:p>
            <a:pPr lvl="1" eaLnBrk="1" hangingPunct="1">
              <a:lnSpc>
                <a:spcPct val="80000"/>
              </a:lnSpc>
              <a:buFont typeface="Wingdings" charset="0"/>
              <a:buNone/>
            </a:pPr>
            <a:r>
              <a:rPr lang="en-US" sz="1800" dirty="0">
                <a:ea typeface="ＭＳ Ｐゴシック" charset="0"/>
              </a:rPr>
              <a:t>e.g., </a:t>
            </a:r>
            <a:r>
              <a:rPr lang="en-US" sz="1800" dirty="0">
                <a:solidFill>
                  <a:srgbClr val="008380"/>
                </a:solidFill>
                <a:ea typeface="ＭＳ Ｐゴシック" charset="0"/>
              </a:rPr>
              <a:t>P(cavity | toothache) = 0.8</a:t>
            </a:r>
            <a:r>
              <a:rPr lang="en-US" sz="1800" dirty="0">
                <a:ea typeface="ＭＳ Ｐゴシック" charset="0"/>
              </a:rPr>
              <a:t>
             or: </a:t>
            </a:r>
            <a:r>
              <a:rPr lang="en-US" sz="1800" dirty="0">
                <a:solidFill>
                  <a:srgbClr val="008380"/>
                </a:solidFill>
                <a:ea typeface="ＭＳ Ｐゴシック" charset="0"/>
              </a:rPr>
              <a:t>&lt;0.8&gt;</a:t>
            </a:r>
          </a:p>
          <a:p>
            <a:pPr lvl="1" eaLnBrk="1" hangingPunct="1">
              <a:lnSpc>
                <a:spcPct val="80000"/>
              </a:lnSpc>
              <a:buFont typeface="Wingdings" charset="0"/>
              <a:buNone/>
            </a:pPr>
            <a:r>
              <a:rPr lang="en-US" sz="1800" dirty="0">
                <a:ea typeface="ＭＳ Ｐゴシック" charset="0"/>
              </a:rPr>
              <a:t>i.e., given that </a:t>
            </a:r>
            <a:r>
              <a:rPr lang="en-US" sz="1800" i="1" dirty="0">
                <a:ea typeface="ＭＳ Ｐゴシック" charset="0"/>
              </a:rPr>
              <a:t>toothache</a:t>
            </a:r>
            <a:r>
              <a:rPr lang="en-US" sz="1800" dirty="0">
                <a:ea typeface="ＭＳ Ｐゴシック" charset="0"/>
              </a:rPr>
              <a:t> is all I know</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(Notation for conditional distributions:</a:t>
            </a:r>
          </a:p>
          <a:p>
            <a:pPr lvl="1" eaLnBrk="1" hangingPunct="1">
              <a:lnSpc>
                <a:spcPct val="80000"/>
              </a:lnSpc>
              <a:buFont typeface="Wingdings" charset="0"/>
              <a:buNone/>
            </a:pPr>
            <a:r>
              <a:rPr lang="en-US" sz="1800" b="1" dirty="0">
                <a:solidFill>
                  <a:srgbClr val="008380"/>
                </a:solidFill>
                <a:ea typeface="ＭＳ Ｐゴシック" charset="0"/>
              </a:rPr>
              <a:t>P</a:t>
            </a:r>
            <a:r>
              <a:rPr lang="en-US" sz="1800" dirty="0">
                <a:solidFill>
                  <a:srgbClr val="008380"/>
                </a:solidFill>
                <a:ea typeface="ＭＳ Ｐゴシック" charset="0"/>
              </a:rPr>
              <a:t>(Cavity | Toothache) </a:t>
            </a:r>
            <a:r>
              <a:rPr lang="en-US" sz="1800" dirty="0">
                <a:ea typeface="ＭＳ Ｐゴシック" charset="0"/>
              </a:rPr>
              <a:t>= 2-element vector of 2-element vectors)
</a:t>
            </a:r>
          </a:p>
          <a:p>
            <a:pPr eaLnBrk="1" hangingPunct="1">
              <a:lnSpc>
                <a:spcPct val="80000"/>
              </a:lnSpc>
            </a:pPr>
            <a:r>
              <a:rPr lang="en-US" sz="2000" dirty="0">
                <a:ea typeface="ＭＳ Ｐゴシック" charset="0"/>
              </a:rPr>
              <a:t>If we know more, e.g., </a:t>
            </a:r>
            <a:r>
              <a:rPr lang="en-US" sz="2000" dirty="0">
                <a:solidFill>
                  <a:srgbClr val="008380"/>
                </a:solidFill>
                <a:ea typeface="ＭＳ Ｐゴシック" charset="0"/>
              </a:rPr>
              <a:t>cavity </a:t>
            </a:r>
            <a:r>
              <a:rPr lang="en-US" sz="2000" dirty="0">
                <a:ea typeface="ＭＳ Ｐゴシック" charset="0"/>
              </a:rPr>
              <a:t>is also given, then we have</a:t>
            </a:r>
          </a:p>
          <a:p>
            <a:pPr lvl="1" eaLnBrk="1" hangingPunct="1">
              <a:lnSpc>
                <a:spcPct val="80000"/>
              </a:lnSpc>
              <a:buFont typeface="Wingdings" charset="0"/>
              <a:buNone/>
            </a:pPr>
            <a:r>
              <a:rPr lang="en-US" sz="1800" dirty="0">
                <a:solidFill>
                  <a:srgbClr val="008380"/>
                </a:solidFill>
                <a:ea typeface="ＭＳ Ｐゴシック" charset="0"/>
              </a:rPr>
              <a:t>P(cavity | </a:t>
            </a:r>
            <a:r>
              <a:rPr lang="en-US" sz="1800" dirty="0" err="1">
                <a:solidFill>
                  <a:srgbClr val="008380"/>
                </a:solidFill>
                <a:ea typeface="ＭＳ Ｐゴシック" charset="0"/>
              </a:rPr>
              <a:t>toothache,cavity</a:t>
            </a:r>
            <a:r>
              <a:rPr lang="en-US" sz="1800" dirty="0">
                <a:solidFill>
                  <a:srgbClr val="008380"/>
                </a:solidFill>
                <a:ea typeface="ＭＳ Ｐゴシック" charset="0"/>
              </a:rPr>
              <a:t>) = 1</a:t>
            </a:r>
          </a:p>
          <a:p>
            <a:pPr eaLnBrk="1" hangingPunct="1">
              <a:lnSpc>
                <a:spcPct val="80000"/>
              </a:lnSpc>
              <a:buFont typeface="Times" charset="0"/>
              <a:buNone/>
            </a:pPr>
            <a:endParaRPr lang="en-US" sz="2000" dirty="0">
              <a:ea typeface="ＭＳ Ｐゴシック" charset="0"/>
            </a:endParaRPr>
          </a:p>
          <a:p>
            <a:pPr eaLnBrk="1" hangingPunct="1">
              <a:lnSpc>
                <a:spcPct val="80000"/>
              </a:lnSpc>
            </a:pPr>
            <a:r>
              <a:rPr lang="en-US" sz="2000" dirty="0">
                <a:ea typeface="ＭＳ Ｐゴシック" charset="0"/>
              </a:rPr>
              <a:t>New evidence may be irrelevant, allowing simplification, e.g.,</a:t>
            </a:r>
          </a:p>
          <a:p>
            <a:pPr lvl="1" eaLnBrk="1" hangingPunct="1">
              <a:lnSpc>
                <a:spcPct val="80000"/>
              </a:lnSpc>
              <a:buFont typeface="Wingdings" charset="0"/>
              <a:buNone/>
            </a:pPr>
            <a:r>
              <a:rPr lang="en-US" sz="1800" dirty="0">
                <a:solidFill>
                  <a:srgbClr val="008380"/>
                </a:solidFill>
                <a:ea typeface="ＭＳ Ｐゴシック" charset="0"/>
              </a:rPr>
              <a:t>P(cavity | toothache, sunny) = P(cavity | toothache) = 0.8</a:t>
            </a:r>
          </a:p>
          <a:p>
            <a:pPr lvl="1" eaLnBrk="1" hangingPunct="1">
              <a:lnSpc>
                <a:spcPct val="80000"/>
              </a:lnSpc>
              <a:buFont typeface="Wingdings" charset="0"/>
              <a:buNone/>
            </a:pPr>
            <a:endParaRPr lang="en-US" sz="1800" dirty="0">
              <a:ea typeface="ＭＳ Ｐゴシック" charset="0"/>
            </a:endParaRPr>
          </a:p>
          <a:p>
            <a:pPr eaLnBrk="1" hangingPunct="1">
              <a:lnSpc>
                <a:spcPct val="80000"/>
              </a:lnSpc>
            </a:pPr>
            <a:r>
              <a:rPr lang="en-US" sz="2000" dirty="0">
                <a:ea typeface="ＭＳ Ｐゴシック" charset="0"/>
              </a:rPr>
              <a:t>This kind of inference, sanctioned by domain knowledge, is crucial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52</a:t>
            </a:fld>
            <a:endParaRPr lang="de-DE" dirty="0"/>
          </a:p>
        </p:txBody>
      </p:sp>
    </p:spTree>
    <p:extLst>
      <p:ext uri="{BB962C8B-B14F-4D97-AF65-F5344CB8AC3E}">
        <p14:creationId xmlns:p14="http://schemas.microsoft.com/office/powerpoint/2010/main" val="5025099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50179" name="Rectangle 3"/>
          <p:cNvSpPr>
            <a:spLocks noGrp="1" noChangeArrowheads="1"/>
          </p:cNvSpPr>
          <p:nvPr>
            <p:ph type="body" idx="1"/>
          </p:nvPr>
        </p:nvSpPr>
        <p:spPr>
          <a:xfrm>
            <a:off x="457200" y="1340768"/>
            <a:ext cx="8229600" cy="4713287"/>
          </a:xfrm>
        </p:spPr>
        <p:txBody>
          <a:bodyPr/>
          <a:lstStyle/>
          <a:p>
            <a:pPr eaLnBrk="1" hangingPunct="1">
              <a:lnSpc>
                <a:spcPct val="80000"/>
              </a:lnSpc>
            </a:pPr>
            <a:r>
              <a:rPr lang="en-US" sz="1800" dirty="0">
                <a:solidFill>
                  <a:srgbClr val="0000FF"/>
                </a:solidFill>
                <a:ea typeface="ＭＳ Ｐゴシック" charset="0"/>
              </a:rPr>
              <a:t>Definition of conditional probability </a:t>
            </a:r>
            <a:r>
              <a:rPr lang="en-US" sz="1800" dirty="0">
                <a:ea typeface="ＭＳ Ｐゴシック" charset="0"/>
              </a:rPr>
              <a:t>(in terms of </a:t>
            </a:r>
            <a:r>
              <a:rPr lang="en-US" sz="1800" dirty="0" smtClean="0">
                <a:ea typeface="ＭＳ Ｐゴシック" charset="0"/>
              </a:rPr>
              <a:t>unconditional probability)</a:t>
            </a:r>
            <a:r>
              <a:rPr lang="en-US" sz="1800" dirty="0">
                <a:ea typeface="ＭＳ Ｐゴシック" charset="0"/>
              </a:rPr>
              <a:t>:</a:t>
            </a:r>
          </a:p>
          <a:p>
            <a:pPr lvl="1" eaLnBrk="1" hangingPunct="1">
              <a:lnSpc>
                <a:spcPct val="80000"/>
              </a:lnSpc>
              <a:buFont typeface="Wingdings" charset="0"/>
              <a:buNone/>
            </a:pPr>
            <a:r>
              <a:rPr lang="en-US" sz="1600" dirty="0">
                <a:solidFill>
                  <a:srgbClr val="008380"/>
                </a:solidFill>
                <a:ea typeface="ＭＳ Ｐゴシック" charset="0"/>
              </a:rPr>
              <a:t>P(a | b) = P(a </a:t>
            </a:r>
            <a:r>
              <a:rPr lang="en-US" sz="1600" dirty="0">
                <a:solidFill>
                  <a:srgbClr val="008380"/>
                </a:solidFill>
                <a:ea typeface="ＭＳ Ｐゴシック" charset="0"/>
                <a:sym typeface="Symbol" charset="0"/>
              </a:rPr>
              <a:t></a:t>
            </a:r>
            <a:r>
              <a:rPr lang="en-US" sz="1600" dirty="0">
                <a:solidFill>
                  <a:srgbClr val="008380"/>
                </a:solidFill>
                <a:ea typeface="ＭＳ Ｐゴシック" charset="0"/>
              </a:rPr>
              <a:t> b) / P(b) if  P(b) &gt; 0</a:t>
            </a:r>
            <a:r>
              <a:rPr lang="en-US" sz="1600" dirty="0">
                <a:ea typeface="ＭＳ Ｐゴシック" charset="0"/>
              </a:rPr>
              <a:t>
</a:t>
            </a:r>
            <a:endParaRPr lang="en-US" sz="1200" dirty="0">
              <a:ea typeface="ＭＳ Ｐゴシック" charset="0"/>
            </a:endParaRPr>
          </a:p>
          <a:p>
            <a:pPr eaLnBrk="1" hangingPunct="1">
              <a:lnSpc>
                <a:spcPct val="80000"/>
              </a:lnSpc>
            </a:pPr>
            <a:r>
              <a:rPr lang="en-US" sz="1800" dirty="0">
                <a:solidFill>
                  <a:srgbClr val="0000FF"/>
                </a:solidFill>
                <a:ea typeface="ＭＳ Ｐゴシック" charset="0"/>
              </a:rPr>
              <a:t>Product rule </a:t>
            </a:r>
            <a:r>
              <a:rPr lang="en-US" sz="1800" dirty="0">
                <a:ea typeface="ＭＳ Ｐゴシック" charset="0"/>
              </a:rPr>
              <a:t>gives an alternative formulation (</a:t>
            </a:r>
            <a:r>
              <a:rPr lang="en-US" sz="1800" dirty="0">
                <a:solidFill>
                  <a:srgbClr val="008380"/>
                </a:solidFill>
                <a:ea typeface="ＭＳ Ｐゴシック" charset="0"/>
                <a:sym typeface="Symbol" charset="0"/>
              </a:rPr>
              <a:t></a:t>
            </a:r>
            <a:r>
              <a:rPr lang="en-US" sz="1800" dirty="0">
                <a:ea typeface="ＭＳ Ｐゴシック" charset="0"/>
                <a:sym typeface="Symbol" charset="0"/>
              </a:rPr>
              <a:t> </a:t>
            </a:r>
            <a:r>
              <a:rPr lang="en-US" sz="1800" dirty="0">
                <a:ea typeface="ＭＳ Ｐゴシック" charset="0"/>
              </a:rPr>
              <a:t>is commutative):</a:t>
            </a:r>
          </a:p>
          <a:p>
            <a:pPr lvl="1" eaLnBrk="1" hangingPunct="1">
              <a:lnSpc>
                <a:spcPct val="80000"/>
              </a:lnSpc>
              <a:buFont typeface="Wingdings" charset="0"/>
              <a:buNone/>
            </a:pPr>
            <a:r>
              <a:rPr lang="en-US" sz="1600" dirty="0">
                <a:solidFill>
                  <a:srgbClr val="008380"/>
                </a:solidFill>
                <a:ea typeface="ＭＳ Ｐゴシック" charset="0"/>
              </a:rPr>
              <a:t>P(a </a:t>
            </a:r>
            <a:r>
              <a:rPr lang="en-US" sz="1600" dirty="0">
                <a:solidFill>
                  <a:srgbClr val="008380"/>
                </a:solidFill>
                <a:ea typeface="ＭＳ Ｐゴシック" charset="0"/>
                <a:sym typeface="Symbol" charset="0"/>
              </a:rPr>
              <a:t></a:t>
            </a:r>
            <a:r>
              <a:rPr lang="en-US" sz="1600" dirty="0">
                <a:solidFill>
                  <a:srgbClr val="008380"/>
                </a:solidFill>
                <a:ea typeface="ＭＳ Ｐゴシック" charset="0"/>
              </a:rPr>
              <a:t> b) = P(a | b) P(b) = P(b | a) P(a)</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A general version holds for whole distributions, e.g.,</a:t>
            </a:r>
          </a:p>
          <a:p>
            <a:pPr lvl="1" eaLnBrk="1" hangingPunct="1">
              <a:lnSpc>
                <a:spcPct val="80000"/>
              </a:lnSpc>
              <a:buFont typeface="Wingdings" charset="0"/>
              <a:buNone/>
            </a:pPr>
            <a:r>
              <a:rPr lang="en-US" sz="1600" b="1" dirty="0">
                <a:solidFill>
                  <a:srgbClr val="008380"/>
                </a:solidFill>
                <a:ea typeface="ＭＳ Ｐゴシック" charset="0"/>
              </a:rPr>
              <a:t>P</a:t>
            </a:r>
            <a:r>
              <a:rPr lang="en-US" sz="1600" dirty="0">
                <a:solidFill>
                  <a:srgbClr val="008380"/>
                </a:solidFill>
                <a:ea typeface="ＭＳ Ｐゴシック" charset="0"/>
              </a:rPr>
              <a:t>(</a:t>
            </a:r>
            <a:r>
              <a:rPr lang="en-US" sz="1600" dirty="0" err="1">
                <a:solidFill>
                  <a:srgbClr val="008380"/>
                </a:solidFill>
                <a:ea typeface="ＭＳ Ｐゴシック" charset="0"/>
              </a:rPr>
              <a:t>Weather,Cavity</a:t>
            </a:r>
            <a:r>
              <a:rPr lang="en-US" sz="1600" dirty="0">
                <a:solidFill>
                  <a:srgbClr val="008380"/>
                </a:solidFill>
                <a:ea typeface="ＭＳ Ｐゴシック" charset="0"/>
              </a:rPr>
              <a:t>) = </a:t>
            </a:r>
            <a:r>
              <a:rPr lang="en-US" sz="1600" b="1" dirty="0">
                <a:solidFill>
                  <a:srgbClr val="008380"/>
                </a:solidFill>
                <a:ea typeface="ＭＳ Ｐゴシック" charset="0"/>
              </a:rPr>
              <a:t>P</a:t>
            </a:r>
            <a:r>
              <a:rPr lang="en-US" sz="1600" dirty="0">
                <a:solidFill>
                  <a:srgbClr val="008380"/>
                </a:solidFill>
                <a:ea typeface="ＭＳ Ｐゴシック" charset="0"/>
              </a:rPr>
              <a:t>(Weather | Cavity) </a:t>
            </a:r>
            <a:r>
              <a:rPr lang="en-US" sz="1600" b="1" dirty="0">
                <a:solidFill>
                  <a:srgbClr val="008380"/>
                </a:solidFill>
                <a:ea typeface="ＭＳ Ｐゴシック" charset="0"/>
              </a:rPr>
              <a:t>P</a:t>
            </a:r>
            <a:r>
              <a:rPr lang="en-US" sz="1600" dirty="0">
                <a:solidFill>
                  <a:srgbClr val="008380"/>
                </a:solidFill>
                <a:ea typeface="ＭＳ Ｐゴシック" charset="0"/>
              </a:rPr>
              <a:t>(Cavity)</a:t>
            </a:r>
          </a:p>
          <a:p>
            <a:pPr eaLnBrk="1" hangingPunct="1">
              <a:lnSpc>
                <a:spcPct val="80000"/>
              </a:lnSpc>
              <a:buFont typeface="Times" charset="0"/>
              <a:buNone/>
            </a:pPr>
            <a:r>
              <a:rPr lang="en-US" sz="1800" dirty="0">
                <a:ea typeface="ＭＳ Ｐゴシック" charset="0"/>
              </a:rPr>
              <a:t>     </a:t>
            </a:r>
            <a:r>
              <a:rPr lang="en-US" sz="1800" dirty="0" smtClean="0">
                <a:ea typeface="ＭＳ Ｐゴシック" charset="0"/>
              </a:rPr>
              <a:t>  </a:t>
            </a:r>
          </a:p>
          <a:p>
            <a:pPr eaLnBrk="1" hangingPunct="1">
              <a:lnSpc>
                <a:spcPct val="80000"/>
              </a:lnSpc>
              <a:buFont typeface="Times" charset="0"/>
              <a:buNone/>
            </a:pPr>
            <a:r>
              <a:rPr lang="en-US" sz="1800" dirty="0">
                <a:ea typeface="ＭＳ Ｐゴシック" charset="0"/>
              </a:rPr>
              <a:t> </a:t>
            </a:r>
            <a:r>
              <a:rPr lang="en-US" sz="1800" dirty="0" smtClean="0">
                <a:ea typeface="ＭＳ Ｐゴシック" charset="0"/>
              </a:rPr>
              <a:t>     View </a:t>
            </a:r>
            <a:r>
              <a:rPr lang="en-US" sz="1800" dirty="0">
                <a:ea typeface="ＭＳ Ｐゴシック" charset="0"/>
              </a:rPr>
              <a:t>as a set of 4 </a:t>
            </a:r>
            <a:r>
              <a:rPr lang="en-US" sz="1800" dirty="0">
                <a:ea typeface="ＭＳ Ｐゴシック" charset="0"/>
                <a:cs typeface="Arial" charset="0"/>
              </a:rPr>
              <a:t>× </a:t>
            </a:r>
            <a:r>
              <a:rPr lang="en-US" sz="1800" dirty="0">
                <a:ea typeface="ＭＳ Ｐゴシック" charset="0"/>
              </a:rPr>
              <a:t>2 equations, </a:t>
            </a:r>
            <a:r>
              <a:rPr lang="en-US" sz="1800" dirty="0">
                <a:solidFill>
                  <a:srgbClr val="FF0000"/>
                </a:solidFill>
                <a:ea typeface="ＭＳ Ｐゴシック" charset="0"/>
              </a:rPr>
              <a:t>not</a:t>
            </a:r>
            <a:r>
              <a:rPr lang="en-US" sz="1800" dirty="0">
                <a:ea typeface="ＭＳ Ｐゴシック" charset="0"/>
              </a:rPr>
              <a:t> matrix </a:t>
            </a:r>
            <a:r>
              <a:rPr lang="en-US" sz="1800" dirty="0" err="1">
                <a:ea typeface="ＭＳ Ｐゴシック" charset="0"/>
              </a:rPr>
              <a:t>mult</a:t>
            </a:r>
            <a:r>
              <a:rPr lang="en-US" sz="1800" dirty="0">
                <a:ea typeface="ＭＳ Ｐゴシック" charset="0"/>
              </a:rPr>
              <a:t>.</a:t>
            </a:r>
            <a:br>
              <a:rPr lang="en-US" sz="1800" dirty="0">
                <a:ea typeface="ＭＳ Ｐゴシック" charset="0"/>
              </a:rPr>
            </a:br>
            <a:r>
              <a:rPr lang="en-US" sz="1800" dirty="0">
                <a:ea typeface="ＭＳ Ｐゴシック" charset="0"/>
              </a:rPr>
              <a:t>    </a:t>
            </a:r>
            <a:r>
              <a:rPr lang="en-US" sz="1000" dirty="0">
                <a:ea typeface="ＭＳ Ｐゴシック" charset="0"/>
              </a:rPr>
              <a:t>(1,1)</a:t>
            </a:r>
            <a:r>
              <a:rPr lang="en-US" sz="1800" dirty="0">
                <a:ea typeface="ＭＳ Ｐゴシック" charset="0"/>
              </a:rPr>
              <a:t> </a:t>
            </a:r>
            <a:r>
              <a:rPr lang="en-US" sz="1400" dirty="0">
                <a:solidFill>
                  <a:srgbClr val="008380"/>
                </a:solidFill>
                <a:ea typeface="ＭＳ Ｐゴシック" charset="0"/>
              </a:rPr>
              <a:t>P</a:t>
            </a:r>
            <a:r>
              <a:rPr lang="en-US" sz="1600" dirty="0">
                <a:solidFill>
                  <a:srgbClr val="008380"/>
                </a:solidFill>
                <a:ea typeface="ＭＳ Ｐゴシック" charset="0"/>
              </a:rPr>
              <a:t>(Weather=sunny </a:t>
            </a:r>
            <a:r>
              <a:rPr lang="en-US" sz="1800" dirty="0">
                <a:solidFill>
                  <a:srgbClr val="008380"/>
                </a:solidFill>
                <a:ea typeface="ＭＳ Ｐゴシック" charset="0"/>
              </a:rPr>
              <a:t>|</a:t>
            </a:r>
            <a:r>
              <a:rPr lang="en-US" sz="1600" dirty="0">
                <a:solidFill>
                  <a:srgbClr val="008380"/>
                </a:solidFill>
                <a:ea typeface="ＭＳ Ｐゴシック" charset="0"/>
              </a:rPr>
              <a:t>Cavity=true</a:t>
            </a:r>
            <a:r>
              <a:rPr lang="en-US" sz="1800" dirty="0">
                <a:solidFill>
                  <a:srgbClr val="008380"/>
                </a:solidFill>
                <a:ea typeface="ＭＳ Ｐゴシック" charset="0"/>
              </a:rPr>
              <a:t>) </a:t>
            </a:r>
            <a:r>
              <a:rPr lang="en-US" sz="1400" dirty="0">
                <a:solidFill>
                  <a:srgbClr val="008380"/>
                </a:solidFill>
                <a:ea typeface="ＭＳ Ｐゴシック" charset="0"/>
              </a:rPr>
              <a:t>P</a:t>
            </a:r>
            <a:r>
              <a:rPr lang="en-US" sz="1600" dirty="0">
                <a:solidFill>
                  <a:srgbClr val="008380"/>
                </a:solidFill>
                <a:ea typeface="ＭＳ Ｐゴシック" charset="0"/>
              </a:rPr>
              <a:t>(Cavity=true)</a:t>
            </a:r>
          </a:p>
          <a:p>
            <a:pPr eaLnBrk="1" hangingPunct="1">
              <a:lnSpc>
                <a:spcPct val="80000"/>
              </a:lnSpc>
              <a:buFont typeface="Times" charset="0"/>
              <a:buNone/>
            </a:pPr>
            <a:r>
              <a:rPr lang="en-US" sz="1000" dirty="0">
                <a:ea typeface="ＭＳ Ｐゴシック" charset="0"/>
              </a:rPr>
              <a:t>	       (1,2</a:t>
            </a:r>
            <a:r>
              <a:rPr lang="en-US" sz="1000" dirty="0">
                <a:solidFill>
                  <a:srgbClr val="008380"/>
                </a:solidFill>
                <a:ea typeface="ＭＳ Ｐゴシック" charset="0"/>
              </a:rPr>
              <a:t>)</a:t>
            </a:r>
            <a:r>
              <a:rPr lang="en-US" sz="1800" dirty="0">
                <a:solidFill>
                  <a:srgbClr val="008380"/>
                </a:solidFill>
                <a:ea typeface="ＭＳ Ｐゴシック" charset="0"/>
              </a:rPr>
              <a:t> </a:t>
            </a:r>
            <a:r>
              <a:rPr lang="en-US" sz="1400" dirty="0">
                <a:solidFill>
                  <a:srgbClr val="008380"/>
                </a:solidFill>
                <a:ea typeface="ＭＳ Ｐゴシック" charset="0"/>
              </a:rPr>
              <a:t>P</a:t>
            </a:r>
            <a:r>
              <a:rPr lang="en-US" sz="1600" dirty="0">
                <a:solidFill>
                  <a:srgbClr val="008380"/>
                </a:solidFill>
                <a:ea typeface="ＭＳ Ｐゴシック" charset="0"/>
              </a:rPr>
              <a:t>(Weather=sunny </a:t>
            </a:r>
            <a:r>
              <a:rPr lang="en-US" sz="1800" dirty="0">
                <a:solidFill>
                  <a:srgbClr val="008380"/>
                </a:solidFill>
                <a:ea typeface="ＭＳ Ｐゴシック" charset="0"/>
              </a:rPr>
              <a:t>|</a:t>
            </a:r>
            <a:r>
              <a:rPr lang="en-US" sz="1600" dirty="0">
                <a:solidFill>
                  <a:srgbClr val="008380"/>
                </a:solidFill>
                <a:ea typeface="ＭＳ Ｐゴシック" charset="0"/>
              </a:rPr>
              <a:t>Cavity=false</a:t>
            </a:r>
            <a:r>
              <a:rPr lang="en-US" sz="1800" dirty="0">
                <a:solidFill>
                  <a:srgbClr val="008380"/>
                </a:solidFill>
                <a:ea typeface="ＭＳ Ｐゴシック" charset="0"/>
              </a:rPr>
              <a:t>) </a:t>
            </a:r>
            <a:r>
              <a:rPr lang="en-US" sz="1400" dirty="0">
                <a:solidFill>
                  <a:srgbClr val="008380"/>
                </a:solidFill>
                <a:ea typeface="ＭＳ Ｐゴシック" charset="0"/>
              </a:rPr>
              <a:t>P</a:t>
            </a:r>
            <a:r>
              <a:rPr lang="en-US" sz="1600" dirty="0">
                <a:solidFill>
                  <a:srgbClr val="008380"/>
                </a:solidFill>
                <a:ea typeface="ＭＳ Ｐゴシック" charset="0"/>
              </a:rPr>
              <a:t>(Cavity=false),</a:t>
            </a:r>
            <a:r>
              <a:rPr lang="en-US" sz="1800" dirty="0">
                <a:solidFill>
                  <a:srgbClr val="008380"/>
                </a:solidFill>
                <a:ea typeface="ＭＳ Ｐゴシック" charset="0"/>
              </a:rPr>
              <a:t> </a:t>
            </a:r>
            <a:r>
              <a:rPr lang="en-US" sz="1600" dirty="0">
                <a:solidFill>
                  <a:srgbClr val="008380"/>
                </a:solidFill>
                <a:ea typeface="ＭＳ Ｐゴシック" charset="0"/>
              </a:rPr>
              <a:t>….</a:t>
            </a:r>
          </a:p>
          <a:p>
            <a:pPr lvl="4" eaLnBrk="1" hangingPunct="1">
              <a:lnSpc>
                <a:spcPct val="80000"/>
              </a:lnSpc>
              <a:buFont typeface="Wingdings" charset="0"/>
              <a:buNone/>
            </a:pPr>
            <a:endParaRPr lang="en-US" sz="1200" dirty="0">
              <a:solidFill>
                <a:schemeClr val="accent2"/>
              </a:solidFill>
              <a:ea typeface="ＭＳ Ｐゴシック" charset="0"/>
            </a:endParaRPr>
          </a:p>
          <a:p>
            <a:pPr eaLnBrk="1" hangingPunct="1">
              <a:lnSpc>
                <a:spcPct val="80000"/>
              </a:lnSpc>
            </a:pPr>
            <a:r>
              <a:rPr lang="en-US" sz="1800" dirty="0">
                <a:solidFill>
                  <a:schemeClr val="accent2"/>
                </a:solidFill>
                <a:ea typeface="ＭＳ Ｐゴシック" charset="0"/>
              </a:rPr>
              <a:t>Chain rule</a:t>
            </a:r>
            <a:r>
              <a:rPr lang="en-US" sz="1800" dirty="0">
                <a:ea typeface="ＭＳ Ｐゴシック" charset="0"/>
              </a:rPr>
              <a:t> is derived by successive application of product rule:</a:t>
            </a:r>
            <a:br>
              <a:rPr lang="en-US" sz="1800" dirty="0">
                <a:ea typeface="ＭＳ Ｐゴシック" charset="0"/>
              </a:rPr>
            </a:br>
            <a:endParaRPr lang="en-US" sz="1800" dirty="0">
              <a:ea typeface="ＭＳ Ｐゴシック" charset="0"/>
            </a:endParaRPr>
          </a:p>
          <a:p>
            <a:pPr lvl="1" eaLnBrk="1" hangingPunct="1">
              <a:lnSpc>
                <a:spcPct val="80000"/>
              </a:lnSpc>
              <a:buFont typeface="Wingdings" charset="0"/>
              <a:buNone/>
            </a:pPr>
            <a:r>
              <a:rPr lang="en-US" sz="1600" b="1" dirty="0">
                <a:solidFill>
                  <a:srgbClr val="008380"/>
                </a:solidFill>
                <a:ea typeface="ＭＳ Ｐゴシック" charset="0"/>
              </a:rPr>
              <a:t>P</a:t>
            </a:r>
            <a:r>
              <a:rPr lang="en-US" sz="1600" dirty="0">
                <a:solidFill>
                  <a:srgbClr val="008380"/>
                </a:solidFill>
                <a:ea typeface="ＭＳ Ｐゴシック" charset="0"/>
              </a:rPr>
              <a:t>(X</a:t>
            </a:r>
            <a:r>
              <a:rPr lang="en-US" sz="1600" baseline="-25000" dirty="0">
                <a:solidFill>
                  <a:srgbClr val="008380"/>
                </a:solidFill>
                <a:ea typeface="ＭＳ Ｐゴシック" charset="0"/>
              </a:rPr>
              <a:t>1</a:t>
            </a:r>
            <a:r>
              <a:rPr lang="en-US" sz="1600" dirty="0">
                <a:solidFill>
                  <a:srgbClr val="008380"/>
                </a:solidFill>
                <a:ea typeface="ＭＳ Ｐゴシック" charset="0"/>
              </a:rPr>
              <a:t>, …,</a:t>
            </a:r>
            <a:r>
              <a:rPr lang="en-US" sz="1600" dirty="0" err="1">
                <a:solidFill>
                  <a:srgbClr val="008380"/>
                </a:solidFill>
                <a:ea typeface="ＭＳ Ｐゴシック" charset="0"/>
              </a:rPr>
              <a:t>X</a:t>
            </a:r>
            <a:r>
              <a:rPr lang="en-US" sz="1600" baseline="-25000" dirty="0" err="1">
                <a:solidFill>
                  <a:srgbClr val="008380"/>
                </a:solidFill>
                <a:ea typeface="ＭＳ Ｐゴシック" charset="0"/>
              </a:rPr>
              <a:t>n</a:t>
            </a:r>
            <a:r>
              <a:rPr lang="en-US" sz="1600" dirty="0">
                <a:solidFill>
                  <a:srgbClr val="008380"/>
                </a:solidFill>
                <a:ea typeface="ＭＳ Ｐゴシック" charset="0"/>
              </a:rPr>
              <a:t>) 	= </a:t>
            </a:r>
            <a:r>
              <a:rPr lang="en-US" sz="1600" b="1" dirty="0">
                <a:solidFill>
                  <a:srgbClr val="008380"/>
                </a:solidFill>
                <a:ea typeface="ＭＳ Ｐゴシック" charset="0"/>
              </a:rPr>
              <a:t>P</a:t>
            </a:r>
            <a:r>
              <a:rPr lang="en-US" sz="1600" dirty="0">
                <a:solidFill>
                  <a:srgbClr val="008380"/>
                </a:solidFill>
                <a:ea typeface="ＭＳ Ｐゴシック" charset="0"/>
              </a:rPr>
              <a:t>(X</a:t>
            </a:r>
            <a:r>
              <a:rPr lang="en-US" sz="1600" baseline="-25000" dirty="0">
                <a:solidFill>
                  <a:srgbClr val="008380"/>
                </a:solidFill>
                <a:ea typeface="ＭＳ Ｐゴシック" charset="0"/>
              </a:rPr>
              <a:t>1</a:t>
            </a:r>
            <a:r>
              <a:rPr lang="en-US" sz="1600" dirty="0">
                <a:solidFill>
                  <a:srgbClr val="008380"/>
                </a:solidFill>
                <a:ea typeface="ＭＳ Ｐゴシック" charset="0"/>
              </a:rPr>
              <a:t>,...,X</a:t>
            </a:r>
            <a:r>
              <a:rPr lang="en-US" sz="1600" baseline="-25000" dirty="0">
                <a:solidFill>
                  <a:srgbClr val="008380"/>
                </a:solidFill>
                <a:ea typeface="ＭＳ Ｐゴシック" charset="0"/>
              </a:rPr>
              <a:t>n-1</a:t>
            </a:r>
            <a:r>
              <a:rPr lang="en-US" sz="1600" dirty="0">
                <a:solidFill>
                  <a:srgbClr val="008380"/>
                </a:solidFill>
                <a:ea typeface="ＭＳ Ｐゴシック" charset="0"/>
              </a:rPr>
              <a:t>) </a:t>
            </a:r>
            <a:r>
              <a:rPr lang="en-US" sz="1600" b="1" dirty="0">
                <a:solidFill>
                  <a:srgbClr val="008380"/>
                </a:solidFill>
                <a:ea typeface="ＭＳ Ｐゴシック" charset="0"/>
              </a:rPr>
              <a:t>P</a:t>
            </a:r>
            <a:r>
              <a:rPr lang="en-US" sz="1600" dirty="0">
                <a:solidFill>
                  <a:srgbClr val="008380"/>
                </a:solidFill>
                <a:ea typeface="ＭＳ Ｐゴシック" charset="0"/>
              </a:rPr>
              <a:t>(</a:t>
            </a:r>
            <a:r>
              <a:rPr lang="en-US" sz="1600" dirty="0" err="1">
                <a:solidFill>
                  <a:srgbClr val="008380"/>
                </a:solidFill>
                <a:ea typeface="ＭＳ Ｐゴシック" charset="0"/>
              </a:rPr>
              <a:t>X</a:t>
            </a:r>
            <a:r>
              <a:rPr lang="en-US" sz="1600" baseline="-25000" dirty="0" err="1">
                <a:solidFill>
                  <a:srgbClr val="008380"/>
                </a:solidFill>
                <a:ea typeface="ＭＳ Ｐゴシック" charset="0"/>
              </a:rPr>
              <a:t>n</a:t>
            </a:r>
            <a:r>
              <a:rPr lang="en-US" sz="1600" dirty="0">
                <a:solidFill>
                  <a:srgbClr val="008380"/>
                </a:solidFill>
                <a:ea typeface="ＭＳ Ｐゴシック" charset="0"/>
              </a:rPr>
              <a:t> | X</a:t>
            </a:r>
            <a:r>
              <a:rPr lang="en-US" sz="1600" baseline="-25000" dirty="0">
                <a:solidFill>
                  <a:srgbClr val="008380"/>
                </a:solidFill>
                <a:ea typeface="ＭＳ Ｐゴシック" charset="0"/>
              </a:rPr>
              <a:t>1</a:t>
            </a:r>
            <a:r>
              <a:rPr lang="en-US" sz="1600" dirty="0">
                <a:solidFill>
                  <a:srgbClr val="008380"/>
                </a:solidFill>
                <a:ea typeface="ＭＳ Ｐゴシック" charset="0"/>
              </a:rPr>
              <a:t>,...,X</a:t>
            </a:r>
            <a:r>
              <a:rPr lang="en-US" sz="1600" baseline="-25000" dirty="0">
                <a:solidFill>
                  <a:srgbClr val="008380"/>
                </a:solidFill>
                <a:ea typeface="ＭＳ Ｐゴシック" charset="0"/>
              </a:rPr>
              <a:t>n-1</a:t>
            </a:r>
            <a:r>
              <a:rPr lang="en-US" sz="1600" dirty="0">
                <a:solidFill>
                  <a:srgbClr val="008380"/>
                </a:solidFill>
                <a:ea typeface="ＭＳ Ｐゴシック" charset="0"/>
              </a:rPr>
              <a:t>)</a:t>
            </a:r>
          </a:p>
          <a:p>
            <a:pPr lvl="1" eaLnBrk="1" hangingPunct="1">
              <a:lnSpc>
                <a:spcPct val="80000"/>
              </a:lnSpc>
              <a:buFont typeface="Wingdings" charset="0"/>
              <a:buNone/>
            </a:pPr>
            <a:r>
              <a:rPr lang="en-US" sz="1600" dirty="0">
                <a:solidFill>
                  <a:srgbClr val="008380"/>
                </a:solidFill>
                <a:ea typeface="ＭＳ Ｐゴシック" charset="0"/>
              </a:rPr>
              <a:t>                 	= </a:t>
            </a:r>
            <a:r>
              <a:rPr lang="en-US" sz="1600" b="1" dirty="0">
                <a:solidFill>
                  <a:srgbClr val="008380"/>
                </a:solidFill>
                <a:ea typeface="ＭＳ Ｐゴシック" charset="0"/>
              </a:rPr>
              <a:t>P</a:t>
            </a:r>
            <a:r>
              <a:rPr lang="en-US" sz="1600" dirty="0">
                <a:solidFill>
                  <a:srgbClr val="008380"/>
                </a:solidFill>
                <a:ea typeface="ＭＳ Ｐゴシック" charset="0"/>
              </a:rPr>
              <a:t>(X</a:t>
            </a:r>
            <a:r>
              <a:rPr lang="en-US" sz="1600" baseline="-25000" dirty="0">
                <a:solidFill>
                  <a:srgbClr val="008380"/>
                </a:solidFill>
                <a:ea typeface="ＭＳ Ｐゴシック" charset="0"/>
              </a:rPr>
              <a:t>1</a:t>
            </a:r>
            <a:r>
              <a:rPr lang="en-US" sz="1600" dirty="0">
                <a:solidFill>
                  <a:srgbClr val="008380"/>
                </a:solidFill>
                <a:ea typeface="ＭＳ Ｐゴシック" charset="0"/>
              </a:rPr>
              <a:t>,...,X</a:t>
            </a:r>
            <a:r>
              <a:rPr lang="en-US" sz="1600" baseline="-25000" dirty="0">
                <a:solidFill>
                  <a:srgbClr val="008380"/>
                </a:solidFill>
                <a:ea typeface="ＭＳ Ｐゴシック" charset="0"/>
              </a:rPr>
              <a:t>n-2</a:t>
            </a:r>
            <a:r>
              <a:rPr lang="en-US" sz="1600" dirty="0">
                <a:solidFill>
                  <a:srgbClr val="008380"/>
                </a:solidFill>
                <a:ea typeface="ＭＳ Ｐゴシック" charset="0"/>
              </a:rPr>
              <a:t>) </a:t>
            </a:r>
            <a:r>
              <a:rPr lang="en-US" sz="1600" b="1" dirty="0">
                <a:solidFill>
                  <a:srgbClr val="008380"/>
                </a:solidFill>
                <a:ea typeface="ＭＳ Ｐゴシック" charset="0"/>
              </a:rPr>
              <a:t>P</a:t>
            </a:r>
            <a:r>
              <a:rPr lang="en-US" sz="1600" dirty="0">
                <a:solidFill>
                  <a:srgbClr val="008380"/>
                </a:solidFill>
                <a:ea typeface="ＭＳ Ｐゴシック" charset="0"/>
              </a:rPr>
              <a:t>(X</a:t>
            </a:r>
            <a:r>
              <a:rPr lang="en-US" sz="1600" baseline="-25000" dirty="0">
                <a:solidFill>
                  <a:srgbClr val="008380"/>
                </a:solidFill>
                <a:ea typeface="ＭＳ Ｐゴシック" charset="0"/>
              </a:rPr>
              <a:t>n-1</a:t>
            </a:r>
            <a:r>
              <a:rPr lang="en-US" sz="1600" dirty="0">
                <a:solidFill>
                  <a:srgbClr val="008380"/>
                </a:solidFill>
                <a:ea typeface="ＭＳ Ｐゴシック" charset="0"/>
              </a:rPr>
              <a:t> | X</a:t>
            </a:r>
            <a:r>
              <a:rPr lang="en-US" sz="1600" baseline="-25000" dirty="0">
                <a:solidFill>
                  <a:srgbClr val="008380"/>
                </a:solidFill>
                <a:ea typeface="ＭＳ Ｐゴシック" charset="0"/>
              </a:rPr>
              <a:t>1</a:t>
            </a:r>
            <a:r>
              <a:rPr lang="en-US" sz="1600" dirty="0">
                <a:solidFill>
                  <a:srgbClr val="008380"/>
                </a:solidFill>
                <a:ea typeface="ＭＳ Ｐゴシック" charset="0"/>
              </a:rPr>
              <a:t>,...,X</a:t>
            </a:r>
            <a:r>
              <a:rPr lang="en-US" sz="1600" baseline="-25000" dirty="0">
                <a:solidFill>
                  <a:srgbClr val="008380"/>
                </a:solidFill>
                <a:ea typeface="ＭＳ Ｐゴシック" charset="0"/>
              </a:rPr>
              <a:t>n-2</a:t>
            </a:r>
            <a:r>
              <a:rPr lang="en-US" sz="1600" dirty="0">
                <a:solidFill>
                  <a:srgbClr val="008380"/>
                </a:solidFill>
                <a:ea typeface="ＭＳ Ｐゴシック" charset="0"/>
              </a:rPr>
              <a:t>) </a:t>
            </a:r>
            <a:r>
              <a:rPr lang="en-US" sz="1600" b="1" dirty="0">
                <a:solidFill>
                  <a:srgbClr val="008380"/>
                </a:solidFill>
                <a:ea typeface="ＭＳ Ｐゴシック" charset="0"/>
              </a:rPr>
              <a:t>P</a:t>
            </a:r>
            <a:r>
              <a:rPr lang="en-US" sz="1600" dirty="0">
                <a:solidFill>
                  <a:srgbClr val="008380"/>
                </a:solidFill>
                <a:ea typeface="ＭＳ Ｐゴシック" charset="0"/>
              </a:rPr>
              <a:t>(</a:t>
            </a:r>
            <a:r>
              <a:rPr lang="en-US" sz="1600" dirty="0" err="1">
                <a:solidFill>
                  <a:srgbClr val="008380"/>
                </a:solidFill>
                <a:ea typeface="ＭＳ Ｐゴシック" charset="0"/>
              </a:rPr>
              <a:t>X</a:t>
            </a:r>
            <a:r>
              <a:rPr lang="en-US" sz="1600" baseline="-25000" dirty="0" err="1">
                <a:solidFill>
                  <a:srgbClr val="008380"/>
                </a:solidFill>
                <a:ea typeface="ＭＳ Ｐゴシック" charset="0"/>
              </a:rPr>
              <a:t>n</a:t>
            </a:r>
            <a:r>
              <a:rPr lang="en-US" sz="1600" dirty="0">
                <a:solidFill>
                  <a:srgbClr val="008380"/>
                </a:solidFill>
                <a:ea typeface="ＭＳ Ｐゴシック" charset="0"/>
              </a:rPr>
              <a:t> | X</a:t>
            </a:r>
            <a:r>
              <a:rPr lang="en-US" sz="1600" baseline="-25000" dirty="0">
                <a:solidFill>
                  <a:srgbClr val="008380"/>
                </a:solidFill>
                <a:ea typeface="ＭＳ Ｐゴシック" charset="0"/>
              </a:rPr>
              <a:t>1</a:t>
            </a:r>
            <a:r>
              <a:rPr lang="en-US" sz="1600" dirty="0">
                <a:solidFill>
                  <a:srgbClr val="008380"/>
                </a:solidFill>
                <a:ea typeface="ＭＳ Ｐゴシック" charset="0"/>
              </a:rPr>
              <a:t>,...,X</a:t>
            </a:r>
            <a:r>
              <a:rPr lang="en-US" sz="1600" baseline="-25000" dirty="0">
                <a:solidFill>
                  <a:srgbClr val="008380"/>
                </a:solidFill>
                <a:ea typeface="ＭＳ Ｐゴシック" charset="0"/>
              </a:rPr>
              <a:t>n-1</a:t>
            </a:r>
            <a:r>
              <a:rPr lang="en-US" sz="1600" dirty="0">
                <a:solidFill>
                  <a:srgbClr val="008380"/>
                </a:solidFill>
                <a:ea typeface="ＭＳ Ｐゴシック" charset="0"/>
              </a:rPr>
              <a:t>)</a:t>
            </a:r>
          </a:p>
          <a:p>
            <a:pPr lvl="1" eaLnBrk="1" hangingPunct="1">
              <a:lnSpc>
                <a:spcPct val="80000"/>
              </a:lnSpc>
              <a:buFont typeface="Wingdings" charset="0"/>
              <a:buNone/>
            </a:pPr>
            <a:r>
              <a:rPr lang="en-US" sz="1600" dirty="0">
                <a:solidFill>
                  <a:srgbClr val="008380"/>
                </a:solidFill>
                <a:ea typeface="ＭＳ Ｐゴシック" charset="0"/>
              </a:rPr>
              <a:t>                  	= …</a:t>
            </a:r>
          </a:p>
          <a:p>
            <a:pPr lvl="1" eaLnBrk="1" hangingPunct="1">
              <a:lnSpc>
                <a:spcPct val="80000"/>
              </a:lnSpc>
              <a:buFont typeface="Wingdings" charset="0"/>
              <a:buNone/>
            </a:pPr>
            <a:r>
              <a:rPr lang="en-US" sz="1600" dirty="0">
                <a:solidFill>
                  <a:srgbClr val="008380"/>
                </a:solidFill>
                <a:ea typeface="ＭＳ Ｐゴシック" charset="0"/>
              </a:rPr>
              <a:t>                  	= </a:t>
            </a:r>
            <a:r>
              <a:rPr lang="en-US" sz="1600" dirty="0" smtClean="0">
                <a:solidFill>
                  <a:srgbClr val="008380"/>
                </a:solidFill>
                <a:ea typeface="ＭＳ Ｐゴシック" charset="0"/>
              </a:rPr>
              <a:t> ∏</a:t>
            </a:r>
            <a:r>
              <a:rPr lang="en-US" sz="1600" baseline="30000" dirty="0" err="1" smtClean="0">
                <a:solidFill>
                  <a:srgbClr val="008380"/>
                </a:solidFill>
                <a:ea typeface="ＭＳ Ｐゴシック" charset="0"/>
              </a:rPr>
              <a:t>n</a:t>
            </a:r>
            <a:r>
              <a:rPr lang="en-US" sz="1600" baseline="-25000" dirty="0" err="1" smtClean="0">
                <a:solidFill>
                  <a:srgbClr val="008380"/>
                </a:solidFill>
                <a:ea typeface="ＭＳ Ｐゴシック" charset="0"/>
              </a:rPr>
              <a:t>i</a:t>
            </a:r>
            <a:r>
              <a:rPr lang="en-US" sz="1600" baseline="-25000" dirty="0" smtClean="0">
                <a:solidFill>
                  <a:srgbClr val="008380"/>
                </a:solidFill>
                <a:ea typeface="ＭＳ Ｐゴシック" charset="0"/>
              </a:rPr>
              <a:t>=1 </a:t>
            </a:r>
            <a:r>
              <a:rPr lang="en-US" sz="1600" dirty="0" smtClean="0">
                <a:solidFill>
                  <a:srgbClr val="008380"/>
                </a:solidFill>
                <a:ea typeface="ＭＳ Ｐゴシック" charset="0"/>
              </a:rPr>
              <a:t> </a:t>
            </a:r>
            <a:r>
              <a:rPr lang="en-US" sz="1600" b="1" dirty="0" smtClean="0">
                <a:solidFill>
                  <a:srgbClr val="008380"/>
                </a:solidFill>
                <a:ea typeface="ＭＳ Ｐゴシック" charset="0"/>
              </a:rPr>
              <a:t>P</a:t>
            </a:r>
            <a:r>
              <a:rPr lang="en-US" sz="1600" dirty="0">
                <a:solidFill>
                  <a:srgbClr val="008380"/>
                </a:solidFill>
                <a:ea typeface="ＭＳ Ｐゴシック" charset="0"/>
              </a:rPr>
              <a:t>(X</a:t>
            </a:r>
            <a:r>
              <a:rPr lang="en-US" sz="1600" baseline="-25000" dirty="0">
                <a:solidFill>
                  <a:srgbClr val="008380"/>
                </a:solidFill>
                <a:ea typeface="ＭＳ Ｐゴシック" charset="0"/>
              </a:rPr>
              <a:t>i</a:t>
            </a:r>
            <a:r>
              <a:rPr lang="en-US" sz="1600" dirty="0">
                <a:solidFill>
                  <a:srgbClr val="008380"/>
                </a:solidFill>
                <a:ea typeface="ＭＳ Ｐゴシック" charset="0"/>
              </a:rPr>
              <a:t> | X</a:t>
            </a:r>
            <a:r>
              <a:rPr lang="en-US" sz="1600" baseline="-25000" dirty="0">
                <a:solidFill>
                  <a:srgbClr val="008380"/>
                </a:solidFill>
                <a:ea typeface="ＭＳ Ｐゴシック" charset="0"/>
              </a:rPr>
              <a:t>1</a:t>
            </a:r>
            <a:r>
              <a:rPr lang="en-US" sz="1600" dirty="0">
                <a:solidFill>
                  <a:srgbClr val="008380"/>
                </a:solidFill>
                <a:ea typeface="ＭＳ Ｐゴシック" charset="0"/>
              </a:rPr>
              <a:t>, … ,X</a:t>
            </a:r>
            <a:r>
              <a:rPr lang="en-US" sz="1600" baseline="-25000" dirty="0">
                <a:solidFill>
                  <a:srgbClr val="008380"/>
                </a:solidFill>
                <a:ea typeface="ＭＳ Ｐゴシック" charset="0"/>
              </a:rPr>
              <a:t>i-1</a:t>
            </a:r>
            <a:r>
              <a:rPr lang="en-US" sz="1600" dirty="0">
                <a:solidFill>
                  <a:srgbClr val="008380"/>
                </a:solidFill>
                <a:ea typeface="ＭＳ Ｐゴシック" charset="0"/>
              </a:rPr>
              <a:t>)</a:t>
            </a:r>
            <a:r>
              <a:rPr lang="en-US" sz="1600" dirty="0">
                <a:ea typeface="ＭＳ Ｐゴシック" charset="0"/>
              </a:rPr>
              <a:t>
</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53</a:t>
            </a:fld>
            <a:endParaRPr lang="de-DE" dirty="0"/>
          </a:p>
        </p:txBody>
      </p:sp>
    </p:spTree>
    <p:extLst>
      <p:ext uri="{BB962C8B-B14F-4D97-AF65-F5344CB8AC3E}">
        <p14:creationId xmlns:p14="http://schemas.microsoft.com/office/powerpoint/2010/main" val="42550259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Bayes‘ </a:t>
            </a:r>
            <a:r>
              <a:rPr lang="en-US" dirty="0" smtClean="0">
                <a:latin typeface="+mn-lt"/>
                <a:ea typeface="ＭＳ Ｐゴシック" charset="0"/>
                <a:cs typeface="ＭＳ Ｐゴシック" charset="0"/>
              </a:rPr>
              <a:t>Rule </a:t>
            </a:r>
            <a:r>
              <a:rPr lang="en-US" dirty="0" smtClean="0">
                <a:latin typeface="+mn-lt"/>
                <a:ea typeface="ＭＳ Ｐゴシック" charset="0"/>
                <a:cs typeface="ＭＳ Ｐゴシック" charset="0"/>
              </a:rPr>
              <a:t>(…is </a:t>
            </a:r>
            <a:r>
              <a:rPr lang="en-US" dirty="0" smtClean="0">
                <a:latin typeface="+mn-lt"/>
                <a:ea typeface="ＭＳ Ｐゴシック" charset="0"/>
                <a:cs typeface="ＭＳ Ｐゴシック" charset="0"/>
              </a:rPr>
              <a:t>at the heart of everything)</a:t>
            </a:r>
            <a:endParaRPr lang="en-US" dirty="0">
              <a:latin typeface="+mn-lt"/>
              <a:ea typeface="ＭＳ Ｐゴシック" charset="0"/>
              <a:cs typeface="ＭＳ Ｐゴシック" charset="0"/>
            </a:endParaRPr>
          </a:p>
        </p:txBody>
      </p:sp>
      <p:sp>
        <p:nvSpPr>
          <p:cNvPr id="72707" name="Rectangle 3"/>
          <p:cNvSpPr>
            <a:spLocks noGrp="1" noChangeArrowheads="1"/>
          </p:cNvSpPr>
          <p:nvPr>
            <p:ph type="body" idx="1"/>
          </p:nvPr>
        </p:nvSpPr>
        <p:spPr/>
        <p:txBody>
          <a:bodyPr/>
          <a:lstStyle/>
          <a:p>
            <a:pPr marL="0" indent="0" eaLnBrk="1" hangingPunct="1">
              <a:lnSpc>
                <a:spcPct val="80000"/>
              </a:lnSpc>
              <a:buNone/>
            </a:pPr>
            <a:endParaRPr lang="en-US" sz="2400" dirty="0">
              <a:latin typeface="Lucida Grande" charset="0"/>
              <a:ea typeface="ＭＳ Ｐゴシック" charset="0"/>
              <a:cs typeface="ＭＳ Ｐゴシック" charset="0"/>
            </a:endParaRPr>
          </a:p>
        </p:txBody>
      </p:sp>
      <p:pic>
        <p:nvPicPr>
          <p:cNvPr id="72708"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96752"/>
            <a:ext cx="6400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54</a:t>
            </a:fld>
            <a:endParaRPr lang="de-DE" dirty="0"/>
          </a:p>
        </p:txBody>
      </p:sp>
      <p:sp>
        <p:nvSpPr>
          <p:cNvPr id="6" name="Rechteck 5"/>
          <p:cNvSpPr/>
          <p:nvPr/>
        </p:nvSpPr>
        <p:spPr>
          <a:xfrm>
            <a:off x="1043608" y="2420888"/>
            <a:ext cx="6336704" cy="10801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50678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Inference by enumeration</a:t>
            </a:r>
          </a:p>
        </p:txBody>
      </p:sp>
      <p:sp>
        <p:nvSpPr>
          <p:cNvPr id="52227" name="Rectangle 3"/>
          <p:cNvSpPr>
            <a:spLocks noGrp="1" noChangeArrowheads="1"/>
          </p:cNvSpPr>
          <p:nvPr>
            <p:ph type="body" idx="1"/>
          </p:nvPr>
        </p:nvSpPr>
        <p:spPr/>
        <p:txBody>
          <a:bodyPr/>
          <a:lstStyle/>
          <a:p>
            <a:pPr eaLnBrk="1" hangingPunct="1">
              <a:lnSpc>
                <a:spcPct val="90000"/>
              </a:lnSpc>
            </a:pPr>
            <a:r>
              <a:rPr lang="en-US" sz="2400" dirty="0" smtClean="0">
                <a:ea typeface="ＭＳ Ｐゴシック" charset="0"/>
              </a:rPr>
              <a:t>Start with the joint probability distribution:</a:t>
            </a:r>
          </a:p>
          <a:p>
            <a:pPr eaLnBrk="1" hangingPunct="1">
              <a:lnSpc>
                <a:spcPct val="90000"/>
              </a:lnSpc>
            </a:pPr>
            <a:endParaRPr lang="en-US" sz="2400" dirty="0" smtClean="0">
              <a:ea typeface="ＭＳ Ｐゴシック" charset="0"/>
            </a:endParaRPr>
          </a:p>
          <a:p>
            <a:pPr eaLnBrk="1" hangingPunct="1">
              <a:lnSpc>
                <a:spcPct val="90000"/>
              </a:lnSpc>
            </a:pPr>
            <a:endParaRPr lang="en-US" sz="2400" dirty="0" smtClean="0">
              <a:ea typeface="ＭＳ Ｐゴシック" charset="0"/>
            </a:endParaRPr>
          </a:p>
          <a:p>
            <a:pPr eaLnBrk="1" hangingPunct="1">
              <a:lnSpc>
                <a:spcPct val="90000"/>
              </a:lnSpc>
            </a:pPr>
            <a:endParaRPr lang="en-US" sz="2400" dirty="0" smtClean="0">
              <a:ea typeface="ＭＳ Ｐゴシック" charset="0"/>
            </a:endParaRPr>
          </a:p>
          <a:p>
            <a:pPr eaLnBrk="1" hangingPunct="1">
              <a:lnSpc>
                <a:spcPct val="90000"/>
              </a:lnSpc>
              <a:buFont typeface="Times" charset="0"/>
              <a:buNone/>
            </a:pPr>
            <a:r>
              <a:rPr lang="en-US" sz="2400" dirty="0" smtClean="0">
                <a:ea typeface="ＭＳ Ｐゴシック" charset="0"/>
              </a:rPr>
              <a:t>
</a:t>
            </a:r>
          </a:p>
          <a:p>
            <a:pPr eaLnBrk="1" hangingPunct="1">
              <a:lnSpc>
                <a:spcPct val="90000"/>
              </a:lnSpc>
            </a:pPr>
            <a:endParaRPr lang="en-US" sz="2400" dirty="0" smtClean="0">
              <a:ea typeface="ＭＳ Ｐゴシック" charset="0"/>
            </a:endParaRPr>
          </a:p>
          <a:p>
            <a:pPr eaLnBrk="1" hangingPunct="1">
              <a:lnSpc>
                <a:spcPct val="90000"/>
              </a:lnSpc>
            </a:pPr>
            <a:r>
              <a:rPr lang="en-US" sz="2400" dirty="0" smtClean="0">
                <a:ea typeface="ＭＳ Ｐゴシック" charset="0"/>
              </a:rPr>
              <a:t>For any proposition </a:t>
            </a:r>
            <a:r>
              <a:rPr lang="el-GR" sz="2400" dirty="0" smtClean="0">
                <a:solidFill>
                  <a:srgbClr val="008380"/>
                </a:solidFill>
                <a:ea typeface="ＭＳ Ｐゴシック" charset="0"/>
                <a:cs typeface="Arial" charset="0"/>
              </a:rPr>
              <a:t>φ</a:t>
            </a:r>
            <a:r>
              <a:rPr lang="en-US" sz="2400" dirty="0" smtClean="0">
                <a:ea typeface="ＭＳ Ｐゴシック" charset="0"/>
              </a:rPr>
              <a:t>, sum the atomic events where </a:t>
            </a:r>
            <a:r>
              <a:rPr lang="el-GR" sz="2400" dirty="0" smtClean="0">
                <a:solidFill>
                  <a:srgbClr val="008380"/>
                </a:solidFill>
                <a:ea typeface="ＭＳ Ｐゴシック" charset="0"/>
                <a:cs typeface="Arial" charset="0"/>
              </a:rPr>
              <a:t>φ</a:t>
            </a:r>
            <a:r>
              <a:rPr lang="en-US" sz="2400" dirty="0" smtClean="0">
                <a:solidFill>
                  <a:srgbClr val="008380"/>
                </a:solidFill>
                <a:ea typeface="ＭＳ Ｐゴシック" charset="0"/>
              </a:rPr>
              <a:t> </a:t>
            </a:r>
            <a:r>
              <a:rPr lang="en-US" sz="2400" dirty="0" smtClean="0">
                <a:ea typeface="ＭＳ Ｐゴシック" charset="0"/>
              </a:rPr>
              <a:t>is true: </a:t>
            </a:r>
            <a:r>
              <a:rPr lang="en-US" sz="2400" dirty="0" smtClean="0">
                <a:solidFill>
                  <a:srgbClr val="008380"/>
                </a:solidFill>
                <a:ea typeface="ＭＳ Ｐゴシック" charset="0"/>
              </a:rPr>
              <a:t>P(</a:t>
            </a:r>
            <a:r>
              <a:rPr lang="el-GR" sz="2400" dirty="0" smtClean="0">
                <a:solidFill>
                  <a:srgbClr val="008380"/>
                </a:solidFill>
                <a:ea typeface="ＭＳ Ｐゴシック" charset="0"/>
                <a:cs typeface="Arial" charset="0"/>
              </a:rPr>
              <a:t>φ</a:t>
            </a:r>
            <a:r>
              <a:rPr lang="en-US" sz="2400" dirty="0" smtClean="0">
                <a:solidFill>
                  <a:srgbClr val="008380"/>
                </a:solidFill>
                <a:ea typeface="ＭＳ Ｐゴシック" charset="0"/>
              </a:rPr>
              <a:t>) = </a:t>
            </a:r>
            <a:r>
              <a:rPr lang="el-GR" sz="2400" dirty="0" smtClean="0">
                <a:solidFill>
                  <a:srgbClr val="008380"/>
                </a:solidFill>
                <a:ea typeface="ＭＳ Ｐゴシック" charset="0"/>
                <a:cs typeface="Arial" charset="0"/>
              </a:rPr>
              <a:t>Σ</a:t>
            </a:r>
            <a:r>
              <a:rPr lang="el-GR" sz="2400" baseline="-25000" dirty="0" smtClean="0">
                <a:solidFill>
                  <a:srgbClr val="008380"/>
                </a:solidFill>
                <a:ea typeface="ＭＳ Ｐゴシック" charset="0"/>
                <a:cs typeface="Arial" charset="0"/>
              </a:rPr>
              <a:t>ω</a:t>
            </a:r>
            <a:r>
              <a:rPr lang="en-US" sz="2400" baseline="-25000" dirty="0" smtClean="0">
                <a:solidFill>
                  <a:srgbClr val="008380"/>
                </a:solidFill>
                <a:ea typeface="ＭＳ Ｐゴシック" charset="0"/>
              </a:rPr>
              <a:t>:</a:t>
            </a:r>
            <a:r>
              <a:rPr lang="el-GR" sz="2400" baseline="-25000" dirty="0" smtClean="0">
                <a:solidFill>
                  <a:srgbClr val="008380"/>
                </a:solidFill>
                <a:ea typeface="ＭＳ Ｐゴシック" charset="0"/>
                <a:cs typeface="Arial" charset="0"/>
              </a:rPr>
              <a:t>ω</a:t>
            </a:r>
            <a:r>
              <a:rPr lang="de-DE" sz="2400" baseline="-25000" dirty="0" smtClean="0">
                <a:solidFill>
                  <a:srgbClr val="008380"/>
                </a:solidFill>
                <a:ea typeface="ＭＳ Ｐゴシック" charset="0"/>
                <a:cs typeface="Arial" charset="0"/>
              </a:rPr>
              <a:t>⊨</a:t>
            </a:r>
            <a:r>
              <a:rPr lang="el-GR" sz="2400" baseline="-25000" dirty="0" smtClean="0">
                <a:solidFill>
                  <a:srgbClr val="008380"/>
                </a:solidFill>
                <a:ea typeface="ＭＳ Ｐゴシック" charset="0"/>
                <a:cs typeface="Arial" charset="0"/>
              </a:rPr>
              <a:t>φ</a:t>
            </a:r>
            <a:r>
              <a:rPr lang="en-US" sz="2400" dirty="0" smtClean="0">
                <a:solidFill>
                  <a:srgbClr val="008380"/>
                </a:solidFill>
                <a:ea typeface="ＭＳ Ｐゴシック" charset="0"/>
              </a:rPr>
              <a:t> P(</a:t>
            </a:r>
            <a:r>
              <a:rPr lang="el-GR" sz="2400" dirty="0" smtClean="0">
                <a:solidFill>
                  <a:srgbClr val="008380"/>
                </a:solidFill>
                <a:ea typeface="ＭＳ Ｐゴシック" charset="0"/>
                <a:cs typeface="Arial" charset="0"/>
              </a:rPr>
              <a:t>ω</a:t>
            </a:r>
            <a:r>
              <a:rPr lang="en-US" sz="2400" dirty="0" smtClean="0">
                <a:solidFill>
                  <a:srgbClr val="008380"/>
                </a:solidFill>
                <a:ea typeface="ＭＳ Ｐゴシック" charset="0"/>
              </a:rPr>
              <a:t>)</a:t>
            </a:r>
            <a:endParaRPr lang="en-US" sz="2400" dirty="0">
              <a:solidFill>
                <a:srgbClr val="008380"/>
              </a:solidFill>
              <a:ea typeface="ＭＳ Ｐゴシック" charset="0"/>
            </a:endParaRPr>
          </a:p>
        </p:txBody>
      </p:sp>
      <p:pic>
        <p:nvPicPr>
          <p:cNvPr id="52228" name="Picture 4" descr="dentist-j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2856"/>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55</a:t>
            </a:fld>
            <a:endParaRPr lang="de-DE" dirty="0"/>
          </a:p>
        </p:txBody>
      </p:sp>
    </p:spTree>
    <p:extLst>
      <p:ext uri="{BB962C8B-B14F-4D97-AF65-F5344CB8AC3E}">
        <p14:creationId xmlns:p14="http://schemas.microsoft.com/office/powerpoint/2010/main" val="113824023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54275"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p>
          <a:p>
            <a:pPr eaLnBrk="1" hangingPunct="1">
              <a:lnSpc>
                <a:spcPct val="90000"/>
              </a:lnSpc>
            </a:pPr>
            <a:endParaRPr lang="en-US" sz="2000" dirty="0">
              <a:ea typeface="ＭＳ Ｐゴシック" charset="0"/>
            </a:endParaRPr>
          </a:p>
          <a:p>
            <a:pPr marL="0" indent="0" eaLnBrk="1" hangingPunct="1">
              <a:lnSpc>
                <a:spcPct val="90000"/>
              </a:lnSpc>
              <a:buNone/>
            </a:pPr>
            <a:r>
              <a:rPr lang="en-US" sz="2000" dirty="0">
                <a:ea typeface="ＭＳ Ｐゴシック" charset="0"/>
              </a:rPr>
              <a:t/>
            </a:r>
            <a:br>
              <a:rPr lang="en-US" sz="2000" dirty="0">
                <a:ea typeface="ＭＳ Ｐゴシック" charset="0"/>
              </a:rPr>
            </a:br>
            <a:endParaRPr lang="en-US" sz="2000" dirty="0">
              <a:ea typeface="ＭＳ Ｐゴシック" charset="0"/>
            </a:endParaRPr>
          </a:p>
          <a:p>
            <a:pPr eaLnBrk="1" hangingPunct="1">
              <a:lnSpc>
                <a:spcPct val="90000"/>
              </a:lnSpc>
              <a:buFont typeface="Times" charset="0"/>
              <a:buNone/>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For any proposition </a:t>
            </a:r>
            <a:r>
              <a:rPr lang="el-GR" sz="2000" dirty="0">
                <a:solidFill>
                  <a:srgbClr val="008380"/>
                </a:solidFill>
                <a:ea typeface="ＭＳ Ｐゴシック" charset="0"/>
                <a:cs typeface="Arial" charset="0"/>
              </a:rPr>
              <a:t>φ</a:t>
            </a:r>
            <a:r>
              <a:rPr lang="en-US" sz="2000" dirty="0">
                <a:ea typeface="ＭＳ Ｐゴシック" charset="0"/>
              </a:rPr>
              <a:t>, sum the atomic events where it is true: </a:t>
            </a:r>
            <a:endParaRPr lang="en-US" sz="2000" dirty="0" smtClean="0">
              <a:ea typeface="ＭＳ Ｐゴシック" charset="0"/>
            </a:endParaRPr>
          </a:p>
          <a:p>
            <a:pPr marL="0" indent="0" eaLnBrk="1" hangingPunct="1">
              <a:lnSpc>
                <a:spcPct val="90000"/>
              </a:lnSpc>
              <a:buNone/>
            </a:pPr>
            <a:r>
              <a:rPr lang="en-US" sz="2000" dirty="0">
                <a:ea typeface="ＭＳ Ｐゴシック" charset="0"/>
              </a:rPr>
              <a:t> </a:t>
            </a:r>
            <a:r>
              <a:rPr lang="en-US" sz="2000" dirty="0" smtClean="0">
                <a:ea typeface="ＭＳ Ｐゴシック" charset="0"/>
              </a:rPr>
              <a:t>    </a:t>
            </a:r>
            <a:r>
              <a:rPr lang="en-US" sz="2000" dirty="0" smtClean="0">
                <a:solidFill>
                  <a:srgbClr val="008380"/>
                </a:solidFill>
                <a:ea typeface="ＭＳ Ｐゴシック" charset="0"/>
              </a:rPr>
              <a:t>P</a:t>
            </a:r>
            <a:r>
              <a:rPr lang="en-US" sz="2000" dirty="0">
                <a:solidFill>
                  <a:srgbClr val="008380"/>
                </a:solidFill>
                <a:ea typeface="ＭＳ Ｐゴシック" charset="0"/>
              </a:rPr>
              <a:t>(</a:t>
            </a:r>
            <a:r>
              <a:rPr lang="el-GR" sz="2000" dirty="0">
                <a:solidFill>
                  <a:srgbClr val="008380"/>
                </a:solidFill>
                <a:ea typeface="ＭＳ Ｐゴシック" charset="0"/>
                <a:cs typeface="Arial" charset="0"/>
              </a:rPr>
              <a:t>φ</a:t>
            </a:r>
            <a:r>
              <a:rPr lang="en-US" sz="2000" dirty="0">
                <a:solidFill>
                  <a:srgbClr val="008380"/>
                </a:solidFill>
                <a:ea typeface="ＭＳ Ｐゴシック" charset="0"/>
              </a:rPr>
              <a:t>) = </a:t>
            </a:r>
            <a:r>
              <a:rPr lang="el-GR" sz="2000" dirty="0">
                <a:solidFill>
                  <a:srgbClr val="008380"/>
                </a:solidFill>
                <a:ea typeface="ＭＳ Ｐゴシック" charset="0"/>
                <a:cs typeface="Arial" charset="0"/>
              </a:rPr>
              <a:t>Σ</a:t>
            </a:r>
            <a:r>
              <a:rPr lang="el-GR" sz="2000" baseline="-25000" dirty="0">
                <a:solidFill>
                  <a:srgbClr val="008380"/>
                </a:solidFill>
                <a:ea typeface="ＭＳ Ｐゴシック" charset="0"/>
                <a:cs typeface="Arial" charset="0"/>
              </a:rPr>
              <a:t>ω</a:t>
            </a:r>
            <a:r>
              <a:rPr lang="en-US" sz="2000" baseline="-25000" dirty="0">
                <a:solidFill>
                  <a:srgbClr val="008380"/>
                </a:solidFill>
                <a:ea typeface="ＭＳ Ｐゴシック" charset="0"/>
              </a:rPr>
              <a:t>:</a:t>
            </a:r>
            <a:r>
              <a:rPr lang="el-GR" sz="2000" baseline="-25000" dirty="0">
                <a:solidFill>
                  <a:srgbClr val="008380"/>
                </a:solidFill>
                <a:ea typeface="ＭＳ Ｐゴシック" charset="0"/>
                <a:cs typeface="Arial" charset="0"/>
              </a:rPr>
              <a:t>ω╞φ</a:t>
            </a:r>
            <a:r>
              <a:rPr lang="en-US" sz="2000" dirty="0">
                <a:solidFill>
                  <a:srgbClr val="008380"/>
                </a:solidFill>
                <a:ea typeface="ＭＳ Ｐゴシック" charset="0"/>
              </a:rPr>
              <a:t> P(</a:t>
            </a:r>
            <a:r>
              <a:rPr lang="el-GR" sz="2000" dirty="0">
                <a:solidFill>
                  <a:srgbClr val="008380"/>
                </a:solidFill>
                <a:ea typeface="ＭＳ Ｐゴシック" charset="0"/>
                <a:cs typeface="Arial" charset="0"/>
              </a:rPr>
              <a:t>ω</a:t>
            </a:r>
            <a:r>
              <a:rPr lang="en-US" sz="2000" dirty="0">
                <a:solidFill>
                  <a:srgbClr val="008380"/>
                </a:solidFill>
                <a:ea typeface="ＭＳ Ｐゴシック" charset="0"/>
              </a:rPr>
              <a:t>)</a:t>
            </a:r>
            <a:br>
              <a:rPr lang="en-US" sz="2000" dirty="0">
                <a:solidFill>
                  <a:srgbClr val="008380"/>
                </a:solidFill>
                <a:ea typeface="ＭＳ Ｐゴシック" charset="0"/>
              </a:rPr>
            </a:br>
            <a:endParaRPr lang="en-US" sz="2000" dirty="0">
              <a:solidFill>
                <a:srgbClr val="008380"/>
              </a:solidFill>
              <a:ea typeface="ＭＳ Ｐゴシック" charset="0"/>
            </a:endParaRPr>
          </a:p>
          <a:p>
            <a:pPr eaLnBrk="1" hangingPunct="1">
              <a:lnSpc>
                <a:spcPct val="90000"/>
              </a:lnSpc>
            </a:pPr>
            <a:r>
              <a:rPr lang="en-US" sz="2000" dirty="0">
                <a:solidFill>
                  <a:srgbClr val="008380"/>
                </a:solidFill>
                <a:ea typeface="ＭＳ Ｐゴシック" charset="0"/>
              </a:rPr>
              <a:t>P(toothache) = 0.108 + 0.012 + 0.016 + 0.064 = </a:t>
            </a:r>
            <a:r>
              <a:rPr lang="en-US" sz="2000" dirty="0" smtClean="0">
                <a:solidFill>
                  <a:srgbClr val="008380"/>
                </a:solidFill>
                <a:ea typeface="ＭＳ Ｐゴシック" charset="0"/>
              </a:rPr>
              <a:t>0.2</a:t>
            </a:r>
            <a:endParaRPr lang="en-US" sz="2000" dirty="0">
              <a:solidFill>
                <a:srgbClr val="008380"/>
              </a:solidFill>
              <a:ea typeface="ＭＳ Ｐゴシック" charset="0"/>
            </a:endParaRPr>
          </a:p>
          <a:p>
            <a:pPr eaLnBrk="1" hangingPunct="1">
              <a:lnSpc>
                <a:spcPct val="90000"/>
              </a:lnSpc>
            </a:pPr>
            <a:r>
              <a:rPr lang="en-US" sz="2000" dirty="0">
                <a:ea typeface="ＭＳ Ｐゴシック" charset="0"/>
              </a:rPr>
              <a:t>Unconditional or </a:t>
            </a:r>
            <a:r>
              <a:rPr lang="en-US" sz="2000" b="1" dirty="0">
                <a:solidFill>
                  <a:srgbClr val="0000FF"/>
                </a:solidFill>
                <a:ea typeface="ＭＳ Ｐゴシック" charset="0"/>
              </a:rPr>
              <a:t>marginal probability </a:t>
            </a:r>
            <a:r>
              <a:rPr lang="en-US" sz="2000" dirty="0">
                <a:ea typeface="ＭＳ Ｐゴシック" charset="0"/>
              </a:rPr>
              <a:t>of </a:t>
            </a:r>
            <a:r>
              <a:rPr lang="en-US" sz="2000" dirty="0" smtClean="0">
                <a:ea typeface="ＭＳ Ｐゴシック" charset="0"/>
              </a:rPr>
              <a:t>toothache</a:t>
            </a:r>
          </a:p>
          <a:p>
            <a:pPr eaLnBrk="1" hangingPunct="1">
              <a:lnSpc>
                <a:spcPct val="90000"/>
              </a:lnSpc>
            </a:pPr>
            <a:endParaRPr lang="en-US" sz="2000" dirty="0">
              <a:ea typeface="ＭＳ Ｐゴシック" charset="0"/>
            </a:endParaRPr>
          </a:p>
          <a:p>
            <a:pPr eaLnBrk="1" hangingPunct="1"/>
            <a:r>
              <a:rPr lang="en-US" sz="2000" dirty="0" smtClean="0">
                <a:solidFill>
                  <a:srgbClr val="0000FF"/>
                </a:solidFill>
                <a:ea typeface="ＭＳ Ｐゴシック" charset="0"/>
              </a:rPr>
              <a:t>Marginalization</a:t>
            </a:r>
            <a:r>
              <a:rPr lang="de-DE" sz="2000" dirty="0" smtClean="0">
                <a:solidFill>
                  <a:srgbClr val="0000FF"/>
                </a:solidFill>
                <a:ea typeface="ＭＳ Ｐゴシック" charset="0"/>
              </a:rPr>
              <a:t>: 			</a:t>
            </a:r>
            <a:r>
              <a:rPr lang="de-DE" sz="2000" b="1" dirty="0" smtClean="0">
                <a:solidFill>
                  <a:srgbClr val="008380"/>
                </a:solidFill>
                <a:ea typeface="ＭＳ Ｐゴシック" charset="0"/>
              </a:rPr>
              <a:t>P</a:t>
            </a:r>
            <a:r>
              <a:rPr lang="de-DE" sz="2000" dirty="0">
                <a:solidFill>
                  <a:srgbClr val="008380"/>
                </a:solidFill>
                <a:ea typeface="ＭＳ Ｐゴシック" charset="0"/>
              </a:rPr>
              <a:t>(</a:t>
            </a:r>
            <a:r>
              <a:rPr lang="de-DE" sz="2000" b="1" dirty="0">
                <a:solidFill>
                  <a:srgbClr val="008380"/>
                </a:solidFill>
                <a:ea typeface="ＭＳ Ｐゴシック" charset="0"/>
              </a:rPr>
              <a:t>Y</a:t>
            </a:r>
            <a:r>
              <a:rPr lang="de-DE" sz="2000" dirty="0">
                <a:solidFill>
                  <a:srgbClr val="008380"/>
                </a:solidFill>
                <a:ea typeface="ＭＳ Ｐゴシック" charset="0"/>
              </a:rPr>
              <a:t>) = </a:t>
            </a:r>
            <a:r>
              <a:rPr lang="el-GR" sz="2000" dirty="0">
                <a:solidFill>
                  <a:srgbClr val="008380"/>
                </a:solidFill>
                <a:ea typeface="ＭＳ Ｐゴシック" charset="0"/>
                <a:cs typeface="Arial" charset="0"/>
              </a:rPr>
              <a:t>Σ</a:t>
            </a:r>
            <a:r>
              <a:rPr lang="el-GR" sz="2000" b="1" baseline="-25000" dirty="0">
                <a:solidFill>
                  <a:srgbClr val="008380"/>
                </a:solidFill>
                <a:ea typeface="ＭＳ Ｐゴシック" charset="0"/>
                <a:cs typeface="Arial" charset="0"/>
              </a:rPr>
              <a:t>z</a:t>
            </a:r>
            <a:r>
              <a:rPr lang="de-DE" sz="2000" b="1" baseline="-25000" dirty="0">
                <a:solidFill>
                  <a:srgbClr val="008380"/>
                </a:solidFill>
                <a:ea typeface="ＭＳ Ｐゴシック" charset="0"/>
                <a:cs typeface="Arial" charset="0"/>
              </a:rPr>
              <a:t> ∈</a:t>
            </a:r>
            <a:r>
              <a:rPr lang="el-GR" sz="2000" b="1" baseline="-25000" dirty="0">
                <a:solidFill>
                  <a:srgbClr val="008380"/>
                </a:solidFill>
                <a:ea typeface="ＭＳ Ｐゴシック" charset="0"/>
                <a:cs typeface="Arial" charset="0"/>
              </a:rPr>
              <a:t> Z</a:t>
            </a:r>
            <a:r>
              <a:rPr lang="el-GR" sz="2000" b="1" dirty="0">
                <a:solidFill>
                  <a:srgbClr val="008380"/>
                </a:solidFill>
                <a:ea typeface="ＭＳ Ｐゴシック" charset="0"/>
                <a:cs typeface="Arial" charset="0"/>
              </a:rPr>
              <a:t>P</a:t>
            </a:r>
            <a:r>
              <a:rPr lang="el-GR" sz="2000" dirty="0">
                <a:solidFill>
                  <a:srgbClr val="008380"/>
                </a:solidFill>
                <a:ea typeface="ＭＳ Ｐゴシック" charset="0"/>
                <a:cs typeface="Arial" charset="0"/>
              </a:rPr>
              <a:t>(</a:t>
            </a:r>
            <a:r>
              <a:rPr lang="el-GR" sz="2000" b="1" dirty="0">
                <a:solidFill>
                  <a:srgbClr val="008380"/>
                </a:solidFill>
                <a:ea typeface="ＭＳ Ｐゴシック" charset="0"/>
                <a:cs typeface="Arial" charset="0"/>
              </a:rPr>
              <a:t>Y</a:t>
            </a:r>
            <a:r>
              <a:rPr lang="el-GR" sz="2000" dirty="0">
                <a:solidFill>
                  <a:srgbClr val="008380"/>
                </a:solidFill>
                <a:ea typeface="ＭＳ Ｐゴシック" charset="0"/>
                <a:cs typeface="Arial" charset="0"/>
              </a:rPr>
              <a:t>,</a:t>
            </a:r>
            <a:r>
              <a:rPr lang="el-GR" sz="2000" b="1" dirty="0">
                <a:solidFill>
                  <a:srgbClr val="008380"/>
                </a:solidFill>
                <a:ea typeface="ＭＳ Ｐゴシック" charset="0"/>
                <a:cs typeface="Arial" charset="0"/>
              </a:rPr>
              <a:t>z</a:t>
            </a:r>
            <a:r>
              <a:rPr lang="el-GR" sz="2000" dirty="0" smtClean="0">
                <a:solidFill>
                  <a:srgbClr val="008380"/>
                </a:solidFill>
                <a:ea typeface="ＭＳ Ｐゴシック" charset="0"/>
                <a:cs typeface="Arial" charset="0"/>
              </a:rPr>
              <a:t>)</a:t>
            </a:r>
            <a:endParaRPr lang="el-GR" sz="2000" dirty="0">
              <a:solidFill>
                <a:srgbClr val="008380"/>
              </a:solidFill>
              <a:ea typeface="ＭＳ Ｐゴシック" charset="0"/>
              <a:cs typeface="Arial" charset="0"/>
            </a:endParaRPr>
          </a:p>
          <a:p>
            <a:pPr eaLnBrk="1" hangingPunct="1"/>
            <a:r>
              <a:rPr lang="en-US" sz="2000" dirty="0">
                <a:solidFill>
                  <a:srgbClr val="0000FF"/>
                </a:solidFill>
                <a:ea typeface="ＭＳ Ｐゴシック" charset="0"/>
              </a:rPr>
              <a:t>Conditioning on </a:t>
            </a:r>
            <a:r>
              <a:rPr lang="en-US" sz="2000" dirty="0" smtClean="0">
                <a:solidFill>
                  <a:srgbClr val="0000FF"/>
                </a:solidFill>
                <a:ea typeface="ＭＳ Ｐゴシック" charset="0"/>
              </a:rPr>
              <a:t>Z: </a:t>
            </a:r>
            <a:r>
              <a:rPr lang="de-DE" sz="2000" dirty="0" smtClean="0">
                <a:solidFill>
                  <a:srgbClr val="0000FF"/>
                </a:solidFill>
                <a:ea typeface="ＭＳ Ｐゴシック" charset="0"/>
              </a:rPr>
              <a:t>                       </a:t>
            </a:r>
            <a:r>
              <a:rPr lang="de-DE" sz="2000" b="1" dirty="0" smtClean="0">
                <a:solidFill>
                  <a:srgbClr val="008380"/>
                </a:solidFill>
                <a:ea typeface="ＭＳ Ｐゴシック" charset="0"/>
              </a:rPr>
              <a:t>P</a:t>
            </a:r>
            <a:r>
              <a:rPr lang="de-DE" sz="2000" dirty="0">
                <a:solidFill>
                  <a:srgbClr val="008380"/>
                </a:solidFill>
                <a:ea typeface="ＭＳ Ｐゴシック" charset="0"/>
              </a:rPr>
              <a:t>(</a:t>
            </a:r>
            <a:r>
              <a:rPr lang="de-DE" sz="2000" b="1" dirty="0">
                <a:solidFill>
                  <a:srgbClr val="008380"/>
                </a:solidFill>
                <a:ea typeface="ＭＳ Ｐゴシック" charset="0"/>
              </a:rPr>
              <a:t>Y</a:t>
            </a:r>
            <a:r>
              <a:rPr lang="de-DE" sz="2000" dirty="0">
                <a:solidFill>
                  <a:srgbClr val="008380"/>
                </a:solidFill>
                <a:ea typeface="ＭＳ Ｐゴシック" charset="0"/>
              </a:rPr>
              <a:t>) = </a:t>
            </a:r>
            <a:r>
              <a:rPr lang="el-GR" sz="2000" dirty="0">
                <a:solidFill>
                  <a:srgbClr val="008380"/>
                </a:solidFill>
                <a:ea typeface="ＭＳ Ｐゴシック" charset="0"/>
                <a:cs typeface="Arial" charset="0"/>
              </a:rPr>
              <a:t>Σ</a:t>
            </a:r>
            <a:r>
              <a:rPr lang="el-GR" sz="2000" b="1" baseline="-25000" dirty="0">
                <a:solidFill>
                  <a:srgbClr val="008380"/>
                </a:solidFill>
                <a:ea typeface="ＭＳ Ｐゴシック" charset="0"/>
                <a:cs typeface="Arial" charset="0"/>
              </a:rPr>
              <a:t>z</a:t>
            </a:r>
            <a:r>
              <a:rPr lang="de-DE" sz="2000" b="1" baseline="-25000" dirty="0">
                <a:solidFill>
                  <a:srgbClr val="008380"/>
                </a:solidFill>
                <a:ea typeface="ＭＳ Ｐゴシック" charset="0"/>
                <a:cs typeface="Arial" charset="0"/>
              </a:rPr>
              <a:t> ∈</a:t>
            </a:r>
            <a:r>
              <a:rPr lang="el-GR" sz="2000" b="1" baseline="-25000" dirty="0">
                <a:solidFill>
                  <a:srgbClr val="008380"/>
                </a:solidFill>
                <a:ea typeface="ＭＳ Ｐゴシック" charset="0"/>
                <a:cs typeface="Arial" charset="0"/>
              </a:rPr>
              <a:t> Z</a:t>
            </a:r>
            <a:r>
              <a:rPr lang="el-GR" sz="2000" b="1" dirty="0">
                <a:solidFill>
                  <a:srgbClr val="008380"/>
                </a:solidFill>
                <a:ea typeface="ＭＳ Ｐゴシック" charset="0"/>
                <a:cs typeface="Arial" charset="0"/>
              </a:rPr>
              <a:t>P</a:t>
            </a:r>
            <a:r>
              <a:rPr lang="el-GR" sz="2000" dirty="0">
                <a:solidFill>
                  <a:srgbClr val="008380"/>
                </a:solidFill>
                <a:ea typeface="ＭＳ Ｐゴシック" charset="0"/>
                <a:cs typeface="Arial" charset="0"/>
              </a:rPr>
              <a:t>(</a:t>
            </a:r>
            <a:r>
              <a:rPr lang="el-GR" sz="2000" b="1" dirty="0">
                <a:solidFill>
                  <a:srgbClr val="008380"/>
                </a:solidFill>
                <a:ea typeface="ＭＳ Ｐゴシック" charset="0"/>
                <a:cs typeface="Arial" charset="0"/>
              </a:rPr>
              <a:t>Y</a:t>
            </a:r>
            <a:r>
              <a:rPr lang="el-GR" sz="2000" dirty="0">
                <a:solidFill>
                  <a:srgbClr val="008380"/>
                </a:solidFill>
                <a:ea typeface="ＭＳ Ｐゴシック" charset="0"/>
                <a:cs typeface="Arial" charset="0"/>
              </a:rPr>
              <a:t>|</a:t>
            </a:r>
            <a:r>
              <a:rPr lang="el-GR" sz="2000" b="1" dirty="0">
                <a:solidFill>
                  <a:srgbClr val="008380"/>
                </a:solidFill>
                <a:ea typeface="ＭＳ Ｐゴシック" charset="0"/>
                <a:cs typeface="Arial" charset="0"/>
              </a:rPr>
              <a:t>z</a:t>
            </a:r>
            <a:r>
              <a:rPr lang="el-GR" sz="2000" dirty="0">
                <a:solidFill>
                  <a:srgbClr val="008380"/>
                </a:solidFill>
                <a:ea typeface="ＭＳ Ｐゴシック" charset="0"/>
                <a:cs typeface="Arial" charset="0"/>
              </a:rPr>
              <a:t>)P(</a:t>
            </a:r>
            <a:r>
              <a:rPr lang="el-GR" sz="2000" b="1" dirty="0">
                <a:solidFill>
                  <a:srgbClr val="008380"/>
                </a:solidFill>
                <a:ea typeface="ＭＳ Ｐゴシック" charset="0"/>
                <a:cs typeface="Arial" charset="0"/>
              </a:rPr>
              <a:t>z</a:t>
            </a:r>
            <a:r>
              <a:rPr lang="el-GR" sz="2000" dirty="0">
                <a:solidFill>
                  <a:srgbClr val="008380"/>
                </a:solidFill>
                <a:ea typeface="ＭＳ Ｐゴシック" charset="0"/>
                <a:cs typeface="Arial" charset="0"/>
              </a:rPr>
              <a:t>)</a:t>
            </a:r>
            <a:endParaRPr lang="de-DE" sz="2000" dirty="0">
              <a:solidFill>
                <a:srgbClr val="008380"/>
              </a:solidFill>
              <a:ea typeface="ＭＳ Ｐゴシック" charset="0"/>
              <a:cs typeface="Arial" charset="0"/>
            </a:endParaRPr>
          </a:p>
          <a:p>
            <a:pPr eaLnBrk="1" hangingPunct="1">
              <a:lnSpc>
                <a:spcPct val="90000"/>
              </a:lnSpc>
            </a:pPr>
            <a:endParaRPr lang="en-US" sz="1600" dirty="0">
              <a:ea typeface="ＭＳ Ｐゴシック" charset="0"/>
            </a:endParaRPr>
          </a:p>
        </p:txBody>
      </p:sp>
      <p:pic>
        <p:nvPicPr>
          <p:cNvPr id="54276" name="Picture 4" descr="dentist-j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56</a:t>
            </a:fld>
            <a:endParaRPr lang="de-DE" dirty="0"/>
          </a:p>
        </p:txBody>
      </p:sp>
    </p:spTree>
    <p:extLst>
      <p:ext uri="{BB962C8B-B14F-4D97-AF65-F5344CB8AC3E}">
        <p14:creationId xmlns:p14="http://schemas.microsoft.com/office/powerpoint/2010/main" val="14420807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Inference by enumeration</a:t>
            </a:r>
          </a:p>
        </p:txBody>
      </p:sp>
      <p:sp>
        <p:nvSpPr>
          <p:cNvPr id="58371"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br>
              <a:rPr lang="en-US" sz="2000" dirty="0">
                <a:ea typeface="ＭＳ Ｐゴシック" charset="0"/>
              </a:rPr>
            </a:b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buFont typeface="Times" charset="0"/>
              <a:buNone/>
            </a:pPr>
            <a:r>
              <a:rPr lang="en-US" sz="2000" dirty="0">
                <a:ea typeface="ＭＳ Ｐゴシック" charset="0"/>
              </a:rPr>
              <a:t>
For any proposition </a:t>
            </a:r>
            <a:r>
              <a:rPr lang="el-GR" sz="2000" dirty="0">
                <a:ea typeface="ＭＳ Ｐゴシック" charset="0"/>
                <a:cs typeface="Arial" charset="0"/>
              </a:rPr>
              <a:t>φ</a:t>
            </a:r>
            <a:r>
              <a:rPr lang="en-US" sz="2000" dirty="0">
                <a:ea typeface="ＭＳ Ｐゴシック" charset="0"/>
              </a:rPr>
              <a:t>, sum </a:t>
            </a:r>
            <a:r>
              <a:rPr lang="en-US" sz="2000" dirty="0" smtClean="0">
                <a:ea typeface="ＭＳ Ｐゴシック" charset="0"/>
              </a:rPr>
              <a:t> over the </a:t>
            </a:r>
            <a:r>
              <a:rPr lang="en-US" sz="2000" dirty="0">
                <a:ea typeface="ＭＳ Ｐゴシック" charset="0"/>
              </a:rPr>
              <a:t>atomic events </a:t>
            </a:r>
            <a:r>
              <a:rPr lang="el-GR" sz="2000" dirty="0" smtClean="0">
                <a:solidFill>
                  <a:srgbClr val="008380"/>
                </a:solidFill>
                <a:ea typeface="ＭＳ Ｐゴシック" charset="0"/>
                <a:cs typeface="Arial" charset="0"/>
              </a:rPr>
              <a:t>ω</a:t>
            </a:r>
            <a:r>
              <a:rPr lang="de-DE" sz="2000" baseline="-25000" dirty="0" smtClean="0">
                <a:solidFill>
                  <a:srgbClr val="008380"/>
                </a:solidFill>
                <a:ea typeface="ＭＳ Ｐゴシック" charset="0"/>
                <a:cs typeface="Arial" charset="0"/>
              </a:rPr>
              <a:t> </a:t>
            </a:r>
            <a:r>
              <a:rPr lang="en-US" sz="2000" dirty="0" smtClean="0">
                <a:ea typeface="ＭＳ Ｐゴシック" charset="0"/>
              </a:rPr>
              <a:t>where </a:t>
            </a:r>
            <a:r>
              <a:rPr lang="en-US" sz="2000" dirty="0">
                <a:ea typeface="ＭＳ Ｐゴシック" charset="0"/>
              </a:rPr>
              <a:t>it is true: </a:t>
            </a:r>
            <a:r>
              <a:rPr lang="en-US" sz="2000" dirty="0" smtClean="0">
                <a:ea typeface="ＭＳ Ｐゴシック" charset="0"/>
              </a:rPr>
              <a:t/>
            </a:r>
            <a:br>
              <a:rPr lang="en-US" sz="2000" dirty="0" smtClean="0">
                <a:ea typeface="ＭＳ Ｐゴシック" charset="0"/>
              </a:rPr>
            </a:br>
            <a:r>
              <a:rPr lang="en-US" sz="2000" dirty="0" smtClean="0">
                <a:solidFill>
                  <a:srgbClr val="008380"/>
                </a:solidFill>
                <a:ea typeface="ＭＳ Ｐゴシック" charset="0"/>
              </a:rPr>
              <a:t>P</a:t>
            </a:r>
            <a:r>
              <a:rPr lang="en-US" sz="2000" dirty="0">
                <a:solidFill>
                  <a:srgbClr val="008380"/>
                </a:solidFill>
                <a:ea typeface="ＭＳ Ｐゴシック" charset="0"/>
              </a:rPr>
              <a:t>(</a:t>
            </a:r>
            <a:r>
              <a:rPr lang="el-GR" sz="2000" dirty="0">
                <a:solidFill>
                  <a:srgbClr val="008380"/>
                </a:solidFill>
                <a:ea typeface="ＭＳ Ｐゴシック" charset="0"/>
                <a:cs typeface="Arial" charset="0"/>
              </a:rPr>
              <a:t>φ</a:t>
            </a:r>
            <a:r>
              <a:rPr lang="en-US" sz="2000" dirty="0">
                <a:solidFill>
                  <a:srgbClr val="008380"/>
                </a:solidFill>
                <a:ea typeface="ＭＳ Ｐゴシック" charset="0"/>
              </a:rPr>
              <a:t>) = </a:t>
            </a:r>
            <a:r>
              <a:rPr lang="el-GR" sz="2000" dirty="0" smtClean="0">
                <a:solidFill>
                  <a:srgbClr val="008380"/>
                </a:solidFill>
                <a:ea typeface="ＭＳ Ｐゴシック" charset="0"/>
                <a:cs typeface="Arial" charset="0"/>
              </a:rPr>
              <a:t>Σ</a:t>
            </a:r>
            <a:r>
              <a:rPr lang="el-GR" sz="2000" baseline="-25000" dirty="0" smtClean="0">
                <a:solidFill>
                  <a:srgbClr val="008380"/>
                </a:solidFill>
                <a:ea typeface="ＭＳ Ｐゴシック" charset="0"/>
                <a:cs typeface="Arial" charset="0"/>
              </a:rPr>
              <a:t>ω</a:t>
            </a:r>
            <a:r>
              <a:rPr lang="en-US" sz="2000" baseline="-25000" dirty="0" smtClean="0">
                <a:solidFill>
                  <a:srgbClr val="008380"/>
                </a:solidFill>
                <a:ea typeface="ＭＳ Ｐゴシック" charset="0"/>
              </a:rPr>
              <a:t>:</a:t>
            </a:r>
            <a:r>
              <a:rPr lang="el-GR" sz="2000" baseline="-25000" dirty="0" smtClean="0">
                <a:solidFill>
                  <a:srgbClr val="008380"/>
                </a:solidFill>
                <a:ea typeface="ＭＳ Ｐゴシック" charset="0"/>
                <a:cs typeface="Arial" charset="0"/>
              </a:rPr>
              <a:t>ω</a:t>
            </a:r>
            <a:r>
              <a:rPr lang="de-DE" sz="2000" baseline="-25000" dirty="0" smtClean="0">
                <a:solidFill>
                  <a:srgbClr val="008380"/>
                </a:solidFill>
                <a:ea typeface="ＭＳ Ｐゴシック" charset="0"/>
                <a:cs typeface="Arial" charset="0"/>
              </a:rPr>
              <a:t>⊨</a:t>
            </a:r>
            <a:r>
              <a:rPr lang="el-GR" sz="2000" baseline="-25000" dirty="0" smtClean="0">
                <a:solidFill>
                  <a:srgbClr val="008380"/>
                </a:solidFill>
                <a:ea typeface="ＭＳ Ｐゴシック" charset="0"/>
                <a:cs typeface="Arial" charset="0"/>
              </a:rPr>
              <a:t>φ</a:t>
            </a:r>
            <a:r>
              <a:rPr lang="en-US" sz="2000" dirty="0" smtClean="0">
                <a:solidFill>
                  <a:srgbClr val="008380"/>
                </a:solidFill>
                <a:ea typeface="ＭＳ Ｐゴシック" charset="0"/>
              </a:rPr>
              <a:t> </a:t>
            </a:r>
            <a:r>
              <a:rPr lang="en-US" sz="2000" dirty="0">
                <a:solidFill>
                  <a:srgbClr val="008380"/>
                </a:solidFill>
                <a:ea typeface="ＭＳ Ｐゴシック" charset="0"/>
              </a:rPr>
              <a:t>P(</a:t>
            </a:r>
            <a:r>
              <a:rPr lang="el-GR" sz="2000" dirty="0">
                <a:solidFill>
                  <a:srgbClr val="008380"/>
                </a:solidFill>
                <a:ea typeface="ＭＳ Ｐゴシック" charset="0"/>
                <a:cs typeface="Arial" charset="0"/>
              </a:rPr>
              <a:t>ω</a:t>
            </a:r>
            <a:r>
              <a:rPr lang="en-US" sz="2000" dirty="0">
                <a:solidFill>
                  <a:srgbClr val="008380"/>
                </a:solidFill>
                <a:ea typeface="ＭＳ Ｐゴシック" charset="0"/>
              </a:rPr>
              <a:t>)</a:t>
            </a:r>
            <a:r>
              <a:rPr lang="en-US" sz="2000" dirty="0">
                <a:ea typeface="ＭＳ Ｐゴシック" charset="0"/>
              </a:rPr>
              <a:t>
</a:t>
            </a:r>
          </a:p>
          <a:p>
            <a:pPr eaLnBrk="1" hangingPunct="1">
              <a:lnSpc>
                <a:spcPct val="90000"/>
              </a:lnSpc>
            </a:pPr>
            <a:r>
              <a:rPr lang="en-US" sz="2000" dirty="0">
                <a:solidFill>
                  <a:srgbClr val="008380"/>
                </a:solidFill>
                <a:ea typeface="ＭＳ Ｐゴシック" charset="0"/>
              </a:rPr>
              <a:t>P(cavity </a:t>
            </a:r>
            <a:r>
              <a:rPr lang="en-US" sz="2000" dirty="0">
                <a:solidFill>
                  <a:srgbClr val="008380"/>
                </a:solidFill>
                <a:ea typeface="ＭＳ Ｐゴシック" charset="0"/>
                <a:sym typeface="Symbol" charset="0"/>
              </a:rPr>
              <a:t></a:t>
            </a:r>
            <a:r>
              <a:rPr lang="en-US" sz="2000" dirty="0">
                <a:solidFill>
                  <a:srgbClr val="008380"/>
                </a:solidFill>
                <a:ea typeface="ＭＳ Ｐゴシック" charset="0"/>
              </a:rPr>
              <a:t> </a:t>
            </a:r>
            <a:r>
              <a:rPr lang="en-US" sz="2000" i="1" dirty="0">
                <a:solidFill>
                  <a:srgbClr val="008380"/>
                </a:solidFill>
                <a:ea typeface="ＭＳ Ｐゴシック" charset="0"/>
              </a:rPr>
              <a:t>toothache</a:t>
            </a:r>
            <a:r>
              <a:rPr lang="en-US" sz="2000" dirty="0">
                <a:solidFill>
                  <a:srgbClr val="008380"/>
                </a:solidFill>
                <a:ea typeface="ＭＳ Ｐゴシック" charset="0"/>
              </a:rPr>
              <a:t>) = 0.108 + 0.012 + 0.072 + 0.008+ 0.016 + 0.064 = 0.28</a:t>
            </a:r>
            <a:br>
              <a:rPr lang="en-US" sz="2000" dirty="0">
                <a:solidFill>
                  <a:srgbClr val="008380"/>
                </a:solidFill>
                <a:ea typeface="ＭＳ Ｐゴシック" charset="0"/>
              </a:rPr>
            </a:br>
            <a:r>
              <a:rPr lang="en-US" sz="2000" dirty="0">
                <a:ea typeface="ＭＳ Ｐゴシック" charset="0"/>
              </a:rPr>
              <a:t/>
            </a:r>
            <a:br>
              <a:rPr lang="en-US" sz="2000" dirty="0">
                <a:ea typeface="ＭＳ Ｐゴシック" charset="0"/>
              </a:rPr>
            </a:br>
            <a:r>
              <a:rPr lang="en-US" sz="1600" dirty="0">
                <a:solidFill>
                  <a:srgbClr val="008380"/>
                </a:solidFill>
                <a:ea typeface="ＭＳ Ｐゴシック" charset="0"/>
              </a:rPr>
              <a:t>(P(</a:t>
            </a:r>
            <a:r>
              <a:rPr lang="en-US" sz="1600" i="1" dirty="0">
                <a:solidFill>
                  <a:srgbClr val="008380"/>
                </a:solidFill>
                <a:ea typeface="ＭＳ Ｐゴシック" charset="0"/>
              </a:rPr>
              <a:t>cavity </a:t>
            </a:r>
            <a:r>
              <a:rPr lang="en-US" sz="1600" dirty="0">
                <a:solidFill>
                  <a:srgbClr val="008380"/>
                </a:solidFill>
                <a:ea typeface="ＭＳ Ｐゴシック" charset="0"/>
                <a:sym typeface="Symbol" charset="0"/>
              </a:rPr>
              <a:t></a:t>
            </a:r>
            <a:r>
              <a:rPr lang="en-US" sz="1600" dirty="0">
                <a:solidFill>
                  <a:srgbClr val="008380"/>
                </a:solidFill>
                <a:ea typeface="ＭＳ Ｐゴシック" charset="0"/>
              </a:rPr>
              <a:t> </a:t>
            </a:r>
            <a:r>
              <a:rPr lang="en-US" sz="1600" i="1" dirty="0">
                <a:solidFill>
                  <a:srgbClr val="008380"/>
                </a:solidFill>
                <a:ea typeface="ＭＳ Ｐゴシック" charset="0"/>
              </a:rPr>
              <a:t>toothache</a:t>
            </a:r>
            <a:r>
              <a:rPr lang="en-US" sz="1600" dirty="0">
                <a:solidFill>
                  <a:srgbClr val="008380"/>
                </a:solidFill>
                <a:ea typeface="ＭＳ Ｐゴシック" charset="0"/>
              </a:rPr>
              <a:t>) = P(</a:t>
            </a:r>
            <a:r>
              <a:rPr lang="en-US" sz="1600" i="1" dirty="0">
                <a:solidFill>
                  <a:srgbClr val="008380"/>
                </a:solidFill>
                <a:ea typeface="ＭＳ Ｐゴシック" charset="0"/>
              </a:rPr>
              <a:t>cavity</a:t>
            </a:r>
            <a:r>
              <a:rPr lang="en-US" sz="1600" dirty="0">
                <a:solidFill>
                  <a:srgbClr val="008380"/>
                </a:solidFill>
                <a:ea typeface="ＭＳ Ｐゴシック" charset="0"/>
              </a:rPr>
              <a:t>) + P(</a:t>
            </a:r>
            <a:r>
              <a:rPr lang="en-US" sz="1600" i="1" dirty="0">
                <a:solidFill>
                  <a:srgbClr val="008380"/>
                </a:solidFill>
                <a:ea typeface="ＭＳ Ｐゴシック" charset="0"/>
              </a:rPr>
              <a:t>toothache</a:t>
            </a:r>
            <a:r>
              <a:rPr lang="en-US" sz="1600" dirty="0">
                <a:solidFill>
                  <a:srgbClr val="008380"/>
                </a:solidFill>
                <a:ea typeface="ＭＳ Ｐゴシック" charset="0"/>
              </a:rPr>
              <a:t>) – P(</a:t>
            </a:r>
            <a:r>
              <a:rPr lang="en-US" sz="1600" i="1" dirty="0">
                <a:solidFill>
                  <a:srgbClr val="008380"/>
                </a:solidFill>
                <a:ea typeface="ＭＳ Ｐゴシック" charset="0"/>
              </a:rPr>
              <a:t>cavity</a:t>
            </a:r>
            <a:r>
              <a:rPr lang="en-US" sz="1600" dirty="0">
                <a:solidFill>
                  <a:srgbClr val="008380"/>
                </a:solidFill>
                <a:ea typeface="ＭＳ Ｐゴシック" charset="0"/>
              </a:rPr>
              <a:t> </a:t>
            </a:r>
            <a:r>
              <a:rPr lang="en-US" sz="1600" dirty="0">
                <a:solidFill>
                  <a:srgbClr val="008380"/>
                </a:solidFill>
                <a:ea typeface="ＭＳ Ｐゴシック" charset="0"/>
                <a:sym typeface="Symbol" charset="0"/>
              </a:rPr>
              <a:t> </a:t>
            </a:r>
            <a:r>
              <a:rPr lang="en-US" sz="1600" i="1" dirty="0">
                <a:solidFill>
                  <a:srgbClr val="008380"/>
                </a:solidFill>
                <a:ea typeface="ＭＳ Ｐゴシック" charset="0"/>
                <a:sym typeface="Symbol" charset="0"/>
              </a:rPr>
              <a:t>toothache</a:t>
            </a:r>
            <a:r>
              <a:rPr lang="en-US" sz="1600" dirty="0">
                <a:solidFill>
                  <a:srgbClr val="008380"/>
                </a:solidFill>
                <a:ea typeface="ＭＳ Ｐゴシック" charset="0"/>
                <a:sym typeface="Symbol" charset="0"/>
              </a:rPr>
              <a:t>))</a:t>
            </a:r>
            <a:endParaRPr lang="en-US" sz="1600" dirty="0">
              <a:solidFill>
                <a:srgbClr val="008380"/>
              </a:solidFill>
              <a:ea typeface="ＭＳ Ｐゴシック" charset="0"/>
            </a:endParaRPr>
          </a:p>
          <a:p>
            <a:pPr eaLnBrk="1" hangingPunct="1">
              <a:lnSpc>
                <a:spcPct val="90000"/>
              </a:lnSpc>
            </a:pPr>
            <a:endParaRPr lang="en-US" sz="1600" dirty="0">
              <a:ea typeface="ＭＳ Ｐゴシック" charset="0"/>
            </a:endParaRPr>
          </a:p>
          <a:p>
            <a:pPr eaLnBrk="1" hangingPunct="1">
              <a:lnSpc>
                <a:spcPct val="90000"/>
              </a:lnSpc>
            </a:pPr>
            <a:endParaRPr lang="en-US" sz="2000" dirty="0">
              <a:ea typeface="ＭＳ Ｐゴシック" charset="0"/>
            </a:endParaRPr>
          </a:p>
        </p:txBody>
      </p:sp>
      <p:pic>
        <p:nvPicPr>
          <p:cNvPr id="58372" name="Picture 4" descr="dentist-j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581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57</a:t>
            </a:fld>
            <a:endParaRPr lang="de-DE" dirty="0"/>
          </a:p>
        </p:txBody>
      </p:sp>
    </p:spTree>
    <p:extLst>
      <p:ext uri="{BB962C8B-B14F-4D97-AF65-F5344CB8AC3E}">
        <p14:creationId xmlns:p14="http://schemas.microsoft.com/office/powerpoint/2010/main" val="33212868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entist-j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28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60420" name="Rectangle 4"/>
          <p:cNvSpPr>
            <a:spLocks noGrp="1" noChangeArrowheads="1"/>
          </p:cNvSpPr>
          <p:nvPr>
            <p:ph type="body" idx="1"/>
          </p:nvPr>
        </p:nvSpPr>
        <p:spPr/>
        <p:txBody>
          <a:bodyPr/>
          <a:lstStyle/>
          <a:p>
            <a:pPr eaLnBrk="1" hangingPunct="1">
              <a:lnSpc>
                <a:spcPct val="90000"/>
              </a:lnSpc>
            </a:pPr>
            <a:r>
              <a:rPr lang="en-US" sz="2000" dirty="0">
                <a:ea typeface="ＭＳ Ｐゴシック" charset="0"/>
                <a:cs typeface="ＭＳ Ｐゴシック" charset="0"/>
              </a:rPr>
              <a:t>Start with the joint probability distribution:</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buFont typeface="Times" charset="0"/>
              <a:buNone/>
            </a:pPr>
            <a:endParaRPr lang="en-US" sz="2000" dirty="0">
              <a:ea typeface="ＭＳ Ｐゴシック" charset="0"/>
              <a:cs typeface="ＭＳ Ｐゴシック" charset="0"/>
            </a:endParaRPr>
          </a:p>
          <a:p>
            <a:pPr eaLnBrk="1" hangingPunct="1">
              <a:lnSpc>
                <a:spcPct val="90000"/>
              </a:lnSpc>
            </a:pPr>
            <a:r>
              <a:rPr lang="en-US" sz="2000" dirty="0">
                <a:ea typeface="ＭＳ Ｐゴシック" charset="0"/>
                <a:cs typeface="ＭＳ Ｐゴシック" charset="0"/>
              </a:rPr>
              <a:t>Can also compute conditional probabilities:</a:t>
            </a:r>
          </a:p>
          <a:p>
            <a:pPr eaLnBrk="1" hangingPunct="1">
              <a:lnSpc>
                <a:spcPct val="90000"/>
              </a:lnSpc>
              <a:buFont typeface="Times" charset="0"/>
              <a:buNone/>
            </a:pPr>
            <a:r>
              <a:rPr lang="en-US" sz="2000" dirty="0">
                <a:ea typeface="ＭＳ Ｐゴシック" charset="0"/>
                <a:cs typeface="ＭＳ Ｐゴシック" charset="0"/>
              </a:rPr>
              <a:t>	</a:t>
            </a:r>
            <a:r>
              <a:rPr lang="en-US" sz="2000" dirty="0">
                <a:solidFill>
                  <a:srgbClr val="008380"/>
                </a:solidFill>
                <a:ea typeface="ＭＳ Ｐゴシック" charset="0"/>
                <a:cs typeface="ＭＳ Ｐゴシック" charset="0"/>
              </a:rPr>
              <a:t>P(</a:t>
            </a:r>
            <a:r>
              <a:rPr lang="en-US" sz="2000" dirty="0">
                <a:solidFill>
                  <a:srgbClr val="008380"/>
                </a:solidFill>
                <a:ea typeface="ＭＳ Ｐゴシック" charset="0"/>
                <a:cs typeface="ＭＳ Ｐゴシック" charset="0"/>
                <a:sym typeface="Symbol" charset="0"/>
              </a:rPr>
              <a:t></a:t>
            </a:r>
            <a:r>
              <a:rPr lang="en-US" sz="2000" dirty="0">
                <a:solidFill>
                  <a:srgbClr val="008380"/>
                </a:solidFill>
                <a:ea typeface="ＭＳ Ｐゴシック" charset="0"/>
                <a:cs typeface="ＭＳ Ｐゴシック" charset="0"/>
              </a:rPr>
              <a:t>cavity | toothache) 	= </a:t>
            </a:r>
            <a:r>
              <a:rPr lang="en-US" sz="2000" dirty="0" smtClean="0">
                <a:solidFill>
                  <a:srgbClr val="008380"/>
                </a:solidFill>
                <a:ea typeface="ＭＳ Ｐゴシック" charset="0"/>
                <a:cs typeface="ＭＳ Ｐゴシック" charset="0"/>
              </a:rPr>
              <a:t>      P</a:t>
            </a:r>
            <a:r>
              <a:rPr lang="en-US" sz="2000" dirty="0">
                <a:solidFill>
                  <a:srgbClr val="008380"/>
                </a:solidFill>
                <a:ea typeface="ＭＳ Ｐゴシック" charset="0"/>
                <a:cs typeface="ＭＳ Ｐゴシック" charset="0"/>
              </a:rPr>
              <a:t>(</a:t>
            </a:r>
            <a:r>
              <a:rPr lang="en-US" sz="2000" dirty="0">
                <a:solidFill>
                  <a:srgbClr val="008380"/>
                </a:solidFill>
                <a:ea typeface="ＭＳ Ｐゴシック" charset="0"/>
                <a:cs typeface="ＭＳ Ｐゴシック" charset="0"/>
                <a:sym typeface="Symbol" charset="0"/>
              </a:rPr>
              <a:t></a:t>
            </a:r>
            <a:r>
              <a:rPr lang="en-US" sz="2000" dirty="0">
                <a:solidFill>
                  <a:srgbClr val="008380"/>
                </a:solidFill>
                <a:ea typeface="ＭＳ Ｐゴシック" charset="0"/>
                <a:cs typeface="ＭＳ Ｐゴシック" charset="0"/>
              </a:rPr>
              <a:t>cavity </a:t>
            </a:r>
            <a:r>
              <a:rPr lang="en-US" sz="2000" dirty="0">
                <a:solidFill>
                  <a:srgbClr val="008380"/>
                </a:solidFill>
                <a:ea typeface="ＭＳ Ｐゴシック" charset="0"/>
                <a:cs typeface="ＭＳ Ｐゴシック" charset="0"/>
                <a:sym typeface="Symbol" charset="0"/>
              </a:rPr>
              <a:t> </a:t>
            </a:r>
            <a:r>
              <a:rPr lang="en-US" sz="2000" dirty="0">
                <a:solidFill>
                  <a:srgbClr val="008380"/>
                </a:solidFill>
                <a:ea typeface="ＭＳ Ｐゴシック" charset="0"/>
                <a:cs typeface="ＭＳ Ｐゴシック" charset="0"/>
              </a:rPr>
              <a:t>toothache)</a:t>
            </a:r>
          </a:p>
          <a:p>
            <a:pPr eaLnBrk="1" hangingPunct="1">
              <a:lnSpc>
                <a:spcPct val="90000"/>
              </a:lnSpc>
              <a:buNone/>
            </a:pPr>
            <a:r>
              <a:rPr lang="en-US" sz="2000" dirty="0">
                <a:solidFill>
                  <a:srgbClr val="008380"/>
                </a:solidFill>
                <a:ea typeface="ＭＳ Ｐゴシック" charset="0"/>
                <a:cs typeface="ＭＳ Ｐゴシック" charset="0"/>
              </a:rPr>
              <a:t>						</a:t>
            </a:r>
            <a:r>
              <a:rPr lang="en-US" sz="2000" dirty="0" smtClean="0">
                <a:solidFill>
                  <a:srgbClr val="008380"/>
                </a:solidFill>
                <a:ea typeface="ＭＳ Ｐゴシック" charset="0"/>
                <a:cs typeface="ＭＳ Ｐゴシック" charset="0"/>
              </a:rPr>
              <a:t>     </a:t>
            </a:r>
            <a:r>
              <a:rPr lang="en-US" sz="2000" dirty="0">
                <a:solidFill>
                  <a:srgbClr val="008380"/>
                </a:solidFill>
                <a:ea typeface="ＭＳ Ｐゴシック" charset="0"/>
              </a:rPr>
              <a:t>P(toothache)</a:t>
            </a:r>
          </a:p>
          <a:p>
            <a:pPr eaLnBrk="1" hangingPunct="1">
              <a:lnSpc>
                <a:spcPct val="90000"/>
              </a:lnSpc>
              <a:buFont typeface="Times" charset="0"/>
              <a:buNone/>
            </a:pPr>
            <a:r>
              <a:rPr lang="en-US" sz="2000" dirty="0" smtClean="0">
                <a:solidFill>
                  <a:srgbClr val="008380"/>
                </a:solidFill>
                <a:ea typeface="ＭＳ Ｐゴシック" charset="0"/>
                <a:cs typeface="ＭＳ Ｐゴシック" charset="0"/>
              </a:rPr>
              <a:t>                           </a:t>
            </a:r>
            <a:r>
              <a:rPr lang="en-US" sz="2000" dirty="0">
                <a:solidFill>
                  <a:srgbClr val="008380"/>
                </a:solidFill>
                <a:ea typeface="ＭＳ Ｐゴシック" charset="0"/>
                <a:cs typeface="ＭＳ Ｐゴシック" charset="0"/>
              </a:rPr>
              <a:t>		</a:t>
            </a:r>
            <a:r>
              <a:rPr lang="en-US" sz="2000" dirty="0" smtClean="0">
                <a:solidFill>
                  <a:srgbClr val="008380"/>
                </a:solidFill>
                <a:ea typeface="ＭＳ Ｐゴシック" charset="0"/>
                <a:cs typeface="ＭＳ Ｐゴシック" charset="0"/>
              </a:rPr>
              <a:t>= </a:t>
            </a:r>
            <a:r>
              <a:rPr lang="en-US" sz="2000" dirty="0">
                <a:solidFill>
                  <a:srgbClr val="008380"/>
                </a:solidFill>
                <a:ea typeface="ＭＳ Ｐゴシック" charset="0"/>
                <a:cs typeface="ＭＳ Ｐゴシック" charset="0"/>
              </a:rPr>
              <a:t>	      0.016+0.064</a:t>
            </a:r>
          </a:p>
          <a:p>
            <a:pPr eaLnBrk="1" hangingPunct="1">
              <a:lnSpc>
                <a:spcPct val="90000"/>
              </a:lnSpc>
              <a:buFont typeface="Times" charset="0"/>
              <a:buNone/>
            </a:pPr>
            <a:r>
              <a:rPr lang="en-US" sz="2000" dirty="0">
                <a:solidFill>
                  <a:srgbClr val="008380"/>
                </a:solidFill>
                <a:ea typeface="ＭＳ Ｐゴシック" charset="0"/>
                <a:cs typeface="ＭＳ Ｐゴシック" charset="0"/>
              </a:rPr>
              <a:t>					 </a:t>
            </a:r>
            <a:r>
              <a:rPr lang="en-US" sz="2000" dirty="0" smtClean="0">
                <a:solidFill>
                  <a:srgbClr val="008380"/>
                </a:solidFill>
                <a:ea typeface="ＭＳ Ｐゴシック" charset="0"/>
                <a:cs typeface="ＭＳ Ｐゴシック" charset="0"/>
              </a:rPr>
              <a:t>        </a:t>
            </a:r>
            <a:r>
              <a:rPr lang="en-US" sz="2000" dirty="0">
                <a:solidFill>
                  <a:srgbClr val="008380"/>
                </a:solidFill>
                <a:ea typeface="ＭＳ Ｐゴシック" charset="0"/>
                <a:cs typeface="ＭＳ Ｐゴシック" charset="0"/>
              </a:rPr>
              <a:t>0.108 + 0.012 + 0.016 + 0.064</a:t>
            </a:r>
          </a:p>
          <a:p>
            <a:pPr eaLnBrk="1" hangingPunct="1">
              <a:lnSpc>
                <a:spcPct val="90000"/>
              </a:lnSpc>
              <a:buFont typeface="Times" charset="0"/>
              <a:buNone/>
            </a:pPr>
            <a:r>
              <a:rPr lang="en-US" sz="2000" dirty="0">
                <a:ea typeface="ＭＳ Ｐゴシック" charset="0"/>
                <a:cs typeface="ＭＳ Ｐゴシック" charset="0"/>
              </a:rPr>
              <a:t>			</a:t>
            </a:r>
            <a:r>
              <a:rPr lang="en-US" sz="2000" dirty="0">
                <a:solidFill>
                  <a:srgbClr val="008380"/>
                </a:solidFill>
                <a:ea typeface="ＭＳ Ｐゴシック" charset="0"/>
                <a:cs typeface="ＭＳ Ｐゴシック" charset="0"/>
              </a:rPr>
              <a:t>		= </a:t>
            </a:r>
            <a:r>
              <a:rPr lang="en-US" sz="2000" dirty="0" smtClean="0">
                <a:solidFill>
                  <a:srgbClr val="008380"/>
                </a:solidFill>
                <a:ea typeface="ＭＳ Ｐゴシック" charset="0"/>
                <a:cs typeface="ＭＳ Ｐゴシック" charset="0"/>
              </a:rPr>
              <a:t>  0.4</a:t>
            </a:r>
            <a:r>
              <a:rPr lang="en-US" sz="2000" dirty="0">
                <a:solidFill>
                  <a:srgbClr val="008380"/>
                </a:solidFill>
                <a:ea typeface="ＭＳ Ｐゴシック" charset="0"/>
                <a:cs typeface="ＭＳ Ｐゴシック" charset="0"/>
              </a:rPr>
              <a:t>
 </a:t>
            </a:r>
            <a:r>
              <a:rPr lang="en-US" sz="2000" dirty="0" smtClean="0">
                <a:solidFill>
                  <a:srgbClr val="008380"/>
                </a:solidFill>
                <a:ea typeface="ＭＳ Ｐゴシック" charset="0"/>
                <a:cs typeface="ＭＳ Ｐゴシック" charset="0"/>
              </a:rPr>
              <a:t>     P</a:t>
            </a:r>
            <a:r>
              <a:rPr lang="en-US" sz="2000" dirty="0">
                <a:solidFill>
                  <a:srgbClr val="008380"/>
                </a:solidFill>
                <a:ea typeface="ＭＳ Ｐゴシック" charset="0"/>
                <a:cs typeface="ＭＳ Ｐゴシック" charset="0"/>
              </a:rPr>
              <a:t>(cavity | toothache) = 0.108+0.012/0.2 = 0.6</a:t>
            </a:r>
          </a:p>
          <a:p>
            <a:pPr eaLnBrk="1" hangingPunct="1">
              <a:lnSpc>
                <a:spcPct val="90000"/>
              </a:lnSpc>
            </a:pPr>
            <a:endParaRPr lang="en-US" sz="1600" dirty="0">
              <a:ea typeface="ＭＳ Ｐゴシック" charset="0"/>
              <a:cs typeface="ＭＳ Ｐゴシック" charset="0"/>
            </a:endParaRPr>
          </a:p>
        </p:txBody>
      </p:sp>
      <p:sp>
        <p:nvSpPr>
          <p:cNvPr id="60421" name="Line 5"/>
          <p:cNvSpPr>
            <a:spLocks noChangeShapeType="1"/>
          </p:cNvSpPr>
          <p:nvPr/>
        </p:nvSpPr>
        <p:spPr bwMode="auto">
          <a:xfrm>
            <a:off x="4572000" y="3933056"/>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22" name="Line 6"/>
          <p:cNvSpPr>
            <a:spLocks noChangeShapeType="1"/>
          </p:cNvSpPr>
          <p:nvPr/>
        </p:nvSpPr>
        <p:spPr bwMode="auto">
          <a:xfrm>
            <a:off x="4427984" y="450912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58</a:t>
            </a:fld>
            <a:endParaRPr lang="de-DE" dirty="0"/>
          </a:p>
        </p:txBody>
      </p:sp>
    </p:spTree>
    <p:extLst>
      <p:ext uri="{BB962C8B-B14F-4D97-AF65-F5344CB8AC3E}">
        <p14:creationId xmlns:p14="http://schemas.microsoft.com/office/powerpoint/2010/main" val="40243948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entist-joi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0768"/>
            <a:ext cx="3810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Normalization</a:t>
            </a:r>
          </a:p>
        </p:txBody>
      </p:sp>
      <p:sp>
        <p:nvSpPr>
          <p:cNvPr id="62468" name="Rectangle 4"/>
          <p:cNvSpPr>
            <a:spLocks noGrp="1" noChangeArrowheads="1"/>
          </p:cNvSpPr>
          <p:nvPr>
            <p:ph type="body" idx="1"/>
          </p:nvPr>
        </p:nvSpPr>
        <p:spPr>
          <a:xfrm>
            <a:off x="457200" y="3136231"/>
            <a:ext cx="8229600" cy="3001962"/>
          </a:xfrm>
        </p:spPr>
        <p:txBody>
          <a:bodyPr/>
          <a:lstStyle/>
          <a:p>
            <a:pPr eaLnBrk="1" hangingPunct="1">
              <a:lnSpc>
                <a:spcPct val="80000"/>
              </a:lnSpc>
            </a:pPr>
            <a:r>
              <a:rPr lang="en-US" sz="1800" dirty="0">
                <a:ea typeface="ＭＳ Ｐゴシック" charset="0"/>
              </a:rPr>
              <a:t>Denominator </a:t>
            </a:r>
            <a:r>
              <a:rPr lang="en-US" sz="1800" b="1" dirty="0">
                <a:solidFill>
                  <a:srgbClr val="008380"/>
                </a:solidFill>
                <a:ea typeface="ＭＳ Ｐゴシック" charset="0"/>
              </a:rPr>
              <a:t>P</a:t>
            </a:r>
            <a:r>
              <a:rPr lang="en-US" sz="1800" dirty="0">
                <a:solidFill>
                  <a:srgbClr val="008380"/>
                </a:solidFill>
                <a:ea typeface="ＭＳ Ｐゴシック" charset="0"/>
              </a:rPr>
              <a:t>(</a:t>
            </a:r>
            <a:r>
              <a:rPr lang="en-US" sz="1800" b="1" dirty="0">
                <a:solidFill>
                  <a:srgbClr val="008380"/>
                </a:solidFill>
                <a:ea typeface="ＭＳ Ｐゴシック" charset="0"/>
              </a:rPr>
              <a:t>z</a:t>
            </a:r>
            <a:r>
              <a:rPr lang="en-US" sz="1800" dirty="0">
                <a:solidFill>
                  <a:srgbClr val="008380"/>
                </a:solidFill>
                <a:ea typeface="ＭＳ Ｐゴシック" charset="0"/>
              </a:rPr>
              <a:t>) </a:t>
            </a:r>
            <a:r>
              <a:rPr lang="en-US" sz="1800" dirty="0">
                <a:ea typeface="ＭＳ Ｐゴシック" charset="0"/>
              </a:rPr>
              <a:t>(or </a:t>
            </a:r>
            <a:r>
              <a:rPr lang="en-US" sz="1800" dirty="0">
                <a:solidFill>
                  <a:srgbClr val="008380"/>
                </a:solidFill>
                <a:ea typeface="ＭＳ Ｐゴシック" charset="0"/>
              </a:rPr>
              <a:t>P(toothache)</a:t>
            </a:r>
            <a:r>
              <a:rPr lang="en-US" sz="1800" dirty="0">
                <a:ea typeface="ＭＳ Ｐゴシック" charset="0"/>
              </a:rPr>
              <a:t> in the example before) can be viewed as a </a:t>
            </a:r>
            <a:r>
              <a:rPr lang="en-US" sz="1800" dirty="0">
                <a:solidFill>
                  <a:srgbClr val="0000FF"/>
                </a:solidFill>
                <a:ea typeface="ＭＳ Ｐゴシック" charset="0"/>
              </a:rPr>
              <a:t>normalization constant </a:t>
            </a:r>
            <a:r>
              <a:rPr lang="en-US" sz="1800" dirty="0">
                <a:solidFill>
                  <a:srgbClr val="008380"/>
                </a:solidFill>
                <a:ea typeface="ＭＳ Ｐゴシック" charset="0"/>
              </a:rPr>
              <a:t>α</a:t>
            </a:r>
          </a:p>
          <a:p>
            <a:pPr eaLnBrk="1" hangingPunct="1">
              <a:lnSpc>
                <a:spcPct val="80000"/>
              </a:lnSpc>
            </a:pPr>
            <a:endParaRPr lang="en-US" sz="1800" b="1" dirty="0">
              <a:ea typeface="ＭＳ Ｐゴシック" charset="0"/>
            </a:endParaRPr>
          </a:p>
          <a:p>
            <a:pPr eaLnBrk="1" hangingPunct="1">
              <a:lnSpc>
                <a:spcPct val="80000"/>
              </a:lnSpc>
              <a:buFont typeface="Times" charset="0"/>
              <a:buNone/>
            </a:pPr>
            <a:r>
              <a:rPr lang="en-US" sz="1800" b="1" dirty="0">
                <a:solidFill>
                  <a:srgbClr val="008380"/>
                </a:solidFill>
                <a:ea typeface="ＭＳ Ｐゴシック" charset="0"/>
              </a:rPr>
              <a:t>P</a:t>
            </a:r>
            <a:r>
              <a:rPr lang="en-US" sz="1800" dirty="0">
                <a:solidFill>
                  <a:srgbClr val="008380"/>
                </a:solidFill>
                <a:ea typeface="ＭＳ Ｐゴシック" charset="0"/>
              </a:rPr>
              <a:t>(Cavity | toothache) = α </a:t>
            </a:r>
            <a:r>
              <a:rPr lang="en-US" sz="1800" b="1" dirty="0">
                <a:solidFill>
                  <a:srgbClr val="008380"/>
                </a:solidFill>
                <a:ea typeface="ＭＳ Ｐゴシック" charset="0"/>
              </a:rPr>
              <a:t>P</a:t>
            </a:r>
            <a:r>
              <a:rPr lang="en-US" sz="1800" dirty="0">
                <a:solidFill>
                  <a:srgbClr val="008380"/>
                </a:solidFill>
                <a:ea typeface="ＭＳ Ｐゴシック" charset="0"/>
              </a:rPr>
              <a:t>(</a:t>
            </a:r>
            <a:r>
              <a:rPr lang="en-US" sz="1800" dirty="0" err="1">
                <a:solidFill>
                  <a:srgbClr val="008380"/>
                </a:solidFill>
                <a:ea typeface="ＭＳ Ｐゴシック" charset="0"/>
              </a:rPr>
              <a:t>Cavity,toothache</a:t>
            </a:r>
            <a:r>
              <a:rPr lang="en-US" sz="1800" dirty="0">
                <a:solidFill>
                  <a:srgbClr val="008380"/>
                </a:solidFill>
                <a:ea typeface="ＭＳ Ｐゴシック" charset="0"/>
              </a:rPr>
              <a:t>) </a:t>
            </a:r>
          </a:p>
          <a:p>
            <a:pPr lvl="1" eaLnBrk="1" hangingPunct="1">
              <a:lnSpc>
                <a:spcPct val="80000"/>
              </a:lnSpc>
              <a:buFont typeface="Wingdings" charset="0"/>
              <a:buNone/>
            </a:pPr>
            <a:r>
              <a:rPr lang="en-US" sz="1600" dirty="0">
                <a:solidFill>
                  <a:srgbClr val="008380"/>
                </a:solidFill>
                <a:ea typeface="ＭＳ Ｐゴシック" charset="0"/>
              </a:rPr>
              <a:t>= α [</a:t>
            </a:r>
            <a:r>
              <a:rPr lang="en-US" sz="1600" b="1" dirty="0">
                <a:solidFill>
                  <a:srgbClr val="008380"/>
                </a:solidFill>
                <a:ea typeface="ＭＳ Ｐゴシック" charset="0"/>
              </a:rPr>
              <a:t>P</a:t>
            </a:r>
            <a:r>
              <a:rPr lang="en-US" sz="1600" dirty="0">
                <a:solidFill>
                  <a:srgbClr val="008380"/>
                </a:solidFill>
                <a:ea typeface="ＭＳ Ｐゴシック" charset="0"/>
              </a:rPr>
              <a:t>(</a:t>
            </a:r>
            <a:r>
              <a:rPr lang="en-US" sz="1600" dirty="0" err="1">
                <a:solidFill>
                  <a:srgbClr val="008380"/>
                </a:solidFill>
                <a:ea typeface="ＭＳ Ｐゴシック" charset="0"/>
              </a:rPr>
              <a:t>Cavity,toothache,catch</a:t>
            </a:r>
            <a:r>
              <a:rPr lang="en-US" sz="1600" dirty="0">
                <a:solidFill>
                  <a:srgbClr val="008380"/>
                </a:solidFill>
                <a:ea typeface="ＭＳ Ｐゴシック" charset="0"/>
              </a:rPr>
              <a:t>) + </a:t>
            </a:r>
            <a:r>
              <a:rPr lang="en-US" sz="1600" b="1" dirty="0">
                <a:solidFill>
                  <a:srgbClr val="008380"/>
                </a:solidFill>
                <a:ea typeface="ＭＳ Ｐゴシック" charset="0"/>
              </a:rPr>
              <a:t>P</a:t>
            </a:r>
            <a:r>
              <a:rPr lang="en-US" sz="1600" dirty="0">
                <a:solidFill>
                  <a:srgbClr val="008380"/>
                </a:solidFill>
                <a:ea typeface="ＭＳ Ｐゴシック" charset="0"/>
              </a:rPr>
              <a:t>(</a:t>
            </a:r>
            <a:r>
              <a:rPr lang="en-US" sz="1600" dirty="0" err="1">
                <a:solidFill>
                  <a:srgbClr val="008380"/>
                </a:solidFill>
                <a:ea typeface="ＭＳ Ｐゴシック" charset="0"/>
              </a:rPr>
              <a:t>Cavity,toothache</a:t>
            </a:r>
            <a:r>
              <a:rPr lang="en-US" sz="1600" dirty="0">
                <a:solidFill>
                  <a:srgbClr val="008380"/>
                </a:solidFill>
                <a:ea typeface="ＭＳ Ｐゴシック" charset="0"/>
              </a:rPr>
              <a:t>,</a:t>
            </a:r>
            <a:r>
              <a:rPr lang="en-US" sz="1600" dirty="0">
                <a:solidFill>
                  <a:srgbClr val="008380"/>
                </a:solidFill>
                <a:ea typeface="ＭＳ Ｐゴシック" charset="0"/>
                <a:sym typeface="Symbol" charset="0"/>
              </a:rPr>
              <a:t></a:t>
            </a:r>
            <a:r>
              <a:rPr lang="en-US" sz="1600" dirty="0">
                <a:solidFill>
                  <a:srgbClr val="008380"/>
                </a:solidFill>
                <a:ea typeface="ＭＳ Ｐゴシック" charset="0"/>
              </a:rPr>
              <a:t> catch)]</a:t>
            </a:r>
          </a:p>
          <a:p>
            <a:pPr lvl="1" eaLnBrk="1" hangingPunct="1">
              <a:lnSpc>
                <a:spcPct val="80000"/>
              </a:lnSpc>
              <a:buFont typeface="Wingdings" charset="0"/>
              <a:buNone/>
            </a:pPr>
            <a:r>
              <a:rPr lang="en-US" sz="1600" dirty="0">
                <a:solidFill>
                  <a:srgbClr val="008380"/>
                </a:solidFill>
                <a:ea typeface="ＭＳ Ｐゴシック" charset="0"/>
              </a:rPr>
              <a:t>= </a:t>
            </a:r>
            <a:r>
              <a:rPr lang="el-GR" sz="1600" dirty="0">
                <a:solidFill>
                  <a:srgbClr val="008380"/>
                </a:solidFill>
                <a:ea typeface="ＭＳ Ｐゴシック" charset="0"/>
                <a:cs typeface="Arial" charset="0"/>
              </a:rPr>
              <a:t>α</a:t>
            </a:r>
            <a:r>
              <a:rPr lang="en-US" sz="1600" dirty="0">
                <a:solidFill>
                  <a:srgbClr val="008380"/>
                </a:solidFill>
                <a:ea typeface="ＭＳ Ｐゴシック" charset="0"/>
              </a:rPr>
              <a:t> [&lt;0.108,0.016&gt; + &lt;0.012,0.064&gt;] </a:t>
            </a:r>
          </a:p>
          <a:p>
            <a:pPr lvl="1" eaLnBrk="1" hangingPunct="1">
              <a:lnSpc>
                <a:spcPct val="80000"/>
              </a:lnSpc>
              <a:buFont typeface="Wingdings" charset="0"/>
              <a:buNone/>
            </a:pPr>
            <a:r>
              <a:rPr lang="en-US" sz="1600" dirty="0">
                <a:solidFill>
                  <a:srgbClr val="008380"/>
                </a:solidFill>
                <a:ea typeface="ＭＳ Ｐゴシック" charset="0"/>
              </a:rPr>
              <a:t>= α &lt;0.12,0.08&gt; = &lt;0.6,0.4&gt;</a:t>
            </a:r>
            <a:r>
              <a:rPr lang="en-US" sz="1600" dirty="0">
                <a:ea typeface="ＭＳ Ｐゴシック" charset="0"/>
              </a:rPr>
              <a:t>
</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59</a:t>
            </a:fld>
            <a:endParaRPr lang="de-DE" dirty="0"/>
          </a:p>
        </p:txBody>
      </p:sp>
    </p:spTree>
    <p:extLst>
      <p:ext uri="{BB962C8B-B14F-4D97-AF65-F5344CB8AC3E}">
        <p14:creationId xmlns:p14="http://schemas.microsoft.com/office/powerpoint/2010/main" val="5952165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776" y="152400"/>
            <a:ext cx="7467600" cy="685800"/>
          </a:xfrm>
        </p:spPr>
        <p:txBody>
          <a:bodyPr>
            <a:normAutofit/>
          </a:bodyPr>
          <a:lstStyle/>
          <a:p>
            <a:r>
              <a:rPr lang="en-US" dirty="0" smtClean="0"/>
              <a:t>Search Results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4" y="817418"/>
            <a:ext cx="921021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70709" y="1947644"/>
            <a:ext cx="4267200" cy="4845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71601" y="2072841"/>
            <a:ext cx="2365664" cy="400110"/>
          </a:xfrm>
          <a:prstGeom prst="rect">
            <a:avLst/>
          </a:prstGeom>
          <a:noFill/>
        </p:spPr>
        <p:txBody>
          <a:bodyPr wrap="square" rtlCol="0">
            <a:spAutoFit/>
          </a:bodyPr>
          <a:lstStyle/>
          <a:p>
            <a:r>
              <a:rPr lang="en-US" sz="2000" dirty="0" smtClean="0">
                <a:solidFill>
                  <a:srgbClr val="002060"/>
                </a:solidFill>
              </a:rPr>
              <a:t>This is what’s new</a:t>
            </a:r>
            <a:endParaRPr lang="en-US" sz="2000" dirty="0">
              <a:solidFill>
                <a:srgbClr val="002060"/>
              </a:solidFill>
            </a:endParaRPr>
          </a:p>
        </p:txBody>
      </p:sp>
      <p:sp>
        <p:nvSpPr>
          <p:cNvPr id="18" name="Right Arrow 17"/>
          <p:cNvSpPr/>
          <p:nvPr/>
        </p:nvSpPr>
        <p:spPr>
          <a:xfrm>
            <a:off x="3737265" y="2135663"/>
            <a:ext cx="1291935" cy="274463"/>
          </a:xfrm>
          <a:prstGeom prst="rightArrow">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47" name="Group 46"/>
          <p:cNvGrpSpPr/>
          <p:nvPr/>
        </p:nvGrpSpPr>
        <p:grpSpPr>
          <a:xfrm>
            <a:off x="1752600" y="2584709"/>
            <a:ext cx="3810000" cy="3739891"/>
            <a:chOff x="1752600" y="2584709"/>
            <a:chExt cx="3810000" cy="3739891"/>
          </a:xfrm>
        </p:grpSpPr>
        <p:sp>
          <p:nvSpPr>
            <p:cNvPr id="20" name="TextBox 19"/>
            <p:cNvSpPr txBox="1"/>
            <p:nvPr/>
          </p:nvSpPr>
          <p:spPr>
            <a:xfrm>
              <a:off x="1752600" y="2584709"/>
              <a:ext cx="1333499"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Map</a:t>
              </a:r>
              <a:endParaRPr lang="en-US" dirty="0">
                <a:solidFill>
                  <a:srgbClr val="002060"/>
                </a:solidFill>
              </a:endParaRPr>
            </a:p>
          </p:txBody>
        </p:sp>
        <p:cxnSp>
          <p:nvCxnSpPr>
            <p:cNvPr id="22" name="Straight Arrow Connector 21"/>
            <p:cNvCxnSpPr>
              <a:stCxn id="20" idx="3"/>
            </p:cNvCxnSpPr>
            <p:nvPr/>
          </p:nvCxnSpPr>
          <p:spPr>
            <a:xfrm>
              <a:off x="3086099" y="2769375"/>
              <a:ext cx="2351810" cy="1538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52600" y="3048000"/>
              <a:ext cx="1828800"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General info</a:t>
              </a:r>
              <a:endParaRPr lang="en-US" dirty="0">
                <a:solidFill>
                  <a:srgbClr val="002060"/>
                </a:solidFill>
              </a:endParaRPr>
            </a:p>
          </p:txBody>
        </p:sp>
        <p:cxnSp>
          <p:nvCxnSpPr>
            <p:cNvPr id="28" name="Straight Arrow Connector 27"/>
            <p:cNvCxnSpPr>
              <a:stCxn id="27" idx="3"/>
            </p:cNvCxnSpPr>
            <p:nvPr/>
          </p:nvCxnSpPr>
          <p:spPr>
            <a:xfrm>
              <a:off x="3581400" y="3232666"/>
              <a:ext cx="1856509" cy="65353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52600" y="3516868"/>
              <a:ext cx="2630632"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Upcoming Events</a:t>
              </a:r>
              <a:endParaRPr lang="en-US" dirty="0">
                <a:solidFill>
                  <a:srgbClr val="002060"/>
                </a:solidFill>
              </a:endParaRPr>
            </a:p>
          </p:txBody>
        </p:sp>
        <p:cxnSp>
          <p:nvCxnSpPr>
            <p:cNvPr id="32" name="Straight Arrow Connector 31"/>
            <p:cNvCxnSpPr/>
            <p:nvPr/>
          </p:nvCxnSpPr>
          <p:spPr>
            <a:xfrm>
              <a:off x="4114800" y="3701534"/>
              <a:ext cx="1323109" cy="132766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2600" y="4038600"/>
              <a:ext cx="2362200" cy="369332"/>
            </a:xfrm>
            <a:prstGeom prst="rect">
              <a:avLst/>
            </a:prstGeom>
            <a:noFill/>
          </p:spPr>
          <p:txBody>
            <a:bodyPr wrap="square" rtlCol="0">
              <a:spAutoFit/>
            </a:bodyPr>
            <a:lstStyle/>
            <a:p>
              <a:pPr marL="342900" indent="-342900">
                <a:buFont typeface="Arial" pitchFamily="34" charset="0"/>
                <a:buChar char="•"/>
              </a:pPr>
              <a:r>
                <a:rPr lang="en-US" dirty="0" smtClean="0">
                  <a:solidFill>
                    <a:srgbClr val="002060"/>
                  </a:solidFill>
                </a:rPr>
                <a:t>Points of interest</a:t>
              </a:r>
              <a:endParaRPr lang="en-US" dirty="0">
                <a:solidFill>
                  <a:srgbClr val="002060"/>
                </a:solidFill>
              </a:endParaRPr>
            </a:p>
          </p:txBody>
        </p:sp>
        <p:cxnSp>
          <p:nvCxnSpPr>
            <p:cNvPr id="37" name="Straight Arrow Connector 36"/>
            <p:cNvCxnSpPr>
              <a:stCxn id="36" idx="3"/>
            </p:cNvCxnSpPr>
            <p:nvPr/>
          </p:nvCxnSpPr>
          <p:spPr>
            <a:xfrm>
              <a:off x="4114800" y="4223266"/>
              <a:ext cx="1447800" cy="210133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144732" y="5056909"/>
            <a:ext cx="3238500" cy="923330"/>
          </a:xfrm>
          <a:prstGeom prst="rect">
            <a:avLst/>
          </a:prstGeom>
          <a:noFill/>
        </p:spPr>
        <p:txBody>
          <a:bodyPr wrap="square" rtlCol="0">
            <a:spAutoFit/>
          </a:bodyPr>
          <a:lstStyle/>
          <a:p>
            <a:r>
              <a:rPr lang="en-US" dirty="0" smtClean="0">
                <a:solidFill>
                  <a:srgbClr val="FF0000"/>
                </a:solidFill>
              </a:rPr>
              <a:t>*The type of information that appears in this panel depends on what you are searching for</a:t>
            </a:r>
            <a:endParaRPr lang="en-US" dirty="0">
              <a:solidFill>
                <a:srgbClr val="FF0000"/>
              </a:solidFill>
            </a:endParaRPr>
          </a:p>
        </p:txBody>
      </p:sp>
    </p:spTree>
    <p:extLst>
      <p:ext uri="{BB962C8B-B14F-4D97-AF65-F5344CB8AC3E}">
        <p14:creationId xmlns:p14="http://schemas.microsoft.com/office/powerpoint/2010/main" val="1503472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8" grpId="0" animBg="1"/>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 contd.</a:t>
            </a:r>
          </a:p>
        </p:txBody>
      </p:sp>
      <p:sp>
        <p:nvSpPr>
          <p:cNvPr id="64515" name="Rectangle 3"/>
          <p:cNvSpPr>
            <a:spLocks noGrp="1" noChangeArrowheads="1"/>
          </p:cNvSpPr>
          <p:nvPr>
            <p:ph type="body" idx="1"/>
          </p:nvPr>
        </p:nvSpPr>
        <p:spPr>
          <a:xfrm>
            <a:off x="457200" y="1196975"/>
            <a:ext cx="8229600" cy="5256361"/>
          </a:xfrm>
        </p:spPr>
        <p:txBody>
          <a:bodyPr/>
          <a:lstStyle/>
          <a:p>
            <a:pPr eaLnBrk="1" hangingPunct="1">
              <a:lnSpc>
                <a:spcPct val="80000"/>
              </a:lnSpc>
            </a:pPr>
            <a:r>
              <a:rPr lang="en-US" dirty="0" smtClean="0">
                <a:ea typeface="ＭＳ Ｐゴシック" charset="0"/>
              </a:rPr>
              <a:t>Typically</a:t>
            </a:r>
            <a:r>
              <a:rPr lang="en-US" dirty="0">
                <a:ea typeface="ＭＳ Ｐゴシック" charset="0"/>
              </a:rPr>
              <a:t> </a:t>
            </a:r>
            <a:r>
              <a:rPr lang="en-US" dirty="0" smtClean="0">
                <a:ea typeface="ＭＳ Ｐゴシック" charset="0"/>
              </a:rPr>
              <a:t>interested </a:t>
            </a:r>
            <a:r>
              <a:rPr lang="en-US" dirty="0">
                <a:ea typeface="ＭＳ Ｐゴシック" charset="0"/>
              </a:rPr>
              <a:t>in </a:t>
            </a:r>
            <a:r>
              <a:rPr lang="en-US" dirty="0" smtClean="0">
                <a:ea typeface="ＭＳ Ｐゴシック" charset="0"/>
              </a:rPr>
              <a:t>  </a:t>
            </a:r>
            <a:r>
              <a:rPr lang="en-US" b="1" dirty="0" smtClean="0">
                <a:solidFill>
                  <a:srgbClr val="008380"/>
                </a:solidFill>
                <a:ea typeface="ＭＳ Ｐゴシック" charset="0"/>
              </a:rPr>
              <a:t>P</a:t>
            </a:r>
            <a:r>
              <a:rPr lang="en-US" dirty="0">
                <a:solidFill>
                  <a:srgbClr val="008380"/>
                </a:solidFill>
                <a:ea typeface="ＭＳ Ｐゴシック" charset="0"/>
              </a:rPr>
              <a:t>(</a:t>
            </a:r>
            <a:r>
              <a:rPr lang="en-US" b="1" dirty="0">
                <a:solidFill>
                  <a:srgbClr val="008380"/>
                </a:solidFill>
                <a:ea typeface="ＭＳ Ｐゴシック" charset="0"/>
              </a:rPr>
              <a:t>Y </a:t>
            </a:r>
            <a:r>
              <a:rPr lang="en-US" dirty="0">
                <a:solidFill>
                  <a:srgbClr val="008380"/>
                </a:solidFill>
                <a:ea typeface="ＭＳ Ｐゴシック" charset="0"/>
              </a:rPr>
              <a:t>| </a:t>
            </a:r>
            <a:r>
              <a:rPr lang="en-US" b="1" dirty="0">
                <a:solidFill>
                  <a:srgbClr val="008380"/>
                </a:solidFill>
                <a:ea typeface="ＭＳ Ｐゴシック" charset="0"/>
              </a:rPr>
              <a:t>E</a:t>
            </a:r>
            <a:r>
              <a:rPr lang="en-US" dirty="0">
                <a:solidFill>
                  <a:srgbClr val="008380"/>
                </a:solidFill>
                <a:ea typeface="ＭＳ Ｐゴシック" charset="0"/>
              </a:rPr>
              <a:t> = e) = </a:t>
            </a:r>
            <a:r>
              <a:rPr lang="en-US" dirty="0" smtClean="0">
                <a:solidFill>
                  <a:srgbClr val="008380"/>
                </a:solidFill>
                <a:ea typeface="ＭＳ Ｐゴシック" charset="0"/>
              </a:rPr>
              <a:t>?</a:t>
            </a:r>
          </a:p>
          <a:p>
            <a:pPr lvl="1" eaLnBrk="1" hangingPunct="1">
              <a:lnSpc>
                <a:spcPct val="80000"/>
              </a:lnSpc>
            </a:pPr>
            <a:r>
              <a:rPr lang="en-US" dirty="0">
                <a:ea typeface="ＭＳ Ｐゴシック" charset="0"/>
              </a:rPr>
              <a:t>Posterior joint distribution of </a:t>
            </a:r>
            <a:r>
              <a:rPr lang="en-US" b="1" dirty="0" smtClean="0">
                <a:solidFill>
                  <a:srgbClr val="008380"/>
                </a:solidFill>
                <a:ea typeface="ＭＳ Ｐゴシック" charset="0"/>
              </a:rPr>
              <a:t>Y</a:t>
            </a:r>
            <a:r>
              <a:rPr lang="en-US" b="1" dirty="0" smtClean="0">
                <a:ea typeface="ＭＳ Ｐゴシック" charset="0"/>
              </a:rPr>
              <a:t> </a:t>
            </a:r>
            <a:r>
              <a:rPr lang="en-US" dirty="0">
                <a:ea typeface="ＭＳ Ｐゴシック" charset="0"/>
              </a:rPr>
              <a:t>under evidence </a:t>
            </a:r>
            <a:r>
              <a:rPr lang="en-US" dirty="0">
                <a:solidFill>
                  <a:srgbClr val="008380"/>
                </a:solidFill>
                <a:ea typeface="ＭＳ Ｐゴシック" charset="0"/>
              </a:rPr>
              <a:t>E = </a:t>
            </a:r>
            <a:r>
              <a:rPr lang="en-US" dirty="0" smtClean="0">
                <a:solidFill>
                  <a:srgbClr val="008380"/>
                </a:solidFill>
                <a:ea typeface="ＭＳ Ｐゴシック" charset="0"/>
              </a:rPr>
              <a:t>e</a:t>
            </a:r>
          </a:p>
          <a:p>
            <a:pPr lvl="1" eaLnBrk="1" hangingPunct="1">
              <a:lnSpc>
                <a:spcPct val="80000"/>
              </a:lnSpc>
            </a:pPr>
            <a:r>
              <a:rPr lang="en-US" dirty="0" smtClean="0">
                <a:solidFill>
                  <a:srgbClr val="008380"/>
                </a:solidFill>
                <a:ea typeface="ＭＳ Ｐゴシック" charset="0"/>
              </a:rPr>
              <a:t>Y</a:t>
            </a:r>
            <a:r>
              <a:rPr lang="en-US" dirty="0" smtClean="0">
                <a:ea typeface="ＭＳ Ｐゴシック" charset="0"/>
              </a:rPr>
              <a:t> = query variables</a:t>
            </a:r>
            <a:endParaRPr lang="en-US" dirty="0">
              <a:ea typeface="ＭＳ Ｐゴシック" charset="0"/>
            </a:endParaRPr>
          </a:p>
          <a:p>
            <a:pPr lvl="1" eaLnBrk="1" hangingPunct="1">
              <a:lnSpc>
                <a:spcPct val="80000"/>
              </a:lnSpc>
            </a:pPr>
            <a:r>
              <a:rPr lang="en-US" dirty="0">
                <a:solidFill>
                  <a:srgbClr val="008380"/>
                </a:solidFill>
                <a:ea typeface="ＭＳ Ｐゴシック" charset="0"/>
              </a:rPr>
              <a:t>E</a:t>
            </a:r>
            <a:r>
              <a:rPr lang="en-US" dirty="0">
                <a:ea typeface="ＭＳ Ｐゴシック" charset="0"/>
              </a:rPr>
              <a:t> = evidence variables </a:t>
            </a:r>
          </a:p>
          <a:p>
            <a:pPr lvl="1" eaLnBrk="1" hangingPunct="1">
              <a:lnSpc>
                <a:spcPct val="80000"/>
              </a:lnSpc>
            </a:pPr>
            <a:r>
              <a:rPr lang="en-US" dirty="0" smtClean="0">
                <a:solidFill>
                  <a:srgbClr val="008380"/>
                </a:solidFill>
                <a:ea typeface="ＭＳ Ｐゴシック" charset="0"/>
              </a:rPr>
              <a:t>X </a:t>
            </a:r>
            <a:r>
              <a:rPr lang="en-US" dirty="0">
                <a:solidFill>
                  <a:srgbClr val="008380"/>
                </a:solidFill>
                <a:ea typeface="ＭＳ Ｐゴシック" charset="0"/>
              </a:rPr>
              <a:t>:= Y </a:t>
            </a:r>
            <a:r>
              <a:rPr lang="en-US" dirty="0" smtClean="0">
                <a:solidFill>
                  <a:srgbClr val="008380"/>
                </a:solidFill>
                <a:ea typeface="ＭＳ Ｐゴシック" charset="0"/>
              </a:rPr>
              <a:t>⋃ </a:t>
            </a:r>
            <a:r>
              <a:rPr lang="en-US" dirty="0">
                <a:solidFill>
                  <a:srgbClr val="008380"/>
                </a:solidFill>
                <a:ea typeface="ＭＳ Ｐゴシック" charset="0"/>
              </a:rPr>
              <a:t>Y ⋃ H </a:t>
            </a:r>
            <a:r>
              <a:rPr lang="en-US" dirty="0">
                <a:ea typeface="ＭＳ Ｐゴシック" charset="0"/>
              </a:rPr>
              <a:t>= all RVs</a:t>
            </a:r>
          </a:p>
          <a:p>
            <a:pPr lvl="1" eaLnBrk="1" hangingPunct="1">
              <a:lnSpc>
                <a:spcPct val="80000"/>
              </a:lnSpc>
            </a:pPr>
            <a:r>
              <a:rPr lang="en-US" dirty="0">
                <a:solidFill>
                  <a:srgbClr val="008380"/>
                </a:solidFill>
                <a:ea typeface="ＭＳ Ｐゴシック" charset="0"/>
              </a:rPr>
              <a:t>H</a:t>
            </a:r>
            <a:r>
              <a:rPr lang="en-US" dirty="0">
                <a:ea typeface="ＭＳ Ｐゴシック" charset="0"/>
              </a:rPr>
              <a:t> = hidden variables </a:t>
            </a:r>
          </a:p>
          <a:p>
            <a:pPr eaLnBrk="1" hangingPunct="1">
              <a:lnSpc>
                <a:spcPct val="80000"/>
              </a:lnSpc>
              <a:buFont typeface="Times" charset="0"/>
              <a:buNone/>
            </a:pPr>
            <a:endParaRPr lang="en-US" sz="1600" dirty="0">
              <a:ea typeface="ＭＳ Ｐゴシック" charset="0"/>
            </a:endParaRPr>
          </a:p>
          <a:p>
            <a:pPr eaLnBrk="1" hangingPunct="1">
              <a:lnSpc>
                <a:spcPct val="80000"/>
              </a:lnSpc>
            </a:pPr>
            <a:r>
              <a:rPr lang="en-US" dirty="0" smtClean="0">
                <a:ea typeface="ＭＳ Ｐゴシック" charset="0"/>
              </a:rPr>
              <a:t>Calculated by summing </a:t>
            </a:r>
            <a:r>
              <a:rPr lang="en-US" dirty="0">
                <a:ea typeface="ＭＳ Ｐゴシック" charset="0"/>
              </a:rPr>
              <a:t>out the hidden variables</a:t>
            </a:r>
            <a:r>
              <a:rPr lang="en-US" dirty="0" smtClean="0">
                <a:ea typeface="ＭＳ Ｐゴシック" charset="0"/>
              </a:rPr>
              <a:t>:</a:t>
            </a:r>
            <a:endParaRPr lang="en-US" dirty="0">
              <a:ea typeface="ＭＳ Ｐゴシック" charset="0"/>
            </a:endParaRPr>
          </a:p>
          <a:p>
            <a:pPr marL="762000" lvl="1" indent="-304800" eaLnBrk="1" hangingPunct="1">
              <a:lnSpc>
                <a:spcPct val="80000"/>
              </a:lnSpc>
              <a:buFont typeface="Wingdings" charset="0"/>
              <a:buNone/>
            </a:pPr>
            <a:r>
              <a:rPr lang="en-US" b="1" dirty="0">
                <a:solidFill>
                  <a:srgbClr val="008380"/>
                </a:solidFill>
                <a:ea typeface="ＭＳ Ｐゴシック" charset="0"/>
              </a:rPr>
              <a:t>P</a:t>
            </a:r>
            <a:r>
              <a:rPr lang="en-US" dirty="0">
                <a:solidFill>
                  <a:srgbClr val="008380"/>
                </a:solidFill>
                <a:ea typeface="ＭＳ Ｐゴシック" charset="0"/>
              </a:rPr>
              <a:t>(</a:t>
            </a:r>
            <a:r>
              <a:rPr lang="en-US" b="1" dirty="0">
                <a:solidFill>
                  <a:srgbClr val="008380"/>
                </a:solidFill>
                <a:ea typeface="ＭＳ Ｐゴシック" charset="0"/>
              </a:rPr>
              <a:t>Y</a:t>
            </a:r>
            <a:r>
              <a:rPr lang="en-US" dirty="0">
                <a:solidFill>
                  <a:srgbClr val="008380"/>
                </a:solidFill>
                <a:ea typeface="ＭＳ Ｐゴシック" charset="0"/>
              </a:rPr>
              <a:t> | </a:t>
            </a:r>
            <a:r>
              <a:rPr lang="en-US" b="1" dirty="0">
                <a:solidFill>
                  <a:srgbClr val="008380"/>
                </a:solidFill>
                <a:ea typeface="ＭＳ Ｐゴシック" charset="0"/>
              </a:rPr>
              <a:t>E </a:t>
            </a:r>
            <a:r>
              <a:rPr lang="en-US" dirty="0">
                <a:solidFill>
                  <a:srgbClr val="008380"/>
                </a:solidFill>
                <a:ea typeface="ＭＳ Ｐゴシック" charset="0"/>
              </a:rPr>
              <a:t>= </a:t>
            </a:r>
            <a:r>
              <a:rPr lang="en-US" b="1" dirty="0">
                <a:solidFill>
                  <a:srgbClr val="008380"/>
                </a:solidFill>
                <a:ea typeface="ＭＳ Ｐゴシック" charset="0"/>
              </a:rPr>
              <a:t>e</a:t>
            </a:r>
            <a:r>
              <a:rPr lang="en-US" dirty="0">
                <a:solidFill>
                  <a:srgbClr val="008380"/>
                </a:solidFill>
                <a:ea typeface="ＭＳ Ｐゴシック" charset="0"/>
              </a:rPr>
              <a:t>) =  </a:t>
            </a:r>
            <a:r>
              <a:rPr lang="en-US" b="1" dirty="0" smtClean="0">
                <a:solidFill>
                  <a:srgbClr val="008380"/>
                </a:solidFill>
                <a:ea typeface="ＭＳ Ｐゴシック" charset="0"/>
              </a:rPr>
              <a:t>P</a:t>
            </a:r>
            <a:r>
              <a:rPr lang="en-US" dirty="0">
                <a:solidFill>
                  <a:srgbClr val="008380"/>
                </a:solidFill>
                <a:ea typeface="ＭＳ Ｐゴシック" charset="0"/>
              </a:rPr>
              <a:t>(</a:t>
            </a:r>
            <a:r>
              <a:rPr lang="en-US" b="1" dirty="0">
                <a:solidFill>
                  <a:srgbClr val="008380"/>
                </a:solidFill>
                <a:ea typeface="ＭＳ Ｐゴシック" charset="0"/>
              </a:rPr>
              <a:t>Y</a:t>
            </a:r>
            <a:r>
              <a:rPr lang="en-US" dirty="0">
                <a:solidFill>
                  <a:srgbClr val="008380"/>
                </a:solidFill>
                <a:ea typeface="ＭＳ Ｐゴシック" charset="0"/>
              </a:rPr>
              <a:t>,</a:t>
            </a:r>
            <a:r>
              <a:rPr lang="en-US" b="1" dirty="0">
                <a:solidFill>
                  <a:srgbClr val="008380"/>
                </a:solidFill>
                <a:ea typeface="ＭＳ Ｐゴシック" charset="0"/>
              </a:rPr>
              <a:t>E</a:t>
            </a:r>
            <a:r>
              <a:rPr lang="en-US" dirty="0">
                <a:solidFill>
                  <a:srgbClr val="008380"/>
                </a:solidFill>
                <a:ea typeface="ＭＳ Ｐゴシック" charset="0"/>
              </a:rPr>
              <a:t> = </a:t>
            </a:r>
            <a:r>
              <a:rPr lang="en-US" b="1" dirty="0">
                <a:solidFill>
                  <a:srgbClr val="008380"/>
                </a:solidFill>
                <a:ea typeface="ＭＳ Ｐゴシック" charset="0"/>
              </a:rPr>
              <a:t>e</a:t>
            </a:r>
            <a:r>
              <a:rPr lang="en-US" dirty="0" smtClean="0">
                <a:solidFill>
                  <a:srgbClr val="008380"/>
                </a:solidFill>
                <a:ea typeface="ＭＳ Ｐゴシック" charset="0"/>
              </a:rPr>
              <a:t>)/P(E=e)  = α</a:t>
            </a:r>
            <a:r>
              <a:rPr lang="en-US" b="1" dirty="0" smtClean="0">
                <a:solidFill>
                  <a:srgbClr val="008380"/>
                </a:solidFill>
                <a:ea typeface="ＭＳ Ｐゴシック" charset="0"/>
              </a:rPr>
              <a:t>P</a:t>
            </a:r>
            <a:r>
              <a:rPr lang="en-US" dirty="0">
                <a:solidFill>
                  <a:srgbClr val="008380"/>
                </a:solidFill>
                <a:ea typeface="ＭＳ Ｐゴシック" charset="0"/>
              </a:rPr>
              <a:t>(</a:t>
            </a:r>
            <a:r>
              <a:rPr lang="en-US" b="1" dirty="0">
                <a:solidFill>
                  <a:srgbClr val="008380"/>
                </a:solidFill>
                <a:ea typeface="ＭＳ Ｐゴシック" charset="0"/>
              </a:rPr>
              <a:t>Y</a:t>
            </a:r>
            <a:r>
              <a:rPr lang="en-US" dirty="0">
                <a:solidFill>
                  <a:srgbClr val="008380"/>
                </a:solidFill>
                <a:ea typeface="ＭＳ Ｐゴシック" charset="0"/>
              </a:rPr>
              <a:t>,</a:t>
            </a:r>
            <a:r>
              <a:rPr lang="en-US" b="1" dirty="0">
                <a:solidFill>
                  <a:srgbClr val="008380"/>
                </a:solidFill>
                <a:ea typeface="ＭＳ Ｐゴシック" charset="0"/>
              </a:rPr>
              <a:t>E</a:t>
            </a:r>
            <a:r>
              <a:rPr lang="en-US" dirty="0">
                <a:solidFill>
                  <a:srgbClr val="008380"/>
                </a:solidFill>
                <a:ea typeface="ＭＳ Ｐゴシック" charset="0"/>
              </a:rPr>
              <a:t> = </a:t>
            </a:r>
            <a:r>
              <a:rPr lang="en-US" b="1" dirty="0">
                <a:solidFill>
                  <a:srgbClr val="008380"/>
                </a:solidFill>
                <a:ea typeface="ＭＳ Ｐゴシック" charset="0"/>
              </a:rPr>
              <a:t>e</a:t>
            </a:r>
            <a:r>
              <a:rPr lang="en-US" dirty="0">
                <a:solidFill>
                  <a:srgbClr val="008380"/>
                </a:solidFill>
                <a:ea typeface="ＭＳ Ｐゴシック" charset="0"/>
              </a:rPr>
              <a:t>) = </a:t>
            </a:r>
            <a:r>
              <a:rPr lang="en-US" dirty="0" smtClean="0">
                <a:solidFill>
                  <a:srgbClr val="008380"/>
                </a:solidFill>
                <a:ea typeface="ＭＳ Ｐゴシック" charset="0"/>
              </a:rPr>
              <a:t> </a:t>
            </a:r>
          </a:p>
          <a:p>
            <a:pPr marL="762000" lvl="1" indent="-304800" eaLnBrk="1" hangingPunct="1">
              <a:lnSpc>
                <a:spcPct val="80000"/>
              </a:lnSpc>
              <a:buFont typeface="Wingdings" charset="0"/>
              <a:buNone/>
            </a:pPr>
            <a:r>
              <a:rPr lang="en-US" dirty="0">
                <a:solidFill>
                  <a:srgbClr val="008380"/>
                </a:solidFill>
                <a:ea typeface="ＭＳ Ｐゴシック" charset="0"/>
              </a:rPr>
              <a:t> </a:t>
            </a:r>
            <a:r>
              <a:rPr lang="en-US" dirty="0" smtClean="0">
                <a:solidFill>
                  <a:srgbClr val="008380"/>
                </a:solidFill>
                <a:ea typeface="ＭＳ Ｐゴシック" charset="0"/>
              </a:rPr>
              <a:t>                  = α</a:t>
            </a:r>
            <a:r>
              <a:rPr lang="el-GR" dirty="0" smtClean="0">
                <a:solidFill>
                  <a:srgbClr val="008380"/>
                </a:solidFill>
                <a:ea typeface="ＭＳ Ｐゴシック" charset="0"/>
                <a:cs typeface="Arial" charset="0"/>
              </a:rPr>
              <a:t>Σ</a:t>
            </a:r>
            <a:r>
              <a:rPr lang="en-US" baseline="-25000" dirty="0" err="1" smtClean="0">
                <a:solidFill>
                  <a:srgbClr val="008380"/>
                </a:solidFill>
                <a:ea typeface="ＭＳ Ｐゴシック" charset="0"/>
              </a:rPr>
              <a:t>h</a:t>
            </a:r>
            <a:r>
              <a:rPr lang="en-US" b="1" dirty="0" err="1" smtClean="0">
                <a:solidFill>
                  <a:srgbClr val="008380"/>
                </a:solidFill>
                <a:ea typeface="ＭＳ Ｐゴシック" charset="0"/>
              </a:rPr>
              <a:t>P</a:t>
            </a:r>
            <a:r>
              <a:rPr lang="en-US" dirty="0">
                <a:solidFill>
                  <a:srgbClr val="008380"/>
                </a:solidFill>
                <a:ea typeface="ＭＳ Ｐゴシック" charset="0"/>
              </a:rPr>
              <a:t>(</a:t>
            </a:r>
            <a:r>
              <a:rPr lang="en-US" b="1" dirty="0">
                <a:solidFill>
                  <a:srgbClr val="008380"/>
                </a:solidFill>
                <a:ea typeface="ＭＳ Ｐゴシック" charset="0"/>
              </a:rPr>
              <a:t>Y</a:t>
            </a:r>
            <a:r>
              <a:rPr lang="en-US" dirty="0">
                <a:solidFill>
                  <a:srgbClr val="008380"/>
                </a:solidFill>
                <a:ea typeface="ＭＳ Ｐゴシック" charset="0"/>
              </a:rPr>
              <a:t>,</a:t>
            </a:r>
            <a:r>
              <a:rPr lang="en-US" b="1" dirty="0">
                <a:solidFill>
                  <a:srgbClr val="008380"/>
                </a:solidFill>
                <a:ea typeface="ＭＳ Ｐゴシック" charset="0"/>
              </a:rPr>
              <a:t>E</a:t>
            </a:r>
            <a:r>
              <a:rPr lang="en-US" dirty="0">
                <a:solidFill>
                  <a:srgbClr val="008380"/>
                </a:solidFill>
                <a:ea typeface="ＭＳ Ｐゴシック" charset="0"/>
              </a:rPr>
              <a:t>= </a:t>
            </a:r>
            <a:r>
              <a:rPr lang="en-US" b="1" dirty="0">
                <a:solidFill>
                  <a:srgbClr val="008380"/>
                </a:solidFill>
                <a:ea typeface="ＭＳ Ｐゴシック" charset="0"/>
              </a:rPr>
              <a:t>e</a:t>
            </a:r>
            <a:r>
              <a:rPr lang="en-US" dirty="0">
                <a:solidFill>
                  <a:srgbClr val="008380"/>
                </a:solidFill>
                <a:ea typeface="ＭＳ Ｐゴシック" charset="0"/>
              </a:rPr>
              <a:t>, </a:t>
            </a:r>
            <a:r>
              <a:rPr lang="en-US" b="1" dirty="0">
                <a:solidFill>
                  <a:srgbClr val="008380"/>
                </a:solidFill>
                <a:ea typeface="ＭＳ Ｐゴシック" charset="0"/>
              </a:rPr>
              <a:t>H</a:t>
            </a:r>
            <a:r>
              <a:rPr lang="en-US" dirty="0">
                <a:solidFill>
                  <a:srgbClr val="008380"/>
                </a:solidFill>
                <a:ea typeface="ＭＳ Ｐゴシック" charset="0"/>
              </a:rPr>
              <a:t> = </a:t>
            </a:r>
            <a:r>
              <a:rPr lang="en-US" b="1" dirty="0">
                <a:solidFill>
                  <a:srgbClr val="008380"/>
                </a:solidFill>
                <a:ea typeface="ＭＳ Ｐゴシック" charset="0"/>
              </a:rPr>
              <a:t>h</a:t>
            </a:r>
            <a:r>
              <a:rPr lang="en-US" dirty="0" smtClean="0">
                <a:solidFill>
                  <a:srgbClr val="008380"/>
                </a:solidFill>
                <a:ea typeface="ＭＳ Ｐゴシック" charset="0"/>
              </a:rPr>
              <a:t>)</a:t>
            </a:r>
            <a:endParaRPr lang="en-US" dirty="0">
              <a:ea typeface="ＭＳ Ｐゴシック" charset="0"/>
            </a:endParaRPr>
          </a:p>
          <a:p>
            <a:pPr eaLnBrk="1" hangingPunct="1">
              <a:lnSpc>
                <a:spcPct val="80000"/>
              </a:lnSpc>
            </a:pPr>
            <a:r>
              <a:rPr lang="en-US" dirty="0">
                <a:solidFill>
                  <a:srgbClr val="FF0000"/>
                </a:solidFill>
                <a:ea typeface="ＭＳ Ｐゴシック" charset="0"/>
              </a:rPr>
              <a:t>Obvious </a:t>
            </a:r>
            <a:r>
              <a:rPr lang="en-US" dirty="0" smtClean="0">
                <a:solidFill>
                  <a:srgbClr val="FF0000"/>
                </a:solidFill>
                <a:ea typeface="ＭＳ Ｐゴシック" charset="0"/>
              </a:rPr>
              <a:t>problems</a:t>
            </a:r>
            <a:endParaRPr lang="en-US" dirty="0">
              <a:solidFill>
                <a:srgbClr val="FF0000"/>
              </a:solidFill>
              <a:ea typeface="ＭＳ Ｐゴシック" charset="0"/>
            </a:endParaRPr>
          </a:p>
          <a:p>
            <a:pPr marL="762000" lvl="1" indent="-304800" eaLnBrk="1" hangingPunct="1">
              <a:lnSpc>
                <a:spcPct val="80000"/>
              </a:lnSpc>
              <a:buFontTx/>
              <a:buAutoNum type="arabicPeriod"/>
            </a:pPr>
            <a:r>
              <a:rPr lang="en-US" dirty="0">
                <a:ea typeface="ＭＳ Ｐゴシック" charset="0"/>
              </a:rPr>
              <a:t>Worst-case time complexity </a:t>
            </a:r>
            <a:r>
              <a:rPr lang="en-US" i="1" dirty="0">
                <a:solidFill>
                  <a:srgbClr val="008380"/>
                </a:solidFill>
                <a:ea typeface="ＭＳ Ｐゴシック" charset="0"/>
              </a:rPr>
              <a:t>O(</a:t>
            </a:r>
            <a:r>
              <a:rPr lang="en-US" i="1" dirty="0" err="1">
                <a:solidFill>
                  <a:srgbClr val="008380"/>
                </a:solidFill>
                <a:ea typeface="ＭＳ Ｐゴシック" charset="0"/>
              </a:rPr>
              <a:t>d</a:t>
            </a:r>
            <a:r>
              <a:rPr lang="en-US" i="1" baseline="30000" dirty="0" err="1">
                <a:solidFill>
                  <a:srgbClr val="008380"/>
                </a:solidFill>
                <a:ea typeface="ＭＳ Ｐゴシック" charset="0"/>
              </a:rPr>
              <a:t>n</a:t>
            </a:r>
            <a:r>
              <a:rPr lang="en-US" i="1" dirty="0">
                <a:solidFill>
                  <a:srgbClr val="008380"/>
                </a:solidFill>
                <a:ea typeface="ＭＳ Ｐゴシック" charset="0"/>
              </a:rPr>
              <a:t>) </a:t>
            </a:r>
            <a:r>
              <a:rPr lang="en-US" i="1" dirty="0" smtClean="0">
                <a:solidFill>
                  <a:srgbClr val="008380"/>
                </a:solidFill>
                <a:ea typeface="ＭＳ Ｐゴシック" charset="0"/>
              </a:rPr>
              <a:t>           </a:t>
            </a:r>
            <a:r>
              <a:rPr lang="en-US" i="1" dirty="0" smtClean="0">
                <a:ea typeface="ＭＳ Ｐゴシック" charset="0"/>
              </a:rPr>
              <a:t>(</a:t>
            </a:r>
            <a:r>
              <a:rPr lang="en-US" i="1" dirty="0" smtClean="0">
                <a:solidFill>
                  <a:srgbClr val="008380"/>
                </a:solidFill>
                <a:ea typeface="ＭＳ Ｐゴシック" charset="0"/>
              </a:rPr>
              <a:t>d</a:t>
            </a:r>
            <a:r>
              <a:rPr lang="en-US" dirty="0" smtClean="0">
                <a:ea typeface="ＭＳ Ｐゴシック" charset="0"/>
              </a:rPr>
              <a:t> = largest 			      domain cardinality and </a:t>
            </a:r>
            <a:r>
              <a:rPr lang="en-US" dirty="0">
                <a:ea typeface="ＭＳ Ｐゴシック" charset="0"/>
              </a:rPr>
              <a:t>n </a:t>
            </a:r>
            <a:r>
              <a:rPr lang="en-US" dirty="0" smtClean="0">
                <a:ea typeface="ＭＳ Ｐゴシック" charset="0"/>
              </a:rPr>
              <a:t>= #RVs ) </a:t>
            </a:r>
          </a:p>
          <a:p>
            <a:pPr marL="762000" lvl="1" indent="-304800" eaLnBrk="1" hangingPunct="1">
              <a:lnSpc>
                <a:spcPct val="80000"/>
              </a:lnSpc>
              <a:buFontTx/>
              <a:buAutoNum type="arabicPeriod"/>
            </a:pPr>
            <a:r>
              <a:rPr lang="en-US" dirty="0" smtClean="0">
                <a:ea typeface="ＭＳ Ｐゴシック" charset="0"/>
              </a:rPr>
              <a:t>Space </a:t>
            </a:r>
            <a:r>
              <a:rPr lang="en-US" dirty="0">
                <a:ea typeface="ＭＳ Ｐゴシック" charset="0"/>
              </a:rPr>
              <a:t>complexity </a:t>
            </a:r>
            <a:r>
              <a:rPr lang="en-US" i="1" dirty="0">
                <a:ea typeface="ＭＳ Ｐゴシック" charset="0"/>
              </a:rPr>
              <a:t>O(</a:t>
            </a:r>
            <a:r>
              <a:rPr lang="en-US" i="1" dirty="0" err="1">
                <a:ea typeface="ＭＳ Ｐゴシック" charset="0"/>
              </a:rPr>
              <a:t>d</a:t>
            </a:r>
            <a:r>
              <a:rPr lang="en-US" i="1" baseline="30000" dirty="0" err="1">
                <a:ea typeface="ＭＳ Ｐゴシック" charset="0"/>
              </a:rPr>
              <a:t>n</a:t>
            </a:r>
            <a:r>
              <a:rPr lang="en-US" i="1" dirty="0">
                <a:ea typeface="ＭＳ Ｐゴシック" charset="0"/>
              </a:rPr>
              <a:t>)</a:t>
            </a:r>
            <a:r>
              <a:rPr lang="en-US" dirty="0">
                <a:ea typeface="ＭＳ Ｐゴシック" charset="0"/>
              </a:rPr>
              <a:t> to store the joint </a:t>
            </a:r>
            <a:r>
              <a:rPr lang="en-US" dirty="0" smtClean="0">
                <a:ea typeface="ＭＳ Ｐゴシック" charset="0"/>
              </a:rPr>
              <a:t>distribution</a:t>
            </a:r>
          </a:p>
          <a:p>
            <a:pPr marL="762000" lvl="1" indent="-304800" eaLnBrk="1" hangingPunct="1">
              <a:lnSpc>
                <a:spcPct val="80000"/>
              </a:lnSpc>
              <a:buFontTx/>
              <a:buAutoNum type="arabicPeriod"/>
            </a:pPr>
            <a:r>
              <a:rPr lang="en-US" dirty="0" smtClean="0">
                <a:ea typeface="ＭＳ Ｐゴシック" charset="0"/>
              </a:rPr>
              <a:t>How to calculate joint distribution?</a:t>
            </a:r>
            <a:endParaRPr lang="en-US"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60</a:t>
            </a:fld>
            <a:endParaRPr lang="de-DE" dirty="0"/>
          </a:p>
        </p:txBody>
      </p:sp>
    </p:spTree>
    <p:extLst>
      <p:ext uri="{BB962C8B-B14F-4D97-AF65-F5344CB8AC3E}">
        <p14:creationId xmlns:p14="http://schemas.microsoft.com/office/powerpoint/2010/main" val="312459154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Independence</a:t>
            </a:r>
          </a:p>
        </p:txBody>
      </p:sp>
      <p:sp>
        <p:nvSpPr>
          <p:cNvPr id="66563" name="Rectangle 3"/>
          <p:cNvSpPr>
            <a:spLocks noGrp="1" noChangeArrowheads="1"/>
          </p:cNvSpPr>
          <p:nvPr>
            <p:ph type="body" idx="1"/>
          </p:nvPr>
        </p:nvSpPr>
        <p:spPr/>
        <p:txBody>
          <a:bodyPr/>
          <a:lstStyle/>
          <a:p>
            <a:pPr eaLnBrk="1" hangingPunct="1">
              <a:lnSpc>
                <a:spcPct val="80000"/>
              </a:lnSpc>
            </a:pPr>
            <a:r>
              <a:rPr lang="en-US" sz="2000" dirty="0">
                <a:ea typeface="ＭＳ Ｐゴシック" charset="0"/>
              </a:rPr>
              <a:t>A and B are </a:t>
            </a:r>
            <a:r>
              <a:rPr lang="en-US" sz="2000" dirty="0">
                <a:solidFill>
                  <a:srgbClr val="0000FF"/>
                </a:solidFill>
                <a:ea typeface="ＭＳ Ｐゴシック" charset="0"/>
              </a:rPr>
              <a:t>independent</a:t>
            </a:r>
            <a:r>
              <a:rPr lang="en-US" sz="2000" dirty="0">
                <a:ea typeface="ＭＳ Ｐゴシック" charset="0"/>
              </a:rPr>
              <a:t> </a:t>
            </a:r>
            <a:r>
              <a:rPr lang="en-US" sz="2000" dirty="0" err="1" smtClean="0">
                <a:ea typeface="ＭＳ Ｐゴシック" charset="0"/>
              </a:rPr>
              <a:t>iff</a:t>
            </a:r>
            <a:r>
              <a:rPr lang="en-US" sz="2000" dirty="0">
                <a:ea typeface="ＭＳ Ｐゴシック" charset="0"/>
              </a:rPr>
              <a:t> </a:t>
            </a:r>
            <a:r>
              <a:rPr lang="en-US" sz="2000" dirty="0" smtClean="0">
                <a:ea typeface="ＭＳ Ｐゴシック" charset="0"/>
              </a:rPr>
              <a:t>               </a:t>
            </a:r>
            <a:r>
              <a:rPr lang="en-US" sz="2000" b="1" dirty="0" smtClean="0">
                <a:solidFill>
                  <a:srgbClr val="008380"/>
                </a:solidFill>
                <a:ea typeface="ＭＳ Ｐゴシック" charset="0"/>
              </a:rPr>
              <a:t>P</a:t>
            </a:r>
            <a:r>
              <a:rPr lang="en-US" sz="2000" dirty="0">
                <a:solidFill>
                  <a:srgbClr val="008380"/>
                </a:solidFill>
                <a:ea typeface="ＭＳ Ｐゴシック" charset="0"/>
              </a:rPr>
              <a:t>(A, B) = </a:t>
            </a:r>
            <a:r>
              <a:rPr lang="en-US" sz="2000" b="1" dirty="0">
                <a:solidFill>
                  <a:srgbClr val="008380"/>
                </a:solidFill>
                <a:ea typeface="ＭＳ Ｐゴシック" charset="0"/>
              </a:rPr>
              <a:t>P</a:t>
            </a:r>
            <a:r>
              <a:rPr lang="en-US" sz="2000" dirty="0">
                <a:solidFill>
                  <a:srgbClr val="008380"/>
                </a:solidFill>
                <a:ea typeface="ＭＳ Ｐゴシック" charset="0"/>
              </a:rPr>
              <a:t>(A) </a:t>
            </a:r>
            <a:r>
              <a:rPr lang="en-US" sz="2000" b="1" dirty="0">
                <a:solidFill>
                  <a:srgbClr val="008380"/>
                </a:solidFill>
                <a:ea typeface="ＭＳ Ｐゴシック" charset="0"/>
              </a:rPr>
              <a:t>P</a:t>
            </a:r>
            <a:r>
              <a:rPr lang="en-US" sz="2000" dirty="0">
                <a:solidFill>
                  <a:srgbClr val="008380"/>
                </a:solidFill>
                <a:ea typeface="ＭＳ Ｐゴシック" charset="0"/>
              </a:rPr>
              <a:t>(B</a:t>
            </a:r>
            <a:r>
              <a:rPr lang="en-US" sz="2000" dirty="0" smtClean="0">
                <a:solidFill>
                  <a:srgbClr val="008380"/>
                </a:solidFill>
                <a:ea typeface="ＭＳ Ｐゴシック" charset="0"/>
              </a:rPr>
              <a:t>)</a:t>
            </a:r>
            <a:r>
              <a:rPr lang="en-US" sz="2000" dirty="0" smtClean="0">
                <a:ea typeface="ＭＳ Ｐゴシック" charset="0"/>
              </a:rPr>
              <a:t>       </a:t>
            </a:r>
          </a:p>
          <a:p>
            <a:pPr eaLnBrk="1" hangingPunct="1">
              <a:lnSpc>
                <a:spcPct val="80000"/>
              </a:lnSpc>
              <a:buFont typeface="Times" charset="0"/>
              <a:buNone/>
            </a:pPr>
            <a:r>
              <a:rPr lang="en-US" sz="2000" dirty="0" smtClean="0">
                <a:ea typeface="ＭＳ Ｐゴシック" charset="0"/>
              </a:rPr>
              <a:t>     (or alternatively:               </a:t>
            </a:r>
            <a:r>
              <a:rPr lang="en-US" sz="2000" dirty="0" err="1" smtClean="0">
                <a:ea typeface="ＭＳ Ｐゴシック" charset="0"/>
              </a:rPr>
              <a:t>iff</a:t>
            </a:r>
            <a:r>
              <a:rPr lang="en-US" sz="2000" dirty="0" smtClean="0">
                <a:ea typeface="ＭＳ Ｐゴシック" charset="0"/>
              </a:rPr>
              <a:t>    one of the following holds:</a:t>
            </a:r>
          </a:p>
          <a:p>
            <a:pPr lvl="1" indent="-342900" eaLnBrk="1" hangingPunct="1">
              <a:lnSpc>
                <a:spcPct val="80000"/>
              </a:lnSpc>
              <a:buFont typeface="+mj-lt"/>
              <a:buAutoNum type="arabicPeriod"/>
            </a:pPr>
            <a:r>
              <a:rPr lang="en-US" sz="1800" b="1" dirty="0">
                <a:ea typeface="ＭＳ Ｐゴシック" charset="0"/>
              </a:rPr>
              <a:t>	</a:t>
            </a:r>
            <a:r>
              <a:rPr lang="en-US" sz="1800" b="1" dirty="0" smtClean="0">
                <a:solidFill>
                  <a:srgbClr val="008380"/>
                </a:solidFill>
                <a:ea typeface="ＭＳ Ｐゴシック" charset="0"/>
              </a:rPr>
              <a:t>P</a:t>
            </a:r>
            <a:r>
              <a:rPr lang="en-US" sz="1800" dirty="0">
                <a:solidFill>
                  <a:srgbClr val="008380"/>
                </a:solidFill>
                <a:ea typeface="ＭＳ Ｐゴシック" charset="0"/>
              </a:rPr>
              <a:t>(A|B) = </a:t>
            </a:r>
            <a:r>
              <a:rPr lang="en-US" sz="1800" b="1" dirty="0">
                <a:solidFill>
                  <a:srgbClr val="008380"/>
                </a:solidFill>
                <a:ea typeface="ＭＳ Ｐゴシック" charset="0"/>
              </a:rPr>
              <a:t>P</a:t>
            </a:r>
            <a:r>
              <a:rPr lang="en-US" sz="1800" dirty="0">
                <a:solidFill>
                  <a:srgbClr val="008380"/>
                </a:solidFill>
                <a:ea typeface="ＭＳ Ｐゴシック" charset="0"/>
              </a:rPr>
              <a:t>(A)  </a:t>
            </a:r>
            <a:r>
              <a:rPr lang="en-US" sz="1800" dirty="0" smtClean="0">
                <a:solidFill>
                  <a:srgbClr val="008380"/>
                </a:solidFill>
                <a:ea typeface="ＭＳ Ｐゴシック" charset="0"/>
              </a:rPr>
              <a:t>and P(A) ≠ 0 and P(B) </a:t>
            </a:r>
            <a:r>
              <a:rPr lang="en-US" sz="1800" dirty="0">
                <a:solidFill>
                  <a:srgbClr val="008380"/>
                </a:solidFill>
                <a:ea typeface="ＭＳ Ｐゴシック" charset="0"/>
              </a:rPr>
              <a:t>≠ </a:t>
            </a:r>
            <a:r>
              <a:rPr lang="en-US" sz="1800" dirty="0" smtClean="0">
                <a:solidFill>
                  <a:srgbClr val="008380"/>
                </a:solidFill>
                <a:ea typeface="ＭＳ Ｐゴシック" charset="0"/>
              </a:rPr>
              <a:t>0</a:t>
            </a:r>
          </a:p>
          <a:p>
            <a:pPr lvl="1" indent="-342900" eaLnBrk="1" hangingPunct="1">
              <a:lnSpc>
                <a:spcPct val="80000"/>
              </a:lnSpc>
              <a:buFont typeface="+mj-lt"/>
              <a:buAutoNum type="arabicPeriod"/>
            </a:pPr>
            <a:r>
              <a:rPr lang="en-US" sz="1800" dirty="0" smtClean="0">
                <a:solidFill>
                  <a:srgbClr val="008380"/>
                </a:solidFill>
                <a:ea typeface="ＭＳ Ｐゴシック" charset="0"/>
              </a:rPr>
              <a:t>P(A) = 0 or P(B) = 0)        </a:t>
            </a:r>
            <a:r>
              <a:rPr lang="en-US" sz="1800" dirty="0" smtClean="0">
                <a:ea typeface="ＭＳ Ｐゴシック" charset="0"/>
              </a:rPr>
              <a:t>)</a:t>
            </a:r>
            <a:r>
              <a:rPr lang="en-US" sz="1800" dirty="0">
                <a:ea typeface="ＭＳ Ｐゴシック" charset="0"/>
              </a:rPr>
              <a:t>
</a:t>
            </a:r>
          </a:p>
          <a:p>
            <a:pPr eaLnBrk="1" hangingPunct="1">
              <a:lnSpc>
                <a:spcPct val="80000"/>
              </a:lnSpc>
            </a:pPr>
            <a:endParaRPr lang="en-US" sz="2000" dirty="0">
              <a:ea typeface="ＭＳ Ｐゴシック" charset="0"/>
            </a:endParaRPr>
          </a:p>
          <a:p>
            <a:pPr marL="0" indent="0" eaLnBrk="1" hangingPunct="1">
              <a:lnSpc>
                <a:spcPct val="80000"/>
              </a:lnSpc>
              <a:buNone/>
            </a:pPr>
            <a:endParaRPr lang="en-US" sz="2000" dirty="0">
              <a:ea typeface="ＭＳ Ｐゴシック" charset="0"/>
            </a:endParaRPr>
          </a:p>
          <a:p>
            <a:pPr lvl="1" eaLnBrk="1" hangingPunct="1">
              <a:lnSpc>
                <a:spcPct val="80000"/>
              </a:lnSpc>
              <a:buFont typeface="Wingdings" charset="0"/>
              <a:buNone/>
            </a:pPr>
            <a:endParaRPr lang="en-US" sz="1800" b="1" dirty="0" smtClean="0">
              <a:ea typeface="ＭＳ Ｐゴシック" charset="0"/>
            </a:endParaRPr>
          </a:p>
          <a:p>
            <a:pPr lvl="1" eaLnBrk="1" hangingPunct="1">
              <a:lnSpc>
                <a:spcPct val="80000"/>
              </a:lnSpc>
              <a:buFont typeface="Wingdings" charset="0"/>
              <a:buNone/>
            </a:pPr>
            <a:endParaRPr lang="en-US" sz="1800" b="1" dirty="0">
              <a:ea typeface="ＭＳ Ｐゴシック" charset="0"/>
            </a:endParaRPr>
          </a:p>
          <a:p>
            <a:pPr lvl="1" eaLnBrk="1" hangingPunct="1">
              <a:lnSpc>
                <a:spcPct val="80000"/>
              </a:lnSpc>
              <a:buFont typeface="Wingdings" charset="0"/>
              <a:buNone/>
            </a:pPr>
            <a:r>
              <a:rPr lang="en-US" sz="1800" b="1" dirty="0" smtClean="0">
                <a:ea typeface="ＭＳ Ｐゴシック" charset="0"/>
              </a:rPr>
              <a:t>P</a:t>
            </a:r>
            <a:r>
              <a:rPr lang="en-US" sz="1800" dirty="0">
                <a:ea typeface="ＭＳ Ｐゴシック" charset="0"/>
              </a:rPr>
              <a:t>(Toothache, Catch, Cavity, Weather</a:t>
            </a:r>
            <a:r>
              <a:rPr lang="en-US" sz="1800" dirty="0" smtClean="0">
                <a:ea typeface="ＭＳ Ｐゴシック" charset="0"/>
              </a:rPr>
              <a:t>)   </a:t>
            </a:r>
          </a:p>
          <a:p>
            <a:pPr lvl="1" eaLnBrk="1" hangingPunct="1">
              <a:lnSpc>
                <a:spcPct val="80000"/>
              </a:lnSpc>
              <a:buFont typeface="Wingdings" charset="0"/>
              <a:buNone/>
            </a:pPr>
            <a:r>
              <a:rPr lang="en-US" sz="1800" dirty="0">
                <a:ea typeface="ＭＳ Ｐゴシック" charset="0"/>
              </a:rPr>
              <a:t> </a:t>
            </a:r>
            <a:r>
              <a:rPr lang="en-US" sz="1800" dirty="0" smtClean="0">
                <a:ea typeface="ＭＳ Ｐゴシック" charset="0"/>
              </a:rPr>
              <a:t>= </a:t>
            </a:r>
            <a:r>
              <a:rPr lang="en-US" sz="1800" b="1" dirty="0">
                <a:ea typeface="ＭＳ Ｐゴシック" charset="0"/>
              </a:rPr>
              <a:t>P</a:t>
            </a:r>
            <a:r>
              <a:rPr lang="en-US" sz="1800" dirty="0">
                <a:ea typeface="ＭＳ Ｐゴシック" charset="0"/>
              </a:rPr>
              <a:t>(Toothache, Catch, Cavity) </a:t>
            </a:r>
            <a:r>
              <a:rPr lang="en-US" sz="1800" b="1" dirty="0" smtClean="0">
                <a:ea typeface="ＭＳ Ｐゴシック" charset="0"/>
              </a:rPr>
              <a:t>P</a:t>
            </a:r>
            <a:r>
              <a:rPr lang="en-US" sz="1800" dirty="0">
                <a:ea typeface="ＭＳ Ｐゴシック" charset="0"/>
              </a:rPr>
              <a:t>(Weather)</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solidFill>
                  <a:srgbClr val="008380"/>
                </a:solidFill>
                <a:ea typeface="ＭＳ Ｐゴシック" charset="0"/>
              </a:rPr>
              <a:t>32 </a:t>
            </a:r>
            <a:r>
              <a:rPr lang="en-US" sz="2000" dirty="0" smtClean="0">
                <a:solidFill>
                  <a:srgbClr val="008380"/>
                </a:solidFill>
                <a:ea typeface="ＭＳ Ｐゴシック" charset="0"/>
              </a:rPr>
              <a:t>(=  2 x 2 x2 x 4) </a:t>
            </a:r>
            <a:r>
              <a:rPr lang="en-US" sz="2000" dirty="0" smtClean="0">
                <a:ea typeface="ＭＳ Ｐゴシック" charset="0"/>
              </a:rPr>
              <a:t>entries </a:t>
            </a:r>
            <a:r>
              <a:rPr lang="en-US" sz="2000" dirty="0">
                <a:ea typeface="ＭＳ Ｐゴシック" charset="0"/>
              </a:rPr>
              <a:t>reduced to </a:t>
            </a:r>
            <a:r>
              <a:rPr lang="en-US" sz="2000" dirty="0" smtClean="0">
                <a:solidFill>
                  <a:srgbClr val="008380"/>
                </a:solidFill>
                <a:ea typeface="ＭＳ Ｐゴシック" charset="0"/>
              </a:rPr>
              <a:t>12 (= 2x2x2 + 4)</a:t>
            </a:r>
            <a:r>
              <a:rPr lang="en-US" sz="2000" dirty="0" smtClean="0">
                <a:ea typeface="ＭＳ Ｐゴシック" charset="0"/>
              </a:rPr>
              <a:t>; </a:t>
            </a:r>
            <a:endParaRPr lang="en-US" sz="2000" dirty="0">
              <a:ea typeface="ＭＳ Ｐゴシック" charset="0"/>
            </a:endParaRPr>
          </a:p>
          <a:p>
            <a:pPr eaLnBrk="1" hangingPunct="1">
              <a:lnSpc>
                <a:spcPct val="80000"/>
              </a:lnSpc>
            </a:pPr>
            <a:r>
              <a:rPr lang="en-US" sz="2000" dirty="0">
                <a:ea typeface="ＭＳ Ｐゴシック" charset="0"/>
              </a:rPr>
              <a:t>for </a:t>
            </a:r>
            <a:r>
              <a:rPr lang="en-US" sz="2000" dirty="0">
                <a:solidFill>
                  <a:srgbClr val="008380"/>
                </a:solidFill>
                <a:ea typeface="ＭＳ Ｐゴシック" charset="0"/>
              </a:rPr>
              <a:t>n</a:t>
            </a:r>
            <a:r>
              <a:rPr lang="en-US" sz="2000" dirty="0">
                <a:ea typeface="ＭＳ Ｐゴシック" charset="0"/>
              </a:rPr>
              <a:t> independent biased coins, </a:t>
            </a:r>
            <a:r>
              <a:rPr lang="en-US" sz="2000" dirty="0">
                <a:solidFill>
                  <a:srgbClr val="008380"/>
                </a:solidFill>
                <a:ea typeface="ＭＳ Ｐゴシック" charset="0"/>
              </a:rPr>
              <a:t>O(2</a:t>
            </a:r>
            <a:r>
              <a:rPr lang="en-US" sz="2000" baseline="30000" dirty="0">
                <a:solidFill>
                  <a:srgbClr val="008380"/>
                </a:solidFill>
                <a:ea typeface="ＭＳ Ｐゴシック" charset="0"/>
              </a:rPr>
              <a:t>n</a:t>
            </a:r>
            <a:r>
              <a:rPr lang="en-US" sz="2000" dirty="0">
                <a:solidFill>
                  <a:srgbClr val="008380"/>
                </a:solidFill>
                <a:ea typeface="ＭＳ Ｐゴシック" charset="0"/>
              </a:rPr>
              <a:t>) </a:t>
            </a:r>
            <a:r>
              <a:rPr lang="en-US" sz="2000" dirty="0">
                <a:solidFill>
                  <a:srgbClr val="008380"/>
                </a:solidFill>
                <a:ea typeface="ＭＳ Ｐゴシック" charset="0"/>
                <a:cs typeface="Arial" charset="0"/>
              </a:rPr>
              <a:t>→</a:t>
            </a:r>
            <a:r>
              <a:rPr lang="en-US" sz="2000" dirty="0">
                <a:solidFill>
                  <a:srgbClr val="008380"/>
                </a:solidFill>
                <a:ea typeface="ＭＳ Ｐゴシック" charset="0"/>
              </a:rPr>
              <a:t>O(n)</a:t>
            </a:r>
            <a:r>
              <a:rPr lang="en-US" sz="2000" dirty="0">
                <a:ea typeface="ＭＳ Ｐゴシック" charset="0"/>
              </a:rPr>
              <a:t>
Absolute independence powerful but rare</a:t>
            </a:r>
            <a:endParaRPr lang="en-US" sz="1400" dirty="0">
              <a:ea typeface="ＭＳ Ｐゴシック" charset="0"/>
            </a:endParaRPr>
          </a:p>
          <a:p>
            <a:pPr eaLnBrk="1" hangingPunct="1">
              <a:lnSpc>
                <a:spcPct val="80000"/>
              </a:lnSpc>
            </a:pPr>
            <a:r>
              <a:rPr lang="en-US" sz="2000" dirty="0">
                <a:ea typeface="ＭＳ Ｐゴシック" charset="0"/>
              </a:rPr>
              <a:t>Dentistry is a large field with hundreds of variables, none of which are independent. What to do?</a:t>
            </a:r>
          </a:p>
        </p:txBody>
      </p:sp>
      <p:pic>
        <p:nvPicPr>
          <p:cNvPr id="66564" name="Picture 4" descr="weather-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64904"/>
            <a:ext cx="43434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61</a:t>
            </a:fld>
            <a:endParaRPr lang="de-DE" dirty="0"/>
          </a:p>
        </p:txBody>
      </p:sp>
    </p:spTree>
    <p:extLst>
      <p:ext uri="{BB962C8B-B14F-4D97-AF65-F5344CB8AC3E}">
        <p14:creationId xmlns:p14="http://schemas.microsoft.com/office/powerpoint/2010/main" val="146115151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a:t>
            </a:r>
          </a:p>
        </p:txBody>
      </p:sp>
      <p:sp>
        <p:nvSpPr>
          <p:cNvPr id="68611" name="Rectangle 3"/>
          <p:cNvSpPr>
            <a:spLocks noGrp="1" noChangeArrowheads="1"/>
          </p:cNvSpPr>
          <p:nvPr>
            <p:ph type="body" idx="1"/>
          </p:nvPr>
        </p:nvSpPr>
        <p:spPr>
          <a:xfrm>
            <a:off x="457200" y="1340768"/>
            <a:ext cx="8229600" cy="4525963"/>
          </a:xfrm>
        </p:spPr>
        <p:txBody>
          <a:bodyPr/>
          <a:lstStyle/>
          <a:p>
            <a:pPr eaLnBrk="1" hangingPunct="1">
              <a:lnSpc>
                <a:spcPct val="80000"/>
              </a:lnSpc>
            </a:pPr>
            <a:r>
              <a:rPr lang="en-US" sz="2000" b="1" dirty="0">
                <a:solidFill>
                  <a:srgbClr val="008380"/>
                </a:solidFill>
                <a:ea typeface="ＭＳ Ｐゴシック" charset="0"/>
              </a:rPr>
              <a:t>P</a:t>
            </a:r>
            <a:r>
              <a:rPr lang="en-US" sz="2000" dirty="0">
                <a:solidFill>
                  <a:srgbClr val="008380"/>
                </a:solidFill>
                <a:ea typeface="ＭＳ Ｐゴシック" charset="0"/>
              </a:rPr>
              <a:t>(Toothache, Cavity, Catch) </a:t>
            </a:r>
            <a:r>
              <a:rPr lang="en-US" sz="2000" dirty="0">
                <a:ea typeface="ＭＳ Ｐゴシック" charset="0"/>
              </a:rPr>
              <a:t>has </a:t>
            </a:r>
            <a:r>
              <a:rPr lang="en-US" sz="2000" dirty="0">
                <a:solidFill>
                  <a:srgbClr val="008380"/>
                </a:solidFill>
                <a:ea typeface="ＭＳ Ｐゴシック" charset="0"/>
              </a:rPr>
              <a:t>2</a:t>
            </a:r>
            <a:r>
              <a:rPr lang="en-US" sz="2000" baseline="30000" dirty="0">
                <a:solidFill>
                  <a:srgbClr val="008380"/>
                </a:solidFill>
                <a:ea typeface="ＭＳ Ｐゴシック" charset="0"/>
              </a:rPr>
              <a:t>3</a:t>
            </a:r>
            <a:r>
              <a:rPr lang="en-US" sz="2000" dirty="0">
                <a:solidFill>
                  <a:srgbClr val="008380"/>
                </a:solidFill>
                <a:ea typeface="ＭＳ Ｐゴシック" charset="0"/>
              </a:rPr>
              <a:t> – 1 = 7 </a:t>
            </a:r>
            <a:r>
              <a:rPr lang="en-US" sz="2000" dirty="0">
                <a:ea typeface="ＭＳ Ｐゴシック" charset="0"/>
              </a:rPr>
              <a:t>independent entries </a:t>
            </a:r>
            <a:endParaRPr lang="en-US" sz="2000" dirty="0" smtClean="0">
              <a:ea typeface="ＭＳ Ｐゴシック" charset="0"/>
            </a:endParaRPr>
          </a:p>
          <a:p>
            <a:pPr marL="0" indent="0" eaLnBrk="1" hangingPunct="1">
              <a:lnSpc>
                <a:spcPct val="80000"/>
              </a:lnSpc>
              <a:buNone/>
            </a:pPr>
            <a:endParaRPr lang="en-US" sz="1400" dirty="0">
              <a:ea typeface="ＭＳ Ｐゴシック" charset="0"/>
            </a:endParaRPr>
          </a:p>
          <a:p>
            <a:pPr eaLnBrk="1" hangingPunct="1">
              <a:lnSpc>
                <a:spcPct val="80000"/>
              </a:lnSpc>
            </a:pPr>
            <a:r>
              <a:rPr lang="en-US" sz="2000" dirty="0">
                <a:ea typeface="ＭＳ Ｐゴシック" charset="0"/>
              </a:rPr>
              <a:t>If I have a cavity, the probability that the probe catches in it doesn't depend on whether I have a toothache:</a:t>
            </a:r>
          </a:p>
          <a:p>
            <a:pPr lvl="1" eaLnBrk="1" hangingPunct="1">
              <a:lnSpc>
                <a:spcPct val="80000"/>
              </a:lnSpc>
              <a:buFont typeface="Wingdings" charset="0"/>
              <a:buNone/>
            </a:pPr>
            <a:r>
              <a:rPr lang="en-US" sz="1800" dirty="0">
                <a:ea typeface="ＭＳ Ｐゴシック" charset="0"/>
              </a:rPr>
              <a:t>(1) </a:t>
            </a:r>
            <a:r>
              <a:rPr lang="en-US" sz="1800" b="1" dirty="0">
                <a:solidFill>
                  <a:srgbClr val="008380"/>
                </a:solidFill>
                <a:ea typeface="ＭＳ Ｐゴシック" charset="0"/>
              </a:rPr>
              <a:t>P</a:t>
            </a:r>
            <a:r>
              <a:rPr lang="en-US" sz="1800" dirty="0">
                <a:solidFill>
                  <a:srgbClr val="008380"/>
                </a:solidFill>
                <a:ea typeface="ＭＳ Ｐゴシック" charset="0"/>
              </a:rPr>
              <a:t>(catch | toothache, cavity) = </a:t>
            </a:r>
            <a:r>
              <a:rPr lang="en-US" sz="1800" b="1" dirty="0">
                <a:solidFill>
                  <a:srgbClr val="008380"/>
                </a:solidFill>
                <a:ea typeface="ＭＳ Ｐゴシック" charset="0"/>
              </a:rPr>
              <a:t>P</a:t>
            </a:r>
            <a:r>
              <a:rPr lang="en-US" sz="1800" dirty="0">
                <a:solidFill>
                  <a:srgbClr val="008380"/>
                </a:solidFill>
                <a:ea typeface="ＭＳ Ｐゴシック" charset="0"/>
              </a:rPr>
              <a:t>(catch | cavity)</a:t>
            </a:r>
          </a:p>
          <a:p>
            <a:pPr lvl="4" eaLnBrk="1" hangingPunct="1">
              <a:lnSpc>
                <a:spcPct val="80000"/>
              </a:lnSpc>
            </a:pPr>
            <a:endParaRPr lang="en-US" sz="1400" dirty="0">
              <a:ea typeface="ＭＳ Ｐゴシック" charset="0"/>
            </a:endParaRPr>
          </a:p>
          <a:p>
            <a:pPr eaLnBrk="1" hangingPunct="1">
              <a:lnSpc>
                <a:spcPct val="80000"/>
              </a:lnSpc>
            </a:pPr>
            <a:r>
              <a:rPr lang="en-US" sz="2000" dirty="0">
                <a:ea typeface="ＭＳ Ｐゴシック" charset="0"/>
              </a:rPr>
              <a:t>The same independence holds if I haven't got a cavity:</a:t>
            </a:r>
          </a:p>
          <a:p>
            <a:pPr lvl="1" eaLnBrk="1" hangingPunct="1">
              <a:lnSpc>
                <a:spcPct val="80000"/>
              </a:lnSpc>
              <a:buFont typeface="Wingdings" charset="0"/>
              <a:buNone/>
            </a:pPr>
            <a:r>
              <a:rPr lang="en-US" sz="1800" dirty="0">
                <a:ea typeface="ＭＳ Ｐゴシック" charset="0"/>
              </a:rPr>
              <a:t>(2)</a:t>
            </a:r>
            <a:r>
              <a:rPr lang="en-US" sz="1800" dirty="0">
                <a:solidFill>
                  <a:srgbClr val="008380"/>
                </a:solidFill>
                <a:ea typeface="ＭＳ Ｐゴシック" charset="0"/>
              </a:rPr>
              <a:t> </a:t>
            </a:r>
            <a:r>
              <a:rPr lang="en-US" sz="1800" b="1" dirty="0">
                <a:solidFill>
                  <a:srgbClr val="008380"/>
                </a:solidFill>
                <a:ea typeface="ＭＳ Ｐゴシック" charset="0"/>
              </a:rPr>
              <a:t>P</a:t>
            </a:r>
            <a:r>
              <a:rPr lang="en-US" sz="1800" dirty="0">
                <a:solidFill>
                  <a:srgbClr val="008380"/>
                </a:solidFill>
                <a:ea typeface="ＭＳ Ｐゴシック" charset="0"/>
              </a:rPr>
              <a:t>(catch | </a:t>
            </a:r>
            <a:r>
              <a:rPr lang="en-US" sz="1800" dirty="0" err="1">
                <a:solidFill>
                  <a:srgbClr val="008380"/>
                </a:solidFill>
                <a:ea typeface="ＭＳ Ｐゴシック" charset="0"/>
              </a:rPr>
              <a:t>toothache,</a:t>
            </a:r>
            <a:r>
              <a:rPr lang="en-US" sz="1800" dirty="0" err="1">
                <a:solidFill>
                  <a:srgbClr val="008380"/>
                </a:solidFill>
                <a:ea typeface="ＭＳ Ｐゴシック" charset="0"/>
                <a:sym typeface="Symbol" charset="0"/>
              </a:rPr>
              <a:t></a:t>
            </a:r>
            <a:r>
              <a:rPr lang="en-US" sz="1800" dirty="0" err="1">
                <a:solidFill>
                  <a:srgbClr val="008380"/>
                </a:solidFill>
                <a:ea typeface="ＭＳ Ｐゴシック" charset="0"/>
              </a:rPr>
              <a:t>cavity</a:t>
            </a:r>
            <a:r>
              <a:rPr lang="en-US" sz="1800" dirty="0">
                <a:solidFill>
                  <a:srgbClr val="008380"/>
                </a:solidFill>
                <a:ea typeface="ＭＳ Ｐゴシック" charset="0"/>
              </a:rPr>
              <a:t>) = </a:t>
            </a:r>
            <a:r>
              <a:rPr lang="en-US" sz="1800" b="1" dirty="0">
                <a:solidFill>
                  <a:srgbClr val="008380"/>
                </a:solidFill>
                <a:ea typeface="ＭＳ Ｐゴシック" charset="0"/>
              </a:rPr>
              <a:t>P</a:t>
            </a:r>
            <a:r>
              <a:rPr lang="en-US" sz="1800" dirty="0">
                <a:solidFill>
                  <a:srgbClr val="008380"/>
                </a:solidFill>
                <a:ea typeface="ＭＳ Ｐゴシック" charset="0"/>
              </a:rPr>
              <a:t>(catch | </a:t>
            </a:r>
            <a:r>
              <a:rPr lang="en-US" sz="1800" dirty="0">
                <a:solidFill>
                  <a:srgbClr val="008380"/>
                </a:solidFill>
                <a:ea typeface="ＭＳ Ｐゴシック" charset="0"/>
                <a:sym typeface="Symbol" charset="0"/>
              </a:rPr>
              <a:t></a:t>
            </a:r>
            <a:r>
              <a:rPr lang="en-US" sz="1800" dirty="0">
                <a:solidFill>
                  <a:srgbClr val="008380"/>
                </a:solidFill>
                <a:ea typeface="ＭＳ Ｐゴシック" charset="0"/>
              </a:rPr>
              <a:t>cavity)</a:t>
            </a:r>
            <a:r>
              <a:rPr lang="en-US" sz="1400" dirty="0">
                <a:ea typeface="ＭＳ Ｐゴシック" charset="0"/>
              </a:rPr>
              <a:t>
</a:t>
            </a:r>
          </a:p>
          <a:p>
            <a:pPr eaLnBrk="1" hangingPunct="1">
              <a:lnSpc>
                <a:spcPct val="80000"/>
              </a:lnSpc>
            </a:pPr>
            <a:r>
              <a:rPr lang="en-US" sz="2000" dirty="0">
                <a:solidFill>
                  <a:srgbClr val="008380"/>
                </a:solidFill>
                <a:ea typeface="ＭＳ Ｐゴシック" charset="0"/>
              </a:rPr>
              <a:t>Catch</a:t>
            </a:r>
            <a:r>
              <a:rPr lang="en-US" sz="2000" dirty="0">
                <a:ea typeface="ＭＳ Ｐゴシック" charset="0"/>
              </a:rPr>
              <a:t> is </a:t>
            </a:r>
            <a:r>
              <a:rPr lang="en-US" sz="2000" dirty="0">
                <a:solidFill>
                  <a:srgbClr val="0000FF"/>
                </a:solidFill>
                <a:ea typeface="ＭＳ Ｐゴシック" charset="0"/>
              </a:rPr>
              <a:t>conditionally independent </a:t>
            </a:r>
            <a:r>
              <a:rPr lang="en-US" sz="2000" dirty="0">
                <a:ea typeface="ＭＳ Ｐゴシック" charset="0"/>
              </a:rPr>
              <a:t>of </a:t>
            </a:r>
            <a:r>
              <a:rPr lang="en-US" sz="2000" dirty="0">
                <a:solidFill>
                  <a:srgbClr val="008380"/>
                </a:solidFill>
                <a:ea typeface="ＭＳ Ｐゴシック" charset="0"/>
              </a:rPr>
              <a:t>Toothache</a:t>
            </a:r>
            <a:r>
              <a:rPr lang="en-US" sz="2000" dirty="0">
                <a:ea typeface="ＭＳ Ｐゴシック" charset="0"/>
              </a:rPr>
              <a:t> given </a:t>
            </a:r>
            <a:r>
              <a:rPr lang="en-US" sz="2000" dirty="0">
                <a:solidFill>
                  <a:srgbClr val="008380"/>
                </a:solidFill>
                <a:ea typeface="ＭＳ Ｐゴシック" charset="0"/>
              </a:rPr>
              <a:t>Cavity</a:t>
            </a:r>
            <a:r>
              <a:rPr lang="en-US" sz="2000" dirty="0">
                <a:ea typeface="ＭＳ Ｐゴシック" charset="0"/>
              </a:rPr>
              <a:t>:</a:t>
            </a:r>
          </a:p>
          <a:p>
            <a:pPr lvl="1" eaLnBrk="1" hangingPunct="1">
              <a:lnSpc>
                <a:spcPct val="80000"/>
              </a:lnSpc>
              <a:buFont typeface="Wingdings" charset="0"/>
              <a:buNone/>
            </a:pPr>
            <a:r>
              <a:rPr lang="en-US" sz="1800" b="1" dirty="0">
                <a:solidFill>
                  <a:srgbClr val="008380"/>
                </a:solidFill>
                <a:ea typeface="ＭＳ Ｐゴシック" charset="0"/>
              </a:rPr>
              <a:t>P</a:t>
            </a:r>
            <a:r>
              <a:rPr lang="en-US" sz="1800" dirty="0">
                <a:solidFill>
                  <a:srgbClr val="008380"/>
                </a:solidFill>
                <a:ea typeface="ＭＳ Ｐゴシック" charset="0"/>
              </a:rPr>
              <a:t>(Catch | </a:t>
            </a:r>
            <a:r>
              <a:rPr lang="en-US" sz="1800" dirty="0" err="1">
                <a:solidFill>
                  <a:srgbClr val="008380"/>
                </a:solidFill>
                <a:ea typeface="ＭＳ Ｐゴシック" charset="0"/>
              </a:rPr>
              <a:t>Toothache,Cavity</a:t>
            </a:r>
            <a:r>
              <a:rPr lang="en-US" sz="1800" dirty="0">
                <a:solidFill>
                  <a:srgbClr val="008380"/>
                </a:solidFill>
                <a:ea typeface="ＭＳ Ｐゴシック" charset="0"/>
              </a:rPr>
              <a:t>) = </a:t>
            </a:r>
            <a:r>
              <a:rPr lang="en-US" sz="1800" b="1" dirty="0">
                <a:solidFill>
                  <a:srgbClr val="008380"/>
                </a:solidFill>
                <a:ea typeface="ＭＳ Ｐゴシック" charset="0"/>
              </a:rPr>
              <a:t>P</a:t>
            </a:r>
            <a:r>
              <a:rPr lang="en-US" sz="1800" dirty="0">
                <a:solidFill>
                  <a:srgbClr val="008380"/>
                </a:solidFill>
                <a:ea typeface="ＭＳ Ｐゴシック" charset="0"/>
              </a:rPr>
              <a:t>(Catch | Cavity)</a:t>
            </a:r>
            <a:r>
              <a:rPr lang="en-US" sz="1800" dirty="0">
                <a:ea typeface="ＭＳ Ｐゴシック" charset="0"/>
              </a:rPr>
              <a:t>
</a:t>
            </a:r>
            <a:endParaRPr lang="en-US" sz="1400" dirty="0">
              <a:ea typeface="ＭＳ Ｐゴシック" charset="0"/>
            </a:endParaRPr>
          </a:p>
          <a:p>
            <a:pPr eaLnBrk="1" hangingPunct="1">
              <a:lnSpc>
                <a:spcPct val="80000"/>
              </a:lnSpc>
            </a:pPr>
            <a:r>
              <a:rPr lang="en-US" sz="2000" dirty="0">
                <a:ea typeface="ＭＳ Ｐゴシック" charset="0"/>
              </a:rPr>
              <a:t>Equivalent statements:</a:t>
            </a:r>
          </a:p>
          <a:p>
            <a:pPr lvl="1" eaLnBrk="1" hangingPunct="1">
              <a:lnSpc>
                <a:spcPct val="80000"/>
              </a:lnSpc>
              <a:buFont typeface="Wingdings" charset="0"/>
              <a:buNone/>
            </a:pPr>
            <a:r>
              <a:rPr lang="en-US" sz="1800" b="1" dirty="0">
                <a:solidFill>
                  <a:srgbClr val="008380"/>
                </a:solidFill>
                <a:ea typeface="ＭＳ Ｐゴシック" charset="0"/>
              </a:rPr>
              <a:t>P</a:t>
            </a:r>
            <a:r>
              <a:rPr lang="en-US" sz="1800" dirty="0">
                <a:solidFill>
                  <a:srgbClr val="008380"/>
                </a:solidFill>
                <a:ea typeface="ＭＳ Ｐゴシック" charset="0"/>
              </a:rPr>
              <a:t>(Toothache | Catch, Cavity) = </a:t>
            </a:r>
            <a:r>
              <a:rPr lang="en-US" sz="1800" b="1" dirty="0">
                <a:solidFill>
                  <a:srgbClr val="008380"/>
                </a:solidFill>
                <a:ea typeface="ＭＳ Ｐゴシック" charset="0"/>
              </a:rPr>
              <a:t>P</a:t>
            </a:r>
            <a:r>
              <a:rPr lang="en-US" sz="1800" dirty="0">
                <a:solidFill>
                  <a:srgbClr val="008380"/>
                </a:solidFill>
                <a:ea typeface="ＭＳ Ｐゴシック" charset="0"/>
              </a:rPr>
              <a:t>(Toothache | Cavity</a:t>
            </a:r>
            <a:r>
              <a:rPr lang="en-US" sz="1800" dirty="0" smtClean="0">
                <a:solidFill>
                  <a:srgbClr val="008380"/>
                </a:solidFill>
                <a:ea typeface="ＭＳ Ｐゴシック" charset="0"/>
              </a:rPr>
              <a:t>)</a:t>
            </a:r>
            <a:endParaRPr lang="en-US" sz="1800" dirty="0">
              <a:solidFill>
                <a:srgbClr val="008380"/>
              </a:solidFill>
              <a:ea typeface="ＭＳ Ｐゴシック" charset="0"/>
            </a:endParaRPr>
          </a:p>
          <a:p>
            <a:pPr lvl="1" eaLnBrk="1" hangingPunct="1">
              <a:lnSpc>
                <a:spcPct val="80000"/>
              </a:lnSpc>
              <a:buFont typeface="Wingdings" charset="0"/>
              <a:buNone/>
            </a:pPr>
            <a:r>
              <a:rPr lang="en-US" sz="1800" b="1" dirty="0">
                <a:solidFill>
                  <a:srgbClr val="008380"/>
                </a:solidFill>
                <a:ea typeface="ＭＳ Ｐゴシック" charset="0"/>
              </a:rPr>
              <a:t>P</a:t>
            </a:r>
            <a:r>
              <a:rPr lang="en-US" sz="1800" dirty="0">
                <a:solidFill>
                  <a:srgbClr val="008380"/>
                </a:solidFill>
                <a:ea typeface="ＭＳ Ｐゴシック" charset="0"/>
              </a:rPr>
              <a:t>(Toothache, Catch | Cavity) = </a:t>
            </a:r>
            <a:r>
              <a:rPr lang="en-US" sz="1800" b="1" dirty="0">
                <a:solidFill>
                  <a:srgbClr val="008380"/>
                </a:solidFill>
                <a:ea typeface="ＭＳ Ｐゴシック" charset="0"/>
              </a:rPr>
              <a:t>P</a:t>
            </a:r>
            <a:r>
              <a:rPr lang="en-US" sz="1800" dirty="0">
                <a:solidFill>
                  <a:srgbClr val="008380"/>
                </a:solidFill>
                <a:ea typeface="ＭＳ Ｐゴシック" charset="0"/>
              </a:rPr>
              <a:t>(Toothache | Cavity) </a:t>
            </a:r>
            <a:r>
              <a:rPr lang="en-US" sz="1800" b="1" dirty="0">
                <a:solidFill>
                  <a:srgbClr val="008380"/>
                </a:solidFill>
                <a:ea typeface="ＭＳ Ｐゴシック" charset="0"/>
              </a:rPr>
              <a:t>P</a:t>
            </a:r>
            <a:r>
              <a:rPr lang="en-US" sz="1800" dirty="0">
                <a:solidFill>
                  <a:srgbClr val="008380"/>
                </a:solidFill>
                <a:ea typeface="ＭＳ Ｐゴシック" charset="0"/>
              </a:rPr>
              <a:t>(Catch | Cavity)</a:t>
            </a:r>
            <a:r>
              <a:rPr lang="en-US" sz="1800" dirty="0">
                <a:ea typeface="ＭＳ Ｐゴシック" charset="0"/>
              </a:rPr>
              <a:t>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62</a:t>
            </a:fld>
            <a:endParaRPr lang="de-DE" dirty="0"/>
          </a:p>
        </p:txBody>
      </p:sp>
    </p:spTree>
    <p:extLst>
      <p:ext uri="{BB962C8B-B14F-4D97-AF65-F5344CB8AC3E}">
        <p14:creationId xmlns:p14="http://schemas.microsoft.com/office/powerpoint/2010/main" val="414150883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 contd.</a:t>
            </a:r>
          </a:p>
        </p:txBody>
      </p:sp>
      <p:sp>
        <p:nvSpPr>
          <p:cNvPr id="70659" name="Rectangle 3"/>
          <p:cNvSpPr>
            <a:spLocks noGrp="1" noChangeArrowheads="1"/>
          </p:cNvSpPr>
          <p:nvPr>
            <p:ph type="body" idx="1"/>
          </p:nvPr>
        </p:nvSpPr>
        <p:spPr/>
        <p:txBody>
          <a:bodyPr/>
          <a:lstStyle/>
          <a:p>
            <a:pPr eaLnBrk="1" hangingPunct="1">
              <a:lnSpc>
                <a:spcPct val="80000"/>
              </a:lnSpc>
            </a:pPr>
            <a:r>
              <a:rPr lang="en-US" sz="2400" dirty="0">
                <a:ea typeface="ＭＳ Ｐゴシック" charset="0"/>
              </a:rPr>
              <a:t>Write out full joint distribution using chain rule:</a:t>
            </a:r>
          </a:p>
          <a:p>
            <a:pPr eaLnBrk="1" hangingPunct="1">
              <a:lnSpc>
                <a:spcPct val="80000"/>
              </a:lnSpc>
              <a:buFont typeface="Times" charset="0"/>
              <a:buNone/>
            </a:pPr>
            <a:r>
              <a:rPr lang="en-US" sz="2400" b="1" dirty="0">
                <a:ea typeface="ＭＳ Ｐゴシック" charset="0"/>
              </a:rPr>
              <a:t>	</a:t>
            </a:r>
            <a:r>
              <a:rPr lang="en-US" sz="2400" b="1" dirty="0">
                <a:solidFill>
                  <a:srgbClr val="008380"/>
                </a:solidFill>
                <a:ea typeface="ＭＳ Ｐゴシック" charset="0"/>
              </a:rPr>
              <a:t>P</a:t>
            </a:r>
            <a:r>
              <a:rPr lang="en-US" sz="2400" dirty="0">
                <a:solidFill>
                  <a:srgbClr val="008380"/>
                </a:solidFill>
                <a:ea typeface="ＭＳ Ｐゴシック" charset="0"/>
              </a:rPr>
              <a:t>(Toothache, Catch, Cavity)</a:t>
            </a:r>
          </a:p>
          <a:p>
            <a:pPr lvl="1" eaLnBrk="1" hangingPunct="1">
              <a:lnSpc>
                <a:spcPct val="80000"/>
              </a:lnSpc>
              <a:buFont typeface="Wingdings" charset="0"/>
              <a:buNone/>
            </a:pPr>
            <a:r>
              <a:rPr lang="en-US" sz="2000" dirty="0">
                <a:solidFill>
                  <a:srgbClr val="008380"/>
                </a:solidFill>
                <a:ea typeface="ＭＳ Ｐゴシック" charset="0"/>
              </a:rPr>
              <a:t>	= </a:t>
            </a:r>
            <a:r>
              <a:rPr lang="en-US" sz="2000" b="1" dirty="0">
                <a:solidFill>
                  <a:srgbClr val="008380"/>
                </a:solidFill>
                <a:ea typeface="ＭＳ Ｐゴシック" charset="0"/>
              </a:rPr>
              <a:t>P</a:t>
            </a:r>
            <a:r>
              <a:rPr lang="en-US" sz="2000" dirty="0">
                <a:solidFill>
                  <a:srgbClr val="008380"/>
                </a:solidFill>
                <a:ea typeface="ＭＳ Ｐゴシック" charset="0"/>
              </a:rPr>
              <a:t>(Toothache | Catch, Cavity) </a:t>
            </a:r>
            <a:r>
              <a:rPr lang="en-US" sz="2000" b="1" dirty="0">
                <a:solidFill>
                  <a:srgbClr val="008380"/>
                </a:solidFill>
                <a:ea typeface="ＭＳ Ｐゴシック" charset="0"/>
              </a:rPr>
              <a:t>P</a:t>
            </a:r>
            <a:r>
              <a:rPr lang="en-US" sz="2000" dirty="0">
                <a:solidFill>
                  <a:srgbClr val="008380"/>
                </a:solidFill>
                <a:ea typeface="ＭＳ Ｐゴシック" charset="0"/>
              </a:rPr>
              <a:t>(Catch, Cavity)</a:t>
            </a:r>
            <a:r>
              <a:rPr lang="en-US" sz="2000" dirty="0">
                <a:ea typeface="ＭＳ Ｐゴシック" charset="0"/>
              </a:rPr>
              <a:t>
</a:t>
            </a:r>
          </a:p>
          <a:p>
            <a:pPr lvl="1" eaLnBrk="1" hangingPunct="1">
              <a:lnSpc>
                <a:spcPct val="80000"/>
              </a:lnSpc>
              <a:buFont typeface="Wingdings" charset="0"/>
              <a:buNone/>
            </a:pPr>
            <a:r>
              <a:rPr lang="en-US" sz="2000" dirty="0">
                <a:ea typeface="ＭＳ Ｐゴシック" charset="0"/>
              </a:rPr>
              <a:t>	</a:t>
            </a:r>
            <a:r>
              <a:rPr lang="en-US" sz="2000" dirty="0">
                <a:solidFill>
                  <a:srgbClr val="008380"/>
                </a:solidFill>
                <a:ea typeface="ＭＳ Ｐゴシック" charset="0"/>
              </a:rPr>
              <a:t>= </a:t>
            </a:r>
            <a:r>
              <a:rPr lang="en-US" sz="2000" b="1" dirty="0">
                <a:solidFill>
                  <a:srgbClr val="008380"/>
                </a:solidFill>
                <a:ea typeface="ＭＳ Ｐゴシック" charset="0"/>
              </a:rPr>
              <a:t>P</a:t>
            </a:r>
            <a:r>
              <a:rPr lang="en-US" sz="2000" dirty="0">
                <a:solidFill>
                  <a:srgbClr val="008380"/>
                </a:solidFill>
                <a:ea typeface="ＭＳ Ｐゴシック" charset="0"/>
              </a:rPr>
              <a:t>(Toothache | Catch, Cavity) </a:t>
            </a:r>
            <a:r>
              <a:rPr lang="en-US" sz="2000" b="1" dirty="0">
                <a:solidFill>
                  <a:srgbClr val="008380"/>
                </a:solidFill>
                <a:ea typeface="ＭＳ Ｐゴシック" charset="0"/>
              </a:rPr>
              <a:t>P</a:t>
            </a:r>
            <a:r>
              <a:rPr lang="en-US" sz="2000" dirty="0">
                <a:solidFill>
                  <a:srgbClr val="008380"/>
                </a:solidFill>
                <a:ea typeface="ＭＳ Ｐゴシック" charset="0"/>
              </a:rPr>
              <a:t>(Catch | Cavity) </a:t>
            </a:r>
            <a:r>
              <a:rPr lang="en-US" sz="2000" b="1" dirty="0">
                <a:solidFill>
                  <a:srgbClr val="008380"/>
                </a:solidFill>
                <a:ea typeface="ＭＳ Ｐゴシック" charset="0"/>
              </a:rPr>
              <a:t>P</a:t>
            </a:r>
            <a:r>
              <a:rPr lang="en-US" sz="2000" dirty="0">
                <a:solidFill>
                  <a:srgbClr val="008380"/>
                </a:solidFill>
                <a:ea typeface="ＭＳ Ｐゴシック" charset="0"/>
              </a:rPr>
              <a:t>(Cavity</a:t>
            </a:r>
            <a:r>
              <a:rPr lang="en-US" sz="2000" dirty="0" smtClean="0">
                <a:solidFill>
                  <a:srgbClr val="008380"/>
                </a:solidFill>
                <a:ea typeface="ＭＳ Ｐゴシック" charset="0"/>
              </a:rPr>
              <a:t>)</a:t>
            </a:r>
          </a:p>
          <a:p>
            <a:pPr lvl="1" eaLnBrk="1" hangingPunct="1">
              <a:lnSpc>
                <a:spcPct val="80000"/>
              </a:lnSpc>
              <a:buFont typeface="Wingdings" charset="0"/>
              <a:buNone/>
            </a:pPr>
            <a:r>
              <a:rPr lang="en-US" sz="2000" dirty="0">
                <a:ea typeface="ＭＳ Ｐゴシック" charset="0"/>
              </a:rPr>
              <a:t>
	</a:t>
            </a:r>
            <a:r>
              <a:rPr lang="en-US" sz="2000" dirty="0">
                <a:solidFill>
                  <a:srgbClr val="008380"/>
                </a:solidFill>
                <a:ea typeface="ＭＳ Ｐゴシック" charset="0"/>
              </a:rPr>
              <a:t>= </a:t>
            </a:r>
            <a:r>
              <a:rPr lang="en-US" sz="2000" b="1" dirty="0">
                <a:solidFill>
                  <a:srgbClr val="008380"/>
                </a:solidFill>
                <a:ea typeface="ＭＳ Ｐゴシック" charset="0"/>
              </a:rPr>
              <a:t>P</a:t>
            </a:r>
            <a:r>
              <a:rPr lang="en-US" sz="2000" dirty="0">
                <a:solidFill>
                  <a:srgbClr val="008380"/>
                </a:solidFill>
                <a:ea typeface="ＭＳ Ｐゴシック" charset="0"/>
              </a:rPr>
              <a:t>(Toothache | Cavity) </a:t>
            </a:r>
            <a:r>
              <a:rPr lang="en-US" sz="2000" b="1" dirty="0">
                <a:solidFill>
                  <a:srgbClr val="008380"/>
                </a:solidFill>
                <a:ea typeface="ＭＳ Ｐゴシック" charset="0"/>
              </a:rPr>
              <a:t>P</a:t>
            </a:r>
            <a:r>
              <a:rPr lang="en-US" sz="2000" dirty="0">
                <a:solidFill>
                  <a:srgbClr val="008380"/>
                </a:solidFill>
                <a:ea typeface="ＭＳ Ｐゴシック" charset="0"/>
              </a:rPr>
              <a:t>(Catch | Cavity) </a:t>
            </a:r>
            <a:r>
              <a:rPr lang="en-US" sz="2000" b="1" dirty="0">
                <a:solidFill>
                  <a:srgbClr val="008380"/>
                </a:solidFill>
                <a:ea typeface="ＭＳ Ｐゴシック" charset="0"/>
              </a:rPr>
              <a:t>P</a:t>
            </a:r>
            <a:r>
              <a:rPr lang="en-US" sz="2000" dirty="0">
                <a:solidFill>
                  <a:srgbClr val="008380"/>
                </a:solidFill>
                <a:ea typeface="ＭＳ Ｐゴシック" charset="0"/>
              </a:rPr>
              <a:t>(Cavity)</a:t>
            </a:r>
            <a:r>
              <a:rPr lang="en-US" sz="2000" dirty="0">
                <a:ea typeface="ＭＳ Ｐゴシック" charset="0"/>
              </a:rPr>
              <a:t>
</a:t>
            </a:r>
            <a:r>
              <a:rPr lang="en-US" sz="2000" dirty="0">
                <a:ea typeface="ＭＳ Ｐゴシック" charset="0"/>
              </a:rPr>
              <a:t> </a:t>
            </a:r>
            <a:r>
              <a:rPr lang="en-US" sz="2000" dirty="0" smtClean="0">
                <a:ea typeface="ＭＳ Ｐゴシック" charset="0"/>
              </a:rPr>
              <a:t>      (</a:t>
            </a:r>
            <a:r>
              <a:rPr lang="en-US" sz="2000" dirty="0">
                <a:ea typeface="ＭＳ Ｐゴシック" charset="0"/>
              </a:rPr>
              <a:t>with conditional independence)</a:t>
            </a:r>
          </a:p>
          <a:p>
            <a:pPr lvl="1" eaLnBrk="1" hangingPunct="1">
              <a:lnSpc>
                <a:spcPct val="80000"/>
              </a:lnSpc>
              <a:buFont typeface="Wingdings" charset="0"/>
              <a:buNone/>
            </a:pPr>
            <a:endParaRPr lang="en-US" sz="2000" dirty="0">
              <a:solidFill>
                <a:srgbClr val="008380"/>
              </a:solidFill>
              <a:ea typeface="ＭＳ Ｐゴシック" charset="0"/>
            </a:endParaRPr>
          </a:p>
          <a:p>
            <a:pPr eaLnBrk="1" hangingPunct="1">
              <a:lnSpc>
                <a:spcPct val="80000"/>
              </a:lnSpc>
              <a:buFont typeface="Times" charset="0"/>
              <a:buNone/>
            </a:pPr>
            <a:r>
              <a:rPr lang="en-US" sz="2400" dirty="0">
                <a:solidFill>
                  <a:srgbClr val="008380"/>
                </a:solidFill>
                <a:ea typeface="ＭＳ Ｐゴシック" charset="0"/>
              </a:rPr>
              <a:t>	i.e., 2 + 2 + 1 = 5 </a:t>
            </a:r>
            <a:r>
              <a:rPr lang="en-US" sz="2400" dirty="0">
                <a:ea typeface="ＭＳ Ｐゴシック" charset="0"/>
              </a:rPr>
              <a:t>independent numbers</a:t>
            </a:r>
            <a:endParaRPr lang="en-US" sz="1600" dirty="0">
              <a:solidFill>
                <a:srgbClr val="FF0000"/>
              </a:solidFill>
              <a:ea typeface="ＭＳ Ｐゴシック" charset="0"/>
            </a:endParaRPr>
          </a:p>
          <a:p>
            <a:pPr eaLnBrk="1" hangingPunct="1">
              <a:lnSpc>
                <a:spcPct val="80000"/>
              </a:lnSpc>
            </a:pPr>
            <a:r>
              <a:rPr lang="en-US" sz="2400" dirty="0">
                <a:solidFill>
                  <a:srgbClr val="FF0000"/>
                </a:solidFill>
                <a:ea typeface="ＭＳ Ｐゴシック" charset="0"/>
              </a:rPr>
              <a:t>In most cases, the use of conditional independence reduces the size of the representation of the joint distribution from exponential in n to linear in n.</a:t>
            </a:r>
            <a:endParaRPr lang="en-US" sz="1600" dirty="0">
              <a:solidFill>
                <a:srgbClr val="FF0000"/>
              </a:solidFill>
              <a:ea typeface="ＭＳ Ｐゴシック" charset="0"/>
            </a:endParaRPr>
          </a:p>
          <a:p>
            <a:pPr eaLnBrk="1" hangingPunct="1">
              <a:lnSpc>
                <a:spcPct val="80000"/>
              </a:lnSpc>
            </a:pPr>
            <a:r>
              <a:rPr lang="en-US" sz="2400" dirty="0">
                <a:solidFill>
                  <a:srgbClr val="FF0000"/>
                </a:solidFill>
                <a:ea typeface="ＭＳ Ｐゴシック" charset="0"/>
              </a:rPr>
              <a:t>Conditional independence is our most basic and robust form of knowledge about uncertain environments.</a:t>
            </a:r>
            <a:endParaRPr lang="en-US" sz="24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63</a:t>
            </a:fld>
            <a:endParaRPr lang="de-DE" dirty="0"/>
          </a:p>
        </p:txBody>
      </p:sp>
    </p:spTree>
    <p:extLst>
      <p:ext uri="{BB962C8B-B14F-4D97-AF65-F5344CB8AC3E}">
        <p14:creationId xmlns:p14="http://schemas.microsoft.com/office/powerpoint/2010/main" val="8678304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Search Engines: State of the Art</a:t>
            </a:r>
            <a:endParaRPr lang="en-US"/>
          </a:p>
        </p:txBody>
      </p:sp>
      <p:sp>
        <p:nvSpPr>
          <p:cNvPr id="3" name="Inhaltsplatzhalter 2"/>
          <p:cNvSpPr>
            <a:spLocks noGrp="1"/>
          </p:cNvSpPr>
          <p:nvPr>
            <p:ph idx="1"/>
          </p:nvPr>
        </p:nvSpPr>
        <p:spPr>
          <a:xfrm>
            <a:off x="457200" y="1196975"/>
            <a:ext cx="8507288" cy="4968875"/>
          </a:xfrm>
        </p:spPr>
        <p:txBody>
          <a:bodyPr/>
          <a:lstStyle/>
          <a:p>
            <a:r>
              <a:rPr lang="en-US" dirty="0" smtClean="0">
                <a:solidFill>
                  <a:srgbClr val="6D7CFF"/>
                </a:solidFill>
              </a:rPr>
              <a:t>Input: </a:t>
            </a:r>
            <a:r>
              <a:rPr lang="en-US" dirty="0" smtClean="0">
                <a:solidFill>
                  <a:schemeClr val="accent3">
                    <a:lumMod val="75000"/>
                  </a:schemeClr>
                </a:solidFill>
              </a:rPr>
              <a:t>Strings (typed or via audio), images, ...</a:t>
            </a:r>
          </a:p>
          <a:p>
            <a:r>
              <a:rPr lang="en-US" dirty="0" smtClean="0">
                <a:solidFill>
                  <a:srgbClr val="6D7CFF"/>
                </a:solidFill>
              </a:rPr>
              <a:t>Public services: </a:t>
            </a:r>
          </a:p>
          <a:p>
            <a:pPr lvl="1"/>
            <a:r>
              <a:rPr lang="en-US" dirty="0" smtClean="0">
                <a:solidFill>
                  <a:schemeClr val="accent3">
                    <a:lumMod val="75000"/>
                  </a:schemeClr>
                </a:solidFill>
              </a:rPr>
              <a:t>Links to web pages plus mini synopses via GUI</a:t>
            </a:r>
          </a:p>
          <a:p>
            <a:pPr lvl="1"/>
            <a:r>
              <a:rPr lang="en-US" dirty="0" smtClean="0">
                <a:solidFill>
                  <a:schemeClr val="accent3">
                    <a:lumMod val="75000"/>
                  </a:schemeClr>
                </a:solidFill>
              </a:rPr>
              <a:t>Presentations of structured information via GUI</a:t>
            </a:r>
            <a:br>
              <a:rPr lang="en-US" dirty="0" smtClean="0">
                <a:solidFill>
                  <a:schemeClr val="accent3">
                    <a:lumMod val="75000"/>
                  </a:schemeClr>
                </a:solidFill>
              </a:rPr>
            </a:br>
            <a:r>
              <a:rPr lang="en-US" dirty="0" smtClean="0">
                <a:solidFill>
                  <a:schemeClr val="accent3">
                    <a:lumMod val="75000"/>
                  </a:schemeClr>
                </a:solidFill>
              </a:rPr>
              <a:t>excerpts from the Knowledge Vault </a:t>
            </a:r>
            <a:br>
              <a:rPr lang="en-US" dirty="0" smtClean="0">
                <a:solidFill>
                  <a:schemeClr val="accent3">
                    <a:lumMod val="75000"/>
                  </a:schemeClr>
                </a:solidFill>
              </a:rPr>
            </a:br>
            <a:r>
              <a:rPr lang="en-US" dirty="0" smtClean="0">
                <a:solidFill>
                  <a:schemeClr val="accent3">
                    <a:lumMod val="75000"/>
                  </a:schemeClr>
                </a:solidFill>
              </a:rPr>
              <a:t>(previously known as Knowledge Graph)</a:t>
            </a:r>
          </a:p>
          <a:p>
            <a:r>
              <a:rPr lang="en-US" dirty="0" smtClean="0">
                <a:solidFill>
                  <a:srgbClr val="0000FF"/>
                </a:solidFill>
              </a:rPr>
              <a:t>NSA services: ?</a:t>
            </a:r>
          </a:p>
          <a:p>
            <a:r>
              <a:rPr lang="en-US" dirty="0" smtClean="0">
                <a:solidFill>
                  <a:srgbClr val="0000FF"/>
                </a:solidFill>
              </a:rPr>
              <a:t>Methods: </a:t>
            </a:r>
            <a:r>
              <a:rPr lang="en-US" dirty="0" smtClean="0"/>
              <a:t>Information retrieval, machine learning</a:t>
            </a:r>
          </a:p>
          <a:p>
            <a:r>
              <a:rPr lang="en-US" dirty="0" smtClean="0">
                <a:solidFill>
                  <a:srgbClr val="0000FF"/>
                </a:solidFill>
              </a:rPr>
              <a:t>Data: </a:t>
            </a:r>
            <a:r>
              <a:rPr lang="en-US" dirty="0" smtClean="0"/>
              <a:t>Grabbed from many resources (win-win suggested):</a:t>
            </a:r>
          </a:p>
          <a:p>
            <a:pPr lvl="1"/>
            <a:r>
              <a:rPr lang="en-US" dirty="0" smtClean="0"/>
              <a:t>Web, Wikipedia (</a:t>
            </a:r>
            <a:r>
              <a:rPr lang="is-IS" dirty="0" smtClean="0"/>
              <a:t>DBpedia, </a:t>
            </a:r>
            <a:r>
              <a:rPr lang="en-US" dirty="0" err="1" smtClean="0"/>
              <a:t>Wikidata</a:t>
            </a:r>
            <a:r>
              <a:rPr lang="en-US" dirty="0" smtClean="0"/>
              <a:t>, </a:t>
            </a:r>
            <a:r>
              <a:rPr lang="is-IS" dirty="0" smtClean="0"/>
              <a:t>…), DBLP, Freebase, ...</a:t>
            </a:r>
            <a:endParaRPr lang="en-US" dirty="0" smtClean="0"/>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7</a:t>
            </a:fld>
            <a:endParaRPr lang="de-DE"/>
          </a:p>
        </p:txBody>
      </p:sp>
    </p:spTree>
    <p:extLst>
      <p:ext uri="{BB962C8B-B14F-4D97-AF65-F5344CB8AC3E}">
        <p14:creationId xmlns:p14="http://schemas.microsoft.com/office/powerpoint/2010/main" val="3019254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Search Engines</a:t>
            </a:r>
            <a:endParaRPr lang="en-US" dirty="0"/>
          </a:p>
        </p:txBody>
      </p:sp>
      <p:sp>
        <p:nvSpPr>
          <p:cNvPr id="3" name="Inhaltsplatzhalter 2"/>
          <p:cNvSpPr>
            <a:spLocks noGrp="1"/>
          </p:cNvSpPr>
          <p:nvPr>
            <p:ph idx="1"/>
          </p:nvPr>
        </p:nvSpPr>
        <p:spPr/>
        <p:txBody>
          <a:bodyPr/>
          <a:lstStyle/>
          <a:p>
            <a:r>
              <a:rPr lang="en-US" dirty="0" smtClean="0"/>
              <a:t>Find documents: Papers, articles, presentations, ...</a:t>
            </a:r>
          </a:p>
          <a:p>
            <a:pPr lvl="1"/>
            <a:r>
              <a:rPr lang="en-US" dirty="0" smtClean="0"/>
              <a:t>Extremely cool</a:t>
            </a:r>
          </a:p>
          <a:p>
            <a:pPr lvl="1"/>
            <a:r>
              <a:rPr lang="en-US" dirty="0" smtClean="0"/>
              <a:t>But</a:t>
            </a:r>
            <a:r>
              <a:rPr lang="is-IS" dirty="0" smtClean="0"/>
              <a:t>…</a:t>
            </a:r>
          </a:p>
          <a:p>
            <a:r>
              <a:rPr lang="en-US" dirty="0" smtClean="0"/>
              <a:t>Hardly any support for </a:t>
            </a:r>
            <a:r>
              <a:rPr lang="en-US" dirty="0" smtClean="0">
                <a:solidFill>
                  <a:srgbClr val="0000FF"/>
                </a:solidFill>
              </a:rPr>
              <a:t>interpreting</a:t>
            </a:r>
            <a:r>
              <a:rPr lang="en-US" dirty="0" smtClean="0"/>
              <a:t> </a:t>
            </a:r>
            <a:r>
              <a:rPr lang="en-US" dirty="0" smtClean="0">
                <a:solidFill>
                  <a:srgbClr val="0000FF"/>
                </a:solidFill>
              </a:rPr>
              <a:t>documents</a:t>
            </a:r>
            <a:r>
              <a:rPr lang="en-US" dirty="0"/>
              <a:t> </a:t>
            </a:r>
            <a:r>
              <a:rPr lang="en-US" dirty="0" err="1" smtClean="0"/>
              <a:t>w.r.t</a:t>
            </a:r>
            <a:r>
              <a:rPr lang="en-US" dirty="0" smtClean="0"/>
              <a:t>. certain goals </a:t>
            </a:r>
            <a:r>
              <a:rPr lang="en-US" dirty="0"/>
              <a:t>(Knowledge Vault is just a start)</a:t>
            </a:r>
            <a:endParaRPr lang="en-US" dirty="0" smtClean="0"/>
          </a:p>
          <a:p>
            <a:r>
              <a:rPr lang="en-US" dirty="0" smtClean="0"/>
              <a:t>No support for </a:t>
            </a:r>
            <a:r>
              <a:rPr lang="en-US" dirty="0" smtClean="0">
                <a:solidFill>
                  <a:srgbClr val="0000FF"/>
                </a:solidFill>
              </a:rPr>
              <a:t>interpreting data</a:t>
            </a:r>
          </a:p>
          <a:p>
            <a:pPr marL="0" indent="0">
              <a:buNone/>
            </a:pPr>
            <a:endParaRPr lang="en-US" i="1" dirty="0" smtClean="0"/>
          </a:p>
          <a:p>
            <a:r>
              <a:rPr lang="en-US" dirty="0" smtClean="0">
                <a:solidFill>
                  <a:srgbClr val="FF0000"/>
                </a:solidFill>
              </a:rPr>
              <a:t>Claim</a:t>
            </a:r>
            <a:r>
              <a:rPr lang="en-US" dirty="0" smtClean="0"/>
              <a:t>: Standard search engines provide services but copy documents (and possibly data)</a:t>
            </a:r>
          </a:p>
          <a:p>
            <a:r>
              <a:rPr lang="en-US" dirty="0" smtClean="0"/>
              <a:t>Why can’t individuals provide similar services on their document collections and data?</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spTree>
    <p:extLst>
      <p:ext uri="{BB962C8B-B14F-4D97-AF65-F5344CB8AC3E}">
        <p14:creationId xmlns:p14="http://schemas.microsoft.com/office/powerpoint/2010/main" val="28263841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Personalized Information Engines</a:t>
            </a:r>
            <a:endParaRPr lang="en-US"/>
          </a:p>
        </p:txBody>
      </p:sp>
      <p:sp>
        <p:nvSpPr>
          <p:cNvPr id="3" name="Inhaltsplatzhalter 2"/>
          <p:cNvSpPr>
            <a:spLocks noGrp="1"/>
          </p:cNvSpPr>
          <p:nvPr>
            <p:ph idx="1"/>
          </p:nvPr>
        </p:nvSpPr>
        <p:spPr/>
        <p:txBody>
          <a:bodyPr/>
          <a:lstStyle/>
          <a:p>
            <a:r>
              <a:rPr lang="en-US" dirty="0" smtClean="0"/>
              <a:t>Keep data, provide information</a:t>
            </a:r>
          </a:p>
          <a:p>
            <a:r>
              <a:rPr lang="en-US" dirty="0" smtClean="0"/>
              <a:t>Invite „agents“ to „view“ (i.e., interpret) local documents and data, without giving away all data</a:t>
            </a:r>
          </a:p>
          <a:p>
            <a:r>
              <a:rPr lang="en-US" dirty="0" smtClean="0"/>
              <a:t>Let agents take away „their“ interpretation of local documents and data (just like in a reference library).</a:t>
            </a:r>
          </a:p>
          <a:p>
            <a:r>
              <a:rPr lang="en-US" dirty="0" smtClean="0"/>
              <a:t>Doc/data provider benefits from other agents by (automatically) interacting with them</a:t>
            </a:r>
          </a:p>
          <a:p>
            <a:pPr lvl="1"/>
            <a:r>
              <a:rPr lang="en-US" dirty="0" smtClean="0"/>
              <a:t>Agents should be provided with incentives to have them „share“ their interpretations</a:t>
            </a:r>
          </a:p>
          <a:p>
            <a:r>
              <a:rPr lang="en-US" dirty="0" smtClean="0">
                <a:solidFill>
                  <a:srgbClr val="FF0000"/>
                </a:solidFill>
              </a:rPr>
              <a:t>No GUI-based interaction, but </a:t>
            </a:r>
            <a:r>
              <a:rPr lang="is-IS" dirty="0" smtClean="0">
                <a:solidFill>
                  <a:srgbClr val="FF0000"/>
                </a:solidFill>
              </a:rPr>
              <a:t>…</a:t>
            </a:r>
            <a:r>
              <a:rPr lang="en-US" dirty="0" smtClean="0">
                <a:solidFill>
                  <a:srgbClr val="FF0000"/>
                </a:solidFill>
              </a:rPr>
              <a:t/>
            </a:r>
            <a:br>
              <a:rPr lang="en-US" dirty="0" smtClean="0">
                <a:solidFill>
                  <a:srgbClr val="FF0000"/>
                </a:solidFill>
              </a:rPr>
            </a:br>
            <a:r>
              <a:rPr lang="is-IS" dirty="0" smtClean="0">
                <a:solidFill>
                  <a:srgbClr val="FF0000"/>
                </a:solidFill>
              </a:rPr>
              <a:t>… </a:t>
            </a:r>
            <a:r>
              <a:rPr lang="en-US" dirty="0" smtClean="0">
                <a:solidFill>
                  <a:srgbClr val="FF0000"/>
                </a:solidFill>
              </a:rPr>
              <a:t>semantic interaction via agents</a:t>
            </a:r>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spTree>
    <p:extLst>
      <p:ext uri="{BB962C8B-B14F-4D97-AF65-F5344CB8AC3E}">
        <p14:creationId xmlns:p14="http://schemas.microsoft.com/office/powerpoint/2010/main" val="2709086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5806</Words>
  <Application>Microsoft Macintosh PowerPoint</Application>
  <PresentationFormat>Bildschirmpräsentation (4:3)</PresentationFormat>
  <Paragraphs>704</Paragraphs>
  <Slides>63</Slides>
  <Notes>46</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63</vt:i4>
      </vt:variant>
    </vt:vector>
  </HeadingPairs>
  <TitlesOfParts>
    <vt:vector size="66" baseType="lpstr">
      <vt:lpstr>7_Standarddesign</vt:lpstr>
      <vt:lpstr>Formel</vt:lpstr>
      <vt:lpstr>Equation</vt:lpstr>
      <vt:lpstr>Web-Mining Agents</vt:lpstr>
      <vt:lpstr>Organizational Issues: Lab Exercises</vt:lpstr>
      <vt:lpstr>Organizational Issues: Exam</vt:lpstr>
      <vt:lpstr>Search Engines: State of the Art</vt:lpstr>
      <vt:lpstr>Search Results</vt:lpstr>
      <vt:lpstr>Search Results</vt:lpstr>
      <vt:lpstr>Search Engines: State of the Art</vt:lpstr>
      <vt:lpstr>Search Engines</vt:lpstr>
      <vt:lpstr>Personalized Information Engines</vt:lpstr>
      <vt:lpstr>Courses@IFIS</vt:lpstr>
      <vt:lpstr>Complementary Courses@UzL</vt:lpstr>
      <vt:lpstr>Introduction </vt:lpstr>
      <vt:lpstr>Literature</vt:lpstr>
      <vt:lpstr>What We Mean by “Learning”</vt:lpstr>
      <vt:lpstr>Why and When “Learn” ?</vt:lpstr>
      <vt:lpstr>Data Mining</vt:lpstr>
      <vt:lpstr>Standard Data Mining Life Cycle</vt:lpstr>
      <vt:lpstr>Sample of ML Applications</vt:lpstr>
      <vt:lpstr>Learning Associations</vt:lpstr>
      <vt:lpstr>Classification</vt:lpstr>
      <vt:lpstr>Classification: Applications</vt:lpstr>
      <vt:lpstr>Regression</vt:lpstr>
      <vt:lpstr>Supervised Learning: Uses</vt:lpstr>
      <vt:lpstr>Unsupervised Learning</vt:lpstr>
      <vt:lpstr>Reinforcement Learning</vt:lpstr>
      <vt:lpstr>New Trends in ML</vt:lpstr>
      <vt:lpstr>Overview Supervised Learning</vt:lpstr>
      <vt:lpstr>Learning a Class from Examples</vt:lpstr>
      <vt:lpstr>Training set X</vt:lpstr>
      <vt:lpstr>Class C</vt:lpstr>
      <vt:lpstr>Hypothesis class H</vt:lpstr>
      <vt:lpstr>Multiple Classes, Ci i=1,...,K</vt:lpstr>
      <vt:lpstr>Regression</vt:lpstr>
      <vt:lpstr>Dimensions of a Supervised Learner</vt:lpstr>
      <vt:lpstr>Model Selection &amp; Generalization</vt:lpstr>
      <vt:lpstr>Triple Trade-Off</vt:lpstr>
      <vt:lpstr>Cross-Validation</vt:lpstr>
      <vt:lpstr>Agents and Environments</vt:lpstr>
      <vt:lpstr>Special case: Information Retrieval Agents</vt:lpstr>
      <vt:lpstr>Handling Uncertainty with Probability </vt:lpstr>
      <vt:lpstr>Uncertainty</vt:lpstr>
      <vt:lpstr>Methods for handling uncertainty</vt:lpstr>
      <vt:lpstr>Probability</vt:lpstr>
      <vt:lpstr>Probability theory: Representation formalism</vt:lpstr>
      <vt:lpstr>Syntax</vt:lpstr>
      <vt:lpstr>Axioms of probability</vt:lpstr>
      <vt:lpstr>Example World</vt:lpstr>
      <vt:lpstr>Prior probability</vt:lpstr>
      <vt:lpstr>Full joint probability distribution</vt:lpstr>
      <vt:lpstr>Probability for continuous variables</vt:lpstr>
      <vt:lpstr>Discrete random variables: Notation</vt:lpstr>
      <vt:lpstr>Conditional probability</vt:lpstr>
      <vt:lpstr>Conditional probability</vt:lpstr>
      <vt:lpstr>Bayes‘ Rule (…is at the heart of everything)</vt:lpstr>
      <vt:lpstr>Inference by enumeration</vt:lpstr>
      <vt:lpstr>Inference by enumeration</vt:lpstr>
      <vt:lpstr>Inference by enumeration</vt:lpstr>
      <vt:lpstr>Inference by enumeration</vt:lpstr>
      <vt:lpstr>Normalization</vt:lpstr>
      <vt:lpstr>Inference by enumeration, contd.</vt:lpstr>
      <vt:lpstr>Independence</vt:lpstr>
      <vt:lpstr>Conditional independence</vt:lpstr>
      <vt:lpstr>Conditional independence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OeOe</cp:lastModifiedBy>
  <cp:revision>713</cp:revision>
  <cp:lastPrinted>2014-10-18T14:57:02Z</cp:lastPrinted>
  <dcterms:created xsi:type="dcterms:W3CDTF">2010-04-27T12:26:40Z</dcterms:created>
  <dcterms:modified xsi:type="dcterms:W3CDTF">2017-10-17T14:41:14Z</dcterms:modified>
</cp:coreProperties>
</file>