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2.bin" ContentType="application/vnd.openxmlformats-officedocument.oleObject"/>
  <Override PartName="/ppt/notesSlides/notesSlide35.xml" ContentType="application/vnd.openxmlformats-officedocument.presentationml.notesSlide+xml"/>
  <Override PartName="/ppt/embeddings/oleObject3.bin" ContentType="application/vnd.openxmlformats-officedocument.oleObject"/>
  <Override PartName="/ppt/notesSlides/notesSlide36.xml" ContentType="application/vnd.openxmlformats-officedocument.presentationml.notesSlide+xml"/>
  <Override PartName="/ppt/embeddings/oleObject4.bin" ContentType="application/vnd.openxmlformats-officedocument.oleObject"/>
  <Override PartName="/ppt/notesSlides/notesSlide37.xml" ContentType="application/vnd.openxmlformats-officedocument.presentationml.notesSlide+xml"/>
  <Override PartName="/ppt/embeddings/oleObject5.bin" ContentType="application/vnd.openxmlformats-officedocument.oleObject"/>
  <Override PartName="/ppt/notesSlides/notesSlide38.xml" ContentType="application/vnd.openxmlformats-officedocument.presentationml.notesSlide+xml"/>
  <Override PartName="/ppt/embeddings/oleObject6.bin" ContentType="application/vnd.openxmlformats-officedocument.oleObject"/>
  <Override PartName="/ppt/notesSlides/notesSlide39.xml" ContentType="application/vnd.openxmlformats-officedocument.presentationml.notesSlide+xml"/>
  <Override PartName="/ppt/embeddings/oleObject7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8"/>
  </p:notesMasterIdLst>
  <p:handoutMasterIdLst>
    <p:handoutMasterId r:id="rId79"/>
  </p:handoutMasterIdLst>
  <p:sldIdLst>
    <p:sldId id="273" r:id="rId2"/>
    <p:sldId id="274" r:id="rId3"/>
    <p:sldId id="379" r:id="rId4"/>
    <p:sldId id="279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380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337" r:id="rId31"/>
    <p:sldId id="338" r:id="rId32"/>
    <p:sldId id="340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85" r:id="rId51"/>
    <p:sldId id="350" r:id="rId52"/>
    <p:sldId id="351" r:id="rId53"/>
    <p:sldId id="352" r:id="rId54"/>
    <p:sldId id="381" r:id="rId55"/>
    <p:sldId id="394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95" r:id="rId73"/>
    <p:sldId id="328" r:id="rId74"/>
    <p:sldId id="329" r:id="rId75"/>
    <p:sldId id="330" r:id="rId76"/>
    <p:sldId id="331" r:id="rId7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8380"/>
    <a:srgbClr val="6699FF"/>
    <a:srgbClr val="FFFF99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84" autoAdjust="0"/>
  </p:normalViewPr>
  <p:slideViewPr>
    <p:cSldViewPr>
      <p:cViewPr varScale="1">
        <p:scale>
          <a:sx n="87" d="100"/>
          <a:sy n="87" d="100"/>
        </p:scale>
        <p:origin x="-112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01.11.17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01.11.17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E6D451C-CBDB-4DFA-A819-59A0DD99EB6A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E792549-62D4-49CE-9BA6-865CD8BA12CD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DF55843-0387-4D63-B72C-DACBAB306CA2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18D92D0-8594-415E-AC9C-30D4877370AB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91F3B6A-460E-4A1E-BF82-5A8AC0B983D7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5FC244D-3842-42DD-B7F0-80C852751DBB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A413D5F-CD89-4E3F-8ECC-ADB669A9C532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921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21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F8C43FC-744F-46F3-8804-72AEB466FD8F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931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31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416FE3F-ABD5-453E-8FEC-C54C0C552694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942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42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029BD5B-C5B9-4783-BA67-B29194F59D55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952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52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0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D095850-157F-4806-9E22-BDE8B317B93A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B1B27-2AD5-2240-9B74-D420DAB7ADCE}" type="slidenum">
              <a:rPr lang="en-US"/>
              <a:pPr/>
              <a:t>31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introduces BBNs and the notion of polytree.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89706-9F50-DA4C-B143-8B27A2539864}" type="slidenum">
              <a:rPr lang="en-US"/>
              <a:pPr/>
              <a:t>32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have less than all nodes to compute (goal oriented).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27FD7D5-DA31-4652-92B5-92BBBDAC5DE6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7FAF3-A1B2-3546-A502-772717628966}" type="slidenum">
              <a:rPr lang="en-US"/>
              <a:pPr/>
              <a:t>41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64097-B47A-5344-81ED-6F83AE507EE2}" type="slidenum">
              <a:rPr lang="en-US"/>
              <a:pPr/>
              <a:t>42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Arrows are to indicate that this is a general situation.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6A423-4E67-9A46-A06D-6EC4DDB01AFA}" type="slidenum">
              <a:rPr lang="en-US"/>
              <a:pPr/>
              <a:t>43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figure out what the messages are. Make the reservation that it is not exactly CPT but evidence needs to be incorporated. What is a CPT? It captures what we should believe the value of the node is. Based on parent information – may involve (causal) evidence.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EDB61-0488-674A-B7C9-581F9492C9D5}" type="slidenum">
              <a:rPr lang="en-US"/>
              <a:pPr/>
              <a:t>44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525C7-07D7-1A45-AACC-5521044F2F54}" type="slidenum">
              <a:rPr lang="en-US"/>
              <a:pPr/>
              <a:t>45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F1238-335E-E849-B465-F93490E0C0A2}" type="slidenum">
              <a:rPr lang="en-US"/>
              <a:pPr/>
              <a:t>46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57E28-1E4C-1749-9C16-1671D03F033A}" type="slidenum">
              <a:rPr lang="en-US"/>
              <a:pPr/>
              <a:t>47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E15CA-1EDA-014D-8905-B030CF799FE8}" type="slidenum">
              <a:rPr lang="en-US"/>
              <a:pPr/>
              <a:t>48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74E93-E4F0-7A4F-A898-A2068ABF522C}" type="slidenum">
              <a:rPr lang="en-US"/>
              <a:pPr/>
              <a:t>49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74E93-E4F0-7A4F-A898-A2068ABF522C}" type="slidenum">
              <a:rPr lang="en-US"/>
              <a:pPr/>
              <a:t>50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136019D-C664-4412-AA60-45B03F398C5E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Burglar alarm system installed. Judea Pearl researcher and living in LA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055EE-318A-734C-8679-E562527CE86A}" type="slidenum">
              <a:rPr lang="en-US"/>
              <a:pPr/>
              <a:t>51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8F829-4A4A-854F-B65B-9A37A20D4C75}" type="slidenum">
              <a:rPr lang="en-US"/>
              <a:pPr/>
              <a:t>52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step 3, of course the message from Y may have been received too. analogously in step 4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44A22-D72A-674C-A7C1-3C7EEF7D7F5A}" type="slidenum">
              <a:rPr lang="en-US"/>
              <a:pPr/>
              <a:t>53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N(</a:t>
            </a:r>
            <a:r>
              <a:rPr lang="de-DE" dirty="0" err="1" smtClean="0"/>
              <a:t>e</a:t>
            </a:r>
            <a:r>
              <a:rPr lang="de-DE" dirty="0" smtClean="0"/>
              <a:t>) =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</a:t>
            </a:r>
            <a:endParaRPr lang="de-DE" baseline="0" dirty="0" smtClean="0"/>
          </a:p>
          <a:p>
            <a:r>
              <a:rPr lang="de-DE" baseline="0" dirty="0" smtClean="0"/>
              <a:t>Explanation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algorithm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. Note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N = 511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random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sampling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calculated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878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11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Note: </a:t>
            </a:r>
            <a:r>
              <a:rPr lang="de-DE" dirty="0" err="1" smtClean="0"/>
              <a:t>second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 0.9 = 1 – 0.1 = 1 – P(S|C)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34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811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So,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runs</a:t>
            </a:r>
            <a:r>
              <a:rPr lang="de-DE" dirty="0" smtClean="0"/>
              <a:t> will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discarded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probability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6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>
                <a:latin typeface="Arial" charset="0"/>
              </a:rPr>
              <a:t>Weight is low because its a cloudy day what makes sprinkler unlikley</a:t>
            </a:r>
          </a:p>
        </p:txBody>
      </p:sp>
      <p:sp>
        <p:nvSpPr>
          <p:cNvPr id="962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097167D-A045-425D-A073-1FAAF533467B}" type="slidenum">
              <a:rPr lang="de-DE" sz="1200"/>
              <a:pPr/>
              <a:t>67</a:t>
            </a:fld>
            <a:endParaRPr lang="de-DE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44083">
              <a:defRPr/>
            </a:pPr>
            <a:r>
              <a:rPr lang="de-DE" smtClean="0">
                <a:latin typeface="Arial" charset="0"/>
              </a:rPr>
              <a:t>Weight is high because its a cloudy day</a:t>
            </a:r>
            <a:r>
              <a:rPr lang="de-DE" baseline="0" smtClean="0">
                <a:latin typeface="Arial" charset="0"/>
              </a:rPr>
              <a:t> and now sprinkler=fase</a:t>
            </a:r>
            <a:endParaRPr lang="de-DE" smtClean="0">
              <a:latin typeface="Arial" charset="0"/>
            </a:endParaRPr>
          </a:p>
          <a:p>
            <a:endParaRPr lang="de-DE" smtClean="0">
              <a:latin typeface="Arial" charset="0"/>
            </a:endParaRPr>
          </a:p>
        </p:txBody>
      </p:sp>
      <p:sp>
        <p:nvSpPr>
          <p:cNvPr id="972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7E99585-F96C-4B24-AC4E-8985B099BA83}" type="slidenum">
              <a:rPr lang="de-DE" sz="1200"/>
              <a:pPr/>
              <a:t>68</a:t>
            </a:fld>
            <a:endParaRPr 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5EF2332-3101-4186-BB57-0B9B00DCCF1E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John nearly calls </a:t>
            </a:r>
            <a:r>
              <a:rPr lang="en-US" dirty="0" err="1" smtClean="0">
                <a:latin typeface="Arial" charset="0"/>
              </a:rPr>
              <a:t>ervery</a:t>
            </a:r>
            <a:r>
              <a:rPr lang="en-US" dirty="0" smtClean="0">
                <a:latin typeface="Arial" charset="0"/>
              </a:rPr>
              <a:t> time the alarm is ringing but sometimes confuses whether it is the telephone or the alarm.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Mary often hears loud music. J &amp; M only Alarm means we assume that they can not directly observe burglars and minor earthquakes.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. Any</a:t>
            </a:r>
            <a:r>
              <a:rPr lang="en-US" baseline="0" dirty="0" smtClean="0">
                <a:latin typeface="Arial" charset="0"/>
              </a:rPr>
              <a:t> irrelevant attributes are encoded in </a:t>
            </a:r>
            <a:r>
              <a:rPr lang="en-US" baseline="0" dirty="0" err="1" smtClean="0">
                <a:latin typeface="Arial" charset="0"/>
              </a:rPr>
              <a:t>prob</a:t>
            </a:r>
            <a:r>
              <a:rPr lang="en-US" baseline="0" dirty="0" smtClean="0">
                <a:latin typeface="Arial" charset="0"/>
              </a:rPr>
              <a:t>-&gt; laziness, ignorance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CA7FD78-EB61-4584-BD3A-9C6C35DCE60E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Note that the complexity consideration explicitly</a:t>
            </a:r>
            <a:r>
              <a:rPr lang="en-US" baseline="0" dirty="0" smtClean="0">
                <a:latin typeface="Arial" charset="0"/>
              </a:rPr>
              <a:t> requires a bound k on the number of  parents which may be appropriate for most scenarios: one has many different components with high depth but bounded degree.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58A7BCE-FCFC-405C-8D91-92791684765D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B6D873E-0BFD-4B62-9B14-BACF38E987EE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51F649B-1059-4E5E-A68B-49FB7DAED260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411D63-1F34-384F-B755-1ADBFC063DB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9119A0-517C-2146-8602-C3B1A16FB9D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1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E8CB-AE69-4273-9B7F-83D8A302C363}" type="datetime1">
              <a:rPr lang="en-US"/>
              <a:pPr>
                <a:defRPr/>
              </a:pPr>
              <a:t>01.11.17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D54F-FFE8-4FF3-BDE6-9CDF712456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smtClean="0">
                <a:cs typeface="+mj-cs"/>
              </a:rPr>
              <a:t>Data Mining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Prof. Dr. Ralf Möller</a:t>
            </a:r>
          </a:p>
          <a:p>
            <a:pPr eaLnBrk="1" hangingPunct="1">
              <a:defRPr/>
            </a:pPr>
            <a:r>
              <a:rPr lang="de-DE" dirty="0"/>
              <a:t>Dr. Özgür L. </a:t>
            </a:r>
            <a:r>
              <a:rPr lang="de-DE" dirty="0" err="1" smtClean="0"/>
              <a:t>Özçep</a:t>
            </a:r>
            <a:endParaRPr lang="de-DE" dirty="0" smtClean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b="1" dirty="0"/>
              <a:t>Universität zu Lübeck</a:t>
            </a:r>
          </a:p>
          <a:p>
            <a:pPr eaLnBrk="1" hangingPunct="1">
              <a:defRPr/>
            </a:pPr>
            <a:r>
              <a:rPr lang="de-DE" b="1" dirty="0"/>
              <a:t>Institut für Informationssysteme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dirty="0"/>
              <a:t>Tanya </a:t>
            </a:r>
            <a:r>
              <a:rPr lang="de-DE"/>
              <a:t>Braun </a:t>
            </a:r>
            <a:r>
              <a:rPr lang="de-DE" smtClean="0"/>
              <a:t>(Lab)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Constructing Bayesian networks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1. Choose an ordering of variables </a:t>
            </a:r>
            <a:r>
              <a:rPr lang="en-US" sz="2000" dirty="0" smtClean="0">
                <a:solidFill>
                  <a:srgbClr val="008380"/>
                </a:solidFill>
              </a:rPr>
              <a:t>X</a:t>
            </a:r>
            <a:r>
              <a:rPr lang="en-US" sz="2000" baseline="-25000" dirty="0" smtClean="0">
                <a:solidFill>
                  <a:srgbClr val="008380"/>
                </a:solidFill>
              </a:rPr>
              <a:t>1</a:t>
            </a:r>
            <a:r>
              <a:rPr lang="en-US" sz="2000" dirty="0" smtClean="0">
                <a:solidFill>
                  <a:srgbClr val="008380"/>
                </a:solidFill>
              </a:rPr>
              <a:t>, … ,</a:t>
            </a:r>
            <a:r>
              <a:rPr lang="en-US" sz="2000" dirty="0" err="1" smtClean="0">
                <a:solidFill>
                  <a:srgbClr val="008380"/>
                </a:solidFill>
              </a:rPr>
              <a:t>X</a:t>
            </a:r>
            <a:r>
              <a:rPr lang="en-US" sz="2000" baseline="-25000" dirty="0" err="1" smtClean="0"/>
              <a:t>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2. For </a:t>
            </a:r>
            <a:r>
              <a:rPr lang="en-US" sz="2000" dirty="0" err="1" smtClean="0">
                <a:solidFill>
                  <a:srgbClr val="008380"/>
                </a:solidFill>
              </a:rPr>
              <a:t>i</a:t>
            </a:r>
            <a:r>
              <a:rPr lang="en-US" sz="2000" dirty="0" smtClean="0">
                <a:solidFill>
                  <a:srgbClr val="008380"/>
                </a:solidFill>
              </a:rPr>
              <a:t> = 1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008380"/>
                </a:solidFill>
              </a:rPr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add </a:t>
            </a:r>
            <a:r>
              <a:rPr lang="en-US" sz="1800" dirty="0" smtClean="0">
                <a:solidFill>
                  <a:srgbClr val="008380"/>
                </a:solidFill>
              </a:rPr>
              <a:t>X</a:t>
            </a:r>
            <a:r>
              <a:rPr lang="en-US" sz="1800" baseline="-25000" dirty="0" smtClean="0">
                <a:solidFill>
                  <a:srgbClr val="008380"/>
                </a:solidFill>
              </a:rPr>
              <a:t>i</a:t>
            </a:r>
            <a:r>
              <a:rPr lang="en-US" sz="1800" dirty="0" smtClean="0">
                <a:solidFill>
                  <a:srgbClr val="008380"/>
                </a:solidFill>
              </a:rPr>
              <a:t> </a:t>
            </a:r>
            <a:r>
              <a:rPr lang="en-US" sz="1800" dirty="0" smtClean="0"/>
              <a:t>to the network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select parents from </a:t>
            </a:r>
            <a:r>
              <a:rPr lang="en-US" sz="1800" dirty="0" smtClean="0">
                <a:solidFill>
                  <a:srgbClr val="008380"/>
                </a:solidFill>
              </a:rPr>
              <a:t>X</a:t>
            </a:r>
            <a:r>
              <a:rPr lang="en-US" sz="1800" baseline="-25000" dirty="0" smtClean="0">
                <a:solidFill>
                  <a:srgbClr val="008380"/>
                </a:solidFill>
              </a:rPr>
              <a:t>1</a:t>
            </a:r>
            <a:r>
              <a:rPr lang="en-US" sz="1800" dirty="0" smtClean="0">
                <a:solidFill>
                  <a:srgbClr val="008380"/>
                </a:solidFill>
              </a:rPr>
              <a:t>, … ,X</a:t>
            </a:r>
            <a:r>
              <a:rPr lang="en-US" sz="1800" baseline="-25000" dirty="0" smtClean="0">
                <a:solidFill>
                  <a:srgbClr val="008380"/>
                </a:solidFill>
              </a:rPr>
              <a:t>i-1</a:t>
            </a:r>
            <a:r>
              <a:rPr lang="en-US" sz="1800" dirty="0" smtClean="0"/>
              <a:t> such that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dirty="0" smtClean="0"/>
              <a:t>	</a:t>
            </a:r>
            <a:r>
              <a:rPr lang="fr-FR" sz="1800" b="1" dirty="0" smtClean="0">
                <a:solidFill>
                  <a:srgbClr val="008380"/>
                </a:solidFill>
              </a:rPr>
              <a:t>P</a:t>
            </a:r>
            <a:r>
              <a:rPr lang="fr-FR" sz="1800" dirty="0" smtClean="0">
                <a:solidFill>
                  <a:srgbClr val="008380"/>
                </a:solidFill>
              </a:rPr>
              <a:t> (X</a:t>
            </a:r>
            <a:r>
              <a:rPr lang="fr-FR" sz="1800" baseline="-25000" dirty="0" smtClean="0">
                <a:solidFill>
                  <a:srgbClr val="008380"/>
                </a:solidFill>
              </a:rPr>
              <a:t>i</a:t>
            </a:r>
            <a:r>
              <a:rPr lang="fr-FR" sz="1800" dirty="0" smtClean="0">
                <a:solidFill>
                  <a:srgbClr val="008380"/>
                </a:solidFill>
              </a:rPr>
              <a:t> | Parents(X</a:t>
            </a:r>
            <a:r>
              <a:rPr lang="fr-FR" sz="1800" baseline="-25000" dirty="0" smtClean="0">
                <a:solidFill>
                  <a:srgbClr val="008380"/>
                </a:solidFill>
              </a:rPr>
              <a:t>i</a:t>
            </a:r>
            <a:r>
              <a:rPr lang="fr-FR" sz="1800" dirty="0" smtClean="0">
                <a:solidFill>
                  <a:srgbClr val="008380"/>
                </a:solidFill>
              </a:rPr>
              <a:t>)) = </a:t>
            </a:r>
            <a:r>
              <a:rPr lang="fr-FR" sz="1800" b="1" dirty="0" smtClean="0">
                <a:solidFill>
                  <a:srgbClr val="008380"/>
                </a:solidFill>
              </a:rPr>
              <a:t>P</a:t>
            </a:r>
            <a:r>
              <a:rPr lang="fr-FR" sz="1800" dirty="0" smtClean="0">
                <a:solidFill>
                  <a:srgbClr val="008380"/>
                </a:solidFill>
              </a:rPr>
              <a:t> (X</a:t>
            </a:r>
            <a:r>
              <a:rPr lang="fr-FR" sz="1800" baseline="-25000" dirty="0" smtClean="0">
                <a:solidFill>
                  <a:srgbClr val="008380"/>
                </a:solidFill>
              </a:rPr>
              <a:t>i</a:t>
            </a:r>
            <a:r>
              <a:rPr lang="fr-FR" sz="1800" dirty="0" smtClean="0">
                <a:solidFill>
                  <a:srgbClr val="008380"/>
                </a:solidFill>
              </a:rPr>
              <a:t> | X</a:t>
            </a:r>
            <a:r>
              <a:rPr lang="fr-FR" sz="1800" baseline="-25000" dirty="0" smtClean="0">
                <a:solidFill>
                  <a:srgbClr val="008380"/>
                </a:solidFill>
              </a:rPr>
              <a:t>1</a:t>
            </a:r>
            <a:r>
              <a:rPr lang="fr-FR" sz="1800" dirty="0" smtClean="0">
                <a:solidFill>
                  <a:srgbClr val="008380"/>
                </a:solidFill>
              </a:rPr>
              <a:t>, ... X</a:t>
            </a:r>
            <a:r>
              <a:rPr lang="fr-FR" sz="1800" baseline="-25000" dirty="0" smtClean="0">
                <a:solidFill>
                  <a:srgbClr val="008380"/>
                </a:solidFill>
              </a:rPr>
              <a:t>i-1</a:t>
            </a:r>
            <a:r>
              <a:rPr lang="fr-FR" sz="1800" dirty="0" smtClean="0">
                <a:solidFill>
                  <a:srgbClr val="00838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i="1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 smtClean="0"/>
              <a:t>This choice of parents guarantees:
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/>
              <a:t>	 </a:t>
            </a:r>
            <a:r>
              <a:rPr lang="en-US" sz="2000" dirty="0" smtClean="0"/>
              <a:t>                      (</a:t>
            </a:r>
            <a:r>
              <a:rPr lang="en-US" sz="2000" dirty="0"/>
              <a:t>chain rule</a:t>
            </a:r>
            <a:r>
              <a:rPr lang="en-US" sz="2000" dirty="0" smtClean="0"/>
              <a:t>)				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 (X</a:t>
            </a:r>
            <a:r>
              <a:rPr lang="en-US" sz="2000" baseline="-25000" dirty="0" smtClean="0">
                <a:solidFill>
                  <a:srgbClr val="008380"/>
                </a:solidFill>
              </a:rPr>
              <a:t>1</a:t>
            </a:r>
            <a:r>
              <a:rPr lang="en-US" sz="2000" dirty="0" smtClean="0">
                <a:solidFill>
                  <a:srgbClr val="008380"/>
                </a:solidFill>
              </a:rPr>
              <a:t>, … ,</a:t>
            </a:r>
            <a:r>
              <a:rPr lang="en-US" sz="2000" dirty="0" err="1" smtClean="0">
                <a:solidFill>
                  <a:srgbClr val="00838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n</a:t>
            </a:r>
            <a:r>
              <a:rPr lang="en-US" sz="2000" dirty="0" smtClean="0">
                <a:solidFill>
                  <a:srgbClr val="008380"/>
                </a:solidFill>
              </a:rPr>
              <a:t>)       	=       </a:t>
            </a:r>
            <a:r>
              <a:rPr lang="el-GR" sz="2000" dirty="0" smtClean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i</a:t>
            </a:r>
            <a:r>
              <a:rPr lang="en-US" sz="2000" baseline="-25000" dirty="0" smtClean="0">
                <a:solidFill>
                  <a:srgbClr val="008380"/>
                </a:solidFill>
              </a:rPr>
              <a:t> =1</a:t>
            </a:r>
            <a:r>
              <a:rPr lang="en-US" sz="2000" dirty="0" smtClean="0">
                <a:solidFill>
                  <a:srgbClr val="008380"/>
                </a:solidFill>
              </a:rPr>
              <a:t>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 (X</a:t>
            </a:r>
            <a:r>
              <a:rPr lang="en-US" sz="2000" baseline="-25000" dirty="0" smtClean="0">
                <a:solidFill>
                  <a:srgbClr val="008380"/>
                </a:solidFill>
              </a:rPr>
              <a:t>i</a:t>
            </a:r>
            <a:r>
              <a:rPr lang="en-US" sz="2000" dirty="0" smtClean="0">
                <a:solidFill>
                  <a:srgbClr val="008380"/>
                </a:solidFill>
              </a:rPr>
              <a:t> | X</a:t>
            </a:r>
            <a:r>
              <a:rPr lang="en-US" sz="2000" baseline="-25000" dirty="0" smtClean="0">
                <a:solidFill>
                  <a:srgbClr val="008380"/>
                </a:solidFill>
              </a:rPr>
              <a:t>1</a:t>
            </a:r>
            <a:r>
              <a:rPr lang="en-US" sz="2000" dirty="0" smtClean="0">
                <a:solidFill>
                  <a:srgbClr val="008380"/>
                </a:solidFill>
              </a:rPr>
              <a:t>, … , X</a:t>
            </a:r>
            <a:r>
              <a:rPr lang="en-US" sz="2000" baseline="-25000" dirty="0" smtClean="0">
                <a:solidFill>
                  <a:srgbClr val="008380"/>
                </a:solidFill>
              </a:rPr>
              <a:t>i-1</a:t>
            </a:r>
            <a:r>
              <a:rPr lang="en-US" sz="2000" dirty="0" smtClean="0">
                <a:solidFill>
                  <a:srgbClr val="00838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		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		(</a:t>
            </a:r>
            <a:r>
              <a:rPr lang="en-US" sz="2000" dirty="0"/>
              <a:t>by construction</a:t>
            </a:r>
            <a:r>
              <a:rPr lang="en-US" sz="2000" dirty="0" smtClean="0"/>
              <a:t>)
                   </a:t>
            </a:r>
            <a:r>
              <a:rPr lang="en-US" sz="2000" baseline="-25000" dirty="0" smtClean="0"/>
              <a:t>			</a:t>
            </a:r>
            <a:r>
              <a:rPr lang="en-US" sz="2000" i="1" dirty="0" smtClean="0"/>
              <a:t>=        </a:t>
            </a:r>
            <a:r>
              <a:rPr lang="el-GR" sz="2000" dirty="0" smtClean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i</a:t>
            </a:r>
            <a:r>
              <a:rPr lang="en-US" sz="2000" baseline="-25000" dirty="0" smtClean="0">
                <a:solidFill>
                  <a:srgbClr val="008380"/>
                </a:solidFill>
              </a:rPr>
              <a:t> =1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 (X</a:t>
            </a:r>
            <a:r>
              <a:rPr lang="en-US" sz="2000" baseline="-25000" dirty="0" smtClean="0">
                <a:solidFill>
                  <a:srgbClr val="008380"/>
                </a:solidFill>
              </a:rPr>
              <a:t>i </a:t>
            </a:r>
            <a:r>
              <a:rPr lang="en-US" sz="2000" dirty="0" smtClean="0">
                <a:solidFill>
                  <a:srgbClr val="008380"/>
                </a:solidFill>
              </a:rPr>
              <a:t>| Parents(X</a:t>
            </a:r>
            <a:r>
              <a:rPr lang="en-US" sz="2000" baseline="-25000" dirty="0" smtClean="0">
                <a:solidFill>
                  <a:srgbClr val="008380"/>
                </a:solidFill>
              </a:rPr>
              <a:t>i</a:t>
            </a:r>
            <a:r>
              <a:rPr lang="en-US" sz="2000" dirty="0" smtClean="0">
                <a:solidFill>
                  <a:srgbClr val="008380"/>
                </a:solidFill>
              </a:rPr>
              <a:t>))</a:t>
            </a:r>
            <a:r>
              <a:rPr lang="en-US" sz="2000" dirty="0" smtClean="0"/>
              <a:t>
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067944" y="4293096"/>
            <a:ext cx="268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8380"/>
                </a:solidFill>
              </a:rPr>
              <a:t>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 flipH="1">
            <a:off x="4139952" y="5229200"/>
            <a:ext cx="216024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838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4059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Suppose we choose the ordering </a:t>
            </a:r>
            <a:r>
              <a:rPr lang="en-US" sz="2400" dirty="0" smtClean="0">
                <a:solidFill>
                  <a:srgbClr val="008380"/>
                </a:solidFill>
              </a:rPr>
              <a:t>M, J, A, B, E</a:t>
            </a:r>
          </a:p>
          <a:p>
            <a:pPr eaLnBrk="1" hangingPunct="1"/>
            <a:endParaRPr lang="en-US" sz="2400" i="1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 typeface="Times" charset="0"/>
              <a:buNone/>
            </a:pPr>
            <a:r>
              <a:rPr lang="en-US" sz="2400" b="1" i="1" dirty="0" smtClean="0"/>
              <a:t>P</a:t>
            </a:r>
            <a:r>
              <a:rPr lang="en-US" sz="2400" i="1" dirty="0" smtClean="0"/>
              <a:t>(J | M) =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(J)?
</a:t>
            </a:r>
          </a:p>
          <a:p>
            <a:pPr eaLnBrk="1" hangingPunct="1"/>
            <a:endParaRPr lang="en-US" sz="2400" i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1508" name="Picture 4" descr="burglary-make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438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08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Suppose we choose the ordering </a:t>
            </a:r>
            <a:r>
              <a:rPr lang="en-US" sz="2400" dirty="0" smtClean="0">
                <a:solidFill>
                  <a:srgbClr val="008380"/>
                </a:solidFill>
              </a:rPr>
              <a:t>M, J, A, B, E</a:t>
            </a:r>
          </a:p>
          <a:p>
            <a:pPr eaLnBrk="1" hangingPunct="1">
              <a:buFont typeface="Times" charset="0"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 typeface="Times" charset="0"/>
              <a:buNone/>
            </a:pPr>
            <a:r>
              <a:rPr lang="en-US" sz="2400" b="1" dirty="0" smtClean="0">
                <a:solidFill>
                  <a:srgbClr val="008380"/>
                </a:solidFill>
              </a:rPr>
              <a:t>P</a:t>
            </a:r>
            <a:r>
              <a:rPr lang="en-US" sz="2400" dirty="0" smtClean="0">
                <a:solidFill>
                  <a:srgbClr val="008380"/>
                </a:solidFill>
              </a:rPr>
              <a:t>(J | M) = </a:t>
            </a:r>
            <a:r>
              <a:rPr lang="en-US" sz="2400" b="1" dirty="0" smtClean="0">
                <a:solidFill>
                  <a:srgbClr val="008380"/>
                </a:solidFill>
              </a:rPr>
              <a:t>P</a:t>
            </a:r>
            <a:r>
              <a:rPr lang="en-US" sz="2400" dirty="0" smtClean="0">
                <a:solidFill>
                  <a:srgbClr val="008380"/>
                </a:solidFill>
              </a:rPr>
              <a:t>(J)? </a:t>
            </a:r>
            <a:r>
              <a:rPr lang="en-US" sz="2400" b="1" dirty="0" smtClean="0"/>
              <a:t>No</a:t>
            </a:r>
            <a:endParaRPr lang="en-US" sz="2400" b="1" i="1" dirty="0" smtClean="0"/>
          </a:p>
          <a:p>
            <a:pPr eaLnBrk="1" hangingPunct="1">
              <a:buFont typeface="Times" charset="0"/>
              <a:buNone/>
            </a:pPr>
            <a:r>
              <a:rPr lang="en-US" sz="2400" b="1" dirty="0" smtClean="0">
                <a:solidFill>
                  <a:srgbClr val="008380"/>
                </a:solidFill>
              </a:rPr>
              <a:t>P</a:t>
            </a:r>
            <a:r>
              <a:rPr lang="en-US" sz="2400" dirty="0" smtClean="0">
                <a:solidFill>
                  <a:srgbClr val="008380"/>
                </a:solidFill>
              </a:rPr>
              <a:t>(A | J, M) = </a:t>
            </a:r>
            <a:r>
              <a:rPr lang="en-US" sz="2400" b="1" dirty="0" smtClean="0">
                <a:solidFill>
                  <a:srgbClr val="008380"/>
                </a:solidFill>
              </a:rPr>
              <a:t>P</a:t>
            </a:r>
            <a:r>
              <a:rPr lang="en-US" sz="2400" dirty="0" smtClean="0">
                <a:solidFill>
                  <a:srgbClr val="008380"/>
                </a:solidFill>
              </a:rPr>
              <a:t>(A)?</a:t>
            </a:r>
            <a:r>
              <a:rPr lang="en-US" sz="2400" b="1" dirty="0">
                <a:solidFill>
                  <a:srgbClr val="008380"/>
                </a:solidFill>
              </a:rPr>
              <a:t> P</a:t>
            </a:r>
            <a:r>
              <a:rPr lang="en-US" sz="2400" dirty="0">
                <a:solidFill>
                  <a:srgbClr val="008380"/>
                </a:solidFill>
              </a:rPr>
              <a:t>(A | J, M) = </a:t>
            </a:r>
            <a:r>
              <a:rPr lang="en-US" sz="2400" b="1" dirty="0">
                <a:solidFill>
                  <a:srgbClr val="008380"/>
                </a:solidFill>
              </a:rPr>
              <a:t>P</a:t>
            </a:r>
            <a:r>
              <a:rPr lang="en-US" sz="2400" dirty="0">
                <a:solidFill>
                  <a:srgbClr val="008380"/>
                </a:solidFill>
              </a:rPr>
              <a:t>(A | J)? </a:t>
            </a:r>
            <a:endParaRPr lang="en-US" sz="2400" dirty="0" smtClean="0">
              <a:solidFill>
                <a:srgbClr val="008380"/>
              </a:solidFill>
            </a:endParaRPr>
          </a:p>
          <a:p>
            <a:pPr eaLnBrk="1" hangingPunct="1">
              <a:buFont typeface="Times" charset="0"/>
              <a:buNone/>
            </a:pPr>
            <a:endParaRPr lang="en-US" sz="2400" i="1" dirty="0" smtClean="0"/>
          </a:p>
          <a:p>
            <a:pPr eaLnBrk="1" hangingPunct="1"/>
            <a:endParaRPr lang="en-US" sz="2400" i="1" dirty="0" smtClean="0"/>
          </a:p>
        </p:txBody>
      </p:sp>
      <p:pic>
        <p:nvPicPr>
          <p:cNvPr id="22531" name="Picture 3" descr="burglary-make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438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0579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Suppose we choose the ordering </a:t>
            </a:r>
            <a:r>
              <a:rPr lang="en-US" sz="2400" dirty="0" smtClean="0">
                <a:solidFill>
                  <a:srgbClr val="008380"/>
                </a:solidFill>
              </a:rPr>
              <a:t>M, J, A, B, E</a:t>
            </a:r>
          </a:p>
          <a:p>
            <a:pPr eaLnBrk="1" hangingPunct="1"/>
            <a:endParaRPr lang="en-US" sz="2400" i="1" dirty="0" smtClean="0"/>
          </a:p>
          <a:p>
            <a:pPr eaLnBrk="1" hangingPunct="1"/>
            <a:endParaRPr lang="en-US" sz="2400" i="1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>
              <a:solidFill>
                <a:srgbClr val="008380"/>
              </a:solidFill>
            </a:endParaRPr>
          </a:p>
          <a:p>
            <a:pPr eaLnBrk="1" hangingPunct="1">
              <a:buFont typeface="Times" charset="0"/>
              <a:buNone/>
            </a:pPr>
            <a:r>
              <a:rPr lang="en-US" sz="2400" b="1" dirty="0" smtClean="0">
                <a:solidFill>
                  <a:srgbClr val="008380"/>
                </a:solidFill>
              </a:rPr>
              <a:t>P</a:t>
            </a:r>
            <a:r>
              <a:rPr lang="en-US" sz="2400" dirty="0" smtClean="0">
                <a:solidFill>
                  <a:srgbClr val="008380"/>
                </a:solidFill>
              </a:rPr>
              <a:t>(J | M) = </a:t>
            </a:r>
            <a:r>
              <a:rPr lang="en-US" sz="2400" b="1" dirty="0" smtClean="0">
                <a:solidFill>
                  <a:srgbClr val="008380"/>
                </a:solidFill>
              </a:rPr>
              <a:t>P</a:t>
            </a:r>
            <a:r>
              <a:rPr lang="en-US" sz="2400" dirty="0" smtClean="0">
                <a:solidFill>
                  <a:srgbClr val="008380"/>
                </a:solidFill>
              </a:rPr>
              <a:t>(J)? </a:t>
            </a:r>
            <a:r>
              <a:rPr lang="en-US" sz="2400" b="1" dirty="0" smtClean="0"/>
              <a:t>No</a:t>
            </a:r>
          </a:p>
          <a:p>
            <a:pPr eaLnBrk="1" hangingPunct="1">
              <a:buNone/>
            </a:pPr>
            <a:r>
              <a:rPr lang="en-US" sz="2400" b="1" dirty="0">
                <a:solidFill>
                  <a:srgbClr val="008380"/>
                </a:solidFill>
              </a:rPr>
              <a:t>P</a:t>
            </a:r>
            <a:r>
              <a:rPr lang="en-US" sz="2400" dirty="0">
                <a:solidFill>
                  <a:srgbClr val="008380"/>
                </a:solidFill>
              </a:rPr>
              <a:t>(A | J, M) = </a:t>
            </a:r>
            <a:r>
              <a:rPr lang="en-US" sz="2400" b="1" dirty="0">
                <a:solidFill>
                  <a:srgbClr val="008380"/>
                </a:solidFill>
              </a:rPr>
              <a:t>P</a:t>
            </a:r>
            <a:r>
              <a:rPr lang="en-US" sz="2400" dirty="0">
                <a:solidFill>
                  <a:srgbClr val="008380"/>
                </a:solidFill>
              </a:rPr>
              <a:t>(A)? </a:t>
            </a:r>
            <a:r>
              <a:rPr lang="en-US" sz="2400" b="1" dirty="0" smtClean="0">
                <a:solidFill>
                  <a:srgbClr val="008380"/>
                </a:solidFill>
              </a:rPr>
              <a:t>P</a:t>
            </a:r>
            <a:r>
              <a:rPr lang="en-US" sz="2400" dirty="0" smtClean="0">
                <a:solidFill>
                  <a:srgbClr val="008380"/>
                </a:solidFill>
              </a:rPr>
              <a:t>(A | J, M) = </a:t>
            </a:r>
            <a:r>
              <a:rPr lang="en-US" sz="2400" b="1" dirty="0" smtClean="0">
                <a:solidFill>
                  <a:srgbClr val="008380"/>
                </a:solidFill>
              </a:rPr>
              <a:t>P</a:t>
            </a:r>
            <a:r>
              <a:rPr lang="en-US" sz="2400" dirty="0" smtClean="0">
                <a:solidFill>
                  <a:srgbClr val="008380"/>
                </a:solidFill>
              </a:rPr>
              <a:t>(A | J)? </a:t>
            </a:r>
            <a:r>
              <a:rPr lang="en-US" sz="2400" b="1" dirty="0" smtClean="0">
                <a:solidFill>
                  <a:srgbClr val="000000"/>
                </a:solidFill>
              </a:rPr>
              <a:t>No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buFont typeface="Times" charset="0"/>
              <a:buNone/>
            </a:pPr>
            <a:r>
              <a:rPr lang="en-US" sz="2400" b="1" dirty="0" smtClean="0">
                <a:solidFill>
                  <a:srgbClr val="008380"/>
                </a:solidFill>
              </a:rPr>
              <a:t>P</a:t>
            </a:r>
            <a:r>
              <a:rPr lang="en-US" sz="2400" dirty="0" smtClean="0">
                <a:solidFill>
                  <a:srgbClr val="008380"/>
                </a:solidFill>
              </a:rPr>
              <a:t>(B | A, J, M) = </a:t>
            </a:r>
            <a:r>
              <a:rPr lang="en-US" sz="2400" b="1" dirty="0" smtClean="0">
                <a:solidFill>
                  <a:srgbClr val="008380"/>
                </a:solidFill>
              </a:rPr>
              <a:t>P</a:t>
            </a:r>
            <a:r>
              <a:rPr lang="en-US" sz="2400" dirty="0" smtClean="0">
                <a:solidFill>
                  <a:srgbClr val="008380"/>
                </a:solidFill>
              </a:rPr>
              <a:t>(B | A)? </a:t>
            </a:r>
          </a:p>
          <a:p>
            <a:pPr eaLnBrk="1" hangingPunct="1">
              <a:buFont typeface="Times" charset="0"/>
              <a:buNone/>
            </a:pPr>
            <a:r>
              <a:rPr lang="en-US" sz="2400" b="1" dirty="0" smtClean="0">
                <a:solidFill>
                  <a:srgbClr val="008380"/>
                </a:solidFill>
              </a:rPr>
              <a:t>P</a:t>
            </a:r>
            <a:r>
              <a:rPr lang="en-US" sz="2400" dirty="0" smtClean="0">
                <a:solidFill>
                  <a:srgbClr val="008380"/>
                </a:solidFill>
              </a:rPr>
              <a:t>(B | A, J, M) = </a:t>
            </a:r>
            <a:r>
              <a:rPr lang="en-US" sz="2400" b="1" dirty="0" smtClean="0">
                <a:solidFill>
                  <a:srgbClr val="008380"/>
                </a:solidFill>
              </a:rPr>
              <a:t>P</a:t>
            </a:r>
            <a:r>
              <a:rPr lang="en-US" sz="2400" dirty="0" smtClean="0">
                <a:solidFill>
                  <a:srgbClr val="008380"/>
                </a:solidFill>
              </a:rPr>
              <a:t>(B)?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3556" name="Picture 4" descr="burglary-make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438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6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Suppose we choose the ordering </a:t>
            </a:r>
            <a:r>
              <a:rPr lang="en-US" sz="2000" dirty="0" smtClean="0">
                <a:solidFill>
                  <a:srgbClr val="008380"/>
                </a:solidFill>
              </a:rPr>
              <a:t>M, J, A, B, 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(J |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(J)? </a:t>
            </a:r>
            <a:r>
              <a:rPr lang="en-US" sz="2000" b="1" dirty="0" smtClean="0"/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(A | J,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(A | J)?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(A | J,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(A)? </a:t>
            </a:r>
            <a:r>
              <a:rPr lang="en-US" sz="2000" b="1" dirty="0" smtClean="0">
                <a:solidFill>
                  <a:srgbClr val="000000"/>
                </a:solidFill>
              </a:rPr>
              <a:t>No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(B | A, J,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(B | A)? </a:t>
            </a:r>
            <a:r>
              <a:rPr lang="en-US" sz="2000" b="1" dirty="0" smtClean="0">
                <a:solidFill>
                  <a:srgbClr val="000000"/>
                </a:solidFill>
              </a:rPr>
              <a:t>Yes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(B | A, J,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(B)? </a:t>
            </a:r>
            <a:r>
              <a:rPr lang="en-US" sz="2000" b="1" dirty="0" smtClean="0">
                <a:solidFill>
                  <a:srgbClr val="000000"/>
                </a:solidFill>
              </a:rPr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(E | B, A ,J,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(E | A)?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(E | B, A, J,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(E | A, B)?</a:t>
            </a:r>
            <a:endParaRPr lang="en-US" sz="2800" dirty="0" smtClean="0">
              <a:solidFill>
                <a:srgbClr val="00838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4580" name="Picture 4" descr="burglary-make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438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71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Suppose we choose the ordering </a:t>
            </a:r>
            <a:r>
              <a:rPr lang="en-US" sz="2000" dirty="0" smtClean="0">
                <a:solidFill>
                  <a:srgbClr val="008380"/>
                </a:solidFill>
              </a:rPr>
              <a:t>M, J, A, B, 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(J |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(J)? </a:t>
            </a:r>
            <a:r>
              <a:rPr lang="en-US" sz="2000" b="1" dirty="0" smtClean="0"/>
              <a:t>No 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(A | J,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(A | J)?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(A | J,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(A)? </a:t>
            </a:r>
            <a:r>
              <a:rPr lang="en-US" sz="2000" b="1" dirty="0" smtClean="0">
                <a:solidFill>
                  <a:srgbClr val="000000"/>
                </a:solidFill>
              </a:rPr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(B | A, J,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(B | A)? </a:t>
            </a:r>
            <a:r>
              <a:rPr lang="en-US" sz="2000" b="1" dirty="0" smtClean="0">
                <a:solidFill>
                  <a:srgbClr val="000000"/>
                </a:solidFill>
              </a:rPr>
              <a:t>Yes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(B | A, J,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(B)? </a:t>
            </a:r>
            <a:r>
              <a:rPr lang="en-US" sz="2000" b="1" dirty="0" smtClean="0">
                <a:solidFill>
                  <a:srgbClr val="000000"/>
                </a:solidFill>
              </a:rPr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(E | B, A ,J,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(E | A)? </a:t>
            </a:r>
            <a:r>
              <a:rPr lang="en-US" sz="2000" b="1" dirty="0" smtClean="0">
                <a:solidFill>
                  <a:srgbClr val="000000"/>
                </a:solidFill>
              </a:rPr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(E | B, A, J, M) =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(E | A, B)? </a:t>
            </a:r>
            <a:r>
              <a:rPr lang="en-US" sz="2000" b="1" dirty="0" smtClean="0">
                <a:solidFill>
                  <a:srgbClr val="000000"/>
                </a:solidFill>
              </a:rPr>
              <a:t>Yes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5604" name="Picture 4" descr="burglary-make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49513"/>
            <a:ext cx="2438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4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contd.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Deciding conditional independence is hard in non-causal directions</a:t>
            </a:r>
          </a:p>
          <a:p>
            <a:pPr eaLnBrk="1" hangingPunct="1"/>
            <a:r>
              <a:rPr lang="en-US" sz="1800" dirty="0" smtClean="0"/>
              <a:t>(Causal models and conditional independence seem hardwired for humans!)</a:t>
            </a:r>
          </a:p>
          <a:p>
            <a:pPr eaLnBrk="1" hangingPunct="1"/>
            <a:r>
              <a:rPr lang="en-US" sz="1800" dirty="0" smtClean="0"/>
              <a:t>Network is less compact:</a:t>
            </a:r>
            <a:r>
              <a:rPr lang="en-US" sz="1800" dirty="0" smtClean="0">
                <a:solidFill>
                  <a:srgbClr val="008380"/>
                </a:solidFill>
              </a:rPr>
              <a:t> 1 + 2 + 4 + 2 + 4 = 13 </a:t>
            </a:r>
            <a:r>
              <a:rPr lang="en-US" sz="1800" dirty="0" smtClean="0"/>
              <a:t>numbers needed</a:t>
            </a:r>
            <a:br>
              <a:rPr lang="en-US" sz="1800" dirty="0" smtClean="0"/>
            </a:br>
            <a:r>
              <a:rPr lang="en-US" sz="1800" dirty="0" smtClean="0"/>
              <a:t>instead of </a:t>
            </a:r>
            <a:r>
              <a:rPr lang="en-US" sz="1800" dirty="0" smtClean="0">
                <a:solidFill>
                  <a:srgbClr val="008380"/>
                </a:solidFill>
              </a:rPr>
              <a:t>10</a:t>
            </a:r>
            <a:r>
              <a:rPr lang="en-US" sz="1800" dirty="0" smtClean="0"/>
              <a:t>.</a:t>
            </a:r>
          </a:p>
        </p:txBody>
      </p:sp>
      <p:pic>
        <p:nvPicPr>
          <p:cNvPr id="26628" name="Picture 4" descr="burglary-make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2743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4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Hybrid (</a:t>
            </a:r>
            <a:r>
              <a:rPr lang="de-DE" dirty="0" err="1" smtClean="0"/>
              <a:t>discrete+continuous</a:t>
            </a:r>
            <a:r>
              <a:rPr lang="de-DE" dirty="0" smtClean="0"/>
              <a:t>) </a:t>
            </a:r>
            <a:r>
              <a:rPr lang="de-DE" dirty="0" err="1" smtClean="0"/>
              <a:t>networks</a:t>
            </a:r>
            <a:endParaRPr lang="de-DE" dirty="0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913" y="1874838"/>
            <a:ext cx="6988175" cy="4525962"/>
          </a:xfrm>
          <a:noFill/>
        </p:spPr>
      </p:pic>
      <p:sp>
        <p:nvSpPr>
          <p:cNvPr id="2" name="Textfeld 1"/>
          <p:cNvSpPr txBox="1"/>
          <p:nvPr/>
        </p:nvSpPr>
        <p:spPr>
          <a:xfrm>
            <a:off x="755576" y="1340768"/>
            <a:ext cx="628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BNs </a:t>
            </a:r>
            <a:r>
              <a:rPr lang="de-DE" dirty="0" err="1" smtClean="0"/>
              <a:t>can</a:t>
            </a:r>
            <a:r>
              <a:rPr lang="de-DE" dirty="0" smtClean="0"/>
              <a:t> also deal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continuous</a:t>
            </a:r>
            <a:r>
              <a:rPr lang="de-DE" dirty="0" smtClean="0"/>
              <a:t> RVs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hybrid </a:t>
            </a:r>
            <a:r>
              <a:rPr lang="de-DE" dirty="0" err="1" smtClean="0"/>
              <a:t>ones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58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 on </a:t>
            </a:r>
            <a:r>
              <a:rPr lang="de-DE" dirty="0" err="1" smtClean="0"/>
              <a:t>Bayesian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7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 descr="06-Bayesian-3-not-use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38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Literature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3962400" y="4038600"/>
            <a:ext cx="480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i="0">
                <a:latin typeface="Lucida Grande" pitchFamily="-65" charset="0"/>
              </a:rPr>
              <a:t>Chapter 14 (Section 1 and 2)</a:t>
            </a:r>
          </a:p>
        </p:txBody>
      </p:sp>
      <p:pic>
        <p:nvPicPr>
          <p:cNvPr id="4101" name="Picture 1029" descr="2e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8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4" descr="06-Bayesian-3-not-used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09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87624" y="5229200"/>
            <a:ext cx="5380963" cy="92333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sum-product</a:t>
            </a:r>
            <a:r>
              <a:rPr lang="de-DE" dirty="0" smtClean="0"/>
              <a:t> 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endParaRPr lang="de-DE" dirty="0" smtClean="0"/>
          </a:p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path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n</a:t>
            </a:r>
            <a:r>
              <a:rPr lang="de-DE" dirty="0" smtClean="0"/>
              <a:t> (=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RVs)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degree</a:t>
            </a:r>
            <a:r>
              <a:rPr lang="de-DE" dirty="0" smtClean="0"/>
              <a:t> d </a:t>
            </a:r>
          </a:p>
          <a:p>
            <a:r>
              <a:rPr lang="de-DE" dirty="0" smtClean="0"/>
              <a:t>(=maximal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domain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r>
              <a:rPr lang="de-DE" dirty="0" smtClean="0"/>
              <a:t>) 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92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 descr="06-Bayesian-3-not-used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0"/>
            <a:ext cx="88328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0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485056"/>
          </a:xfrm>
        </p:spPr>
        <p:txBody>
          <a:bodyPr/>
          <a:lstStyle/>
          <a:p>
            <a:r>
              <a:rPr lang="en-US" dirty="0" smtClean="0"/>
              <a:t>Evaluation Tree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77068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>
            <a:spLocks noChangeArrowheads="1"/>
          </p:cNvSpPr>
          <p:nvPr/>
        </p:nvSpPr>
        <p:spPr bwMode="auto">
          <a:xfrm>
            <a:off x="154781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471646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276600" y="3644900"/>
            <a:ext cx="1366838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659563" y="3644900"/>
            <a:ext cx="1368425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343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27784" y="6237312"/>
            <a:ext cx="46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Can do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Variable </a:t>
            </a:r>
            <a:r>
              <a:rPr lang="de-DE" dirty="0">
                <a:solidFill>
                  <a:srgbClr val="0000FF"/>
                </a:solidFill>
              </a:rPr>
              <a:t>E</a:t>
            </a:r>
            <a:r>
              <a:rPr lang="de-DE" dirty="0" smtClean="0">
                <a:solidFill>
                  <a:srgbClr val="0000FF"/>
                </a:solidFill>
              </a:rPr>
              <a:t>limination (VE)</a:t>
            </a:r>
            <a:endParaRPr lang="de-D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8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Objects of VE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2808312"/>
          </a:xfrm>
        </p:spPr>
        <p:txBody>
          <a:bodyPr/>
          <a:lstStyle/>
          <a:p>
            <a:pPr>
              <a:buFont typeface="Times" pitchFamily="-110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Track objects called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</a:rPr>
              <a:t>factors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</a:rPr>
              <a:t>  </a:t>
            </a:r>
            <a:r>
              <a:rPr lang="en-US" sz="2400" dirty="0" smtClean="0">
                <a:ea typeface="ＭＳ Ｐゴシック" charset="-128"/>
              </a:rPr>
              <a:t>(right-to-left, in tree: bottom up)</a:t>
            </a:r>
          </a:p>
          <a:p>
            <a:pPr>
              <a:buFont typeface="Times" pitchFamily="-110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Initial factors are local CPTs</a:t>
            </a:r>
            <a:br>
              <a:rPr lang="en-US" sz="2400" dirty="0" smtClean="0">
                <a:ea typeface="ＭＳ Ｐゴシック" charset="-128"/>
              </a:rPr>
            </a:br>
            <a:r>
              <a:rPr lang="en-US" sz="2400" dirty="0" smtClean="0">
                <a:ea typeface="ＭＳ Ｐゴシック" charset="-128"/>
              </a:rPr>
              <a:t/>
            </a:r>
            <a:br>
              <a:rPr lang="en-US" sz="2400" dirty="0" smtClean="0">
                <a:ea typeface="ＭＳ Ｐゴシック" charset="-128"/>
              </a:rPr>
            </a:br>
            <a:r>
              <a:rPr lang="en-US" sz="2400" dirty="0" smtClean="0">
                <a:ea typeface="ＭＳ Ｐゴシック" charset="-128"/>
              </a:rPr>
              <a:t/>
            </a:r>
            <a:br>
              <a:rPr lang="en-US" sz="2400" dirty="0" smtClean="0">
                <a:ea typeface="ＭＳ Ｐゴシック" charset="-128"/>
              </a:rPr>
            </a:br>
            <a:endParaRPr lang="en-US" sz="2400" dirty="0" smtClean="0">
              <a:ea typeface="ＭＳ Ｐゴシック" charset="-128"/>
            </a:endParaRPr>
          </a:p>
          <a:p>
            <a:pPr>
              <a:buFont typeface="Times" pitchFamily="-110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During elimination create new factors</a:t>
            </a:r>
          </a:p>
          <a:p>
            <a:pPr>
              <a:buFont typeface="Times" pitchFamily="-110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Form of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</a:rPr>
              <a:t>Dynamic Programming</a:t>
            </a:r>
          </a:p>
          <a:p>
            <a:pPr marL="0" indent="0">
              <a:buNone/>
              <a:defRPr/>
            </a:pPr>
            <a:endParaRPr lang="en-US" sz="2800" dirty="0" smtClean="0">
              <a:ea typeface="ＭＳ Ｐゴシック" charset="-128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120901"/>
            <a:ext cx="14382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14528"/>
            <a:ext cx="419258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8439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12160" y="4737918"/>
            <a:ext cx="898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P(</a:t>
            </a:r>
            <a:r>
              <a:rPr lang="de-DE" dirty="0" err="1" smtClean="0"/>
              <a:t>m|A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err="1" smtClean="0"/>
              <a:t>f</a:t>
            </a:r>
            <a:r>
              <a:rPr lang="de-DE" baseline="-25000" dirty="0" err="1" smtClean="0"/>
              <a:t>M</a:t>
            </a:r>
            <a:r>
              <a:rPr lang="de-DE" dirty="0" smtClean="0"/>
              <a:t>(A)</a:t>
            </a:r>
            <a:endParaRPr lang="de-DE" dirty="0"/>
          </a:p>
        </p:txBody>
      </p:sp>
      <p:sp>
        <p:nvSpPr>
          <p:cNvPr id="5" name="Geschweifte Klammer rechts 4"/>
          <p:cNvSpPr/>
          <p:nvPr/>
        </p:nvSpPr>
        <p:spPr>
          <a:xfrm rot="5400000">
            <a:off x="6192180" y="4773922"/>
            <a:ext cx="432048" cy="79208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479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Operations: </a:t>
            </a:r>
            <a:r>
              <a:rPr lang="en-US" dirty="0" err="1" smtClean="0"/>
              <a:t>Pointwise</a:t>
            </a:r>
            <a:r>
              <a:rPr lang="en-US" dirty="0" smtClean="0"/>
              <a:t> Product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874838"/>
            <a:ext cx="8435280" cy="4525962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Pointwise</a:t>
            </a:r>
            <a:r>
              <a:rPr lang="en-US" dirty="0">
                <a:solidFill>
                  <a:srgbClr val="0000FF"/>
                </a:solidFill>
              </a:rPr>
              <a:t> p</a:t>
            </a:r>
            <a:r>
              <a:rPr lang="en-US" dirty="0" smtClean="0">
                <a:solidFill>
                  <a:srgbClr val="0000FF"/>
                </a:solidFill>
              </a:rPr>
              <a:t>roduct </a:t>
            </a:r>
            <a:r>
              <a:rPr lang="en-US" dirty="0"/>
              <a:t>of factors </a:t>
            </a:r>
            <a:r>
              <a:rPr lang="en-US" b="1" dirty="0">
                <a:solidFill>
                  <a:srgbClr val="008380"/>
                </a:solidFill>
              </a:rPr>
              <a:t>f</a:t>
            </a:r>
            <a:r>
              <a:rPr lang="en-US" i="1" baseline="-25000" dirty="0">
                <a:solidFill>
                  <a:srgbClr val="008380"/>
                </a:solidFill>
              </a:rPr>
              <a:t>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 smtClean="0">
                <a:solidFill>
                  <a:srgbClr val="008380"/>
                </a:solidFill>
              </a:rPr>
              <a:t>f</a:t>
            </a:r>
            <a:r>
              <a:rPr lang="en-US" i="1" baseline="-25000" dirty="0">
                <a:solidFill>
                  <a:srgbClr val="008380"/>
                </a:solidFill>
              </a:rPr>
              <a:t>2</a:t>
            </a:r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b="1" dirty="0" smtClean="0">
                <a:solidFill>
                  <a:srgbClr val="008380"/>
                </a:solidFill>
              </a:rPr>
              <a:t>f</a:t>
            </a:r>
            <a:r>
              <a:rPr lang="de-DE" sz="3200" baseline="-25000" dirty="0">
                <a:solidFill>
                  <a:srgbClr val="008380"/>
                </a:solidFill>
                <a:cs typeface="ＭＳ Ｐゴシック" charset="-128"/>
              </a:rPr>
              <a:t>1</a:t>
            </a:r>
            <a:r>
              <a:rPr lang="de-DE" dirty="0" smtClean="0">
                <a:solidFill>
                  <a:srgbClr val="008380"/>
                </a:solidFill>
              </a:rPr>
              <a:t>(A,B) * </a:t>
            </a:r>
            <a:r>
              <a:rPr lang="de-DE" b="1" dirty="0" smtClean="0">
                <a:solidFill>
                  <a:srgbClr val="008380"/>
                </a:solidFill>
              </a:rPr>
              <a:t>f</a:t>
            </a:r>
            <a:r>
              <a:rPr lang="de-DE" sz="3200" baseline="-25000" dirty="0">
                <a:solidFill>
                  <a:srgbClr val="008380"/>
                </a:solidFill>
                <a:cs typeface="ＭＳ Ｐゴシック" charset="-128"/>
              </a:rPr>
              <a:t>2</a:t>
            </a:r>
            <a:r>
              <a:rPr lang="de-DE" dirty="0" smtClean="0">
                <a:solidFill>
                  <a:srgbClr val="008380"/>
                </a:solidFill>
              </a:rPr>
              <a:t>(B,C)= </a:t>
            </a:r>
            <a:r>
              <a:rPr lang="de-DE" b="1" dirty="0" smtClean="0">
                <a:solidFill>
                  <a:srgbClr val="008380"/>
                </a:solidFill>
              </a:rPr>
              <a:t>f</a:t>
            </a:r>
            <a:r>
              <a:rPr lang="de-DE" dirty="0" smtClean="0">
                <a:solidFill>
                  <a:srgbClr val="008380"/>
                </a:solidFill>
              </a:rPr>
              <a:t>(A,B,C)</a:t>
            </a:r>
          </a:p>
          <a:p>
            <a:pPr lvl="1"/>
            <a:r>
              <a:rPr lang="de-DE" dirty="0" smtClean="0"/>
              <a:t>in </a:t>
            </a:r>
            <a:r>
              <a:rPr lang="de-DE" dirty="0" err="1" smtClean="0"/>
              <a:t>general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>
                <a:solidFill>
                  <a:srgbClr val="008380"/>
                </a:solidFill>
              </a:rPr>
              <a:t> </a:t>
            </a:r>
            <a:r>
              <a:rPr lang="de-DE" sz="2400" b="1" dirty="0" smtClean="0">
                <a:solidFill>
                  <a:srgbClr val="008380"/>
                </a:solidFill>
              </a:rPr>
              <a:t>f</a:t>
            </a:r>
            <a:r>
              <a:rPr lang="de-DE" sz="2400" i="1" baseline="-25000" dirty="0" smtClean="0">
                <a:solidFill>
                  <a:srgbClr val="008380"/>
                </a:solidFill>
                <a:cs typeface="ＭＳ Ｐゴシック" charset="-128"/>
              </a:rPr>
              <a:t>1</a:t>
            </a:r>
            <a:r>
              <a:rPr lang="de-DE" sz="2400" dirty="0" smtClean="0">
                <a:solidFill>
                  <a:srgbClr val="008380"/>
                </a:solidFill>
              </a:rPr>
              <a:t>(X</a:t>
            </a:r>
            <a:r>
              <a:rPr lang="de-DE" sz="2400" baseline="-25000" dirty="0" smtClean="0">
                <a:solidFill>
                  <a:srgbClr val="008380"/>
                </a:solidFill>
              </a:rPr>
              <a:t>1</a:t>
            </a:r>
            <a:r>
              <a:rPr lang="de-DE" sz="2400" dirty="0" smtClean="0">
                <a:solidFill>
                  <a:srgbClr val="008380"/>
                </a:solidFill>
              </a:rPr>
              <a:t>,...,X</a:t>
            </a:r>
            <a:r>
              <a:rPr lang="de-DE" sz="2400" baseline="-25000" dirty="0">
                <a:solidFill>
                  <a:srgbClr val="008380"/>
                </a:solidFill>
              </a:rPr>
              <a:t>j</a:t>
            </a:r>
            <a:r>
              <a:rPr lang="de-DE" sz="2400" dirty="0" smtClean="0">
                <a:solidFill>
                  <a:srgbClr val="008380"/>
                </a:solidFill>
              </a:rPr>
              <a:t>,Y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 smtClean="0">
                <a:solidFill>
                  <a:srgbClr val="008380"/>
                </a:solidFill>
              </a:rPr>
              <a:t>,…,</a:t>
            </a:r>
            <a:r>
              <a:rPr lang="de-DE" sz="2400" dirty="0" err="1" smtClean="0">
                <a:solidFill>
                  <a:srgbClr val="008380"/>
                </a:solidFill>
              </a:rPr>
              <a:t>Y</a:t>
            </a:r>
            <a:r>
              <a:rPr lang="de-DE" sz="2400" baseline="-25000" dirty="0" err="1" smtClean="0">
                <a:solidFill>
                  <a:srgbClr val="008380"/>
                </a:solidFill>
              </a:rPr>
              <a:t>k</a:t>
            </a:r>
            <a:r>
              <a:rPr lang="de-DE" sz="2400" dirty="0" smtClean="0">
                <a:solidFill>
                  <a:srgbClr val="008380"/>
                </a:solidFill>
              </a:rPr>
              <a:t>) *</a:t>
            </a:r>
            <a:r>
              <a:rPr lang="de-DE" sz="2400" b="1" dirty="0" smtClean="0">
                <a:solidFill>
                  <a:srgbClr val="008380"/>
                </a:solidFill>
              </a:rPr>
              <a:t>f</a:t>
            </a:r>
            <a:r>
              <a:rPr lang="de-DE" sz="2400" i="1" baseline="-25000" dirty="0" smtClean="0">
                <a:solidFill>
                  <a:srgbClr val="008380"/>
                </a:solidFill>
                <a:cs typeface="ＭＳ Ｐゴシック" charset="-128"/>
              </a:rPr>
              <a:t>2</a:t>
            </a:r>
            <a:r>
              <a:rPr lang="de-DE" sz="2400" dirty="0" smtClean="0">
                <a:solidFill>
                  <a:srgbClr val="008380"/>
                </a:solidFill>
              </a:rPr>
              <a:t>(Y</a:t>
            </a:r>
            <a:r>
              <a:rPr lang="de-DE" sz="2400" baseline="-25000" dirty="0" smtClean="0">
                <a:solidFill>
                  <a:srgbClr val="008380"/>
                </a:solidFill>
              </a:rPr>
              <a:t>1</a:t>
            </a:r>
            <a:r>
              <a:rPr lang="de-DE" sz="2400" dirty="0" smtClean="0">
                <a:solidFill>
                  <a:srgbClr val="008380"/>
                </a:solidFill>
              </a:rPr>
              <a:t>,…,Y</a:t>
            </a:r>
            <a:r>
              <a:rPr lang="de-DE" sz="2400" baseline="-25000" dirty="0" smtClean="0">
                <a:solidFill>
                  <a:srgbClr val="008380"/>
                </a:solidFill>
              </a:rPr>
              <a:t>k</a:t>
            </a:r>
            <a:r>
              <a:rPr lang="de-DE" sz="2400" dirty="0" smtClean="0">
                <a:solidFill>
                  <a:srgbClr val="008380"/>
                </a:solidFill>
              </a:rPr>
              <a:t>,Z</a:t>
            </a:r>
            <a:r>
              <a:rPr lang="de-DE" sz="2400" baseline="-25000" dirty="0" smtClean="0">
                <a:solidFill>
                  <a:srgbClr val="008380"/>
                </a:solidFill>
              </a:rPr>
              <a:t>1</a:t>
            </a:r>
            <a:r>
              <a:rPr lang="de-DE" sz="2400" dirty="0" smtClean="0">
                <a:solidFill>
                  <a:srgbClr val="008380"/>
                </a:solidFill>
              </a:rPr>
              <a:t>,…,</a:t>
            </a:r>
            <a:r>
              <a:rPr lang="de-DE" sz="2400" dirty="0" err="1" smtClean="0">
                <a:solidFill>
                  <a:srgbClr val="008380"/>
                </a:solidFill>
              </a:rPr>
              <a:t>Z</a:t>
            </a:r>
            <a:r>
              <a:rPr lang="de-DE" sz="2400" baseline="-25000" dirty="0" err="1" smtClean="0">
                <a:solidFill>
                  <a:srgbClr val="008380"/>
                </a:solidFill>
              </a:rPr>
              <a:t>l</a:t>
            </a:r>
            <a:r>
              <a:rPr lang="de-DE" sz="2400" dirty="0" smtClean="0">
                <a:solidFill>
                  <a:srgbClr val="008380"/>
                </a:solidFill>
              </a:rPr>
              <a:t>)</a:t>
            </a:r>
            <a:r>
              <a:rPr lang="de-DE" dirty="0" smtClean="0">
                <a:solidFill>
                  <a:srgbClr val="008380"/>
                </a:solidFill>
              </a:rPr>
              <a:t>=  	</a:t>
            </a:r>
            <a:r>
              <a:rPr lang="de-DE" sz="2400" b="1" dirty="0" smtClean="0">
                <a:solidFill>
                  <a:srgbClr val="008380"/>
                </a:solidFill>
              </a:rPr>
              <a:t>f</a:t>
            </a:r>
            <a:r>
              <a:rPr lang="de-DE" sz="2400" dirty="0" smtClean="0">
                <a:solidFill>
                  <a:srgbClr val="008380"/>
                </a:solidFill>
              </a:rPr>
              <a:t>(X</a:t>
            </a:r>
            <a:r>
              <a:rPr lang="de-DE" sz="2400" baseline="-25000" dirty="0" smtClean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,...,X</a:t>
            </a:r>
            <a:r>
              <a:rPr lang="de-DE" sz="2400" baseline="-25000" dirty="0">
                <a:solidFill>
                  <a:srgbClr val="008380"/>
                </a:solidFill>
              </a:rPr>
              <a:t>j</a:t>
            </a:r>
            <a:r>
              <a:rPr lang="de-DE" sz="2400" dirty="0">
                <a:solidFill>
                  <a:srgbClr val="008380"/>
                </a:solidFill>
              </a:rPr>
              <a:t>,Y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,…,</a:t>
            </a:r>
            <a:r>
              <a:rPr lang="de-DE" sz="2400" dirty="0" smtClean="0">
                <a:solidFill>
                  <a:srgbClr val="008380"/>
                </a:solidFill>
              </a:rPr>
              <a:t>Y</a:t>
            </a:r>
            <a:r>
              <a:rPr lang="de-DE" sz="2400" baseline="-25000" dirty="0" smtClean="0">
                <a:solidFill>
                  <a:srgbClr val="008380"/>
                </a:solidFill>
              </a:rPr>
              <a:t>k</a:t>
            </a:r>
            <a:r>
              <a:rPr lang="de-DE" sz="2400" dirty="0" smtClean="0">
                <a:solidFill>
                  <a:srgbClr val="008380"/>
                </a:solidFill>
              </a:rPr>
              <a:t>,Z</a:t>
            </a:r>
            <a:r>
              <a:rPr lang="de-DE" sz="2400" baseline="-25000" dirty="0" smtClean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,…,</a:t>
            </a:r>
            <a:r>
              <a:rPr lang="de-DE" sz="2400" dirty="0" err="1" smtClean="0">
                <a:solidFill>
                  <a:srgbClr val="008380"/>
                </a:solidFill>
              </a:rPr>
              <a:t>Z</a:t>
            </a:r>
            <a:r>
              <a:rPr lang="de-DE" sz="2400" baseline="-25000" dirty="0" err="1" smtClean="0">
                <a:solidFill>
                  <a:srgbClr val="008380"/>
                </a:solidFill>
              </a:rPr>
              <a:t>l</a:t>
            </a:r>
            <a:r>
              <a:rPr lang="de-DE" sz="2400" dirty="0" smtClean="0">
                <a:solidFill>
                  <a:srgbClr val="008380"/>
                </a:solidFill>
              </a:rPr>
              <a:t>)</a:t>
            </a:r>
            <a:endParaRPr lang="de-DE" sz="2400" dirty="0">
              <a:solidFill>
                <a:srgbClr val="008380"/>
              </a:solidFill>
            </a:endParaRPr>
          </a:p>
          <a:p>
            <a:pPr lvl="1"/>
            <a:r>
              <a:rPr lang="en-US" dirty="0" smtClean="0"/>
              <a:t>has </a:t>
            </a:r>
            <a:r>
              <a:rPr lang="en-US" dirty="0">
                <a:solidFill>
                  <a:srgbClr val="008380"/>
                </a:solidFill>
              </a:rPr>
              <a:t>2</a:t>
            </a:r>
            <a:r>
              <a:rPr lang="en-US" i="1" baseline="30000" dirty="0">
                <a:solidFill>
                  <a:srgbClr val="008380"/>
                </a:solidFill>
              </a:rPr>
              <a:t>j+k+l </a:t>
            </a:r>
            <a:r>
              <a:rPr lang="en-US" dirty="0"/>
              <a:t>entries (if all variables are binary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261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691" y="332657"/>
            <a:ext cx="6033493" cy="504056"/>
          </a:xfrm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err="1" smtClean="0"/>
              <a:t>Join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pointwise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endParaRPr lang="de-DE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6412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7268738" cy="232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57656"/>
            <a:ext cx="4722051" cy="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4716016" y="3789040"/>
            <a:ext cx="216024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7179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Basic Operations: Summing out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Summing out a variable from a product of factors</a:t>
            </a:r>
          </a:p>
          <a:p>
            <a:pPr lvl="1"/>
            <a:r>
              <a:rPr lang="en-US" dirty="0" smtClean="0"/>
              <a:t>Move any constant factors outside the summation</a:t>
            </a:r>
          </a:p>
          <a:p>
            <a:pPr lvl="1"/>
            <a:r>
              <a:rPr lang="en-US" dirty="0" smtClean="0"/>
              <a:t>Add up </a:t>
            </a:r>
            <a:r>
              <a:rPr lang="en-US" dirty="0" err="1" smtClean="0"/>
              <a:t>submatrices</a:t>
            </a:r>
            <a:r>
              <a:rPr lang="en-US" dirty="0" smtClean="0"/>
              <a:t> in </a:t>
            </a:r>
            <a:r>
              <a:rPr lang="en-US" dirty="0" err="1" smtClean="0"/>
              <a:t>pointwise</a:t>
            </a:r>
            <a:r>
              <a:rPr lang="en-US" dirty="0" smtClean="0"/>
              <a:t> product of remaining factors</a:t>
            </a:r>
            <a:br>
              <a:rPr lang="en-US" dirty="0" smtClean="0"/>
            </a:br>
            <a: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  <a:t>𝛴</a:t>
            </a:r>
            <a:r>
              <a:rPr lang="en-US" baseline="-25000" dirty="0" smtClean="0">
                <a:solidFill>
                  <a:srgbClr val="008380"/>
                </a:solidFill>
                <a:latin typeface="Cambria Math"/>
                <a:ea typeface="Cambria Math"/>
              </a:rPr>
              <a:t>x</a:t>
            </a:r>
            <a: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  <a:t> f</a:t>
            </a:r>
            <a:r>
              <a:rPr lang="en-US" baseline="-25000" dirty="0" smtClean="0">
                <a:solidFill>
                  <a:srgbClr val="008380"/>
                </a:solidFill>
                <a:latin typeface="Cambria Math"/>
                <a:ea typeface="Cambria Math"/>
              </a:rPr>
              <a:t>1</a:t>
            </a:r>
            <a: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  <a:t>* …*</a:t>
            </a:r>
            <a:r>
              <a:rPr lang="en-US" dirty="0" err="1" smtClean="0">
                <a:solidFill>
                  <a:srgbClr val="008380"/>
                </a:solidFill>
                <a:latin typeface="Cambria Math"/>
                <a:ea typeface="Cambria Math"/>
              </a:rPr>
              <a:t>f</a:t>
            </a:r>
            <a:r>
              <a:rPr lang="en-US" baseline="-25000" dirty="0" err="1" smtClean="0">
                <a:solidFill>
                  <a:srgbClr val="008380"/>
                </a:solidFill>
                <a:latin typeface="Cambria Math"/>
                <a:ea typeface="Cambria Math"/>
              </a:rPr>
              <a:t>k</a:t>
            </a:r>
            <a: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  <a:t>    =    f</a:t>
            </a:r>
            <a:r>
              <a:rPr lang="en-US" baseline="-25000" dirty="0" smtClean="0">
                <a:solidFill>
                  <a:srgbClr val="008380"/>
                </a:solidFill>
                <a:latin typeface="Cambria Math"/>
                <a:ea typeface="Cambria Math"/>
              </a:rPr>
              <a:t>1</a:t>
            </a:r>
            <a: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  <a:t>*…*f</a:t>
            </a:r>
            <a:r>
              <a:rPr lang="en-US" baseline="-25000" dirty="0" smtClean="0">
                <a:solidFill>
                  <a:srgbClr val="008380"/>
                </a:solidFill>
                <a:latin typeface="Cambria Math"/>
                <a:ea typeface="Cambria Math"/>
              </a:rPr>
              <a:t>i</a:t>
            </a:r>
            <a: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  <a:t>*𝛴</a:t>
            </a:r>
            <a:r>
              <a:rPr lang="en-US" baseline="-25000" dirty="0" smtClean="0">
                <a:solidFill>
                  <a:srgbClr val="008380"/>
                </a:solidFill>
                <a:latin typeface="Cambria Math"/>
                <a:ea typeface="Cambria Math"/>
              </a:rPr>
              <a:t>x</a:t>
            </a:r>
            <a: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  <a:t> f</a:t>
            </a:r>
            <a:r>
              <a:rPr lang="en-US" baseline="-25000" dirty="0" smtClean="0">
                <a:solidFill>
                  <a:srgbClr val="008380"/>
                </a:solidFill>
                <a:latin typeface="Cambria Math"/>
                <a:ea typeface="Cambria Math"/>
              </a:rPr>
              <a:t>i+1</a:t>
            </a:r>
            <a: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  <a:t>*…*</a:t>
            </a:r>
            <a:r>
              <a:rPr lang="en-US" dirty="0" err="1" smtClean="0">
                <a:solidFill>
                  <a:srgbClr val="008380"/>
                </a:solidFill>
                <a:latin typeface="Cambria Math"/>
                <a:ea typeface="Cambria Math"/>
              </a:rPr>
              <a:t>f</a:t>
            </a:r>
            <a:r>
              <a:rPr lang="en-US" baseline="-25000" dirty="0" err="1" smtClean="0">
                <a:solidFill>
                  <a:srgbClr val="008380"/>
                </a:solidFill>
                <a:latin typeface="Cambria Math"/>
                <a:ea typeface="Cambria Math"/>
              </a:rPr>
              <a:t>k</a:t>
            </a:r>
            <a: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  <a:t/>
            </a:r>
            <a:b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</a:br>
            <a: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  <a:t>		       =    f</a:t>
            </a:r>
            <a:r>
              <a:rPr lang="en-US" baseline="-25000" dirty="0" smtClean="0">
                <a:solidFill>
                  <a:srgbClr val="008380"/>
                </a:solidFill>
                <a:latin typeface="Cambria Math"/>
                <a:ea typeface="Cambria Math"/>
              </a:rPr>
              <a:t>1</a:t>
            </a:r>
            <a: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  <a:t>*…*f</a:t>
            </a:r>
            <a:r>
              <a:rPr lang="en-US" baseline="-25000" dirty="0" smtClean="0">
                <a:solidFill>
                  <a:srgbClr val="008380"/>
                </a:solidFill>
                <a:latin typeface="Cambria Math"/>
                <a:ea typeface="Cambria Math"/>
              </a:rPr>
              <a:t>i</a:t>
            </a:r>
            <a:r>
              <a:rPr lang="en-US" dirty="0" smtClean="0">
                <a:solidFill>
                  <a:srgbClr val="008380"/>
                </a:solidFill>
                <a:latin typeface="Cambria Math"/>
                <a:ea typeface="Cambria Math"/>
              </a:rPr>
              <a:t>* </a:t>
            </a:r>
            <a:r>
              <a:rPr lang="en-US" dirty="0" err="1" smtClean="0">
                <a:solidFill>
                  <a:srgbClr val="008380"/>
                </a:solidFill>
                <a:latin typeface="Cambria Math"/>
                <a:ea typeface="Cambria Math"/>
              </a:rPr>
              <a:t>f</a:t>
            </a:r>
            <a:r>
              <a:rPr lang="en-US" baseline="-25000" dirty="0" err="1" smtClean="0">
                <a:solidFill>
                  <a:srgbClr val="008380"/>
                </a:solidFill>
                <a:latin typeface="Cambria Math"/>
                <a:ea typeface="Cambria Math"/>
              </a:rPr>
              <a:t>X</a:t>
            </a:r>
            <a:r>
              <a:rPr lang="en-US" dirty="0" smtClean="0">
                <a:solidFill>
                  <a:srgbClr val="008380"/>
                </a:solidFill>
              </a:rPr>
              <a:t/>
            </a:r>
            <a:br>
              <a:rPr lang="en-US" dirty="0" smtClean="0">
                <a:solidFill>
                  <a:srgbClr val="00838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assuming </a:t>
            </a:r>
            <a:r>
              <a:rPr lang="en-US" b="1" dirty="0" smtClean="0">
                <a:solidFill>
                  <a:srgbClr val="008380"/>
                </a:solidFill>
              </a:rPr>
              <a:t>f</a:t>
            </a:r>
            <a:r>
              <a:rPr lang="en-US" i="1" baseline="-25000" dirty="0" smtClean="0">
                <a:solidFill>
                  <a:srgbClr val="008380"/>
                </a:solidFill>
              </a:rPr>
              <a:t>1</a:t>
            </a:r>
            <a:r>
              <a:rPr lang="en-US" i="1" dirty="0" smtClean="0">
                <a:solidFill>
                  <a:srgbClr val="008380"/>
                </a:solidFill>
              </a:rPr>
              <a:t>, …, </a:t>
            </a:r>
            <a:r>
              <a:rPr lang="en-US" b="1" dirty="0" smtClean="0">
                <a:solidFill>
                  <a:srgbClr val="008380"/>
                </a:solidFill>
              </a:rPr>
              <a:t>f</a:t>
            </a:r>
            <a:r>
              <a:rPr lang="en-US" i="1" baseline="-25000" dirty="0" smtClean="0">
                <a:solidFill>
                  <a:srgbClr val="008380"/>
                </a:solidFill>
              </a:rPr>
              <a:t>i</a:t>
            </a:r>
            <a:r>
              <a:rPr lang="en-US" i="1" dirty="0" smtClean="0">
                <a:solidFill>
                  <a:srgbClr val="008380"/>
                </a:solidFill>
              </a:rPr>
              <a:t> </a:t>
            </a:r>
            <a:r>
              <a:rPr lang="en-US" dirty="0" smtClean="0"/>
              <a:t>do not depend on </a:t>
            </a:r>
            <a:r>
              <a:rPr lang="en-US" i="1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077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Summing</a:t>
            </a:r>
            <a:r>
              <a:rPr lang="de-DE" dirty="0" smtClean="0"/>
              <a:t> out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4" y="2882553"/>
            <a:ext cx="25114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60" y="1844824"/>
            <a:ext cx="5229283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69" y="3089337"/>
            <a:ext cx="43672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01826" y="308933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0" smtClean="0"/>
              <a:t>Summing out </a:t>
            </a:r>
            <a:r>
              <a:rPr lang="de-DE" smtClean="0"/>
              <a:t>a</a:t>
            </a:r>
            <a:endParaRPr lang="de-DE"/>
          </a:p>
        </p:txBody>
      </p:sp>
      <p:sp>
        <p:nvSpPr>
          <p:cNvPr id="4" name="Pfeil nach rechts 3"/>
          <p:cNvSpPr/>
          <p:nvPr/>
        </p:nvSpPr>
        <p:spPr bwMode="auto">
          <a:xfrm>
            <a:off x="3617625" y="3841515"/>
            <a:ext cx="690376" cy="242316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54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Burglary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7913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52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016"/>
            <a:ext cx="8229600" cy="692696"/>
          </a:xfrm>
        </p:spPr>
        <p:txBody>
          <a:bodyPr/>
          <a:lstStyle/>
          <a:p>
            <a:r>
              <a:rPr lang="en-US" dirty="0" smtClean="0"/>
              <a:t>Optimization by </a:t>
            </a:r>
            <a:r>
              <a:rPr lang="en-US" dirty="0"/>
              <a:t>F</a:t>
            </a:r>
            <a:r>
              <a:rPr lang="en-US" dirty="0" smtClean="0"/>
              <a:t>inding Irrelevant </a:t>
            </a:r>
            <a:r>
              <a:rPr lang="en-US" dirty="0"/>
              <a:t>V</a:t>
            </a:r>
            <a:r>
              <a:rPr lang="en-US" dirty="0" smtClean="0"/>
              <a:t>ariables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44675"/>
            <a:ext cx="84582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395536" y="5589240"/>
            <a:ext cx="792088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solidFill>
                  <a:srgbClr val="FFFFFF"/>
                </a:solidFill>
              </a:ln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03848" y="4869160"/>
            <a:ext cx="33024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 {Alarm, </a:t>
            </a:r>
            <a:r>
              <a:rPr lang="de-DE" dirty="0" err="1" smtClean="0"/>
              <a:t>Earthquake</a:t>
            </a:r>
            <a:r>
              <a:rPr lang="de-DE" dirty="0" smtClean="0"/>
              <a:t>, </a:t>
            </a:r>
            <a:r>
              <a:rPr lang="de-DE" dirty="0" err="1" smtClean="0"/>
              <a:t>Burglary</a:t>
            </a:r>
            <a:r>
              <a:rPr lang="de-DE" dirty="0" smtClean="0"/>
              <a:t>}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79712" y="5589240"/>
            <a:ext cx="5256584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Irrelevant variables </a:t>
            </a:r>
            <a:r>
              <a:rPr lang="de-DE" dirty="0" err="1" smtClean="0">
                <a:solidFill>
                  <a:schemeClr val="tx1"/>
                </a:solidFill>
              </a:rPr>
              <a:t>can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identified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by</a:t>
            </a: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graph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theoretical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</a:t>
            </a:r>
            <a:r>
              <a:rPr lang="de-DE" dirty="0" err="1" smtClean="0">
                <a:solidFill>
                  <a:schemeClr val="tx1"/>
                </a:solidFill>
              </a:rPr>
              <a:t>riterion</a:t>
            </a:r>
            <a:r>
              <a:rPr lang="de-DE" dirty="0" smtClean="0">
                <a:solidFill>
                  <a:schemeClr val="tx1"/>
                </a:solidFill>
              </a:rPr>
              <a:t> on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associated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>
                <a:solidFill>
                  <a:srgbClr val="0000FF"/>
                </a:solidFill>
              </a:rPr>
              <a:t>moral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graph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m-separation</a:t>
            </a:r>
            <a:endParaRPr lang="de-DE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Syntax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Bayesian</a:t>
            </a:r>
            <a:r>
              <a:rPr lang="de-DE" dirty="0" smtClean="0"/>
              <a:t> Networks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0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else can we do?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968552"/>
          </a:xfrm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sz="2600" dirty="0" smtClean="0"/>
              <a:t>General </a:t>
            </a:r>
            <a:r>
              <a:rPr lang="de-DE" sz="2600" dirty="0" err="1" smtClean="0"/>
              <a:t>methodology</a:t>
            </a:r>
            <a:r>
              <a:rPr lang="de-DE" sz="2600" dirty="0" smtClean="0"/>
              <a:t>: </a:t>
            </a:r>
            <a:r>
              <a:rPr lang="de-DE" sz="2600" dirty="0" err="1" smtClean="0"/>
              <a:t>Consider</a:t>
            </a:r>
            <a:r>
              <a:rPr lang="de-DE" sz="2600" dirty="0" smtClean="0"/>
              <a:t> </a:t>
            </a:r>
            <a:r>
              <a:rPr lang="de-DE" sz="2600" dirty="0" err="1" smtClean="0"/>
              <a:t>special</a:t>
            </a:r>
            <a:r>
              <a:rPr lang="de-DE" sz="2600" dirty="0" smtClean="0"/>
              <a:t> </a:t>
            </a:r>
            <a:r>
              <a:rPr lang="de-DE" sz="2600" dirty="0" err="1" smtClean="0"/>
              <a:t>cases</a:t>
            </a:r>
            <a:r>
              <a:rPr lang="de-DE" sz="2600" dirty="0" smtClean="0"/>
              <a:t> (</a:t>
            </a:r>
            <a:r>
              <a:rPr lang="de-DE" sz="2600" dirty="0" err="1" smtClean="0"/>
              <a:t>special</a:t>
            </a:r>
            <a:r>
              <a:rPr lang="de-DE" sz="2600" dirty="0" smtClean="0"/>
              <a:t> </a:t>
            </a:r>
            <a:r>
              <a:rPr lang="de-DE" sz="2600" dirty="0" err="1" smtClean="0"/>
              <a:t>data</a:t>
            </a:r>
            <a:r>
              <a:rPr lang="de-DE" sz="2600" dirty="0" smtClean="0"/>
              <a:t> </a:t>
            </a:r>
            <a:r>
              <a:rPr lang="de-DE" sz="2600" dirty="0" err="1" smtClean="0"/>
              <a:t>structures</a:t>
            </a:r>
            <a:r>
              <a:rPr lang="de-DE" sz="2600" dirty="0" smtClean="0"/>
              <a:t>)</a:t>
            </a:r>
          </a:p>
          <a:p>
            <a:r>
              <a:rPr lang="de-DE" dirty="0" err="1" smtClean="0"/>
              <a:t>Here</a:t>
            </a:r>
            <a:r>
              <a:rPr lang="de-DE" dirty="0" smtClean="0"/>
              <a:t>: </a:t>
            </a: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polytrees</a:t>
            </a:r>
            <a:r>
              <a:rPr lang="de-DE" dirty="0" smtClean="0">
                <a:solidFill>
                  <a:srgbClr val="0000FF"/>
                </a:solidFill>
              </a:rPr>
              <a:t> (</a:t>
            </a:r>
            <a:r>
              <a:rPr lang="de-DE" dirty="0" err="1" smtClean="0">
                <a:solidFill>
                  <a:srgbClr val="0000FF"/>
                </a:solidFill>
              </a:rPr>
              <a:t>singly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connected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networks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slides</a:t>
            </a:r>
            <a:r>
              <a:rPr lang="de-DE" dirty="0" smtClean="0"/>
              <a:t> on </a:t>
            </a:r>
            <a:r>
              <a:rPr lang="de-DE" dirty="0" err="1" smtClean="0"/>
              <a:t>Pearl‘s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belief </a:t>
            </a:r>
            <a:r>
              <a:rPr lang="de-DE" dirty="0" err="1" smtClean="0">
                <a:solidFill>
                  <a:srgbClr val="0000FF"/>
                </a:solidFill>
              </a:rPr>
              <a:t>propagation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algorithm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/>
              <a:t>b</a:t>
            </a:r>
            <a:r>
              <a:rPr lang="de-DE" sz="2600" dirty="0" err="1" smtClean="0"/>
              <a:t>ased</a:t>
            </a:r>
            <a:r>
              <a:rPr lang="de-DE" sz="2600" dirty="0" smtClean="0"/>
              <a:t> on </a:t>
            </a:r>
            <a:r>
              <a:rPr lang="de-DE" sz="2600" dirty="0" err="1" smtClean="0"/>
              <a:t>slides</a:t>
            </a:r>
            <a:r>
              <a:rPr lang="de-DE" sz="2600" dirty="0" smtClean="0"/>
              <a:t> </a:t>
            </a:r>
            <a:r>
              <a:rPr lang="de-DE" sz="2600" dirty="0" err="1" smtClean="0"/>
              <a:t>by</a:t>
            </a:r>
            <a:r>
              <a:rPr lang="de-DE" sz="2600" dirty="0" smtClean="0"/>
              <a:t> </a:t>
            </a:r>
            <a:r>
              <a:rPr lang="de-DE" dirty="0"/>
              <a:t>T</a:t>
            </a:r>
            <a:r>
              <a:rPr lang="de-DE" sz="2600" dirty="0" smtClean="0"/>
              <a:t>omas </a:t>
            </a:r>
            <a:r>
              <a:rPr lang="de-DE" dirty="0" err="1" smtClean="0"/>
              <a:t>S</a:t>
            </a:r>
            <a:r>
              <a:rPr lang="de-DE" sz="2600" dirty="0" err="1" smtClean="0"/>
              <a:t>ingliar</a:t>
            </a:r>
            <a:r>
              <a:rPr lang="de-DE" sz="2600" dirty="0" smtClean="0"/>
              <a:t> (</a:t>
            </a:r>
            <a:r>
              <a:rPr lang="de-DE" sz="2600" dirty="0" err="1" smtClean="0"/>
              <a:t>adapted</a:t>
            </a:r>
            <a:r>
              <a:rPr lang="de-DE" sz="2600" dirty="0" smtClean="0"/>
              <a:t> </a:t>
            </a:r>
            <a:r>
              <a:rPr lang="de-DE" sz="2600" dirty="0" err="1" smtClean="0"/>
              <a:t>by</a:t>
            </a:r>
            <a:r>
              <a:rPr lang="de-DE" sz="2600" dirty="0" smtClean="0"/>
              <a:t> Daniel </a:t>
            </a:r>
            <a:r>
              <a:rPr lang="de-DE" sz="2600" dirty="0" err="1" smtClean="0"/>
              <a:t>Lowd</a:t>
            </a:r>
            <a:r>
              <a:rPr lang="de-DE" sz="2600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128624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Polytree</a:t>
            </a:r>
            <a:r>
              <a:rPr lang="en-US" dirty="0"/>
              <a:t> Bayesian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Bayesian </a:t>
            </a:r>
            <a:r>
              <a:rPr lang="en-US" sz="2400" dirty="0"/>
              <a:t>network graph is a </a:t>
            </a:r>
            <a:r>
              <a:rPr lang="en-US" sz="2400" i="1" dirty="0" err="1" smtClean="0">
                <a:solidFill>
                  <a:srgbClr val="0000FF"/>
                </a:solidFill>
              </a:rPr>
              <a:t>polytree</a:t>
            </a:r>
            <a:r>
              <a:rPr lang="en-US" sz="2400" i="1" dirty="0" smtClean="0">
                <a:solidFill>
                  <a:srgbClr val="0000FF"/>
                </a:solidFill>
              </a:rPr>
              <a:t> (or singly connected network)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/>
              <a:t>there is at most one path between any two nodes, </a:t>
            </a:r>
            <a:r>
              <a:rPr lang="en-US" sz="2400" dirty="0">
                <a:solidFill>
                  <a:srgbClr val="008380"/>
                </a:solidFill>
              </a:rPr>
              <a:t>V</a:t>
            </a:r>
            <a:r>
              <a:rPr lang="en-US" sz="2400" baseline="-25000" dirty="0">
                <a:solidFill>
                  <a:srgbClr val="008380"/>
                </a:solidFill>
              </a:rPr>
              <a:t>i</a:t>
            </a:r>
            <a:r>
              <a:rPr lang="en-US" sz="2400" dirty="0">
                <a:solidFill>
                  <a:srgbClr val="00838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dirty="0" err="1" smtClean="0">
                <a:solidFill>
                  <a:srgbClr val="00838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8380"/>
                </a:solidFill>
              </a:rPr>
              <a:t>k</a:t>
            </a:r>
            <a:r>
              <a:rPr lang="en-US" sz="2400" baseline="-25000" dirty="0"/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iff</a:t>
            </a:r>
            <a:r>
              <a:rPr lang="en-US" sz="2400" dirty="0" smtClean="0"/>
              <a:t> the underlying non-directed graph is a tree)</a:t>
            </a:r>
            <a:endParaRPr lang="en-US" sz="3000" dirty="0"/>
          </a:p>
          <a:p>
            <a:r>
              <a:rPr lang="en-US" sz="2600" dirty="0" smtClean="0"/>
              <a:t>Exact </a:t>
            </a:r>
            <a:r>
              <a:rPr lang="en-US" sz="2600" dirty="0"/>
              <a:t>BN inference is NP-</a:t>
            </a:r>
            <a:r>
              <a:rPr lang="en-US" sz="2600" dirty="0" smtClean="0"/>
              <a:t>hard but </a:t>
            </a:r>
            <a:r>
              <a:rPr lang="en-US" sz="2600" dirty="0" smtClean="0">
                <a:solidFill>
                  <a:srgbClr val="008380"/>
                </a:solidFill>
              </a:rPr>
              <a:t>O(n)</a:t>
            </a:r>
            <a:r>
              <a:rPr lang="en-US" sz="2600" dirty="0" smtClean="0"/>
              <a:t> on </a:t>
            </a:r>
            <a:r>
              <a:rPr lang="en-US" sz="2600" dirty="0" err="1" smtClean="0"/>
              <a:t>polytree</a:t>
            </a:r>
            <a:endParaRPr lang="en-US" dirty="0"/>
          </a:p>
          <a:p>
            <a:r>
              <a:rPr lang="en-US" dirty="0" smtClean="0"/>
              <a:t>(Non-)Examples:</a:t>
            </a:r>
            <a:endParaRPr lang="en-US" sz="26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83568" y="3811810"/>
            <a:ext cx="1588467" cy="2122488"/>
            <a:chOff x="768" y="1560"/>
            <a:chExt cx="1248" cy="216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296" y="156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V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768" y="348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776" y="22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V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296" y="28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768" y="22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488" y="1800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960" y="1800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960" y="247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1488" y="2472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960" y="3096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776" y="348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872" y="2472"/>
              <a:ext cx="1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3645162" y="3861048"/>
            <a:ext cx="1793935" cy="2122487"/>
            <a:chOff x="2160" y="1063"/>
            <a:chExt cx="1493" cy="2489"/>
          </a:xfrm>
        </p:grpSpPr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792" y="1063"/>
              <a:ext cx="287" cy="2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160" y="3275"/>
              <a:ext cx="287" cy="2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366" y="1837"/>
              <a:ext cx="287" cy="2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792" y="2556"/>
              <a:ext cx="287" cy="2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160" y="1837"/>
              <a:ext cx="287" cy="2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2390" y="1340"/>
              <a:ext cx="459" cy="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390" y="2114"/>
              <a:ext cx="459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H="1">
              <a:off x="3021" y="2114"/>
              <a:ext cx="402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2390" y="2833"/>
              <a:ext cx="459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3366" y="3275"/>
              <a:ext cx="287" cy="2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3481" y="2114"/>
              <a:ext cx="1" cy="1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" name="Group 50"/>
          <p:cNvGrpSpPr>
            <a:grpSpLocks/>
          </p:cNvGrpSpPr>
          <p:nvPr/>
        </p:nvGrpSpPr>
        <p:grpSpPr bwMode="auto">
          <a:xfrm>
            <a:off x="6627940" y="3789040"/>
            <a:ext cx="1590870" cy="937169"/>
            <a:chOff x="4080" y="1637"/>
            <a:chExt cx="1324" cy="1099"/>
          </a:xfrm>
        </p:grpSpPr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5136" y="1692"/>
              <a:ext cx="268" cy="2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136" y="2459"/>
              <a:ext cx="268" cy="2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080" y="2459"/>
              <a:ext cx="268" cy="2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4224" y="1914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 flipH="1">
              <a:off x="4294" y="1969"/>
              <a:ext cx="910" cy="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Oval 43"/>
            <p:cNvSpPr>
              <a:spLocks noChangeArrowheads="1"/>
            </p:cNvSpPr>
            <p:nvPr/>
          </p:nvSpPr>
          <p:spPr bwMode="auto">
            <a:xfrm>
              <a:off x="4080" y="1637"/>
              <a:ext cx="268" cy="2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6" name="Line 48"/>
            <p:cNvSpPr>
              <a:spLocks noChangeShapeType="1"/>
            </p:cNvSpPr>
            <p:nvPr/>
          </p:nvSpPr>
          <p:spPr bwMode="auto">
            <a:xfrm flipH="1">
              <a:off x="5280" y="1969"/>
              <a:ext cx="0" cy="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>
              <a:off x="4294" y="1914"/>
              <a:ext cx="842" cy="5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187624" y="6093296"/>
            <a:ext cx="2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-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390286" y="608400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7524328" y="6093296"/>
            <a:ext cx="2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27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inference task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400" dirty="0"/>
              <a:t>We know the values of some </a:t>
            </a:r>
            <a:r>
              <a:rPr lang="en-US" sz="2400" dirty="0">
                <a:solidFill>
                  <a:schemeClr val="tx2"/>
                </a:solidFill>
              </a:rPr>
              <a:t>evidence variables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8380"/>
                </a:solidFill>
              </a:rPr>
              <a:t>E:</a:t>
            </a:r>
          </a:p>
          <a:p>
            <a:endParaRPr lang="en-US" sz="2400" i="1" dirty="0"/>
          </a:p>
          <a:p>
            <a:r>
              <a:rPr lang="en-US" sz="2400" dirty="0"/>
              <a:t>We wish to compute the conditional probability </a:t>
            </a:r>
            <a:r>
              <a:rPr lang="en-US" sz="2400" dirty="0">
                <a:solidFill>
                  <a:srgbClr val="008380"/>
                </a:solidFill>
              </a:rPr>
              <a:t>P(X</a:t>
            </a:r>
            <a:r>
              <a:rPr lang="en-US" sz="2400" baseline="-25000" dirty="0">
                <a:solidFill>
                  <a:srgbClr val="008380"/>
                </a:solidFill>
              </a:rPr>
              <a:t>i</a:t>
            </a:r>
            <a:r>
              <a:rPr lang="en-US" sz="2400" dirty="0">
                <a:solidFill>
                  <a:srgbClr val="008380"/>
                </a:solidFill>
              </a:rPr>
              <a:t> |E)</a:t>
            </a:r>
            <a:br>
              <a:rPr lang="en-US" sz="2400" dirty="0">
                <a:solidFill>
                  <a:srgbClr val="008380"/>
                </a:solidFill>
              </a:rPr>
            </a:br>
            <a:r>
              <a:rPr lang="en-US" sz="2400" dirty="0"/>
              <a:t>for all </a:t>
            </a:r>
            <a:r>
              <a:rPr lang="en-US" sz="2400" dirty="0">
                <a:solidFill>
                  <a:schemeClr val="tx2"/>
                </a:solidFill>
              </a:rPr>
              <a:t>non-evidence variables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8380"/>
                </a:solidFill>
              </a:rPr>
              <a:t>X</a:t>
            </a:r>
            <a:r>
              <a:rPr lang="en-US" sz="2400" baseline="-25000" dirty="0">
                <a:solidFill>
                  <a:srgbClr val="008380"/>
                </a:solidFill>
              </a:rPr>
              <a:t>i</a:t>
            </a:r>
            <a:r>
              <a:rPr lang="en-US" sz="2400" dirty="0" smtClean="0"/>
              <a:t>.</a:t>
            </a:r>
          </a:p>
          <a:p>
            <a:endParaRPr lang="en-US" sz="2400" i="1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IDEA</a:t>
            </a:r>
            <a:r>
              <a:rPr lang="en-US" sz="2400" dirty="0" smtClean="0"/>
              <a:t>:</a:t>
            </a:r>
          </a:p>
          <a:p>
            <a:pPr lvl="1"/>
            <a:r>
              <a:rPr lang="en-US" sz="2200" dirty="0" smtClean="0"/>
              <a:t> Do variable elimination </a:t>
            </a:r>
            <a:r>
              <a:rPr lang="en-US" sz="2200" dirty="0" smtClean="0">
                <a:solidFill>
                  <a:srgbClr val="FF0000"/>
                </a:solidFill>
              </a:rPr>
              <a:t>in parallel</a:t>
            </a:r>
            <a:r>
              <a:rPr lang="en-US" sz="2200" dirty="0" smtClean="0"/>
              <a:t> (locally</a:t>
            </a:r>
            <a:r>
              <a:rPr lang="en-US" sz="2200" dirty="0"/>
              <a:t> </a:t>
            </a:r>
            <a:r>
              <a:rPr lang="en-US" sz="2200" dirty="0" smtClean="0"/>
              <a:t>on each node/RV)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Send/receive required knowledge </a:t>
            </a:r>
            <a:r>
              <a:rPr lang="en-US" sz="2200" dirty="0" smtClean="0"/>
              <a:t>to/from other nodes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dirty="0" smtClean="0"/>
              <a:t>Following soldier counting example on message passing adapted from slides of M. </a:t>
            </a:r>
            <a:r>
              <a:rPr lang="en-US" dirty="0" err="1" smtClean="0"/>
              <a:t>Gormley</a:t>
            </a:r>
            <a:endParaRPr lang="en-US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endParaRPr lang="en-US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76400" y="2057400"/>
          <a:ext cx="11382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" name="Formel" r:id="rId4" imgW="609732" imgH="254287" progId="Equation.3">
                  <p:embed/>
                </p:oleObj>
              </mc:Choice>
              <mc:Fallback>
                <p:oleObj name="Formel" r:id="rId4" imgW="609732" imgH="25428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138238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2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val 5"/>
          <p:cNvSpPr>
            <a:spLocks noChangeArrowheads="1"/>
          </p:cNvSpPr>
          <p:nvPr/>
        </p:nvSpPr>
        <p:spPr bwMode="auto">
          <a:xfrm>
            <a:off x="3763963" y="3043238"/>
            <a:ext cx="450850" cy="447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986" name="Oval 5"/>
          <p:cNvSpPr>
            <a:spLocks noChangeArrowheads="1"/>
          </p:cNvSpPr>
          <p:nvPr/>
        </p:nvSpPr>
        <p:spPr bwMode="auto">
          <a:xfrm>
            <a:off x="5243513" y="3063875"/>
            <a:ext cx="450850" cy="447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987" name="Oval 5"/>
          <p:cNvSpPr>
            <a:spLocks noChangeArrowheads="1"/>
          </p:cNvSpPr>
          <p:nvPr/>
        </p:nvSpPr>
        <p:spPr bwMode="auto">
          <a:xfrm>
            <a:off x="6615113" y="3063875"/>
            <a:ext cx="450850" cy="447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7986713" y="3063875"/>
            <a:ext cx="450850" cy="447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2271713" y="3063875"/>
            <a:ext cx="450850" cy="447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823913" y="3063875"/>
            <a:ext cx="450850" cy="447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 ____  ____ __      ______  ______</a:t>
            </a:r>
          </a:p>
        </p:txBody>
      </p:sp>
      <p:sp>
        <p:nvSpPr>
          <p:cNvPr id="41992" name="Title 4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8229600" cy="5032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   Counting soldiers example (linear)</a:t>
            </a:r>
          </a:p>
        </p:txBody>
      </p:sp>
      <p:cxnSp>
        <p:nvCxnSpPr>
          <p:cNvPr id="29729" name="Straight Arrow Connector 65"/>
          <p:cNvCxnSpPr>
            <a:cxnSpLocks noChangeShapeType="1"/>
          </p:cNvCxnSpPr>
          <p:nvPr/>
        </p:nvCxnSpPr>
        <p:spPr bwMode="auto">
          <a:xfrm>
            <a:off x="4419600" y="3598863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752" name="AutoShape 56"/>
          <p:cNvSpPr>
            <a:spLocks noChangeArrowheads="1"/>
          </p:cNvSpPr>
          <p:nvPr/>
        </p:nvSpPr>
        <p:spPr bwMode="auto">
          <a:xfrm>
            <a:off x="4191000" y="3810000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3 behind you</a:t>
            </a:r>
          </a:p>
        </p:txBody>
      </p:sp>
      <p:cxnSp>
        <p:nvCxnSpPr>
          <p:cNvPr id="29754" name="Straight Arrow Connector 65"/>
          <p:cNvCxnSpPr>
            <a:cxnSpLocks noChangeShapeType="1"/>
          </p:cNvCxnSpPr>
          <p:nvPr/>
        </p:nvCxnSpPr>
        <p:spPr bwMode="auto">
          <a:xfrm>
            <a:off x="5867400" y="3590925"/>
            <a:ext cx="6096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755" name="AutoShape 59"/>
          <p:cNvSpPr>
            <a:spLocks noChangeArrowheads="1"/>
          </p:cNvSpPr>
          <p:nvPr/>
        </p:nvSpPr>
        <p:spPr bwMode="auto">
          <a:xfrm>
            <a:off x="5638800" y="3810000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2 behind you</a:t>
            </a:r>
          </a:p>
        </p:txBody>
      </p:sp>
      <p:cxnSp>
        <p:nvCxnSpPr>
          <p:cNvPr id="29756" name="Straight Arrow Connector 65"/>
          <p:cNvCxnSpPr>
            <a:cxnSpLocks noChangeShapeType="1"/>
          </p:cNvCxnSpPr>
          <p:nvPr/>
        </p:nvCxnSpPr>
        <p:spPr bwMode="auto">
          <a:xfrm>
            <a:off x="7239000" y="3590925"/>
            <a:ext cx="6096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757" name="AutoShape 61"/>
          <p:cNvSpPr>
            <a:spLocks noChangeArrowheads="1"/>
          </p:cNvSpPr>
          <p:nvPr/>
        </p:nvSpPr>
        <p:spPr bwMode="auto">
          <a:xfrm>
            <a:off x="7010400" y="3810000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1 behind you</a:t>
            </a:r>
          </a:p>
        </p:txBody>
      </p:sp>
      <p:cxnSp>
        <p:nvCxnSpPr>
          <p:cNvPr id="29758" name="Straight Arrow Connector 65"/>
          <p:cNvCxnSpPr>
            <a:cxnSpLocks noChangeShapeType="1"/>
          </p:cNvCxnSpPr>
          <p:nvPr/>
        </p:nvCxnSpPr>
        <p:spPr bwMode="auto">
          <a:xfrm>
            <a:off x="2971800" y="3598863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759" name="AutoShape 63"/>
          <p:cNvSpPr>
            <a:spLocks noChangeArrowheads="1"/>
          </p:cNvSpPr>
          <p:nvPr/>
        </p:nvSpPr>
        <p:spPr bwMode="auto">
          <a:xfrm>
            <a:off x="2743200" y="3810000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4 behind you</a:t>
            </a:r>
          </a:p>
        </p:txBody>
      </p:sp>
      <p:grpSp>
        <p:nvGrpSpPr>
          <p:cNvPr id="29793" name="Group 97"/>
          <p:cNvGrpSpPr>
            <a:grpSpLocks/>
          </p:cNvGrpSpPr>
          <p:nvPr/>
        </p:nvGrpSpPr>
        <p:grpSpPr bwMode="auto">
          <a:xfrm>
            <a:off x="762000" y="2722563"/>
            <a:ext cx="7772400" cy="1622425"/>
            <a:chOff x="480" y="1715"/>
            <a:chExt cx="4896" cy="1022"/>
          </a:xfrm>
        </p:grpSpPr>
        <p:grpSp>
          <p:nvGrpSpPr>
            <p:cNvPr id="42020" name="Group 67"/>
            <p:cNvGrpSpPr>
              <a:grpSpLocks/>
            </p:cNvGrpSpPr>
            <p:nvPr/>
          </p:nvGrpSpPr>
          <p:grpSpPr bwMode="auto">
            <a:xfrm>
              <a:off x="2332" y="1715"/>
              <a:ext cx="384" cy="1009"/>
              <a:chOff x="2332" y="1715"/>
              <a:chExt cx="384" cy="1009"/>
            </a:xfrm>
          </p:grpSpPr>
          <p:sp>
            <p:nvSpPr>
              <p:cNvPr id="42036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2037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021" name="Group 70"/>
            <p:cNvGrpSpPr>
              <a:grpSpLocks/>
            </p:cNvGrpSpPr>
            <p:nvPr/>
          </p:nvGrpSpPr>
          <p:grpSpPr bwMode="auto">
            <a:xfrm>
              <a:off x="3264" y="1728"/>
              <a:ext cx="384" cy="1009"/>
              <a:chOff x="2332" y="1715"/>
              <a:chExt cx="384" cy="1009"/>
            </a:xfrm>
          </p:grpSpPr>
          <p:sp>
            <p:nvSpPr>
              <p:cNvPr id="42034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2035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022" name="Group 73"/>
            <p:cNvGrpSpPr>
              <a:grpSpLocks/>
            </p:cNvGrpSpPr>
            <p:nvPr/>
          </p:nvGrpSpPr>
          <p:grpSpPr bwMode="auto">
            <a:xfrm>
              <a:off x="4128" y="1728"/>
              <a:ext cx="384" cy="1009"/>
              <a:chOff x="2332" y="1715"/>
              <a:chExt cx="384" cy="1009"/>
            </a:xfrm>
          </p:grpSpPr>
          <p:sp>
            <p:nvSpPr>
              <p:cNvPr id="42032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2033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023" name="Group 76"/>
            <p:cNvGrpSpPr>
              <a:grpSpLocks/>
            </p:cNvGrpSpPr>
            <p:nvPr/>
          </p:nvGrpSpPr>
          <p:grpSpPr bwMode="auto">
            <a:xfrm>
              <a:off x="4992" y="1728"/>
              <a:ext cx="384" cy="1009"/>
              <a:chOff x="2332" y="1715"/>
              <a:chExt cx="384" cy="1009"/>
            </a:xfrm>
          </p:grpSpPr>
          <p:sp>
            <p:nvSpPr>
              <p:cNvPr id="42030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2031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024" name="Group 79"/>
            <p:cNvGrpSpPr>
              <a:grpSpLocks/>
            </p:cNvGrpSpPr>
            <p:nvPr/>
          </p:nvGrpSpPr>
          <p:grpSpPr bwMode="auto">
            <a:xfrm>
              <a:off x="1392" y="1728"/>
              <a:ext cx="384" cy="1009"/>
              <a:chOff x="2332" y="1715"/>
              <a:chExt cx="384" cy="1009"/>
            </a:xfrm>
          </p:grpSpPr>
          <p:sp>
            <p:nvSpPr>
              <p:cNvPr id="42028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2029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025" name="Group 82"/>
            <p:cNvGrpSpPr>
              <a:grpSpLocks/>
            </p:cNvGrpSpPr>
            <p:nvPr/>
          </p:nvGrpSpPr>
          <p:grpSpPr bwMode="auto">
            <a:xfrm>
              <a:off x="480" y="1728"/>
              <a:ext cx="384" cy="1009"/>
              <a:chOff x="2332" y="1715"/>
              <a:chExt cx="384" cy="1009"/>
            </a:xfrm>
          </p:grpSpPr>
          <p:sp>
            <p:nvSpPr>
              <p:cNvPr id="42026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2027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29794" name="Straight Arrow Connector 65"/>
          <p:cNvCxnSpPr>
            <a:cxnSpLocks noChangeShapeType="1"/>
          </p:cNvCxnSpPr>
          <p:nvPr/>
        </p:nvCxnSpPr>
        <p:spPr bwMode="auto">
          <a:xfrm>
            <a:off x="1447800" y="3598863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795" name="AutoShape 99"/>
          <p:cNvSpPr>
            <a:spLocks noChangeArrowheads="1"/>
          </p:cNvSpPr>
          <p:nvPr/>
        </p:nvSpPr>
        <p:spPr bwMode="auto">
          <a:xfrm>
            <a:off x="1219200" y="3810000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5 behind you</a:t>
            </a:r>
          </a:p>
        </p:txBody>
      </p:sp>
      <p:cxnSp>
        <p:nvCxnSpPr>
          <p:cNvPr id="29804" name="Straight Arrow Connector 65"/>
          <p:cNvCxnSpPr>
            <a:cxnSpLocks noChangeShapeType="1"/>
          </p:cNvCxnSpPr>
          <p:nvPr/>
        </p:nvCxnSpPr>
        <p:spPr bwMode="auto">
          <a:xfrm flipH="1" flipV="1">
            <a:off x="1524000" y="3216275"/>
            <a:ext cx="6096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805" name="AutoShape 109"/>
          <p:cNvSpPr>
            <a:spLocks noChangeArrowheads="1"/>
          </p:cNvSpPr>
          <p:nvPr/>
        </p:nvSpPr>
        <p:spPr bwMode="auto">
          <a:xfrm>
            <a:off x="1314450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1 </a:t>
            </a:r>
            <a:br>
              <a:rPr lang="en-US" sz="2000"/>
            </a:br>
            <a:r>
              <a:rPr lang="en-US" sz="2000"/>
              <a:t>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cxnSp>
        <p:nvCxnSpPr>
          <p:cNvPr id="29812" name="Straight Arrow Connector 65"/>
          <p:cNvCxnSpPr>
            <a:cxnSpLocks noChangeShapeType="1"/>
          </p:cNvCxnSpPr>
          <p:nvPr/>
        </p:nvCxnSpPr>
        <p:spPr bwMode="auto">
          <a:xfrm flipH="1" flipV="1">
            <a:off x="3048000" y="3216275"/>
            <a:ext cx="6096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813" name="AutoShape 117"/>
          <p:cNvSpPr>
            <a:spLocks noChangeArrowheads="1"/>
          </p:cNvSpPr>
          <p:nvPr/>
        </p:nvSpPr>
        <p:spPr bwMode="auto">
          <a:xfrm>
            <a:off x="2838450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2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grpSp>
        <p:nvGrpSpPr>
          <p:cNvPr id="29811" name="Group 115"/>
          <p:cNvGrpSpPr>
            <a:grpSpLocks/>
          </p:cNvGrpSpPr>
          <p:nvPr/>
        </p:nvGrpSpPr>
        <p:grpSpPr bwMode="auto">
          <a:xfrm>
            <a:off x="3505200" y="1312863"/>
            <a:ext cx="773113" cy="1735137"/>
            <a:chOff x="2208" y="827"/>
            <a:chExt cx="487" cy="1093"/>
          </a:xfrm>
        </p:grpSpPr>
        <p:sp>
          <p:nvSpPr>
            <p:cNvPr id="42018" name="Line 35"/>
            <p:cNvSpPr>
              <a:spLocks noChangeShapeType="1"/>
            </p:cNvSpPr>
            <p:nvPr/>
          </p:nvSpPr>
          <p:spPr bwMode="auto">
            <a:xfrm flipV="1">
              <a:off x="2514" y="1200"/>
              <a:ext cx="0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9" name="Rectangle 36"/>
            <p:cNvSpPr>
              <a:spLocks noChangeArrowheads="1"/>
            </p:cNvSpPr>
            <p:nvPr/>
          </p:nvSpPr>
          <p:spPr bwMode="auto">
            <a:xfrm flipV="1">
              <a:off x="2208" y="827"/>
              <a:ext cx="487" cy="388"/>
            </a:xfrm>
            <a:prstGeom prst="rect">
              <a:avLst/>
            </a:prstGeom>
            <a:solidFill>
              <a:srgbClr val="FFDE8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>
              <a:spAutoFit/>
            </a:bodyPr>
            <a:lstStyle/>
            <a:p>
              <a:r>
                <a:rPr lang="en-US" sz="2000"/>
                <a:t>there's</a:t>
              </a:r>
            </a:p>
            <a:p>
              <a:r>
                <a:rPr lang="en-US" sz="2000"/>
                <a:t>1 of me</a:t>
              </a:r>
            </a:p>
          </p:txBody>
        </p:sp>
      </p:grpSp>
      <p:cxnSp>
        <p:nvCxnSpPr>
          <p:cNvPr id="29815" name="Straight Arrow Connector 65"/>
          <p:cNvCxnSpPr>
            <a:cxnSpLocks noChangeShapeType="1"/>
          </p:cNvCxnSpPr>
          <p:nvPr/>
        </p:nvCxnSpPr>
        <p:spPr bwMode="auto">
          <a:xfrm flipH="1" flipV="1">
            <a:off x="4495800" y="3217863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816" name="AutoShape 120"/>
          <p:cNvSpPr>
            <a:spLocks noChangeArrowheads="1"/>
          </p:cNvSpPr>
          <p:nvPr/>
        </p:nvSpPr>
        <p:spPr bwMode="auto">
          <a:xfrm>
            <a:off x="4286250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3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cxnSp>
        <p:nvCxnSpPr>
          <p:cNvPr id="29817" name="Straight Arrow Connector 65"/>
          <p:cNvCxnSpPr>
            <a:cxnSpLocks noChangeShapeType="1"/>
          </p:cNvCxnSpPr>
          <p:nvPr/>
        </p:nvCxnSpPr>
        <p:spPr bwMode="auto">
          <a:xfrm flipH="1" flipV="1">
            <a:off x="5943600" y="3208338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818" name="AutoShape 122"/>
          <p:cNvSpPr>
            <a:spLocks noChangeArrowheads="1"/>
          </p:cNvSpPr>
          <p:nvPr/>
        </p:nvSpPr>
        <p:spPr bwMode="auto">
          <a:xfrm>
            <a:off x="5734050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4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cxnSp>
        <p:nvCxnSpPr>
          <p:cNvPr id="29819" name="Straight Arrow Connector 65"/>
          <p:cNvCxnSpPr>
            <a:cxnSpLocks noChangeShapeType="1"/>
          </p:cNvCxnSpPr>
          <p:nvPr/>
        </p:nvCxnSpPr>
        <p:spPr bwMode="auto">
          <a:xfrm flipH="1" flipV="1">
            <a:off x="7391400" y="3198813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29820" name="AutoShape 124"/>
          <p:cNvSpPr>
            <a:spLocks noChangeArrowheads="1"/>
          </p:cNvSpPr>
          <p:nvPr/>
        </p:nvSpPr>
        <p:spPr bwMode="auto">
          <a:xfrm>
            <a:off x="7162800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5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sp>
        <p:nvSpPr>
          <p:cNvPr id="5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D7F990-A9FA-4B5D-976F-8A293A04ECD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3528" y="5445224"/>
            <a:ext cx="8136904" cy="4159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3366FF"/>
                </a:solidFill>
                <a:latin typeface="+mn-lt"/>
                <a:cs typeface="+mn-cs"/>
              </a:rPr>
              <a:t>adapted </a:t>
            </a:r>
            <a:r>
              <a:rPr lang="en-US" sz="1800" dirty="0">
                <a:solidFill>
                  <a:srgbClr val="3366FF"/>
                </a:solidFill>
                <a:latin typeface="+mn-lt"/>
                <a:cs typeface="+mn-cs"/>
              </a:rPr>
              <a:t>from MacKay (2003</a:t>
            </a:r>
            <a:r>
              <a:rPr lang="en-US" sz="1800" dirty="0" smtClean="0">
                <a:solidFill>
                  <a:srgbClr val="3366FF"/>
                </a:solidFill>
                <a:latin typeface="+mn-lt"/>
                <a:cs typeface="+mn-cs"/>
              </a:rPr>
              <a:t>): </a:t>
            </a:r>
            <a:r>
              <a:rPr lang="en-US" dirty="0">
                <a:solidFill>
                  <a:srgbClr val="3366FF"/>
                </a:solidFill>
              </a:rPr>
              <a:t>Information Theory, Inference and Learning </a:t>
            </a:r>
            <a:r>
              <a:rPr lang="en-US" dirty="0" smtClean="0">
                <a:solidFill>
                  <a:srgbClr val="3366FF"/>
                </a:solidFill>
              </a:rPr>
              <a:t>Algorithms. </a:t>
            </a:r>
            <a:endParaRPr lang="en-US" dirty="0">
              <a:solidFill>
                <a:srgbClr val="3366FF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18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2" grpId="0" animBg="1"/>
      <p:bldP spid="29755" grpId="0" animBg="1"/>
      <p:bldP spid="29757" grpId="0" animBg="1"/>
      <p:bldP spid="29759" grpId="0" animBg="1"/>
      <p:bldP spid="29795" grpId="0" animBg="1"/>
      <p:bldP spid="29805" grpId="0" animBg="1"/>
      <p:bldP spid="29813" grpId="0" animBg="1"/>
      <p:bldP spid="29816" grpId="0" animBg="1"/>
      <p:bldP spid="29818" grpId="0" animBg="1"/>
      <p:bldP spid="298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4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 Counting soldiers </a:t>
            </a:r>
            <a:r>
              <a:rPr lang="en-US" dirty="0" smtClean="0">
                <a:cs typeface="Arial" charset="0"/>
              </a:rPr>
              <a:t>example (beliefs)</a:t>
            </a:r>
            <a:endParaRPr lang="en-US" dirty="0">
              <a:cs typeface="Arial" charset="0"/>
            </a:endParaRPr>
          </a:p>
        </p:txBody>
      </p:sp>
      <p:cxnSp>
        <p:nvCxnSpPr>
          <p:cNvPr id="44034" name="Straight Arrow Connector 65"/>
          <p:cNvCxnSpPr>
            <a:cxnSpLocks noChangeShapeType="1"/>
          </p:cNvCxnSpPr>
          <p:nvPr/>
        </p:nvCxnSpPr>
        <p:spPr bwMode="auto">
          <a:xfrm>
            <a:off x="4419600" y="3581400"/>
            <a:ext cx="6096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44035" name="AutoShape 6"/>
          <p:cNvSpPr>
            <a:spLocks noChangeArrowheads="1"/>
          </p:cNvSpPr>
          <p:nvPr/>
        </p:nvSpPr>
        <p:spPr bwMode="auto">
          <a:xfrm>
            <a:off x="4191000" y="3810000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3 behind you</a:t>
            </a:r>
          </a:p>
        </p:txBody>
      </p:sp>
      <p:grpSp>
        <p:nvGrpSpPr>
          <p:cNvPr id="44036" name="Group 7"/>
          <p:cNvGrpSpPr>
            <a:grpSpLocks/>
          </p:cNvGrpSpPr>
          <p:nvPr/>
        </p:nvGrpSpPr>
        <p:grpSpPr bwMode="auto">
          <a:xfrm>
            <a:off x="762000" y="2722563"/>
            <a:ext cx="7772400" cy="1622425"/>
            <a:chOff x="480" y="1715"/>
            <a:chExt cx="4896" cy="1022"/>
          </a:xfrm>
        </p:grpSpPr>
        <p:grpSp>
          <p:nvGrpSpPr>
            <p:cNvPr id="44072" name="Group 8"/>
            <p:cNvGrpSpPr>
              <a:grpSpLocks/>
            </p:cNvGrpSpPr>
            <p:nvPr/>
          </p:nvGrpSpPr>
          <p:grpSpPr bwMode="auto">
            <a:xfrm>
              <a:off x="2332" y="1715"/>
              <a:ext cx="384" cy="1009"/>
              <a:chOff x="2332" y="1715"/>
              <a:chExt cx="384" cy="1009"/>
            </a:xfrm>
          </p:grpSpPr>
          <p:sp>
            <p:nvSpPr>
              <p:cNvPr id="44088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89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73" name="Group 11"/>
            <p:cNvGrpSpPr>
              <a:grpSpLocks/>
            </p:cNvGrpSpPr>
            <p:nvPr/>
          </p:nvGrpSpPr>
          <p:grpSpPr bwMode="auto">
            <a:xfrm>
              <a:off x="3264" y="1728"/>
              <a:ext cx="384" cy="1009"/>
              <a:chOff x="2332" y="1715"/>
              <a:chExt cx="384" cy="1009"/>
            </a:xfrm>
          </p:grpSpPr>
          <p:sp>
            <p:nvSpPr>
              <p:cNvPr id="44086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87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74" name="Group 14"/>
            <p:cNvGrpSpPr>
              <a:grpSpLocks/>
            </p:cNvGrpSpPr>
            <p:nvPr/>
          </p:nvGrpSpPr>
          <p:grpSpPr bwMode="auto">
            <a:xfrm>
              <a:off x="4128" y="1728"/>
              <a:ext cx="384" cy="1009"/>
              <a:chOff x="2332" y="1715"/>
              <a:chExt cx="384" cy="1009"/>
            </a:xfrm>
          </p:grpSpPr>
          <p:sp>
            <p:nvSpPr>
              <p:cNvPr id="44084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85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75" name="Group 17"/>
            <p:cNvGrpSpPr>
              <a:grpSpLocks/>
            </p:cNvGrpSpPr>
            <p:nvPr/>
          </p:nvGrpSpPr>
          <p:grpSpPr bwMode="auto">
            <a:xfrm>
              <a:off x="4992" y="1728"/>
              <a:ext cx="384" cy="1009"/>
              <a:chOff x="2332" y="1715"/>
              <a:chExt cx="384" cy="1009"/>
            </a:xfrm>
          </p:grpSpPr>
          <p:sp>
            <p:nvSpPr>
              <p:cNvPr id="44082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83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76" name="Group 20"/>
            <p:cNvGrpSpPr>
              <a:grpSpLocks/>
            </p:cNvGrpSpPr>
            <p:nvPr/>
          </p:nvGrpSpPr>
          <p:grpSpPr bwMode="auto">
            <a:xfrm>
              <a:off x="1392" y="1728"/>
              <a:ext cx="384" cy="1009"/>
              <a:chOff x="2332" y="1715"/>
              <a:chExt cx="384" cy="1009"/>
            </a:xfrm>
          </p:grpSpPr>
          <p:sp>
            <p:nvSpPr>
              <p:cNvPr id="44080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81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77" name="Group 23"/>
            <p:cNvGrpSpPr>
              <a:grpSpLocks/>
            </p:cNvGrpSpPr>
            <p:nvPr/>
          </p:nvGrpSpPr>
          <p:grpSpPr bwMode="auto">
            <a:xfrm>
              <a:off x="480" y="1728"/>
              <a:ext cx="384" cy="1009"/>
              <a:chOff x="2332" y="1715"/>
              <a:chExt cx="384" cy="1009"/>
            </a:xfrm>
          </p:grpSpPr>
          <p:sp>
            <p:nvSpPr>
              <p:cNvPr id="44078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79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4037" name="AutoShape 26"/>
          <p:cNvSpPr>
            <a:spLocks noChangeArrowheads="1"/>
          </p:cNvSpPr>
          <p:nvPr/>
        </p:nvSpPr>
        <p:spPr bwMode="auto">
          <a:xfrm>
            <a:off x="2819400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2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grpSp>
        <p:nvGrpSpPr>
          <p:cNvPr id="44038" name="Group 27"/>
          <p:cNvGrpSpPr>
            <a:grpSpLocks/>
          </p:cNvGrpSpPr>
          <p:nvPr/>
        </p:nvGrpSpPr>
        <p:grpSpPr bwMode="auto">
          <a:xfrm>
            <a:off x="3505202" y="1344613"/>
            <a:ext cx="850901" cy="1703387"/>
            <a:chOff x="2208" y="847"/>
            <a:chExt cx="536" cy="1073"/>
          </a:xfrm>
        </p:grpSpPr>
        <p:sp>
          <p:nvSpPr>
            <p:cNvPr id="44070" name="Line 35"/>
            <p:cNvSpPr>
              <a:spLocks noChangeShapeType="1"/>
            </p:cNvSpPr>
            <p:nvPr/>
          </p:nvSpPr>
          <p:spPr bwMode="auto">
            <a:xfrm flipV="1">
              <a:off x="2514" y="1200"/>
              <a:ext cx="0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71" name="Rectangle 36"/>
            <p:cNvSpPr>
              <a:spLocks noChangeArrowheads="1"/>
            </p:cNvSpPr>
            <p:nvPr/>
          </p:nvSpPr>
          <p:spPr bwMode="auto">
            <a:xfrm flipV="1">
              <a:off x="2208" y="847"/>
              <a:ext cx="536" cy="349"/>
            </a:xfrm>
            <a:prstGeom prst="rect">
              <a:avLst/>
            </a:prstGeom>
            <a:solidFill>
              <a:srgbClr val="FFDE8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square" lIns="0" tIns="0" rIns="0" bIns="0" anchor="ctr">
              <a:spAutoFit/>
            </a:bodyPr>
            <a:lstStyle/>
            <a:p>
              <a:r>
                <a:rPr lang="en-US" dirty="0" smtClean="0"/>
                <a:t> there's</a:t>
              </a:r>
              <a:endParaRPr lang="en-US" dirty="0"/>
            </a:p>
            <a:p>
              <a:r>
                <a:rPr lang="en-US" dirty="0" smtClean="0"/>
                <a:t> 1 </a:t>
              </a:r>
              <a:r>
                <a:rPr lang="en-US" dirty="0"/>
                <a:t>of me</a:t>
              </a:r>
            </a:p>
          </p:txBody>
        </p:sp>
      </p:grpSp>
      <p:sp>
        <p:nvSpPr>
          <p:cNvPr id="170014" name="AutoShape 30"/>
          <p:cNvSpPr>
            <a:spLocks noChangeArrowheads="1"/>
          </p:cNvSpPr>
          <p:nvPr/>
        </p:nvSpPr>
        <p:spPr bwMode="auto">
          <a:xfrm>
            <a:off x="4724400" y="1057275"/>
            <a:ext cx="2362200" cy="1676400"/>
          </a:xfrm>
          <a:prstGeom prst="cloudCallout">
            <a:avLst>
              <a:gd name="adj1" fmla="val -69556"/>
              <a:gd name="adj2" fmla="val 6770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Belief:</a:t>
            </a:r>
            <a:br>
              <a:rPr lang="en-US" sz="1800" dirty="0">
                <a:latin typeface="+mn-lt"/>
                <a:cs typeface="+mn-cs"/>
              </a:rPr>
            </a:br>
            <a:r>
              <a:rPr lang="en-US" sz="1800" dirty="0">
                <a:latin typeface="+mn-lt"/>
                <a:cs typeface="+mn-cs"/>
              </a:rPr>
              <a:t>Must 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2 + 1 + 3 = 6 of us</a:t>
            </a:r>
          </a:p>
        </p:txBody>
      </p:sp>
      <p:sp>
        <p:nvSpPr>
          <p:cNvPr id="44040" name="Text Box 32"/>
          <p:cNvSpPr txBox="1">
            <a:spLocks noChangeArrowheads="1"/>
          </p:cNvSpPr>
          <p:nvPr/>
        </p:nvSpPr>
        <p:spPr bwMode="auto">
          <a:xfrm>
            <a:off x="2667000" y="3810000"/>
            <a:ext cx="1414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only see</a:t>
            </a:r>
          </a:p>
          <a:p>
            <a:r>
              <a:rPr lang="en-US" sz="1800">
                <a:solidFill>
                  <a:srgbClr val="FF0000"/>
                </a:solidFill>
              </a:rPr>
              <a:t>my incoming</a:t>
            </a:r>
          </a:p>
          <a:p>
            <a:r>
              <a:rPr lang="en-US" sz="1800">
                <a:solidFill>
                  <a:srgbClr val="FF0000"/>
                </a:solidFill>
              </a:rPr>
              <a:t>messages</a:t>
            </a:r>
          </a:p>
        </p:txBody>
      </p:sp>
      <p:cxnSp>
        <p:nvCxnSpPr>
          <p:cNvPr id="44041" name="Straight Arrow Connector 65"/>
          <p:cNvCxnSpPr>
            <a:cxnSpLocks noChangeShapeType="1"/>
          </p:cNvCxnSpPr>
          <p:nvPr/>
        </p:nvCxnSpPr>
        <p:spPr bwMode="auto">
          <a:xfrm flipH="1" flipV="1">
            <a:off x="3048000" y="3198813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41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42B55E-82DA-4878-8F46-9039F18E0DF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4046" name="Group 7"/>
          <p:cNvGrpSpPr>
            <a:grpSpLocks/>
          </p:cNvGrpSpPr>
          <p:nvPr/>
        </p:nvGrpSpPr>
        <p:grpSpPr bwMode="auto">
          <a:xfrm>
            <a:off x="762000" y="2722563"/>
            <a:ext cx="7772400" cy="1622425"/>
            <a:chOff x="480" y="1715"/>
            <a:chExt cx="4896" cy="1022"/>
          </a:xfrm>
        </p:grpSpPr>
        <p:grpSp>
          <p:nvGrpSpPr>
            <p:cNvPr id="44049" name="Group 8"/>
            <p:cNvGrpSpPr>
              <a:grpSpLocks/>
            </p:cNvGrpSpPr>
            <p:nvPr/>
          </p:nvGrpSpPr>
          <p:grpSpPr bwMode="auto">
            <a:xfrm>
              <a:off x="2332" y="1715"/>
              <a:ext cx="384" cy="1009"/>
              <a:chOff x="2332" y="1715"/>
              <a:chExt cx="384" cy="1009"/>
            </a:xfrm>
          </p:grpSpPr>
          <p:sp>
            <p:nvSpPr>
              <p:cNvPr id="44065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66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50" name="Group 11"/>
            <p:cNvGrpSpPr>
              <a:grpSpLocks/>
            </p:cNvGrpSpPr>
            <p:nvPr/>
          </p:nvGrpSpPr>
          <p:grpSpPr bwMode="auto">
            <a:xfrm>
              <a:off x="3264" y="1728"/>
              <a:ext cx="384" cy="1009"/>
              <a:chOff x="2332" y="1715"/>
              <a:chExt cx="384" cy="1009"/>
            </a:xfrm>
          </p:grpSpPr>
          <p:sp>
            <p:nvSpPr>
              <p:cNvPr id="44063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64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51" name="Group 14"/>
            <p:cNvGrpSpPr>
              <a:grpSpLocks/>
            </p:cNvGrpSpPr>
            <p:nvPr/>
          </p:nvGrpSpPr>
          <p:grpSpPr bwMode="auto">
            <a:xfrm>
              <a:off x="4128" y="1728"/>
              <a:ext cx="384" cy="1009"/>
              <a:chOff x="2332" y="1715"/>
              <a:chExt cx="384" cy="1009"/>
            </a:xfrm>
          </p:grpSpPr>
          <p:sp>
            <p:nvSpPr>
              <p:cNvPr id="44061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62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52" name="Group 17"/>
            <p:cNvGrpSpPr>
              <a:grpSpLocks/>
            </p:cNvGrpSpPr>
            <p:nvPr/>
          </p:nvGrpSpPr>
          <p:grpSpPr bwMode="auto">
            <a:xfrm>
              <a:off x="4992" y="1728"/>
              <a:ext cx="384" cy="1009"/>
              <a:chOff x="2332" y="1715"/>
              <a:chExt cx="384" cy="1009"/>
            </a:xfrm>
          </p:grpSpPr>
          <p:sp>
            <p:nvSpPr>
              <p:cNvPr id="44059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60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53" name="Group 20"/>
            <p:cNvGrpSpPr>
              <a:grpSpLocks/>
            </p:cNvGrpSpPr>
            <p:nvPr/>
          </p:nvGrpSpPr>
          <p:grpSpPr bwMode="auto">
            <a:xfrm>
              <a:off x="1392" y="1728"/>
              <a:ext cx="384" cy="1009"/>
              <a:chOff x="2332" y="1715"/>
              <a:chExt cx="384" cy="1009"/>
            </a:xfrm>
          </p:grpSpPr>
          <p:sp>
            <p:nvSpPr>
              <p:cNvPr id="44057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58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054" name="Group 23"/>
            <p:cNvGrpSpPr>
              <a:grpSpLocks/>
            </p:cNvGrpSpPr>
            <p:nvPr/>
          </p:nvGrpSpPr>
          <p:grpSpPr bwMode="auto">
            <a:xfrm>
              <a:off x="480" y="1728"/>
              <a:ext cx="384" cy="1009"/>
              <a:chOff x="2332" y="1715"/>
              <a:chExt cx="384" cy="1009"/>
            </a:xfrm>
          </p:grpSpPr>
          <p:sp>
            <p:nvSpPr>
              <p:cNvPr id="44055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4056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4047" name="AutoShape 26"/>
          <p:cNvSpPr>
            <a:spLocks noChangeArrowheads="1"/>
          </p:cNvSpPr>
          <p:nvPr/>
        </p:nvSpPr>
        <p:spPr bwMode="auto">
          <a:xfrm>
            <a:off x="2828925" y="2057400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2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sp>
        <p:nvSpPr>
          <p:cNvPr id="44048" name="Freeform 85"/>
          <p:cNvSpPr>
            <a:spLocks noChangeArrowheads="1"/>
          </p:cNvSpPr>
          <p:nvPr/>
        </p:nvSpPr>
        <p:spPr bwMode="auto">
          <a:xfrm flipV="1">
            <a:off x="3352800" y="2743200"/>
            <a:ext cx="1295400" cy="1295400"/>
          </a:xfrm>
          <a:custGeom>
            <a:avLst/>
            <a:gdLst>
              <a:gd name="T0" fmla="*/ 97703 w 1298089"/>
              <a:gd name="T1" fmla="*/ 63589 h 1253266"/>
              <a:gd name="T2" fmla="*/ 172314 w 1298089"/>
              <a:gd name="T3" fmla="*/ 1259067 h 1253266"/>
              <a:gd name="T4" fmla="*/ 1131593 w 1298089"/>
              <a:gd name="T5" fmla="*/ 1271783 h 1253266"/>
              <a:gd name="T6" fmla="*/ 1099617 w 1298089"/>
              <a:gd name="T7" fmla="*/ 0 h 1253266"/>
              <a:gd name="T8" fmla="*/ 0 60000 65536"/>
              <a:gd name="T9" fmla="*/ 0 60000 65536"/>
              <a:gd name="T10" fmla="*/ 0 60000 65536"/>
              <a:gd name="T11" fmla="*/ 0 60000 65536"/>
              <a:gd name="T12" fmla="*/ 0 w 1298089"/>
              <a:gd name="T13" fmla="*/ 0 h 1253266"/>
              <a:gd name="T14" fmla="*/ 1298089 w 1298089"/>
              <a:gd name="T15" fmla="*/ 1253266 h 12532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8089" h="1253266">
                <a:moveTo>
                  <a:pt x="98611" y="53788"/>
                </a:moveTo>
                <a:cubicBezTo>
                  <a:pt x="49305" y="474233"/>
                  <a:pt x="0" y="894678"/>
                  <a:pt x="173915" y="1065007"/>
                </a:cubicBezTo>
                <a:cubicBezTo>
                  <a:pt x="347830" y="1235336"/>
                  <a:pt x="986117" y="1253266"/>
                  <a:pt x="1142103" y="1075765"/>
                </a:cubicBezTo>
                <a:cubicBezTo>
                  <a:pt x="1298089" y="898264"/>
                  <a:pt x="1203959" y="449132"/>
                  <a:pt x="1109830" y="0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8" name="Title 4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 Counting soldiers </a:t>
            </a:r>
            <a:r>
              <a:rPr lang="en-US" dirty="0" smtClean="0">
                <a:cs typeface="Arial" charset="0"/>
              </a:rPr>
              <a:t>example (locality)</a:t>
            </a:r>
            <a:endParaRPr lang="en-US" dirty="0">
              <a:cs typeface="Arial" charset="0"/>
            </a:endParaRPr>
          </a:p>
        </p:txBody>
      </p:sp>
      <p:cxnSp>
        <p:nvCxnSpPr>
          <p:cNvPr id="46082" name="Straight Arrow Connector 65"/>
          <p:cNvCxnSpPr>
            <a:cxnSpLocks noChangeShapeType="1"/>
          </p:cNvCxnSpPr>
          <p:nvPr/>
        </p:nvCxnSpPr>
        <p:spPr bwMode="auto">
          <a:xfrm>
            <a:off x="2895600" y="3565525"/>
            <a:ext cx="6096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46083" name="AutoShape 12"/>
          <p:cNvSpPr>
            <a:spLocks noChangeArrowheads="1"/>
          </p:cNvSpPr>
          <p:nvPr/>
        </p:nvSpPr>
        <p:spPr bwMode="auto">
          <a:xfrm>
            <a:off x="2667000" y="3794125"/>
            <a:ext cx="1143000" cy="914400"/>
          </a:xfrm>
          <a:prstGeom prst="wedgeRoundRectCallout">
            <a:avLst>
              <a:gd name="adj1" fmla="val 40833"/>
              <a:gd name="adj2" fmla="val -8906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4 behind you</a:t>
            </a:r>
          </a:p>
        </p:txBody>
      </p:sp>
      <p:grpSp>
        <p:nvGrpSpPr>
          <p:cNvPr id="46084" name="Group 19"/>
          <p:cNvGrpSpPr>
            <a:grpSpLocks/>
          </p:cNvGrpSpPr>
          <p:nvPr/>
        </p:nvGrpSpPr>
        <p:grpSpPr bwMode="auto">
          <a:xfrm>
            <a:off x="762000" y="2722563"/>
            <a:ext cx="7772400" cy="1622425"/>
            <a:chOff x="480" y="1715"/>
            <a:chExt cx="4896" cy="1022"/>
          </a:xfrm>
        </p:grpSpPr>
        <p:grpSp>
          <p:nvGrpSpPr>
            <p:cNvPr id="46105" name="Group 20"/>
            <p:cNvGrpSpPr>
              <a:grpSpLocks/>
            </p:cNvGrpSpPr>
            <p:nvPr/>
          </p:nvGrpSpPr>
          <p:grpSpPr bwMode="auto">
            <a:xfrm>
              <a:off x="2332" y="1715"/>
              <a:ext cx="384" cy="1009"/>
              <a:chOff x="2332" y="1715"/>
              <a:chExt cx="384" cy="1009"/>
            </a:xfrm>
          </p:grpSpPr>
          <p:sp>
            <p:nvSpPr>
              <p:cNvPr id="46121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6122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106" name="Group 23"/>
            <p:cNvGrpSpPr>
              <a:grpSpLocks/>
            </p:cNvGrpSpPr>
            <p:nvPr/>
          </p:nvGrpSpPr>
          <p:grpSpPr bwMode="auto">
            <a:xfrm>
              <a:off x="3264" y="1728"/>
              <a:ext cx="384" cy="1009"/>
              <a:chOff x="2332" y="1715"/>
              <a:chExt cx="384" cy="1009"/>
            </a:xfrm>
          </p:grpSpPr>
          <p:sp>
            <p:nvSpPr>
              <p:cNvPr id="46119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6120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107" name="Group 26"/>
            <p:cNvGrpSpPr>
              <a:grpSpLocks/>
            </p:cNvGrpSpPr>
            <p:nvPr/>
          </p:nvGrpSpPr>
          <p:grpSpPr bwMode="auto">
            <a:xfrm>
              <a:off x="4128" y="1728"/>
              <a:ext cx="384" cy="1009"/>
              <a:chOff x="2332" y="1715"/>
              <a:chExt cx="384" cy="1009"/>
            </a:xfrm>
          </p:grpSpPr>
          <p:sp>
            <p:nvSpPr>
              <p:cNvPr id="46117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6118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108" name="Group 29"/>
            <p:cNvGrpSpPr>
              <a:grpSpLocks/>
            </p:cNvGrpSpPr>
            <p:nvPr/>
          </p:nvGrpSpPr>
          <p:grpSpPr bwMode="auto">
            <a:xfrm>
              <a:off x="4992" y="1728"/>
              <a:ext cx="384" cy="1009"/>
              <a:chOff x="2332" y="1715"/>
              <a:chExt cx="384" cy="1009"/>
            </a:xfrm>
          </p:grpSpPr>
          <p:sp>
            <p:nvSpPr>
              <p:cNvPr id="46115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6116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109" name="Group 32"/>
            <p:cNvGrpSpPr>
              <a:grpSpLocks/>
            </p:cNvGrpSpPr>
            <p:nvPr/>
          </p:nvGrpSpPr>
          <p:grpSpPr bwMode="auto">
            <a:xfrm>
              <a:off x="1392" y="1728"/>
              <a:ext cx="384" cy="1009"/>
              <a:chOff x="2332" y="1715"/>
              <a:chExt cx="384" cy="1009"/>
            </a:xfrm>
          </p:grpSpPr>
          <p:sp>
            <p:nvSpPr>
              <p:cNvPr id="46113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6114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110" name="Group 35"/>
            <p:cNvGrpSpPr>
              <a:grpSpLocks/>
            </p:cNvGrpSpPr>
            <p:nvPr/>
          </p:nvGrpSpPr>
          <p:grpSpPr bwMode="auto">
            <a:xfrm>
              <a:off x="480" y="1728"/>
              <a:ext cx="384" cy="1009"/>
              <a:chOff x="2332" y="1715"/>
              <a:chExt cx="384" cy="1009"/>
            </a:xfrm>
          </p:grpSpPr>
          <p:sp>
            <p:nvSpPr>
              <p:cNvPr id="46111" name="Oval 5"/>
              <p:cNvSpPr>
                <a:spLocks noChangeArrowheads="1"/>
              </p:cNvSpPr>
              <p:nvPr/>
            </p:nvSpPr>
            <p:spPr bwMode="auto">
              <a:xfrm>
                <a:off x="2371" y="1917"/>
                <a:ext cx="284" cy="2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pic>
            <p:nvPicPr>
              <p:cNvPr id="46112" name="Picture 6" descr="soldiers-lin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91850"/>
              <a:stretch>
                <a:fillRect/>
              </a:stretch>
            </p:blipFill>
            <p:spPr bwMode="auto">
              <a:xfrm>
                <a:off x="2332" y="1715"/>
                <a:ext cx="384" cy="1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6085" name="AutoShape 43"/>
          <p:cNvSpPr>
            <a:spLocks noChangeArrowheads="1"/>
          </p:cNvSpPr>
          <p:nvPr/>
        </p:nvSpPr>
        <p:spPr bwMode="auto">
          <a:xfrm>
            <a:off x="1295400" y="2041525"/>
            <a:ext cx="1143000" cy="914400"/>
          </a:xfrm>
          <a:prstGeom prst="wedgeRoundRectCallout">
            <a:avLst>
              <a:gd name="adj1" fmla="val -65278"/>
              <a:gd name="adj2" fmla="val 85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1 before</a:t>
            </a:r>
            <a:br>
              <a:rPr lang="en-US" sz="2000"/>
            </a:br>
            <a:r>
              <a:rPr lang="en-US" sz="2000"/>
              <a:t>you</a:t>
            </a:r>
          </a:p>
        </p:txBody>
      </p:sp>
      <p:grpSp>
        <p:nvGrpSpPr>
          <p:cNvPr id="46086" name="Group 44"/>
          <p:cNvGrpSpPr>
            <a:grpSpLocks/>
          </p:cNvGrpSpPr>
          <p:nvPr/>
        </p:nvGrpSpPr>
        <p:grpSpPr bwMode="auto">
          <a:xfrm>
            <a:off x="1981200" y="1328738"/>
            <a:ext cx="769938" cy="1703387"/>
            <a:chOff x="2208" y="847"/>
            <a:chExt cx="485" cy="1073"/>
          </a:xfrm>
        </p:grpSpPr>
        <p:sp>
          <p:nvSpPr>
            <p:cNvPr id="46103" name="Line 35"/>
            <p:cNvSpPr>
              <a:spLocks noChangeShapeType="1"/>
            </p:cNvSpPr>
            <p:nvPr/>
          </p:nvSpPr>
          <p:spPr bwMode="auto">
            <a:xfrm flipV="1">
              <a:off x="2514" y="1200"/>
              <a:ext cx="0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04" name="Rectangle 36"/>
            <p:cNvSpPr>
              <a:spLocks noChangeArrowheads="1"/>
            </p:cNvSpPr>
            <p:nvPr/>
          </p:nvSpPr>
          <p:spPr bwMode="auto">
            <a:xfrm flipV="1">
              <a:off x="2208" y="847"/>
              <a:ext cx="485" cy="349"/>
            </a:xfrm>
            <a:prstGeom prst="rect">
              <a:avLst/>
            </a:prstGeom>
            <a:solidFill>
              <a:srgbClr val="FFDE8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>
              <a:spAutoFit/>
            </a:bodyPr>
            <a:lstStyle/>
            <a:p>
              <a:r>
                <a:rPr lang="en-US" dirty="0"/>
                <a:t>there's</a:t>
              </a:r>
            </a:p>
            <a:p>
              <a:r>
                <a:rPr lang="en-US" dirty="0"/>
                <a:t>1 of me</a:t>
              </a:r>
            </a:p>
          </p:txBody>
        </p:sp>
      </p:grpSp>
      <p:sp>
        <p:nvSpPr>
          <p:cNvPr id="46087" name="Freeform 85"/>
          <p:cNvSpPr>
            <a:spLocks noChangeArrowheads="1"/>
          </p:cNvSpPr>
          <p:nvPr/>
        </p:nvSpPr>
        <p:spPr bwMode="auto">
          <a:xfrm flipV="1">
            <a:off x="1828800" y="2727325"/>
            <a:ext cx="1295400" cy="1295400"/>
          </a:xfrm>
          <a:custGeom>
            <a:avLst/>
            <a:gdLst>
              <a:gd name="T0" fmla="*/ 97703 w 1298089"/>
              <a:gd name="T1" fmla="*/ 63589 h 1253266"/>
              <a:gd name="T2" fmla="*/ 172314 w 1298089"/>
              <a:gd name="T3" fmla="*/ 1259067 h 1253266"/>
              <a:gd name="T4" fmla="*/ 1131593 w 1298089"/>
              <a:gd name="T5" fmla="*/ 1271783 h 1253266"/>
              <a:gd name="T6" fmla="*/ 1099617 w 1298089"/>
              <a:gd name="T7" fmla="*/ 0 h 1253266"/>
              <a:gd name="T8" fmla="*/ 0 60000 65536"/>
              <a:gd name="T9" fmla="*/ 0 60000 65536"/>
              <a:gd name="T10" fmla="*/ 0 60000 65536"/>
              <a:gd name="T11" fmla="*/ 0 60000 65536"/>
              <a:gd name="T12" fmla="*/ 0 w 1298089"/>
              <a:gd name="T13" fmla="*/ 0 h 1253266"/>
              <a:gd name="T14" fmla="*/ 1298089 w 1298089"/>
              <a:gd name="T15" fmla="*/ 1253266 h 12532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8089" h="1253266">
                <a:moveTo>
                  <a:pt x="98611" y="53788"/>
                </a:moveTo>
                <a:cubicBezTo>
                  <a:pt x="49305" y="474233"/>
                  <a:pt x="0" y="894678"/>
                  <a:pt x="173915" y="1065007"/>
                </a:cubicBezTo>
                <a:cubicBezTo>
                  <a:pt x="347830" y="1235336"/>
                  <a:pt x="986117" y="1253266"/>
                  <a:pt x="1142103" y="1075765"/>
                </a:cubicBezTo>
                <a:cubicBezTo>
                  <a:pt x="1298089" y="898264"/>
                  <a:pt x="1203959" y="449132"/>
                  <a:pt x="1109830" y="0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  <p:sp>
        <p:nvSpPr>
          <p:cNvPr id="46088" name="Text Box 55"/>
          <p:cNvSpPr txBox="1">
            <a:spLocks noChangeArrowheads="1"/>
          </p:cNvSpPr>
          <p:nvPr/>
        </p:nvSpPr>
        <p:spPr bwMode="auto">
          <a:xfrm>
            <a:off x="1143000" y="3794125"/>
            <a:ext cx="1414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only see</a:t>
            </a:r>
          </a:p>
          <a:p>
            <a:r>
              <a:rPr lang="en-US" sz="1800">
                <a:solidFill>
                  <a:srgbClr val="FF0000"/>
                </a:solidFill>
              </a:rPr>
              <a:t>my incoming</a:t>
            </a:r>
          </a:p>
          <a:p>
            <a:r>
              <a:rPr lang="en-US" sz="1800">
                <a:solidFill>
                  <a:srgbClr val="FF0000"/>
                </a:solidFill>
              </a:rPr>
              <a:t>messages</a:t>
            </a:r>
          </a:p>
        </p:txBody>
      </p:sp>
      <p:cxnSp>
        <p:nvCxnSpPr>
          <p:cNvPr id="46089" name="Straight Arrow Connector 65"/>
          <p:cNvCxnSpPr>
            <a:cxnSpLocks noChangeShapeType="1"/>
          </p:cNvCxnSpPr>
          <p:nvPr/>
        </p:nvCxnSpPr>
        <p:spPr bwMode="auto">
          <a:xfrm flipH="1" flipV="1">
            <a:off x="1524000" y="3182938"/>
            <a:ext cx="609600" cy="15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</p:spPr>
      </p:cxnSp>
      <p:sp>
        <p:nvSpPr>
          <p:cNvPr id="50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331E70-EBA0-47B9-B7C5-B8698D8D4D3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0014" name="AutoShape 30"/>
          <p:cNvSpPr>
            <a:spLocks noChangeArrowheads="1"/>
          </p:cNvSpPr>
          <p:nvPr/>
        </p:nvSpPr>
        <p:spPr bwMode="auto">
          <a:xfrm>
            <a:off x="4724400" y="1057275"/>
            <a:ext cx="2362200" cy="1676400"/>
          </a:xfrm>
          <a:prstGeom prst="cloudCallout">
            <a:avLst>
              <a:gd name="adj1" fmla="val -69556"/>
              <a:gd name="adj2" fmla="val 6770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Belief:</a:t>
            </a:r>
            <a:br>
              <a:rPr lang="en-US" sz="1800" dirty="0">
                <a:latin typeface="+mn-lt"/>
                <a:cs typeface="+mn-cs"/>
              </a:rPr>
            </a:br>
            <a:r>
              <a:rPr lang="en-US" sz="1800" dirty="0">
                <a:latin typeface="+mn-lt"/>
                <a:cs typeface="+mn-cs"/>
              </a:rPr>
              <a:t>Must 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+mn-cs"/>
              </a:rPr>
              <a:t>2 + 1 + 3 = 6 of us</a:t>
            </a: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2857872" y="1038225"/>
            <a:ext cx="2362200" cy="1676400"/>
          </a:xfrm>
          <a:prstGeom prst="cloudCallout">
            <a:avLst>
              <a:gd name="adj1" fmla="val -82995"/>
              <a:gd name="adj2" fmla="val 66477"/>
            </a:avLst>
          </a:prstGeom>
          <a:solidFill>
            <a:srgbClr val="FED46C"/>
          </a:solidFill>
          <a:ln w="9525">
            <a:solidFill>
              <a:srgbClr val="C58D0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/>
              <a:t>Belief:</a:t>
            </a:r>
            <a:br>
              <a:rPr lang="en-US" sz="1800" dirty="0"/>
            </a:br>
            <a:r>
              <a:rPr lang="en-US" sz="1800" dirty="0"/>
              <a:t>Must be</a:t>
            </a:r>
          </a:p>
          <a:p>
            <a:r>
              <a:rPr lang="en-US" sz="1800" dirty="0"/>
              <a:t>1 + 1 + 4 = 6 of us</a:t>
            </a:r>
          </a:p>
        </p:txBody>
      </p:sp>
    </p:spTree>
    <p:extLst>
      <p:ext uri="{BB962C8B-B14F-4D97-AF65-F5344CB8AC3E}">
        <p14:creationId xmlns:p14="http://schemas.microsoft.com/office/powerpoint/2010/main" val="384193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48"/>
          <p:cNvGrpSpPr>
            <a:grpSpLocks/>
          </p:cNvGrpSpPr>
          <p:nvPr/>
        </p:nvGrpSpPr>
        <p:grpSpPr bwMode="auto">
          <a:xfrm>
            <a:off x="990600" y="1190625"/>
            <a:ext cx="7142163" cy="4829175"/>
            <a:chOff x="624" y="750"/>
            <a:chExt cx="4499" cy="3042"/>
          </a:xfrm>
        </p:grpSpPr>
        <p:sp>
          <p:nvSpPr>
            <p:cNvPr id="48143" name="Oval 5"/>
            <p:cNvSpPr>
              <a:spLocks noChangeArrowheads="1"/>
            </p:cNvSpPr>
            <p:nvPr/>
          </p:nvSpPr>
          <p:spPr bwMode="auto">
            <a:xfrm>
              <a:off x="868" y="135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44" name="Oval 5"/>
            <p:cNvSpPr>
              <a:spLocks noChangeArrowheads="1"/>
            </p:cNvSpPr>
            <p:nvPr/>
          </p:nvSpPr>
          <p:spPr bwMode="auto">
            <a:xfrm>
              <a:off x="1396" y="165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45" name="Oval 5"/>
            <p:cNvSpPr>
              <a:spLocks noChangeArrowheads="1"/>
            </p:cNvSpPr>
            <p:nvPr/>
          </p:nvSpPr>
          <p:spPr bwMode="auto">
            <a:xfrm>
              <a:off x="1766" y="82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46" name="Oval 5"/>
            <p:cNvSpPr>
              <a:spLocks noChangeArrowheads="1"/>
            </p:cNvSpPr>
            <p:nvPr/>
          </p:nvSpPr>
          <p:spPr bwMode="auto">
            <a:xfrm>
              <a:off x="2718" y="117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47" name="Oval 5"/>
            <p:cNvSpPr>
              <a:spLocks noChangeArrowheads="1"/>
            </p:cNvSpPr>
            <p:nvPr/>
          </p:nvSpPr>
          <p:spPr bwMode="auto">
            <a:xfrm>
              <a:off x="3282" y="183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48" name="Oval 5"/>
            <p:cNvSpPr>
              <a:spLocks noChangeArrowheads="1"/>
            </p:cNvSpPr>
            <p:nvPr/>
          </p:nvSpPr>
          <p:spPr bwMode="auto">
            <a:xfrm>
              <a:off x="3864" y="134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49" name="Oval 5"/>
            <p:cNvSpPr>
              <a:spLocks noChangeArrowheads="1"/>
            </p:cNvSpPr>
            <p:nvPr/>
          </p:nvSpPr>
          <p:spPr bwMode="auto">
            <a:xfrm>
              <a:off x="4246" y="89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0" name="Oval 5"/>
            <p:cNvSpPr>
              <a:spLocks noChangeArrowheads="1"/>
            </p:cNvSpPr>
            <p:nvPr/>
          </p:nvSpPr>
          <p:spPr bwMode="auto">
            <a:xfrm>
              <a:off x="4757" y="148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1" name="Oval 5"/>
            <p:cNvSpPr>
              <a:spLocks noChangeArrowheads="1"/>
            </p:cNvSpPr>
            <p:nvPr/>
          </p:nvSpPr>
          <p:spPr bwMode="auto">
            <a:xfrm>
              <a:off x="3511" y="249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2" name="Oval 5"/>
            <p:cNvSpPr>
              <a:spLocks noChangeArrowheads="1"/>
            </p:cNvSpPr>
            <p:nvPr/>
          </p:nvSpPr>
          <p:spPr bwMode="auto">
            <a:xfrm>
              <a:off x="3870" y="3089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3" name="Oval 5"/>
            <p:cNvSpPr>
              <a:spLocks noChangeArrowheads="1"/>
            </p:cNvSpPr>
            <p:nvPr/>
          </p:nvSpPr>
          <p:spPr bwMode="auto">
            <a:xfrm>
              <a:off x="2682" y="2778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4" name="Oval 5"/>
            <p:cNvSpPr>
              <a:spLocks noChangeArrowheads="1"/>
            </p:cNvSpPr>
            <p:nvPr/>
          </p:nvSpPr>
          <p:spPr bwMode="auto">
            <a:xfrm>
              <a:off x="1301" y="246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5" name="Oval 5"/>
            <p:cNvSpPr>
              <a:spLocks noChangeArrowheads="1"/>
            </p:cNvSpPr>
            <p:nvPr/>
          </p:nvSpPr>
          <p:spPr bwMode="auto">
            <a:xfrm>
              <a:off x="931" y="284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6" name="Oval 5"/>
            <p:cNvSpPr>
              <a:spLocks noChangeArrowheads="1"/>
            </p:cNvSpPr>
            <p:nvPr/>
          </p:nvSpPr>
          <p:spPr bwMode="auto">
            <a:xfrm>
              <a:off x="1507" y="319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48157" name="Picture 3" descr="soldiers-tre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750"/>
              <a:ext cx="4499" cy="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58" name="Rectangle 15"/>
            <p:cNvSpPr>
              <a:spLocks noChangeArrowheads="1"/>
            </p:cNvSpPr>
            <p:nvPr/>
          </p:nvSpPr>
          <p:spPr bwMode="auto">
            <a:xfrm>
              <a:off x="2640" y="3312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59" name="Rectangle 16"/>
            <p:cNvSpPr>
              <a:spLocks noChangeArrowheads="1"/>
            </p:cNvSpPr>
            <p:nvPr/>
          </p:nvSpPr>
          <p:spPr bwMode="auto">
            <a:xfrm>
              <a:off x="3648" y="1920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160" name="Freeform 85"/>
            <p:cNvSpPr>
              <a:spLocks noChangeArrowheads="1"/>
            </p:cNvSpPr>
            <p:nvPr/>
          </p:nvSpPr>
          <p:spPr bwMode="auto">
            <a:xfrm rot="3451082" flipV="1">
              <a:off x="3018" y="1632"/>
              <a:ext cx="672" cy="768"/>
            </a:xfrm>
            <a:custGeom>
              <a:avLst/>
              <a:gdLst>
                <a:gd name="T0" fmla="*/ 0 w 1298089"/>
                <a:gd name="T1" fmla="*/ 0 h 1253266"/>
                <a:gd name="T2" fmla="*/ 0 w 1298089"/>
                <a:gd name="T3" fmla="*/ 0 h 1253266"/>
                <a:gd name="T4" fmla="*/ 0 w 1298089"/>
                <a:gd name="T5" fmla="*/ 0 h 1253266"/>
                <a:gd name="T6" fmla="*/ 0 w 1298089"/>
                <a:gd name="T7" fmla="*/ 0 h 1253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8089"/>
                <a:gd name="T13" fmla="*/ 0 h 1253266"/>
                <a:gd name="T14" fmla="*/ 1298089 w 1298089"/>
                <a:gd name="T15" fmla="*/ 1253266 h 1253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8089" h="1253266">
                  <a:moveTo>
                    <a:pt x="98611" y="53788"/>
                  </a:moveTo>
                  <a:cubicBezTo>
                    <a:pt x="49305" y="474233"/>
                    <a:pt x="0" y="894678"/>
                    <a:pt x="173915" y="1065007"/>
                  </a:cubicBezTo>
                  <a:cubicBezTo>
                    <a:pt x="347830" y="1235336"/>
                    <a:pt x="986117" y="1253266"/>
                    <a:pt x="1142103" y="1075765"/>
                  </a:cubicBezTo>
                  <a:cubicBezTo>
                    <a:pt x="1298089" y="898264"/>
                    <a:pt x="1203959" y="449132"/>
                    <a:pt x="110983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/>
            <a:lstStyle/>
            <a:p>
              <a:endParaRPr lang="en-US"/>
            </a:p>
          </p:txBody>
        </p:sp>
      </p:grp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 Counting soldiers </a:t>
            </a:r>
            <a:r>
              <a:rPr lang="en-US" dirty="0" smtClean="0">
                <a:cs typeface="Arial" charset="0"/>
              </a:rPr>
              <a:t>example (in </a:t>
            </a:r>
            <a:r>
              <a:rPr lang="en-US" dirty="0" err="1" smtClean="0">
                <a:cs typeface="Arial" charset="0"/>
              </a:rPr>
              <a:t>polytree</a:t>
            </a:r>
            <a:r>
              <a:rPr lang="en-US" dirty="0" smtClean="0">
                <a:cs typeface="Arial" charset="0"/>
              </a:rPr>
              <a:t>)</a:t>
            </a:r>
            <a:endParaRPr lang="en-US" dirty="0">
              <a:cs typeface="Arial" charset="0"/>
            </a:endParaRPr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 flipV="1">
            <a:off x="5334000" y="3505200"/>
            <a:ext cx="24765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4724400" y="2514600"/>
            <a:ext cx="381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5486400" y="2438400"/>
            <a:ext cx="533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AutoShape 37"/>
          <p:cNvSpPr>
            <a:spLocks noChangeArrowheads="1"/>
          </p:cNvSpPr>
          <p:nvPr/>
        </p:nvSpPr>
        <p:spPr bwMode="auto">
          <a:xfrm>
            <a:off x="3581400" y="2667000"/>
            <a:ext cx="1143000" cy="396875"/>
          </a:xfrm>
          <a:prstGeom prst="wedgeRoundRectCallout">
            <a:avLst>
              <a:gd name="adj1" fmla="val 20278"/>
              <a:gd name="adj2" fmla="val -137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7 here</a:t>
            </a:r>
          </a:p>
        </p:txBody>
      </p:sp>
      <p:sp>
        <p:nvSpPr>
          <p:cNvPr id="30758" name="AutoShape 38"/>
          <p:cNvSpPr>
            <a:spLocks noChangeArrowheads="1"/>
          </p:cNvSpPr>
          <p:nvPr/>
        </p:nvSpPr>
        <p:spPr bwMode="auto">
          <a:xfrm>
            <a:off x="5105400" y="1905000"/>
            <a:ext cx="1143000" cy="396875"/>
          </a:xfrm>
          <a:prstGeom prst="wedgeRoundRectCallout">
            <a:avLst>
              <a:gd name="adj1" fmla="val 44028"/>
              <a:gd name="adj2" fmla="val 71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30759" name="AutoShape 39"/>
          <p:cNvSpPr>
            <a:spLocks noChangeArrowheads="1"/>
          </p:cNvSpPr>
          <p:nvPr/>
        </p:nvSpPr>
        <p:spPr bwMode="auto">
          <a:xfrm>
            <a:off x="3810000" y="3641725"/>
            <a:ext cx="1371600" cy="625475"/>
          </a:xfrm>
          <a:prstGeom prst="wedgeRoundRectCallout">
            <a:avLst>
              <a:gd name="adj1" fmla="val 52431"/>
              <a:gd name="adj2" fmla="val -9974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11 here</a:t>
            </a:r>
          </a:p>
          <a:p>
            <a:pPr>
              <a:lnSpc>
                <a:spcPct val="80000"/>
              </a:lnSpc>
            </a:pPr>
            <a:r>
              <a:rPr lang="en-US" sz="1800"/>
              <a:t>(= 7+3+1)</a:t>
            </a:r>
          </a:p>
        </p:txBody>
      </p: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5683250" y="2971800"/>
            <a:ext cx="1239838" cy="342900"/>
            <a:chOff x="3580" y="1872"/>
            <a:chExt cx="781" cy="216"/>
          </a:xfrm>
        </p:grpSpPr>
        <p:sp>
          <p:nvSpPr>
            <p:cNvPr id="48141" name="Line 35"/>
            <p:cNvSpPr>
              <a:spLocks noChangeShapeType="1"/>
            </p:cNvSpPr>
            <p:nvPr/>
          </p:nvSpPr>
          <p:spPr bwMode="auto">
            <a:xfrm>
              <a:off x="3580" y="1957"/>
              <a:ext cx="216" cy="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2" name="Rectangle 36"/>
            <p:cNvSpPr>
              <a:spLocks noChangeArrowheads="1"/>
            </p:cNvSpPr>
            <p:nvPr/>
          </p:nvSpPr>
          <p:spPr bwMode="auto">
            <a:xfrm flipV="1">
              <a:off x="3792" y="1872"/>
              <a:ext cx="569" cy="216"/>
            </a:xfrm>
            <a:prstGeom prst="rect">
              <a:avLst/>
            </a:prstGeom>
            <a:solidFill>
              <a:srgbClr val="FFDE8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>
              <a:spAutoFit/>
            </a:bodyPr>
            <a:lstStyle/>
            <a:p>
              <a:r>
                <a:rPr lang="en-US" sz="1800"/>
                <a:t>1 of me</a:t>
              </a:r>
            </a:p>
          </p:txBody>
        </p:sp>
      </p:grpSp>
      <p:sp>
        <p:nvSpPr>
          <p:cNvPr id="3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801E31-7293-41DF-B9F5-676767BAB80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43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 animBg="1"/>
      <p:bldP spid="30754" grpId="1" animBg="1"/>
      <p:bldP spid="30754" grpId="2" animBg="1"/>
      <p:bldP spid="30755" grpId="0" animBg="1"/>
      <p:bldP spid="30756" grpId="0" animBg="1"/>
      <p:bldP spid="30757" grpId="0" animBg="1"/>
      <p:bldP spid="30758" grpId="0" animBg="1"/>
      <p:bldP spid="307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2"/>
          <p:cNvGrpSpPr>
            <a:grpSpLocks/>
          </p:cNvGrpSpPr>
          <p:nvPr/>
        </p:nvGrpSpPr>
        <p:grpSpPr bwMode="auto">
          <a:xfrm>
            <a:off x="990600" y="1190625"/>
            <a:ext cx="7142163" cy="4829175"/>
            <a:chOff x="624" y="750"/>
            <a:chExt cx="4499" cy="3042"/>
          </a:xfrm>
        </p:grpSpPr>
        <p:sp>
          <p:nvSpPr>
            <p:cNvPr id="50188" name="Oval 5"/>
            <p:cNvSpPr>
              <a:spLocks noChangeArrowheads="1"/>
            </p:cNvSpPr>
            <p:nvPr/>
          </p:nvSpPr>
          <p:spPr bwMode="auto">
            <a:xfrm>
              <a:off x="868" y="135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89" name="Oval 5"/>
            <p:cNvSpPr>
              <a:spLocks noChangeArrowheads="1"/>
            </p:cNvSpPr>
            <p:nvPr/>
          </p:nvSpPr>
          <p:spPr bwMode="auto">
            <a:xfrm>
              <a:off x="1396" y="165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0" name="Oval 5"/>
            <p:cNvSpPr>
              <a:spLocks noChangeArrowheads="1"/>
            </p:cNvSpPr>
            <p:nvPr/>
          </p:nvSpPr>
          <p:spPr bwMode="auto">
            <a:xfrm>
              <a:off x="1766" y="82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1" name="Oval 5"/>
            <p:cNvSpPr>
              <a:spLocks noChangeArrowheads="1"/>
            </p:cNvSpPr>
            <p:nvPr/>
          </p:nvSpPr>
          <p:spPr bwMode="auto">
            <a:xfrm>
              <a:off x="2718" y="117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2" name="Oval 5"/>
            <p:cNvSpPr>
              <a:spLocks noChangeArrowheads="1"/>
            </p:cNvSpPr>
            <p:nvPr/>
          </p:nvSpPr>
          <p:spPr bwMode="auto">
            <a:xfrm>
              <a:off x="3282" y="183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3" name="Oval 5"/>
            <p:cNvSpPr>
              <a:spLocks noChangeArrowheads="1"/>
            </p:cNvSpPr>
            <p:nvPr/>
          </p:nvSpPr>
          <p:spPr bwMode="auto">
            <a:xfrm>
              <a:off x="3864" y="134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4" name="Oval 5"/>
            <p:cNvSpPr>
              <a:spLocks noChangeArrowheads="1"/>
            </p:cNvSpPr>
            <p:nvPr/>
          </p:nvSpPr>
          <p:spPr bwMode="auto">
            <a:xfrm>
              <a:off x="4246" y="89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5" name="Oval 5"/>
            <p:cNvSpPr>
              <a:spLocks noChangeArrowheads="1"/>
            </p:cNvSpPr>
            <p:nvPr/>
          </p:nvSpPr>
          <p:spPr bwMode="auto">
            <a:xfrm>
              <a:off x="4757" y="148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6" name="Oval 5"/>
            <p:cNvSpPr>
              <a:spLocks noChangeArrowheads="1"/>
            </p:cNvSpPr>
            <p:nvPr/>
          </p:nvSpPr>
          <p:spPr bwMode="auto">
            <a:xfrm>
              <a:off x="3511" y="249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7" name="Oval 5"/>
            <p:cNvSpPr>
              <a:spLocks noChangeArrowheads="1"/>
            </p:cNvSpPr>
            <p:nvPr/>
          </p:nvSpPr>
          <p:spPr bwMode="auto">
            <a:xfrm>
              <a:off x="3870" y="3089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8" name="Oval 5"/>
            <p:cNvSpPr>
              <a:spLocks noChangeArrowheads="1"/>
            </p:cNvSpPr>
            <p:nvPr/>
          </p:nvSpPr>
          <p:spPr bwMode="auto">
            <a:xfrm>
              <a:off x="2682" y="2778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199" name="Oval 5"/>
            <p:cNvSpPr>
              <a:spLocks noChangeArrowheads="1"/>
            </p:cNvSpPr>
            <p:nvPr/>
          </p:nvSpPr>
          <p:spPr bwMode="auto">
            <a:xfrm>
              <a:off x="1301" y="246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200" name="Oval 5"/>
            <p:cNvSpPr>
              <a:spLocks noChangeArrowheads="1"/>
            </p:cNvSpPr>
            <p:nvPr/>
          </p:nvSpPr>
          <p:spPr bwMode="auto">
            <a:xfrm>
              <a:off x="931" y="284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201" name="Oval 5"/>
            <p:cNvSpPr>
              <a:spLocks noChangeArrowheads="1"/>
            </p:cNvSpPr>
            <p:nvPr/>
          </p:nvSpPr>
          <p:spPr bwMode="auto">
            <a:xfrm>
              <a:off x="1507" y="319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50202" name="Picture 3" descr="soldiers-tre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750"/>
              <a:ext cx="4499" cy="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3" name="Rectangle 18"/>
            <p:cNvSpPr>
              <a:spLocks noChangeArrowheads="1"/>
            </p:cNvSpPr>
            <p:nvPr/>
          </p:nvSpPr>
          <p:spPr bwMode="auto">
            <a:xfrm>
              <a:off x="2640" y="3312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204" name="Rectangle 19"/>
            <p:cNvSpPr>
              <a:spLocks noChangeArrowheads="1"/>
            </p:cNvSpPr>
            <p:nvPr/>
          </p:nvSpPr>
          <p:spPr bwMode="auto">
            <a:xfrm>
              <a:off x="3648" y="1920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205" name="Freeform 85"/>
            <p:cNvSpPr>
              <a:spLocks noChangeArrowheads="1"/>
            </p:cNvSpPr>
            <p:nvPr/>
          </p:nvSpPr>
          <p:spPr bwMode="auto">
            <a:xfrm rot="3451082" flipV="1">
              <a:off x="3018" y="1632"/>
              <a:ext cx="672" cy="768"/>
            </a:xfrm>
            <a:custGeom>
              <a:avLst/>
              <a:gdLst>
                <a:gd name="T0" fmla="*/ 0 w 1298089"/>
                <a:gd name="T1" fmla="*/ 0 h 1253266"/>
                <a:gd name="T2" fmla="*/ 0 w 1298089"/>
                <a:gd name="T3" fmla="*/ 0 h 1253266"/>
                <a:gd name="T4" fmla="*/ 0 w 1298089"/>
                <a:gd name="T5" fmla="*/ 0 h 1253266"/>
                <a:gd name="T6" fmla="*/ 0 w 1298089"/>
                <a:gd name="T7" fmla="*/ 0 h 1253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8089"/>
                <a:gd name="T13" fmla="*/ 0 h 1253266"/>
                <a:gd name="T14" fmla="*/ 1298089 w 1298089"/>
                <a:gd name="T15" fmla="*/ 1253266 h 1253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8089" h="1253266">
                  <a:moveTo>
                    <a:pt x="98611" y="53788"/>
                  </a:moveTo>
                  <a:cubicBezTo>
                    <a:pt x="49305" y="474233"/>
                    <a:pt x="0" y="894678"/>
                    <a:pt x="173915" y="1065007"/>
                  </a:cubicBezTo>
                  <a:cubicBezTo>
                    <a:pt x="347830" y="1235336"/>
                    <a:pt x="986117" y="1253266"/>
                    <a:pt x="1142103" y="1075765"/>
                  </a:cubicBezTo>
                  <a:cubicBezTo>
                    <a:pt x="1298089" y="898264"/>
                    <a:pt x="1203959" y="449132"/>
                    <a:pt x="110983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/>
            <a:lstStyle/>
            <a:p>
              <a:endParaRPr lang="en-US"/>
            </a:p>
          </p:txBody>
        </p:sp>
      </p:grp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4692650" y="2613025"/>
            <a:ext cx="393700" cy="4540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H="1" flipV="1">
            <a:off x="5410200" y="3500438"/>
            <a:ext cx="198438" cy="4048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54" name="Line 26"/>
          <p:cNvSpPr>
            <a:spLocks noChangeShapeType="1"/>
          </p:cNvSpPr>
          <p:nvPr/>
        </p:nvSpPr>
        <p:spPr bwMode="auto">
          <a:xfrm flipH="1">
            <a:off x="5486400" y="2457450"/>
            <a:ext cx="533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55" name="AutoShape 27"/>
          <p:cNvSpPr>
            <a:spLocks noChangeArrowheads="1"/>
          </p:cNvSpPr>
          <p:nvPr/>
        </p:nvSpPr>
        <p:spPr bwMode="auto">
          <a:xfrm>
            <a:off x="4343400" y="3886200"/>
            <a:ext cx="1143000" cy="396875"/>
          </a:xfrm>
          <a:prstGeom prst="wedgeRoundRectCallout">
            <a:avLst>
              <a:gd name="adj1" fmla="val 60972"/>
              <a:gd name="adj2" fmla="val 6000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176156" name="AutoShape 28"/>
          <p:cNvSpPr>
            <a:spLocks noChangeArrowheads="1"/>
          </p:cNvSpPr>
          <p:nvPr/>
        </p:nvSpPr>
        <p:spPr bwMode="auto">
          <a:xfrm>
            <a:off x="5105400" y="1905000"/>
            <a:ext cx="1143000" cy="396875"/>
          </a:xfrm>
          <a:prstGeom prst="wedgeRoundRectCallout">
            <a:avLst>
              <a:gd name="adj1" fmla="val 44028"/>
              <a:gd name="adj2" fmla="val 71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176157" name="AutoShape 29"/>
          <p:cNvSpPr>
            <a:spLocks noChangeArrowheads="1"/>
          </p:cNvSpPr>
          <p:nvPr/>
        </p:nvSpPr>
        <p:spPr bwMode="auto">
          <a:xfrm>
            <a:off x="3276600" y="2819400"/>
            <a:ext cx="1371600" cy="625475"/>
          </a:xfrm>
          <a:prstGeom prst="wedgeRoundRectCallout">
            <a:avLst>
              <a:gd name="adj1" fmla="val 90625"/>
              <a:gd name="adj2" fmla="val 25634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7 here</a:t>
            </a:r>
          </a:p>
          <a:p>
            <a:pPr>
              <a:lnSpc>
                <a:spcPct val="80000"/>
              </a:lnSpc>
            </a:pPr>
            <a:r>
              <a:rPr lang="en-US" sz="1800"/>
              <a:t>(= 3+3+1)</a:t>
            </a:r>
          </a:p>
        </p:txBody>
      </p:sp>
      <p:sp>
        <p:nvSpPr>
          <p:cNvPr id="33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CDA4DA-A2E1-4A93-81DF-299D860C15F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Arial" charset="0"/>
              </a:rPr>
              <a:t> Counting soldiers example (in polytree)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4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2" grpId="0" animBg="1"/>
      <p:bldP spid="176152" grpId="1" animBg="1"/>
      <p:bldP spid="176152" grpId="2" animBg="1"/>
      <p:bldP spid="176153" grpId="0" animBg="1"/>
      <p:bldP spid="176154" grpId="0" animBg="1"/>
      <p:bldP spid="176155" grpId="0" animBg="1"/>
      <p:bldP spid="176156" grpId="0" animBg="1"/>
      <p:bldP spid="1761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2"/>
          <p:cNvGrpSpPr>
            <a:grpSpLocks/>
          </p:cNvGrpSpPr>
          <p:nvPr/>
        </p:nvGrpSpPr>
        <p:grpSpPr bwMode="auto">
          <a:xfrm>
            <a:off x="990600" y="1190625"/>
            <a:ext cx="7142163" cy="4829175"/>
            <a:chOff x="624" y="750"/>
            <a:chExt cx="4499" cy="3042"/>
          </a:xfrm>
        </p:grpSpPr>
        <p:sp>
          <p:nvSpPr>
            <p:cNvPr id="52236" name="Oval 5"/>
            <p:cNvSpPr>
              <a:spLocks noChangeArrowheads="1"/>
            </p:cNvSpPr>
            <p:nvPr/>
          </p:nvSpPr>
          <p:spPr bwMode="auto">
            <a:xfrm>
              <a:off x="868" y="135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37" name="Oval 5"/>
            <p:cNvSpPr>
              <a:spLocks noChangeArrowheads="1"/>
            </p:cNvSpPr>
            <p:nvPr/>
          </p:nvSpPr>
          <p:spPr bwMode="auto">
            <a:xfrm>
              <a:off x="1396" y="165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38" name="Oval 5"/>
            <p:cNvSpPr>
              <a:spLocks noChangeArrowheads="1"/>
            </p:cNvSpPr>
            <p:nvPr/>
          </p:nvSpPr>
          <p:spPr bwMode="auto">
            <a:xfrm>
              <a:off x="1766" y="82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39" name="Oval 5"/>
            <p:cNvSpPr>
              <a:spLocks noChangeArrowheads="1"/>
            </p:cNvSpPr>
            <p:nvPr/>
          </p:nvSpPr>
          <p:spPr bwMode="auto">
            <a:xfrm>
              <a:off x="2718" y="117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0" name="Oval 5"/>
            <p:cNvSpPr>
              <a:spLocks noChangeArrowheads="1"/>
            </p:cNvSpPr>
            <p:nvPr/>
          </p:nvSpPr>
          <p:spPr bwMode="auto">
            <a:xfrm>
              <a:off x="3282" y="183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1" name="Oval 5"/>
            <p:cNvSpPr>
              <a:spLocks noChangeArrowheads="1"/>
            </p:cNvSpPr>
            <p:nvPr/>
          </p:nvSpPr>
          <p:spPr bwMode="auto">
            <a:xfrm>
              <a:off x="3864" y="134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2" name="Oval 5"/>
            <p:cNvSpPr>
              <a:spLocks noChangeArrowheads="1"/>
            </p:cNvSpPr>
            <p:nvPr/>
          </p:nvSpPr>
          <p:spPr bwMode="auto">
            <a:xfrm>
              <a:off x="4246" y="89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3" name="Oval 5"/>
            <p:cNvSpPr>
              <a:spLocks noChangeArrowheads="1"/>
            </p:cNvSpPr>
            <p:nvPr/>
          </p:nvSpPr>
          <p:spPr bwMode="auto">
            <a:xfrm>
              <a:off x="4757" y="148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4" name="Oval 5"/>
            <p:cNvSpPr>
              <a:spLocks noChangeArrowheads="1"/>
            </p:cNvSpPr>
            <p:nvPr/>
          </p:nvSpPr>
          <p:spPr bwMode="auto">
            <a:xfrm>
              <a:off x="3511" y="249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5" name="Oval 5"/>
            <p:cNvSpPr>
              <a:spLocks noChangeArrowheads="1"/>
            </p:cNvSpPr>
            <p:nvPr/>
          </p:nvSpPr>
          <p:spPr bwMode="auto">
            <a:xfrm>
              <a:off x="3870" y="3089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6" name="Oval 5"/>
            <p:cNvSpPr>
              <a:spLocks noChangeArrowheads="1"/>
            </p:cNvSpPr>
            <p:nvPr/>
          </p:nvSpPr>
          <p:spPr bwMode="auto">
            <a:xfrm>
              <a:off x="2682" y="2778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7" name="Oval 5"/>
            <p:cNvSpPr>
              <a:spLocks noChangeArrowheads="1"/>
            </p:cNvSpPr>
            <p:nvPr/>
          </p:nvSpPr>
          <p:spPr bwMode="auto">
            <a:xfrm>
              <a:off x="1301" y="246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8" name="Oval 5"/>
            <p:cNvSpPr>
              <a:spLocks noChangeArrowheads="1"/>
            </p:cNvSpPr>
            <p:nvPr/>
          </p:nvSpPr>
          <p:spPr bwMode="auto">
            <a:xfrm>
              <a:off x="931" y="284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49" name="Oval 5"/>
            <p:cNvSpPr>
              <a:spLocks noChangeArrowheads="1"/>
            </p:cNvSpPr>
            <p:nvPr/>
          </p:nvSpPr>
          <p:spPr bwMode="auto">
            <a:xfrm>
              <a:off x="1507" y="319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52250" name="Picture 3" descr="soldiers-tre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750"/>
              <a:ext cx="4499" cy="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1" name="Rectangle 18"/>
            <p:cNvSpPr>
              <a:spLocks noChangeArrowheads="1"/>
            </p:cNvSpPr>
            <p:nvPr/>
          </p:nvSpPr>
          <p:spPr bwMode="auto">
            <a:xfrm>
              <a:off x="2640" y="3312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52" name="Rectangle 19"/>
            <p:cNvSpPr>
              <a:spLocks noChangeArrowheads="1"/>
            </p:cNvSpPr>
            <p:nvPr/>
          </p:nvSpPr>
          <p:spPr bwMode="auto">
            <a:xfrm>
              <a:off x="3648" y="1920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2253" name="Freeform 85"/>
            <p:cNvSpPr>
              <a:spLocks noChangeArrowheads="1"/>
            </p:cNvSpPr>
            <p:nvPr/>
          </p:nvSpPr>
          <p:spPr bwMode="auto">
            <a:xfrm rot="3451082" flipV="1">
              <a:off x="3018" y="1632"/>
              <a:ext cx="672" cy="768"/>
            </a:xfrm>
            <a:custGeom>
              <a:avLst/>
              <a:gdLst>
                <a:gd name="T0" fmla="*/ 0 w 1298089"/>
                <a:gd name="T1" fmla="*/ 0 h 1253266"/>
                <a:gd name="T2" fmla="*/ 0 w 1298089"/>
                <a:gd name="T3" fmla="*/ 0 h 1253266"/>
                <a:gd name="T4" fmla="*/ 0 w 1298089"/>
                <a:gd name="T5" fmla="*/ 0 h 1253266"/>
                <a:gd name="T6" fmla="*/ 0 w 1298089"/>
                <a:gd name="T7" fmla="*/ 0 h 1253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8089"/>
                <a:gd name="T13" fmla="*/ 0 h 1253266"/>
                <a:gd name="T14" fmla="*/ 1298089 w 1298089"/>
                <a:gd name="T15" fmla="*/ 1253266 h 1253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8089" h="1253266">
                  <a:moveTo>
                    <a:pt x="98611" y="53788"/>
                  </a:moveTo>
                  <a:cubicBezTo>
                    <a:pt x="49305" y="474233"/>
                    <a:pt x="0" y="894678"/>
                    <a:pt x="173915" y="1065007"/>
                  </a:cubicBezTo>
                  <a:cubicBezTo>
                    <a:pt x="347830" y="1235336"/>
                    <a:pt x="986117" y="1253266"/>
                    <a:pt x="1142103" y="1075765"/>
                  </a:cubicBezTo>
                  <a:cubicBezTo>
                    <a:pt x="1298089" y="898264"/>
                    <a:pt x="1203959" y="449132"/>
                    <a:pt x="110983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/>
            <a:lstStyle/>
            <a:p>
              <a:endParaRPr lang="en-US"/>
            </a:p>
          </p:txBody>
        </p:sp>
      </p:grpSp>
      <p:sp>
        <p:nvSpPr>
          <p:cNvPr id="174104" name="Line 24"/>
          <p:cNvSpPr>
            <a:spLocks noChangeShapeType="1"/>
          </p:cNvSpPr>
          <p:nvPr/>
        </p:nvSpPr>
        <p:spPr bwMode="auto">
          <a:xfrm flipH="1">
            <a:off x="5581650" y="2430463"/>
            <a:ext cx="495300" cy="3508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>
            <a:off x="4724400" y="2514600"/>
            <a:ext cx="381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6" name="Line 26"/>
          <p:cNvSpPr>
            <a:spLocks noChangeShapeType="1"/>
          </p:cNvSpPr>
          <p:nvPr/>
        </p:nvSpPr>
        <p:spPr bwMode="auto">
          <a:xfrm flipH="1" flipV="1">
            <a:off x="5410200" y="3505200"/>
            <a:ext cx="228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7" name="AutoShape 27"/>
          <p:cNvSpPr>
            <a:spLocks noChangeArrowheads="1"/>
          </p:cNvSpPr>
          <p:nvPr/>
        </p:nvSpPr>
        <p:spPr bwMode="auto">
          <a:xfrm>
            <a:off x="3581400" y="2667000"/>
            <a:ext cx="1143000" cy="396875"/>
          </a:xfrm>
          <a:prstGeom prst="wedgeRoundRectCallout">
            <a:avLst>
              <a:gd name="adj1" fmla="val 20278"/>
              <a:gd name="adj2" fmla="val -137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7 here</a:t>
            </a:r>
          </a:p>
        </p:txBody>
      </p:sp>
      <p:sp>
        <p:nvSpPr>
          <p:cNvPr id="174108" name="AutoShape 28"/>
          <p:cNvSpPr>
            <a:spLocks noChangeArrowheads="1"/>
          </p:cNvSpPr>
          <p:nvPr/>
        </p:nvSpPr>
        <p:spPr bwMode="auto">
          <a:xfrm>
            <a:off x="4267200" y="3810000"/>
            <a:ext cx="1143000" cy="396875"/>
          </a:xfrm>
          <a:prstGeom prst="wedgeRoundRectCallout">
            <a:avLst>
              <a:gd name="adj1" fmla="val 65278"/>
              <a:gd name="adj2" fmla="val 73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174109" name="AutoShape 29"/>
          <p:cNvSpPr>
            <a:spLocks noChangeArrowheads="1"/>
          </p:cNvSpPr>
          <p:nvPr/>
        </p:nvSpPr>
        <p:spPr bwMode="auto">
          <a:xfrm>
            <a:off x="4876800" y="1584325"/>
            <a:ext cx="1371600" cy="625475"/>
          </a:xfrm>
          <a:prstGeom prst="wedgeRoundRectCallout">
            <a:avLst>
              <a:gd name="adj1" fmla="val -12963"/>
              <a:gd name="adj2" fmla="val 16015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11 here</a:t>
            </a:r>
          </a:p>
          <a:p>
            <a:pPr>
              <a:lnSpc>
                <a:spcPct val="80000"/>
              </a:lnSpc>
            </a:pPr>
            <a:r>
              <a:rPr lang="en-US" sz="1800"/>
              <a:t>(= 7+3+1)</a:t>
            </a:r>
          </a:p>
        </p:txBody>
      </p:sp>
      <p:sp>
        <p:nvSpPr>
          <p:cNvPr id="33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FE4896-BF2A-49C6-8631-135D484A747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Arial" charset="0"/>
              </a:rPr>
              <a:t> Counting soldiers example (in polytree)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9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4" grpId="0" animBg="1"/>
      <p:bldP spid="174104" grpId="1" animBg="1"/>
      <p:bldP spid="174104" grpId="2" animBg="1"/>
      <p:bldP spid="174105" grpId="0" animBg="1"/>
      <p:bldP spid="174106" grpId="0" animBg="1"/>
      <p:bldP spid="174107" grpId="0" animBg="1"/>
      <p:bldP spid="174108" grpId="0" animBg="1"/>
      <p:bldP spid="17410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2"/>
          <p:cNvGrpSpPr>
            <a:grpSpLocks/>
          </p:cNvGrpSpPr>
          <p:nvPr/>
        </p:nvGrpSpPr>
        <p:grpSpPr bwMode="auto">
          <a:xfrm>
            <a:off x="990600" y="1190625"/>
            <a:ext cx="7142163" cy="4829175"/>
            <a:chOff x="624" y="750"/>
            <a:chExt cx="4499" cy="3042"/>
          </a:xfrm>
        </p:grpSpPr>
        <p:sp>
          <p:nvSpPr>
            <p:cNvPr id="54285" name="Oval 5"/>
            <p:cNvSpPr>
              <a:spLocks noChangeArrowheads="1"/>
            </p:cNvSpPr>
            <p:nvPr/>
          </p:nvSpPr>
          <p:spPr bwMode="auto">
            <a:xfrm>
              <a:off x="868" y="135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86" name="Oval 5"/>
            <p:cNvSpPr>
              <a:spLocks noChangeArrowheads="1"/>
            </p:cNvSpPr>
            <p:nvPr/>
          </p:nvSpPr>
          <p:spPr bwMode="auto">
            <a:xfrm>
              <a:off x="1396" y="165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87" name="Oval 5"/>
            <p:cNvSpPr>
              <a:spLocks noChangeArrowheads="1"/>
            </p:cNvSpPr>
            <p:nvPr/>
          </p:nvSpPr>
          <p:spPr bwMode="auto">
            <a:xfrm>
              <a:off x="1766" y="82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88" name="Oval 5"/>
            <p:cNvSpPr>
              <a:spLocks noChangeArrowheads="1"/>
            </p:cNvSpPr>
            <p:nvPr/>
          </p:nvSpPr>
          <p:spPr bwMode="auto">
            <a:xfrm>
              <a:off x="2718" y="117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89" name="Oval 5"/>
            <p:cNvSpPr>
              <a:spLocks noChangeArrowheads="1"/>
            </p:cNvSpPr>
            <p:nvPr/>
          </p:nvSpPr>
          <p:spPr bwMode="auto">
            <a:xfrm>
              <a:off x="3282" y="183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0" name="Oval 5"/>
            <p:cNvSpPr>
              <a:spLocks noChangeArrowheads="1"/>
            </p:cNvSpPr>
            <p:nvPr/>
          </p:nvSpPr>
          <p:spPr bwMode="auto">
            <a:xfrm>
              <a:off x="3864" y="134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1" name="Oval 5"/>
            <p:cNvSpPr>
              <a:spLocks noChangeArrowheads="1"/>
            </p:cNvSpPr>
            <p:nvPr/>
          </p:nvSpPr>
          <p:spPr bwMode="auto">
            <a:xfrm>
              <a:off x="4246" y="89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2" name="Oval 5"/>
            <p:cNvSpPr>
              <a:spLocks noChangeArrowheads="1"/>
            </p:cNvSpPr>
            <p:nvPr/>
          </p:nvSpPr>
          <p:spPr bwMode="auto">
            <a:xfrm>
              <a:off x="4757" y="148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3" name="Oval 5"/>
            <p:cNvSpPr>
              <a:spLocks noChangeArrowheads="1"/>
            </p:cNvSpPr>
            <p:nvPr/>
          </p:nvSpPr>
          <p:spPr bwMode="auto">
            <a:xfrm>
              <a:off x="3511" y="249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4" name="Oval 5"/>
            <p:cNvSpPr>
              <a:spLocks noChangeArrowheads="1"/>
            </p:cNvSpPr>
            <p:nvPr/>
          </p:nvSpPr>
          <p:spPr bwMode="auto">
            <a:xfrm>
              <a:off x="3870" y="3089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5" name="Oval 5"/>
            <p:cNvSpPr>
              <a:spLocks noChangeArrowheads="1"/>
            </p:cNvSpPr>
            <p:nvPr/>
          </p:nvSpPr>
          <p:spPr bwMode="auto">
            <a:xfrm>
              <a:off x="2682" y="2778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6" name="Oval 5"/>
            <p:cNvSpPr>
              <a:spLocks noChangeArrowheads="1"/>
            </p:cNvSpPr>
            <p:nvPr/>
          </p:nvSpPr>
          <p:spPr bwMode="auto">
            <a:xfrm>
              <a:off x="1301" y="246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7" name="Oval 5"/>
            <p:cNvSpPr>
              <a:spLocks noChangeArrowheads="1"/>
            </p:cNvSpPr>
            <p:nvPr/>
          </p:nvSpPr>
          <p:spPr bwMode="auto">
            <a:xfrm>
              <a:off x="931" y="284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298" name="Oval 5"/>
            <p:cNvSpPr>
              <a:spLocks noChangeArrowheads="1"/>
            </p:cNvSpPr>
            <p:nvPr/>
          </p:nvSpPr>
          <p:spPr bwMode="auto">
            <a:xfrm>
              <a:off x="1507" y="319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54299" name="Picture 3" descr="soldiers-tre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750"/>
              <a:ext cx="4499" cy="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00" name="Rectangle 18"/>
            <p:cNvSpPr>
              <a:spLocks noChangeArrowheads="1"/>
            </p:cNvSpPr>
            <p:nvPr/>
          </p:nvSpPr>
          <p:spPr bwMode="auto">
            <a:xfrm>
              <a:off x="2640" y="3312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301" name="Rectangle 19"/>
            <p:cNvSpPr>
              <a:spLocks noChangeArrowheads="1"/>
            </p:cNvSpPr>
            <p:nvPr/>
          </p:nvSpPr>
          <p:spPr bwMode="auto">
            <a:xfrm>
              <a:off x="3648" y="1920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302" name="Freeform 85"/>
            <p:cNvSpPr>
              <a:spLocks noChangeArrowheads="1"/>
            </p:cNvSpPr>
            <p:nvPr/>
          </p:nvSpPr>
          <p:spPr bwMode="auto">
            <a:xfrm rot="3451082" flipV="1">
              <a:off x="3018" y="1632"/>
              <a:ext cx="672" cy="768"/>
            </a:xfrm>
            <a:custGeom>
              <a:avLst/>
              <a:gdLst>
                <a:gd name="T0" fmla="*/ 0 w 1298089"/>
                <a:gd name="T1" fmla="*/ 0 h 1253266"/>
                <a:gd name="T2" fmla="*/ 0 w 1298089"/>
                <a:gd name="T3" fmla="*/ 0 h 1253266"/>
                <a:gd name="T4" fmla="*/ 0 w 1298089"/>
                <a:gd name="T5" fmla="*/ 0 h 1253266"/>
                <a:gd name="T6" fmla="*/ 0 w 1298089"/>
                <a:gd name="T7" fmla="*/ 0 h 1253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8089"/>
                <a:gd name="T13" fmla="*/ 0 h 1253266"/>
                <a:gd name="T14" fmla="*/ 1298089 w 1298089"/>
                <a:gd name="T15" fmla="*/ 1253266 h 1253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8089" h="1253266">
                  <a:moveTo>
                    <a:pt x="98611" y="53788"/>
                  </a:moveTo>
                  <a:cubicBezTo>
                    <a:pt x="49305" y="474233"/>
                    <a:pt x="0" y="894678"/>
                    <a:pt x="173915" y="1065007"/>
                  </a:cubicBezTo>
                  <a:cubicBezTo>
                    <a:pt x="347830" y="1235336"/>
                    <a:pt x="986117" y="1253266"/>
                    <a:pt x="1142103" y="1075765"/>
                  </a:cubicBezTo>
                  <a:cubicBezTo>
                    <a:pt x="1298089" y="898264"/>
                    <a:pt x="1203959" y="449132"/>
                    <a:pt x="110983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/>
            <a:lstStyle/>
            <a:p>
              <a:endParaRPr lang="en-US"/>
            </a:p>
          </p:txBody>
        </p:sp>
      </p:grp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4724400" y="2514600"/>
            <a:ext cx="381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 flipH="1" flipV="1">
            <a:off x="5410200" y="3505200"/>
            <a:ext cx="228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203" name="AutoShape 27"/>
          <p:cNvSpPr>
            <a:spLocks noChangeArrowheads="1"/>
          </p:cNvSpPr>
          <p:nvPr/>
        </p:nvSpPr>
        <p:spPr bwMode="auto">
          <a:xfrm>
            <a:off x="3581400" y="2667000"/>
            <a:ext cx="1143000" cy="396875"/>
          </a:xfrm>
          <a:prstGeom prst="wedgeRoundRectCallout">
            <a:avLst>
              <a:gd name="adj1" fmla="val 20278"/>
              <a:gd name="adj2" fmla="val -137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7 here</a:t>
            </a:r>
          </a:p>
        </p:txBody>
      </p:sp>
      <p:sp>
        <p:nvSpPr>
          <p:cNvPr id="178204" name="AutoShape 28"/>
          <p:cNvSpPr>
            <a:spLocks noChangeArrowheads="1"/>
          </p:cNvSpPr>
          <p:nvPr/>
        </p:nvSpPr>
        <p:spPr bwMode="auto">
          <a:xfrm>
            <a:off x="4267200" y="3810000"/>
            <a:ext cx="1143000" cy="396875"/>
          </a:xfrm>
          <a:prstGeom prst="wedgeRoundRectCallout">
            <a:avLst>
              <a:gd name="adj1" fmla="val 65278"/>
              <a:gd name="adj2" fmla="val 73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 flipH="1">
            <a:off x="5486400" y="2438400"/>
            <a:ext cx="533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207" name="AutoShape 31"/>
          <p:cNvSpPr>
            <a:spLocks noChangeArrowheads="1"/>
          </p:cNvSpPr>
          <p:nvPr/>
        </p:nvSpPr>
        <p:spPr bwMode="auto">
          <a:xfrm>
            <a:off x="5105400" y="1905000"/>
            <a:ext cx="1143000" cy="396875"/>
          </a:xfrm>
          <a:prstGeom prst="wedgeRoundRectCallout">
            <a:avLst>
              <a:gd name="adj1" fmla="val 44028"/>
              <a:gd name="adj2" fmla="val 71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178209" name="AutoShape 33"/>
          <p:cNvSpPr>
            <a:spLocks noChangeArrowheads="1"/>
          </p:cNvSpPr>
          <p:nvPr/>
        </p:nvSpPr>
        <p:spPr bwMode="auto">
          <a:xfrm>
            <a:off x="6248400" y="2971800"/>
            <a:ext cx="2362200" cy="1295400"/>
          </a:xfrm>
          <a:prstGeom prst="cloudCallout">
            <a:avLst>
              <a:gd name="adj1" fmla="val -71102"/>
              <a:gd name="adj2" fmla="val -3308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+mn-lt"/>
                <a:cs typeface="+mn-cs"/>
              </a:rPr>
              <a:t>Belief: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+mn-lt"/>
                <a:cs typeface="+mn-cs"/>
              </a:rPr>
              <a:t>Must 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+mn-lt"/>
                <a:cs typeface="+mn-cs"/>
              </a:rPr>
              <a:t>14 of us</a:t>
            </a:r>
          </a:p>
        </p:txBody>
      </p:sp>
      <p:sp>
        <p:nvSpPr>
          <p:cNvPr id="3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D6462F-26F6-4380-93E5-7F1E67D1B8B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Arial" charset="0"/>
              </a:rPr>
              <a:t> Counting soldiers example (in polytree)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6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8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8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1" grpId="0" animBg="1"/>
      <p:bldP spid="178202" grpId="0" animBg="1"/>
      <p:bldP spid="178203" grpId="0" animBg="1"/>
      <p:bldP spid="178204" grpId="0" animBg="1"/>
      <p:bldP spid="178206" grpId="0" animBg="1"/>
      <p:bldP spid="178207" grpId="0" animBg="1"/>
      <p:bldP spid="17820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Bayesian networks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simple, graphical notation for conditional independence assertions and hence for compact specification of full joint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Syntax: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 set of nodes, one per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 directed, acyclic graph (link </a:t>
            </a:r>
            <a:r>
              <a:rPr lang="en-US" sz="2000" dirty="0" smtClean="0">
                <a:cs typeface="Arial" charset="0"/>
              </a:rPr>
              <a:t>≈ </a:t>
            </a:r>
            <a:r>
              <a:rPr lang="en-US" sz="2000" dirty="0" smtClean="0"/>
              <a:t>"directly influences")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 conditional distribution for each node given its parents: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8380"/>
                </a:solidFill>
              </a:rPr>
              <a:t>P </a:t>
            </a:r>
            <a:r>
              <a:rPr lang="en-US" sz="1800" dirty="0" smtClean="0">
                <a:solidFill>
                  <a:srgbClr val="008380"/>
                </a:solidFill>
              </a:rPr>
              <a:t>(X</a:t>
            </a:r>
            <a:r>
              <a:rPr lang="en-US" sz="1800" baseline="-25000" dirty="0" smtClean="0">
                <a:solidFill>
                  <a:srgbClr val="008380"/>
                </a:solidFill>
              </a:rPr>
              <a:t>i </a:t>
            </a:r>
            <a:r>
              <a:rPr lang="en-US" sz="1800" dirty="0" smtClean="0">
                <a:solidFill>
                  <a:srgbClr val="008380"/>
                </a:solidFill>
              </a:rPr>
              <a:t>| Parents (X</a:t>
            </a:r>
            <a:r>
              <a:rPr lang="en-US" sz="1800" baseline="-25000" dirty="0" smtClean="0">
                <a:solidFill>
                  <a:srgbClr val="008380"/>
                </a:solidFill>
              </a:rPr>
              <a:t>i</a:t>
            </a:r>
            <a:r>
              <a:rPr lang="en-US" sz="1800" dirty="0" smtClean="0">
                <a:solidFill>
                  <a:srgbClr val="008380"/>
                </a:solidFill>
              </a:rPr>
              <a:t>))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 the simplest case, conditional distribution represented as a </a:t>
            </a:r>
            <a:r>
              <a:rPr lang="en-US" sz="2400" dirty="0" smtClean="0">
                <a:solidFill>
                  <a:srgbClr val="0000FF"/>
                </a:solidFill>
              </a:rPr>
              <a:t>conditional probability table (CPT) </a:t>
            </a:r>
            <a:r>
              <a:rPr lang="en-US" sz="2400" dirty="0" smtClean="0"/>
              <a:t>giving the distribution over </a:t>
            </a:r>
            <a:r>
              <a:rPr lang="en-US" sz="2400" dirty="0" smtClean="0">
                <a:solidFill>
                  <a:srgbClr val="008380"/>
                </a:solidFill>
              </a:rPr>
              <a:t>X</a:t>
            </a:r>
            <a:r>
              <a:rPr lang="en-US" sz="2400" baseline="-25000" dirty="0" smtClean="0">
                <a:solidFill>
                  <a:srgbClr val="008380"/>
                </a:solidFill>
              </a:rPr>
              <a:t>i</a:t>
            </a:r>
            <a:r>
              <a:rPr lang="en-US" sz="2400" dirty="0" smtClean="0">
                <a:solidFill>
                  <a:srgbClr val="008380"/>
                </a:solidFill>
              </a:rPr>
              <a:t> </a:t>
            </a:r>
            <a:r>
              <a:rPr lang="en-US" sz="2400" dirty="0" smtClean="0"/>
              <a:t>for each combination of parent values</a:t>
            </a:r>
          </a:p>
        </p:txBody>
      </p:sp>
    </p:spTree>
    <p:extLst>
      <p:ext uri="{BB962C8B-B14F-4D97-AF65-F5344CB8AC3E}">
        <p14:creationId xmlns:p14="http://schemas.microsoft.com/office/powerpoint/2010/main" val="387931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Group 2"/>
          <p:cNvGrpSpPr>
            <a:grpSpLocks/>
          </p:cNvGrpSpPr>
          <p:nvPr/>
        </p:nvGrpSpPr>
        <p:grpSpPr bwMode="auto">
          <a:xfrm>
            <a:off x="990600" y="1190625"/>
            <a:ext cx="7142163" cy="4829175"/>
            <a:chOff x="624" y="750"/>
            <a:chExt cx="4499" cy="3042"/>
          </a:xfrm>
        </p:grpSpPr>
        <p:sp>
          <p:nvSpPr>
            <p:cNvPr id="56335" name="Oval 5"/>
            <p:cNvSpPr>
              <a:spLocks noChangeArrowheads="1"/>
            </p:cNvSpPr>
            <p:nvPr/>
          </p:nvSpPr>
          <p:spPr bwMode="auto">
            <a:xfrm>
              <a:off x="868" y="135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36" name="Oval 5"/>
            <p:cNvSpPr>
              <a:spLocks noChangeArrowheads="1"/>
            </p:cNvSpPr>
            <p:nvPr/>
          </p:nvSpPr>
          <p:spPr bwMode="auto">
            <a:xfrm>
              <a:off x="1396" y="165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37" name="Oval 5"/>
            <p:cNvSpPr>
              <a:spLocks noChangeArrowheads="1"/>
            </p:cNvSpPr>
            <p:nvPr/>
          </p:nvSpPr>
          <p:spPr bwMode="auto">
            <a:xfrm>
              <a:off x="1766" y="82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38" name="Oval 5"/>
            <p:cNvSpPr>
              <a:spLocks noChangeArrowheads="1"/>
            </p:cNvSpPr>
            <p:nvPr/>
          </p:nvSpPr>
          <p:spPr bwMode="auto">
            <a:xfrm>
              <a:off x="2718" y="117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39" name="Oval 5"/>
            <p:cNvSpPr>
              <a:spLocks noChangeArrowheads="1"/>
            </p:cNvSpPr>
            <p:nvPr/>
          </p:nvSpPr>
          <p:spPr bwMode="auto">
            <a:xfrm>
              <a:off x="3282" y="183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0" name="Oval 5"/>
            <p:cNvSpPr>
              <a:spLocks noChangeArrowheads="1"/>
            </p:cNvSpPr>
            <p:nvPr/>
          </p:nvSpPr>
          <p:spPr bwMode="auto">
            <a:xfrm>
              <a:off x="3864" y="1344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1" name="Oval 5"/>
            <p:cNvSpPr>
              <a:spLocks noChangeArrowheads="1"/>
            </p:cNvSpPr>
            <p:nvPr/>
          </p:nvSpPr>
          <p:spPr bwMode="auto">
            <a:xfrm>
              <a:off x="4246" y="891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2" name="Oval 5"/>
            <p:cNvSpPr>
              <a:spLocks noChangeArrowheads="1"/>
            </p:cNvSpPr>
            <p:nvPr/>
          </p:nvSpPr>
          <p:spPr bwMode="auto">
            <a:xfrm>
              <a:off x="4757" y="148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3" name="Oval 5"/>
            <p:cNvSpPr>
              <a:spLocks noChangeArrowheads="1"/>
            </p:cNvSpPr>
            <p:nvPr/>
          </p:nvSpPr>
          <p:spPr bwMode="auto">
            <a:xfrm>
              <a:off x="3511" y="2496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4" name="Oval 5"/>
            <p:cNvSpPr>
              <a:spLocks noChangeArrowheads="1"/>
            </p:cNvSpPr>
            <p:nvPr/>
          </p:nvSpPr>
          <p:spPr bwMode="auto">
            <a:xfrm>
              <a:off x="3870" y="3089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5" name="Oval 5"/>
            <p:cNvSpPr>
              <a:spLocks noChangeArrowheads="1"/>
            </p:cNvSpPr>
            <p:nvPr/>
          </p:nvSpPr>
          <p:spPr bwMode="auto">
            <a:xfrm>
              <a:off x="2682" y="2778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6" name="Oval 5"/>
            <p:cNvSpPr>
              <a:spLocks noChangeArrowheads="1"/>
            </p:cNvSpPr>
            <p:nvPr/>
          </p:nvSpPr>
          <p:spPr bwMode="auto">
            <a:xfrm>
              <a:off x="1301" y="2460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7" name="Oval 5"/>
            <p:cNvSpPr>
              <a:spLocks noChangeArrowheads="1"/>
            </p:cNvSpPr>
            <p:nvPr/>
          </p:nvSpPr>
          <p:spPr bwMode="auto">
            <a:xfrm>
              <a:off x="931" y="2842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48" name="Oval 5"/>
            <p:cNvSpPr>
              <a:spLocks noChangeArrowheads="1"/>
            </p:cNvSpPr>
            <p:nvPr/>
          </p:nvSpPr>
          <p:spPr bwMode="auto">
            <a:xfrm>
              <a:off x="1507" y="3195"/>
              <a:ext cx="284" cy="2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56349" name="Picture 3" descr="soldiers-tre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" y="750"/>
              <a:ext cx="4499" cy="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50" name="Rectangle 18"/>
            <p:cNvSpPr>
              <a:spLocks noChangeArrowheads="1"/>
            </p:cNvSpPr>
            <p:nvPr/>
          </p:nvSpPr>
          <p:spPr bwMode="auto">
            <a:xfrm>
              <a:off x="2640" y="3312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51" name="Rectangle 19"/>
            <p:cNvSpPr>
              <a:spLocks noChangeArrowheads="1"/>
            </p:cNvSpPr>
            <p:nvPr/>
          </p:nvSpPr>
          <p:spPr bwMode="auto">
            <a:xfrm>
              <a:off x="3648" y="1920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352" name="Freeform 85"/>
            <p:cNvSpPr>
              <a:spLocks noChangeArrowheads="1"/>
            </p:cNvSpPr>
            <p:nvPr/>
          </p:nvSpPr>
          <p:spPr bwMode="auto">
            <a:xfrm rot="3451082" flipV="1">
              <a:off x="3018" y="1632"/>
              <a:ext cx="672" cy="768"/>
            </a:xfrm>
            <a:custGeom>
              <a:avLst/>
              <a:gdLst>
                <a:gd name="T0" fmla="*/ 0 w 1298089"/>
                <a:gd name="T1" fmla="*/ 0 h 1253266"/>
                <a:gd name="T2" fmla="*/ 0 w 1298089"/>
                <a:gd name="T3" fmla="*/ 0 h 1253266"/>
                <a:gd name="T4" fmla="*/ 0 w 1298089"/>
                <a:gd name="T5" fmla="*/ 0 h 1253266"/>
                <a:gd name="T6" fmla="*/ 0 w 1298089"/>
                <a:gd name="T7" fmla="*/ 0 h 1253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8089"/>
                <a:gd name="T13" fmla="*/ 0 h 1253266"/>
                <a:gd name="T14" fmla="*/ 1298089 w 1298089"/>
                <a:gd name="T15" fmla="*/ 1253266 h 1253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8089" h="1253266">
                  <a:moveTo>
                    <a:pt x="98611" y="53788"/>
                  </a:moveTo>
                  <a:cubicBezTo>
                    <a:pt x="49305" y="474233"/>
                    <a:pt x="0" y="894678"/>
                    <a:pt x="173915" y="1065007"/>
                  </a:cubicBezTo>
                  <a:cubicBezTo>
                    <a:pt x="347830" y="1235336"/>
                    <a:pt x="986117" y="1253266"/>
                    <a:pt x="1142103" y="1075765"/>
                  </a:cubicBezTo>
                  <a:cubicBezTo>
                    <a:pt x="1298089" y="898264"/>
                    <a:pt x="1203959" y="449132"/>
                    <a:pt x="110983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eaVert" wrap="none"/>
            <a:lstStyle/>
            <a:p>
              <a:endParaRPr lang="en-US"/>
            </a:p>
          </p:txBody>
        </p:sp>
      </p:grpSp>
      <p:sp>
        <p:nvSpPr>
          <p:cNvPr id="56324" name="Line 24"/>
          <p:cNvSpPr>
            <a:spLocks noChangeShapeType="1"/>
          </p:cNvSpPr>
          <p:nvPr/>
        </p:nvSpPr>
        <p:spPr bwMode="auto">
          <a:xfrm>
            <a:off x="4724400" y="2514600"/>
            <a:ext cx="381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Line 25"/>
          <p:cNvSpPr>
            <a:spLocks noChangeShapeType="1"/>
          </p:cNvSpPr>
          <p:nvPr/>
        </p:nvSpPr>
        <p:spPr bwMode="auto">
          <a:xfrm flipH="1" flipV="1">
            <a:off x="5410200" y="3505200"/>
            <a:ext cx="228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AutoShape 26"/>
          <p:cNvSpPr>
            <a:spLocks noChangeArrowheads="1"/>
          </p:cNvSpPr>
          <p:nvPr/>
        </p:nvSpPr>
        <p:spPr bwMode="auto">
          <a:xfrm>
            <a:off x="3581400" y="2667000"/>
            <a:ext cx="1143000" cy="396875"/>
          </a:xfrm>
          <a:prstGeom prst="wedgeRoundRectCallout">
            <a:avLst>
              <a:gd name="adj1" fmla="val 20278"/>
              <a:gd name="adj2" fmla="val -137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7 here</a:t>
            </a:r>
          </a:p>
        </p:txBody>
      </p:sp>
      <p:sp>
        <p:nvSpPr>
          <p:cNvPr id="56327" name="AutoShape 27"/>
          <p:cNvSpPr>
            <a:spLocks noChangeArrowheads="1"/>
          </p:cNvSpPr>
          <p:nvPr/>
        </p:nvSpPr>
        <p:spPr bwMode="auto">
          <a:xfrm>
            <a:off x="4267200" y="3810000"/>
            <a:ext cx="1143000" cy="396875"/>
          </a:xfrm>
          <a:prstGeom prst="wedgeRoundRectCallout">
            <a:avLst>
              <a:gd name="adj1" fmla="val 65278"/>
              <a:gd name="adj2" fmla="val 73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56328" name="Line 28"/>
          <p:cNvSpPr>
            <a:spLocks noChangeShapeType="1"/>
          </p:cNvSpPr>
          <p:nvPr/>
        </p:nvSpPr>
        <p:spPr bwMode="auto">
          <a:xfrm flipH="1">
            <a:off x="5486400" y="2438400"/>
            <a:ext cx="533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AutoShape 29"/>
          <p:cNvSpPr>
            <a:spLocks noChangeArrowheads="1"/>
          </p:cNvSpPr>
          <p:nvPr/>
        </p:nvSpPr>
        <p:spPr bwMode="auto">
          <a:xfrm>
            <a:off x="5105400" y="1905000"/>
            <a:ext cx="1143000" cy="396875"/>
          </a:xfrm>
          <a:prstGeom prst="wedgeRoundRectCallout">
            <a:avLst>
              <a:gd name="adj1" fmla="val 44028"/>
              <a:gd name="adj2" fmla="val 716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3 here</a:t>
            </a:r>
          </a:p>
        </p:txBody>
      </p:sp>
      <p:sp>
        <p:nvSpPr>
          <p:cNvPr id="180254" name="AutoShape 30"/>
          <p:cNvSpPr>
            <a:spLocks noChangeArrowheads="1"/>
          </p:cNvSpPr>
          <p:nvPr/>
        </p:nvSpPr>
        <p:spPr bwMode="auto">
          <a:xfrm>
            <a:off x="6248400" y="2971800"/>
            <a:ext cx="2362200" cy="1295400"/>
          </a:xfrm>
          <a:prstGeom prst="cloudCallout">
            <a:avLst>
              <a:gd name="adj1" fmla="val -71102"/>
              <a:gd name="adj2" fmla="val -3308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+mn-lt"/>
                <a:cs typeface="+mn-cs"/>
              </a:rPr>
              <a:t>Belief:</a:t>
            </a:r>
            <a:br>
              <a:rPr lang="en-US" sz="1800">
                <a:latin typeface="+mn-lt"/>
                <a:cs typeface="+mn-cs"/>
              </a:rPr>
            </a:br>
            <a:r>
              <a:rPr lang="en-US" sz="1800">
                <a:latin typeface="+mn-lt"/>
                <a:cs typeface="+mn-cs"/>
              </a:rPr>
              <a:t>Must be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latin typeface="+mn-lt"/>
                <a:cs typeface="+mn-cs"/>
              </a:rPr>
              <a:t>14 of us</a:t>
            </a:r>
          </a:p>
        </p:txBody>
      </p:sp>
      <p:sp>
        <p:nvSpPr>
          <p:cNvPr id="180256" name="Line 32"/>
          <p:cNvSpPr>
            <a:spLocks noChangeShapeType="1"/>
          </p:cNvSpPr>
          <p:nvPr/>
        </p:nvSpPr>
        <p:spPr bwMode="auto">
          <a:xfrm flipV="1">
            <a:off x="2971800" y="5267325"/>
            <a:ext cx="3065463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257" name="Text Box 33"/>
          <p:cNvSpPr txBox="1">
            <a:spLocks noChangeArrowheads="1"/>
          </p:cNvSpPr>
          <p:nvPr/>
        </p:nvSpPr>
        <p:spPr bwMode="auto">
          <a:xfrm rot="-139922">
            <a:off x="3071764" y="5418823"/>
            <a:ext cx="29412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wouldn't work correctly</a:t>
            </a:r>
            <a:br>
              <a:rPr lang="en-US" sz="1800" dirty="0"/>
            </a:br>
            <a:r>
              <a:rPr lang="en-US" sz="1800" dirty="0"/>
              <a:t>with a 'loopy' (cyclic) graph</a:t>
            </a:r>
          </a:p>
        </p:txBody>
      </p:sp>
      <p:sp>
        <p:nvSpPr>
          <p:cNvPr id="3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3DE5E4-67D5-423B-AE3E-EA1A4726FC7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Arial" charset="0"/>
              </a:rPr>
              <a:t> Counting soldiers example (non-circularity)</a:t>
            </a:r>
            <a:endParaRPr lang="en-US" dirty="0"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 rot="21223581">
            <a:off x="5849313" y="5484302"/>
            <a:ext cx="323880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But </a:t>
            </a:r>
            <a:r>
              <a:rPr lang="de-DE" dirty="0" err="1" smtClean="0">
                <a:solidFill>
                  <a:srgbClr val="000000"/>
                </a:solidFill>
              </a:rPr>
              <a:t>you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might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foresee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</a:p>
          <a:p>
            <a:r>
              <a:rPr lang="de-DE" dirty="0" err="1">
                <a:solidFill>
                  <a:srgbClr val="000000"/>
                </a:solidFill>
              </a:rPr>
              <a:t>t</a:t>
            </a:r>
            <a:r>
              <a:rPr lang="de-DE" dirty="0" err="1" smtClean="0">
                <a:solidFill>
                  <a:srgbClr val="000000"/>
                </a:solidFill>
              </a:rPr>
              <a:t>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junction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tree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algorithm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One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has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partition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graph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</a:p>
          <a:p>
            <a:r>
              <a:rPr lang="de-DE" dirty="0" err="1">
                <a:solidFill>
                  <a:srgbClr val="000000"/>
                </a:solidFill>
              </a:rPr>
              <a:t>i</a:t>
            </a:r>
            <a:r>
              <a:rPr lang="de-DE" dirty="0" err="1" smtClean="0">
                <a:solidFill>
                  <a:srgbClr val="000000"/>
                </a:solidFill>
              </a:rPr>
              <a:t>nto</a:t>
            </a:r>
            <a:r>
              <a:rPr lang="de-DE" dirty="0" smtClean="0">
                <a:solidFill>
                  <a:srgbClr val="000000"/>
                </a:solidFill>
              </a:rPr>
              <a:t> a </a:t>
            </a:r>
            <a:r>
              <a:rPr lang="de-DE" dirty="0" err="1" smtClean="0">
                <a:solidFill>
                  <a:srgbClr val="000000"/>
                </a:solidFill>
              </a:rPr>
              <a:t>tree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clusters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3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56" grpId="0" animBg="1"/>
      <p:bldP spid="180257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</a:t>
            </a:r>
            <a:r>
              <a:rPr lang="de-DE" dirty="0" smtClean="0">
                <a:latin typeface="Arial"/>
              </a:rPr>
              <a:t>‘</a:t>
            </a:r>
            <a:r>
              <a:rPr lang="en-US" dirty="0" smtClean="0"/>
              <a:t>s </a:t>
            </a:r>
            <a:r>
              <a:rPr lang="en-US" dirty="0"/>
              <a:t>belief </a:t>
            </a:r>
            <a:r>
              <a:rPr lang="en-US" dirty="0" smtClean="0"/>
              <a:t>propagation algorithm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37525" cy="4530725"/>
          </a:xfrm>
        </p:spPr>
        <p:txBody>
          <a:bodyPr/>
          <a:lstStyle/>
          <a:p>
            <a:r>
              <a:rPr lang="en-US" sz="2400" dirty="0"/>
              <a:t>Local computation for one node </a:t>
            </a:r>
            <a:r>
              <a:rPr lang="en-US" sz="2400" dirty="0">
                <a:solidFill>
                  <a:srgbClr val="008380"/>
                </a:solidFill>
              </a:rPr>
              <a:t>V </a:t>
            </a:r>
            <a:r>
              <a:rPr lang="en-US" sz="2400" dirty="0"/>
              <a:t>desired</a:t>
            </a:r>
          </a:p>
          <a:p>
            <a:r>
              <a:rPr lang="en-US" sz="2400" dirty="0"/>
              <a:t>Information flows through the links of </a:t>
            </a:r>
            <a:r>
              <a:rPr lang="en-US" sz="2400" dirty="0">
                <a:solidFill>
                  <a:srgbClr val="008380"/>
                </a:solidFill>
              </a:rPr>
              <a:t>G</a:t>
            </a:r>
            <a:endParaRPr lang="sk-SK" sz="2400" dirty="0">
              <a:solidFill>
                <a:srgbClr val="008380"/>
              </a:solidFill>
            </a:endParaRPr>
          </a:p>
          <a:p>
            <a:pPr lvl="1"/>
            <a:r>
              <a:rPr lang="sk-SK" sz="2000" dirty="0"/>
              <a:t>flows as messages of two types </a:t>
            </a:r>
            <a:r>
              <a:rPr lang="en-US" sz="2000" dirty="0"/>
              <a:t>– </a:t>
            </a:r>
            <a:r>
              <a:rPr lang="el-GR" sz="2000" dirty="0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sz="2000" dirty="0">
                <a:cs typeface="Arial" charset="0"/>
              </a:rPr>
              <a:t> and </a:t>
            </a:r>
            <a:r>
              <a:rPr lang="el-GR" sz="2000" dirty="0">
                <a:solidFill>
                  <a:srgbClr val="008380"/>
                </a:solidFill>
                <a:cs typeface="Arial" charset="0"/>
              </a:rPr>
              <a:t>π</a:t>
            </a:r>
          </a:p>
          <a:p>
            <a:r>
              <a:rPr lang="en-US" sz="2400" dirty="0">
                <a:solidFill>
                  <a:srgbClr val="008380"/>
                </a:solidFill>
              </a:rPr>
              <a:t>V </a:t>
            </a:r>
            <a:r>
              <a:rPr lang="en-US" sz="2400" dirty="0"/>
              <a:t>splits network into two </a:t>
            </a:r>
            <a:r>
              <a:rPr lang="en-US" sz="2400" dirty="0">
                <a:solidFill>
                  <a:srgbClr val="FF0000"/>
                </a:solidFill>
              </a:rPr>
              <a:t>disjoint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/>
              <a:t>parts</a:t>
            </a:r>
          </a:p>
          <a:p>
            <a:pPr lvl="1"/>
            <a:r>
              <a:rPr lang="en-US" sz="2000" dirty="0"/>
              <a:t>Strong independence assumptions induced – crucial!</a:t>
            </a:r>
          </a:p>
          <a:p>
            <a:r>
              <a:rPr lang="en-US" sz="2400" dirty="0"/>
              <a:t>Denote </a:t>
            </a:r>
            <a:r>
              <a:rPr lang="en-US" sz="2400" dirty="0">
                <a:solidFill>
                  <a:srgbClr val="008380"/>
                </a:solidFill>
              </a:rPr>
              <a:t>E</a:t>
            </a:r>
            <a:r>
              <a:rPr lang="en-US" sz="2400" baseline="-25000" dirty="0">
                <a:solidFill>
                  <a:srgbClr val="008380"/>
                </a:solidFill>
              </a:rPr>
              <a:t>V</a:t>
            </a:r>
            <a:r>
              <a:rPr lang="en-US" sz="2400" baseline="30000" dirty="0">
                <a:solidFill>
                  <a:srgbClr val="008380"/>
                </a:solidFill>
              </a:rPr>
              <a:t>+</a:t>
            </a:r>
            <a:r>
              <a:rPr lang="en-US" sz="2400" dirty="0">
                <a:solidFill>
                  <a:srgbClr val="008380"/>
                </a:solidFill>
              </a:rPr>
              <a:t> </a:t>
            </a:r>
            <a:r>
              <a:rPr lang="en-US" sz="2400" dirty="0"/>
              <a:t>the part of evidence accessible </a:t>
            </a:r>
            <a:br>
              <a:rPr lang="en-US" sz="2400" dirty="0"/>
            </a:br>
            <a:r>
              <a:rPr lang="en-US" sz="2400" dirty="0"/>
              <a:t>through the parents of </a:t>
            </a:r>
            <a:r>
              <a:rPr lang="en-US" sz="2400" dirty="0">
                <a:solidFill>
                  <a:srgbClr val="008380"/>
                </a:solidFill>
              </a:rPr>
              <a:t>V</a:t>
            </a:r>
            <a:r>
              <a:rPr lang="sk-SK" sz="2400" dirty="0"/>
              <a:t> </a:t>
            </a:r>
            <a:r>
              <a:rPr lang="en-US" sz="2400" dirty="0"/>
              <a:t>(</a:t>
            </a:r>
            <a:r>
              <a:rPr lang="en-US" sz="2400" dirty="0" smtClean="0">
                <a:solidFill>
                  <a:srgbClr val="0000FF"/>
                </a:solidFill>
              </a:rPr>
              <a:t>causal or </a:t>
            </a:r>
            <a:r>
              <a:rPr lang="en-US" sz="2800" b="1" dirty="0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redictive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000" dirty="0" smtClean="0"/>
              <a:t>passed downward in </a:t>
            </a:r>
            <a:r>
              <a:rPr lang="el-GR" sz="2000" dirty="0" smtClean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2000" dirty="0" smtClean="0">
                <a:solidFill>
                  <a:srgbClr val="008380"/>
                </a:solidFill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messages</a:t>
            </a:r>
            <a:endParaRPr lang="en-US" sz="2000" dirty="0" smtClean="0"/>
          </a:p>
          <a:p>
            <a:r>
              <a:rPr lang="en-US" sz="2400" dirty="0" smtClean="0"/>
              <a:t>Analogously, let</a:t>
            </a:r>
            <a:r>
              <a:rPr lang="en-US" sz="2400" i="1" dirty="0" smtClean="0">
                <a:solidFill>
                  <a:srgbClr val="008380"/>
                </a:solidFill>
              </a:rPr>
              <a:t> E</a:t>
            </a:r>
            <a:r>
              <a:rPr lang="en-US" sz="2400" i="1" baseline="-25000" dirty="0" smtClean="0">
                <a:solidFill>
                  <a:srgbClr val="008380"/>
                </a:solidFill>
              </a:rPr>
              <a:t>V</a:t>
            </a:r>
            <a:r>
              <a:rPr lang="en-US" sz="2400" i="1" baseline="30000" dirty="0" smtClean="0">
                <a:solidFill>
                  <a:srgbClr val="008380"/>
                </a:solidFill>
              </a:rPr>
              <a:t>-</a:t>
            </a:r>
            <a:r>
              <a:rPr lang="en-US" sz="2400" i="1" dirty="0" smtClean="0">
                <a:solidFill>
                  <a:srgbClr val="008380"/>
                </a:solidFill>
              </a:rPr>
              <a:t> </a:t>
            </a:r>
            <a:r>
              <a:rPr lang="sk-SK" sz="2400" dirty="0" smtClean="0"/>
              <a:t>be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00FF"/>
                </a:solidFill>
              </a:rPr>
              <a:t>diagnostic </a:t>
            </a:r>
            <a:r>
              <a:rPr lang="en-US" sz="2400" dirty="0" smtClean="0"/>
              <a:t>evidence</a:t>
            </a:r>
          </a:p>
          <a:p>
            <a:pPr lvl="1"/>
            <a:r>
              <a:rPr lang="en-US" sz="2000" dirty="0" smtClean="0"/>
              <a:t>passed </a:t>
            </a:r>
            <a:r>
              <a:rPr lang="en-US" sz="2000" dirty="0"/>
              <a:t>upwards in </a:t>
            </a:r>
            <a:r>
              <a:rPr lang="el-GR" sz="2000" dirty="0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sz="2000" dirty="0">
                <a:solidFill>
                  <a:srgbClr val="008380"/>
                </a:solidFill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messages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3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Pearl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Belief Propagation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267200" y="3200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6400800" y="1600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1828800" y="525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6400800" y="525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828800" y="1600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2219325" y="1987550"/>
            <a:ext cx="2047875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4724400" y="1987550"/>
            <a:ext cx="1744663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648200" y="3581400"/>
            <a:ext cx="1820863" cy="174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2219325" y="3581400"/>
            <a:ext cx="2125663" cy="174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1460500" y="5629275"/>
            <a:ext cx="368300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2219325" y="5629275"/>
            <a:ext cx="379413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1460500" y="1987550"/>
            <a:ext cx="455613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>
            <a:off x="6089650" y="5629275"/>
            <a:ext cx="379413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6772275" y="1987550"/>
            <a:ext cx="531813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6772275" y="5629275"/>
            <a:ext cx="379413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1612900" y="1152525"/>
            <a:ext cx="303213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H="1">
            <a:off x="2219325" y="1152525"/>
            <a:ext cx="227013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6242050" y="1152525"/>
            <a:ext cx="227013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H="1">
            <a:off x="6772275" y="1152525"/>
            <a:ext cx="379413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5895975" y="2649538"/>
            <a:ext cx="1255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i="1"/>
              <a:t>π</a:t>
            </a:r>
            <a:r>
              <a:rPr lang="en-US" i="1"/>
              <a:t>(U</a:t>
            </a:r>
            <a:r>
              <a:rPr lang="en-US" i="1" baseline="-25000"/>
              <a:t>2</a:t>
            </a:r>
            <a:r>
              <a:rPr lang="en-US" i="1"/>
              <a:t>)</a:t>
            </a: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5705475" y="2530475"/>
            <a:ext cx="379413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H="1">
            <a:off x="3281363" y="4340225"/>
            <a:ext cx="379412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3492500" y="4340225"/>
            <a:ext cx="72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i="1"/>
              <a:t>π</a:t>
            </a:r>
            <a:r>
              <a:rPr lang="en-US" i="1"/>
              <a:t>(V</a:t>
            </a:r>
            <a:r>
              <a:rPr lang="en-US" i="1" baseline="-25000"/>
              <a:t>1</a:t>
            </a:r>
            <a:r>
              <a:rPr lang="en-US" i="1"/>
              <a:t>)</a:t>
            </a:r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3216275" y="2443163"/>
            <a:ext cx="550863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 flipH="1" flipV="1">
            <a:off x="3038475" y="2708275"/>
            <a:ext cx="5270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H="1" flipV="1">
            <a:off x="5289550" y="4414838"/>
            <a:ext cx="3794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5494338" y="4227513"/>
            <a:ext cx="420687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5668963" y="4156075"/>
            <a:ext cx="1103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i="1"/>
              <a:t>π</a:t>
            </a:r>
            <a:r>
              <a:rPr lang="en-US" i="1"/>
              <a:t>(V</a:t>
            </a:r>
            <a:r>
              <a:rPr lang="en-US" i="1" baseline="-25000"/>
              <a:t>2</a:t>
            </a:r>
            <a:r>
              <a:rPr lang="en-US" i="1"/>
              <a:t>)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3492500" y="2333625"/>
            <a:ext cx="852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i="1"/>
              <a:t>π</a:t>
            </a:r>
            <a:r>
              <a:rPr lang="en-US" i="1"/>
              <a:t>(U</a:t>
            </a:r>
            <a:r>
              <a:rPr lang="en-US" i="1" baseline="-25000"/>
              <a:t>1</a:t>
            </a:r>
            <a:r>
              <a:rPr lang="en-US" i="1"/>
              <a:t>)</a:t>
            </a:r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2598738" y="2833688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i="1" dirty="0"/>
              <a:t>λ</a:t>
            </a:r>
            <a:r>
              <a:rPr lang="en-US" i="1" dirty="0"/>
              <a:t>(U</a:t>
            </a:r>
            <a:r>
              <a:rPr lang="en-US" i="1" baseline="-25000" dirty="0"/>
              <a:t>1</a:t>
            </a:r>
            <a:r>
              <a:rPr lang="en-US" i="1" dirty="0"/>
              <a:t>)</a:t>
            </a:r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4808538" y="45227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i="1"/>
              <a:t>λ</a:t>
            </a:r>
            <a:r>
              <a:rPr lang="en-US" i="1"/>
              <a:t>(V</a:t>
            </a:r>
            <a:r>
              <a:rPr lang="en-US" i="1" baseline="-25000"/>
              <a:t>2</a:t>
            </a:r>
            <a:r>
              <a:rPr lang="en-US" i="1"/>
              <a:t>)</a:t>
            </a:r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 flipV="1">
            <a:off x="5291138" y="2295525"/>
            <a:ext cx="414337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 flipV="1">
            <a:off x="3019425" y="4038600"/>
            <a:ext cx="47307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2446338" y="39719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i="1"/>
              <a:t>λ</a:t>
            </a:r>
            <a:r>
              <a:rPr lang="en-US" i="1"/>
              <a:t>(V</a:t>
            </a:r>
            <a:r>
              <a:rPr lang="en-US" i="1" baseline="-25000"/>
              <a:t>1</a:t>
            </a:r>
            <a:r>
              <a:rPr lang="en-US" i="1"/>
              <a:t>)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4724400" y="2111375"/>
            <a:ext cx="698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i="1"/>
              <a:t>λ</a:t>
            </a:r>
            <a:r>
              <a:rPr lang="en-US" i="1"/>
              <a:t>(U</a:t>
            </a:r>
            <a:r>
              <a:rPr lang="en-US" i="1" baseline="-25000"/>
              <a:t>2</a:t>
            </a:r>
            <a:r>
              <a:rPr lang="en-US" i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905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ym typeface="Symbol" charset="0"/>
              </a:rPr>
              <a:t> </a:t>
            </a:r>
            <a:r>
              <a:rPr lang="en-US" dirty="0"/>
              <a:t>Messages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What are the messages?</a:t>
            </a:r>
          </a:p>
          <a:p>
            <a:r>
              <a:rPr lang="en-US" sz="2400" dirty="0"/>
              <a:t>For simplicity, let the nodes be binary</a:t>
            </a:r>
            <a:endParaRPr lang="en-US" sz="2400" i="1" dirty="0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1219200" y="3200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1219200" y="4800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524000" y="3810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5953" name="Group 113"/>
          <p:cNvGraphicFramePr>
            <a:graphicFrameLocks noGrp="1"/>
          </p:cNvGraphicFramePr>
          <p:nvPr/>
        </p:nvGraphicFramePr>
        <p:xfrm>
          <a:off x="2095500" y="2713038"/>
          <a:ext cx="1333500" cy="731520"/>
        </p:xfrm>
        <a:graphic>
          <a:graphicData uri="http://schemas.openxmlformats.org/drawingml/2006/table">
            <a:tbl>
              <a:tblPr/>
              <a:tblGrid>
                <a:gridCol w="803275"/>
                <a:gridCol w="530225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974" name="Group 134"/>
          <p:cNvGraphicFramePr>
            <a:graphicFrameLocks noGrp="1"/>
          </p:cNvGraphicFramePr>
          <p:nvPr/>
        </p:nvGraphicFramePr>
        <p:xfrm>
          <a:off x="2362200" y="4495800"/>
          <a:ext cx="2362200" cy="1219200"/>
        </p:xfrm>
        <a:graphic>
          <a:graphicData uri="http://schemas.openxmlformats.org/drawingml/2006/table">
            <a:tbl>
              <a:tblPr/>
              <a:tblGrid>
                <a:gridCol w="877888"/>
                <a:gridCol w="742950"/>
                <a:gridCol w="741362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70" name="Line 130"/>
          <p:cNvSpPr>
            <a:spLocks noChangeShapeType="1"/>
          </p:cNvSpPr>
          <p:nvPr/>
        </p:nvSpPr>
        <p:spPr bwMode="auto">
          <a:xfrm>
            <a:off x="1524000" y="42672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Text Box 135"/>
          <p:cNvSpPr txBox="1">
            <a:spLocks noChangeArrowheads="1"/>
          </p:cNvSpPr>
          <p:nvPr/>
        </p:nvSpPr>
        <p:spPr bwMode="auto">
          <a:xfrm>
            <a:off x="4419600" y="2713038"/>
            <a:ext cx="4038600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message passes on information.</a:t>
            </a:r>
          </a:p>
          <a:p>
            <a:pPr>
              <a:spcBef>
                <a:spcPct val="50000"/>
              </a:spcBef>
            </a:pPr>
            <a:r>
              <a:rPr lang="en-US" dirty="0"/>
              <a:t>What information? Observe: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380"/>
                </a:solidFill>
              </a:rPr>
              <a:t>P(</a:t>
            </a:r>
            <a:r>
              <a:rPr lang="en-US" dirty="0" smtClean="0">
                <a:solidFill>
                  <a:srgbClr val="008380"/>
                </a:solidFill>
              </a:rPr>
              <a:t>V</a:t>
            </a:r>
            <a:r>
              <a:rPr lang="en-US" baseline="-25000" dirty="0" smtClean="0">
                <a:solidFill>
                  <a:srgbClr val="008380"/>
                </a:solidFill>
              </a:rPr>
              <a:t>2</a:t>
            </a:r>
            <a:r>
              <a:rPr lang="en-US" dirty="0" smtClean="0">
                <a:solidFill>
                  <a:srgbClr val="008380"/>
                </a:solidFill>
              </a:rPr>
              <a:t>) </a:t>
            </a:r>
            <a:r>
              <a:rPr lang="en-US" dirty="0">
                <a:solidFill>
                  <a:srgbClr val="008380"/>
                </a:solidFill>
              </a:rPr>
              <a:t>= P(V</a:t>
            </a:r>
            <a:r>
              <a:rPr lang="en-US" baseline="-25000" dirty="0">
                <a:solidFill>
                  <a:srgbClr val="008380"/>
                </a:solidFill>
              </a:rPr>
              <a:t>2</a:t>
            </a:r>
            <a:r>
              <a:rPr lang="en-US" dirty="0">
                <a:solidFill>
                  <a:srgbClr val="008380"/>
                </a:solidFill>
              </a:rPr>
              <a:t>| V</a:t>
            </a:r>
            <a:r>
              <a:rPr lang="en-US" baseline="-25000" dirty="0">
                <a:solidFill>
                  <a:srgbClr val="008380"/>
                </a:solidFill>
              </a:rPr>
              <a:t>1</a:t>
            </a:r>
            <a:r>
              <a:rPr lang="en-US" dirty="0">
                <a:solidFill>
                  <a:srgbClr val="008380"/>
                </a:solidFill>
              </a:rPr>
              <a:t>=T)P(V</a:t>
            </a:r>
            <a:r>
              <a:rPr lang="en-US" baseline="-25000" dirty="0">
                <a:solidFill>
                  <a:srgbClr val="008380"/>
                </a:solidFill>
              </a:rPr>
              <a:t>1</a:t>
            </a:r>
            <a:r>
              <a:rPr lang="en-US" dirty="0">
                <a:solidFill>
                  <a:srgbClr val="008380"/>
                </a:solidFill>
              </a:rPr>
              <a:t>=T)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380"/>
                </a:solidFill>
              </a:rPr>
              <a:t>	+ P(V</a:t>
            </a:r>
            <a:r>
              <a:rPr lang="en-US" baseline="-25000" dirty="0">
                <a:solidFill>
                  <a:srgbClr val="008380"/>
                </a:solidFill>
              </a:rPr>
              <a:t>2</a:t>
            </a:r>
            <a:r>
              <a:rPr lang="en-US" dirty="0">
                <a:solidFill>
                  <a:srgbClr val="008380"/>
                </a:solidFill>
              </a:rPr>
              <a:t>| V</a:t>
            </a:r>
            <a:r>
              <a:rPr lang="en-US" baseline="-25000" dirty="0">
                <a:solidFill>
                  <a:srgbClr val="008380"/>
                </a:solidFill>
              </a:rPr>
              <a:t>1</a:t>
            </a:r>
            <a:r>
              <a:rPr lang="en-US" dirty="0">
                <a:solidFill>
                  <a:srgbClr val="008380"/>
                </a:solidFill>
              </a:rPr>
              <a:t>=F)P(V</a:t>
            </a:r>
            <a:r>
              <a:rPr lang="en-US" baseline="-25000" dirty="0">
                <a:solidFill>
                  <a:srgbClr val="008380"/>
                </a:solidFill>
              </a:rPr>
              <a:t>1</a:t>
            </a:r>
            <a:r>
              <a:rPr lang="en-US" dirty="0">
                <a:solidFill>
                  <a:srgbClr val="008380"/>
                </a:solidFill>
              </a:rPr>
              <a:t>=F)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</a:p>
        </p:txBody>
      </p:sp>
      <p:sp>
        <p:nvSpPr>
          <p:cNvPr id="35977" name="Text Box 137"/>
          <p:cNvSpPr txBox="1">
            <a:spLocks noChangeArrowheads="1"/>
          </p:cNvSpPr>
          <p:nvPr/>
        </p:nvSpPr>
        <p:spPr bwMode="auto">
          <a:xfrm>
            <a:off x="4953000" y="4495800"/>
            <a:ext cx="35052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information needed is the CPT of </a:t>
            </a:r>
            <a:r>
              <a:rPr lang="en-US" dirty="0">
                <a:solidFill>
                  <a:srgbClr val="008380"/>
                </a:solidFill>
              </a:rPr>
              <a:t>V</a:t>
            </a:r>
            <a:r>
              <a:rPr lang="en-US" baseline="-25000" dirty="0">
                <a:solidFill>
                  <a:srgbClr val="008380"/>
                </a:solidFill>
              </a:rPr>
              <a:t>1</a:t>
            </a:r>
            <a:r>
              <a:rPr lang="en-US" dirty="0">
                <a:solidFill>
                  <a:srgbClr val="008380"/>
                </a:solidFill>
              </a:rPr>
              <a:t> = 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</a:t>
            </a:r>
            <a:r>
              <a:rPr lang="en-US" baseline="-25000" dirty="0">
                <a:solidFill>
                  <a:srgbClr val="008380"/>
                </a:solidFill>
                <a:sym typeface="Symbol" charset="0"/>
              </a:rPr>
              <a:t>V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(V</a:t>
            </a:r>
            <a:r>
              <a:rPr lang="en-US" baseline="-25000" dirty="0">
                <a:solidFill>
                  <a:srgbClr val="008380"/>
                </a:solidFill>
                <a:sym typeface="Symbol" charset="0"/>
              </a:rPr>
              <a:t>1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380"/>
                </a:solidFill>
                <a:sym typeface="Symbol" charset="0"/>
              </a:rPr>
              <a:t> </a:t>
            </a:r>
            <a:r>
              <a:rPr lang="en-US" dirty="0">
                <a:sym typeface="Symbol" charset="0"/>
              </a:rPr>
              <a:t>Messages capture information passed from parent to child</a:t>
            </a:r>
          </a:p>
        </p:txBody>
      </p:sp>
    </p:spTree>
    <p:extLst>
      <p:ext uri="{BB962C8B-B14F-4D97-AF65-F5344CB8AC3E}">
        <p14:creationId xmlns:p14="http://schemas.microsoft.com/office/powerpoint/2010/main" val="91361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7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Evidence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Evidence – values of observed nodes</a:t>
            </a:r>
          </a:p>
          <a:p>
            <a:pPr lvl="1"/>
            <a:r>
              <a:rPr lang="en-US" sz="2000" dirty="0">
                <a:solidFill>
                  <a:srgbClr val="008380"/>
                </a:solidFill>
              </a:rPr>
              <a:t>V</a:t>
            </a:r>
            <a:r>
              <a:rPr lang="en-US" sz="2000" baseline="-25000" dirty="0">
                <a:solidFill>
                  <a:srgbClr val="008380"/>
                </a:solidFill>
              </a:rPr>
              <a:t>3</a:t>
            </a:r>
            <a:r>
              <a:rPr lang="en-US" sz="2000" dirty="0">
                <a:solidFill>
                  <a:srgbClr val="008380"/>
                </a:solidFill>
              </a:rPr>
              <a:t> = T, V</a:t>
            </a:r>
            <a:r>
              <a:rPr lang="en-US" sz="2000" baseline="-25000" dirty="0">
                <a:solidFill>
                  <a:srgbClr val="008380"/>
                </a:solidFill>
              </a:rPr>
              <a:t>6</a:t>
            </a:r>
            <a:r>
              <a:rPr lang="en-US" sz="2000" dirty="0">
                <a:solidFill>
                  <a:srgbClr val="008380"/>
                </a:solidFill>
              </a:rPr>
              <a:t> = 3</a:t>
            </a:r>
          </a:p>
          <a:p>
            <a:r>
              <a:rPr lang="en-US" sz="2400" dirty="0"/>
              <a:t>Our belief in what the value of </a:t>
            </a:r>
            <a:r>
              <a:rPr lang="en-US" sz="2400" dirty="0">
                <a:solidFill>
                  <a:srgbClr val="008380"/>
                </a:solidFill>
              </a:rPr>
              <a:t>V</a:t>
            </a:r>
            <a:r>
              <a:rPr lang="en-US" sz="2400" baseline="-25000" dirty="0">
                <a:solidFill>
                  <a:srgbClr val="008380"/>
                </a:solidFill>
              </a:rPr>
              <a:t>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ja-JP" altLang="en-US" sz="2400" dirty="0">
                <a:latin typeface="Arial"/>
              </a:rPr>
              <a:t>‘</a:t>
            </a:r>
            <a:r>
              <a:rPr lang="en-US" sz="2400" dirty="0"/>
              <a:t>should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 be changes.</a:t>
            </a:r>
          </a:p>
          <a:p>
            <a:r>
              <a:rPr lang="en-US" sz="2400" dirty="0"/>
              <a:t>This belief is propagated</a:t>
            </a:r>
          </a:p>
          <a:p>
            <a:r>
              <a:rPr lang="en-US" sz="2400" dirty="0"/>
              <a:t> As if the CPTs became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7391400" y="17907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6553200" y="48387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8153400" y="28575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7391400" y="38481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6553200" y="2857500"/>
            <a:ext cx="381000" cy="3810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7696200" y="21717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858000" y="32385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7696200" y="32385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>
            <a:off x="6858000" y="42291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8153400" y="4838700"/>
            <a:ext cx="381000" cy="3810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8305800" y="32385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39976" name="Group 40"/>
          <p:cNvGraphicFramePr>
            <a:graphicFrameLocks noGrp="1"/>
          </p:cNvGraphicFramePr>
          <p:nvPr/>
        </p:nvGraphicFramePr>
        <p:xfrm>
          <a:off x="990600" y="4229100"/>
          <a:ext cx="1333500" cy="731520"/>
        </p:xfrm>
        <a:graphic>
          <a:graphicData uri="http://schemas.openxmlformats.org/drawingml/2006/table">
            <a:tbl>
              <a:tblPr/>
              <a:tblGrid>
                <a:gridCol w="803275"/>
                <a:gridCol w="530225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019" name="Group 83"/>
          <p:cNvGraphicFramePr>
            <a:graphicFrameLocks noGrp="1"/>
          </p:cNvGraphicFramePr>
          <p:nvPr/>
        </p:nvGraphicFramePr>
        <p:xfrm>
          <a:off x="2773363" y="4229100"/>
          <a:ext cx="2209800" cy="1660525"/>
        </p:xfrm>
        <a:graphic>
          <a:graphicData uri="http://schemas.openxmlformats.org/drawingml/2006/table">
            <a:tbl>
              <a:tblPr/>
              <a:tblGrid>
                <a:gridCol w="820737"/>
                <a:gridCol w="695325"/>
                <a:gridCol w="693738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=3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73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Messages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6792"/>
            <a:ext cx="8440738" cy="4530725"/>
          </a:xfrm>
        </p:spPr>
        <p:txBody>
          <a:bodyPr/>
          <a:lstStyle/>
          <a:p>
            <a:r>
              <a:rPr lang="en-US" sz="2400" dirty="0"/>
              <a:t>We know what the </a:t>
            </a:r>
            <a:r>
              <a:rPr lang="en-US" sz="2400" dirty="0">
                <a:solidFill>
                  <a:srgbClr val="008380"/>
                </a:solidFill>
                <a:sym typeface="Symbol" charset="0"/>
              </a:rPr>
              <a:t></a:t>
            </a:r>
            <a:r>
              <a:rPr lang="en-US" sz="2400" dirty="0">
                <a:sym typeface="Symbol" charset="0"/>
              </a:rPr>
              <a:t> messages are</a:t>
            </a:r>
          </a:p>
          <a:p>
            <a:r>
              <a:rPr lang="en-US" sz="2400" dirty="0">
                <a:sym typeface="Symbol" charset="0"/>
              </a:rPr>
              <a:t>What about </a:t>
            </a:r>
            <a:r>
              <a:rPr lang="en-US" sz="2400" dirty="0">
                <a:solidFill>
                  <a:srgbClr val="008380"/>
                </a:solidFill>
                <a:sym typeface="Symbol" charset="0"/>
              </a:rPr>
              <a:t></a:t>
            </a:r>
            <a:r>
              <a:rPr lang="en-US" sz="2400" dirty="0">
                <a:sym typeface="Symbol" charset="0"/>
              </a:rPr>
              <a:t>?</a:t>
            </a:r>
          </a:p>
          <a:p>
            <a:endParaRPr lang="en-US" sz="2400" dirty="0">
              <a:sym typeface="Symbol" charset="0"/>
            </a:endParaRPr>
          </a:p>
          <a:p>
            <a:endParaRPr lang="en-US" sz="2400" dirty="0">
              <a:sym typeface="Symbol" charset="0"/>
            </a:endParaRPr>
          </a:p>
          <a:p>
            <a:endParaRPr lang="en-US" sz="2400" dirty="0">
              <a:sym typeface="Symbol" charset="0"/>
            </a:endParaRPr>
          </a:p>
          <a:p>
            <a:endParaRPr lang="en-US" sz="2400" dirty="0">
              <a:sym typeface="Symbol" charset="0"/>
            </a:endParaRPr>
          </a:p>
          <a:p>
            <a:endParaRPr lang="en-US" sz="2400" dirty="0">
              <a:sym typeface="Symbol" charset="0"/>
            </a:endParaRPr>
          </a:p>
          <a:p>
            <a:endParaRPr lang="en-US" sz="2400" dirty="0">
              <a:sym typeface="Symbol" charset="0"/>
            </a:endParaRPr>
          </a:p>
          <a:p>
            <a:endParaRPr lang="en-US" sz="2400" dirty="0">
              <a:sym typeface="Symbol" charset="0"/>
            </a:endParaRPr>
          </a:p>
          <a:p>
            <a:r>
              <a:rPr lang="en-US" sz="2400" dirty="0">
                <a:sym typeface="Symbol" charset="0"/>
              </a:rPr>
              <a:t>The messages are </a:t>
            </a:r>
            <a:r>
              <a:rPr lang="en-US" sz="2400" dirty="0">
                <a:solidFill>
                  <a:srgbClr val="008380"/>
                </a:solidFill>
                <a:sym typeface="Symbol" charset="0"/>
              </a:rPr>
              <a:t>(V)=</a:t>
            </a:r>
            <a:r>
              <a:rPr lang="en-US" sz="2400" i="1" dirty="0">
                <a:solidFill>
                  <a:srgbClr val="008380"/>
                </a:solidFill>
                <a:sym typeface="Symbol" charset="0"/>
              </a:rPr>
              <a:t>P(V|E</a:t>
            </a:r>
            <a:r>
              <a:rPr lang="en-US" sz="2400" i="1" baseline="30000" dirty="0">
                <a:solidFill>
                  <a:srgbClr val="008380"/>
                </a:solidFill>
                <a:sym typeface="Symbol" charset="0"/>
              </a:rPr>
              <a:t>+</a:t>
            </a:r>
            <a:r>
              <a:rPr lang="en-US" sz="2400" i="1" dirty="0">
                <a:solidFill>
                  <a:srgbClr val="008380"/>
                </a:solidFill>
                <a:sym typeface="Symbol" charset="0"/>
              </a:rPr>
              <a:t>)</a:t>
            </a:r>
            <a:r>
              <a:rPr lang="en-US" sz="2400" dirty="0">
                <a:sym typeface="Symbol" charset="0"/>
              </a:rPr>
              <a:t> and </a:t>
            </a:r>
            <a:r>
              <a:rPr lang="en-US" sz="2400" dirty="0">
                <a:solidFill>
                  <a:srgbClr val="008380"/>
                </a:solidFill>
                <a:sym typeface="Symbol" charset="0"/>
              </a:rPr>
              <a:t>(V)=</a:t>
            </a:r>
            <a:r>
              <a:rPr lang="en-US" sz="2400" i="1" dirty="0">
                <a:solidFill>
                  <a:srgbClr val="008380"/>
                </a:solidFill>
                <a:sym typeface="Symbol" charset="0"/>
              </a:rPr>
              <a:t>P(E</a:t>
            </a:r>
            <a:r>
              <a:rPr lang="en-US" sz="2400" i="1" baseline="30000" dirty="0">
                <a:solidFill>
                  <a:srgbClr val="008380"/>
                </a:solidFill>
                <a:sym typeface="Symbol" charset="0"/>
              </a:rPr>
              <a:t>-</a:t>
            </a:r>
            <a:r>
              <a:rPr lang="en-US" sz="2400" i="1" dirty="0">
                <a:solidFill>
                  <a:srgbClr val="008380"/>
                </a:solidFill>
                <a:sym typeface="Symbol" charset="0"/>
              </a:rPr>
              <a:t>|V)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1219200" y="2895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1219200" y="4495800"/>
            <a:ext cx="609600" cy="609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524000" y="3505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743200" y="2590800"/>
            <a:ext cx="5715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Assume </a:t>
            </a:r>
            <a:r>
              <a:rPr lang="en-US" dirty="0">
                <a:solidFill>
                  <a:srgbClr val="008380"/>
                </a:solidFill>
              </a:rPr>
              <a:t>E = { V</a:t>
            </a:r>
            <a:r>
              <a:rPr lang="en-US" baseline="-25000" dirty="0">
                <a:solidFill>
                  <a:srgbClr val="008380"/>
                </a:solidFill>
              </a:rPr>
              <a:t>2</a:t>
            </a:r>
            <a:r>
              <a:rPr lang="en-US" dirty="0">
                <a:solidFill>
                  <a:srgbClr val="008380"/>
                </a:solidFill>
              </a:rPr>
              <a:t> } </a:t>
            </a:r>
            <a:r>
              <a:rPr lang="en-US" dirty="0"/>
              <a:t>and compute by Bayes rule: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The information not available at </a:t>
            </a:r>
            <a:r>
              <a:rPr lang="en-US" dirty="0">
                <a:solidFill>
                  <a:srgbClr val="008380"/>
                </a:solidFill>
              </a:rPr>
              <a:t>V</a:t>
            </a:r>
            <a:r>
              <a:rPr lang="en-US" baseline="-25000" dirty="0">
                <a:solidFill>
                  <a:srgbClr val="008380"/>
                </a:solidFill>
              </a:rPr>
              <a:t>1</a:t>
            </a:r>
            <a:r>
              <a:rPr lang="en-US" dirty="0"/>
              <a:t> is </a:t>
            </a:r>
            <a:r>
              <a:rPr lang="en-US" dirty="0" smtClean="0">
                <a:solidFill>
                  <a:srgbClr val="008380"/>
                </a:solidFill>
              </a:rPr>
              <a:t>P</a:t>
            </a:r>
            <a:r>
              <a:rPr lang="en-US" dirty="0">
                <a:solidFill>
                  <a:srgbClr val="008380"/>
                </a:solidFill>
              </a:rPr>
              <a:t>(V</a:t>
            </a:r>
            <a:r>
              <a:rPr lang="en-US" baseline="-25000" dirty="0">
                <a:solidFill>
                  <a:srgbClr val="008380"/>
                </a:solidFill>
              </a:rPr>
              <a:t>2</a:t>
            </a:r>
            <a:r>
              <a:rPr lang="en-US" dirty="0">
                <a:solidFill>
                  <a:srgbClr val="008380"/>
                </a:solidFill>
              </a:rPr>
              <a:t>|V</a:t>
            </a:r>
            <a:r>
              <a:rPr lang="en-US" baseline="-25000" dirty="0">
                <a:solidFill>
                  <a:srgbClr val="008380"/>
                </a:solidFill>
              </a:rPr>
              <a:t>1</a:t>
            </a:r>
            <a:r>
              <a:rPr lang="en-US" dirty="0">
                <a:solidFill>
                  <a:srgbClr val="008380"/>
                </a:solidFill>
              </a:rPr>
              <a:t>)</a:t>
            </a:r>
            <a:r>
              <a:rPr lang="en-US" dirty="0"/>
              <a:t>. To be passed upwards by a 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</a:t>
            </a:r>
            <a:r>
              <a:rPr lang="en-US" dirty="0">
                <a:sym typeface="Symbol" charset="0"/>
              </a:rPr>
              <a:t>-message. </a:t>
            </a:r>
            <a:r>
              <a:rPr lang="en-US" sz="1600" dirty="0">
                <a:sym typeface="Symbol" charset="0"/>
              </a:rPr>
              <a:t>Again, this is not in general exactly the CPT, but the </a:t>
            </a:r>
            <a:r>
              <a:rPr lang="en-US" sz="1600" dirty="0">
                <a:solidFill>
                  <a:srgbClr val="FF0000"/>
                </a:solidFill>
                <a:sym typeface="Symbol" charset="0"/>
              </a:rPr>
              <a:t>belief </a:t>
            </a:r>
            <a:r>
              <a:rPr lang="en-US" sz="1600" dirty="0">
                <a:sym typeface="Symbol" charset="0"/>
              </a:rPr>
              <a:t>based on evidence down the tree.</a:t>
            </a:r>
            <a:endParaRPr lang="en-US" sz="1600" i="1" dirty="0">
              <a:solidFill>
                <a:schemeClr val="tx2"/>
              </a:solidFill>
              <a:sym typeface="Symbol" charset="0"/>
            </a:endParaRPr>
          </a:p>
        </p:txBody>
      </p:sp>
      <p:graphicFrame>
        <p:nvGraphicFramePr>
          <p:cNvPr id="37897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1875695"/>
              </p:ext>
            </p:extLst>
          </p:nvPr>
        </p:nvGraphicFramePr>
        <p:xfrm>
          <a:off x="2743200" y="3089275"/>
          <a:ext cx="52435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" name="Formel" r:id="rId4" imgW="2730500" imgH="431800" progId="Equation.3">
                  <p:embed/>
                </p:oleObj>
              </mc:Choice>
              <mc:Fallback>
                <p:oleObj name="Formel" r:id="rId4" imgW="2730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89275"/>
                        <a:ext cx="52435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89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of </a:t>
            </a:r>
            <a:r>
              <a:rPr lang="en-US" dirty="0" smtClean="0"/>
              <a:t>evidence in node V 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40738" cy="4530725"/>
          </a:xfrm>
        </p:spPr>
        <p:txBody>
          <a:bodyPr/>
          <a:lstStyle/>
          <a:p>
            <a:r>
              <a:rPr lang="en-US" sz="2600" dirty="0"/>
              <a:t>Recall that </a:t>
            </a:r>
            <a:r>
              <a:rPr lang="en-US" sz="2600" dirty="0">
                <a:solidFill>
                  <a:srgbClr val="008380"/>
                </a:solidFill>
              </a:rPr>
              <a:t>E</a:t>
            </a:r>
            <a:r>
              <a:rPr lang="en-US" sz="2600" baseline="-25000" dirty="0">
                <a:solidFill>
                  <a:srgbClr val="008380"/>
                </a:solidFill>
              </a:rPr>
              <a:t>V</a:t>
            </a:r>
            <a:r>
              <a:rPr lang="en-US" sz="2600" dirty="0">
                <a:solidFill>
                  <a:srgbClr val="008380"/>
                </a:solidFill>
              </a:rPr>
              <a:t> = E</a:t>
            </a:r>
            <a:r>
              <a:rPr lang="en-US" sz="2600" baseline="-25000" dirty="0">
                <a:solidFill>
                  <a:srgbClr val="008380"/>
                </a:solidFill>
              </a:rPr>
              <a:t>V</a:t>
            </a:r>
            <a:r>
              <a:rPr lang="en-US" sz="2600" baseline="30000" dirty="0">
                <a:solidFill>
                  <a:srgbClr val="008380"/>
                </a:solidFill>
              </a:rPr>
              <a:t>+ </a:t>
            </a:r>
            <a:r>
              <a:rPr lang="en-US" sz="2600" dirty="0">
                <a:solidFill>
                  <a:srgbClr val="008380"/>
                </a:solidFill>
                <a:sym typeface="Symbol" charset="0"/>
              </a:rPr>
              <a:t> E</a:t>
            </a:r>
            <a:r>
              <a:rPr lang="en-US" sz="2600" baseline="-25000" dirty="0">
                <a:solidFill>
                  <a:srgbClr val="008380"/>
                </a:solidFill>
                <a:sym typeface="Symbol" charset="0"/>
              </a:rPr>
              <a:t>V</a:t>
            </a:r>
            <a:r>
              <a:rPr lang="en-US" sz="2600" baseline="30000" dirty="0">
                <a:solidFill>
                  <a:srgbClr val="008380"/>
                </a:solidFill>
                <a:sym typeface="Symbol" charset="0"/>
              </a:rPr>
              <a:t>-</a:t>
            </a:r>
            <a:r>
              <a:rPr lang="en-US" sz="2600" dirty="0">
                <a:solidFill>
                  <a:srgbClr val="008380"/>
                </a:solidFill>
                <a:sym typeface="Symbol" charset="0"/>
              </a:rPr>
              <a:t> </a:t>
            </a:r>
            <a:r>
              <a:rPr lang="en-US" sz="2600" dirty="0">
                <a:sym typeface="Symbol" charset="0"/>
              </a:rPr>
              <a:t>and let us compute</a:t>
            </a:r>
          </a:p>
          <a:p>
            <a:endParaRPr lang="en-US" sz="2600" dirty="0">
              <a:sym typeface="Symbol" charset="0"/>
            </a:endParaRPr>
          </a:p>
          <a:p>
            <a:endParaRPr lang="en-US" sz="2600" dirty="0">
              <a:sym typeface="Symbol" charset="0"/>
            </a:endParaRPr>
          </a:p>
          <a:p>
            <a:endParaRPr lang="en-US" sz="2600" dirty="0">
              <a:sym typeface="Symbol" charset="0"/>
            </a:endParaRPr>
          </a:p>
          <a:p>
            <a:endParaRPr lang="en-US" sz="2600" dirty="0">
              <a:sym typeface="Symbol" charset="0"/>
            </a:endParaRPr>
          </a:p>
          <a:p>
            <a:endParaRPr lang="en-US" sz="2600" dirty="0">
              <a:sym typeface="Symbol" charset="0"/>
            </a:endParaRPr>
          </a:p>
          <a:p>
            <a:r>
              <a:rPr lang="el-GR" sz="2600" dirty="0">
                <a:solidFill>
                  <a:srgbClr val="008380"/>
                </a:solidFill>
                <a:cs typeface="Arial" charset="0"/>
                <a:sym typeface="Symbol" charset="0"/>
              </a:rPr>
              <a:t>α</a:t>
            </a:r>
            <a:r>
              <a:rPr lang="en-US" sz="2600" dirty="0">
                <a:solidFill>
                  <a:srgbClr val="008380"/>
                </a:solidFill>
                <a:cs typeface="Arial" charset="0"/>
                <a:sym typeface="Symbol" charset="0"/>
              </a:rPr>
              <a:t> </a:t>
            </a:r>
            <a:r>
              <a:rPr lang="en-US" sz="2600" dirty="0">
                <a:cs typeface="Arial" charset="0"/>
                <a:sym typeface="Symbol" charset="0"/>
              </a:rPr>
              <a:t>is the normalization </a:t>
            </a:r>
            <a:r>
              <a:rPr lang="en-US" sz="2600" dirty="0" smtClean="0">
                <a:cs typeface="Arial" charset="0"/>
                <a:sym typeface="Symbol" charset="0"/>
              </a:rPr>
              <a:t>constant (  </a:t>
            </a:r>
            <a:r>
              <a:rPr lang="en-US" sz="2600" dirty="0" smtClean="0">
                <a:solidFill>
                  <a:srgbClr val="008380"/>
                </a:solidFill>
                <a:cs typeface="Arial" charset="0"/>
                <a:sym typeface="Symbol" charset="0"/>
              </a:rPr>
              <a:t>1/P(E</a:t>
            </a:r>
            <a:r>
              <a:rPr lang="en-US" sz="2600" baseline="30000" dirty="0" smtClean="0">
                <a:solidFill>
                  <a:srgbClr val="008380"/>
                </a:solidFill>
                <a:cs typeface="Arial" charset="0"/>
                <a:sym typeface="Symbol" charset="0"/>
              </a:rPr>
              <a:t>-</a:t>
            </a:r>
            <a:r>
              <a:rPr lang="en-US" sz="2600" dirty="0" smtClean="0">
                <a:solidFill>
                  <a:srgbClr val="008380"/>
                </a:solidFill>
                <a:cs typeface="Arial" charset="0"/>
                <a:sym typeface="Symbol" charset="0"/>
              </a:rPr>
              <a:t>|E</a:t>
            </a:r>
            <a:r>
              <a:rPr lang="en-US" sz="2600" baseline="30000" dirty="0" smtClean="0">
                <a:solidFill>
                  <a:srgbClr val="008380"/>
                </a:solidFill>
                <a:cs typeface="Arial" charset="0"/>
                <a:sym typeface="Symbol" charset="0"/>
              </a:rPr>
              <a:t>+</a:t>
            </a:r>
            <a:r>
              <a:rPr lang="en-US" sz="2600" dirty="0" smtClean="0">
                <a:solidFill>
                  <a:srgbClr val="008380"/>
                </a:solidFill>
                <a:cs typeface="Arial" charset="0"/>
                <a:sym typeface="Symbol" charset="0"/>
              </a:rPr>
              <a:t>)</a:t>
            </a:r>
            <a:r>
              <a:rPr lang="en-US" sz="2600" dirty="0" smtClean="0">
                <a:cs typeface="Arial" charset="0"/>
                <a:sym typeface="Symbol" charset="0"/>
              </a:rPr>
              <a:t>  )</a:t>
            </a:r>
            <a:endParaRPr lang="en-US" sz="2600" dirty="0">
              <a:cs typeface="Arial" charset="0"/>
              <a:sym typeface="Symbol" charset="0"/>
            </a:endParaRPr>
          </a:p>
          <a:p>
            <a:r>
              <a:rPr lang="en-US" sz="2600" dirty="0">
                <a:cs typeface="Arial" charset="0"/>
                <a:sym typeface="Symbol" charset="0"/>
              </a:rPr>
              <a:t>normalization is not necessary (can do it at the end)</a:t>
            </a:r>
          </a:p>
          <a:p>
            <a:r>
              <a:rPr lang="en-US" sz="2600" dirty="0">
                <a:cs typeface="Arial" charset="0"/>
                <a:sym typeface="Symbol" charset="0"/>
              </a:rPr>
              <a:t>but may prevent numerical underflow problems</a:t>
            </a:r>
            <a:endParaRPr lang="en-US" sz="2600" dirty="0">
              <a:sym typeface="Symbol" charset="0"/>
            </a:endParaRP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28688" y="2366963"/>
          <a:ext cx="70580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" name="Formel" r:id="rId4" imgW="3175396" imgH="711597" progId="Equation.3">
                  <p:embed/>
                </p:oleObj>
              </mc:Choice>
              <mc:Fallback>
                <p:oleObj name="Formel" r:id="rId4" imgW="3175396" imgH="711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366963"/>
                        <a:ext cx="7058025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84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λ</a:t>
            </a:r>
            <a:r>
              <a:rPr lang="en-US" dirty="0" smtClean="0"/>
              <a:t> message</a:t>
            </a:r>
            <a:r>
              <a:rPr lang="en-US" dirty="0"/>
              <a:t> </a:t>
            </a:r>
            <a:r>
              <a:rPr lang="en-US" dirty="0" smtClean="0"/>
              <a:t>combination 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400" dirty="0"/>
              <a:t>Assume </a:t>
            </a:r>
            <a:r>
              <a:rPr lang="en-US" sz="2400" dirty="0">
                <a:solidFill>
                  <a:srgbClr val="008380"/>
                </a:solidFill>
              </a:rPr>
              <a:t>X </a:t>
            </a:r>
            <a:r>
              <a:rPr lang="en-US" sz="2400" dirty="0"/>
              <a:t>received </a:t>
            </a:r>
            <a:r>
              <a:rPr lang="el-GR" sz="2400" dirty="0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sz="2400" dirty="0">
                <a:cs typeface="Arial" charset="0"/>
              </a:rPr>
              <a:t>-</a:t>
            </a:r>
            <a:r>
              <a:rPr lang="en-US" sz="2400" dirty="0"/>
              <a:t>messages from neighbors</a:t>
            </a:r>
          </a:p>
          <a:p>
            <a:r>
              <a:rPr lang="en-US" sz="2400" dirty="0"/>
              <a:t>How to compute </a:t>
            </a:r>
            <a:r>
              <a:rPr lang="el-GR" sz="2400" dirty="0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(x) = </a:t>
            </a:r>
            <a:r>
              <a:rPr lang="en-US" sz="2400" dirty="0" smtClean="0">
                <a:solidFill>
                  <a:srgbClr val="008380"/>
                </a:solidFill>
                <a:cs typeface="Arial" charset="0"/>
              </a:rPr>
              <a:t>P(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e</a:t>
            </a:r>
            <a:r>
              <a:rPr lang="en-US" sz="2400" baseline="30000" dirty="0">
                <a:solidFill>
                  <a:srgbClr val="008380"/>
                </a:solidFill>
                <a:cs typeface="Arial" charset="0"/>
              </a:rPr>
              <a:t>-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|x)</a:t>
            </a:r>
            <a:r>
              <a:rPr lang="en-US" sz="2400" dirty="0">
                <a:cs typeface="Arial" charset="0"/>
              </a:rPr>
              <a:t>?</a:t>
            </a:r>
          </a:p>
          <a:p>
            <a:r>
              <a:rPr lang="en-US" sz="2400" dirty="0">
                <a:cs typeface="Arial" charset="0"/>
              </a:rPr>
              <a:t>Let 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Y</a:t>
            </a:r>
            <a:r>
              <a:rPr lang="en-US" sz="2400" baseline="-25000" dirty="0">
                <a:solidFill>
                  <a:srgbClr val="008380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, … , </a:t>
            </a:r>
            <a:r>
              <a:rPr lang="en-US" sz="2400" dirty="0" err="1">
                <a:solidFill>
                  <a:srgbClr val="008380"/>
                </a:solidFill>
                <a:cs typeface="Arial" charset="0"/>
              </a:rPr>
              <a:t>Y</a:t>
            </a:r>
            <a:r>
              <a:rPr lang="en-US" sz="2400" baseline="-25000" dirty="0" err="1">
                <a:solidFill>
                  <a:srgbClr val="008380"/>
                </a:solidFill>
                <a:cs typeface="Arial" charset="0"/>
              </a:rPr>
              <a:t>c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be the children of 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X</a:t>
            </a:r>
          </a:p>
          <a:p>
            <a:r>
              <a:rPr lang="el-GR" sz="2400" dirty="0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sz="2400" baseline="-25000" dirty="0">
                <a:solidFill>
                  <a:srgbClr val="008380"/>
                </a:solidFill>
                <a:cs typeface="Arial" charset="0"/>
              </a:rPr>
              <a:t>XY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(x) </a:t>
            </a:r>
            <a:r>
              <a:rPr lang="en-US" sz="2400" dirty="0">
                <a:cs typeface="Arial" charset="0"/>
              </a:rPr>
              <a:t>denotes the </a:t>
            </a:r>
            <a:r>
              <a:rPr lang="el-GR" sz="2400" dirty="0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sz="2400" dirty="0">
                <a:cs typeface="Arial" charset="0"/>
              </a:rPr>
              <a:t>-message sent between 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X</a:t>
            </a:r>
            <a:r>
              <a:rPr lang="en-US" sz="2400" dirty="0">
                <a:cs typeface="Arial" charset="0"/>
              </a:rPr>
              <a:t> and 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Y</a:t>
            </a:r>
            <a:endParaRPr lang="en-US" sz="2400" i="1" dirty="0">
              <a:solidFill>
                <a:srgbClr val="008380"/>
              </a:solidFill>
              <a:cs typeface="Arial" charset="0"/>
            </a:endParaRPr>
          </a:p>
          <a:p>
            <a:endParaRPr lang="en-US" sz="2400" dirty="0"/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52488" y="3748088"/>
          <a:ext cx="311308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" name="Formel" r:id="rId4" imgW="1143397" imgH="457597" progId="Equation.3">
                  <p:embed/>
                </p:oleObj>
              </mc:Choice>
              <mc:Fallback>
                <p:oleObj name="Formel" r:id="rId4" imgW="1143397" imgH="457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3748088"/>
                        <a:ext cx="3113087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971600" y="5013176"/>
            <a:ext cx="5077119" cy="92333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Derivation </a:t>
            </a:r>
            <a:r>
              <a:rPr lang="de-DE" dirty="0" err="1" smtClean="0"/>
              <a:t>clear</a:t>
            </a:r>
            <a:r>
              <a:rPr lang="de-DE" dirty="0" smtClean="0"/>
              <a:t>: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children</a:t>
            </a:r>
            <a:r>
              <a:rPr lang="de-DE" dirty="0" smtClean="0"/>
              <a:t> Y, Z </a:t>
            </a:r>
            <a:r>
              <a:rPr lang="de-DE" dirty="0" err="1" smtClean="0"/>
              <a:t>of</a:t>
            </a:r>
            <a:r>
              <a:rPr lang="de-DE" dirty="0" smtClean="0"/>
              <a:t> X, 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P(</a:t>
            </a:r>
            <a:r>
              <a:rPr lang="de-DE" dirty="0" err="1" smtClean="0"/>
              <a:t>e</a:t>
            </a:r>
            <a:r>
              <a:rPr lang="de-DE" baseline="30000" dirty="0" smtClean="0"/>
              <a:t>-</a:t>
            </a:r>
            <a:r>
              <a:rPr lang="de-DE" dirty="0" smtClean="0"/>
              <a:t>|x) = P(</a:t>
            </a:r>
            <a:r>
              <a:rPr lang="de-DE" dirty="0" err="1" smtClean="0"/>
              <a:t>e</a:t>
            </a:r>
            <a:r>
              <a:rPr lang="de-DE" baseline="30000" dirty="0" smtClean="0"/>
              <a:t>-</a:t>
            </a:r>
            <a:r>
              <a:rPr lang="de-DE" baseline="-25000" dirty="0" smtClean="0"/>
              <a:t>Y</a:t>
            </a:r>
            <a:r>
              <a:rPr lang="de-DE" dirty="0" smtClean="0"/>
              <a:t>, </a:t>
            </a:r>
            <a:r>
              <a:rPr lang="de-DE" dirty="0" err="1" smtClean="0"/>
              <a:t>e</a:t>
            </a:r>
            <a:r>
              <a:rPr lang="de-DE" baseline="30000" dirty="0" err="1" smtClean="0"/>
              <a:t>-</a:t>
            </a:r>
            <a:r>
              <a:rPr lang="de-DE" baseline="-25000" dirty="0" err="1"/>
              <a:t>Z</a:t>
            </a:r>
            <a:r>
              <a:rPr lang="de-DE" dirty="0" err="1" smtClean="0"/>
              <a:t>|x</a:t>
            </a:r>
            <a:r>
              <a:rPr lang="de-DE" dirty="0" smtClean="0"/>
              <a:t>) = P(</a:t>
            </a:r>
            <a:r>
              <a:rPr lang="de-DE" dirty="0" err="1" smtClean="0"/>
              <a:t>e</a:t>
            </a:r>
            <a:r>
              <a:rPr lang="de-DE" baseline="30000" dirty="0" err="1" smtClean="0"/>
              <a:t>-</a:t>
            </a:r>
            <a:r>
              <a:rPr lang="de-DE" baseline="-25000" dirty="0" err="1" smtClean="0"/>
              <a:t>Y</a:t>
            </a:r>
            <a:r>
              <a:rPr lang="de-DE" dirty="0" err="1" smtClean="0"/>
              <a:t>|x</a:t>
            </a:r>
            <a:r>
              <a:rPr lang="de-DE" dirty="0" smtClean="0"/>
              <a:t>)* P(</a:t>
            </a:r>
            <a:r>
              <a:rPr lang="de-DE" dirty="0" err="1" smtClean="0"/>
              <a:t>e</a:t>
            </a:r>
            <a:r>
              <a:rPr lang="de-DE" baseline="30000" dirty="0" err="1" smtClean="0"/>
              <a:t>-</a:t>
            </a:r>
            <a:r>
              <a:rPr lang="de-DE" baseline="-25000" dirty="0" err="1" smtClean="0"/>
              <a:t>Z</a:t>
            </a:r>
            <a:r>
              <a:rPr lang="de-DE" dirty="0" err="1" smtClean="0"/>
              <a:t>|x</a:t>
            </a:r>
            <a:r>
              <a:rPr lang="de-DE" dirty="0" smtClean="0"/>
              <a:t>) 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siblings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parent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25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π </a:t>
            </a:r>
            <a:r>
              <a:rPr lang="en-US" dirty="0"/>
              <a:t>m</a:t>
            </a:r>
            <a:r>
              <a:rPr lang="en-US" dirty="0" smtClean="0"/>
              <a:t>essage combination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400" dirty="0"/>
              <a:t>Assume </a:t>
            </a:r>
            <a:r>
              <a:rPr lang="en-US" sz="2400" dirty="0">
                <a:solidFill>
                  <a:srgbClr val="008380"/>
                </a:solidFill>
              </a:rPr>
              <a:t>X</a:t>
            </a:r>
            <a:r>
              <a:rPr lang="en-US" sz="2400" dirty="0"/>
              <a:t> received </a:t>
            </a:r>
            <a:r>
              <a:rPr lang="el-GR" sz="2400" dirty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2400" dirty="0">
                <a:solidFill>
                  <a:srgbClr val="008380"/>
                </a:solidFill>
              </a:rPr>
              <a:t> </a:t>
            </a:r>
            <a:r>
              <a:rPr lang="en-US" sz="2400" dirty="0">
                <a:cs typeface="Arial" charset="0"/>
              </a:rPr>
              <a:t>-</a:t>
            </a:r>
            <a:r>
              <a:rPr lang="en-US" sz="2400" dirty="0"/>
              <a:t>messages from neighbors</a:t>
            </a:r>
          </a:p>
          <a:p>
            <a:r>
              <a:rPr lang="en-US" sz="2400" dirty="0"/>
              <a:t>How to compute </a:t>
            </a:r>
            <a:r>
              <a:rPr lang="el-GR" sz="2400" dirty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(x) = </a:t>
            </a:r>
            <a:r>
              <a:rPr lang="en-US" sz="2400" dirty="0" smtClean="0">
                <a:solidFill>
                  <a:srgbClr val="008380"/>
                </a:solidFill>
                <a:cs typeface="Arial" charset="0"/>
              </a:rPr>
              <a:t>P(</a:t>
            </a:r>
            <a:r>
              <a:rPr lang="en-US" sz="2400" dirty="0" err="1">
                <a:solidFill>
                  <a:srgbClr val="008380"/>
                </a:solidFill>
                <a:cs typeface="Arial" charset="0"/>
              </a:rPr>
              <a:t>x|e</a:t>
            </a:r>
            <a:r>
              <a:rPr lang="en-US" sz="2400" baseline="30000" dirty="0">
                <a:solidFill>
                  <a:srgbClr val="008380"/>
                </a:solidFill>
                <a:cs typeface="Arial" charset="0"/>
              </a:rPr>
              <a:t>+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) </a:t>
            </a:r>
            <a:r>
              <a:rPr lang="en-US" sz="2400" i="1" dirty="0">
                <a:cs typeface="Arial" charset="0"/>
              </a:rPr>
              <a:t>?</a:t>
            </a:r>
          </a:p>
          <a:p>
            <a:r>
              <a:rPr lang="en-US" sz="2400" dirty="0">
                <a:cs typeface="Arial" charset="0"/>
              </a:rPr>
              <a:t>Let 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U</a:t>
            </a:r>
            <a:r>
              <a:rPr lang="en-US" sz="2400" baseline="-25000" dirty="0">
                <a:solidFill>
                  <a:srgbClr val="008380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, … , U</a:t>
            </a:r>
            <a:r>
              <a:rPr lang="en-US" sz="2400" baseline="-25000" dirty="0">
                <a:solidFill>
                  <a:srgbClr val="008380"/>
                </a:solidFill>
                <a:cs typeface="Arial" charset="0"/>
              </a:rPr>
              <a:t>p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be the parents of 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X</a:t>
            </a:r>
          </a:p>
          <a:p>
            <a:r>
              <a:rPr lang="el-GR" sz="2400" dirty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2400" baseline="-25000" dirty="0">
                <a:solidFill>
                  <a:srgbClr val="008380"/>
                </a:solidFill>
                <a:cs typeface="Arial" charset="0"/>
              </a:rPr>
              <a:t>XY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(x) </a:t>
            </a:r>
            <a:r>
              <a:rPr lang="en-US" sz="2400" dirty="0">
                <a:cs typeface="Arial" charset="0"/>
              </a:rPr>
              <a:t>denotes the </a:t>
            </a:r>
            <a:r>
              <a:rPr lang="el-GR" sz="2400" dirty="0">
                <a:cs typeface="Arial" charset="0"/>
              </a:rPr>
              <a:t>π</a:t>
            </a:r>
            <a:r>
              <a:rPr lang="en-US" sz="2400" dirty="0">
                <a:cs typeface="Arial" charset="0"/>
              </a:rPr>
              <a:t>-message sent between 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X</a:t>
            </a:r>
            <a:r>
              <a:rPr lang="en-US" sz="2400" dirty="0">
                <a:cs typeface="Arial" charset="0"/>
              </a:rPr>
              <a:t> and 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Y</a:t>
            </a:r>
          </a:p>
          <a:p>
            <a:r>
              <a:rPr lang="en-US" sz="2400" dirty="0">
                <a:cs typeface="Arial" charset="0"/>
              </a:rPr>
              <a:t>summation over the CPT</a:t>
            </a:r>
          </a:p>
          <a:p>
            <a:endParaRPr lang="en-US" sz="2400" dirty="0">
              <a:cs typeface="Arial" charset="0"/>
            </a:endParaRPr>
          </a:p>
          <a:p>
            <a:pPr>
              <a:buFont typeface="Wingdings" charset="0"/>
              <a:buNone/>
            </a:pPr>
            <a:endParaRPr lang="en-US" sz="2600" dirty="0"/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28688" y="4035425"/>
          <a:ext cx="58435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" name="Formel" r:id="rId4" imgW="2413396" imgH="482997" progId="Equation.3">
                  <p:embed/>
                </p:oleObj>
              </mc:Choice>
              <mc:Fallback>
                <p:oleObj name="Formel" r:id="rId4" imgW="2413396" imgH="482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035425"/>
                        <a:ext cx="5843587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086899" y="5641480"/>
            <a:ext cx="6634524" cy="64633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Derivation: </a:t>
            </a:r>
            <a:r>
              <a:rPr lang="de-DE" dirty="0" err="1" smtClean="0"/>
              <a:t>Condition</a:t>
            </a:r>
            <a:r>
              <a:rPr lang="de-DE" dirty="0" smtClean="0"/>
              <a:t> on all </a:t>
            </a:r>
            <a:r>
              <a:rPr lang="de-DE" dirty="0" err="1" smtClean="0"/>
              <a:t>U</a:t>
            </a:r>
            <a:r>
              <a:rPr lang="de-DE" baseline="-25000" dirty="0" err="1" smtClean="0"/>
              <a:t>i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pair 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parent</a:t>
            </a:r>
            <a:r>
              <a:rPr lang="de-DE" dirty="0" smtClean="0"/>
              <a:t> </a:t>
            </a:r>
            <a:r>
              <a:rPr lang="de-DE" dirty="0" err="1" smtClean="0"/>
              <a:t>U</a:t>
            </a:r>
            <a:r>
              <a:rPr lang="de-DE" baseline="-25000" dirty="0" err="1" smtClean="0"/>
              <a:t>i</a:t>
            </a:r>
            <a:r>
              <a:rPr lang="de-DE" dirty="0" err="1"/>
              <a:t>,</a:t>
            </a:r>
            <a:r>
              <a:rPr lang="de-DE" dirty="0" err="1" smtClean="0"/>
              <a:t>evidence</a:t>
            </a:r>
            <a:r>
              <a:rPr lang="de-DE" dirty="0" smtClean="0"/>
              <a:t> </a:t>
            </a:r>
            <a:r>
              <a:rPr lang="de-DE" dirty="0" err="1" smtClean="0"/>
              <a:t>e</a:t>
            </a:r>
            <a:r>
              <a:rPr lang="de-DE" baseline="30000" dirty="0" err="1" smtClean="0"/>
              <a:t>+</a:t>
            </a:r>
            <a:r>
              <a:rPr lang="de-DE" baseline="-25000" dirty="0" err="1" smtClean="0"/>
              <a:t>i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r>
              <a:rPr lang="de-DE" dirty="0" smtClean="0"/>
              <a:t> (</a:t>
            </a:r>
            <a:r>
              <a:rPr lang="de-DE" dirty="0" err="1" smtClean="0"/>
              <a:t>U</a:t>
            </a:r>
            <a:r>
              <a:rPr lang="de-DE" baseline="-25000" dirty="0" err="1" smtClean="0"/>
              <a:t>j</a:t>
            </a:r>
            <a:r>
              <a:rPr lang="de-DE" dirty="0" err="1" smtClean="0"/>
              <a:t>,e</a:t>
            </a:r>
            <a:r>
              <a:rPr lang="de-DE" baseline="30000" dirty="0" err="1" smtClean="0"/>
              <a:t>+</a:t>
            </a:r>
            <a:r>
              <a:rPr lang="de-DE" baseline="-25000" dirty="0" err="1" smtClean="0"/>
              <a:t>j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1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Messages to pass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8229600" cy="17567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/>
              <a:t>We need to compute </a:t>
            </a:r>
            <a:r>
              <a:rPr lang="el-GR" sz="2000" dirty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2000" baseline="-25000" dirty="0">
                <a:solidFill>
                  <a:srgbClr val="008380"/>
                </a:solidFill>
                <a:cs typeface="Arial" charset="0"/>
              </a:rPr>
              <a:t>XY</a:t>
            </a:r>
            <a:r>
              <a:rPr lang="en-US" sz="2000" dirty="0">
                <a:solidFill>
                  <a:srgbClr val="008380"/>
                </a:solidFill>
                <a:cs typeface="Arial" charset="0"/>
              </a:rPr>
              <a:t>(x)</a:t>
            </a:r>
          </a:p>
          <a:p>
            <a:endParaRPr lang="en-US" sz="2000" i="1" dirty="0">
              <a:cs typeface="Arial" charset="0"/>
            </a:endParaRPr>
          </a:p>
          <a:p>
            <a:endParaRPr lang="en-US" sz="2000" i="1" dirty="0">
              <a:cs typeface="Arial" charset="0"/>
            </a:endParaRPr>
          </a:p>
          <a:p>
            <a:endParaRPr lang="en-US" sz="2000" i="1" dirty="0">
              <a:cs typeface="Arial" charset="0"/>
            </a:endParaRPr>
          </a:p>
          <a:p>
            <a:endParaRPr lang="en-US" sz="2000" i="1" dirty="0">
              <a:cs typeface="Arial" charset="0"/>
            </a:endParaRPr>
          </a:p>
          <a:p>
            <a:pPr>
              <a:buNone/>
            </a:pPr>
            <a:endParaRPr lang="en-US" sz="2000" dirty="0">
              <a:cs typeface="Arial" charset="0"/>
            </a:endParaRPr>
          </a:p>
        </p:txBody>
      </p:sp>
      <p:graphicFrame>
        <p:nvGraphicFramePr>
          <p:cNvPr id="5939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04888" y="2141538"/>
          <a:ext cx="55403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2" name="Equation" r:id="rId4" imgW="1765696" imgH="368697" progId="Equation.3">
                  <p:embed/>
                </p:oleObj>
              </mc:Choice>
              <mc:Fallback>
                <p:oleObj name="Equation" r:id="rId4" imgW="1765696" imgH="3686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141538"/>
                        <a:ext cx="55403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11560" y="3717032"/>
            <a:ext cx="4655879" cy="230832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cs typeface="Arial" charset="0"/>
              </a:rPr>
              <a:t>Derivation</a:t>
            </a:r>
          </a:p>
          <a:p>
            <a:pPr>
              <a:buNone/>
            </a:pPr>
            <a:r>
              <a:rPr lang="en-US" dirty="0" smtClean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baseline="-25000" dirty="0" smtClean="0">
                <a:solidFill>
                  <a:srgbClr val="008380"/>
                </a:solidFill>
                <a:cs typeface="Arial" charset="0"/>
              </a:rPr>
              <a:t>XYJ</a:t>
            </a:r>
            <a:r>
              <a:rPr lang="en-US" dirty="0" smtClean="0">
                <a:solidFill>
                  <a:srgbClr val="008380"/>
                </a:solidFill>
                <a:cs typeface="Arial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8380"/>
                </a:solidFill>
                <a:cs typeface="Arial" charset="0"/>
              </a:rPr>
              <a:t>= </a:t>
            </a:r>
            <a:r>
              <a:rPr lang="en-US" dirty="0">
                <a:solidFill>
                  <a:srgbClr val="008380"/>
                </a:solidFill>
                <a:cs typeface="Arial" charset="0"/>
              </a:rPr>
              <a:t>P(x | </a:t>
            </a:r>
            <a:r>
              <a:rPr lang="en-US" dirty="0" err="1">
                <a:solidFill>
                  <a:srgbClr val="008380"/>
                </a:solidFill>
                <a:cs typeface="Arial" charset="0"/>
              </a:rPr>
              <a:t>e</a:t>
            </a:r>
            <a:r>
              <a:rPr lang="en-US" baseline="30000" dirty="0" err="1">
                <a:solidFill>
                  <a:srgbClr val="008380"/>
                </a:solidFill>
                <a:cs typeface="Arial" charset="0"/>
              </a:rPr>
              <a:t>+</a:t>
            </a:r>
            <a:r>
              <a:rPr lang="en-US" baseline="-25000" dirty="0" err="1">
                <a:solidFill>
                  <a:srgbClr val="008380"/>
                </a:solidFill>
                <a:cs typeface="Arial" charset="0"/>
              </a:rPr>
              <a:t>XYj</a:t>
            </a:r>
            <a:r>
              <a:rPr lang="en-US" dirty="0">
                <a:solidFill>
                  <a:srgbClr val="008380"/>
                </a:solidFill>
                <a:cs typeface="Arial" charset="0"/>
              </a:rPr>
              <a:t>) </a:t>
            </a:r>
            <a:endParaRPr lang="en-US" dirty="0" smtClean="0">
              <a:solidFill>
                <a:srgbClr val="008380"/>
              </a:solidFill>
              <a:cs typeface="Arial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8380"/>
                </a:solidFill>
                <a:cs typeface="Arial" charset="0"/>
              </a:rPr>
              <a:t>= </a:t>
            </a:r>
            <a:r>
              <a:rPr lang="en-US" dirty="0">
                <a:solidFill>
                  <a:srgbClr val="008380"/>
                </a:solidFill>
                <a:cs typeface="Arial" charset="0"/>
              </a:rPr>
              <a:t>P(x</a:t>
            </a:r>
            <a:r>
              <a:rPr lang="en-US" baseline="-25000" dirty="0">
                <a:solidFill>
                  <a:srgbClr val="00838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8380"/>
                </a:solidFill>
                <a:cs typeface="Arial" charset="0"/>
              </a:rPr>
              <a:t>| e – e</a:t>
            </a:r>
            <a:r>
              <a:rPr lang="en-US" baseline="30000" dirty="0">
                <a:solidFill>
                  <a:srgbClr val="008380"/>
                </a:solidFill>
                <a:cs typeface="Arial" charset="0"/>
              </a:rPr>
              <a:t>-</a:t>
            </a:r>
            <a:r>
              <a:rPr lang="en-US" baseline="-25000" dirty="0" err="1">
                <a:solidFill>
                  <a:srgbClr val="008380"/>
                </a:solidFill>
                <a:cs typeface="Arial" charset="0"/>
              </a:rPr>
              <a:t>XYj</a:t>
            </a:r>
            <a:r>
              <a:rPr lang="en-US" dirty="0">
                <a:solidFill>
                  <a:srgbClr val="008380"/>
                </a:solidFill>
                <a:cs typeface="Arial" charset="0"/>
              </a:rPr>
              <a:t>) = </a:t>
            </a:r>
          </a:p>
          <a:p>
            <a:pPr>
              <a:buFont typeface="Wingdings" charset="0"/>
              <a:buNone/>
            </a:pPr>
            <a:r>
              <a:rPr lang="en-US" dirty="0">
                <a:cs typeface="Arial" charset="0"/>
              </a:rPr>
              <a:t>= [ </a:t>
            </a:r>
            <a:r>
              <a:rPr lang="en-US" dirty="0" err="1">
                <a:solidFill>
                  <a:srgbClr val="008380"/>
                </a:solidFill>
                <a:cs typeface="Arial" charset="0"/>
              </a:rPr>
              <a:t>Bel</a:t>
            </a:r>
            <a:r>
              <a:rPr lang="en-US" dirty="0">
                <a:solidFill>
                  <a:srgbClr val="008380"/>
                </a:solidFill>
                <a:cs typeface="Arial" charset="0"/>
              </a:rPr>
              <a:t>(x</a:t>
            </a:r>
            <a:r>
              <a:rPr lang="en-US" dirty="0">
                <a:cs typeface="Arial" charset="0"/>
              </a:rPr>
              <a:t>) when evidence </a:t>
            </a:r>
            <a:r>
              <a:rPr lang="en-US" dirty="0">
                <a:solidFill>
                  <a:srgbClr val="008380"/>
                </a:solidFill>
                <a:cs typeface="Arial" charset="0"/>
              </a:rPr>
              <a:t>e</a:t>
            </a:r>
            <a:r>
              <a:rPr lang="en-US" baseline="30000" dirty="0">
                <a:solidFill>
                  <a:srgbClr val="008380"/>
                </a:solidFill>
                <a:cs typeface="Arial" charset="0"/>
              </a:rPr>
              <a:t>-</a:t>
            </a:r>
            <a:r>
              <a:rPr lang="en-US" baseline="-25000" dirty="0" err="1">
                <a:solidFill>
                  <a:srgbClr val="008380"/>
                </a:solidFill>
                <a:cs typeface="Arial" charset="0"/>
              </a:rPr>
              <a:t>Xyj</a:t>
            </a:r>
            <a:r>
              <a:rPr lang="en-US" baseline="-25000" dirty="0">
                <a:solidFill>
                  <a:srgbClr val="00838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is </a:t>
            </a:r>
            <a:r>
              <a:rPr lang="en-US" dirty="0" err="1">
                <a:cs typeface="Arial" charset="0"/>
              </a:rPr>
              <a:t>surpressed</a:t>
            </a:r>
            <a:r>
              <a:rPr lang="en-US" dirty="0">
                <a:cs typeface="Arial" charset="0"/>
              </a:rPr>
              <a:t>]</a:t>
            </a:r>
          </a:p>
          <a:p>
            <a:pPr>
              <a:buFont typeface="Wingdings" charset="0"/>
              <a:buNone/>
            </a:pPr>
            <a:r>
              <a:rPr lang="en-US" dirty="0">
                <a:cs typeface="Arial" charset="0"/>
              </a:rPr>
              <a:t>= </a:t>
            </a:r>
            <a:r>
              <a:rPr lang="en-US" dirty="0" err="1">
                <a:solidFill>
                  <a:srgbClr val="008380"/>
                </a:solidFill>
                <a:cs typeface="Arial" charset="0"/>
              </a:rPr>
              <a:t>Bel</a:t>
            </a:r>
            <a:r>
              <a:rPr lang="en-US" dirty="0">
                <a:solidFill>
                  <a:srgbClr val="008380"/>
                </a:solidFill>
                <a:cs typeface="Arial" charset="0"/>
              </a:rPr>
              <a:t>(x) </a:t>
            </a:r>
            <a:r>
              <a:rPr lang="en-US" dirty="0">
                <a:cs typeface="Arial" charset="0"/>
              </a:rPr>
              <a:t>setting </a:t>
            </a:r>
            <a:r>
              <a:rPr lang="en-US" dirty="0" err="1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baseline="-25000" dirty="0" err="1">
                <a:solidFill>
                  <a:srgbClr val="008380"/>
                </a:solidFill>
                <a:cs typeface="Arial" charset="0"/>
              </a:rPr>
              <a:t>XYj</a:t>
            </a:r>
            <a:r>
              <a:rPr lang="en-US" dirty="0">
                <a:solidFill>
                  <a:srgbClr val="008380"/>
                </a:solidFill>
                <a:cs typeface="Arial" charset="0"/>
              </a:rPr>
              <a:t>(x) = 1 </a:t>
            </a:r>
          </a:p>
          <a:p>
            <a:pPr>
              <a:buFont typeface="Wingdings" charset="0"/>
              <a:buNone/>
            </a:pPr>
            <a:r>
              <a:rPr lang="en-US" dirty="0">
                <a:cs typeface="Arial" charset="0"/>
              </a:rPr>
              <a:t>= formula above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723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Topology of network encodes conditional independence assertions: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8380"/>
                </a:solidFill>
              </a:rPr>
              <a:t>Weather </a:t>
            </a:r>
            <a:r>
              <a:rPr lang="en-US" sz="2400" dirty="0" smtClean="0"/>
              <a:t>is independent of the other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8380"/>
                </a:solidFill>
              </a:rPr>
              <a:t>Toothache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8380"/>
                </a:solidFill>
              </a:rPr>
              <a:t>Catch </a:t>
            </a:r>
            <a:r>
              <a:rPr lang="en-US" sz="2400" dirty="0" smtClean="0"/>
              <a:t>are conditionally independent given </a:t>
            </a:r>
            <a:r>
              <a:rPr lang="en-US" sz="2400" dirty="0" smtClean="0">
                <a:solidFill>
                  <a:srgbClr val="008380"/>
                </a:solidFill>
              </a:rPr>
              <a:t>Cavity</a:t>
            </a:r>
          </a:p>
        </p:txBody>
      </p:sp>
      <p:pic>
        <p:nvPicPr>
          <p:cNvPr id="11268" name="Picture 4" descr="dentist-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4419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1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2951"/>
            <a:ext cx="8229600" cy="1139825"/>
          </a:xfrm>
        </p:spPr>
        <p:txBody>
          <a:bodyPr/>
          <a:lstStyle/>
          <a:p>
            <a:r>
              <a:rPr lang="en-US" dirty="0"/>
              <a:t>Messages to pass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3904456"/>
            <a:ext cx="8229600" cy="2548880"/>
          </a:xfrm>
        </p:spPr>
        <p:txBody>
          <a:bodyPr/>
          <a:lstStyle/>
          <a:p>
            <a:r>
              <a:rPr lang="en-US" sz="2000" dirty="0" smtClean="0">
                <a:cs typeface="Arial" charset="0"/>
              </a:rPr>
              <a:t>Symbolically</a:t>
            </a:r>
            <a:r>
              <a:rPr lang="en-US" sz="2000" dirty="0">
                <a:cs typeface="Arial" charset="0"/>
              </a:rPr>
              <a:t>, group </a:t>
            </a:r>
            <a:r>
              <a:rPr lang="en-US" sz="2000" dirty="0" smtClean="0">
                <a:cs typeface="Arial" charset="0"/>
              </a:rPr>
              <a:t>other </a:t>
            </a:r>
            <a:r>
              <a:rPr lang="en-US" sz="2000" dirty="0" smtClean="0">
                <a:solidFill>
                  <a:srgbClr val="008380"/>
                </a:solidFill>
                <a:cs typeface="Arial" charset="0"/>
              </a:rPr>
              <a:t>(≠X)</a:t>
            </a:r>
            <a:r>
              <a:rPr lang="en-US" sz="2000" dirty="0" smtClean="0">
                <a:cs typeface="Arial" charset="0"/>
              </a:rPr>
              <a:t> parents </a:t>
            </a:r>
            <a:r>
              <a:rPr lang="en-US" sz="2000" dirty="0">
                <a:cs typeface="Arial" charset="0"/>
              </a:rPr>
              <a:t>of </a:t>
            </a:r>
            <a:r>
              <a:rPr lang="en-US" sz="2000" dirty="0" err="1" smtClean="0">
                <a:solidFill>
                  <a:srgbClr val="008380"/>
                </a:solidFill>
                <a:cs typeface="Arial" charset="0"/>
              </a:rPr>
              <a:t>Yj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into </a:t>
            </a:r>
            <a:r>
              <a:rPr lang="en-US" sz="2000" dirty="0" smtClean="0">
                <a:cs typeface="Arial" charset="0"/>
              </a:rPr>
              <a:t>single complex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380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rgbClr val="008380"/>
                </a:solidFill>
                <a:cs typeface="Arial" charset="0"/>
              </a:rPr>
              <a:t>    V </a:t>
            </a:r>
            <a:r>
              <a:rPr lang="en-US" sz="2000" dirty="0">
                <a:solidFill>
                  <a:srgbClr val="008380"/>
                </a:solidFill>
                <a:cs typeface="Arial" charset="0"/>
              </a:rPr>
              <a:t>= V</a:t>
            </a:r>
            <a:r>
              <a:rPr lang="en-US" sz="2000" baseline="-25000" dirty="0">
                <a:solidFill>
                  <a:srgbClr val="008380"/>
                </a:solidFill>
                <a:cs typeface="Arial" charset="0"/>
              </a:rPr>
              <a:t>1</a:t>
            </a:r>
            <a:r>
              <a:rPr lang="en-US" sz="2000" dirty="0">
                <a:solidFill>
                  <a:srgbClr val="008380"/>
                </a:solidFill>
                <a:cs typeface="Arial" charset="0"/>
              </a:rPr>
              <a:t>, … , </a:t>
            </a:r>
            <a:r>
              <a:rPr lang="en-US" sz="2000" dirty="0" err="1" smtClean="0">
                <a:solidFill>
                  <a:srgbClr val="008380"/>
                </a:solidFill>
                <a:cs typeface="Arial" charset="0"/>
              </a:rPr>
              <a:t>V</a:t>
            </a:r>
            <a:r>
              <a:rPr lang="en-US" sz="2000" baseline="-25000" dirty="0" err="1" smtClean="0">
                <a:solidFill>
                  <a:srgbClr val="008380"/>
                </a:solidFill>
                <a:cs typeface="Arial" charset="0"/>
              </a:rPr>
              <a:t>q</a:t>
            </a:r>
            <a:r>
              <a:rPr lang="en-US" sz="2000" baseline="-25000" dirty="0" smtClean="0">
                <a:solidFill>
                  <a:srgbClr val="008380"/>
                </a:solidFill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and treat link X-&gt;</a:t>
            </a:r>
            <a:r>
              <a:rPr lang="en-US" sz="2000" dirty="0" err="1" smtClean="0">
                <a:cs typeface="Arial" charset="0"/>
              </a:rPr>
              <a:t>Yj</a:t>
            </a:r>
            <a:r>
              <a:rPr lang="en-US" sz="2000" dirty="0" smtClean="0">
                <a:cs typeface="Arial" charset="0"/>
              </a:rPr>
              <a:t> vs. V-&gt; </a:t>
            </a:r>
            <a:r>
              <a:rPr lang="en-US" sz="2000" dirty="0" err="1" smtClean="0">
                <a:cs typeface="Arial" charset="0"/>
              </a:rPr>
              <a:t>Yj</a:t>
            </a:r>
            <a:r>
              <a:rPr lang="en-US" sz="2000" dirty="0" smtClean="0">
                <a:cs typeface="Arial" charset="0"/>
              </a:rPr>
              <a:t> </a:t>
            </a:r>
            <a:endParaRPr lang="en-US" sz="2000" dirty="0">
              <a:cs typeface="Arial" charset="0"/>
            </a:endParaRPr>
          </a:p>
          <a:p>
            <a:pPr>
              <a:buFont typeface="Wingdings" charset="0"/>
              <a:buNone/>
            </a:pPr>
            <a:endParaRPr lang="en-US" sz="2000" dirty="0">
              <a:cs typeface="Arial" charset="0"/>
            </a:endParaRPr>
          </a:p>
        </p:txBody>
      </p:sp>
      <p:graphicFrame>
        <p:nvGraphicFramePr>
          <p:cNvPr id="5939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36422529"/>
              </p:ext>
            </p:extLst>
          </p:nvPr>
        </p:nvGraphicFramePr>
        <p:xfrm>
          <a:off x="971600" y="5125616"/>
          <a:ext cx="667861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Formel" r:id="rId4" imgW="3111896" imgH="482997" progId="Equation.3">
                  <p:embed/>
                </p:oleObj>
              </mc:Choice>
              <mc:Fallback>
                <p:oleObj name="Formel" r:id="rId4" imgW="3111896" imgH="482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125616"/>
                        <a:ext cx="6678612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ihandform 2"/>
          <p:cNvSpPr/>
          <p:nvPr/>
        </p:nvSpPr>
        <p:spPr>
          <a:xfrm>
            <a:off x="179512" y="1331476"/>
            <a:ext cx="1506316" cy="1527566"/>
          </a:xfrm>
          <a:custGeom>
            <a:avLst/>
            <a:gdLst>
              <a:gd name="connsiteX0" fmla="*/ 101895 w 1506316"/>
              <a:gd name="connsiteY0" fmla="*/ 439596 h 1527566"/>
              <a:gd name="connsiteX1" fmla="*/ 101895 w 1506316"/>
              <a:gd name="connsiteY1" fmla="*/ 439596 h 1527566"/>
              <a:gd name="connsiteX2" fmla="*/ 4196 w 1506316"/>
              <a:gd name="connsiteY2" fmla="*/ 757082 h 1527566"/>
              <a:gd name="connsiteX3" fmla="*/ 28621 w 1506316"/>
              <a:gd name="connsiteY3" fmla="*/ 1208889 h 1527566"/>
              <a:gd name="connsiteX4" fmla="*/ 53046 w 1506316"/>
              <a:gd name="connsiteY4" fmla="*/ 1282155 h 1527566"/>
              <a:gd name="connsiteX5" fmla="*/ 114108 w 1506316"/>
              <a:gd name="connsiteY5" fmla="*/ 1367632 h 1527566"/>
              <a:gd name="connsiteX6" fmla="*/ 468266 w 1506316"/>
              <a:gd name="connsiteY6" fmla="*/ 1343210 h 1527566"/>
              <a:gd name="connsiteX7" fmla="*/ 504903 w 1506316"/>
              <a:gd name="connsiteY7" fmla="*/ 1330999 h 1527566"/>
              <a:gd name="connsiteX8" fmla="*/ 663664 w 1506316"/>
              <a:gd name="connsiteY8" fmla="*/ 1343210 h 1527566"/>
              <a:gd name="connsiteX9" fmla="*/ 810212 w 1506316"/>
              <a:gd name="connsiteY9" fmla="*/ 1477531 h 1527566"/>
              <a:gd name="connsiteX10" fmla="*/ 846849 w 1506316"/>
              <a:gd name="connsiteY10" fmla="*/ 1489742 h 1527566"/>
              <a:gd name="connsiteX11" fmla="*/ 871274 w 1506316"/>
              <a:gd name="connsiteY11" fmla="*/ 1526375 h 1527566"/>
              <a:gd name="connsiteX12" fmla="*/ 1433042 w 1506316"/>
              <a:gd name="connsiteY12" fmla="*/ 1501953 h 1527566"/>
              <a:gd name="connsiteX13" fmla="*/ 1457467 w 1506316"/>
              <a:gd name="connsiteY13" fmla="*/ 1453109 h 1527566"/>
              <a:gd name="connsiteX14" fmla="*/ 1481891 w 1506316"/>
              <a:gd name="connsiteY14" fmla="*/ 1379843 h 1527566"/>
              <a:gd name="connsiteX15" fmla="*/ 1506316 w 1506316"/>
              <a:gd name="connsiteY15" fmla="*/ 1269944 h 1527566"/>
              <a:gd name="connsiteX16" fmla="*/ 1494104 w 1506316"/>
              <a:gd name="connsiteY16" fmla="*/ 622761 h 1527566"/>
              <a:gd name="connsiteX17" fmla="*/ 1433042 w 1506316"/>
              <a:gd name="connsiteY17" fmla="*/ 537284 h 1527566"/>
              <a:gd name="connsiteX18" fmla="*/ 1408617 w 1506316"/>
              <a:gd name="connsiteY18" fmla="*/ 500651 h 1527566"/>
              <a:gd name="connsiteX19" fmla="*/ 1347555 w 1506316"/>
              <a:gd name="connsiteY19" fmla="*/ 476229 h 1527566"/>
              <a:gd name="connsiteX20" fmla="*/ 1176582 w 1506316"/>
              <a:gd name="connsiteY20" fmla="*/ 427385 h 1527566"/>
              <a:gd name="connsiteX21" fmla="*/ 1066671 w 1506316"/>
              <a:gd name="connsiteY21" fmla="*/ 402963 h 1527566"/>
              <a:gd name="connsiteX22" fmla="*/ 1030034 w 1506316"/>
              <a:gd name="connsiteY22" fmla="*/ 378541 h 1527566"/>
              <a:gd name="connsiteX23" fmla="*/ 932335 w 1506316"/>
              <a:gd name="connsiteY23" fmla="*/ 354119 h 1527566"/>
              <a:gd name="connsiteX24" fmla="*/ 785787 w 1506316"/>
              <a:gd name="connsiteY24" fmla="*/ 232009 h 1527566"/>
              <a:gd name="connsiteX25" fmla="*/ 736938 w 1506316"/>
              <a:gd name="connsiteY25" fmla="*/ 195376 h 1527566"/>
              <a:gd name="connsiteX26" fmla="*/ 578177 w 1506316"/>
              <a:gd name="connsiteY26" fmla="*/ 24422 h 1527566"/>
              <a:gd name="connsiteX27" fmla="*/ 492691 w 1506316"/>
              <a:gd name="connsiteY27" fmla="*/ 0 h 1527566"/>
              <a:gd name="connsiteX28" fmla="*/ 248443 w 1506316"/>
              <a:gd name="connsiteY28" fmla="*/ 12211 h 1527566"/>
              <a:gd name="connsiteX29" fmla="*/ 211806 w 1506316"/>
              <a:gd name="connsiteY29" fmla="*/ 48844 h 1527566"/>
              <a:gd name="connsiteX30" fmla="*/ 162957 w 1506316"/>
              <a:gd name="connsiteY30" fmla="*/ 122110 h 1527566"/>
              <a:gd name="connsiteX31" fmla="*/ 138532 w 1506316"/>
              <a:gd name="connsiteY31" fmla="*/ 195376 h 1527566"/>
              <a:gd name="connsiteX32" fmla="*/ 114108 w 1506316"/>
              <a:gd name="connsiteY32" fmla="*/ 305275 h 1527566"/>
              <a:gd name="connsiteX33" fmla="*/ 101895 w 1506316"/>
              <a:gd name="connsiteY33" fmla="*/ 341908 h 1527566"/>
              <a:gd name="connsiteX34" fmla="*/ 77471 w 1506316"/>
              <a:gd name="connsiteY34" fmla="*/ 464018 h 1527566"/>
              <a:gd name="connsiteX35" fmla="*/ 65258 w 1506316"/>
              <a:gd name="connsiteY35" fmla="*/ 500651 h 1527566"/>
              <a:gd name="connsiteX36" fmla="*/ 65258 w 1506316"/>
              <a:gd name="connsiteY36" fmla="*/ 500651 h 152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06316" h="1527566">
                <a:moveTo>
                  <a:pt x="101895" y="439596"/>
                </a:moveTo>
                <a:lnTo>
                  <a:pt x="101895" y="439596"/>
                </a:lnTo>
                <a:cubicBezTo>
                  <a:pt x="-30898" y="572375"/>
                  <a:pt x="4196" y="499162"/>
                  <a:pt x="4196" y="757082"/>
                </a:cubicBezTo>
                <a:cubicBezTo>
                  <a:pt x="4196" y="759468"/>
                  <a:pt x="5466" y="1100843"/>
                  <a:pt x="28621" y="1208889"/>
                </a:cubicBezTo>
                <a:cubicBezTo>
                  <a:pt x="34016" y="1234061"/>
                  <a:pt x="37599" y="1261561"/>
                  <a:pt x="53046" y="1282155"/>
                </a:cubicBezTo>
                <a:cubicBezTo>
                  <a:pt x="98489" y="1342740"/>
                  <a:pt x="78393" y="1314065"/>
                  <a:pt x="114108" y="1367632"/>
                </a:cubicBezTo>
                <a:cubicBezTo>
                  <a:pt x="250496" y="1361950"/>
                  <a:pt x="348987" y="1373026"/>
                  <a:pt x="468266" y="1343210"/>
                </a:cubicBezTo>
                <a:cubicBezTo>
                  <a:pt x="480755" y="1340088"/>
                  <a:pt x="492691" y="1335069"/>
                  <a:pt x="504903" y="1330999"/>
                </a:cubicBezTo>
                <a:cubicBezTo>
                  <a:pt x="557823" y="1335069"/>
                  <a:pt x="613782" y="1325073"/>
                  <a:pt x="663664" y="1343210"/>
                </a:cubicBezTo>
                <a:cubicBezTo>
                  <a:pt x="835107" y="1405546"/>
                  <a:pt x="725788" y="1407185"/>
                  <a:pt x="810212" y="1477531"/>
                </a:cubicBezTo>
                <a:cubicBezTo>
                  <a:pt x="820102" y="1485771"/>
                  <a:pt x="834637" y="1485672"/>
                  <a:pt x="846849" y="1489742"/>
                </a:cubicBezTo>
                <a:cubicBezTo>
                  <a:pt x="854991" y="1501953"/>
                  <a:pt x="856601" y="1526069"/>
                  <a:pt x="871274" y="1526375"/>
                </a:cubicBezTo>
                <a:cubicBezTo>
                  <a:pt x="1058666" y="1530279"/>
                  <a:pt x="1247056" y="1525199"/>
                  <a:pt x="1433042" y="1501953"/>
                </a:cubicBezTo>
                <a:cubicBezTo>
                  <a:pt x="1451105" y="1499695"/>
                  <a:pt x="1450706" y="1470010"/>
                  <a:pt x="1457467" y="1453109"/>
                </a:cubicBezTo>
                <a:cubicBezTo>
                  <a:pt x="1467029" y="1429207"/>
                  <a:pt x="1476842" y="1405086"/>
                  <a:pt x="1481891" y="1379843"/>
                </a:cubicBezTo>
                <a:cubicBezTo>
                  <a:pt x="1497396" y="1302332"/>
                  <a:pt x="1489070" y="1338923"/>
                  <a:pt x="1506316" y="1269944"/>
                </a:cubicBezTo>
                <a:cubicBezTo>
                  <a:pt x="1502245" y="1054216"/>
                  <a:pt x="1501806" y="838390"/>
                  <a:pt x="1494104" y="622761"/>
                </a:cubicBezTo>
                <a:cubicBezTo>
                  <a:pt x="1492571" y="579839"/>
                  <a:pt x="1458860" y="567401"/>
                  <a:pt x="1433042" y="537284"/>
                </a:cubicBezTo>
                <a:cubicBezTo>
                  <a:pt x="1423490" y="526141"/>
                  <a:pt x="1420560" y="509181"/>
                  <a:pt x="1408617" y="500651"/>
                </a:cubicBezTo>
                <a:cubicBezTo>
                  <a:pt x="1390778" y="487910"/>
                  <a:pt x="1368157" y="483720"/>
                  <a:pt x="1347555" y="476229"/>
                </a:cubicBezTo>
                <a:cubicBezTo>
                  <a:pt x="1088804" y="382148"/>
                  <a:pt x="1499570" y="535036"/>
                  <a:pt x="1176582" y="427385"/>
                </a:cubicBezTo>
                <a:cubicBezTo>
                  <a:pt x="1116454" y="407344"/>
                  <a:pt x="1152643" y="417290"/>
                  <a:pt x="1066671" y="402963"/>
                </a:cubicBezTo>
                <a:cubicBezTo>
                  <a:pt x="1054459" y="394822"/>
                  <a:pt x="1043827" y="383556"/>
                  <a:pt x="1030034" y="378541"/>
                </a:cubicBezTo>
                <a:cubicBezTo>
                  <a:pt x="998486" y="367070"/>
                  <a:pt x="932335" y="354119"/>
                  <a:pt x="932335" y="354119"/>
                </a:cubicBezTo>
                <a:cubicBezTo>
                  <a:pt x="678981" y="164125"/>
                  <a:pt x="941051" y="367851"/>
                  <a:pt x="785787" y="232009"/>
                </a:cubicBezTo>
                <a:cubicBezTo>
                  <a:pt x="770469" y="218607"/>
                  <a:pt x="750184" y="210828"/>
                  <a:pt x="736938" y="195376"/>
                </a:cubicBezTo>
                <a:cubicBezTo>
                  <a:pt x="656145" y="101128"/>
                  <a:pt x="673481" y="64128"/>
                  <a:pt x="578177" y="24422"/>
                </a:cubicBezTo>
                <a:cubicBezTo>
                  <a:pt x="550821" y="13025"/>
                  <a:pt x="521186" y="8141"/>
                  <a:pt x="492691" y="0"/>
                </a:cubicBezTo>
                <a:cubicBezTo>
                  <a:pt x="411275" y="4070"/>
                  <a:pt x="328755" y="-1755"/>
                  <a:pt x="248443" y="12211"/>
                </a:cubicBezTo>
                <a:cubicBezTo>
                  <a:pt x="231428" y="15170"/>
                  <a:pt x="222409" y="35213"/>
                  <a:pt x="211806" y="48844"/>
                </a:cubicBezTo>
                <a:cubicBezTo>
                  <a:pt x="193784" y="72013"/>
                  <a:pt x="162957" y="122110"/>
                  <a:pt x="162957" y="122110"/>
                </a:cubicBezTo>
                <a:cubicBezTo>
                  <a:pt x="154815" y="146532"/>
                  <a:pt x="143581" y="170133"/>
                  <a:pt x="138532" y="195376"/>
                </a:cubicBezTo>
                <a:cubicBezTo>
                  <a:pt x="130139" y="237337"/>
                  <a:pt x="125604" y="265043"/>
                  <a:pt x="114108" y="305275"/>
                </a:cubicBezTo>
                <a:cubicBezTo>
                  <a:pt x="110571" y="317651"/>
                  <a:pt x="104790" y="329366"/>
                  <a:pt x="101895" y="341908"/>
                </a:cubicBezTo>
                <a:cubicBezTo>
                  <a:pt x="92560" y="382354"/>
                  <a:pt x="90599" y="424639"/>
                  <a:pt x="77471" y="464018"/>
                </a:cubicBezTo>
                <a:lnTo>
                  <a:pt x="65258" y="500651"/>
                </a:lnTo>
                <a:lnTo>
                  <a:pt x="65258" y="50065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>
            <a:off x="2555776" y="1259468"/>
            <a:ext cx="1323550" cy="1526374"/>
          </a:xfrm>
          <a:custGeom>
            <a:avLst/>
            <a:gdLst>
              <a:gd name="connsiteX0" fmla="*/ 337376 w 1323550"/>
              <a:gd name="connsiteY0" fmla="*/ 329697 h 1526374"/>
              <a:gd name="connsiteX1" fmla="*/ 337376 w 1323550"/>
              <a:gd name="connsiteY1" fmla="*/ 329697 h 1526374"/>
              <a:gd name="connsiteX2" fmla="*/ 203040 w 1323550"/>
              <a:gd name="connsiteY2" fmla="*/ 354119 h 1526374"/>
              <a:gd name="connsiteX3" fmla="*/ 166403 w 1323550"/>
              <a:gd name="connsiteY3" fmla="*/ 366330 h 1526374"/>
              <a:gd name="connsiteX4" fmla="*/ 129766 w 1323550"/>
              <a:gd name="connsiteY4" fmla="*/ 415174 h 1526374"/>
              <a:gd name="connsiteX5" fmla="*/ 80916 w 1323550"/>
              <a:gd name="connsiteY5" fmla="*/ 464018 h 1526374"/>
              <a:gd name="connsiteX6" fmla="*/ 19854 w 1323550"/>
              <a:gd name="connsiteY6" fmla="*/ 549495 h 1526374"/>
              <a:gd name="connsiteX7" fmla="*/ 32067 w 1323550"/>
              <a:gd name="connsiteY7" fmla="*/ 1001302 h 1526374"/>
              <a:gd name="connsiteX8" fmla="*/ 93129 w 1323550"/>
              <a:gd name="connsiteY8" fmla="*/ 1025724 h 1526374"/>
              <a:gd name="connsiteX9" fmla="*/ 190827 w 1323550"/>
              <a:gd name="connsiteY9" fmla="*/ 1050146 h 1526374"/>
              <a:gd name="connsiteX10" fmla="*/ 374013 w 1323550"/>
              <a:gd name="connsiteY10" fmla="*/ 1135623 h 1526374"/>
              <a:gd name="connsiteX11" fmla="*/ 422862 w 1323550"/>
              <a:gd name="connsiteY11" fmla="*/ 1160045 h 1526374"/>
              <a:gd name="connsiteX12" fmla="*/ 496136 w 1323550"/>
              <a:gd name="connsiteY12" fmla="*/ 1221100 h 1526374"/>
              <a:gd name="connsiteX13" fmla="*/ 520561 w 1323550"/>
              <a:gd name="connsiteY13" fmla="*/ 1257733 h 1526374"/>
              <a:gd name="connsiteX14" fmla="*/ 544986 w 1323550"/>
              <a:gd name="connsiteY14" fmla="*/ 1306577 h 1526374"/>
              <a:gd name="connsiteX15" fmla="*/ 581623 w 1323550"/>
              <a:gd name="connsiteY15" fmla="*/ 1355421 h 1526374"/>
              <a:gd name="connsiteX16" fmla="*/ 679322 w 1323550"/>
              <a:gd name="connsiteY16" fmla="*/ 1477531 h 1526374"/>
              <a:gd name="connsiteX17" fmla="*/ 728171 w 1323550"/>
              <a:gd name="connsiteY17" fmla="*/ 1501952 h 1526374"/>
              <a:gd name="connsiteX18" fmla="*/ 764808 w 1323550"/>
              <a:gd name="connsiteY18" fmla="*/ 1526374 h 1526374"/>
              <a:gd name="connsiteX19" fmla="*/ 1021267 w 1323550"/>
              <a:gd name="connsiteY19" fmla="*/ 1489741 h 1526374"/>
              <a:gd name="connsiteX20" fmla="*/ 1045692 w 1323550"/>
              <a:gd name="connsiteY20" fmla="*/ 1453109 h 1526374"/>
              <a:gd name="connsiteX21" fmla="*/ 1057905 w 1323550"/>
              <a:gd name="connsiteY21" fmla="*/ 1392054 h 1526374"/>
              <a:gd name="connsiteX22" fmla="*/ 1118966 w 1323550"/>
              <a:gd name="connsiteY22" fmla="*/ 1306577 h 1526374"/>
              <a:gd name="connsiteX23" fmla="*/ 1155603 w 1323550"/>
              <a:gd name="connsiteY23" fmla="*/ 1147834 h 1526374"/>
              <a:gd name="connsiteX24" fmla="*/ 1180028 w 1323550"/>
              <a:gd name="connsiteY24" fmla="*/ 805926 h 1526374"/>
              <a:gd name="connsiteX25" fmla="*/ 1204453 w 1323550"/>
              <a:gd name="connsiteY25" fmla="*/ 757082 h 1526374"/>
              <a:gd name="connsiteX26" fmla="*/ 1253302 w 1323550"/>
              <a:gd name="connsiteY26" fmla="*/ 671605 h 1526374"/>
              <a:gd name="connsiteX27" fmla="*/ 1302152 w 1323550"/>
              <a:gd name="connsiteY27" fmla="*/ 586128 h 1526374"/>
              <a:gd name="connsiteX28" fmla="*/ 1302152 w 1323550"/>
              <a:gd name="connsiteY28" fmla="*/ 305275 h 1526374"/>
              <a:gd name="connsiteX29" fmla="*/ 1265515 w 1323550"/>
              <a:gd name="connsiteY29" fmla="*/ 158743 h 1526374"/>
              <a:gd name="connsiteX30" fmla="*/ 1228877 w 1323550"/>
              <a:gd name="connsiteY30" fmla="*/ 109899 h 1526374"/>
              <a:gd name="connsiteX31" fmla="*/ 1106754 w 1323550"/>
              <a:gd name="connsiteY31" fmla="*/ 0 h 1526374"/>
              <a:gd name="connsiteX32" fmla="*/ 899144 w 1323550"/>
              <a:gd name="connsiteY32" fmla="*/ 24422 h 1526374"/>
              <a:gd name="connsiteX33" fmla="*/ 862507 w 1323550"/>
              <a:gd name="connsiteY33" fmla="*/ 36633 h 1526374"/>
              <a:gd name="connsiteX34" fmla="*/ 764808 w 1323550"/>
              <a:gd name="connsiteY34" fmla="*/ 73266 h 1526374"/>
              <a:gd name="connsiteX35" fmla="*/ 667109 w 1323550"/>
              <a:gd name="connsiteY35" fmla="*/ 146532 h 1526374"/>
              <a:gd name="connsiteX36" fmla="*/ 618260 w 1323550"/>
              <a:gd name="connsiteY36" fmla="*/ 170954 h 1526374"/>
              <a:gd name="connsiteX37" fmla="*/ 581623 w 1323550"/>
              <a:gd name="connsiteY37" fmla="*/ 207587 h 1526374"/>
              <a:gd name="connsiteX38" fmla="*/ 532773 w 1323550"/>
              <a:gd name="connsiteY38" fmla="*/ 232009 h 1526374"/>
              <a:gd name="connsiteX39" fmla="*/ 496136 w 1323550"/>
              <a:gd name="connsiteY39" fmla="*/ 256431 h 1526374"/>
              <a:gd name="connsiteX40" fmla="*/ 349588 w 1323550"/>
              <a:gd name="connsiteY40" fmla="*/ 293064 h 1526374"/>
              <a:gd name="connsiteX41" fmla="*/ 264102 w 1323550"/>
              <a:gd name="connsiteY41" fmla="*/ 329697 h 1526374"/>
              <a:gd name="connsiteX42" fmla="*/ 337376 w 1323550"/>
              <a:gd name="connsiteY42" fmla="*/ 329697 h 152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23550" h="1526374">
                <a:moveTo>
                  <a:pt x="337376" y="329697"/>
                </a:moveTo>
                <a:lnTo>
                  <a:pt x="337376" y="329697"/>
                </a:lnTo>
                <a:cubicBezTo>
                  <a:pt x="292597" y="337838"/>
                  <a:pt x="247543" y="344584"/>
                  <a:pt x="203040" y="354119"/>
                </a:cubicBezTo>
                <a:cubicBezTo>
                  <a:pt x="190453" y="356816"/>
                  <a:pt x="176293" y="358090"/>
                  <a:pt x="166403" y="366330"/>
                </a:cubicBezTo>
                <a:cubicBezTo>
                  <a:pt x="150767" y="379358"/>
                  <a:pt x="143169" y="399858"/>
                  <a:pt x="129766" y="415174"/>
                </a:cubicBezTo>
                <a:cubicBezTo>
                  <a:pt x="114602" y="432502"/>
                  <a:pt x="96080" y="446690"/>
                  <a:pt x="80916" y="464018"/>
                </a:cubicBezTo>
                <a:cubicBezTo>
                  <a:pt x="59711" y="488249"/>
                  <a:pt x="38091" y="522143"/>
                  <a:pt x="19854" y="549495"/>
                </a:cubicBezTo>
                <a:cubicBezTo>
                  <a:pt x="-1038" y="716619"/>
                  <a:pt x="-16238" y="787405"/>
                  <a:pt x="32067" y="1001302"/>
                </a:cubicBezTo>
                <a:cubicBezTo>
                  <a:pt x="36896" y="1022685"/>
                  <a:pt x="72177" y="1019278"/>
                  <a:pt x="93129" y="1025724"/>
                </a:cubicBezTo>
                <a:cubicBezTo>
                  <a:pt x="125213" y="1035595"/>
                  <a:pt x="159659" y="1037680"/>
                  <a:pt x="190827" y="1050146"/>
                </a:cubicBezTo>
                <a:cubicBezTo>
                  <a:pt x="294145" y="1091469"/>
                  <a:pt x="232284" y="1064766"/>
                  <a:pt x="374013" y="1135623"/>
                </a:cubicBezTo>
                <a:cubicBezTo>
                  <a:pt x="390296" y="1143764"/>
                  <a:pt x="409989" y="1147173"/>
                  <a:pt x="422862" y="1160045"/>
                </a:cubicBezTo>
                <a:cubicBezTo>
                  <a:pt x="469878" y="1207056"/>
                  <a:pt x="445129" y="1187099"/>
                  <a:pt x="496136" y="1221100"/>
                </a:cubicBezTo>
                <a:cubicBezTo>
                  <a:pt x="504278" y="1233311"/>
                  <a:pt x="513279" y="1244991"/>
                  <a:pt x="520561" y="1257733"/>
                </a:cubicBezTo>
                <a:cubicBezTo>
                  <a:pt x="529593" y="1273538"/>
                  <a:pt x="535337" y="1291141"/>
                  <a:pt x="544986" y="1306577"/>
                </a:cubicBezTo>
                <a:cubicBezTo>
                  <a:pt x="555774" y="1323835"/>
                  <a:pt x="569951" y="1338748"/>
                  <a:pt x="581623" y="1355421"/>
                </a:cubicBezTo>
                <a:cubicBezTo>
                  <a:pt x="617044" y="1406017"/>
                  <a:pt x="630270" y="1440747"/>
                  <a:pt x="679322" y="1477531"/>
                </a:cubicBezTo>
                <a:cubicBezTo>
                  <a:pt x="693886" y="1488453"/>
                  <a:pt x="712365" y="1492921"/>
                  <a:pt x="728171" y="1501952"/>
                </a:cubicBezTo>
                <a:cubicBezTo>
                  <a:pt x="740915" y="1509233"/>
                  <a:pt x="752596" y="1518233"/>
                  <a:pt x="764808" y="1526374"/>
                </a:cubicBezTo>
                <a:cubicBezTo>
                  <a:pt x="807457" y="1523709"/>
                  <a:pt x="958272" y="1534732"/>
                  <a:pt x="1021267" y="1489741"/>
                </a:cubicBezTo>
                <a:cubicBezTo>
                  <a:pt x="1033210" y="1481211"/>
                  <a:pt x="1037550" y="1465320"/>
                  <a:pt x="1045692" y="1453109"/>
                </a:cubicBezTo>
                <a:cubicBezTo>
                  <a:pt x="1049763" y="1432757"/>
                  <a:pt x="1050617" y="1411487"/>
                  <a:pt x="1057905" y="1392054"/>
                </a:cubicBezTo>
                <a:cubicBezTo>
                  <a:pt x="1062370" y="1380148"/>
                  <a:pt x="1116858" y="1309388"/>
                  <a:pt x="1118966" y="1306577"/>
                </a:cubicBezTo>
                <a:cubicBezTo>
                  <a:pt x="1145916" y="1171845"/>
                  <a:pt x="1130264" y="1223846"/>
                  <a:pt x="1155603" y="1147834"/>
                </a:cubicBezTo>
                <a:cubicBezTo>
                  <a:pt x="1163745" y="1033865"/>
                  <a:pt x="1165854" y="919303"/>
                  <a:pt x="1180028" y="805926"/>
                </a:cubicBezTo>
                <a:cubicBezTo>
                  <a:pt x="1182286" y="787863"/>
                  <a:pt x="1195735" y="773062"/>
                  <a:pt x="1204453" y="757082"/>
                </a:cubicBezTo>
                <a:cubicBezTo>
                  <a:pt x="1220169" y="728273"/>
                  <a:pt x="1237586" y="700414"/>
                  <a:pt x="1253302" y="671605"/>
                </a:cubicBezTo>
                <a:cubicBezTo>
                  <a:pt x="1299782" y="586401"/>
                  <a:pt x="1255139" y="656639"/>
                  <a:pt x="1302152" y="586128"/>
                </a:cubicBezTo>
                <a:cubicBezTo>
                  <a:pt x="1339253" y="474834"/>
                  <a:pt x="1320631" y="545478"/>
                  <a:pt x="1302152" y="305275"/>
                </a:cubicBezTo>
                <a:cubicBezTo>
                  <a:pt x="1298992" y="264206"/>
                  <a:pt x="1283955" y="195618"/>
                  <a:pt x="1265515" y="158743"/>
                </a:cubicBezTo>
                <a:cubicBezTo>
                  <a:pt x="1256412" y="140539"/>
                  <a:pt x="1242569" y="124958"/>
                  <a:pt x="1228877" y="109899"/>
                </a:cubicBezTo>
                <a:cubicBezTo>
                  <a:pt x="1155133" y="28790"/>
                  <a:pt x="1168864" y="41402"/>
                  <a:pt x="1106754" y="0"/>
                </a:cubicBezTo>
                <a:cubicBezTo>
                  <a:pt x="1037551" y="8141"/>
                  <a:pt x="968054" y="14087"/>
                  <a:pt x="899144" y="24422"/>
                </a:cubicBezTo>
                <a:cubicBezTo>
                  <a:pt x="886414" y="26331"/>
                  <a:pt x="874605" y="32234"/>
                  <a:pt x="862507" y="36633"/>
                </a:cubicBezTo>
                <a:cubicBezTo>
                  <a:pt x="829820" y="48518"/>
                  <a:pt x="797374" y="61055"/>
                  <a:pt x="764808" y="73266"/>
                </a:cubicBezTo>
                <a:cubicBezTo>
                  <a:pt x="732242" y="97688"/>
                  <a:pt x="703519" y="128329"/>
                  <a:pt x="667109" y="146532"/>
                </a:cubicBezTo>
                <a:cubicBezTo>
                  <a:pt x="650826" y="154673"/>
                  <a:pt x="633074" y="160374"/>
                  <a:pt x="618260" y="170954"/>
                </a:cubicBezTo>
                <a:cubicBezTo>
                  <a:pt x="604206" y="180991"/>
                  <a:pt x="595677" y="197550"/>
                  <a:pt x="581623" y="207587"/>
                </a:cubicBezTo>
                <a:cubicBezTo>
                  <a:pt x="566809" y="218168"/>
                  <a:pt x="548580" y="222978"/>
                  <a:pt x="532773" y="232009"/>
                </a:cubicBezTo>
                <a:cubicBezTo>
                  <a:pt x="520030" y="239290"/>
                  <a:pt x="509929" y="251416"/>
                  <a:pt x="496136" y="256431"/>
                </a:cubicBezTo>
                <a:cubicBezTo>
                  <a:pt x="361806" y="305273"/>
                  <a:pt x="441177" y="262538"/>
                  <a:pt x="349588" y="293064"/>
                </a:cubicBezTo>
                <a:cubicBezTo>
                  <a:pt x="270853" y="319306"/>
                  <a:pt x="294520" y="299282"/>
                  <a:pt x="264102" y="329697"/>
                </a:cubicBezTo>
                <a:lnTo>
                  <a:pt x="337376" y="329697"/>
                </a:lnTo>
                <a:close/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339752" y="30689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Yj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713091" y="248360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843808" y="2483604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23928" y="1331476"/>
            <a:ext cx="60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</a:t>
            </a:r>
            <a:r>
              <a:rPr lang="de-DE" baseline="30000" dirty="0" err="1" smtClean="0"/>
              <a:t>+</a:t>
            </a:r>
            <a:r>
              <a:rPr lang="de-DE" baseline="-25000" dirty="0" err="1" smtClean="0"/>
              <a:t>VY</a:t>
            </a:r>
            <a:endParaRPr lang="de-DE" baseline="-25000" dirty="0"/>
          </a:p>
        </p:txBody>
      </p:sp>
      <p:cxnSp>
        <p:nvCxnSpPr>
          <p:cNvPr id="15" name="Gerade Verbindung mit Pfeil 14"/>
          <p:cNvCxnSpPr>
            <a:endCxn id="5" idx="1"/>
          </p:cNvCxnSpPr>
          <p:nvPr/>
        </p:nvCxnSpPr>
        <p:spPr>
          <a:xfrm>
            <a:off x="1835696" y="2708920"/>
            <a:ext cx="504056" cy="54470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endCxn id="6" idx="1"/>
          </p:cNvCxnSpPr>
          <p:nvPr/>
        </p:nvCxnSpPr>
        <p:spPr>
          <a:xfrm>
            <a:off x="1187625" y="2204864"/>
            <a:ext cx="525466" cy="46340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7" idx="2"/>
          </p:cNvCxnSpPr>
          <p:nvPr/>
        </p:nvCxnSpPr>
        <p:spPr>
          <a:xfrm flipH="1">
            <a:off x="2555777" y="2852936"/>
            <a:ext cx="463758" cy="2880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971600" y="1115452"/>
            <a:ext cx="60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</a:t>
            </a:r>
            <a:r>
              <a:rPr lang="de-DE" baseline="30000" dirty="0" err="1" smtClean="0"/>
              <a:t>+</a:t>
            </a:r>
            <a:r>
              <a:rPr lang="de-DE" baseline="-25000" dirty="0" err="1" smtClean="0"/>
              <a:t>XY</a:t>
            </a:r>
            <a:endParaRPr lang="de-DE" baseline="-25000" dirty="0"/>
          </a:p>
        </p:txBody>
      </p:sp>
      <p:cxnSp>
        <p:nvCxnSpPr>
          <p:cNvPr id="42" name="Gerade Verbindung mit Pfeil 41"/>
          <p:cNvCxnSpPr>
            <a:endCxn id="3" idx="15"/>
          </p:cNvCxnSpPr>
          <p:nvPr/>
        </p:nvCxnSpPr>
        <p:spPr>
          <a:xfrm>
            <a:off x="1475657" y="2060848"/>
            <a:ext cx="210171" cy="5405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endCxn id="7" idx="0"/>
          </p:cNvCxnSpPr>
          <p:nvPr/>
        </p:nvCxnSpPr>
        <p:spPr>
          <a:xfrm flipH="1">
            <a:off x="3019535" y="1772816"/>
            <a:ext cx="328330" cy="71078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3131840" y="2276873"/>
            <a:ext cx="648073" cy="288031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8" name="Textfeld 59407"/>
          <p:cNvSpPr txBox="1"/>
          <p:nvPr/>
        </p:nvSpPr>
        <p:spPr>
          <a:xfrm>
            <a:off x="5336798" y="1436854"/>
            <a:ext cx="3807202" cy="20313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Derivation </a:t>
            </a:r>
            <a:r>
              <a:rPr lang="de-DE" dirty="0" err="1" smtClean="0">
                <a:solidFill>
                  <a:schemeClr val="tx1"/>
                </a:solidFill>
              </a:rPr>
              <a:t>hint</a:t>
            </a:r>
            <a:endParaRPr lang="de-DE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de-DE" dirty="0" err="1" smtClean="0">
                <a:solidFill>
                  <a:srgbClr val="008380"/>
                </a:solidFill>
              </a:rPr>
              <a:t>λ</a:t>
            </a:r>
            <a:r>
              <a:rPr lang="de-DE" baseline="-25000" dirty="0" err="1" smtClean="0">
                <a:solidFill>
                  <a:srgbClr val="008380"/>
                </a:solidFill>
              </a:rPr>
              <a:t>YjX</a:t>
            </a:r>
            <a:r>
              <a:rPr lang="de-DE" dirty="0" smtClean="0">
                <a:solidFill>
                  <a:srgbClr val="008380"/>
                </a:solidFill>
              </a:rPr>
              <a:t> = P(</a:t>
            </a:r>
            <a:r>
              <a:rPr lang="de-DE" dirty="0" err="1" smtClean="0">
                <a:solidFill>
                  <a:srgbClr val="008380"/>
                </a:solidFill>
              </a:rPr>
              <a:t>e</a:t>
            </a:r>
            <a:r>
              <a:rPr lang="de-DE" baseline="30000" dirty="0" err="1" smtClean="0">
                <a:solidFill>
                  <a:srgbClr val="008380"/>
                </a:solidFill>
              </a:rPr>
              <a:t>-</a:t>
            </a:r>
            <a:r>
              <a:rPr lang="de-DE" baseline="-25000" dirty="0" err="1" smtClean="0">
                <a:solidFill>
                  <a:srgbClr val="008380"/>
                </a:solidFill>
              </a:rPr>
              <a:t>XYj</a:t>
            </a:r>
            <a:r>
              <a:rPr lang="de-DE" dirty="0" err="1" smtClean="0">
                <a:solidFill>
                  <a:srgbClr val="008380"/>
                </a:solidFill>
              </a:rPr>
              <a:t>|x</a:t>
            </a:r>
            <a:r>
              <a:rPr lang="de-DE" dirty="0" smtClean="0">
                <a:solidFill>
                  <a:srgbClr val="008380"/>
                </a:solidFill>
              </a:rPr>
              <a:t>) </a:t>
            </a:r>
          </a:p>
          <a:p>
            <a:r>
              <a:rPr lang="de-DE" dirty="0">
                <a:solidFill>
                  <a:srgbClr val="008380"/>
                </a:solidFill>
              </a:rPr>
              <a:t> </a:t>
            </a:r>
            <a:r>
              <a:rPr lang="de-DE" dirty="0" smtClean="0">
                <a:solidFill>
                  <a:srgbClr val="008380"/>
                </a:solidFill>
              </a:rPr>
              <a:t>  =    P(</a:t>
            </a:r>
            <a:r>
              <a:rPr lang="de-DE" dirty="0" err="1" smtClean="0">
                <a:solidFill>
                  <a:srgbClr val="008380"/>
                </a:solidFill>
              </a:rPr>
              <a:t>e</a:t>
            </a:r>
            <a:r>
              <a:rPr lang="de-DE" baseline="30000" dirty="0" err="1" smtClean="0">
                <a:solidFill>
                  <a:srgbClr val="008380"/>
                </a:solidFill>
              </a:rPr>
              <a:t>+</a:t>
            </a:r>
            <a:r>
              <a:rPr lang="de-DE" baseline="-25000" dirty="0" err="1" smtClean="0">
                <a:solidFill>
                  <a:srgbClr val="008380"/>
                </a:solidFill>
              </a:rPr>
              <a:t>VYj</a:t>
            </a:r>
            <a:r>
              <a:rPr lang="de-DE" dirty="0" err="1" smtClean="0">
                <a:solidFill>
                  <a:srgbClr val="008380"/>
                </a:solidFill>
              </a:rPr>
              <a:t>,e</a:t>
            </a:r>
            <a:r>
              <a:rPr lang="de-DE" baseline="30000" dirty="0" err="1" smtClean="0">
                <a:solidFill>
                  <a:srgbClr val="008380"/>
                </a:solidFill>
              </a:rPr>
              <a:t>-</a:t>
            </a:r>
            <a:r>
              <a:rPr lang="de-DE" baseline="-25000" dirty="0" err="1" smtClean="0">
                <a:solidFill>
                  <a:srgbClr val="008380"/>
                </a:solidFill>
              </a:rPr>
              <a:t>Yj</a:t>
            </a:r>
            <a:r>
              <a:rPr lang="de-DE" dirty="0" err="1" smtClean="0">
                <a:solidFill>
                  <a:srgbClr val="008380"/>
                </a:solidFill>
              </a:rPr>
              <a:t>|X</a:t>
            </a:r>
            <a:r>
              <a:rPr lang="de-DE" dirty="0" smtClean="0">
                <a:solidFill>
                  <a:srgbClr val="008380"/>
                </a:solidFill>
              </a:rPr>
              <a:t>) 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/>
              <a:t>t</a:t>
            </a:r>
            <a:r>
              <a:rPr lang="de-DE" dirty="0" err="1" smtClean="0"/>
              <a:t>hen</a:t>
            </a:r>
            <a:r>
              <a:rPr lang="de-DE" dirty="0" smtClean="0"/>
              <a:t>  </a:t>
            </a:r>
            <a:r>
              <a:rPr lang="de-DE" dirty="0" err="1" smtClean="0"/>
              <a:t>condition</a:t>
            </a:r>
            <a:r>
              <a:rPr lang="de-DE" dirty="0" smtClean="0"/>
              <a:t> on </a:t>
            </a:r>
            <a:r>
              <a:rPr lang="de-DE" dirty="0" smtClean="0">
                <a:solidFill>
                  <a:srgbClr val="008380"/>
                </a:solidFill>
              </a:rPr>
              <a:t>YJ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8380"/>
                </a:solidFill>
              </a:rPr>
              <a:t>V</a:t>
            </a:r>
            <a:r>
              <a:rPr lang="de-DE" dirty="0" smtClean="0"/>
              <a:t>, 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u</a:t>
            </a:r>
            <a:r>
              <a:rPr lang="de-DE" dirty="0" err="1" smtClean="0"/>
              <a:t>se</a:t>
            </a:r>
            <a:r>
              <a:rPr lang="de-DE" dirty="0" smtClean="0"/>
              <a:t> </a:t>
            </a:r>
            <a:r>
              <a:rPr lang="de-DE" dirty="0" err="1" smtClean="0"/>
              <a:t>independences</a:t>
            </a:r>
            <a:endParaRPr lang="de-DE" dirty="0" smtClean="0"/>
          </a:p>
          <a:p>
            <a:pPr marL="742950" lvl="1" indent="-285750">
              <a:buFont typeface="Arial"/>
              <a:buChar char="•"/>
            </a:pPr>
            <a:r>
              <a:rPr lang="de-DE" dirty="0" err="1" smtClean="0">
                <a:solidFill>
                  <a:srgbClr val="008380"/>
                </a:solidFill>
              </a:rPr>
              <a:t>Y</a:t>
            </a:r>
            <a:r>
              <a:rPr lang="de-DE" baseline="-25000" dirty="0" err="1" smtClean="0">
                <a:solidFill>
                  <a:srgbClr val="008380"/>
                </a:solidFill>
              </a:rPr>
              <a:t>j</a:t>
            </a:r>
            <a:r>
              <a:rPr lang="de-DE" dirty="0" smtClean="0"/>
              <a:t> </a:t>
            </a:r>
            <a:r>
              <a:rPr lang="de-DE" dirty="0" err="1" smtClean="0"/>
              <a:t>seperates</a:t>
            </a:r>
            <a:r>
              <a:rPr lang="de-DE" dirty="0" smtClean="0"/>
              <a:t> </a:t>
            </a:r>
            <a:r>
              <a:rPr lang="de-DE" dirty="0" err="1">
                <a:solidFill>
                  <a:srgbClr val="008380"/>
                </a:solidFill>
              </a:rPr>
              <a:t>e</a:t>
            </a:r>
            <a:r>
              <a:rPr lang="de-DE" baseline="30000" dirty="0" err="1">
                <a:solidFill>
                  <a:srgbClr val="008380"/>
                </a:solidFill>
              </a:rPr>
              <a:t>+</a:t>
            </a:r>
            <a:r>
              <a:rPr lang="de-DE" baseline="-25000" dirty="0" err="1" smtClean="0">
                <a:solidFill>
                  <a:srgbClr val="008380"/>
                </a:solidFill>
              </a:rPr>
              <a:t>VYj</a:t>
            </a:r>
            <a:r>
              <a:rPr lang="de-DE" baseline="-25000" dirty="0" smtClean="0">
                <a:solidFill>
                  <a:srgbClr val="008380"/>
                </a:solidFill>
              </a:rPr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>
                <a:solidFill>
                  <a:srgbClr val="008380"/>
                </a:solidFill>
              </a:rPr>
              <a:t>e</a:t>
            </a:r>
            <a:r>
              <a:rPr lang="de-DE" baseline="30000" dirty="0" err="1">
                <a:solidFill>
                  <a:srgbClr val="008380"/>
                </a:solidFill>
              </a:rPr>
              <a:t>-</a:t>
            </a:r>
            <a:r>
              <a:rPr lang="de-DE" baseline="-25000" dirty="0" err="1" smtClean="0">
                <a:solidFill>
                  <a:srgbClr val="008380"/>
                </a:solidFill>
              </a:rPr>
              <a:t>Yj</a:t>
            </a:r>
            <a:r>
              <a:rPr lang="de-DE" dirty="0" smtClean="0">
                <a:solidFill>
                  <a:srgbClr val="00838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>
                <a:solidFill>
                  <a:srgbClr val="008380"/>
                </a:solidFill>
              </a:rPr>
              <a:t>V</a:t>
            </a:r>
            <a:r>
              <a:rPr lang="de-DE" dirty="0" smtClean="0"/>
              <a:t> </a:t>
            </a:r>
            <a:r>
              <a:rPr lang="de-DE" dirty="0" err="1" smtClean="0"/>
              <a:t>seperates</a:t>
            </a:r>
            <a:r>
              <a:rPr lang="de-DE" dirty="0" smtClean="0"/>
              <a:t> </a:t>
            </a:r>
            <a:r>
              <a:rPr lang="de-DE" dirty="0" err="1">
                <a:solidFill>
                  <a:srgbClr val="008380"/>
                </a:solidFill>
              </a:rPr>
              <a:t>e</a:t>
            </a:r>
            <a:r>
              <a:rPr lang="de-DE" baseline="30000" dirty="0" err="1">
                <a:solidFill>
                  <a:srgbClr val="008380"/>
                </a:solidFill>
              </a:rPr>
              <a:t>+</a:t>
            </a:r>
            <a:r>
              <a:rPr lang="de-DE" baseline="-25000" dirty="0" err="1" smtClean="0">
                <a:solidFill>
                  <a:srgbClr val="008380"/>
                </a:solidFill>
              </a:rPr>
              <a:t>VYj</a:t>
            </a:r>
            <a:r>
              <a:rPr lang="de-DE" baseline="-25000" dirty="0" smtClean="0">
                <a:solidFill>
                  <a:srgbClr val="008380"/>
                </a:solidFill>
              </a:rPr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8380"/>
                </a:solidFill>
              </a:rPr>
              <a:t>X</a:t>
            </a:r>
          </a:p>
        </p:txBody>
      </p:sp>
      <p:sp>
        <p:nvSpPr>
          <p:cNvPr id="59409" name="Textfeld 59408"/>
          <p:cNvSpPr txBox="1"/>
          <p:nvPr/>
        </p:nvSpPr>
        <p:spPr>
          <a:xfrm>
            <a:off x="2915816" y="3491716"/>
            <a:ext cx="46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</a:t>
            </a:r>
            <a:r>
              <a:rPr lang="de-DE" baseline="30000" dirty="0" smtClean="0"/>
              <a:t>-</a:t>
            </a:r>
            <a:r>
              <a:rPr lang="de-DE" baseline="-25000" dirty="0" smtClean="0"/>
              <a:t>Y</a:t>
            </a:r>
            <a:endParaRPr lang="de-DE" baseline="-25000" dirty="0"/>
          </a:p>
        </p:txBody>
      </p:sp>
      <p:cxnSp>
        <p:nvCxnSpPr>
          <p:cNvPr id="59411" name="Gerade Verbindung mit Pfeil 59410"/>
          <p:cNvCxnSpPr>
            <a:stCxn id="24" idx="2"/>
          </p:cNvCxnSpPr>
          <p:nvPr/>
        </p:nvCxnSpPr>
        <p:spPr>
          <a:xfrm flipH="1">
            <a:off x="971600" y="1484784"/>
            <a:ext cx="302709" cy="350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>
            <a:off x="3707904" y="1547500"/>
            <a:ext cx="302709" cy="350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H="1" flipV="1">
            <a:off x="2627784" y="3347700"/>
            <a:ext cx="216024" cy="112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1331640" y="2996952"/>
            <a:ext cx="53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8380"/>
                </a:solidFill>
              </a:rPr>
              <a:t>λ</a:t>
            </a:r>
            <a:r>
              <a:rPr lang="de-DE" baseline="-25000" dirty="0" err="1">
                <a:solidFill>
                  <a:srgbClr val="008380"/>
                </a:solidFill>
              </a:rPr>
              <a:t>YjX</a:t>
            </a:r>
            <a:endParaRPr lang="de-DE" dirty="0"/>
          </a:p>
        </p:txBody>
      </p:sp>
      <p:cxnSp>
        <p:nvCxnSpPr>
          <p:cNvPr id="43" name="Gerade Verbindung mit Pfeil 42"/>
          <p:cNvCxnSpPr/>
          <p:nvPr/>
        </p:nvCxnSpPr>
        <p:spPr>
          <a:xfrm flipH="1" flipV="1">
            <a:off x="1619672" y="2780928"/>
            <a:ext cx="432048" cy="504056"/>
          </a:xfrm>
          <a:prstGeom prst="straightConnector1">
            <a:avLst/>
          </a:prstGeom>
          <a:ln>
            <a:solidFill>
              <a:srgbClr val="00838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2369076" y="3573016"/>
            <a:ext cx="436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008380"/>
                </a:solidFill>
              </a:rPr>
              <a:t>λ</a:t>
            </a:r>
            <a:r>
              <a:rPr lang="de-DE" baseline="-25000" dirty="0" err="1" smtClean="0">
                <a:solidFill>
                  <a:srgbClr val="008380"/>
                </a:solidFill>
              </a:rPr>
              <a:t>Yj</a:t>
            </a:r>
            <a:endParaRPr lang="de-DE" dirty="0"/>
          </a:p>
        </p:txBody>
      </p:sp>
      <p:cxnSp>
        <p:nvCxnSpPr>
          <p:cNvPr id="47" name="Gerade Verbindung mit Pfeil 46"/>
          <p:cNvCxnSpPr/>
          <p:nvPr/>
        </p:nvCxnSpPr>
        <p:spPr>
          <a:xfrm flipH="1" flipV="1">
            <a:off x="2483768" y="3491716"/>
            <a:ext cx="432048" cy="504056"/>
          </a:xfrm>
          <a:prstGeom prst="straightConnector1">
            <a:avLst/>
          </a:prstGeom>
          <a:ln>
            <a:solidFill>
              <a:srgbClr val="00838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1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Pearl’s </a:t>
            </a:r>
            <a:r>
              <a:rPr lang="en-US" sz="3800" dirty="0"/>
              <a:t>Belief Propagation Algorithm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/>
            <a:r>
              <a:rPr lang="en-US" dirty="0" smtClean="0"/>
              <a:t>Initialization </a:t>
            </a:r>
            <a:r>
              <a:rPr lang="en-US" dirty="0"/>
              <a:t>step</a:t>
            </a:r>
          </a:p>
          <a:p>
            <a:pPr lvl="2"/>
            <a:r>
              <a:rPr lang="en-US" dirty="0">
                <a:sym typeface="Symbol" charset="0"/>
              </a:rPr>
              <a:t>For all 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V</a:t>
            </a:r>
            <a:r>
              <a:rPr lang="en-US" baseline="-25000" dirty="0">
                <a:solidFill>
                  <a:srgbClr val="00838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=</a:t>
            </a:r>
            <a:r>
              <a:rPr lang="en-US" dirty="0" err="1">
                <a:solidFill>
                  <a:srgbClr val="008380"/>
                </a:solidFill>
                <a:sym typeface="Symbol" charset="0"/>
              </a:rPr>
              <a:t>e</a:t>
            </a:r>
            <a:r>
              <a:rPr lang="en-US" baseline="-25000" dirty="0" err="1">
                <a:solidFill>
                  <a:srgbClr val="00838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 in E</a:t>
            </a:r>
            <a:r>
              <a:rPr lang="en-US" dirty="0">
                <a:sym typeface="Symbol" charset="0"/>
              </a:rPr>
              <a:t>: </a:t>
            </a:r>
          </a:p>
          <a:p>
            <a:pPr lvl="3"/>
            <a:r>
              <a:rPr lang="en-US" dirty="0">
                <a:solidFill>
                  <a:srgbClr val="008380"/>
                </a:solidFill>
                <a:sym typeface="Symbol" charset="0"/>
              </a:rPr>
              <a:t>(x</a:t>
            </a:r>
            <a:r>
              <a:rPr lang="en-US" baseline="-25000" dirty="0">
                <a:solidFill>
                  <a:srgbClr val="00838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) = 1 </a:t>
            </a:r>
            <a:r>
              <a:rPr lang="en-US" dirty="0" smtClean="0">
                <a:sym typeface="Symbol" charset="0"/>
              </a:rPr>
              <a:t>whenever 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x</a:t>
            </a:r>
            <a:r>
              <a:rPr lang="en-US" baseline="-25000" dirty="0">
                <a:solidFill>
                  <a:srgbClr val="00838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8380"/>
                </a:solidFill>
                <a:cs typeface="Arial" charset="0"/>
                <a:sym typeface="Symbol" charset="0"/>
              </a:rPr>
              <a:t>= </a:t>
            </a:r>
            <a:r>
              <a:rPr lang="en-US" dirty="0" err="1">
                <a:solidFill>
                  <a:srgbClr val="008380"/>
                </a:solidFill>
                <a:cs typeface="Arial" charset="0"/>
                <a:sym typeface="Symbol" charset="0"/>
              </a:rPr>
              <a:t>e</a:t>
            </a:r>
            <a:r>
              <a:rPr lang="en-US" baseline="-25000" dirty="0" err="1">
                <a:solidFill>
                  <a:srgbClr val="008380"/>
                </a:solidFill>
                <a:cs typeface="Arial" charset="0"/>
                <a:sym typeface="Symbol" charset="0"/>
              </a:rPr>
              <a:t>i</a:t>
            </a:r>
            <a:r>
              <a:rPr lang="en-US" baseline="-25000" dirty="0">
                <a:solidFill>
                  <a:srgbClr val="008380"/>
                </a:solidFill>
                <a:cs typeface="Arial" charset="0"/>
                <a:sym typeface="Symbol" charset="0"/>
              </a:rPr>
              <a:t> </a:t>
            </a:r>
            <a:r>
              <a:rPr lang="en-US" dirty="0">
                <a:cs typeface="Arial" charset="0"/>
                <a:sym typeface="Symbol" charset="0"/>
              </a:rPr>
              <a:t>;  </a:t>
            </a:r>
            <a:r>
              <a:rPr lang="en-US" dirty="0">
                <a:solidFill>
                  <a:srgbClr val="008380"/>
                </a:solidFill>
                <a:cs typeface="Arial" charset="0"/>
                <a:sym typeface="Symbol" charset="0"/>
              </a:rPr>
              <a:t>0</a:t>
            </a:r>
            <a:r>
              <a:rPr lang="en-US" dirty="0">
                <a:cs typeface="Arial" charset="0"/>
                <a:sym typeface="Symbol" charset="0"/>
              </a:rPr>
              <a:t> otherwise</a:t>
            </a:r>
            <a:endParaRPr lang="en-US" dirty="0">
              <a:sym typeface="Symbol" charset="0"/>
            </a:endParaRPr>
          </a:p>
          <a:p>
            <a:pPr lvl="3"/>
            <a:r>
              <a:rPr lang="en-US" dirty="0">
                <a:solidFill>
                  <a:srgbClr val="008380"/>
                </a:solidFill>
                <a:sym typeface="Symbol" charset="0"/>
              </a:rPr>
              <a:t>(x</a:t>
            </a:r>
            <a:r>
              <a:rPr lang="en-US" baseline="-25000" dirty="0">
                <a:solidFill>
                  <a:srgbClr val="00838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) = 1 </a:t>
            </a:r>
            <a:r>
              <a:rPr lang="en-US" dirty="0" smtClean="0">
                <a:sym typeface="Symbol" charset="0"/>
              </a:rPr>
              <a:t>whenever 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x</a:t>
            </a:r>
            <a:r>
              <a:rPr lang="en-US" baseline="-25000" dirty="0">
                <a:solidFill>
                  <a:srgbClr val="00838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8380"/>
                </a:solidFill>
                <a:cs typeface="Arial" charset="0"/>
                <a:sym typeface="Symbol" charset="0"/>
              </a:rPr>
              <a:t>= </a:t>
            </a:r>
            <a:r>
              <a:rPr lang="en-US" dirty="0" err="1">
                <a:solidFill>
                  <a:srgbClr val="008380"/>
                </a:solidFill>
                <a:cs typeface="Arial" charset="0"/>
                <a:sym typeface="Symbol" charset="0"/>
              </a:rPr>
              <a:t>e</a:t>
            </a:r>
            <a:r>
              <a:rPr lang="en-US" baseline="-25000" dirty="0" err="1">
                <a:solidFill>
                  <a:srgbClr val="008380"/>
                </a:solidFill>
                <a:cs typeface="Arial" charset="0"/>
                <a:sym typeface="Symbol" charset="0"/>
              </a:rPr>
              <a:t>i</a:t>
            </a:r>
            <a:r>
              <a:rPr lang="en-US" baseline="-25000" dirty="0">
                <a:solidFill>
                  <a:srgbClr val="008380"/>
                </a:solidFill>
                <a:cs typeface="Arial" charset="0"/>
                <a:sym typeface="Symbol" charset="0"/>
              </a:rPr>
              <a:t> </a:t>
            </a:r>
            <a:r>
              <a:rPr lang="en-US" dirty="0">
                <a:cs typeface="Arial" charset="0"/>
                <a:sym typeface="Symbol" charset="0"/>
              </a:rPr>
              <a:t>;  </a:t>
            </a:r>
            <a:r>
              <a:rPr lang="en-US" dirty="0">
                <a:solidFill>
                  <a:srgbClr val="008380"/>
                </a:solidFill>
                <a:cs typeface="Arial" charset="0"/>
                <a:sym typeface="Symbol" charset="0"/>
              </a:rPr>
              <a:t>0</a:t>
            </a:r>
            <a:r>
              <a:rPr lang="en-US" dirty="0">
                <a:cs typeface="Arial" charset="0"/>
                <a:sym typeface="Symbol" charset="0"/>
              </a:rPr>
              <a:t> otherwise</a:t>
            </a:r>
            <a:endParaRPr lang="en-US" dirty="0">
              <a:sym typeface="Symbol" charset="0"/>
            </a:endParaRPr>
          </a:p>
          <a:p>
            <a:pPr lvl="2"/>
            <a:r>
              <a:rPr lang="en-US" dirty="0"/>
              <a:t>For nodes without parents</a:t>
            </a:r>
          </a:p>
          <a:p>
            <a:pPr lvl="3"/>
            <a:r>
              <a:rPr lang="en-US" dirty="0">
                <a:solidFill>
                  <a:srgbClr val="008380"/>
                </a:solidFill>
                <a:sym typeface="Symbol" charset="0"/>
              </a:rPr>
              <a:t>(x</a:t>
            </a:r>
            <a:r>
              <a:rPr lang="en-US" baseline="-25000" dirty="0">
                <a:solidFill>
                  <a:srgbClr val="00838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) = p(x</a:t>
            </a:r>
            <a:r>
              <a:rPr lang="en-US" baseline="-25000" dirty="0">
                <a:solidFill>
                  <a:srgbClr val="00838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)  </a:t>
            </a:r>
            <a:r>
              <a:rPr lang="en-US" dirty="0">
                <a:sym typeface="Symbol" charset="0"/>
              </a:rPr>
              <a:t>-  prior probabilities</a:t>
            </a:r>
          </a:p>
          <a:p>
            <a:pPr lvl="2"/>
            <a:r>
              <a:rPr lang="en-US" dirty="0">
                <a:sym typeface="Symbol" charset="0"/>
              </a:rPr>
              <a:t>For nodes without children</a:t>
            </a:r>
          </a:p>
          <a:p>
            <a:pPr lvl="3"/>
            <a:r>
              <a:rPr lang="en-US" dirty="0">
                <a:solidFill>
                  <a:srgbClr val="008380"/>
                </a:solidFill>
                <a:sym typeface="Symbol" charset="0"/>
              </a:rPr>
              <a:t>(x</a:t>
            </a:r>
            <a:r>
              <a:rPr lang="en-US" baseline="-25000" dirty="0">
                <a:solidFill>
                  <a:srgbClr val="00838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) = 1 </a:t>
            </a:r>
            <a:r>
              <a:rPr lang="en-US" dirty="0">
                <a:sym typeface="Symbol" charset="0"/>
              </a:rPr>
              <a:t>uniformly (normalize at end)</a:t>
            </a:r>
          </a:p>
        </p:txBody>
      </p:sp>
    </p:spTree>
    <p:extLst>
      <p:ext uri="{BB962C8B-B14F-4D97-AF65-F5344CB8AC3E}">
        <p14:creationId xmlns:p14="http://schemas.microsoft.com/office/powerpoint/2010/main" val="425403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Pearl’s </a:t>
            </a:r>
            <a:r>
              <a:rPr lang="en-US" sz="3800" dirty="0"/>
              <a:t>Belief Propagation Algorithm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/>
              <a:t>Iterate until no change occurs</a:t>
            </a:r>
          </a:p>
          <a:p>
            <a:pPr lvl="2"/>
            <a:r>
              <a:rPr lang="en-US" sz="1800" dirty="0"/>
              <a:t>(For each node </a:t>
            </a:r>
            <a:r>
              <a:rPr lang="en-US" sz="1800" dirty="0">
                <a:solidFill>
                  <a:srgbClr val="008380"/>
                </a:solidFill>
              </a:rPr>
              <a:t>X</a:t>
            </a:r>
            <a:r>
              <a:rPr lang="en-US" sz="1800" dirty="0"/>
              <a:t>) if </a:t>
            </a:r>
            <a:r>
              <a:rPr lang="en-US" sz="1800" dirty="0">
                <a:solidFill>
                  <a:srgbClr val="008380"/>
                </a:solidFill>
              </a:rPr>
              <a:t>X</a:t>
            </a:r>
            <a:r>
              <a:rPr lang="en-US" sz="1800" dirty="0"/>
              <a:t> has received all the </a:t>
            </a:r>
            <a:r>
              <a:rPr lang="el-GR" sz="1800" dirty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messages from its parents, calculate </a:t>
            </a:r>
            <a:r>
              <a:rPr lang="el-GR" sz="1800" dirty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(x</a:t>
            </a:r>
            <a:r>
              <a:rPr lang="en-US" sz="1800" dirty="0">
                <a:cs typeface="Arial" charset="0"/>
              </a:rPr>
              <a:t>)</a:t>
            </a:r>
          </a:p>
          <a:p>
            <a:pPr lvl="2"/>
            <a:r>
              <a:rPr lang="en-US" sz="1800" dirty="0"/>
              <a:t>(For each node </a:t>
            </a:r>
            <a:r>
              <a:rPr lang="en-US" sz="1800" dirty="0">
                <a:solidFill>
                  <a:srgbClr val="008380"/>
                </a:solidFill>
              </a:rPr>
              <a:t>X</a:t>
            </a:r>
            <a:r>
              <a:rPr lang="en-US" sz="1800" dirty="0"/>
              <a:t>) if </a:t>
            </a:r>
            <a:r>
              <a:rPr lang="en-US" sz="1800" dirty="0">
                <a:solidFill>
                  <a:srgbClr val="008380"/>
                </a:solidFill>
              </a:rPr>
              <a:t>X</a:t>
            </a:r>
            <a:r>
              <a:rPr lang="en-US" sz="1800" dirty="0"/>
              <a:t> has received all the </a:t>
            </a:r>
            <a:r>
              <a:rPr lang="el-GR" sz="1800" dirty="0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messages from its children, calculate </a:t>
            </a:r>
            <a:r>
              <a:rPr lang="el-GR" sz="1800" dirty="0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(x)</a:t>
            </a:r>
          </a:p>
          <a:p>
            <a:pPr lvl="2"/>
            <a:r>
              <a:rPr lang="en-US" sz="1800" dirty="0"/>
              <a:t>(For each node </a:t>
            </a:r>
            <a:r>
              <a:rPr lang="en-US" sz="1800" dirty="0">
                <a:solidFill>
                  <a:srgbClr val="008380"/>
                </a:solidFill>
              </a:rPr>
              <a:t>X</a:t>
            </a:r>
            <a:r>
              <a:rPr lang="en-US" sz="1800" dirty="0"/>
              <a:t>) if </a:t>
            </a:r>
            <a:r>
              <a:rPr lang="el-GR" sz="1800" dirty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(x</a:t>
            </a:r>
            <a:r>
              <a:rPr lang="en-US" sz="1800" dirty="0">
                <a:cs typeface="Arial" charset="0"/>
              </a:rPr>
              <a:t>) has been calculated and 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X</a:t>
            </a:r>
            <a:r>
              <a:rPr lang="en-US" sz="1800" dirty="0">
                <a:cs typeface="Arial" charset="0"/>
              </a:rPr>
              <a:t> received all the </a:t>
            </a:r>
            <a:r>
              <a:rPr lang="el-GR" sz="1800" dirty="0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sz="1800" dirty="0">
                <a:cs typeface="Arial" charset="0"/>
              </a:rPr>
              <a:t>-messages from all its children (except 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Y</a:t>
            </a:r>
            <a:r>
              <a:rPr lang="en-US" sz="1800" dirty="0">
                <a:cs typeface="Arial" charset="0"/>
              </a:rPr>
              <a:t>), calculate </a:t>
            </a:r>
            <a:r>
              <a:rPr lang="el-GR" sz="1800" dirty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1800" baseline="-25000" dirty="0">
                <a:solidFill>
                  <a:srgbClr val="008380"/>
                </a:solidFill>
                <a:cs typeface="Arial" charset="0"/>
              </a:rPr>
              <a:t>XY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(x) </a:t>
            </a:r>
            <a:r>
              <a:rPr lang="en-US" sz="1800" dirty="0">
                <a:cs typeface="Arial" charset="0"/>
              </a:rPr>
              <a:t>and send it to 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Y</a:t>
            </a:r>
            <a:r>
              <a:rPr lang="en-US" sz="1800" dirty="0">
                <a:cs typeface="Arial" charset="0"/>
              </a:rPr>
              <a:t>.</a:t>
            </a:r>
          </a:p>
          <a:p>
            <a:pPr lvl="2"/>
            <a:r>
              <a:rPr lang="en-US" sz="1800" dirty="0"/>
              <a:t>(For each node </a:t>
            </a:r>
            <a:r>
              <a:rPr lang="en-US" sz="1800" dirty="0">
                <a:solidFill>
                  <a:srgbClr val="008380"/>
                </a:solidFill>
              </a:rPr>
              <a:t>X</a:t>
            </a:r>
            <a:r>
              <a:rPr lang="en-US" sz="1800" dirty="0"/>
              <a:t>) if </a:t>
            </a:r>
            <a:r>
              <a:rPr lang="el-GR" sz="1800" dirty="0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(x) </a:t>
            </a:r>
            <a:r>
              <a:rPr lang="en-US" sz="1800" dirty="0">
                <a:cs typeface="Arial" charset="0"/>
              </a:rPr>
              <a:t>has been calculated and 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X</a:t>
            </a:r>
            <a:r>
              <a:rPr lang="en-US" sz="1800" dirty="0">
                <a:cs typeface="Arial" charset="0"/>
              </a:rPr>
              <a:t> received all the </a:t>
            </a:r>
            <a:r>
              <a:rPr lang="el-GR" sz="1800" dirty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1800" dirty="0">
                <a:cs typeface="Arial" charset="0"/>
              </a:rPr>
              <a:t>-messages from all parents (except 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U</a:t>
            </a:r>
            <a:r>
              <a:rPr lang="en-US" sz="1800" dirty="0">
                <a:cs typeface="Arial" charset="0"/>
              </a:rPr>
              <a:t>), calculate </a:t>
            </a:r>
            <a:r>
              <a:rPr lang="el-GR" sz="1800" dirty="0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sz="1800" baseline="-25000" dirty="0">
                <a:solidFill>
                  <a:srgbClr val="008380"/>
                </a:solidFill>
                <a:cs typeface="Arial" charset="0"/>
              </a:rPr>
              <a:t>XU</a:t>
            </a:r>
            <a:r>
              <a:rPr lang="en-US" sz="1800" dirty="0" smtClean="0">
                <a:solidFill>
                  <a:srgbClr val="008380"/>
                </a:solidFill>
                <a:cs typeface="Arial" charset="0"/>
              </a:rPr>
              <a:t>(u) </a:t>
            </a:r>
            <a:r>
              <a:rPr lang="en-US" sz="1800" dirty="0">
                <a:cs typeface="Arial" charset="0"/>
              </a:rPr>
              <a:t>and send it to </a:t>
            </a:r>
            <a:r>
              <a:rPr lang="en-US" sz="1800" dirty="0">
                <a:solidFill>
                  <a:srgbClr val="008380"/>
                </a:solidFill>
                <a:cs typeface="Arial" charset="0"/>
              </a:rPr>
              <a:t>U</a:t>
            </a:r>
            <a:r>
              <a:rPr lang="en-US" sz="2400" dirty="0">
                <a:cs typeface="Arial" charset="0"/>
              </a:rPr>
              <a:t>.</a:t>
            </a:r>
          </a:p>
          <a:p>
            <a:pPr lvl="1"/>
            <a:r>
              <a:rPr lang="en-US" sz="2400" dirty="0">
                <a:cs typeface="Arial" charset="0"/>
              </a:rPr>
              <a:t>Compute 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BEL(X) = </a:t>
            </a:r>
            <a:r>
              <a:rPr lang="el-GR" sz="2400" dirty="0">
                <a:solidFill>
                  <a:srgbClr val="008380"/>
                </a:solidFill>
                <a:cs typeface="Arial" charset="0"/>
              </a:rPr>
              <a:t>λ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(x)</a:t>
            </a:r>
            <a:r>
              <a:rPr lang="el-GR" sz="2400" dirty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2400" dirty="0">
                <a:solidFill>
                  <a:srgbClr val="008380"/>
                </a:solidFill>
                <a:cs typeface="Arial" charset="0"/>
              </a:rPr>
              <a:t>(x)</a:t>
            </a:r>
            <a:r>
              <a:rPr lang="en-US" sz="2400" dirty="0">
                <a:cs typeface="Arial" charset="0"/>
              </a:rPr>
              <a:t> and normalize</a:t>
            </a:r>
            <a:endParaRPr lang="el-GR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3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On a </a:t>
            </a:r>
            <a:r>
              <a:rPr lang="en-US" sz="2400" dirty="0" err="1"/>
              <a:t>polytree</a:t>
            </a:r>
            <a:r>
              <a:rPr lang="en-US" sz="2400" dirty="0"/>
              <a:t>, the BP algorithm converges in time proportional to diameter of network – at most linear</a:t>
            </a:r>
          </a:p>
          <a:p>
            <a:r>
              <a:rPr lang="en-US" sz="2400" dirty="0"/>
              <a:t>Work done in a node is proportional to the size of CPT</a:t>
            </a:r>
          </a:p>
          <a:p>
            <a:r>
              <a:rPr lang="en-US" sz="2400" dirty="0"/>
              <a:t>Hence BP is linear in number of network parameters</a:t>
            </a:r>
          </a:p>
          <a:p>
            <a:r>
              <a:rPr lang="en-US" sz="2400" dirty="0"/>
              <a:t>For general </a:t>
            </a:r>
            <a:r>
              <a:rPr lang="en-US" sz="2400" dirty="0" smtClean="0"/>
              <a:t>BNs</a:t>
            </a:r>
            <a:endParaRPr lang="en-US" sz="2400" dirty="0"/>
          </a:p>
          <a:p>
            <a:pPr lvl="1"/>
            <a:r>
              <a:rPr lang="en-US" sz="2000" dirty="0"/>
              <a:t>Exact inference is NP-</a:t>
            </a:r>
            <a:r>
              <a:rPr lang="en-US" sz="2000" dirty="0" smtClean="0"/>
              <a:t>hard</a:t>
            </a:r>
            <a:endParaRPr lang="en-US" sz="2000" dirty="0"/>
          </a:p>
          <a:p>
            <a:pPr lvl="1"/>
            <a:r>
              <a:rPr lang="en-US" sz="2000" dirty="0"/>
              <a:t>Approximate inference is NP-</a:t>
            </a:r>
            <a:r>
              <a:rPr lang="en-US" sz="2000" dirty="0" smtClean="0"/>
              <a:t>hard</a:t>
            </a:r>
          </a:p>
          <a:p>
            <a:pPr lvl="1"/>
            <a:endParaRPr lang="en-US" sz="2000" dirty="0" smtClean="0"/>
          </a:p>
          <a:p>
            <a:r>
              <a:rPr lang="en-US" sz="2200" dirty="0" smtClean="0"/>
              <a:t>Most BNs are not </a:t>
            </a:r>
            <a:r>
              <a:rPr lang="en-US" sz="2200" dirty="0" err="1" smtClean="0"/>
              <a:t>polytrees</a:t>
            </a:r>
            <a:r>
              <a:rPr lang="en-US" sz="2200" dirty="0" smtClean="0"/>
              <a:t>. What to do?</a:t>
            </a:r>
            <a:endParaRPr lang="en-US" sz="2200" dirty="0"/>
          </a:p>
          <a:p>
            <a:pPr lvl="1"/>
            <a:r>
              <a:rPr lang="en-US" sz="2200" dirty="0">
                <a:solidFill>
                  <a:srgbClr val="0000FF"/>
                </a:solidFill>
              </a:rPr>
              <a:t>Clustering </a:t>
            </a:r>
            <a:r>
              <a:rPr lang="en-US" sz="2200" dirty="0" smtClean="0">
                <a:solidFill>
                  <a:srgbClr val="0000FF"/>
                </a:solidFill>
              </a:rPr>
              <a:t>(e.g., junction </a:t>
            </a:r>
            <a:r>
              <a:rPr lang="en-US" sz="2200" dirty="0">
                <a:solidFill>
                  <a:srgbClr val="0000FF"/>
                </a:solidFill>
              </a:rPr>
              <a:t>tree) </a:t>
            </a:r>
            <a:r>
              <a:rPr lang="en-US" sz="2200" dirty="0"/>
              <a:t>algorithm </a:t>
            </a:r>
            <a:r>
              <a:rPr lang="en-US" sz="2200" dirty="0" smtClean="0"/>
              <a:t>(somewhat later) to make graph tree like and then use BP </a:t>
            </a:r>
            <a:endParaRPr lang="en-US" sz="2200" dirty="0"/>
          </a:p>
          <a:p>
            <a:pPr lvl="1"/>
            <a:r>
              <a:rPr lang="en-US" sz="2200" dirty="0"/>
              <a:t>Approximate inference </a:t>
            </a:r>
            <a:r>
              <a:rPr lang="en-US" sz="2200" dirty="0" smtClean="0"/>
              <a:t>(next slides)</a:t>
            </a:r>
            <a:endParaRPr lang="en-US" sz="22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937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BNs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58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Approximation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answers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queries</a:t>
            </a:r>
            <a:r>
              <a:rPr lang="de-DE" dirty="0" smtClean="0"/>
              <a:t>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posterior</a:t>
            </a:r>
            <a:r>
              <a:rPr lang="de-DE" dirty="0" smtClean="0"/>
              <a:t> (PX|E).</a:t>
            </a:r>
          </a:p>
          <a:p>
            <a:endParaRPr lang="de-DE" dirty="0" smtClean="0"/>
          </a:p>
          <a:p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assume</a:t>
            </a:r>
            <a:r>
              <a:rPr lang="de-DE" dirty="0" smtClean="0"/>
              <a:t> an intuitive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approximation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answer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/>
              <a:t> </a:t>
            </a:r>
            <a:r>
              <a:rPr lang="de-DE" dirty="0" err="1" smtClean="0"/>
              <a:t>erroneous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amount</a:t>
            </a: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err="1" smtClean="0"/>
              <a:t>Formally</a:t>
            </a:r>
            <a:r>
              <a:rPr lang="de-DE" dirty="0"/>
              <a:t> </a:t>
            </a:r>
            <a:r>
              <a:rPr lang="de-DE" dirty="0" err="1" smtClean="0"/>
              <a:t>treated</a:t>
            </a:r>
            <a:r>
              <a:rPr lang="de-DE" dirty="0" smtClean="0"/>
              <a:t> in PAC </a:t>
            </a:r>
            <a:r>
              <a:rPr lang="de-DE" dirty="0" err="1" smtClean="0"/>
              <a:t>theory</a:t>
            </a:r>
            <a:r>
              <a:rPr lang="de-DE" dirty="0" smtClean="0"/>
              <a:t> (</a:t>
            </a:r>
            <a:r>
              <a:rPr lang="de-DE" dirty="0" err="1" smtClean="0"/>
              <a:t>Probably</a:t>
            </a:r>
            <a:r>
              <a:rPr lang="de-DE" dirty="0" smtClean="0"/>
              <a:t> </a:t>
            </a:r>
            <a:r>
              <a:rPr lang="de-DE" dirty="0" err="1" smtClean="0"/>
              <a:t>Approximately</a:t>
            </a:r>
            <a:r>
              <a:rPr lang="de-DE" dirty="0" smtClean="0"/>
              <a:t> </a:t>
            </a:r>
            <a:r>
              <a:rPr lang="de-DE" dirty="0" err="1" smtClean="0"/>
              <a:t>Correct</a:t>
            </a:r>
            <a:r>
              <a:rPr lang="de-DE" dirty="0" smtClean="0"/>
              <a:t>)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(</a:t>
            </a:r>
            <a:r>
              <a:rPr lang="de-DE" dirty="0" err="1" smtClean="0"/>
              <a:t>δ,ε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Confidence</a:t>
            </a:r>
            <a:r>
              <a:rPr lang="de-DE" dirty="0" smtClean="0"/>
              <a:t> (</a:t>
            </a:r>
            <a:r>
              <a:rPr lang="de-DE" dirty="0" err="1" smtClean="0"/>
              <a:t>quantified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δ</a:t>
            </a:r>
            <a:r>
              <a:rPr lang="de-DE" dirty="0" smtClean="0"/>
              <a:t>) in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maximally</a:t>
            </a:r>
            <a:r>
              <a:rPr lang="de-DE" dirty="0"/>
              <a:t> </a:t>
            </a:r>
            <a:r>
              <a:rPr lang="de-DE" dirty="0" err="1" smtClean="0"/>
              <a:t>deviates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true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ε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PAC </a:t>
            </a:r>
            <a:r>
              <a:rPr lang="de-DE" dirty="0" err="1" smtClean="0"/>
              <a:t>discussed</a:t>
            </a:r>
            <a:r>
              <a:rPr lang="de-DE" dirty="0" smtClean="0"/>
              <a:t> in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lectures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8405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402"/>
          </a:xfrm>
        </p:spPr>
        <p:txBody>
          <a:bodyPr/>
          <a:lstStyle/>
          <a:p>
            <a:r>
              <a:rPr lang="en-US" altLang="ko-KR" sz="2800" dirty="0" smtClean="0">
                <a:ea typeface="굴림" pitchFamily="50" charset="-127"/>
              </a:rPr>
              <a:t>Approximate Inference </a:t>
            </a:r>
            <a:r>
              <a:rPr lang="en-US" altLang="ko-KR" sz="2800" dirty="0">
                <a:ea typeface="굴림" pitchFamily="50" charset="-127"/>
              </a:rPr>
              <a:t>i</a:t>
            </a:r>
            <a:r>
              <a:rPr lang="en-US" altLang="ko-KR" sz="2800" dirty="0" smtClean="0">
                <a:ea typeface="굴림" pitchFamily="50" charset="-127"/>
              </a:rPr>
              <a:t>n Bayesian Networks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ko-KR" sz="2400" dirty="0" smtClean="0">
                <a:ea typeface="굴림" pitchFamily="50" charset="-127"/>
              </a:rPr>
              <a:t>Monte Carlo algorithm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Widely used to estimate quantities that are difficult to calculate exactly (Remember:  for BNs NP-hardness)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Randomized sampling algorithm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Accuracy depends on the number of samples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Two families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 smtClean="0">
                <a:ea typeface="굴림" pitchFamily="50" charset="-127"/>
              </a:rPr>
              <a:t>Direct sampling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 smtClean="0">
                <a:ea typeface="굴림" pitchFamily="50" charset="-127"/>
              </a:rPr>
              <a:t>Markov chain sampling</a:t>
            </a:r>
          </a:p>
          <a:p>
            <a:pPr lvl="2">
              <a:lnSpc>
                <a:spcPct val="90000"/>
              </a:lnSpc>
            </a:pPr>
            <a:endParaRPr lang="en-US" altLang="ko-KR" sz="1800" dirty="0">
              <a:ea typeface="굴림" pitchFamily="50" charset="-127"/>
            </a:endParaRPr>
          </a:p>
          <a:p>
            <a:pPr lvl="2">
              <a:lnSpc>
                <a:spcPct val="90000"/>
              </a:lnSpc>
            </a:pPr>
            <a:endParaRPr lang="en-US" altLang="ko-KR" sz="1800" dirty="0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534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638944"/>
          </a:xfrm>
        </p:spPr>
        <p:txBody>
          <a:bodyPr/>
          <a:lstStyle/>
          <a:p>
            <a:r>
              <a:rPr lang="en-US" dirty="0" smtClean="0"/>
              <a:t>Inference by stochastic simulation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784"/>
            <a:ext cx="85344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38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6" name="Oval 46"/>
          <p:cNvSpPr>
            <a:spLocks noChangeArrowheads="1"/>
          </p:cNvSpPr>
          <p:nvPr/>
        </p:nvSpPr>
        <p:spPr bwMode="auto">
          <a:xfrm>
            <a:off x="127446" y="5387752"/>
            <a:ext cx="1524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125" name="Oval 45"/>
          <p:cNvSpPr>
            <a:spLocks noChangeArrowheads="1"/>
          </p:cNvSpPr>
          <p:nvPr/>
        </p:nvSpPr>
        <p:spPr bwMode="auto">
          <a:xfrm>
            <a:off x="3099246" y="2415952"/>
            <a:ext cx="12954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124" name="Oval 44"/>
          <p:cNvSpPr>
            <a:spLocks noChangeArrowheads="1"/>
          </p:cNvSpPr>
          <p:nvPr/>
        </p:nvSpPr>
        <p:spPr bwMode="auto">
          <a:xfrm>
            <a:off x="107504" y="2564904"/>
            <a:ext cx="12954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123" name="Oval 43"/>
          <p:cNvSpPr>
            <a:spLocks noChangeArrowheads="1"/>
          </p:cNvSpPr>
          <p:nvPr/>
        </p:nvSpPr>
        <p:spPr bwMode="auto">
          <a:xfrm>
            <a:off x="1575246" y="1196752"/>
            <a:ext cx="1219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278" name="AutoShape 38"/>
          <p:cNvSpPr>
            <a:spLocks noChangeArrowheads="1"/>
          </p:cNvSpPr>
          <p:nvPr/>
        </p:nvSpPr>
        <p:spPr bwMode="auto">
          <a:xfrm>
            <a:off x="4699446" y="1501552"/>
            <a:ext cx="4267200" cy="2971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2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Example in simple case</a:t>
            </a:r>
          </a:p>
        </p:txBody>
      </p:sp>
      <p:sp>
        <p:nvSpPr>
          <p:cNvPr id="54280" name="Oval 4"/>
          <p:cNvSpPr>
            <a:spLocks noChangeArrowheads="1"/>
          </p:cNvSpPr>
          <p:nvPr/>
        </p:nvSpPr>
        <p:spPr bwMode="auto">
          <a:xfrm>
            <a:off x="1557784" y="1723802"/>
            <a:ext cx="1319212" cy="576263"/>
          </a:xfrm>
          <a:prstGeom prst="ellipse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2000">
                <a:solidFill>
                  <a:schemeClr val="bg1"/>
                </a:solidFill>
                <a:ea typeface="굴림" pitchFamily="50" charset="-127"/>
              </a:rPr>
              <a:t>Cloudy</a:t>
            </a:r>
          </a:p>
        </p:txBody>
      </p:sp>
      <p:sp>
        <p:nvSpPr>
          <p:cNvPr id="54281" name="Oval 5"/>
          <p:cNvSpPr>
            <a:spLocks noChangeArrowheads="1"/>
          </p:cNvSpPr>
          <p:nvPr/>
        </p:nvSpPr>
        <p:spPr bwMode="auto">
          <a:xfrm>
            <a:off x="1697484" y="4244752"/>
            <a:ext cx="1249362" cy="576263"/>
          </a:xfrm>
          <a:prstGeom prst="ellipse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2000">
                <a:solidFill>
                  <a:schemeClr val="bg1"/>
                </a:solidFill>
                <a:ea typeface="굴림" pitchFamily="50" charset="-127"/>
              </a:rPr>
              <a:t>WetGrass</a:t>
            </a:r>
          </a:p>
        </p:txBody>
      </p:sp>
      <p:sp>
        <p:nvSpPr>
          <p:cNvPr id="54282" name="Oval 6"/>
          <p:cNvSpPr>
            <a:spLocks noChangeArrowheads="1"/>
          </p:cNvSpPr>
          <p:nvPr/>
        </p:nvSpPr>
        <p:spPr bwMode="auto">
          <a:xfrm>
            <a:off x="864046" y="3165252"/>
            <a:ext cx="1317625" cy="576263"/>
          </a:xfrm>
          <a:prstGeom prst="ellipse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2000">
                <a:solidFill>
                  <a:schemeClr val="bg1"/>
                </a:solidFill>
                <a:ea typeface="굴림" pitchFamily="50" charset="-127"/>
              </a:rPr>
              <a:t>Sprinkler</a:t>
            </a:r>
          </a:p>
        </p:txBody>
      </p:sp>
      <p:sp>
        <p:nvSpPr>
          <p:cNvPr id="54283" name="Oval 7"/>
          <p:cNvSpPr>
            <a:spLocks noChangeArrowheads="1"/>
          </p:cNvSpPr>
          <p:nvPr/>
        </p:nvSpPr>
        <p:spPr bwMode="auto">
          <a:xfrm>
            <a:off x="2461071" y="3092227"/>
            <a:ext cx="1317625" cy="576263"/>
          </a:xfrm>
          <a:prstGeom prst="ellipse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2000">
                <a:solidFill>
                  <a:schemeClr val="bg1"/>
                </a:solidFill>
                <a:ea typeface="굴림" pitchFamily="50" charset="-127"/>
              </a:rPr>
              <a:t>Rain</a:t>
            </a:r>
          </a:p>
        </p:txBody>
      </p:sp>
      <p:sp>
        <p:nvSpPr>
          <p:cNvPr id="54284" name="Line 8"/>
          <p:cNvSpPr>
            <a:spLocks noChangeShapeType="1"/>
          </p:cNvSpPr>
          <p:nvPr/>
        </p:nvSpPr>
        <p:spPr bwMode="auto">
          <a:xfrm flipH="1">
            <a:off x="1279971" y="2300065"/>
            <a:ext cx="555625" cy="86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5" name="Line 9"/>
          <p:cNvSpPr>
            <a:spLocks noChangeShapeType="1"/>
          </p:cNvSpPr>
          <p:nvPr/>
        </p:nvSpPr>
        <p:spPr bwMode="auto">
          <a:xfrm>
            <a:off x="1489521" y="3739927"/>
            <a:ext cx="415925" cy="5762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6" name="Line 10"/>
          <p:cNvSpPr>
            <a:spLocks noChangeShapeType="1"/>
          </p:cNvSpPr>
          <p:nvPr/>
        </p:nvSpPr>
        <p:spPr bwMode="auto">
          <a:xfrm flipH="1">
            <a:off x="2597596" y="3668490"/>
            <a:ext cx="347663" cy="6477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7" name="Line 11"/>
          <p:cNvSpPr>
            <a:spLocks noChangeShapeType="1"/>
          </p:cNvSpPr>
          <p:nvPr/>
        </p:nvSpPr>
        <p:spPr bwMode="auto">
          <a:xfrm>
            <a:off x="2597596" y="2300065"/>
            <a:ext cx="279400" cy="7921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8" name="Text Box 12"/>
          <p:cNvSpPr txBox="1">
            <a:spLocks noChangeArrowheads="1"/>
          </p:cNvSpPr>
          <p:nvPr/>
        </p:nvSpPr>
        <p:spPr bwMode="auto">
          <a:xfrm>
            <a:off x="133796" y="4340002"/>
            <a:ext cx="1557884" cy="166199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S	</a:t>
            </a:r>
            <a:r>
              <a:rPr lang="en-US" altLang="ko-KR" sz="1200" b="1" dirty="0" smtClean="0">
                <a:ea typeface="굴림" pitchFamily="50" charset="-127"/>
              </a:rPr>
              <a:t>R    P</a:t>
            </a:r>
            <a:r>
              <a:rPr lang="en-US" altLang="ko-KR" sz="1200" b="1" dirty="0">
                <a:ea typeface="굴림" pitchFamily="50" charset="-127"/>
              </a:rPr>
              <a:t>(</a:t>
            </a:r>
            <a:r>
              <a:rPr lang="en-US" altLang="ko-KR" sz="1200" b="1" dirty="0" smtClean="0">
                <a:ea typeface="굴림" pitchFamily="50" charset="-127"/>
              </a:rPr>
              <a:t>W|S,R)</a:t>
            </a:r>
            <a:endParaRPr lang="en-US" altLang="ko-KR" sz="1200" b="1" dirty="0">
              <a:ea typeface="굴림" pitchFamily="50" charset="-12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t	.99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f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t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f	.00</a:t>
            </a:r>
          </a:p>
        </p:txBody>
      </p:sp>
      <p:sp>
        <p:nvSpPr>
          <p:cNvPr id="54289" name="Text Box 13"/>
          <p:cNvSpPr txBox="1">
            <a:spLocks noChangeArrowheads="1"/>
          </p:cNvSpPr>
          <p:nvPr/>
        </p:nvSpPr>
        <p:spPr bwMode="auto">
          <a:xfrm>
            <a:off x="1749871" y="1292002"/>
            <a:ext cx="762000" cy="2841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P(C)=.5</a:t>
            </a:r>
          </a:p>
        </p:txBody>
      </p:sp>
      <p:sp>
        <p:nvSpPr>
          <p:cNvPr id="54290" name="Text Box 14"/>
          <p:cNvSpPr txBox="1">
            <a:spLocks noChangeArrowheads="1"/>
          </p:cNvSpPr>
          <p:nvPr/>
        </p:nvSpPr>
        <p:spPr bwMode="auto">
          <a:xfrm>
            <a:off x="3291334" y="1901602"/>
            <a:ext cx="992634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 smtClean="0">
                <a:ea typeface="굴림" pitchFamily="50" charset="-127"/>
              </a:rPr>
              <a:t>C    P</a:t>
            </a:r>
            <a:r>
              <a:rPr lang="en-US" altLang="ko-KR" sz="1200" b="1" dirty="0">
                <a:ea typeface="굴림" pitchFamily="50" charset="-127"/>
              </a:rPr>
              <a:t>(</a:t>
            </a:r>
            <a:r>
              <a:rPr lang="en-US" altLang="ko-KR" sz="1200" b="1" dirty="0" smtClean="0">
                <a:ea typeface="굴림" pitchFamily="50" charset="-127"/>
              </a:rPr>
              <a:t>R|C)</a:t>
            </a:r>
            <a:endParaRPr lang="en-US" altLang="ko-KR" sz="1200" b="1" dirty="0">
              <a:ea typeface="굴림" pitchFamily="50" charset="-12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.80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.20</a:t>
            </a:r>
          </a:p>
        </p:txBody>
      </p:sp>
      <p:sp>
        <p:nvSpPr>
          <p:cNvPr id="54291" name="Text Box 15"/>
          <p:cNvSpPr txBox="1">
            <a:spLocks noChangeArrowheads="1"/>
          </p:cNvSpPr>
          <p:nvPr/>
        </p:nvSpPr>
        <p:spPr bwMode="auto">
          <a:xfrm>
            <a:off x="354459" y="2054002"/>
            <a:ext cx="905173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 smtClean="0">
                <a:ea typeface="굴림" pitchFamily="50" charset="-127"/>
              </a:rPr>
              <a:t>C   P</a:t>
            </a:r>
            <a:r>
              <a:rPr lang="en-US" altLang="ko-KR" sz="1200" b="1" dirty="0">
                <a:ea typeface="굴림" pitchFamily="50" charset="-127"/>
              </a:rPr>
              <a:t>(</a:t>
            </a:r>
            <a:r>
              <a:rPr lang="en-US" altLang="ko-KR" sz="1200" b="1" dirty="0" smtClean="0">
                <a:ea typeface="굴림" pitchFamily="50" charset="-127"/>
              </a:rPr>
              <a:t>S|C)</a:t>
            </a:r>
            <a:endParaRPr lang="en-US" altLang="ko-KR" sz="1200" b="1" dirty="0">
              <a:ea typeface="굴림" pitchFamily="50" charset="-12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.10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.50</a:t>
            </a:r>
          </a:p>
        </p:txBody>
      </p:sp>
      <p:sp>
        <p:nvSpPr>
          <p:cNvPr id="54292" name="Text Box 17"/>
          <p:cNvSpPr txBox="1">
            <a:spLocks noChangeArrowheads="1"/>
          </p:cNvSpPr>
          <p:nvPr/>
        </p:nvSpPr>
        <p:spPr bwMode="auto">
          <a:xfrm>
            <a:off x="4845496" y="1842865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[Cloudy, Sprinkler, Rain, WetGrass]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4845496" y="2354040"/>
            <a:ext cx="260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[true,         ,       ,       ]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4851846" y="2811240"/>
            <a:ext cx="257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[true, false,       ,       ]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4858196" y="3268440"/>
            <a:ext cx="259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[true, false, true,       ]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4864546" y="3725640"/>
            <a:ext cx="261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[true, false, true, true]</a:t>
            </a:r>
          </a:p>
        </p:txBody>
      </p:sp>
      <p:sp>
        <p:nvSpPr>
          <p:cNvPr id="54297" name="Text Box 36"/>
          <p:cNvSpPr txBox="1">
            <a:spLocks noChangeArrowheads="1"/>
          </p:cNvSpPr>
          <p:nvPr/>
        </p:nvSpPr>
        <p:spPr bwMode="auto">
          <a:xfrm>
            <a:off x="4242246" y="1333277"/>
            <a:ext cx="12541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Sampling</a:t>
            </a:r>
          </a:p>
        </p:txBody>
      </p:sp>
      <p:grpSp>
        <p:nvGrpSpPr>
          <p:cNvPr id="54298" name="Group 40"/>
          <p:cNvGrpSpPr>
            <a:grpSpLocks/>
          </p:cNvGrpSpPr>
          <p:nvPr/>
        </p:nvGrpSpPr>
        <p:grpSpPr bwMode="auto">
          <a:xfrm>
            <a:off x="2987824" y="4509120"/>
            <a:ext cx="6051785" cy="2015452"/>
            <a:chOff x="2630" y="2992"/>
            <a:chExt cx="2986" cy="1076"/>
          </a:xfrm>
        </p:grpSpPr>
        <p:sp>
          <p:nvSpPr>
            <p:cNvPr id="54300" name="Rectangle 39"/>
            <p:cNvSpPr>
              <a:spLocks noChangeArrowheads="1"/>
            </p:cNvSpPr>
            <p:nvPr/>
          </p:nvSpPr>
          <p:spPr bwMode="auto">
            <a:xfrm>
              <a:off x="2630" y="3216"/>
              <a:ext cx="2986" cy="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54301" name="Text Box 35"/>
            <p:cNvSpPr txBox="1">
              <a:spLocks noChangeArrowheads="1"/>
            </p:cNvSpPr>
            <p:nvPr/>
          </p:nvSpPr>
          <p:spPr bwMode="auto">
            <a:xfrm>
              <a:off x="2666" y="3312"/>
              <a:ext cx="294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altLang="ko-KR" sz="1800" dirty="0" smtClean="0">
                  <a:ea typeface="굴림" pitchFamily="50" charset="-127"/>
                </a:rPr>
                <a:t>N </a:t>
              </a:r>
              <a:r>
                <a:rPr lang="en-US" altLang="ko-KR" sz="1800" dirty="0">
                  <a:ea typeface="굴림" pitchFamily="50" charset="-127"/>
                </a:rPr>
                <a:t>= </a:t>
              </a:r>
              <a:r>
                <a:rPr lang="en-US" altLang="ko-KR" sz="1800" dirty="0" smtClean="0">
                  <a:ea typeface="굴림" pitchFamily="50" charset="-127"/>
                </a:rPr>
                <a:t>1000 		           (# generated samples)</a:t>
              </a:r>
              <a:endParaRPr lang="en-US" altLang="ko-KR" sz="1800" dirty="0">
                <a:ea typeface="굴림" pitchFamily="50" charset="-127"/>
              </a:endParaRPr>
            </a:p>
            <a:p>
              <a:r>
                <a:rPr lang="en-US" altLang="ko-KR" sz="1800" dirty="0">
                  <a:ea typeface="굴림" pitchFamily="50" charset="-127"/>
                </a:rPr>
                <a:t>N(Rain=true) = N([ _ , _ , true, _ ]) = </a:t>
              </a:r>
              <a:r>
                <a:rPr lang="en-US" altLang="ko-KR" sz="1800" dirty="0" smtClean="0">
                  <a:ea typeface="굴림" pitchFamily="50" charset="-127"/>
                </a:rPr>
                <a:t>511 </a:t>
              </a:r>
            </a:p>
            <a:p>
              <a:r>
                <a:rPr lang="en-US" altLang="ko-KR" sz="1800" dirty="0">
                  <a:ea typeface="굴림" pitchFamily="50" charset="-127"/>
                </a:rPr>
                <a:t>	</a:t>
              </a:r>
              <a:r>
                <a:rPr lang="en-US" altLang="ko-KR" sz="1800" dirty="0" smtClean="0">
                  <a:ea typeface="굴림" pitchFamily="50" charset="-127"/>
                </a:rPr>
                <a:t>		   (# of samples for this event)</a:t>
              </a:r>
              <a:endParaRPr lang="en-US" altLang="ko-KR" sz="1800" dirty="0">
                <a:ea typeface="굴림" pitchFamily="50" charset="-127"/>
              </a:endParaRPr>
            </a:p>
            <a:p>
              <a:r>
                <a:rPr lang="en-US" altLang="ko-KR" sz="1800" dirty="0">
                  <a:ea typeface="굴림" pitchFamily="50" charset="-127"/>
                </a:rPr>
                <a:t>P(Rain=true) = </a:t>
              </a:r>
              <a:r>
                <a:rPr lang="en-US" altLang="ko-KR" sz="1800" dirty="0" smtClean="0">
                  <a:ea typeface="굴림" pitchFamily="50" charset="-127"/>
                </a:rPr>
                <a:t>0.511               (approximated probability) </a:t>
              </a:r>
              <a:endParaRPr lang="en-US" altLang="ko-KR" sz="1800" dirty="0">
                <a:ea typeface="굴림" pitchFamily="50" charset="-127"/>
              </a:endParaRPr>
            </a:p>
          </p:txBody>
        </p:sp>
        <p:sp>
          <p:nvSpPr>
            <p:cNvPr id="54302" name="Text Box 37"/>
            <p:cNvSpPr txBox="1">
              <a:spLocks noChangeArrowheads="1"/>
            </p:cNvSpPr>
            <p:nvPr/>
          </p:nvSpPr>
          <p:spPr bwMode="auto">
            <a:xfrm>
              <a:off x="2630" y="2992"/>
              <a:ext cx="795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altLang="ko-KR" sz="1800" dirty="0">
                  <a:ea typeface="굴림" pitchFamily="50" charset="-127"/>
                </a:rPr>
                <a:t>Estimating</a:t>
              </a:r>
            </a:p>
          </p:txBody>
        </p:sp>
      </p:grpSp>
      <p:sp>
        <p:nvSpPr>
          <p:cNvPr id="54299" name="Line 41"/>
          <p:cNvSpPr>
            <a:spLocks noChangeShapeType="1"/>
          </p:cNvSpPr>
          <p:nvPr/>
        </p:nvSpPr>
        <p:spPr bwMode="auto">
          <a:xfrm>
            <a:off x="4851846" y="2263552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05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6" grpId="0" animBg="1"/>
      <p:bldP spid="46125" grpId="0" animBg="1"/>
      <p:bldP spid="46124" grpId="0" animBg="1"/>
      <p:bldP spid="46123" grpId="0" animBg="1"/>
      <p:bldP spid="46098" grpId="0"/>
      <p:bldP spid="46111" grpId="0"/>
      <p:bldP spid="46112" grpId="0"/>
      <p:bldP spid="461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from empty network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Generating samples from a network that has no </a:t>
            </a:r>
            <a:r>
              <a:rPr lang="en-US" sz="2400" dirty="0" smtClean="0"/>
              <a:t>evidence associated </a:t>
            </a:r>
            <a:r>
              <a:rPr lang="en-US" sz="2400" dirty="0"/>
              <a:t>with it (</a:t>
            </a:r>
            <a:r>
              <a:rPr lang="en-US" sz="2400" i="1" dirty="0"/>
              <a:t>empty </a:t>
            </a:r>
            <a:r>
              <a:rPr lang="en-US" sz="2400" dirty="0"/>
              <a:t>network)</a:t>
            </a:r>
          </a:p>
          <a:p>
            <a:r>
              <a:rPr lang="de-DE" sz="2400" dirty="0" smtClean="0"/>
              <a:t>Basic </a:t>
            </a:r>
            <a:r>
              <a:rPr lang="de-DE" sz="2400" dirty="0" err="1"/>
              <a:t>idea</a:t>
            </a:r>
            <a:endParaRPr lang="de-DE" sz="2400" dirty="0"/>
          </a:p>
          <a:p>
            <a:pPr lvl="1"/>
            <a:r>
              <a:rPr lang="en-US" sz="2000" dirty="0" smtClean="0"/>
              <a:t>sample </a:t>
            </a:r>
            <a:r>
              <a:rPr lang="en-US" sz="2000" dirty="0"/>
              <a:t>a value for each variable in topological </a:t>
            </a:r>
            <a:r>
              <a:rPr lang="en-US" sz="2000" dirty="0" smtClean="0"/>
              <a:t>order</a:t>
            </a:r>
          </a:p>
          <a:p>
            <a:pPr lvl="1"/>
            <a:r>
              <a:rPr lang="en-US" sz="2000" dirty="0"/>
              <a:t>using the specified conditional probabilities</a:t>
            </a:r>
            <a:endParaRPr lang="de-DE" sz="2000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2" y="3501008"/>
            <a:ext cx="84582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76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I'm at work, neighbor John calls to say my alarm is ringing, but neighbor Mary doesn't call. Sometimes it's set off by minor earthquakes. Is there a burglar?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Variables: </a:t>
            </a:r>
            <a:r>
              <a:rPr lang="en-US" sz="1800" dirty="0" smtClean="0">
                <a:solidFill>
                  <a:srgbClr val="008380"/>
                </a:solidFill>
              </a:rPr>
              <a:t>Burglary, Earthquake, Alarm, </a:t>
            </a:r>
            <a:r>
              <a:rPr lang="en-US" sz="1800" dirty="0" err="1" smtClean="0">
                <a:solidFill>
                  <a:srgbClr val="008380"/>
                </a:solidFill>
              </a:rPr>
              <a:t>JohnCalls</a:t>
            </a:r>
            <a:r>
              <a:rPr lang="en-US" sz="1800" dirty="0" smtClean="0">
                <a:solidFill>
                  <a:srgbClr val="008380"/>
                </a:solidFill>
              </a:rPr>
              <a:t>, </a:t>
            </a:r>
            <a:r>
              <a:rPr lang="en-US" sz="1800" dirty="0" err="1" smtClean="0">
                <a:solidFill>
                  <a:srgbClr val="008380"/>
                </a:solidFill>
              </a:rPr>
              <a:t>MaryCalls</a:t>
            </a:r>
            <a:endParaRPr lang="en-US" sz="1800" dirty="0" smtClean="0">
              <a:solidFill>
                <a:srgbClr val="00838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In this case, the network topology reflects "</a:t>
            </a:r>
            <a:r>
              <a:rPr lang="en-US" sz="1800" dirty="0" smtClean="0">
                <a:solidFill>
                  <a:srgbClr val="0000FF"/>
                </a:solidFill>
              </a:rPr>
              <a:t>causal</a:t>
            </a:r>
            <a:r>
              <a:rPr lang="en-US" sz="1800" dirty="0" smtClean="0"/>
              <a:t>" knowledge: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 burglar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An earthquake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The alarm can cause Mary to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The alarm can cause John to call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283968" y="4509120"/>
            <a:ext cx="4176464" cy="1152128"/>
          </a:xfrm>
          <a:prstGeom prst="wedgeRoundRectCallout">
            <a:avLst>
              <a:gd name="adj1" fmla="val -21254"/>
              <a:gd name="adj2" fmla="val -16112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2000" dirty="0"/>
              <a:t>A formal in-</a:t>
            </a:r>
            <a:r>
              <a:rPr lang="de-DE" sz="2000" dirty="0" err="1"/>
              <a:t>depth</a:t>
            </a:r>
            <a:r>
              <a:rPr lang="de-DE" sz="2000" dirty="0"/>
              <a:t> </a:t>
            </a:r>
            <a:r>
              <a:rPr lang="de-DE" sz="2000" dirty="0" err="1"/>
              <a:t>treatment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causality</a:t>
            </a:r>
            <a:r>
              <a:rPr lang="de-DE" sz="2000" dirty="0"/>
              <a:t> </a:t>
            </a:r>
            <a:r>
              <a:rPr lang="de-DE" sz="2000" dirty="0" smtClean="0"/>
              <a:t>will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given</a:t>
            </a:r>
            <a:r>
              <a:rPr lang="de-DE" sz="2000" dirty="0" smtClean="0"/>
              <a:t> </a:t>
            </a:r>
            <a:r>
              <a:rPr lang="de-DE" sz="2000" dirty="0"/>
              <a:t>in </a:t>
            </a:r>
            <a:endParaRPr lang="de-DE" sz="2000" dirty="0" smtClean="0"/>
          </a:p>
          <a:p>
            <a:r>
              <a:rPr lang="de-DE" sz="2000" dirty="0" err="1" smtClean="0"/>
              <a:t>lectures</a:t>
            </a:r>
            <a:r>
              <a:rPr lang="de-DE" sz="2000" dirty="0" smtClean="0"/>
              <a:t> </a:t>
            </a:r>
            <a:r>
              <a:rPr lang="de-DE" sz="2000" dirty="0"/>
              <a:t>5 </a:t>
            </a:r>
            <a:r>
              <a:rPr lang="de-DE" sz="2000" dirty="0" err="1"/>
              <a:t>to</a:t>
            </a:r>
            <a:r>
              <a:rPr lang="de-DE" sz="2000" dirty="0"/>
              <a:t> 9 </a:t>
            </a:r>
          </a:p>
        </p:txBody>
      </p:sp>
    </p:spTree>
    <p:extLst>
      <p:ext uri="{BB962C8B-B14F-4D97-AF65-F5344CB8AC3E}">
        <p14:creationId xmlns:p14="http://schemas.microsoft.com/office/powerpoint/2010/main" val="40838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Properties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4221"/>
            <a:ext cx="7738521" cy="475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14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evidence is given?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as defined above would generate cases that cannot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1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Used to compute conditional probabilities</a:t>
            </a:r>
          </a:p>
          <a:p>
            <a:r>
              <a:rPr lang="en-US" altLang="ko-KR" smtClean="0">
                <a:ea typeface="굴림" pitchFamily="50" charset="-127"/>
              </a:rPr>
              <a:t>Procedure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Generating sample from prior distribution specified by the Bayesian Network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Rejecting all that do not match the evidence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Estimating probability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dirty="0" smtClean="0"/>
              <a:t>Rejection Sampling</a:t>
            </a:r>
          </a:p>
        </p:txBody>
      </p:sp>
    </p:spTree>
    <p:extLst>
      <p:ext uri="{BB962C8B-B14F-4D97-AF65-F5344CB8AC3E}">
        <p14:creationId xmlns:p14="http://schemas.microsoft.com/office/powerpoint/2010/main" val="298931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dirty="0" smtClean="0"/>
              <a:t>Rejection Sampling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6953"/>
            <a:ext cx="8679025" cy="33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6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Let us assume we want to estimate 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P(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Rain|Sprinkler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= true) </a:t>
            </a:r>
            <a:r>
              <a:rPr lang="en-US" altLang="ko-KR" sz="2000" dirty="0" smtClean="0">
                <a:ea typeface="굴림" pitchFamily="50" charset="-127"/>
              </a:rPr>
              <a:t>with 100 samples</a:t>
            </a:r>
          </a:p>
          <a:p>
            <a:pPr>
              <a:lnSpc>
                <a:spcPct val="80000"/>
              </a:lnSpc>
            </a:pPr>
            <a:endParaRPr lang="en-US" altLang="ko-KR" sz="20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100 samples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73 samples =&gt; 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Sprinkler = false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27 samples =&gt; 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Sprinkler = true</a:t>
            </a:r>
          </a:p>
          <a:p>
            <a:pPr lvl="2">
              <a:lnSpc>
                <a:spcPct val="80000"/>
              </a:lnSpc>
            </a:pPr>
            <a:r>
              <a:rPr lang="en-US" altLang="ko-KR" sz="1600" dirty="0" smtClean="0">
                <a:ea typeface="굴림" pitchFamily="50" charset="-127"/>
              </a:rPr>
              <a:t>8 samples =&gt; </a:t>
            </a:r>
            <a:r>
              <a:rPr lang="en-US" altLang="ko-KR" sz="1600" dirty="0" smtClean="0">
                <a:solidFill>
                  <a:srgbClr val="008380"/>
                </a:solidFill>
                <a:ea typeface="굴림" pitchFamily="50" charset="-127"/>
              </a:rPr>
              <a:t>Rain = true</a:t>
            </a:r>
          </a:p>
          <a:p>
            <a:pPr lvl="2">
              <a:lnSpc>
                <a:spcPct val="80000"/>
              </a:lnSpc>
            </a:pPr>
            <a:r>
              <a:rPr lang="en-US" altLang="ko-KR" sz="1600" dirty="0" smtClean="0">
                <a:ea typeface="굴림" pitchFamily="50" charset="-127"/>
              </a:rPr>
              <a:t>19 samples =&gt;  </a:t>
            </a:r>
            <a:r>
              <a:rPr lang="en-US" altLang="ko-KR" sz="1600" dirty="0" smtClean="0">
                <a:solidFill>
                  <a:srgbClr val="008380"/>
                </a:solidFill>
                <a:ea typeface="굴림" pitchFamily="50" charset="-127"/>
              </a:rPr>
              <a:t>Rain = false</a:t>
            </a:r>
          </a:p>
          <a:p>
            <a:pPr lvl="2">
              <a:lnSpc>
                <a:spcPct val="80000"/>
              </a:lnSpc>
            </a:pPr>
            <a:endParaRPr lang="en-US" altLang="ko-KR" sz="16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P(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Rain|Sprinkler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= true) = NORMALIZE((8,19)) = (0.296,0.704)</a:t>
            </a:r>
          </a:p>
          <a:p>
            <a:pPr>
              <a:lnSpc>
                <a:spcPct val="80000"/>
              </a:lnSpc>
            </a:pPr>
            <a:endParaRPr lang="en-US" altLang="ko-KR" sz="20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Problem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It rejects too many samples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dirty="0" smtClean="0"/>
              <a:t>Rejection Sampling Example</a:t>
            </a:r>
          </a:p>
        </p:txBody>
      </p:sp>
    </p:spTree>
    <p:extLst>
      <p:ext uri="{BB962C8B-B14F-4D97-AF65-F5344CB8AC3E}">
        <p14:creationId xmlns:p14="http://schemas.microsoft.com/office/powerpoint/2010/main" val="300883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dirty="0" smtClean="0"/>
              <a:t>Analysis of rejection sampling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74676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59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altLang="ko-KR" sz="3600" dirty="0" smtClean="0">
                <a:ea typeface="굴림" pitchFamily="50" charset="-127"/>
              </a:rPr>
              <a:t>Likelihood Weighting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Goal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Avoiding inefficiency of rejection sampling</a:t>
            </a:r>
          </a:p>
          <a:p>
            <a:pPr lvl="1">
              <a:lnSpc>
                <a:spcPct val="90000"/>
              </a:lnSpc>
            </a:pPr>
            <a:endParaRPr lang="en-US" altLang="ko-KR" dirty="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Idea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Generating only events consistent with evidence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Each event is weighted by likelihood that the event accords to the evidence</a:t>
            </a:r>
          </a:p>
          <a:p>
            <a:pPr>
              <a:lnSpc>
                <a:spcPct val="90000"/>
              </a:lnSpc>
            </a:pPr>
            <a:endParaRPr lang="en-US" altLang="ko-KR" dirty="0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443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9381"/>
            <a:ext cx="34845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2400" y="332656"/>
            <a:ext cx="8092008" cy="810344"/>
          </a:xfrm>
        </p:spPr>
        <p:txBody>
          <a:bodyPr/>
          <a:lstStyle/>
          <a:p>
            <a:r>
              <a:rPr lang="de-DE" dirty="0" err="1" smtClean="0"/>
              <a:t>Likelyhood</a:t>
            </a:r>
            <a:r>
              <a:rPr lang="de-DE" dirty="0" smtClean="0"/>
              <a:t> </a:t>
            </a:r>
            <a:r>
              <a:rPr lang="de-DE" dirty="0" err="1" smtClean="0"/>
              <a:t>Weighting</a:t>
            </a:r>
            <a:r>
              <a:rPr lang="de-DE" dirty="0" smtClean="0"/>
              <a:t>: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556792"/>
            <a:ext cx="8229600" cy="4648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ko-KR" sz="2400" b="1" dirty="0" err="1" smtClean="0">
                <a:solidFill>
                  <a:srgbClr val="008380"/>
                </a:solidFill>
                <a:ea typeface="굴림" pitchFamily="50" charset="-127"/>
              </a:rPr>
              <a:t>P</a:t>
            </a:r>
            <a:r>
              <a:rPr lang="en-US" altLang="ko-KR" sz="2400" dirty="0" err="1" smtClean="0">
                <a:solidFill>
                  <a:srgbClr val="008380"/>
                </a:solidFill>
                <a:ea typeface="굴림" pitchFamily="50" charset="-127"/>
              </a:rPr>
              <a:t>(Rain|Sprinkler</a:t>
            </a:r>
            <a:r>
              <a:rPr lang="en-US" altLang="ko-KR" sz="2400" dirty="0" smtClean="0">
                <a:solidFill>
                  <a:srgbClr val="008380"/>
                </a:solidFill>
                <a:ea typeface="굴림" pitchFamily="50" charset="-127"/>
              </a:rPr>
              <a:t>=true, </a:t>
            </a:r>
            <a:br>
              <a:rPr lang="en-US" altLang="ko-KR" sz="2400" dirty="0" smtClean="0">
                <a:solidFill>
                  <a:srgbClr val="008380"/>
                </a:solidFill>
                <a:ea typeface="굴림" pitchFamily="50" charset="-127"/>
              </a:rPr>
            </a:br>
            <a:r>
              <a:rPr lang="en-US" altLang="ko-KR" sz="2400" dirty="0" smtClean="0">
                <a:solidFill>
                  <a:srgbClr val="008380"/>
                </a:solidFill>
                <a:ea typeface="굴림" pitchFamily="50" charset="-127"/>
              </a:rPr>
              <a:t>            </a:t>
            </a:r>
            <a:r>
              <a:rPr lang="en-US" altLang="ko-KR" sz="2400" dirty="0" err="1" smtClean="0">
                <a:solidFill>
                  <a:srgbClr val="008380"/>
                </a:solidFill>
                <a:ea typeface="굴림" pitchFamily="50" charset="-127"/>
              </a:rPr>
              <a:t>WetGrass</a:t>
            </a:r>
            <a:r>
              <a:rPr lang="en-US" altLang="ko-KR" sz="2400" dirty="0" smtClean="0">
                <a:solidFill>
                  <a:srgbClr val="008380"/>
                </a:solidFill>
                <a:ea typeface="굴림" pitchFamily="50" charset="-127"/>
              </a:rPr>
              <a:t> = true)</a:t>
            </a:r>
            <a:r>
              <a:rPr lang="en-US" altLang="ko-KR" sz="2400" dirty="0" smtClean="0">
                <a:ea typeface="굴림" pitchFamily="50" charset="-127"/>
              </a:rPr>
              <a:t>?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ko-KR" sz="2400" dirty="0" smtClean="0">
                <a:ea typeface="굴림" pitchFamily="50" charset="-127"/>
              </a:rPr>
              <a:t>Sampling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The weight is set to 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1.0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Sample from </a:t>
            </a:r>
            <a:r>
              <a:rPr lang="en-US" altLang="ko-KR" sz="2000" b="1" dirty="0" smtClean="0">
                <a:solidFill>
                  <a:srgbClr val="008380"/>
                </a:solidFill>
                <a:ea typeface="굴림" pitchFamily="50" charset="-127"/>
              </a:rPr>
              <a:t>P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(Cloudy) = </a:t>
            </a:r>
            <a:r>
              <a:rPr lang="en-US" altLang="ko-KR" sz="2000" dirty="0">
                <a:solidFill>
                  <a:srgbClr val="008380"/>
                </a:solidFill>
                <a:ea typeface="굴림" pitchFamily="50" charset="-127"/>
              </a:rPr>
              <a:t>(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0.5,0.5) =&gt; true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Sprinkler</a:t>
            </a:r>
            <a:r>
              <a:rPr lang="en-US" altLang="ko-KR" sz="2000" dirty="0" smtClean="0">
                <a:ea typeface="굴림" pitchFamily="50" charset="-127"/>
              </a:rPr>
              <a:t> is an evidence variable with value  true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pitchFamily="50" charset="-127"/>
              </a:rPr>
              <a:t>	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w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  <a:sym typeface="Wingdings" pitchFamily="2" charset="2"/>
              </a:rPr>
              <a:t>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w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* 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P(Sprinkler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=true | Cloudy = true) = 0.1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Sample from 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P(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Rain|Cloudy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=true)=(0.8,0.2) =&gt; true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WetGrass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</a:t>
            </a:r>
            <a:r>
              <a:rPr lang="en-US" altLang="ko-KR" sz="2000" dirty="0" smtClean="0">
                <a:ea typeface="굴림" pitchFamily="50" charset="-127"/>
              </a:rPr>
              <a:t>is an evidence variable with value true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pitchFamily="50" charset="-127"/>
              </a:rPr>
              <a:t>	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w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  <a:sym typeface="Wingdings" pitchFamily="2" charset="2"/>
              </a:rPr>
              <a:t>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w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* 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P(WetGrass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=true |Sprinkler=true, Rain = true) = 0.099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[true, true, true, true]</a:t>
            </a:r>
            <a:r>
              <a:rPr lang="en-US" altLang="ko-KR" sz="2000" dirty="0" smtClean="0">
                <a:ea typeface="굴림" pitchFamily="50" charset="-127"/>
              </a:rPr>
              <a:t> with weight 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0.099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ko-KR" sz="2400" dirty="0" smtClean="0">
                <a:ea typeface="굴림" pitchFamily="50" charset="-127"/>
              </a:rPr>
              <a:t>Estimating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Accumulating weights to either 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Rain=true </a:t>
            </a:r>
            <a:r>
              <a:rPr lang="en-US" altLang="ko-KR" sz="2000" dirty="0" smtClean="0">
                <a:ea typeface="굴림" pitchFamily="50" charset="-127"/>
              </a:rPr>
              <a:t>or 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Rain=false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Normalize (= divide by sum of weights)</a:t>
            </a:r>
          </a:p>
        </p:txBody>
      </p:sp>
    </p:spTree>
    <p:extLst>
      <p:ext uri="{BB962C8B-B14F-4D97-AF65-F5344CB8AC3E}">
        <p14:creationId xmlns:p14="http://schemas.microsoft.com/office/powerpoint/2010/main" val="338469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26" y="1268760"/>
            <a:ext cx="34845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6934175" y="1689271"/>
            <a:ext cx="576064" cy="23804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6934175" y="2708771"/>
            <a:ext cx="576064" cy="23804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52400" y="260648"/>
            <a:ext cx="6795864" cy="1066800"/>
          </a:xfrm>
        </p:spPr>
        <p:txBody>
          <a:bodyPr/>
          <a:lstStyle/>
          <a:p>
            <a:r>
              <a:rPr lang="de-DE" dirty="0" err="1" smtClean="0"/>
              <a:t>Likelyhood</a:t>
            </a:r>
            <a:r>
              <a:rPr lang="de-DE" dirty="0" smtClean="0"/>
              <a:t> </a:t>
            </a:r>
            <a:r>
              <a:rPr lang="de-DE" dirty="0" err="1" smtClean="0"/>
              <a:t>Weighting</a:t>
            </a:r>
            <a:r>
              <a:rPr lang="de-DE" dirty="0" smtClean="0"/>
              <a:t>: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3059" y="2165176"/>
            <a:ext cx="8507413" cy="4648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ko-KR" sz="2400" b="1" dirty="0" err="1" smtClean="0">
                <a:solidFill>
                  <a:srgbClr val="008380"/>
                </a:solidFill>
                <a:ea typeface="굴림" pitchFamily="50" charset="-127"/>
              </a:rPr>
              <a:t>P</a:t>
            </a:r>
            <a:r>
              <a:rPr lang="en-US" altLang="ko-KR" sz="2400" dirty="0" err="1" smtClean="0">
                <a:solidFill>
                  <a:srgbClr val="008380"/>
                </a:solidFill>
                <a:ea typeface="굴림" pitchFamily="50" charset="-127"/>
              </a:rPr>
              <a:t>(Rain|Cloudy</a:t>
            </a:r>
            <a:r>
              <a:rPr lang="en-US" altLang="ko-KR" sz="2400" dirty="0" smtClean="0">
                <a:solidFill>
                  <a:srgbClr val="008380"/>
                </a:solidFill>
                <a:ea typeface="굴림" pitchFamily="50" charset="-127"/>
              </a:rPr>
              <a:t>=true, </a:t>
            </a:r>
            <a:br>
              <a:rPr lang="en-US" altLang="ko-KR" sz="2400" dirty="0" smtClean="0">
                <a:solidFill>
                  <a:srgbClr val="008380"/>
                </a:solidFill>
                <a:ea typeface="굴림" pitchFamily="50" charset="-127"/>
              </a:rPr>
            </a:br>
            <a:r>
              <a:rPr lang="en-US" altLang="ko-KR" sz="2400" dirty="0" smtClean="0">
                <a:solidFill>
                  <a:srgbClr val="008380"/>
                </a:solidFill>
                <a:ea typeface="굴림" pitchFamily="50" charset="-127"/>
              </a:rPr>
              <a:t>            </a:t>
            </a:r>
            <a:r>
              <a:rPr lang="en-US" altLang="ko-KR" sz="2400" dirty="0" err="1" smtClean="0">
                <a:solidFill>
                  <a:srgbClr val="008380"/>
                </a:solidFill>
                <a:ea typeface="굴림" pitchFamily="50" charset="-127"/>
              </a:rPr>
              <a:t>WetGrass</a:t>
            </a:r>
            <a:r>
              <a:rPr lang="en-US" altLang="ko-KR" sz="2400" dirty="0" smtClean="0">
                <a:solidFill>
                  <a:srgbClr val="008380"/>
                </a:solidFill>
                <a:ea typeface="굴림" pitchFamily="50" charset="-127"/>
              </a:rPr>
              <a:t> = true)</a:t>
            </a:r>
            <a:r>
              <a:rPr lang="en-US" altLang="ko-KR" sz="2400" dirty="0" smtClean="0">
                <a:ea typeface="굴림" pitchFamily="50" charset="-127"/>
              </a:rPr>
              <a:t>?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ko-KR" sz="2400" dirty="0" smtClean="0">
                <a:ea typeface="굴림" pitchFamily="50" charset="-127"/>
              </a:rPr>
              <a:t>Sampling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Cloudy</a:t>
            </a:r>
            <a:r>
              <a:rPr lang="en-US" altLang="ko-KR" sz="2000" dirty="0" smtClean="0">
                <a:ea typeface="굴림" pitchFamily="50" charset="-127"/>
              </a:rPr>
              <a:t> is an evidence </a:t>
            </a:r>
            <a:br>
              <a:rPr lang="en-US" altLang="ko-KR" sz="2000" dirty="0" smtClean="0">
                <a:ea typeface="굴림" pitchFamily="50" charset="-127"/>
              </a:rPr>
            </a:b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w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  <a:sym typeface="Wingdings" pitchFamily="2" charset="2"/>
              </a:rPr>
              <a:t>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w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* 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P(Cloudy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= true) = 0.5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Sprinkler</a:t>
            </a:r>
            <a:r>
              <a:rPr lang="en-US" altLang="ko-KR" sz="2000" dirty="0" smtClean="0">
                <a:ea typeface="굴림" pitchFamily="50" charset="-127"/>
              </a:rPr>
              <a:t> no evidence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pitchFamily="50" charset="-127"/>
              </a:rPr>
              <a:t>	Sample from 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P(Sprinkler| Cloudy=true)=(0.1, 0.9) </a:t>
            </a:r>
            <a:r>
              <a:rPr lang="en-US" altLang="ko-KR" sz="2000" dirty="0">
                <a:solidFill>
                  <a:srgbClr val="008380"/>
                </a:solidFill>
                <a:ea typeface="굴림" pitchFamily="50" charset="-127"/>
              </a:rPr>
              <a:t>=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&gt; false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Sample from 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P(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Rain|Cloudy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=true)=(0.8,0.2) =&gt; true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WetGrass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</a:t>
            </a:r>
            <a:r>
              <a:rPr lang="en-US" altLang="ko-KR" sz="2000" dirty="0" smtClean="0">
                <a:ea typeface="굴림" pitchFamily="50" charset="-127"/>
              </a:rPr>
              <a:t>is an evidence variable with value true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dirty="0" smtClean="0">
                <a:ea typeface="굴림" pitchFamily="50" charset="-127"/>
              </a:rPr>
              <a:t>	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w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  <a:sym typeface="Wingdings" pitchFamily="2" charset="2"/>
              </a:rPr>
              <a:t>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w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 * </a:t>
            </a:r>
            <a:r>
              <a:rPr lang="en-US" altLang="ko-KR" sz="2000" dirty="0" err="1" smtClean="0">
                <a:solidFill>
                  <a:srgbClr val="008380"/>
                </a:solidFill>
                <a:ea typeface="굴림" pitchFamily="50" charset="-127"/>
              </a:rPr>
              <a:t>P(WetGrass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=true |Sprinkler=false, Rain = true) = 0.45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[true, false, true, true] </a:t>
            </a:r>
            <a:r>
              <a:rPr lang="en-US" altLang="ko-KR" sz="2000" dirty="0" smtClean="0">
                <a:ea typeface="굴림" pitchFamily="50" charset="-127"/>
              </a:rPr>
              <a:t>with weight </a:t>
            </a:r>
            <a:r>
              <a:rPr lang="en-US" altLang="ko-KR" sz="2000" dirty="0" smtClean="0">
                <a:solidFill>
                  <a:srgbClr val="008380"/>
                </a:solidFill>
                <a:ea typeface="굴림" pitchFamily="50" charset="-127"/>
              </a:rPr>
              <a:t>0.45</a:t>
            </a:r>
          </a:p>
        </p:txBody>
      </p:sp>
    </p:spTree>
    <p:extLst>
      <p:ext uri="{BB962C8B-B14F-4D97-AF65-F5344CB8AC3E}">
        <p14:creationId xmlns:p14="http://schemas.microsoft.com/office/powerpoint/2010/main" val="17940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Likelihood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78105" cy="500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contd.</a:t>
            </a:r>
          </a:p>
        </p:txBody>
      </p:sp>
      <p:pic>
        <p:nvPicPr>
          <p:cNvPr id="1433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1363"/>
            <a:ext cx="77724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r>
              <a:rPr lang="en-US" dirty="0" smtClean="0"/>
              <a:t>Likelihood weighting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752"/>
            <a:ext cx="79883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5576" y="1268760"/>
            <a:ext cx="7632848" cy="64807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94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Let’s think of the network as being in a particular current state specifying a value for every variable</a:t>
            </a:r>
          </a:p>
          <a:p>
            <a:pPr>
              <a:lnSpc>
                <a:spcPct val="90000"/>
              </a:lnSpc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MCMC generates each event by making a random change to the preceding event</a:t>
            </a:r>
          </a:p>
          <a:p>
            <a:pPr>
              <a:lnSpc>
                <a:spcPct val="90000"/>
              </a:lnSpc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The next state is generated by randomly sampling a value for one of the non-evidence variables </a:t>
            </a:r>
            <a:r>
              <a:rPr lang="en-US" altLang="ko-KR" sz="2400" dirty="0" smtClean="0">
                <a:solidFill>
                  <a:srgbClr val="008380"/>
                </a:solidFill>
                <a:ea typeface="굴림" pitchFamily="50" charset="-127"/>
              </a:rPr>
              <a:t>X</a:t>
            </a:r>
            <a:r>
              <a:rPr lang="en-US" altLang="ko-KR" sz="2400" baseline="-25000" dirty="0" smtClean="0">
                <a:solidFill>
                  <a:srgbClr val="008380"/>
                </a:solidFill>
                <a:ea typeface="굴림" pitchFamily="50" charset="-127"/>
              </a:rPr>
              <a:t>i</a:t>
            </a:r>
            <a:r>
              <a:rPr lang="en-US" altLang="ko-KR" sz="2400" dirty="0" smtClean="0">
                <a:ea typeface="굴림" pitchFamily="50" charset="-127"/>
              </a:rPr>
              <a:t>, conditioned on the current values of the variables in the </a:t>
            </a:r>
            <a:r>
              <a:rPr lang="en-US" altLang="ko-KR" sz="2400" dirty="0" smtClean="0">
                <a:solidFill>
                  <a:srgbClr val="0000FF"/>
                </a:solidFill>
                <a:ea typeface="굴림" pitchFamily="50" charset="-127"/>
              </a:rPr>
              <a:t>Markov blanket </a:t>
            </a:r>
            <a:r>
              <a:rPr lang="en-US" altLang="ko-KR" sz="2400" dirty="0" smtClean="0">
                <a:ea typeface="굴림" pitchFamily="50" charset="-127"/>
              </a:rPr>
              <a:t>of </a:t>
            </a:r>
            <a:r>
              <a:rPr lang="en-US" altLang="ko-KR" sz="2400" dirty="0" smtClean="0">
                <a:solidFill>
                  <a:srgbClr val="008380"/>
                </a:solidFill>
                <a:ea typeface="굴림" pitchFamily="50" charset="-127"/>
              </a:rPr>
              <a:t>X</a:t>
            </a:r>
            <a:r>
              <a:rPr lang="en-US" altLang="ko-KR" sz="2400" baseline="-25000" dirty="0" smtClean="0">
                <a:solidFill>
                  <a:srgbClr val="008380"/>
                </a:solidFill>
                <a:ea typeface="굴림" pitchFamily="50" charset="-127"/>
              </a:rPr>
              <a:t>i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Likelihood Weighting only takes into account the evidences of the parents. (Problematic if evidence on leafs).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Markov Chain Monte Carlo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18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Markov Blanket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3886200"/>
          </a:xfrm>
        </p:spPr>
        <p:txBody>
          <a:bodyPr/>
          <a:lstStyle/>
          <a:p>
            <a:r>
              <a:rPr lang="en-US" altLang="ko-KR" sz="2000" dirty="0" smtClean="0">
                <a:ea typeface="굴림" pitchFamily="50" charset="-127"/>
              </a:rPr>
              <a:t>Markov blanket: Parents + children + children’s parents</a:t>
            </a:r>
          </a:p>
          <a:p>
            <a:r>
              <a:rPr lang="en-US" altLang="ko-KR" sz="2000" dirty="0" smtClean="0">
                <a:ea typeface="굴림" pitchFamily="50" charset="-127"/>
              </a:rPr>
              <a:t>Node is conditionally independent of all other nodes in network, given its Markov Blanket</a:t>
            </a: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95166"/>
            <a:ext cx="432911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7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7" y="1196752"/>
            <a:ext cx="731143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6165304"/>
            <a:ext cx="812638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Arrows </a:t>
            </a:r>
            <a:r>
              <a:rPr lang="de-DE" dirty="0" err="1" smtClean="0"/>
              <a:t>describe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probabilities</a:t>
            </a:r>
            <a:r>
              <a:rPr lang="de-DE" dirty="0" smtClean="0"/>
              <a:t>;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(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Markov</a:t>
            </a:r>
            <a:r>
              <a:rPr lang="de-DE" dirty="0" smtClean="0"/>
              <a:t>) </a:t>
            </a:r>
            <a:r>
              <a:rPr lang="de-DE" dirty="0" err="1" smtClean="0"/>
              <a:t>chain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09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28800"/>
            <a:ext cx="864096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P(</a:t>
            </a:r>
            <a:r>
              <a:rPr lang="en-US" altLang="ko-KR" sz="1800" dirty="0" err="1" smtClean="0">
                <a:solidFill>
                  <a:srgbClr val="008380"/>
                </a:solidFill>
                <a:ea typeface="굴림" pitchFamily="50" charset="-127"/>
              </a:rPr>
              <a:t>Rain|Sprinkler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 = true, </a:t>
            </a:r>
            <a:r>
              <a:rPr lang="en-US" altLang="ko-KR" sz="1800" dirty="0" err="1" smtClean="0">
                <a:solidFill>
                  <a:srgbClr val="008380"/>
                </a:solidFill>
                <a:ea typeface="굴림" pitchFamily="50" charset="-127"/>
              </a:rPr>
              <a:t>WetGrass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 = true) = ?</a:t>
            </a:r>
          </a:p>
          <a:p>
            <a:pPr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Initial state is [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true, true, false, true] (for [</a:t>
            </a:r>
            <a:r>
              <a:rPr lang="en-US" altLang="ko-KR" sz="1800" dirty="0" err="1" smtClean="0">
                <a:solidFill>
                  <a:srgbClr val="008380"/>
                </a:solidFill>
                <a:ea typeface="굴림" pitchFamily="50" charset="-127"/>
              </a:rPr>
              <a:t>Cloudy,Sprinkler,Rain,WetGrass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])</a:t>
            </a:r>
          </a:p>
          <a:p>
            <a:pPr>
              <a:lnSpc>
                <a:spcPct val="80000"/>
              </a:lnSpc>
            </a:pPr>
            <a:endParaRPr lang="en-US" altLang="ko-KR" sz="18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The following steps are executed repeatedly: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Cloudy</a:t>
            </a:r>
            <a:r>
              <a:rPr lang="en-US" altLang="ko-KR" sz="1800" dirty="0" smtClean="0">
                <a:ea typeface="굴림" pitchFamily="50" charset="-127"/>
              </a:rPr>
              <a:t> is sampled, given the current values of its Markov blanket variables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dirty="0" smtClean="0">
                <a:ea typeface="굴림" pitchFamily="50" charset="-127"/>
              </a:rPr>
              <a:t>	So, we sample from 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P(</a:t>
            </a:r>
            <a:r>
              <a:rPr lang="en-US" altLang="ko-KR" sz="1800" dirty="0" err="1" smtClean="0">
                <a:solidFill>
                  <a:srgbClr val="008380"/>
                </a:solidFill>
                <a:ea typeface="굴림" pitchFamily="50" charset="-127"/>
              </a:rPr>
              <a:t>Cloudy|Sprinkler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= true, Rain=false)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dirty="0" smtClean="0">
                <a:ea typeface="굴림" pitchFamily="50" charset="-127"/>
              </a:rPr>
              <a:t>	Suppose the result is 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Cloudy = false.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Now current state is 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[false, true, false, true] </a:t>
            </a:r>
            <a:r>
              <a:rPr lang="en-US" altLang="ko-KR" sz="1800" dirty="0" smtClean="0">
                <a:ea typeface="굴림" pitchFamily="50" charset="-127"/>
              </a:rPr>
              <a:t>and counts are updated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Rain </a:t>
            </a:r>
            <a:r>
              <a:rPr lang="en-US" altLang="ko-KR" sz="1800" dirty="0" smtClean="0">
                <a:ea typeface="굴림" pitchFamily="50" charset="-127"/>
              </a:rPr>
              <a:t>is sampled, given the current values of its Markov blanket variables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dirty="0" smtClean="0">
                <a:ea typeface="굴림" pitchFamily="50" charset="-127"/>
              </a:rPr>
              <a:t>	So, we sample from 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P(</a:t>
            </a:r>
            <a:r>
              <a:rPr lang="en-US" altLang="ko-KR" sz="1800" dirty="0" err="1" smtClean="0">
                <a:solidFill>
                  <a:srgbClr val="008380"/>
                </a:solidFill>
                <a:ea typeface="굴림" pitchFamily="50" charset="-127"/>
              </a:rPr>
              <a:t>Rain|Cloudy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=</a:t>
            </a:r>
            <a:r>
              <a:rPr lang="en-US" altLang="ko-KR" sz="1800" dirty="0" err="1" smtClean="0">
                <a:solidFill>
                  <a:srgbClr val="008380"/>
                </a:solidFill>
                <a:ea typeface="굴림" pitchFamily="50" charset="-127"/>
              </a:rPr>
              <a:t>false,Sprinkler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=true, </a:t>
            </a:r>
            <a:r>
              <a:rPr lang="en-US" altLang="ko-KR" sz="1800" dirty="0" err="1" smtClean="0">
                <a:solidFill>
                  <a:srgbClr val="008380"/>
                </a:solidFill>
                <a:ea typeface="굴림" pitchFamily="50" charset="-127"/>
              </a:rPr>
              <a:t>WetGrass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=true)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dirty="0" smtClean="0">
                <a:ea typeface="굴림" pitchFamily="50" charset="-127"/>
              </a:rPr>
              <a:t>	Suppose the result is 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Rain = true.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Then current state is 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[false, true, true, true]</a:t>
            </a:r>
          </a:p>
          <a:p>
            <a:pPr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After all the iterations, let’s say the process visited 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20</a:t>
            </a:r>
            <a:r>
              <a:rPr lang="en-US" altLang="ko-KR" sz="1800" dirty="0" smtClean="0">
                <a:ea typeface="굴림" pitchFamily="50" charset="-127"/>
              </a:rPr>
              <a:t> states where </a:t>
            </a:r>
            <a:r>
              <a:rPr lang="en-US" altLang="ko-KR" sz="1800" dirty="0">
                <a:solidFill>
                  <a:srgbClr val="008380"/>
                </a:solidFill>
                <a:ea typeface="굴림" pitchFamily="50" charset="-127"/>
              </a:rPr>
              <a:t>R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ain</a:t>
            </a:r>
            <a:r>
              <a:rPr lang="en-US" altLang="ko-KR" sz="1800" dirty="0" smtClean="0">
                <a:ea typeface="굴림" pitchFamily="50" charset="-127"/>
              </a:rPr>
              <a:t> is true and 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60</a:t>
            </a:r>
            <a:r>
              <a:rPr lang="en-US" altLang="ko-KR" sz="1800" dirty="0" smtClean="0">
                <a:ea typeface="굴림" pitchFamily="50" charset="-127"/>
              </a:rPr>
              <a:t> states where </a:t>
            </a:r>
            <a:r>
              <a:rPr lang="en-US" altLang="ko-KR" sz="1800" dirty="0">
                <a:solidFill>
                  <a:srgbClr val="008380"/>
                </a:solidFill>
                <a:ea typeface="굴림" pitchFamily="50" charset="-127"/>
              </a:rPr>
              <a:t>R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ain</a:t>
            </a:r>
            <a:r>
              <a:rPr lang="en-US" altLang="ko-KR" sz="1800" dirty="0" smtClean="0">
                <a:ea typeface="굴림" pitchFamily="50" charset="-127"/>
              </a:rPr>
              <a:t> is false then the answer of the query is </a:t>
            </a:r>
            <a:r>
              <a:rPr lang="en-US" altLang="ko-KR" sz="1800" dirty="0" smtClean="0">
                <a:solidFill>
                  <a:srgbClr val="008380"/>
                </a:solidFill>
                <a:ea typeface="굴림" pitchFamily="50" charset="-127"/>
              </a:rPr>
              <a:t>NORMALIZE((20,60))=(0.25,0.75)</a:t>
            </a:r>
          </a:p>
          <a:p>
            <a:pPr>
              <a:lnSpc>
                <a:spcPct val="80000"/>
              </a:lnSpc>
            </a:pPr>
            <a:endParaRPr lang="ko-KR" altLang="en-US" sz="1800" dirty="0" smtClean="0">
              <a:ea typeface="굴림" pitchFamily="50" charset="-127"/>
            </a:endParaRP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0"/>
            <a:ext cx="27495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2400" y="332656"/>
            <a:ext cx="6172200" cy="1066800"/>
          </a:xfrm>
        </p:spPr>
        <p:txBody>
          <a:bodyPr/>
          <a:lstStyle/>
          <a:p>
            <a:r>
              <a:rPr lang="en-US" altLang="ko-KR" sz="2800" dirty="0" smtClean="0">
                <a:ea typeface="굴림" pitchFamily="50" charset="-127"/>
              </a:rPr>
              <a:t>Markov Chain Monte Carlo: Example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0187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8032"/>
            <a:ext cx="8229600" cy="548680"/>
          </a:xfrm>
        </p:spPr>
        <p:txBody>
          <a:bodyPr/>
          <a:lstStyle/>
          <a:p>
            <a:r>
              <a:rPr lang="en-US" dirty="0" smtClean="0"/>
              <a:t>MCMC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5" y="1167283"/>
            <a:ext cx="7585075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04048" y="3573016"/>
            <a:ext cx="3256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83768" y="3284984"/>
            <a:ext cx="30008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51638" y="3573016"/>
            <a:ext cx="30008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839870" y="4293096"/>
            <a:ext cx="30008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16016" y="4571836"/>
            <a:ext cx="30008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568062" y="4797152"/>
            <a:ext cx="30008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24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Bayesian networks provide a natural representation for (causally induced) conditional independence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Topology + CPTs = compact representation of joint distribution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Generally easy for domain experts to construct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Exact inference by variable elimination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polytime</a:t>
            </a:r>
            <a:r>
              <a:rPr lang="en-US" sz="2000" dirty="0" smtClean="0"/>
              <a:t> on </a:t>
            </a:r>
            <a:r>
              <a:rPr lang="en-US" sz="2000" dirty="0" err="1" smtClean="0"/>
              <a:t>polytrees</a:t>
            </a:r>
            <a:r>
              <a:rPr lang="en-US" sz="2000" dirty="0" smtClean="0"/>
              <a:t>, NP-hard on general graphs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space can be exponential as well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Exact Inference by belief propagation on </a:t>
            </a:r>
            <a:r>
              <a:rPr lang="en-US" sz="2200" dirty="0" err="1" smtClean="0"/>
              <a:t>polytress</a:t>
            </a: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Approximate inference based on sampling and counting help to overcome complexity of exact inference</a:t>
            </a:r>
          </a:p>
        </p:txBody>
      </p:sp>
    </p:spTree>
    <p:extLst>
      <p:ext uri="{BB962C8B-B14F-4D97-AF65-F5344CB8AC3E}">
        <p14:creationId xmlns:p14="http://schemas.microsoft.com/office/powerpoint/2010/main" val="216645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Compactness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 </a:t>
            </a:r>
            <a:r>
              <a:rPr lang="en-US" sz="1800" dirty="0" smtClean="0">
                <a:solidFill>
                  <a:srgbClr val="0000FF"/>
                </a:solidFill>
              </a:rPr>
              <a:t>CPT</a:t>
            </a:r>
            <a:r>
              <a:rPr lang="en-US" sz="1800" dirty="0" smtClean="0"/>
              <a:t> for Boolean </a:t>
            </a:r>
            <a:r>
              <a:rPr lang="en-US" sz="1800" dirty="0" smtClean="0">
                <a:solidFill>
                  <a:srgbClr val="008380"/>
                </a:solidFill>
              </a:rPr>
              <a:t>X</a:t>
            </a:r>
            <a:r>
              <a:rPr lang="en-US" sz="1800" baseline="-25000" dirty="0" smtClean="0">
                <a:solidFill>
                  <a:srgbClr val="008380"/>
                </a:solidFill>
              </a:rPr>
              <a:t>i</a:t>
            </a:r>
            <a:r>
              <a:rPr lang="en-US" sz="1800" dirty="0" smtClean="0">
                <a:solidFill>
                  <a:srgbClr val="008380"/>
                </a:solidFill>
              </a:rPr>
              <a:t> </a:t>
            </a:r>
            <a:r>
              <a:rPr lang="en-US" sz="1800" dirty="0" smtClean="0"/>
              <a:t>with </a:t>
            </a:r>
            <a:r>
              <a:rPr lang="en-US" sz="1800" dirty="0" smtClean="0">
                <a:solidFill>
                  <a:srgbClr val="008380"/>
                </a:solidFill>
              </a:rPr>
              <a:t>k </a:t>
            </a:r>
            <a:r>
              <a:rPr lang="en-US" sz="1800" dirty="0" smtClean="0"/>
              <a:t>Boolean parents has </a:t>
            </a:r>
            <a:r>
              <a:rPr lang="en-US" sz="1800" dirty="0" smtClean="0">
                <a:solidFill>
                  <a:srgbClr val="008380"/>
                </a:solidFill>
              </a:rPr>
              <a:t>2</a:t>
            </a:r>
            <a:r>
              <a:rPr lang="en-US" sz="1800" i="1" baseline="30000" dirty="0" smtClean="0">
                <a:solidFill>
                  <a:srgbClr val="008380"/>
                </a:solidFill>
              </a:rPr>
              <a:t>k</a:t>
            </a:r>
            <a:r>
              <a:rPr lang="en-US" sz="1800" dirty="0" smtClean="0"/>
              <a:t> rows for the combinations of parent values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Each row requires one number </a:t>
            </a:r>
            <a:r>
              <a:rPr lang="en-US" sz="1800" i="1" dirty="0" smtClean="0">
                <a:solidFill>
                  <a:srgbClr val="008380"/>
                </a:solidFill>
              </a:rPr>
              <a:t>p</a:t>
            </a:r>
            <a:r>
              <a:rPr lang="en-US" sz="1800" dirty="0" smtClean="0">
                <a:solidFill>
                  <a:srgbClr val="008380"/>
                </a:solidFill>
              </a:rPr>
              <a:t> </a:t>
            </a:r>
            <a:r>
              <a:rPr lang="en-US" sz="1800" dirty="0" smtClean="0"/>
              <a:t>for </a:t>
            </a:r>
            <a:r>
              <a:rPr lang="en-US" sz="1800" dirty="0" smtClean="0">
                <a:solidFill>
                  <a:srgbClr val="008380"/>
                </a:solidFill>
              </a:rPr>
              <a:t>X</a:t>
            </a:r>
            <a:r>
              <a:rPr lang="en-US" sz="1800" baseline="-25000" dirty="0" smtClean="0">
                <a:solidFill>
                  <a:srgbClr val="008380"/>
                </a:solidFill>
              </a:rPr>
              <a:t>i</a:t>
            </a:r>
            <a:r>
              <a:rPr lang="en-US" sz="1800" dirty="0" smtClean="0">
                <a:solidFill>
                  <a:srgbClr val="008380"/>
                </a:solidFill>
              </a:rPr>
              <a:t> = true</a:t>
            </a:r>
            <a:br>
              <a:rPr lang="en-US" sz="1800" dirty="0" smtClean="0">
                <a:solidFill>
                  <a:srgbClr val="008380"/>
                </a:solidFill>
              </a:rPr>
            </a:br>
            <a:r>
              <a:rPr lang="en-US" sz="1800" dirty="0" smtClean="0"/>
              <a:t>(the number for  </a:t>
            </a:r>
            <a:r>
              <a:rPr lang="en-US" sz="1800" dirty="0" smtClean="0">
                <a:solidFill>
                  <a:srgbClr val="008380"/>
                </a:solidFill>
              </a:rPr>
              <a:t>X</a:t>
            </a:r>
            <a:r>
              <a:rPr lang="en-US" sz="1800" baseline="-25000" dirty="0" smtClean="0">
                <a:solidFill>
                  <a:srgbClr val="008380"/>
                </a:solidFill>
              </a:rPr>
              <a:t>i</a:t>
            </a:r>
            <a:r>
              <a:rPr lang="en-US" sz="1800" dirty="0" smtClean="0">
                <a:solidFill>
                  <a:srgbClr val="008380"/>
                </a:solidFill>
              </a:rPr>
              <a:t> = false </a:t>
            </a:r>
            <a:r>
              <a:rPr lang="en-US" sz="1800" dirty="0" smtClean="0"/>
              <a:t>is just </a:t>
            </a:r>
            <a:r>
              <a:rPr lang="en-US" sz="1800" dirty="0" smtClean="0">
                <a:solidFill>
                  <a:srgbClr val="008380"/>
                </a:solidFill>
              </a:rPr>
              <a:t>1-p</a:t>
            </a:r>
            <a:r>
              <a:rPr lang="en-US" sz="1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If each variable has no more than </a:t>
            </a:r>
            <a:r>
              <a:rPr lang="en-US" sz="1800" dirty="0" smtClean="0">
                <a:solidFill>
                  <a:srgbClr val="008380"/>
                </a:solidFill>
              </a:rPr>
              <a:t>k </a:t>
            </a:r>
            <a:r>
              <a:rPr lang="en-US" sz="1800" dirty="0" smtClean="0"/>
              <a:t>parents, the complete network requires </a:t>
            </a:r>
            <a:r>
              <a:rPr lang="en-US" sz="1800" dirty="0" smtClean="0">
                <a:solidFill>
                  <a:srgbClr val="008380"/>
                </a:solidFill>
              </a:rPr>
              <a:t>O(n </a:t>
            </a:r>
            <a:r>
              <a:rPr lang="en-US" sz="1800" dirty="0" smtClean="0">
                <a:solidFill>
                  <a:srgbClr val="008380"/>
                </a:solidFill>
                <a:cs typeface="Arial" charset="0"/>
              </a:rPr>
              <a:t>·</a:t>
            </a:r>
            <a:r>
              <a:rPr lang="en-US" sz="1800" dirty="0" smtClean="0">
                <a:solidFill>
                  <a:srgbClr val="008380"/>
                </a:solidFill>
              </a:rPr>
              <a:t> 2</a:t>
            </a:r>
            <a:r>
              <a:rPr lang="en-US" sz="1800" baseline="30000" dirty="0" smtClean="0">
                <a:solidFill>
                  <a:srgbClr val="008380"/>
                </a:solidFill>
              </a:rPr>
              <a:t>k</a:t>
            </a:r>
            <a:r>
              <a:rPr lang="en-US" sz="1800" dirty="0" smtClean="0">
                <a:solidFill>
                  <a:srgbClr val="008380"/>
                </a:solidFill>
              </a:rPr>
              <a:t>) </a:t>
            </a:r>
            <a:r>
              <a:rPr lang="en-US" sz="1800" dirty="0" smtClean="0"/>
              <a:t>numbers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i.e., grows linearly with </a:t>
            </a:r>
            <a:r>
              <a:rPr lang="en-US" sz="1800" dirty="0" smtClean="0">
                <a:solidFill>
                  <a:srgbClr val="008380"/>
                </a:solidFill>
              </a:rPr>
              <a:t>n</a:t>
            </a:r>
            <a:r>
              <a:rPr lang="en-US" sz="1800" dirty="0" smtClean="0"/>
              <a:t>, vs. </a:t>
            </a:r>
            <a:r>
              <a:rPr lang="en-US" sz="1800" dirty="0" smtClean="0">
                <a:solidFill>
                  <a:srgbClr val="008380"/>
                </a:solidFill>
              </a:rPr>
              <a:t>O(2</a:t>
            </a:r>
            <a:r>
              <a:rPr lang="en-US" sz="1800" baseline="30000" dirty="0" smtClean="0">
                <a:solidFill>
                  <a:srgbClr val="008380"/>
                </a:solidFill>
              </a:rPr>
              <a:t>n</a:t>
            </a:r>
            <a:r>
              <a:rPr lang="en-US" sz="1800" dirty="0" smtClean="0">
                <a:solidFill>
                  <a:srgbClr val="008380"/>
                </a:solidFill>
              </a:rPr>
              <a:t>)</a:t>
            </a:r>
            <a:r>
              <a:rPr lang="en-US" sz="1800" i="1" dirty="0" smtClean="0"/>
              <a:t> </a:t>
            </a:r>
            <a:r>
              <a:rPr lang="en-US" sz="1800" dirty="0" smtClean="0"/>
              <a:t>for the full joint distribution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For burglary net, </a:t>
            </a:r>
            <a:r>
              <a:rPr lang="en-US" sz="1800" dirty="0" smtClean="0">
                <a:solidFill>
                  <a:srgbClr val="008380"/>
                </a:solidFill>
              </a:rPr>
              <a:t>1 + 1 + 4 + 2 + 2 = 10 </a:t>
            </a:r>
            <a:r>
              <a:rPr lang="en-US" sz="1800" dirty="0" smtClean="0"/>
              <a:t>numbers (vs. </a:t>
            </a:r>
            <a:r>
              <a:rPr lang="en-US" sz="1800" dirty="0" smtClean="0">
                <a:solidFill>
                  <a:srgbClr val="008380"/>
                </a:solidFill>
              </a:rPr>
              <a:t>2</a:t>
            </a:r>
            <a:r>
              <a:rPr lang="en-US" sz="1800" baseline="30000" dirty="0" smtClean="0">
                <a:solidFill>
                  <a:srgbClr val="008380"/>
                </a:solidFill>
              </a:rPr>
              <a:t>5</a:t>
            </a:r>
            <a:r>
              <a:rPr lang="en-US" sz="1800" dirty="0" smtClean="0">
                <a:solidFill>
                  <a:srgbClr val="008380"/>
                </a:solidFill>
              </a:rPr>
              <a:t>-1 = 31</a:t>
            </a:r>
            <a:r>
              <a:rPr lang="en-US" sz="1800" dirty="0" smtClean="0"/>
              <a:t>)</a:t>
            </a:r>
          </a:p>
        </p:txBody>
      </p:sp>
      <p:pic>
        <p:nvPicPr>
          <p:cNvPr id="15364" name="Picture 4" descr="burglary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3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00FF"/>
                </a:solidFill>
              </a:rPr>
              <a:t>full joint distribution of a BN</a:t>
            </a:r>
            <a:r>
              <a:rPr lang="en-US" sz="2000" dirty="0" smtClean="0"/>
              <a:t>  is defined as the product of the local conditional distributions:
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008380"/>
                </a:solidFill>
              </a:rPr>
              <a:t>P </a:t>
            </a:r>
            <a:r>
              <a:rPr lang="en-US" sz="2000" dirty="0" smtClean="0">
                <a:solidFill>
                  <a:srgbClr val="008380"/>
                </a:solidFill>
              </a:rPr>
              <a:t>(X</a:t>
            </a:r>
            <a:r>
              <a:rPr lang="en-US" sz="2000" baseline="-25000" dirty="0" smtClean="0">
                <a:solidFill>
                  <a:srgbClr val="008380"/>
                </a:solidFill>
              </a:rPr>
              <a:t>1</a:t>
            </a:r>
            <a:r>
              <a:rPr lang="en-US" sz="2000" dirty="0" smtClean="0">
                <a:solidFill>
                  <a:srgbClr val="008380"/>
                </a:solidFill>
              </a:rPr>
              <a:t>, … ,</a:t>
            </a:r>
            <a:r>
              <a:rPr lang="en-US" sz="2000" dirty="0" err="1" smtClean="0">
                <a:solidFill>
                  <a:srgbClr val="00838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n</a:t>
            </a:r>
            <a:r>
              <a:rPr lang="en-US" sz="2000" dirty="0" smtClean="0">
                <a:solidFill>
                  <a:srgbClr val="008380"/>
                </a:solidFill>
              </a:rPr>
              <a:t>) = </a:t>
            </a:r>
            <a:r>
              <a:rPr lang="el-GR" sz="2800" dirty="0" smtClean="0">
                <a:solidFill>
                  <a:srgbClr val="008380"/>
                </a:solidFill>
                <a:cs typeface="Arial" charset="0"/>
              </a:rPr>
              <a:t>π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i</a:t>
            </a:r>
            <a:r>
              <a:rPr lang="en-US" sz="2000" baseline="-25000" dirty="0" smtClean="0">
                <a:solidFill>
                  <a:srgbClr val="008380"/>
                </a:solidFill>
              </a:rPr>
              <a:t> = 1</a:t>
            </a:r>
            <a:r>
              <a:rPr lang="en-US" sz="2000" dirty="0" smtClean="0">
                <a:solidFill>
                  <a:srgbClr val="008380"/>
                </a:solidFill>
              </a:rPr>
              <a:t> </a:t>
            </a:r>
            <a:r>
              <a:rPr lang="en-US" sz="2000" b="1" dirty="0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 (X</a:t>
            </a:r>
            <a:r>
              <a:rPr lang="en-US" sz="2000" baseline="-25000" dirty="0" smtClean="0">
                <a:solidFill>
                  <a:srgbClr val="008380"/>
                </a:solidFill>
              </a:rPr>
              <a:t>i </a:t>
            </a:r>
            <a:r>
              <a:rPr lang="en-US" sz="2000" dirty="0" smtClean="0">
                <a:solidFill>
                  <a:srgbClr val="008380"/>
                </a:solidFill>
              </a:rPr>
              <a:t>| </a:t>
            </a:r>
            <a:r>
              <a:rPr lang="en-US" sz="2000" dirty="0" err="1" smtClean="0">
                <a:solidFill>
                  <a:srgbClr val="008380"/>
                </a:solidFill>
              </a:rPr>
              <a:t>Parents(X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i</a:t>
            </a:r>
            <a:r>
              <a:rPr lang="en-US" sz="2000" dirty="0" smtClean="0">
                <a:solidFill>
                  <a:srgbClr val="008380"/>
                </a:solidFill>
              </a:rPr>
              <a:t>))</a:t>
            </a:r>
            <a:r>
              <a:rPr lang="en-US" sz="2000" i="1" dirty="0" smtClean="0"/>
              <a:t>
</a:t>
            </a:r>
          </a:p>
          <a:p>
            <a:pPr lvl="4" eaLnBrk="1" hangingPunct="1"/>
            <a:endParaRPr lang="en-US" sz="1400" dirty="0" smtClean="0"/>
          </a:p>
          <a:p>
            <a:pPr eaLnBrk="1" hangingPunct="1">
              <a:buFont typeface="Times" charset="0"/>
              <a:buNone/>
            </a:pPr>
            <a:r>
              <a:rPr lang="en-US" sz="2000" dirty="0" smtClean="0"/>
              <a:t>e.g., </a:t>
            </a:r>
            <a:r>
              <a:rPr lang="en-US" sz="2000" dirty="0" err="1" smtClean="0">
                <a:solidFill>
                  <a:srgbClr val="008380"/>
                </a:solidFill>
              </a:rPr>
              <a:t>P(j</a:t>
            </a:r>
            <a:r>
              <a:rPr lang="en-US" sz="2000" dirty="0" smtClean="0">
                <a:solidFill>
                  <a:srgbClr val="008380"/>
                </a:solidFill>
              </a:rPr>
              <a:t> </a:t>
            </a:r>
            <a:r>
              <a:rPr lang="en-US" sz="2000" dirty="0" err="1" smtClean="0">
                <a:solidFill>
                  <a:srgbClr val="008380"/>
                </a:solidFill>
                <a:sym typeface="Symbol" pitchFamily="18" charset="2"/>
              </a:rPr>
              <a:t></a:t>
            </a:r>
            <a:r>
              <a:rPr lang="en-US" sz="2000" dirty="0" smtClean="0">
                <a:solidFill>
                  <a:srgbClr val="008380"/>
                </a:solidFill>
              </a:rPr>
              <a:t> </a:t>
            </a:r>
            <a:r>
              <a:rPr lang="en-US" sz="2000" dirty="0" err="1" smtClean="0">
                <a:solidFill>
                  <a:srgbClr val="008380"/>
                </a:solidFill>
              </a:rPr>
              <a:t>m</a:t>
            </a:r>
            <a:r>
              <a:rPr lang="en-US" sz="2000" dirty="0" smtClean="0">
                <a:solidFill>
                  <a:srgbClr val="008380"/>
                </a:solidFill>
              </a:rPr>
              <a:t> </a:t>
            </a:r>
            <a:r>
              <a:rPr lang="en-US" sz="2000" dirty="0" err="1" smtClean="0">
                <a:solidFill>
                  <a:srgbClr val="008380"/>
                </a:solidFill>
                <a:sym typeface="Symbol" pitchFamily="18" charset="2"/>
              </a:rPr>
              <a:t></a:t>
            </a:r>
            <a:r>
              <a:rPr lang="en-US" sz="2000" dirty="0" smtClean="0">
                <a:solidFill>
                  <a:srgbClr val="008380"/>
                </a:solidFill>
              </a:rPr>
              <a:t> a </a:t>
            </a:r>
            <a:r>
              <a:rPr lang="en-US" sz="2000" dirty="0" err="1" smtClean="0">
                <a:solidFill>
                  <a:srgbClr val="008380"/>
                </a:solidFill>
                <a:sym typeface="Symbol" pitchFamily="18" charset="2"/>
              </a:rPr>
              <a:t></a:t>
            </a:r>
            <a:r>
              <a:rPr lang="en-US" sz="2000" dirty="0" smtClean="0">
                <a:solidFill>
                  <a:srgbClr val="008380"/>
                </a:solidFill>
              </a:rPr>
              <a:t> </a:t>
            </a:r>
            <a:r>
              <a:rPr lang="en-US" sz="2000" dirty="0" err="1" smtClean="0">
                <a:solidFill>
                  <a:srgbClr val="008380"/>
                </a:solidFill>
                <a:sym typeface="Symbol" pitchFamily="18" charset="2"/>
              </a:rPr>
              <a:t></a:t>
            </a:r>
            <a:r>
              <a:rPr lang="en-US" sz="2000" dirty="0" err="1" smtClean="0">
                <a:solidFill>
                  <a:srgbClr val="008380"/>
                </a:solidFill>
              </a:rPr>
              <a:t>b</a:t>
            </a:r>
            <a:r>
              <a:rPr lang="en-US" sz="2000" dirty="0" smtClean="0">
                <a:solidFill>
                  <a:srgbClr val="008380"/>
                </a:solidFill>
              </a:rPr>
              <a:t> </a:t>
            </a:r>
            <a:r>
              <a:rPr lang="en-US" sz="2000" dirty="0" err="1" smtClean="0">
                <a:solidFill>
                  <a:srgbClr val="008380"/>
                </a:solidFill>
                <a:sym typeface="Symbol" pitchFamily="18" charset="2"/>
              </a:rPr>
              <a:t></a:t>
            </a:r>
            <a:r>
              <a:rPr lang="en-US" sz="2000" dirty="0" smtClean="0">
                <a:solidFill>
                  <a:srgbClr val="008380"/>
                </a:solidFill>
              </a:rPr>
              <a:t> </a:t>
            </a:r>
            <a:r>
              <a:rPr lang="en-US" sz="2000" dirty="0" err="1" smtClean="0">
                <a:solidFill>
                  <a:srgbClr val="008380"/>
                </a:solidFill>
                <a:sym typeface="Symbol" pitchFamily="18" charset="2"/>
              </a:rPr>
              <a:t></a:t>
            </a:r>
            <a:r>
              <a:rPr lang="en-US" sz="2000" dirty="0" err="1" smtClean="0">
                <a:solidFill>
                  <a:srgbClr val="008380"/>
                </a:solidFill>
              </a:rPr>
              <a:t>e</a:t>
            </a:r>
            <a:r>
              <a:rPr lang="en-US" sz="2000" dirty="0" smtClean="0">
                <a:solidFill>
                  <a:srgbClr val="008380"/>
                </a:solidFill>
              </a:rPr>
              <a:t>)</a:t>
            </a:r>
            <a:r>
              <a:rPr lang="en-US" sz="2000" i="1" dirty="0" smtClean="0"/>
              <a:t>
</a:t>
            </a:r>
          </a:p>
          <a:p>
            <a:pPr eaLnBrk="1" hangingPunct="1">
              <a:buFont typeface="Times" charset="0"/>
              <a:buNone/>
            </a:pPr>
            <a:r>
              <a:rPr lang="en-US" sz="2000" i="1" dirty="0" smtClean="0"/>
              <a:t>	</a:t>
            </a:r>
            <a:r>
              <a:rPr lang="en-US" sz="2000" dirty="0" smtClean="0">
                <a:solidFill>
                  <a:srgbClr val="008380"/>
                </a:solidFill>
              </a:rPr>
              <a:t>= P(j | a) P(m | a) P(a | </a:t>
            </a:r>
            <a:r>
              <a:rPr lang="en-US" sz="2000" dirty="0" smtClean="0">
                <a:solidFill>
                  <a:srgbClr val="008380"/>
                </a:solidFill>
                <a:sym typeface="Symbol" pitchFamily="18" charset="2"/>
              </a:rPr>
              <a:t></a:t>
            </a:r>
            <a:r>
              <a:rPr lang="en-US" sz="2000" dirty="0" smtClean="0">
                <a:solidFill>
                  <a:srgbClr val="008380"/>
                </a:solidFill>
              </a:rPr>
              <a:t>b, </a:t>
            </a:r>
            <a:r>
              <a:rPr lang="en-US" sz="2000" dirty="0" smtClean="0">
                <a:solidFill>
                  <a:srgbClr val="008380"/>
                </a:solidFill>
                <a:sym typeface="Symbol" pitchFamily="18" charset="2"/>
              </a:rPr>
              <a:t></a:t>
            </a:r>
            <a:r>
              <a:rPr lang="en-US" sz="2000" dirty="0" smtClean="0">
                <a:solidFill>
                  <a:srgbClr val="008380"/>
                </a:solidFill>
              </a:rPr>
              <a:t>e) P(</a:t>
            </a:r>
            <a:r>
              <a:rPr lang="en-US" sz="2000" dirty="0" smtClean="0">
                <a:solidFill>
                  <a:srgbClr val="008380"/>
                </a:solidFill>
                <a:sym typeface="Symbol" pitchFamily="18" charset="2"/>
              </a:rPr>
              <a:t></a:t>
            </a:r>
            <a:r>
              <a:rPr lang="en-US" sz="2000" dirty="0" smtClean="0">
                <a:solidFill>
                  <a:srgbClr val="008380"/>
                </a:solidFill>
              </a:rPr>
              <a:t>b) P(</a:t>
            </a:r>
            <a:r>
              <a:rPr lang="en-US" sz="2000" dirty="0" smtClean="0">
                <a:solidFill>
                  <a:srgbClr val="008380"/>
                </a:solidFill>
                <a:sym typeface="Symbol" pitchFamily="18" charset="2"/>
              </a:rPr>
              <a:t></a:t>
            </a:r>
            <a:r>
              <a:rPr lang="en-US" sz="2000" dirty="0" smtClean="0">
                <a:solidFill>
                  <a:srgbClr val="008380"/>
                </a:solidFill>
              </a:rPr>
              <a:t>e)</a:t>
            </a:r>
          </a:p>
          <a:p>
            <a:pPr>
              <a:buFont typeface="Times" charset="0"/>
              <a:buNone/>
            </a:pPr>
            <a:r>
              <a:rPr lang="de-DE" sz="2000" dirty="0" smtClean="0">
                <a:solidFill>
                  <a:srgbClr val="008380"/>
                </a:solidFill>
              </a:rPr>
              <a:t>	= 0.90x0.7x0.001x0.999x0.998</a:t>
            </a:r>
            <a:br>
              <a:rPr lang="de-DE" sz="2000" dirty="0" smtClean="0">
                <a:solidFill>
                  <a:srgbClr val="008380"/>
                </a:solidFill>
              </a:rPr>
            </a:br>
            <a:r>
              <a:rPr lang="de-DE" sz="2000" dirty="0" smtClean="0">
                <a:solidFill>
                  <a:srgbClr val="008380"/>
                </a:solidFill>
                <a:sym typeface="Symbol" pitchFamily="18" charset="2"/>
              </a:rPr>
              <a:t></a:t>
            </a:r>
            <a:r>
              <a:rPr lang="de-DE" sz="2000" dirty="0" smtClean="0">
                <a:solidFill>
                  <a:srgbClr val="008380"/>
                </a:solidFill>
              </a:rPr>
              <a:t> 0.00063</a:t>
            </a:r>
            <a:r>
              <a:rPr lang="en-US" sz="2000" dirty="0" smtClean="0">
                <a:solidFill>
                  <a:srgbClr val="008380"/>
                </a:solidFill>
              </a:rPr>
              <a:t/>
            </a:r>
            <a:br>
              <a:rPr lang="en-US" sz="2000" dirty="0" smtClean="0">
                <a:solidFill>
                  <a:srgbClr val="008380"/>
                </a:solidFill>
              </a:rPr>
            </a:br>
            <a:endParaRPr lang="en-US" sz="2000" i="1" dirty="0" smtClean="0"/>
          </a:p>
          <a:p>
            <a:pPr eaLnBrk="1" hangingPunct="1">
              <a:buFont typeface="Times" charset="0"/>
              <a:buNone/>
            </a:pPr>
            <a:r>
              <a:rPr lang="en-US" sz="2000" dirty="0" smtClean="0"/>
              <a:t>
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843808" y="2276872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i="0" dirty="0">
                <a:solidFill>
                  <a:srgbClr val="008380"/>
                </a:solidFill>
              </a:rPr>
              <a:t>n</a:t>
            </a:r>
          </a:p>
        </p:txBody>
      </p:sp>
      <p:pic>
        <p:nvPicPr>
          <p:cNvPr id="1638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92576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827584" y="2132856"/>
            <a:ext cx="4680520" cy="914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13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3470</Words>
  <Application>Microsoft Macintosh PowerPoint</Application>
  <PresentationFormat>Bildschirmpräsentation (4:3)</PresentationFormat>
  <Paragraphs>685</Paragraphs>
  <Slides>76</Slides>
  <Notes>49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76</vt:i4>
      </vt:variant>
    </vt:vector>
  </HeadingPairs>
  <TitlesOfParts>
    <vt:vector size="79" baseType="lpstr">
      <vt:lpstr>7_Standarddesign</vt:lpstr>
      <vt:lpstr>Formel</vt:lpstr>
      <vt:lpstr>Equation</vt:lpstr>
      <vt:lpstr>Web-Mining Agents Data Mining</vt:lpstr>
      <vt:lpstr>Literature</vt:lpstr>
      <vt:lpstr>Syntax and Semantics of Bayesian Networks</vt:lpstr>
      <vt:lpstr>Bayesian networks</vt:lpstr>
      <vt:lpstr>Example</vt:lpstr>
      <vt:lpstr>Example</vt:lpstr>
      <vt:lpstr>Example contd.</vt:lpstr>
      <vt:lpstr>Compactness</vt:lpstr>
      <vt:lpstr>Semantics</vt:lpstr>
      <vt:lpstr>Constructing Bayesian networks</vt:lpstr>
      <vt:lpstr>Example</vt:lpstr>
      <vt:lpstr>Example</vt:lpstr>
      <vt:lpstr>Example</vt:lpstr>
      <vt:lpstr>Example</vt:lpstr>
      <vt:lpstr>Example</vt:lpstr>
      <vt:lpstr>Example contd.</vt:lpstr>
      <vt:lpstr>Hybrid (discrete+continuous) networks</vt:lpstr>
      <vt:lpstr>Exact Inference on Bayesian Networks</vt:lpstr>
      <vt:lpstr>PowerPoint-Präsentation</vt:lpstr>
      <vt:lpstr>PowerPoint-Präsentation</vt:lpstr>
      <vt:lpstr>PowerPoint-Präsentation</vt:lpstr>
      <vt:lpstr>Evaluation Tree</vt:lpstr>
      <vt:lpstr>Basic Objects of VE</vt:lpstr>
      <vt:lpstr>Basic Operations: Pointwise Product</vt:lpstr>
      <vt:lpstr>Join by pointwise product</vt:lpstr>
      <vt:lpstr>Basic Operations: Summing out</vt:lpstr>
      <vt:lpstr>Summing out</vt:lpstr>
      <vt:lpstr>VE result for Burglary Example</vt:lpstr>
      <vt:lpstr>Optimization by Finding Irrelevant Variables</vt:lpstr>
      <vt:lpstr>What else can we do?</vt:lpstr>
      <vt:lpstr>Polytree Bayesian Networks</vt:lpstr>
      <vt:lpstr>Our inference task</vt:lpstr>
      <vt:lpstr> ____  ____ __      ______  ______</vt:lpstr>
      <vt:lpstr> Counting soldiers example (beliefs)</vt:lpstr>
      <vt:lpstr> Counting soldiers example (locality)</vt:lpstr>
      <vt:lpstr> Counting soldiers example (in polytree)</vt:lpstr>
      <vt:lpstr>PowerPoint-Präsentation</vt:lpstr>
      <vt:lpstr>PowerPoint-Präsentation</vt:lpstr>
      <vt:lpstr>PowerPoint-Präsentation</vt:lpstr>
      <vt:lpstr>PowerPoint-Präsentation</vt:lpstr>
      <vt:lpstr>Pearl‘s belief propagation algorithm</vt:lpstr>
      <vt:lpstr>Pearl’s Belief Propagation</vt:lpstr>
      <vt:lpstr>The  Messages</vt:lpstr>
      <vt:lpstr>The Evidence</vt:lpstr>
      <vt:lpstr>The Messages</vt:lpstr>
      <vt:lpstr>Combination of evidence in node V </vt:lpstr>
      <vt:lpstr> λ message combination </vt:lpstr>
      <vt:lpstr> π message combination</vt:lpstr>
      <vt:lpstr>Messages to pass</vt:lpstr>
      <vt:lpstr>Messages to pass</vt:lpstr>
      <vt:lpstr>Pearl’s Belief Propagation Algorithm</vt:lpstr>
      <vt:lpstr>Pearl’s Belief Propagation Algorithm</vt:lpstr>
      <vt:lpstr>Complexity</vt:lpstr>
      <vt:lpstr>Approximate Inference over BNs</vt:lpstr>
      <vt:lpstr>Approximation</vt:lpstr>
      <vt:lpstr>Approximate Inference in Bayesian Networks</vt:lpstr>
      <vt:lpstr>Inference by stochastic simulation</vt:lpstr>
      <vt:lpstr>Example in simple case</vt:lpstr>
      <vt:lpstr>Sampling from empty network</vt:lpstr>
      <vt:lpstr>Properties</vt:lpstr>
      <vt:lpstr>What if evidence is given?</vt:lpstr>
      <vt:lpstr>Rejection Sampling</vt:lpstr>
      <vt:lpstr>Rejection Sampling</vt:lpstr>
      <vt:lpstr>Rejection Sampling Example</vt:lpstr>
      <vt:lpstr>Analysis of rejection sampling</vt:lpstr>
      <vt:lpstr>Likelihood Weighting</vt:lpstr>
      <vt:lpstr>Likelyhood Weighting: Example</vt:lpstr>
      <vt:lpstr>Likelyhood Weighting: Example</vt:lpstr>
      <vt:lpstr>Likelihood analysis</vt:lpstr>
      <vt:lpstr>Likelihood weighting</vt:lpstr>
      <vt:lpstr>Markov Chain Monte Carlo</vt:lpstr>
      <vt:lpstr>Markov Blanket</vt:lpstr>
      <vt:lpstr>PowerPoint-Präsentation</vt:lpstr>
      <vt:lpstr>Markov Chain Monte Carlo: Example</vt:lpstr>
      <vt:lpstr>MCMC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OeOe</cp:lastModifiedBy>
  <cp:revision>879</cp:revision>
  <cp:lastPrinted>2016-11-01T15:27:36Z</cp:lastPrinted>
  <dcterms:created xsi:type="dcterms:W3CDTF">2010-04-27T12:26:40Z</dcterms:created>
  <dcterms:modified xsi:type="dcterms:W3CDTF">2017-11-01T17:42:19Z</dcterms:modified>
</cp:coreProperties>
</file>