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8.bin" ContentType="application/vnd.openxmlformats-officedocument.oleObject"/>
  <Override PartName="/ppt/notesSlides/notesSlide29.xml" ContentType="application/vnd.openxmlformats-officedocument.presentationml.notesSlide+xml"/>
  <Override PartName="/ppt/embeddings/oleObject9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8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39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embeddings/oleObject18.bin" ContentType="application/vnd.openxmlformats-officedocument.oleObject"/>
  <Override PartName="/ppt/notesSlides/notesSlide46.xml" ContentType="application/vnd.openxmlformats-officedocument.presentationml.notesSlide+xml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notesSlides/notesSlide47.xml" ContentType="application/vnd.openxmlformats-officedocument.presentationml.notesSlide+xml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48.xml" ContentType="application/vnd.openxmlformats-officedocument.presentationml.notesSlide+xml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notesSlides/notesSlide49.xml" ContentType="application/vnd.openxmlformats-officedocument.presentationml.notesSlide+xml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notesSlides/notesSlide50.xml" ContentType="application/vnd.openxmlformats-officedocument.presentationml.notesSlide+xml"/>
  <Override PartName="/ppt/embeddings/oleObject29.bin" ContentType="application/vnd.openxmlformats-officedocument.oleObject"/>
  <Override PartName="/ppt/notesSlides/notesSlide51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52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53.xml" ContentType="application/vnd.openxmlformats-officedocument.presentationml.notesSlide+xml"/>
  <Override PartName="/ppt/embeddings/oleObject34.bin" ContentType="application/vnd.openxmlformats-officedocument.oleObject"/>
  <Override PartName="/ppt/notesSlides/notesSlide54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notesSlides/notesSlide55.xml" ContentType="application/vnd.openxmlformats-officedocument.presentationml.notesSlide+xml"/>
  <Override PartName="/ppt/embeddings/oleObject3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0"/>
  </p:notesMasterIdLst>
  <p:handoutMasterIdLst>
    <p:handoutMasterId r:id="rId81"/>
  </p:handoutMasterIdLst>
  <p:sldIdLst>
    <p:sldId id="345" r:id="rId2"/>
    <p:sldId id="34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355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2" r:id="rId32"/>
    <p:sldId id="303" r:id="rId33"/>
    <p:sldId id="304" r:id="rId34"/>
    <p:sldId id="306" r:id="rId35"/>
    <p:sldId id="307" r:id="rId36"/>
    <p:sldId id="308" r:id="rId37"/>
    <p:sldId id="309" r:id="rId38"/>
    <p:sldId id="310" r:id="rId39"/>
    <p:sldId id="311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334" r:id="rId60"/>
    <p:sldId id="335" r:id="rId61"/>
    <p:sldId id="336" r:id="rId62"/>
    <p:sldId id="337" r:id="rId63"/>
    <p:sldId id="313" r:id="rId64"/>
    <p:sldId id="314" r:id="rId65"/>
    <p:sldId id="338" r:id="rId66"/>
    <p:sldId id="339" r:id="rId67"/>
    <p:sldId id="340" r:id="rId68"/>
    <p:sldId id="341" r:id="rId69"/>
    <p:sldId id="342" r:id="rId70"/>
    <p:sldId id="348" r:id="rId71"/>
    <p:sldId id="349" r:id="rId72"/>
    <p:sldId id="350" r:id="rId73"/>
    <p:sldId id="351" r:id="rId74"/>
    <p:sldId id="356" r:id="rId75"/>
    <p:sldId id="352" r:id="rId76"/>
    <p:sldId id="353" r:id="rId77"/>
    <p:sldId id="354" r:id="rId78"/>
    <p:sldId id="343" r:id="rId7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99"/>
    <a:srgbClr val="008380"/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12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Relationship Id="rId2" Type="http://schemas.openxmlformats.org/officeDocument/2006/relationships/image" Target="../media/image36.emf"/><Relationship Id="rId3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Relationship Id="rId2" Type="http://schemas.openxmlformats.org/officeDocument/2006/relationships/image" Target="../media/image39.wmf"/><Relationship Id="rId3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Relationship Id="rId2" Type="http://schemas.openxmlformats.org/officeDocument/2006/relationships/image" Target="../media/image4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Relationship Id="rId2" Type="http://schemas.openxmlformats.org/officeDocument/2006/relationships/image" Target="../media/image4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Relationship Id="rId2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Relationship Id="rId2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07.11.17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07.11.17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2079DF-04BF-2240-98E5-BF77663B7450}" type="slidenum">
              <a:rPr lang="en-GB" sz="1400">
                <a:solidFill>
                  <a:srgbClr val="000000"/>
                </a:solidFill>
              </a:rPr>
              <a:pPr eaLnBrk="1" hangingPunct="1"/>
              <a:t>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FEFD98-A732-844D-9BDC-F47F36D2DDF8}" type="slidenum">
              <a:rPr lang="en-GB" sz="1400">
                <a:solidFill>
                  <a:srgbClr val="000000"/>
                </a:solidFill>
              </a:rPr>
              <a:pPr eaLnBrk="1" hangingPunct="1"/>
              <a:t>15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2A012A-DF41-404B-837E-C72B6D70F95B}" type="slidenum">
              <a:rPr lang="en-GB" sz="1400">
                <a:solidFill>
                  <a:srgbClr val="000000"/>
                </a:solidFill>
              </a:rPr>
              <a:pPr eaLnBrk="1" hangingPunct="1"/>
              <a:t>16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19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73DE9E-FD8A-7B4A-9184-CEB91255A9C2}" type="slidenum">
              <a:rPr lang="en-GB" sz="1400">
                <a:solidFill>
                  <a:srgbClr val="000000"/>
                </a:solidFill>
              </a:rPr>
              <a:pPr eaLnBrk="1" hangingPunct="1"/>
              <a:t>20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A216DAB-1194-F94E-8641-3096F4B222AE}" type="slidenum">
              <a:rPr lang="en-GB" sz="1400">
                <a:solidFill>
                  <a:srgbClr val="000000"/>
                </a:solidFill>
              </a:rPr>
              <a:pPr eaLnBrk="1" hangingPunct="1"/>
              <a:t>21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latin typeface="Times New Roman" charset="0"/>
                <a:ea typeface="ＭＳ Ｐゴシック" charset="0"/>
                <a:cs typeface="Arial Unicode MS" charset="0"/>
              </a:rPr>
              <a:t>NB: log likelihood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Arial Unicode MS" charset="0"/>
              </a:rPr>
              <a:t> better to handle as many distributions specified by with exponential functions; </a:t>
            </a:r>
            <a:r>
              <a:rPr lang="en-US" baseline="0" dirty="0" err="1" smtClean="0">
                <a:latin typeface="Times New Roman" charset="0"/>
                <a:ea typeface="ＭＳ Ｐゴシック" charset="0"/>
                <a:cs typeface="Arial Unicode MS" charset="0"/>
              </a:rPr>
              <a:t>deomposition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Arial Unicode MS" charset="0"/>
              </a:rPr>
              <a:t> into summation</a:t>
            </a:r>
            <a:endParaRPr lang="en-US" dirty="0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400B5-1840-A141-BBAB-757F561DECD0}" type="slidenum">
              <a:rPr lang="en-GB" sz="1400">
                <a:solidFill>
                  <a:srgbClr val="000000"/>
                </a:solidFill>
              </a:rPr>
              <a:pPr eaLnBrk="1" hangingPunct="1"/>
              <a:t>22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E1D83E-A1EA-CC47-99BC-BCB6CF86CF0B}" type="slidenum">
              <a:rPr lang="en-GB" sz="1400">
                <a:solidFill>
                  <a:srgbClr val="000000"/>
                </a:solidFill>
              </a:rPr>
              <a:pPr eaLnBrk="1" hangingPunct="1"/>
              <a:t>23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271A96-25FE-494C-A83C-38412F2BD1A3}" type="slidenum">
              <a:rPr lang="en-GB" sz="1400">
                <a:solidFill>
                  <a:srgbClr val="000000"/>
                </a:solidFill>
              </a:rPr>
              <a:pPr eaLnBrk="1" hangingPunct="1"/>
              <a:t>24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25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904D55C-C137-3C42-B0CD-FAF78D837567}" type="slidenum">
              <a:rPr lang="en-GB" sz="1400">
                <a:solidFill>
                  <a:srgbClr val="000000"/>
                </a:solidFill>
              </a:rPr>
              <a:pPr eaLnBrk="1" hangingPunct="1"/>
              <a:t>26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A836A2-4E07-BD42-BAE4-FEA881EB775F}" type="slidenum">
              <a:rPr lang="en-GB" sz="1400">
                <a:solidFill>
                  <a:srgbClr val="000000"/>
                </a:solidFill>
              </a:rPr>
              <a:pPr eaLnBrk="1" hangingPunct="1"/>
              <a:t>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27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28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29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30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F79F68F-C70C-4F4E-92CC-502828C766E7}" type="slidenum">
              <a:rPr lang="en-GB" sz="1400">
                <a:solidFill>
                  <a:srgbClr val="000000"/>
                </a:solidFill>
              </a:rPr>
              <a:pPr eaLnBrk="1" hangingPunct="1"/>
              <a:t>31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680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5099A3E-F2F6-AE44-8B37-48E1A6F93C97}" type="slidenum">
              <a:rPr lang="en-GB" sz="1400">
                <a:solidFill>
                  <a:srgbClr val="000000"/>
                </a:solidFill>
              </a:rPr>
              <a:pPr eaLnBrk="1" hangingPunct="1"/>
              <a:t>32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885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3D56CD6-AAB4-EB4C-8012-C2804B062FCC}" type="slidenum">
              <a:rPr lang="en-GB" sz="1400">
                <a:solidFill>
                  <a:srgbClr val="000000"/>
                </a:solidFill>
              </a:rPr>
              <a:pPr eaLnBrk="1" hangingPunct="1"/>
              <a:t>33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089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14300F-3389-114E-B46B-F6CED2CDAC6F}" type="slidenum">
              <a:rPr lang="en-GB" sz="1400">
                <a:solidFill>
                  <a:srgbClr val="000000"/>
                </a:solidFill>
              </a:rPr>
              <a:pPr eaLnBrk="1" hangingPunct="1"/>
              <a:t>35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3ECB68-2E5E-7C46-9FF3-0AF92DB4F716}" type="slidenum">
              <a:rPr lang="en-GB" sz="1400">
                <a:solidFill>
                  <a:srgbClr val="000000"/>
                </a:solidFill>
              </a:rPr>
              <a:pPr eaLnBrk="1" hangingPunct="1"/>
              <a:t>36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5B8D56-018E-7E4E-8618-4D0AB8884605}" type="slidenum">
              <a:rPr lang="en-GB" sz="1400">
                <a:solidFill>
                  <a:srgbClr val="000000"/>
                </a:solidFill>
              </a:rPr>
              <a:pPr eaLnBrk="1" hangingPunct="1"/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18E10E-5F80-3741-911F-40C6B7DA6B59}" type="slidenum">
              <a:rPr lang="en-GB" sz="1400">
                <a:solidFill>
                  <a:srgbClr val="000000"/>
                </a:solidFill>
              </a:rPr>
              <a:pPr eaLnBrk="1" hangingPunct="1"/>
              <a:t>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38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FE0BE8-06C5-BD4E-B235-8AB7083E9567}" type="slidenum">
              <a:rPr lang="en-GB" sz="1400">
                <a:solidFill>
                  <a:srgbClr val="000000"/>
                </a:solidFill>
              </a:rPr>
              <a:pPr eaLnBrk="1" hangingPunct="1"/>
              <a:t>39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1B2FB7-D750-1C4A-8488-219E6C8A9F4C}" type="slidenum">
              <a:rPr lang="en-GB" sz="1400">
                <a:solidFill>
                  <a:srgbClr val="000000"/>
                </a:solidFill>
              </a:rPr>
              <a:pPr eaLnBrk="1" hangingPunct="1"/>
              <a:t>40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41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79739E-0E92-8B4B-84CD-282481CEE6A0}" type="slidenum">
              <a:rPr lang="en-GB" sz="1400">
                <a:solidFill>
                  <a:srgbClr val="000000"/>
                </a:solidFill>
              </a:rPr>
              <a:pPr eaLnBrk="1" hangingPunct="1"/>
              <a:t>42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9CC0A5-1BFD-B140-A940-2C9C53A274BD}" type="slidenum">
              <a:rPr lang="en-GB" sz="1400">
                <a:solidFill>
                  <a:srgbClr val="000000"/>
                </a:solidFill>
              </a:rPr>
              <a:pPr eaLnBrk="1" hangingPunct="1"/>
              <a:t>43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50DF98-8DBE-C34B-A7C5-49AC50F39FA9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BBB3D1-0A37-874B-9E85-715F561784A0}" type="slidenum">
              <a:rPr lang="en-GB" sz="1400">
                <a:solidFill>
                  <a:srgbClr val="000000"/>
                </a:solidFill>
              </a:rPr>
              <a:pPr eaLnBrk="1" hangingPunct="1"/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F42212-D98D-824A-AA84-1DDB149B2D62}" type="slidenum">
              <a:rPr lang="en-GB" sz="1400">
                <a:solidFill>
                  <a:srgbClr val="000000"/>
                </a:solidFill>
              </a:rPr>
              <a:pPr eaLnBrk="1" hangingPunct="1"/>
              <a:t>46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1DA933-BA0B-FE4A-B80C-2F102422539C}" type="slidenum">
              <a:rPr lang="en-GB" sz="1400">
                <a:solidFill>
                  <a:srgbClr val="000000"/>
                </a:solidFill>
              </a:rPr>
              <a:pPr eaLnBrk="1" hangingPunct="1"/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476FFA-67B3-9642-83B9-8D04EC05802E}" type="slidenum">
              <a:rPr lang="en-GB" sz="1400">
                <a:solidFill>
                  <a:srgbClr val="000000"/>
                </a:solidFill>
              </a:rPr>
              <a:pPr eaLnBrk="1" hangingPunct="1"/>
              <a:t>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18FFEC6-B595-A34E-B1D8-0CC26DA58B88}" type="slidenum">
              <a:rPr lang="en-GB" sz="1400">
                <a:solidFill>
                  <a:srgbClr val="000000"/>
                </a:solidFill>
              </a:rPr>
              <a:pPr eaLnBrk="1" hangingPunct="1"/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57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57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14D0B2-5833-C44C-938E-4385DEC0A237}" type="slidenum">
              <a:rPr lang="en-GB" sz="1400">
                <a:solidFill>
                  <a:srgbClr val="000000"/>
                </a:solidFill>
              </a:rPr>
              <a:pPr eaLnBrk="1" hangingPunct="1"/>
              <a:t>49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69A986-5DC5-1F40-A87A-528A745BCE5B}" type="slidenum">
              <a:rPr lang="en-GB" sz="1400">
                <a:solidFill>
                  <a:srgbClr val="000000"/>
                </a:solidFill>
              </a:rPr>
              <a:pPr eaLnBrk="1" hangingPunct="1"/>
              <a:t>50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7651FA-44C1-6143-BEB7-AF777CD2DCEA}" type="slidenum">
              <a:rPr lang="en-GB" sz="1400">
                <a:solidFill>
                  <a:srgbClr val="000000"/>
                </a:solidFill>
              </a:rPr>
              <a:pPr eaLnBrk="1" hangingPunct="1"/>
              <a:t>52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288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5764AC-F71D-FF4C-A6CE-57D10ABB3B5C}" type="slidenum">
              <a:rPr lang="en-GB" sz="1400">
                <a:solidFill>
                  <a:srgbClr val="000000"/>
                </a:solidFill>
              </a:rPr>
              <a:pPr eaLnBrk="1" hangingPunct="1"/>
              <a:t>53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1BD6D7-EC6A-8B48-8752-6485C416C965}" type="slidenum">
              <a:rPr lang="en-GB" sz="1400">
                <a:solidFill>
                  <a:srgbClr val="000000"/>
                </a:solidFill>
              </a:rPr>
              <a:pPr eaLnBrk="1" hangingPunct="1"/>
              <a:t>54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189B54-1AE4-4B43-8A27-3C49D95A641C}" type="slidenum">
              <a:rPr lang="en-GB" sz="1400">
                <a:solidFill>
                  <a:srgbClr val="000000"/>
                </a:solidFill>
              </a:rPr>
              <a:pPr eaLnBrk="1" hangingPunct="1"/>
              <a:t>55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98D4B-2705-CE4F-B8E0-24CBB22BDE7E}" type="slidenum">
              <a:rPr lang="en-GB" sz="1400">
                <a:solidFill>
                  <a:srgbClr val="000000"/>
                </a:solidFill>
              </a:rPr>
              <a:pPr eaLnBrk="1" hangingPunct="1"/>
              <a:t>56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B13DA-FBE0-AE42-B50B-AA57FFCD6989}" type="slidenum">
              <a:rPr lang="en-GB" sz="1400">
                <a:solidFill>
                  <a:srgbClr val="000000"/>
                </a:solidFill>
              </a:rPr>
              <a:pPr eaLnBrk="1" hangingPunct="1"/>
              <a:t>57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8355CE-C1AC-F749-BBE0-E8F0DC6DF98F}" type="slidenum">
              <a:rPr lang="en-GB" sz="1400">
                <a:solidFill>
                  <a:srgbClr val="000000"/>
                </a:solidFill>
              </a:rPr>
              <a:pPr eaLnBrk="1" hangingPunct="1"/>
              <a:t>58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BAF201-C09E-B841-A4C8-203447D1CC77}" type="slidenum">
              <a:rPr lang="en-GB" sz="1400">
                <a:solidFill>
                  <a:srgbClr val="000000"/>
                </a:solidFill>
              </a:rPr>
              <a:pPr eaLnBrk="1" hangingPunct="1"/>
              <a:t>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59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B3CD50E-AF35-E248-9702-EE7AF5964FAF}" type="slidenum">
              <a:rPr lang="en-GB" sz="1400">
                <a:solidFill>
                  <a:srgbClr val="000000"/>
                </a:solidFill>
              </a:rPr>
              <a:pPr eaLnBrk="1" hangingPunct="1"/>
              <a:t>60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92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9D2DE5-9967-314C-BC26-E8EA838B1F4C}" type="slidenum">
              <a:rPr lang="en-GB" sz="1400">
                <a:solidFill>
                  <a:srgbClr val="000000"/>
                </a:solidFill>
              </a:rPr>
              <a:pPr eaLnBrk="1" hangingPunct="1"/>
              <a:t>61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39E0D35-5B76-CA43-82F9-C99CDE9488B7}" type="slidenum">
              <a:rPr lang="en-GB" sz="1400">
                <a:solidFill>
                  <a:srgbClr val="000000"/>
                </a:solidFill>
              </a:rPr>
              <a:pPr eaLnBrk="1" hangingPunct="1"/>
              <a:t>62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33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sp>
        <p:nvSpPr>
          <p:cNvPr id="143364" name="Text Box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3DD2F42-158A-9847-A12A-C14C826FA5AD}" type="slidenum">
              <a:rPr lang="en-US" sz="1200">
                <a:solidFill>
                  <a:schemeClr val="tx1"/>
                </a:solidFill>
              </a:rPr>
              <a:pPr eaLnBrk="1" hangingPunct="1"/>
              <a:t>65</a:t>
            </a:fld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90" y="4345036"/>
            <a:ext cx="5026221" cy="41119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629" tIns="46314" rIns="92629" bIns="46314"/>
          <a:lstStyle/>
          <a:p>
            <a:endParaRPr lang="de-DE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Remember</a:t>
            </a:r>
            <a:r>
              <a:rPr lang="de-DE" dirty="0" smtClean="0"/>
              <a:t>:</a:t>
            </a:r>
            <a:r>
              <a:rPr lang="de-DE" baseline="0" dirty="0" smtClean="0"/>
              <a:t> MDL = </a:t>
            </a:r>
            <a:r>
              <a:rPr lang="de-DE" baseline="0" dirty="0" err="1" smtClean="0"/>
              <a:t>minimum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description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length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network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complexity</a:t>
            </a:r>
            <a:r>
              <a:rPr lang="de-DE" baseline="0" dirty="0" smtClean="0"/>
              <a:t>;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complex</a:t>
            </a:r>
            <a:r>
              <a:rPr lang="de-DE" baseline="0" dirty="0" smtClean="0"/>
              <a:t> a </a:t>
            </a:r>
            <a:r>
              <a:rPr lang="de-DE" baseline="0" dirty="0" err="1" smtClean="0"/>
              <a:t>system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lesser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68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B4C993-84CB-A140-A48B-CD87DE72FAE1}" type="slidenum">
              <a:rPr lang="en-GB" sz="1400">
                <a:solidFill>
                  <a:srgbClr val="000000"/>
                </a:solidFill>
              </a:rPr>
              <a:pPr eaLnBrk="1" hangingPunct="1"/>
              <a:t>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8DBD8E-9DD7-4B4F-9017-587ED6E2813B}" type="slidenum">
              <a:rPr lang="en-GB" sz="1400">
                <a:solidFill>
                  <a:srgbClr val="000000"/>
                </a:solidFill>
              </a:rPr>
              <a:pPr eaLnBrk="1" hangingPunct="1"/>
              <a:t>11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9AE6BC-5420-434E-97FE-AAB6579340DD}" type="slidenum">
              <a:rPr lang="en-GB" sz="1400">
                <a:solidFill>
                  <a:srgbClr val="000000"/>
                </a:solidFill>
              </a:rPr>
              <a:pPr eaLnBrk="1" hangingPunct="1"/>
              <a:t>12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200C32-5D36-D648-90D4-291614269A53}" type="slidenum">
              <a:rPr lang="en-GB" sz="1400">
                <a:solidFill>
                  <a:srgbClr val="000000"/>
                </a:solidFill>
              </a:rPr>
              <a:pPr eaLnBrk="1" hangingPunct="1"/>
              <a:t>13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112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E1D1-F5D4-0A42-A9B9-92FA449876E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4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9B00-532E-D140-AEF6-4189AE73234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45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5C58-19C9-794A-B059-52B3EF783FD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7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D80F6-5B77-CF4F-8BA3-5E7209D4A04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50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27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1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7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24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25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17.bin"/><Relationship Id="rId7" Type="http://schemas.openxmlformats.org/officeDocument/2006/relationships/image" Target="../media/image3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35.w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36.emf"/><Relationship Id="rId8" Type="http://schemas.openxmlformats.org/officeDocument/2006/relationships/oleObject" Target="../embeddings/oleObject21.bin"/><Relationship Id="rId9" Type="http://schemas.openxmlformats.org/officeDocument/2006/relationships/image" Target="../media/image3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8.wmf"/><Relationship Id="rId6" Type="http://schemas.openxmlformats.org/officeDocument/2006/relationships/oleObject" Target="../embeddings/oleObject23.bin"/><Relationship Id="rId7" Type="http://schemas.openxmlformats.org/officeDocument/2006/relationships/image" Target="../media/image39.wmf"/><Relationship Id="rId8" Type="http://schemas.openxmlformats.org/officeDocument/2006/relationships/image" Target="../media/image33.png"/><Relationship Id="rId9" Type="http://schemas.openxmlformats.org/officeDocument/2006/relationships/oleObject" Target="../embeddings/oleObject24.bin"/><Relationship Id="rId10" Type="http://schemas.openxmlformats.org/officeDocument/2006/relationships/image" Target="../media/image34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40.wmf"/><Relationship Id="rId6" Type="http://schemas.openxmlformats.org/officeDocument/2006/relationships/oleObject" Target="../embeddings/oleObject26.bin"/><Relationship Id="rId7" Type="http://schemas.openxmlformats.org/officeDocument/2006/relationships/image" Target="../media/image41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42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4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29.bin"/><Relationship Id="rId5" Type="http://schemas.openxmlformats.org/officeDocument/2006/relationships/image" Target="../media/image44.w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4.w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45.wmf"/><Relationship Id="rId8" Type="http://schemas.openxmlformats.org/officeDocument/2006/relationships/image" Target="../media/image4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32.bin"/><Relationship Id="rId5" Type="http://schemas.openxmlformats.org/officeDocument/2006/relationships/image" Target="../media/image47.emf"/><Relationship Id="rId6" Type="http://schemas.openxmlformats.org/officeDocument/2006/relationships/oleObject" Target="../embeddings/oleObject33.bin"/><Relationship Id="rId7" Type="http://schemas.openxmlformats.org/officeDocument/2006/relationships/image" Target="../media/image48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4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35.bin"/><Relationship Id="rId5" Type="http://schemas.openxmlformats.org/officeDocument/2006/relationships/image" Target="../media/image50.e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51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53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endParaRPr lang="de-DE" sz="36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Prof. Dr. Ralf Möller</a:t>
            </a:r>
          </a:p>
          <a:p>
            <a:pPr eaLnBrk="1" hangingPunct="1">
              <a:defRPr/>
            </a:pPr>
            <a:r>
              <a:rPr lang="de-DE" dirty="0"/>
              <a:t>Dr. Özgür L. </a:t>
            </a:r>
            <a:r>
              <a:rPr lang="de-DE" dirty="0" err="1" smtClean="0"/>
              <a:t>Özçep</a:t>
            </a:r>
            <a:endParaRPr lang="de-DE" dirty="0" smtClean="0"/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b="1" dirty="0"/>
              <a:t>Universität zu Lübeck</a:t>
            </a:r>
          </a:p>
          <a:p>
            <a:pPr eaLnBrk="1" hangingPunct="1">
              <a:defRPr/>
            </a:pPr>
            <a:r>
              <a:rPr lang="de-DE" b="1" dirty="0"/>
              <a:t>Institut für Informationssysteme</a:t>
            </a:r>
          </a:p>
          <a:p>
            <a:pPr eaLnBrk="1" hangingPunct="1">
              <a:defRPr/>
            </a:pPr>
            <a:endParaRPr lang="de-DE" dirty="0"/>
          </a:p>
          <a:p>
            <a:pPr eaLnBrk="1" hangingPunct="1">
              <a:defRPr/>
            </a:pPr>
            <a:r>
              <a:rPr lang="de-DE" dirty="0"/>
              <a:t>Tanya Braun </a:t>
            </a:r>
            <a:r>
              <a:rPr lang="de-DE" dirty="0" smtClean="0"/>
              <a:t>(Lab)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6997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23850" y="1917651"/>
            <a:ext cx="3600450" cy="503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74675" y="1412775"/>
            <a:ext cx="8569325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</a:rPr>
              <a:t>Maximun</a:t>
            </a:r>
            <a:r>
              <a:rPr lang="en-GB" sz="2400" dirty="0">
                <a:solidFill>
                  <a:srgbClr val="000000"/>
                </a:solidFill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62431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MAP approximation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51147" y="1196082"/>
            <a:ext cx="8569325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 seems like a very safe bet, but unfortunately it does not work well in practice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Summing over the hypothesis space is often intractable (e.g., </a:t>
            </a:r>
            <a:r>
              <a:rPr lang="en-GB" sz="2000" dirty="0">
                <a:solidFill>
                  <a:srgbClr val="008380"/>
                </a:solidFill>
              </a:rPr>
              <a:t>18,446,744,073,709,551,616</a:t>
            </a:r>
            <a:r>
              <a:rPr lang="en-GB" sz="2000" dirty="0">
                <a:solidFill>
                  <a:srgbClr val="000000"/>
                </a:solidFill>
              </a:rPr>
              <a:t> Boolean functions of </a:t>
            </a:r>
            <a:r>
              <a:rPr lang="en-GB" sz="2000" dirty="0">
                <a:solidFill>
                  <a:srgbClr val="008380"/>
                </a:solidFill>
              </a:rPr>
              <a:t>6</a:t>
            </a:r>
            <a:r>
              <a:rPr lang="en-GB" sz="2000" dirty="0">
                <a:solidFill>
                  <a:srgbClr val="000000"/>
                </a:solidFill>
              </a:rPr>
              <a:t> attributes)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Very common approximation</a:t>
            </a:r>
            <a:r>
              <a:rPr lang="en-GB" sz="2400" dirty="0">
                <a:solidFill>
                  <a:srgbClr val="0000FF"/>
                </a:solidFill>
              </a:rPr>
              <a:t>: Maximum a posterior (MAP) </a:t>
            </a:r>
            <a:r>
              <a:rPr lang="en-GB" sz="2400" dirty="0">
                <a:solidFill>
                  <a:srgbClr val="000000"/>
                </a:solidFill>
              </a:rPr>
              <a:t>learning: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Instead of doing prediction by considering all possible </a:t>
            </a:r>
            <a:r>
              <a:rPr lang="en-GB" sz="2000" dirty="0" smtClean="0">
                <a:solidFill>
                  <a:srgbClr val="000000"/>
                </a:solidFill>
              </a:rPr>
              <a:t>hypotheses, </a:t>
            </a:r>
            <a:r>
              <a:rPr lang="en-GB" sz="2000" dirty="0">
                <a:solidFill>
                  <a:srgbClr val="000000"/>
                </a:solidFill>
              </a:rPr>
              <a:t>as in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8380"/>
                </a:solidFill>
              </a:rPr>
              <a:t>P</a:t>
            </a:r>
            <a:r>
              <a:rPr lang="en-GB" sz="2000" dirty="0">
                <a:solidFill>
                  <a:srgbClr val="008380"/>
                </a:solidFill>
              </a:rPr>
              <a:t>(</a:t>
            </a:r>
            <a:r>
              <a:rPr lang="en-GB" sz="2000" dirty="0" err="1">
                <a:solidFill>
                  <a:srgbClr val="008380"/>
                </a:solidFill>
              </a:rPr>
              <a:t>X|</a:t>
            </a:r>
            <a:r>
              <a:rPr lang="en-GB" sz="2000" b="1" dirty="0" err="1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)  = </a:t>
            </a:r>
            <a:r>
              <a:rPr lang="en-GB" sz="2000" dirty="0">
                <a:solidFill>
                  <a:srgbClr val="008380"/>
                </a:solidFill>
                <a:cs typeface="Times New Roman" charset="0"/>
              </a:rPr>
              <a:t>∑</a:t>
            </a:r>
            <a:r>
              <a:rPr lang="en-GB" sz="2000" baseline="-25000" dirty="0" err="1">
                <a:solidFill>
                  <a:srgbClr val="008380"/>
                </a:solidFill>
                <a:cs typeface="Times New Roman" charset="0"/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 </a:t>
            </a:r>
            <a:r>
              <a:rPr lang="en-GB" sz="2000" b="1" dirty="0">
                <a:solidFill>
                  <a:srgbClr val="008380"/>
                </a:solidFill>
              </a:rPr>
              <a:t>P</a:t>
            </a:r>
            <a:r>
              <a:rPr lang="en-GB" sz="2000" dirty="0">
                <a:solidFill>
                  <a:srgbClr val="008380"/>
                </a:solidFill>
              </a:rPr>
              <a:t>(X| 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P(h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 |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Make predictions based on </a:t>
            </a:r>
            <a:r>
              <a:rPr lang="en-GB" sz="2000" dirty="0" err="1">
                <a:solidFill>
                  <a:srgbClr val="008380"/>
                </a:solidFill>
              </a:rPr>
              <a:t>h</a:t>
            </a:r>
            <a:r>
              <a:rPr lang="en-GB" sz="2000" baseline="-25000" dirty="0" err="1">
                <a:solidFill>
                  <a:srgbClr val="00838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</a:rPr>
              <a:t> that </a:t>
            </a:r>
            <a:r>
              <a:rPr lang="en-GB" sz="2000" dirty="0" smtClean="0">
                <a:solidFill>
                  <a:srgbClr val="000000"/>
                </a:solidFill>
              </a:rPr>
              <a:t>maximizes  </a:t>
            </a:r>
            <a:r>
              <a:rPr lang="en-GB" sz="2000" dirty="0">
                <a:solidFill>
                  <a:srgbClr val="008380"/>
                </a:solidFill>
              </a:rPr>
              <a:t>P(h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 |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)</a:t>
            </a:r>
            <a:r>
              <a:rPr lang="en-GB" sz="2400" dirty="0">
                <a:solidFill>
                  <a:srgbClr val="008380"/>
                </a:solidFill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I.e., maximize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P(h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b="1" dirty="0">
                <a:solidFill>
                  <a:srgbClr val="008380"/>
                </a:solidFill>
              </a:rPr>
              <a:t>P</a:t>
            </a:r>
            <a:r>
              <a:rPr lang="en-GB" sz="2000" dirty="0">
                <a:solidFill>
                  <a:srgbClr val="008380"/>
                </a:solidFill>
              </a:rPr>
              <a:t>(</a:t>
            </a:r>
            <a:r>
              <a:rPr lang="en-GB" sz="2000" dirty="0" err="1">
                <a:solidFill>
                  <a:srgbClr val="008380"/>
                </a:solidFill>
              </a:rPr>
              <a:t>X|</a:t>
            </a:r>
            <a:r>
              <a:rPr lang="en-GB" sz="2000" b="1" dirty="0" err="1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)~</a:t>
            </a:r>
            <a:r>
              <a:rPr lang="en-GB" sz="2000" b="1" dirty="0">
                <a:solidFill>
                  <a:srgbClr val="008380"/>
                </a:solidFill>
              </a:rPr>
              <a:t> P</a:t>
            </a:r>
            <a:r>
              <a:rPr lang="en-GB" sz="2000" dirty="0">
                <a:solidFill>
                  <a:srgbClr val="008380"/>
                </a:solidFill>
              </a:rPr>
              <a:t>(X| </a:t>
            </a:r>
            <a:r>
              <a:rPr lang="en-GB" sz="2000" dirty="0" err="1">
                <a:solidFill>
                  <a:srgbClr val="008380"/>
                </a:solidFill>
              </a:rPr>
              <a:t>h</a:t>
            </a:r>
            <a:r>
              <a:rPr lang="en-GB" sz="2000" baseline="-25000" dirty="0" err="1">
                <a:solidFill>
                  <a:srgbClr val="008380"/>
                </a:solidFill>
              </a:rPr>
              <a:t>MAP</a:t>
            </a:r>
            <a:r>
              <a:rPr lang="en-GB" sz="2000" baseline="-25000" dirty="0">
                <a:solidFill>
                  <a:srgbClr val="008380"/>
                </a:solidFill>
              </a:rPr>
              <a:t> </a:t>
            </a:r>
            <a:r>
              <a:rPr lang="en-GB" sz="2000" dirty="0">
                <a:solidFill>
                  <a:srgbClr val="00838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69495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MAP approximation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07131" y="1268090"/>
            <a:ext cx="8569325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is a good approximation when </a:t>
            </a:r>
            <a:r>
              <a:rPr lang="en-GB" sz="2400" dirty="0">
                <a:solidFill>
                  <a:srgbClr val="008380"/>
                </a:solidFill>
              </a:rPr>
              <a:t>P(X |</a:t>
            </a:r>
            <a:r>
              <a:rPr lang="en-GB" sz="2400" b="1" dirty="0">
                <a:solidFill>
                  <a:srgbClr val="008380"/>
                </a:solidFill>
              </a:rPr>
              <a:t>d</a:t>
            </a:r>
            <a:r>
              <a:rPr lang="en-GB" sz="2400" dirty="0">
                <a:solidFill>
                  <a:srgbClr val="008380"/>
                </a:solidFill>
              </a:rPr>
              <a:t>) </a:t>
            </a:r>
            <a:r>
              <a:rPr lang="en-GB" sz="2400" dirty="0">
                <a:solidFill>
                  <a:srgbClr val="008380"/>
                </a:solidFill>
                <a:cs typeface="Times New Roman" charset="0"/>
              </a:rPr>
              <a:t>≈ P(X| </a:t>
            </a:r>
            <a:r>
              <a:rPr lang="en-GB" sz="2400" dirty="0" err="1">
                <a:solidFill>
                  <a:srgbClr val="008380"/>
                </a:solidFill>
              </a:rPr>
              <a:t>h</a:t>
            </a:r>
            <a:r>
              <a:rPr lang="en-GB" sz="2400" baseline="-25000" dirty="0" err="1">
                <a:solidFill>
                  <a:srgbClr val="008380"/>
                </a:solidFill>
              </a:rPr>
              <a:t>MAP</a:t>
            </a:r>
            <a:r>
              <a:rPr lang="en-GB" sz="2400" dirty="0">
                <a:solidFill>
                  <a:srgbClr val="008380"/>
                </a:solidFill>
                <a:cs typeface="Times New Roman" charset="0"/>
              </a:rPr>
              <a:t>)</a:t>
            </a:r>
            <a:r>
              <a:rPr lang="en-GB" sz="2400" dirty="0">
                <a:solidFill>
                  <a:srgbClr val="008380"/>
                </a:solidFill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our example,</a:t>
            </a:r>
            <a:r>
              <a:rPr lang="en-GB" sz="2000" dirty="0">
                <a:solidFill>
                  <a:srgbClr val="008380"/>
                </a:solidFill>
              </a:rPr>
              <a:t> </a:t>
            </a:r>
            <a:r>
              <a:rPr lang="en-GB" sz="2000" dirty="0" err="1">
                <a:solidFill>
                  <a:srgbClr val="008380"/>
                </a:solidFill>
              </a:rPr>
              <a:t>h</a:t>
            </a:r>
            <a:r>
              <a:rPr lang="en-GB" sz="2000" baseline="-25000" dirty="0" err="1">
                <a:solidFill>
                  <a:srgbClr val="008380"/>
                </a:solidFill>
              </a:rPr>
              <a:t>MAP</a:t>
            </a:r>
            <a:r>
              <a:rPr lang="en-GB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the all-lime bag after only </a:t>
            </a:r>
            <a:r>
              <a:rPr lang="en-GB" sz="2000" dirty="0">
                <a:solidFill>
                  <a:srgbClr val="008380"/>
                </a:solidFill>
              </a:rPr>
              <a:t>3</a:t>
            </a:r>
            <a:r>
              <a:rPr lang="en-GB" sz="2000" dirty="0">
                <a:solidFill>
                  <a:srgbClr val="000000"/>
                </a:solidFill>
              </a:rPr>
              <a:t> candies, predicting that the next candy will be lime with </a:t>
            </a:r>
            <a:r>
              <a:rPr lang="en-GB" sz="2000" dirty="0" smtClean="0">
                <a:solidFill>
                  <a:srgbClr val="008380"/>
                </a:solidFill>
              </a:rPr>
              <a:t>p </a:t>
            </a:r>
            <a:r>
              <a:rPr lang="en-GB" sz="2000" dirty="0">
                <a:solidFill>
                  <a:srgbClr val="008380"/>
                </a:solidFill>
              </a:rPr>
              <a:t>=1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Bayesian </a:t>
            </a:r>
            <a:r>
              <a:rPr lang="en-GB" sz="2000" dirty="0">
                <a:solidFill>
                  <a:srgbClr val="000000"/>
                </a:solidFill>
              </a:rPr>
              <a:t>learner gave a prediction of </a:t>
            </a:r>
            <a:r>
              <a:rPr lang="en-GB" sz="2000" dirty="0">
                <a:solidFill>
                  <a:srgbClr val="008380"/>
                </a:solidFill>
              </a:rPr>
              <a:t>0.8</a:t>
            </a:r>
            <a:r>
              <a:rPr lang="en-GB" sz="2000" dirty="0">
                <a:solidFill>
                  <a:srgbClr val="000000"/>
                </a:solidFill>
              </a:rPr>
              <a:t>, safer after seeing only </a:t>
            </a:r>
            <a:r>
              <a:rPr lang="en-GB" sz="2000" dirty="0">
                <a:solidFill>
                  <a:srgbClr val="008380"/>
                </a:solidFill>
              </a:rPr>
              <a:t>3 </a:t>
            </a:r>
            <a:r>
              <a:rPr lang="en-GB" sz="2000" dirty="0">
                <a:solidFill>
                  <a:srgbClr val="000000"/>
                </a:solidFill>
              </a:rPr>
              <a:t>candies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3572892"/>
            <a:ext cx="5040312" cy="2665412"/>
            <a:chOff x="158" y="436"/>
            <a:chExt cx="4419" cy="2638"/>
          </a:xfrm>
        </p:grpSpPr>
        <p:pic>
          <p:nvPicPr>
            <p:cNvPr id="389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4419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1111" y="664"/>
              <a:ext cx="489" cy="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FF3300"/>
                  </a:solidFill>
                </a:rPr>
                <a:t>P(h</a:t>
              </a:r>
              <a:r>
                <a:rPr lang="en-US" sz="1000" b="1" baseline="-25000">
                  <a:solidFill>
                    <a:srgbClr val="FF3300"/>
                  </a:solidFill>
                </a:rPr>
                <a:t>100</a:t>
              </a:r>
              <a:r>
                <a:rPr lang="en-US" sz="1000" b="1">
                  <a:solidFill>
                    <a:srgbClr val="FF33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00FF00"/>
                  </a:solidFill>
                </a:rPr>
                <a:t>P(h</a:t>
              </a:r>
              <a:r>
                <a:rPr lang="en-US" sz="1000" b="1" baseline="-25000">
                  <a:solidFill>
                    <a:srgbClr val="00FF00"/>
                  </a:solidFill>
                </a:rPr>
                <a:t>75</a:t>
              </a:r>
              <a:r>
                <a:rPr lang="en-US" sz="1000" b="1">
                  <a:solidFill>
                    <a:srgbClr val="00FF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chemeClr val="accent2"/>
                  </a:solidFill>
                </a:rPr>
                <a:t>P(h</a:t>
              </a:r>
              <a:r>
                <a:rPr lang="en-US" sz="1000" b="1" baseline="-25000">
                  <a:solidFill>
                    <a:schemeClr val="accent2"/>
                  </a:solidFill>
                </a:rPr>
                <a:t>50</a:t>
              </a:r>
              <a:r>
                <a:rPr lang="en-US" sz="1000" b="1">
                  <a:solidFill>
                    <a:schemeClr val="accent2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CC3399"/>
                  </a:solidFill>
                </a:rPr>
                <a:t>P(h</a:t>
              </a:r>
              <a:r>
                <a:rPr lang="en-US" sz="1000" b="1" baseline="-25000">
                  <a:solidFill>
                    <a:srgbClr val="CC3399"/>
                  </a:solidFill>
                </a:rPr>
                <a:t>25</a:t>
              </a:r>
              <a:r>
                <a:rPr lang="en-US" sz="1000" b="1">
                  <a:solidFill>
                    <a:srgbClr val="CC3399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00FFCC"/>
                  </a:solidFill>
                </a:rPr>
                <a:t>P(h</a:t>
              </a:r>
              <a:r>
                <a:rPr lang="en-US" sz="1000" b="1" baseline="-25000">
                  <a:solidFill>
                    <a:srgbClr val="00FFCC"/>
                  </a:solidFill>
                </a:rPr>
                <a:t>0</a:t>
              </a:r>
              <a:r>
                <a:rPr lang="en-US" sz="1000" b="1">
                  <a:solidFill>
                    <a:srgbClr val="00FFCC"/>
                  </a:solidFill>
                </a:rPr>
                <a:t>|d)</a:t>
              </a:r>
            </a:p>
          </p:txBody>
        </p:sp>
      </p:grpSp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56992"/>
            <a:ext cx="34559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9112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Bias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51147" y="1071811"/>
            <a:ext cx="8569325" cy="54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 more data arrive, MAP and Bayesian prediction become closer, as MAP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competing hypotheses become less likely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Often easier to find MAP (optimization problem) than deal with a large summation problem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8380"/>
                </a:solidFill>
              </a:rPr>
              <a:t>P(H) </a:t>
            </a:r>
            <a:r>
              <a:rPr lang="en-GB" sz="2400" dirty="0">
                <a:solidFill>
                  <a:srgbClr val="000000"/>
                </a:solidFill>
              </a:rPr>
              <a:t>plays an important role in both MAP and Full Bayesian </a:t>
            </a:r>
            <a:r>
              <a:rPr lang="en-GB" sz="2400" dirty="0" smtClean="0">
                <a:solidFill>
                  <a:srgbClr val="000000"/>
                </a:solidFill>
              </a:rPr>
              <a:t>Learning (defines learning bias)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Used </a:t>
            </a:r>
            <a:r>
              <a:rPr lang="en-GB" sz="2400" dirty="0">
                <a:solidFill>
                  <a:srgbClr val="000000"/>
                </a:solidFill>
              </a:rPr>
              <a:t>to </a:t>
            </a:r>
            <a:r>
              <a:rPr lang="en-GB" sz="2400" dirty="0" smtClean="0">
                <a:solidFill>
                  <a:srgbClr val="000000"/>
                </a:solidFill>
              </a:rPr>
              <a:t>define </a:t>
            </a:r>
            <a:r>
              <a:rPr lang="en-GB" sz="2400" dirty="0">
                <a:solidFill>
                  <a:srgbClr val="000000"/>
                </a:solidFill>
              </a:rPr>
              <a:t>a </a:t>
            </a:r>
            <a:r>
              <a:rPr lang="en-GB" sz="2400" dirty="0" err="1">
                <a:solidFill>
                  <a:srgbClr val="000000"/>
                </a:solidFill>
              </a:rPr>
              <a:t>tradeoff</a:t>
            </a:r>
            <a:r>
              <a:rPr lang="en-GB" sz="2400" dirty="0">
                <a:solidFill>
                  <a:srgbClr val="000000"/>
                </a:solidFill>
              </a:rPr>
              <a:t> between model complexity and its ability to fit the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More complex models can explain the data better =&gt; higher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  <a:r>
              <a:rPr lang="en-GB" sz="2000" dirty="0">
                <a:solidFill>
                  <a:srgbClr val="FF0000"/>
                </a:solidFill>
              </a:rPr>
              <a:t>danger of </a:t>
            </a:r>
            <a:r>
              <a:rPr lang="en-GB" sz="2000" dirty="0" err="1">
                <a:solidFill>
                  <a:srgbClr val="FF0000"/>
                </a:solidFill>
              </a:rPr>
              <a:t>overfitting</a:t>
            </a:r>
            <a:endParaRPr lang="en-GB" sz="2000" dirty="0">
              <a:solidFill>
                <a:srgbClr val="FF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But they are less likely a priory because there are more of them than simpler model =&gt; lower </a:t>
            </a:r>
            <a:r>
              <a:rPr lang="en-GB" sz="2000" dirty="0">
                <a:solidFill>
                  <a:srgbClr val="008380"/>
                </a:solidFill>
              </a:rPr>
              <a:t>P(h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I.e</a:t>
            </a:r>
            <a:r>
              <a:rPr lang="en-GB" sz="2000" dirty="0" smtClean="0">
                <a:solidFill>
                  <a:srgbClr val="000000"/>
                </a:solidFill>
              </a:rPr>
              <a:t>., </a:t>
            </a:r>
            <a:r>
              <a:rPr lang="en-GB" sz="2000" dirty="0">
                <a:solidFill>
                  <a:srgbClr val="000000"/>
                </a:solidFill>
              </a:rPr>
              <a:t>common </a:t>
            </a:r>
            <a:r>
              <a:rPr lang="en-GB" sz="2000" dirty="0" smtClean="0">
                <a:solidFill>
                  <a:srgbClr val="000000"/>
                </a:solidFill>
              </a:rPr>
              <a:t>learning </a:t>
            </a:r>
            <a:r>
              <a:rPr lang="en-GB" sz="2000" dirty="0">
                <a:solidFill>
                  <a:srgbClr val="000000"/>
                </a:solidFill>
              </a:rPr>
              <a:t>bias is to penalize complexity</a:t>
            </a:r>
          </a:p>
        </p:txBody>
      </p:sp>
    </p:spTree>
    <p:extLst>
      <p:ext uri="{BB962C8B-B14F-4D97-AF65-F5344CB8AC3E}">
        <p14:creationId xmlns:p14="http://schemas.microsoft.com/office/powerpoint/2010/main" val="22749845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95288" y="2348756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Maximum </a:t>
            </a:r>
            <a:r>
              <a:rPr lang="en-GB" sz="2400" dirty="0">
                <a:solidFill>
                  <a:srgbClr val="000000"/>
                </a:solidFill>
              </a:rPr>
              <a:t>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3413388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Maximum Likelihood (ML</a:t>
            </a:r>
            <a:r>
              <a:rPr lang="en-GB" dirty="0" smtClean="0">
                <a:latin typeface="+mn-lt"/>
              </a:rPr>
              <a:t>) Learning</a:t>
            </a:r>
            <a:endParaRPr lang="en-GB" dirty="0">
              <a:latin typeface="+mn-lt"/>
            </a:endParaRP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1520" y="1340098"/>
            <a:ext cx="8317805" cy="30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priors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P(h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</a:t>
            </a:r>
            <a:r>
              <a:rPr lang="en-GB" sz="2000" dirty="0" smtClean="0">
                <a:solidFill>
                  <a:srgbClr val="000000"/>
                </a:solidFill>
              </a:rPr>
              <a:t>maximizing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</p:txBody>
      </p:sp>
      <p:sp>
        <p:nvSpPr>
          <p:cNvPr id="2" name="Rechteck 1"/>
          <p:cNvSpPr/>
          <p:nvPr/>
        </p:nvSpPr>
        <p:spPr>
          <a:xfrm>
            <a:off x="2555776" y="6093296"/>
            <a:ext cx="413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Howard, R.: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Perspectives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inference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experimentation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IEEE </a:t>
            </a:r>
            <a:r>
              <a:rPr lang="de-DE" sz="1100" dirty="0" smtClean="0">
                <a:solidFill>
                  <a:srgbClr val="0000FF"/>
                </a:solidFill>
              </a:rPr>
              <a:t>58(5), </a:t>
            </a:r>
            <a:r>
              <a:rPr lang="de-DE" sz="1100" dirty="0">
                <a:solidFill>
                  <a:srgbClr val="0000FF"/>
                </a:solidFill>
              </a:rPr>
              <a:t>632-</a:t>
            </a:r>
            <a:r>
              <a:rPr lang="de-DE" sz="1100" dirty="0" smtClean="0">
                <a:solidFill>
                  <a:srgbClr val="0000FF"/>
                </a:solidFill>
              </a:rPr>
              <a:t>643, </a:t>
            </a:r>
            <a:r>
              <a:rPr lang="de-DE" sz="1100" b="1" dirty="0" smtClean="0">
                <a:solidFill>
                  <a:srgbClr val="FF0000"/>
                </a:solidFill>
              </a:rPr>
              <a:t>1970</a:t>
            </a:r>
            <a:endParaRPr lang="de-DE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63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 Learning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155" y="1340098"/>
            <a:ext cx="8569325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P(h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maximize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Used in statistics as the standard (non-</a:t>
            </a:r>
            <a:r>
              <a:rPr lang="en-GB" sz="2000" dirty="0" err="1">
                <a:solidFill>
                  <a:srgbClr val="000000"/>
                </a:solidFill>
              </a:rPr>
              <a:t>bayesian</a:t>
            </a:r>
            <a:r>
              <a:rPr lang="en-GB" sz="2000" dirty="0">
                <a:solidFill>
                  <a:srgbClr val="000000"/>
                </a:solidFill>
              </a:rPr>
              <a:t>) statistical learning method by those who distrust subjective nature of hypotheses priors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When the competing hypotheses are indeed equally likely (e.g. have same complexity)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very large datasets, for which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tends to overcome </a:t>
            </a:r>
            <a:r>
              <a:rPr lang="en-GB" sz="2000" dirty="0" smtClean="0">
                <a:solidFill>
                  <a:srgbClr val="000000"/>
                </a:solidFill>
              </a:rPr>
              <a:t>the </a:t>
            </a:r>
            <a:r>
              <a:rPr lang="en-GB" sz="2000" dirty="0">
                <a:solidFill>
                  <a:srgbClr val="000000"/>
                </a:solidFill>
              </a:rPr>
              <a:t>influence of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8380"/>
                </a:solidFill>
              </a:rPr>
              <a:t>P(h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62825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74685" y="3401018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Maximum </a:t>
            </a:r>
            <a:r>
              <a:rPr lang="en-GB" sz="2400" dirty="0">
                <a:solidFill>
                  <a:srgbClr val="000000"/>
                </a:solidFill>
              </a:rPr>
              <a:t>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141770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useful</a:t>
            </a:r>
            <a:r>
              <a:rPr lang="de-DE" dirty="0" smtClean="0"/>
              <a:t> </a:t>
            </a:r>
            <a:r>
              <a:rPr lang="de-DE" dirty="0" err="1" smtClean="0"/>
              <a:t>distinction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beginning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Myriad Pro"/>
                <a:cs typeface="Myriad Pro"/>
              </a:rPr>
              <a:t>We are going to describe methods for learning BNs (parameters and structure)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Myriad Pro"/>
                <a:cs typeface="Myriad Pro"/>
              </a:rPr>
              <a:t>As generated BN </a:t>
            </a:r>
            <a:r>
              <a:rPr lang="en-US" sz="2400" dirty="0" smtClean="0">
                <a:cs typeface="Myriad Pro"/>
              </a:rPr>
              <a:t>provides full </a:t>
            </a:r>
            <a:r>
              <a:rPr lang="en-US" sz="2400" dirty="0">
                <a:cs typeface="Myriad Pro"/>
              </a:rPr>
              <a:t>joint prob. distribution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Myriad Pro"/>
                <a:cs typeface="Myriad Pro"/>
              </a:rPr>
              <a:t>    one can do any kind of inference (prediction,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Myriad Pro"/>
                <a:cs typeface="Myriad Pro"/>
              </a:rPr>
              <a:t> </a:t>
            </a:r>
            <a:r>
              <a:rPr lang="en-US" sz="2400" dirty="0" smtClean="0">
                <a:latin typeface="Myriad Pro"/>
                <a:cs typeface="Myriad Pro"/>
              </a:rPr>
              <a:t>   classification, any probability of RVs) one is interested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 smtClean="0">
                <a:latin typeface="Myriad Pro"/>
                <a:cs typeface="Myriad Pro"/>
              </a:rPr>
              <a:t>- &gt; </a:t>
            </a:r>
            <a:r>
              <a:rPr lang="en-US" sz="2400" dirty="0" smtClean="0">
                <a:solidFill>
                  <a:srgbClr val="0000FF"/>
                </a:solidFill>
                <a:latin typeface="Myriad Pro"/>
                <a:cs typeface="Myriad Pro"/>
              </a:rPr>
              <a:t>Generative models</a:t>
            </a:r>
            <a:r>
              <a:rPr lang="en-US" sz="2400" dirty="0" smtClean="0">
                <a:latin typeface="Myriad Pro"/>
                <a:cs typeface="Myriad Pro"/>
              </a:rPr>
              <a:t> </a:t>
            </a:r>
          </a:p>
          <a:p>
            <a:pPr eaLnBrk="1" hangingPunct="1">
              <a:lnSpc>
                <a:spcPct val="80000"/>
              </a:lnSpc>
            </a:pPr>
            <a:endParaRPr lang="en-US" sz="2400" dirty="0" smtClean="0">
              <a:latin typeface="Myriad Pro"/>
              <a:cs typeface="Myriad Pro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Myriad Pro"/>
                <a:cs typeface="Myriad Pro"/>
              </a:rPr>
              <a:t>In contrast there are</a:t>
            </a:r>
            <a:r>
              <a:rPr lang="en-US" sz="2400" dirty="0" smtClean="0">
                <a:solidFill>
                  <a:srgbClr val="FF0000"/>
                </a:solidFill>
                <a:latin typeface="Myriad Pro"/>
                <a:cs typeface="Myriad Pro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Myriad Pro"/>
                <a:cs typeface="Myriad Pro"/>
              </a:rPr>
              <a:t>Discriminative models </a:t>
            </a:r>
            <a:r>
              <a:rPr lang="en-US" sz="2400" dirty="0" smtClean="0">
                <a:latin typeface="Myriad Pro"/>
                <a:cs typeface="Myriad Pro"/>
              </a:rPr>
              <a:t>(</a:t>
            </a:r>
            <a:r>
              <a:rPr lang="en-US" sz="2400" dirty="0" err="1" smtClean="0">
                <a:latin typeface="Myriad Pro"/>
                <a:cs typeface="Myriad Pro"/>
              </a:rPr>
              <a:t>s.a.</a:t>
            </a:r>
            <a:r>
              <a:rPr lang="en-US" sz="2400" dirty="0" smtClean="0">
                <a:latin typeface="Myriad Pro"/>
                <a:cs typeface="Myriad Pro"/>
              </a:rPr>
              <a:t> neural networks)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Myriad Pro"/>
                <a:cs typeface="Myriad Pro"/>
              </a:rPr>
              <a:t>specifically </a:t>
            </a:r>
            <a:r>
              <a:rPr lang="en-US" sz="2200" dirty="0">
                <a:latin typeface="Myriad Pro"/>
                <a:cs typeface="Myriad Pro"/>
              </a:rPr>
              <a:t>designed and trained to maximize performance of </a:t>
            </a:r>
            <a:r>
              <a:rPr lang="en-US" sz="2200" dirty="0" smtClean="0">
                <a:latin typeface="Myriad Pro"/>
                <a:cs typeface="Myriad Pro"/>
              </a:rPr>
              <a:t>classification: </a:t>
            </a:r>
            <a:r>
              <a:rPr lang="en-US" sz="2200" dirty="0" smtClean="0">
                <a:solidFill>
                  <a:srgbClr val="008380"/>
                </a:solidFill>
                <a:latin typeface="Myriad Pro"/>
                <a:cs typeface="Myriad Pro"/>
              </a:rPr>
              <a:t>P</a:t>
            </a:r>
            <a:r>
              <a:rPr lang="en-US" sz="2200" dirty="0">
                <a:solidFill>
                  <a:srgbClr val="008380"/>
                </a:solidFill>
                <a:latin typeface="Myriad Pro"/>
                <a:cs typeface="Myriad Pro"/>
              </a:rPr>
              <a:t>(</a:t>
            </a:r>
            <a:r>
              <a:rPr lang="en-US" sz="2200" i="1" dirty="0">
                <a:solidFill>
                  <a:srgbClr val="008380"/>
                </a:solidFill>
                <a:latin typeface="Myriad Pro"/>
                <a:cs typeface="Myriad Pro"/>
              </a:rPr>
              <a:t>Y</a:t>
            </a:r>
            <a:r>
              <a:rPr lang="en-US" sz="2200" dirty="0">
                <a:solidFill>
                  <a:srgbClr val="008380"/>
                </a:solidFill>
                <a:latin typeface="Myriad Pro"/>
                <a:cs typeface="Myriad Pro"/>
              </a:rPr>
              <a:t> | </a:t>
            </a:r>
            <a:r>
              <a:rPr lang="en-US" sz="2200" i="1" dirty="0">
                <a:solidFill>
                  <a:srgbClr val="008380"/>
                </a:solidFill>
                <a:latin typeface="Myriad Pro"/>
                <a:cs typeface="Myriad Pro"/>
              </a:rPr>
              <a:t>X</a:t>
            </a:r>
            <a:r>
              <a:rPr lang="en-US" sz="2200" dirty="0" smtClean="0">
                <a:solidFill>
                  <a:srgbClr val="008380"/>
                </a:solidFill>
                <a:latin typeface="Myriad Pro"/>
                <a:cs typeface="Myriad Pro"/>
              </a:rPr>
              <a:t>)</a:t>
            </a:r>
            <a:r>
              <a:rPr lang="en-US" sz="2200" dirty="0" smtClean="0">
                <a:latin typeface="Myriad Pro"/>
                <a:cs typeface="Myriad Pro"/>
              </a:rPr>
              <a:t> 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200" dirty="0">
                <a:latin typeface="Myriad Pro"/>
                <a:cs typeface="Myriad Pro"/>
              </a:rPr>
              <a:t> </a:t>
            </a:r>
            <a:r>
              <a:rPr lang="en-US" sz="2200" dirty="0" smtClean="0">
                <a:latin typeface="Myriad Pro"/>
                <a:cs typeface="Myriad Pro"/>
              </a:rPr>
              <a:t>  where </a:t>
            </a:r>
            <a:r>
              <a:rPr lang="en-US" sz="2200" dirty="0" smtClean="0">
                <a:solidFill>
                  <a:srgbClr val="008380"/>
                </a:solidFill>
                <a:latin typeface="Myriad Pro"/>
                <a:cs typeface="Myriad Pro"/>
              </a:rPr>
              <a:t>Y</a:t>
            </a:r>
            <a:r>
              <a:rPr lang="en-US" sz="2200" dirty="0" smtClean="0">
                <a:latin typeface="Myriad Pro"/>
                <a:cs typeface="Myriad Pro"/>
              </a:rPr>
              <a:t> is classification RV and X the vector of features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latin typeface="Myriad Pro"/>
                <a:cs typeface="Myriad Pro"/>
              </a:rPr>
              <a:t>By </a:t>
            </a:r>
            <a:r>
              <a:rPr lang="en-US" sz="2200" dirty="0">
                <a:latin typeface="Myriad Pro"/>
                <a:cs typeface="Myriad Pro"/>
              </a:rPr>
              <a:t>focusing on modeling the conditional distribution, they generally perform better on classification than generative models when given a reasonable amount of training data</a:t>
            </a:r>
            <a:endParaRPr lang="de-DE" sz="2200" dirty="0">
              <a:latin typeface="Myriad Pro"/>
              <a:cs typeface="Myriad Pro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7189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</a:t>
            </a:r>
            <a:r>
              <a:rPr lang="en-GB" dirty="0" err="1">
                <a:latin typeface="+mn-lt"/>
              </a:rPr>
              <a:t>BNets</a:t>
            </a:r>
            <a:r>
              <a:rPr lang="en-GB" dirty="0">
                <a:latin typeface="+mn-lt"/>
              </a:rPr>
              <a:t>: Complete 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</a:t>
            </a:r>
            <a:r>
              <a:rPr lang="en-GB" sz="2400" dirty="0" smtClean="0">
                <a:solidFill>
                  <a:srgbClr val="000000"/>
                </a:solidFill>
              </a:rPr>
              <a:t>start </a:t>
            </a:r>
            <a:r>
              <a:rPr lang="en-GB" sz="2400" dirty="0">
                <a:solidFill>
                  <a:srgbClr val="000000"/>
                </a:solidFill>
              </a:rPr>
              <a:t>by applying </a:t>
            </a:r>
            <a:r>
              <a:rPr lang="en-GB" sz="2400" dirty="0" smtClean="0">
                <a:solidFill>
                  <a:srgbClr val="000000"/>
                </a:solidFill>
              </a:rPr>
              <a:t>ML </a:t>
            </a:r>
            <a:r>
              <a:rPr lang="en-GB" sz="2400" dirty="0">
                <a:solidFill>
                  <a:srgbClr val="000000"/>
                </a:solidFill>
              </a:rPr>
              <a:t>to the simplest type </a:t>
            </a:r>
            <a:r>
              <a:rPr lang="en-GB" sz="2400" dirty="0" smtClean="0">
                <a:solidFill>
                  <a:srgbClr val="000000"/>
                </a:solidFill>
              </a:rPr>
              <a:t>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</a:t>
            </a:r>
            <a:r>
              <a:rPr lang="en-GB" sz="2000" dirty="0" smtClean="0">
                <a:solidFill>
                  <a:srgbClr val="000000"/>
                </a:solidFill>
              </a:rPr>
              <a:t>nown </a:t>
            </a:r>
            <a:r>
              <a:rPr lang="en-GB" sz="2000" dirty="0">
                <a:solidFill>
                  <a:srgbClr val="000000"/>
                </a:solidFill>
              </a:rPr>
              <a:t>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</a:t>
            </a:r>
            <a:r>
              <a:rPr lang="en-GB" sz="2400" dirty="0" smtClean="0">
                <a:solidFill>
                  <a:srgbClr val="000000"/>
                </a:solidFill>
              </a:rPr>
              <a:t>network</a:t>
            </a:r>
            <a:r>
              <a:rPr lang="ja-JP" altLang="en-GB" sz="2400" dirty="0" smtClean="0">
                <a:solidFill>
                  <a:srgbClr val="000000"/>
                </a:solidFill>
              </a:rPr>
              <a:t>’</a:t>
            </a:r>
            <a:r>
              <a:rPr lang="en-GB" altLang="ja-JP" sz="2400" dirty="0" smtClean="0">
                <a:solidFill>
                  <a:srgbClr val="000000"/>
                </a:solidFill>
              </a:rPr>
              <a:t>s </a:t>
            </a:r>
            <a:r>
              <a:rPr lang="en-GB" altLang="ja-JP" sz="2400" dirty="0">
                <a:solidFill>
                  <a:srgbClr val="000000"/>
                </a:solidFill>
              </a:rPr>
              <a:t>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6875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AIMA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Cristina </a:t>
            </a:r>
            <a:r>
              <a:rPr lang="de-DE" dirty="0" err="1" smtClean="0"/>
              <a:t>Conati</a:t>
            </a:r>
            <a:r>
              <a:rPr lang="de-DE" dirty="0"/>
              <a:t>, UBC</a:t>
            </a:r>
            <a:br>
              <a:rPr lang="de-DE" dirty="0"/>
            </a:br>
            <a:r>
              <a:rPr lang="de-DE" dirty="0"/>
              <a:t>http://</a:t>
            </a:r>
            <a:r>
              <a:rPr lang="de-DE" dirty="0" err="1"/>
              <a:t>www.cs.ubc.ca</a:t>
            </a:r>
            <a:r>
              <a:rPr lang="de-DE" dirty="0"/>
              <a:t>/~</a:t>
            </a:r>
            <a:r>
              <a:rPr lang="de-DE" dirty="0" err="1"/>
              <a:t>conati</a:t>
            </a:r>
            <a:r>
              <a:rPr lang="de-DE" dirty="0"/>
              <a:t>/</a:t>
            </a:r>
            <a:r>
              <a:rPr lang="de-DE" dirty="0" err="1"/>
              <a:t>index.php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17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ML </a:t>
            </a:r>
            <a:r>
              <a:rPr lang="en-GB" b="0" dirty="0" smtClean="0">
                <a:latin typeface="+mn-lt"/>
              </a:rPr>
              <a:t>learning</a:t>
            </a:r>
            <a:r>
              <a:rPr lang="en-GB" b="0" dirty="0">
                <a:latin typeface="+mn-lt"/>
              </a:rPr>
              <a:t>: example</a:t>
            </a: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179139" y="1052736"/>
            <a:ext cx="8569325" cy="29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Back to the candy example: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New </a:t>
            </a:r>
            <a:r>
              <a:rPr lang="en-GB" sz="2000" dirty="0" smtClean="0">
                <a:solidFill>
                  <a:srgbClr val="000000"/>
                </a:solidFill>
              </a:rPr>
              <a:t>candy </a:t>
            </a:r>
            <a:r>
              <a:rPr lang="en-GB" sz="2000" dirty="0">
                <a:solidFill>
                  <a:srgbClr val="000000"/>
                </a:solidFill>
              </a:rPr>
              <a:t>manufacturer that does not provide data on the probability of fraction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of cherry candy in its bags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Any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is possible: continuum of </a:t>
            </a:r>
            <a:r>
              <a:rPr lang="en-GB" sz="2000" dirty="0" smtClean="0">
                <a:solidFill>
                  <a:srgbClr val="000000"/>
                </a:solidFill>
              </a:rPr>
              <a:t>hypotheses </a:t>
            </a:r>
            <a:r>
              <a:rPr lang="en-GB" sz="2000" dirty="0">
                <a:solidFill>
                  <a:srgbClr val="008380"/>
                </a:solidFill>
              </a:rPr>
              <a:t>h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</a:t>
            </a:r>
            <a:endParaRPr lang="en-US" sz="2000" baseline="-25000" dirty="0">
              <a:solidFill>
                <a:srgbClr val="00838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Reasonable to assume that all </a:t>
            </a:r>
            <a:r>
              <a:rPr lang="el-GR" sz="2000" i="1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000" dirty="0" smtClean="0">
                <a:solidFill>
                  <a:srgbClr val="008380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are equally </a:t>
            </a:r>
            <a:r>
              <a:rPr lang="en-GB" sz="2000" dirty="0">
                <a:solidFill>
                  <a:srgbClr val="000000"/>
                </a:solidFill>
              </a:rPr>
              <a:t>likely (we have no evidence of the contrary): uniform distribution  </a:t>
            </a:r>
            <a:r>
              <a:rPr lang="en-GB" sz="2000" dirty="0">
                <a:solidFill>
                  <a:srgbClr val="008380"/>
                </a:solidFill>
              </a:rPr>
              <a:t>P(h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</a:t>
            </a:r>
            <a:endParaRPr lang="en-GB" sz="2000" dirty="0">
              <a:solidFill>
                <a:srgbClr val="00838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is a parameter for this simple family of models, that we need to learn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7002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15478" y="4005064"/>
            <a:ext cx="7308850" cy="20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Simple network to represent this problem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8380"/>
                </a:solidFill>
              </a:rPr>
              <a:t>Flavor</a:t>
            </a:r>
            <a:r>
              <a:rPr lang="en-GB" sz="2000" dirty="0">
                <a:solidFill>
                  <a:srgbClr val="00838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represents the event of drawing a cherry vs. lime candy from the bag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8380"/>
                </a:solidFill>
              </a:rPr>
              <a:t>P(F=cherry)</a:t>
            </a:r>
            <a:r>
              <a:rPr lang="en-GB" sz="2000" dirty="0">
                <a:solidFill>
                  <a:srgbClr val="000000"/>
                </a:solidFill>
              </a:rPr>
              <a:t>, or </a:t>
            </a:r>
            <a:r>
              <a:rPr lang="en-GB" sz="2000" dirty="0">
                <a:solidFill>
                  <a:srgbClr val="008380"/>
                </a:solidFill>
              </a:rPr>
              <a:t>P(cherry) </a:t>
            </a:r>
            <a:r>
              <a:rPr lang="en-GB" sz="2000" dirty="0">
                <a:solidFill>
                  <a:srgbClr val="000000"/>
                </a:solidFill>
              </a:rPr>
              <a:t>for brevity, </a:t>
            </a:r>
            <a:r>
              <a:rPr lang="en-GB" sz="2000" dirty="0" smtClean="0">
                <a:solidFill>
                  <a:srgbClr val="000000"/>
                </a:solidFill>
              </a:rPr>
              <a:t>is </a:t>
            </a:r>
            <a:r>
              <a:rPr lang="en-GB" sz="2000" dirty="0">
                <a:solidFill>
                  <a:srgbClr val="000000"/>
                </a:solidFill>
              </a:rPr>
              <a:t>equivalent to the fraction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of cherry candies in the bag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252164" y="5949280"/>
            <a:ext cx="849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want to infer </a:t>
            </a:r>
            <a:r>
              <a:rPr lang="el-GR" sz="24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by unwrapping 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 candies from the bag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2400" i="1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00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216346" y="1268090"/>
            <a:ext cx="8820150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Unwrap </a:t>
            </a:r>
            <a:r>
              <a:rPr lang="en-GB" sz="2400" dirty="0">
                <a:solidFill>
                  <a:srgbClr val="00838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candies, </a:t>
            </a:r>
            <a:r>
              <a:rPr lang="en-GB" sz="2400" dirty="0">
                <a:solidFill>
                  <a:srgbClr val="008380"/>
                </a:solidFill>
              </a:rPr>
              <a:t>c</a:t>
            </a:r>
            <a:r>
              <a:rPr lang="en-GB" sz="2400" dirty="0">
                <a:solidFill>
                  <a:srgbClr val="000000"/>
                </a:solidFill>
              </a:rPr>
              <a:t> cherries and </a:t>
            </a:r>
            <a:r>
              <a:rPr lang="en-GB" sz="2400" dirty="0">
                <a:solidFill>
                  <a:srgbClr val="008380"/>
                </a:solidFill>
                <a:latin typeface="Freestyle Script" charset="0"/>
              </a:rPr>
              <a:t>l</a:t>
            </a:r>
            <a:r>
              <a:rPr lang="en-GB" sz="2400" dirty="0">
                <a:solidFill>
                  <a:srgbClr val="008380"/>
                </a:solidFill>
              </a:rPr>
              <a:t> = N-c </a:t>
            </a:r>
            <a:r>
              <a:rPr lang="en-GB" sz="2400" dirty="0">
                <a:solidFill>
                  <a:srgbClr val="000000"/>
                </a:solidFill>
              </a:rPr>
              <a:t>lime (and return each candy in the bag after observing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 As we saw earlier, this is described by a binomial distribution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</a:t>
            </a:r>
            <a:r>
              <a:rPr lang="en-GB" sz="2000" dirty="0" smtClean="0">
                <a:solidFill>
                  <a:srgbClr val="008380"/>
                </a:solidFill>
              </a:rPr>
              <a:t>h</a:t>
            </a:r>
            <a:r>
              <a:rPr lang="el-GR" sz="2000" baseline="-25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8380"/>
                </a:solidFill>
              </a:rPr>
              <a:t>) = </a:t>
            </a:r>
            <a:r>
              <a:rPr lang="en-GB" sz="2000" dirty="0">
                <a:solidFill>
                  <a:srgbClr val="008380"/>
                </a:solidFill>
                <a:latin typeface="Arial Unicode MS" charset="0"/>
              </a:rPr>
              <a:t>∏</a:t>
            </a:r>
            <a:r>
              <a:rPr lang="en-GB" sz="2000" baseline="-25000" dirty="0">
                <a:solidFill>
                  <a:srgbClr val="008380"/>
                </a:solidFill>
                <a:latin typeface="Arial Unicode MS" charset="0"/>
              </a:rPr>
              <a:t>j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dirty="0" err="1">
                <a:solidFill>
                  <a:srgbClr val="008380"/>
                </a:solidFill>
              </a:rPr>
              <a:t>d</a:t>
            </a:r>
            <a:r>
              <a:rPr lang="en-GB" sz="2000" baseline="-25000" dirty="0" err="1">
                <a:solidFill>
                  <a:srgbClr val="008380"/>
                </a:solidFill>
              </a:rPr>
              <a:t>j</a:t>
            </a:r>
            <a:r>
              <a:rPr lang="en-GB" sz="2000" dirty="0">
                <a:solidFill>
                  <a:srgbClr val="008380"/>
                </a:solidFill>
              </a:rPr>
              <a:t>| </a:t>
            </a:r>
            <a:r>
              <a:rPr lang="en-GB" sz="2000" dirty="0" smtClean="0">
                <a:solidFill>
                  <a:srgbClr val="008380"/>
                </a:solidFill>
              </a:rPr>
              <a:t>h</a:t>
            </a:r>
            <a:r>
              <a:rPr lang="el-GR" sz="2000" baseline="-25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8380"/>
                </a:solidFill>
              </a:rPr>
              <a:t>) = </a:t>
            </a:r>
            <a:r>
              <a:rPr lang="el-GR" sz="2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30000" dirty="0" smtClean="0">
                <a:solidFill>
                  <a:srgbClr val="008380"/>
                </a:solidFill>
                <a:cs typeface="Times New Roman" charset="0"/>
              </a:rPr>
              <a:t>c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(1-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)</a:t>
            </a:r>
            <a:r>
              <a:rPr lang="en-GB" sz="2000" baseline="30000" dirty="0" smtClean="0">
                <a:solidFill>
                  <a:srgbClr val="008380"/>
                </a:solidFill>
                <a:latin typeface="Freestyle Script" charset="0"/>
              </a:rPr>
              <a:t>l</a:t>
            </a:r>
            <a:r>
              <a:rPr lang="en-GB" sz="2000" dirty="0" smtClean="0">
                <a:solidFill>
                  <a:srgbClr val="008380"/>
                </a:solidFill>
                <a:latin typeface="Freestyle Script" charset="0"/>
              </a:rPr>
              <a:t> </a:t>
            </a:r>
            <a:endParaRPr lang="en-GB" sz="2000" dirty="0">
              <a:solidFill>
                <a:srgbClr val="008380"/>
              </a:solidFill>
              <a:latin typeface="Freestyle Script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With ML we want to find </a:t>
            </a:r>
            <a:r>
              <a:rPr lang="el-GR" sz="24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that maximizes this expression, or equivalently its </a:t>
            </a:r>
            <a:r>
              <a:rPr lang="en-US" sz="2400" dirty="0">
                <a:solidFill>
                  <a:srgbClr val="0000FF"/>
                </a:solidFill>
                <a:cs typeface="Times New Roman" charset="0"/>
              </a:rPr>
              <a:t>log likelihood 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(L)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L(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</a:t>
            </a:r>
            <a:r>
              <a:rPr lang="en-GB" sz="2000" dirty="0" smtClean="0">
                <a:solidFill>
                  <a:srgbClr val="008380"/>
                </a:solidFill>
              </a:rPr>
              <a:t>h</a:t>
            </a:r>
            <a:r>
              <a:rPr lang="el-GR" sz="2000" baseline="-25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8380"/>
                </a:solidFill>
              </a:rPr>
              <a:t>))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8380"/>
                </a:solidFill>
              </a:rPr>
              <a:t>    = log (</a:t>
            </a:r>
            <a:r>
              <a:rPr lang="en-GB" sz="2000" dirty="0">
                <a:solidFill>
                  <a:srgbClr val="008380"/>
                </a:solidFill>
                <a:latin typeface="Arial Unicode MS" charset="0"/>
              </a:rPr>
              <a:t>∏</a:t>
            </a:r>
            <a:r>
              <a:rPr lang="en-GB" sz="2000" baseline="-25000" dirty="0">
                <a:solidFill>
                  <a:srgbClr val="008380"/>
                </a:solidFill>
                <a:latin typeface="Arial Unicode MS" charset="0"/>
              </a:rPr>
              <a:t>j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dirty="0" err="1">
                <a:solidFill>
                  <a:srgbClr val="008380"/>
                </a:solidFill>
              </a:rPr>
              <a:t>d</a:t>
            </a:r>
            <a:r>
              <a:rPr lang="en-GB" sz="2000" baseline="-25000" dirty="0" err="1">
                <a:solidFill>
                  <a:srgbClr val="008380"/>
                </a:solidFill>
              </a:rPr>
              <a:t>j</a:t>
            </a:r>
            <a:r>
              <a:rPr lang="en-GB" sz="2000" dirty="0">
                <a:solidFill>
                  <a:srgbClr val="008380"/>
                </a:solidFill>
              </a:rPr>
              <a:t>| </a:t>
            </a:r>
            <a:r>
              <a:rPr lang="en-GB" sz="2000" dirty="0" smtClean="0">
                <a:solidFill>
                  <a:srgbClr val="008380"/>
                </a:solidFill>
              </a:rPr>
              <a:t>h</a:t>
            </a:r>
            <a:r>
              <a:rPr lang="el-GR" sz="2000" baseline="-25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8380"/>
                </a:solidFill>
              </a:rPr>
              <a:t>))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8380"/>
                </a:solidFill>
              </a:rPr>
              <a:t>    = </a:t>
            </a:r>
            <a:r>
              <a:rPr lang="en-GB" sz="2000" dirty="0">
                <a:solidFill>
                  <a:srgbClr val="008380"/>
                </a:solidFill>
                <a:cs typeface="Times New Roman" charset="0"/>
              </a:rPr>
              <a:t>log (</a:t>
            </a:r>
            <a:r>
              <a:rPr lang="el-GR" sz="2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30000" dirty="0" smtClean="0">
                <a:solidFill>
                  <a:srgbClr val="008380"/>
                </a:solidFill>
                <a:cs typeface="Times New Roman" charset="0"/>
              </a:rPr>
              <a:t>c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(1- </a:t>
            </a:r>
            <a:r>
              <a:rPr lang="el-GR" sz="2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)</a:t>
            </a:r>
            <a:r>
              <a:rPr lang="en-GB" sz="2000" baseline="30000" dirty="0" smtClean="0">
                <a:solidFill>
                  <a:srgbClr val="008380"/>
                </a:solidFill>
                <a:latin typeface="Freestyle Script" charset="0"/>
              </a:rPr>
              <a:t>l</a:t>
            </a:r>
            <a:r>
              <a:rPr lang="en-GB" sz="2000" dirty="0" smtClean="0">
                <a:solidFill>
                  <a:srgbClr val="008380"/>
                </a:solidFill>
                <a:latin typeface="Freestyle Script" charset="0"/>
              </a:rPr>
              <a:t> </a:t>
            </a:r>
            <a:r>
              <a:rPr lang="en-GB" sz="2000" dirty="0">
                <a:solidFill>
                  <a:srgbClr val="00838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8380"/>
                </a:solidFill>
              </a:rPr>
              <a:t>    = </a:t>
            </a:r>
            <a:r>
              <a:rPr lang="en-GB" sz="2000" dirty="0" smtClean="0">
                <a:solidFill>
                  <a:srgbClr val="008380"/>
                </a:solidFill>
              </a:rPr>
              <a:t>c log(</a:t>
            </a:r>
            <a:r>
              <a:rPr lang="el-GR" sz="2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8380"/>
                </a:solidFill>
                <a:cs typeface="Times New Roman" charset="0"/>
              </a:rPr>
              <a:t>)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 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+ </a:t>
            </a:r>
            <a:r>
              <a:rPr lang="en-GB" sz="2000" dirty="0" smtClean="0">
                <a:solidFill>
                  <a:srgbClr val="008380"/>
                </a:solidFill>
                <a:latin typeface="Freestyle Script" charset="0"/>
              </a:rPr>
              <a:t>l 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log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(1-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</a:t>
            </a:r>
          </a:p>
        </p:txBody>
      </p:sp>
      <p:sp>
        <p:nvSpPr>
          <p:cNvPr id="5325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ML </a:t>
            </a:r>
            <a:r>
              <a:rPr lang="en-GB" b="0" dirty="0" smtClean="0">
                <a:latin typeface="+mn-lt"/>
              </a:rPr>
              <a:t>learning</a:t>
            </a:r>
            <a:r>
              <a:rPr lang="en-GB" b="0" dirty="0">
                <a:latin typeface="+mn-lt"/>
              </a:rPr>
              <a:t>: example (</a:t>
            </a:r>
            <a:r>
              <a:rPr lang="en-GB" b="0" dirty="0" err="1">
                <a:latin typeface="+mn-lt"/>
              </a:rPr>
              <a:t>cont</a:t>
            </a:r>
            <a:r>
              <a:rPr lang="ja-JP" altLang="en-GB" b="0" dirty="0">
                <a:latin typeface="+mn-lt"/>
              </a:rPr>
              <a:t>’</a:t>
            </a:r>
            <a:r>
              <a:rPr lang="en-GB" altLang="ja-JP" b="0" dirty="0">
                <a:latin typeface="+mn-lt"/>
              </a:rPr>
              <a:t>d)</a:t>
            </a:r>
            <a:endParaRPr lang="en-GB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46263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1124074"/>
            <a:ext cx="8243888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To </a:t>
            </a:r>
            <a:r>
              <a:rPr lang="en-GB" sz="2400" dirty="0" smtClean="0">
                <a:solidFill>
                  <a:srgbClr val="000000"/>
                </a:solidFill>
              </a:rPr>
              <a:t>maximize</a:t>
            </a:r>
            <a:r>
              <a:rPr lang="en-GB" sz="2400" dirty="0">
                <a:solidFill>
                  <a:srgbClr val="000000"/>
                </a:solidFill>
              </a:rPr>
              <a:t>, we differentiate 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L(</a:t>
            </a:r>
            <a:r>
              <a:rPr lang="en-GB" sz="2400" dirty="0">
                <a:solidFill>
                  <a:srgbClr val="008380"/>
                </a:solidFill>
              </a:rPr>
              <a:t>P(</a:t>
            </a:r>
            <a:r>
              <a:rPr lang="en-GB" sz="2400" b="1" dirty="0">
                <a:solidFill>
                  <a:srgbClr val="008380"/>
                </a:solidFill>
              </a:rPr>
              <a:t>d</a:t>
            </a:r>
            <a:r>
              <a:rPr lang="en-GB" sz="2400" dirty="0">
                <a:solidFill>
                  <a:srgbClr val="008380"/>
                </a:solidFill>
              </a:rPr>
              <a:t>| </a:t>
            </a:r>
            <a:r>
              <a:rPr lang="en-GB" sz="2400" dirty="0" smtClean="0">
                <a:solidFill>
                  <a:srgbClr val="008380"/>
                </a:solidFill>
              </a:rPr>
              <a:t>h</a:t>
            </a:r>
            <a:r>
              <a:rPr lang="el-GR" sz="2400" baseline="-25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GB" sz="2400" dirty="0">
                <a:solidFill>
                  <a:srgbClr val="00838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with respect to </a:t>
            </a:r>
            <a:r>
              <a:rPr lang="el-GR" sz="24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and set the result to 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0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 learning: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graphicFrame>
        <p:nvGraphicFramePr>
          <p:cNvPr id="242694" name="Object 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50673326"/>
              </p:ext>
            </p:extLst>
          </p:nvPr>
        </p:nvGraphicFramePr>
        <p:xfrm>
          <a:off x="3212359" y="5157192"/>
          <a:ext cx="9350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" name="Equation" r:id="rId4" imgW="431613" imgH="393529" progId="Equation.3">
                  <p:embed/>
                </p:oleObj>
              </mc:Choice>
              <mc:Fallback>
                <p:oleObj name="Equation" r:id="rId4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359" y="5157192"/>
                        <a:ext cx="9350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58823119"/>
              </p:ext>
            </p:extLst>
          </p:nvPr>
        </p:nvGraphicFramePr>
        <p:xfrm>
          <a:off x="3491880" y="2708920"/>
          <a:ext cx="14541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" name="Equation" r:id="rId6" imgW="698197" imgH="393529" progId="Equation.3">
                  <p:embed/>
                </p:oleObj>
              </mc:Choice>
              <mc:Fallback>
                <p:oleObj name="Equation" r:id="rId6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08920"/>
                        <a:ext cx="14541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605258543"/>
              </p:ext>
            </p:extLst>
          </p:nvPr>
        </p:nvGraphicFramePr>
        <p:xfrm>
          <a:off x="3131840" y="1916832"/>
          <a:ext cx="27654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8" name="Equation" r:id="rId8" imgW="1396394" imgH="393529" progId="Equation.3">
                  <p:embed/>
                </p:oleObj>
              </mc:Choice>
              <mc:Fallback>
                <p:oleObj name="Equation" r:id="rId8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916832"/>
                        <a:ext cx="27654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79388" y="458152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Doing the math gives </a:t>
            </a:r>
          </a:p>
        </p:txBody>
      </p:sp>
      <p:graphicFrame>
        <p:nvGraphicFramePr>
          <p:cNvPr id="242699" name="Object 1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315596594"/>
              </p:ext>
            </p:extLst>
          </p:nvPr>
        </p:nvGraphicFramePr>
        <p:xfrm>
          <a:off x="3491880" y="3789040"/>
          <a:ext cx="2016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9" name="Formel" r:id="rId10" imgW="990170" imgH="393529" progId="Equation.3">
                  <p:embed/>
                </p:oleObj>
              </mc:Choice>
              <mc:Fallback>
                <p:oleObj name="Formel" r:id="rId10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789040"/>
                        <a:ext cx="2016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327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Frequencies as Priors</a:t>
            </a:r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179388" y="1125538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So this says that the proportion of cherries in the bag is equal to the proportion (frequency) of cherries in the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4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Now we have </a:t>
            </a:r>
            <a:r>
              <a:rPr lang="en-GB" sz="2400" dirty="0" smtClean="0">
                <a:solidFill>
                  <a:srgbClr val="000000"/>
                </a:solidFill>
              </a:rPr>
              <a:t>justified </a:t>
            </a:r>
            <a:r>
              <a:rPr lang="en-GB" sz="2400" dirty="0">
                <a:solidFill>
                  <a:srgbClr val="000000"/>
                </a:solidFill>
              </a:rPr>
              <a:t>why this approach provides a reasonable estimate of node priors</a:t>
            </a:r>
          </a:p>
        </p:txBody>
      </p:sp>
    </p:spTree>
    <p:extLst>
      <p:ext uri="{BB962C8B-B14F-4D97-AF65-F5344CB8AC3E}">
        <p14:creationId xmlns:p14="http://schemas.microsoft.com/office/powerpoint/2010/main" val="30677951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General ML procedure</a:t>
            </a: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468313" y="1412875"/>
            <a:ext cx="799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Express the likelihood of the data as a function of the parameters to be learned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Take the derivative of the log likelihood with respect </a:t>
            </a:r>
            <a:r>
              <a:rPr lang="en-GB" sz="2400" dirty="0" smtClean="0">
                <a:solidFill>
                  <a:srgbClr val="000000"/>
                </a:solidFill>
              </a:rPr>
              <a:t>to each </a:t>
            </a:r>
            <a:r>
              <a:rPr lang="en-GB" sz="2400" dirty="0">
                <a:solidFill>
                  <a:srgbClr val="000000"/>
                </a:solidFill>
              </a:rPr>
              <a:t>parameter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Find the parameter value that makes the derivative equal to 0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last step can be computationally very expensive in real-world </a:t>
            </a:r>
            <a:r>
              <a:rPr lang="en-GB" sz="2400" dirty="0" smtClean="0">
                <a:solidFill>
                  <a:srgbClr val="000000"/>
                </a:solidFill>
              </a:rPr>
              <a:t>learning </a:t>
            </a:r>
            <a:r>
              <a:rPr lang="en-GB" sz="2400" dirty="0">
                <a:solidFill>
                  <a:srgbClr val="000000"/>
                </a:solidFill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31769276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More complex example</a:t>
            </a: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395536" y="1341140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manufacturer chooses the </a:t>
            </a:r>
            <a:r>
              <a:rPr lang="en-GB" sz="2400" dirty="0" err="1">
                <a:solidFill>
                  <a:srgbClr val="000000"/>
                </a:solidFill>
              </a:rPr>
              <a:t>color</a:t>
            </a:r>
            <a:r>
              <a:rPr lang="en-GB" sz="2400" dirty="0">
                <a:solidFill>
                  <a:srgbClr val="000000"/>
                </a:solidFill>
              </a:rPr>
              <a:t> of the wrapper probabilistically for each candy based on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, following an unknown distribution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dirty="0">
                <a:solidFill>
                  <a:srgbClr val="008380"/>
                </a:solidFill>
              </a:rPr>
              <a:t>cherry</a:t>
            </a:r>
            <a:r>
              <a:rPr lang="en-GB" sz="2000" dirty="0">
                <a:solidFill>
                  <a:srgbClr val="000000"/>
                </a:solidFill>
              </a:rPr>
              <a:t>, it chooses a </a:t>
            </a:r>
            <a:r>
              <a:rPr lang="en-GB" sz="2000" dirty="0" smtClean="0">
                <a:solidFill>
                  <a:srgbClr val="000000"/>
                </a:solidFill>
              </a:rPr>
              <a:t>red </a:t>
            </a:r>
            <a:r>
              <a:rPr lang="en-GB" sz="2000" dirty="0">
                <a:solidFill>
                  <a:srgbClr val="000000"/>
                </a:solidFill>
              </a:rPr>
              <a:t>wrapper with probability </a:t>
            </a: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CA" sz="2000" baseline="-25000" dirty="0">
                <a:solidFill>
                  <a:srgbClr val="008380"/>
                </a:solidFill>
              </a:rPr>
              <a:t>1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dirty="0">
                <a:solidFill>
                  <a:srgbClr val="008380"/>
                </a:solidFill>
              </a:rPr>
              <a:t>lime</a:t>
            </a:r>
            <a:r>
              <a:rPr lang="en-GB" sz="2000" dirty="0">
                <a:solidFill>
                  <a:srgbClr val="000000"/>
                </a:solidFill>
              </a:rPr>
              <a:t>, it chooses a </a:t>
            </a:r>
            <a:r>
              <a:rPr lang="en-GB" sz="2000" dirty="0" smtClean="0">
                <a:solidFill>
                  <a:srgbClr val="000000"/>
                </a:solidFill>
              </a:rPr>
              <a:t>red </a:t>
            </a:r>
            <a:r>
              <a:rPr lang="en-GB" sz="2000" dirty="0">
                <a:solidFill>
                  <a:srgbClr val="000000"/>
                </a:solidFill>
              </a:rPr>
              <a:t>wrapper with probability </a:t>
            </a: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CA" sz="2000" baseline="-25000" dirty="0">
                <a:solidFill>
                  <a:srgbClr val="008380"/>
                </a:solidFill>
              </a:rPr>
              <a:t>2</a:t>
            </a:r>
            <a:endParaRPr lang="en-GB" sz="2000" baseline="-25000" dirty="0">
              <a:solidFill>
                <a:srgbClr val="00838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Bayesian network for this problem includes 3 parameters to be learned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8380"/>
                </a:solidFill>
                <a:cs typeface="Times New Roman" charset="0"/>
              </a:rPr>
              <a:t>,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l-GR" sz="2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-25000" dirty="0" smtClean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, </a:t>
            </a:r>
            <a:r>
              <a:rPr lang="el-GR" sz="2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-25000" dirty="0" smtClean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 </a:t>
            </a:r>
            <a:endParaRPr lang="en-GB" sz="2000" dirty="0">
              <a:solidFill>
                <a:srgbClr val="00838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1898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More complex example</a:t>
            </a:r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251147" y="1217290"/>
            <a:ext cx="8569325" cy="379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manufacturer </a:t>
            </a:r>
            <a:r>
              <a:rPr lang="en-GB" sz="2400" dirty="0" smtClean="0">
                <a:solidFill>
                  <a:srgbClr val="000000"/>
                </a:solidFill>
              </a:rPr>
              <a:t>chooses </a:t>
            </a:r>
            <a:r>
              <a:rPr lang="en-GB" sz="2400" dirty="0">
                <a:solidFill>
                  <a:srgbClr val="000000"/>
                </a:solidFill>
              </a:rPr>
              <a:t>the </a:t>
            </a:r>
            <a:r>
              <a:rPr lang="en-GB" sz="2400" dirty="0" err="1">
                <a:solidFill>
                  <a:srgbClr val="000000"/>
                </a:solidFill>
              </a:rPr>
              <a:t>color</a:t>
            </a:r>
            <a:r>
              <a:rPr lang="en-GB" sz="2400" dirty="0">
                <a:solidFill>
                  <a:srgbClr val="000000"/>
                </a:solidFill>
              </a:rPr>
              <a:t> of the wrapper probabilistically for each candy based on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, following an unknown distribution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dirty="0">
                <a:solidFill>
                  <a:srgbClr val="008380"/>
                </a:solidFill>
              </a:rPr>
              <a:t>cherry</a:t>
            </a:r>
            <a:r>
              <a:rPr lang="en-GB" sz="2000" dirty="0">
                <a:solidFill>
                  <a:srgbClr val="000000"/>
                </a:solidFill>
              </a:rPr>
              <a:t>, it chooses a </a:t>
            </a:r>
            <a:r>
              <a:rPr lang="en-GB" sz="2000" dirty="0" smtClean="0">
                <a:solidFill>
                  <a:srgbClr val="000000"/>
                </a:solidFill>
              </a:rPr>
              <a:t>red </a:t>
            </a:r>
            <a:r>
              <a:rPr lang="en-GB" sz="2000" dirty="0">
                <a:solidFill>
                  <a:srgbClr val="000000"/>
                </a:solidFill>
              </a:rPr>
              <a:t>wrapper with probability </a:t>
            </a: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CA" sz="2000" baseline="-25000" dirty="0">
                <a:solidFill>
                  <a:srgbClr val="008380"/>
                </a:solidFill>
              </a:rPr>
              <a:t>1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the flavour is </a:t>
            </a:r>
            <a:r>
              <a:rPr lang="en-GB" sz="2000" dirty="0">
                <a:solidFill>
                  <a:srgbClr val="008380"/>
                </a:solidFill>
              </a:rPr>
              <a:t>lime</a:t>
            </a:r>
            <a:r>
              <a:rPr lang="en-GB" sz="2000" dirty="0">
                <a:solidFill>
                  <a:srgbClr val="000000"/>
                </a:solidFill>
              </a:rPr>
              <a:t>, it chooses a </a:t>
            </a:r>
            <a:r>
              <a:rPr lang="en-GB" sz="2000" dirty="0" smtClean="0">
                <a:solidFill>
                  <a:srgbClr val="000000"/>
                </a:solidFill>
              </a:rPr>
              <a:t>red </a:t>
            </a:r>
            <a:r>
              <a:rPr lang="en-GB" sz="2000" dirty="0">
                <a:solidFill>
                  <a:srgbClr val="000000"/>
                </a:solidFill>
              </a:rPr>
              <a:t>wrapper with probability </a:t>
            </a: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CA" sz="2000" baseline="-25000" dirty="0">
                <a:solidFill>
                  <a:srgbClr val="008380"/>
                </a:solidFill>
              </a:rPr>
              <a:t>2</a:t>
            </a:r>
            <a:endParaRPr lang="en-GB" sz="2000" baseline="-25000" dirty="0">
              <a:solidFill>
                <a:srgbClr val="00838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Bayesian network for this problem includes 3 parameters to be learned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i="1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l-GR" sz="2000" i="1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i="1" baseline="-25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000" i="1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l-GR" sz="2000" i="1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i="1" baseline="-25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US" sz="2000" i="1" dirty="0">
                <a:solidFill>
                  <a:srgbClr val="008380"/>
                </a:solidFill>
                <a:cs typeface="Times New Roman" charset="0"/>
              </a:rPr>
              <a:t> </a:t>
            </a:r>
            <a:endParaRPr lang="en-GB" sz="2000" dirty="0">
              <a:solidFill>
                <a:srgbClr val="00838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grpSp>
        <p:nvGrpSpPr>
          <p:cNvPr id="63491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349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3869705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Another example (</a:t>
            </a:r>
            <a:r>
              <a:rPr lang="en-GB" b="0" dirty="0" err="1">
                <a:latin typeface="+mn-lt"/>
              </a:rPr>
              <a:t>cont</a:t>
            </a:r>
            <a:r>
              <a:rPr lang="ja-JP" altLang="en-GB" b="0" dirty="0">
                <a:latin typeface="+mn-lt"/>
              </a:rPr>
              <a:t>’</a:t>
            </a:r>
            <a:r>
              <a:rPr lang="en-GB" altLang="ja-JP" b="0" dirty="0">
                <a:latin typeface="+mn-lt"/>
              </a:rPr>
              <a:t>d)</a:t>
            </a:r>
            <a:endParaRPr lang="en-GB" b="0" dirty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8380"/>
                </a:solidFill>
              </a:rPr>
              <a:t>P( W=green,  F = cherry| h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8380"/>
                </a:solidFill>
              </a:rPr>
              <a:t>) = </a:t>
            </a:r>
            <a:r>
              <a:rPr lang="en-GB" sz="2000" b="1" dirty="0">
                <a:solidFill>
                  <a:srgbClr val="00838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8380"/>
                </a:solidFill>
              </a:rPr>
              <a:t>      = P( W=</a:t>
            </a:r>
            <a:r>
              <a:rPr lang="en-GB" sz="2000" dirty="0" err="1">
                <a:solidFill>
                  <a:srgbClr val="008380"/>
                </a:solidFill>
              </a:rPr>
              <a:t>green|F</a:t>
            </a:r>
            <a:r>
              <a:rPr lang="en-GB" sz="2000" dirty="0">
                <a:solidFill>
                  <a:srgbClr val="008380"/>
                </a:solidFill>
              </a:rPr>
              <a:t> = cherry, h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8380"/>
                </a:solidFill>
              </a:rPr>
              <a:t>) P( F = cherry| h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8380"/>
                </a:solidFill>
              </a:rPr>
              <a:t>     = 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(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1-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)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endParaRPr lang="en-GB" sz="2000" dirty="0">
              <a:solidFill>
                <a:srgbClr val="00838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unwrap </a:t>
            </a:r>
            <a:r>
              <a:rPr lang="en-GB" sz="2400" dirty="0">
                <a:solidFill>
                  <a:srgbClr val="00838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candies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8380"/>
                </a:solidFill>
              </a:rPr>
              <a:t>c </a:t>
            </a:r>
            <a:r>
              <a:rPr lang="en-GB" sz="2000" dirty="0">
                <a:solidFill>
                  <a:srgbClr val="000000"/>
                </a:solidFill>
              </a:rPr>
              <a:t>are cherry and </a:t>
            </a:r>
            <a:r>
              <a:rPr lang="en-GB" sz="2000" dirty="0">
                <a:solidFill>
                  <a:srgbClr val="008380"/>
                </a:solidFill>
                <a:latin typeface="Freestyle Script" charset="0"/>
              </a:rPr>
              <a:t>l</a:t>
            </a:r>
            <a:r>
              <a:rPr lang="en-GB" sz="2000" dirty="0">
                <a:solidFill>
                  <a:srgbClr val="00838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are lime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8380"/>
                </a:solidFill>
              </a:rPr>
              <a:t>r</a:t>
            </a:r>
            <a:r>
              <a:rPr lang="en-GB" sz="2000" baseline="30000" dirty="0" err="1">
                <a:solidFill>
                  <a:srgbClr val="00838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cherry with red wrapper, </a:t>
            </a:r>
            <a:r>
              <a:rPr lang="en-GB" sz="2000" dirty="0" err="1">
                <a:solidFill>
                  <a:srgbClr val="008380"/>
                </a:solidFill>
              </a:rPr>
              <a:t>g</a:t>
            </a:r>
            <a:r>
              <a:rPr lang="en-GB" sz="2000" baseline="30000" dirty="0" err="1">
                <a:solidFill>
                  <a:srgbClr val="00838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cherry with green wrapper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8380"/>
                </a:solidFill>
              </a:rPr>
              <a:t>r</a:t>
            </a:r>
            <a:r>
              <a:rPr lang="en-GB" sz="2000" baseline="30000" dirty="0" err="1">
                <a:solidFill>
                  <a:srgbClr val="008380"/>
                </a:solidFill>
              </a:rPr>
              <a:t>l</a:t>
            </a:r>
            <a:r>
              <a:rPr lang="en-GB" sz="2000" dirty="0">
                <a:solidFill>
                  <a:srgbClr val="000000"/>
                </a:solidFill>
              </a:rPr>
              <a:t> lime with red wrapper, </a:t>
            </a:r>
            <a:r>
              <a:rPr lang="en-GB" sz="2000" dirty="0" err="1" smtClean="0">
                <a:solidFill>
                  <a:srgbClr val="008380"/>
                </a:solidFill>
              </a:rPr>
              <a:t>g</a:t>
            </a:r>
            <a:r>
              <a:rPr lang="en-GB" sz="2000" baseline="30000" dirty="0" err="1" smtClean="0">
                <a:solidFill>
                  <a:srgbClr val="008380"/>
                </a:solidFill>
                <a:latin typeface="Freestyle Script" charset="0"/>
              </a:rPr>
              <a:t>l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lime with green wrapper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every trial is  a combination of wrapper and candy flavor similar to event (*) above, 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so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b="1" dirty="0">
                <a:solidFill>
                  <a:srgbClr val="008380"/>
                </a:solidFill>
              </a:rPr>
              <a:t>d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8380"/>
                </a:solidFill>
              </a:rPr>
              <a:t>      = </a:t>
            </a:r>
            <a:r>
              <a:rPr lang="en-GB" sz="2000" dirty="0">
                <a:solidFill>
                  <a:srgbClr val="008380"/>
                </a:solidFill>
                <a:latin typeface="Arial Unicode MS" charset="0"/>
              </a:rPr>
              <a:t>∏</a:t>
            </a:r>
            <a:r>
              <a:rPr lang="en-GB" sz="2000" baseline="-25000" dirty="0">
                <a:solidFill>
                  <a:srgbClr val="008380"/>
                </a:solidFill>
                <a:latin typeface="Arial Unicode MS" charset="0"/>
              </a:rPr>
              <a:t>j </a:t>
            </a:r>
            <a:r>
              <a:rPr lang="en-GB" sz="2000" dirty="0">
                <a:solidFill>
                  <a:srgbClr val="008380"/>
                </a:solidFill>
              </a:rPr>
              <a:t>P(</a:t>
            </a:r>
            <a:r>
              <a:rPr lang="en-GB" sz="2000" dirty="0" err="1">
                <a:solidFill>
                  <a:srgbClr val="008380"/>
                </a:solidFill>
              </a:rPr>
              <a:t>d</a:t>
            </a:r>
            <a:r>
              <a:rPr lang="en-GB" sz="2000" baseline="-25000" dirty="0" err="1">
                <a:solidFill>
                  <a:srgbClr val="008380"/>
                </a:solidFill>
              </a:rPr>
              <a:t>j</a:t>
            </a:r>
            <a:r>
              <a:rPr lang="en-GB" sz="2000" dirty="0">
                <a:solidFill>
                  <a:srgbClr val="008380"/>
                </a:solidFill>
              </a:rPr>
              <a:t>| h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8380"/>
                </a:solidFill>
              </a:rPr>
              <a:t>) </a:t>
            </a:r>
            <a:r>
              <a:rPr lang="en-GB" sz="2000" dirty="0" smtClean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=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30000" dirty="0">
                <a:solidFill>
                  <a:srgbClr val="008380"/>
                </a:solidFill>
                <a:cs typeface="Times New Roman" charset="0"/>
              </a:rPr>
              <a:t>c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8380"/>
                </a:solidFill>
                <a:latin typeface="Freestyle Script" charset="0"/>
              </a:rPr>
              <a:t>l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(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 </a:t>
            </a:r>
            <a:r>
              <a:rPr lang="en-GB" sz="2000" baseline="30000" dirty="0" err="1">
                <a:solidFill>
                  <a:srgbClr val="008380"/>
                </a:solidFill>
              </a:rPr>
              <a:t>r</a:t>
            </a:r>
            <a:r>
              <a:rPr lang="en-GB" sz="2000" baseline="44000" dirty="0" err="1">
                <a:solidFill>
                  <a:srgbClr val="008380"/>
                </a:solidFill>
              </a:rPr>
              <a:t>c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 </a:t>
            </a:r>
            <a:r>
              <a:rPr lang="en-GB" sz="2000" baseline="30000" dirty="0" err="1">
                <a:solidFill>
                  <a:srgbClr val="008380"/>
                </a:solidFill>
              </a:rPr>
              <a:t>g</a:t>
            </a:r>
            <a:r>
              <a:rPr lang="en-GB" sz="2000" baseline="44000" dirty="0" err="1">
                <a:solidFill>
                  <a:srgbClr val="008380"/>
                </a:solidFill>
              </a:rPr>
              <a:t>c</a:t>
            </a:r>
            <a:r>
              <a:rPr lang="en-GB" sz="2000" baseline="44000" dirty="0">
                <a:solidFill>
                  <a:srgbClr val="008380"/>
                </a:solidFill>
              </a:rPr>
              <a:t>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(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 </a:t>
            </a:r>
            <a:r>
              <a:rPr lang="en-GB" sz="2000" baseline="30000" dirty="0" err="1" smtClean="0">
                <a:solidFill>
                  <a:srgbClr val="008380"/>
                </a:solidFill>
              </a:rPr>
              <a:t>r</a:t>
            </a:r>
            <a:r>
              <a:rPr lang="en-GB" sz="2000" baseline="44000" dirty="0" err="1" smtClean="0">
                <a:solidFill>
                  <a:srgbClr val="008380"/>
                </a:solidFill>
              </a:rPr>
              <a:t>l</a:t>
            </a:r>
            <a:r>
              <a:rPr lang="en-US" sz="2000" baseline="30000" dirty="0" smtClean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(1-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 </a:t>
            </a:r>
            <a:r>
              <a:rPr lang="en-GB" sz="2000" baseline="30000" dirty="0" err="1" smtClean="0">
                <a:solidFill>
                  <a:srgbClr val="008380"/>
                </a:solidFill>
              </a:rPr>
              <a:t>g</a:t>
            </a:r>
            <a:r>
              <a:rPr lang="en-GB" sz="2000" baseline="44000" dirty="0" err="1">
                <a:solidFill>
                  <a:srgbClr val="008380"/>
                </a:solidFill>
              </a:rPr>
              <a:t>l</a:t>
            </a:r>
            <a:r>
              <a:rPr lang="en-GB" sz="2000" baseline="44000" dirty="0" smtClean="0">
                <a:solidFill>
                  <a:srgbClr val="008380"/>
                </a:solidFill>
              </a:rPr>
              <a:t> </a:t>
            </a:r>
            <a:endParaRPr lang="en-GB" sz="2000" baseline="44000" dirty="0">
              <a:solidFill>
                <a:srgbClr val="008380"/>
              </a:solidFill>
            </a:endParaRP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4134564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Another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Maximize </a:t>
            </a:r>
            <a:r>
              <a:rPr lang="en-GB" sz="2400" dirty="0">
                <a:solidFill>
                  <a:srgbClr val="000000"/>
                </a:solidFill>
              </a:rPr>
              <a:t>the log of this expression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8380"/>
                </a:solidFill>
              </a:rPr>
              <a:t>clog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 + </a:t>
            </a:r>
            <a:r>
              <a:rPr lang="en-GB" sz="2000" dirty="0">
                <a:solidFill>
                  <a:srgbClr val="008380"/>
                </a:solidFill>
                <a:latin typeface="Freestyle Script" charset="0"/>
              </a:rPr>
              <a:t>l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 + </a:t>
            </a:r>
            <a:r>
              <a:rPr lang="en-GB" sz="2000" dirty="0" err="1">
                <a:solidFill>
                  <a:srgbClr val="008380"/>
                </a:solidFill>
              </a:rPr>
              <a:t>r</a:t>
            </a:r>
            <a:r>
              <a:rPr lang="en-GB" sz="2000" baseline="30000" dirty="0" err="1">
                <a:solidFill>
                  <a:srgbClr val="008380"/>
                </a:solidFill>
              </a:rPr>
              <a:t>c</a:t>
            </a:r>
            <a:r>
              <a:rPr lang="en-GB" sz="2000" dirty="0">
                <a:solidFill>
                  <a:srgbClr val="008380"/>
                </a:solidFill>
              </a:rPr>
              <a:t> log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+ </a:t>
            </a:r>
            <a:r>
              <a:rPr lang="en-GB" sz="2000" dirty="0" err="1">
                <a:solidFill>
                  <a:srgbClr val="008380"/>
                </a:solidFill>
              </a:rPr>
              <a:t>g</a:t>
            </a:r>
            <a:r>
              <a:rPr lang="en-GB" sz="2000" baseline="30000" dirty="0" err="1">
                <a:solidFill>
                  <a:srgbClr val="008380"/>
                </a:solidFill>
              </a:rPr>
              <a:t>c</a:t>
            </a:r>
            <a:r>
              <a:rPr lang="en-GB" sz="2000" dirty="0">
                <a:solidFill>
                  <a:srgbClr val="008380"/>
                </a:solidFill>
                <a:latin typeface="Freestyle Script" charset="0"/>
              </a:rPr>
              <a:t>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 + </a:t>
            </a:r>
            <a:r>
              <a:rPr lang="en-GB" sz="2000" dirty="0" err="1">
                <a:solidFill>
                  <a:srgbClr val="008380"/>
                </a:solidFill>
              </a:rPr>
              <a:t>r</a:t>
            </a:r>
            <a:r>
              <a:rPr lang="en-GB" sz="2000" baseline="30000" dirty="0" err="1">
                <a:solidFill>
                  <a:srgbClr val="008380"/>
                </a:solidFill>
              </a:rPr>
              <a:t>l</a:t>
            </a:r>
            <a:r>
              <a:rPr lang="en-GB" sz="2000" dirty="0">
                <a:solidFill>
                  <a:srgbClr val="008380"/>
                </a:solidFill>
              </a:rPr>
              <a:t> log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+ </a:t>
            </a:r>
            <a:r>
              <a:rPr lang="en-GB" sz="2000" dirty="0">
                <a:solidFill>
                  <a:srgbClr val="008380"/>
                </a:solidFill>
              </a:rPr>
              <a:t>g </a:t>
            </a:r>
            <a:r>
              <a:rPr lang="en-GB" sz="2000" baseline="30000" dirty="0">
                <a:solidFill>
                  <a:srgbClr val="008380"/>
                </a:solidFill>
                <a:latin typeface="Freestyle Script" charset="0"/>
              </a:rPr>
              <a:t>l</a:t>
            </a:r>
            <a:r>
              <a:rPr lang="en-GB" sz="2000" dirty="0">
                <a:solidFill>
                  <a:srgbClr val="008380"/>
                </a:solidFill>
                <a:latin typeface="Freestyle Script" charset="0"/>
              </a:rPr>
              <a:t>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log(1- </a:t>
            </a: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Take derivative with respect of each of </a:t>
            </a:r>
            <a:r>
              <a:rPr lang="el-GR" sz="24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, </a:t>
            </a:r>
            <a:r>
              <a:rPr lang="el-GR" sz="24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400" baseline="-25000" dirty="0">
                <a:solidFill>
                  <a:srgbClr val="008380"/>
                </a:solidFill>
                <a:cs typeface="Times New Roman" charset="0"/>
              </a:rPr>
              <a:t>1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 ,</a:t>
            </a:r>
            <a:r>
              <a:rPr lang="el-GR" sz="24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2400" baseline="-25000" dirty="0">
                <a:solidFill>
                  <a:srgbClr val="008380"/>
                </a:solidFill>
                <a:cs typeface="Times New Roman" charset="0"/>
              </a:rPr>
              <a:t>2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(The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terms not containing the derivation variable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disappear)</a:t>
            </a: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72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parameter learning in Bayes nets</a:t>
            </a: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3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Frequencies again!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This process generalizes to every fully observable </a:t>
            </a:r>
            <a:r>
              <a:rPr lang="en-GB" sz="2400" dirty="0" err="1">
                <a:solidFill>
                  <a:srgbClr val="000000"/>
                </a:solidFill>
              </a:rPr>
              <a:t>Bnet</a:t>
            </a:r>
            <a:r>
              <a:rPr lang="en-GB" sz="2400" dirty="0">
                <a:solidFill>
                  <a:srgbClr val="000000"/>
                </a:solidFill>
              </a:rPr>
              <a:t>.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With complete data and ML approach: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Parameters learning decomposes into a separate learning problem for each parameter (CPT), </a:t>
            </a:r>
            <a:r>
              <a:rPr lang="en-GB" sz="2000" dirty="0">
                <a:solidFill>
                  <a:srgbClr val="FF0000"/>
                </a:solidFill>
              </a:rPr>
              <a:t>because of the log likelihood step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Each parameter is given by the frequency of the desired child value given the relevant parents values</a:t>
            </a:r>
          </a:p>
        </p:txBody>
      </p:sp>
    </p:spTree>
    <p:extLst>
      <p:ext uri="{BB962C8B-B14F-4D97-AF65-F5344CB8AC3E}">
        <p14:creationId xmlns:p14="http://schemas.microsoft.com/office/powerpoint/2010/main" val="33546116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50825" y="1219228"/>
            <a:ext cx="3600450" cy="503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1268759"/>
            <a:ext cx="8569325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  <a:latin typeface="+mn-lt"/>
              </a:rPr>
              <a:t>Maximun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1622685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Very Popular Application </a:t>
            </a: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8216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FF"/>
                </a:solidFill>
              </a:rPr>
              <a:t>Naïve Bayes </a:t>
            </a:r>
            <a:r>
              <a:rPr lang="en-GB" sz="2400" dirty="0">
                <a:solidFill>
                  <a:srgbClr val="000000"/>
                </a:solidFill>
              </a:rPr>
              <a:t>models: very simple </a:t>
            </a:r>
            <a:r>
              <a:rPr lang="en-GB" sz="2400" dirty="0" smtClean="0">
                <a:solidFill>
                  <a:srgbClr val="000000"/>
                </a:solidFill>
              </a:rPr>
              <a:t/>
            </a:r>
            <a:br>
              <a:rPr lang="en-GB" sz="2400" dirty="0" smtClean="0">
                <a:solidFill>
                  <a:srgbClr val="000000"/>
                </a:solidFill>
              </a:rPr>
            </a:br>
            <a:r>
              <a:rPr lang="en-GB" sz="2400" dirty="0" smtClean="0">
                <a:solidFill>
                  <a:srgbClr val="000000"/>
                </a:solidFill>
              </a:rPr>
              <a:t>Bayesian </a:t>
            </a:r>
            <a:r>
              <a:rPr lang="en-GB" sz="2400" dirty="0">
                <a:solidFill>
                  <a:srgbClr val="000000"/>
                </a:solidFill>
              </a:rPr>
              <a:t>networks for classification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Class variable (to be predicted) is the root node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Attribute variables </a:t>
            </a:r>
            <a:r>
              <a:rPr lang="en-GB" sz="2000" dirty="0">
                <a:solidFill>
                  <a:srgbClr val="008380"/>
                </a:solidFill>
              </a:rPr>
              <a:t>X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(observations) are the leaves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Naïve because it assumes that the attributes are conditionally independent of each other given the class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Deterministic prediction can be obtained by picking the most likely class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en-GB" sz="2000" dirty="0">
                <a:solidFill>
                  <a:srgbClr val="000000"/>
                </a:solidFill>
              </a:rPr>
              <a:t>Scales up really well: with </a:t>
            </a:r>
            <a:r>
              <a:rPr lang="en-GB" sz="2000" dirty="0">
                <a:solidFill>
                  <a:srgbClr val="008380"/>
                </a:solidFill>
              </a:rPr>
              <a:t>n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>
                <a:solidFill>
                  <a:srgbClr val="000000"/>
                </a:solidFill>
              </a:rPr>
              <a:t>boolean</a:t>
            </a:r>
            <a:r>
              <a:rPr lang="en-GB" sz="2000" dirty="0">
                <a:solidFill>
                  <a:srgbClr val="000000"/>
                </a:solidFill>
              </a:rPr>
              <a:t> attributes we just need…….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648072" cy="440035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1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020272" y="2276872"/>
            <a:ext cx="727497" cy="441747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flipH="1">
            <a:off x="6624228" y="1410494"/>
            <a:ext cx="747526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flipH="1">
            <a:off x="7384021" y="1696244"/>
            <a:ext cx="380640" cy="58062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64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65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812360" y="2348880"/>
            <a:ext cx="377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...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660232" y="5589240"/>
            <a:ext cx="1936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8380"/>
                </a:solidFill>
              </a:rPr>
              <a:t>2n+1</a:t>
            </a:r>
            <a:r>
              <a:rPr lang="en-GB" dirty="0">
                <a:solidFill>
                  <a:srgbClr val="000000"/>
                </a:solidFill>
              </a:rPr>
              <a:t> parameters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37015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Problem with ML parameter learning</a:t>
            </a:r>
          </a:p>
        </p:txBody>
      </p:sp>
      <p:sp>
        <p:nvSpPr>
          <p:cNvPr id="7577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215899" y="119712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With small datasets, some of the frequencies may be 0 just because we have not observed the relevant data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Generates very strong incorrect predictions: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Common fix: initialize the count of every relevant event to 1 before counting the observations</a:t>
            </a:r>
          </a:p>
        </p:txBody>
      </p:sp>
    </p:spTree>
    <p:extLst>
      <p:ext uri="{BB962C8B-B14F-4D97-AF65-F5344CB8AC3E}">
        <p14:creationId xmlns:p14="http://schemas.microsoft.com/office/powerpoint/2010/main" val="36605687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Probability from Experts</a:t>
            </a:r>
          </a:p>
        </p:txBody>
      </p:sp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143891" y="1197124"/>
            <a:ext cx="8964613" cy="504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An alternative </a:t>
            </a:r>
            <a:r>
              <a:rPr lang="en-GB" sz="2400" dirty="0">
                <a:solidFill>
                  <a:srgbClr val="000000"/>
                </a:solidFill>
              </a:rPr>
              <a:t>to learning probabilities from data is to get them from experts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Problems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Experts may be reluctant to commit to specific probabilities that cannot be refined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How to represent the confidence in a given estimate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Getting the experts and their time in the first place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One promising approach is to </a:t>
            </a:r>
            <a:r>
              <a:rPr lang="en-GB" sz="2400" dirty="0">
                <a:solidFill>
                  <a:srgbClr val="FF0000"/>
                </a:solidFill>
              </a:rPr>
              <a:t>leverage both sources </a:t>
            </a:r>
            <a:r>
              <a:rPr lang="en-GB" sz="2400" dirty="0">
                <a:solidFill>
                  <a:srgbClr val="000000"/>
                </a:solidFill>
              </a:rPr>
              <a:t>when they are available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Get initial estimates from experts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Refine them with data</a:t>
            </a:r>
          </a:p>
        </p:txBody>
      </p:sp>
    </p:spTree>
    <p:extLst>
      <p:ext uri="{BB962C8B-B14F-4D97-AF65-F5344CB8AC3E}">
        <p14:creationId xmlns:p14="http://schemas.microsoft.com/office/powerpoint/2010/main" val="25360348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Combining Experts and Data</a:t>
            </a:r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9875" name="Rectangle 4"/>
          <p:cNvSpPr>
            <a:spLocks noChangeArrowheads="1"/>
          </p:cNvSpPr>
          <p:nvPr/>
        </p:nvSpPr>
        <p:spPr bwMode="auto">
          <a:xfrm>
            <a:off x="107504" y="1125091"/>
            <a:ext cx="8964613" cy="489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Get the expert to express her belief on event </a:t>
            </a:r>
            <a:r>
              <a:rPr lang="en-GB" sz="2400" dirty="0">
                <a:solidFill>
                  <a:srgbClr val="008380"/>
                </a:solidFill>
              </a:rPr>
              <a:t>A</a:t>
            </a:r>
            <a:r>
              <a:rPr lang="en-GB" sz="2400" dirty="0">
                <a:solidFill>
                  <a:srgbClr val="000000"/>
                </a:solidFill>
              </a:rPr>
              <a:t> as the pair</a:t>
            </a:r>
          </a:p>
          <a:p>
            <a:pPr marL="739775" lvl="1" indent="-282575">
              <a:lnSpc>
                <a:spcPct val="7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          </a:t>
            </a:r>
            <a:r>
              <a:rPr lang="en-GB" sz="2000" dirty="0">
                <a:solidFill>
                  <a:srgbClr val="008380"/>
                </a:solidFill>
              </a:rPr>
              <a:t>&lt;</a:t>
            </a:r>
            <a:r>
              <a:rPr lang="en-GB" sz="2000" dirty="0" err="1">
                <a:solidFill>
                  <a:srgbClr val="008380"/>
                </a:solidFill>
              </a:rPr>
              <a:t>n,m</a:t>
            </a:r>
            <a:r>
              <a:rPr lang="en-GB" sz="2000" dirty="0">
                <a:solidFill>
                  <a:srgbClr val="008380"/>
                </a:solidFill>
              </a:rPr>
              <a:t>&gt;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i.e. how many observations of </a:t>
            </a:r>
            <a:r>
              <a:rPr lang="en-GB" sz="2000" dirty="0">
                <a:solidFill>
                  <a:srgbClr val="008380"/>
                </a:solidFill>
              </a:rPr>
              <a:t>A</a:t>
            </a:r>
            <a:r>
              <a:rPr lang="en-GB" sz="2000" dirty="0">
                <a:solidFill>
                  <a:srgbClr val="000000"/>
                </a:solidFill>
              </a:rPr>
              <a:t> they have seen (or expect to see) in </a:t>
            </a:r>
            <a:r>
              <a:rPr lang="en-GB" sz="2000" dirty="0">
                <a:solidFill>
                  <a:srgbClr val="008380"/>
                </a:solidFill>
              </a:rPr>
              <a:t>m</a:t>
            </a:r>
            <a:r>
              <a:rPr lang="en-GB" sz="2000" dirty="0">
                <a:solidFill>
                  <a:srgbClr val="000000"/>
                </a:solidFill>
              </a:rPr>
              <a:t> trials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Combine the pair with actual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</a:t>
            </a:r>
            <a:r>
              <a:rPr lang="en-GB" sz="2000" dirty="0">
                <a:solidFill>
                  <a:srgbClr val="008380"/>
                </a:solidFill>
              </a:rPr>
              <a:t>A </a:t>
            </a:r>
            <a:r>
              <a:rPr lang="en-GB" sz="2000" dirty="0">
                <a:solidFill>
                  <a:srgbClr val="000000"/>
                </a:solidFill>
              </a:rPr>
              <a:t>is observed, increment both </a:t>
            </a:r>
            <a:r>
              <a:rPr lang="en-GB" sz="2000" dirty="0">
                <a:solidFill>
                  <a:srgbClr val="008380"/>
                </a:solidFill>
              </a:rPr>
              <a:t>n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and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8380"/>
                </a:solidFill>
              </a:rPr>
              <a:t>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If </a:t>
            </a:r>
            <a:r>
              <a:rPr lang="en-GB" sz="2000" dirty="0">
                <a:solidFill>
                  <a:srgbClr val="008380"/>
                </a:solidFill>
                <a:cs typeface="Times New Roman" charset="0"/>
              </a:rPr>
              <a:t>¬A 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is observed, increment </a:t>
            </a:r>
            <a:r>
              <a:rPr lang="en-GB" sz="2000" dirty="0">
                <a:solidFill>
                  <a:srgbClr val="008380"/>
                </a:solidFill>
                <a:cs typeface="Times New Roman" charset="0"/>
              </a:rPr>
              <a:t>m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alone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The absolute values in the pair can be used to express the </a:t>
            </a:r>
            <a:r>
              <a:rPr lang="en-GB" sz="2400" dirty="0" smtClean="0">
                <a:solidFill>
                  <a:srgbClr val="000000"/>
                </a:solidFill>
                <a:cs typeface="Times New Roman" charset="0"/>
              </a:rPr>
              <a:t>expert</a:t>
            </a: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‘</a:t>
            </a:r>
            <a:r>
              <a:rPr lang="en-GB" altLang="ja-JP" sz="2400" dirty="0" smtClean="0">
                <a:solidFill>
                  <a:srgbClr val="000000"/>
                </a:solidFill>
                <a:cs typeface="Times New Roman" charset="0"/>
              </a:rPr>
              <a:t>s </a:t>
            </a:r>
            <a:r>
              <a:rPr lang="en-GB" altLang="ja-JP" sz="2400" dirty="0">
                <a:solidFill>
                  <a:srgbClr val="000000"/>
                </a:solidFill>
                <a:cs typeface="Times New Roman" charset="0"/>
              </a:rPr>
              <a:t>level of confidence in her estimate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Small values (e.g., </a:t>
            </a:r>
            <a:r>
              <a:rPr lang="en-GB" sz="2000" dirty="0">
                <a:solidFill>
                  <a:srgbClr val="008380"/>
                </a:solidFill>
                <a:cs typeface="Times New Roman" charset="0"/>
              </a:rPr>
              <a:t>&lt;2,3&gt;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) represent low confidence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The larger the values, the higher the confidence as it takes more and more data to dominate the initial estimate (e.g. </a:t>
            </a:r>
            <a:r>
              <a:rPr lang="en-GB" sz="2000" dirty="0">
                <a:solidFill>
                  <a:srgbClr val="008380"/>
                </a:solidFill>
                <a:cs typeface="Times New Roman" charset="0"/>
              </a:rPr>
              <a:t>&lt;2000, 3000&gt;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4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755650" y="3860279"/>
            <a:ext cx="5111750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Overview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27088" y="1268760"/>
            <a:ext cx="8569325" cy="51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Maximum </a:t>
            </a:r>
            <a:r>
              <a:rPr lang="en-GB" sz="2400" dirty="0">
                <a:solidFill>
                  <a:srgbClr val="000000"/>
                </a:solidFill>
              </a:rPr>
              <a:t>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</p:spTree>
    <p:extLst>
      <p:ext uri="{BB962C8B-B14F-4D97-AF65-F5344CB8AC3E}">
        <p14:creationId xmlns:p14="http://schemas.microsoft.com/office/powerpoint/2010/main" val="3527738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Parameters with Hidden Variables</a:t>
            </a:r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105310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So far we have assumed that we can collect data on all variables in the network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What if this is not true, i.e. the network has </a:t>
            </a:r>
            <a:r>
              <a:rPr lang="en-GB" sz="2400" dirty="0">
                <a:solidFill>
                  <a:srgbClr val="0000FF"/>
                </a:solidFill>
              </a:rPr>
              <a:t>hidden variables</a:t>
            </a:r>
            <a:r>
              <a:rPr lang="en-GB" sz="2400" dirty="0">
                <a:solidFill>
                  <a:srgbClr val="000000"/>
                </a:solidFill>
              </a:rPr>
              <a:t>?</a:t>
            </a:r>
            <a:endParaRPr lang="en-GB" sz="24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565400"/>
            <a:ext cx="21447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781300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79388" y="5516563"/>
            <a:ext cx="885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Clearly we can</a:t>
            </a:r>
            <a:r>
              <a:rPr lang="de-DE" sz="2400" dirty="0">
                <a:solidFill>
                  <a:srgbClr val="000000"/>
                </a:solidFill>
                <a:cs typeface="Times New Roman" charset="0"/>
              </a:rPr>
              <a:t>‘</a:t>
            </a:r>
            <a:r>
              <a:rPr lang="en-GB" altLang="ja-JP" sz="2400" dirty="0">
                <a:solidFill>
                  <a:srgbClr val="000000"/>
                </a:solidFill>
                <a:cs typeface="Times New Roman" charset="0"/>
              </a:rPr>
              <a:t>t use the frequency approach, because we are missing all the counts involving</a:t>
            </a:r>
            <a:r>
              <a:rPr lang="en-GB" altLang="ja-JP" sz="2400" dirty="0">
                <a:solidFill>
                  <a:srgbClr val="008380"/>
                </a:solidFill>
                <a:cs typeface="Times New Roman" charset="0"/>
              </a:rPr>
              <a:t> H</a:t>
            </a:r>
            <a:endParaRPr lang="en-GB" sz="2400" dirty="0">
              <a:solidFill>
                <a:srgbClr val="00838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572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Quick Fix</a:t>
            </a: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414972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Each  variable has 3 values (low, moderate, high)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the numbers </a:t>
            </a:r>
            <a:r>
              <a:rPr lang="en-GB" sz="2000" dirty="0" smtClean="0">
                <a:solidFill>
                  <a:srgbClr val="000000"/>
                </a:solidFill>
              </a:rPr>
              <a:t>attached to the </a:t>
            </a:r>
            <a:r>
              <a:rPr lang="en-GB" sz="2000" dirty="0">
                <a:solidFill>
                  <a:srgbClr val="000000"/>
                </a:solidFill>
              </a:rPr>
              <a:t>nodes represent how many parameters  need to be specified for the CPT of that node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78 probabilities to be specified overall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87044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8453759"/>
              </p:ext>
            </p:extLst>
          </p:nvPr>
        </p:nvGraphicFramePr>
        <p:xfrm>
          <a:off x="1619672" y="2793283"/>
          <a:ext cx="2160340" cy="171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534" name="Image" r:id="rId4" imgW="2590476" imgH="2057143" progId="">
                  <p:embed/>
                </p:oleObj>
              </mc:Choice>
              <mc:Fallback>
                <p:oleObj name="Image" r:id="rId4" imgW="2590476" imgH="20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793283"/>
                        <a:ext cx="2160340" cy="171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179388" y="1124198"/>
            <a:ext cx="8496300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Get rid of the hidden variables.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It may work in the simple network given earlier, but what about  the following one? </a:t>
            </a:r>
            <a:endParaRPr lang="en-GB" sz="24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729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Not Necessarily a Good Fix</a:t>
            </a: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3789363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symptom variables are no longer conditionally independent given their parents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Many more links, and many more probabilities to be specified: 708 overall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  <a:cs typeface="Times New Roman" charset="0"/>
              </a:rPr>
              <a:t>Need much more data to properly learn the network</a:t>
            </a:r>
          </a:p>
        </p:txBody>
      </p:sp>
      <p:graphicFrame>
        <p:nvGraphicFramePr>
          <p:cNvPr id="89092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3059113" y="1268413"/>
          <a:ext cx="26289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582" name="Image" r:id="rId4" imgW="2628571" imgH="2234921" progId="">
                  <p:embed/>
                </p:oleObj>
              </mc:Choice>
              <mc:Fallback>
                <p:oleObj name="Image" r:id="rId4" imgW="2628571" imgH="22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6289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1442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0">
                <a:solidFill>
                  <a:srgbClr val="2D2DB9"/>
                </a:solidFill>
              </a:rPr>
              <a:t>Example: The cherry/lime candy world again</a:t>
            </a:r>
            <a:br>
              <a:rPr lang="en-GB" sz="3200" b="0">
                <a:solidFill>
                  <a:srgbClr val="2D2DB9"/>
                </a:solidFill>
              </a:rPr>
            </a:br>
            <a:endParaRPr lang="en-GB" sz="3200" b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Two bags of candies (1 and 2) have been mixed together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 are described by 3 features: </a:t>
            </a:r>
            <a:r>
              <a:rPr lang="en-GB" sz="2000" dirty="0" err="1">
                <a:solidFill>
                  <a:srgbClr val="008380"/>
                </a:solidFill>
              </a:rPr>
              <a:t>Flavor</a:t>
            </a:r>
            <a:r>
              <a:rPr lang="en-GB" sz="2000" dirty="0">
                <a:solidFill>
                  <a:srgbClr val="00838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and </a:t>
            </a:r>
            <a:r>
              <a:rPr lang="en-GB" sz="2000" dirty="0">
                <a:solidFill>
                  <a:srgbClr val="008380"/>
                </a:solidFill>
              </a:rPr>
              <a:t>Wrapper</a:t>
            </a:r>
            <a:r>
              <a:rPr lang="en-GB" sz="2000" dirty="0">
                <a:solidFill>
                  <a:srgbClr val="000000"/>
                </a:solidFill>
              </a:rPr>
              <a:t> as before, plus </a:t>
            </a:r>
            <a:r>
              <a:rPr lang="en-GB" sz="2000" dirty="0">
                <a:solidFill>
                  <a:srgbClr val="008380"/>
                </a:solidFill>
              </a:rPr>
              <a:t>Hole</a:t>
            </a:r>
            <a:r>
              <a:rPr lang="en-GB" sz="2000" dirty="0">
                <a:solidFill>
                  <a:srgbClr val="000000"/>
                </a:solidFill>
              </a:rPr>
              <a:t> (whether they have a hole in the middle)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</a:t>
            </a:r>
            <a:r>
              <a:rPr lang="de-DE" altLang="ja-JP" sz="2000" dirty="0">
                <a:solidFill>
                  <a:srgbClr val="000000"/>
                </a:solidFill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</a:rPr>
              <a:t> features depend probabilistically from the bag they originally came from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We want to predict for each candy, which was its original bag, from its features: Naïve Bayes model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latin typeface="+mn-lt"/>
                <a:cs typeface="Times New Roman" charset="0"/>
              </a:rPr>
              <a:t>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>
                <a:solidFill>
                  <a:srgbClr val="008380"/>
                </a:solidFill>
                <a:latin typeface="+mn-lt"/>
              </a:rPr>
              <a:t>θ</a:t>
            </a:r>
            <a:r>
              <a:rPr lang="en-US" sz="2000" baseline="-25000" dirty="0" err="1">
                <a:solidFill>
                  <a:srgbClr val="008380"/>
                </a:solidFill>
                <a:latin typeface="+mn-lt"/>
              </a:rPr>
              <a:t>Fj</a:t>
            </a:r>
            <a:r>
              <a:rPr lang="en-US" sz="2000" dirty="0">
                <a:solidFill>
                  <a:srgbClr val="008380"/>
                </a:solidFill>
                <a:latin typeface="+mn-lt"/>
              </a:rPr>
              <a:t> = P(Flavor = </a:t>
            </a:r>
            <a:r>
              <a:rPr lang="en-US" sz="2000" dirty="0" err="1">
                <a:solidFill>
                  <a:srgbClr val="008380"/>
                </a:solidFill>
                <a:latin typeface="+mn-lt"/>
              </a:rPr>
              <a:t>cherry|Bag</a:t>
            </a:r>
            <a:r>
              <a:rPr lang="en-US" sz="2000" dirty="0">
                <a:solidFill>
                  <a:srgbClr val="008380"/>
                </a:solidFill>
                <a:latin typeface="+mn-lt"/>
              </a:rPr>
              <a:t>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>
                <a:solidFill>
                  <a:srgbClr val="008380"/>
                </a:solidFill>
                <a:latin typeface="+mn-lt"/>
              </a:rPr>
              <a:t>θ</a:t>
            </a:r>
            <a:r>
              <a:rPr lang="en-US" sz="2000" baseline="-25000" dirty="0" err="1">
                <a:solidFill>
                  <a:srgbClr val="008380"/>
                </a:solidFill>
                <a:latin typeface="+mn-lt"/>
              </a:rPr>
              <a:t>Wj</a:t>
            </a:r>
            <a:r>
              <a:rPr lang="en-US" sz="2000" dirty="0">
                <a:solidFill>
                  <a:srgbClr val="008380"/>
                </a:solidFill>
                <a:latin typeface="+mn-lt"/>
              </a:rPr>
              <a:t> = P(Wrapper = </a:t>
            </a:r>
            <a:r>
              <a:rPr lang="en-US" sz="2000" dirty="0" err="1">
                <a:solidFill>
                  <a:srgbClr val="008380"/>
                </a:solidFill>
                <a:latin typeface="+mn-lt"/>
              </a:rPr>
              <a:t>red|Bag</a:t>
            </a:r>
            <a:r>
              <a:rPr lang="en-US" sz="2000" dirty="0">
                <a:solidFill>
                  <a:srgbClr val="008380"/>
                </a:solidFill>
                <a:latin typeface="+mn-lt"/>
              </a:rPr>
              <a:t>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>
                <a:solidFill>
                  <a:srgbClr val="008380"/>
                </a:solidFill>
                <a:latin typeface="+mn-lt"/>
              </a:rPr>
              <a:t>θ</a:t>
            </a:r>
            <a:r>
              <a:rPr lang="en-US" sz="2000" baseline="-25000" dirty="0" err="1">
                <a:solidFill>
                  <a:srgbClr val="008380"/>
                </a:solidFill>
                <a:latin typeface="+mn-lt"/>
              </a:rPr>
              <a:t>Hj</a:t>
            </a:r>
            <a:r>
              <a:rPr lang="en-US" sz="2000" dirty="0">
                <a:solidFill>
                  <a:srgbClr val="008380"/>
                </a:solidFill>
                <a:latin typeface="+mn-lt"/>
              </a:rPr>
              <a:t> = P(Hole = </a:t>
            </a:r>
            <a:r>
              <a:rPr lang="en-US" sz="2000" dirty="0" err="1">
                <a:solidFill>
                  <a:srgbClr val="008380"/>
                </a:solidFill>
                <a:latin typeface="+mn-lt"/>
              </a:rPr>
              <a:t>yes|Bag</a:t>
            </a:r>
            <a:r>
              <a:rPr lang="en-US" sz="2000" dirty="0">
                <a:solidFill>
                  <a:srgbClr val="008380"/>
                </a:solidFill>
                <a:latin typeface="+mn-lt"/>
              </a:rPr>
              <a:t> = j)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rgbClr val="008380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8380"/>
                </a:solidFill>
                <a:latin typeface="+mn-lt"/>
              </a:rPr>
              <a:t>j =1,2</a:t>
            </a:r>
            <a:endParaRPr lang="el-GR" sz="2000" dirty="0">
              <a:solidFill>
                <a:srgbClr val="00838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186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Expectation-Maximization (EM)</a:t>
            </a: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79388" y="1197124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If we keep the hidden variables, and want to learn the network parameters from data, we have a form of </a:t>
            </a:r>
            <a:r>
              <a:rPr lang="en-GB" sz="2400" dirty="0">
                <a:solidFill>
                  <a:srgbClr val="0000FF"/>
                </a:solidFill>
              </a:rPr>
              <a:t>unsupervised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The data do not include information on the true </a:t>
            </a:r>
            <a:r>
              <a:rPr lang="en-GB" sz="2000" dirty="0" smtClean="0">
                <a:solidFill>
                  <a:srgbClr val="000000"/>
                </a:solidFill>
                <a:cs typeface="Times New Roman" charset="0"/>
              </a:rPr>
              <a:t>nature 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of each data </a:t>
            </a:r>
            <a:r>
              <a:rPr lang="en-GB" sz="2000" dirty="0" smtClean="0">
                <a:solidFill>
                  <a:srgbClr val="000000"/>
                </a:solidFill>
                <a:cs typeface="Times New Roman" charset="0"/>
              </a:rPr>
              <a:t>point (i.e. no categorization label)</a:t>
            </a:r>
            <a:endParaRPr lang="en-GB" sz="2000" dirty="0">
              <a:solidFill>
                <a:srgbClr val="000000"/>
              </a:solidFill>
              <a:cs typeface="Times New Roman" charset="0"/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Expectation-Maximization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FF0000"/>
                </a:solidFill>
                <a:cs typeface="Times New Roman" charset="0"/>
              </a:rPr>
              <a:t>General algorithm 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for learning model parameters from </a:t>
            </a:r>
            <a:r>
              <a:rPr lang="en-GB" sz="2000" dirty="0">
                <a:solidFill>
                  <a:srgbClr val="FF0000"/>
                </a:solidFill>
                <a:cs typeface="Times New Roman" charset="0"/>
              </a:rPr>
              <a:t>incomplete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We</a:t>
            </a:r>
            <a:r>
              <a:rPr lang="de-DE" altLang="ja-JP" sz="2000" dirty="0">
                <a:solidFill>
                  <a:srgbClr val="000000"/>
                </a:solidFill>
                <a:cs typeface="Times New Roman" charset="0"/>
              </a:rPr>
              <a:t>‘</a:t>
            </a:r>
            <a:r>
              <a:rPr lang="en-GB" altLang="ja-JP" sz="2000" dirty="0" err="1">
                <a:solidFill>
                  <a:srgbClr val="000000"/>
                </a:solidFill>
                <a:cs typeface="Times New Roman" charset="0"/>
              </a:rPr>
              <a:t>ll</a:t>
            </a:r>
            <a:r>
              <a:rPr lang="en-GB" altLang="ja-JP" sz="2000" dirty="0">
                <a:solidFill>
                  <a:srgbClr val="000000"/>
                </a:solidFill>
                <a:cs typeface="Times New Roman" charset="0"/>
              </a:rPr>
              <a:t> see how it works on learning parameters for </a:t>
            </a:r>
            <a:r>
              <a:rPr lang="en-GB" altLang="ja-JP" sz="2000" dirty="0" err="1">
                <a:solidFill>
                  <a:srgbClr val="000000"/>
                </a:solidFill>
                <a:cs typeface="Times New Roman" charset="0"/>
              </a:rPr>
              <a:t>Bnets</a:t>
            </a:r>
            <a:r>
              <a:rPr lang="en-GB" altLang="ja-JP" sz="2000" dirty="0">
                <a:solidFill>
                  <a:srgbClr val="000000"/>
                </a:solidFill>
                <a:cs typeface="Times New Roman" charset="0"/>
              </a:rPr>
              <a:t> with discrete variables</a:t>
            </a:r>
            <a:endParaRPr lang="en-GB" sz="20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3061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Full Bayesian Learning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1"/>
            <a:ext cx="8569325" cy="51119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In the learning methods </a:t>
            </a:r>
            <a:r>
              <a:rPr lang="en-GB" dirty="0" smtClean="0"/>
              <a:t>seen in first lecture the </a:t>
            </a:r>
            <a:r>
              <a:rPr lang="en-GB" dirty="0"/>
              <a:t>idea was always to find the best model that could explain some </a:t>
            </a:r>
            <a:r>
              <a:rPr lang="en-GB" dirty="0" smtClean="0"/>
              <a:t>observations (best concept in classification or best polynomial coefficients in regression)</a:t>
            </a:r>
            <a:endParaRPr lang="en-GB" dirty="0"/>
          </a:p>
          <a:p>
            <a:pPr eaLnBrk="1" hangingPunct="1">
              <a:lnSpc>
                <a:spcPct val="90000"/>
              </a:lnSpc>
            </a:pPr>
            <a:r>
              <a:rPr lang="en-GB" dirty="0"/>
              <a:t>In contrast</a:t>
            </a:r>
            <a:r>
              <a:rPr lang="en-GB" dirty="0">
                <a:solidFill>
                  <a:srgbClr val="0000FF"/>
                </a:solidFill>
              </a:rPr>
              <a:t>, full Bayesian </a:t>
            </a:r>
            <a:r>
              <a:rPr lang="en-GB" dirty="0"/>
              <a:t>learning sees learning as Bayesian updating of a probability distribution over the hypothesis space, given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 is the hypothesis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Possible hypotheses (values of </a:t>
            </a:r>
            <a:r>
              <a:rPr lang="en-GB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solidFill>
                  <a:srgbClr val="008000"/>
                </a:solidFill>
                <a:ea typeface="Arial Unicode MS" charset="0"/>
                <a:cs typeface="Arial Unicode MS" charset="0"/>
              </a:rPr>
              <a:t>) </a:t>
            </a:r>
            <a:r>
              <a:rPr lang="en-GB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…, </a:t>
            </a:r>
            <a:r>
              <a:rPr lang="en-GB" dirty="0" err="1">
                <a:solidFill>
                  <a:srgbClr val="008380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 err="1">
                <a:solidFill>
                  <a:srgbClr val="008380"/>
                </a:solidFill>
                <a:ea typeface="Arial Unicode MS" charset="0"/>
                <a:cs typeface="Arial Unicode MS" charset="0"/>
              </a:rPr>
              <a:t>n</a:t>
            </a:r>
            <a:r>
              <a:rPr lang="en-GB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P(H) </a:t>
            </a:r>
            <a:r>
              <a:rPr lang="en-GB" dirty="0">
                <a:ea typeface="Arial Unicode MS" charset="0"/>
                <a:cs typeface="Arial Unicode MS" charset="0"/>
              </a:rPr>
              <a:t>= prior probability distribution over hypothesis space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>
                <a:solidFill>
                  <a:srgbClr val="008380"/>
                </a:solidFill>
              </a:rPr>
              <a:t>j</a:t>
            </a:r>
            <a:r>
              <a:rPr lang="en-GB" baseline="-25000" dirty="0" err="1">
                <a:solidFill>
                  <a:srgbClr val="008380"/>
                </a:solidFill>
              </a:rPr>
              <a:t>th</a:t>
            </a:r>
            <a:r>
              <a:rPr lang="en-GB" dirty="0">
                <a:solidFill>
                  <a:srgbClr val="008380"/>
                </a:solidFill>
              </a:rPr>
              <a:t> </a:t>
            </a:r>
            <a:r>
              <a:rPr lang="en-GB" dirty="0"/>
              <a:t>observation </a:t>
            </a:r>
            <a:r>
              <a:rPr lang="en-GB" dirty="0" err="1">
                <a:solidFill>
                  <a:srgbClr val="008380"/>
                </a:solidFill>
              </a:rPr>
              <a:t>d</a:t>
            </a:r>
            <a:r>
              <a:rPr lang="en-GB" baseline="-25000" dirty="0" err="1">
                <a:solidFill>
                  <a:srgbClr val="008380"/>
                </a:solidFill>
              </a:rPr>
              <a:t>j</a:t>
            </a:r>
            <a:r>
              <a:rPr lang="en-GB" dirty="0"/>
              <a:t> gives the outcome of random variable </a:t>
            </a:r>
            <a:r>
              <a:rPr lang="en-GB" dirty="0" err="1">
                <a:solidFill>
                  <a:srgbClr val="008380"/>
                </a:solidFill>
              </a:rPr>
              <a:t>D</a:t>
            </a:r>
            <a:r>
              <a:rPr lang="en-GB" baseline="-25000" dirty="0" err="1" smtClean="0">
                <a:solidFill>
                  <a:srgbClr val="008380"/>
                </a:solidFill>
              </a:rPr>
              <a:t>j</a:t>
            </a:r>
            <a:endParaRPr lang="en-GB" baseline="-25000" dirty="0">
              <a:solidFill>
                <a:srgbClr val="008380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training data </a:t>
            </a:r>
            <a:r>
              <a:rPr lang="en-GB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= d</a:t>
            </a:r>
            <a:r>
              <a:rPr lang="en-GB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,..,d</a:t>
            </a:r>
            <a:r>
              <a:rPr lang="en-GB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k</a:t>
            </a:r>
            <a:endParaRPr lang="en-GB" dirty="0">
              <a:solidFill>
                <a:srgbClr val="008380"/>
              </a:solidFill>
              <a:ea typeface="Arial Unicode MS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dirty="0">
              <a:ea typeface="Arial Unicode M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408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EM: general idea</a:t>
            </a: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179388" y="3501008"/>
            <a:ext cx="89646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If we had data for all the variables in the network, we could learn the parameters by using ML (or MAP) models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Frequencies of the relevant events as we saw in previous examples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cs typeface="Times New Roman" charset="0"/>
              </a:rPr>
              <a:t>If we had the parameters in the network, we could estimate the posterior probability of any event, including the hidden </a:t>
            </a:r>
            <a:r>
              <a:rPr lang="en-GB" sz="2400" dirty="0" smtClean="0">
                <a:solidFill>
                  <a:srgbClr val="000000"/>
                </a:solidFill>
                <a:cs typeface="Times New Roman" charset="0"/>
              </a:rPr>
              <a:t>variables </a:t>
            </a:r>
            <a:r>
              <a:rPr lang="en-GB" sz="2000" dirty="0" smtClean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(H|A,B,C)</a:t>
            </a: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7992"/>
            <a:ext cx="1649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5329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2533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General Idea</a:t>
            </a:r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starts from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(e.g., randomly generated) information </a:t>
            </a:r>
            <a:r>
              <a:rPr lang="en-GB" altLang="ja-JP" sz="2400" dirty="0" smtClean="0">
                <a:solidFill>
                  <a:srgbClr val="000000"/>
                </a:solidFill>
              </a:rPr>
              <a:t>to </a:t>
            </a:r>
            <a:r>
              <a:rPr lang="en-GB" altLang="ja-JP" sz="2400" dirty="0">
                <a:solidFill>
                  <a:srgbClr val="000000"/>
                </a:solidFill>
              </a:rPr>
              <a:t>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Determine the network parameters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It then refines this initial guess by cycling through two basic steps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FF"/>
                </a:solidFill>
                <a:cs typeface="Times New Roman" charset="0"/>
              </a:rPr>
              <a:t>Expectation (E)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: update the data with predictions generated via the current model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FF"/>
                </a:solidFill>
                <a:cs typeface="Times New Roman" charset="0"/>
              </a:rPr>
              <a:t>Maximization (M)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: given the updated data, update the model parameters using the Maximum Likelihood (ML) approach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This is the same step that we described when learning parameters for fully observable networks</a:t>
            </a:r>
          </a:p>
        </p:txBody>
      </p:sp>
    </p:spTree>
    <p:extLst>
      <p:ext uri="{BB962C8B-B14F-4D97-AF65-F5344CB8AC3E}">
        <p14:creationId xmlns:p14="http://schemas.microsoft.com/office/powerpoint/2010/main" val="1423003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How it Works on Naive Bayes</a:t>
            </a:r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0" y="105526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179388" y="1272331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Consider the following data, </a:t>
            </a:r>
          </a:p>
          <a:p>
            <a:pPr marL="796925" lvl="1" indent="-33972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8380"/>
                </a:solidFill>
              </a:rPr>
              <a:t>N </a:t>
            </a:r>
            <a:r>
              <a:rPr lang="en-GB" sz="2000" dirty="0">
                <a:solidFill>
                  <a:srgbClr val="000000"/>
                </a:solidFill>
              </a:rPr>
              <a:t>examples with Boolean attributes </a:t>
            </a:r>
            <a:r>
              <a:rPr lang="en-GB" sz="2000" dirty="0" smtClean="0">
                <a:solidFill>
                  <a:srgbClr val="008380"/>
                </a:solidFill>
              </a:rPr>
              <a:t>X1</a:t>
            </a:r>
            <a:r>
              <a:rPr lang="en-GB" sz="2000" dirty="0">
                <a:solidFill>
                  <a:srgbClr val="008380"/>
                </a:solidFill>
              </a:rPr>
              <a:t>, X2, X3, X4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which we want to categorize in one of three possible values of class </a:t>
            </a:r>
            <a:r>
              <a:rPr lang="en-GB" sz="2400" dirty="0">
                <a:solidFill>
                  <a:srgbClr val="008380"/>
                </a:solidFill>
              </a:rPr>
              <a:t>C = {1,2,3}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use a Naive Bayes classifier with hidden variable </a:t>
            </a:r>
            <a:r>
              <a:rPr lang="en-GB" sz="2400" dirty="0">
                <a:solidFill>
                  <a:srgbClr val="008380"/>
                </a:solidFill>
              </a:rPr>
              <a:t>C</a:t>
            </a: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6300192" y="4941168"/>
            <a:ext cx="3127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0" r="29477"/>
          <a:stretch>
            <a:fillRect/>
          </a:stretch>
        </p:blipFill>
        <p:spPr bwMode="auto">
          <a:xfrm>
            <a:off x="6948264" y="1340768"/>
            <a:ext cx="2071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286000" y="4504903"/>
            <a:ext cx="2643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114900" y="4647778"/>
            <a:ext cx="1257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8656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Initialization</a:t>
            </a:r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251470" y="1269132"/>
            <a:ext cx="8208962" cy="1223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starts from </a:t>
            </a:r>
            <a:r>
              <a:rPr lang="ja-JP" altLang="en-GB" sz="2400" dirty="0" smtClean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(e.g., randomly generated) information </a:t>
            </a:r>
            <a:r>
              <a:rPr lang="en-GB" altLang="ja-JP" sz="2400" dirty="0" smtClean="0">
                <a:solidFill>
                  <a:srgbClr val="000000"/>
                </a:solidFill>
              </a:rPr>
              <a:t>to </a:t>
            </a:r>
            <a:r>
              <a:rPr lang="en-GB" altLang="ja-JP" sz="2400" dirty="0">
                <a:solidFill>
                  <a:srgbClr val="000000"/>
                </a:solidFill>
              </a:rPr>
              <a:t>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Determine the network parameters</a:t>
            </a: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6929438" y="3357563"/>
            <a:ext cx="500062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7308850" y="3500438"/>
            <a:ext cx="1436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Define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arbitrary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b="1">
                <a:solidFill>
                  <a:schemeClr val="accent2"/>
                </a:solidFill>
              </a:rPr>
              <a:t>parameters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928938" y="3000375"/>
            <a:ext cx="264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786438" y="3143250"/>
            <a:ext cx="1214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50106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839200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EM: Expectation Step (Get Expected Counts)</a:t>
            </a:r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324544" y="3357562"/>
            <a:ext cx="9144000" cy="115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What would we need to learn the network parameters </a:t>
            </a:r>
            <a:r>
              <a:rPr lang="en-GB" sz="2400" dirty="0" smtClean="0">
                <a:solidFill>
                  <a:srgbClr val="000000"/>
                </a:solidFill>
              </a:rPr>
              <a:t>using</a:t>
            </a:r>
          </a:p>
          <a:p>
            <a:pPr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GB" sz="2400" dirty="0" smtClean="0">
                <a:solidFill>
                  <a:srgbClr val="000000"/>
                </a:solidFill>
              </a:rPr>
              <a:t>    the ML </a:t>
            </a:r>
            <a:r>
              <a:rPr lang="en-GB" sz="2400" dirty="0">
                <a:solidFill>
                  <a:srgbClr val="000000"/>
                </a:solidFill>
              </a:rPr>
              <a:t>approach?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smtClean="0">
                <a:solidFill>
                  <a:srgbClr val="008380"/>
                </a:solidFill>
              </a:rPr>
              <a:t>P</a:t>
            </a:r>
            <a:r>
              <a:rPr lang="en-GB" sz="2000" dirty="0">
                <a:solidFill>
                  <a:srgbClr val="008380"/>
                </a:solidFill>
              </a:rPr>
              <a:t>(</a:t>
            </a:r>
            <a:r>
              <a:rPr lang="en-GB" sz="2000" dirty="0" smtClean="0">
                <a:solidFill>
                  <a:srgbClr val="008380"/>
                </a:solidFill>
              </a:rPr>
              <a:t>C = </a:t>
            </a:r>
            <a:r>
              <a:rPr lang="en-GB" sz="2000" dirty="0" err="1" smtClean="0">
                <a:solidFill>
                  <a:srgbClr val="008380"/>
                </a:solidFill>
              </a:rPr>
              <a:t>i</a:t>
            </a:r>
            <a:r>
              <a:rPr lang="en-GB" sz="2000" dirty="0" smtClean="0">
                <a:solidFill>
                  <a:srgbClr val="008380"/>
                </a:solidFill>
              </a:rPr>
              <a:t>) </a:t>
            </a:r>
            <a:r>
              <a:rPr lang="en-GB" sz="2000" dirty="0">
                <a:solidFill>
                  <a:srgbClr val="008380"/>
                </a:solidFill>
              </a:rPr>
              <a:t>= </a:t>
            </a:r>
            <a:r>
              <a:rPr lang="en-GB" sz="2000" dirty="0" smtClean="0">
                <a:solidFill>
                  <a:srgbClr val="008380"/>
                </a:solidFill>
              </a:rPr>
              <a:t>#(data </a:t>
            </a:r>
            <a:r>
              <a:rPr lang="en-GB" sz="2000" dirty="0">
                <a:solidFill>
                  <a:srgbClr val="008380"/>
                </a:solidFill>
              </a:rPr>
              <a:t>with C=</a:t>
            </a:r>
            <a:r>
              <a:rPr lang="en-GB" sz="2000" dirty="0" err="1">
                <a:solidFill>
                  <a:srgbClr val="008380"/>
                </a:solidFill>
              </a:rPr>
              <a:t>i</a:t>
            </a:r>
            <a:r>
              <a:rPr lang="en-GB" sz="2000" dirty="0" smtClean="0">
                <a:solidFill>
                  <a:srgbClr val="008380"/>
                </a:solidFill>
              </a:rPr>
              <a:t>) / #(</a:t>
            </a:r>
            <a:r>
              <a:rPr lang="en-GB" sz="2000" dirty="0">
                <a:solidFill>
                  <a:srgbClr val="008380"/>
                </a:solidFill>
              </a:rPr>
              <a:t>all </a:t>
            </a:r>
            <a:r>
              <a:rPr lang="en-GB" sz="2000" dirty="0" err="1">
                <a:solidFill>
                  <a:srgbClr val="008380"/>
                </a:solidFill>
              </a:rPr>
              <a:t>datapoints</a:t>
            </a:r>
            <a:r>
              <a:rPr lang="en-GB" sz="2000" dirty="0">
                <a:solidFill>
                  <a:srgbClr val="008380"/>
                </a:solidFill>
              </a:rPr>
              <a:t>)   </a:t>
            </a:r>
            <a:r>
              <a:rPr lang="en-GB" sz="2000" dirty="0" smtClean="0">
                <a:solidFill>
                  <a:srgbClr val="008380"/>
                </a:solidFill>
              </a:rPr>
              <a:t>               </a:t>
            </a:r>
            <a:r>
              <a:rPr lang="en-GB" sz="2000" dirty="0" smtClean="0">
                <a:solidFill>
                  <a:srgbClr val="000000"/>
                </a:solidFill>
              </a:rPr>
              <a:t>for  </a:t>
            </a:r>
            <a:r>
              <a:rPr lang="en-GB" sz="2000" dirty="0" err="1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=1,2,3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smtClean="0">
                <a:solidFill>
                  <a:srgbClr val="008380"/>
                </a:solidFill>
              </a:rPr>
              <a:t>P</a:t>
            </a:r>
            <a:r>
              <a:rPr lang="en-GB" sz="2000" dirty="0">
                <a:solidFill>
                  <a:srgbClr val="008380"/>
                </a:solidFill>
              </a:rPr>
              <a:t>(</a:t>
            </a:r>
            <a:r>
              <a:rPr lang="en-GB" sz="2000" dirty="0" err="1" smtClean="0">
                <a:solidFill>
                  <a:srgbClr val="008380"/>
                </a:solidFill>
              </a:rPr>
              <a:t>X</a:t>
            </a:r>
            <a:r>
              <a:rPr lang="en-GB" sz="2000" baseline="-25000" dirty="0" err="1" smtClean="0">
                <a:solidFill>
                  <a:srgbClr val="008380"/>
                </a:solidFill>
              </a:rPr>
              <a:t>h</a:t>
            </a:r>
            <a:r>
              <a:rPr lang="en-GB" sz="2000" baseline="-25000" dirty="0" smtClean="0">
                <a:solidFill>
                  <a:srgbClr val="008380"/>
                </a:solidFill>
              </a:rPr>
              <a:t> </a:t>
            </a:r>
            <a:r>
              <a:rPr lang="en-GB" sz="2000" dirty="0" smtClean="0">
                <a:solidFill>
                  <a:srgbClr val="008380"/>
                </a:solidFill>
              </a:rPr>
              <a:t>=</a:t>
            </a:r>
            <a:r>
              <a:rPr lang="en-GB" sz="2000" baseline="-25000" dirty="0" smtClean="0">
                <a:solidFill>
                  <a:srgbClr val="008380"/>
                </a:solidFill>
              </a:rPr>
              <a:t> </a:t>
            </a:r>
            <a:r>
              <a:rPr lang="en-GB" sz="2000" dirty="0" err="1" smtClean="0">
                <a:solidFill>
                  <a:srgbClr val="008380"/>
                </a:solidFill>
              </a:rPr>
              <a:t>val</a:t>
            </a:r>
            <a:r>
              <a:rPr lang="en-GB" sz="2000" baseline="-25000" dirty="0" err="1" smtClean="0">
                <a:solidFill>
                  <a:srgbClr val="008380"/>
                </a:solidFill>
              </a:rPr>
              <a:t>k</a:t>
            </a:r>
            <a:r>
              <a:rPr lang="en-GB" sz="2000" baseline="-25000" dirty="0" smtClean="0">
                <a:solidFill>
                  <a:srgbClr val="008380"/>
                </a:solidFill>
              </a:rPr>
              <a:t> </a:t>
            </a:r>
            <a:r>
              <a:rPr lang="en-GB" sz="2000" dirty="0" smtClean="0">
                <a:solidFill>
                  <a:srgbClr val="008380"/>
                </a:solidFill>
              </a:rPr>
              <a:t>|C = </a:t>
            </a:r>
            <a:r>
              <a:rPr lang="en-GB" sz="2000" dirty="0" err="1" smtClean="0">
                <a:solidFill>
                  <a:srgbClr val="008380"/>
                </a:solidFill>
              </a:rPr>
              <a:t>i</a:t>
            </a:r>
            <a:r>
              <a:rPr lang="en-GB" sz="2000" dirty="0" smtClean="0">
                <a:solidFill>
                  <a:srgbClr val="008380"/>
                </a:solidFill>
              </a:rPr>
              <a:t>) </a:t>
            </a:r>
            <a:r>
              <a:rPr lang="en-GB" sz="2000" dirty="0">
                <a:solidFill>
                  <a:srgbClr val="008380"/>
                </a:solidFill>
              </a:rPr>
              <a:t>= </a:t>
            </a:r>
            <a:r>
              <a:rPr lang="en-GB" sz="2000" dirty="0" smtClean="0">
                <a:solidFill>
                  <a:srgbClr val="008380"/>
                </a:solidFill>
              </a:rPr>
              <a:t>#(data </a:t>
            </a:r>
            <a:r>
              <a:rPr lang="en-GB" sz="2000" dirty="0">
                <a:solidFill>
                  <a:srgbClr val="008380"/>
                </a:solidFill>
              </a:rPr>
              <a:t>with </a:t>
            </a:r>
            <a:r>
              <a:rPr lang="en-GB" sz="2000" dirty="0" err="1">
                <a:solidFill>
                  <a:srgbClr val="008380"/>
                </a:solidFill>
              </a:rPr>
              <a:t>X</a:t>
            </a:r>
            <a:r>
              <a:rPr lang="en-GB" sz="2000" baseline="-25000" dirty="0" err="1">
                <a:solidFill>
                  <a:srgbClr val="008380"/>
                </a:solidFill>
              </a:rPr>
              <a:t>h</a:t>
            </a:r>
            <a:r>
              <a:rPr lang="en-GB" sz="2000" dirty="0">
                <a:solidFill>
                  <a:srgbClr val="008380"/>
                </a:solidFill>
              </a:rPr>
              <a:t> = </a:t>
            </a:r>
            <a:r>
              <a:rPr lang="en-GB" sz="2000" dirty="0" err="1">
                <a:solidFill>
                  <a:srgbClr val="008380"/>
                </a:solidFill>
              </a:rPr>
              <a:t>val</a:t>
            </a:r>
            <a:r>
              <a:rPr lang="en-GB" sz="2000" baseline="-25000" dirty="0" err="1">
                <a:solidFill>
                  <a:srgbClr val="008380"/>
                </a:solidFill>
              </a:rPr>
              <a:t>k</a:t>
            </a:r>
            <a:r>
              <a:rPr lang="en-GB" sz="2000" dirty="0">
                <a:solidFill>
                  <a:srgbClr val="008380"/>
                </a:solidFill>
              </a:rPr>
              <a:t> and C=</a:t>
            </a:r>
            <a:r>
              <a:rPr lang="en-GB" sz="2000" dirty="0" err="1">
                <a:solidFill>
                  <a:srgbClr val="008380"/>
                </a:solidFill>
              </a:rPr>
              <a:t>i</a:t>
            </a:r>
            <a:r>
              <a:rPr lang="en-GB" sz="2000" dirty="0" smtClean="0">
                <a:solidFill>
                  <a:srgbClr val="008380"/>
                </a:solidFill>
              </a:rPr>
              <a:t>) / #(</a:t>
            </a:r>
            <a:r>
              <a:rPr lang="en-GB" sz="2000" dirty="0">
                <a:solidFill>
                  <a:srgbClr val="008380"/>
                </a:solidFill>
              </a:rPr>
              <a:t>data with C=</a:t>
            </a:r>
            <a:r>
              <a:rPr lang="en-GB" sz="2000" dirty="0" err="1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                    </a:t>
            </a:r>
            <a:r>
              <a:rPr lang="en-GB" sz="2000" dirty="0" smtClean="0">
                <a:solidFill>
                  <a:srgbClr val="000000"/>
                </a:solidFill>
              </a:rPr>
              <a:t>                           for </a:t>
            </a:r>
            <a:r>
              <a:rPr lang="en-GB" sz="2000" dirty="0">
                <a:solidFill>
                  <a:srgbClr val="000000"/>
                </a:solidFill>
              </a:rPr>
              <a:t>all values </a:t>
            </a:r>
            <a:r>
              <a:rPr lang="en-GB" sz="2000" dirty="0" err="1">
                <a:solidFill>
                  <a:srgbClr val="008380"/>
                </a:solidFill>
              </a:rPr>
              <a:t>val</a:t>
            </a:r>
            <a:r>
              <a:rPr lang="en-GB" sz="2000" baseline="-25000" dirty="0" err="1">
                <a:solidFill>
                  <a:srgbClr val="00838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dirty="0" err="1">
                <a:solidFill>
                  <a:srgbClr val="008380"/>
                </a:solidFill>
              </a:rPr>
              <a:t>X</a:t>
            </a:r>
            <a:r>
              <a:rPr lang="en-GB" sz="2000" baseline="-25000" dirty="0" err="1">
                <a:solidFill>
                  <a:srgbClr val="008380"/>
                </a:solidFill>
              </a:rPr>
              <a:t>h</a:t>
            </a:r>
            <a:r>
              <a:rPr lang="en-GB" sz="2000" dirty="0">
                <a:solidFill>
                  <a:srgbClr val="000000"/>
                </a:solidFill>
              </a:rPr>
              <a:t> and  </a:t>
            </a:r>
            <a:r>
              <a:rPr lang="en-GB" sz="2000" dirty="0" err="1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=1,2,3</a:t>
            </a:r>
          </a:p>
        </p:txBody>
      </p:sp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5410"/>
            <a:ext cx="6381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6762053" y="1666627"/>
            <a:ext cx="285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180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827584" y="5733256"/>
            <a:ext cx="7588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Remember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equations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result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from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our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already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derived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knowledge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  <a:p>
            <a:r>
              <a:rPr lang="de-DE" dirty="0" err="1" smtClean="0">
                <a:solidFill>
                  <a:srgbClr val="FF0000"/>
                </a:solidFill>
              </a:rPr>
              <a:t>that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most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likely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paramters</a:t>
            </a:r>
            <a:r>
              <a:rPr lang="de-DE" dirty="0" smtClean="0">
                <a:solidFill>
                  <a:srgbClr val="FF0000"/>
                </a:solidFill>
              </a:rPr>
              <a:t> (CPTs) </a:t>
            </a:r>
            <a:r>
              <a:rPr lang="de-DE" dirty="0" err="1" smtClean="0">
                <a:solidFill>
                  <a:srgbClr val="FF0000"/>
                </a:solidFill>
              </a:rPr>
              <a:t>are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given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frequencies</a:t>
            </a:r>
            <a:r>
              <a:rPr lang="de-DE" dirty="0" smtClean="0">
                <a:solidFill>
                  <a:srgbClr val="FF0000"/>
                </a:solidFill>
              </a:rPr>
              <a:t>! </a:t>
            </a:r>
            <a:endParaRPr lang="de-D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959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64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Expectation Step (Get Expected Counts)</a:t>
            </a:r>
          </a:p>
        </p:txBody>
      </p:sp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only have </a:t>
            </a:r>
            <a:r>
              <a:rPr lang="en-GB" sz="2400" dirty="0" smtClean="0">
                <a:solidFill>
                  <a:srgbClr val="008380"/>
                </a:solidFill>
              </a:rPr>
              <a:t>#(</a:t>
            </a:r>
            <a:r>
              <a:rPr lang="en-GB" sz="2400" dirty="0">
                <a:solidFill>
                  <a:srgbClr val="008380"/>
                </a:solidFill>
              </a:rPr>
              <a:t>all </a:t>
            </a:r>
            <a:r>
              <a:rPr lang="en-GB" sz="2400" dirty="0" err="1">
                <a:solidFill>
                  <a:srgbClr val="008380"/>
                </a:solidFill>
              </a:rPr>
              <a:t>datapoints</a:t>
            </a:r>
            <a:r>
              <a:rPr lang="en-GB" sz="2400" dirty="0">
                <a:solidFill>
                  <a:srgbClr val="008380"/>
                </a:solidFill>
              </a:rPr>
              <a:t>) </a:t>
            </a:r>
            <a:r>
              <a:rPr lang="en-GB" sz="2400" dirty="0" smtClean="0">
                <a:solidFill>
                  <a:srgbClr val="008380"/>
                </a:solidFill>
              </a:rPr>
              <a:t>= N</a:t>
            </a:r>
            <a:r>
              <a:rPr lang="en-GB" sz="2400" dirty="0">
                <a:solidFill>
                  <a:srgbClr val="008380"/>
                </a:solidFill>
              </a:rPr>
              <a:t> </a:t>
            </a:r>
            <a:r>
              <a:rPr lang="en-GB" sz="2400" dirty="0" smtClean="0">
                <a:solidFill>
                  <a:srgbClr val="008380"/>
                </a:solidFill>
              </a:rPr>
              <a:t>   </a:t>
            </a:r>
            <a:r>
              <a:rPr lang="en-GB" sz="2400" dirty="0" smtClean="0">
                <a:solidFill>
                  <a:srgbClr val="000000"/>
                </a:solidFill>
              </a:rPr>
              <a:t>and </a:t>
            </a:r>
          </a:p>
          <a:p>
            <a:pPr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GB" sz="2400" dirty="0" smtClean="0">
                <a:solidFill>
                  <a:srgbClr val="000000"/>
                </a:solidFill>
              </a:rPr>
              <a:t>  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 counts of instantiations for non-hidden RVs within data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We </a:t>
            </a:r>
            <a:r>
              <a:rPr lang="en-GB" sz="2400" dirty="0">
                <a:solidFill>
                  <a:srgbClr val="000000"/>
                </a:solidFill>
              </a:rPr>
              <a:t>approximate all other </a:t>
            </a:r>
            <a:r>
              <a:rPr lang="en-GB" sz="2400" dirty="0" smtClean="0">
                <a:solidFill>
                  <a:srgbClr val="000000"/>
                </a:solidFill>
              </a:rPr>
              <a:t>necessary </a:t>
            </a:r>
            <a:r>
              <a:rPr lang="en-GB" sz="2400" dirty="0">
                <a:solidFill>
                  <a:srgbClr val="000000"/>
                </a:solidFill>
              </a:rPr>
              <a:t>counts with </a:t>
            </a:r>
            <a:r>
              <a:rPr lang="en-GB" sz="2400" dirty="0">
                <a:solidFill>
                  <a:srgbClr val="FF0000"/>
                </a:solidFill>
              </a:rPr>
              <a:t>expected</a:t>
            </a:r>
            <a:r>
              <a:rPr lang="en-GB" sz="2400" dirty="0">
                <a:solidFill>
                  <a:srgbClr val="000000"/>
                </a:solidFill>
              </a:rPr>
              <a:t>  counts derived from the model with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invented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</a:t>
            </a:r>
            <a:r>
              <a:rPr lang="en-GB" altLang="ja-JP" sz="2400" dirty="0" smtClean="0">
                <a:solidFill>
                  <a:srgbClr val="000000"/>
                </a:solidFill>
              </a:rPr>
              <a:t>parameters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Expected </a:t>
            </a:r>
            <a:r>
              <a:rPr lang="en-GB" sz="2400" dirty="0">
                <a:solidFill>
                  <a:srgbClr val="000000"/>
                </a:solidFill>
              </a:rPr>
              <a:t>count                is the sum, over all </a:t>
            </a:r>
            <a:r>
              <a:rPr lang="en-GB" sz="2400" dirty="0">
                <a:solidFill>
                  <a:srgbClr val="00838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examples in my dataset, of the probability that each example is in category </a:t>
            </a:r>
            <a:r>
              <a:rPr lang="en-GB" sz="2400" dirty="0" err="1">
                <a:solidFill>
                  <a:srgbClr val="008380"/>
                </a:solidFill>
              </a:rPr>
              <a:t>i</a:t>
            </a:r>
            <a:endParaRPr lang="en-GB" sz="2400" dirty="0">
              <a:solidFill>
                <a:srgbClr val="00838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</a:endParaRPr>
          </a:p>
        </p:txBody>
      </p:sp>
      <p:graphicFrame>
        <p:nvGraphicFramePr>
          <p:cNvPr id="10854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267844"/>
              </p:ext>
            </p:extLst>
          </p:nvPr>
        </p:nvGraphicFramePr>
        <p:xfrm>
          <a:off x="1403648" y="4797152"/>
          <a:ext cx="6088062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28" name="Formel" r:id="rId4" imgW="3403600" imgH="965200" progId="Equation.3">
                  <p:embed/>
                </p:oleObj>
              </mc:Choice>
              <mc:Fallback>
                <p:oleObj name="Formel" r:id="rId4" imgW="34036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97152"/>
                        <a:ext cx="6088062" cy="1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5262729"/>
              </p:ext>
            </p:extLst>
          </p:nvPr>
        </p:nvGraphicFramePr>
        <p:xfrm>
          <a:off x="2915816" y="4005064"/>
          <a:ext cx="8318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429" name="Formel" r:id="rId6" imgW="545863" imgH="241195" progId="Equation.3">
                  <p:embed/>
                </p:oleObj>
              </mc:Choice>
              <mc:Fallback>
                <p:oleObj name="Formel" r:id="rId6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831850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9999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963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Expectation Step (Get Expected Counts)</a:t>
            </a:r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214313" y="1000125"/>
            <a:ext cx="84629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>
                <a:solidFill>
                  <a:srgbClr val="000000"/>
                </a:solidFill>
              </a:rPr>
              <a:t>How do we get the necessary probabilities from the model?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>
                <a:solidFill>
                  <a:srgbClr val="000000"/>
                </a:solidFill>
              </a:rPr>
              <a:t>Easy with a Naïve bayes network</a:t>
            </a:r>
            <a:endParaRPr lang="en-GB" sz="20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 i="1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/>
        </p:nvGraphicFramePr>
        <p:xfrm>
          <a:off x="2071688" y="1428750"/>
          <a:ext cx="5132387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76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428750"/>
                        <a:ext cx="5132387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1214438" y="3714750"/>
          <a:ext cx="6196012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477" name="Formel" r:id="rId6" imgW="3340100" imgH="965200" progId="Equation.3">
                  <p:embed/>
                </p:oleObj>
              </mc:Choice>
              <mc:Fallback>
                <p:oleObj name="Formel" r:id="rId6" imgW="3340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714750"/>
                        <a:ext cx="6196012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5796136" y="5589240"/>
            <a:ext cx="3240360" cy="792088"/>
          </a:xfrm>
          <a:prstGeom prst="wedgeRoundRectCallout">
            <a:avLst>
              <a:gd name="adj1" fmla="val -59695"/>
              <a:gd name="adj2" fmla="val -135886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000" dirty="0">
                <a:solidFill>
                  <a:schemeClr val="tx1"/>
                </a:solidFill>
                <a:latin typeface="+mj-lt"/>
              </a:rPr>
              <a:t>Naïve </a:t>
            </a:r>
            <a:r>
              <a:rPr lang="en-CA" sz="2000" dirty="0" err="1">
                <a:solidFill>
                  <a:schemeClr val="tx1"/>
                </a:solidFill>
                <a:latin typeface="+mj-lt"/>
              </a:rPr>
              <a:t>bayes</a:t>
            </a:r>
            <a:r>
              <a:rPr lang="en-CA" sz="2000" dirty="0">
                <a:solidFill>
                  <a:schemeClr val="tx1"/>
                </a:solidFill>
                <a:latin typeface="+mj-lt"/>
              </a:rPr>
              <a:t> “invented parameters</a:t>
            </a:r>
            <a:r>
              <a:rPr lang="en-CA" sz="2000" dirty="0" smtClean="0">
                <a:solidFill>
                  <a:schemeClr val="tx1"/>
                </a:solidFill>
                <a:latin typeface="+mj-lt"/>
              </a:rPr>
              <a:t>” (“old” P(C=</a:t>
            </a:r>
            <a:r>
              <a:rPr lang="en-CA" sz="2000" dirty="0" err="1" smtClean="0">
                <a:solidFill>
                  <a:schemeClr val="tx1"/>
                </a:solidFill>
                <a:latin typeface="+mj-lt"/>
              </a:rPr>
              <a:t>i</a:t>
            </a:r>
            <a:r>
              <a:rPr lang="en-CA" sz="2000" dirty="0" smtClean="0">
                <a:solidFill>
                  <a:schemeClr val="tx1"/>
                </a:solidFill>
                <a:latin typeface="+mj-lt"/>
              </a:rPr>
              <a:t>)) </a:t>
            </a:r>
            <a:endParaRPr lang="en-CA" sz="2000" dirty="0">
              <a:latin typeface="+mj-lt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85750" y="5715001"/>
            <a:ext cx="5143500" cy="738336"/>
          </a:xfrm>
          <a:prstGeom prst="wedgeRoundRectCallout">
            <a:avLst>
              <a:gd name="adj1" fmla="val -5935"/>
              <a:gd name="adj2" fmla="val -81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000" dirty="0">
                <a:solidFill>
                  <a:schemeClr val="tx1"/>
                </a:solidFill>
              </a:rPr>
              <a:t>Also available from Naïve Bayes. You do the necessary transformations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395160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268189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By a similar process we obtain the expected counts of examples with </a:t>
            </a:r>
            <a:r>
              <a:rPr lang="en-GB" sz="2400" dirty="0" smtClean="0">
                <a:solidFill>
                  <a:srgbClr val="000000"/>
                </a:solidFill>
              </a:rPr>
              <a:t>attribute </a:t>
            </a:r>
            <a:r>
              <a:rPr lang="en-GB" sz="2400" dirty="0" err="1">
                <a:solidFill>
                  <a:srgbClr val="008380"/>
                </a:solidFill>
              </a:rPr>
              <a:t>X</a:t>
            </a:r>
            <a:r>
              <a:rPr lang="en-GB" sz="2400" baseline="-25000" dirty="0" err="1">
                <a:solidFill>
                  <a:srgbClr val="008380"/>
                </a:solidFill>
              </a:rPr>
              <a:t>h</a:t>
            </a:r>
            <a:r>
              <a:rPr lang="en-GB" sz="2400" dirty="0">
                <a:solidFill>
                  <a:srgbClr val="008380"/>
                </a:solidFill>
              </a:rPr>
              <a:t>= </a:t>
            </a:r>
            <a:r>
              <a:rPr lang="en-GB" sz="2400" dirty="0" err="1">
                <a:solidFill>
                  <a:srgbClr val="008380"/>
                </a:solidFill>
              </a:rPr>
              <a:t>val</a:t>
            </a:r>
            <a:r>
              <a:rPr lang="en-GB" sz="2400" baseline="-25000" dirty="0" err="1">
                <a:solidFill>
                  <a:srgbClr val="008380"/>
                </a:solidFill>
              </a:rPr>
              <a:t>k</a:t>
            </a:r>
            <a:r>
              <a:rPr lang="en-GB" sz="2400" dirty="0">
                <a:solidFill>
                  <a:srgbClr val="00838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and belonging to category </a:t>
            </a:r>
            <a:r>
              <a:rPr lang="en-GB" sz="2400" dirty="0" err="1">
                <a:solidFill>
                  <a:srgbClr val="008380"/>
                </a:solidFill>
              </a:rPr>
              <a:t>i</a:t>
            </a:r>
            <a:r>
              <a:rPr lang="en-GB" sz="2400" i="1" dirty="0">
                <a:solidFill>
                  <a:srgbClr val="000000"/>
                </a:solidFill>
              </a:rPr>
              <a:t>.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en-GB" sz="2400" dirty="0">
                <a:solidFill>
                  <a:srgbClr val="000000"/>
                </a:solidFill>
              </a:rPr>
              <a:t>These are needed </a:t>
            </a:r>
            <a:r>
              <a:rPr lang="en-GB" sz="2400" i="1" dirty="0">
                <a:solidFill>
                  <a:srgbClr val="000000"/>
                </a:solidFill>
              </a:rPr>
              <a:t>later</a:t>
            </a:r>
            <a:r>
              <a:rPr lang="en-GB" sz="2400" dirty="0">
                <a:solidFill>
                  <a:srgbClr val="000000"/>
                </a:solidFill>
              </a:rPr>
              <a:t> for estimating </a:t>
            </a:r>
            <a:r>
              <a:rPr lang="en-GB" sz="2400" b="1" dirty="0">
                <a:solidFill>
                  <a:srgbClr val="008380"/>
                </a:solidFill>
              </a:rPr>
              <a:t>P</a:t>
            </a:r>
            <a:r>
              <a:rPr lang="en-GB" sz="2400" dirty="0">
                <a:solidFill>
                  <a:srgbClr val="008380"/>
                </a:solidFill>
              </a:rPr>
              <a:t>(</a:t>
            </a:r>
            <a:r>
              <a:rPr lang="en-GB" sz="2400" dirty="0" err="1">
                <a:solidFill>
                  <a:srgbClr val="008380"/>
                </a:solidFill>
              </a:rPr>
              <a:t>X</a:t>
            </a:r>
            <a:r>
              <a:rPr lang="en-GB" sz="2400" baseline="-25000" dirty="0" err="1">
                <a:solidFill>
                  <a:srgbClr val="008380"/>
                </a:solidFill>
              </a:rPr>
              <a:t>h</a:t>
            </a:r>
            <a:r>
              <a:rPr lang="en-GB" sz="2400" dirty="0">
                <a:solidFill>
                  <a:srgbClr val="008380"/>
                </a:solidFill>
              </a:rPr>
              <a:t> | C)</a:t>
            </a:r>
            <a:r>
              <a:rPr lang="en-GB" sz="2400" dirty="0">
                <a:solidFill>
                  <a:srgbClr val="000000"/>
                </a:solidFill>
              </a:rPr>
              <a:t>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en-GB" sz="2000" dirty="0">
                <a:solidFill>
                  <a:srgbClr val="000000"/>
                </a:solidFill>
              </a:rPr>
              <a:t>for all values </a:t>
            </a:r>
            <a:r>
              <a:rPr lang="en-GB" sz="2000" dirty="0" err="1">
                <a:solidFill>
                  <a:srgbClr val="008380"/>
                </a:solidFill>
              </a:rPr>
              <a:t>val</a:t>
            </a:r>
            <a:r>
              <a:rPr lang="en-GB" sz="2000" baseline="-25000" dirty="0" err="1">
                <a:solidFill>
                  <a:srgbClr val="00838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dirty="0" err="1">
                <a:solidFill>
                  <a:srgbClr val="008380"/>
                </a:solidFill>
              </a:rPr>
              <a:t>X</a:t>
            </a:r>
            <a:r>
              <a:rPr lang="en-GB" sz="2000" baseline="-25000" dirty="0" err="1">
                <a:solidFill>
                  <a:srgbClr val="008380"/>
                </a:solidFill>
              </a:rPr>
              <a:t>h</a:t>
            </a:r>
            <a:r>
              <a:rPr lang="en-GB" sz="2000" dirty="0">
                <a:solidFill>
                  <a:srgbClr val="00838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and  </a:t>
            </a:r>
            <a:r>
              <a:rPr lang="en-GB" sz="2000" dirty="0" err="1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=</a:t>
            </a:r>
            <a:r>
              <a:rPr lang="en-GB" sz="2000" dirty="0" smtClean="0">
                <a:solidFill>
                  <a:srgbClr val="008380"/>
                </a:solidFill>
              </a:rPr>
              <a:t>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EM: Expectation Step (Get Expected Counts)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196752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804046"/>
              </p:ext>
            </p:extLst>
          </p:nvPr>
        </p:nvGraphicFramePr>
        <p:xfrm>
          <a:off x="1115616" y="5589240"/>
          <a:ext cx="6229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24" name="Equation" r:id="rId4" imgW="3225800" imgH="711200" progId="Equation.3">
                  <p:embed/>
                </p:oleObj>
              </mc:Choice>
              <mc:Fallback>
                <p:oleObj name="Equation" r:id="rId4" imgW="322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589240"/>
                        <a:ext cx="62293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387472"/>
              </p:ext>
            </p:extLst>
          </p:nvPr>
        </p:nvGraphicFramePr>
        <p:xfrm>
          <a:off x="-38100" y="3222625"/>
          <a:ext cx="92313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525" name="Formel" r:id="rId6" imgW="5473700" imgH="457200" progId="Equation.3">
                  <p:embed/>
                </p:oleObj>
              </mc:Choice>
              <mc:Fallback>
                <p:oleObj name="Formel" r:id="rId6" imgW="5473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3222625"/>
                        <a:ext cx="9231313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357188" y="4197127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spcBef>
                <a:spcPts val="1800"/>
              </a:spcBef>
              <a:buClr>
                <a:srgbClr val="000000"/>
              </a:buClr>
              <a:buSzPct val="100000"/>
            </a:pP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For </a:t>
            </a:r>
            <a:r>
              <a:rPr lang="en-GB" sz="2400" dirty="0">
                <a:solidFill>
                  <a:srgbClr val="000000"/>
                </a:solidFill>
              </a:rPr>
              <a:t>instance</a:t>
            </a: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635896" y="4725144"/>
            <a:ext cx="5214937" cy="785813"/>
          </a:xfrm>
          <a:prstGeom prst="wedgeRoundRectCallout">
            <a:avLst>
              <a:gd name="adj1" fmla="val -22144"/>
              <a:gd name="adj2" fmla="val 8600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2000" dirty="0">
                <a:solidFill>
                  <a:schemeClr val="tx1"/>
                </a:solidFill>
              </a:rPr>
              <a:t>Again, get these probabilities from model with current parameters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4588263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General Idea</a:t>
            </a:r>
          </a:p>
        </p:txBody>
      </p:sp>
      <p:sp>
        <p:nvSpPr>
          <p:cNvPr id="1146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4691" name="Rectangle 4"/>
          <p:cNvSpPr>
            <a:spLocks noChangeArrowheads="1"/>
          </p:cNvSpPr>
          <p:nvPr/>
        </p:nvSpPr>
        <p:spPr bwMode="auto">
          <a:xfrm>
            <a:off x="179388" y="1197124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chemeClr val="tx1"/>
                </a:solidFill>
              </a:rPr>
              <a:t>The algorithm starts from </a:t>
            </a:r>
            <a:r>
              <a:rPr lang="ja-JP" altLang="en-GB" sz="2400" dirty="0" smtClean="0">
                <a:solidFill>
                  <a:schemeClr val="tx1"/>
                </a:solidFill>
              </a:rPr>
              <a:t>“</a:t>
            </a:r>
            <a:r>
              <a:rPr lang="en-GB" altLang="ja-JP" sz="2400" dirty="0">
                <a:solidFill>
                  <a:schemeClr val="tx1"/>
                </a:solidFill>
              </a:rPr>
              <a:t>invented</a:t>
            </a:r>
            <a:r>
              <a:rPr lang="ja-JP" altLang="en-GB" sz="2400" dirty="0">
                <a:solidFill>
                  <a:schemeClr val="tx1"/>
                </a:solidFill>
              </a:rPr>
              <a:t>”</a:t>
            </a:r>
            <a:r>
              <a:rPr lang="en-GB" altLang="ja-JP" sz="2400" dirty="0">
                <a:solidFill>
                  <a:schemeClr val="tx1"/>
                </a:solidFill>
              </a:rPr>
              <a:t> (e.g., randomly generated) information  to solve the learning problem, i.e.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the network parameters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chemeClr val="tx1"/>
                </a:solidFill>
              </a:rPr>
              <a:t>It then refines this initial guess by cycling through two basic steps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Expectation (E): compute expected counts based on the generated via the current model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Maximization (M): given the expected counts, update the model parameters using the Maximum Likelihood (ML) approach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2000" dirty="0">
                <a:solidFill>
                  <a:schemeClr val="tx1"/>
                </a:solidFill>
                <a:cs typeface="Times New Roman" charset="0"/>
              </a:rPr>
              <a:t>This is the same step that we described when learning parameters for fully observable networks</a:t>
            </a:r>
          </a:p>
        </p:txBody>
      </p:sp>
    </p:spTree>
    <p:extLst>
      <p:ext uri="{BB962C8B-B14F-4D97-AF65-F5344CB8AC3E}">
        <p14:creationId xmlns:p14="http://schemas.microsoft.com/office/powerpoint/2010/main" val="13406066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Now we can refine the network parameters by applying ML to the expected counts</a:t>
            </a: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Maximization Step: (Refining Parameters)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92868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149080"/>
            <a:ext cx="91440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for all values </a:t>
            </a:r>
            <a:r>
              <a:rPr lang="en-GB" sz="2000" dirty="0" err="1">
                <a:solidFill>
                  <a:srgbClr val="008380"/>
                </a:solidFill>
              </a:rPr>
              <a:t>val</a:t>
            </a:r>
            <a:r>
              <a:rPr lang="en-GB" sz="2000" baseline="-25000" dirty="0" err="1">
                <a:solidFill>
                  <a:srgbClr val="008380"/>
                </a:solidFill>
              </a:rPr>
              <a:t>k</a:t>
            </a:r>
            <a:r>
              <a:rPr lang="en-GB" sz="2000" baseline="-25000" dirty="0">
                <a:solidFill>
                  <a:srgbClr val="000000"/>
                </a:solidFill>
              </a:rPr>
              <a:t>  </a:t>
            </a:r>
            <a:r>
              <a:rPr lang="en-GB" sz="2000" dirty="0">
                <a:solidFill>
                  <a:srgbClr val="000000"/>
                </a:solidFill>
              </a:rPr>
              <a:t>of </a:t>
            </a:r>
            <a:r>
              <a:rPr lang="en-GB" sz="2000" dirty="0" err="1">
                <a:solidFill>
                  <a:srgbClr val="008380"/>
                </a:solidFill>
              </a:rPr>
              <a:t>X</a:t>
            </a:r>
            <a:r>
              <a:rPr lang="en-GB" sz="2000" baseline="-25000" dirty="0" err="1">
                <a:solidFill>
                  <a:srgbClr val="008380"/>
                </a:solidFill>
              </a:rPr>
              <a:t>j</a:t>
            </a:r>
            <a:r>
              <a:rPr lang="en-GB" sz="2000" dirty="0">
                <a:solidFill>
                  <a:srgbClr val="00838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and  </a:t>
            </a:r>
            <a:r>
              <a:rPr lang="en-GB" sz="2000" dirty="0" err="1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=</a:t>
            </a:r>
            <a:r>
              <a:rPr lang="en-GB" sz="2000" dirty="0" smtClean="0">
                <a:solidFill>
                  <a:srgbClr val="008380"/>
                </a:solidFill>
              </a:rPr>
              <a:t>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 smtClean="0">
              <a:solidFill>
                <a:srgbClr val="00838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838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 smtClean="0">
              <a:solidFill>
                <a:srgbClr val="00838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8380"/>
              </a:solidFill>
            </a:endParaRPr>
          </a:p>
        </p:txBody>
      </p:sp>
      <p:graphicFrame>
        <p:nvGraphicFramePr>
          <p:cNvPr id="116741" name="Object 14"/>
          <p:cNvGraphicFramePr>
            <a:graphicFrameLocks noChangeAspect="1"/>
          </p:cNvGraphicFramePr>
          <p:nvPr/>
        </p:nvGraphicFramePr>
        <p:xfrm>
          <a:off x="2928938" y="2000250"/>
          <a:ext cx="2225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20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00250"/>
                        <a:ext cx="22256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097717"/>
              </p:ext>
            </p:extLst>
          </p:nvPr>
        </p:nvGraphicFramePr>
        <p:xfrm>
          <a:off x="1651000" y="3038475"/>
          <a:ext cx="4927600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21" name="Formel" r:id="rId6" imgW="2755900" imgH="469900" progId="Equation.3">
                  <p:embed/>
                </p:oleObj>
              </mc:Choice>
              <mc:Fallback>
                <p:oleObj name="Formel" r:id="rId6" imgW="2755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3038475"/>
                        <a:ext cx="4927600" cy="836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3491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357188" y="114684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we have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5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types of candy bags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8380"/>
                </a:solidFill>
                <a:latin typeface="+mn-lt"/>
              </a:rPr>
              <a:t>10%</a:t>
            </a:r>
            <a:r>
              <a:rPr lang="en-GB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are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100%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cherry candies</a:t>
            </a:r>
            <a:r>
              <a:rPr lang="en-GB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008380"/>
                </a:solidFill>
                <a:latin typeface="+mn-lt"/>
              </a:rPr>
              <a:t>100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8380"/>
                </a:solidFill>
                <a:latin typeface="+mn-lt"/>
              </a:rPr>
              <a:t>20%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are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75%</a:t>
            </a:r>
            <a:r>
              <a:rPr lang="en-GB" sz="2000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cherry +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25%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lime candies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008380"/>
                </a:solidFill>
                <a:latin typeface="+mn-lt"/>
              </a:rPr>
              <a:t>75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8380"/>
                </a:solidFill>
                <a:latin typeface="+mn-lt"/>
              </a:rPr>
              <a:t>40%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are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50%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cherry +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50%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lime candies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008380"/>
                </a:solidFill>
                <a:latin typeface="+mn-lt"/>
              </a:rPr>
              <a:t>50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8380"/>
                </a:solidFill>
                <a:latin typeface="+mn-lt"/>
              </a:rPr>
              <a:t>20%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are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25%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cherry +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75%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lime candies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008380"/>
                </a:solidFill>
                <a:latin typeface="+mn-lt"/>
              </a:rPr>
              <a:t>25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8380"/>
                </a:solidFill>
                <a:latin typeface="+mn-lt"/>
              </a:rPr>
              <a:t>10%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are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100%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lime  candies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008380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339725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Then we observe candies drawn from some bag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i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Example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163" y="458112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altLang="ja-JP" sz="2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l-GR" altLang="ja-JP" sz="2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de-DE" altLang="ja-JP" sz="2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 =</a:t>
            </a:r>
            <a:r>
              <a:rPr lang="en-US" altLang="ja-JP" sz="2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the parameter that defines the fraction of cherry candy in a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bag </a:t>
            </a:r>
            <a:endParaRPr lang="en-US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</a:pPr>
            <a:r>
              <a:rPr lang="en-US" altLang="ja-JP" sz="2000" i="1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i="1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    </a:t>
            </a:r>
            <a:r>
              <a:rPr lang="en-US" altLang="ja-JP" sz="2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h</a:t>
            </a:r>
            <a:r>
              <a:rPr lang="el-GR" altLang="ja-JP" sz="2000" baseline="-25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de-DE" altLang="ja-JP" sz="2000" baseline="-25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 </a:t>
            </a:r>
            <a:r>
              <a:rPr lang="de-DE" altLang="ja-JP" sz="2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=</a:t>
            </a:r>
            <a:r>
              <a:rPr lang="de-DE" altLang="ja-JP" sz="2000" baseline="-25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baseline="-25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corresponding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hypothesis</a:t>
            </a:r>
            <a:endParaRPr lang="el-GR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Which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bag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has generated my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10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observations?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P(</a:t>
            </a:r>
            <a:r>
              <a:rPr lang="en-GB" sz="2000" dirty="0" smtClean="0">
                <a:solidFill>
                  <a:srgbClr val="008380"/>
                </a:solidFill>
                <a:latin typeface="+mn-lt"/>
              </a:rPr>
              <a:t>h</a:t>
            </a:r>
            <a:r>
              <a:rPr lang="el-GR" sz="2000" baseline="-25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 smtClean="0">
                <a:solidFill>
                  <a:srgbClr val="008380"/>
                </a:solidFill>
                <a:latin typeface="+mn-lt"/>
              </a:rPr>
              <a:t>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|</a:t>
            </a:r>
            <a:r>
              <a:rPr lang="en-GB" sz="2000" b="1" dirty="0">
                <a:solidFill>
                  <a:srgbClr val="008380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).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What flavour will the next candy be? Prediction </a:t>
            </a:r>
            <a:r>
              <a:rPr lang="en-GB" sz="2000" b="1" dirty="0">
                <a:solidFill>
                  <a:srgbClr val="008380"/>
                </a:solidFill>
                <a:latin typeface="+mn-lt"/>
              </a:rPr>
              <a:t>P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(</a:t>
            </a:r>
            <a:r>
              <a:rPr lang="en-GB" sz="2000" dirty="0" err="1">
                <a:solidFill>
                  <a:srgbClr val="008380"/>
                </a:solidFill>
                <a:latin typeface="+mn-lt"/>
              </a:rPr>
              <a:t>X|</a:t>
            </a:r>
            <a:r>
              <a:rPr lang="en-GB" sz="2000" b="1" dirty="0" err="1">
                <a:solidFill>
                  <a:srgbClr val="008380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51884" r="19513" b="12621"/>
          <a:stretch>
            <a:fillRect/>
          </a:stretch>
        </p:blipFill>
        <p:spPr bwMode="auto">
          <a:xfrm>
            <a:off x="1643063" y="2997870"/>
            <a:ext cx="49291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2" t="88074" b="1988"/>
          <a:stretch>
            <a:fillRect/>
          </a:stretch>
        </p:blipFill>
        <p:spPr bwMode="auto">
          <a:xfrm>
            <a:off x="6372200" y="4149080"/>
            <a:ext cx="310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5109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EM Cycle</a:t>
            </a:r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9552" y="11967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Ready to start the E-step again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187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19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3492500" y="4221163"/>
            <a:ext cx="43180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8790" name="Text Box 14"/>
          <p:cNvSpPr txBox="1">
            <a:spLocks noChangeArrowheads="1"/>
          </p:cNvSpPr>
          <p:nvPr/>
        </p:nvSpPr>
        <p:spPr bwMode="auto">
          <a:xfrm>
            <a:off x="1214438" y="2565400"/>
            <a:ext cx="2756138" cy="7632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chemeClr val="tx1"/>
                </a:solidFill>
                <a:latin typeface="+mn-lt"/>
              </a:rPr>
              <a:t>Expected Counts</a:t>
            </a:r>
            <a:br>
              <a:rPr lang="en-US" sz="2400">
                <a:solidFill>
                  <a:schemeClr val="tx1"/>
                </a:solidFill>
                <a:latin typeface="+mn-lt"/>
              </a:rPr>
            </a:br>
            <a:r>
              <a:rPr lang="en-US" sz="2400">
                <a:solidFill>
                  <a:schemeClr val="tx1"/>
                </a:solidFill>
                <a:latin typeface="+mn-lt"/>
              </a:rPr>
              <a:t>(“Augmented data”)</a:t>
            </a:r>
          </a:p>
        </p:txBody>
      </p:sp>
      <p:sp>
        <p:nvSpPr>
          <p:cNvPr id="118791" name="Text Box 15"/>
          <p:cNvSpPr txBox="1">
            <a:spLocks noChangeArrowheads="1"/>
          </p:cNvSpPr>
          <p:nvPr/>
        </p:nvSpPr>
        <p:spPr bwMode="auto">
          <a:xfrm>
            <a:off x="6156325" y="2924175"/>
            <a:ext cx="1783256" cy="43088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400">
                <a:solidFill>
                  <a:schemeClr val="tx1"/>
                </a:solidFill>
                <a:latin typeface="+mn-lt"/>
              </a:rPr>
              <a:t>Probabilities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5796136" y="5661248"/>
            <a:ext cx="3020704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Note: </a:t>
            </a:r>
            <a:r>
              <a:rPr lang="de-DE" dirty="0" err="1" smtClean="0"/>
              <a:t>Actually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never</a:t>
            </a:r>
            <a:r>
              <a:rPr lang="de-DE" dirty="0" smtClean="0"/>
              <a:t> </a:t>
            </a:r>
          </a:p>
          <a:p>
            <a:r>
              <a:rPr lang="de-DE" dirty="0" err="1"/>
              <a:t>g</a:t>
            </a:r>
            <a:r>
              <a:rPr lang="de-DE" dirty="0" err="1" smtClean="0"/>
              <a:t>enerate</a:t>
            </a:r>
            <a:r>
              <a:rPr lang="de-DE" dirty="0" smtClean="0"/>
              <a:t> </a:t>
            </a:r>
            <a:r>
              <a:rPr lang="de-DE" dirty="0" err="1" smtClean="0"/>
              <a:t>any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in </a:t>
            </a:r>
            <a:r>
              <a:rPr lang="de-DE" dirty="0"/>
              <a:t>E</a:t>
            </a:r>
            <a:r>
              <a:rPr lang="de-DE" dirty="0" smtClean="0"/>
              <a:t>-</a:t>
            </a:r>
            <a:r>
              <a:rPr lang="de-DE" dirty="0" err="1"/>
              <a:t>s</a:t>
            </a:r>
            <a:r>
              <a:rPr lang="de-DE" dirty="0" err="1" smtClean="0"/>
              <a:t>tep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869074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6021288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107504" y="692696"/>
            <a:ext cx="892899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0833" name="TextBox 6"/>
          <p:cNvSpPr txBox="1">
            <a:spLocks noChangeArrowheads="1"/>
          </p:cNvSpPr>
          <p:nvPr/>
        </p:nvSpPr>
        <p:spPr bwMode="auto">
          <a:xfrm>
            <a:off x="0" y="44624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Procedure</a:t>
            </a:r>
            <a:r>
              <a:rPr lang="en-CA" sz="1800" dirty="0">
                <a:solidFill>
                  <a:schemeClr val="tx1"/>
                </a:solidFill>
              </a:rPr>
              <a:t> EM(</a:t>
            </a:r>
            <a:r>
              <a:rPr lang="en-CA" sz="1800" i="1" dirty="0" err="1">
                <a:solidFill>
                  <a:schemeClr val="tx1"/>
                </a:solidFill>
              </a:rPr>
              <a:t>X,D,k</a:t>
            </a:r>
            <a:r>
              <a:rPr lang="en-CA" sz="1800" dirty="0">
                <a:solidFill>
                  <a:schemeClr val="tx1"/>
                </a:solidFill>
              </a:rPr>
              <a:t>)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</a:t>
            </a:r>
            <a:r>
              <a:rPr lang="en-CA" sz="1800" b="1" dirty="0">
                <a:solidFill>
                  <a:schemeClr val="tx1"/>
                </a:solidFill>
              </a:rPr>
              <a:t>Inputs</a:t>
            </a:r>
            <a:r>
              <a:rPr lang="en-CA" sz="1800" dirty="0">
                <a:solidFill>
                  <a:schemeClr val="tx1"/>
                </a:solidFill>
              </a:rPr>
              <a:t>: </a:t>
            </a:r>
            <a:r>
              <a:rPr lang="en-CA" sz="1800" i="1" dirty="0">
                <a:solidFill>
                  <a:schemeClr val="tx1"/>
                </a:solidFill>
              </a:rPr>
              <a:t>X</a:t>
            </a:r>
            <a:r>
              <a:rPr lang="en-CA" sz="1800" dirty="0">
                <a:solidFill>
                  <a:schemeClr val="tx1"/>
                </a:solidFill>
              </a:rPr>
              <a:t> set of features </a:t>
            </a:r>
            <a:r>
              <a:rPr lang="en-CA" sz="1800" i="1" dirty="0">
                <a:solidFill>
                  <a:schemeClr val="tx1"/>
                </a:solidFill>
              </a:rPr>
              <a:t>X={X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}</a:t>
            </a:r>
            <a:r>
              <a:rPr lang="en-CA" sz="1800" dirty="0">
                <a:solidFill>
                  <a:schemeClr val="tx1"/>
                </a:solidFill>
              </a:rPr>
              <a:t> ;  </a:t>
            </a:r>
            <a:r>
              <a:rPr lang="en-CA" sz="1800" i="1" dirty="0">
                <a:solidFill>
                  <a:schemeClr val="tx1"/>
                </a:solidFill>
              </a:rPr>
              <a:t>D</a:t>
            </a:r>
            <a:r>
              <a:rPr lang="en-CA" sz="1800" dirty="0">
                <a:solidFill>
                  <a:schemeClr val="tx1"/>
                </a:solidFill>
              </a:rPr>
              <a:t> data set on features </a:t>
            </a:r>
            <a:r>
              <a:rPr lang="en-CA" sz="1800" i="1" dirty="0">
                <a:solidFill>
                  <a:schemeClr val="tx1"/>
                </a:solidFill>
              </a:rPr>
              <a:t>{X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}; 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k</a:t>
            </a:r>
            <a:r>
              <a:rPr lang="en-CA" sz="1800" dirty="0">
                <a:solidFill>
                  <a:schemeClr val="tx1"/>
                </a:solidFill>
              </a:rPr>
              <a:t> number of classes  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  Output: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P(C)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i="1" dirty="0">
                <a:solidFill>
                  <a:schemeClr val="tx1"/>
                </a:solidFill>
              </a:rPr>
              <a:t>P(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|C</a:t>
            </a:r>
            <a:r>
              <a:rPr lang="en-CA" sz="1800" i="1" dirty="0">
                <a:solidFill>
                  <a:schemeClr val="tx1"/>
                </a:solidFill>
              </a:rPr>
              <a:t>)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, where </a:t>
            </a:r>
            <a:r>
              <a:rPr lang="en-CA" sz="1800" i="1" dirty="0">
                <a:solidFill>
                  <a:schemeClr val="tx1"/>
                </a:solidFill>
              </a:rPr>
              <a:t>C={1,...,k}</a:t>
            </a:r>
            <a:r>
              <a:rPr lang="en-CA" sz="1800" dirty="0">
                <a:solidFill>
                  <a:schemeClr val="tx1"/>
                </a:solidFill>
              </a:rPr>
              <a:t>. 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sz="1800" b="1" dirty="0">
                <a:solidFill>
                  <a:schemeClr val="tx1"/>
                </a:solidFill>
              </a:rPr>
              <a:t>   Local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 </a:t>
            </a:r>
            <a:r>
              <a:rPr lang="en-CA" sz="1800" i="1" dirty="0">
                <a:solidFill>
                  <a:schemeClr val="tx1"/>
                </a:solidFill>
              </a:rPr>
              <a:t>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 </a:t>
            </a:r>
            <a:r>
              <a:rPr lang="en-CA" sz="1800" i="1" dirty="0">
                <a:solidFill>
                  <a:schemeClr val="tx1"/>
                </a:solidFill>
              </a:rPr>
              <a:t>P[C]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arrays 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real arrays 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for each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i="1" dirty="0">
                <a:solidFill>
                  <a:schemeClr val="tx1"/>
                </a:solidFill>
              </a:rPr>
              <a:t>s←</a:t>
            </a:r>
            <a:r>
              <a:rPr lang="en-CA" sz="1800" dirty="0">
                <a:solidFill>
                  <a:schemeClr val="tx1"/>
                </a:solidFill>
              </a:rPr>
              <a:t> number of tuples in </a:t>
            </a:r>
            <a:r>
              <a:rPr lang="en-CA" sz="1800" i="1" dirty="0">
                <a:solidFill>
                  <a:schemeClr val="tx1"/>
                </a:solidFill>
              </a:rPr>
              <a:t>D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Assign </a:t>
            </a:r>
            <a:r>
              <a:rPr lang="en-CA" sz="1800" i="1" dirty="0">
                <a:solidFill>
                  <a:schemeClr val="tx1"/>
                </a:solidFill>
              </a:rPr>
              <a:t>P[C]</a:t>
            </a:r>
            <a:r>
              <a:rPr lang="en-CA" sz="1800" dirty="0">
                <a:solidFill>
                  <a:schemeClr val="tx1"/>
                </a:solidFill>
              </a:rPr>
              <a:t>, 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arbitrarily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b="1" dirty="0">
                <a:solidFill>
                  <a:schemeClr val="tx1"/>
                </a:solidFill>
              </a:rPr>
              <a:t>repeat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          // </a:t>
            </a:r>
            <a:r>
              <a:rPr lang="en-CA" sz="1800" i="1" dirty="0">
                <a:solidFill>
                  <a:schemeClr val="tx1"/>
                </a:solidFill>
              </a:rPr>
              <a:t>E</a:t>
            </a:r>
            <a:r>
              <a:rPr lang="en-CA" sz="1800" dirty="0">
                <a:solidFill>
                  <a:schemeClr val="tx1"/>
                </a:solidFill>
              </a:rPr>
              <a:t> Step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assignment </a:t>
            </a:r>
            <a:r>
              <a:rPr lang="en-CA" sz="1800" i="1" dirty="0">
                <a:solidFill>
                  <a:schemeClr val="tx1"/>
                </a:solidFill>
              </a:rPr>
              <a:t>〈X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〉∈D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let </a:t>
            </a:r>
            <a:r>
              <a:rPr lang="en-CA" sz="1800" i="1" dirty="0">
                <a:solidFill>
                  <a:schemeClr val="tx1"/>
                </a:solidFill>
              </a:rPr>
              <a:t>m ←|〈X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〉∈D| 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>
                <a:solidFill>
                  <a:schemeClr val="tx1"/>
                </a:solidFill>
              </a:rPr>
              <a:t>c ∈{1:k}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A[v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]←</a:t>
            </a:r>
            <a:r>
              <a:rPr lang="en-CA" sz="1800" i="1" dirty="0" err="1">
                <a:solidFill>
                  <a:schemeClr val="tx1"/>
                </a:solidFill>
              </a:rPr>
              <a:t>m×P</a:t>
            </a:r>
            <a:r>
              <a:rPr lang="en-CA" sz="1800" i="1" dirty="0">
                <a:solidFill>
                  <a:schemeClr val="tx1"/>
                </a:solidFill>
              </a:rPr>
              <a:t>(C=c|X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=v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=</a:t>
            </a:r>
            <a:r>
              <a:rPr lang="en-CA" sz="1800" i="1" dirty="0" err="1">
                <a:solidFill>
                  <a:schemeClr val="tx1"/>
                </a:solidFill>
              </a:rPr>
              <a:t>v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>
                <a:solidFill>
                  <a:schemeClr val="tx1"/>
                </a:solidFill>
              </a:rPr>
              <a:t>)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// </a:t>
            </a:r>
            <a:r>
              <a:rPr lang="en-CA" sz="1800" i="1" dirty="0">
                <a:solidFill>
                  <a:schemeClr val="tx1"/>
                </a:solidFill>
              </a:rPr>
              <a:t>M</a:t>
            </a:r>
            <a:r>
              <a:rPr lang="en-CA" sz="1800" dirty="0">
                <a:solidFill>
                  <a:schemeClr val="tx1"/>
                </a:solidFill>
              </a:rPr>
              <a:t> Step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for each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i="1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∈{1:n}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r>
              <a:rPr lang="en-CA" sz="1800" b="1" dirty="0">
                <a:solidFill>
                  <a:schemeClr val="tx1"/>
                </a:solidFill>
              </a:rPr>
              <a:t>do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]=∑</a:t>
            </a:r>
            <a:r>
              <a:rPr lang="en-CA" sz="1800" i="1" baseline="-25000" dirty="0">
                <a:solidFill>
                  <a:schemeClr val="tx1"/>
                </a:solidFill>
              </a:rPr>
              <a:t>X1,...,Xi-1,Xi+1,...,</a:t>
            </a:r>
            <a:r>
              <a:rPr lang="en-CA" sz="1800" i="1" baseline="-25000" dirty="0" err="1">
                <a:solidFill>
                  <a:schemeClr val="tx1"/>
                </a:solidFill>
              </a:rPr>
              <a:t>Xn</a:t>
            </a:r>
            <a:r>
              <a:rPr lang="en-CA" sz="1800" i="1" dirty="0">
                <a:solidFill>
                  <a:schemeClr val="tx1"/>
                </a:solidFill>
              </a:rPr>
              <a:t> 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P</a:t>
            </a:r>
            <a:r>
              <a:rPr lang="en-CA" sz="1800" i="1" baseline="-25000" dirty="0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]=(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])/(∑</a:t>
            </a:r>
            <a:r>
              <a:rPr lang="en-CA" sz="1800" i="1" baseline="-25000" dirty="0">
                <a:solidFill>
                  <a:schemeClr val="tx1"/>
                </a:solidFill>
              </a:rPr>
              <a:t>C</a:t>
            </a:r>
            <a:r>
              <a:rPr lang="en-CA" sz="1800" i="1" dirty="0">
                <a:solidFill>
                  <a:schemeClr val="tx1"/>
                </a:solidFill>
              </a:rPr>
              <a:t> </a:t>
            </a:r>
            <a:r>
              <a:rPr lang="en-CA" sz="1800" i="1" dirty="0" err="1">
                <a:solidFill>
                  <a:schemeClr val="tx1"/>
                </a:solidFill>
              </a:rPr>
              <a:t>M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>
                <a:solidFill>
                  <a:schemeClr val="tx1"/>
                </a:solidFill>
              </a:rPr>
              <a:t>[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i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])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b="1" dirty="0">
                <a:solidFill>
                  <a:schemeClr val="tx1"/>
                </a:solidFill>
              </a:rPr>
              <a:t>end for each</a:t>
            </a:r>
            <a:r>
              <a:rPr lang="en-CA" sz="1800" dirty="0">
                <a:solidFill>
                  <a:schemeClr val="tx1"/>
                </a:solidFill>
              </a:rPr>
              <a:t/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          </a:t>
            </a:r>
            <a:r>
              <a:rPr lang="en-CA" sz="1800" i="1" dirty="0">
                <a:solidFill>
                  <a:schemeClr val="tx1"/>
                </a:solidFill>
              </a:rPr>
              <a:t>P[C]=∑</a:t>
            </a:r>
            <a:r>
              <a:rPr lang="en-CA" sz="1800" i="1" baseline="-25000" dirty="0">
                <a:solidFill>
                  <a:schemeClr val="tx1"/>
                </a:solidFill>
              </a:rPr>
              <a:t>X1,...,</a:t>
            </a:r>
            <a:r>
              <a:rPr lang="en-CA" sz="1800" i="1" baseline="-25000" dirty="0" err="1">
                <a:solidFill>
                  <a:schemeClr val="tx1"/>
                </a:solidFill>
              </a:rPr>
              <a:t>Xn</a:t>
            </a:r>
            <a:r>
              <a:rPr lang="en-CA" sz="1800" i="1" dirty="0">
                <a:solidFill>
                  <a:schemeClr val="tx1"/>
                </a:solidFill>
              </a:rPr>
              <a:t> A[X</a:t>
            </a:r>
            <a:r>
              <a:rPr lang="en-CA" sz="1800" i="1" baseline="-25000" dirty="0">
                <a:solidFill>
                  <a:schemeClr val="tx1"/>
                </a:solidFill>
              </a:rPr>
              <a:t>1</a:t>
            </a:r>
            <a:r>
              <a:rPr lang="en-CA" sz="1800" i="1" dirty="0">
                <a:solidFill>
                  <a:schemeClr val="tx1"/>
                </a:solidFill>
              </a:rPr>
              <a:t>,...,</a:t>
            </a:r>
            <a:r>
              <a:rPr lang="en-CA" sz="1800" i="1" dirty="0" err="1">
                <a:solidFill>
                  <a:schemeClr val="tx1"/>
                </a:solidFill>
              </a:rPr>
              <a:t>X</a:t>
            </a:r>
            <a:r>
              <a:rPr lang="en-CA" sz="1800" i="1" baseline="-25000" dirty="0" err="1">
                <a:solidFill>
                  <a:schemeClr val="tx1"/>
                </a:solidFill>
              </a:rPr>
              <a:t>n</a:t>
            </a:r>
            <a:r>
              <a:rPr lang="en-CA" sz="1800" i="1" dirty="0" err="1">
                <a:solidFill>
                  <a:schemeClr val="tx1"/>
                </a:solidFill>
              </a:rPr>
              <a:t>,C</a:t>
            </a:r>
            <a:r>
              <a:rPr lang="en-CA" sz="1800" i="1" dirty="0">
                <a:solidFill>
                  <a:schemeClr val="tx1"/>
                </a:solidFill>
              </a:rPr>
              <a:t>]/s</a:t>
            </a:r>
            <a:r>
              <a:rPr lang="en-CA" sz="1800" dirty="0">
                <a:solidFill>
                  <a:schemeClr val="tx1"/>
                </a:solidFill>
              </a:rPr>
              <a:t>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dirty="0">
                <a:solidFill>
                  <a:schemeClr val="tx1"/>
                </a:solidFill>
              </a:rPr>
              <a:t>          </a:t>
            </a:r>
            <a:r>
              <a:rPr lang="en-CA" sz="1800" b="1" dirty="0">
                <a:solidFill>
                  <a:schemeClr val="tx1"/>
                </a:solidFill>
              </a:rPr>
              <a:t>until</a:t>
            </a:r>
            <a:r>
              <a:rPr lang="en-CA" sz="1800" dirty="0">
                <a:solidFill>
                  <a:schemeClr val="tx1"/>
                </a:solidFill>
              </a:rPr>
              <a:t> probabilities do not change significantly </a:t>
            </a:r>
            <a:br>
              <a:rPr lang="en-CA" sz="1800" dirty="0">
                <a:solidFill>
                  <a:schemeClr val="tx1"/>
                </a:solidFill>
              </a:rPr>
            </a:br>
            <a:r>
              <a:rPr lang="en-CA" sz="1800" b="1" dirty="0">
                <a:solidFill>
                  <a:schemeClr val="tx1"/>
                </a:solidFill>
              </a:rPr>
              <a:t>end procedure</a:t>
            </a:r>
            <a:endParaRPr lang="en-CA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20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0" dirty="0">
                <a:solidFill>
                  <a:srgbClr val="2D2DB9"/>
                </a:solidFill>
              </a:rPr>
              <a:t>Example: Back to the cherry/lime candy </a:t>
            </a:r>
            <a:r>
              <a:rPr lang="en-GB" sz="3200" b="0" dirty="0" smtClean="0">
                <a:solidFill>
                  <a:srgbClr val="2D2DB9"/>
                </a:solidFill>
              </a:rPr>
              <a:t>world</a:t>
            </a:r>
            <a:r>
              <a:rPr lang="en-GB" sz="3200" b="0" dirty="0">
                <a:solidFill>
                  <a:srgbClr val="2D2DB9"/>
                </a:solidFill>
              </a:rPr>
              <a:t/>
            </a:r>
            <a:br>
              <a:rPr lang="en-GB" sz="3200" b="0" dirty="0">
                <a:solidFill>
                  <a:srgbClr val="2D2DB9"/>
                </a:solidFill>
              </a:rPr>
            </a:br>
            <a:endParaRPr lang="en-GB" sz="3200" b="0" dirty="0">
              <a:solidFill>
                <a:srgbClr val="2D2DB9"/>
              </a:solidFill>
            </a:endParaRPr>
          </a:p>
        </p:txBody>
      </p:sp>
      <p:sp>
        <p:nvSpPr>
          <p:cNvPr id="12185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185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Two bags of candies (1 and 2) have been mixed together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 are described by 3 features: </a:t>
            </a:r>
            <a:r>
              <a:rPr lang="en-GB" sz="2000" dirty="0" err="1">
                <a:solidFill>
                  <a:srgbClr val="008380"/>
                </a:solidFill>
              </a:rPr>
              <a:t>Flavor</a:t>
            </a:r>
            <a:r>
              <a:rPr lang="en-GB" sz="2000" dirty="0">
                <a:solidFill>
                  <a:srgbClr val="00838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and </a:t>
            </a:r>
            <a:r>
              <a:rPr lang="en-GB" sz="2000" dirty="0">
                <a:solidFill>
                  <a:srgbClr val="008380"/>
                </a:solidFill>
              </a:rPr>
              <a:t>Wrapper</a:t>
            </a:r>
            <a:r>
              <a:rPr lang="en-GB" sz="2000" dirty="0">
                <a:solidFill>
                  <a:srgbClr val="000000"/>
                </a:solidFill>
              </a:rPr>
              <a:t> as before, plus </a:t>
            </a:r>
            <a:r>
              <a:rPr lang="en-GB" sz="2000" dirty="0">
                <a:solidFill>
                  <a:srgbClr val="008380"/>
                </a:solidFill>
              </a:rPr>
              <a:t>Hole</a:t>
            </a:r>
            <a:r>
              <a:rPr lang="en-GB" sz="2000" dirty="0">
                <a:solidFill>
                  <a:srgbClr val="000000"/>
                </a:solidFill>
              </a:rPr>
              <a:t> (whether they have a hole in the middle)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Candies</a:t>
            </a:r>
            <a:r>
              <a:rPr lang="de-DE" altLang="ja-JP" sz="2000" dirty="0">
                <a:solidFill>
                  <a:srgbClr val="000000"/>
                </a:solidFill>
              </a:rPr>
              <a:t>‘</a:t>
            </a:r>
            <a:r>
              <a:rPr lang="en-GB" altLang="ja-JP" sz="2000" dirty="0">
                <a:solidFill>
                  <a:srgbClr val="000000"/>
                </a:solidFill>
              </a:rPr>
              <a:t> features depend probabilistically from the bag they originally came from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We want to predict for each candy, which was its original bag, from its features: Naïve Bayes model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000" dirty="0">
              <a:solidFill>
                <a:srgbClr val="000000"/>
              </a:solidFill>
            </a:endParaRPr>
          </a:p>
        </p:txBody>
      </p:sp>
      <p:pic>
        <p:nvPicPr>
          <p:cNvPr id="12186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74" y="4077072"/>
            <a:ext cx="3528194" cy="233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 smtClean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8380"/>
                </a:solidFill>
                <a:cs typeface="Times New Roman" charset="0"/>
              </a:rPr>
              <a:t>    </a:t>
            </a:r>
            <a:r>
              <a:rPr lang="en-US" sz="2000" dirty="0" smtClean="0">
                <a:solidFill>
                  <a:srgbClr val="008380"/>
                </a:solidFill>
                <a:cs typeface="Times New Roman" charset="0"/>
              </a:rPr>
              <a:t>=  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baseline="-25000" dirty="0" err="1">
                <a:solidFill>
                  <a:srgbClr val="008380"/>
                </a:solidFill>
              </a:rPr>
              <a:t>Fj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</a:rPr>
              <a:t> =  P</a:t>
            </a:r>
            <a:r>
              <a:rPr lang="en-US" sz="2000" dirty="0">
                <a:solidFill>
                  <a:srgbClr val="008380"/>
                </a:solidFill>
              </a:rPr>
              <a:t>(Flavor = </a:t>
            </a:r>
            <a:r>
              <a:rPr lang="en-US" sz="2000" dirty="0" err="1">
                <a:solidFill>
                  <a:srgbClr val="008380"/>
                </a:solidFill>
              </a:rPr>
              <a:t>cherry|Bag</a:t>
            </a:r>
            <a:r>
              <a:rPr lang="en-US" sz="2000" dirty="0">
                <a:solidFill>
                  <a:srgbClr val="008380"/>
                </a:solidFill>
              </a:rPr>
              <a:t>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baseline="-25000" dirty="0" err="1">
                <a:solidFill>
                  <a:srgbClr val="008380"/>
                </a:solidFill>
              </a:rPr>
              <a:t>Wj</a:t>
            </a:r>
            <a:r>
              <a:rPr lang="en-US" sz="2000" dirty="0">
                <a:solidFill>
                  <a:srgbClr val="008380"/>
                </a:solidFill>
              </a:rPr>
              <a:t> = </a:t>
            </a:r>
            <a:r>
              <a:rPr lang="en-US" sz="2000" dirty="0" smtClean="0">
                <a:solidFill>
                  <a:srgbClr val="008380"/>
                </a:solidFill>
              </a:rPr>
              <a:t> P</a:t>
            </a:r>
            <a:r>
              <a:rPr lang="en-US" sz="2000" dirty="0">
                <a:solidFill>
                  <a:srgbClr val="008380"/>
                </a:solidFill>
              </a:rPr>
              <a:t>(Wrapper = </a:t>
            </a:r>
            <a:r>
              <a:rPr lang="en-US" sz="2000" dirty="0" err="1">
                <a:solidFill>
                  <a:srgbClr val="008380"/>
                </a:solidFill>
              </a:rPr>
              <a:t>red|Bag</a:t>
            </a:r>
            <a:r>
              <a:rPr lang="en-US" sz="2000" dirty="0">
                <a:solidFill>
                  <a:srgbClr val="008380"/>
                </a:solidFill>
              </a:rPr>
              <a:t> = j)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l-GR" sz="2000" dirty="0" smtClean="0">
                <a:solidFill>
                  <a:srgbClr val="008380"/>
                </a:solidFill>
              </a:rPr>
              <a:t>θ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Hj</a:t>
            </a:r>
            <a:r>
              <a:rPr lang="en-US" sz="2000" baseline="-25000" dirty="0" smtClean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</a:rPr>
              <a:t> =  </a:t>
            </a:r>
            <a:r>
              <a:rPr lang="en-US" sz="2000" dirty="0">
                <a:solidFill>
                  <a:srgbClr val="008380"/>
                </a:solidFill>
              </a:rPr>
              <a:t>P(Hole = </a:t>
            </a:r>
            <a:r>
              <a:rPr lang="en-US" sz="2000" dirty="0" err="1">
                <a:solidFill>
                  <a:srgbClr val="008380"/>
                </a:solidFill>
              </a:rPr>
              <a:t>yes|Bag</a:t>
            </a:r>
            <a:r>
              <a:rPr lang="en-US" sz="2000" dirty="0">
                <a:solidFill>
                  <a:srgbClr val="008380"/>
                </a:solidFill>
              </a:rPr>
              <a:t> = j)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rgbClr val="008380"/>
                </a:solidFill>
              </a:rPr>
              <a:t>j =1,2</a:t>
            </a:r>
            <a:endParaRPr lang="el-GR" sz="2000" dirty="0">
              <a:solidFill>
                <a:srgbClr val="008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232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Data</a:t>
            </a:r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51520" y="119789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Assume that the true parameters are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dirty="0">
                <a:solidFill>
                  <a:srgbClr val="008380"/>
                </a:solidFill>
              </a:rPr>
              <a:t>= 0.5;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baseline="-25000" dirty="0">
                <a:solidFill>
                  <a:srgbClr val="008380"/>
                </a:solidFill>
              </a:rPr>
              <a:t>F1</a:t>
            </a:r>
            <a:r>
              <a:rPr lang="en-US" sz="2000" dirty="0">
                <a:solidFill>
                  <a:srgbClr val="008380"/>
                </a:solidFill>
              </a:rPr>
              <a:t> = </a:t>
            </a: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baseline="-25000" dirty="0">
                <a:solidFill>
                  <a:srgbClr val="008380"/>
                </a:solidFill>
              </a:rPr>
              <a:t>W1</a:t>
            </a:r>
            <a:r>
              <a:rPr lang="en-US" sz="2000" dirty="0">
                <a:solidFill>
                  <a:srgbClr val="008380"/>
                </a:solidFill>
              </a:rPr>
              <a:t> = </a:t>
            </a: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baseline="-25000" dirty="0">
                <a:solidFill>
                  <a:srgbClr val="008380"/>
                </a:solidFill>
              </a:rPr>
              <a:t>H1</a:t>
            </a:r>
            <a:r>
              <a:rPr lang="en-US" sz="2000" dirty="0">
                <a:solidFill>
                  <a:srgbClr val="008380"/>
                </a:solidFill>
              </a:rPr>
              <a:t> = 0.8;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baseline="-25000" dirty="0">
                <a:solidFill>
                  <a:srgbClr val="008380"/>
                </a:solidFill>
              </a:rPr>
              <a:t>F2</a:t>
            </a:r>
            <a:r>
              <a:rPr lang="en-US" sz="2000" dirty="0">
                <a:solidFill>
                  <a:srgbClr val="008380"/>
                </a:solidFill>
              </a:rPr>
              <a:t> = </a:t>
            </a: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baseline="-25000" dirty="0">
                <a:solidFill>
                  <a:srgbClr val="008380"/>
                </a:solidFill>
              </a:rPr>
              <a:t>W2</a:t>
            </a:r>
            <a:r>
              <a:rPr lang="en-US" sz="2000" dirty="0">
                <a:solidFill>
                  <a:srgbClr val="008380"/>
                </a:solidFill>
              </a:rPr>
              <a:t> = </a:t>
            </a:r>
            <a:r>
              <a:rPr lang="el-GR" sz="2000" dirty="0">
                <a:solidFill>
                  <a:srgbClr val="008380"/>
                </a:solidFill>
              </a:rPr>
              <a:t>θ</a:t>
            </a:r>
            <a:r>
              <a:rPr lang="en-US" sz="2000" baseline="-25000" dirty="0">
                <a:solidFill>
                  <a:srgbClr val="008380"/>
                </a:solidFill>
              </a:rPr>
              <a:t>H2</a:t>
            </a:r>
            <a:r>
              <a:rPr lang="en-US" sz="2000" dirty="0">
                <a:solidFill>
                  <a:srgbClr val="008380"/>
                </a:solidFill>
              </a:rPr>
              <a:t> = 0.3;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chemeClr val="tx1"/>
                </a:solidFill>
              </a:rPr>
              <a:t>The  following counts are “generated” from </a:t>
            </a:r>
            <a:r>
              <a:rPr lang="en-US" sz="2400" b="1" dirty="0">
                <a:solidFill>
                  <a:srgbClr val="008380"/>
                </a:solidFill>
              </a:rPr>
              <a:t>P</a:t>
            </a:r>
            <a:r>
              <a:rPr lang="en-US" sz="2400" dirty="0">
                <a:solidFill>
                  <a:srgbClr val="008380"/>
                </a:solidFill>
              </a:rPr>
              <a:t>(C, F, W, H)</a:t>
            </a:r>
            <a:br>
              <a:rPr lang="en-US" sz="2400" dirty="0">
                <a:solidFill>
                  <a:srgbClr val="008380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>
                <a:solidFill>
                  <a:srgbClr val="008380"/>
                </a:solidFill>
              </a:rPr>
              <a:t>N = 1000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1239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2" y="3937917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982" y="5301580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We want to re-learn the true parameters using EM</a:t>
            </a:r>
            <a:endParaRPr lang="en-US" sz="24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GB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27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Initialization </a:t>
            </a:r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1125066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79388" y="1198091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Assign arbitrary initial parameters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Usually done randomly; here we select numbers convenient for computation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3348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488303"/>
              </p:ext>
            </p:extLst>
          </p:nvPr>
        </p:nvGraphicFramePr>
        <p:xfrm>
          <a:off x="2700338" y="2853854"/>
          <a:ext cx="28606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70" name="Formel" r:id="rId4" imgW="1473200" imgH="774700" progId="Equation.3">
                  <p:embed/>
                </p:oleObj>
              </mc:Choice>
              <mc:Fallback>
                <p:oleObj name="Formel" r:id="rId4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853854"/>
                        <a:ext cx="28606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23850" y="47255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We</a:t>
            </a:r>
            <a:r>
              <a:rPr lang="de-DE" altLang="ja-JP" sz="2400">
                <a:solidFill>
                  <a:srgbClr val="000000"/>
                </a:solidFill>
              </a:rPr>
              <a:t>‘</a:t>
            </a:r>
            <a:r>
              <a:rPr lang="en-GB" altLang="ja-JP" sz="2400">
                <a:solidFill>
                  <a:srgbClr val="000000"/>
                </a:solidFill>
              </a:rPr>
              <a:t>ll work through one cycle of EM to compute </a:t>
            </a:r>
            <a:r>
              <a:rPr lang="el-GR" altLang="ja-JP" sz="24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altLang="ja-JP" sz="2400" baseline="30000">
                <a:solidFill>
                  <a:srgbClr val="000000"/>
                </a:solidFill>
                <a:cs typeface="Times New Roman" charset="0"/>
              </a:rPr>
              <a:t>(1).</a:t>
            </a:r>
            <a:endParaRPr lang="en-US" sz="2400" baseline="3000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8649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E-step</a:t>
            </a:r>
          </a:p>
        </p:txBody>
      </p:sp>
      <p:graphicFrame>
        <p:nvGraphicFramePr>
          <p:cNvPr id="341001" name="Object 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569799"/>
              </p:ext>
            </p:extLst>
          </p:nvPr>
        </p:nvGraphicFramePr>
        <p:xfrm>
          <a:off x="971550" y="3248100"/>
          <a:ext cx="6551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4" name="Equation" r:id="rId4" imgW="3162300" imgH="711200" progId="Equation.3">
                  <p:embed/>
                </p:oleObj>
              </mc:Choice>
              <mc:Fallback>
                <p:oleObj name="Equation" r:id="rId4" imgW="316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48100"/>
                        <a:ext cx="655161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127694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06104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First, we need the expected count of candies from Bag 1,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Sum of the probabilities that each of the </a:t>
            </a:r>
            <a:r>
              <a:rPr lang="en-US" sz="1800" dirty="0">
                <a:solidFill>
                  <a:srgbClr val="008380"/>
                </a:solidFill>
                <a:cs typeface="Times New Roman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 data points comes from bag </a:t>
            </a:r>
            <a:r>
              <a:rPr lang="en-US" sz="1800" dirty="0">
                <a:solidFill>
                  <a:srgbClr val="008380"/>
                </a:solidFill>
                <a:cs typeface="Times New Roman" charset="0"/>
              </a:rPr>
              <a:t>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Be </a:t>
            </a:r>
            <a:r>
              <a:rPr lang="en-US" sz="1800" dirty="0" err="1">
                <a:solidFill>
                  <a:srgbClr val="008380"/>
                </a:solidFill>
                <a:cs typeface="Times New Roman" charset="0"/>
              </a:rPr>
              <a:t>flavor</a:t>
            </a:r>
            <a:r>
              <a:rPr lang="en-US" sz="1800" baseline="-25000" dirty="0" err="1">
                <a:solidFill>
                  <a:srgbClr val="008380"/>
                </a:solidFill>
                <a:cs typeface="Times New Roman" charset="0"/>
              </a:rPr>
              <a:t>j</a:t>
            </a: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n-US" sz="1800" dirty="0" err="1">
                <a:solidFill>
                  <a:srgbClr val="008380"/>
                </a:solidFill>
                <a:cs typeface="Times New Roman" charset="0"/>
              </a:rPr>
              <a:t>wrapper</a:t>
            </a:r>
            <a:r>
              <a:rPr lang="en-US" sz="1800" baseline="-25000" dirty="0" err="1">
                <a:solidFill>
                  <a:srgbClr val="008380"/>
                </a:solidFill>
                <a:cs typeface="Times New Roman" charset="0"/>
              </a:rPr>
              <a:t>j</a:t>
            </a:r>
            <a:r>
              <a:rPr lang="en-US" sz="1800" dirty="0">
                <a:solidFill>
                  <a:srgbClr val="008380"/>
                </a:solidFill>
                <a:cs typeface="Times New Roman" charset="0"/>
              </a:rPr>
              <a:t>, </a:t>
            </a:r>
            <a:r>
              <a:rPr lang="en-US" sz="1800" dirty="0" err="1">
                <a:solidFill>
                  <a:srgbClr val="008380"/>
                </a:solidFill>
                <a:cs typeface="Times New Roman" charset="0"/>
              </a:rPr>
              <a:t>hole</a:t>
            </a:r>
            <a:r>
              <a:rPr lang="en-US" sz="1800" baseline="-25000" dirty="0" err="1">
                <a:solidFill>
                  <a:srgbClr val="008380"/>
                </a:solidFill>
                <a:cs typeface="Times New Roman" charset="0"/>
              </a:rPr>
              <a:t>j</a:t>
            </a:r>
            <a:r>
              <a:rPr lang="en-US" sz="1800" dirty="0">
                <a:solidFill>
                  <a:srgbClr val="008380"/>
                </a:solidFill>
                <a:cs typeface="Times New Roman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the values of the corresponding attributes for the </a:t>
            </a:r>
            <a:r>
              <a:rPr lang="en-US" sz="1800" dirty="0" err="1">
                <a:solidFill>
                  <a:srgbClr val="008380"/>
                </a:solidFill>
                <a:cs typeface="Times New Roman" charset="0"/>
              </a:rPr>
              <a:t>j</a:t>
            </a:r>
            <a:r>
              <a:rPr lang="en-US" sz="1800" baseline="30000" dirty="0" err="1">
                <a:solidFill>
                  <a:srgbClr val="008380"/>
                </a:solidFill>
                <a:cs typeface="Times New Roman" charset="0"/>
              </a:rPr>
              <a:t>th</a:t>
            </a:r>
            <a:r>
              <a:rPr lang="en-US" sz="18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cs typeface="Times New Roman" charset="0"/>
              </a:rPr>
              <a:t>datapoint</a:t>
            </a:r>
            <a:endParaRPr lang="el-GR" sz="18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52758"/>
              </p:ext>
            </p:extLst>
          </p:nvPr>
        </p:nvGraphicFramePr>
        <p:xfrm>
          <a:off x="909638" y="2636912"/>
          <a:ext cx="6623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5" name="Formel" r:id="rId6" imgW="3454400" imgH="482600" progId="Equation.3">
                  <p:embed/>
                </p:oleObj>
              </mc:Choice>
              <mc:Fallback>
                <p:oleObj name="Formel" r:id="rId6" imgW="3454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636912"/>
                        <a:ext cx="6623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59112553"/>
              </p:ext>
            </p:extLst>
          </p:nvPr>
        </p:nvGraphicFramePr>
        <p:xfrm>
          <a:off x="611188" y="4760987"/>
          <a:ext cx="77057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16" name="Formel" r:id="rId8" imgW="4470400" imgH="787400" progId="Equation.3">
                  <p:embed/>
                </p:oleObj>
              </mc:Choice>
              <mc:Fallback>
                <p:oleObj name="Formel" r:id="rId8" imgW="4470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0987"/>
                        <a:ext cx="770572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54471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E-step</a:t>
            </a:r>
          </a:p>
        </p:txBody>
      </p:sp>
      <p:graphicFrame>
        <p:nvGraphicFramePr>
          <p:cNvPr id="358406" name="Object 6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063" y="4286250"/>
          <a:ext cx="51133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8" name="Equation" r:id="rId4" imgW="2705100" imgH="1155700" progId="Equation.3">
                  <p:embed/>
                </p:oleObj>
              </mc:Choice>
              <mc:Fallback>
                <p:oleObj name="Equation" r:id="rId4" imgW="27051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11333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574675" y="228600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This summation can be broken down into the 8 candy groups in the data table.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>
                <a:solidFill>
                  <a:srgbClr val="000000"/>
                </a:solidFill>
                <a:cs typeface="Times New Roman" charset="0"/>
              </a:rPr>
              <a:t>For instance the sum over the  273 cherry candies with red wrap and hole (first entry in the data table) gives</a:t>
            </a:r>
          </a:p>
        </p:txBody>
      </p:sp>
      <p:graphicFrame>
        <p:nvGraphicFramePr>
          <p:cNvPr id="130053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64517803"/>
              </p:ext>
            </p:extLst>
          </p:nvPr>
        </p:nvGraphicFramePr>
        <p:xfrm>
          <a:off x="285750" y="712614"/>
          <a:ext cx="82565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39" name="Equation" r:id="rId6" imgW="4356100" imgH="787400" progId="Equation.3">
                  <p:embed/>
                </p:oleObj>
              </mc:Choice>
              <mc:Fallback>
                <p:oleObj name="Equation" r:id="rId6" imgW="4356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2614"/>
                        <a:ext cx="8256588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17" y="3505373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662042" y="4076873"/>
            <a:ext cx="500063" cy="214313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graphicFrame>
        <p:nvGraphicFramePr>
          <p:cNvPr id="130056" name="Object 7"/>
          <p:cNvGraphicFramePr>
            <a:graphicFrameLocks noChangeAspect="1"/>
          </p:cNvGraphicFramePr>
          <p:nvPr/>
        </p:nvGraphicFramePr>
        <p:xfrm>
          <a:off x="6357938" y="4643438"/>
          <a:ext cx="236061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40" name="Formel" r:id="rId9" imgW="1473200" imgH="774700" progId="Equation.3">
                  <p:embed/>
                </p:oleObj>
              </mc:Choice>
              <mc:Fallback>
                <p:oleObj name="Formel" r:id="rId9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643438"/>
                        <a:ext cx="2360612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54688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M-step</a:t>
            </a:r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0" y="144328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250825" y="122738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If we do compute the sums over the other 7 candy groups we get</a:t>
            </a:r>
            <a:endParaRPr lang="en-US" sz="240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3210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427195"/>
              </p:ext>
            </p:extLst>
          </p:nvPr>
        </p:nvGraphicFramePr>
        <p:xfrm>
          <a:off x="3851275" y="1732210"/>
          <a:ext cx="2159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04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32210"/>
                        <a:ext cx="2159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23850" y="245134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At this point, we can perform the M-step to refine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, by taking the expected frequency of the data points that come from Bag 1</a:t>
            </a:r>
            <a:endParaRPr lang="el-GR" sz="240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180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chemeClr val="tx1"/>
              </a:solidFill>
            </a:endParaRPr>
          </a:p>
        </p:txBody>
      </p:sp>
      <p:graphicFrame>
        <p:nvGraphicFramePr>
          <p:cNvPr id="13210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64131"/>
              </p:ext>
            </p:extLst>
          </p:nvPr>
        </p:nvGraphicFramePr>
        <p:xfrm>
          <a:off x="3203575" y="3172073"/>
          <a:ext cx="27384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005" name="Formel" r:id="rId6" imgW="1714500" imgH="431800" progId="Equation.3">
                  <p:embed/>
                </p:oleObj>
              </mc:Choice>
              <mc:Fallback>
                <p:oleObj name="Formel" r:id="rId6" imgW="1714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172073"/>
                        <a:ext cx="2738438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0422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/>
              <a:t>One More Parameter</a:t>
            </a:r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0" y="134116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50825" y="112526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If we want to do the same for parameter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chemeClr val="tx1"/>
                </a:solidFill>
              </a:rPr>
              <a:t>E-step: compute the expected count of cherry candies from Bag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graphicFrame>
        <p:nvGraphicFramePr>
          <p:cNvPr id="13414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885755"/>
              </p:ext>
            </p:extLst>
          </p:nvPr>
        </p:nvGraphicFramePr>
        <p:xfrm>
          <a:off x="611188" y="2152377"/>
          <a:ext cx="80073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52" name="Formel" r:id="rId4" imgW="5397500" imgH="685800" progId="Equation.3">
                  <p:embed/>
                </p:oleObj>
              </mc:Choice>
              <mc:Fallback>
                <p:oleObj name="Formel" r:id="rId4" imgW="5397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52377"/>
                        <a:ext cx="80073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2268538" y="4941888"/>
          <a:ext cx="38322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53" name="Formel" r:id="rId6" imgW="2286000" imgH="469900" progId="Equation.3">
                  <p:embed/>
                </p:oleObj>
              </mc:Choice>
              <mc:Fallback>
                <p:oleObj name="Formel" r:id="rId6" imgW="2286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1888"/>
                        <a:ext cx="38322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50825" y="41494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M-step: refine </a:t>
            </a:r>
            <a:r>
              <a:rPr lang="el-GR" sz="200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2500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en-US" sz="2000">
                <a:solidFill>
                  <a:srgbClr val="000000"/>
                </a:solidFill>
                <a:cs typeface="Times New Roman" charset="0"/>
              </a:rPr>
              <a:t>by computing the corresponding expected frequencies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0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51" name="Rectangle 8"/>
          <p:cNvSpPr>
            <a:spLocks noChangeArrowheads="1"/>
          </p:cNvSpPr>
          <p:nvPr/>
        </p:nvSpPr>
        <p:spPr bwMode="auto">
          <a:xfrm>
            <a:off x="395288" y="30699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Can compute the above value from the Naïve model as we did earlier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TRY AS AN EXCERCISE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0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502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342954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For any set of parameters,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we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can compute the log likelihood as we did in the previous class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Performance</a:t>
            </a:r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8338309"/>
              </p:ext>
            </p:extLst>
          </p:nvPr>
        </p:nvGraphicFramePr>
        <p:xfrm>
          <a:off x="2195513" y="1773783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10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773783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12449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After a complete cycle through all the parameters, we get</a:t>
            </a:r>
            <a:r>
              <a:rPr lang="en-US" sz="2400" baseline="-2500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36198" name="Rectangle 10"/>
          <p:cNvSpPr>
            <a:spLocks noChangeArrowheads="1"/>
          </p:cNvSpPr>
          <p:nvPr/>
        </p:nvSpPr>
        <p:spPr bwMode="auto">
          <a:xfrm>
            <a:off x="395288" y="465350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It can be seen that the log likelihood increases with each EM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iteration</a:t>
            </a:r>
          </a:p>
          <a:p>
            <a:pPr>
              <a:spcBef>
                <a:spcPts val="1800"/>
              </a:spcBef>
              <a:buClr>
                <a:srgbClr val="000000"/>
              </a:buClr>
              <a:buSzPct val="100000"/>
            </a:pPr>
            <a:endParaRPr lang="en-US" sz="2000" dirty="0">
              <a:solidFill>
                <a:srgbClr val="000000"/>
              </a:solidFill>
              <a:cs typeface="Times New Roman" charset="0"/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EM tends to get stuck in local maxima, so it is often combined with  gradient-based  techniques in the last phase of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880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35342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Given the data so far, each hypothesis </a:t>
            </a:r>
            <a:r>
              <a:rPr lang="en-GB" sz="2400" dirty="0">
                <a:solidFill>
                  <a:srgbClr val="008380"/>
                </a:solidFill>
              </a:rPr>
              <a:t>h</a:t>
            </a:r>
            <a:r>
              <a:rPr lang="en-GB" sz="2400" baseline="-25000" dirty="0">
                <a:solidFill>
                  <a:srgbClr val="008380"/>
                </a:solidFill>
              </a:rPr>
              <a:t>i</a:t>
            </a:r>
            <a:r>
              <a:rPr lang="en-GB" sz="2400" i="1" dirty="0"/>
              <a:t> </a:t>
            </a:r>
            <a:r>
              <a:rPr lang="en-GB" sz="2400" dirty="0"/>
              <a:t>has a posterior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P(h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= </a:t>
            </a:r>
            <a:r>
              <a:rPr lang="el-GR" sz="2000" dirty="0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α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 </a:t>
            </a:r>
            <a:r>
              <a:rPr lang="en-GB" sz="2000" dirty="0">
                <a:solidFill>
                  <a:srgbClr val="0000FF"/>
                </a:solidFill>
                <a:ea typeface="Arial Unicode MS" charset="0"/>
                <a:cs typeface="Arial Unicode MS" charset="0"/>
              </a:rPr>
              <a:t>(Bayes theorem)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where 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</a:t>
            </a:r>
            <a:r>
              <a:rPr lang="en-GB" sz="2000" dirty="0">
                <a:ea typeface="Arial Unicode MS" charset="0"/>
                <a:cs typeface="Arial Unicode MS" charset="0"/>
              </a:rPr>
              <a:t>is called the </a:t>
            </a:r>
            <a:r>
              <a:rPr lang="en-GB" sz="2000" dirty="0">
                <a:solidFill>
                  <a:srgbClr val="0000FF"/>
                </a:solidFill>
                <a:ea typeface="Arial Unicode MS" charset="0"/>
                <a:cs typeface="Arial Unicode MS" charset="0"/>
              </a:rPr>
              <a:t>likelihood</a:t>
            </a:r>
            <a:r>
              <a:rPr lang="en-GB" sz="2000" i="1" dirty="0">
                <a:ea typeface="Arial Unicode MS" charset="0"/>
                <a:cs typeface="Arial Unicode MS" charset="0"/>
              </a:rPr>
              <a:t> </a:t>
            </a:r>
            <a:r>
              <a:rPr lang="en-GB" sz="2000" dirty="0">
                <a:ea typeface="Arial Unicode MS" charset="0"/>
                <a:cs typeface="Arial Unicode MS" charset="0"/>
              </a:rPr>
              <a:t>of the data under each hypothesis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Predictions over a new entity </a:t>
            </a:r>
            <a:r>
              <a:rPr lang="en-GB" sz="2400" dirty="0">
                <a:solidFill>
                  <a:srgbClr val="008380"/>
                </a:solidFill>
              </a:rPr>
              <a:t>X</a:t>
            </a:r>
            <a:r>
              <a:rPr lang="en-GB" sz="2400" dirty="0"/>
              <a:t> are a weighted average over the prediction of each hypothesis: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(</a:t>
            </a:r>
            <a:r>
              <a:rPr lang="en-GB" sz="2000" dirty="0" err="1">
                <a:solidFill>
                  <a:srgbClr val="008380"/>
                </a:solidFill>
                <a:ea typeface="Arial Unicode MS" charset="0"/>
                <a:cs typeface="Arial Unicode MS" charset="0"/>
              </a:rPr>
              <a:t>X|</a:t>
            </a:r>
            <a:r>
              <a:rPr lang="en-GB" sz="2000" b="1" dirty="0" err="1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=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    </a:t>
            </a:r>
            <a:r>
              <a:rPr lang="en-GB" sz="2000" dirty="0" smtClean="0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  </a:t>
            </a:r>
            <a:r>
              <a:rPr lang="en-GB" sz="2000" dirty="0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= ∑</a:t>
            </a:r>
            <a:r>
              <a:rPr lang="en-GB" sz="2000" baseline="-25000" dirty="0" err="1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(X, 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(X| </a:t>
            </a:r>
            <a:r>
              <a:rPr lang="en-GB" sz="2000" dirty="0" err="1">
                <a:solidFill>
                  <a:srgbClr val="008380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sz="2000" baseline="-25000" dirty="0" err="1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 err="1">
                <a:solidFill>
                  <a:srgbClr val="008380"/>
                </a:solidFill>
                <a:ea typeface="Arial Unicode MS" charset="0"/>
                <a:cs typeface="Arial Unicode MS" charset="0"/>
              </a:rPr>
              <a:t>,</a:t>
            </a:r>
            <a:r>
              <a:rPr lang="en-GB" sz="2000" b="1" dirty="0" err="1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 </a:t>
            </a:r>
            <a:r>
              <a:rPr lang="en-GB" sz="2000" dirty="0" smtClean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   </a:t>
            </a:r>
            <a:r>
              <a:rPr lang="en-US" sz="2000" dirty="0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~ </a:t>
            </a:r>
            <a:r>
              <a:rPr lang="en-GB" sz="2000" dirty="0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008380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P(</a:t>
            </a:r>
            <a:r>
              <a:rPr lang="en-GB" sz="2000" b="1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The weights are given by the data likelihood and prior of each </a:t>
            </a:r>
            <a:r>
              <a:rPr lang="en-GB" sz="2000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h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No need to pick one </a:t>
            </a:r>
            <a:br>
              <a:rPr lang="en-GB" sz="2400" dirty="0"/>
            </a:br>
            <a:r>
              <a:rPr lang="en-GB" sz="2400" dirty="0"/>
              <a:t>best-guess hypothesis!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5148263" y="3212976"/>
            <a:ext cx="1871662" cy="1657350"/>
          </a:xfrm>
          <a:prstGeom prst="wedgeRoundRectCallout">
            <a:avLst>
              <a:gd name="adj1" fmla="val -191306"/>
              <a:gd name="adj2" fmla="val 8065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The data does not add anything to a  prediction given an </a:t>
            </a:r>
            <a:r>
              <a:rPr lang="en-US" sz="2000" i="1" dirty="0" err="1">
                <a:solidFill>
                  <a:schemeClr val="tx1"/>
                </a:solidFill>
              </a:rPr>
              <a:t>hp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34400" cy="6858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latin typeface="+mn-lt"/>
              </a:rPr>
              <a:t>Full Bayesian Learning</a:t>
            </a:r>
          </a:p>
        </p:txBody>
      </p:sp>
      <p:pic>
        <p:nvPicPr>
          <p:cNvPr id="2" name="Bild 1" descr="Screen Shot 2014-05-14 at 23.09.3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771728"/>
            <a:ext cx="38512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7649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2"/>
          <p:cNvSpPr>
            <a:spLocks noChangeArrowheads="1"/>
          </p:cNvSpPr>
          <p:nvPr/>
        </p:nvSpPr>
        <p:spPr bwMode="auto">
          <a:xfrm>
            <a:off x="323850" y="2997200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For any set of parameters,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one computes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the log likelihood as we did in the previous class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8242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Learning Performance</a:t>
            </a:r>
          </a:p>
        </p:txBody>
      </p:sp>
      <p:graphicFrame>
        <p:nvGraphicFramePr>
          <p:cNvPr id="138243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19523288"/>
              </p:ext>
            </p:extLst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48" name="Equation" r:id="rId4" imgW="2755900" imgH="774700" progId="Equation.3">
                  <p:embed/>
                </p:oleObj>
              </mc:Choice>
              <mc:Fallback>
                <p:oleObj name="Equation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244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44884535"/>
              </p:ext>
            </p:extLst>
          </p:nvPr>
        </p:nvGraphicFramePr>
        <p:xfrm>
          <a:off x="755576" y="3645024"/>
          <a:ext cx="75612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49" name="Formel" r:id="rId6" imgW="3517900" imgH="457200" progId="Equation.3">
                  <p:embed/>
                </p:oleObj>
              </mc:Choice>
              <mc:Fallback>
                <p:oleObj name="Formel" r:id="rId6" imgW="351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756126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Rectangle 6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8246" name="Rectangle 7"/>
          <p:cNvSpPr>
            <a:spLocks noChangeArrowheads="1"/>
          </p:cNvSpPr>
          <p:nvPr/>
        </p:nvSpPr>
        <p:spPr bwMode="auto">
          <a:xfrm>
            <a:off x="250825" y="105310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After a complete cycle through all the parameters, we get</a:t>
            </a:r>
            <a:r>
              <a:rPr lang="en-US" sz="2400" baseline="-25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38247" name="Rectangle 10"/>
          <p:cNvSpPr>
            <a:spLocks noChangeArrowheads="1"/>
          </p:cNvSpPr>
          <p:nvPr/>
        </p:nvSpPr>
        <p:spPr bwMode="auto">
          <a:xfrm>
            <a:off x="323850" y="4868863"/>
            <a:ext cx="44767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It can be shown that the log likelihood increases with each EM iteration, surpassing even the likelihood of the original model after only 3 iterations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8248" name="Bild 8" descr="candy-progress6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0686"/>
            <a:ext cx="304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555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Discussion</a:t>
            </a:r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0" y="1051669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323850" y="112469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For more complex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the algorithm is basically the same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general, I may need to compute the conditional probability parameter for each variable X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 given its parents </a:t>
            </a:r>
            <a:r>
              <a:rPr lang="en-GB" sz="2000" dirty="0" err="1">
                <a:solidFill>
                  <a:srgbClr val="000000"/>
                </a:solidFill>
              </a:rPr>
              <a:t>Pa</a:t>
            </a:r>
            <a:r>
              <a:rPr lang="en-GB" sz="2000" baseline="-25000" dirty="0" err="1">
                <a:solidFill>
                  <a:srgbClr val="000000"/>
                </a:solidFill>
              </a:rPr>
              <a:t>i</a:t>
            </a:r>
            <a:endParaRPr lang="en-GB" sz="2000" baseline="-25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dirty="0">
                <a:solidFill>
                  <a:srgbClr val="008380"/>
                </a:solidFill>
                <a:cs typeface="Times New Roman" charset="0"/>
              </a:rPr>
              <a:t>θ</a:t>
            </a:r>
            <a:r>
              <a:rPr lang="en-US" sz="2000" baseline="-25000" dirty="0" err="1">
                <a:solidFill>
                  <a:srgbClr val="008380"/>
                </a:solidFill>
                <a:cs typeface="Times New Roman" charset="0"/>
              </a:rPr>
              <a:t>ijk</a:t>
            </a:r>
            <a:r>
              <a:rPr lang="en-US" sz="2000" dirty="0">
                <a:solidFill>
                  <a:srgbClr val="008380"/>
                </a:solidFill>
                <a:cs typeface="Times New Roman" charset="0"/>
              </a:rPr>
              <a:t>= P(</a:t>
            </a:r>
            <a:r>
              <a:rPr lang="en-GB" sz="2000" dirty="0">
                <a:solidFill>
                  <a:srgbClr val="008380"/>
                </a:solidFill>
              </a:rPr>
              <a:t>X</a:t>
            </a:r>
            <a:r>
              <a:rPr lang="en-GB" sz="2000" baseline="-25000" dirty="0">
                <a:solidFill>
                  <a:srgbClr val="008380"/>
                </a:solidFill>
              </a:rPr>
              <a:t>i</a:t>
            </a:r>
            <a:r>
              <a:rPr lang="en-GB" sz="2000" dirty="0">
                <a:solidFill>
                  <a:srgbClr val="008380"/>
                </a:solidFill>
              </a:rPr>
              <a:t> = </a:t>
            </a:r>
            <a:r>
              <a:rPr lang="en-GB" sz="2000" dirty="0" err="1">
                <a:solidFill>
                  <a:srgbClr val="008380"/>
                </a:solidFill>
              </a:rPr>
              <a:t>x</a:t>
            </a:r>
            <a:r>
              <a:rPr lang="en-GB" sz="2000" baseline="-25000" dirty="0" err="1">
                <a:solidFill>
                  <a:srgbClr val="008380"/>
                </a:solidFill>
              </a:rPr>
              <a:t>ij</a:t>
            </a:r>
            <a:r>
              <a:rPr lang="en-GB" sz="2000" dirty="0" err="1">
                <a:solidFill>
                  <a:srgbClr val="008380"/>
                </a:solidFill>
              </a:rPr>
              <a:t>|Pa</a:t>
            </a:r>
            <a:r>
              <a:rPr lang="en-GB" sz="2000" baseline="-25000" dirty="0" err="1">
                <a:solidFill>
                  <a:srgbClr val="008380"/>
                </a:solidFill>
              </a:rPr>
              <a:t>i</a:t>
            </a:r>
            <a:r>
              <a:rPr lang="en-GB" sz="2000" baseline="-25000" dirty="0">
                <a:solidFill>
                  <a:srgbClr val="008380"/>
                </a:solidFill>
              </a:rPr>
              <a:t> = </a:t>
            </a:r>
            <a:r>
              <a:rPr lang="en-GB" sz="2000" dirty="0" err="1">
                <a:solidFill>
                  <a:srgbClr val="008380"/>
                </a:solidFill>
              </a:rPr>
              <a:t>pa</a:t>
            </a:r>
            <a:r>
              <a:rPr lang="en-GB" sz="2000" baseline="-25000" dirty="0" err="1">
                <a:solidFill>
                  <a:srgbClr val="008380"/>
                </a:solidFill>
              </a:rPr>
              <a:t>ik</a:t>
            </a:r>
            <a:r>
              <a:rPr lang="en-GB" sz="2000" dirty="0">
                <a:solidFill>
                  <a:srgbClr val="00838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l-GR" sz="20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14029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015208"/>
              </p:ext>
            </p:extLst>
          </p:nvPr>
        </p:nvGraphicFramePr>
        <p:xfrm>
          <a:off x="1060450" y="3070225"/>
          <a:ext cx="26193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17" name="Formel" r:id="rId4" imgW="1689100" imgH="469900" progId="Equation.3">
                  <p:embed/>
                </p:oleObj>
              </mc:Choice>
              <mc:Fallback>
                <p:oleObj name="Formel" r:id="rId4" imgW="1689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3070225"/>
                        <a:ext cx="26193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9"/>
          <p:cNvSpPr>
            <a:spLocks noChangeArrowheads="1"/>
          </p:cNvSpPr>
          <p:nvPr/>
        </p:nvSpPr>
        <p:spPr bwMode="auto">
          <a:xfrm>
            <a:off x="323850" y="407744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The expected counts are computed by summing over the examples, after having computed all the necessary </a:t>
            </a:r>
            <a:r>
              <a:rPr lang="en-US" sz="2400" dirty="0" smtClean="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US" sz="2400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en-US" sz="2400" dirty="0" smtClean="0">
                <a:solidFill>
                  <a:srgbClr val="008380"/>
                </a:solidFill>
                <a:cs typeface="Times New Roman" charset="0"/>
              </a:rPr>
              <a:t>P</a:t>
            </a:r>
            <a:r>
              <a:rPr lang="en-US" sz="2400" dirty="0">
                <a:solidFill>
                  <a:srgbClr val="008380"/>
                </a:solidFill>
                <a:cs typeface="Times New Roman" charset="0"/>
              </a:rPr>
              <a:t>(</a:t>
            </a:r>
            <a:r>
              <a:rPr lang="en-GB" sz="2400" dirty="0">
                <a:solidFill>
                  <a:srgbClr val="008380"/>
                </a:solidFill>
              </a:rPr>
              <a:t>X</a:t>
            </a:r>
            <a:r>
              <a:rPr lang="en-GB" sz="2400" baseline="-25000" dirty="0">
                <a:solidFill>
                  <a:srgbClr val="008380"/>
                </a:solidFill>
              </a:rPr>
              <a:t>i</a:t>
            </a:r>
            <a:r>
              <a:rPr lang="en-GB" sz="2400" dirty="0">
                <a:solidFill>
                  <a:srgbClr val="008380"/>
                </a:solidFill>
              </a:rPr>
              <a:t> = </a:t>
            </a:r>
            <a:r>
              <a:rPr lang="en-GB" sz="2400" dirty="0" err="1" smtClean="0">
                <a:solidFill>
                  <a:srgbClr val="008380"/>
                </a:solidFill>
              </a:rPr>
              <a:t>x</a:t>
            </a:r>
            <a:r>
              <a:rPr lang="en-GB" sz="2400" baseline="-25000" dirty="0" err="1" smtClean="0">
                <a:solidFill>
                  <a:srgbClr val="008380"/>
                </a:solidFill>
              </a:rPr>
              <a:t>ij</a:t>
            </a:r>
            <a:r>
              <a:rPr lang="en-GB" sz="2400" dirty="0" err="1">
                <a:solidFill>
                  <a:srgbClr val="008380"/>
                </a:solidFill>
              </a:rPr>
              <a:t>,Pa</a:t>
            </a:r>
            <a:r>
              <a:rPr lang="en-GB" sz="2400" baseline="-25000" dirty="0" err="1">
                <a:solidFill>
                  <a:srgbClr val="008380"/>
                </a:solidFill>
              </a:rPr>
              <a:t>i</a:t>
            </a:r>
            <a:r>
              <a:rPr lang="en-GB" sz="2400" baseline="-25000" dirty="0">
                <a:solidFill>
                  <a:srgbClr val="008380"/>
                </a:solidFill>
              </a:rPr>
              <a:t> = </a:t>
            </a:r>
            <a:r>
              <a:rPr lang="en-GB" sz="2400" dirty="0" err="1">
                <a:solidFill>
                  <a:srgbClr val="008380"/>
                </a:solidFill>
              </a:rPr>
              <a:t>pa</a:t>
            </a:r>
            <a:r>
              <a:rPr lang="en-GB" sz="2400" baseline="-25000" dirty="0" err="1">
                <a:solidFill>
                  <a:srgbClr val="008380"/>
                </a:solidFill>
              </a:rPr>
              <a:t>ik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 any </a:t>
            </a:r>
            <a:r>
              <a:rPr lang="en-GB" sz="2400" dirty="0" err="1">
                <a:solidFill>
                  <a:srgbClr val="000000"/>
                </a:solidFill>
              </a:rPr>
              <a:t>Bnet</a:t>
            </a:r>
            <a:r>
              <a:rPr lang="en-GB" sz="2400" dirty="0">
                <a:solidFill>
                  <a:srgbClr val="000000"/>
                </a:solidFill>
              </a:rPr>
              <a:t> inference algorithm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inference can be intractable, in which case there are variations of EM that use sampling algorithms for the E-Step</a:t>
            </a:r>
            <a:endParaRPr lang="el-GR" sz="2400" i="1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73017"/>
              </p:ext>
            </p:extLst>
          </p:nvPr>
        </p:nvGraphicFramePr>
        <p:xfrm>
          <a:off x="4211960" y="3212976"/>
          <a:ext cx="2619375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918" name="Formel" r:id="rId6" imgW="1689100" imgH="469900" progId="Equation.3">
                  <p:embed/>
                </p:oleObj>
              </mc:Choice>
              <mc:Fallback>
                <p:oleObj name="Formel" r:id="rId6" imgW="16891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212976"/>
                        <a:ext cx="2619375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969918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/>
              <a:t>EM: Discussion</a:t>
            </a:r>
          </a:p>
        </p:txBody>
      </p:sp>
      <p:sp>
        <p:nvSpPr>
          <p:cNvPr id="1423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2339" name="Rectangle 6"/>
          <p:cNvSpPr>
            <a:spLocks noChangeArrowheads="1"/>
          </p:cNvSpPr>
          <p:nvPr/>
        </p:nvSpPr>
        <p:spPr bwMode="auto">
          <a:xfrm>
            <a:off x="179388" y="126913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algorithm is sensitive to </a:t>
            </a:r>
            <a:r>
              <a:rPr lang="ja-JP" altLang="en-GB" sz="2400" dirty="0">
                <a:solidFill>
                  <a:srgbClr val="000000"/>
                </a:solidFill>
              </a:rPr>
              <a:t>“</a:t>
            </a:r>
            <a:r>
              <a:rPr lang="en-GB" altLang="ja-JP" sz="2400" dirty="0">
                <a:solidFill>
                  <a:srgbClr val="000000"/>
                </a:solidFill>
              </a:rPr>
              <a:t>degenerated</a:t>
            </a:r>
            <a:r>
              <a:rPr lang="ja-JP" altLang="en-GB" sz="2400" dirty="0">
                <a:solidFill>
                  <a:srgbClr val="000000"/>
                </a:solidFill>
              </a:rPr>
              <a:t>”</a:t>
            </a:r>
            <a:r>
              <a:rPr lang="en-GB" altLang="ja-JP" sz="2400" dirty="0">
                <a:solidFill>
                  <a:srgbClr val="000000"/>
                </a:solidFill>
              </a:rPr>
              <a:t> local maxima due to extreme configurations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e.g., data with outliers </a:t>
            </a:r>
            <a:r>
              <a:rPr lang="en-GB" sz="2000" dirty="0" smtClean="0">
                <a:solidFill>
                  <a:srgbClr val="000000"/>
                </a:solidFill>
              </a:rPr>
              <a:t>can </a:t>
            </a:r>
            <a:r>
              <a:rPr lang="en-GB" sz="2000" dirty="0">
                <a:solidFill>
                  <a:srgbClr val="000000"/>
                </a:solidFill>
              </a:rPr>
              <a:t>generate categories </a:t>
            </a:r>
            <a:r>
              <a:rPr lang="en-GB" sz="2000" dirty="0" smtClean="0">
                <a:solidFill>
                  <a:srgbClr val="000000"/>
                </a:solidFill>
              </a:rPr>
              <a:t>that </a:t>
            </a:r>
            <a:r>
              <a:rPr lang="en-GB" sz="2000" dirty="0">
                <a:solidFill>
                  <a:srgbClr val="000000"/>
                </a:solidFill>
              </a:rPr>
              <a:t>include only 1 outlier each because these models have the highest </a:t>
            </a:r>
            <a:r>
              <a:rPr lang="en-GB" sz="2000" dirty="0" smtClean="0">
                <a:solidFill>
                  <a:srgbClr val="000000"/>
                </a:solidFill>
              </a:rPr>
              <a:t>log </a:t>
            </a:r>
            <a:r>
              <a:rPr lang="en-GB" sz="2000" dirty="0">
                <a:solidFill>
                  <a:srgbClr val="000000"/>
                </a:solidFill>
              </a:rPr>
              <a:t>likelihoods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Possible solution: re-introduce priors over the learning hypothesis and use the MAP version of EM</a:t>
            </a:r>
          </a:p>
        </p:txBody>
      </p:sp>
    </p:spTree>
    <p:extLst>
      <p:ext uri="{BB962C8B-B14F-4D97-AF65-F5344CB8AC3E}">
        <p14:creationId xmlns:p14="http://schemas.microsoft.com/office/powerpoint/2010/main" val="20423932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C8795544-F7CC-D64F-8925-2E40CEE9CF78}" type="slidenum">
              <a:rPr lang="en-US" sz="1400">
                <a:solidFill>
                  <a:srgbClr val="000000"/>
                </a:solidFill>
              </a:rPr>
              <a:pPr algn="l" eaLnBrk="1" hangingPunct="1"/>
              <a:t>63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Bayesian learning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We </a:t>
            </a:r>
            <a:r>
              <a:rPr lang="en-US" sz="2400" dirty="0" smtClean="0">
                <a:sym typeface="Symbol" charset="0"/>
              </a:rPr>
              <a:t>saw three ways of Bayesian learning:</a:t>
            </a:r>
            <a:endParaRPr lang="en-US" sz="2400" dirty="0">
              <a:sym typeface="Symbol" charset="0"/>
            </a:endParaRPr>
          </a:p>
          <a:p>
            <a:pPr lvl="1"/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Full Bayesian Learning aka BMA </a:t>
            </a:r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(Bayesian Model Averaging</a:t>
            </a:r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)</a:t>
            </a:r>
            <a:endParaRPr lang="en-US" sz="2000" b="1" dirty="0">
              <a:solidFill>
                <a:schemeClr val="accent2"/>
              </a:solidFill>
              <a:ea typeface="Arial Unicode MS" charset="0"/>
              <a:cs typeface="Arial Unicode MS" charset="0"/>
              <a:sym typeface="Symbol" charset="0"/>
            </a:endParaRPr>
          </a:p>
          <a:p>
            <a:pPr lvl="1"/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MAP </a:t>
            </a:r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(Maximum A Posteriori) </a:t>
            </a:r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hypothesis</a:t>
            </a:r>
            <a:endParaRPr lang="en-US" sz="2000" dirty="0">
              <a:ea typeface="Arial Unicode MS" charset="0"/>
              <a:cs typeface="Arial Unicode MS" charset="0"/>
              <a:sym typeface="Symbol" charset="0"/>
            </a:endParaRPr>
          </a:p>
          <a:p>
            <a:pPr lvl="1"/>
            <a:r>
              <a:rPr lang="en-US" sz="2000" b="1" dirty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MLE (Maximum Likelihood Estimate</a:t>
            </a:r>
            <a:r>
              <a:rPr lang="en-US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)</a:t>
            </a:r>
          </a:p>
          <a:p>
            <a:r>
              <a:rPr lang="en-US" sz="2600" dirty="0" smtClean="0">
                <a:ea typeface="Arial Unicode MS" charset="0"/>
                <a:cs typeface="Arial Unicode MS" charset="0"/>
                <a:sym typeface="Symbol" charset="0"/>
              </a:rPr>
              <a:t>Another principle (</a:t>
            </a:r>
            <a:r>
              <a:rPr lang="en-US" dirty="0" smtClean="0">
                <a:ea typeface="Arial Unicode MS" charset="0"/>
                <a:cs typeface="Arial Unicode MS" charset="0"/>
                <a:sym typeface="Symbol" charset="0"/>
              </a:rPr>
              <a:t>see later lectures) is </a:t>
            </a:r>
          </a:p>
          <a:p>
            <a:pPr lvl="1"/>
            <a:r>
              <a:rPr lang="en-US" sz="2400" b="1" dirty="0" smtClean="0">
                <a:solidFill>
                  <a:schemeClr val="accent2"/>
                </a:solidFill>
                <a:sym typeface="Symbol" charset="0"/>
              </a:rPr>
              <a:t>MDL </a:t>
            </a:r>
            <a:r>
              <a:rPr lang="en-US" sz="2400" b="1" dirty="0">
                <a:solidFill>
                  <a:schemeClr val="accent2"/>
                </a:solidFill>
                <a:sym typeface="Symbol" charset="0"/>
              </a:rPr>
              <a:t>(Minimum Description Length) principle:</a:t>
            </a:r>
            <a:r>
              <a:rPr lang="en-US" sz="2400" dirty="0">
                <a:sym typeface="Symbol" charset="0"/>
              </a:rPr>
              <a:t>  Use some encoding to model the complexity of the hypothesis, and the fit of the data to the hypothesis, then minimize the overall description length of </a:t>
            </a:r>
            <a:r>
              <a:rPr lang="en-US" sz="2400" dirty="0">
                <a:solidFill>
                  <a:srgbClr val="008380"/>
                </a:solidFill>
                <a:sym typeface="Symbol" charset="0"/>
              </a:rPr>
              <a:t>h</a:t>
            </a:r>
            <a:r>
              <a:rPr lang="en-US" sz="2400" baseline="-25000" dirty="0">
                <a:solidFill>
                  <a:srgbClr val="008380"/>
                </a:solidFill>
                <a:sym typeface="Symbol" charset="0"/>
              </a:rPr>
              <a:t>i </a:t>
            </a:r>
            <a:r>
              <a:rPr lang="en-US" sz="2400" dirty="0">
                <a:solidFill>
                  <a:srgbClr val="008380"/>
                </a:solidFill>
                <a:sym typeface="Symbol" charset="0"/>
              </a:rPr>
              <a:t>+ D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07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7F507378-5C6C-C44C-A8AC-75424BD0F1B9}" type="slidenum">
              <a:rPr lang="en-US" sz="1400">
                <a:solidFill>
                  <a:srgbClr val="000000"/>
                </a:solidFill>
              </a:rPr>
              <a:pPr algn="l" eaLnBrk="1" hangingPunct="1"/>
              <a:t>64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772400" cy="1143000"/>
          </a:xfrm>
        </p:spPr>
        <p:txBody>
          <a:bodyPr/>
          <a:lstStyle/>
          <a:p>
            <a:r>
              <a:rPr lang="en-US" dirty="0">
                <a:latin typeface="+mn-lt"/>
              </a:rPr>
              <a:t>Parameter estimation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/>
              <a:t>Assume known structure</a:t>
            </a:r>
          </a:p>
          <a:p>
            <a:r>
              <a:rPr lang="en-US" dirty="0"/>
              <a:t>Goal: estimate BN parameters </a:t>
            </a:r>
            <a:r>
              <a:rPr lang="el-GR" sz="2800" dirty="0">
                <a:solidFill>
                  <a:srgbClr val="008380"/>
                </a:solidFill>
              </a:rPr>
              <a:t>θ</a:t>
            </a:r>
            <a:endParaRPr lang="en-US" dirty="0">
              <a:solidFill>
                <a:srgbClr val="008380"/>
              </a:solidFill>
            </a:endParaRPr>
          </a:p>
          <a:p>
            <a:pPr marL="742950" lvl="1" indent="-285750"/>
            <a:r>
              <a:rPr lang="en-US" dirty="0" smtClean="0">
                <a:ea typeface="Arial Unicode MS" charset="0"/>
                <a:cs typeface="Arial Unicode MS" charset="0"/>
              </a:rPr>
              <a:t>CPT entries  </a:t>
            </a:r>
            <a:r>
              <a:rPr lang="en-US" dirty="0" smtClean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US" dirty="0">
                <a:solidFill>
                  <a:srgbClr val="008380"/>
                </a:solidFill>
                <a:ea typeface="Arial Unicode MS" charset="0"/>
                <a:cs typeface="Arial Unicode MS" charset="0"/>
              </a:rPr>
              <a:t>(X | Parents(X))</a:t>
            </a:r>
          </a:p>
          <a:p>
            <a:r>
              <a:rPr lang="en-US" dirty="0"/>
              <a:t>A parameterization </a:t>
            </a:r>
            <a:r>
              <a:rPr lang="el-GR" sz="2800" dirty="0">
                <a:solidFill>
                  <a:srgbClr val="008380"/>
                </a:solidFill>
              </a:rPr>
              <a:t>θ</a:t>
            </a:r>
            <a:r>
              <a:rPr lang="en-US" dirty="0" smtClean="0">
                <a:solidFill>
                  <a:srgbClr val="008380"/>
                </a:solidFill>
              </a:rPr>
              <a:t> </a:t>
            </a:r>
            <a:r>
              <a:rPr lang="en-US" dirty="0" smtClean="0">
                <a:solidFill>
                  <a:srgbClr val="008380"/>
                </a:solidFill>
                <a:sym typeface="Symbol" charset="0"/>
              </a:rPr>
              <a:t> </a:t>
            </a:r>
            <a:r>
              <a:rPr lang="en-US" dirty="0">
                <a:sym typeface="Symbol" charset="0"/>
              </a:rPr>
              <a:t>is good if it is likely to generate the observed data:</a:t>
            </a: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Maximum Likelihood Estimation </a:t>
            </a:r>
            <a:r>
              <a:rPr lang="en-US" dirty="0" smtClean="0">
                <a:sym typeface="Symbol" charset="0"/>
              </a:rPr>
              <a:t/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</a:t>
            </a:r>
            <a:r>
              <a:rPr lang="en-US" dirty="0">
                <a:sym typeface="Symbol" charset="0"/>
              </a:rPr>
              <a:t>MLE) Principle: Choose </a:t>
            </a:r>
            <a:r>
              <a:rPr lang="el-GR" sz="2800" dirty="0">
                <a:solidFill>
                  <a:srgbClr val="008380"/>
                </a:solidFill>
              </a:rPr>
              <a:t>θ</a:t>
            </a:r>
            <a:r>
              <a:rPr lang="en-US" b="1" baseline="30000" dirty="0" smtClean="0">
                <a:solidFill>
                  <a:srgbClr val="008380"/>
                </a:solidFill>
              </a:rPr>
              <a:t>*</a:t>
            </a:r>
            <a:r>
              <a:rPr lang="en-US" dirty="0" smtClean="0">
                <a:solidFill>
                  <a:srgbClr val="008380"/>
                </a:solidFill>
                <a:sym typeface="Symbol" charset="0"/>
              </a:rPr>
              <a:t>  </a:t>
            </a:r>
            <a:r>
              <a:rPr lang="en-US" dirty="0" smtClean="0">
                <a:sym typeface="Symbol" charset="0"/>
              </a:rPr>
              <a:t/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so </a:t>
            </a:r>
            <a:r>
              <a:rPr lang="en-US" dirty="0">
                <a:sym typeface="Symbol" charset="0"/>
              </a:rPr>
              <a:t>as to maximize </a:t>
            </a:r>
            <a:r>
              <a:rPr lang="en-US" dirty="0">
                <a:solidFill>
                  <a:srgbClr val="008380"/>
                </a:solidFill>
                <a:sym typeface="Symbol" charset="0"/>
              </a:rPr>
              <a:t>Score</a:t>
            </a: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/>
        </p:nvGraphicFramePr>
        <p:xfrm>
          <a:off x="1835150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74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405438" y="4727575"/>
            <a:ext cx="2119312" cy="501650"/>
          </a:xfrm>
          <a:prstGeom prst="wedgeRoundRectCallout">
            <a:avLst>
              <a:gd name="adj1" fmla="val -25880"/>
              <a:gd name="adj2" fmla="val -152532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i.i.d. samples</a:t>
            </a:r>
          </a:p>
        </p:txBody>
      </p:sp>
    </p:spTree>
    <p:extLst>
      <p:ext uri="{BB962C8B-B14F-4D97-AF65-F5344CB8AC3E}">
        <p14:creationId xmlns:p14="http://schemas.microsoft.com/office/powerpoint/2010/main" val="411305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AF80D15A-3914-6D4E-BA64-6FEB4ABCBE72}" type="slidenum">
              <a:rPr lang="en-US" sz="1000">
                <a:solidFill>
                  <a:schemeClr val="tx1"/>
                </a:solidFill>
              </a:rPr>
              <a:pPr algn="l" eaLnBrk="1" hangingPunct="1"/>
              <a:t>65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899" y="260350"/>
            <a:ext cx="9037637" cy="1143000"/>
          </a:xfrm>
        </p:spPr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Learning Bayesian network structures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Given training set</a:t>
            </a:r>
          </a:p>
          <a:p>
            <a:pPr marL="342900" indent="-342900"/>
            <a:r>
              <a:rPr lang="en-US" dirty="0">
                <a:cs typeface="ＭＳ Ｐゴシック" charset="0"/>
              </a:rPr>
              <a:t>Find </a:t>
            </a:r>
            <a:r>
              <a:rPr lang="en-US" dirty="0" smtClean="0">
                <a:cs typeface="ＭＳ Ｐゴシック" charset="0"/>
              </a:rPr>
              <a:t>model </a:t>
            </a:r>
            <a:r>
              <a:rPr lang="en-US" dirty="0">
                <a:cs typeface="ＭＳ Ｐゴシック" charset="0"/>
              </a:rPr>
              <a:t>that best matches </a:t>
            </a:r>
            <a:r>
              <a:rPr lang="en-US" b="1" i="1" dirty="0">
                <a:cs typeface="ＭＳ Ｐゴシック" charset="0"/>
              </a:rPr>
              <a:t>D</a:t>
            </a:r>
            <a:endParaRPr lang="en-US" dirty="0">
              <a:cs typeface="ＭＳ Ｐゴシック" charset="0"/>
            </a:endParaRP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model selection 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parameter estimation</a:t>
            </a:r>
          </a:p>
          <a:p>
            <a:pPr marL="742950" lvl="1" indent="-285750"/>
            <a:endParaRPr lang="en-US" dirty="0"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44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936751"/>
              </p:ext>
            </p:extLst>
          </p:nvPr>
        </p:nvGraphicFramePr>
        <p:xfrm>
          <a:off x="3473474" y="1224358"/>
          <a:ext cx="324961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92" name="Equation" r:id="rId4" imgW="1244600" imgH="203200" progId="Equation.3">
                  <p:embed/>
                </p:oleObj>
              </mc:Choice>
              <mc:Fallback>
                <p:oleObj name="Equation" r:id="rId4" imgW="1244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3474" y="1224358"/>
                        <a:ext cx="3249613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1403648" y="5589240"/>
            <a:ext cx="12620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 dirty="0">
                <a:solidFill>
                  <a:schemeClr val="hlink"/>
                </a:solidFill>
              </a:rPr>
              <a:t>Data D</a:t>
            </a:r>
            <a:endParaRPr lang="en-US" b="1" dirty="0"/>
          </a:p>
        </p:txBody>
      </p:sp>
      <p:sp>
        <p:nvSpPr>
          <p:cNvPr id="354309" name="AutoShape 5"/>
          <p:cNvSpPr>
            <a:spLocks noChangeAspect="1" noChangeArrowheads="1"/>
          </p:cNvSpPr>
          <p:nvPr/>
        </p:nvSpPr>
        <p:spPr bwMode="auto">
          <a:xfrm>
            <a:off x="4800600" y="4252913"/>
            <a:ext cx="1941513" cy="1004887"/>
          </a:xfrm>
          <a:prstGeom prst="rightArrowCallout">
            <a:avLst>
              <a:gd name="adj1" fmla="val 16843"/>
              <a:gd name="adj2" fmla="val 25000"/>
              <a:gd name="adj3" fmla="val 48543"/>
              <a:gd name="adj4" fmla="val 66667"/>
            </a:avLst>
          </a:prstGeom>
          <a:solidFill>
            <a:schemeClr val="accent1">
              <a:alpha val="50000"/>
            </a:schemeClr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anchor="ctr"/>
          <a:lstStyle/>
          <a:p>
            <a:pPr algn="ctr">
              <a:defRPr/>
            </a:pPr>
            <a:endParaRPr lang="en-US" b="1">
              <a:solidFill>
                <a:srgbClr val="CC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>
              <a:defRPr/>
            </a:pPr>
            <a:r>
              <a:rPr lang="en-US" b="1">
                <a:solidFill>
                  <a:srgbClr val="CC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Inducer</a:t>
            </a:r>
          </a:p>
          <a:p>
            <a:pPr algn="ctr">
              <a:defRPr/>
            </a:pPr>
            <a:endParaRPr lang="en-US">
              <a:solidFill>
                <a:srgbClr val="CC99FF"/>
              </a:solidFill>
              <a:latin typeface="Arial" charset="0"/>
            </a:endParaRPr>
          </a:p>
        </p:txBody>
      </p:sp>
      <p:sp>
        <p:nvSpPr>
          <p:cNvPr id="144391" name="AutoShape 6"/>
          <p:cNvSpPr>
            <a:spLocks noChangeArrowheads="1"/>
          </p:cNvSpPr>
          <p:nvPr/>
        </p:nvSpPr>
        <p:spPr bwMode="auto">
          <a:xfrm>
            <a:off x="3810000" y="4495800"/>
            <a:ext cx="735013" cy="4889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/>
          </a:p>
        </p:txBody>
      </p:sp>
      <p:grpSp>
        <p:nvGrpSpPr>
          <p:cNvPr id="144392" name="Group 8"/>
          <p:cNvGrpSpPr>
            <a:grpSpLocks/>
          </p:cNvGrpSpPr>
          <p:nvPr/>
        </p:nvGrpSpPr>
        <p:grpSpPr bwMode="auto">
          <a:xfrm>
            <a:off x="6858000" y="3810000"/>
            <a:ext cx="1524000" cy="1914525"/>
            <a:chOff x="4645" y="2359"/>
            <a:chExt cx="960" cy="1206"/>
          </a:xfrm>
        </p:grpSpPr>
        <p:sp>
          <p:nvSpPr>
            <p:cNvPr id="144396" name="Line 9"/>
            <p:cNvSpPr>
              <a:spLocks noChangeShapeType="1"/>
            </p:cNvSpPr>
            <p:nvPr/>
          </p:nvSpPr>
          <p:spPr bwMode="auto">
            <a:xfrm flipH="1">
              <a:off x="5148" y="2600"/>
              <a:ext cx="196" cy="22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7" name="Line 10"/>
            <p:cNvSpPr>
              <a:spLocks noChangeShapeType="1"/>
            </p:cNvSpPr>
            <p:nvPr/>
          </p:nvSpPr>
          <p:spPr bwMode="auto">
            <a:xfrm>
              <a:off x="4844" y="2622"/>
              <a:ext cx="193" cy="19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8" name="Line 11"/>
            <p:cNvSpPr>
              <a:spLocks noChangeShapeType="1"/>
            </p:cNvSpPr>
            <p:nvPr/>
          </p:nvSpPr>
          <p:spPr bwMode="auto">
            <a:xfrm>
              <a:off x="5111" y="3072"/>
              <a:ext cx="25" cy="240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med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4399" name="Oval 12"/>
            <p:cNvSpPr>
              <a:spLocks noChangeArrowheads="1"/>
            </p:cNvSpPr>
            <p:nvPr/>
          </p:nvSpPr>
          <p:spPr bwMode="auto">
            <a:xfrm>
              <a:off x="4927" y="3312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C</a:t>
              </a:r>
            </a:p>
          </p:txBody>
        </p:sp>
        <p:sp>
          <p:nvSpPr>
            <p:cNvPr id="144400" name="Oval 13"/>
            <p:cNvSpPr>
              <a:spLocks noChangeArrowheads="1"/>
            </p:cNvSpPr>
            <p:nvPr/>
          </p:nvSpPr>
          <p:spPr bwMode="auto">
            <a:xfrm>
              <a:off x="4885" y="282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A</a:t>
              </a:r>
            </a:p>
          </p:txBody>
        </p:sp>
        <p:sp>
          <p:nvSpPr>
            <p:cNvPr id="144401" name="Oval 14"/>
            <p:cNvSpPr>
              <a:spLocks noChangeArrowheads="1"/>
            </p:cNvSpPr>
            <p:nvPr/>
          </p:nvSpPr>
          <p:spPr bwMode="auto">
            <a:xfrm>
              <a:off x="5156" y="2359"/>
              <a:ext cx="449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E</a:t>
              </a:r>
            </a:p>
          </p:txBody>
        </p:sp>
        <p:sp>
          <p:nvSpPr>
            <p:cNvPr id="144402" name="Oval 15"/>
            <p:cNvSpPr>
              <a:spLocks noChangeArrowheads="1"/>
            </p:cNvSpPr>
            <p:nvPr/>
          </p:nvSpPr>
          <p:spPr bwMode="auto">
            <a:xfrm>
              <a:off x="4645" y="2359"/>
              <a:ext cx="448" cy="253"/>
            </a:xfrm>
            <a:prstGeom prst="ellipse">
              <a:avLst/>
            </a:prstGeom>
            <a:solidFill>
              <a:srgbClr val="FF9933"/>
            </a:solid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b="1" i="1"/>
                <a:t>B</a:t>
              </a:r>
            </a:p>
          </p:txBody>
        </p:sp>
      </p:grpSp>
      <p:grpSp>
        <p:nvGrpSpPr>
          <p:cNvPr id="144393" name="Group 19"/>
          <p:cNvGrpSpPr>
            <a:grpSpLocks/>
          </p:cNvGrpSpPr>
          <p:nvPr/>
        </p:nvGrpSpPr>
        <p:grpSpPr bwMode="auto">
          <a:xfrm>
            <a:off x="796925" y="3962400"/>
            <a:ext cx="2860675" cy="1773238"/>
            <a:chOff x="144" y="2160"/>
            <a:chExt cx="1802" cy="1117"/>
          </a:xfrm>
        </p:grpSpPr>
        <p:sp>
          <p:nvSpPr>
            <p:cNvPr id="144394" name="AutoShape 16" descr="25%"/>
            <p:cNvSpPr>
              <a:spLocks noChangeAspect="1" noChangeArrowheads="1"/>
            </p:cNvSpPr>
            <p:nvPr/>
          </p:nvSpPr>
          <p:spPr bwMode="auto">
            <a:xfrm>
              <a:off x="144" y="2160"/>
              <a:ext cx="1802" cy="1117"/>
            </a:xfrm>
            <a:prstGeom prst="can">
              <a:avLst>
                <a:gd name="adj" fmla="val 22176"/>
              </a:avLst>
            </a:prstGeom>
            <a:pattFill prst="pct25">
              <a:fgClr>
                <a:srgbClr val="00FFFF"/>
              </a:fgClr>
              <a:bgClr>
                <a:srgbClr val="FFFFFF"/>
              </a:bgClr>
            </a:pattFill>
            <a:ln w="38100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graphicFrame>
          <p:nvGraphicFramePr>
            <p:cNvPr id="144395" name="Object 3"/>
            <p:cNvGraphicFramePr>
              <a:graphicFrameLocks noChangeAspect="1"/>
            </p:cNvGraphicFramePr>
            <p:nvPr/>
          </p:nvGraphicFramePr>
          <p:xfrm>
            <a:off x="336" y="2448"/>
            <a:ext cx="1463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293" name="Formel" r:id="rId6" imgW="2006600" imgH="914400" progId="Equation.3">
                    <p:embed/>
                  </p:oleObj>
                </mc:Choice>
                <mc:Fallback>
                  <p:oleObj name="Formel" r:id="rId6" imgW="2006600" imgH="914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" y="2448"/>
                          <a:ext cx="1463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feld 1"/>
          <p:cNvSpPr txBox="1"/>
          <p:nvPr/>
        </p:nvSpPr>
        <p:spPr>
          <a:xfrm>
            <a:off x="2339752" y="6175895"/>
            <a:ext cx="6945957" cy="64633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following</a:t>
            </a:r>
            <a:r>
              <a:rPr lang="de-DE" dirty="0" smtClean="0"/>
              <a:t> </a:t>
            </a:r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an AI </a:t>
            </a:r>
            <a:r>
              <a:rPr lang="de-DE" dirty="0" err="1" smtClean="0"/>
              <a:t>course</a:t>
            </a:r>
            <a:r>
              <a:rPr lang="de-DE" dirty="0" smtClean="0"/>
              <a:t> „</a:t>
            </a:r>
            <a:r>
              <a:rPr lang="de-DE" dirty="0" err="1" smtClean="0"/>
              <a:t>Graphical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“</a:t>
            </a:r>
          </a:p>
          <a:p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Burgard/De </a:t>
            </a:r>
            <a:r>
              <a:rPr lang="de-DE" dirty="0" err="1" smtClean="0"/>
              <a:t>Raedt</a:t>
            </a:r>
            <a:r>
              <a:rPr lang="de-DE" dirty="0" smtClean="0"/>
              <a:t>/Kersting/Nebel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703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89D0050D-844F-6540-9191-3A7AE82D001F}" type="slidenum">
              <a:rPr lang="en-US" sz="1000">
                <a:solidFill>
                  <a:schemeClr val="tx1"/>
                </a:solidFill>
              </a:rPr>
              <a:pPr algn="l" eaLnBrk="1" hangingPunct="1"/>
              <a:t>66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Model selection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772400" cy="4003675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Goal:</a:t>
            </a:r>
            <a:r>
              <a:rPr lang="en-US" dirty="0">
                <a:cs typeface="ＭＳ Ｐゴシック" charset="0"/>
              </a:rPr>
              <a:t> Select the best network structure, given the data</a:t>
            </a:r>
            <a:endParaRPr lang="en-US" b="1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Input: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Training data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Scoring function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 marL="174625" indent="-174625">
              <a:buFontTx/>
              <a:buNone/>
            </a:pPr>
            <a:r>
              <a:rPr lang="en-US" b="1" dirty="0">
                <a:cs typeface="ＭＳ Ｐゴシック" charset="0"/>
              </a:rPr>
              <a:t>Output:</a:t>
            </a:r>
          </a:p>
          <a:p>
            <a:pPr marL="517525" lvl="1" indent="-228600"/>
            <a:r>
              <a:rPr lang="en-US" sz="2400" dirty="0">
                <a:ea typeface="ＭＳ Ｐゴシック" charset="0"/>
                <a:cs typeface="ＭＳ Ｐゴシック" charset="0"/>
              </a:rPr>
              <a:t>A network that maximizes the score</a:t>
            </a:r>
          </a:p>
          <a:p>
            <a:pPr marL="174625" indent="-174625"/>
            <a:endParaRPr lang="en-US" sz="2800" dirty="0">
              <a:cs typeface="ＭＳ Ｐゴシック" charset="0"/>
            </a:endParaRPr>
          </a:p>
          <a:p>
            <a:pPr marL="174625" indent="-174625">
              <a:buFontTx/>
              <a:buNone/>
            </a:pPr>
            <a:endParaRPr lang="en-US" b="1" dirty="0">
              <a:solidFill>
                <a:srgbClr val="006699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919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3" grpId="0" build="p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B1D0E71-11DB-EA4D-ABAA-032173B1717B}" type="slidenum">
              <a:rPr lang="en-US" sz="1000">
                <a:solidFill>
                  <a:schemeClr val="tx1"/>
                </a:solidFill>
              </a:rPr>
              <a:pPr algn="l" eaLnBrk="1" hangingPunct="1"/>
              <a:t>67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1466"/>
            <a:ext cx="8229600" cy="503238"/>
          </a:xfrm>
        </p:spPr>
        <p:txBody>
          <a:bodyPr/>
          <a:lstStyle/>
          <a:p>
            <a:r>
              <a:rPr lang="en-US" dirty="0">
                <a:latin typeface="+mn-lt"/>
                <a:cs typeface="ＭＳ Ｐゴシック" charset="0"/>
              </a:rPr>
              <a:t>Structure selection: Scoring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8450"/>
            <a:ext cx="8534400" cy="2971800"/>
          </a:xfrm>
        </p:spPr>
        <p:txBody>
          <a:bodyPr/>
          <a:lstStyle/>
          <a:p>
            <a:pPr marL="342900" indent="-342900"/>
            <a:r>
              <a:rPr lang="en-US" dirty="0">
                <a:cs typeface="ＭＳ Ｐゴシック" charset="0"/>
              </a:rPr>
              <a:t>Bayesian: prior over parameters and structure</a:t>
            </a:r>
          </a:p>
          <a:p>
            <a:pPr marL="742950" lvl="1" indent="-285750"/>
            <a:r>
              <a:rPr lang="en-US" dirty="0">
                <a:ea typeface="ＭＳ Ｐゴシック" charset="0"/>
                <a:cs typeface="ＭＳ Ｐゴシック" charset="0"/>
              </a:rPr>
              <a:t>get balance between model complexity and fit to data as a byproduct</a:t>
            </a:r>
          </a:p>
          <a:p>
            <a:pPr marL="342900" indent="-342900"/>
            <a:endParaRPr lang="en-US" dirty="0">
              <a:cs typeface="ＭＳ Ｐゴシック" charset="0"/>
            </a:endParaRPr>
          </a:p>
          <a:p>
            <a:pPr marL="342900" indent="-342900"/>
            <a:r>
              <a:rPr lang="en-US" dirty="0" err="1" smtClean="0">
                <a:solidFill>
                  <a:srgbClr val="008380"/>
                </a:solidFill>
                <a:cs typeface="ＭＳ Ｐゴシック" charset="0"/>
              </a:rPr>
              <a:t>Score</a:t>
            </a:r>
            <a:r>
              <a:rPr lang="en-US" baseline="-25000" dirty="0" err="1" smtClean="0">
                <a:solidFill>
                  <a:srgbClr val="008380"/>
                </a:solidFill>
                <a:cs typeface="ＭＳ Ｐゴシック" charset="0"/>
              </a:rPr>
              <a:t>D</a:t>
            </a:r>
            <a:r>
              <a:rPr lang="en-US" dirty="0" smtClean="0">
                <a:solidFill>
                  <a:srgbClr val="00838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8380"/>
                </a:solidFill>
                <a:cs typeface="ＭＳ Ｐゴシック" charset="0"/>
              </a:rPr>
              <a:t>(</a:t>
            </a:r>
            <a:r>
              <a:rPr lang="en-US" dirty="0" smtClean="0">
                <a:solidFill>
                  <a:srgbClr val="008380"/>
                </a:solidFill>
                <a:cs typeface="ＭＳ Ｐゴシック" charset="0"/>
              </a:rPr>
              <a:t>G) </a:t>
            </a:r>
            <a:r>
              <a:rPr lang="en-US" dirty="0">
                <a:solidFill>
                  <a:srgbClr val="008380"/>
                </a:solidFill>
                <a:cs typeface="ＭＳ Ｐゴシック" charset="0"/>
              </a:rPr>
              <a:t>= log P(G|D) = </a:t>
            </a:r>
            <a:r>
              <a:rPr lang="en-US" dirty="0">
                <a:solidFill>
                  <a:srgbClr val="008380"/>
                </a:solidFill>
                <a:cs typeface="ＭＳ Ｐゴシック" charset="0"/>
                <a:sym typeface="Symbol" charset="0"/>
              </a:rPr>
              <a:t> log [P(D|G) P(G)]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Marginal likelihood just comes from our parameter estimates</a:t>
            </a:r>
          </a:p>
          <a:p>
            <a:pPr marL="342900" indent="-342900"/>
            <a:r>
              <a:rPr lang="en-US" dirty="0">
                <a:cs typeface="ＭＳ Ｐゴシック" charset="0"/>
                <a:sym typeface="Symbol" charset="0"/>
              </a:rPr>
              <a:t>Prior on structure can be any measure we want; typically a function of the network complexity (MDL principle)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00113" y="5157795"/>
            <a:ext cx="7485064" cy="935039"/>
            <a:chOff x="567" y="3418"/>
            <a:chExt cx="4715" cy="589"/>
          </a:xfrm>
        </p:grpSpPr>
        <p:sp>
          <p:nvSpPr>
            <p:cNvPr id="147467" name="Rectangle 6"/>
            <p:cNvSpPr>
              <a:spLocks noChangeArrowheads="1"/>
            </p:cNvSpPr>
            <p:nvPr/>
          </p:nvSpPr>
          <p:spPr bwMode="auto">
            <a:xfrm>
              <a:off x="1428" y="3418"/>
              <a:ext cx="3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6699"/>
                  </a:solidFill>
                  <a:latin typeface="Arial" charset="0"/>
                </a:rPr>
                <a:t>Same key property: Decomposability</a:t>
              </a:r>
            </a:p>
          </p:txBody>
        </p:sp>
        <p:sp>
          <p:nvSpPr>
            <p:cNvPr id="147468" name="Text Box 7"/>
            <p:cNvSpPr txBox="1">
              <a:spLocks noChangeArrowheads="1"/>
            </p:cNvSpPr>
            <p:nvPr/>
          </p:nvSpPr>
          <p:spPr bwMode="auto">
            <a:xfrm>
              <a:off x="567" y="3677"/>
              <a:ext cx="471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 type="none" w="sm" len="sm"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Score(structure) = </a:t>
              </a:r>
              <a:r>
                <a:rPr lang="en-US" dirty="0">
                  <a:solidFill>
                    <a:srgbClr val="008380"/>
                  </a:solidFill>
                  <a:latin typeface="Symbol" charset="0"/>
                </a:rPr>
                <a:t>S</a:t>
              </a:r>
              <a:r>
                <a:rPr lang="en-US" i="1" baseline="-25000" dirty="0">
                  <a:solidFill>
                    <a:srgbClr val="008380"/>
                  </a:solidFill>
                </a:rPr>
                <a:t>i</a:t>
              </a:r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 Score</a:t>
              </a:r>
              <a:r>
                <a:rPr lang="en-US" dirty="0" smtClean="0">
                  <a:solidFill>
                    <a:srgbClr val="008380"/>
                  </a:solidFill>
                  <a:latin typeface="Arial" charset="0"/>
                </a:rPr>
                <a:t>(substructure of </a:t>
              </a:r>
              <a:r>
                <a:rPr lang="en-US" i="1" dirty="0">
                  <a:solidFill>
                    <a:srgbClr val="008380"/>
                  </a:solidFill>
                </a:rPr>
                <a:t>X</a:t>
              </a:r>
              <a:r>
                <a:rPr lang="en-US" i="1" baseline="-25000" dirty="0">
                  <a:solidFill>
                    <a:srgbClr val="008380"/>
                  </a:solidFill>
                </a:rPr>
                <a:t>i</a:t>
              </a:r>
              <a:r>
                <a:rPr lang="en-US" dirty="0">
                  <a:solidFill>
                    <a:srgbClr val="008380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4139952" y="2348880"/>
            <a:ext cx="2670723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Does G </a:t>
            </a:r>
            <a:r>
              <a:rPr lang="en-US" sz="1600" dirty="0" smtClean="0">
                <a:solidFill>
                  <a:schemeClr val="tx1"/>
                </a:solidFill>
                <a:latin typeface="Myriad pro"/>
                <a:cs typeface="Myriad pro"/>
              </a:rPr>
              <a:t>explain </a:t>
            </a:r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D with ML?</a:t>
            </a:r>
          </a:p>
        </p:txBody>
      </p:sp>
      <p:sp>
        <p:nvSpPr>
          <p:cNvPr id="147462" name="Text Box 9"/>
          <p:cNvSpPr txBox="1">
            <a:spLocks noChangeArrowheads="1"/>
          </p:cNvSpPr>
          <p:nvPr/>
        </p:nvSpPr>
        <p:spPr bwMode="auto">
          <a:xfrm>
            <a:off x="7236296" y="2420888"/>
            <a:ext cx="1579379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Prior </a:t>
            </a:r>
            <a:r>
              <a:rPr lang="en-US" sz="1600" dirty="0" err="1">
                <a:solidFill>
                  <a:schemeClr val="tx1"/>
                </a:solidFill>
                <a:latin typeface="Myriad pro"/>
                <a:cs typeface="Myriad pro"/>
              </a:rPr>
              <a:t>w.r.t</a:t>
            </a:r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. MDL</a:t>
            </a:r>
          </a:p>
        </p:txBody>
      </p:sp>
      <p:sp>
        <p:nvSpPr>
          <p:cNvPr id="147463" name="Line 10"/>
          <p:cNvSpPr>
            <a:spLocks noChangeShapeType="1"/>
          </p:cNvSpPr>
          <p:nvPr/>
        </p:nvSpPr>
        <p:spPr bwMode="auto">
          <a:xfrm>
            <a:off x="4876800" y="2873896"/>
            <a:ext cx="1063352" cy="195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4" name="Line 11"/>
          <p:cNvSpPr>
            <a:spLocks noChangeShapeType="1"/>
          </p:cNvSpPr>
          <p:nvPr/>
        </p:nvSpPr>
        <p:spPr bwMode="auto">
          <a:xfrm flipH="1">
            <a:off x="7236296" y="2780928"/>
            <a:ext cx="216024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7465" name="Text Box 8"/>
          <p:cNvSpPr txBox="1">
            <a:spLocks noChangeArrowheads="1"/>
          </p:cNvSpPr>
          <p:nvPr/>
        </p:nvSpPr>
        <p:spPr bwMode="auto">
          <a:xfrm>
            <a:off x="323528" y="2348880"/>
            <a:ext cx="3343283" cy="338554"/>
          </a:xfrm>
          <a:prstGeom prst="rect">
            <a:avLst/>
          </a:prstGeom>
          <a:solidFill>
            <a:srgbClr val="FFFF99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solidFill>
                  <a:schemeClr val="tx1"/>
                </a:solidFill>
                <a:latin typeface="Myriad pro"/>
                <a:cs typeface="Myriad pro"/>
              </a:rPr>
              <a:t>Can we learn G</a:t>
            </a:r>
            <a:r>
              <a:rPr lang="ja-JP" altLang="en-US" sz="1600" dirty="0">
                <a:solidFill>
                  <a:schemeClr val="tx1"/>
                </a:solidFill>
                <a:latin typeface="Myriad pro"/>
                <a:cs typeface="Myriad pro"/>
              </a:rPr>
              <a:t>’</a:t>
            </a:r>
            <a:r>
              <a:rPr lang="en-US" altLang="ja-JP" sz="1600" dirty="0">
                <a:solidFill>
                  <a:schemeClr val="tx1"/>
                </a:solidFill>
                <a:latin typeface="Myriad pro"/>
                <a:cs typeface="Myriad pro"/>
              </a:rPr>
              <a:t>s </a:t>
            </a:r>
            <a:r>
              <a:rPr lang="en-US" altLang="ja-JP" sz="1600" dirty="0" err="1">
                <a:solidFill>
                  <a:schemeClr val="tx1"/>
                </a:solidFill>
                <a:latin typeface="Myriad pro"/>
                <a:cs typeface="Myriad pro"/>
              </a:rPr>
              <a:t>params</a:t>
            </a:r>
            <a:r>
              <a:rPr lang="en-US" altLang="ja-JP" sz="1600" dirty="0">
                <a:solidFill>
                  <a:schemeClr val="tx1"/>
                </a:solidFill>
                <a:latin typeface="Myriad pro"/>
                <a:cs typeface="Myriad pro"/>
              </a:rPr>
              <a:t> from D?</a:t>
            </a:r>
            <a:endParaRPr lang="en-US" sz="1600" dirty="0">
              <a:solidFill>
                <a:schemeClr val="tx1"/>
              </a:solidFill>
              <a:latin typeface="Myriad pro"/>
              <a:cs typeface="Myriad pro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2667000" y="2873896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488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239B7F0D-9AF9-8846-826D-A5272662F24C}" type="slidenum">
              <a:rPr lang="en-US" sz="1000">
                <a:solidFill>
                  <a:schemeClr val="tx1"/>
                </a:solidFill>
              </a:rPr>
              <a:pPr algn="l" eaLnBrk="1" hangingPunct="1"/>
              <a:t>68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ＭＳ Ｐゴシック" charset="0"/>
              </a:rPr>
              <a:t>Heuristic search</a:t>
            </a:r>
          </a:p>
        </p:txBody>
      </p:sp>
      <p:grpSp>
        <p:nvGrpSpPr>
          <p:cNvPr id="148483" name="Group 3"/>
          <p:cNvGrpSpPr>
            <a:grpSpLocks/>
          </p:cNvGrpSpPr>
          <p:nvPr/>
        </p:nvGrpSpPr>
        <p:grpSpPr bwMode="auto">
          <a:xfrm>
            <a:off x="3038475" y="2365375"/>
            <a:ext cx="1814513" cy="1727200"/>
            <a:chOff x="1914" y="1535"/>
            <a:chExt cx="1143" cy="1088"/>
          </a:xfrm>
        </p:grpSpPr>
        <p:sp>
          <p:nvSpPr>
            <p:cNvPr id="148519" name="Oval 4"/>
            <p:cNvSpPr>
              <a:spLocks noChangeArrowheads="1"/>
            </p:cNvSpPr>
            <p:nvPr/>
          </p:nvSpPr>
          <p:spPr bwMode="auto">
            <a:xfrm>
              <a:off x="1914" y="1535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20" name="Oval 5"/>
            <p:cNvSpPr>
              <a:spLocks noChangeArrowheads="1"/>
            </p:cNvSpPr>
            <p:nvPr/>
          </p:nvSpPr>
          <p:spPr bwMode="auto">
            <a:xfrm>
              <a:off x="2634" y="1535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21" name="Oval 6"/>
            <p:cNvSpPr>
              <a:spLocks noChangeArrowheads="1"/>
            </p:cNvSpPr>
            <p:nvPr/>
          </p:nvSpPr>
          <p:spPr bwMode="auto">
            <a:xfrm>
              <a:off x="2250" y="1967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22" name="Oval 7"/>
            <p:cNvSpPr>
              <a:spLocks noChangeArrowheads="1"/>
            </p:cNvSpPr>
            <p:nvPr/>
          </p:nvSpPr>
          <p:spPr bwMode="auto">
            <a:xfrm>
              <a:off x="2250" y="2447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23" name="AutoShape 8"/>
            <p:cNvCxnSpPr>
              <a:cxnSpLocks noChangeShapeType="1"/>
              <a:stCxn id="148519" idx="4"/>
              <a:endCxn id="148521" idx="0"/>
            </p:cNvCxnSpPr>
            <p:nvPr/>
          </p:nvCxnSpPr>
          <p:spPr bwMode="auto">
            <a:xfrm>
              <a:off x="2110" y="1719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24" name="AutoShape 9"/>
            <p:cNvCxnSpPr>
              <a:cxnSpLocks noChangeShapeType="1"/>
              <a:stCxn id="148520" idx="4"/>
              <a:endCxn id="148521" idx="0"/>
            </p:cNvCxnSpPr>
            <p:nvPr/>
          </p:nvCxnSpPr>
          <p:spPr bwMode="auto">
            <a:xfrm flipH="1">
              <a:off x="2457" y="1720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25" name="AutoShape 10"/>
            <p:cNvCxnSpPr>
              <a:cxnSpLocks noChangeShapeType="1"/>
              <a:stCxn id="148521" idx="4"/>
              <a:endCxn id="148522" idx="0"/>
            </p:cNvCxnSpPr>
            <p:nvPr/>
          </p:nvCxnSpPr>
          <p:spPr bwMode="auto">
            <a:xfrm flipH="1">
              <a:off x="2446" y="2151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4" name="Group 11"/>
          <p:cNvGrpSpPr>
            <a:grpSpLocks/>
          </p:cNvGrpSpPr>
          <p:nvPr/>
        </p:nvGrpSpPr>
        <p:grpSpPr bwMode="auto">
          <a:xfrm>
            <a:off x="6208713" y="1495425"/>
            <a:ext cx="1814512" cy="1727200"/>
            <a:chOff x="3911" y="942"/>
            <a:chExt cx="1143" cy="1088"/>
          </a:xfrm>
        </p:grpSpPr>
        <p:sp>
          <p:nvSpPr>
            <p:cNvPr id="148511" name="Oval 12"/>
            <p:cNvSpPr>
              <a:spLocks noChangeArrowheads="1"/>
            </p:cNvSpPr>
            <p:nvPr/>
          </p:nvSpPr>
          <p:spPr bwMode="auto">
            <a:xfrm>
              <a:off x="3911" y="942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12" name="Oval 13"/>
            <p:cNvSpPr>
              <a:spLocks noChangeArrowheads="1"/>
            </p:cNvSpPr>
            <p:nvPr/>
          </p:nvSpPr>
          <p:spPr bwMode="auto">
            <a:xfrm>
              <a:off x="4631" y="942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13" name="Oval 14"/>
            <p:cNvSpPr>
              <a:spLocks noChangeArrowheads="1"/>
            </p:cNvSpPr>
            <p:nvPr/>
          </p:nvSpPr>
          <p:spPr bwMode="auto">
            <a:xfrm>
              <a:off x="4247" y="1374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14" name="Oval 15"/>
            <p:cNvSpPr>
              <a:spLocks noChangeArrowheads="1"/>
            </p:cNvSpPr>
            <p:nvPr/>
          </p:nvSpPr>
          <p:spPr bwMode="auto">
            <a:xfrm>
              <a:off x="4247" y="1854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15" name="AutoShape 16"/>
            <p:cNvCxnSpPr>
              <a:cxnSpLocks noChangeShapeType="1"/>
              <a:stCxn id="148511" idx="4"/>
              <a:endCxn id="148513" idx="0"/>
            </p:cNvCxnSpPr>
            <p:nvPr/>
          </p:nvCxnSpPr>
          <p:spPr bwMode="auto">
            <a:xfrm>
              <a:off x="4107" y="1126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6" name="AutoShape 17"/>
            <p:cNvCxnSpPr>
              <a:cxnSpLocks noChangeShapeType="1"/>
              <a:stCxn id="148512" idx="4"/>
              <a:endCxn id="148513" idx="0"/>
            </p:cNvCxnSpPr>
            <p:nvPr/>
          </p:nvCxnSpPr>
          <p:spPr bwMode="auto">
            <a:xfrm flipH="1">
              <a:off x="4454" y="1127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7" name="AutoShape 18"/>
            <p:cNvCxnSpPr>
              <a:cxnSpLocks noChangeShapeType="1"/>
              <a:stCxn id="148513" idx="4"/>
              <a:endCxn id="148514" idx="0"/>
            </p:cNvCxnSpPr>
            <p:nvPr/>
          </p:nvCxnSpPr>
          <p:spPr bwMode="auto">
            <a:xfrm flipH="1">
              <a:off x="4443" y="1558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8" name="AutoShape 19"/>
            <p:cNvCxnSpPr>
              <a:cxnSpLocks noChangeShapeType="1"/>
              <a:stCxn id="148512" idx="4"/>
              <a:endCxn id="148514" idx="6"/>
            </p:cNvCxnSpPr>
            <p:nvPr/>
          </p:nvCxnSpPr>
          <p:spPr bwMode="auto">
            <a:xfrm rot="5400000">
              <a:off x="4337" y="1437"/>
              <a:ext cx="815" cy="196"/>
            </a:xfrm>
            <a:prstGeom prst="curvedConnector2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5" name="Group 20"/>
          <p:cNvGrpSpPr>
            <a:grpSpLocks/>
          </p:cNvGrpSpPr>
          <p:nvPr/>
        </p:nvGrpSpPr>
        <p:grpSpPr bwMode="auto">
          <a:xfrm>
            <a:off x="6629400" y="4648200"/>
            <a:ext cx="1814513" cy="1727200"/>
            <a:chOff x="864" y="2928"/>
            <a:chExt cx="1143" cy="1088"/>
          </a:xfrm>
        </p:grpSpPr>
        <p:sp>
          <p:nvSpPr>
            <p:cNvPr id="148505" name="Oval 21"/>
            <p:cNvSpPr>
              <a:spLocks noChangeArrowheads="1"/>
            </p:cNvSpPr>
            <p:nvPr/>
          </p:nvSpPr>
          <p:spPr bwMode="auto">
            <a:xfrm>
              <a:off x="864" y="2928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506" name="Oval 22"/>
            <p:cNvSpPr>
              <a:spLocks noChangeArrowheads="1"/>
            </p:cNvSpPr>
            <p:nvPr/>
          </p:nvSpPr>
          <p:spPr bwMode="auto">
            <a:xfrm>
              <a:off x="1584" y="2928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7" name="Oval 23"/>
            <p:cNvSpPr>
              <a:spLocks noChangeArrowheads="1"/>
            </p:cNvSpPr>
            <p:nvPr/>
          </p:nvSpPr>
          <p:spPr bwMode="auto">
            <a:xfrm>
              <a:off x="1200" y="3360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8" name="Oval 24"/>
            <p:cNvSpPr>
              <a:spLocks noChangeArrowheads="1"/>
            </p:cNvSpPr>
            <p:nvPr/>
          </p:nvSpPr>
          <p:spPr bwMode="auto">
            <a:xfrm>
              <a:off x="1200" y="3840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9" name="AutoShape 25"/>
            <p:cNvCxnSpPr>
              <a:cxnSpLocks noChangeShapeType="1"/>
              <a:stCxn id="148505" idx="4"/>
              <a:endCxn id="148507" idx="0"/>
            </p:cNvCxnSpPr>
            <p:nvPr/>
          </p:nvCxnSpPr>
          <p:spPr bwMode="auto">
            <a:xfrm>
              <a:off x="1060" y="3112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10" name="AutoShape 26"/>
            <p:cNvCxnSpPr>
              <a:cxnSpLocks noChangeShapeType="1"/>
              <a:stCxn id="148507" idx="4"/>
              <a:endCxn id="148508" idx="0"/>
            </p:cNvCxnSpPr>
            <p:nvPr/>
          </p:nvCxnSpPr>
          <p:spPr bwMode="auto">
            <a:xfrm flipH="1">
              <a:off x="1396" y="3544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6" name="Group 27"/>
          <p:cNvGrpSpPr>
            <a:grpSpLocks/>
          </p:cNvGrpSpPr>
          <p:nvPr/>
        </p:nvGrpSpPr>
        <p:grpSpPr bwMode="auto">
          <a:xfrm>
            <a:off x="457200" y="4648200"/>
            <a:ext cx="1814513" cy="1727200"/>
            <a:chOff x="4080" y="2976"/>
            <a:chExt cx="1143" cy="1088"/>
          </a:xfrm>
        </p:grpSpPr>
        <p:sp>
          <p:nvSpPr>
            <p:cNvPr id="148498" name="Oval 28"/>
            <p:cNvSpPr>
              <a:spLocks noChangeArrowheads="1"/>
            </p:cNvSpPr>
            <p:nvPr/>
          </p:nvSpPr>
          <p:spPr bwMode="auto">
            <a:xfrm>
              <a:off x="4080" y="2976"/>
              <a:ext cx="391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B</a:t>
              </a:r>
            </a:p>
          </p:txBody>
        </p:sp>
        <p:sp>
          <p:nvSpPr>
            <p:cNvPr id="148499" name="Oval 29"/>
            <p:cNvSpPr>
              <a:spLocks noChangeArrowheads="1"/>
            </p:cNvSpPr>
            <p:nvPr/>
          </p:nvSpPr>
          <p:spPr bwMode="auto">
            <a:xfrm>
              <a:off x="4800" y="2976"/>
              <a:ext cx="423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E</a:t>
              </a:r>
            </a:p>
          </p:txBody>
        </p:sp>
        <p:sp>
          <p:nvSpPr>
            <p:cNvPr id="148500" name="Oval 30"/>
            <p:cNvSpPr>
              <a:spLocks noChangeArrowheads="1"/>
            </p:cNvSpPr>
            <p:nvPr/>
          </p:nvSpPr>
          <p:spPr bwMode="auto">
            <a:xfrm>
              <a:off x="4416" y="3408"/>
              <a:ext cx="414" cy="175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A</a:t>
              </a:r>
            </a:p>
          </p:txBody>
        </p:sp>
        <p:sp>
          <p:nvSpPr>
            <p:cNvPr id="148501" name="Oval 31"/>
            <p:cNvSpPr>
              <a:spLocks noChangeArrowheads="1"/>
            </p:cNvSpPr>
            <p:nvPr/>
          </p:nvSpPr>
          <p:spPr bwMode="auto">
            <a:xfrm>
              <a:off x="4416" y="3888"/>
              <a:ext cx="391" cy="176"/>
            </a:xfrm>
            <a:prstGeom prst="ellipse">
              <a:avLst/>
            </a:prstGeom>
            <a:solidFill>
              <a:srgbClr val="FF9966"/>
            </a:solidFill>
            <a:ln w="28575">
              <a:solidFill>
                <a:schemeClr val="tx1"/>
              </a:solidFill>
              <a:round/>
              <a:headEnd type="none" w="sm" len="sm"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 i="1"/>
                <a:t>C</a:t>
              </a:r>
            </a:p>
          </p:txBody>
        </p:sp>
        <p:cxnSp>
          <p:nvCxnSpPr>
            <p:cNvPr id="148502" name="AutoShape 32"/>
            <p:cNvCxnSpPr>
              <a:cxnSpLocks noChangeShapeType="1"/>
              <a:stCxn id="148498" idx="4"/>
              <a:endCxn id="148500" idx="0"/>
            </p:cNvCxnSpPr>
            <p:nvPr/>
          </p:nvCxnSpPr>
          <p:spPr bwMode="auto">
            <a:xfrm>
              <a:off x="4276" y="3160"/>
              <a:ext cx="347" cy="23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03" name="AutoShape 33"/>
            <p:cNvCxnSpPr>
              <a:cxnSpLocks noChangeShapeType="1"/>
              <a:stCxn id="148499" idx="4"/>
              <a:endCxn id="148500" idx="0"/>
            </p:cNvCxnSpPr>
            <p:nvPr/>
          </p:nvCxnSpPr>
          <p:spPr bwMode="auto">
            <a:xfrm flipH="1">
              <a:off x="4623" y="3161"/>
              <a:ext cx="389" cy="23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8504" name="AutoShape 34"/>
            <p:cNvCxnSpPr>
              <a:cxnSpLocks noChangeShapeType="1"/>
              <a:stCxn id="148500" idx="4"/>
              <a:endCxn id="148501" idx="0"/>
            </p:cNvCxnSpPr>
            <p:nvPr/>
          </p:nvCxnSpPr>
          <p:spPr bwMode="auto">
            <a:xfrm flipH="1">
              <a:off x="4612" y="3592"/>
              <a:ext cx="11" cy="2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8487" name="Group 35"/>
          <p:cNvGrpSpPr>
            <a:grpSpLocks/>
          </p:cNvGrpSpPr>
          <p:nvPr/>
        </p:nvGrpSpPr>
        <p:grpSpPr bwMode="auto">
          <a:xfrm>
            <a:off x="4953000" y="2057400"/>
            <a:ext cx="1560513" cy="1001713"/>
            <a:chOff x="1372" y="666"/>
            <a:chExt cx="983" cy="631"/>
          </a:xfrm>
        </p:grpSpPr>
        <p:sp>
          <p:nvSpPr>
            <p:cNvPr id="148496" name="Text Box 36"/>
            <p:cNvSpPr txBox="1">
              <a:spLocks noChangeArrowheads="1"/>
            </p:cNvSpPr>
            <p:nvPr/>
          </p:nvSpPr>
          <p:spPr bwMode="auto">
            <a:xfrm rot="-1271001">
              <a:off x="1413" y="1047"/>
              <a:ext cx="84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C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7" name="AutoShape 37"/>
            <p:cNvSpPr>
              <a:spLocks noChangeArrowheads="1"/>
            </p:cNvSpPr>
            <p:nvPr/>
          </p:nvSpPr>
          <p:spPr bwMode="auto">
            <a:xfrm rot="-1271001">
              <a:off x="1372" y="666"/>
              <a:ext cx="983" cy="466"/>
            </a:xfrm>
            <a:prstGeom prst="rightArrow">
              <a:avLst>
                <a:gd name="adj1" fmla="val 50000"/>
                <a:gd name="adj2" fmla="val 5273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Add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C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8" name="Group 38"/>
          <p:cNvGrpSpPr>
            <a:grpSpLocks/>
          </p:cNvGrpSpPr>
          <p:nvPr/>
        </p:nvGrpSpPr>
        <p:grpSpPr bwMode="auto">
          <a:xfrm rot="2997210">
            <a:off x="4381500" y="4076700"/>
            <a:ext cx="1847850" cy="1009650"/>
            <a:chOff x="1293" y="661"/>
            <a:chExt cx="1164" cy="636"/>
          </a:xfrm>
        </p:grpSpPr>
        <p:sp>
          <p:nvSpPr>
            <p:cNvPr id="148494" name="Text Box 39"/>
            <p:cNvSpPr txBox="1">
              <a:spLocks noChangeArrowheads="1"/>
            </p:cNvSpPr>
            <p:nvPr/>
          </p:nvSpPr>
          <p:spPr bwMode="auto">
            <a:xfrm rot="-1271001">
              <a:off x="1417" y="1047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5" name="AutoShape 40"/>
            <p:cNvSpPr>
              <a:spLocks noChangeArrowheads="1"/>
            </p:cNvSpPr>
            <p:nvPr/>
          </p:nvSpPr>
          <p:spPr bwMode="auto">
            <a:xfrm rot="-1271001">
              <a:off x="1293" y="661"/>
              <a:ext cx="1164" cy="466"/>
            </a:xfrm>
            <a:prstGeom prst="rightArrow">
              <a:avLst>
                <a:gd name="adj1" fmla="val 50000"/>
                <a:gd name="adj2" fmla="val 62446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Delete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grpSp>
        <p:nvGrpSpPr>
          <p:cNvPr id="148489" name="Group 41"/>
          <p:cNvGrpSpPr>
            <a:grpSpLocks/>
          </p:cNvGrpSpPr>
          <p:nvPr/>
        </p:nvGrpSpPr>
        <p:grpSpPr bwMode="auto">
          <a:xfrm rot="-3045324">
            <a:off x="1422400" y="3530600"/>
            <a:ext cx="2108200" cy="990600"/>
            <a:chOff x="2701" y="3456"/>
            <a:chExt cx="1328" cy="624"/>
          </a:xfrm>
        </p:grpSpPr>
        <p:sp>
          <p:nvSpPr>
            <p:cNvPr id="148492" name="Text Box 42"/>
            <p:cNvSpPr txBox="1">
              <a:spLocks noChangeArrowheads="1"/>
            </p:cNvSpPr>
            <p:nvPr/>
          </p:nvSpPr>
          <p:spPr bwMode="auto">
            <a:xfrm rot="1726209">
              <a:off x="2952" y="3830"/>
              <a:ext cx="8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Δscore(</a:t>
              </a:r>
              <a:r>
                <a:rPr lang="en-US" sz="2000" i="1">
                  <a:solidFill>
                    <a:schemeClr val="tx1"/>
                  </a:solidFill>
                  <a:latin typeface="Arial" charset="0"/>
                </a:rPr>
                <a:t>A</a:t>
              </a:r>
              <a:r>
                <a:rPr lang="en-US" sz="2000">
                  <a:solidFill>
                    <a:schemeClr val="tx1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148493" name="AutoShape 43"/>
            <p:cNvSpPr>
              <a:spLocks noChangeArrowheads="1"/>
            </p:cNvSpPr>
            <p:nvPr/>
          </p:nvSpPr>
          <p:spPr bwMode="auto">
            <a:xfrm rot="1726209">
              <a:off x="2701" y="3456"/>
              <a:ext cx="1328" cy="466"/>
            </a:xfrm>
            <a:prstGeom prst="leftArrow">
              <a:avLst>
                <a:gd name="adj1" fmla="val 50000"/>
                <a:gd name="adj2" fmla="val 71245"/>
              </a:avLst>
            </a:prstGeom>
            <a:solidFill>
              <a:srgbClr val="CC99FF"/>
            </a:solidFill>
            <a:ln w="38100">
              <a:solidFill>
                <a:schemeClr val="tx1"/>
              </a:solidFill>
              <a:miter lim="800000"/>
              <a:headEnd type="none" w="sm" len="sm"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 b="1">
                  <a:latin typeface="Arial" charset="0"/>
                </a:rPr>
                <a:t>Reverse</a:t>
              </a:r>
              <a:r>
                <a:rPr lang="en-US" sz="2000">
                  <a:latin typeface="Arial" charset="0"/>
                </a:rPr>
                <a:t> </a:t>
              </a:r>
              <a:r>
                <a:rPr lang="en-US" sz="2000" i="1">
                  <a:latin typeface="Arial" charset="0"/>
                </a:rPr>
                <a:t>E</a:t>
              </a:r>
              <a:r>
                <a:rPr lang="en-US" sz="2000" i="1">
                  <a:latin typeface="Arial" charset="0"/>
                  <a:sym typeface="Symbol" charset="0"/>
                </a:rPr>
                <a:t>A</a:t>
              </a:r>
              <a:endParaRPr lang="en-US" sz="2000">
                <a:latin typeface="Arial" charset="0"/>
              </a:endParaRPr>
            </a:p>
          </p:txBody>
        </p:sp>
      </p:grpSp>
      <p:sp>
        <p:nvSpPr>
          <p:cNvPr id="148490" name="AutoShape 44"/>
          <p:cNvSpPr>
            <a:spLocks noChangeArrowheads="1"/>
          </p:cNvSpPr>
          <p:nvPr/>
        </p:nvSpPr>
        <p:spPr bwMode="auto">
          <a:xfrm rot="1811270">
            <a:off x="1081088" y="1541463"/>
            <a:ext cx="1981200" cy="609600"/>
          </a:xfrm>
          <a:prstGeom prst="leftArrow">
            <a:avLst>
              <a:gd name="adj1" fmla="val 50000"/>
              <a:gd name="adj2" fmla="val 81250"/>
            </a:avLst>
          </a:prstGeom>
          <a:solidFill>
            <a:srgbClr val="CC99FF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148491" name="Oval 45"/>
          <p:cNvSpPr>
            <a:spLocks noChangeArrowheads="1"/>
          </p:cNvSpPr>
          <p:nvPr/>
        </p:nvSpPr>
        <p:spPr bwMode="auto">
          <a:xfrm>
            <a:off x="2752725" y="1870075"/>
            <a:ext cx="2362200" cy="236220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365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>
              <a:latin typeface="Times New Roman" charset="0"/>
              <a:cs typeface="ＭＳ Ｐゴシック" charset="0"/>
            </a:endParaRPr>
          </a:p>
        </p:txBody>
      </p:sp>
      <p:sp>
        <p:nvSpPr>
          <p:cNvPr id="149506" name="Foliennummernplatzhalter 2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EC4346CF-35F9-BD4D-9FD7-5B22CFBF4FF4}" type="slidenum">
              <a:rPr lang="en-US" sz="1000">
                <a:solidFill>
                  <a:schemeClr val="tx1"/>
                </a:solidFill>
              </a:rPr>
              <a:pPr algn="l" eaLnBrk="1" hangingPunct="1"/>
              <a:t>69</a:t>
            </a:fld>
            <a:endParaRPr lang="en-US" sz="1000">
              <a:solidFill>
                <a:schemeClr val="tx1"/>
              </a:solidFill>
            </a:endParaRP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88913"/>
            <a:ext cx="9261476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652120" y="5085184"/>
            <a:ext cx="3379463" cy="203132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That‘s</a:t>
            </a:r>
            <a:r>
              <a:rPr lang="de-DE" dirty="0" smtClean="0"/>
              <a:t> </a:t>
            </a:r>
            <a:r>
              <a:rPr lang="de-DE" dirty="0" err="1" smtClean="0"/>
              <a:t>fine</a:t>
            </a:r>
            <a:r>
              <a:rPr lang="de-DE" dirty="0" smtClean="0"/>
              <a:t>. </a:t>
            </a:r>
          </a:p>
          <a:p>
            <a:r>
              <a:rPr lang="de-DE" dirty="0" smtClean="0"/>
              <a:t>But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/>
              <a:t>n</a:t>
            </a:r>
            <a:r>
              <a:rPr lang="de-DE" dirty="0" smtClean="0"/>
              <a:t>on-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?</a:t>
            </a:r>
            <a:r>
              <a:rPr lang="de-DE" dirty="0" smtClean="0"/>
              <a:t>?</a:t>
            </a:r>
          </a:p>
          <a:p>
            <a:endParaRPr lang="de-DE" dirty="0"/>
          </a:p>
          <a:p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decomposability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=&gt; </a:t>
            </a:r>
            <a:r>
              <a:rPr lang="de-DE" dirty="0" err="1" smtClean="0"/>
              <a:t>Reran</a:t>
            </a:r>
            <a:r>
              <a:rPr lang="de-DE" dirty="0" smtClean="0"/>
              <a:t> </a:t>
            </a:r>
            <a:r>
              <a:rPr lang="de-DE" dirty="0" err="1" smtClean="0"/>
              <a:t>parameter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5222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Example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052736"/>
            <a:ext cx="871309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If we re-wrap each candy and return it to the bag, our </a:t>
            </a:r>
            <a:r>
              <a:rPr lang="en-GB" sz="2400" dirty="0">
                <a:solidFill>
                  <a:srgbClr val="008380"/>
                </a:solidFill>
                <a:latin typeface="+mn-lt"/>
              </a:rPr>
              <a:t>10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observations are independent and identically distributed,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i.i.d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 so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8380"/>
                </a:solidFill>
                <a:latin typeface="+mn-lt"/>
              </a:rPr>
              <a:t>P(</a:t>
            </a:r>
            <a:r>
              <a:rPr lang="en-GB" sz="2000" b="1" dirty="0">
                <a:solidFill>
                  <a:srgbClr val="008380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 = ∏</a:t>
            </a:r>
            <a:r>
              <a:rPr lang="en-GB" sz="2000" baseline="-25000" dirty="0">
                <a:solidFill>
                  <a:srgbClr val="008380"/>
                </a:solidFill>
                <a:latin typeface="+mn-lt"/>
              </a:rPr>
              <a:t>j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838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838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  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for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j=1,..,10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For a given </a:t>
            </a:r>
            <a:r>
              <a:rPr lang="en-GB" sz="2400" dirty="0" smtClean="0">
                <a:solidFill>
                  <a:srgbClr val="008380"/>
                </a:solidFill>
                <a:latin typeface="+mn-lt"/>
              </a:rPr>
              <a:t>h</a:t>
            </a:r>
            <a:r>
              <a:rPr lang="el-GR" sz="2400" baseline="-25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GB" sz="2400" dirty="0" smtClean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the value of </a:t>
            </a:r>
            <a:r>
              <a:rPr lang="en-GB" sz="2400" dirty="0">
                <a:solidFill>
                  <a:srgbClr val="008380"/>
                </a:solidFill>
                <a:latin typeface="+mn-lt"/>
              </a:rPr>
              <a:t>P(</a:t>
            </a:r>
            <a:r>
              <a:rPr lang="en-GB" sz="2400" dirty="0" err="1">
                <a:solidFill>
                  <a:srgbClr val="008380"/>
                </a:solidFill>
                <a:latin typeface="+mn-lt"/>
              </a:rPr>
              <a:t>d</a:t>
            </a:r>
            <a:r>
              <a:rPr lang="en-GB" sz="2400" baseline="-25000" dirty="0" err="1">
                <a:solidFill>
                  <a:srgbClr val="008380"/>
                </a:solidFill>
                <a:latin typeface="+mn-lt"/>
              </a:rPr>
              <a:t>j</a:t>
            </a:r>
            <a:r>
              <a:rPr lang="en-GB" sz="2400" dirty="0">
                <a:solidFill>
                  <a:srgbClr val="008380"/>
                </a:solidFill>
                <a:latin typeface="+mn-lt"/>
              </a:rPr>
              <a:t>| h</a:t>
            </a:r>
            <a:r>
              <a:rPr lang="el-GR" sz="2400" baseline="-250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GB" sz="2400" dirty="0">
                <a:solidFill>
                  <a:srgbClr val="008380"/>
                </a:solidFill>
                <a:latin typeface="+mn-lt"/>
              </a:rPr>
              <a:t>)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is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838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838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838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 = cherry| h</a:t>
            </a:r>
            <a:r>
              <a:rPr lang="el-GR" sz="2000" baseline="-250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 = </a:t>
            </a:r>
            <a:r>
              <a:rPr lang="el-GR" sz="20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latin typeface="+mn-lt"/>
                <a:cs typeface="Times New Roman" charset="0"/>
              </a:rPr>
              <a:t>;  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008380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008380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 = </a:t>
            </a:r>
            <a:r>
              <a:rPr lang="en-GB" sz="2000" dirty="0" err="1">
                <a:solidFill>
                  <a:srgbClr val="008380"/>
                </a:solidFill>
                <a:latin typeface="+mn-lt"/>
              </a:rPr>
              <a:t>lime|h</a:t>
            </a:r>
            <a:r>
              <a:rPr lang="el-GR" sz="2000" baseline="-250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 = (1-</a:t>
            </a:r>
            <a:r>
              <a:rPr lang="el-GR" sz="20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008380"/>
                </a:solidFill>
                <a:latin typeface="+mn-lt"/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 smtClean="0">
                <a:solidFill>
                  <a:srgbClr val="000000"/>
                </a:solidFill>
                <a:latin typeface="+mn-lt"/>
                <a:cs typeface="Times New Roman" charset="0"/>
              </a:rPr>
              <a:t>Given 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observations, of which </a:t>
            </a:r>
            <a:r>
              <a:rPr lang="en-US" sz="2400" dirty="0">
                <a:solidFill>
                  <a:srgbClr val="008380"/>
                </a:solidFill>
                <a:latin typeface="+mn-lt"/>
                <a:cs typeface="Times New Roman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are cherry and </a:t>
            </a:r>
            <a:r>
              <a:rPr lang="en-GB" sz="2400" dirty="0">
                <a:solidFill>
                  <a:srgbClr val="008380"/>
                </a:solidFill>
                <a:latin typeface="+mn-lt"/>
              </a:rPr>
              <a:t>l = N-c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lime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969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568908"/>
              </p:ext>
            </p:extLst>
          </p:nvPr>
        </p:nvGraphicFramePr>
        <p:xfrm>
          <a:off x="899592" y="4005064"/>
          <a:ext cx="5021263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2" name="Formel" r:id="rId4" imgW="2578100" imgH="304800" progId="Equation.3">
                  <p:embed/>
                </p:oleObj>
              </mc:Choice>
              <mc:Fallback>
                <p:oleObj name="Formel" r:id="rId4" imgW="2578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005064"/>
                        <a:ext cx="5021263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50825" y="4506589"/>
            <a:ext cx="8569325" cy="23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1600" b="1" dirty="0">
                <a:solidFill>
                  <a:schemeClr val="accent2"/>
                </a:solidFill>
                <a:latin typeface="+mn-lt"/>
              </a:rPr>
              <a:t>Binomial distribution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: probability of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#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of successes in a sequence of </a:t>
            </a:r>
            <a:r>
              <a:rPr lang="en-US" sz="1600" dirty="0">
                <a:solidFill>
                  <a:srgbClr val="008380"/>
                </a:solidFill>
                <a:latin typeface="+mn-lt"/>
              </a:rPr>
              <a:t>N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independent  trials with binary outcome, each of which yields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success with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probability </a:t>
            </a:r>
            <a:r>
              <a:rPr lang="el-GR" sz="1600" dirty="0">
                <a:solidFill>
                  <a:srgbClr val="008380"/>
                </a:solidFill>
                <a:latin typeface="+mn-lt"/>
                <a:cs typeface="Times New Roman" charset="0"/>
              </a:rPr>
              <a:t>θ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For instance, after observing 3 lime candies in a row: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8380"/>
                </a:solidFill>
                <a:latin typeface="+mn-lt"/>
              </a:rPr>
              <a:t>P([lime, lime, lime] | </a:t>
            </a:r>
            <a:r>
              <a:rPr lang="en-GB" sz="2000" dirty="0" smtClean="0">
                <a:solidFill>
                  <a:srgbClr val="008380"/>
                </a:solidFill>
                <a:latin typeface="+mn-lt"/>
              </a:rPr>
              <a:t>h</a:t>
            </a:r>
            <a:r>
              <a:rPr lang="en-US" sz="2000" baseline="-25000" dirty="0" smtClean="0">
                <a:solidFill>
                  <a:srgbClr val="008380"/>
                </a:solidFill>
                <a:latin typeface="+mn-lt"/>
                <a:cs typeface="Times New Roman" charset="0"/>
              </a:rPr>
              <a:t>50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) = 0.5</a:t>
            </a:r>
            <a:r>
              <a:rPr lang="en-GB" sz="2000" baseline="30000" dirty="0">
                <a:solidFill>
                  <a:srgbClr val="008380"/>
                </a:solidFill>
                <a:latin typeface="+mn-lt"/>
              </a:rPr>
              <a:t>3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because the probability of seeing lime for each observation is </a:t>
            </a:r>
            <a:r>
              <a:rPr lang="en-GB" sz="2000" dirty="0">
                <a:solidFill>
                  <a:srgbClr val="008380"/>
                </a:solidFill>
                <a:latin typeface="+mn-lt"/>
              </a:rPr>
              <a:t>0.5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under this hypotheses</a:t>
            </a:r>
            <a:endParaRPr lang="en-GB" sz="2000" baseline="30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98698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in Practice</a:t>
            </a:r>
          </a:p>
        </p:txBody>
      </p:sp>
      <p:grpSp>
        <p:nvGrpSpPr>
          <p:cNvPr id="381956" name="Group 4"/>
          <p:cNvGrpSpPr>
            <a:grpSpLocks/>
          </p:cNvGrpSpPr>
          <p:nvPr/>
        </p:nvGrpSpPr>
        <p:grpSpPr bwMode="auto">
          <a:xfrm>
            <a:off x="5346700" y="1785938"/>
            <a:ext cx="1069975" cy="2382837"/>
            <a:chOff x="869" y="550"/>
            <a:chExt cx="674" cy="1501"/>
          </a:xfrm>
        </p:grpSpPr>
        <p:sp>
          <p:nvSpPr>
            <p:cNvPr id="381957" name="Rectangle 5"/>
            <p:cNvSpPr>
              <a:spLocks noChangeArrowheads="1"/>
            </p:cNvSpPr>
            <p:nvPr/>
          </p:nvSpPr>
          <p:spPr bwMode="auto">
            <a:xfrm>
              <a:off x="869" y="897"/>
              <a:ext cx="674" cy="115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1958" name="Text Box 6"/>
            <p:cNvSpPr txBox="1">
              <a:spLocks noChangeArrowheads="1"/>
            </p:cNvSpPr>
            <p:nvPr/>
          </p:nvSpPr>
          <p:spPr bwMode="auto">
            <a:xfrm>
              <a:off x="1054" y="550"/>
              <a:ext cx="30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Comic Sans MS" charset="0"/>
                </a:rPr>
                <a:t>G</a:t>
              </a:r>
              <a:r>
                <a:rPr lang="en-US" sz="2400" i="1" baseline="-25000">
                  <a:latin typeface="Comic Sans MS" charset="0"/>
                </a:rPr>
                <a:t>1</a:t>
              </a:r>
              <a:endParaRPr lang="en-US" sz="2400" i="1">
                <a:latin typeface="Comic Sans MS" charset="0"/>
              </a:endParaRPr>
            </a:p>
          </p:txBody>
        </p:sp>
      </p:grpSp>
      <p:grpSp>
        <p:nvGrpSpPr>
          <p:cNvPr id="381959" name="Group 7"/>
          <p:cNvGrpSpPr>
            <a:grpSpLocks/>
          </p:cNvGrpSpPr>
          <p:nvPr/>
        </p:nvGrpSpPr>
        <p:grpSpPr bwMode="auto">
          <a:xfrm>
            <a:off x="1187450" y="1798638"/>
            <a:ext cx="1069975" cy="2382837"/>
            <a:chOff x="748" y="1133"/>
            <a:chExt cx="674" cy="1501"/>
          </a:xfrm>
        </p:grpSpPr>
        <p:grpSp>
          <p:nvGrpSpPr>
            <p:cNvPr id="381960" name="Group 8"/>
            <p:cNvGrpSpPr>
              <a:grpSpLocks/>
            </p:cNvGrpSpPr>
            <p:nvPr/>
          </p:nvGrpSpPr>
          <p:grpSpPr bwMode="auto">
            <a:xfrm>
              <a:off x="748" y="1133"/>
              <a:ext cx="674" cy="1501"/>
              <a:chOff x="869" y="550"/>
              <a:chExt cx="674" cy="1501"/>
            </a:xfrm>
          </p:grpSpPr>
          <p:sp>
            <p:nvSpPr>
              <p:cNvPr id="381961" name="Rectangle 9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62" name="Text Box 10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3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63" name="Freeform 11"/>
            <p:cNvSpPr>
              <a:spLocks/>
            </p:cNvSpPr>
            <p:nvPr/>
          </p:nvSpPr>
          <p:spPr bwMode="auto">
            <a:xfrm>
              <a:off x="821" y="1554"/>
              <a:ext cx="504" cy="884"/>
            </a:xfrm>
            <a:custGeom>
              <a:avLst/>
              <a:gdLst>
                <a:gd name="T0" fmla="*/ 0 w 504"/>
                <a:gd name="T1" fmla="*/ 0 h 884"/>
                <a:gd name="T2" fmla="*/ 149 w 504"/>
                <a:gd name="T3" fmla="*/ 18 h 884"/>
                <a:gd name="T4" fmla="*/ 189 w 504"/>
                <a:gd name="T5" fmla="*/ 63 h 884"/>
                <a:gd name="T6" fmla="*/ 86 w 504"/>
                <a:gd name="T7" fmla="*/ 195 h 884"/>
                <a:gd name="T8" fmla="*/ 138 w 504"/>
                <a:gd name="T9" fmla="*/ 275 h 884"/>
                <a:gd name="T10" fmla="*/ 343 w 504"/>
                <a:gd name="T11" fmla="*/ 115 h 884"/>
                <a:gd name="T12" fmla="*/ 492 w 504"/>
                <a:gd name="T13" fmla="*/ 269 h 884"/>
                <a:gd name="T14" fmla="*/ 269 w 504"/>
                <a:gd name="T15" fmla="*/ 400 h 884"/>
                <a:gd name="T16" fmla="*/ 395 w 504"/>
                <a:gd name="T17" fmla="*/ 492 h 884"/>
                <a:gd name="T18" fmla="*/ 400 w 504"/>
                <a:gd name="T19" fmla="*/ 635 h 884"/>
                <a:gd name="T20" fmla="*/ 155 w 504"/>
                <a:gd name="T21" fmla="*/ 509 h 884"/>
                <a:gd name="T22" fmla="*/ 75 w 504"/>
                <a:gd name="T23" fmla="*/ 840 h 884"/>
                <a:gd name="T24" fmla="*/ 286 w 504"/>
                <a:gd name="T25" fmla="*/ 77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" h="884">
                  <a:moveTo>
                    <a:pt x="0" y="0"/>
                  </a:moveTo>
                  <a:cubicBezTo>
                    <a:pt x="50" y="7"/>
                    <a:pt x="99" y="12"/>
                    <a:pt x="149" y="18"/>
                  </a:cubicBezTo>
                  <a:cubicBezTo>
                    <a:pt x="177" y="26"/>
                    <a:pt x="178" y="35"/>
                    <a:pt x="189" y="63"/>
                  </a:cubicBezTo>
                  <a:cubicBezTo>
                    <a:pt x="179" y="92"/>
                    <a:pt x="100" y="166"/>
                    <a:pt x="86" y="195"/>
                  </a:cubicBezTo>
                  <a:cubicBezTo>
                    <a:pt x="77" y="230"/>
                    <a:pt x="117" y="253"/>
                    <a:pt x="138" y="275"/>
                  </a:cubicBezTo>
                  <a:cubicBezTo>
                    <a:pt x="162" y="294"/>
                    <a:pt x="320" y="96"/>
                    <a:pt x="343" y="115"/>
                  </a:cubicBezTo>
                  <a:cubicBezTo>
                    <a:pt x="402" y="114"/>
                    <a:pt x="504" y="222"/>
                    <a:pt x="492" y="269"/>
                  </a:cubicBezTo>
                  <a:cubicBezTo>
                    <a:pt x="480" y="316"/>
                    <a:pt x="285" y="363"/>
                    <a:pt x="269" y="400"/>
                  </a:cubicBezTo>
                  <a:cubicBezTo>
                    <a:pt x="272" y="415"/>
                    <a:pt x="398" y="476"/>
                    <a:pt x="395" y="492"/>
                  </a:cubicBezTo>
                  <a:cubicBezTo>
                    <a:pt x="391" y="517"/>
                    <a:pt x="452" y="608"/>
                    <a:pt x="400" y="635"/>
                  </a:cubicBezTo>
                  <a:cubicBezTo>
                    <a:pt x="348" y="662"/>
                    <a:pt x="188" y="510"/>
                    <a:pt x="155" y="509"/>
                  </a:cubicBezTo>
                  <a:cubicBezTo>
                    <a:pt x="122" y="508"/>
                    <a:pt x="64" y="818"/>
                    <a:pt x="75" y="840"/>
                  </a:cubicBezTo>
                  <a:cubicBezTo>
                    <a:pt x="97" y="884"/>
                    <a:pt x="242" y="786"/>
                    <a:pt x="286" y="7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1964" name="Group 12"/>
          <p:cNvGrpSpPr>
            <a:grpSpLocks/>
          </p:cNvGrpSpPr>
          <p:nvPr/>
        </p:nvGrpSpPr>
        <p:grpSpPr bwMode="auto">
          <a:xfrm>
            <a:off x="3338513" y="1798638"/>
            <a:ext cx="1069975" cy="2382837"/>
            <a:chOff x="2103" y="1133"/>
            <a:chExt cx="674" cy="1501"/>
          </a:xfrm>
        </p:grpSpPr>
        <p:grpSp>
          <p:nvGrpSpPr>
            <p:cNvPr id="381965" name="Group 13"/>
            <p:cNvGrpSpPr>
              <a:grpSpLocks/>
            </p:cNvGrpSpPr>
            <p:nvPr/>
          </p:nvGrpSpPr>
          <p:grpSpPr bwMode="auto">
            <a:xfrm>
              <a:off x="2103" y="1133"/>
              <a:ext cx="674" cy="1501"/>
              <a:chOff x="869" y="550"/>
              <a:chExt cx="674" cy="1501"/>
            </a:xfrm>
          </p:grpSpPr>
          <p:sp>
            <p:nvSpPr>
              <p:cNvPr id="381966" name="Rectangle 14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67" name="Text Box 15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2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68" name="Freeform 16"/>
            <p:cNvSpPr>
              <a:spLocks/>
            </p:cNvSpPr>
            <p:nvPr/>
          </p:nvSpPr>
          <p:spPr bwMode="auto">
            <a:xfrm>
              <a:off x="2296" y="1591"/>
              <a:ext cx="360" cy="868"/>
            </a:xfrm>
            <a:custGeom>
              <a:avLst/>
              <a:gdLst>
                <a:gd name="T0" fmla="*/ 0 w 360"/>
                <a:gd name="T1" fmla="*/ 0 h 868"/>
                <a:gd name="T2" fmla="*/ 155 w 360"/>
                <a:gd name="T3" fmla="*/ 103 h 868"/>
                <a:gd name="T4" fmla="*/ 52 w 360"/>
                <a:gd name="T5" fmla="*/ 234 h 868"/>
                <a:gd name="T6" fmla="*/ 35 w 360"/>
                <a:gd name="T7" fmla="*/ 514 h 868"/>
                <a:gd name="T8" fmla="*/ 160 w 360"/>
                <a:gd name="T9" fmla="*/ 571 h 868"/>
                <a:gd name="T10" fmla="*/ 178 w 360"/>
                <a:gd name="T11" fmla="*/ 405 h 868"/>
                <a:gd name="T12" fmla="*/ 320 w 360"/>
                <a:gd name="T13" fmla="*/ 394 h 868"/>
                <a:gd name="T14" fmla="*/ 326 w 360"/>
                <a:gd name="T15" fmla="*/ 588 h 868"/>
                <a:gd name="T16" fmla="*/ 115 w 360"/>
                <a:gd name="T17" fmla="*/ 754 h 868"/>
                <a:gd name="T18" fmla="*/ 246 w 360"/>
                <a:gd name="T1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68">
                  <a:moveTo>
                    <a:pt x="0" y="0"/>
                  </a:moveTo>
                  <a:cubicBezTo>
                    <a:pt x="73" y="32"/>
                    <a:pt x="146" y="64"/>
                    <a:pt x="155" y="103"/>
                  </a:cubicBezTo>
                  <a:cubicBezTo>
                    <a:pt x="164" y="142"/>
                    <a:pt x="72" y="165"/>
                    <a:pt x="52" y="234"/>
                  </a:cubicBezTo>
                  <a:cubicBezTo>
                    <a:pt x="32" y="303"/>
                    <a:pt x="17" y="458"/>
                    <a:pt x="35" y="514"/>
                  </a:cubicBezTo>
                  <a:cubicBezTo>
                    <a:pt x="53" y="570"/>
                    <a:pt x="136" y="589"/>
                    <a:pt x="160" y="571"/>
                  </a:cubicBezTo>
                  <a:cubicBezTo>
                    <a:pt x="184" y="553"/>
                    <a:pt x="151" y="434"/>
                    <a:pt x="178" y="405"/>
                  </a:cubicBezTo>
                  <a:cubicBezTo>
                    <a:pt x="205" y="376"/>
                    <a:pt x="295" y="364"/>
                    <a:pt x="320" y="394"/>
                  </a:cubicBezTo>
                  <a:cubicBezTo>
                    <a:pt x="345" y="424"/>
                    <a:pt x="360" y="528"/>
                    <a:pt x="326" y="588"/>
                  </a:cubicBezTo>
                  <a:cubicBezTo>
                    <a:pt x="292" y="648"/>
                    <a:pt x="128" y="707"/>
                    <a:pt x="115" y="754"/>
                  </a:cubicBezTo>
                  <a:cubicBezTo>
                    <a:pt x="102" y="801"/>
                    <a:pt x="174" y="834"/>
                    <a:pt x="246" y="86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1969" name="Freeform 17"/>
          <p:cNvSpPr>
            <a:spLocks/>
          </p:cNvSpPr>
          <p:nvPr/>
        </p:nvSpPr>
        <p:spPr bwMode="auto">
          <a:xfrm>
            <a:off x="5514975" y="2593975"/>
            <a:ext cx="869950" cy="1406525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1970" name="AutoShape 18"/>
          <p:cNvSpPr>
            <a:spLocks noChangeArrowheads="1"/>
          </p:cNvSpPr>
          <p:nvPr/>
        </p:nvSpPr>
        <p:spPr bwMode="auto">
          <a:xfrm>
            <a:off x="6950075" y="2640013"/>
            <a:ext cx="1646238" cy="898525"/>
          </a:xfrm>
          <a:prstGeom prst="wedgeRoundRectCallout">
            <a:avLst>
              <a:gd name="adj1" fmla="val -88380"/>
              <a:gd name="adj2" fmla="val 20500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Parametric optimization (EM)</a:t>
            </a:r>
            <a:endParaRPr lang="en-US" sz="2400">
              <a:latin typeface="Arial" charset="0"/>
            </a:endParaRPr>
          </a:p>
        </p:txBody>
      </p:sp>
      <p:sp>
        <p:nvSpPr>
          <p:cNvPr id="381971" name="AutoShape 19"/>
          <p:cNvSpPr>
            <a:spLocks noChangeArrowheads="1"/>
          </p:cNvSpPr>
          <p:nvPr/>
        </p:nvSpPr>
        <p:spPr bwMode="auto">
          <a:xfrm>
            <a:off x="7029450" y="1598613"/>
            <a:ext cx="1868488" cy="371475"/>
          </a:xfrm>
          <a:prstGeom prst="wedgeRoundRectCallout">
            <a:avLst>
              <a:gd name="adj1" fmla="val -87296"/>
              <a:gd name="adj2" fmla="val 155556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Parameter space</a:t>
            </a:r>
            <a:endParaRPr lang="en-US" sz="2400">
              <a:latin typeface="Arial" charset="0"/>
            </a:endParaRPr>
          </a:p>
        </p:txBody>
      </p:sp>
      <p:sp>
        <p:nvSpPr>
          <p:cNvPr id="381972" name="AutoShape 20"/>
          <p:cNvSpPr>
            <a:spLocks noChangeArrowheads="1"/>
          </p:cNvSpPr>
          <p:nvPr/>
        </p:nvSpPr>
        <p:spPr bwMode="auto">
          <a:xfrm>
            <a:off x="6869113" y="3794125"/>
            <a:ext cx="1733550" cy="371475"/>
          </a:xfrm>
          <a:prstGeom prst="wedgeRoundRectCallout">
            <a:avLst>
              <a:gd name="adj1" fmla="val -86079"/>
              <a:gd name="adj2" fmla="val -426"/>
              <a:gd name="adj3" fmla="val 16667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600">
                <a:latin typeface="Arial" charset="0"/>
              </a:rPr>
              <a:t>Local Maximum</a:t>
            </a:r>
          </a:p>
        </p:txBody>
      </p:sp>
      <p:grpSp>
        <p:nvGrpSpPr>
          <p:cNvPr id="381973" name="Group 21"/>
          <p:cNvGrpSpPr>
            <a:grpSpLocks/>
          </p:cNvGrpSpPr>
          <p:nvPr/>
        </p:nvGrpSpPr>
        <p:grpSpPr bwMode="auto">
          <a:xfrm>
            <a:off x="1716088" y="4256088"/>
            <a:ext cx="6126162" cy="2424112"/>
            <a:chOff x="1081" y="2681"/>
            <a:chExt cx="3859" cy="1527"/>
          </a:xfrm>
        </p:grpSpPr>
        <p:grpSp>
          <p:nvGrpSpPr>
            <p:cNvPr id="381974" name="Group 22"/>
            <p:cNvGrpSpPr>
              <a:grpSpLocks/>
            </p:cNvGrpSpPr>
            <p:nvPr/>
          </p:nvGrpSpPr>
          <p:grpSpPr bwMode="auto">
            <a:xfrm>
              <a:off x="1081" y="2707"/>
              <a:ext cx="674" cy="1501"/>
              <a:chOff x="869" y="550"/>
              <a:chExt cx="674" cy="1501"/>
            </a:xfrm>
          </p:grpSpPr>
          <p:sp>
            <p:nvSpPr>
              <p:cNvPr id="381975" name="Rectangle 23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76" name="Text Box 24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4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grpSp>
          <p:nvGrpSpPr>
            <p:cNvPr id="381977" name="Group 25"/>
            <p:cNvGrpSpPr>
              <a:grpSpLocks/>
            </p:cNvGrpSpPr>
            <p:nvPr/>
          </p:nvGrpSpPr>
          <p:grpSpPr bwMode="auto">
            <a:xfrm>
              <a:off x="4266" y="2681"/>
              <a:ext cx="674" cy="1501"/>
              <a:chOff x="869" y="550"/>
              <a:chExt cx="674" cy="1501"/>
            </a:xfrm>
          </p:grpSpPr>
          <p:sp>
            <p:nvSpPr>
              <p:cNvPr id="381978" name="Rectangle 26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79" name="Text Box 27"/>
              <p:cNvSpPr txBox="1">
                <a:spLocks noChangeArrowheads="1"/>
              </p:cNvSpPr>
              <p:nvPr/>
            </p:nvSpPr>
            <p:spPr bwMode="auto">
              <a:xfrm>
                <a:off x="1049" y="550"/>
                <a:ext cx="31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n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1980" name="Freeform 28"/>
            <p:cNvSpPr>
              <a:spLocks/>
            </p:cNvSpPr>
            <p:nvPr/>
          </p:nvSpPr>
          <p:spPr bwMode="auto">
            <a:xfrm>
              <a:off x="1153" y="3185"/>
              <a:ext cx="508" cy="928"/>
            </a:xfrm>
            <a:custGeom>
              <a:avLst/>
              <a:gdLst>
                <a:gd name="T0" fmla="*/ 34 w 508"/>
                <a:gd name="T1" fmla="*/ 4 h 928"/>
                <a:gd name="T2" fmla="*/ 68 w 508"/>
                <a:gd name="T3" fmla="*/ 9 h 928"/>
                <a:gd name="T4" fmla="*/ 223 w 508"/>
                <a:gd name="T5" fmla="*/ 61 h 928"/>
                <a:gd name="T6" fmla="*/ 46 w 508"/>
                <a:gd name="T7" fmla="*/ 164 h 928"/>
                <a:gd name="T8" fmla="*/ 400 w 508"/>
                <a:gd name="T9" fmla="*/ 261 h 928"/>
                <a:gd name="T10" fmla="*/ 183 w 508"/>
                <a:gd name="T11" fmla="*/ 284 h 928"/>
                <a:gd name="T12" fmla="*/ 108 w 508"/>
                <a:gd name="T13" fmla="*/ 427 h 928"/>
                <a:gd name="T14" fmla="*/ 257 w 508"/>
                <a:gd name="T15" fmla="*/ 358 h 928"/>
                <a:gd name="T16" fmla="*/ 331 w 508"/>
                <a:gd name="T17" fmla="*/ 529 h 928"/>
                <a:gd name="T18" fmla="*/ 126 w 508"/>
                <a:gd name="T19" fmla="*/ 575 h 928"/>
                <a:gd name="T20" fmla="*/ 40 w 508"/>
                <a:gd name="T21" fmla="*/ 735 h 928"/>
                <a:gd name="T22" fmla="*/ 166 w 508"/>
                <a:gd name="T23" fmla="*/ 838 h 928"/>
                <a:gd name="T24" fmla="*/ 200 w 508"/>
                <a:gd name="T25" fmla="*/ 667 h 928"/>
                <a:gd name="T26" fmla="*/ 286 w 508"/>
                <a:gd name="T27" fmla="*/ 792 h 928"/>
                <a:gd name="T28" fmla="*/ 388 w 508"/>
                <a:gd name="T29" fmla="*/ 907 h 928"/>
                <a:gd name="T30" fmla="*/ 446 w 508"/>
                <a:gd name="T31" fmla="*/ 667 h 928"/>
                <a:gd name="T32" fmla="*/ 508 w 508"/>
                <a:gd name="T33" fmla="*/ 40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928">
                  <a:moveTo>
                    <a:pt x="34" y="4"/>
                  </a:moveTo>
                  <a:cubicBezTo>
                    <a:pt x="35" y="2"/>
                    <a:pt x="37" y="0"/>
                    <a:pt x="68" y="9"/>
                  </a:cubicBezTo>
                  <a:cubicBezTo>
                    <a:pt x="99" y="18"/>
                    <a:pt x="227" y="35"/>
                    <a:pt x="223" y="61"/>
                  </a:cubicBezTo>
                  <a:cubicBezTo>
                    <a:pt x="219" y="87"/>
                    <a:pt x="17" y="131"/>
                    <a:pt x="46" y="164"/>
                  </a:cubicBezTo>
                  <a:cubicBezTo>
                    <a:pt x="75" y="197"/>
                    <a:pt x="377" y="241"/>
                    <a:pt x="400" y="261"/>
                  </a:cubicBezTo>
                  <a:cubicBezTo>
                    <a:pt x="423" y="281"/>
                    <a:pt x="232" y="256"/>
                    <a:pt x="183" y="284"/>
                  </a:cubicBezTo>
                  <a:cubicBezTo>
                    <a:pt x="134" y="312"/>
                    <a:pt x="0" y="347"/>
                    <a:pt x="108" y="427"/>
                  </a:cubicBezTo>
                  <a:cubicBezTo>
                    <a:pt x="216" y="507"/>
                    <a:pt x="220" y="341"/>
                    <a:pt x="257" y="358"/>
                  </a:cubicBezTo>
                  <a:cubicBezTo>
                    <a:pt x="294" y="375"/>
                    <a:pt x="353" y="493"/>
                    <a:pt x="331" y="529"/>
                  </a:cubicBezTo>
                  <a:cubicBezTo>
                    <a:pt x="309" y="565"/>
                    <a:pt x="174" y="541"/>
                    <a:pt x="126" y="575"/>
                  </a:cubicBezTo>
                  <a:cubicBezTo>
                    <a:pt x="78" y="609"/>
                    <a:pt x="33" y="691"/>
                    <a:pt x="40" y="735"/>
                  </a:cubicBezTo>
                  <a:cubicBezTo>
                    <a:pt x="47" y="779"/>
                    <a:pt x="139" y="849"/>
                    <a:pt x="166" y="838"/>
                  </a:cubicBezTo>
                  <a:cubicBezTo>
                    <a:pt x="193" y="827"/>
                    <a:pt x="180" y="675"/>
                    <a:pt x="200" y="667"/>
                  </a:cubicBezTo>
                  <a:cubicBezTo>
                    <a:pt x="220" y="659"/>
                    <a:pt x="255" y="752"/>
                    <a:pt x="286" y="792"/>
                  </a:cubicBezTo>
                  <a:cubicBezTo>
                    <a:pt x="317" y="832"/>
                    <a:pt x="361" y="928"/>
                    <a:pt x="388" y="907"/>
                  </a:cubicBezTo>
                  <a:cubicBezTo>
                    <a:pt x="415" y="886"/>
                    <a:pt x="426" y="750"/>
                    <a:pt x="446" y="667"/>
                  </a:cubicBezTo>
                  <a:cubicBezTo>
                    <a:pt x="466" y="584"/>
                    <a:pt x="487" y="496"/>
                    <a:pt x="508" y="40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1981" name="Freeform 29"/>
            <p:cNvSpPr>
              <a:spLocks/>
            </p:cNvSpPr>
            <p:nvPr/>
          </p:nvSpPr>
          <p:spPr bwMode="auto">
            <a:xfrm>
              <a:off x="4389" y="3114"/>
              <a:ext cx="421" cy="934"/>
            </a:xfrm>
            <a:custGeom>
              <a:avLst/>
              <a:gdLst>
                <a:gd name="T0" fmla="*/ 15 w 421"/>
                <a:gd name="T1" fmla="*/ 94 h 934"/>
                <a:gd name="T2" fmla="*/ 187 w 421"/>
                <a:gd name="T3" fmla="*/ 9 h 934"/>
                <a:gd name="T4" fmla="*/ 301 w 421"/>
                <a:gd name="T5" fmla="*/ 37 h 934"/>
                <a:gd name="T6" fmla="*/ 101 w 421"/>
                <a:gd name="T7" fmla="*/ 221 h 934"/>
                <a:gd name="T8" fmla="*/ 10 w 421"/>
                <a:gd name="T9" fmla="*/ 409 h 934"/>
                <a:gd name="T10" fmla="*/ 158 w 421"/>
                <a:gd name="T11" fmla="*/ 489 h 934"/>
                <a:gd name="T12" fmla="*/ 227 w 421"/>
                <a:gd name="T13" fmla="*/ 392 h 934"/>
                <a:gd name="T14" fmla="*/ 369 w 421"/>
                <a:gd name="T15" fmla="*/ 381 h 934"/>
                <a:gd name="T16" fmla="*/ 375 w 421"/>
                <a:gd name="T17" fmla="*/ 649 h 934"/>
                <a:gd name="T18" fmla="*/ 164 w 421"/>
                <a:gd name="T19" fmla="*/ 741 h 934"/>
                <a:gd name="T20" fmla="*/ 421 w 421"/>
                <a:gd name="T2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934">
                  <a:moveTo>
                    <a:pt x="15" y="94"/>
                  </a:moveTo>
                  <a:cubicBezTo>
                    <a:pt x="44" y="81"/>
                    <a:pt x="139" y="18"/>
                    <a:pt x="187" y="9"/>
                  </a:cubicBezTo>
                  <a:cubicBezTo>
                    <a:pt x="235" y="0"/>
                    <a:pt x="315" y="2"/>
                    <a:pt x="301" y="37"/>
                  </a:cubicBezTo>
                  <a:cubicBezTo>
                    <a:pt x="287" y="72"/>
                    <a:pt x="150" y="159"/>
                    <a:pt x="101" y="221"/>
                  </a:cubicBezTo>
                  <a:cubicBezTo>
                    <a:pt x="52" y="283"/>
                    <a:pt x="0" y="364"/>
                    <a:pt x="10" y="409"/>
                  </a:cubicBezTo>
                  <a:cubicBezTo>
                    <a:pt x="20" y="454"/>
                    <a:pt x="122" y="492"/>
                    <a:pt x="158" y="489"/>
                  </a:cubicBezTo>
                  <a:cubicBezTo>
                    <a:pt x="194" y="486"/>
                    <a:pt x="192" y="410"/>
                    <a:pt x="227" y="392"/>
                  </a:cubicBezTo>
                  <a:cubicBezTo>
                    <a:pt x="262" y="374"/>
                    <a:pt x="344" y="338"/>
                    <a:pt x="369" y="381"/>
                  </a:cubicBezTo>
                  <a:cubicBezTo>
                    <a:pt x="394" y="424"/>
                    <a:pt x="409" y="589"/>
                    <a:pt x="375" y="649"/>
                  </a:cubicBezTo>
                  <a:cubicBezTo>
                    <a:pt x="341" y="709"/>
                    <a:pt x="156" y="694"/>
                    <a:pt x="164" y="741"/>
                  </a:cubicBezTo>
                  <a:cubicBezTo>
                    <a:pt x="172" y="788"/>
                    <a:pt x="368" y="894"/>
                    <a:pt x="421" y="9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1982" name="Group 30"/>
            <p:cNvGrpSpPr>
              <a:grpSpLocks/>
            </p:cNvGrpSpPr>
            <p:nvPr/>
          </p:nvGrpSpPr>
          <p:grpSpPr bwMode="auto">
            <a:xfrm>
              <a:off x="2239" y="3378"/>
              <a:ext cx="1312" cy="156"/>
              <a:chOff x="2349" y="2899"/>
              <a:chExt cx="1312" cy="156"/>
            </a:xfrm>
          </p:grpSpPr>
          <p:sp>
            <p:nvSpPr>
              <p:cNvPr id="381983" name="Oval 31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84" name="Oval 32"/>
              <p:cNvSpPr>
                <a:spLocks noChangeArrowheads="1"/>
              </p:cNvSpPr>
              <p:nvPr/>
            </p:nvSpPr>
            <p:spPr bwMode="auto">
              <a:xfrm>
                <a:off x="2925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1985" name="Oval 33"/>
              <p:cNvSpPr>
                <a:spLocks noChangeArrowheads="1"/>
              </p:cNvSpPr>
              <p:nvPr/>
            </p:nvSpPr>
            <p:spPr bwMode="auto">
              <a:xfrm>
                <a:off x="3501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1986" name="Freeform 34"/>
          <p:cNvSpPr>
            <a:spLocks/>
          </p:cNvSpPr>
          <p:nvPr/>
        </p:nvSpPr>
        <p:spPr bwMode="auto">
          <a:xfrm flipH="1" flipV="1">
            <a:off x="5567363" y="2589213"/>
            <a:ext cx="55562" cy="42862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1989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608013" y="1428750"/>
            <a:ext cx="8002587" cy="533400"/>
          </a:xfrm>
          <a:noFill/>
          <a:ln/>
        </p:spPr>
        <p:txBody>
          <a:bodyPr/>
          <a:lstStyle/>
          <a:p>
            <a:r>
              <a:rPr lang="en-US"/>
              <a:t>Perform EM for each candidate graph</a:t>
            </a:r>
          </a:p>
        </p:txBody>
      </p:sp>
      <p:sp>
        <p:nvSpPr>
          <p:cNvPr id="381990" name="Text Box 38"/>
          <p:cNvSpPr txBox="1">
            <a:spLocks noChangeArrowheads="1"/>
          </p:cNvSpPr>
          <p:nvPr/>
        </p:nvSpPr>
        <p:spPr bwMode="auto">
          <a:xfrm rot="-5400000">
            <a:off x="8521700" y="4567238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4F45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</a:rPr>
              <a:t>- Learning</a:t>
            </a:r>
          </a:p>
        </p:txBody>
      </p:sp>
    </p:spTree>
    <p:extLst>
      <p:ext uri="{BB962C8B-B14F-4D97-AF65-F5344CB8AC3E}">
        <p14:creationId xmlns:p14="http://schemas.microsoft.com/office/powerpoint/2010/main" val="3573364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9" grpId="0" animBg="1"/>
      <p:bldP spid="381970" grpId="0" animBg="1" autoUpdateAnimBg="0"/>
      <p:bldP spid="381972" grpId="0" animBg="1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Search in Practice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28750"/>
            <a:ext cx="8002587" cy="533400"/>
          </a:xfrm>
        </p:spPr>
        <p:txBody>
          <a:bodyPr/>
          <a:lstStyle/>
          <a:p>
            <a:r>
              <a:rPr lang="en-US"/>
              <a:t>Perform EM for each candidate graph</a:t>
            </a:r>
          </a:p>
        </p:txBody>
      </p:sp>
      <p:grpSp>
        <p:nvGrpSpPr>
          <p:cNvPr id="386052" name="Group 4"/>
          <p:cNvGrpSpPr>
            <a:grpSpLocks/>
          </p:cNvGrpSpPr>
          <p:nvPr/>
        </p:nvGrpSpPr>
        <p:grpSpPr bwMode="auto">
          <a:xfrm>
            <a:off x="5346700" y="1785938"/>
            <a:ext cx="1069975" cy="2382837"/>
            <a:chOff x="869" y="550"/>
            <a:chExt cx="674" cy="1501"/>
          </a:xfrm>
        </p:grpSpPr>
        <p:sp>
          <p:nvSpPr>
            <p:cNvPr id="386053" name="Rectangle 5"/>
            <p:cNvSpPr>
              <a:spLocks noChangeArrowheads="1"/>
            </p:cNvSpPr>
            <p:nvPr/>
          </p:nvSpPr>
          <p:spPr bwMode="auto">
            <a:xfrm>
              <a:off x="869" y="897"/>
              <a:ext cx="674" cy="115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6054" name="Text Box 6"/>
            <p:cNvSpPr txBox="1">
              <a:spLocks noChangeArrowheads="1"/>
            </p:cNvSpPr>
            <p:nvPr/>
          </p:nvSpPr>
          <p:spPr bwMode="auto">
            <a:xfrm>
              <a:off x="1054" y="550"/>
              <a:ext cx="305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>
                  <a:latin typeface="Comic Sans MS" charset="0"/>
                </a:rPr>
                <a:t>G</a:t>
              </a:r>
              <a:r>
                <a:rPr lang="en-US" sz="2400" i="1" baseline="-25000">
                  <a:latin typeface="Comic Sans MS" charset="0"/>
                </a:rPr>
                <a:t>1</a:t>
              </a:r>
              <a:endParaRPr lang="en-US" sz="2400" i="1">
                <a:latin typeface="Comic Sans MS" charset="0"/>
              </a:endParaRPr>
            </a:p>
          </p:txBody>
        </p:sp>
      </p:grpSp>
      <p:grpSp>
        <p:nvGrpSpPr>
          <p:cNvPr id="386055" name="Group 7"/>
          <p:cNvGrpSpPr>
            <a:grpSpLocks/>
          </p:cNvGrpSpPr>
          <p:nvPr/>
        </p:nvGrpSpPr>
        <p:grpSpPr bwMode="auto">
          <a:xfrm>
            <a:off x="1187450" y="1798638"/>
            <a:ext cx="1069975" cy="2382837"/>
            <a:chOff x="748" y="1133"/>
            <a:chExt cx="674" cy="1501"/>
          </a:xfrm>
        </p:grpSpPr>
        <p:grpSp>
          <p:nvGrpSpPr>
            <p:cNvPr id="386056" name="Group 8"/>
            <p:cNvGrpSpPr>
              <a:grpSpLocks/>
            </p:cNvGrpSpPr>
            <p:nvPr/>
          </p:nvGrpSpPr>
          <p:grpSpPr bwMode="auto">
            <a:xfrm>
              <a:off x="748" y="1133"/>
              <a:ext cx="674" cy="1501"/>
              <a:chOff x="869" y="550"/>
              <a:chExt cx="674" cy="1501"/>
            </a:xfrm>
          </p:grpSpPr>
          <p:sp>
            <p:nvSpPr>
              <p:cNvPr id="386057" name="Rectangle 9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58" name="Text Box 10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3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59" name="Freeform 11"/>
            <p:cNvSpPr>
              <a:spLocks/>
            </p:cNvSpPr>
            <p:nvPr/>
          </p:nvSpPr>
          <p:spPr bwMode="auto">
            <a:xfrm>
              <a:off x="821" y="1554"/>
              <a:ext cx="504" cy="884"/>
            </a:xfrm>
            <a:custGeom>
              <a:avLst/>
              <a:gdLst>
                <a:gd name="T0" fmla="*/ 0 w 504"/>
                <a:gd name="T1" fmla="*/ 0 h 884"/>
                <a:gd name="T2" fmla="*/ 149 w 504"/>
                <a:gd name="T3" fmla="*/ 18 h 884"/>
                <a:gd name="T4" fmla="*/ 189 w 504"/>
                <a:gd name="T5" fmla="*/ 63 h 884"/>
                <a:gd name="T6" fmla="*/ 86 w 504"/>
                <a:gd name="T7" fmla="*/ 195 h 884"/>
                <a:gd name="T8" fmla="*/ 138 w 504"/>
                <a:gd name="T9" fmla="*/ 275 h 884"/>
                <a:gd name="T10" fmla="*/ 343 w 504"/>
                <a:gd name="T11" fmla="*/ 115 h 884"/>
                <a:gd name="T12" fmla="*/ 492 w 504"/>
                <a:gd name="T13" fmla="*/ 269 h 884"/>
                <a:gd name="T14" fmla="*/ 269 w 504"/>
                <a:gd name="T15" fmla="*/ 400 h 884"/>
                <a:gd name="T16" fmla="*/ 395 w 504"/>
                <a:gd name="T17" fmla="*/ 492 h 884"/>
                <a:gd name="T18" fmla="*/ 400 w 504"/>
                <a:gd name="T19" fmla="*/ 635 h 884"/>
                <a:gd name="T20" fmla="*/ 155 w 504"/>
                <a:gd name="T21" fmla="*/ 509 h 884"/>
                <a:gd name="T22" fmla="*/ 75 w 504"/>
                <a:gd name="T23" fmla="*/ 840 h 884"/>
                <a:gd name="T24" fmla="*/ 286 w 504"/>
                <a:gd name="T25" fmla="*/ 772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4" h="884">
                  <a:moveTo>
                    <a:pt x="0" y="0"/>
                  </a:moveTo>
                  <a:cubicBezTo>
                    <a:pt x="50" y="7"/>
                    <a:pt x="99" y="12"/>
                    <a:pt x="149" y="18"/>
                  </a:cubicBezTo>
                  <a:cubicBezTo>
                    <a:pt x="177" y="26"/>
                    <a:pt x="178" y="35"/>
                    <a:pt x="189" y="63"/>
                  </a:cubicBezTo>
                  <a:cubicBezTo>
                    <a:pt x="179" y="92"/>
                    <a:pt x="100" y="166"/>
                    <a:pt x="86" y="195"/>
                  </a:cubicBezTo>
                  <a:cubicBezTo>
                    <a:pt x="77" y="230"/>
                    <a:pt x="117" y="253"/>
                    <a:pt x="138" y="275"/>
                  </a:cubicBezTo>
                  <a:cubicBezTo>
                    <a:pt x="162" y="294"/>
                    <a:pt x="320" y="96"/>
                    <a:pt x="343" y="115"/>
                  </a:cubicBezTo>
                  <a:cubicBezTo>
                    <a:pt x="402" y="114"/>
                    <a:pt x="504" y="222"/>
                    <a:pt x="492" y="269"/>
                  </a:cubicBezTo>
                  <a:cubicBezTo>
                    <a:pt x="480" y="316"/>
                    <a:pt x="285" y="363"/>
                    <a:pt x="269" y="400"/>
                  </a:cubicBezTo>
                  <a:cubicBezTo>
                    <a:pt x="272" y="415"/>
                    <a:pt x="398" y="476"/>
                    <a:pt x="395" y="492"/>
                  </a:cubicBezTo>
                  <a:cubicBezTo>
                    <a:pt x="391" y="517"/>
                    <a:pt x="452" y="608"/>
                    <a:pt x="400" y="635"/>
                  </a:cubicBezTo>
                  <a:cubicBezTo>
                    <a:pt x="348" y="662"/>
                    <a:pt x="188" y="510"/>
                    <a:pt x="155" y="509"/>
                  </a:cubicBezTo>
                  <a:cubicBezTo>
                    <a:pt x="122" y="508"/>
                    <a:pt x="64" y="818"/>
                    <a:pt x="75" y="840"/>
                  </a:cubicBezTo>
                  <a:cubicBezTo>
                    <a:pt x="97" y="884"/>
                    <a:pt x="242" y="786"/>
                    <a:pt x="286" y="772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grpSp>
        <p:nvGrpSpPr>
          <p:cNvPr id="386060" name="Group 12"/>
          <p:cNvGrpSpPr>
            <a:grpSpLocks/>
          </p:cNvGrpSpPr>
          <p:nvPr/>
        </p:nvGrpSpPr>
        <p:grpSpPr bwMode="auto">
          <a:xfrm>
            <a:off x="3338513" y="1798638"/>
            <a:ext cx="1069975" cy="2382837"/>
            <a:chOff x="2103" y="1133"/>
            <a:chExt cx="674" cy="1501"/>
          </a:xfrm>
        </p:grpSpPr>
        <p:grpSp>
          <p:nvGrpSpPr>
            <p:cNvPr id="386061" name="Group 13"/>
            <p:cNvGrpSpPr>
              <a:grpSpLocks/>
            </p:cNvGrpSpPr>
            <p:nvPr/>
          </p:nvGrpSpPr>
          <p:grpSpPr bwMode="auto">
            <a:xfrm>
              <a:off x="2103" y="1133"/>
              <a:ext cx="674" cy="1501"/>
              <a:chOff x="869" y="550"/>
              <a:chExt cx="674" cy="1501"/>
            </a:xfrm>
          </p:grpSpPr>
          <p:sp>
            <p:nvSpPr>
              <p:cNvPr id="386062" name="Rectangle 14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63" name="Text Box 15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2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64" name="Freeform 16"/>
            <p:cNvSpPr>
              <a:spLocks/>
            </p:cNvSpPr>
            <p:nvPr/>
          </p:nvSpPr>
          <p:spPr bwMode="auto">
            <a:xfrm>
              <a:off x="2296" y="1591"/>
              <a:ext cx="360" cy="868"/>
            </a:xfrm>
            <a:custGeom>
              <a:avLst/>
              <a:gdLst>
                <a:gd name="T0" fmla="*/ 0 w 360"/>
                <a:gd name="T1" fmla="*/ 0 h 868"/>
                <a:gd name="T2" fmla="*/ 155 w 360"/>
                <a:gd name="T3" fmla="*/ 103 h 868"/>
                <a:gd name="T4" fmla="*/ 52 w 360"/>
                <a:gd name="T5" fmla="*/ 234 h 868"/>
                <a:gd name="T6" fmla="*/ 35 w 360"/>
                <a:gd name="T7" fmla="*/ 514 h 868"/>
                <a:gd name="T8" fmla="*/ 160 w 360"/>
                <a:gd name="T9" fmla="*/ 571 h 868"/>
                <a:gd name="T10" fmla="*/ 178 w 360"/>
                <a:gd name="T11" fmla="*/ 405 h 868"/>
                <a:gd name="T12" fmla="*/ 320 w 360"/>
                <a:gd name="T13" fmla="*/ 394 h 868"/>
                <a:gd name="T14" fmla="*/ 326 w 360"/>
                <a:gd name="T15" fmla="*/ 588 h 868"/>
                <a:gd name="T16" fmla="*/ 115 w 360"/>
                <a:gd name="T17" fmla="*/ 754 h 868"/>
                <a:gd name="T18" fmla="*/ 246 w 360"/>
                <a:gd name="T19" fmla="*/ 86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0" h="868">
                  <a:moveTo>
                    <a:pt x="0" y="0"/>
                  </a:moveTo>
                  <a:cubicBezTo>
                    <a:pt x="73" y="32"/>
                    <a:pt x="146" y="64"/>
                    <a:pt x="155" y="103"/>
                  </a:cubicBezTo>
                  <a:cubicBezTo>
                    <a:pt x="164" y="142"/>
                    <a:pt x="72" y="165"/>
                    <a:pt x="52" y="234"/>
                  </a:cubicBezTo>
                  <a:cubicBezTo>
                    <a:pt x="32" y="303"/>
                    <a:pt x="17" y="458"/>
                    <a:pt x="35" y="514"/>
                  </a:cubicBezTo>
                  <a:cubicBezTo>
                    <a:pt x="53" y="570"/>
                    <a:pt x="136" y="589"/>
                    <a:pt x="160" y="571"/>
                  </a:cubicBezTo>
                  <a:cubicBezTo>
                    <a:pt x="184" y="553"/>
                    <a:pt x="151" y="434"/>
                    <a:pt x="178" y="405"/>
                  </a:cubicBezTo>
                  <a:cubicBezTo>
                    <a:pt x="205" y="376"/>
                    <a:pt x="295" y="364"/>
                    <a:pt x="320" y="394"/>
                  </a:cubicBezTo>
                  <a:cubicBezTo>
                    <a:pt x="345" y="424"/>
                    <a:pt x="360" y="528"/>
                    <a:pt x="326" y="588"/>
                  </a:cubicBezTo>
                  <a:cubicBezTo>
                    <a:pt x="292" y="648"/>
                    <a:pt x="128" y="707"/>
                    <a:pt x="115" y="754"/>
                  </a:cubicBezTo>
                  <a:cubicBezTo>
                    <a:pt x="102" y="801"/>
                    <a:pt x="174" y="834"/>
                    <a:pt x="246" y="868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</p:grpSp>
      <p:sp>
        <p:nvSpPr>
          <p:cNvPr id="386065" name="Freeform 17"/>
          <p:cNvSpPr>
            <a:spLocks/>
          </p:cNvSpPr>
          <p:nvPr/>
        </p:nvSpPr>
        <p:spPr bwMode="auto">
          <a:xfrm>
            <a:off x="5514975" y="2593975"/>
            <a:ext cx="869950" cy="1406525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86066" name="AutoShape 18"/>
          <p:cNvSpPr>
            <a:spLocks noChangeArrowheads="1"/>
          </p:cNvSpPr>
          <p:nvPr/>
        </p:nvSpPr>
        <p:spPr bwMode="auto">
          <a:xfrm>
            <a:off x="6950075" y="2640013"/>
            <a:ext cx="1646238" cy="898525"/>
          </a:xfrm>
          <a:prstGeom prst="wedgeRoundRectCallout">
            <a:avLst>
              <a:gd name="adj1" fmla="val -88380"/>
              <a:gd name="adj2" fmla="val 20500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Parametric optimization (EM)</a:t>
            </a:r>
            <a:endParaRPr lang="en-US" sz="2400" dirty="0">
              <a:latin typeface="Arial" charset="0"/>
            </a:endParaRPr>
          </a:p>
        </p:txBody>
      </p:sp>
      <p:sp>
        <p:nvSpPr>
          <p:cNvPr id="386067" name="AutoShape 19"/>
          <p:cNvSpPr>
            <a:spLocks noChangeArrowheads="1"/>
          </p:cNvSpPr>
          <p:nvPr/>
        </p:nvSpPr>
        <p:spPr bwMode="auto">
          <a:xfrm>
            <a:off x="7029450" y="1598613"/>
            <a:ext cx="1868488" cy="371475"/>
          </a:xfrm>
          <a:prstGeom prst="wedgeRoundRectCallout">
            <a:avLst>
              <a:gd name="adj1" fmla="val -87296"/>
              <a:gd name="adj2" fmla="val 155556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Parameter space</a:t>
            </a:r>
            <a:endParaRPr lang="en-US" sz="2400" dirty="0">
              <a:latin typeface="Arial" charset="0"/>
            </a:endParaRPr>
          </a:p>
        </p:txBody>
      </p:sp>
      <p:sp>
        <p:nvSpPr>
          <p:cNvPr id="386068" name="AutoShape 20"/>
          <p:cNvSpPr>
            <a:spLocks noChangeArrowheads="1"/>
          </p:cNvSpPr>
          <p:nvPr/>
        </p:nvSpPr>
        <p:spPr bwMode="auto">
          <a:xfrm>
            <a:off x="6869113" y="3794125"/>
            <a:ext cx="1733550" cy="371475"/>
          </a:xfrm>
          <a:prstGeom prst="wedgeRoundRectCallout">
            <a:avLst>
              <a:gd name="adj1" fmla="val -86079"/>
              <a:gd name="adj2" fmla="val -426"/>
              <a:gd name="adj3" fmla="val 16667"/>
            </a:avLst>
          </a:prstGeom>
          <a:solidFill>
            <a:srgbClr val="FFFF99">
              <a:alpha val="50000"/>
            </a:srgb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dirty="0">
                <a:latin typeface="Arial" charset="0"/>
              </a:rPr>
              <a:t>Local Maximum</a:t>
            </a:r>
          </a:p>
        </p:txBody>
      </p:sp>
      <p:grpSp>
        <p:nvGrpSpPr>
          <p:cNvPr id="386069" name="Group 21"/>
          <p:cNvGrpSpPr>
            <a:grpSpLocks/>
          </p:cNvGrpSpPr>
          <p:nvPr/>
        </p:nvGrpSpPr>
        <p:grpSpPr bwMode="auto">
          <a:xfrm>
            <a:off x="1716088" y="4256088"/>
            <a:ext cx="6126162" cy="2424112"/>
            <a:chOff x="1081" y="2681"/>
            <a:chExt cx="3859" cy="1527"/>
          </a:xfrm>
        </p:grpSpPr>
        <p:grpSp>
          <p:nvGrpSpPr>
            <p:cNvPr id="386070" name="Group 22"/>
            <p:cNvGrpSpPr>
              <a:grpSpLocks/>
            </p:cNvGrpSpPr>
            <p:nvPr/>
          </p:nvGrpSpPr>
          <p:grpSpPr bwMode="auto">
            <a:xfrm>
              <a:off x="1081" y="2707"/>
              <a:ext cx="674" cy="1501"/>
              <a:chOff x="869" y="550"/>
              <a:chExt cx="674" cy="1501"/>
            </a:xfrm>
          </p:grpSpPr>
          <p:sp>
            <p:nvSpPr>
              <p:cNvPr id="386071" name="Rectangle 23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72" name="Text Box 24"/>
              <p:cNvSpPr txBox="1">
                <a:spLocks noChangeArrowheads="1"/>
              </p:cNvSpPr>
              <p:nvPr/>
            </p:nvSpPr>
            <p:spPr bwMode="auto">
              <a:xfrm>
                <a:off x="1044" y="550"/>
                <a:ext cx="325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4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grpSp>
          <p:nvGrpSpPr>
            <p:cNvPr id="386073" name="Group 25"/>
            <p:cNvGrpSpPr>
              <a:grpSpLocks/>
            </p:cNvGrpSpPr>
            <p:nvPr/>
          </p:nvGrpSpPr>
          <p:grpSpPr bwMode="auto">
            <a:xfrm>
              <a:off x="4266" y="2681"/>
              <a:ext cx="674" cy="1501"/>
              <a:chOff x="869" y="550"/>
              <a:chExt cx="674" cy="1501"/>
            </a:xfrm>
          </p:grpSpPr>
          <p:sp>
            <p:nvSpPr>
              <p:cNvPr id="386074" name="Rectangle 26"/>
              <p:cNvSpPr>
                <a:spLocks noChangeArrowheads="1"/>
              </p:cNvSpPr>
              <p:nvPr/>
            </p:nvSpPr>
            <p:spPr bwMode="auto">
              <a:xfrm>
                <a:off x="869" y="897"/>
                <a:ext cx="674" cy="115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75" name="Text Box 27"/>
              <p:cNvSpPr txBox="1">
                <a:spLocks noChangeArrowheads="1"/>
              </p:cNvSpPr>
              <p:nvPr/>
            </p:nvSpPr>
            <p:spPr bwMode="auto">
              <a:xfrm>
                <a:off x="1049" y="550"/>
                <a:ext cx="31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2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sz="2400" i="1">
                    <a:latin typeface="Comic Sans MS" charset="0"/>
                  </a:rPr>
                  <a:t>G</a:t>
                </a:r>
                <a:r>
                  <a:rPr lang="en-US" sz="2400" i="1" baseline="-25000">
                    <a:latin typeface="Comic Sans MS" charset="0"/>
                  </a:rPr>
                  <a:t>n</a:t>
                </a:r>
                <a:endParaRPr lang="en-US" sz="2400" i="1">
                  <a:latin typeface="Comic Sans MS" charset="0"/>
                </a:endParaRPr>
              </a:p>
            </p:txBody>
          </p:sp>
        </p:grpSp>
        <p:sp>
          <p:nvSpPr>
            <p:cNvPr id="386076" name="Freeform 28"/>
            <p:cNvSpPr>
              <a:spLocks/>
            </p:cNvSpPr>
            <p:nvPr/>
          </p:nvSpPr>
          <p:spPr bwMode="auto">
            <a:xfrm>
              <a:off x="1153" y="3185"/>
              <a:ext cx="508" cy="928"/>
            </a:xfrm>
            <a:custGeom>
              <a:avLst/>
              <a:gdLst>
                <a:gd name="T0" fmla="*/ 34 w 508"/>
                <a:gd name="T1" fmla="*/ 4 h 928"/>
                <a:gd name="T2" fmla="*/ 68 w 508"/>
                <a:gd name="T3" fmla="*/ 9 h 928"/>
                <a:gd name="T4" fmla="*/ 223 w 508"/>
                <a:gd name="T5" fmla="*/ 61 h 928"/>
                <a:gd name="T6" fmla="*/ 46 w 508"/>
                <a:gd name="T7" fmla="*/ 164 h 928"/>
                <a:gd name="T8" fmla="*/ 400 w 508"/>
                <a:gd name="T9" fmla="*/ 261 h 928"/>
                <a:gd name="T10" fmla="*/ 183 w 508"/>
                <a:gd name="T11" fmla="*/ 284 h 928"/>
                <a:gd name="T12" fmla="*/ 108 w 508"/>
                <a:gd name="T13" fmla="*/ 427 h 928"/>
                <a:gd name="T14" fmla="*/ 257 w 508"/>
                <a:gd name="T15" fmla="*/ 358 h 928"/>
                <a:gd name="T16" fmla="*/ 331 w 508"/>
                <a:gd name="T17" fmla="*/ 529 h 928"/>
                <a:gd name="T18" fmla="*/ 126 w 508"/>
                <a:gd name="T19" fmla="*/ 575 h 928"/>
                <a:gd name="T20" fmla="*/ 40 w 508"/>
                <a:gd name="T21" fmla="*/ 735 h 928"/>
                <a:gd name="T22" fmla="*/ 166 w 508"/>
                <a:gd name="T23" fmla="*/ 838 h 928"/>
                <a:gd name="T24" fmla="*/ 200 w 508"/>
                <a:gd name="T25" fmla="*/ 667 h 928"/>
                <a:gd name="T26" fmla="*/ 286 w 508"/>
                <a:gd name="T27" fmla="*/ 792 h 928"/>
                <a:gd name="T28" fmla="*/ 388 w 508"/>
                <a:gd name="T29" fmla="*/ 907 h 928"/>
                <a:gd name="T30" fmla="*/ 446 w 508"/>
                <a:gd name="T31" fmla="*/ 667 h 928"/>
                <a:gd name="T32" fmla="*/ 508 w 508"/>
                <a:gd name="T33" fmla="*/ 409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928">
                  <a:moveTo>
                    <a:pt x="34" y="4"/>
                  </a:moveTo>
                  <a:cubicBezTo>
                    <a:pt x="35" y="2"/>
                    <a:pt x="37" y="0"/>
                    <a:pt x="68" y="9"/>
                  </a:cubicBezTo>
                  <a:cubicBezTo>
                    <a:pt x="99" y="18"/>
                    <a:pt x="227" y="35"/>
                    <a:pt x="223" y="61"/>
                  </a:cubicBezTo>
                  <a:cubicBezTo>
                    <a:pt x="219" y="87"/>
                    <a:pt x="17" y="131"/>
                    <a:pt x="46" y="164"/>
                  </a:cubicBezTo>
                  <a:cubicBezTo>
                    <a:pt x="75" y="197"/>
                    <a:pt x="377" y="241"/>
                    <a:pt x="400" y="261"/>
                  </a:cubicBezTo>
                  <a:cubicBezTo>
                    <a:pt x="423" y="281"/>
                    <a:pt x="232" y="256"/>
                    <a:pt x="183" y="284"/>
                  </a:cubicBezTo>
                  <a:cubicBezTo>
                    <a:pt x="134" y="312"/>
                    <a:pt x="0" y="347"/>
                    <a:pt x="108" y="427"/>
                  </a:cubicBezTo>
                  <a:cubicBezTo>
                    <a:pt x="216" y="507"/>
                    <a:pt x="220" y="341"/>
                    <a:pt x="257" y="358"/>
                  </a:cubicBezTo>
                  <a:cubicBezTo>
                    <a:pt x="294" y="375"/>
                    <a:pt x="353" y="493"/>
                    <a:pt x="331" y="529"/>
                  </a:cubicBezTo>
                  <a:cubicBezTo>
                    <a:pt x="309" y="565"/>
                    <a:pt x="174" y="541"/>
                    <a:pt x="126" y="575"/>
                  </a:cubicBezTo>
                  <a:cubicBezTo>
                    <a:pt x="78" y="609"/>
                    <a:pt x="33" y="691"/>
                    <a:pt x="40" y="735"/>
                  </a:cubicBezTo>
                  <a:cubicBezTo>
                    <a:pt x="47" y="779"/>
                    <a:pt x="139" y="849"/>
                    <a:pt x="166" y="838"/>
                  </a:cubicBezTo>
                  <a:cubicBezTo>
                    <a:pt x="193" y="827"/>
                    <a:pt x="180" y="675"/>
                    <a:pt x="200" y="667"/>
                  </a:cubicBezTo>
                  <a:cubicBezTo>
                    <a:pt x="220" y="659"/>
                    <a:pt x="255" y="752"/>
                    <a:pt x="286" y="792"/>
                  </a:cubicBezTo>
                  <a:cubicBezTo>
                    <a:pt x="317" y="832"/>
                    <a:pt x="361" y="928"/>
                    <a:pt x="388" y="907"/>
                  </a:cubicBezTo>
                  <a:cubicBezTo>
                    <a:pt x="415" y="886"/>
                    <a:pt x="426" y="750"/>
                    <a:pt x="446" y="667"/>
                  </a:cubicBezTo>
                  <a:cubicBezTo>
                    <a:pt x="466" y="584"/>
                    <a:pt x="487" y="496"/>
                    <a:pt x="508" y="409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sp>
          <p:nvSpPr>
            <p:cNvPr id="386077" name="Freeform 29"/>
            <p:cNvSpPr>
              <a:spLocks/>
            </p:cNvSpPr>
            <p:nvPr/>
          </p:nvSpPr>
          <p:spPr bwMode="auto">
            <a:xfrm>
              <a:off x="4389" y="3114"/>
              <a:ext cx="421" cy="934"/>
            </a:xfrm>
            <a:custGeom>
              <a:avLst/>
              <a:gdLst>
                <a:gd name="T0" fmla="*/ 15 w 421"/>
                <a:gd name="T1" fmla="*/ 94 h 934"/>
                <a:gd name="T2" fmla="*/ 187 w 421"/>
                <a:gd name="T3" fmla="*/ 9 h 934"/>
                <a:gd name="T4" fmla="*/ 301 w 421"/>
                <a:gd name="T5" fmla="*/ 37 h 934"/>
                <a:gd name="T6" fmla="*/ 101 w 421"/>
                <a:gd name="T7" fmla="*/ 221 h 934"/>
                <a:gd name="T8" fmla="*/ 10 w 421"/>
                <a:gd name="T9" fmla="*/ 409 h 934"/>
                <a:gd name="T10" fmla="*/ 158 w 421"/>
                <a:gd name="T11" fmla="*/ 489 h 934"/>
                <a:gd name="T12" fmla="*/ 227 w 421"/>
                <a:gd name="T13" fmla="*/ 392 h 934"/>
                <a:gd name="T14" fmla="*/ 369 w 421"/>
                <a:gd name="T15" fmla="*/ 381 h 934"/>
                <a:gd name="T16" fmla="*/ 375 w 421"/>
                <a:gd name="T17" fmla="*/ 649 h 934"/>
                <a:gd name="T18" fmla="*/ 164 w 421"/>
                <a:gd name="T19" fmla="*/ 741 h 934"/>
                <a:gd name="T20" fmla="*/ 421 w 421"/>
                <a:gd name="T21" fmla="*/ 934 h 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1" h="934">
                  <a:moveTo>
                    <a:pt x="15" y="94"/>
                  </a:moveTo>
                  <a:cubicBezTo>
                    <a:pt x="44" y="81"/>
                    <a:pt x="139" y="18"/>
                    <a:pt x="187" y="9"/>
                  </a:cubicBezTo>
                  <a:cubicBezTo>
                    <a:pt x="235" y="0"/>
                    <a:pt x="315" y="2"/>
                    <a:pt x="301" y="37"/>
                  </a:cubicBezTo>
                  <a:cubicBezTo>
                    <a:pt x="287" y="72"/>
                    <a:pt x="150" y="159"/>
                    <a:pt x="101" y="221"/>
                  </a:cubicBezTo>
                  <a:cubicBezTo>
                    <a:pt x="52" y="283"/>
                    <a:pt x="0" y="364"/>
                    <a:pt x="10" y="409"/>
                  </a:cubicBezTo>
                  <a:cubicBezTo>
                    <a:pt x="20" y="454"/>
                    <a:pt x="122" y="492"/>
                    <a:pt x="158" y="489"/>
                  </a:cubicBezTo>
                  <a:cubicBezTo>
                    <a:pt x="194" y="486"/>
                    <a:pt x="192" y="410"/>
                    <a:pt x="227" y="392"/>
                  </a:cubicBezTo>
                  <a:cubicBezTo>
                    <a:pt x="262" y="374"/>
                    <a:pt x="344" y="338"/>
                    <a:pt x="369" y="381"/>
                  </a:cubicBezTo>
                  <a:cubicBezTo>
                    <a:pt x="394" y="424"/>
                    <a:pt x="409" y="589"/>
                    <a:pt x="375" y="649"/>
                  </a:cubicBezTo>
                  <a:cubicBezTo>
                    <a:pt x="341" y="709"/>
                    <a:pt x="156" y="694"/>
                    <a:pt x="164" y="741"/>
                  </a:cubicBezTo>
                  <a:cubicBezTo>
                    <a:pt x="172" y="788"/>
                    <a:pt x="368" y="894"/>
                    <a:pt x="421" y="934"/>
                  </a:cubicBez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de-DE"/>
            </a:p>
          </p:txBody>
        </p:sp>
        <p:grpSp>
          <p:nvGrpSpPr>
            <p:cNvPr id="386078" name="Group 30"/>
            <p:cNvGrpSpPr>
              <a:grpSpLocks/>
            </p:cNvGrpSpPr>
            <p:nvPr/>
          </p:nvGrpSpPr>
          <p:grpSpPr bwMode="auto">
            <a:xfrm>
              <a:off x="2239" y="3378"/>
              <a:ext cx="1312" cy="156"/>
              <a:chOff x="2349" y="2899"/>
              <a:chExt cx="1312" cy="156"/>
            </a:xfrm>
          </p:grpSpPr>
          <p:sp>
            <p:nvSpPr>
              <p:cNvPr id="386079" name="Oval 31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80" name="Oval 32"/>
              <p:cNvSpPr>
                <a:spLocks noChangeArrowheads="1"/>
              </p:cNvSpPr>
              <p:nvPr/>
            </p:nvSpPr>
            <p:spPr bwMode="auto">
              <a:xfrm>
                <a:off x="2925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  <p:sp>
            <p:nvSpPr>
              <p:cNvPr id="386081" name="Oval 33"/>
              <p:cNvSpPr>
                <a:spLocks noChangeArrowheads="1"/>
              </p:cNvSpPr>
              <p:nvPr/>
            </p:nvSpPr>
            <p:spPr bwMode="auto">
              <a:xfrm>
                <a:off x="3501" y="2900"/>
                <a:ext cx="160" cy="15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de-DE"/>
              </a:p>
            </p:txBody>
          </p:sp>
        </p:grpSp>
      </p:grpSp>
      <p:sp>
        <p:nvSpPr>
          <p:cNvPr id="386082" name="Freeform 34"/>
          <p:cNvSpPr>
            <a:spLocks/>
          </p:cNvSpPr>
          <p:nvPr/>
        </p:nvSpPr>
        <p:spPr bwMode="auto">
          <a:xfrm flipH="1" flipV="1">
            <a:off x="5567363" y="2589213"/>
            <a:ext cx="55562" cy="42862"/>
          </a:xfrm>
          <a:custGeom>
            <a:avLst/>
            <a:gdLst>
              <a:gd name="T0" fmla="*/ 45 w 548"/>
              <a:gd name="T1" fmla="*/ 0 h 886"/>
              <a:gd name="T2" fmla="*/ 302 w 548"/>
              <a:gd name="T3" fmla="*/ 52 h 886"/>
              <a:gd name="T4" fmla="*/ 193 w 548"/>
              <a:gd name="T5" fmla="*/ 172 h 886"/>
              <a:gd name="T6" fmla="*/ 113 w 548"/>
              <a:gd name="T7" fmla="*/ 183 h 886"/>
              <a:gd name="T8" fmla="*/ 67 w 548"/>
              <a:gd name="T9" fmla="*/ 132 h 886"/>
              <a:gd name="T10" fmla="*/ 5 w 548"/>
              <a:gd name="T11" fmla="*/ 258 h 886"/>
              <a:gd name="T12" fmla="*/ 39 w 548"/>
              <a:gd name="T13" fmla="*/ 423 h 886"/>
              <a:gd name="T14" fmla="*/ 170 w 548"/>
              <a:gd name="T15" fmla="*/ 378 h 886"/>
              <a:gd name="T16" fmla="*/ 250 w 548"/>
              <a:gd name="T17" fmla="*/ 360 h 886"/>
              <a:gd name="T18" fmla="*/ 227 w 548"/>
              <a:gd name="T19" fmla="*/ 498 h 886"/>
              <a:gd name="T20" fmla="*/ 85 w 548"/>
              <a:gd name="T21" fmla="*/ 652 h 886"/>
              <a:gd name="T22" fmla="*/ 245 w 548"/>
              <a:gd name="T23" fmla="*/ 800 h 886"/>
              <a:gd name="T24" fmla="*/ 365 w 548"/>
              <a:gd name="T25" fmla="*/ 698 h 886"/>
              <a:gd name="T26" fmla="*/ 456 w 548"/>
              <a:gd name="T27" fmla="*/ 520 h 886"/>
              <a:gd name="T28" fmla="*/ 445 w 548"/>
              <a:gd name="T29" fmla="*/ 372 h 886"/>
              <a:gd name="T30" fmla="*/ 542 w 548"/>
              <a:gd name="T31" fmla="*/ 480 h 886"/>
              <a:gd name="T32" fmla="*/ 479 w 548"/>
              <a:gd name="T33" fmla="*/ 692 h 886"/>
              <a:gd name="T34" fmla="*/ 382 w 548"/>
              <a:gd name="T35" fmla="*/ 852 h 886"/>
              <a:gd name="T36" fmla="*/ 456 w 548"/>
              <a:gd name="T37" fmla="*/ 886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48" h="886">
                <a:moveTo>
                  <a:pt x="45" y="0"/>
                </a:moveTo>
                <a:cubicBezTo>
                  <a:pt x="161" y="11"/>
                  <a:pt x="277" y="23"/>
                  <a:pt x="302" y="52"/>
                </a:cubicBezTo>
                <a:cubicBezTo>
                  <a:pt x="327" y="81"/>
                  <a:pt x="224" y="150"/>
                  <a:pt x="193" y="172"/>
                </a:cubicBezTo>
                <a:cubicBezTo>
                  <a:pt x="162" y="194"/>
                  <a:pt x="134" y="190"/>
                  <a:pt x="113" y="183"/>
                </a:cubicBezTo>
                <a:cubicBezTo>
                  <a:pt x="92" y="176"/>
                  <a:pt x="85" y="120"/>
                  <a:pt x="67" y="132"/>
                </a:cubicBezTo>
                <a:cubicBezTo>
                  <a:pt x="49" y="144"/>
                  <a:pt x="10" y="210"/>
                  <a:pt x="5" y="258"/>
                </a:cubicBezTo>
                <a:cubicBezTo>
                  <a:pt x="0" y="306"/>
                  <a:pt x="11" y="403"/>
                  <a:pt x="39" y="423"/>
                </a:cubicBezTo>
                <a:cubicBezTo>
                  <a:pt x="67" y="443"/>
                  <a:pt x="135" y="388"/>
                  <a:pt x="170" y="378"/>
                </a:cubicBezTo>
                <a:cubicBezTo>
                  <a:pt x="205" y="368"/>
                  <a:pt x="241" y="340"/>
                  <a:pt x="250" y="360"/>
                </a:cubicBezTo>
                <a:cubicBezTo>
                  <a:pt x="259" y="380"/>
                  <a:pt x="254" y="449"/>
                  <a:pt x="227" y="498"/>
                </a:cubicBezTo>
                <a:cubicBezTo>
                  <a:pt x="200" y="547"/>
                  <a:pt x="82" y="602"/>
                  <a:pt x="85" y="652"/>
                </a:cubicBezTo>
                <a:cubicBezTo>
                  <a:pt x="88" y="702"/>
                  <a:pt x="198" y="792"/>
                  <a:pt x="245" y="800"/>
                </a:cubicBezTo>
                <a:cubicBezTo>
                  <a:pt x="292" y="808"/>
                  <a:pt x="330" y="745"/>
                  <a:pt x="365" y="698"/>
                </a:cubicBezTo>
                <a:cubicBezTo>
                  <a:pt x="400" y="651"/>
                  <a:pt x="443" y="574"/>
                  <a:pt x="456" y="520"/>
                </a:cubicBezTo>
                <a:cubicBezTo>
                  <a:pt x="469" y="466"/>
                  <a:pt x="431" y="379"/>
                  <a:pt x="445" y="372"/>
                </a:cubicBezTo>
                <a:cubicBezTo>
                  <a:pt x="459" y="365"/>
                  <a:pt x="536" y="427"/>
                  <a:pt x="542" y="480"/>
                </a:cubicBezTo>
                <a:cubicBezTo>
                  <a:pt x="548" y="533"/>
                  <a:pt x="506" y="630"/>
                  <a:pt x="479" y="692"/>
                </a:cubicBezTo>
                <a:cubicBezTo>
                  <a:pt x="452" y="754"/>
                  <a:pt x="386" y="820"/>
                  <a:pt x="382" y="852"/>
                </a:cubicBezTo>
                <a:cubicBezTo>
                  <a:pt x="378" y="884"/>
                  <a:pt x="443" y="879"/>
                  <a:pt x="456" y="886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6084" name="AutoShape 36"/>
          <p:cNvSpPr>
            <a:spLocks noChangeArrowheads="1"/>
          </p:cNvSpPr>
          <p:nvPr/>
        </p:nvSpPr>
        <p:spPr bwMode="auto">
          <a:xfrm>
            <a:off x="774700" y="4270375"/>
            <a:ext cx="7618413" cy="234156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474747"/>
              </a:buClr>
              <a:buSzPct val="70000"/>
              <a:buFont typeface="Monotype Sorts" charset="0"/>
              <a:buChar char="u"/>
            </a:pPr>
            <a:r>
              <a:rPr lang="en-US" sz="2400" dirty="0">
                <a:latin typeface="Arial" charset="0"/>
              </a:rPr>
              <a:t> Computationally expensive: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Parameter optimization via EM </a:t>
            </a:r>
            <a:r>
              <a:rPr lang="en-US" sz="2400" dirty="0">
                <a:latin typeface="Arial" charset="0"/>
                <a:cs typeface="Arial" charset="0"/>
              </a:rPr>
              <a:t>—</a:t>
            </a:r>
            <a:r>
              <a:rPr lang="en-US" sz="2400" dirty="0">
                <a:latin typeface="Arial" charset="0"/>
              </a:rPr>
              <a:t> non-trivial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Need to perform EM for all candidate structures</a:t>
            </a:r>
          </a:p>
          <a:p>
            <a:pPr lvl="1">
              <a:spcBef>
                <a:spcPct val="20000"/>
              </a:spcBef>
              <a:buClr>
                <a:srgbClr val="474747"/>
              </a:buClr>
              <a:buSzPct val="60000"/>
              <a:buFont typeface="Monotype Sorts" charset="0"/>
              <a:buChar char="l"/>
            </a:pPr>
            <a:r>
              <a:rPr lang="en-US" sz="2400" dirty="0">
                <a:latin typeface="Arial" charset="0"/>
              </a:rPr>
              <a:t> Spend time even on poor candidates</a:t>
            </a:r>
          </a:p>
          <a:p>
            <a:pPr>
              <a:spcBef>
                <a:spcPct val="20000"/>
              </a:spcBef>
              <a:buClr>
                <a:srgbClr val="474747"/>
              </a:buClr>
              <a:buSzPct val="70000"/>
              <a:buFont typeface="Monotype Sorts" charset="0"/>
              <a:buNone/>
            </a:pPr>
            <a:r>
              <a:rPr lang="en-US" sz="2400" dirty="0">
                <a:latin typeface="Arial" charset="0"/>
                <a:sym typeface="Symbol" charset="0"/>
              </a:rPr>
              <a:t> </a:t>
            </a:r>
            <a:r>
              <a:rPr lang="en-US" sz="2400" dirty="0">
                <a:latin typeface="Arial" charset="0"/>
              </a:rPr>
              <a:t>In practice, considers only a few candidates</a:t>
            </a:r>
          </a:p>
          <a:p>
            <a:endParaRPr lang="en-US" dirty="0"/>
          </a:p>
        </p:txBody>
      </p:sp>
      <p:sp>
        <p:nvSpPr>
          <p:cNvPr id="386085" name="Text Box 37"/>
          <p:cNvSpPr txBox="1">
            <a:spLocks noChangeArrowheads="1"/>
          </p:cNvSpPr>
          <p:nvPr/>
        </p:nvSpPr>
        <p:spPr bwMode="auto">
          <a:xfrm rot="-5400000">
            <a:off x="8521700" y="4567238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4F45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</a:rPr>
              <a:t>- Learning</a:t>
            </a:r>
          </a:p>
        </p:txBody>
      </p:sp>
    </p:spTree>
    <p:extLst>
      <p:ext uri="{BB962C8B-B14F-4D97-AF65-F5344CB8AC3E}">
        <p14:creationId xmlns:p14="http://schemas.microsoft.com/office/powerpoint/2010/main" val="15658340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</a:t>
            </a:r>
            <a:r>
              <a:rPr lang="en-US" dirty="0" smtClean="0"/>
              <a:t>EM </a:t>
            </a:r>
            <a:r>
              <a:rPr lang="en-US" dirty="0"/>
              <a:t>[Friedman et al. 98]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8" y="1311275"/>
            <a:ext cx="8229600" cy="4782021"/>
          </a:xfrm>
        </p:spPr>
        <p:txBody>
          <a:bodyPr/>
          <a:lstStyle/>
          <a:p>
            <a:pPr marL="285750" indent="-285750">
              <a:buFontTx/>
              <a:buNone/>
            </a:pPr>
            <a:r>
              <a:rPr lang="en-US" sz="3200" dirty="0"/>
              <a:t>Recall, in complete data we had</a:t>
            </a:r>
          </a:p>
          <a:p>
            <a:pPr marL="517525" lvl="1" indent="-228600"/>
            <a:r>
              <a:rPr lang="en-US" sz="3000" dirty="0"/>
              <a:t>Decomposition </a:t>
            </a:r>
            <a:r>
              <a:rPr lang="en-US" sz="3000" dirty="0">
                <a:sym typeface="Symbol" charset="0"/>
              </a:rPr>
              <a:t> efficient search</a:t>
            </a:r>
            <a:endParaRPr lang="en-US" sz="3000" dirty="0"/>
          </a:p>
          <a:p>
            <a:pPr marL="285750" indent="-285750"/>
            <a:endParaRPr lang="en-US" sz="3200" dirty="0"/>
          </a:p>
          <a:p>
            <a:pPr marL="285750" indent="-285750">
              <a:buFontTx/>
              <a:buNone/>
            </a:pPr>
            <a:r>
              <a:rPr lang="en-US" sz="3200" b="1" dirty="0">
                <a:solidFill>
                  <a:srgbClr val="FF0000"/>
                </a:solidFill>
              </a:rPr>
              <a:t>Idea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</a:p>
          <a:p>
            <a:pPr marL="285750" indent="-285750"/>
            <a:r>
              <a:rPr lang="en-US" sz="3200" dirty="0"/>
              <a:t>Instead of optimizing the real score… </a:t>
            </a:r>
          </a:p>
          <a:p>
            <a:pPr marL="285750" indent="-285750"/>
            <a:r>
              <a:rPr lang="en-US" sz="3200" dirty="0"/>
              <a:t>Find </a:t>
            </a:r>
            <a:r>
              <a:rPr lang="en-US" sz="3200" dirty="0">
                <a:solidFill>
                  <a:srgbClr val="FF0000"/>
                </a:solidFill>
              </a:rPr>
              <a:t>decomposable </a:t>
            </a:r>
            <a:r>
              <a:rPr lang="en-US" sz="3200" dirty="0"/>
              <a:t>alternative score</a:t>
            </a:r>
          </a:p>
          <a:p>
            <a:pPr marL="285750" indent="-285750"/>
            <a:r>
              <a:rPr lang="en-US" sz="3200" dirty="0"/>
              <a:t>Such that maximizing new score </a:t>
            </a:r>
          </a:p>
          <a:p>
            <a:pPr lvl="2" indent="-190500">
              <a:buFontTx/>
              <a:buNone/>
            </a:pPr>
            <a:r>
              <a:rPr lang="en-US" sz="3000" b="1" dirty="0">
                <a:sym typeface="Symbol" charset="0"/>
              </a:rPr>
              <a:t>	</a:t>
            </a:r>
            <a:r>
              <a:rPr lang="en-US" sz="3400" b="1" dirty="0">
                <a:sym typeface="Symbol" charset="0"/>
              </a:rPr>
              <a:t></a:t>
            </a:r>
            <a:r>
              <a:rPr lang="en-US" sz="3400" dirty="0">
                <a:sym typeface="Monotype Sorts" charset="0"/>
              </a:rPr>
              <a:t> improvement in real </a:t>
            </a:r>
            <a:r>
              <a:rPr lang="en-US" sz="3400" dirty="0" smtClean="0">
                <a:sym typeface="Monotype Sorts" charset="0"/>
              </a:rPr>
              <a:t>score</a:t>
            </a:r>
          </a:p>
          <a:p>
            <a:pPr lvl="2" indent="-190500">
              <a:buFontTx/>
              <a:buNone/>
            </a:pPr>
            <a:endParaRPr lang="en-US" sz="3400" dirty="0">
              <a:sym typeface="Monotype Sorts" charset="0"/>
            </a:endParaRP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385763" y="4687888"/>
            <a:ext cx="8458200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endParaRPr lang="de-DE" sz="2400">
              <a:latin typeface="Arial" charset="0"/>
            </a:endParaRPr>
          </a:p>
        </p:txBody>
      </p:sp>
      <p:graphicFrame>
        <p:nvGraphicFramePr>
          <p:cNvPr id="382981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21" name="Formel" r:id="rId3" imgW="114548" imgH="216016" progId="Equation.3">
                  <p:embed/>
                </p:oleObj>
              </mc:Choice>
              <mc:Fallback>
                <p:oleObj name="Formel" r:id="rId3" imgW="114548" imgH="21601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2" name="Text Box 6"/>
          <p:cNvSpPr txBox="1">
            <a:spLocks noChangeArrowheads="1"/>
          </p:cNvSpPr>
          <p:nvPr/>
        </p:nvSpPr>
        <p:spPr bwMode="auto">
          <a:xfrm rot="-5400000">
            <a:off x="8521700" y="4567238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4F45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</a:rPr>
              <a:t>- Learning</a:t>
            </a:r>
          </a:p>
        </p:txBody>
      </p:sp>
    </p:spTree>
    <p:extLst>
      <p:ext uri="{BB962C8B-B14F-4D97-AF65-F5344CB8AC3E}">
        <p14:creationId xmlns:p14="http://schemas.microsoft.com/office/powerpoint/2010/main" val="3188759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EM </a:t>
            </a:r>
            <a:br>
              <a:rPr lang="en-US" dirty="0"/>
            </a:br>
            <a:endParaRPr lang="en-US" sz="1600" dirty="0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311275"/>
            <a:ext cx="8204200" cy="536257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Idea:</a:t>
            </a:r>
            <a:r>
              <a:rPr lang="en-US" sz="28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Use current model to help evaluate new structures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="1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b="1"/>
              <a:t>Outline:</a:t>
            </a:r>
            <a:endParaRPr lang="en-US" sz="2800"/>
          </a:p>
          <a:p>
            <a:pPr>
              <a:lnSpc>
                <a:spcPct val="90000"/>
              </a:lnSpc>
            </a:pPr>
            <a:r>
              <a:rPr lang="en-US" sz="2800"/>
              <a:t>Perform search in (Structure, Parameters) space</a:t>
            </a:r>
          </a:p>
          <a:p>
            <a:pPr>
              <a:lnSpc>
                <a:spcPct val="90000"/>
              </a:lnSpc>
            </a:pPr>
            <a:r>
              <a:rPr lang="en-US" sz="2800"/>
              <a:t>At each iteration, use current model for finding either: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Better scoring parameters: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parametric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EM step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600"/>
              <a:t>or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Better scoring structure: </a:t>
            </a:r>
            <a:r>
              <a:rPr lang="ja-JP" altLang="en-US" sz="2600">
                <a:latin typeface="Arial"/>
              </a:rPr>
              <a:t>“</a:t>
            </a:r>
            <a:r>
              <a:rPr lang="en-US" sz="2600"/>
              <a:t>structural</a:t>
            </a:r>
            <a:r>
              <a:rPr lang="ja-JP" altLang="en-US" sz="2600">
                <a:latin typeface="Arial"/>
              </a:rPr>
              <a:t>”</a:t>
            </a:r>
            <a:r>
              <a:rPr lang="en-US" sz="2600"/>
              <a:t> EM step</a:t>
            </a:r>
          </a:p>
        </p:txBody>
      </p:sp>
      <p:sp>
        <p:nvSpPr>
          <p:cNvPr id="384004" name="Text Box 4"/>
          <p:cNvSpPr txBox="1">
            <a:spLocks noChangeArrowheads="1"/>
          </p:cNvSpPr>
          <p:nvPr/>
        </p:nvSpPr>
        <p:spPr bwMode="auto">
          <a:xfrm rot="-5400000">
            <a:off x="8521700" y="4567238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4F45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</a:rPr>
              <a:t>- Learning</a:t>
            </a:r>
          </a:p>
        </p:txBody>
      </p:sp>
    </p:spTree>
    <p:extLst>
      <p:ext uri="{BB962C8B-B14F-4D97-AF65-F5344CB8AC3E}">
        <p14:creationId xmlns:p14="http://schemas.microsoft.com/office/powerpoint/2010/main" val="55840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160017"/>
          </a:xfrm>
        </p:spPr>
        <p:txBody>
          <a:bodyPr/>
          <a:lstStyle/>
          <a:p>
            <a:r>
              <a:rPr lang="en-US" sz="2400" dirty="0" smtClean="0"/>
              <a:t>Score for structure </a:t>
            </a:r>
            <a:r>
              <a:rPr lang="en-US" sz="2400" dirty="0" smtClean="0">
                <a:solidFill>
                  <a:srgbClr val="008380"/>
                </a:solidFill>
              </a:rPr>
              <a:t>G</a:t>
            </a:r>
            <a:r>
              <a:rPr lang="en-US" sz="2400" dirty="0"/>
              <a:t> </a:t>
            </a:r>
            <a:r>
              <a:rPr lang="en-US" sz="2400" dirty="0" smtClean="0"/>
              <a:t>and parameterization </a:t>
            </a:r>
            <a:r>
              <a:rPr lang="en-US" sz="2400" dirty="0" err="1" smtClean="0">
                <a:solidFill>
                  <a:srgbClr val="008380"/>
                </a:solidFill>
              </a:rPr>
              <a:t>Θ</a:t>
            </a:r>
            <a:r>
              <a:rPr lang="en-US" sz="2400" dirty="0"/>
              <a:t> </a:t>
            </a:r>
            <a:r>
              <a:rPr lang="en-US" sz="2400" dirty="0" smtClean="0"/>
              <a:t>given data over observed RVs </a:t>
            </a:r>
            <a:r>
              <a:rPr lang="en-US" sz="2400" dirty="0" smtClean="0">
                <a:solidFill>
                  <a:srgbClr val="008380"/>
                </a:solidFill>
              </a:rPr>
              <a:t>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380"/>
                </a:solidFill>
              </a:rPr>
              <a:t>       </a:t>
            </a:r>
            <a:r>
              <a:rPr lang="en-US" sz="2000" dirty="0" err="1" smtClean="0">
                <a:solidFill>
                  <a:srgbClr val="008380"/>
                </a:solidFill>
              </a:rPr>
              <a:t>Score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O</a:t>
            </a:r>
            <a:r>
              <a:rPr lang="en-US" sz="2000" dirty="0" smtClean="0">
                <a:solidFill>
                  <a:srgbClr val="008380"/>
                </a:solidFill>
              </a:rPr>
              <a:t> 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smtClean="0">
                <a:solidFill>
                  <a:srgbClr val="008380"/>
                </a:solidFill>
              </a:rPr>
              <a:t>G,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</a:rPr>
              <a:t>Θ</a:t>
            </a:r>
            <a:r>
              <a:rPr lang="en-US" sz="2000" dirty="0" smtClean="0">
                <a:solidFill>
                  <a:srgbClr val="008380"/>
                </a:solidFill>
              </a:rPr>
              <a:t>) </a:t>
            </a:r>
            <a:r>
              <a:rPr lang="en-US" sz="2000" dirty="0">
                <a:solidFill>
                  <a:srgbClr val="008380"/>
                </a:solidFill>
              </a:rPr>
              <a:t>= log P</a:t>
            </a:r>
            <a:r>
              <a:rPr lang="en-US" sz="2000" dirty="0" smtClean="0">
                <a:solidFill>
                  <a:srgbClr val="008380"/>
                </a:solidFill>
              </a:rPr>
              <a:t>(O:G,Θ) – Pen(G,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</a:rPr>
              <a:t>Θ,O)</a:t>
            </a:r>
            <a:endParaRPr lang="en-US" dirty="0" smtClean="0">
              <a:solidFill>
                <a:srgbClr val="008380"/>
              </a:solidFill>
            </a:endParaRPr>
          </a:p>
          <a:p>
            <a:r>
              <a:rPr lang="en-US" sz="2400" dirty="0" smtClean="0"/>
              <a:t>Handle </a:t>
            </a:r>
            <a:r>
              <a:rPr lang="en-US" sz="2400" dirty="0" err="1" smtClean="0"/>
              <a:t>hiddens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8380"/>
                </a:solidFill>
              </a:rPr>
              <a:t>H</a:t>
            </a:r>
            <a:r>
              <a:rPr lang="en-US" sz="2400" dirty="0" smtClean="0"/>
              <a:t> (non-observed) by </a:t>
            </a:r>
            <a:r>
              <a:rPr lang="en-US" sz="2400" dirty="0" err="1" smtClean="0"/>
              <a:t>conditionalizing</a:t>
            </a:r>
            <a:r>
              <a:rPr lang="en-US" sz="2400" dirty="0" smtClean="0"/>
              <a:t> (</a:t>
            </a:r>
            <a:r>
              <a:rPr lang="de-DE" sz="2400" dirty="0" err="1" smtClean="0"/>
              <a:t>like</a:t>
            </a:r>
            <a:r>
              <a:rPr lang="de-DE" sz="2400" dirty="0" smtClean="0"/>
              <a:t> in </a:t>
            </a:r>
            <a:r>
              <a:rPr lang="de-DE" sz="2400" dirty="0" err="1" smtClean="0"/>
              <a:t>full</a:t>
            </a:r>
            <a:r>
              <a:rPr lang="de-DE" sz="2400" dirty="0" smtClean="0"/>
              <a:t> </a:t>
            </a:r>
            <a:r>
              <a:rPr lang="de-DE" sz="2400" dirty="0" err="1" smtClean="0"/>
              <a:t>bayesian</a:t>
            </a:r>
            <a:r>
              <a:rPr lang="de-DE" sz="2400" dirty="0" smtClean="0"/>
              <a:t> </a:t>
            </a:r>
            <a:r>
              <a:rPr lang="de-DE" sz="2400" dirty="0" err="1" smtClean="0"/>
              <a:t>learning</a:t>
            </a:r>
            <a:r>
              <a:rPr lang="de-DE" sz="2400" dirty="0" smtClean="0"/>
              <a:t>) </a:t>
            </a:r>
            <a:r>
              <a:rPr lang="de-DE" sz="2400" dirty="0" err="1" smtClean="0"/>
              <a:t>using</a:t>
            </a:r>
            <a:r>
              <a:rPr lang="de-DE" sz="2400" dirty="0" smtClean="0"/>
              <a:t>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8380"/>
                </a:solidFill>
              </a:rPr>
              <a:t>G*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parameterization</a:t>
            </a:r>
            <a:r>
              <a:rPr lang="de-DE" sz="2400" dirty="0" smtClean="0"/>
              <a:t> </a:t>
            </a:r>
            <a:r>
              <a:rPr lang="en-US" sz="2400" dirty="0" err="1" smtClean="0">
                <a:solidFill>
                  <a:srgbClr val="008380"/>
                </a:solidFill>
              </a:rPr>
              <a:t>Θ</a:t>
            </a:r>
            <a:r>
              <a:rPr lang="en-US" sz="2400" dirty="0" smtClean="0">
                <a:solidFill>
                  <a:srgbClr val="00838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8380"/>
                </a:solidFill>
              </a:rPr>
              <a:t>         Q(G,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</a:rPr>
              <a:t>Θ</a:t>
            </a:r>
            <a:r>
              <a:rPr lang="en-US" sz="2000" dirty="0" smtClean="0">
                <a:solidFill>
                  <a:srgbClr val="008380"/>
                </a:solidFill>
              </a:rPr>
              <a:t> :G*,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err="1" smtClean="0">
                <a:solidFill>
                  <a:srgbClr val="008380"/>
                </a:solidFill>
              </a:rPr>
              <a:t>Θ</a:t>
            </a:r>
            <a:r>
              <a:rPr lang="en-US" sz="2000" dirty="0" smtClean="0">
                <a:solidFill>
                  <a:srgbClr val="008380"/>
                </a:solidFill>
              </a:rPr>
              <a:t>*) = </a:t>
            </a:r>
            <a:r>
              <a:rPr lang="en-US" sz="2000" dirty="0" err="1" smtClean="0">
                <a:solidFill>
                  <a:srgbClr val="008380"/>
                </a:solidFill>
              </a:rPr>
              <a:t>E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h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~P</a:t>
            </a:r>
            <a:r>
              <a:rPr lang="en-US" sz="2000" baseline="-25000" dirty="0" smtClean="0">
                <a:solidFill>
                  <a:srgbClr val="008380"/>
                </a:solidFill>
              </a:rPr>
              <a:t>(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h|O:G</a:t>
            </a:r>
            <a:r>
              <a:rPr lang="en-US" sz="2000" baseline="-25000" dirty="0" smtClean="0">
                <a:solidFill>
                  <a:srgbClr val="008380"/>
                </a:solidFill>
              </a:rPr>
              <a:t>*,</a:t>
            </a:r>
            <a:r>
              <a:rPr lang="en-US" sz="2000" baseline="-25000" dirty="0">
                <a:solidFill>
                  <a:srgbClr val="008380"/>
                </a:solidFill>
              </a:rPr>
              <a:t> 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Θ</a:t>
            </a:r>
            <a:r>
              <a:rPr lang="en-US" sz="2000" baseline="-25000" dirty="0" smtClean="0">
                <a:solidFill>
                  <a:srgbClr val="008380"/>
                </a:solidFill>
              </a:rPr>
              <a:t>*</a:t>
            </a:r>
            <a:r>
              <a:rPr lang="en-US" sz="2000" baseline="-25000" dirty="0" smtClean="0">
                <a:solidFill>
                  <a:srgbClr val="008380"/>
                </a:solidFill>
              </a:rPr>
              <a:t>)</a:t>
            </a:r>
            <a:r>
              <a:rPr lang="en-US" sz="2000" dirty="0" smtClean="0">
                <a:solidFill>
                  <a:srgbClr val="008380"/>
                </a:solidFill>
              </a:rPr>
              <a:t>[</a:t>
            </a:r>
            <a:r>
              <a:rPr lang="en-US" sz="2000" dirty="0" err="1" smtClean="0">
                <a:solidFill>
                  <a:srgbClr val="008380"/>
                </a:solidFill>
              </a:rPr>
              <a:t>logP</a:t>
            </a:r>
            <a:r>
              <a:rPr lang="en-US" sz="2000" dirty="0" smtClean="0">
                <a:solidFill>
                  <a:srgbClr val="008380"/>
                </a:solidFill>
              </a:rPr>
              <a:t>(</a:t>
            </a:r>
            <a:r>
              <a:rPr lang="en-US" sz="2000" dirty="0" err="1" smtClean="0">
                <a:solidFill>
                  <a:srgbClr val="008380"/>
                </a:solidFill>
              </a:rPr>
              <a:t>O,h:G</a:t>
            </a:r>
            <a:r>
              <a:rPr lang="en-US" sz="2000" dirty="0" smtClean="0">
                <a:solidFill>
                  <a:srgbClr val="008380"/>
                </a:solidFill>
              </a:rPr>
              <a:t>, </a:t>
            </a:r>
            <a:r>
              <a:rPr lang="en-US" sz="2000" dirty="0" err="1" smtClean="0">
                <a:solidFill>
                  <a:srgbClr val="008380"/>
                </a:solidFill>
              </a:rPr>
              <a:t>Θ</a:t>
            </a:r>
            <a:r>
              <a:rPr lang="en-US" sz="2000" dirty="0" smtClean="0">
                <a:solidFill>
                  <a:srgbClr val="008380"/>
                </a:solidFill>
              </a:rPr>
              <a:t>)] – Pen(G,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</a:rPr>
              <a:t>Θ,O)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755576" y="4221088"/>
            <a:ext cx="7344816" cy="1477328"/>
          </a:xfrm>
          <a:prstGeom prst="rect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de-DE" dirty="0" err="1" smtClean="0">
                <a:solidFill>
                  <a:srgbClr val="0000FF"/>
                </a:solidFill>
              </a:rPr>
              <a:t>Alternating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model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selecetion</a:t>
            </a:r>
            <a:r>
              <a:rPr lang="de-DE" dirty="0" smtClean="0">
                <a:solidFill>
                  <a:srgbClr val="0000FF"/>
                </a:solidFill>
              </a:rPr>
              <a:t> EM</a:t>
            </a:r>
            <a:endParaRPr lang="de-DE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de-DE" dirty="0" err="1"/>
              <a:t>Choose</a:t>
            </a:r>
            <a:r>
              <a:rPr lang="de-DE" dirty="0"/>
              <a:t> </a:t>
            </a:r>
            <a:r>
              <a:rPr lang="de-DE" dirty="0">
                <a:solidFill>
                  <a:srgbClr val="008380"/>
                </a:solidFill>
              </a:rPr>
              <a:t>G</a:t>
            </a:r>
            <a:r>
              <a:rPr lang="de-DE" baseline="30000" dirty="0">
                <a:solidFill>
                  <a:srgbClr val="008380"/>
                </a:solidFill>
              </a:rPr>
              <a:t>0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en-US" dirty="0" smtClean="0">
                <a:solidFill>
                  <a:srgbClr val="008380"/>
                </a:solidFill>
              </a:rPr>
              <a:t>Θ</a:t>
            </a:r>
            <a:r>
              <a:rPr lang="en-US" baseline="30000" dirty="0" smtClean="0">
                <a:solidFill>
                  <a:srgbClr val="008380"/>
                </a:solidFill>
              </a:rPr>
              <a:t>0</a:t>
            </a:r>
            <a:r>
              <a:rPr lang="en-US" dirty="0" smtClean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randomly</a:t>
            </a:r>
          </a:p>
          <a:p>
            <a:pPr marL="0" indent="0">
              <a:buNone/>
            </a:pPr>
            <a:r>
              <a:rPr lang="en-US" dirty="0"/>
              <a:t>Loop for </a:t>
            </a:r>
            <a:r>
              <a:rPr lang="en-US" dirty="0">
                <a:solidFill>
                  <a:srgbClr val="008380"/>
                </a:solidFill>
              </a:rPr>
              <a:t>n= 0,1, … </a:t>
            </a:r>
            <a:r>
              <a:rPr lang="en-US" dirty="0">
                <a:solidFill>
                  <a:srgbClr val="000000"/>
                </a:solidFill>
              </a:rPr>
              <a:t>until convergence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380"/>
                </a:solidFill>
              </a:rPr>
              <a:t>    </a:t>
            </a:r>
            <a:r>
              <a:rPr lang="en-US" dirty="0" smtClean="0">
                <a:solidFill>
                  <a:schemeClr val="tx1"/>
                </a:solidFill>
              </a:rPr>
              <a:t>Find </a:t>
            </a:r>
            <a:r>
              <a:rPr lang="en-US" dirty="0" smtClean="0">
                <a:solidFill>
                  <a:srgbClr val="008380"/>
                </a:solidFill>
              </a:rPr>
              <a:t>G</a:t>
            </a:r>
            <a:r>
              <a:rPr lang="en-US" baseline="30000" dirty="0" smtClean="0">
                <a:solidFill>
                  <a:srgbClr val="008380"/>
                </a:solidFill>
              </a:rPr>
              <a:t>n</a:t>
            </a:r>
            <a:r>
              <a:rPr lang="en-US" baseline="30000" dirty="0">
                <a:solidFill>
                  <a:srgbClr val="008380"/>
                </a:solidFill>
              </a:rPr>
              <a:t>+</a:t>
            </a:r>
            <a:r>
              <a:rPr lang="en-US" baseline="30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,</a:t>
            </a:r>
            <a:r>
              <a:rPr lang="en-US" dirty="0">
                <a:solidFill>
                  <a:srgbClr val="008380"/>
                </a:solidFill>
              </a:rPr>
              <a:t> Θ</a:t>
            </a:r>
            <a:r>
              <a:rPr lang="en-US" baseline="30000" dirty="0">
                <a:solidFill>
                  <a:srgbClr val="008380"/>
                </a:solidFill>
              </a:rPr>
              <a:t>n+1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 smtClean="0">
                <a:solidFill>
                  <a:srgbClr val="008380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s.t.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rgbClr val="008380"/>
                </a:solidFill>
              </a:rPr>
              <a:t>Q(G</a:t>
            </a:r>
            <a:r>
              <a:rPr lang="en-US" baseline="30000" dirty="0" smtClean="0">
                <a:solidFill>
                  <a:srgbClr val="008380"/>
                </a:solidFill>
              </a:rPr>
              <a:t>n+1</a:t>
            </a:r>
            <a:r>
              <a:rPr lang="en-US" dirty="0" smtClean="0">
                <a:solidFill>
                  <a:srgbClr val="008380"/>
                </a:solidFill>
              </a:rPr>
              <a:t>,</a:t>
            </a:r>
            <a:r>
              <a:rPr lang="en-US" dirty="0">
                <a:solidFill>
                  <a:srgbClr val="008380"/>
                </a:solidFill>
              </a:rPr>
              <a:t> Θ</a:t>
            </a:r>
            <a:r>
              <a:rPr lang="en-US" baseline="30000" dirty="0">
                <a:solidFill>
                  <a:srgbClr val="008380"/>
                </a:solidFill>
              </a:rPr>
              <a:t>n+1</a:t>
            </a:r>
            <a:r>
              <a:rPr lang="en-US" dirty="0" smtClean="0">
                <a:solidFill>
                  <a:srgbClr val="008380"/>
                </a:solidFill>
              </a:rPr>
              <a:t>: </a:t>
            </a:r>
            <a:r>
              <a:rPr lang="en-US" dirty="0" err="1">
                <a:solidFill>
                  <a:srgbClr val="008380"/>
                </a:solidFill>
              </a:rPr>
              <a:t>G</a:t>
            </a:r>
            <a:r>
              <a:rPr lang="en-US" baseline="30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, </a:t>
            </a:r>
            <a:r>
              <a:rPr lang="en-US" dirty="0" err="1">
                <a:solidFill>
                  <a:srgbClr val="008380"/>
                </a:solidFill>
              </a:rPr>
              <a:t>Θ</a:t>
            </a:r>
            <a:r>
              <a:rPr lang="en-US" baseline="30000" dirty="0" err="1">
                <a:solidFill>
                  <a:srgbClr val="008380"/>
                </a:solidFill>
              </a:rPr>
              <a:t>n</a:t>
            </a:r>
            <a:r>
              <a:rPr lang="en-US" dirty="0" smtClean="0">
                <a:solidFill>
                  <a:srgbClr val="008380"/>
                </a:solidFill>
              </a:rPr>
              <a:t>) &gt; </a:t>
            </a:r>
            <a:r>
              <a:rPr lang="en-US" dirty="0">
                <a:solidFill>
                  <a:srgbClr val="008380"/>
                </a:solidFill>
              </a:rPr>
              <a:t>Q(</a:t>
            </a:r>
            <a:r>
              <a:rPr lang="en-US" dirty="0" err="1" smtClean="0">
                <a:solidFill>
                  <a:srgbClr val="008380"/>
                </a:solidFill>
              </a:rPr>
              <a:t>G</a:t>
            </a:r>
            <a:r>
              <a:rPr lang="en-US" baseline="30000" dirty="0" err="1" smtClean="0">
                <a:solidFill>
                  <a:srgbClr val="008380"/>
                </a:solidFill>
              </a:rPr>
              <a:t>n</a:t>
            </a:r>
            <a:r>
              <a:rPr lang="en-US" dirty="0" smtClean="0">
                <a:solidFill>
                  <a:srgbClr val="008380"/>
                </a:solidFill>
              </a:rPr>
              <a:t>, </a:t>
            </a:r>
            <a:r>
              <a:rPr lang="en-US" dirty="0" err="1" smtClean="0">
                <a:solidFill>
                  <a:srgbClr val="008380"/>
                </a:solidFill>
              </a:rPr>
              <a:t>Θ</a:t>
            </a:r>
            <a:r>
              <a:rPr lang="en-US" baseline="30000" dirty="0" err="1" smtClean="0">
                <a:solidFill>
                  <a:srgbClr val="008380"/>
                </a:solidFill>
              </a:rPr>
              <a:t>n</a:t>
            </a:r>
            <a:r>
              <a:rPr lang="en-US" dirty="0" smtClean="0">
                <a:solidFill>
                  <a:srgbClr val="008380"/>
                </a:solidFill>
              </a:rPr>
              <a:t>: </a:t>
            </a:r>
            <a:r>
              <a:rPr lang="en-US" dirty="0" err="1">
                <a:solidFill>
                  <a:srgbClr val="008380"/>
                </a:solidFill>
              </a:rPr>
              <a:t>G</a:t>
            </a:r>
            <a:r>
              <a:rPr lang="en-US" baseline="30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, </a:t>
            </a:r>
            <a:r>
              <a:rPr lang="en-US" dirty="0" err="1">
                <a:solidFill>
                  <a:srgbClr val="008380"/>
                </a:solidFill>
              </a:rPr>
              <a:t>Θ</a:t>
            </a:r>
            <a:r>
              <a:rPr lang="en-US" baseline="30000" dirty="0" err="1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645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AutoShape 2"/>
          <p:cNvSpPr>
            <a:spLocks noChangeArrowheads="1"/>
          </p:cNvSpPr>
          <p:nvPr/>
        </p:nvSpPr>
        <p:spPr bwMode="auto">
          <a:xfrm>
            <a:off x="496888" y="5040313"/>
            <a:ext cx="1500187" cy="1468437"/>
          </a:xfrm>
          <a:prstGeom prst="can">
            <a:avLst>
              <a:gd name="adj" fmla="val 25000"/>
            </a:avLst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2400">
                <a:latin typeface="Comic Sans MS" charset="0"/>
              </a:rPr>
              <a:t>Training</a:t>
            </a:r>
          </a:p>
          <a:p>
            <a:pPr algn="ctr"/>
            <a:r>
              <a:rPr lang="en-US" sz="2400">
                <a:latin typeface="Comic Sans MS" charset="0"/>
              </a:rPr>
              <a:t>Data</a:t>
            </a:r>
          </a:p>
        </p:txBody>
      </p:sp>
      <p:sp>
        <p:nvSpPr>
          <p:cNvPr id="385027" name="Rectangle 3"/>
          <p:cNvSpPr>
            <a:spLocks noChangeArrowheads="1"/>
          </p:cNvSpPr>
          <p:nvPr/>
        </p:nvSpPr>
        <p:spPr bwMode="auto">
          <a:xfrm>
            <a:off x="3505200" y="2293938"/>
            <a:ext cx="2032000" cy="2459037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800" b="1" u="sng">
                <a:latin typeface="Comic Sans MS" charset="0"/>
              </a:rPr>
              <a:t>Expected Counts</a:t>
            </a:r>
            <a:endParaRPr lang="en-US" sz="2400" u="sng">
              <a:latin typeface="Comic Sans MS" charset="0"/>
            </a:endParaRPr>
          </a:p>
          <a:p>
            <a:pPr>
              <a:lnSpc>
                <a:spcPct val="120000"/>
              </a:lnSpc>
            </a:pPr>
            <a:r>
              <a:rPr lang="en-US" sz="1600">
                <a:latin typeface="Comic Sans MS" charset="0"/>
              </a:rPr>
              <a:t>N(X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N(X</a:t>
            </a:r>
            <a:r>
              <a:rPr lang="en-US" sz="1600" baseline="-25000">
                <a:latin typeface="Comic Sans MS" charset="0"/>
              </a:rPr>
              <a:t>2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N(X</a:t>
            </a:r>
            <a:r>
              <a:rPr lang="en-US" sz="1600" baseline="-25000">
                <a:latin typeface="Comic Sans MS" charset="0"/>
              </a:rPr>
              <a:t>3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N(H, 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X</a:t>
            </a:r>
            <a:r>
              <a:rPr lang="en-US" sz="1600" baseline="-25000">
                <a:latin typeface="Comic Sans MS" charset="0"/>
              </a:rPr>
              <a:t>3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H)</a:t>
            </a: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2</a:t>
            </a:r>
            <a:r>
              <a:rPr lang="en-US" sz="1600">
                <a:latin typeface="Comic Sans MS" charset="0"/>
              </a:rPr>
              <a:t>, H)</a:t>
            </a:r>
            <a:endParaRPr lang="en-US" sz="1600" baseline="-25000">
              <a:latin typeface="Comic Sans MS" charset="0"/>
            </a:endParaRP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3</a:t>
            </a:r>
            <a:r>
              <a:rPr lang="en-US" sz="1600">
                <a:latin typeface="Comic Sans MS" charset="0"/>
              </a:rPr>
              <a:t>, H)</a:t>
            </a:r>
          </a:p>
        </p:txBody>
      </p:sp>
      <p:grpSp>
        <p:nvGrpSpPr>
          <p:cNvPr id="385028" name="Group 4"/>
          <p:cNvGrpSpPr>
            <a:grpSpLocks/>
          </p:cNvGrpSpPr>
          <p:nvPr/>
        </p:nvGrpSpPr>
        <p:grpSpPr bwMode="auto">
          <a:xfrm>
            <a:off x="1978025" y="2216150"/>
            <a:ext cx="1498600" cy="1652588"/>
            <a:chOff x="1246" y="1079"/>
            <a:chExt cx="944" cy="1041"/>
          </a:xfrm>
        </p:grpSpPr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>
              <a:off x="1248" y="2120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5030" name="Text Box 6"/>
            <p:cNvSpPr txBox="1">
              <a:spLocks noChangeArrowheads="1"/>
            </p:cNvSpPr>
            <p:nvPr/>
          </p:nvSpPr>
          <p:spPr bwMode="auto">
            <a:xfrm>
              <a:off x="1246" y="1079"/>
              <a:ext cx="944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Computation</a:t>
              </a:r>
            </a:p>
          </p:txBody>
        </p:sp>
      </p:grpSp>
      <p:grpSp>
        <p:nvGrpSpPr>
          <p:cNvPr id="385031" name="Group 7"/>
          <p:cNvGrpSpPr>
            <a:grpSpLocks/>
          </p:cNvGrpSpPr>
          <p:nvPr/>
        </p:nvGrpSpPr>
        <p:grpSpPr bwMode="auto">
          <a:xfrm>
            <a:off x="571500" y="3100388"/>
            <a:ext cx="1371600" cy="1371600"/>
            <a:chOff x="3805" y="2256"/>
            <a:chExt cx="960" cy="1200"/>
          </a:xfrm>
        </p:grpSpPr>
        <p:grpSp>
          <p:nvGrpSpPr>
            <p:cNvPr id="385032" name="Group 8"/>
            <p:cNvGrpSpPr>
              <a:grpSpLocks/>
            </p:cNvGrpSpPr>
            <p:nvPr/>
          </p:nvGrpSpPr>
          <p:grpSpPr bwMode="auto">
            <a:xfrm>
              <a:off x="3805" y="2256"/>
              <a:ext cx="960" cy="192"/>
              <a:chOff x="3792" y="2256"/>
              <a:chExt cx="960" cy="192"/>
            </a:xfrm>
          </p:grpSpPr>
          <p:sp>
            <p:nvSpPr>
              <p:cNvPr id="385033" name="Oval 9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  <a:endParaRPr lang="en-US" sz="1400">
                  <a:latin typeface="Comic Sans MS" charset="0"/>
                </a:endParaRPr>
              </a:p>
            </p:txBody>
          </p:sp>
          <p:sp>
            <p:nvSpPr>
              <p:cNvPr id="385034" name="Oval 10"/>
              <p:cNvSpPr>
                <a:spLocks noChangeArrowheads="1"/>
              </p:cNvSpPr>
              <p:nvPr/>
            </p:nvSpPr>
            <p:spPr bwMode="auto">
              <a:xfrm>
                <a:off x="415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  <a:endParaRPr lang="en-US" sz="1600" baseline="-25000">
                  <a:latin typeface="Comic Sans MS" charset="0"/>
                </a:endParaRPr>
              </a:p>
            </p:txBody>
          </p:sp>
          <p:sp>
            <p:nvSpPr>
              <p:cNvPr id="385035" name="Oval 11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  <a:endParaRPr lang="en-US" sz="1600" baseline="-25000">
                  <a:latin typeface="Comic Sans MS" charset="0"/>
                </a:endParaRPr>
              </a:p>
            </p:txBody>
          </p:sp>
        </p:grpSp>
        <p:sp>
          <p:nvSpPr>
            <p:cNvPr id="385036" name="Oval 12"/>
            <p:cNvSpPr>
              <a:spLocks noChangeArrowheads="1"/>
            </p:cNvSpPr>
            <p:nvPr/>
          </p:nvSpPr>
          <p:spPr bwMode="auto">
            <a:xfrm>
              <a:off x="4165" y="2760"/>
              <a:ext cx="240" cy="192"/>
            </a:xfrm>
            <a:prstGeom prst="ellipse">
              <a:avLst/>
            </a:prstGeom>
            <a:solidFill>
              <a:srgbClr val="FF9900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charset="0"/>
                </a:rPr>
                <a:t>H</a:t>
              </a:r>
            </a:p>
          </p:txBody>
        </p:sp>
        <p:grpSp>
          <p:nvGrpSpPr>
            <p:cNvPr id="385037" name="Group 13"/>
            <p:cNvGrpSpPr>
              <a:grpSpLocks/>
            </p:cNvGrpSpPr>
            <p:nvPr/>
          </p:nvGrpSpPr>
          <p:grpSpPr bwMode="auto">
            <a:xfrm>
              <a:off x="3805" y="3264"/>
              <a:ext cx="960" cy="192"/>
              <a:chOff x="3818" y="3264"/>
              <a:chExt cx="960" cy="192"/>
            </a:xfrm>
          </p:grpSpPr>
          <p:sp>
            <p:nvSpPr>
              <p:cNvPr id="385038" name="Oval 14"/>
              <p:cNvSpPr>
                <a:spLocks noChangeArrowheads="1"/>
              </p:cNvSpPr>
              <p:nvPr/>
            </p:nvSpPr>
            <p:spPr bwMode="auto">
              <a:xfrm>
                <a:off x="381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</a:p>
            </p:txBody>
          </p:sp>
          <p:sp>
            <p:nvSpPr>
              <p:cNvPr id="385039" name="Oval 15"/>
              <p:cNvSpPr>
                <a:spLocks noChangeArrowheads="1"/>
              </p:cNvSpPr>
              <p:nvPr/>
            </p:nvSpPr>
            <p:spPr bwMode="auto">
              <a:xfrm>
                <a:off x="417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</a:p>
            </p:txBody>
          </p:sp>
          <p:sp>
            <p:nvSpPr>
              <p:cNvPr id="385040" name="Oval 16"/>
              <p:cNvSpPr>
                <a:spLocks noChangeArrowheads="1"/>
              </p:cNvSpPr>
              <p:nvPr/>
            </p:nvSpPr>
            <p:spPr bwMode="auto">
              <a:xfrm>
                <a:off x="453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</a:p>
            </p:txBody>
          </p:sp>
        </p:grpSp>
        <p:cxnSp>
          <p:nvCxnSpPr>
            <p:cNvPr id="385041" name="AutoShape 17"/>
            <p:cNvCxnSpPr>
              <a:cxnSpLocks noChangeShapeType="1"/>
              <a:stCxn id="385033" idx="5"/>
              <a:endCxn id="385036" idx="1"/>
            </p:cNvCxnSpPr>
            <p:nvPr/>
          </p:nvCxnSpPr>
          <p:spPr bwMode="auto">
            <a:xfrm>
              <a:off x="4010" y="2432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2" name="AutoShape 18"/>
            <p:cNvCxnSpPr>
              <a:cxnSpLocks noChangeShapeType="1"/>
              <a:stCxn id="385034" idx="4"/>
              <a:endCxn id="385036" idx="0"/>
            </p:cNvCxnSpPr>
            <p:nvPr/>
          </p:nvCxnSpPr>
          <p:spPr bwMode="auto">
            <a:xfrm>
              <a:off x="4285" y="2460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3" name="AutoShape 19"/>
            <p:cNvCxnSpPr>
              <a:cxnSpLocks noChangeShapeType="1"/>
              <a:stCxn id="385035" idx="3"/>
              <a:endCxn id="385036" idx="7"/>
            </p:cNvCxnSpPr>
            <p:nvPr/>
          </p:nvCxnSpPr>
          <p:spPr bwMode="auto">
            <a:xfrm flipH="1">
              <a:off x="4370" y="2432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4" name="AutoShape 20"/>
            <p:cNvCxnSpPr>
              <a:cxnSpLocks noChangeShapeType="1"/>
              <a:stCxn id="385036" idx="3"/>
              <a:endCxn id="385038" idx="7"/>
            </p:cNvCxnSpPr>
            <p:nvPr/>
          </p:nvCxnSpPr>
          <p:spPr bwMode="auto">
            <a:xfrm flipH="1">
              <a:off x="4010" y="2936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5" name="AutoShape 21"/>
            <p:cNvCxnSpPr>
              <a:cxnSpLocks noChangeShapeType="1"/>
              <a:stCxn id="385036" idx="4"/>
              <a:endCxn id="385039" idx="0"/>
            </p:cNvCxnSpPr>
            <p:nvPr/>
          </p:nvCxnSpPr>
          <p:spPr bwMode="auto">
            <a:xfrm>
              <a:off x="4285" y="2964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46" name="AutoShape 22"/>
            <p:cNvCxnSpPr>
              <a:cxnSpLocks noChangeShapeType="1"/>
              <a:stCxn id="385036" idx="5"/>
              <a:endCxn id="385040" idx="1"/>
            </p:cNvCxnSpPr>
            <p:nvPr/>
          </p:nvCxnSpPr>
          <p:spPr bwMode="auto">
            <a:xfrm>
              <a:off x="4370" y="2936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85047" name="Group 23"/>
          <p:cNvGrpSpPr>
            <a:grpSpLocks/>
          </p:cNvGrpSpPr>
          <p:nvPr/>
        </p:nvGrpSpPr>
        <p:grpSpPr bwMode="auto">
          <a:xfrm>
            <a:off x="7224713" y="2806700"/>
            <a:ext cx="1371600" cy="1371600"/>
            <a:chOff x="3805" y="2256"/>
            <a:chExt cx="960" cy="1200"/>
          </a:xfrm>
        </p:grpSpPr>
        <p:grpSp>
          <p:nvGrpSpPr>
            <p:cNvPr id="385048" name="Group 24"/>
            <p:cNvGrpSpPr>
              <a:grpSpLocks/>
            </p:cNvGrpSpPr>
            <p:nvPr/>
          </p:nvGrpSpPr>
          <p:grpSpPr bwMode="auto">
            <a:xfrm>
              <a:off x="3805" y="2256"/>
              <a:ext cx="960" cy="192"/>
              <a:chOff x="3792" y="2256"/>
              <a:chExt cx="960" cy="192"/>
            </a:xfrm>
          </p:grpSpPr>
          <p:sp>
            <p:nvSpPr>
              <p:cNvPr id="385049" name="Oval 25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  <a:endParaRPr lang="en-US" sz="1400">
                  <a:latin typeface="Comic Sans MS" charset="0"/>
                </a:endParaRPr>
              </a:p>
            </p:txBody>
          </p:sp>
          <p:sp>
            <p:nvSpPr>
              <p:cNvPr id="385050" name="Oval 26"/>
              <p:cNvSpPr>
                <a:spLocks noChangeArrowheads="1"/>
              </p:cNvSpPr>
              <p:nvPr/>
            </p:nvSpPr>
            <p:spPr bwMode="auto">
              <a:xfrm>
                <a:off x="415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  <a:endParaRPr lang="en-US" sz="1600" baseline="-25000">
                  <a:latin typeface="Comic Sans MS" charset="0"/>
                </a:endParaRPr>
              </a:p>
            </p:txBody>
          </p:sp>
          <p:sp>
            <p:nvSpPr>
              <p:cNvPr id="385051" name="Oval 27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  <a:endParaRPr lang="en-US" sz="1600" baseline="-25000">
                  <a:latin typeface="Comic Sans MS" charset="0"/>
                </a:endParaRPr>
              </a:p>
            </p:txBody>
          </p:sp>
        </p:grpSp>
        <p:sp>
          <p:nvSpPr>
            <p:cNvPr id="385052" name="Oval 28"/>
            <p:cNvSpPr>
              <a:spLocks noChangeArrowheads="1"/>
            </p:cNvSpPr>
            <p:nvPr/>
          </p:nvSpPr>
          <p:spPr bwMode="auto">
            <a:xfrm>
              <a:off x="4165" y="2760"/>
              <a:ext cx="240" cy="192"/>
            </a:xfrm>
            <a:prstGeom prst="ellipse">
              <a:avLst/>
            </a:prstGeom>
            <a:solidFill>
              <a:srgbClr val="FF9900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charset="0"/>
                </a:rPr>
                <a:t>H</a:t>
              </a:r>
            </a:p>
          </p:txBody>
        </p:sp>
        <p:grpSp>
          <p:nvGrpSpPr>
            <p:cNvPr id="385053" name="Group 29"/>
            <p:cNvGrpSpPr>
              <a:grpSpLocks/>
            </p:cNvGrpSpPr>
            <p:nvPr/>
          </p:nvGrpSpPr>
          <p:grpSpPr bwMode="auto">
            <a:xfrm>
              <a:off x="3805" y="3264"/>
              <a:ext cx="960" cy="192"/>
              <a:chOff x="3818" y="3264"/>
              <a:chExt cx="960" cy="192"/>
            </a:xfrm>
          </p:grpSpPr>
          <p:sp>
            <p:nvSpPr>
              <p:cNvPr id="385054" name="Oval 30"/>
              <p:cNvSpPr>
                <a:spLocks noChangeArrowheads="1"/>
              </p:cNvSpPr>
              <p:nvPr/>
            </p:nvSpPr>
            <p:spPr bwMode="auto">
              <a:xfrm>
                <a:off x="381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</a:p>
            </p:txBody>
          </p:sp>
          <p:sp>
            <p:nvSpPr>
              <p:cNvPr id="385055" name="Oval 31"/>
              <p:cNvSpPr>
                <a:spLocks noChangeArrowheads="1"/>
              </p:cNvSpPr>
              <p:nvPr/>
            </p:nvSpPr>
            <p:spPr bwMode="auto">
              <a:xfrm>
                <a:off x="417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</a:p>
            </p:txBody>
          </p:sp>
          <p:sp>
            <p:nvSpPr>
              <p:cNvPr id="385056" name="Oval 32"/>
              <p:cNvSpPr>
                <a:spLocks noChangeArrowheads="1"/>
              </p:cNvSpPr>
              <p:nvPr/>
            </p:nvSpPr>
            <p:spPr bwMode="auto">
              <a:xfrm>
                <a:off x="453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</a:p>
            </p:txBody>
          </p:sp>
        </p:grpSp>
        <p:cxnSp>
          <p:nvCxnSpPr>
            <p:cNvPr id="385057" name="AutoShape 33"/>
            <p:cNvCxnSpPr>
              <a:cxnSpLocks noChangeShapeType="1"/>
              <a:stCxn id="385049" idx="5"/>
              <a:endCxn id="385052" idx="1"/>
            </p:cNvCxnSpPr>
            <p:nvPr/>
          </p:nvCxnSpPr>
          <p:spPr bwMode="auto">
            <a:xfrm>
              <a:off x="4010" y="2432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58" name="AutoShape 34"/>
            <p:cNvCxnSpPr>
              <a:cxnSpLocks noChangeShapeType="1"/>
              <a:stCxn id="385050" idx="4"/>
              <a:endCxn id="385052" idx="0"/>
            </p:cNvCxnSpPr>
            <p:nvPr/>
          </p:nvCxnSpPr>
          <p:spPr bwMode="auto">
            <a:xfrm>
              <a:off x="4285" y="2460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59" name="AutoShape 35"/>
            <p:cNvCxnSpPr>
              <a:cxnSpLocks noChangeShapeType="1"/>
              <a:stCxn id="385051" idx="3"/>
              <a:endCxn id="385052" idx="7"/>
            </p:cNvCxnSpPr>
            <p:nvPr/>
          </p:nvCxnSpPr>
          <p:spPr bwMode="auto">
            <a:xfrm flipH="1">
              <a:off x="4370" y="2432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60" name="AutoShape 36"/>
            <p:cNvCxnSpPr>
              <a:cxnSpLocks noChangeShapeType="1"/>
              <a:stCxn id="385052" idx="3"/>
              <a:endCxn id="385054" idx="7"/>
            </p:cNvCxnSpPr>
            <p:nvPr/>
          </p:nvCxnSpPr>
          <p:spPr bwMode="auto">
            <a:xfrm flipH="1">
              <a:off x="4010" y="2936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61" name="AutoShape 37"/>
            <p:cNvCxnSpPr>
              <a:cxnSpLocks noChangeShapeType="1"/>
              <a:stCxn id="385052" idx="4"/>
              <a:endCxn id="385055" idx="0"/>
            </p:cNvCxnSpPr>
            <p:nvPr/>
          </p:nvCxnSpPr>
          <p:spPr bwMode="auto">
            <a:xfrm>
              <a:off x="4285" y="2964"/>
              <a:ext cx="0" cy="2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062" name="AutoShape 38"/>
            <p:cNvCxnSpPr>
              <a:cxnSpLocks noChangeShapeType="1"/>
              <a:stCxn id="385052" idx="5"/>
              <a:endCxn id="385056" idx="1"/>
            </p:cNvCxnSpPr>
            <p:nvPr/>
          </p:nvCxnSpPr>
          <p:spPr bwMode="auto">
            <a:xfrm>
              <a:off x="4370" y="2936"/>
              <a:ext cx="190" cy="3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85063" name="Text Box 39"/>
          <p:cNvSpPr txBox="1">
            <a:spLocks noChangeArrowheads="1"/>
          </p:cNvSpPr>
          <p:nvPr/>
        </p:nvSpPr>
        <p:spPr bwMode="auto">
          <a:xfrm>
            <a:off x="1041400" y="4411663"/>
            <a:ext cx="38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latin typeface="Comic Sans MS" charset="0"/>
                <a:sym typeface="Symbol" charset="0"/>
              </a:rPr>
              <a:t></a:t>
            </a:r>
            <a:endParaRPr lang="en-US" sz="3200">
              <a:latin typeface="Comic Sans MS" charset="0"/>
            </a:endParaRPr>
          </a:p>
        </p:txBody>
      </p:sp>
      <p:grpSp>
        <p:nvGrpSpPr>
          <p:cNvPr id="385064" name="Group 40"/>
          <p:cNvGrpSpPr>
            <a:grpSpLocks/>
          </p:cNvGrpSpPr>
          <p:nvPr/>
        </p:nvGrpSpPr>
        <p:grpSpPr bwMode="auto">
          <a:xfrm>
            <a:off x="5529263" y="2041525"/>
            <a:ext cx="1673225" cy="1954213"/>
            <a:chOff x="3483" y="878"/>
            <a:chExt cx="1054" cy="1231"/>
          </a:xfrm>
        </p:grpSpPr>
        <p:sp>
          <p:nvSpPr>
            <p:cNvPr id="385065" name="Line 41"/>
            <p:cNvSpPr>
              <a:spLocks noChangeShapeType="1"/>
            </p:cNvSpPr>
            <p:nvPr/>
          </p:nvSpPr>
          <p:spPr bwMode="auto">
            <a:xfrm>
              <a:off x="3607" y="2109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5066" name="Text Box 42"/>
            <p:cNvSpPr txBox="1">
              <a:spLocks noChangeArrowheads="1"/>
            </p:cNvSpPr>
            <p:nvPr/>
          </p:nvSpPr>
          <p:spPr bwMode="auto">
            <a:xfrm>
              <a:off x="3483" y="878"/>
              <a:ext cx="1054" cy="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800">
                  <a:latin typeface="Comic Sans MS" charset="0"/>
                </a:rPr>
                <a:t>Score </a:t>
              </a:r>
            </a:p>
            <a:p>
              <a:pPr algn="ctr"/>
              <a:r>
                <a:rPr lang="en-US" sz="1800">
                  <a:latin typeface="Comic Sans MS" charset="0"/>
                </a:rPr>
                <a:t>&amp;</a:t>
              </a:r>
            </a:p>
            <a:p>
              <a:pPr algn="ctr"/>
              <a:r>
                <a:rPr lang="en-US" sz="1800">
                  <a:latin typeface="Comic Sans MS" charset="0"/>
                </a:rPr>
                <a:t> Parameterize</a:t>
              </a:r>
            </a:p>
          </p:txBody>
        </p:sp>
      </p:grpSp>
      <p:sp>
        <p:nvSpPr>
          <p:cNvPr id="385084" name="Line 60"/>
          <p:cNvSpPr>
            <a:spLocks noChangeShapeType="1"/>
          </p:cNvSpPr>
          <p:nvPr/>
        </p:nvSpPr>
        <p:spPr bwMode="auto">
          <a:xfrm>
            <a:off x="1905000" y="4152900"/>
            <a:ext cx="1530350" cy="9636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5085" name="Line 61"/>
          <p:cNvSpPr>
            <a:spLocks noChangeShapeType="1"/>
          </p:cNvSpPr>
          <p:nvPr/>
        </p:nvSpPr>
        <p:spPr bwMode="auto">
          <a:xfrm>
            <a:off x="5651500" y="5397500"/>
            <a:ext cx="1446213" cy="2936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grpSp>
        <p:nvGrpSpPr>
          <p:cNvPr id="385086" name="Group 62"/>
          <p:cNvGrpSpPr>
            <a:grpSpLocks/>
          </p:cNvGrpSpPr>
          <p:nvPr/>
        </p:nvGrpSpPr>
        <p:grpSpPr bwMode="auto">
          <a:xfrm>
            <a:off x="1511300" y="1262063"/>
            <a:ext cx="5891213" cy="1412875"/>
            <a:chOff x="1067" y="654"/>
            <a:chExt cx="3711" cy="890"/>
          </a:xfrm>
        </p:grpSpPr>
        <p:sp>
          <p:nvSpPr>
            <p:cNvPr id="385087" name="Freeform 63"/>
            <p:cNvSpPr>
              <a:spLocks/>
            </p:cNvSpPr>
            <p:nvPr/>
          </p:nvSpPr>
          <p:spPr bwMode="auto">
            <a:xfrm>
              <a:off x="1067" y="934"/>
              <a:ext cx="3711" cy="610"/>
            </a:xfrm>
            <a:custGeom>
              <a:avLst/>
              <a:gdLst>
                <a:gd name="T0" fmla="*/ 3711 w 3711"/>
                <a:gd name="T1" fmla="*/ 818 h 818"/>
                <a:gd name="T2" fmla="*/ 1900 w 3711"/>
                <a:gd name="T3" fmla="*/ 7 h 818"/>
                <a:gd name="T4" fmla="*/ 0 w 3711"/>
                <a:gd name="T5" fmla="*/ 774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11" h="818">
                  <a:moveTo>
                    <a:pt x="3711" y="818"/>
                  </a:moveTo>
                  <a:cubicBezTo>
                    <a:pt x="3589" y="429"/>
                    <a:pt x="2518" y="14"/>
                    <a:pt x="1900" y="7"/>
                  </a:cubicBezTo>
                  <a:cubicBezTo>
                    <a:pt x="1282" y="0"/>
                    <a:pt x="344" y="352"/>
                    <a:pt x="0" y="774"/>
                  </a:cubicBezTo>
                </a:path>
              </a:pathLst>
            </a:custGeom>
            <a:noFill/>
            <a:ln w="508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85088" name="Text Box 64"/>
            <p:cNvSpPr txBox="1">
              <a:spLocks noChangeArrowheads="1"/>
            </p:cNvSpPr>
            <p:nvPr/>
          </p:nvSpPr>
          <p:spPr bwMode="auto">
            <a:xfrm>
              <a:off x="2563" y="654"/>
              <a:ext cx="76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>
                  <a:latin typeface="Arial" charset="0"/>
                </a:rPr>
                <a:t>Reiterate</a:t>
              </a:r>
            </a:p>
          </p:txBody>
        </p:sp>
      </p:grpSp>
      <p:sp>
        <p:nvSpPr>
          <p:cNvPr id="385089" name="Rectangle 65"/>
          <p:cNvSpPr>
            <a:spLocks noChangeArrowheads="1"/>
          </p:cNvSpPr>
          <p:nvPr/>
        </p:nvSpPr>
        <p:spPr bwMode="auto">
          <a:xfrm>
            <a:off x="3498850" y="4941888"/>
            <a:ext cx="2020888" cy="1082675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latin typeface="Comic Sans MS" charset="0"/>
              </a:rPr>
              <a:t>N(X</a:t>
            </a:r>
            <a:r>
              <a:rPr lang="en-US" sz="1600" baseline="-25000">
                <a:latin typeface="Comic Sans MS" charset="0"/>
              </a:rPr>
              <a:t>2,</a:t>
            </a:r>
            <a:r>
              <a:rPr lang="en-US" sz="1600">
                <a:latin typeface="Comic Sans MS" charset="0"/>
              </a:rPr>
              <a:t>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N(H, X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X</a:t>
            </a:r>
            <a:r>
              <a:rPr lang="en-US" sz="1600" baseline="-25000">
                <a:latin typeface="Comic Sans MS" charset="0"/>
              </a:rPr>
              <a:t>3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X</a:t>
            </a:r>
            <a:r>
              <a:rPr lang="en-US" sz="1600" baseline="-25000">
                <a:latin typeface="Comic Sans MS" charset="0"/>
              </a:rPr>
              <a:t>2</a:t>
            </a:r>
            <a:r>
              <a:rPr lang="en-US" sz="1600">
                <a:latin typeface="Comic Sans MS" charset="0"/>
              </a:rPr>
              <a:t>)</a:t>
            </a:r>
          </a:p>
          <a:p>
            <a:r>
              <a:rPr lang="en-US" sz="1600">
                <a:latin typeface="Comic Sans MS" charset="0"/>
              </a:rPr>
              <a:t>N(Y</a:t>
            </a:r>
            <a:r>
              <a:rPr lang="en-US" sz="1600" baseline="-25000">
                <a:latin typeface="Comic Sans MS" charset="0"/>
              </a:rPr>
              <a:t>2</a:t>
            </a:r>
            <a:r>
              <a:rPr lang="en-US" sz="1600">
                <a:latin typeface="Comic Sans MS" charset="0"/>
              </a:rPr>
              <a:t>, Y</a:t>
            </a:r>
            <a:r>
              <a:rPr lang="en-US" sz="1600" baseline="-25000">
                <a:latin typeface="Comic Sans MS" charset="0"/>
              </a:rPr>
              <a:t>1</a:t>
            </a:r>
            <a:r>
              <a:rPr lang="en-US" sz="1600">
                <a:latin typeface="Comic Sans MS" charset="0"/>
              </a:rPr>
              <a:t>, H)</a:t>
            </a:r>
          </a:p>
        </p:txBody>
      </p:sp>
      <p:grpSp>
        <p:nvGrpSpPr>
          <p:cNvPr id="385090" name="Group 66"/>
          <p:cNvGrpSpPr>
            <a:grpSpLocks/>
          </p:cNvGrpSpPr>
          <p:nvPr/>
        </p:nvGrpSpPr>
        <p:grpSpPr bwMode="auto">
          <a:xfrm>
            <a:off x="6896100" y="5057775"/>
            <a:ext cx="1371600" cy="1371600"/>
            <a:chOff x="4512" y="3162"/>
            <a:chExt cx="864" cy="864"/>
          </a:xfrm>
        </p:grpSpPr>
        <p:grpSp>
          <p:nvGrpSpPr>
            <p:cNvPr id="385091" name="Group 67"/>
            <p:cNvGrpSpPr>
              <a:grpSpLocks/>
            </p:cNvGrpSpPr>
            <p:nvPr/>
          </p:nvGrpSpPr>
          <p:grpSpPr bwMode="auto">
            <a:xfrm>
              <a:off x="4512" y="3162"/>
              <a:ext cx="864" cy="138"/>
              <a:chOff x="3792" y="2256"/>
              <a:chExt cx="960" cy="192"/>
            </a:xfrm>
          </p:grpSpPr>
          <p:sp>
            <p:nvSpPr>
              <p:cNvPr id="385092" name="Oval 68"/>
              <p:cNvSpPr>
                <a:spLocks noChangeArrowheads="1"/>
              </p:cNvSpPr>
              <p:nvPr/>
            </p:nvSpPr>
            <p:spPr bwMode="auto">
              <a:xfrm>
                <a:off x="379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  <a:endParaRPr lang="en-US" sz="1400">
                  <a:latin typeface="Comic Sans MS" charset="0"/>
                </a:endParaRPr>
              </a:p>
            </p:txBody>
          </p:sp>
          <p:sp>
            <p:nvSpPr>
              <p:cNvPr id="385093" name="Oval 69"/>
              <p:cNvSpPr>
                <a:spLocks noChangeArrowheads="1"/>
              </p:cNvSpPr>
              <p:nvPr/>
            </p:nvSpPr>
            <p:spPr bwMode="auto">
              <a:xfrm>
                <a:off x="415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  <a:endParaRPr lang="en-US" sz="1600" baseline="-25000">
                  <a:latin typeface="Comic Sans MS" charset="0"/>
                </a:endParaRPr>
              </a:p>
            </p:txBody>
          </p:sp>
          <p:sp>
            <p:nvSpPr>
              <p:cNvPr id="385094" name="Oval 70"/>
              <p:cNvSpPr>
                <a:spLocks noChangeArrowheads="1"/>
              </p:cNvSpPr>
              <p:nvPr/>
            </p:nvSpPr>
            <p:spPr bwMode="auto">
              <a:xfrm>
                <a:off x="4512" y="2256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X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  <a:endParaRPr lang="en-US" sz="1600" baseline="-25000">
                  <a:latin typeface="Comic Sans MS" charset="0"/>
                </a:endParaRPr>
              </a:p>
            </p:txBody>
          </p:sp>
        </p:grpSp>
        <p:sp>
          <p:nvSpPr>
            <p:cNvPr id="385095" name="Oval 71"/>
            <p:cNvSpPr>
              <a:spLocks noChangeArrowheads="1"/>
            </p:cNvSpPr>
            <p:nvPr/>
          </p:nvSpPr>
          <p:spPr bwMode="auto">
            <a:xfrm>
              <a:off x="4836" y="3525"/>
              <a:ext cx="216" cy="138"/>
            </a:xfrm>
            <a:prstGeom prst="ellipse">
              <a:avLst/>
            </a:prstGeom>
            <a:solidFill>
              <a:srgbClr val="FF9900"/>
            </a:solidFill>
            <a:ln w="38100" cap="sq">
              <a:solidFill>
                <a:schemeClr val="tx1"/>
              </a:solidFill>
              <a:round/>
              <a:headEnd type="none" w="med" len="sm"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>
                  <a:latin typeface="Comic Sans MS" charset="0"/>
                </a:rPr>
                <a:t>H</a:t>
              </a:r>
            </a:p>
          </p:txBody>
        </p:sp>
        <p:grpSp>
          <p:nvGrpSpPr>
            <p:cNvPr id="385096" name="Group 72"/>
            <p:cNvGrpSpPr>
              <a:grpSpLocks/>
            </p:cNvGrpSpPr>
            <p:nvPr/>
          </p:nvGrpSpPr>
          <p:grpSpPr bwMode="auto">
            <a:xfrm>
              <a:off x="4512" y="3888"/>
              <a:ext cx="864" cy="138"/>
              <a:chOff x="3818" y="3264"/>
              <a:chExt cx="960" cy="192"/>
            </a:xfrm>
          </p:grpSpPr>
          <p:sp>
            <p:nvSpPr>
              <p:cNvPr id="385097" name="Oval 73"/>
              <p:cNvSpPr>
                <a:spLocks noChangeArrowheads="1"/>
              </p:cNvSpPr>
              <p:nvPr/>
            </p:nvSpPr>
            <p:spPr bwMode="auto">
              <a:xfrm>
                <a:off x="381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1</a:t>
                </a:r>
              </a:p>
            </p:txBody>
          </p:sp>
          <p:sp>
            <p:nvSpPr>
              <p:cNvPr id="385098" name="Oval 74"/>
              <p:cNvSpPr>
                <a:spLocks noChangeArrowheads="1"/>
              </p:cNvSpPr>
              <p:nvPr/>
            </p:nvSpPr>
            <p:spPr bwMode="auto">
              <a:xfrm>
                <a:off x="417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2</a:t>
                </a:r>
              </a:p>
            </p:txBody>
          </p:sp>
          <p:sp>
            <p:nvSpPr>
              <p:cNvPr id="385099" name="Oval 75"/>
              <p:cNvSpPr>
                <a:spLocks noChangeArrowheads="1"/>
              </p:cNvSpPr>
              <p:nvPr/>
            </p:nvSpPr>
            <p:spPr bwMode="auto">
              <a:xfrm>
                <a:off x="4538" y="3264"/>
                <a:ext cx="240" cy="192"/>
              </a:xfrm>
              <a:prstGeom prst="ellipse">
                <a:avLst/>
              </a:prstGeom>
              <a:solidFill>
                <a:srgbClr val="FF9900"/>
              </a:solidFill>
              <a:ln w="38100" cap="sq">
                <a:solidFill>
                  <a:schemeClr val="tx1"/>
                </a:solidFill>
                <a:round/>
                <a:headEnd type="none" w="med" len="sm"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>
                    <a:latin typeface="Comic Sans MS" charset="0"/>
                  </a:rPr>
                  <a:t>Y</a:t>
                </a:r>
                <a:r>
                  <a:rPr lang="en-US" sz="1400" baseline="-25000">
                    <a:latin typeface="Comic Sans MS" charset="0"/>
                  </a:rPr>
                  <a:t>3</a:t>
                </a:r>
              </a:p>
            </p:txBody>
          </p:sp>
        </p:grpSp>
        <p:cxnSp>
          <p:nvCxnSpPr>
            <p:cNvPr id="385100" name="AutoShape 76"/>
            <p:cNvCxnSpPr>
              <a:cxnSpLocks noChangeShapeType="1"/>
              <a:stCxn id="385092" idx="6"/>
              <a:endCxn id="385093" idx="2"/>
            </p:cNvCxnSpPr>
            <p:nvPr/>
          </p:nvCxnSpPr>
          <p:spPr bwMode="auto">
            <a:xfrm>
              <a:off x="4740" y="3231"/>
              <a:ext cx="8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1" name="AutoShape 77"/>
            <p:cNvCxnSpPr>
              <a:cxnSpLocks noChangeShapeType="1"/>
              <a:stCxn id="385093" idx="4"/>
              <a:endCxn id="385095" idx="0"/>
            </p:cNvCxnSpPr>
            <p:nvPr/>
          </p:nvCxnSpPr>
          <p:spPr bwMode="auto">
            <a:xfrm>
              <a:off x="4944" y="3312"/>
              <a:ext cx="0" cy="2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2" name="AutoShape 78"/>
            <p:cNvCxnSpPr>
              <a:cxnSpLocks noChangeShapeType="1"/>
              <a:stCxn id="385094" idx="3"/>
              <a:endCxn id="385095" idx="7"/>
            </p:cNvCxnSpPr>
            <p:nvPr/>
          </p:nvCxnSpPr>
          <p:spPr bwMode="auto">
            <a:xfrm flipH="1">
              <a:off x="5020" y="3292"/>
              <a:ext cx="172" cy="24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3" name="AutoShape 79"/>
            <p:cNvCxnSpPr>
              <a:cxnSpLocks noChangeShapeType="1"/>
              <a:stCxn id="385093" idx="3"/>
              <a:endCxn id="385097" idx="0"/>
            </p:cNvCxnSpPr>
            <p:nvPr/>
          </p:nvCxnSpPr>
          <p:spPr bwMode="auto">
            <a:xfrm flipH="1">
              <a:off x="4620" y="3292"/>
              <a:ext cx="248" cy="58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4" name="AutoShape 80"/>
            <p:cNvCxnSpPr>
              <a:cxnSpLocks noChangeShapeType="1"/>
              <a:stCxn id="385095" idx="4"/>
              <a:endCxn id="385098" idx="0"/>
            </p:cNvCxnSpPr>
            <p:nvPr/>
          </p:nvCxnSpPr>
          <p:spPr bwMode="auto">
            <a:xfrm>
              <a:off x="4944" y="3675"/>
              <a:ext cx="0" cy="2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5" name="AutoShape 81"/>
            <p:cNvCxnSpPr>
              <a:cxnSpLocks noChangeShapeType="1"/>
              <a:stCxn id="385095" idx="5"/>
              <a:endCxn id="385099" idx="1"/>
            </p:cNvCxnSpPr>
            <p:nvPr/>
          </p:nvCxnSpPr>
          <p:spPr bwMode="auto">
            <a:xfrm>
              <a:off x="5020" y="3655"/>
              <a:ext cx="172" cy="24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85106" name="AutoShape 82"/>
            <p:cNvCxnSpPr>
              <a:cxnSpLocks noChangeShapeType="1"/>
              <a:stCxn id="385097" idx="6"/>
              <a:endCxn id="385098" idx="2"/>
            </p:cNvCxnSpPr>
            <p:nvPr/>
          </p:nvCxnSpPr>
          <p:spPr bwMode="auto">
            <a:xfrm>
              <a:off x="4740" y="3957"/>
              <a:ext cx="84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85108" name="Text Box 84"/>
          <p:cNvSpPr txBox="1">
            <a:spLocks noChangeArrowheads="1"/>
          </p:cNvSpPr>
          <p:nvPr/>
        </p:nvSpPr>
        <p:spPr bwMode="auto">
          <a:xfrm rot="-5400000">
            <a:off x="8521700" y="4567238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4F45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</a:rPr>
              <a:t>- Learning</a:t>
            </a:r>
          </a:p>
        </p:txBody>
      </p:sp>
      <p:sp>
        <p:nvSpPr>
          <p:cNvPr id="68" name="AutoShape 2"/>
          <p:cNvSpPr txBox="1">
            <a:spLocks noChangeArrowheads="1"/>
          </p:cNvSpPr>
          <p:nvPr/>
        </p:nvSpPr>
        <p:spPr>
          <a:xfrm>
            <a:off x="468313" y="260350"/>
            <a:ext cx="8229600" cy="50323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r>
              <a:rPr lang="en-US" smtClean="0"/>
              <a:t>Structural EM </a:t>
            </a:r>
            <a:br>
              <a:rPr lang="en-US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781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5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85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8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animBg="1" autoUpdateAnimBg="0"/>
      <p:bldP spid="385084" grpId="0" animBg="1"/>
      <p:bldP spid="385085" grpId="0" animBg="1"/>
      <p:bldP spid="385089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Learning: incomplete data</a:t>
            </a:r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573088" y="5445224"/>
            <a:ext cx="3517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8040"/>
                </a:solidFill>
                <a:latin typeface="Tahoma" charset="0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Tahoma" charset="0"/>
              </a:rPr>
              <a:t>E</a:t>
            </a:r>
            <a:r>
              <a:rPr lang="en-US" sz="2400" b="1" dirty="0">
                <a:solidFill>
                  <a:srgbClr val="FF0000"/>
                </a:solidFill>
                <a:latin typeface="Tahoma" charset="0"/>
              </a:rPr>
              <a:t>M</a:t>
            </a:r>
            <a:r>
              <a:rPr lang="en-US" sz="2400" dirty="0">
                <a:latin typeface="Tahoma" charset="0"/>
              </a:rPr>
              <a:t>-algorithm: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iterate until convergence</a:t>
            </a:r>
          </a:p>
        </p:txBody>
      </p:sp>
      <p:sp>
        <p:nvSpPr>
          <p:cNvPr id="389125" name="PubRRectCallout"/>
          <p:cNvSpPr>
            <a:spLocks noEditPoints="1" noChangeArrowheads="1"/>
          </p:cNvSpPr>
          <p:nvPr/>
        </p:nvSpPr>
        <p:spPr bwMode="auto">
          <a:xfrm flipV="1">
            <a:off x="234950" y="2547938"/>
            <a:ext cx="2416175" cy="922337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22263" y="2851150"/>
            <a:ext cx="24272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Tahoma" charset="0"/>
              </a:rPr>
              <a:t>Current model</a:t>
            </a:r>
          </a:p>
        </p:txBody>
      </p:sp>
      <p:grpSp>
        <p:nvGrpSpPr>
          <p:cNvPr id="389128" name="Group 8"/>
          <p:cNvGrpSpPr>
            <a:grpSpLocks/>
          </p:cNvGrpSpPr>
          <p:nvPr/>
        </p:nvGrpSpPr>
        <p:grpSpPr bwMode="auto">
          <a:xfrm>
            <a:off x="6629400" y="1485900"/>
            <a:ext cx="1447800" cy="1441450"/>
            <a:chOff x="480" y="3024"/>
            <a:chExt cx="912" cy="908"/>
          </a:xfrm>
        </p:grpSpPr>
        <p:grpSp>
          <p:nvGrpSpPr>
            <p:cNvPr id="389129" name="Group 9"/>
            <p:cNvGrpSpPr>
              <a:grpSpLocks/>
            </p:cNvGrpSpPr>
            <p:nvPr/>
          </p:nvGrpSpPr>
          <p:grpSpPr bwMode="auto">
            <a:xfrm>
              <a:off x="480" y="3072"/>
              <a:ext cx="912" cy="860"/>
              <a:chOff x="624" y="2352"/>
              <a:chExt cx="912" cy="860"/>
            </a:xfrm>
          </p:grpSpPr>
          <p:sp>
            <p:nvSpPr>
              <p:cNvPr id="389130" name="AutoShape 10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788" cy="816"/>
              </a:xfrm>
              <a:prstGeom prst="can">
                <a:avLst>
                  <a:gd name="adj" fmla="val 25888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9131" name="Text Box 11"/>
              <p:cNvSpPr txBox="1">
                <a:spLocks noChangeArrowheads="1"/>
              </p:cNvSpPr>
              <p:nvPr/>
            </p:nvSpPr>
            <p:spPr bwMode="auto">
              <a:xfrm>
                <a:off x="624" y="2352"/>
                <a:ext cx="912" cy="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endParaRPr lang="en-US" sz="1400">
                  <a:solidFill>
                    <a:schemeClr val="hlink"/>
                  </a:solidFill>
                  <a:latin typeface="Tahoma" charset="0"/>
                </a:endParaRPr>
              </a:p>
              <a:p>
                <a:pPr eaLnBrk="1" hangingPunct="1"/>
                <a:r>
                  <a:rPr lang="en-US" sz="1400">
                    <a:latin typeface="Tahoma" charset="0"/>
                  </a:rPr>
                  <a:t>  S  X  D  C  B</a:t>
                </a:r>
              </a:p>
              <a:p>
                <a:pPr eaLnBrk="1" hangingPunct="1"/>
                <a:r>
                  <a:rPr lang="en-US" sz="1400">
                    <a:latin typeface="Tahoma" charset="0"/>
                  </a:rPr>
                  <a:t> &lt;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0  1  0  1&gt;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&lt;1  1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 ? </a:t>
                </a:r>
                <a:r>
                  <a:rPr lang="en-US" sz="1400">
                    <a:latin typeface="Tahoma" charset="0"/>
                  </a:rPr>
                  <a:t> 0  1&gt;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&lt;0  0  0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  ?</a:t>
                </a:r>
                <a:r>
                  <a:rPr lang="en-US" sz="1400">
                    <a:latin typeface="Tahoma" charset="0"/>
                  </a:rPr>
                  <a:t>&gt;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0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1&gt;</a:t>
                </a:r>
              </a:p>
              <a:p>
                <a:pPr eaLnBrk="1" hangingPunct="1">
                  <a:lnSpc>
                    <a:spcPct val="40000"/>
                  </a:lnSpc>
                </a:pPr>
                <a:r>
                  <a:rPr lang="en-US" sz="1400">
                    <a:latin typeface="Tahoma" charset="0"/>
                  </a:rPr>
                  <a:t>     ………</a:t>
                </a:r>
              </a:p>
            </p:txBody>
          </p:sp>
          <p:sp>
            <p:nvSpPr>
              <p:cNvPr id="389132" name="Line 12"/>
              <p:cNvSpPr>
                <a:spLocks noChangeShapeType="1"/>
              </p:cNvSpPr>
              <p:nvPr/>
            </p:nvSpPr>
            <p:spPr bwMode="auto">
              <a:xfrm>
                <a:off x="796" y="2669"/>
                <a:ext cx="6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  <p:sp>
          <p:nvSpPr>
            <p:cNvPr id="389133" name="Text Box 13"/>
            <p:cNvSpPr txBox="1">
              <a:spLocks noChangeArrowheads="1"/>
            </p:cNvSpPr>
            <p:nvPr/>
          </p:nvSpPr>
          <p:spPr bwMode="auto">
            <a:xfrm>
              <a:off x="768" y="3024"/>
              <a:ext cx="3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Tahoma" charset="0"/>
                </a:rPr>
                <a:t>Data</a:t>
              </a:r>
              <a:endParaRPr lang="en-US" sz="1600">
                <a:solidFill>
                  <a:schemeClr val="hlink"/>
                </a:solidFill>
                <a:latin typeface="Tahoma" charset="0"/>
              </a:endParaRPr>
            </a:p>
          </p:txBody>
        </p:sp>
      </p:grpSp>
      <p:grpSp>
        <p:nvGrpSpPr>
          <p:cNvPr id="389135" name="Group 15"/>
          <p:cNvGrpSpPr>
            <a:grpSpLocks/>
          </p:cNvGrpSpPr>
          <p:nvPr/>
        </p:nvGrpSpPr>
        <p:grpSpPr bwMode="auto">
          <a:xfrm>
            <a:off x="6781800" y="3390900"/>
            <a:ext cx="1371600" cy="1746250"/>
            <a:chOff x="3984" y="2160"/>
            <a:chExt cx="864" cy="1100"/>
          </a:xfrm>
        </p:grpSpPr>
        <p:sp>
          <p:nvSpPr>
            <p:cNvPr id="389136" name="AutoShape 16"/>
            <p:cNvSpPr>
              <a:spLocks noChangeArrowheads="1"/>
            </p:cNvSpPr>
            <p:nvPr/>
          </p:nvSpPr>
          <p:spPr bwMode="auto">
            <a:xfrm>
              <a:off x="4032" y="2352"/>
              <a:ext cx="768" cy="864"/>
            </a:xfrm>
            <a:prstGeom prst="can">
              <a:avLst>
                <a:gd name="adj" fmla="val 28125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9137" name="Text Box 17"/>
            <p:cNvSpPr txBox="1">
              <a:spLocks noChangeArrowheads="1"/>
            </p:cNvSpPr>
            <p:nvPr/>
          </p:nvSpPr>
          <p:spPr bwMode="auto">
            <a:xfrm>
              <a:off x="3984" y="2400"/>
              <a:ext cx="864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  </a:t>
              </a:r>
              <a:endParaRPr lang="en-US" sz="1400">
                <a:solidFill>
                  <a:schemeClr val="accent2"/>
                </a:solidFill>
                <a:latin typeface="Tahoma" charset="0"/>
              </a:endParaRPr>
            </a:p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S  X  D  C  B</a:t>
              </a:r>
            </a:p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1  0  1  0  1 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1  1  1  0  1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0  0  0  0  0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1  0  0  0  1</a:t>
              </a:r>
            </a:p>
            <a:p>
              <a:pPr eaLnBrk="1" hangingPunct="1">
                <a:lnSpc>
                  <a:spcPct val="4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   ………..</a:t>
              </a:r>
            </a:p>
          </p:txBody>
        </p:sp>
        <p:sp>
          <p:nvSpPr>
            <p:cNvPr id="389138" name="Text Box 18"/>
            <p:cNvSpPr txBox="1">
              <a:spLocks noChangeArrowheads="1"/>
            </p:cNvSpPr>
            <p:nvPr/>
          </p:nvSpPr>
          <p:spPr bwMode="auto">
            <a:xfrm>
              <a:off x="4032" y="2160"/>
              <a:ext cx="73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Tahoma" charset="0"/>
                </a:rPr>
                <a:t>Expected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800">
                  <a:solidFill>
                    <a:schemeClr val="accent2"/>
                  </a:solidFill>
                  <a:latin typeface="Tahoma" charset="0"/>
                </a:rPr>
                <a:t>  counts</a:t>
              </a:r>
            </a:p>
          </p:txBody>
        </p:sp>
        <p:sp>
          <p:nvSpPr>
            <p:cNvPr id="389139" name="Line 19"/>
            <p:cNvSpPr>
              <a:spLocks noChangeShapeType="1"/>
            </p:cNvSpPr>
            <p:nvPr/>
          </p:nvSpPr>
          <p:spPr bwMode="auto">
            <a:xfrm>
              <a:off x="4128" y="2688"/>
              <a:ext cx="62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89140" name="Text Box 20"/>
          <p:cNvSpPr txBox="1">
            <a:spLocks noChangeArrowheads="1"/>
          </p:cNvSpPr>
          <p:nvPr/>
        </p:nvSpPr>
        <p:spPr bwMode="auto">
          <a:xfrm>
            <a:off x="3505200" y="2095500"/>
            <a:ext cx="18399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Tahoma" charset="0"/>
              </a:rPr>
              <a:t>Expectation </a:t>
            </a:r>
          </a:p>
        </p:txBody>
      </p:sp>
      <p:sp>
        <p:nvSpPr>
          <p:cNvPr id="389141" name="Bogen 21"/>
          <p:cNvSpPr>
            <a:spLocks/>
          </p:cNvSpPr>
          <p:nvPr/>
        </p:nvSpPr>
        <p:spPr bwMode="auto">
          <a:xfrm rot="-1514388">
            <a:off x="3124200" y="1638300"/>
            <a:ext cx="3335338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89142" name="Group 22"/>
          <p:cNvGrpSpPr>
            <a:grpSpLocks/>
          </p:cNvGrpSpPr>
          <p:nvPr/>
        </p:nvGrpSpPr>
        <p:grpSpPr bwMode="auto">
          <a:xfrm>
            <a:off x="3352800" y="2247900"/>
            <a:ext cx="3657600" cy="2057400"/>
            <a:chOff x="2064" y="2016"/>
            <a:chExt cx="2304" cy="1296"/>
          </a:xfrm>
        </p:grpSpPr>
        <p:sp>
          <p:nvSpPr>
            <p:cNvPr id="389143" name="Text Box 23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          Inference: </a:t>
              </a:r>
            </a:p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P(S|X=0,D=1,C=0,B=1)</a:t>
              </a:r>
            </a:p>
          </p:txBody>
        </p:sp>
        <p:sp>
          <p:nvSpPr>
            <p:cNvPr id="389144" name="Line 24"/>
            <p:cNvSpPr>
              <a:spLocks noChangeShapeType="1"/>
            </p:cNvSpPr>
            <p:nvPr/>
          </p:nvSpPr>
          <p:spPr bwMode="auto">
            <a:xfrm flipH="1">
              <a:off x="3504" y="2016"/>
              <a:ext cx="768" cy="43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9145" name="Line 25"/>
            <p:cNvSpPr>
              <a:spLocks noChangeShapeType="1"/>
            </p:cNvSpPr>
            <p:nvPr/>
          </p:nvSpPr>
          <p:spPr bwMode="auto">
            <a:xfrm>
              <a:off x="3504" y="2544"/>
              <a:ext cx="864" cy="76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9147" name="Bogen 27"/>
          <p:cNvSpPr>
            <a:spLocks/>
          </p:cNvSpPr>
          <p:nvPr/>
        </p:nvSpPr>
        <p:spPr bwMode="auto">
          <a:xfrm rot="-1514388" flipH="1" flipV="1">
            <a:off x="2959100" y="2449513"/>
            <a:ext cx="3335338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9148" name="Text Box 28"/>
          <p:cNvSpPr txBox="1">
            <a:spLocks noChangeArrowheads="1"/>
          </p:cNvSpPr>
          <p:nvPr/>
        </p:nvSpPr>
        <p:spPr bwMode="auto">
          <a:xfrm>
            <a:off x="3738563" y="3654425"/>
            <a:ext cx="2022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Tahoma" charset="0"/>
              </a:rPr>
              <a:t>Maximization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Tahoma" charset="0"/>
              </a:rPr>
              <a:t>Parameters </a:t>
            </a:r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 rot="-5400000">
            <a:off x="8521700" y="4567238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4F45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</a:rPr>
              <a:t>- Learning</a:t>
            </a:r>
          </a:p>
        </p:txBody>
      </p:sp>
      <p:sp>
        <p:nvSpPr>
          <p:cNvPr id="389170" name="Rectangle 50"/>
          <p:cNvSpPr>
            <a:spLocks noChangeArrowheads="1"/>
          </p:cNvSpPr>
          <p:nvPr/>
        </p:nvSpPr>
        <p:spPr bwMode="auto">
          <a:xfrm>
            <a:off x="1217613" y="1517650"/>
            <a:ext cx="1335087" cy="1098550"/>
          </a:xfrm>
          <a:prstGeom prst="rect">
            <a:avLst/>
          </a:prstGeom>
          <a:solidFill>
            <a:srgbClr val="9999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89171" name="Oval 51"/>
          <p:cNvSpPr>
            <a:spLocks noChangeAspect="1" noChangeArrowheads="1"/>
          </p:cNvSpPr>
          <p:nvPr/>
        </p:nvSpPr>
        <p:spPr bwMode="auto">
          <a:xfrm>
            <a:off x="1620838" y="1692275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89172" name="Oval 52"/>
          <p:cNvSpPr>
            <a:spLocks noChangeAspect="1" noChangeArrowheads="1"/>
          </p:cNvSpPr>
          <p:nvPr/>
        </p:nvSpPr>
        <p:spPr bwMode="auto">
          <a:xfrm>
            <a:off x="1274763" y="2181225"/>
            <a:ext cx="5032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89173" name="Oval 53"/>
          <p:cNvSpPr>
            <a:spLocks noChangeAspect="1" noChangeArrowheads="1"/>
          </p:cNvSpPr>
          <p:nvPr/>
        </p:nvSpPr>
        <p:spPr bwMode="auto">
          <a:xfrm>
            <a:off x="2055813" y="2070100"/>
            <a:ext cx="4905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89175" name="AutoShape 55"/>
          <p:cNvCxnSpPr>
            <a:cxnSpLocks noChangeShapeType="1"/>
            <a:stCxn id="389171" idx="5"/>
            <a:endCxn id="389173" idx="0"/>
          </p:cNvCxnSpPr>
          <p:nvPr/>
        </p:nvCxnSpPr>
        <p:spPr bwMode="auto">
          <a:xfrm>
            <a:off x="2019300" y="1905000"/>
            <a:ext cx="282575" cy="1508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5506811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Learning: incomplete data</a:t>
            </a:r>
          </a:p>
        </p:txBody>
      </p:sp>
      <p:sp>
        <p:nvSpPr>
          <p:cNvPr id="390147" name="Text Box 3"/>
          <p:cNvSpPr txBox="1">
            <a:spLocks noChangeArrowheads="1"/>
          </p:cNvSpPr>
          <p:nvPr/>
        </p:nvSpPr>
        <p:spPr bwMode="auto">
          <a:xfrm>
            <a:off x="467544" y="5661248"/>
            <a:ext cx="35179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 b="1" dirty="0">
                <a:solidFill>
                  <a:srgbClr val="008040"/>
                </a:solidFill>
                <a:latin typeface="Tahoma" charset="0"/>
              </a:rPr>
              <a:t>S</a:t>
            </a:r>
            <a:r>
              <a:rPr lang="en-US" sz="2400" b="1" dirty="0">
                <a:solidFill>
                  <a:schemeClr val="accent2"/>
                </a:solidFill>
                <a:latin typeface="Tahoma" charset="0"/>
              </a:rPr>
              <a:t>E</a:t>
            </a:r>
            <a:r>
              <a:rPr lang="en-US" sz="2400" b="1" dirty="0">
                <a:solidFill>
                  <a:srgbClr val="FF0000"/>
                </a:solidFill>
                <a:latin typeface="Tahoma" charset="0"/>
              </a:rPr>
              <a:t>M</a:t>
            </a:r>
            <a:r>
              <a:rPr lang="en-US" sz="2400" dirty="0">
                <a:latin typeface="Tahoma" charset="0"/>
              </a:rPr>
              <a:t>-algorithm:</a:t>
            </a:r>
          </a:p>
          <a:p>
            <a:pPr eaLnBrk="1" hangingPunct="1"/>
            <a:r>
              <a:rPr lang="en-US" sz="2400" dirty="0">
                <a:latin typeface="Tahoma" charset="0"/>
              </a:rPr>
              <a:t>iterate until convergence</a:t>
            </a:r>
          </a:p>
        </p:txBody>
      </p:sp>
      <p:sp>
        <p:nvSpPr>
          <p:cNvPr id="390148" name="PubRRectCallout"/>
          <p:cNvSpPr>
            <a:spLocks noEditPoints="1" noChangeArrowheads="1"/>
          </p:cNvSpPr>
          <p:nvPr/>
        </p:nvSpPr>
        <p:spPr bwMode="auto">
          <a:xfrm flipV="1">
            <a:off x="234950" y="2547938"/>
            <a:ext cx="2416175" cy="922337"/>
          </a:xfrm>
          <a:custGeom>
            <a:avLst/>
            <a:gdLst>
              <a:gd name="G0" fmla="+- 0 0 0"/>
              <a:gd name="G1" fmla="+- 8607 0 0"/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45 w 21600"/>
              <a:gd name="T16" fmla="*/ 145 h 21600"/>
              <a:gd name="T17" fmla="*/ 21409 w 21600"/>
              <a:gd name="T18" fmla="*/ 17106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99CCFF"/>
          </a:solidFill>
          <a:ln w="9525">
            <a:solidFill>
              <a:srgbClr val="99CCFF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de-DE"/>
          </a:p>
        </p:txBody>
      </p:sp>
      <p:sp>
        <p:nvSpPr>
          <p:cNvPr id="390149" name="Text Box 5"/>
          <p:cNvSpPr txBox="1">
            <a:spLocks noChangeArrowheads="1"/>
          </p:cNvSpPr>
          <p:nvPr/>
        </p:nvSpPr>
        <p:spPr bwMode="auto">
          <a:xfrm>
            <a:off x="322263" y="2851150"/>
            <a:ext cx="2427287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800">
                <a:latin typeface="Tahoma" charset="0"/>
              </a:rPr>
              <a:t>Current model</a:t>
            </a:r>
          </a:p>
        </p:txBody>
      </p:sp>
      <p:grpSp>
        <p:nvGrpSpPr>
          <p:cNvPr id="390150" name="Group 6"/>
          <p:cNvGrpSpPr>
            <a:grpSpLocks/>
          </p:cNvGrpSpPr>
          <p:nvPr/>
        </p:nvGrpSpPr>
        <p:grpSpPr bwMode="auto">
          <a:xfrm>
            <a:off x="6629400" y="1485900"/>
            <a:ext cx="1447800" cy="1441450"/>
            <a:chOff x="480" y="3024"/>
            <a:chExt cx="912" cy="908"/>
          </a:xfrm>
        </p:grpSpPr>
        <p:grpSp>
          <p:nvGrpSpPr>
            <p:cNvPr id="390151" name="Group 7"/>
            <p:cNvGrpSpPr>
              <a:grpSpLocks/>
            </p:cNvGrpSpPr>
            <p:nvPr/>
          </p:nvGrpSpPr>
          <p:grpSpPr bwMode="auto">
            <a:xfrm>
              <a:off x="480" y="3072"/>
              <a:ext cx="912" cy="860"/>
              <a:chOff x="624" y="2352"/>
              <a:chExt cx="912" cy="860"/>
            </a:xfrm>
          </p:grpSpPr>
          <p:sp>
            <p:nvSpPr>
              <p:cNvPr id="390152" name="AutoShape 8"/>
              <p:cNvSpPr>
                <a:spLocks noChangeArrowheads="1"/>
              </p:cNvSpPr>
              <p:nvPr/>
            </p:nvSpPr>
            <p:spPr bwMode="auto">
              <a:xfrm>
                <a:off x="672" y="2352"/>
                <a:ext cx="788" cy="816"/>
              </a:xfrm>
              <a:prstGeom prst="can">
                <a:avLst>
                  <a:gd name="adj" fmla="val 25888"/>
                </a:avLst>
              </a:prstGeom>
              <a:solidFill>
                <a:srgbClr val="99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0153" name="Text Box 9"/>
              <p:cNvSpPr txBox="1">
                <a:spLocks noChangeArrowheads="1"/>
              </p:cNvSpPr>
              <p:nvPr/>
            </p:nvSpPr>
            <p:spPr bwMode="auto">
              <a:xfrm>
                <a:off x="624" y="2352"/>
                <a:ext cx="912" cy="8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4572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1pPr>
                <a:lvl2pPr marL="9144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2pPr>
                <a:lvl3pPr marL="13716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3pPr>
                <a:lvl4pPr marL="18288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4pPr>
                <a:lvl5pPr marL="2286000" indent="-457200"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5pPr>
                <a:lvl6pPr marL="27432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6pPr>
                <a:lvl7pPr marL="32004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7pPr>
                <a:lvl8pPr marL="36576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8pPr>
                <a:lvl9pPr marL="4114800" indent="-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6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endParaRPr lang="en-US" sz="1400">
                  <a:solidFill>
                    <a:schemeClr val="hlink"/>
                  </a:solidFill>
                  <a:latin typeface="Tahoma" charset="0"/>
                </a:endParaRPr>
              </a:p>
              <a:p>
                <a:pPr eaLnBrk="1" hangingPunct="1"/>
                <a:r>
                  <a:rPr lang="en-US" sz="1400">
                    <a:latin typeface="Tahoma" charset="0"/>
                  </a:rPr>
                  <a:t>  S  X  D  C  B</a:t>
                </a:r>
              </a:p>
              <a:p>
                <a:pPr eaLnBrk="1" hangingPunct="1"/>
                <a:r>
                  <a:rPr lang="en-US" sz="1400">
                    <a:latin typeface="Tahoma" charset="0"/>
                  </a:rPr>
                  <a:t> &lt;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0  1  0  1&gt;  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&lt;1  1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 ? </a:t>
                </a:r>
                <a:r>
                  <a:rPr lang="en-US" sz="1400">
                    <a:latin typeface="Tahoma" charset="0"/>
                  </a:rPr>
                  <a:t> 0  1&gt;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&lt;0  0  0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  ?</a:t>
                </a:r>
                <a:r>
                  <a:rPr lang="en-US" sz="1400">
                    <a:latin typeface="Tahoma" charset="0"/>
                  </a:rPr>
                  <a:t>&gt;</a:t>
                </a:r>
              </a:p>
              <a:p>
                <a:pPr eaLnBrk="1" hangingPunct="1">
                  <a:lnSpc>
                    <a:spcPct val="80000"/>
                  </a:lnSpc>
                </a:pPr>
                <a:r>
                  <a:rPr lang="en-US" sz="1400">
                    <a:latin typeface="Tahoma" charset="0"/>
                  </a:rPr>
                  <a:t> &lt;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solidFill>
                      <a:schemeClr val="hlink"/>
                    </a:solidFill>
                    <a:latin typeface="Tahoma" charset="0"/>
                  </a:rPr>
                  <a:t>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0  </a:t>
                </a:r>
                <a:r>
                  <a:rPr lang="en-US" sz="1400" b="1">
                    <a:solidFill>
                      <a:srgbClr val="FF0000"/>
                    </a:solidFill>
                    <a:latin typeface="Tahoma" charset="0"/>
                  </a:rPr>
                  <a:t>?</a:t>
                </a:r>
                <a:r>
                  <a:rPr lang="en-US" sz="1400">
                    <a:latin typeface="Tahoma" charset="0"/>
                  </a:rPr>
                  <a:t>  1&gt;</a:t>
                </a:r>
              </a:p>
              <a:p>
                <a:pPr eaLnBrk="1" hangingPunct="1">
                  <a:lnSpc>
                    <a:spcPct val="40000"/>
                  </a:lnSpc>
                </a:pPr>
                <a:r>
                  <a:rPr lang="en-US" sz="1400">
                    <a:latin typeface="Tahoma" charset="0"/>
                  </a:rPr>
                  <a:t>     ………</a:t>
                </a:r>
              </a:p>
            </p:txBody>
          </p:sp>
          <p:sp>
            <p:nvSpPr>
              <p:cNvPr id="390154" name="Line 10"/>
              <p:cNvSpPr>
                <a:spLocks noChangeShapeType="1"/>
              </p:cNvSpPr>
              <p:nvPr/>
            </p:nvSpPr>
            <p:spPr bwMode="auto">
              <a:xfrm>
                <a:off x="796" y="2669"/>
                <a:ext cx="62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de-DE"/>
              </a:p>
            </p:txBody>
          </p:sp>
        </p:grpSp>
        <p:sp>
          <p:nvSpPr>
            <p:cNvPr id="390155" name="Text Box 11"/>
            <p:cNvSpPr txBox="1">
              <a:spLocks noChangeArrowheads="1"/>
            </p:cNvSpPr>
            <p:nvPr/>
          </p:nvSpPr>
          <p:spPr bwMode="auto">
            <a:xfrm>
              <a:off x="768" y="3024"/>
              <a:ext cx="3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latin typeface="Tahoma" charset="0"/>
                </a:rPr>
                <a:t>Data</a:t>
              </a:r>
              <a:endParaRPr lang="en-US" sz="1600">
                <a:solidFill>
                  <a:schemeClr val="hlink"/>
                </a:solidFill>
                <a:latin typeface="Tahoma" charset="0"/>
              </a:endParaRPr>
            </a:p>
          </p:txBody>
        </p:sp>
      </p:grpSp>
      <p:grpSp>
        <p:nvGrpSpPr>
          <p:cNvPr id="390156" name="Group 12"/>
          <p:cNvGrpSpPr>
            <a:grpSpLocks/>
          </p:cNvGrpSpPr>
          <p:nvPr/>
        </p:nvGrpSpPr>
        <p:grpSpPr bwMode="auto">
          <a:xfrm>
            <a:off x="6781800" y="3390900"/>
            <a:ext cx="1371600" cy="1746250"/>
            <a:chOff x="3984" y="2160"/>
            <a:chExt cx="864" cy="1100"/>
          </a:xfrm>
        </p:grpSpPr>
        <p:sp>
          <p:nvSpPr>
            <p:cNvPr id="390157" name="AutoShape 13"/>
            <p:cNvSpPr>
              <a:spLocks noChangeArrowheads="1"/>
            </p:cNvSpPr>
            <p:nvPr/>
          </p:nvSpPr>
          <p:spPr bwMode="auto">
            <a:xfrm>
              <a:off x="4032" y="2352"/>
              <a:ext cx="768" cy="864"/>
            </a:xfrm>
            <a:prstGeom prst="can">
              <a:avLst>
                <a:gd name="adj" fmla="val 28125"/>
              </a:avLst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0158" name="Text Box 14"/>
            <p:cNvSpPr txBox="1">
              <a:spLocks noChangeArrowheads="1"/>
            </p:cNvSpPr>
            <p:nvPr/>
          </p:nvSpPr>
          <p:spPr bwMode="auto">
            <a:xfrm>
              <a:off x="3984" y="2400"/>
              <a:ext cx="864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9144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13716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8288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2286000" indent="-457200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  </a:t>
              </a:r>
              <a:endParaRPr lang="en-US" sz="1400">
                <a:solidFill>
                  <a:schemeClr val="accent2"/>
                </a:solidFill>
                <a:latin typeface="Tahoma" charset="0"/>
              </a:endParaRPr>
            </a:p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S  X  D  C  B</a:t>
              </a:r>
            </a:p>
            <a:p>
              <a:pPr eaLnBrk="1" hangingPunct="1"/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1  0  1  0  1  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1  1  1  0  1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0  0  0  0  0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1  0  0  0  1</a:t>
              </a:r>
            </a:p>
            <a:p>
              <a:pPr eaLnBrk="1" hangingPunct="1">
                <a:lnSpc>
                  <a:spcPct val="40000"/>
                </a:lnSpc>
              </a:pPr>
              <a:r>
                <a:rPr lang="en-US" sz="1400">
                  <a:solidFill>
                    <a:schemeClr val="accent2"/>
                  </a:solidFill>
                  <a:latin typeface="Tahoma" charset="0"/>
                </a:rPr>
                <a:t>     ………..</a:t>
              </a:r>
            </a:p>
          </p:txBody>
        </p:sp>
        <p:sp>
          <p:nvSpPr>
            <p:cNvPr id="390159" name="Text Box 15"/>
            <p:cNvSpPr txBox="1">
              <a:spLocks noChangeArrowheads="1"/>
            </p:cNvSpPr>
            <p:nvPr/>
          </p:nvSpPr>
          <p:spPr bwMode="auto">
            <a:xfrm>
              <a:off x="4032" y="2160"/>
              <a:ext cx="739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>
                  <a:solidFill>
                    <a:schemeClr val="accent2"/>
                  </a:solidFill>
                  <a:latin typeface="Tahoma" charset="0"/>
                </a:rPr>
                <a:t>Expected </a:t>
              </a:r>
            </a:p>
            <a:p>
              <a:pPr eaLnBrk="1" hangingPunct="1">
                <a:lnSpc>
                  <a:spcPct val="85000"/>
                </a:lnSpc>
              </a:pPr>
              <a:r>
                <a:rPr lang="en-US" sz="1800">
                  <a:solidFill>
                    <a:schemeClr val="accent2"/>
                  </a:solidFill>
                  <a:latin typeface="Tahoma" charset="0"/>
                </a:rPr>
                <a:t>  counts</a:t>
              </a:r>
            </a:p>
          </p:txBody>
        </p:sp>
        <p:sp>
          <p:nvSpPr>
            <p:cNvPr id="390160" name="Line 16"/>
            <p:cNvSpPr>
              <a:spLocks noChangeShapeType="1"/>
            </p:cNvSpPr>
            <p:nvPr/>
          </p:nvSpPr>
          <p:spPr bwMode="auto">
            <a:xfrm>
              <a:off x="4128" y="2688"/>
              <a:ext cx="622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de-DE"/>
            </a:p>
          </p:txBody>
        </p:sp>
      </p:grpSp>
      <p:sp>
        <p:nvSpPr>
          <p:cNvPr id="390161" name="Text Box 17"/>
          <p:cNvSpPr txBox="1">
            <a:spLocks noChangeArrowheads="1"/>
          </p:cNvSpPr>
          <p:nvPr/>
        </p:nvSpPr>
        <p:spPr bwMode="auto">
          <a:xfrm>
            <a:off x="3505200" y="2095500"/>
            <a:ext cx="18399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chemeClr val="accent2"/>
                </a:solidFill>
                <a:latin typeface="Tahoma" charset="0"/>
              </a:rPr>
              <a:t>Expectation </a:t>
            </a:r>
          </a:p>
        </p:txBody>
      </p:sp>
      <p:sp>
        <p:nvSpPr>
          <p:cNvPr id="390162" name="Bogen 18"/>
          <p:cNvSpPr>
            <a:spLocks/>
          </p:cNvSpPr>
          <p:nvPr/>
        </p:nvSpPr>
        <p:spPr bwMode="auto">
          <a:xfrm rot="-1514388">
            <a:off x="3124200" y="1638300"/>
            <a:ext cx="3335338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90163" name="Group 19"/>
          <p:cNvGrpSpPr>
            <a:grpSpLocks/>
          </p:cNvGrpSpPr>
          <p:nvPr/>
        </p:nvGrpSpPr>
        <p:grpSpPr bwMode="auto">
          <a:xfrm>
            <a:off x="3352800" y="2247900"/>
            <a:ext cx="3657600" cy="2057400"/>
            <a:chOff x="2064" y="2016"/>
            <a:chExt cx="2304" cy="1296"/>
          </a:xfrm>
        </p:grpSpPr>
        <p:sp>
          <p:nvSpPr>
            <p:cNvPr id="390164" name="Text Box 20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          Inference: </a:t>
              </a:r>
            </a:p>
            <a:p>
              <a:pPr eaLnBrk="1" hangingPunct="1"/>
              <a:r>
                <a:rPr lang="en-US" sz="1600">
                  <a:solidFill>
                    <a:schemeClr val="accent2"/>
                  </a:solidFill>
                  <a:latin typeface="Tahoma" charset="0"/>
                </a:rPr>
                <a:t>P(S|X=0,D=1,C=0,B=1)</a:t>
              </a:r>
            </a:p>
          </p:txBody>
        </p:sp>
        <p:sp>
          <p:nvSpPr>
            <p:cNvPr id="390165" name="Line 21"/>
            <p:cNvSpPr>
              <a:spLocks noChangeShapeType="1"/>
            </p:cNvSpPr>
            <p:nvPr/>
          </p:nvSpPr>
          <p:spPr bwMode="auto">
            <a:xfrm flipH="1">
              <a:off x="3504" y="2016"/>
              <a:ext cx="768" cy="43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0166" name="Line 22"/>
            <p:cNvSpPr>
              <a:spLocks noChangeShapeType="1"/>
            </p:cNvSpPr>
            <p:nvPr/>
          </p:nvSpPr>
          <p:spPr bwMode="auto">
            <a:xfrm>
              <a:off x="3504" y="2544"/>
              <a:ext cx="864" cy="76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accent2"/>
                  </a:solidFill>
                  <a:round/>
                  <a:headEnd/>
                  <a:tailEnd type="triangl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90167" name="Bogen 23"/>
          <p:cNvSpPr>
            <a:spLocks/>
          </p:cNvSpPr>
          <p:nvPr/>
        </p:nvSpPr>
        <p:spPr bwMode="auto">
          <a:xfrm rot="-1514388" flipH="1" flipV="1">
            <a:off x="2959100" y="2449513"/>
            <a:ext cx="3335338" cy="2667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68" name="Text Box 24"/>
          <p:cNvSpPr txBox="1">
            <a:spLocks noChangeArrowheads="1"/>
          </p:cNvSpPr>
          <p:nvPr/>
        </p:nvSpPr>
        <p:spPr bwMode="auto">
          <a:xfrm>
            <a:off x="3738563" y="3654425"/>
            <a:ext cx="20224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0000"/>
                </a:solidFill>
                <a:latin typeface="Tahoma" charset="0"/>
              </a:rPr>
              <a:t>Maximization </a:t>
            </a:r>
          </a:p>
          <a:p>
            <a:pPr eaLnBrk="1" hangingPunct="1"/>
            <a:r>
              <a:rPr lang="en-US" sz="2400">
                <a:solidFill>
                  <a:srgbClr val="FF0000"/>
                </a:solidFill>
                <a:latin typeface="Tahoma" charset="0"/>
              </a:rPr>
              <a:t>Parameters </a:t>
            </a:r>
          </a:p>
        </p:txBody>
      </p:sp>
      <p:sp>
        <p:nvSpPr>
          <p:cNvPr id="390169" name="Text Box 25"/>
          <p:cNvSpPr txBox="1">
            <a:spLocks noChangeArrowheads="1"/>
          </p:cNvSpPr>
          <p:nvPr/>
        </p:nvSpPr>
        <p:spPr bwMode="auto">
          <a:xfrm rot="-5400000">
            <a:off x="8521700" y="4567238"/>
            <a:ext cx="930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4F451A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Optima" charset="0"/>
              </a:rPr>
              <a:t>- Learning</a:t>
            </a:r>
          </a:p>
        </p:txBody>
      </p:sp>
      <p:sp>
        <p:nvSpPr>
          <p:cNvPr id="390170" name="Bogen 26"/>
          <p:cNvSpPr>
            <a:spLocks/>
          </p:cNvSpPr>
          <p:nvPr/>
        </p:nvSpPr>
        <p:spPr bwMode="auto">
          <a:xfrm rot="-1514388" flipH="1" flipV="1">
            <a:off x="2070100" y="2555875"/>
            <a:ext cx="4164013" cy="34353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7813"/>
              <a:gd name="T2" fmla="*/ 20686 w 21600"/>
              <a:gd name="T3" fmla="*/ 27813 h 27813"/>
              <a:gd name="T4" fmla="*/ 0 w 21600"/>
              <a:gd name="T5" fmla="*/ 21600 h 27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7813" fill="none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04"/>
                  <a:pt x="21292" y="25797"/>
                  <a:pt x="20687" y="27813"/>
                </a:cubicBezTo>
              </a:path>
              <a:path w="21600" h="27813" stroke="0" extrusionOk="0">
                <a:moveTo>
                  <a:pt x="0" y="-1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3704"/>
                  <a:pt x="21292" y="25797"/>
                  <a:pt x="20687" y="27813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804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0171" name="Text Box 27"/>
          <p:cNvSpPr txBox="1">
            <a:spLocks noChangeArrowheads="1"/>
          </p:cNvSpPr>
          <p:nvPr/>
        </p:nvSpPr>
        <p:spPr bwMode="auto">
          <a:xfrm>
            <a:off x="3067050" y="4589463"/>
            <a:ext cx="19272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008040"/>
                </a:solidFill>
                <a:latin typeface="Tahoma" charset="0"/>
              </a:rPr>
              <a:t>Maximization</a:t>
            </a:r>
          </a:p>
          <a:p>
            <a:pPr eaLnBrk="1" hangingPunct="1"/>
            <a:r>
              <a:rPr lang="en-US" sz="2400">
                <a:solidFill>
                  <a:srgbClr val="008040"/>
                </a:solidFill>
                <a:latin typeface="Tahoma" charset="0"/>
              </a:rPr>
              <a:t>Structure</a:t>
            </a:r>
          </a:p>
        </p:txBody>
      </p:sp>
      <p:sp>
        <p:nvSpPr>
          <p:cNvPr id="390172" name="Rectangle 28"/>
          <p:cNvSpPr>
            <a:spLocks noChangeArrowheads="1"/>
          </p:cNvSpPr>
          <p:nvPr/>
        </p:nvSpPr>
        <p:spPr bwMode="auto">
          <a:xfrm>
            <a:off x="4252913" y="5591175"/>
            <a:ext cx="1397000" cy="1098550"/>
          </a:xfrm>
          <a:prstGeom prst="rect">
            <a:avLst/>
          </a:prstGeom>
          <a:solidFill>
            <a:srgbClr val="00804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73" name="Oval 29"/>
          <p:cNvSpPr>
            <a:spLocks noChangeAspect="1" noChangeArrowheads="1"/>
          </p:cNvSpPr>
          <p:nvPr/>
        </p:nvSpPr>
        <p:spPr bwMode="auto">
          <a:xfrm>
            <a:off x="4330700" y="5694363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74" name="Oval 30"/>
          <p:cNvSpPr>
            <a:spLocks noChangeAspect="1" noChangeArrowheads="1"/>
          </p:cNvSpPr>
          <p:nvPr/>
        </p:nvSpPr>
        <p:spPr bwMode="auto">
          <a:xfrm>
            <a:off x="5075238" y="5692775"/>
            <a:ext cx="5032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75" name="Oval 31"/>
          <p:cNvSpPr>
            <a:spLocks noChangeAspect="1" noChangeArrowheads="1"/>
          </p:cNvSpPr>
          <p:nvPr/>
        </p:nvSpPr>
        <p:spPr bwMode="auto">
          <a:xfrm>
            <a:off x="4806950" y="6261100"/>
            <a:ext cx="490538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76" name="AutoShape 32"/>
          <p:cNvCxnSpPr>
            <a:cxnSpLocks noChangeShapeType="1"/>
            <a:stCxn id="390173" idx="5"/>
            <a:endCxn id="390175" idx="0"/>
          </p:cNvCxnSpPr>
          <p:nvPr/>
        </p:nvCxnSpPr>
        <p:spPr bwMode="auto">
          <a:xfrm>
            <a:off x="4729163" y="5907088"/>
            <a:ext cx="323850" cy="3397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0177" name="AutoShape 33"/>
          <p:cNvCxnSpPr>
            <a:cxnSpLocks noChangeShapeType="1"/>
            <a:stCxn id="390174" idx="4"/>
            <a:endCxn id="390175" idx="0"/>
          </p:cNvCxnSpPr>
          <p:nvPr/>
        </p:nvCxnSpPr>
        <p:spPr bwMode="auto">
          <a:xfrm flipH="1">
            <a:off x="5053013" y="5940425"/>
            <a:ext cx="274637" cy="30638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0178" name="Rectangle 34"/>
          <p:cNvSpPr>
            <a:spLocks noChangeArrowheads="1"/>
          </p:cNvSpPr>
          <p:nvPr/>
        </p:nvSpPr>
        <p:spPr bwMode="auto">
          <a:xfrm>
            <a:off x="5697538" y="5554663"/>
            <a:ext cx="1558925" cy="1123950"/>
          </a:xfrm>
          <a:prstGeom prst="rect">
            <a:avLst/>
          </a:prstGeom>
          <a:solidFill>
            <a:srgbClr val="00804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79" name="Oval 35"/>
          <p:cNvSpPr>
            <a:spLocks noChangeAspect="1" noChangeArrowheads="1"/>
          </p:cNvSpPr>
          <p:nvPr/>
        </p:nvSpPr>
        <p:spPr bwMode="auto">
          <a:xfrm>
            <a:off x="5738813" y="5619750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80" name="Oval 36"/>
          <p:cNvSpPr>
            <a:spLocks noChangeAspect="1" noChangeArrowheads="1"/>
          </p:cNvSpPr>
          <p:nvPr/>
        </p:nvSpPr>
        <p:spPr bwMode="auto">
          <a:xfrm>
            <a:off x="6642100" y="6415088"/>
            <a:ext cx="503238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81" name="Oval 37"/>
          <p:cNvSpPr>
            <a:spLocks noChangeAspect="1" noChangeArrowheads="1"/>
          </p:cNvSpPr>
          <p:nvPr/>
        </p:nvSpPr>
        <p:spPr bwMode="auto">
          <a:xfrm>
            <a:off x="6173788" y="5997575"/>
            <a:ext cx="4905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82" name="AutoShape 38"/>
          <p:cNvCxnSpPr>
            <a:cxnSpLocks noChangeShapeType="1"/>
            <a:stCxn id="390181" idx="5"/>
            <a:endCxn id="390180" idx="0"/>
          </p:cNvCxnSpPr>
          <p:nvPr/>
        </p:nvCxnSpPr>
        <p:spPr bwMode="auto">
          <a:xfrm>
            <a:off x="6592888" y="6210300"/>
            <a:ext cx="301625" cy="19050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0183" name="AutoShape 39"/>
          <p:cNvCxnSpPr>
            <a:cxnSpLocks noChangeShapeType="1"/>
            <a:stCxn id="390179" idx="5"/>
            <a:endCxn id="390181" idx="0"/>
          </p:cNvCxnSpPr>
          <p:nvPr/>
        </p:nvCxnSpPr>
        <p:spPr bwMode="auto">
          <a:xfrm>
            <a:off x="6137275" y="5832475"/>
            <a:ext cx="282575" cy="1508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0184" name="Rectangle 40"/>
          <p:cNvSpPr>
            <a:spLocks noChangeArrowheads="1"/>
          </p:cNvSpPr>
          <p:nvPr/>
        </p:nvSpPr>
        <p:spPr bwMode="auto">
          <a:xfrm>
            <a:off x="7378700" y="5561013"/>
            <a:ext cx="1335088" cy="1098550"/>
          </a:xfrm>
          <a:prstGeom prst="rect">
            <a:avLst/>
          </a:prstGeom>
          <a:solidFill>
            <a:srgbClr val="00804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85" name="Oval 41"/>
          <p:cNvSpPr>
            <a:spLocks noChangeAspect="1" noChangeArrowheads="1"/>
          </p:cNvSpPr>
          <p:nvPr/>
        </p:nvSpPr>
        <p:spPr bwMode="auto">
          <a:xfrm>
            <a:off x="7781925" y="5735638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86" name="Oval 42"/>
          <p:cNvSpPr>
            <a:spLocks noChangeAspect="1" noChangeArrowheads="1"/>
          </p:cNvSpPr>
          <p:nvPr/>
        </p:nvSpPr>
        <p:spPr bwMode="auto">
          <a:xfrm>
            <a:off x="7435850" y="6224588"/>
            <a:ext cx="503238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87" name="Oval 43"/>
          <p:cNvSpPr>
            <a:spLocks noChangeAspect="1" noChangeArrowheads="1"/>
          </p:cNvSpPr>
          <p:nvPr/>
        </p:nvSpPr>
        <p:spPr bwMode="auto">
          <a:xfrm>
            <a:off x="8216900" y="6113463"/>
            <a:ext cx="490538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88" name="AutoShape 44"/>
          <p:cNvCxnSpPr>
            <a:cxnSpLocks noChangeShapeType="1"/>
            <a:stCxn id="390185" idx="3"/>
            <a:endCxn id="390186" idx="0"/>
          </p:cNvCxnSpPr>
          <p:nvPr/>
        </p:nvCxnSpPr>
        <p:spPr bwMode="auto">
          <a:xfrm flipH="1">
            <a:off x="7688263" y="5948363"/>
            <a:ext cx="161925" cy="26193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0189" name="AutoShape 45"/>
          <p:cNvCxnSpPr>
            <a:cxnSpLocks noChangeShapeType="1"/>
            <a:stCxn id="390185" idx="5"/>
            <a:endCxn id="390187" idx="0"/>
          </p:cNvCxnSpPr>
          <p:nvPr/>
        </p:nvCxnSpPr>
        <p:spPr bwMode="auto">
          <a:xfrm>
            <a:off x="8180388" y="5948363"/>
            <a:ext cx="282575" cy="150812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0190" name="Rectangle 46"/>
          <p:cNvSpPr>
            <a:spLocks noChangeArrowheads="1"/>
          </p:cNvSpPr>
          <p:nvPr/>
        </p:nvSpPr>
        <p:spPr bwMode="auto">
          <a:xfrm>
            <a:off x="1217613" y="1517650"/>
            <a:ext cx="1335087" cy="1098550"/>
          </a:xfrm>
          <a:prstGeom prst="rect">
            <a:avLst/>
          </a:prstGeom>
          <a:solidFill>
            <a:srgbClr val="9999FF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91" name="Oval 47"/>
          <p:cNvSpPr>
            <a:spLocks noChangeAspect="1" noChangeArrowheads="1"/>
          </p:cNvSpPr>
          <p:nvPr/>
        </p:nvSpPr>
        <p:spPr bwMode="auto">
          <a:xfrm>
            <a:off x="1620838" y="1692275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92" name="Oval 48"/>
          <p:cNvSpPr>
            <a:spLocks noChangeAspect="1" noChangeArrowheads="1"/>
          </p:cNvSpPr>
          <p:nvPr/>
        </p:nvSpPr>
        <p:spPr bwMode="auto">
          <a:xfrm>
            <a:off x="1274763" y="2181225"/>
            <a:ext cx="5032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93" name="Oval 49"/>
          <p:cNvSpPr>
            <a:spLocks noChangeAspect="1" noChangeArrowheads="1"/>
          </p:cNvSpPr>
          <p:nvPr/>
        </p:nvSpPr>
        <p:spPr bwMode="auto">
          <a:xfrm>
            <a:off x="2055813" y="2070100"/>
            <a:ext cx="490537" cy="233363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94" name="AutoShape 50"/>
          <p:cNvCxnSpPr>
            <a:cxnSpLocks noChangeShapeType="1"/>
            <a:stCxn id="390191" idx="5"/>
            <a:endCxn id="390193" idx="0"/>
          </p:cNvCxnSpPr>
          <p:nvPr/>
        </p:nvCxnSpPr>
        <p:spPr bwMode="auto">
          <a:xfrm>
            <a:off x="2019300" y="1905000"/>
            <a:ext cx="282575" cy="150813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0195" name="Rectangle 51"/>
          <p:cNvSpPr>
            <a:spLocks noChangeArrowheads="1"/>
          </p:cNvSpPr>
          <p:nvPr/>
        </p:nvSpPr>
        <p:spPr bwMode="auto">
          <a:xfrm>
            <a:off x="919163" y="1360488"/>
            <a:ext cx="1397000" cy="1098550"/>
          </a:xfrm>
          <a:prstGeom prst="rect">
            <a:avLst/>
          </a:prstGeom>
          <a:solidFill>
            <a:srgbClr val="008040">
              <a:alpha val="50000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390196" name="Oval 52"/>
          <p:cNvSpPr>
            <a:spLocks noChangeAspect="1" noChangeArrowheads="1"/>
          </p:cNvSpPr>
          <p:nvPr/>
        </p:nvSpPr>
        <p:spPr bwMode="auto">
          <a:xfrm>
            <a:off x="996950" y="1463675"/>
            <a:ext cx="466725" cy="231775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E</a:t>
            </a:r>
            <a:endParaRPr lang="en-US" sz="1800" b="1" i="1">
              <a:latin typeface="Comic Sans MS" charset="0"/>
            </a:endParaRPr>
          </a:p>
        </p:txBody>
      </p:sp>
      <p:sp>
        <p:nvSpPr>
          <p:cNvPr id="390197" name="Oval 53"/>
          <p:cNvSpPr>
            <a:spLocks noChangeAspect="1" noChangeArrowheads="1"/>
          </p:cNvSpPr>
          <p:nvPr/>
        </p:nvSpPr>
        <p:spPr bwMode="auto">
          <a:xfrm>
            <a:off x="1741488" y="1462088"/>
            <a:ext cx="503237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B</a:t>
            </a:r>
          </a:p>
        </p:txBody>
      </p:sp>
      <p:sp>
        <p:nvSpPr>
          <p:cNvPr id="390198" name="Oval 54"/>
          <p:cNvSpPr>
            <a:spLocks noChangeAspect="1" noChangeArrowheads="1"/>
          </p:cNvSpPr>
          <p:nvPr/>
        </p:nvSpPr>
        <p:spPr bwMode="auto">
          <a:xfrm>
            <a:off x="1473200" y="2030413"/>
            <a:ext cx="490538" cy="233362"/>
          </a:xfrm>
          <a:prstGeom prst="ellipse">
            <a:avLst/>
          </a:prstGeom>
          <a:solidFill>
            <a:srgbClr val="FF9966"/>
          </a:solidFill>
          <a:ln w="28575">
            <a:solidFill>
              <a:schemeClr val="tx1"/>
            </a:solidFill>
            <a:round/>
            <a:headEnd type="none" w="sm" len="sm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 i="1">
                <a:latin typeface="Comic Sans MS" charset="0"/>
              </a:rPr>
              <a:t>A</a:t>
            </a:r>
            <a:endParaRPr lang="en-US" sz="1800" b="1" i="1">
              <a:latin typeface="Comic Sans MS" charset="0"/>
            </a:endParaRPr>
          </a:p>
        </p:txBody>
      </p:sp>
      <p:cxnSp>
        <p:nvCxnSpPr>
          <p:cNvPr id="390199" name="AutoShape 55"/>
          <p:cNvCxnSpPr>
            <a:cxnSpLocks noChangeShapeType="1"/>
            <a:stCxn id="390196" idx="5"/>
            <a:endCxn id="390198" idx="0"/>
          </p:cNvCxnSpPr>
          <p:nvPr/>
        </p:nvCxnSpPr>
        <p:spPr bwMode="auto">
          <a:xfrm>
            <a:off x="1395413" y="1676400"/>
            <a:ext cx="323850" cy="3397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0200" name="AutoShape 56"/>
          <p:cNvCxnSpPr>
            <a:cxnSpLocks noChangeShapeType="1"/>
            <a:stCxn id="390197" idx="4"/>
            <a:endCxn id="390198" idx="0"/>
          </p:cNvCxnSpPr>
          <p:nvPr/>
        </p:nvCxnSpPr>
        <p:spPr bwMode="auto">
          <a:xfrm flipH="1">
            <a:off x="1719263" y="1709738"/>
            <a:ext cx="274637" cy="306387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74368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5800" y="6248400"/>
            <a:ext cx="1901825" cy="454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eaLnBrk="1" hangingPunct="1"/>
            <a:fld id="{B56091FA-60E3-1542-BF28-8D3C6B91BED6}" type="slidenum">
              <a:rPr lang="en-US" sz="1000">
                <a:solidFill>
                  <a:schemeClr val="tx1"/>
                </a:solidFill>
              </a:rPr>
              <a:pPr algn="l" eaLnBrk="1" hangingPunct="1"/>
              <a:t>78</a:t>
            </a:fld>
            <a:endParaRPr lang="en-US" sz="1000">
              <a:solidFill>
                <a:schemeClr val="tx1"/>
              </a:solidFill>
            </a:endParaRP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  <a:cs typeface="ＭＳ Ｐゴシック" charset="0"/>
              </a:rPr>
              <a:t>Variations on a theme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cs typeface="ＭＳ Ｐゴシック" charset="0"/>
              </a:rPr>
              <a:t>Known structure, fully observable</a:t>
            </a:r>
            <a:r>
              <a:rPr lang="en-US" dirty="0">
                <a:cs typeface="ＭＳ Ｐゴシック" charset="0"/>
              </a:rPr>
              <a:t>: only need to do parameter estimation</a:t>
            </a:r>
          </a:p>
          <a:p>
            <a:r>
              <a:rPr lang="en-US" b="1" dirty="0">
                <a:cs typeface="ＭＳ Ｐゴシック" charset="0"/>
              </a:rPr>
              <a:t>Known structure, hidden variables: </a:t>
            </a:r>
            <a:br>
              <a:rPr lang="en-US" b="1" dirty="0">
                <a:cs typeface="ＭＳ Ｐゴシック" charset="0"/>
              </a:rPr>
            </a:br>
            <a:r>
              <a:rPr lang="en-US" dirty="0">
                <a:cs typeface="ＭＳ Ｐゴシック" charset="0"/>
              </a:rPr>
              <a:t>use expectation maximization (EM) to estimate parameters</a:t>
            </a:r>
          </a:p>
          <a:p>
            <a:r>
              <a:rPr lang="en-US" b="1" dirty="0">
                <a:cs typeface="ＭＳ Ｐゴシック" charset="0"/>
              </a:rPr>
              <a:t>Unknown structure, fully observable:</a:t>
            </a:r>
            <a:r>
              <a:rPr lang="en-US" dirty="0">
                <a:cs typeface="ＭＳ Ｐゴシック" charset="0"/>
              </a:rPr>
              <a:t> do heuristic search through structure space, then parameter estimation</a:t>
            </a:r>
          </a:p>
          <a:p>
            <a:r>
              <a:rPr lang="en-US" b="1" dirty="0">
                <a:cs typeface="ＭＳ Ｐゴシック" charset="0"/>
              </a:rPr>
              <a:t>Unknown structure, hidden variables: </a:t>
            </a:r>
            <a:r>
              <a:rPr lang="en-US" dirty="0" smtClean="0">
                <a:cs typeface="ＭＳ Ｐゴシック" charset="0"/>
              </a:rPr>
              <a:t>structural EM</a:t>
            </a:r>
            <a:endParaRPr lang="en-US" dirty="0">
              <a:cs typeface="ＭＳ Ｐゴシック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75656" y="5077207"/>
            <a:ext cx="7789061" cy="175432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de-DE" dirty="0" err="1" smtClean="0"/>
              <a:t>Though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learning</a:t>
            </a:r>
            <a:r>
              <a:rPr lang="de-DE" dirty="0" smtClean="0"/>
              <a:t> </a:t>
            </a:r>
            <a:r>
              <a:rPr lang="de-DE" dirty="0" err="1" smtClean="0"/>
              <a:t>parameters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resulting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-prima facie –</a:t>
            </a:r>
          </a:p>
          <a:p>
            <a:r>
              <a:rPr lang="de-DE" dirty="0" err="1" smtClean="0"/>
              <a:t>guaranteed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reflect</a:t>
            </a:r>
            <a:r>
              <a:rPr lang="de-DE" dirty="0" smtClean="0"/>
              <a:t> </a:t>
            </a:r>
            <a:r>
              <a:rPr lang="de-DE" dirty="0" err="1" smtClean="0"/>
              <a:t>causal</a:t>
            </a:r>
            <a:r>
              <a:rPr lang="de-DE" dirty="0" smtClean="0"/>
              <a:t> </a:t>
            </a:r>
            <a:r>
              <a:rPr lang="de-DE" dirty="0" err="1" smtClean="0"/>
              <a:t>relationships</a:t>
            </a:r>
            <a:r>
              <a:rPr lang="de-DE" dirty="0" smtClean="0"/>
              <a:t>.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Remember</a:t>
            </a:r>
            <a:r>
              <a:rPr lang="de-DE" dirty="0" smtClean="0"/>
              <a:t> </a:t>
            </a:r>
            <a:r>
              <a:rPr lang="de-DE" dirty="0" err="1" smtClean="0"/>
              <a:t>burglary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smtClean="0"/>
              <a:t>``</a:t>
            </a:r>
            <a:r>
              <a:rPr lang="de-DE" dirty="0" err="1" smtClean="0"/>
              <a:t>wrong</a:t>
            </a:r>
            <a:r>
              <a:rPr lang="de-DE" dirty="0" smtClean="0"/>
              <a:t>‘‘ non-</a:t>
            </a:r>
            <a:r>
              <a:rPr lang="de-DE" dirty="0" err="1" smtClean="0"/>
              <a:t>causal</a:t>
            </a:r>
            <a:r>
              <a:rPr lang="de-DE" dirty="0" smtClean="0"/>
              <a:t>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RVs.)</a:t>
            </a:r>
          </a:p>
          <a:p>
            <a:r>
              <a:rPr lang="de-DE" dirty="0" smtClean="0"/>
              <a:t> This </a:t>
            </a:r>
            <a:r>
              <a:rPr lang="de-DE" dirty="0" err="1" smtClean="0"/>
              <a:t>motivates</a:t>
            </a:r>
            <a:r>
              <a:rPr lang="de-DE" dirty="0" smtClean="0"/>
              <a:t> </a:t>
            </a:r>
            <a:r>
              <a:rPr lang="de-DE" dirty="0" err="1" smtClean="0"/>
              <a:t>considering</a:t>
            </a:r>
            <a:r>
              <a:rPr lang="de-DE" dirty="0"/>
              <a:t> </a:t>
            </a:r>
            <a:r>
              <a:rPr lang="de-DE" dirty="0" err="1"/>
              <a:t>o</a:t>
            </a:r>
            <a:r>
              <a:rPr lang="de-DE" dirty="0" err="1" smtClean="0"/>
              <a:t>ther</a:t>
            </a:r>
            <a:r>
              <a:rPr lang="de-DE" dirty="0" smtClean="0"/>
              <a:t> </a:t>
            </a:r>
            <a:r>
              <a:rPr lang="de-DE" dirty="0" err="1" smtClean="0"/>
              <a:t>algorithms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–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r>
              <a:rPr lang="de-DE" dirty="0" smtClean="0"/>
              <a:t> – </a:t>
            </a:r>
            <a:r>
              <a:rPr lang="de-DE" dirty="0" err="1" smtClean="0"/>
              <a:t>considering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causality</a:t>
            </a:r>
            <a:r>
              <a:rPr lang="de-DE" dirty="0" smtClean="0"/>
              <a:t> in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detail</a:t>
            </a:r>
            <a:r>
              <a:rPr lang="de-DE" dirty="0" smtClean="0"/>
              <a:t> </a:t>
            </a:r>
            <a:r>
              <a:rPr lang="de-DE" dirty="0" smtClean="0"/>
              <a:t>(</a:t>
            </a:r>
            <a:r>
              <a:rPr lang="de-DE" dirty="0" err="1" smtClean="0"/>
              <a:t>see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lectures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8362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6021288"/>
            <a:ext cx="2088232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07950" y="4532313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Initially, the </a:t>
            </a:r>
            <a:r>
              <a:rPr lang="en-GB" sz="2000" dirty="0" smtClean="0">
                <a:solidFill>
                  <a:srgbClr val="000000"/>
                </a:solidFill>
              </a:rPr>
              <a:t>hypothesis </a:t>
            </a:r>
            <a:r>
              <a:rPr lang="en-GB" sz="2000" dirty="0">
                <a:solidFill>
                  <a:srgbClr val="000000"/>
                </a:solidFill>
              </a:rPr>
              <a:t>with higher priors dominate (</a:t>
            </a:r>
            <a:r>
              <a:rPr lang="en-GB" sz="2000" dirty="0">
                <a:solidFill>
                  <a:srgbClr val="008380"/>
                </a:solidFill>
              </a:rPr>
              <a:t>h</a:t>
            </a:r>
            <a:r>
              <a:rPr lang="en-GB" sz="2000" baseline="-25000" dirty="0">
                <a:solidFill>
                  <a:srgbClr val="008380"/>
                </a:solidFill>
              </a:rPr>
              <a:t>50</a:t>
            </a:r>
            <a:r>
              <a:rPr lang="en-GB" sz="2000" dirty="0">
                <a:solidFill>
                  <a:srgbClr val="000000"/>
                </a:solidFill>
              </a:rPr>
              <a:t> with prior </a:t>
            </a:r>
            <a:r>
              <a:rPr lang="en-GB" sz="2000" dirty="0">
                <a:solidFill>
                  <a:srgbClr val="008380"/>
                </a:solidFill>
              </a:rPr>
              <a:t>= 0.4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As data comes in, the finally best hypothesis </a:t>
            </a:r>
            <a:r>
              <a:rPr lang="en-GB" sz="2000" dirty="0">
                <a:solidFill>
                  <a:srgbClr val="008380"/>
                </a:solidFill>
              </a:rPr>
              <a:t>(</a:t>
            </a:r>
            <a:r>
              <a:rPr lang="en-GB" sz="2000" dirty="0" smtClean="0">
                <a:solidFill>
                  <a:srgbClr val="008380"/>
                </a:solidFill>
              </a:rPr>
              <a:t>h</a:t>
            </a:r>
            <a:r>
              <a:rPr lang="en-GB" sz="2000" baseline="-25000" dirty="0" smtClean="0">
                <a:solidFill>
                  <a:srgbClr val="008380"/>
                </a:solidFill>
              </a:rPr>
              <a:t>0</a:t>
            </a:r>
            <a:r>
              <a:rPr lang="en-GB" sz="2000" dirty="0" smtClean="0">
                <a:solidFill>
                  <a:srgbClr val="00838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starts dominating, as the probability of seeing this data given the other hypotheses gets increasingly smaller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After seeing three lime candies in a row, the probability that the bag is the all-lime one starts taking off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784975" y="1368425"/>
            <a:ext cx="1100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31747" name="Group 20"/>
          <p:cNvGrpSpPr>
            <a:grpSpLocks/>
          </p:cNvGrpSpPr>
          <p:nvPr/>
        </p:nvGrpSpPr>
        <p:grpSpPr bwMode="auto">
          <a:xfrm>
            <a:off x="0" y="357188"/>
            <a:ext cx="7015163" cy="4187825"/>
            <a:chOff x="158" y="436"/>
            <a:chExt cx="4419" cy="2638"/>
          </a:xfrm>
        </p:grpSpPr>
        <p:pic>
          <p:nvPicPr>
            <p:cNvPr id="317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4419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18"/>
            <p:cNvSpPr txBox="1">
              <a:spLocks noChangeArrowheads="1"/>
            </p:cNvSpPr>
            <p:nvPr/>
          </p:nvSpPr>
          <p:spPr bwMode="auto">
            <a:xfrm>
              <a:off x="1111" y="663"/>
              <a:ext cx="489" cy="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FF3300"/>
                  </a:solidFill>
                </a:rPr>
                <a:t>P(h</a:t>
              </a:r>
              <a:r>
                <a:rPr lang="en-US" sz="1400" b="1" baseline="-25000">
                  <a:solidFill>
                    <a:srgbClr val="FF3300"/>
                  </a:solidFill>
                </a:rPr>
                <a:t>100</a:t>
              </a:r>
              <a:r>
                <a:rPr lang="en-US" sz="1400" b="1">
                  <a:solidFill>
                    <a:srgbClr val="FF33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00FF00"/>
                  </a:solidFill>
                </a:rPr>
                <a:t>P(h</a:t>
              </a:r>
              <a:r>
                <a:rPr lang="en-US" sz="1400" b="1" baseline="-25000">
                  <a:solidFill>
                    <a:srgbClr val="00FF00"/>
                  </a:solidFill>
                </a:rPr>
                <a:t>75</a:t>
              </a:r>
              <a:r>
                <a:rPr lang="en-US" sz="1400" b="1">
                  <a:solidFill>
                    <a:srgbClr val="00FF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chemeClr val="accent2"/>
                  </a:solidFill>
                </a:rPr>
                <a:t>P(h</a:t>
              </a:r>
              <a:r>
                <a:rPr lang="en-US" sz="1400" b="1" baseline="-25000">
                  <a:solidFill>
                    <a:schemeClr val="accent2"/>
                  </a:solidFill>
                </a:rPr>
                <a:t>50</a:t>
              </a:r>
              <a:r>
                <a:rPr lang="en-US" sz="1400" b="1">
                  <a:solidFill>
                    <a:schemeClr val="accent2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CC3399"/>
                  </a:solidFill>
                </a:rPr>
                <a:t>P(h</a:t>
              </a:r>
              <a:r>
                <a:rPr lang="en-US" sz="1400" b="1" baseline="-25000">
                  <a:solidFill>
                    <a:srgbClr val="CC3399"/>
                  </a:solidFill>
                </a:rPr>
                <a:t>25</a:t>
              </a:r>
              <a:r>
                <a:rPr lang="en-US" sz="1400" b="1">
                  <a:solidFill>
                    <a:srgbClr val="CC3399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00FFCC"/>
                  </a:solidFill>
                </a:rPr>
                <a:t>P(h</a:t>
              </a:r>
              <a:r>
                <a:rPr lang="en-US" sz="1400" b="1" baseline="-25000">
                  <a:solidFill>
                    <a:srgbClr val="00FFCC"/>
                  </a:solidFill>
                </a:rPr>
                <a:t>0</a:t>
              </a:r>
              <a:r>
                <a:rPr lang="en-US" sz="1400" b="1">
                  <a:solidFill>
                    <a:srgbClr val="00FFCC"/>
                  </a:solidFill>
                </a:rPr>
                <a:t>|d)</a:t>
              </a:r>
            </a:p>
          </p:txBody>
        </p:sp>
      </p:grpSp>
      <p:sp>
        <p:nvSpPr>
          <p:cNvPr id="193555" name="AutoShape 19"/>
          <p:cNvSpPr>
            <a:spLocks noChangeArrowheads="1"/>
          </p:cNvSpPr>
          <p:nvPr/>
        </p:nvSpPr>
        <p:spPr bwMode="auto">
          <a:xfrm>
            <a:off x="5435600" y="1797050"/>
            <a:ext cx="3455988" cy="647700"/>
          </a:xfrm>
          <a:prstGeom prst="wedgeRectCallout">
            <a:avLst>
              <a:gd name="adj1" fmla="val -65847"/>
              <a:gd name="adj2" fmla="val 23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 dirty="0">
                <a:solidFill>
                  <a:srgbClr val="008380"/>
                </a:solidFill>
              </a:rPr>
              <a:t>P(h</a:t>
            </a:r>
            <a:r>
              <a:rPr lang="en-GB" sz="2400" baseline="-25000" dirty="0">
                <a:solidFill>
                  <a:srgbClr val="008380"/>
                </a:solidFill>
              </a:rPr>
              <a:t>i</a:t>
            </a:r>
            <a:r>
              <a:rPr lang="en-GB" sz="2400" dirty="0">
                <a:solidFill>
                  <a:srgbClr val="008380"/>
                </a:solidFill>
              </a:rPr>
              <a:t> |</a:t>
            </a:r>
            <a:r>
              <a:rPr lang="en-GB" sz="2400" b="1" dirty="0">
                <a:solidFill>
                  <a:srgbClr val="008380"/>
                </a:solidFill>
              </a:rPr>
              <a:t>d</a:t>
            </a:r>
            <a:r>
              <a:rPr lang="en-GB" sz="2400" dirty="0">
                <a:solidFill>
                  <a:srgbClr val="008380"/>
                </a:solidFill>
              </a:rPr>
              <a:t>) = </a:t>
            </a:r>
            <a:r>
              <a:rPr lang="el-GR" sz="2400" dirty="0">
                <a:solidFill>
                  <a:srgbClr val="008380"/>
                </a:solidFill>
              </a:rPr>
              <a:t>α</a:t>
            </a:r>
            <a:r>
              <a:rPr lang="en-GB" sz="2400" dirty="0">
                <a:solidFill>
                  <a:srgbClr val="008380"/>
                </a:solidFill>
              </a:rPr>
              <a:t>P(</a:t>
            </a:r>
            <a:r>
              <a:rPr lang="en-GB" sz="2400" b="1" dirty="0">
                <a:solidFill>
                  <a:srgbClr val="008380"/>
                </a:solidFill>
              </a:rPr>
              <a:t>d</a:t>
            </a:r>
            <a:r>
              <a:rPr lang="en-GB" sz="2400" dirty="0">
                <a:solidFill>
                  <a:srgbClr val="008380"/>
                </a:solidFill>
              </a:rPr>
              <a:t>| h</a:t>
            </a:r>
            <a:r>
              <a:rPr lang="en-GB" sz="2400" baseline="-25000" dirty="0">
                <a:solidFill>
                  <a:srgbClr val="008380"/>
                </a:solidFill>
              </a:rPr>
              <a:t>i</a:t>
            </a:r>
            <a:r>
              <a:rPr lang="en-GB" sz="2400" dirty="0">
                <a:solidFill>
                  <a:srgbClr val="008380"/>
                </a:solidFill>
              </a:rPr>
              <a:t>) P(h</a:t>
            </a:r>
            <a:r>
              <a:rPr lang="en-GB" sz="2400" baseline="-25000" dirty="0">
                <a:solidFill>
                  <a:srgbClr val="008380"/>
                </a:solidFill>
              </a:rPr>
              <a:t>i</a:t>
            </a:r>
            <a:r>
              <a:rPr lang="en-GB" sz="2400" dirty="0">
                <a:solidFill>
                  <a:srgbClr val="008380"/>
                </a:solidFill>
              </a:rPr>
              <a:t>)</a:t>
            </a:r>
            <a:endParaRPr lang="en-US" sz="2400" dirty="0">
              <a:solidFill>
                <a:srgbClr val="008380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All-limes: Posterior Probability of 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48264" y="692696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2764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2008" y="692696"/>
            <a:ext cx="9036496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Prediction Probability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0825" y="558958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probability that the next candy is lime increases with the probability that the bag is an all-lime one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5739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928938" y="3429000"/>
            <a:ext cx="5686425" cy="504825"/>
          </a:xfrm>
          <a:prstGeom prst="wedgeRectCallout">
            <a:avLst>
              <a:gd name="adj1" fmla="val -36162"/>
              <a:gd name="adj2" fmla="val -262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 dirty="0">
                <a:solidFill>
                  <a:srgbClr val="008380"/>
                </a:solidFill>
              </a:rPr>
              <a:t>∑</a:t>
            </a:r>
            <a:r>
              <a:rPr lang="en-GB" sz="2400" baseline="-25000" dirty="0" err="1">
                <a:solidFill>
                  <a:srgbClr val="008380"/>
                </a:solidFill>
              </a:rPr>
              <a:t>i</a:t>
            </a:r>
            <a:r>
              <a:rPr lang="en-GB" sz="2400" dirty="0">
                <a:solidFill>
                  <a:srgbClr val="008380"/>
                </a:solidFill>
              </a:rPr>
              <a:t> P(next candy is lime| h</a:t>
            </a:r>
            <a:r>
              <a:rPr lang="en-GB" sz="2400" baseline="-25000" dirty="0">
                <a:solidFill>
                  <a:srgbClr val="008380"/>
                </a:solidFill>
              </a:rPr>
              <a:t>i</a:t>
            </a:r>
            <a:r>
              <a:rPr lang="en-GB" sz="2400" dirty="0">
                <a:solidFill>
                  <a:srgbClr val="008380"/>
                </a:solidFill>
              </a:rPr>
              <a:t>) P(h</a:t>
            </a:r>
            <a:r>
              <a:rPr lang="en-GB" sz="2400" baseline="-25000" dirty="0">
                <a:solidFill>
                  <a:srgbClr val="008380"/>
                </a:solidFill>
              </a:rPr>
              <a:t>i</a:t>
            </a:r>
            <a:r>
              <a:rPr lang="en-GB" sz="2400" dirty="0">
                <a:solidFill>
                  <a:srgbClr val="008380"/>
                </a:solidFill>
              </a:rPr>
              <a:t> |</a:t>
            </a:r>
            <a:r>
              <a:rPr lang="en-GB" sz="2400" b="1" dirty="0">
                <a:solidFill>
                  <a:srgbClr val="008380"/>
                </a:solidFill>
              </a:rPr>
              <a:t>d</a:t>
            </a:r>
            <a:r>
              <a:rPr lang="en-GB" sz="2400" dirty="0">
                <a:solidFill>
                  <a:srgbClr val="008380"/>
                </a:solidFill>
              </a:rPr>
              <a:t>)</a:t>
            </a:r>
            <a:endParaRPr lang="en-US" sz="2400" dirty="0">
              <a:solidFill>
                <a:srgbClr val="008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59947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0" grpId="0" animBg="1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5740</Words>
  <Application>Microsoft Macintosh PowerPoint</Application>
  <PresentationFormat>Bildschirmpräsentation (4:3)</PresentationFormat>
  <Paragraphs>791</Paragraphs>
  <Slides>78</Slides>
  <Notes>55</Notes>
  <HiddenSlides>2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3</vt:i4>
      </vt:variant>
      <vt:variant>
        <vt:lpstr>Folientitel</vt:lpstr>
      </vt:variant>
      <vt:variant>
        <vt:i4>78</vt:i4>
      </vt:variant>
    </vt:vector>
  </HeadingPairs>
  <TitlesOfParts>
    <vt:vector size="82" baseType="lpstr">
      <vt:lpstr>7_Standarddesign</vt:lpstr>
      <vt:lpstr>Formel</vt:lpstr>
      <vt:lpstr>Equation</vt:lpstr>
      <vt:lpstr>Image</vt:lpstr>
      <vt:lpstr>Web-Mining Agents </vt:lpstr>
      <vt:lpstr>Acknowledgements</vt:lpstr>
      <vt:lpstr>Overview</vt:lpstr>
      <vt:lpstr>Full Bayesian Learning</vt:lpstr>
      <vt:lpstr>Example</vt:lpstr>
      <vt:lpstr>Full Bayesian Learning</vt:lpstr>
      <vt:lpstr>Example</vt:lpstr>
      <vt:lpstr>All-limes: Posterior Probability of H</vt:lpstr>
      <vt:lpstr>Prediction Probability</vt:lpstr>
      <vt:lpstr>Overview</vt:lpstr>
      <vt:lpstr>MAP approximation</vt:lpstr>
      <vt:lpstr>MAP approximation</vt:lpstr>
      <vt:lpstr>Bias</vt:lpstr>
      <vt:lpstr>Overview</vt:lpstr>
      <vt:lpstr>Maximum Likelihood (ML) Learning</vt:lpstr>
      <vt:lpstr>Maximum Likelihood (ML) Learning</vt:lpstr>
      <vt:lpstr>Overview</vt:lpstr>
      <vt:lpstr>A useful distinction for the beginning</vt:lpstr>
      <vt:lpstr>Learning BNets: Complete Data</vt:lpstr>
      <vt:lpstr>ML learning: example</vt:lpstr>
      <vt:lpstr>ML learning: example (cont’d)</vt:lpstr>
      <vt:lpstr>ML  learning: example (cont’d)</vt:lpstr>
      <vt:lpstr>Frequencies as Priors</vt:lpstr>
      <vt:lpstr>General ML procedure</vt:lpstr>
      <vt:lpstr>More complex example</vt:lpstr>
      <vt:lpstr>More complex example</vt:lpstr>
      <vt:lpstr>Another example (cont’d)</vt:lpstr>
      <vt:lpstr>Another example (cont’d)</vt:lpstr>
      <vt:lpstr>ML parameter learning in Bayes nets</vt:lpstr>
      <vt:lpstr>Very Popular Application </vt:lpstr>
      <vt:lpstr>Problem with ML parameter learning</vt:lpstr>
      <vt:lpstr>Probability from Experts</vt:lpstr>
      <vt:lpstr>Combining Experts and Data</vt:lpstr>
      <vt:lpstr>Overview</vt:lpstr>
      <vt:lpstr>Learning Parameters with Hidden Variables</vt:lpstr>
      <vt:lpstr>Quick Fix</vt:lpstr>
      <vt:lpstr>Not Necessarily a Good Fix</vt:lpstr>
      <vt:lpstr>Example: The cherry/lime candy world again </vt:lpstr>
      <vt:lpstr>Expectation-Maximization (EM)</vt:lpstr>
      <vt:lpstr>EM: general idea</vt:lpstr>
      <vt:lpstr>EM: General Idea</vt:lpstr>
      <vt:lpstr>EM: How it Works on Naive Bayes</vt:lpstr>
      <vt:lpstr>EM: Initialization</vt:lpstr>
      <vt:lpstr>EM: Expectation Step (Get Expected Counts)</vt:lpstr>
      <vt:lpstr>EM: Expectation Step (Get Expected Counts)</vt:lpstr>
      <vt:lpstr>EM: Expectation Step (Get Expected Counts)</vt:lpstr>
      <vt:lpstr>EM: Expectation Step (Get Expected Counts)</vt:lpstr>
      <vt:lpstr>EM: General Idea</vt:lpstr>
      <vt:lpstr>Maximization Step: (Refining Parameters)</vt:lpstr>
      <vt:lpstr>EM Cycle</vt:lpstr>
      <vt:lpstr>PowerPoint-Präsentation</vt:lpstr>
      <vt:lpstr>Example: Back to the cherry/lime candy world </vt:lpstr>
      <vt:lpstr>Data</vt:lpstr>
      <vt:lpstr>EM: Initialization </vt:lpstr>
      <vt:lpstr>E-step</vt:lpstr>
      <vt:lpstr>E-step</vt:lpstr>
      <vt:lpstr>M-step</vt:lpstr>
      <vt:lpstr>One More Parameter</vt:lpstr>
      <vt:lpstr>Learning Performance</vt:lpstr>
      <vt:lpstr>Learning Performance</vt:lpstr>
      <vt:lpstr>EM: Discussion</vt:lpstr>
      <vt:lpstr>EM: Discussion</vt:lpstr>
      <vt:lpstr>Bayesian learning</vt:lpstr>
      <vt:lpstr>Parameter estimation</vt:lpstr>
      <vt:lpstr>Learning Bayesian network structures </vt:lpstr>
      <vt:lpstr>Model selection</vt:lpstr>
      <vt:lpstr>Structure selection: Scoring</vt:lpstr>
      <vt:lpstr>Heuristic search</vt:lpstr>
      <vt:lpstr>PowerPoint-Präsentation</vt:lpstr>
      <vt:lpstr>Local Search in Practice</vt:lpstr>
      <vt:lpstr>Local Search in Practice</vt:lpstr>
      <vt:lpstr>Structural EM [Friedman et al. 98]  </vt:lpstr>
      <vt:lpstr>Structural EM  </vt:lpstr>
      <vt:lpstr>PowerPoint-Präsentation</vt:lpstr>
      <vt:lpstr>PowerPoint-Präsentation</vt:lpstr>
      <vt:lpstr>Structure Learning: incomplete data</vt:lpstr>
      <vt:lpstr>Structure Learning: incomplete data</vt:lpstr>
      <vt:lpstr>Variations on a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OeOe</cp:lastModifiedBy>
  <cp:revision>758</cp:revision>
  <cp:lastPrinted>2016-11-09T10:53:14Z</cp:lastPrinted>
  <dcterms:created xsi:type="dcterms:W3CDTF">2010-04-27T12:26:40Z</dcterms:created>
  <dcterms:modified xsi:type="dcterms:W3CDTF">2017-11-07T17:00:37Z</dcterms:modified>
</cp:coreProperties>
</file>