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63"/>
  </p:notesMasterIdLst>
  <p:handoutMasterIdLst>
    <p:handoutMasterId r:id="rId64"/>
  </p:handoutMasterIdLst>
  <p:sldIdLst>
    <p:sldId id="273" r:id="rId2"/>
    <p:sldId id="326" r:id="rId3"/>
    <p:sldId id="274" r:id="rId4"/>
    <p:sldId id="328" r:id="rId5"/>
    <p:sldId id="283" r:id="rId6"/>
    <p:sldId id="341" r:id="rId7"/>
    <p:sldId id="276" r:id="rId8"/>
    <p:sldId id="294" r:id="rId9"/>
    <p:sldId id="296" r:id="rId10"/>
    <p:sldId id="295" r:id="rId11"/>
    <p:sldId id="298" r:id="rId12"/>
    <p:sldId id="297" r:id="rId13"/>
    <p:sldId id="277" r:id="rId14"/>
    <p:sldId id="278" r:id="rId15"/>
    <p:sldId id="279" r:id="rId16"/>
    <p:sldId id="280" r:id="rId17"/>
    <p:sldId id="281" r:id="rId18"/>
    <p:sldId id="282" r:id="rId19"/>
    <p:sldId id="284" r:id="rId20"/>
    <p:sldId id="285" r:id="rId21"/>
    <p:sldId id="286" r:id="rId22"/>
    <p:sldId id="287" r:id="rId23"/>
    <p:sldId id="288" r:id="rId24"/>
    <p:sldId id="347" r:id="rId25"/>
    <p:sldId id="289" r:id="rId26"/>
    <p:sldId id="302" r:id="rId27"/>
    <p:sldId id="303" r:id="rId28"/>
    <p:sldId id="304" r:id="rId29"/>
    <p:sldId id="305" r:id="rId30"/>
    <p:sldId id="306" r:id="rId31"/>
    <p:sldId id="307" r:id="rId32"/>
    <p:sldId id="308" r:id="rId33"/>
    <p:sldId id="309" r:id="rId34"/>
    <p:sldId id="314" r:id="rId35"/>
    <p:sldId id="310" r:id="rId36"/>
    <p:sldId id="318" r:id="rId37"/>
    <p:sldId id="312" r:id="rId38"/>
    <p:sldId id="313" r:id="rId39"/>
    <p:sldId id="292" r:id="rId40"/>
    <p:sldId id="316" r:id="rId41"/>
    <p:sldId id="317" r:id="rId42"/>
    <p:sldId id="319" r:id="rId43"/>
    <p:sldId id="320" r:id="rId44"/>
    <p:sldId id="321" r:id="rId45"/>
    <p:sldId id="322" r:id="rId46"/>
    <p:sldId id="324" r:id="rId47"/>
    <p:sldId id="325" r:id="rId48"/>
    <p:sldId id="327" r:id="rId49"/>
    <p:sldId id="343" r:id="rId50"/>
    <p:sldId id="332" r:id="rId51"/>
    <p:sldId id="348" r:id="rId52"/>
    <p:sldId id="346" r:id="rId53"/>
    <p:sldId id="345" r:id="rId54"/>
    <p:sldId id="329" r:id="rId55"/>
    <p:sldId id="337" r:id="rId56"/>
    <p:sldId id="331" r:id="rId57"/>
    <p:sldId id="338" r:id="rId58"/>
    <p:sldId id="333" r:id="rId59"/>
    <p:sldId id="335" r:id="rId60"/>
    <p:sldId id="339" r:id="rId61"/>
    <p:sldId id="342" r:id="rId6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8380"/>
    <a:srgbClr val="FFFF99"/>
    <a:srgbClr val="404040"/>
    <a:srgbClr val="24B485"/>
    <a:srgbClr val="24AA85"/>
    <a:srgbClr val="005A5B"/>
    <a:srgbClr val="248F85"/>
    <a:srgbClr val="3BB2A0"/>
    <a:srgbClr val="3CA9D5"/>
    <a:srgbClr val="0046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ittlere Formatvorlage 1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39" autoAdjust="0"/>
    <p:restoredTop sz="74784" autoAdjust="0"/>
  </p:normalViewPr>
  <p:slideViewPr>
    <p:cSldViewPr>
      <p:cViewPr>
        <p:scale>
          <a:sx n="90" d="100"/>
          <a:sy n="90" d="100"/>
        </p:scale>
        <p:origin x="-1944" y="-6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notesMaster" Target="notesMasters/notesMaster1.xml"/><Relationship Id="rId64" Type="http://schemas.openxmlformats.org/officeDocument/2006/relationships/handoutMaster" Target="handoutMasters/handoutMaster1.xml"/><Relationship Id="rId65" Type="http://schemas.openxmlformats.org/officeDocument/2006/relationships/printerSettings" Target="printerSettings/printerSettings1.bin"/><Relationship Id="rId66" Type="http://schemas.openxmlformats.org/officeDocument/2006/relationships/presProps" Target="presProps.xml"/><Relationship Id="rId67" Type="http://schemas.openxmlformats.org/officeDocument/2006/relationships/viewProps" Target="viewProps.xml"/><Relationship Id="rId68" Type="http://schemas.openxmlformats.org/officeDocument/2006/relationships/theme" Target="theme/theme1.xml"/><Relationship Id="rId69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01.12.17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01.12.17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16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16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Directed but</a:t>
            </a:r>
            <a:r>
              <a:rPr lang="en-US" baseline="0" dirty="0" smtClean="0"/>
              <a:t> not necessarily </a:t>
            </a:r>
            <a:r>
              <a:rPr lang="en-US" baseline="0" dirty="0" err="1" smtClean="0"/>
              <a:t>cuase</a:t>
            </a:r>
            <a:r>
              <a:rPr lang="en-US" baseline="0" dirty="0" smtClean="0"/>
              <a:t>-relation: </a:t>
            </a:r>
            <a:r>
              <a:rPr lang="en-US" dirty="0" smtClean="0"/>
              <a:t>though BNs usually built “from cause to effects”)</a:t>
            </a:r>
          </a:p>
          <a:p>
            <a:pPr marL="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Inherently statistical: there is no hidden deterministic structure, compare QMs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9521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Case Z = {}</a:t>
            </a:r>
          </a:p>
          <a:p>
            <a:pPr lvl="1">
              <a:defRPr/>
            </a:pPr>
            <a:r>
              <a:rPr lang="en-US" dirty="0" smtClean="0"/>
              <a:t>Only collider can block. </a:t>
            </a:r>
            <a:endParaRPr lang="en-US" b="1" dirty="0" smtClean="0"/>
          </a:p>
          <a:p>
            <a:pPr lvl="1">
              <a:defRPr/>
            </a:pPr>
            <a:r>
              <a:rPr lang="en-US" b="1" dirty="0" smtClean="0"/>
              <a:t>Example :</a:t>
            </a:r>
            <a:r>
              <a:rPr lang="en-US" dirty="0" smtClean="0"/>
              <a:t> X -  …  - A -&gt; W &lt;- B -  … - Y </a:t>
            </a:r>
          </a:p>
          <a:p>
            <a:pPr lvl="1">
              <a:defRPr/>
            </a:pPr>
            <a:r>
              <a:rPr lang="en-US" dirty="0" smtClean="0"/>
              <a:t>W blocks path between X and Y</a:t>
            </a:r>
          </a:p>
          <a:p>
            <a:pPr>
              <a:defRPr/>
            </a:pPr>
            <a:r>
              <a:rPr lang="en-US" b="1" dirty="0" smtClean="0"/>
              <a:t>Case ≠ Z</a:t>
            </a:r>
            <a:r>
              <a:rPr lang="en-US" dirty="0" smtClean="0"/>
              <a:t> </a:t>
            </a:r>
          </a:p>
          <a:p>
            <a:pPr lvl="1">
              <a:defRPr/>
            </a:pPr>
            <a:r>
              <a:rPr lang="en-US" dirty="0" smtClean="0"/>
              <a:t>Collider variable if not in Z</a:t>
            </a:r>
          </a:p>
          <a:p>
            <a:pPr lvl="1">
              <a:defRPr/>
            </a:pPr>
            <a:r>
              <a:rPr lang="en-US" dirty="0" smtClean="0"/>
              <a:t>Middle node of chain or fork in Z</a:t>
            </a:r>
          </a:p>
          <a:p>
            <a:pPr lvl="1">
              <a:defRPr/>
            </a:pPr>
            <a:endParaRPr lang="en-US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804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5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Titelmasterformat durch Klicken bearbeiten</a:t>
            </a:r>
            <a:endParaRPr lang="en-US" noProof="0"/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err="1" smtClean="0"/>
              <a:t>Textmasterformate</a:t>
            </a:r>
            <a:r>
              <a:rPr lang="en-US" noProof="0" dirty="0" smtClean="0"/>
              <a:t> </a:t>
            </a:r>
            <a:r>
              <a:rPr lang="en-US" noProof="0" dirty="0" err="1" smtClean="0"/>
              <a:t>durch</a:t>
            </a:r>
            <a:r>
              <a:rPr lang="en-US" noProof="0" dirty="0" smtClean="0"/>
              <a:t> </a:t>
            </a:r>
            <a:r>
              <a:rPr lang="en-US" noProof="0" dirty="0" err="1" smtClean="0"/>
              <a:t>Klicken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 smtClean="0"/>
          </a:p>
          <a:p>
            <a:pPr lvl="1"/>
            <a:r>
              <a:rPr lang="en-US" noProof="0" dirty="0" err="1" smtClean="0"/>
              <a:t>Zweite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Dritte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Vierte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Fünfte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/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 smtClean="0">
                <a:cs typeface="+mj-cs"/>
              </a:rPr>
              <a:t>Web-Mining </a:t>
            </a:r>
            <a:r>
              <a:rPr lang="de-DE" sz="3600" b="1" dirty="0" err="1" smtClean="0">
                <a:cs typeface="+mj-cs"/>
              </a:rPr>
              <a:t>Agents</a:t>
            </a:r>
            <a:r>
              <a:rPr lang="de-DE" sz="3600" b="1" dirty="0" smtClean="0">
                <a:cs typeface="+mj-cs"/>
              </a:rPr>
              <a:t/>
            </a:r>
            <a:br>
              <a:rPr lang="de-DE" sz="3600" b="1" dirty="0" smtClean="0">
                <a:cs typeface="+mj-cs"/>
              </a:rPr>
            </a:br>
            <a:r>
              <a:rPr lang="de-DE" sz="2400" b="1" dirty="0" smtClean="0">
                <a:cs typeface="+mj-cs"/>
              </a:rPr>
              <a:t/>
            </a:r>
            <a:br>
              <a:rPr lang="de-DE" sz="2400" b="1" dirty="0" smtClean="0">
                <a:cs typeface="+mj-cs"/>
              </a:rPr>
            </a:br>
            <a:endParaRPr lang="de-DE" sz="2400" b="1" dirty="0" smtClean="0">
              <a:cs typeface="+mj-cs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03648" y="3068960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 smtClean="0">
                <a:cs typeface="+mn-cs"/>
              </a:rPr>
              <a:t>Prof. Dr. Ralf Möller </a:t>
            </a:r>
          </a:p>
          <a:p>
            <a:pPr eaLnBrk="1" hangingPunct="1">
              <a:defRPr/>
            </a:pPr>
            <a:r>
              <a:rPr lang="de-DE" dirty="0" smtClean="0">
                <a:cs typeface="+mn-cs"/>
              </a:rPr>
              <a:t>Dr. Özgür </a:t>
            </a:r>
            <a:r>
              <a:rPr lang="de-DE" dirty="0" err="1" smtClean="0">
                <a:cs typeface="+mn-cs"/>
              </a:rPr>
              <a:t>Özçep</a:t>
            </a:r>
            <a:endParaRPr lang="de-DE" dirty="0" smtClean="0">
              <a:cs typeface="+mn-cs"/>
            </a:endParaRPr>
          </a:p>
          <a:p>
            <a:pPr eaLnBrk="1" hangingPunct="1">
              <a:defRPr/>
            </a:pPr>
            <a:r>
              <a:rPr lang="de-DE" b="1" dirty="0" smtClean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b="1" dirty="0" smtClean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dirty="0" smtClean="0">
              <a:cs typeface="+mn-cs"/>
            </a:endParaRPr>
          </a:p>
          <a:p>
            <a:pPr eaLnBrk="1" hangingPunct="1">
              <a:defRPr/>
            </a:pPr>
            <a:r>
              <a:rPr lang="de-DE" dirty="0" smtClean="0">
                <a:cs typeface="+mn-cs"/>
              </a:rPr>
              <a:t>Tanya Braun (Lab Class)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Simpson Paradox (Again)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1295921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Record recovery rates of 700 patients given access to a drug </a:t>
            </a:r>
            <a:r>
              <a:rPr lang="en-US" dirty="0" err="1" smtClean="0"/>
              <a:t>w.r.t</a:t>
            </a:r>
            <a:r>
              <a:rPr lang="en-US" dirty="0" smtClean="0"/>
              <a:t>. blood pressure (BP) segregation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539552" y="4581128"/>
            <a:ext cx="8229600" cy="1295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dirty="0" smtClean="0"/>
              <a:t>BP recorded at end of experiment</a:t>
            </a:r>
          </a:p>
          <a:p>
            <a:pPr>
              <a:defRPr/>
            </a:pPr>
            <a:r>
              <a:rPr lang="en-US" dirty="0" smtClean="0"/>
              <a:t>This time segregated data recommend </a:t>
            </a:r>
            <a:r>
              <a:rPr lang="en-US" dirty="0" smtClean="0">
                <a:solidFill>
                  <a:srgbClr val="FF0000"/>
                </a:solidFill>
              </a:rPr>
              <a:t>not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using drug whereas aggregated does</a:t>
            </a: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078033"/>
              </p:ext>
            </p:extLst>
          </p:nvPr>
        </p:nvGraphicFramePr>
        <p:xfrm>
          <a:off x="755576" y="2492896"/>
          <a:ext cx="7417551" cy="17373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224863"/>
                <a:gridCol w="2952328"/>
                <a:gridCol w="3240360"/>
              </a:tblGrid>
              <a:tr h="3600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Recovery</a:t>
                      </a:r>
                      <a:r>
                        <a:rPr lang="de-DE" baseline="0" dirty="0" smtClean="0"/>
                        <a:t> rate </a:t>
                      </a:r>
                    </a:p>
                    <a:p>
                      <a:r>
                        <a:rPr lang="de-DE" baseline="0" dirty="0" err="1" smtClean="0"/>
                        <a:t>Without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d</a:t>
                      </a:r>
                      <a:r>
                        <a:rPr lang="de-DE" dirty="0" err="1" smtClean="0"/>
                        <a:t>rug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Recovery</a:t>
                      </a:r>
                      <a:r>
                        <a:rPr lang="de-DE" baseline="0" dirty="0" smtClean="0"/>
                        <a:t> rate</a:t>
                      </a:r>
                    </a:p>
                    <a:p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with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dirty="0" err="1" smtClean="0"/>
                        <a:t>drug</a:t>
                      </a:r>
                      <a:endParaRPr lang="de-DE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de-DE" dirty="0" smtClean="0"/>
                        <a:t>Low BP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81/87 (93%)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234/270</a:t>
                      </a:r>
                      <a:r>
                        <a:rPr lang="de-DE" baseline="0" dirty="0" smtClean="0"/>
                        <a:t> (87%)</a:t>
                      </a:r>
                      <a:endParaRPr lang="de-DE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de-DE" dirty="0" smtClean="0"/>
                        <a:t>High BP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192/263 (73%)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55/80</a:t>
                      </a:r>
                      <a:r>
                        <a:rPr lang="de-DE" baseline="0" dirty="0" smtClean="0"/>
                        <a:t> (69%)</a:t>
                      </a:r>
                      <a:endParaRPr lang="de-DE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Combined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273/350 (78%)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289/350 (83%)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950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Resolving the Paradox (Informally)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11234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We have to </a:t>
            </a:r>
            <a:r>
              <a:rPr lang="en-US" dirty="0">
                <a:solidFill>
                  <a:srgbClr val="FF0000"/>
                </a:solidFill>
              </a:rPr>
              <a:t>u</a:t>
            </a:r>
            <a:r>
              <a:rPr lang="en-US" dirty="0" smtClean="0">
                <a:solidFill>
                  <a:srgbClr val="FF0000"/>
                </a:solidFill>
              </a:rPr>
              <a:t>nderstand the causal mechanisms </a:t>
            </a:r>
            <a:r>
              <a:rPr lang="en-US" dirty="0" smtClean="0"/>
              <a:t>that lead to the data in order to resolve the paradox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In </a:t>
            </a:r>
            <a:r>
              <a:rPr lang="en-US" dirty="0" smtClean="0">
                <a:solidFill>
                  <a:srgbClr val="FF6600"/>
                </a:solidFill>
              </a:rPr>
              <a:t>this example</a:t>
            </a:r>
          </a:p>
          <a:p>
            <a:pPr lvl="1">
              <a:defRPr/>
            </a:pPr>
            <a:r>
              <a:rPr lang="en-US" dirty="0" smtClean="0"/>
              <a:t>Drug effect is: lowering blood pressure (but may have </a:t>
            </a:r>
          </a:p>
          <a:p>
            <a:pPr marL="457200" lvl="1" indent="0">
              <a:buNone/>
              <a:defRPr/>
            </a:pPr>
            <a:r>
              <a:rPr lang="en-US" dirty="0" smtClean="0"/>
              <a:t>   toxic effects)</a:t>
            </a:r>
          </a:p>
          <a:p>
            <a:pPr lvl="1">
              <a:defRPr/>
            </a:pPr>
            <a:r>
              <a:rPr lang="en-US" dirty="0" smtClean="0"/>
              <a:t>Hence: In aggregated population drug usage recommended</a:t>
            </a:r>
          </a:p>
          <a:p>
            <a:pPr lvl="1">
              <a:defRPr/>
            </a:pPr>
            <a:r>
              <a:rPr lang="en-US" dirty="0" smtClean="0"/>
              <a:t>In segregated data one sees only toxic effects</a:t>
            </a:r>
          </a:p>
          <a:p>
            <a:pPr lvl="1">
              <a:defRPr/>
            </a:pPr>
            <a:endParaRPr lang="en-US" dirty="0" smtClean="0"/>
          </a:p>
          <a:p>
            <a:pPr marL="457200" lvl="1" indent="0">
              <a:buNone/>
              <a:defRPr/>
            </a:pPr>
            <a:endParaRPr lang="en-US" dirty="0" smtClean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 smtClean="0"/>
          </a:p>
          <a:p>
            <a:pPr marL="457200" lvl="1" indent="0">
              <a:buNone/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6033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60350"/>
            <a:ext cx="8496944" cy="5032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Resolving the Paradox Formally (</a:t>
            </a:r>
            <a:r>
              <a:rPr lang="en-US" dirty="0" err="1" smtClean="0"/>
              <a:t>Lookahead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136792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We have to </a:t>
            </a:r>
            <a:r>
              <a:rPr lang="en-US" dirty="0">
                <a:solidFill>
                  <a:srgbClr val="FF0000"/>
                </a:solidFill>
              </a:rPr>
              <a:t>u</a:t>
            </a:r>
            <a:r>
              <a:rPr lang="en-US" dirty="0" smtClean="0">
                <a:solidFill>
                  <a:srgbClr val="FF0000"/>
                </a:solidFill>
              </a:rPr>
              <a:t>nderstand the causal mechanisms </a:t>
            </a:r>
            <a:r>
              <a:rPr lang="en-US" dirty="0" smtClean="0"/>
              <a:t>that lead to the data in order to resolve the paradox</a:t>
            </a:r>
          </a:p>
          <a:p>
            <a:pPr lvl="1"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  <p:cxnSp>
        <p:nvCxnSpPr>
          <p:cNvPr id="9" name="Gerade Verbindung mit Pfeil 8"/>
          <p:cNvCxnSpPr>
            <a:endCxn id="13" idx="3"/>
          </p:cNvCxnSpPr>
          <p:nvPr/>
        </p:nvCxnSpPr>
        <p:spPr>
          <a:xfrm flipV="1">
            <a:off x="3347864" y="3902660"/>
            <a:ext cx="1317235" cy="11105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>
            <a:stCxn id="13" idx="5"/>
            <a:endCxn id="12" idx="0"/>
          </p:cNvCxnSpPr>
          <p:nvPr/>
        </p:nvCxnSpPr>
        <p:spPr>
          <a:xfrm>
            <a:off x="4766933" y="3902660"/>
            <a:ext cx="1317235" cy="11105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203848" y="50131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Oval 11"/>
          <p:cNvSpPr/>
          <p:nvPr/>
        </p:nvSpPr>
        <p:spPr>
          <a:xfrm>
            <a:off x="6012160" y="501317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Oval 12"/>
          <p:cNvSpPr/>
          <p:nvPr/>
        </p:nvSpPr>
        <p:spPr>
          <a:xfrm>
            <a:off x="4644008" y="37797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/>
          <p:cNvSpPr txBox="1"/>
          <p:nvPr/>
        </p:nvSpPr>
        <p:spPr>
          <a:xfrm>
            <a:off x="3851920" y="3356992"/>
            <a:ext cx="1737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Blood </a:t>
            </a:r>
            <a:r>
              <a:rPr lang="de-DE" dirty="0" err="1" smtClean="0"/>
              <a:t>pressure</a:t>
            </a:r>
            <a:endParaRPr lang="de-DE" dirty="0"/>
          </a:p>
        </p:txBody>
      </p:sp>
      <p:sp>
        <p:nvSpPr>
          <p:cNvPr id="21" name="Textfeld 20"/>
          <p:cNvSpPr txBox="1"/>
          <p:nvPr/>
        </p:nvSpPr>
        <p:spPr>
          <a:xfrm>
            <a:off x="2699792" y="5147900"/>
            <a:ext cx="1378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Drug </a:t>
            </a:r>
            <a:r>
              <a:rPr lang="de-DE" dirty="0" err="1" smtClean="0"/>
              <a:t>usage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5724128" y="5219908"/>
            <a:ext cx="1159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Recovery</a:t>
            </a:r>
            <a:endParaRPr lang="de-DE" dirty="0"/>
          </a:p>
        </p:txBody>
      </p:sp>
      <p:cxnSp>
        <p:nvCxnSpPr>
          <p:cNvPr id="23" name="Gerade Verbindung mit Pfeil 22"/>
          <p:cNvCxnSpPr>
            <a:stCxn id="11" idx="5"/>
            <a:endCxn id="12" idx="3"/>
          </p:cNvCxnSpPr>
          <p:nvPr/>
        </p:nvCxnSpPr>
        <p:spPr>
          <a:xfrm flipV="1">
            <a:off x="3326773" y="5136088"/>
            <a:ext cx="2706478" cy="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8819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00841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Ingredients of a Statistical Theory of Causality</a:t>
            </a:r>
            <a:endParaRPr lang="en-US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Working definition of causation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Method for creating causal models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Method for linking causal models with features of data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Method for reasoning over model and data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4373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2780928"/>
            <a:ext cx="8229600" cy="1656184"/>
          </a:xfrm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 smtClean="0">
                <a:solidFill>
                  <a:srgbClr val="0000FF"/>
                </a:solidFill>
              </a:rPr>
              <a:t>Working Definition</a:t>
            </a:r>
            <a:endParaRPr lang="en-US" dirty="0" smtClean="0">
              <a:solidFill>
                <a:srgbClr val="0000FF"/>
              </a:solidFill>
            </a:endParaRPr>
          </a:p>
          <a:p>
            <a:pPr marL="0" indent="0">
              <a:buNone/>
              <a:defRPr/>
            </a:pPr>
            <a:r>
              <a:rPr lang="en-US" dirty="0" smtClean="0">
                <a:solidFill>
                  <a:schemeClr val="tx1"/>
                </a:solidFill>
              </a:rPr>
              <a:t>A (random) variable </a:t>
            </a:r>
            <a:r>
              <a:rPr lang="en-US" dirty="0" smtClean="0">
                <a:solidFill>
                  <a:srgbClr val="008380"/>
                </a:solidFill>
              </a:rPr>
              <a:t>X </a:t>
            </a:r>
            <a:r>
              <a:rPr lang="en-US" dirty="0" smtClean="0">
                <a:solidFill>
                  <a:schemeClr val="tx1"/>
                </a:solidFill>
              </a:rPr>
              <a:t>is a </a:t>
            </a:r>
            <a:r>
              <a:rPr lang="en-US" dirty="0" smtClean="0">
                <a:solidFill>
                  <a:srgbClr val="0000FF"/>
                </a:solidFill>
              </a:rPr>
              <a:t>cause</a:t>
            </a:r>
            <a:r>
              <a:rPr lang="en-US" b="1" dirty="0" smtClean="0">
                <a:solidFill>
                  <a:srgbClr val="3CA9D5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of a (random) variable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>
                <a:solidFill>
                  <a:schemeClr val="tx1"/>
                </a:solidFill>
              </a:rPr>
              <a:t> if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>
                <a:solidFill>
                  <a:schemeClr val="tx1"/>
                </a:solidFill>
              </a:rPr>
              <a:t> - in any way - relies on 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dirty="0" smtClean="0">
                <a:solidFill>
                  <a:schemeClr val="tx1"/>
                </a:solidFill>
              </a:rPr>
              <a:t> for its value</a:t>
            </a:r>
          </a:p>
          <a:p>
            <a:pPr marL="0" indent="0">
              <a:buNone/>
              <a:defRPr/>
            </a:pPr>
            <a:r>
              <a:rPr lang="en-US" dirty="0" smtClean="0">
                <a:solidFill>
                  <a:srgbClr val="006AA3"/>
                </a:solidFill>
              </a:rPr>
              <a:t>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9733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Structural Causal Model: Definition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484785"/>
            <a:ext cx="8640960" cy="2736303"/>
          </a:xfrm>
          <a:ln>
            <a:solidFill>
              <a:srgbClr val="3CA9D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 smtClean="0">
                <a:solidFill>
                  <a:srgbClr val="0000FF"/>
                </a:solidFill>
              </a:rPr>
              <a:t>Definition</a:t>
            </a:r>
            <a:r>
              <a:rPr lang="en-US" b="1" dirty="0" smtClean="0">
                <a:solidFill>
                  <a:srgbClr val="3CA9D5"/>
                </a:solidFill>
              </a:rPr>
              <a:t> </a:t>
            </a:r>
          </a:p>
          <a:p>
            <a:pPr marL="0" indent="0">
              <a:buNone/>
              <a:defRPr/>
            </a:pPr>
            <a:r>
              <a:rPr lang="en-US" dirty="0" smtClean="0"/>
              <a:t>A </a:t>
            </a:r>
            <a:r>
              <a:rPr lang="en-US" dirty="0" smtClean="0">
                <a:solidFill>
                  <a:srgbClr val="0000FF"/>
                </a:solidFill>
              </a:rPr>
              <a:t>structural causal model (SCM) </a:t>
            </a:r>
            <a:r>
              <a:rPr lang="en-US" dirty="0" smtClean="0"/>
              <a:t>consists of </a:t>
            </a:r>
          </a:p>
          <a:p>
            <a:pPr lvl="1">
              <a:defRPr/>
            </a:pPr>
            <a:r>
              <a:rPr lang="en-US" dirty="0" smtClean="0"/>
              <a:t>A set </a:t>
            </a:r>
            <a:r>
              <a:rPr lang="en-US" dirty="0" smtClean="0">
                <a:solidFill>
                  <a:srgbClr val="008380"/>
                </a:solidFill>
              </a:rPr>
              <a:t>U</a:t>
            </a:r>
            <a:r>
              <a:rPr lang="en-US" dirty="0" smtClean="0"/>
              <a:t> of </a:t>
            </a:r>
            <a:r>
              <a:rPr lang="en-US" dirty="0" smtClean="0">
                <a:solidFill>
                  <a:schemeClr val="tx1"/>
                </a:solidFill>
              </a:rPr>
              <a:t>exogenous </a:t>
            </a:r>
            <a:r>
              <a:rPr lang="en-US" dirty="0" smtClean="0"/>
              <a:t>variables </a:t>
            </a:r>
          </a:p>
          <a:p>
            <a:pPr lvl="1">
              <a:defRPr/>
            </a:pPr>
            <a:r>
              <a:rPr lang="en-US" dirty="0" smtClean="0"/>
              <a:t>A set </a:t>
            </a:r>
            <a:r>
              <a:rPr lang="en-US" dirty="0" smtClean="0">
                <a:solidFill>
                  <a:srgbClr val="008380"/>
                </a:solidFill>
              </a:rPr>
              <a:t>V</a:t>
            </a:r>
            <a:r>
              <a:rPr lang="en-US" dirty="0" smtClean="0"/>
              <a:t> of endogenous variables</a:t>
            </a:r>
          </a:p>
          <a:p>
            <a:pPr lvl="1">
              <a:defRPr/>
            </a:pPr>
            <a:r>
              <a:rPr lang="en-US" dirty="0" smtClean="0"/>
              <a:t>A set of functions </a:t>
            </a:r>
            <a:r>
              <a:rPr lang="en-US" dirty="0" smtClean="0">
                <a:solidFill>
                  <a:srgbClr val="008380"/>
                </a:solidFill>
              </a:rPr>
              <a:t>f</a:t>
            </a:r>
            <a:r>
              <a:rPr lang="en-US" dirty="0" smtClean="0"/>
              <a:t> assigning each variable in </a:t>
            </a:r>
            <a:r>
              <a:rPr lang="en-US" dirty="0" smtClean="0">
                <a:solidFill>
                  <a:srgbClr val="008380"/>
                </a:solidFill>
              </a:rPr>
              <a:t>V</a:t>
            </a:r>
            <a:r>
              <a:rPr lang="en-US" dirty="0" smtClean="0"/>
              <a:t> a value based on values of other variables from </a:t>
            </a:r>
            <a:r>
              <a:rPr lang="en-US" dirty="0" smtClean="0">
                <a:solidFill>
                  <a:srgbClr val="008380"/>
                </a:solidFill>
              </a:rPr>
              <a:t>V ∪ U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323528" y="4370328"/>
            <a:ext cx="85689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de-DE" sz="2400" dirty="0" err="1" smtClean="0"/>
              <a:t>Only</a:t>
            </a:r>
            <a:r>
              <a:rPr lang="de-DE" sz="2400" dirty="0" smtClean="0"/>
              <a:t> </a:t>
            </a:r>
            <a:r>
              <a:rPr lang="de-DE" sz="2400" dirty="0" err="1" smtClean="0">
                <a:solidFill>
                  <a:srgbClr val="0000FF"/>
                </a:solidFill>
              </a:rPr>
              <a:t>endogenous</a:t>
            </a:r>
            <a:r>
              <a:rPr lang="de-DE" sz="2400" dirty="0" smtClean="0">
                <a:solidFill>
                  <a:srgbClr val="0000FF"/>
                </a:solidFill>
              </a:rPr>
              <a:t> </a:t>
            </a:r>
            <a:r>
              <a:rPr lang="de-DE" sz="2400" dirty="0" smtClean="0"/>
              <a:t>variables </a:t>
            </a:r>
            <a:r>
              <a:rPr lang="de-DE" sz="2400" dirty="0" err="1" smtClean="0"/>
              <a:t>are</a:t>
            </a:r>
            <a:r>
              <a:rPr lang="de-DE" sz="2400" dirty="0" smtClean="0"/>
              <a:t> </a:t>
            </a:r>
            <a:r>
              <a:rPr lang="de-DE" sz="2400" dirty="0" err="1" smtClean="0"/>
              <a:t>those</a:t>
            </a:r>
            <a:r>
              <a:rPr lang="de-DE" sz="2400" dirty="0" smtClean="0"/>
              <a:t> </a:t>
            </a:r>
            <a:r>
              <a:rPr lang="de-DE" sz="2400" dirty="0" err="1" smtClean="0"/>
              <a:t>that</a:t>
            </a:r>
            <a:r>
              <a:rPr lang="de-DE" sz="2400" dirty="0" smtClean="0"/>
              <a:t> </a:t>
            </a:r>
            <a:r>
              <a:rPr lang="de-DE" sz="2400" dirty="0" err="1" smtClean="0"/>
              <a:t>are</a:t>
            </a:r>
            <a:r>
              <a:rPr lang="de-DE" sz="2400" dirty="0" smtClean="0"/>
              <a:t> </a:t>
            </a:r>
            <a:r>
              <a:rPr lang="de-DE" sz="2400" dirty="0" err="1" smtClean="0"/>
              <a:t>descendants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other</a:t>
            </a:r>
            <a:r>
              <a:rPr lang="de-DE" sz="2400" dirty="0" smtClean="0"/>
              <a:t> variables</a:t>
            </a:r>
          </a:p>
          <a:p>
            <a:pPr marL="342900" indent="-342900">
              <a:buFont typeface="Arial"/>
              <a:buChar char="•"/>
            </a:pPr>
            <a:r>
              <a:rPr lang="de-DE" sz="2400" dirty="0" err="1" smtClean="0">
                <a:solidFill>
                  <a:srgbClr val="0000FF"/>
                </a:solidFill>
              </a:rPr>
              <a:t>Exogenous</a:t>
            </a:r>
            <a:r>
              <a:rPr lang="de-DE" sz="2400" dirty="0" smtClean="0">
                <a:solidFill>
                  <a:srgbClr val="0000FF"/>
                </a:solidFill>
              </a:rPr>
              <a:t> </a:t>
            </a:r>
            <a:r>
              <a:rPr lang="de-DE" sz="2400" dirty="0" smtClean="0"/>
              <a:t>variables </a:t>
            </a:r>
            <a:r>
              <a:rPr lang="de-DE" sz="2400" dirty="0" err="1" smtClean="0"/>
              <a:t>are</a:t>
            </a:r>
            <a:r>
              <a:rPr lang="de-DE" sz="2400" dirty="0" smtClean="0"/>
              <a:t> </a:t>
            </a:r>
            <a:r>
              <a:rPr lang="de-DE" sz="2400" dirty="0" err="1" smtClean="0"/>
              <a:t>roots</a:t>
            </a:r>
            <a:r>
              <a:rPr lang="de-DE" sz="2400" dirty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model</a:t>
            </a:r>
            <a:r>
              <a:rPr lang="de-DE" sz="2400" dirty="0" smtClean="0"/>
              <a:t>. </a:t>
            </a:r>
          </a:p>
          <a:p>
            <a:pPr marL="342900" indent="-342900">
              <a:buFont typeface="Arial"/>
              <a:buChar char="•"/>
            </a:pPr>
            <a:r>
              <a:rPr lang="de-DE" sz="2400" dirty="0" smtClean="0"/>
              <a:t>Value </a:t>
            </a:r>
            <a:r>
              <a:rPr lang="de-DE" sz="2400" dirty="0" err="1" smtClean="0"/>
              <a:t>instantiations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exogenous</a:t>
            </a:r>
            <a:r>
              <a:rPr lang="de-DE" sz="2400" dirty="0" smtClean="0"/>
              <a:t> variables </a:t>
            </a:r>
            <a:r>
              <a:rPr lang="de-DE" sz="2400" dirty="0" err="1" smtClean="0"/>
              <a:t>completely</a:t>
            </a:r>
            <a:r>
              <a:rPr lang="de-DE" sz="2400" dirty="0" smtClean="0"/>
              <a:t> </a:t>
            </a:r>
            <a:r>
              <a:rPr lang="de-DE" sz="2400" dirty="0" err="1" smtClean="0"/>
              <a:t>determine</a:t>
            </a:r>
            <a:r>
              <a:rPr lang="de-DE" sz="2400" dirty="0" smtClean="0"/>
              <a:t> </a:t>
            </a:r>
            <a:r>
              <a:rPr lang="de-DE" sz="2400" dirty="0" err="1" smtClean="0"/>
              <a:t>values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all variables in SCM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13938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Causality in SCMs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251520" y="2780928"/>
            <a:ext cx="8640960" cy="1872208"/>
          </a:xfrm>
          <a:prstGeom prst="rect">
            <a:avLst/>
          </a:prstGeom>
          <a:ln>
            <a:solidFill>
              <a:srgbClr val="0000FF"/>
            </a:solidFill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None/>
              <a:defRPr/>
            </a:pPr>
            <a:r>
              <a:rPr lang="en-US" b="1" dirty="0" smtClean="0">
                <a:solidFill>
                  <a:srgbClr val="0000FF"/>
                </a:solidFill>
              </a:rPr>
              <a:t>Definition</a:t>
            </a:r>
            <a:endParaRPr lang="en-US" dirty="0" smtClean="0">
              <a:solidFill>
                <a:srgbClr val="0000FF"/>
              </a:solidFill>
            </a:endParaRP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008380"/>
                </a:solidFill>
              </a:rPr>
              <a:t>X </a:t>
            </a:r>
            <a:r>
              <a:rPr lang="en-US" dirty="0" smtClean="0"/>
              <a:t>is a </a:t>
            </a:r>
            <a:r>
              <a:rPr lang="en-US" dirty="0" smtClean="0">
                <a:solidFill>
                  <a:srgbClr val="0000FF"/>
                </a:solidFill>
              </a:rPr>
              <a:t>direct cause </a:t>
            </a:r>
            <a:r>
              <a:rPr lang="en-US" dirty="0" smtClean="0"/>
              <a:t>of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/>
              <a:t>  </a:t>
            </a:r>
            <a:r>
              <a:rPr lang="en-US" dirty="0" err="1" smtClean="0"/>
              <a:t>iff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008380"/>
                </a:solidFill>
              </a:rPr>
              <a:t>Y = f( …,X,…)</a:t>
            </a:r>
            <a:r>
              <a:rPr lang="en-US" dirty="0" smtClean="0"/>
              <a:t> for some </a:t>
            </a:r>
            <a:r>
              <a:rPr lang="en-US" dirty="0" smtClean="0">
                <a:solidFill>
                  <a:srgbClr val="008380"/>
                </a:solidFill>
              </a:rPr>
              <a:t>f</a:t>
            </a:r>
            <a:r>
              <a:rPr lang="en-US" dirty="0" smtClean="0"/>
              <a:t>.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dirty="0" smtClean="0"/>
              <a:t> is a </a:t>
            </a:r>
            <a:r>
              <a:rPr lang="en-US" dirty="0" smtClean="0">
                <a:solidFill>
                  <a:srgbClr val="0000FF"/>
                </a:solidFill>
              </a:rPr>
              <a:t>cause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of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/>
              <a:t>  </a:t>
            </a:r>
            <a:r>
              <a:rPr lang="en-US" dirty="0" err="1" smtClean="0"/>
              <a:t>iff</a:t>
            </a:r>
            <a:r>
              <a:rPr lang="en-US" dirty="0" smtClean="0"/>
              <a:t>  it is a direct cause of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/>
              <a:t> or there is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dirty="0" smtClean="0"/>
              <a:t> </a:t>
            </a:r>
            <a:r>
              <a:rPr lang="en-US" dirty="0" err="1" smtClean="0"/>
              <a:t>s.t.</a:t>
            </a:r>
            <a:r>
              <a:rPr lang="en-US" dirty="0" smtClean="0"/>
              <a:t>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 smtClean="0"/>
              <a:t> is a direct cause of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dirty="0" smtClean="0"/>
              <a:t> is a cause of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10951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Graphical Causal Model 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1943993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FF"/>
                </a:solidFill>
              </a:rPr>
              <a:t>Graphical causal model </a:t>
            </a:r>
            <a:r>
              <a:rPr lang="en-US" dirty="0" smtClean="0"/>
              <a:t>associated with SCM</a:t>
            </a:r>
          </a:p>
          <a:p>
            <a:pPr lvl="1">
              <a:defRPr/>
            </a:pPr>
            <a:r>
              <a:rPr lang="en-US" dirty="0" smtClean="0"/>
              <a:t>Nodes = variables</a:t>
            </a:r>
          </a:p>
          <a:p>
            <a:pPr lvl="1">
              <a:defRPr/>
            </a:pPr>
            <a:r>
              <a:rPr lang="en-US" dirty="0" smtClean="0"/>
              <a:t>Edges = from </a:t>
            </a:r>
            <a:r>
              <a:rPr lang="en-US" dirty="0" smtClean="0">
                <a:solidFill>
                  <a:srgbClr val="008380"/>
                </a:solidFill>
              </a:rPr>
              <a:t>X </a:t>
            </a:r>
            <a:r>
              <a:rPr lang="en-US" dirty="0" smtClean="0"/>
              <a:t>to </a:t>
            </a:r>
            <a:r>
              <a:rPr lang="en-US" dirty="0" smtClean="0">
                <a:solidFill>
                  <a:srgbClr val="008380"/>
                </a:solidFill>
              </a:rPr>
              <a:t>Y </a:t>
            </a:r>
            <a:r>
              <a:rPr lang="en-US" dirty="0" smtClean="0"/>
              <a:t>if </a:t>
            </a:r>
            <a:r>
              <a:rPr lang="en-US" dirty="0" smtClean="0">
                <a:solidFill>
                  <a:srgbClr val="008380"/>
                </a:solidFill>
              </a:rPr>
              <a:t>Y = f(…,Y, ….) </a:t>
            </a:r>
          </a:p>
          <a:p>
            <a:pPr marL="457200" lvl="1" indent="0">
              <a:buNone/>
              <a:defRPr/>
            </a:pP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611560" y="3212976"/>
            <a:ext cx="3312368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dirty="0" smtClean="0"/>
              <a:t>Example SCM </a:t>
            </a:r>
          </a:p>
          <a:p>
            <a:pPr lvl="1">
              <a:defRPr/>
            </a:pPr>
            <a:r>
              <a:rPr lang="en-US" dirty="0" smtClean="0">
                <a:solidFill>
                  <a:srgbClr val="008380"/>
                </a:solidFill>
              </a:rPr>
              <a:t>U = {X,Y}</a:t>
            </a:r>
          </a:p>
          <a:p>
            <a:pPr lvl="1">
              <a:defRPr/>
            </a:pPr>
            <a:r>
              <a:rPr lang="en-US" dirty="0" smtClean="0">
                <a:solidFill>
                  <a:srgbClr val="008380"/>
                </a:solidFill>
              </a:rPr>
              <a:t>V = {Z}</a:t>
            </a:r>
          </a:p>
          <a:p>
            <a:pPr lvl="1">
              <a:defRPr/>
            </a:pPr>
            <a:r>
              <a:rPr lang="en-US" dirty="0" smtClean="0">
                <a:solidFill>
                  <a:srgbClr val="008380"/>
                </a:solidFill>
              </a:rPr>
              <a:t>F = {</a:t>
            </a:r>
            <a:r>
              <a:rPr lang="en-US" dirty="0" err="1" smtClean="0">
                <a:solidFill>
                  <a:srgbClr val="008380"/>
                </a:solidFill>
              </a:rPr>
              <a:t>f</a:t>
            </a:r>
            <a:r>
              <a:rPr lang="en-US" baseline="-25000" dirty="0" err="1" smtClean="0">
                <a:solidFill>
                  <a:srgbClr val="008380"/>
                </a:solidFill>
              </a:rPr>
              <a:t>Z</a:t>
            </a:r>
            <a:r>
              <a:rPr lang="en-US" dirty="0" smtClean="0">
                <a:solidFill>
                  <a:srgbClr val="008380"/>
                </a:solidFill>
              </a:rPr>
              <a:t>}</a:t>
            </a:r>
          </a:p>
          <a:p>
            <a:pPr lvl="1">
              <a:defRPr/>
            </a:pPr>
            <a:r>
              <a:rPr lang="en-US" dirty="0" err="1" smtClean="0">
                <a:solidFill>
                  <a:srgbClr val="008380"/>
                </a:solidFill>
              </a:rPr>
              <a:t>f</a:t>
            </a:r>
            <a:r>
              <a:rPr lang="en-US" baseline="-25000" dirty="0" err="1" smtClean="0">
                <a:solidFill>
                  <a:srgbClr val="008380"/>
                </a:solidFill>
              </a:rPr>
              <a:t>Z</a:t>
            </a:r>
            <a:r>
              <a:rPr lang="en-US" dirty="0" smtClean="0">
                <a:solidFill>
                  <a:srgbClr val="008380"/>
                </a:solidFill>
              </a:rPr>
              <a:t> : Z = 2X + 3Y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 smtClean="0"/>
          </a:p>
        </p:txBody>
      </p:sp>
      <p:sp>
        <p:nvSpPr>
          <p:cNvPr id="7" name="Inhaltsplatzhalter 2"/>
          <p:cNvSpPr txBox="1">
            <a:spLocks/>
          </p:cNvSpPr>
          <p:nvPr/>
        </p:nvSpPr>
        <p:spPr bwMode="auto">
          <a:xfrm>
            <a:off x="5004048" y="3212976"/>
            <a:ext cx="3635896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dirty="0" smtClean="0"/>
              <a:t>Associated graph</a:t>
            </a:r>
          </a:p>
          <a:p>
            <a:pPr marL="457200" lvl="1" indent="0">
              <a:buNone/>
              <a:defRPr/>
            </a:pPr>
            <a:endParaRPr lang="en-US" dirty="0" smtClean="0"/>
          </a:p>
        </p:txBody>
      </p:sp>
      <p:sp>
        <p:nvSpPr>
          <p:cNvPr id="8" name="Textfeld 7"/>
          <p:cNvSpPr txBox="1"/>
          <p:nvPr/>
        </p:nvSpPr>
        <p:spPr>
          <a:xfrm>
            <a:off x="4860032" y="407707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248F85"/>
                </a:solidFill>
              </a:rPr>
              <a:t>X</a:t>
            </a:r>
            <a:endParaRPr lang="de-DE" dirty="0">
              <a:solidFill>
                <a:srgbClr val="008380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7956376" y="4077072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8380"/>
                </a:solidFill>
              </a:rPr>
              <a:t>Y</a:t>
            </a:r>
            <a:endParaRPr lang="de-DE" dirty="0">
              <a:solidFill>
                <a:srgbClr val="008380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561667" y="5795972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8380"/>
                </a:solidFill>
              </a:rPr>
              <a:t>Z</a:t>
            </a:r>
            <a:endParaRPr lang="de-DE" dirty="0">
              <a:solidFill>
                <a:srgbClr val="00838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364088" y="43651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Oval 19"/>
          <p:cNvSpPr/>
          <p:nvPr/>
        </p:nvSpPr>
        <p:spPr>
          <a:xfrm>
            <a:off x="7740352" y="44371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Oval 21"/>
          <p:cNvSpPr/>
          <p:nvPr/>
        </p:nvSpPr>
        <p:spPr>
          <a:xfrm>
            <a:off x="6588224" y="566126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Textfeld 29"/>
          <p:cNvSpPr txBox="1"/>
          <p:nvPr/>
        </p:nvSpPr>
        <p:spPr>
          <a:xfrm>
            <a:off x="683568" y="5661248"/>
            <a:ext cx="36956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dirty="0" smtClean="0"/>
              <a:t>( </a:t>
            </a:r>
            <a:r>
              <a:rPr lang="en-US" dirty="0" smtClean="0">
                <a:solidFill>
                  <a:srgbClr val="008380"/>
                </a:solidFill>
              </a:rPr>
              <a:t>Z </a:t>
            </a:r>
            <a:r>
              <a:rPr lang="en-US" dirty="0"/>
              <a:t>= salary, </a:t>
            </a:r>
            <a:r>
              <a:rPr lang="en-US" dirty="0">
                <a:solidFill>
                  <a:srgbClr val="008380"/>
                </a:solidFill>
              </a:rPr>
              <a:t>X </a:t>
            </a:r>
            <a:r>
              <a:rPr lang="en-US" dirty="0"/>
              <a:t>= years experience</a:t>
            </a:r>
            <a:r>
              <a:rPr lang="en-US" dirty="0" smtClean="0"/>
              <a:t>,</a:t>
            </a:r>
          </a:p>
          <a:p>
            <a:pPr marL="0" lvl="1"/>
            <a:r>
              <a:rPr lang="en-US" dirty="0" smtClean="0"/>
              <a:t>  </a:t>
            </a:r>
            <a:r>
              <a:rPr lang="en-US" dirty="0" smtClean="0">
                <a:solidFill>
                  <a:srgbClr val="008380"/>
                </a:solidFill>
              </a:rPr>
              <a:t>Y </a:t>
            </a:r>
            <a:r>
              <a:rPr lang="en-US" dirty="0"/>
              <a:t>=  years </a:t>
            </a:r>
            <a:r>
              <a:rPr lang="en-US" dirty="0" smtClean="0"/>
              <a:t>profession )</a:t>
            </a:r>
            <a:endParaRPr lang="en-US" dirty="0"/>
          </a:p>
          <a:p>
            <a:endParaRPr lang="de-DE" dirty="0"/>
          </a:p>
        </p:txBody>
      </p:sp>
      <p:cxnSp>
        <p:nvCxnSpPr>
          <p:cNvPr id="16" name="Gerade Verbindung mit Pfeil 15"/>
          <p:cNvCxnSpPr>
            <a:stCxn id="17" idx="5"/>
            <a:endCxn id="22" idx="1"/>
          </p:cNvCxnSpPr>
          <p:nvPr/>
        </p:nvCxnSpPr>
        <p:spPr>
          <a:xfrm>
            <a:off x="5487013" y="4488016"/>
            <a:ext cx="1122302" cy="11943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stCxn id="20" idx="3"/>
            <a:endCxn id="22" idx="6"/>
          </p:cNvCxnSpPr>
          <p:nvPr/>
        </p:nvCxnSpPr>
        <p:spPr>
          <a:xfrm flipH="1">
            <a:off x="6732240" y="4560024"/>
            <a:ext cx="1029203" cy="1173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483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7" grpId="0" animBg="1"/>
      <p:bldP spid="20" grpId="0" animBg="1"/>
      <p:bldP spid="22" grpId="0" animBg="1"/>
      <p:bldP spid="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Graphical Models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Graphical models capture only partially SCMs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But very intuitive and still allow for conserving much of causal information of SCM</a:t>
            </a:r>
          </a:p>
          <a:p>
            <a:pPr marL="0" indent="0"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solidFill>
                  <a:srgbClr val="FF0000"/>
                </a:solidFill>
              </a:rPr>
              <a:t>Convention </a:t>
            </a:r>
            <a:r>
              <a:rPr lang="en-US" dirty="0" smtClean="0"/>
              <a:t>for the next lectures: Consider only Directed Acyclic Graphs (DAGs)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2751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SCMs and Probabilities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Consider SCMs where all variables are random variables (RVs)</a:t>
            </a:r>
          </a:p>
          <a:p>
            <a:pPr marL="0" indent="0">
              <a:buNone/>
              <a:defRPr/>
            </a:pPr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Full specification of functions </a:t>
            </a:r>
            <a:r>
              <a:rPr lang="en-US" dirty="0">
                <a:solidFill>
                  <a:srgbClr val="008380"/>
                </a:solidFill>
              </a:rPr>
              <a:t>f</a:t>
            </a:r>
            <a:r>
              <a:rPr lang="en-US" dirty="0" smtClean="0">
                <a:solidFill>
                  <a:srgbClr val="008380"/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not always possible</a:t>
            </a:r>
          </a:p>
          <a:p>
            <a:pPr>
              <a:defRPr/>
            </a:pPr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Instead: Use conditional probabilities as in BNs</a:t>
            </a:r>
          </a:p>
          <a:p>
            <a:pPr lvl="1">
              <a:defRPr/>
            </a:pPr>
            <a:r>
              <a:rPr lang="en-US" dirty="0" err="1" smtClean="0">
                <a:solidFill>
                  <a:srgbClr val="008380"/>
                </a:solidFill>
              </a:rPr>
              <a:t>f</a:t>
            </a:r>
            <a:r>
              <a:rPr lang="en-US" baseline="-25000" dirty="0" err="1" smtClean="0">
                <a:solidFill>
                  <a:srgbClr val="008380"/>
                </a:solidFill>
              </a:rPr>
              <a:t>X</a:t>
            </a:r>
            <a:r>
              <a:rPr lang="en-US" dirty="0" smtClean="0">
                <a:solidFill>
                  <a:srgbClr val="008380"/>
                </a:solidFill>
              </a:rPr>
              <a:t>(…Y …)  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becomes    </a:t>
            </a:r>
            <a:r>
              <a:rPr lang="en-US" dirty="0" smtClean="0">
                <a:solidFill>
                  <a:srgbClr val="008380"/>
                </a:solidFill>
              </a:rPr>
              <a:t>P(X | … Y …)</a:t>
            </a:r>
            <a:endParaRPr lang="en-US" dirty="0">
              <a:solidFill>
                <a:srgbClr val="008380"/>
              </a:solidFill>
            </a:endParaRPr>
          </a:p>
          <a:p>
            <a:pPr lvl="1">
              <a:defRPr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Technically: Non-measurable RV </a:t>
            </a:r>
            <a:r>
              <a:rPr lang="en-US" dirty="0" smtClean="0">
                <a:solidFill>
                  <a:srgbClr val="008380"/>
                </a:solidFill>
              </a:rPr>
              <a:t>U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 models  (probabilistic) indeterminism:</a:t>
            </a:r>
          </a:p>
          <a:p>
            <a:pPr marL="457200" lvl="1" indent="0">
              <a:buNone/>
              <a:defRPr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   </a:t>
            </a:r>
            <a:r>
              <a:rPr lang="en-US" dirty="0" smtClean="0">
                <a:solidFill>
                  <a:srgbClr val="008380"/>
                </a:solidFill>
              </a:rPr>
              <a:t>P(X | …. Y ….) = </a:t>
            </a:r>
            <a:r>
              <a:rPr lang="en-US" dirty="0" err="1" smtClean="0">
                <a:solidFill>
                  <a:srgbClr val="008380"/>
                </a:solidFill>
              </a:rPr>
              <a:t>f</a:t>
            </a:r>
            <a:r>
              <a:rPr lang="en-US" baseline="-25000" dirty="0" err="1" smtClean="0">
                <a:solidFill>
                  <a:srgbClr val="008380"/>
                </a:solidFill>
              </a:rPr>
              <a:t>X</a:t>
            </a:r>
            <a:r>
              <a:rPr lang="en-US" dirty="0" smtClean="0">
                <a:solidFill>
                  <a:srgbClr val="008380"/>
                </a:solidFill>
              </a:rPr>
              <a:t>( …Y …, U)</a:t>
            </a:r>
          </a:p>
          <a:p>
            <a:pPr marL="0" indent="0">
              <a:buNone/>
              <a:defRPr/>
            </a:pPr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  <p:sp>
        <p:nvSpPr>
          <p:cNvPr id="10" name="Rechteckige Legende 9"/>
          <p:cNvSpPr/>
          <p:nvPr/>
        </p:nvSpPr>
        <p:spPr>
          <a:xfrm>
            <a:off x="2411760" y="5949280"/>
            <a:ext cx="3240360" cy="432048"/>
          </a:xfrm>
          <a:prstGeom prst="wedgeRectCallout">
            <a:avLst>
              <a:gd name="adj1" fmla="val -34442"/>
              <a:gd name="adj2" fmla="val -117724"/>
            </a:avLst>
          </a:prstGeom>
          <a:solidFill>
            <a:srgbClr val="FFFF99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U not </a:t>
            </a:r>
            <a:r>
              <a:rPr lang="de-DE" dirty="0" err="1" smtClean="0">
                <a:solidFill>
                  <a:schemeClr val="tx1"/>
                </a:solidFill>
              </a:rPr>
              <a:t>mentioned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here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913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224136"/>
          </a:xfrm>
        </p:spPr>
        <p:txBody>
          <a:bodyPr/>
          <a:lstStyle/>
          <a:p>
            <a:r>
              <a:rPr lang="de-DE" sz="3600" b="1" dirty="0" err="1" smtClean="0">
                <a:cs typeface="+mj-cs"/>
              </a:rPr>
              <a:t>Structural</a:t>
            </a:r>
            <a:r>
              <a:rPr lang="de-DE" sz="3600" b="1" dirty="0" smtClean="0">
                <a:cs typeface="+mj-cs"/>
              </a:rPr>
              <a:t> </a:t>
            </a:r>
            <a:r>
              <a:rPr lang="de-DE" sz="3600" b="1" dirty="0" err="1" smtClean="0">
                <a:cs typeface="+mj-cs"/>
              </a:rPr>
              <a:t>Causal</a:t>
            </a:r>
            <a:r>
              <a:rPr lang="de-DE" sz="3600" b="1" dirty="0" smtClean="0">
                <a:cs typeface="+mj-cs"/>
              </a:rPr>
              <a:t> Models</a:t>
            </a:r>
            <a:br>
              <a:rPr lang="de-DE" sz="3600" b="1" dirty="0" smtClean="0">
                <a:cs typeface="+mj-cs"/>
              </a:rPr>
            </a:br>
            <a:r>
              <a:rPr lang="de-DE" sz="3600" b="1" dirty="0"/>
              <a:t/>
            </a:r>
            <a:br>
              <a:rPr lang="de-DE" sz="3600" b="1" dirty="0"/>
            </a:br>
            <a:r>
              <a:rPr lang="de-DE" sz="3600" b="1" dirty="0" smtClean="0">
                <a:cs typeface="+mj-cs"/>
              </a:rPr>
              <a:t>		</a:t>
            </a:r>
            <a:endParaRPr lang="de-DE" sz="2600" b="1" dirty="0" smtClean="0">
              <a:cs typeface="+mj-cs"/>
            </a:endParaRPr>
          </a:p>
        </p:txBody>
      </p:sp>
      <p:sp>
        <p:nvSpPr>
          <p:cNvPr id="4" name="Unt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err="1"/>
              <a:t>slides</a:t>
            </a:r>
            <a:r>
              <a:rPr lang="de-DE" dirty="0"/>
              <a:t> </a:t>
            </a:r>
            <a:r>
              <a:rPr lang="de-DE" dirty="0" err="1"/>
              <a:t>prepared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Özgür </a:t>
            </a:r>
            <a:r>
              <a:rPr lang="de-DE" dirty="0" err="1"/>
              <a:t>Özçep</a:t>
            </a:r>
            <a:r>
              <a:rPr lang="de-DE" dirty="0"/>
              <a:t/>
            </a:r>
            <a:br>
              <a:rPr lang="de-DE" dirty="0"/>
            </a:br>
            <a:endParaRPr lang="de-DE" b="1" dirty="0" smtClean="0"/>
          </a:p>
          <a:p>
            <a:r>
              <a:rPr lang="de-DE" b="1" dirty="0" smtClean="0"/>
              <a:t>Part </a:t>
            </a:r>
            <a:r>
              <a:rPr lang="de-DE" b="1" dirty="0"/>
              <a:t>I: Basic </a:t>
            </a:r>
            <a:r>
              <a:rPr lang="de-DE" b="1" dirty="0" err="1" smtClean="0"/>
              <a:t>Notions</a:t>
            </a:r>
            <a:endParaRPr lang="de-DE" b="1" dirty="0" smtClean="0"/>
          </a:p>
          <a:p>
            <a:r>
              <a:rPr lang="de-DE" dirty="0" smtClean="0"/>
              <a:t>(SCMs, d-separation)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87115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SCMs and Probabilities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/>
              <a:t>P</a:t>
            </a:r>
            <a:r>
              <a:rPr lang="en-US" dirty="0" smtClean="0"/>
              <a:t>roduct rule as in BNs used for full specification of joint distribution of all RVs 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baseline="-25000" dirty="0" smtClean="0">
                <a:solidFill>
                  <a:srgbClr val="008380"/>
                </a:solidFill>
              </a:rPr>
              <a:t>1</a:t>
            </a:r>
            <a:r>
              <a:rPr lang="en-US" dirty="0" smtClean="0">
                <a:solidFill>
                  <a:srgbClr val="008380"/>
                </a:solidFill>
              </a:rPr>
              <a:t>, …, </a:t>
            </a:r>
            <a:r>
              <a:rPr lang="en-US" dirty="0" err="1" smtClean="0">
                <a:solidFill>
                  <a:srgbClr val="008380"/>
                </a:solidFill>
              </a:rPr>
              <a:t>X</a:t>
            </a:r>
            <a:r>
              <a:rPr lang="en-US" baseline="-25000" dirty="0" err="1" smtClean="0">
                <a:solidFill>
                  <a:srgbClr val="008380"/>
                </a:solidFill>
              </a:rPr>
              <a:t>n</a:t>
            </a:r>
            <a:endParaRPr lang="en-US" baseline="-25000" dirty="0" smtClean="0">
              <a:solidFill>
                <a:srgbClr val="008380"/>
              </a:solidFill>
            </a:endParaRPr>
          </a:p>
          <a:p>
            <a:pPr marL="0" indent="0">
              <a:buNone/>
              <a:defRPr/>
            </a:pPr>
            <a:r>
              <a:rPr lang="en-US" dirty="0" smtClean="0"/>
              <a:t>    </a:t>
            </a:r>
          </a:p>
          <a:p>
            <a:pPr marL="0" indent="0"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380"/>
                </a:solidFill>
              </a:rPr>
              <a:t> P(X</a:t>
            </a:r>
            <a:r>
              <a:rPr lang="en-US" baseline="-25000" dirty="0" smtClean="0">
                <a:solidFill>
                  <a:srgbClr val="008380"/>
                </a:solidFill>
              </a:rPr>
              <a:t>1</a:t>
            </a:r>
            <a:r>
              <a:rPr lang="en-US" dirty="0" smtClean="0">
                <a:solidFill>
                  <a:srgbClr val="008380"/>
                </a:solidFill>
              </a:rPr>
              <a:t> = x</a:t>
            </a:r>
            <a:r>
              <a:rPr lang="en-US" baseline="-25000" dirty="0" smtClean="0">
                <a:solidFill>
                  <a:srgbClr val="008380"/>
                </a:solidFill>
              </a:rPr>
              <a:t>1</a:t>
            </a:r>
            <a:r>
              <a:rPr lang="en-US" dirty="0" smtClean="0">
                <a:solidFill>
                  <a:srgbClr val="008380"/>
                </a:solidFill>
              </a:rPr>
              <a:t>, …, </a:t>
            </a:r>
            <a:r>
              <a:rPr lang="en-US" dirty="0" err="1" smtClean="0">
                <a:solidFill>
                  <a:srgbClr val="008380"/>
                </a:solidFill>
              </a:rPr>
              <a:t>X</a:t>
            </a:r>
            <a:r>
              <a:rPr lang="en-US" baseline="-25000" dirty="0" err="1" smtClean="0">
                <a:solidFill>
                  <a:srgbClr val="008380"/>
                </a:solidFill>
              </a:rPr>
              <a:t>n</a:t>
            </a:r>
            <a:r>
              <a:rPr lang="en-US" dirty="0" smtClean="0">
                <a:solidFill>
                  <a:srgbClr val="008380"/>
                </a:solidFill>
              </a:rPr>
              <a:t> = </a:t>
            </a:r>
            <a:r>
              <a:rPr lang="en-US" dirty="0" err="1" smtClean="0">
                <a:solidFill>
                  <a:srgbClr val="008380"/>
                </a:solidFill>
              </a:rPr>
              <a:t>x</a:t>
            </a:r>
            <a:r>
              <a:rPr lang="en-US" baseline="-25000" dirty="0" err="1" smtClean="0">
                <a:solidFill>
                  <a:srgbClr val="008380"/>
                </a:solidFill>
              </a:rPr>
              <a:t>n</a:t>
            </a:r>
            <a:r>
              <a:rPr lang="en-US" dirty="0" smtClean="0">
                <a:solidFill>
                  <a:srgbClr val="008380"/>
                </a:solidFill>
              </a:rPr>
              <a:t>) = ∏</a:t>
            </a:r>
            <a:r>
              <a:rPr lang="en-US" baseline="-25000" dirty="0" smtClean="0">
                <a:solidFill>
                  <a:srgbClr val="008380"/>
                </a:solidFill>
              </a:rPr>
              <a:t>1 ≤</a:t>
            </a:r>
            <a:r>
              <a:rPr lang="en-US" baseline="-25000" dirty="0" err="1" smtClean="0">
                <a:solidFill>
                  <a:srgbClr val="008380"/>
                </a:solidFill>
              </a:rPr>
              <a:t>i≤n</a:t>
            </a:r>
            <a:r>
              <a:rPr lang="en-US" dirty="0" smtClean="0">
                <a:solidFill>
                  <a:srgbClr val="008380"/>
                </a:solidFill>
              </a:rPr>
              <a:t> P( x</a:t>
            </a:r>
            <a:r>
              <a:rPr lang="en-US" baseline="-25000" dirty="0" smtClean="0">
                <a:solidFill>
                  <a:srgbClr val="008380"/>
                </a:solidFill>
              </a:rPr>
              <a:t>i</a:t>
            </a:r>
            <a:r>
              <a:rPr lang="en-US" dirty="0" smtClean="0">
                <a:solidFill>
                  <a:srgbClr val="008380"/>
                </a:solidFill>
              </a:rPr>
              <a:t> | </a:t>
            </a:r>
            <a:r>
              <a:rPr lang="en-US" dirty="0" err="1" smtClean="0">
                <a:solidFill>
                  <a:srgbClr val="008380"/>
                </a:solidFill>
              </a:rPr>
              <a:t>parentsof</a:t>
            </a:r>
            <a:r>
              <a:rPr lang="en-US" dirty="0" smtClean="0">
                <a:solidFill>
                  <a:srgbClr val="008380"/>
                </a:solidFill>
              </a:rPr>
              <a:t>(x</a:t>
            </a:r>
            <a:r>
              <a:rPr lang="en-US" baseline="-25000" dirty="0" smtClean="0">
                <a:solidFill>
                  <a:srgbClr val="008380"/>
                </a:solidFill>
              </a:rPr>
              <a:t>i</a:t>
            </a:r>
            <a:r>
              <a:rPr lang="en-US" dirty="0" smtClean="0">
                <a:solidFill>
                  <a:srgbClr val="008380"/>
                </a:solidFill>
              </a:rPr>
              <a:t>) )</a:t>
            </a:r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Can make same considerations on (probabilistic) (in)dependence of RVs. </a:t>
            </a:r>
          </a:p>
          <a:p>
            <a:pPr>
              <a:defRPr/>
            </a:pPr>
            <a:r>
              <a:rPr lang="en-US" dirty="0" smtClean="0"/>
              <a:t>Will be done in the following systematically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0148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Bayesian Networks vs. SCMs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BNs model statistical dependencies</a:t>
            </a:r>
          </a:p>
          <a:p>
            <a:pPr lvl="1">
              <a:defRPr/>
            </a:pPr>
            <a:r>
              <a:rPr lang="en-US" dirty="0" smtClean="0"/>
              <a:t>Directed, but not necessarily cause-relation </a:t>
            </a:r>
          </a:p>
          <a:p>
            <a:pPr lvl="1">
              <a:defRPr/>
            </a:pPr>
            <a:r>
              <a:rPr lang="en-US" dirty="0" smtClean="0"/>
              <a:t>Inherently statistical </a:t>
            </a:r>
          </a:p>
          <a:p>
            <a:pPr lvl="1">
              <a:defRPr/>
            </a:pPr>
            <a:r>
              <a:rPr lang="en-US" dirty="0" smtClean="0"/>
              <a:t>Default application: discrete variables</a:t>
            </a:r>
          </a:p>
          <a:p>
            <a:pPr>
              <a:defRPr/>
            </a:pPr>
            <a:r>
              <a:rPr lang="en-US" dirty="0" smtClean="0"/>
              <a:t>SCMs model causal relations</a:t>
            </a:r>
          </a:p>
          <a:p>
            <a:pPr lvl="1">
              <a:defRPr/>
            </a:pPr>
            <a:r>
              <a:rPr lang="en-US" dirty="0" smtClean="0"/>
              <a:t>SCMS with random variables (RVs) induce BNs</a:t>
            </a:r>
          </a:p>
          <a:p>
            <a:pPr lvl="1">
              <a:defRPr/>
            </a:pPr>
            <a:r>
              <a:rPr lang="en-US" dirty="0" smtClean="0"/>
              <a:t>Assumption: There is hidden causal (deterministic</a:t>
            </a:r>
            <a:r>
              <a:rPr lang="en-US" dirty="0"/>
              <a:t>)</a:t>
            </a:r>
            <a:r>
              <a:rPr lang="en-US" dirty="0" smtClean="0"/>
              <a:t> structure behind statistical data</a:t>
            </a:r>
          </a:p>
          <a:p>
            <a:pPr lvl="1">
              <a:defRPr/>
            </a:pPr>
            <a:r>
              <a:rPr lang="en-US" dirty="0" smtClean="0"/>
              <a:t>More expressive than BNs:  Every BN can be modeled by SCMs </a:t>
            </a:r>
            <a:r>
              <a:rPr lang="en-US" dirty="0"/>
              <a:t>b</a:t>
            </a:r>
            <a:r>
              <a:rPr lang="en-US" dirty="0" smtClean="0"/>
              <a:t>ut not vice versa</a:t>
            </a:r>
          </a:p>
          <a:p>
            <a:pPr lvl="1">
              <a:defRPr/>
            </a:pPr>
            <a:r>
              <a:rPr lang="en-US" dirty="0" smtClean="0"/>
              <a:t>Default application: continuous variables</a:t>
            </a:r>
          </a:p>
          <a:p>
            <a:pPr lvl="1">
              <a:defRPr/>
            </a:pP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8013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Reminder: Conditional Independence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Event </a:t>
            </a:r>
            <a:r>
              <a:rPr lang="en-US" dirty="0" smtClean="0">
                <a:solidFill>
                  <a:srgbClr val="008380"/>
                </a:solidFill>
              </a:rPr>
              <a:t>A</a:t>
            </a:r>
            <a:r>
              <a:rPr lang="en-US" dirty="0" smtClean="0"/>
              <a:t> independent of event </a:t>
            </a:r>
            <a:r>
              <a:rPr lang="en-US" dirty="0" smtClean="0">
                <a:solidFill>
                  <a:srgbClr val="008380"/>
                </a:solidFill>
              </a:rPr>
              <a:t>B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8380"/>
                </a:solidFill>
              </a:rPr>
              <a:t>P(A | B) = P(A)</a:t>
            </a:r>
          </a:p>
          <a:p>
            <a:pPr>
              <a:defRPr/>
            </a:pPr>
            <a:r>
              <a:rPr lang="en-US" dirty="0" smtClean="0"/>
              <a:t>RV 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dirty="0" smtClean="0"/>
              <a:t> is independent of RV </a:t>
            </a:r>
            <a:r>
              <a:rPr lang="en-US" dirty="0" smtClean="0">
                <a:solidFill>
                  <a:srgbClr val="008380"/>
                </a:solidFill>
              </a:rPr>
              <a:t>Y     </a:t>
            </a:r>
            <a:r>
              <a:rPr lang="en-US" dirty="0" err="1" smtClean="0"/>
              <a:t>iff</a:t>
            </a:r>
            <a:r>
              <a:rPr lang="en-US" dirty="0" smtClean="0"/>
              <a:t>   </a:t>
            </a:r>
          </a:p>
          <a:p>
            <a:pPr marL="0" indent="0"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8380"/>
                </a:solidFill>
              </a:rPr>
              <a:t> P(X | Y) = P(X)                          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  <a:endParaRPr lang="en-US" sz="2600" dirty="0" smtClean="0"/>
          </a:p>
          <a:p>
            <a:pPr marL="400050" lvl="1" indent="0">
              <a:buNone/>
              <a:defRPr/>
            </a:pPr>
            <a:r>
              <a:rPr lang="en-US" sz="2600" dirty="0" smtClean="0"/>
              <a:t>for every </a:t>
            </a:r>
            <a:r>
              <a:rPr lang="en-US" sz="2600" dirty="0" smtClean="0">
                <a:solidFill>
                  <a:srgbClr val="008380"/>
                </a:solidFill>
              </a:rPr>
              <a:t>x</a:t>
            </a:r>
            <a:r>
              <a:rPr lang="en-US" sz="2600" dirty="0" smtClean="0"/>
              <a:t>-value of </a:t>
            </a:r>
            <a:r>
              <a:rPr lang="en-US" sz="2600" dirty="0" smtClean="0">
                <a:solidFill>
                  <a:srgbClr val="008380"/>
                </a:solidFill>
              </a:rPr>
              <a:t>X </a:t>
            </a:r>
            <a:r>
              <a:rPr lang="en-US" sz="2600" dirty="0" smtClean="0">
                <a:solidFill>
                  <a:srgbClr val="000000"/>
                </a:solidFill>
              </a:rPr>
              <a:t>and </a:t>
            </a:r>
            <a:r>
              <a:rPr lang="en-US" sz="2600" dirty="0"/>
              <a:t>for every 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  <a:r>
              <a:rPr lang="en-US" sz="2600" dirty="0"/>
              <a:t>-value 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</a:p>
          <a:p>
            <a:pPr marL="400050" lvl="1" indent="0">
              <a:buNone/>
              <a:defRPr/>
            </a:pPr>
            <a:r>
              <a:rPr lang="en-US" sz="2600" dirty="0" smtClean="0"/>
              <a:t>event </a:t>
            </a:r>
            <a:r>
              <a:rPr lang="en-US" sz="2600" dirty="0" smtClean="0">
                <a:solidFill>
                  <a:srgbClr val="008380"/>
                </a:solidFill>
              </a:rPr>
              <a:t>X = x</a:t>
            </a:r>
            <a:r>
              <a:rPr lang="en-US" sz="2600" dirty="0" smtClean="0"/>
              <a:t> is independent of event </a:t>
            </a:r>
            <a:r>
              <a:rPr lang="en-US" sz="2600" dirty="0" smtClean="0">
                <a:solidFill>
                  <a:srgbClr val="008380"/>
                </a:solidFill>
              </a:rPr>
              <a:t>Y = y</a:t>
            </a:r>
            <a:endParaRPr lang="en-US" sz="2600" dirty="0"/>
          </a:p>
          <a:p>
            <a:pPr marL="400050" lvl="1" indent="0">
              <a:buNone/>
              <a:defRPr/>
            </a:pPr>
            <a:r>
              <a:rPr lang="en-US" sz="2600" dirty="0" smtClean="0">
                <a:solidFill>
                  <a:srgbClr val="0000FF"/>
                </a:solidFill>
              </a:rPr>
              <a:t>Notation:</a:t>
            </a:r>
            <a:r>
              <a:rPr lang="en-US" sz="2600" dirty="0" smtClean="0">
                <a:solidFill>
                  <a:srgbClr val="008380"/>
                </a:solidFill>
              </a:rPr>
              <a:t>     (X </a:t>
            </a:r>
            <a:r>
              <a:rPr lang="en-US" sz="2600" dirty="0">
                <a:solidFill>
                  <a:srgbClr val="008380"/>
                </a:solidFill>
              </a:rPr>
              <a:t>⫫ </a:t>
            </a:r>
            <a:r>
              <a:rPr lang="en-US" sz="2600" dirty="0" smtClean="0">
                <a:solidFill>
                  <a:srgbClr val="008380"/>
                </a:solidFill>
              </a:rPr>
              <a:t>Y)</a:t>
            </a:r>
            <a:r>
              <a:rPr lang="en-US" sz="2600" baseline="-25000" dirty="0" smtClean="0">
                <a:solidFill>
                  <a:srgbClr val="008380"/>
                </a:solidFill>
              </a:rPr>
              <a:t>P</a:t>
            </a:r>
            <a:r>
              <a:rPr lang="en-US" sz="2600" dirty="0" smtClean="0">
                <a:solidFill>
                  <a:srgbClr val="008380"/>
                </a:solidFill>
              </a:rPr>
              <a:t>  </a:t>
            </a:r>
            <a:r>
              <a:rPr lang="en-US" sz="2600" dirty="0" smtClean="0"/>
              <a:t>or even shorter:</a:t>
            </a:r>
            <a:r>
              <a:rPr lang="en-US" sz="2600" dirty="0" smtClean="0">
                <a:solidFill>
                  <a:srgbClr val="008380"/>
                </a:solidFill>
              </a:rPr>
              <a:t>  (X </a:t>
            </a:r>
            <a:r>
              <a:rPr lang="en-US" sz="2600" dirty="0">
                <a:solidFill>
                  <a:srgbClr val="008380"/>
                </a:solidFill>
              </a:rPr>
              <a:t>⫫ Y)</a:t>
            </a:r>
            <a:endParaRPr lang="en-US" sz="2600" dirty="0" smtClean="0"/>
          </a:p>
          <a:p>
            <a:pPr>
              <a:defRPr/>
            </a:pP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dirty="0" smtClean="0"/>
              <a:t> is conditionally independent of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/>
              <a:t> given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</a:p>
          <a:p>
            <a:pPr marL="0" indent="0"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008380"/>
                </a:solidFill>
              </a:rPr>
              <a:t>P(X | Y, Z) = P(X | Z)</a:t>
            </a:r>
          </a:p>
          <a:p>
            <a:pPr marL="0" lvl="1" indent="0">
              <a:buNone/>
              <a:defRPr/>
            </a:pPr>
            <a:r>
              <a:rPr lang="en-US" sz="2600" dirty="0" smtClean="0">
                <a:solidFill>
                  <a:srgbClr val="0000FF"/>
                </a:solidFill>
              </a:rPr>
              <a:t>    Notation</a:t>
            </a:r>
            <a:r>
              <a:rPr lang="en-US" sz="2600" dirty="0">
                <a:solidFill>
                  <a:srgbClr val="0000FF"/>
                </a:solidFill>
              </a:rPr>
              <a:t>:</a:t>
            </a:r>
            <a:r>
              <a:rPr lang="en-US" sz="2600" dirty="0">
                <a:solidFill>
                  <a:srgbClr val="008380"/>
                </a:solidFill>
              </a:rPr>
              <a:t> </a:t>
            </a:r>
            <a:r>
              <a:rPr lang="en-US" sz="2600" dirty="0" smtClean="0">
                <a:solidFill>
                  <a:srgbClr val="008380"/>
                </a:solidFill>
              </a:rPr>
              <a:t>  (X </a:t>
            </a:r>
            <a:r>
              <a:rPr lang="en-US" sz="2600" dirty="0">
                <a:solidFill>
                  <a:srgbClr val="008380"/>
                </a:solidFill>
              </a:rPr>
              <a:t>⫫ </a:t>
            </a:r>
            <a:r>
              <a:rPr lang="en-US" sz="2600" dirty="0" smtClean="0">
                <a:solidFill>
                  <a:srgbClr val="008380"/>
                </a:solidFill>
              </a:rPr>
              <a:t>Y | Z)</a:t>
            </a:r>
            <a:r>
              <a:rPr lang="en-US" sz="2600" baseline="-25000" dirty="0" smtClean="0">
                <a:solidFill>
                  <a:srgbClr val="008380"/>
                </a:solidFill>
              </a:rPr>
              <a:t>P</a:t>
            </a:r>
            <a:r>
              <a:rPr lang="en-US" sz="2600" dirty="0" smtClean="0">
                <a:solidFill>
                  <a:srgbClr val="008380"/>
                </a:solidFill>
              </a:rPr>
              <a:t> </a:t>
            </a:r>
            <a:r>
              <a:rPr lang="en-US" sz="2600" dirty="0"/>
              <a:t>or even shorter:</a:t>
            </a:r>
            <a:r>
              <a:rPr lang="en-US" sz="2600" dirty="0">
                <a:solidFill>
                  <a:srgbClr val="008380"/>
                </a:solidFill>
              </a:rPr>
              <a:t>  (X ⫫ </a:t>
            </a:r>
            <a:r>
              <a:rPr lang="en-US" sz="2600" dirty="0" smtClean="0">
                <a:solidFill>
                  <a:srgbClr val="008380"/>
                </a:solidFill>
              </a:rPr>
              <a:t>Y|Z)</a:t>
            </a:r>
            <a:endParaRPr lang="en-US" sz="2600" dirty="0"/>
          </a:p>
          <a:p>
            <a:pPr marL="0" lvl="1" indent="0">
              <a:buNone/>
              <a:defRPr/>
            </a:pPr>
            <a:endParaRPr lang="en-US" sz="2600" dirty="0"/>
          </a:p>
          <a:p>
            <a:pPr marL="0" indent="0">
              <a:buNone/>
              <a:defRPr/>
            </a:pPr>
            <a:endParaRPr lang="en-US" dirty="0" smtClean="0">
              <a:solidFill>
                <a:srgbClr val="008380"/>
              </a:solidFill>
            </a:endParaRPr>
          </a:p>
          <a:p>
            <a:pPr marL="0" indent="0">
              <a:buNone/>
              <a:defRPr/>
            </a:pPr>
            <a:endParaRPr lang="en-US" dirty="0" smtClean="0">
              <a:solidFill>
                <a:srgbClr val="008380"/>
              </a:solidFill>
            </a:endParaRPr>
          </a:p>
          <a:p>
            <a:pPr marL="457200" lvl="1" indent="0">
              <a:buNone/>
              <a:defRPr/>
            </a:pP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211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Independence in SCM graphs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Almost all interesting independences of RVs in an SCM can be identified in its associated graph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Relevant graph theoretical notion</a:t>
            </a:r>
            <a:r>
              <a:rPr lang="en-US" b="1" dirty="0" smtClean="0"/>
              <a:t>: </a:t>
            </a:r>
            <a:r>
              <a:rPr lang="en-US" dirty="0" smtClean="0">
                <a:solidFill>
                  <a:srgbClr val="0000FF"/>
                </a:solidFill>
              </a:rPr>
              <a:t>d-separation</a:t>
            </a:r>
          </a:p>
          <a:p>
            <a:pPr marL="0" indent="0"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D-separation in turn rests on 3 basic graph patterns</a:t>
            </a:r>
          </a:p>
          <a:p>
            <a:pPr lvl="1">
              <a:defRPr/>
            </a:pPr>
            <a:r>
              <a:rPr lang="en-US" dirty="0" smtClean="0"/>
              <a:t>Chains</a:t>
            </a:r>
          </a:p>
          <a:p>
            <a:pPr lvl="1">
              <a:defRPr/>
            </a:pPr>
            <a:r>
              <a:rPr lang="en-US" dirty="0" smtClean="0"/>
              <a:t>Forks</a:t>
            </a:r>
          </a:p>
          <a:p>
            <a:pPr lvl="1">
              <a:defRPr/>
            </a:pPr>
            <a:r>
              <a:rPr lang="en-US" dirty="0" smtClean="0"/>
              <a:t>Colliders </a:t>
            </a:r>
          </a:p>
          <a:p>
            <a:pPr>
              <a:defRPr/>
            </a:pPr>
            <a:endParaRPr lang="en-US" dirty="0" smtClean="0"/>
          </a:p>
          <a:p>
            <a:pPr marL="457200" lvl="1" indent="0">
              <a:buNone/>
              <a:defRPr/>
            </a:pP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23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683568" y="3140968"/>
            <a:ext cx="7920880" cy="129266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indent="0">
              <a:buNone/>
              <a:defRPr/>
            </a:pPr>
            <a:r>
              <a:rPr lang="en-US" sz="2600" b="1" dirty="0" smtClean="0">
                <a:solidFill>
                  <a:srgbClr val="FF0000"/>
                </a:solidFill>
              </a:rPr>
              <a:t>Property</a:t>
            </a:r>
          </a:p>
          <a:p>
            <a:pPr marL="0" indent="0">
              <a:buNone/>
              <a:defRPr/>
            </a:pPr>
            <a:r>
              <a:rPr lang="en-US" sz="2600" dirty="0" smtClean="0">
                <a:solidFill>
                  <a:srgbClr val="008380"/>
                </a:solidFill>
              </a:rPr>
              <a:t>X</a:t>
            </a:r>
            <a:r>
              <a:rPr lang="en-US" sz="2600" dirty="0" smtClean="0"/>
              <a:t> is independent </a:t>
            </a:r>
            <a:r>
              <a:rPr lang="en-US" sz="2600" dirty="0"/>
              <a:t>of 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  <a:r>
              <a:rPr lang="en-US" sz="2600" dirty="0"/>
              <a:t> (conditioned on </a:t>
            </a:r>
            <a:r>
              <a:rPr lang="en-US" sz="2600" dirty="0">
                <a:solidFill>
                  <a:srgbClr val="008380"/>
                </a:solidFill>
              </a:rPr>
              <a:t>Z</a:t>
            </a:r>
            <a:r>
              <a:rPr lang="en-US" sz="2600" dirty="0" smtClean="0"/>
              <a:t>)  </a:t>
            </a:r>
            <a:r>
              <a:rPr lang="en-US" sz="2600" dirty="0" err="1" smtClean="0"/>
              <a:t>iff</a:t>
            </a:r>
            <a:r>
              <a:rPr lang="en-US" sz="2600" dirty="0" smtClean="0"/>
              <a:t> </a:t>
            </a:r>
          </a:p>
          <a:p>
            <a:pPr marL="0" indent="0">
              <a:buNone/>
              <a:defRPr/>
            </a:pPr>
            <a:r>
              <a:rPr lang="en-US" sz="2600" dirty="0" smtClean="0">
                <a:solidFill>
                  <a:srgbClr val="008380"/>
                </a:solidFill>
              </a:rPr>
              <a:t>X</a:t>
            </a:r>
            <a:r>
              <a:rPr lang="en-US" sz="2600" dirty="0" smtClean="0"/>
              <a:t> is d</a:t>
            </a:r>
            <a:r>
              <a:rPr lang="en-US" sz="2600" dirty="0"/>
              <a:t>-separated from 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  <a:r>
              <a:rPr lang="en-US" sz="2600" dirty="0"/>
              <a:t> by </a:t>
            </a:r>
            <a:r>
              <a:rPr lang="en-US" sz="2600" dirty="0">
                <a:solidFill>
                  <a:srgbClr val="008380"/>
                </a:solidFill>
              </a:rPr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4002351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Independence in SCM graphs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280885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dirty="0" smtClean="0"/>
              <a:t>There are two conditions here:</a:t>
            </a:r>
          </a:p>
          <a:p>
            <a:pPr>
              <a:defRPr/>
            </a:pPr>
            <a:r>
              <a:rPr lang="en-US" dirty="0" smtClean="0">
                <a:solidFill>
                  <a:srgbClr val="0000FF"/>
                </a:solidFill>
              </a:rPr>
              <a:t>Markov condition</a:t>
            </a:r>
            <a:r>
              <a:rPr lang="en-US" dirty="0" smtClean="0"/>
              <a:t>: </a:t>
            </a:r>
          </a:p>
          <a:p>
            <a:pPr marL="0" indent="0"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If	  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/>
              <a:t>is d-separated from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by </a:t>
            </a:r>
            <a:r>
              <a:rPr lang="en-US" dirty="0" smtClean="0">
                <a:solidFill>
                  <a:srgbClr val="008380"/>
                </a:solidFill>
              </a:rPr>
              <a:t>Z   </a:t>
            </a:r>
          </a:p>
          <a:p>
            <a:pPr marL="0" indent="0">
              <a:buNone/>
              <a:defRPr/>
            </a:pPr>
            <a:r>
              <a:rPr lang="en-US" dirty="0">
                <a:solidFill>
                  <a:srgbClr val="008380"/>
                </a:solidFill>
              </a:rPr>
              <a:t> </a:t>
            </a:r>
            <a:r>
              <a:rPr lang="en-US" dirty="0" smtClean="0">
                <a:solidFill>
                  <a:srgbClr val="008380"/>
                </a:solidFill>
              </a:rPr>
              <a:t>   </a:t>
            </a:r>
            <a:r>
              <a:rPr lang="en-US" dirty="0" smtClean="0">
                <a:solidFill>
                  <a:srgbClr val="000000"/>
                </a:solidFill>
              </a:rPr>
              <a:t>then 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/>
              <a:t>is independent of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(conditioned on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) </a:t>
            </a:r>
            <a:endParaRPr lang="en-US" dirty="0">
              <a:solidFill>
                <a:srgbClr val="008380"/>
              </a:solidFill>
            </a:endParaRPr>
          </a:p>
          <a:p>
            <a:pPr marL="457200" lvl="1" indent="0"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solidFill>
                  <a:srgbClr val="0000FF"/>
                </a:solidFill>
              </a:rPr>
              <a:t>Faithfulness: </a:t>
            </a:r>
          </a:p>
          <a:p>
            <a:pPr>
              <a:defRPr/>
            </a:pPr>
            <a:r>
              <a:rPr lang="en-US" dirty="0" smtClean="0"/>
              <a:t>If</a:t>
            </a:r>
            <a:r>
              <a:rPr lang="en-US" dirty="0" smtClean="0">
                <a:solidFill>
                  <a:srgbClr val="0000FF"/>
                </a:solidFill>
              </a:rPr>
              <a:t>      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/>
              <a:t>is independent of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(conditioned on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 smtClean="0"/>
              <a:t>)</a:t>
            </a:r>
          </a:p>
          <a:p>
            <a:pPr marL="0" indent="0"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then 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dirty="0" smtClean="0"/>
              <a:t> </a:t>
            </a:r>
            <a:r>
              <a:rPr lang="en-US" dirty="0"/>
              <a:t>is d-separated from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by </a:t>
            </a:r>
            <a:r>
              <a:rPr lang="en-US" dirty="0">
                <a:solidFill>
                  <a:srgbClr val="008380"/>
                </a:solidFill>
              </a:rPr>
              <a:t>Z</a:t>
            </a:r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marL="457200" lvl="1" indent="0">
              <a:buNone/>
              <a:defRPr/>
            </a:pP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24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683568" y="1124744"/>
            <a:ext cx="7920880" cy="129266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indent="0">
              <a:buNone/>
              <a:defRPr/>
            </a:pPr>
            <a:r>
              <a:rPr lang="en-US" sz="2600" b="1" dirty="0" smtClean="0">
                <a:solidFill>
                  <a:srgbClr val="FF0000"/>
                </a:solidFill>
              </a:rPr>
              <a:t>Property</a:t>
            </a:r>
          </a:p>
          <a:p>
            <a:pPr marL="0" indent="0">
              <a:buNone/>
              <a:defRPr/>
            </a:pPr>
            <a:r>
              <a:rPr lang="en-US" sz="2600" dirty="0" smtClean="0">
                <a:solidFill>
                  <a:srgbClr val="008380"/>
                </a:solidFill>
              </a:rPr>
              <a:t>X</a:t>
            </a:r>
            <a:r>
              <a:rPr lang="en-US" sz="2600" dirty="0" smtClean="0"/>
              <a:t> is independent </a:t>
            </a:r>
            <a:r>
              <a:rPr lang="en-US" sz="2600" dirty="0"/>
              <a:t>of 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  <a:r>
              <a:rPr lang="en-US" sz="2600" dirty="0"/>
              <a:t> (conditioned on </a:t>
            </a:r>
            <a:r>
              <a:rPr lang="en-US" sz="2600" dirty="0">
                <a:solidFill>
                  <a:srgbClr val="008380"/>
                </a:solidFill>
              </a:rPr>
              <a:t>Z</a:t>
            </a:r>
            <a:r>
              <a:rPr lang="en-US" sz="2600" dirty="0" smtClean="0"/>
              <a:t>)  </a:t>
            </a:r>
            <a:r>
              <a:rPr lang="en-US" sz="2600" dirty="0" err="1" smtClean="0"/>
              <a:t>iff</a:t>
            </a:r>
            <a:r>
              <a:rPr lang="en-US" sz="2600" dirty="0" smtClean="0"/>
              <a:t> </a:t>
            </a:r>
          </a:p>
          <a:p>
            <a:pPr marL="0" indent="0">
              <a:buNone/>
              <a:defRPr/>
            </a:pPr>
            <a:r>
              <a:rPr lang="en-US" sz="2600" dirty="0" smtClean="0">
                <a:solidFill>
                  <a:srgbClr val="008380"/>
                </a:solidFill>
              </a:rPr>
              <a:t>X</a:t>
            </a:r>
            <a:r>
              <a:rPr lang="en-US" sz="2600" dirty="0" smtClean="0"/>
              <a:t> is d</a:t>
            </a:r>
            <a:r>
              <a:rPr lang="en-US" sz="2600" dirty="0"/>
              <a:t>-separated from 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  <a:r>
              <a:rPr lang="en-US" sz="2600" dirty="0"/>
              <a:t> by </a:t>
            </a:r>
            <a:r>
              <a:rPr lang="en-US" sz="2600" dirty="0">
                <a:solidFill>
                  <a:srgbClr val="008380"/>
                </a:solidFill>
              </a:rPr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138980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Chains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752305"/>
          </a:xfrm>
          <a:ln>
            <a:solidFill>
              <a:srgbClr val="FF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 smtClean="0">
                <a:solidFill>
                  <a:srgbClr val="FF6600"/>
                </a:solidFill>
              </a:rPr>
              <a:t>Example (</a:t>
            </a:r>
            <a:r>
              <a:rPr lang="en-US" dirty="0" smtClean="0">
                <a:solidFill>
                  <a:srgbClr val="FF6600"/>
                </a:solidFill>
              </a:rPr>
              <a:t>SCM 1) </a:t>
            </a:r>
          </a:p>
          <a:p>
            <a:pPr marL="0" indent="0">
              <a:buNone/>
              <a:defRPr/>
            </a:pPr>
            <a:r>
              <a:rPr lang="en-US" dirty="0" smtClean="0"/>
              <a:t>( 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dirty="0" smtClean="0"/>
              <a:t> = school funding,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/>
              <a:t> = SAT score,</a:t>
            </a:r>
          </a:p>
          <a:p>
            <a:pPr marL="0" indent="0"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dirty="0" smtClean="0"/>
              <a:t> = college  acceptance )</a:t>
            </a:r>
          </a:p>
          <a:p>
            <a:pPr lvl="1">
              <a:defRPr/>
            </a:pPr>
            <a:r>
              <a:rPr lang="en-US" dirty="0" smtClean="0">
                <a:solidFill>
                  <a:srgbClr val="008380"/>
                </a:solidFill>
              </a:rPr>
              <a:t>V = {X,Y,Z}	U = {U</a:t>
            </a:r>
            <a:r>
              <a:rPr lang="en-US" baseline="-25000" dirty="0" smtClean="0">
                <a:solidFill>
                  <a:srgbClr val="008380"/>
                </a:solidFill>
              </a:rPr>
              <a:t>X</a:t>
            </a:r>
            <a:r>
              <a:rPr lang="en-US" dirty="0" smtClean="0">
                <a:solidFill>
                  <a:srgbClr val="008380"/>
                </a:solidFill>
              </a:rPr>
              <a:t>,U</a:t>
            </a:r>
            <a:r>
              <a:rPr lang="en-US" baseline="-25000" dirty="0" smtClean="0">
                <a:solidFill>
                  <a:srgbClr val="008380"/>
                </a:solidFill>
              </a:rPr>
              <a:t>Y</a:t>
            </a:r>
            <a:r>
              <a:rPr lang="en-US" dirty="0" smtClean="0">
                <a:solidFill>
                  <a:srgbClr val="008380"/>
                </a:solidFill>
              </a:rPr>
              <a:t>,U</a:t>
            </a:r>
            <a:r>
              <a:rPr lang="en-US" baseline="-25000" dirty="0" smtClean="0">
                <a:solidFill>
                  <a:srgbClr val="008380"/>
                </a:solidFill>
              </a:rPr>
              <a:t>Z</a:t>
            </a:r>
            <a:r>
              <a:rPr lang="en-US" dirty="0" smtClean="0">
                <a:solidFill>
                  <a:srgbClr val="008380"/>
                </a:solidFill>
              </a:rPr>
              <a:t>}	F = {</a:t>
            </a:r>
            <a:r>
              <a:rPr lang="en-US" dirty="0" err="1" smtClean="0">
                <a:solidFill>
                  <a:srgbClr val="008380"/>
                </a:solidFill>
              </a:rPr>
              <a:t>f</a:t>
            </a:r>
            <a:r>
              <a:rPr lang="en-US" baseline="-25000" dirty="0" err="1" smtClean="0">
                <a:solidFill>
                  <a:srgbClr val="008380"/>
                </a:solidFill>
              </a:rPr>
              <a:t>X</a:t>
            </a:r>
            <a:r>
              <a:rPr lang="en-US" dirty="0" err="1" smtClean="0">
                <a:solidFill>
                  <a:srgbClr val="008380"/>
                </a:solidFill>
              </a:rPr>
              <a:t>,f</a:t>
            </a:r>
            <a:r>
              <a:rPr lang="en-US" baseline="-25000" dirty="0" err="1" smtClean="0">
                <a:solidFill>
                  <a:srgbClr val="008380"/>
                </a:solidFill>
              </a:rPr>
              <a:t>Y</a:t>
            </a:r>
            <a:r>
              <a:rPr lang="en-US" dirty="0" err="1" smtClean="0">
                <a:solidFill>
                  <a:srgbClr val="008380"/>
                </a:solidFill>
              </a:rPr>
              <a:t>,f</a:t>
            </a:r>
            <a:r>
              <a:rPr lang="en-US" baseline="-25000" dirty="0" err="1" smtClean="0">
                <a:solidFill>
                  <a:srgbClr val="008380"/>
                </a:solidFill>
              </a:rPr>
              <a:t>Z</a:t>
            </a:r>
            <a:r>
              <a:rPr lang="en-US" dirty="0" smtClean="0">
                <a:solidFill>
                  <a:srgbClr val="008380"/>
                </a:solidFill>
              </a:rPr>
              <a:t>}</a:t>
            </a:r>
          </a:p>
          <a:p>
            <a:pPr lvl="1">
              <a:defRPr/>
            </a:pPr>
            <a:r>
              <a:rPr lang="en-US" dirty="0" err="1" smtClean="0">
                <a:solidFill>
                  <a:srgbClr val="008380"/>
                </a:solidFill>
              </a:rPr>
              <a:t>f</a:t>
            </a:r>
            <a:r>
              <a:rPr lang="en-US" baseline="-25000" dirty="0" err="1" smtClean="0">
                <a:solidFill>
                  <a:srgbClr val="008380"/>
                </a:solidFill>
              </a:rPr>
              <a:t>X</a:t>
            </a:r>
            <a:r>
              <a:rPr lang="en-US" dirty="0" smtClean="0">
                <a:solidFill>
                  <a:srgbClr val="008380"/>
                </a:solidFill>
              </a:rPr>
              <a:t>: X = U</a:t>
            </a:r>
            <a:r>
              <a:rPr lang="en-US" baseline="-25000" dirty="0" smtClean="0">
                <a:solidFill>
                  <a:srgbClr val="008380"/>
                </a:solidFill>
              </a:rPr>
              <a:t>X</a:t>
            </a:r>
            <a:r>
              <a:rPr lang="en-US" dirty="0" smtClean="0">
                <a:solidFill>
                  <a:srgbClr val="008380"/>
                </a:solidFill>
              </a:rPr>
              <a:t>	</a:t>
            </a:r>
            <a:r>
              <a:rPr lang="en-US" dirty="0" err="1" smtClean="0">
                <a:solidFill>
                  <a:srgbClr val="008380"/>
                </a:solidFill>
              </a:rPr>
              <a:t>f</a:t>
            </a:r>
            <a:r>
              <a:rPr lang="en-US" baseline="-25000" dirty="0" err="1" smtClean="0">
                <a:solidFill>
                  <a:srgbClr val="008380"/>
                </a:solidFill>
              </a:rPr>
              <a:t>Y</a:t>
            </a:r>
            <a:r>
              <a:rPr lang="en-US" dirty="0" smtClean="0">
                <a:solidFill>
                  <a:srgbClr val="008380"/>
                </a:solidFill>
              </a:rPr>
              <a:t>: Y = x/3 + U</a:t>
            </a:r>
            <a:r>
              <a:rPr lang="en-US" baseline="-25000" dirty="0" smtClean="0">
                <a:solidFill>
                  <a:srgbClr val="008380"/>
                </a:solidFill>
              </a:rPr>
              <a:t>Y</a:t>
            </a:r>
            <a:r>
              <a:rPr lang="en-US" dirty="0" smtClean="0">
                <a:solidFill>
                  <a:srgbClr val="008380"/>
                </a:solidFill>
              </a:rPr>
              <a:t>	</a:t>
            </a:r>
            <a:r>
              <a:rPr lang="en-US" dirty="0" err="1" smtClean="0">
                <a:solidFill>
                  <a:srgbClr val="008380"/>
                </a:solidFill>
              </a:rPr>
              <a:t>f</a:t>
            </a:r>
            <a:r>
              <a:rPr lang="en-US" baseline="-25000" dirty="0" err="1" smtClean="0">
                <a:solidFill>
                  <a:srgbClr val="008380"/>
                </a:solidFill>
              </a:rPr>
              <a:t>Z</a:t>
            </a:r>
            <a:r>
              <a:rPr lang="en-US" dirty="0" smtClean="0">
                <a:solidFill>
                  <a:srgbClr val="008380"/>
                </a:solidFill>
              </a:rPr>
              <a:t>: Z = y/16 + U</a:t>
            </a:r>
            <a:r>
              <a:rPr lang="en-US" baseline="-25000" dirty="0" smtClean="0">
                <a:solidFill>
                  <a:srgbClr val="008380"/>
                </a:solidFill>
              </a:rPr>
              <a:t>Z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25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233051" y="3861048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/>
              <a:t>X</a:t>
            </a:r>
            <a:endParaRPr lang="de-DE" baseline="-25000" dirty="0"/>
          </a:p>
        </p:txBody>
      </p:sp>
      <p:sp>
        <p:nvSpPr>
          <p:cNvPr id="7" name="Oval 6"/>
          <p:cNvSpPr/>
          <p:nvPr/>
        </p:nvSpPr>
        <p:spPr>
          <a:xfrm>
            <a:off x="4737107" y="40143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5385179" y="44464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/>
          <p:cNvSpPr/>
          <p:nvPr/>
        </p:nvSpPr>
        <p:spPr>
          <a:xfrm>
            <a:off x="5385179" y="509447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>
            <a:stCxn id="7" idx="5"/>
            <a:endCxn id="8" idx="2"/>
          </p:cNvCxnSpPr>
          <p:nvPr/>
        </p:nvCxnSpPr>
        <p:spPr>
          <a:xfrm>
            <a:off x="4860032" y="4137268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8" idx="4"/>
            <a:endCxn id="9" idx="0"/>
          </p:cNvCxnSpPr>
          <p:nvPr/>
        </p:nvCxnSpPr>
        <p:spPr>
          <a:xfrm>
            <a:off x="5457187" y="4590404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4737107" y="53105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Oval 17"/>
          <p:cNvSpPr/>
          <p:nvPr/>
        </p:nvSpPr>
        <p:spPr>
          <a:xfrm>
            <a:off x="4737107" y="46624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Oval 18"/>
          <p:cNvSpPr/>
          <p:nvPr/>
        </p:nvSpPr>
        <p:spPr>
          <a:xfrm>
            <a:off x="5385179" y="56705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mit Pfeil 19"/>
          <p:cNvCxnSpPr>
            <a:stCxn id="18" idx="5"/>
            <a:endCxn id="9" idx="2"/>
          </p:cNvCxnSpPr>
          <p:nvPr/>
        </p:nvCxnSpPr>
        <p:spPr>
          <a:xfrm>
            <a:off x="4860032" y="4785340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stCxn id="9" idx="4"/>
            <a:endCxn id="19" idx="0"/>
          </p:cNvCxnSpPr>
          <p:nvPr/>
        </p:nvCxnSpPr>
        <p:spPr>
          <a:xfrm>
            <a:off x="5457187" y="5238476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>
            <a:stCxn id="17" idx="5"/>
            <a:endCxn id="19" idx="2"/>
          </p:cNvCxnSpPr>
          <p:nvPr/>
        </p:nvCxnSpPr>
        <p:spPr>
          <a:xfrm>
            <a:off x="4860032" y="5433412"/>
            <a:ext cx="525147" cy="30912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4233051" y="4518412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4233051" y="5094476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/>
              <a:t>Z</a:t>
            </a:r>
            <a:endParaRPr lang="de-DE" baseline="-25000" dirty="0"/>
          </a:p>
        </p:txBody>
      </p:sp>
      <p:sp>
        <p:nvSpPr>
          <p:cNvPr id="42" name="Textfeld 41"/>
          <p:cNvSpPr txBox="1"/>
          <p:nvPr/>
        </p:nvSpPr>
        <p:spPr>
          <a:xfrm>
            <a:off x="5601203" y="435581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baseline="-25000" dirty="0"/>
          </a:p>
        </p:txBody>
      </p:sp>
      <p:sp>
        <p:nvSpPr>
          <p:cNvPr id="43" name="Textfeld 42"/>
          <p:cNvSpPr txBox="1"/>
          <p:nvPr/>
        </p:nvSpPr>
        <p:spPr>
          <a:xfrm>
            <a:off x="5601203" y="501317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sp>
        <p:nvSpPr>
          <p:cNvPr id="44" name="Textfeld 43"/>
          <p:cNvSpPr txBox="1"/>
          <p:nvPr/>
        </p:nvSpPr>
        <p:spPr>
          <a:xfrm>
            <a:off x="5601203" y="5589240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4002351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Chains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72608"/>
          </a:xfrm>
          <a:ln>
            <a:solidFill>
              <a:srgbClr val="FF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Example</a:t>
            </a:r>
            <a:r>
              <a:rPr lang="en-US" dirty="0">
                <a:solidFill>
                  <a:srgbClr val="FF6600"/>
                </a:solidFill>
              </a:rPr>
              <a:t> </a:t>
            </a:r>
            <a:r>
              <a:rPr lang="en-US" dirty="0" smtClean="0">
                <a:solidFill>
                  <a:srgbClr val="FF6600"/>
                </a:solidFill>
              </a:rPr>
              <a:t>(SCM 2) </a:t>
            </a:r>
            <a:endParaRPr lang="en-US" dirty="0">
              <a:solidFill>
                <a:srgbClr val="FF6600"/>
              </a:solidFill>
            </a:endParaRPr>
          </a:p>
          <a:p>
            <a:pPr marL="0" indent="0">
              <a:buNone/>
              <a:defRPr/>
            </a:pPr>
            <a:r>
              <a:rPr lang="en-US" dirty="0"/>
              <a:t>(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= switch,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= circuit,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= light bulb )</a:t>
            </a:r>
          </a:p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V = {X,Y,Z}	U = {U</a:t>
            </a:r>
            <a:r>
              <a:rPr lang="en-US" sz="2000" baseline="-25000" dirty="0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}	F = {</a:t>
            </a: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}</a:t>
            </a: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: X = </a:t>
            </a:r>
            <a:r>
              <a:rPr lang="en-US" sz="2000" dirty="0" smtClean="0">
                <a:solidFill>
                  <a:srgbClr val="008380"/>
                </a:solidFill>
              </a:rPr>
              <a:t>U</a:t>
            </a:r>
            <a:r>
              <a:rPr lang="en-US" sz="2000" baseline="-25000" dirty="0" smtClean="0">
                <a:solidFill>
                  <a:srgbClr val="008380"/>
                </a:solidFill>
              </a:rPr>
              <a:t>X</a:t>
            </a:r>
            <a:endParaRPr lang="en-US" sz="2000" baseline="-25000" dirty="0">
              <a:solidFill>
                <a:srgbClr val="008380"/>
              </a:solidFill>
            </a:endParaRPr>
          </a:p>
          <a:p>
            <a:pPr lvl="1">
              <a:defRPr/>
            </a:pPr>
            <a:r>
              <a:rPr lang="en-US" sz="2000" dirty="0" smtClean="0"/>
              <a:t>               </a:t>
            </a:r>
            <a:r>
              <a:rPr lang="en-US" sz="2000" dirty="0" smtClean="0">
                <a:solidFill>
                  <a:srgbClr val="008380"/>
                </a:solidFill>
              </a:rPr>
              <a:t>closed</a:t>
            </a:r>
            <a:r>
              <a:rPr lang="en-US" sz="2000" dirty="0" smtClean="0"/>
              <a:t>       if </a:t>
            </a:r>
            <a:r>
              <a:rPr lang="en-US" sz="2000" dirty="0">
                <a:solidFill>
                  <a:srgbClr val="008380"/>
                </a:solidFill>
              </a:rPr>
              <a:t>(X = up &amp; 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 = 0)</a:t>
            </a:r>
            <a:r>
              <a:rPr lang="en-US" sz="2000" dirty="0"/>
              <a:t> or </a:t>
            </a:r>
            <a:r>
              <a:rPr lang="en-US" sz="2000" dirty="0">
                <a:solidFill>
                  <a:srgbClr val="008380"/>
                </a:solidFill>
              </a:rPr>
              <a:t>(X= down &amp; 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=1</a:t>
            </a:r>
            <a:r>
              <a:rPr lang="en-US" sz="2000" dirty="0" smtClean="0">
                <a:solidFill>
                  <a:srgbClr val="008380"/>
                </a:solidFill>
              </a:rPr>
              <a:t>)</a:t>
            </a:r>
            <a:r>
              <a:rPr lang="en-US" sz="2000" dirty="0" smtClean="0"/>
              <a:t>       </a:t>
            </a:r>
          </a:p>
          <a:p>
            <a:pPr marL="457200" lvl="1" indent="0">
              <a:buNone/>
              <a:defRPr/>
            </a:pPr>
            <a:r>
              <a:rPr lang="en-US" sz="2000" dirty="0"/>
              <a:t> </a:t>
            </a:r>
            <a:r>
              <a:rPr lang="en-US" sz="2000" dirty="0" smtClean="0"/>
              <a:t>                  </a:t>
            </a:r>
            <a:r>
              <a:rPr lang="en-US" sz="2000" dirty="0" smtClean="0">
                <a:solidFill>
                  <a:srgbClr val="008380"/>
                </a:solidFill>
              </a:rPr>
              <a:t>open</a:t>
            </a:r>
            <a:r>
              <a:rPr lang="en-US" sz="2000" dirty="0" smtClean="0"/>
              <a:t>         otherwise</a:t>
            </a:r>
          </a:p>
          <a:p>
            <a:pPr marL="457200" lvl="1" indent="0">
              <a:buNone/>
              <a:defRPr/>
            </a:pPr>
            <a:endParaRPr lang="en-US" sz="2000" dirty="0"/>
          </a:p>
          <a:p>
            <a:pPr lvl="1">
              <a:defRPr/>
            </a:pPr>
            <a:r>
              <a:rPr lang="en-US" sz="2000" dirty="0" smtClean="0"/>
              <a:t>               </a:t>
            </a:r>
            <a:r>
              <a:rPr lang="en-US" sz="2000" dirty="0">
                <a:solidFill>
                  <a:srgbClr val="008380"/>
                </a:solidFill>
              </a:rPr>
              <a:t>on</a:t>
            </a:r>
            <a:r>
              <a:rPr lang="en-US" sz="2000" dirty="0"/>
              <a:t>   if </a:t>
            </a:r>
            <a:r>
              <a:rPr lang="en-US" sz="2000" dirty="0">
                <a:solidFill>
                  <a:srgbClr val="008380"/>
                </a:solidFill>
              </a:rPr>
              <a:t>(Y=closed &amp; U</a:t>
            </a:r>
            <a:r>
              <a:rPr lang="en-US" sz="2000" baseline="-25000" dirty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=0</a:t>
            </a:r>
            <a:r>
              <a:rPr lang="en-US" sz="2000" dirty="0"/>
              <a:t>) or </a:t>
            </a:r>
            <a:r>
              <a:rPr lang="en-US" sz="2000" dirty="0">
                <a:solidFill>
                  <a:srgbClr val="008380"/>
                </a:solidFill>
              </a:rPr>
              <a:t>(Y=open &amp; U</a:t>
            </a:r>
            <a:r>
              <a:rPr lang="en-US" sz="2000" baseline="-25000" dirty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=1)</a:t>
            </a:r>
          </a:p>
          <a:p>
            <a:pPr marL="457200" lvl="1" indent="0">
              <a:buNone/>
              <a:defRPr/>
            </a:pPr>
            <a:r>
              <a:rPr lang="en-US" sz="2000" dirty="0" smtClean="0"/>
              <a:t>                   </a:t>
            </a:r>
            <a:r>
              <a:rPr lang="en-US" sz="2000" dirty="0" smtClean="0">
                <a:solidFill>
                  <a:srgbClr val="008380"/>
                </a:solidFill>
              </a:rPr>
              <a:t>off</a:t>
            </a:r>
            <a:r>
              <a:rPr lang="en-US" sz="2000" dirty="0" smtClean="0"/>
              <a:t>   </a:t>
            </a:r>
            <a:r>
              <a:rPr lang="en-US" sz="2000" dirty="0"/>
              <a:t>otherwise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593411" y="4581128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/>
              <a:t>X</a:t>
            </a:r>
            <a:endParaRPr lang="de-DE" baseline="-25000" dirty="0"/>
          </a:p>
        </p:txBody>
      </p:sp>
      <p:sp>
        <p:nvSpPr>
          <p:cNvPr id="7" name="Oval 6"/>
          <p:cNvSpPr/>
          <p:nvPr/>
        </p:nvSpPr>
        <p:spPr>
          <a:xfrm>
            <a:off x="5097467" y="473443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5745539" y="51664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/>
          <p:cNvSpPr/>
          <p:nvPr/>
        </p:nvSpPr>
        <p:spPr>
          <a:xfrm>
            <a:off x="5745539" y="58145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>
            <a:stCxn id="7" idx="5"/>
            <a:endCxn id="8" idx="2"/>
          </p:cNvCxnSpPr>
          <p:nvPr/>
        </p:nvCxnSpPr>
        <p:spPr>
          <a:xfrm>
            <a:off x="5220392" y="4857348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8" idx="4"/>
            <a:endCxn id="9" idx="0"/>
          </p:cNvCxnSpPr>
          <p:nvPr/>
        </p:nvCxnSpPr>
        <p:spPr>
          <a:xfrm>
            <a:off x="5817547" y="5310484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097467" y="60305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Oval 17"/>
          <p:cNvSpPr/>
          <p:nvPr/>
        </p:nvSpPr>
        <p:spPr>
          <a:xfrm>
            <a:off x="5097467" y="53825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Oval 18"/>
          <p:cNvSpPr/>
          <p:nvPr/>
        </p:nvSpPr>
        <p:spPr>
          <a:xfrm>
            <a:off x="5745539" y="63906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mit Pfeil 19"/>
          <p:cNvCxnSpPr>
            <a:stCxn id="18" idx="5"/>
            <a:endCxn id="9" idx="2"/>
          </p:cNvCxnSpPr>
          <p:nvPr/>
        </p:nvCxnSpPr>
        <p:spPr>
          <a:xfrm>
            <a:off x="5220392" y="5505420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stCxn id="9" idx="4"/>
            <a:endCxn id="19" idx="0"/>
          </p:cNvCxnSpPr>
          <p:nvPr/>
        </p:nvCxnSpPr>
        <p:spPr>
          <a:xfrm>
            <a:off x="5817547" y="5958556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>
            <a:stCxn id="17" idx="5"/>
            <a:endCxn id="19" idx="2"/>
          </p:cNvCxnSpPr>
          <p:nvPr/>
        </p:nvCxnSpPr>
        <p:spPr>
          <a:xfrm>
            <a:off x="5220392" y="6153492"/>
            <a:ext cx="525147" cy="30912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4593411" y="5238492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4593411" y="5814556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/>
              <a:t>Z</a:t>
            </a:r>
            <a:endParaRPr lang="de-DE" baseline="-25000" dirty="0"/>
          </a:p>
        </p:txBody>
      </p:sp>
      <p:sp>
        <p:nvSpPr>
          <p:cNvPr id="42" name="Textfeld 41"/>
          <p:cNvSpPr txBox="1"/>
          <p:nvPr/>
        </p:nvSpPr>
        <p:spPr>
          <a:xfrm>
            <a:off x="5961563" y="507589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baseline="-25000" dirty="0"/>
          </a:p>
        </p:txBody>
      </p:sp>
      <p:sp>
        <p:nvSpPr>
          <p:cNvPr id="43" name="Textfeld 42"/>
          <p:cNvSpPr txBox="1"/>
          <p:nvPr/>
        </p:nvSpPr>
        <p:spPr>
          <a:xfrm>
            <a:off x="5961563" y="573325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sp>
        <p:nvSpPr>
          <p:cNvPr id="44" name="Textfeld 43"/>
          <p:cNvSpPr txBox="1"/>
          <p:nvPr/>
        </p:nvSpPr>
        <p:spPr>
          <a:xfrm>
            <a:off x="5961563" y="6309320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</a:t>
            </a:r>
            <a:endParaRPr lang="de-DE" baseline="-25000" dirty="0"/>
          </a:p>
        </p:txBody>
      </p:sp>
      <p:sp>
        <p:nvSpPr>
          <p:cNvPr id="13" name="Geschweifte Klammer links 12"/>
          <p:cNvSpPr/>
          <p:nvPr/>
        </p:nvSpPr>
        <p:spPr>
          <a:xfrm>
            <a:off x="2051720" y="2996952"/>
            <a:ext cx="288032" cy="648072"/>
          </a:xfrm>
          <a:prstGeom prst="leftBrace">
            <a:avLst/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/>
          <p:cNvSpPr txBox="1"/>
          <p:nvPr/>
        </p:nvSpPr>
        <p:spPr>
          <a:xfrm>
            <a:off x="1115616" y="3068960"/>
            <a:ext cx="8953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: Y = </a:t>
            </a:r>
            <a:endParaRPr lang="de-DE" sz="2000" dirty="0" smtClean="0">
              <a:solidFill>
                <a:srgbClr val="008380"/>
              </a:solidFill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1187624" y="4005064"/>
            <a:ext cx="8805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f</a:t>
            </a:r>
            <a:r>
              <a:rPr lang="en-US" sz="2000" baseline="-25000" dirty="0" err="1" smtClean="0"/>
              <a:t>Z</a:t>
            </a:r>
            <a:r>
              <a:rPr lang="en-US" sz="2000" dirty="0" smtClean="0"/>
              <a:t>: Z </a:t>
            </a:r>
            <a:r>
              <a:rPr lang="en-US" sz="2000" dirty="0"/>
              <a:t>= </a:t>
            </a:r>
            <a:endParaRPr lang="de-DE" sz="2000" dirty="0" smtClean="0"/>
          </a:p>
        </p:txBody>
      </p:sp>
      <p:sp>
        <p:nvSpPr>
          <p:cNvPr id="27" name="Geschweifte Klammer links 26"/>
          <p:cNvSpPr/>
          <p:nvPr/>
        </p:nvSpPr>
        <p:spPr>
          <a:xfrm>
            <a:off x="2051720" y="4005064"/>
            <a:ext cx="288032" cy="648072"/>
          </a:xfrm>
          <a:prstGeom prst="leftBrace">
            <a:avLst/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025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Chains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104456"/>
          </a:xfrm>
          <a:ln>
            <a:solidFill>
              <a:srgbClr val="FF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Example </a:t>
            </a:r>
            <a:r>
              <a:rPr lang="en-US" b="1" dirty="0" smtClean="0">
                <a:solidFill>
                  <a:srgbClr val="FF6600"/>
                </a:solidFill>
              </a:rPr>
              <a:t>(</a:t>
            </a:r>
            <a:r>
              <a:rPr lang="en-US" dirty="0" smtClean="0">
                <a:solidFill>
                  <a:srgbClr val="FF6600"/>
                </a:solidFill>
              </a:rPr>
              <a:t>SCM 3)</a:t>
            </a:r>
            <a:endParaRPr lang="en-US" dirty="0">
              <a:solidFill>
                <a:srgbClr val="FF6600"/>
              </a:solidFill>
            </a:endParaRPr>
          </a:p>
          <a:p>
            <a:pPr marL="0" indent="0">
              <a:buNone/>
              <a:defRPr/>
            </a:pPr>
            <a:r>
              <a:rPr lang="en-US" dirty="0"/>
              <a:t>(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= </a:t>
            </a:r>
            <a:r>
              <a:rPr lang="en-US" dirty="0" smtClean="0"/>
              <a:t>work hours,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= </a:t>
            </a:r>
            <a:r>
              <a:rPr lang="en-US" dirty="0" smtClean="0"/>
              <a:t>training,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= </a:t>
            </a:r>
            <a:r>
              <a:rPr lang="en-US" dirty="0" smtClean="0"/>
              <a:t>race time )</a:t>
            </a:r>
            <a:endParaRPr lang="en-US" dirty="0"/>
          </a:p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V = {X,Y,Z}	U = {U</a:t>
            </a:r>
            <a:r>
              <a:rPr lang="en-US" sz="2000" baseline="-25000" dirty="0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}	F = {</a:t>
            </a: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}</a:t>
            </a: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: X = </a:t>
            </a:r>
            <a:r>
              <a:rPr lang="en-US" sz="2000" dirty="0" smtClean="0">
                <a:solidFill>
                  <a:srgbClr val="008380"/>
                </a:solidFill>
              </a:rPr>
              <a:t>U</a:t>
            </a:r>
            <a:r>
              <a:rPr lang="en-US" sz="2000" baseline="-25000" dirty="0" smtClean="0">
                <a:solidFill>
                  <a:srgbClr val="008380"/>
                </a:solidFill>
              </a:rPr>
              <a:t>X</a:t>
            </a:r>
            <a:endParaRPr lang="en-US" sz="2000" baseline="-25000" dirty="0">
              <a:solidFill>
                <a:srgbClr val="008380"/>
              </a:solidFill>
            </a:endParaRPr>
          </a:p>
          <a:p>
            <a:pPr lvl="1">
              <a:defRPr/>
            </a:pPr>
            <a:r>
              <a:rPr lang="en-US" sz="2000" dirty="0" smtClean="0">
                <a:solidFill>
                  <a:srgbClr val="008380"/>
                </a:solidFill>
              </a:rPr>
              <a:t> </a:t>
            </a:r>
            <a:r>
              <a:rPr lang="en-US" sz="2000" dirty="0" err="1" smtClean="0">
                <a:solidFill>
                  <a:srgbClr val="008380"/>
                </a:solidFill>
              </a:rPr>
              <a:t>f</a:t>
            </a:r>
            <a:r>
              <a:rPr lang="en-US" sz="2000" baseline="-25000" dirty="0" err="1" smtClean="0">
                <a:solidFill>
                  <a:srgbClr val="008380"/>
                </a:solidFill>
              </a:rPr>
              <a:t>Y</a:t>
            </a:r>
            <a:r>
              <a:rPr lang="en-US" sz="2000" dirty="0" smtClean="0">
                <a:solidFill>
                  <a:srgbClr val="008380"/>
                </a:solidFill>
              </a:rPr>
              <a:t>: Y= 84 – x + U</a:t>
            </a:r>
            <a:r>
              <a:rPr lang="en-US" sz="2000" baseline="-25000" dirty="0" smtClean="0">
                <a:solidFill>
                  <a:srgbClr val="008380"/>
                </a:solidFill>
              </a:rPr>
              <a:t>Y</a:t>
            </a:r>
          </a:p>
          <a:p>
            <a:pPr lvl="1">
              <a:defRPr/>
            </a:pPr>
            <a:r>
              <a:rPr lang="en-US" sz="2000" dirty="0" err="1" smtClean="0">
                <a:solidFill>
                  <a:srgbClr val="008380"/>
                </a:solidFill>
              </a:rPr>
              <a:t>f</a:t>
            </a:r>
            <a:r>
              <a:rPr lang="en-US" sz="2000" baseline="-25000" dirty="0" err="1" smtClean="0">
                <a:solidFill>
                  <a:srgbClr val="008380"/>
                </a:solidFill>
              </a:rPr>
              <a:t>Z</a:t>
            </a:r>
            <a:r>
              <a:rPr lang="en-US" sz="2000" dirty="0" smtClean="0">
                <a:solidFill>
                  <a:srgbClr val="008380"/>
                </a:solidFill>
              </a:rPr>
              <a:t>: Z = 100/y + U</a:t>
            </a:r>
            <a:r>
              <a:rPr lang="en-US" sz="2000" baseline="-25000" dirty="0" smtClean="0">
                <a:solidFill>
                  <a:srgbClr val="008380"/>
                </a:solidFill>
              </a:rPr>
              <a:t>Z</a:t>
            </a:r>
            <a:endParaRPr lang="en-US" sz="2000" baseline="-25000" dirty="0">
              <a:solidFill>
                <a:srgbClr val="00838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27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593411" y="3140968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/>
              <a:t>X</a:t>
            </a:r>
            <a:endParaRPr lang="de-DE" baseline="-25000" dirty="0"/>
          </a:p>
        </p:txBody>
      </p:sp>
      <p:sp>
        <p:nvSpPr>
          <p:cNvPr id="7" name="Oval 6"/>
          <p:cNvSpPr/>
          <p:nvPr/>
        </p:nvSpPr>
        <p:spPr>
          <a:xfrm>
            <a:off x="5097467" y="329427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5745539" y="372632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/>
          <p:cNvSpPr/>
          <p:nvPr/>
        </p:nvSpPr>
        <p:spPr>
          <a:xfrm>
            <a:off x="5745539" y="43743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>
            <a:stCxn id="7" idx="5"/>
            <a:endCxn id="8" idx="2"/>
          </p:cNvCxnSpPr>
          <p:nvPr/>
        </p:nvCxnSpPr>
        <p:spPr>
          <a:xfrm>
            <a:off x="5220392" y="3417188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8" idx="4"/>
            <a:endCxn id="9" idx="0"/>
          </p:cNvCxnSpPr>
          <p:nvPr/>
        </p:nvCxnSpPr>
        <p:spPr>
          <a:xfrm>
            <a:off x="5817547" y="3870324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097467" y="45904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Oval 17"/>
          <p:cNvSpPr/>
          <p:nvPr/>
        </p:nvSpPr>
        <p:spPr>
          <a:xfrm>
            <a:off x="5097467" y="39423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Oval 18"/>
          <p:cNvSpPr/>
          <p:nvPr/>
        </p:nvSpPr>
        <p:spPr>
          <a:xfrm>
            <a:off x="5745539" y="495046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mit Pfeil 19"/>
          <p:cNvCxnSpPr>
            <a:stCxn id="18" idx="5"/>
            <a:endCxn id="9" idx="2"/>
          </p:cNvCxnSpPr>
          <p:nvPr/>
        </p:nvCxnSpPr>
        <p:spPr>
          <a:xfrm>
            <a:off x="5220392" y="4065260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stCxn id="9" idx="4"/>
            <a:endCxn id="19" idx="0"/>
          </p:cNvCxnSpPr>
          <p:nvPr/>
        </p:nvCxnSpPr>
        <p:spPr>
          <a:xfrm>
            <a:off x="5817547" y="4518396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>
            <a:stCxn id="17" idx="5"/>
            <a:endCxn id="19" idx="2"/>
          </p:cNvCxnSpPr>
          <p:nvPr/>
        </p:nvCxnSpPr>
        <p:spPr>
          <a:xfrm>
            <a:off x="5220392" y="4713332"/>
            <a:ext cx="525147" cy="30912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4593411" y="3798332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4593411" y="4374396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/>
              <a:t>Z</a:t>
            </a:r>
            <a:endParaRPr lang="de-DE" baseline="-25000" dirty="0"/>
          </a:p>
        </p:txBody>
      </p:sp>
      <p:sp>
        <p:nvSpPr>
          <p:cNvPr id="42" name="Textfeld 41"/>
          <p:cNvSpPr txBox="1"/>
          <p:nvPr/>
        </p:nvSpPr>
        <p:spPr>
          <a:xfrm>
            <a:off x="5961563" y="363573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baseline="-25000" dirty="0"/>
          </a:p>
        </p:txBody>
      </p:sp>
      <p:sp>
        <p:nvSpPr>
          <p:cNvPr id="43" name="Textfeld 42"/>
          <p:cNvSpPr txBox="1"/>
          <p:nvPr/>
        </p:nvSpPr>
        <p:spPr>
          <a:xfrm>
            <a:off x="5961563" y="42930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sp>
        <p:nvSpPr>
          <p:cNvPr id="44" name="Textfeld 43"/>
          <p:cNvSpPr txBox="1"/>
          <p:nvPr/>
        </p:nvSpPr>
        <p:spPr>
          <a:xfrm>
            <a:off x="5961563" y="4869160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3561059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(In)Dependences in Chains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3744193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/>
              <a:t> are likely dependent</a:t>
            </a:r>
          </a:p>
          <a:p>
            <a:pPr marL="0" indent="0">
              <a:buNone/>
              <a:defRPr/>
            </a:pPr>
            <a:r>
              <a:rPr lang="en-US" b="1" dirty="0"/>
              <a:t> </a:t>
            </a:r>
            <a:r>
              <a:rPr lang="en-US" b="1" dirty="0" smtClean="0"/>
              <a:t>  </a:t>
            </a:r>
            <a:r>
              <a:rPr lang="en-US" dirty="0" smtClean="0"/>
              <a:t>(</a:t>
            </a:r>
            <a:r>
              <a:rPr lang="en-US" b="1" dirty="0" smtClean="0"/>
              <a:t> </a:t>
            </a:r>
            <a:r>
              <a:rPr lang="en-US" dirty="0" smtClean="0"/>
              <a:t>For some</a:t>
            </a:r>
            <a:r>
              <a:rPr lang="en-US" dirty="0" smtClean="0">
                <a:solidFill>
                  <a:srgbClr val="008380"/>
                </a:solidFill>
              </a:rPr>
              <a:t> </a:t>
            </a:r>
            <a:r>
              <a:rPr lang="en-US" dirty="0" err="1" smtClean="0">
                <a:solidFill>
                  <a:srgbClr val="008380"/>
                </a:solidFill>
              </a:rPr>
              <a:t>z,y</a:t>
            </a:r>
            <a:r>
              <a:rPr lang="en-US" dirty="0" smtClean="0">
                <a:solidFill>
                  <a:srgbClr val="008380"/>
                </a:solidFill>
              </a:rPr>
              <a:t>: P(Z=z | Y = y) ≠ P(Z = z) </a:t>
            </a:r>
            <a:r>
              <a:rPr lang="en-US" dirty="0" smtClean="0"/>
              <a:t>)</a:t>
            </a:r>
          </a:p>
          <a:p>
            <a:pPr>
              <a:defRPr/>
            </a:pP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dirty="0" smtClean="0"/>
              <a:t> are likely dependent</a:t>
            </a:r>
          </a:p>
          <a:p>
            <a:pPr marL="457200" lvl="1" indent="0">
              <a:buNone/>
              <a:defRPr/>
            </a:pPr>
            <a:r>
              <a:rPr lang="en-US" b="1" dirty="0" smtClean="0"/>
              <a:t>(…)</a:t>
            </a:r>
          </a:p>
          <a:p>
            <a:pPr>
              <a:defRPr/>
            </a:pP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dirty="0" smtClean="0"/>
              <a:t> are likely dependent</a:t>
            </a:r>
          </a:p>
          <a:p>
            <a:pPr>
              <a:defRPr/>
            </a:pP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dirty="0" smtClean="0"/>
              <a:t> are independent, conditional on Y</a:t>
            </a:r>
          </a:p>
          <a:p>
            <a:pPr marL="0" indent="0">
              <a:buNone/>
              <a:defRPr/>
            </a:pPr>
            <a:r>
              <a:rPr lang="en-US" dirty="0" smtClean="0"/>
              <a:t>   ( For all </a:t>
            </a:r>
            <a:r>
              <a:rPr lang="en-US" dirty="0" err="1" smtClean="0">
                <a:solidFill>
                  <a:srgbClr val="008380"/>
                </a:solidFill>
              </a:rPr>
              <a:t>x,z</a:t>
            </a:r>
            <a:r>
              <a:rPr lang="en-US" dirty="0" err="1">
                <a:solidFill>
                  <a:srgbClr val="008380"/>
                </a:solidFill>
              </a:rPr>
              <a:t>,y</a:t>
            </a:r>
            <a:r>
              <a:rPr lang="en-US" dirty="0">
                <a:solidFill>
                  <a:srgbClr val="008380"/>
                </a:solidFill>
              </a:rPr>
              <a:t>: P(Z=z | </a:t>
            </a:r>
            <a:r>
              <a:rPr lang="en-US" dirty="0" smtClean="0">
                <a:solidFill>
                  <a:srgbClr val="008380"/>
                </a:solidFill>
              </a:rPr>
              <a:t>X=</a:t>
            </a:r>
            <a:r>
              <a:rPr lang="en-US" dirty="0" err="1" smtClean="0">
                <a:solidFill>
                  <a:srgbClr val="008380"/>
                </a:solidFill>
              </a:rPr>
              <a:t>x,Y</a:t>
            </a:r>
            <a:r>
              <a:rPr lang="en-US" dirty="0" smtClean="0">
                <a:solidFill>
                  <a:srgbClr val="008380"/>
                </a:solidFill>
              </a:rPr>
              <a:t> </a:t>
            </a:r>
            <a:r>
              <a:rPr lang="en-US" dirty="0">
                <a:solidFill>
                  <a:srgbClr val="008380"/>
                </a:solidFill>
              </a:rPr>
              <a:t>= y) = P(Z = </a:t>
            </a:r>
            <a:r>
              <a:rPr lang="en-US" dirty="0" smtClean="0">
                <a:solidFill>
                  <a:srgbClr val="008380"/>
                </a:solidFill>
              </a:rPr>
              <a:t>z | Y = y) )</a:t>
            </a:r>
            <a:endParaRPr lang="en-US" dirty="0">
              <a:solidFill>
                <a:srgbClr val="008380"/>
              </a:solidFill>
            </a:endParaRPr>
          </a:p>
          <a:p>
            <a:pPr>
              <a:defRPr/>
            </a:pPr>
            <a:endParaRPr lang="en-US" b="1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28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572000" y="4581128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/>
              <a:t>X</a:t>
            </a:r>
            <a:endParaRPr lang="de-DE" baseline="-25000" dirty="0"/>
          </a:p>
        </p:txBody>
      </p:sp>
      <p:sp>
        <p:nvSpPr>
          <p:cNvPr id="7" name="Oval 6"/>
          <p:cNvSpPr/>
          <p:nvPr/>
        </p:nvSpPr>
        <p:spPr>
          <a:xfrm>
            <a:off x="5076056" y="473443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5724128" y="51664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/>
          <p:cNvSpPr/>
          <p:nvPr/>
        </p:nvSpPr>
        <p:spPr>
          <a:xfrm>
            <a:off x="5724128" y="58145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>
            <a:stCxn id="7" idx="5"/>
            <a:endCxn id="8" idx="2"/>
          </p:cNvCxnSpPr>
          <p:nvPr/>
        </p:nvCxnSpPr>
        <p:spPr>
          <a:xfrm>
            <a:off x="5198981" y="4857348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8" idx="4"/>
            <a:endCxn id="9" idx="0"/>
          </p:cNvCxnSpPr>
          <p:nvPr/>
        </p:nvCxnSpPr>
        <p:spPr>
          <a:xfrm>
            <a:off x="5796136" y="5310484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076056" y="60305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Oval 17"/>
          <p:cNvSpPr/>
          <p:nvPr/>
        </p:nvSpPr>
        <p:spPr>
          <a:xfrm>
            <a:off x="5076056" y="53825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Oval 18"/>
          <p:cNvSpPr/>
          <p:nvPr/>
        </p:nvSpPr>
        <p:spPr>
          <a:xfrm>
            <a:off x="5724128" y="63906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mit Pfeil 19"/>
          <p:cNvCxnSpPr>
            <a:stCxn id="18" idx="5"/>
            <a:endCxn id="9" idx="2"/>
          </p:cNvCxnSpPr>
          <p:nvPr/>
        </p:nvCxnSpPr>
        <p:spPr>
          <a:xfrm>
            <a:off x="5198981" y="5505420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stCxn id="9" idx="4"/>
            <a:endCxn id="19" idx="0"/>
          </p:cNvCxnSpPr>
          <p:nvPr/>
        </p:nvCxnSpPr>
        <p:spPr>
          <a:xfrm>
            <a:off x="5796136" y="5958556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>
            <a:stCxn id="17" idx="5"/>
            <a:endCxn id="19" idx="2"/>
          </p:cNvCxnSpPr>
          <p:nvPr/>
        </p:nvCxnSpPr>
        <p:spPr>
          <a:xfrm>
            <a:off x="5198981" y="6153492"/>
            <a:ext cx="525147" cy="30912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4572000" y="5238492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4572000" y="5814556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/>
              <a:t>Z</a:t>
            </a:r>
            <a:endParaRPr lang="de-DE" baseline="-25000" dirty="0"/>
          </a:p>
        </p:txBody>
      </p:sp>
      <p:sp>
        <p:nvSpPr>
          <p:cNvPr id="42" name="Textfeld 41"/>
          <p:cNvSpPr txBox="1"/>
          <p:nvPr/>
        </p:nvSpPr>
        <p:spPr>
          <a:xfrm>
            <a:off x="5940152" y="507589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baseline="-25000" dirty="0"/>
          </a:p>
        </p:txBody>
      </p:sp>
      <p:sp>
        <p:nvSpPr>
          <p:cNvPr id="43" name="Textfeld 42"/>
          <p:cNvSpPr txBox="1"/>
          <p:nvPr/>
        </p:nvSpPr>
        <p:spPr>
          <a:xfrm>
            <a:off x="5940152" y="573325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sp>
        <p:nvSpPr>
          <p:cNvPr id="44" name="Textfeld 43"/>
          <p:cNvSpPr txBox="1"/>
          <p:nvPr/>
        </p:nvSpPr>
        <p:spPr>
          <a:xfrm>
            <a:off x="5940152" y="6309320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</a:t>
            </a:r>
            <a:endParaRPr lang="de-DE" baseline="-25000" dirty="0"/>
          </a:p>
        </p:txBody>
      </p:sp>
      <p:sp>
        <p:nvSpPr>
          <p:cNvPr id="5" name="Textfeld 4"/>
          <p:cNvSpPr txBox="1"/>
          <p:nvPr/>
        </p:nvSpPr>
        <p:spPr>
          <a:xfrm>
            <a:off x="2987824" y="2060848"/>
            <a:ext cx="792088" cy="492443"/>
          </a:xfrm>
          <a:prstGeom prst="rect">
            <a:avLst/>
          </a:prstGeom>
          <a:noFill/>
          <a:ln>
            <a:solidFill>
              <a:srgbClr val="E42032"/>
            </a:solidFill>
          </a:ln>
        </p:spPr>
        <p:txBody>
          <a:bodyPr wrap="square" rtlCol="0">
            <a:spAutoFit/>
          </a:bodyPr>
          <a:lstStyle/>
          <a:p>
            <a:endParaRPr lang="de-DE" sz="2600" dirty="0" smtClean="0"/>
          </a:p>
        </p:txBody>
      </p:sp>
      <p:sp>
        <p:nvSpPr>
          <p:cNvPr id="24" name="Textfeld 23"/>
          <p:cNvSpPr txBox="1"/>
          <p:nvPr/>
        </p:nvSpPr>
        <p:spPr>
          <a:xfrm>
            <a:off x="2915816" y="1124744"/>
            <a:ext cx="792088" cy="492443"/>
          </a:xfrm>
          <a:prstGeom prst="rect">
            <a:avLst/>
          </a:prstGeom>
          <a:noFill/>
          <a:ln>
            <a:solidFill>
              <a:srgbClr val="E42032"/>
            </a:solidFill>
          </a:ln>
        </p:spPr>
        <p:txBody>
          <a:bodyPr wrap="square" rtlCol="0">
            <a:spAutoFit/>
          </a:bodyPr>
          <a:lstStyle/>
          <a:p>
            <a:endParaRPr lang="de-DE" sz="2600" dirty="0" smtClean="0"/>
          </a:p>
        </p:txBody>
      </p:sp>
      <p:sp>
        <p:nvSpPr>
          <p:cNvPr id="25" name="Textfeld 24"/>
          <p:cNvSpPr txBox="1"/>
          <p:nvPr/>
        </p:nvSpPr>
        <p:spPr>
          <a:xfrm>
            <a:off x="2915816" y="2996952"/>
            <a:ext cx="792088" cy="492443"/>
          </a:xfrm>
          <a:prstGeom prst="rect">
            <a:avLst/>
          </a:prstGeom>
          <a:noFill/>
          <a:ln>
            <a:solidFill>
              <a:srgbClr val="E42032"/>
            </a:solidFill>
          </a:ln>
        </p:spPr>
        <p:txBody>
          <a:bodyPr wrap="square" rtlCol="0">
            <a:spAutoFit/>
          </a:bodyPr>
          <a:lstStyle/>
          <a:p>
            <a:endParaRPr lang="de-DE" sz="2600" dirty="0" smtClean="0"/>
          </a:p>
        </p:txBody>
      </p:sp>
    </p:spTree>
    <p:extLst>
      <p:ext uri="{BB962C8B-B14F-4D97-AF65-F5344CB8AC3E}">
        <p14:creationId xmlns:p14="http://schemas.microsoft.com/office/powerpoint/2010/main" val="928203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4" grpId="0" animBg="1"/>
      <p:bldP spid="2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Intransitive Dependence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176241"/>
          </a:xfrm>
          <a:ln>
            <a:solidFill>
              <a:srgbClr val="FF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 smtClean="0">
                <a:solidFill>
                  <a:srgbClr val="FF6600"/>
                </a:solidFill>
              </a:rPr>
              <a:t>Example (</a:t>
            </a:r>
            <a:r>
              <a:rPr lang="en-US" dirty="0" smtClean="0">
                <a:solidFill>
                  <a:srgbClr val="FF6600"/>
                </a:solidFill>
              </a:rPr>
              <a:t>SCM 4)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</a:p>
          <a:p>
            <a:pPr marL="0" indent="0">
              <a:buNone/>
              <a:defRPr/>
            </a:pPr>
            <a:r>
              <a:rPr lang="en-US" dirty="0" smtClean="0">
                <a:solidFill>
                  <a:srgbClr val="008380"/>
                </a:solidFill>
              </a:rPr>
              <a:t>V = {X,Y,Z}		U = {U</a:t>
            </a:r>
            <a:r>
              <a:rPr lang="en-US" baseline="-25000" dirty="0" smtClean="0">
                <a:solidFill>
                  <a:srgbClr val="008380"/>
                </a:solidFill>
              </a:rPr>
              <a:t>X</a:t>
            </a:r>
            <a:r>
              <a:rPr lang="en-US" dirty="0" smtClean="0">
                <a:solidFill>
                  <a:srgbClr val="008380"/>
                </a:solidFill>
              </a:rPr>
              <a:t>,U</a:t>
            </a:r>
            <a:r>
              <a:rPr lang="en-US" baseline="-25000" dirty="0" smtClean="0">
                <a:solidFill>
                  <a:srgbClr val="008380"/>
                </a:solidFill>
              </a:rPr>
              <a:t>Y</a:t>
            </a:r>
            <a:r>
              <a:rPr lang="en-US" dirty="0" smtClean="0">
                <a:solidFill>
                  <a:srgbClr val="008380"/>
                </a:solidFill>
              </a:rPr>
              <a:t>,U</a:t>
            </a:r>
            <a:r>
              <a:rPr lang="en-US" baseline="-25000" dirty="0" smtClean="0">
                <a:solidFill>
                  <a:srgbClr val="008380"/>
                </a:solidFill>
              </a:rPr>
              <a:t>Z</a:t>
            </a:r>
            <a:r>
              <a:rPr lang="en-US" dirty="0" smtClean="0">
                <a:solidFill>
                  <a:srgbClr val="008380"/>
                </a:solidFill>
              </a:rPr>
              <a:t>}	F = { </a:t>
            </a:r>
            <a:r>
              <a:rPr lang="en-US" dirty="0" err="1" smtClean="0">
                <a:solidFill>
                  <a:srgbClr val="008380"/>
                </a:solidFill>
              </a:rPr>
              <a:t>f</a:t>
            </a:r>
            <a:r>
              <a:rPr lang="en-US" baseline="-25000" dirty="0" err="1" smtClean="0">
                <a:solidFill>
                  <a:srgbClr val="008380"/>
                </a:solidFill>
              </a:rPr>
              <a:t>X</a:t>
            </a:r>
            <a:r>
              <a:rPr lang="en-US" dirty="0" err="1" smtClean="0">
                <a:solidFill>
                  <a:srgbClr val="008380"/>
                </a:solidFill>
              </a:rPr>
              <a:t>,f</a:t>
            </a:r>
            <a:r>
              <a:rPr lang="en-US" baseline="-25000" dirty="0" err="1" smtClean="0">
                <a:solidFill>
                  <a:srgbClr val="008380"/>
                </a:solidFill>
              </a:rPr>
              <a:t>Y</a:t>
            </a:r>
            <a:r>
              <a:rPr lang="en-US" dirty="0" err="1" smtClean="0">
                <a:solidFill>
                  <a:srgbClr val="008380"/>
                </a:solidFill>
              </a:rPr>
              <a:t>,f</a:t>
            </a:r>
            <a:r>
              <a:rPr lang="en-US" baseline="-25000" dirty="0" err="1" smtClean="0">
                <a:solidFill>
                  <a:srgbClr val="008380"/>
                </a:solidFill>
              </a:rPr>
              <a:t>Z</a:t>
            </a:r>
            <a:r>
              <a:rPr lang="en-US" baseline="-25000" dirty="0" smtClean="0">
                <a:solidFill>
                  <a:srgbClr val="008380"/>
                </a:solidFill>
              </a:rPr>
              <a:t> </a:t>
            </a:r>
            <a:r>
              <a:rPr lang="en-US" dirty="0" smtClean="0">
                <a:solidFill>
                  <a:srgbClr val="008380"/>
                </a:solidFill>
              </a:rPr>
              <a:t>}</a:t>
            </a:r>
          </a:p>
          <a:p>
            <a:pPr lvl="1">
              <a:defRPr/>
            </a:pPr>
            <a:r>
              <a:rPr lang="en-US" dirty="0" err="1" smtClean="0">
                <a:solidFill>
                  <a:srgbClr val="008380"/>
                </a:solidFill>
              </a:rPr>
              <a:t>f</a:t>
            </a:r>
            <a:r>
              <a:rPr lang="en-US" baseline="-25000" dirty="0" err="1" smtClean="0">
                <a:solidFill>
                  <a:srgbClr val="008380"/>
                </a:solidFill>
              </a:rPr>
              <a:t>X</a:t>
            </a:r>
            <a:r>
              <a:rPr lang="en-US" dirty="0" smtClean="0">
                <a:solidFill>
                  <a:srgbClr val="008380"/>
                </a:solidFill>
              </a:rPr>
              <a:t>: X =  U</a:t>
            </a:r>
            <a:r>
              <a:rPr lang="en-US" baseline="-25000" dirty="0" smtClean="0">
                <a:solidFill>
                  <a:srgbClr val="008380"/>
                </a:solidFill>
              </a:rPr>
              <a:t>X</a:t>
            </a:r>
          </a:p>
          <a:p>
            <a:pPr marL="457200" lvl="1" indent="0">
              <a:buNone/>
              <a:defRPr/>
            </a:pPr>
            <a:endParaRPr lang="en-US" dirty="0" smtClean="0"/>
          </a:p>
          <a:p>
            <a:pPr lvl="1">
              <a:defRPr/>
            </a:pPr>
            <a:endParaRPr lang="en-US" baseline="-25000" dirty="0"/>
          </a:p>
          <a:p>
            <a:pPr lvl="1">
              <a:defRPr/>
            </a:pPr>
            <a:r>
              <a:rPr lang="en-US" dirty="0" err="1" smtClean="0">
                <a:solidFill>
                  <a:srgbClr val="008380"/>
                </a:solidFill>
              </a:rPr>
              <a:t>f</a:t>
            </a:r>
            <a:r>
              <a:rPr lang="en-US" baseline="-25000" dirty="0" err="1" smtClean="0">
                <a:solidFill>
                  <a:srgbClr val="008380"/>
                </a:solidFill>
              </a:rPr>
              <a:t>Y</a:t>
            </a:r>
            <a:r>
              <a:rPr lang="en-US" dirty="0" smtClean="0">
                <a:solidFill>
                  <a:srgbClr val="008380"/>
                </a:solidFill>
              </a:rPr>
              <a:t>: Y =  </a:t>
            </a:r>
            <a:endParaRPr lang="en-US" baseline="-25000" dirty="0">
              <a:solidFill>
                <a:srgbClr val="008380"/>
              </a:solidFill>
            </a:endParaRPr>
          </a:p>
          <a:p>
            <a:pPr marL="457200" lvl="1" indent="0">
              <a:buNone/>
              <a:defRPr/>
            </a:pPr>
            <a:endParaRPr lang="en-US" baseline="-25000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err="1" smtClean="0">
                <a:solidFill>
                  <a:srgbClr val="008380"/>
                </a:solidFill>
              </a:rPr>
              <a:t>f</a:t>
            </a:r>
            <a:r>
              <a:rPr lang="en-US" baseline="-25000" dirty="0" err="1" smtClean="0">
                <a:solidFill>
                  <a:srgbClr val="008380"/>
                </a:solidFill>
              </a:rPr>
              <a:t>Z</a:t>
            </a:r>
            <a:r>
              <a:rPr lang="en-US" dirty="0" smtClean="0">
                <a:solidFill>
                  <a:srgbClr val="008380"/>
                </a:solidFill>
              </a:rPr>
              <a:t>: Z = </a:t>
            </a:r>
            <a:endParaRPr lang="en-US" baseline="-25000" dirty="0" smtClean="0">
              <a:solidFill>
                <a:srgbClr val="00838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29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6609315" y="2936756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/>
              <a:t>X</a:t>
            </a:r>
            <a:endParaRPr lang="de-DE" baseline="-25000" dirty="0"/>
          </a:p>
        </p:txBody>
      </p:sp>
      <p:sp>
        <p:nvSpPr>
          <p:cNvPr id="7" name="Oval 6"/>
          <p:cNvSpPr/>
          <p:nvPr/>
        </p:nvSpPr>
        <p:spPr>
          <a:xfrm>
            <a:off x="7113371" y="309006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7761443" y="35221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/>
          <p:cNvSpPr/>
          <p:nvPr/>
        </p:nvSpPr>
        <p:spPr>
          <a:xfrm>
            <a:off x="7761443" y="41701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>
            <a:stCxn id="7" idx="5"/>
            <a:endCxn id="8" idx="2"/>
          </p:cNvCxnSpPr>
          <p:nvPr/>
        </p:nvCxnSpPr>
        <p:spPr>
          <a:xfrm>
            <a:off x="7236296" y="3212976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8" idx="4"/>
            <a:endCxn id="9" idx="0"/>
          </p:cNvCxnSpPr>
          <p:nvPr/>
        </p:nvCxnSpPr>
        <p:spPr>
          <a:xfrm>
            <a:off x="7833451" y="3666112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7113371" y="43862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Oval 17"/>
          <p:cNvSpPr/>
          <p:nvPr/>
        </p:nvSpPr>
        <p:spPr>
          <a:xfrm>
            <a:off x="7113371" y="373813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Oval 18"/>
          <p:cNvSpPr/>
          <p:nvPr/>
        </p:nvSpPr>
        <p:spPr>
          <a:xfrm>
            <a:off x="7761443" y="47462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mit Pfeil 19"/>
          <p:cNvCxnSpPr>
            <a:stCxn id="18" idx="5"/>
            <a:endCxn id="9" idx="2"/>
          </p:cNvCxnSpPr>
          <p:nvPr/>
        </p:nvCxnSpPr>
        <p:spPr>
          <a:xfrm>
            <a:off x="7236296" y="3861048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stCxn id="9" idx="4"/>
            <a:endCxn id="19" idx="0"/>
          </p:cNvCxnSpPr>
          <p:nvPr/>
        </p:nvCxnSpPr>
        <p:spPr>
          <a:xfrm>
            <a:off x="7833451" y="4314184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>
            <a:stCxn id="17" idx="5"/>
            <a:endCxn id="19" idx="2"/>
          </p:cNvCxnSpPr>
          <p:nvPr/>
        </p:nvCxnSpPr>
        <p:spPr>
          <a:xfrm>
            <a:off x="7236296" y="4509120"/>
            <a:ext cx="525147" cy="30912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6609315" y="3594120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6609315" y="4170184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/>
              <a:t>Z</a:t>
            </a:r>
            <a:endParaRPr lang="de-DE" baseline="-25000" dirty="0"/>
          </a:p>
        </p:txBody>
      </p:sp>
      <p:sp>
        <p:nvSpPr>
          <p:cNvPr id="42" name="Textfeld 41"/>
          <p:cNvSpPr txBox="1"/>
          <p:nvPr/>
        </p:nvSpPr>
        <p:spPr>
          <a:xfrm>
            <a:off x="7977467" y="3431520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baseline="-25000" dirty="0"/>
          </a:p>
        </p:txBody>
      </p:sp>
      <p:sp>
        <p:nvSpPr>
          <p:cNvPr id="43" name="Textfeld 42"/>
          <p:cNvSpPr txBox="1"/>
          <p:nvPr/>
        </p:nvSpPr>
        <p:spPr>
          <a:xfrm>
            <a:off x="7977467" y="4088884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sp>
        <p:nvSpPr>
          <p:cNvPr id="44" name="Textfeld 43"/>
          <p:cNvSpPr txBox="1"/>
          <p:nvPr/>
        </p:nvSpPr>
        <p:spPr>
          <a:xfrm>
            <a:off x="7990428" y="4664948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</a:t>
            </a:r>
            <a:endParaRPr lang="de-DE" baseline="-25000" dirty="0"/>
          </a:p>
        </p:txBody>
      </p:sp>
      <p:sp>
        <p:nvSpPr>
          <p:cNvPr id="5" name="Textfeld 4"/>
          <p:cNvSpPr txBox="1"/>
          <p:nvPr/>
        </p:nvSpPr>
        <p:spPr>
          <a:xfrm>
            <a:off x="2915816" y="2948752"/>
            <a:ext cx="307526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008380"/>
                </a:solidFill>
              </a:rPr>
              <a:t>a   </a:t>
            </a:r>
            <a:r>
              <a:rPr lang="de-DE" sz="2400" dirty="0" smtClean="0"/>
              <a:t> </a:t>
            </a:r>
            <a:r>
              <a:rPr lang="de-DE" sz="2400" dirty="0" err="1" smtClean="0"/>
              <a:t>if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X = 1 &amp; U</a:t>
            </a:r>
            <a:r>
              <a:rPr lang="de-DE" sz="2400" baseline="-25000" dirty="0" smtClean="0">
                <a:solidFill>
                  <a:srgbClr val="008380"/>
                </a:solidFill>
              </a:rPr>
              <a:t>Y</a:t>
            </a:r>
            <a:r>
              <a:rPr lang="de-DE" sz="2400" dirty="0" smtClean="0">
                <a:solidFill>
                  <a:srgbClr val="008380"/>
                </a:solidFill>
              </a:rPr>
              <a:t>= 1</a:t>
            </a:r>
          </a:p>
          <a:p>
            <a:r>
              <a:rPr lang="de-DE" sz="2400" dirty="0" smtClean="0">
                <a:solidFill>
                  <a:srgbClr val="008380"/>
                </a:solidFill>
              </a:rPr>
              <a:t>b    </a:t>
            </a:r>
            <a:r>
              <a:rPr lang="de-DE" sz="2400" dirty="0" err="1" smtClean="0">
                <a:solidFill>
                  <a:srgbClr val="000000"/>
                </a:solidFill>
              </a:rPr>
              <a:t>if</a:t>
            </a:r>
            <a:r>
              <a:rPr lang="de-DE" sz="2400" dirty="0" smtClean="0">
                <a:solidFill>
                  <a:srgbClr val="000000"/>
                </a:solidFill>
              </a:rPr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X = 2 &amp; U</a:t>
            </a:r>
            <a:r>
              <a:rPr lang="de-DE" sz="2400" baseline="-25000" dirty="0" smtClean="0">
                <a:solidFill>
                  <a:srgbClr val="008380"/>
                </a:solidFill>
              </a:rPr>
              <a:t>Y</a:t>
            </a:r>
            <a:r>
              <a:rPr lang="de-DE" sz="2400" dirty="0" smtClean="0">
                <a:solidFill>
                  <a:srgbClr val="008380"/>
                </a:solidFill>
              </a:rPr>
              <a:t> = 1</a:t>
            </a:r>
          </a:p>
          <a:p>
            <a:r>
              <a:rPr lang="de-DE" sz="2400" dirty="0">
                <a:solidFill>
                  <a:srgbClr val="008380"/>
                </a:solidFill>
              </a:rPr>
              <a:t>c</a:t>
            </a:r>
            <a:r>
              <a:rPr lang="de-DE" sz="2400" dirty="0" smtClean="0">
                <a:solidFill>
                  <a:srgbClr val="008380"/>
                </a:solidFill>
              </a:rPr>
              <a:t>    </a:t>
            </a:r>
            <a:r>
              <a:rPr lang="de-DE" sz="2400" dirty="0" err="1" smtClean="0">
                <a:solidFill>
                  <a:srgbClr val="000000"/>
                </a:solidFill>
              </a:rPr>
              <a:t>if</a:t>
            </a:r>
            <a:r>
              <a:rPr lang="de-DE" sz="2400" dirty="0" smtClean="0">
                <a:solidFill>
                  <a:srgbClr val="000000"/>
                </a:solidFill>
              </a:rPr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U</a:t>
            </a:r>
            <a:r>
              <a:rPr lang="de-DE" sz="2400" baseline="-25000" dirty="0" smtClean="0">
                <a:solidFill>
                  <a:srgbClr val="008380"/>
                </a:solidFill>
              </a:rPr>
              <a:t>Y</a:t>
            </a:r>
            <a:r>
              <a:rPr lang="de-DE" sz="2400" dirty="0" smtClean="0">
                <a:solidFill>
                  <a:srgbClr val="008380"/>
                </a:solidFill>
              </a:rPr>
              <a:t> = 2</a:t>
            </a:r>
          </a:p>
        </p:txBody>
      </p:sp>
      <p:sp>
        <p:nvSpPr>
          <p:cNvPr id="24" name="Geschweifte Klammer links 23"/>
          <p:cNvSpPr/>
          <p:nvPr/>
        </p:nvSpPr>
        <p:spPr>
          <a:xfrm>
            <a:off x="2411760" y="2996952"/>
            <a:ext cx="576064" cy="1080120"/>
          </a:xfrm>
          <a:prstGeom prst="leftBrace">
            <a:avLst/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Textfeld 24"/>
          <p:cNvSpPr txBox="1"/>
          <p:nvPr/>
        </p:nvSpPr>
        <p:spPr>
          <a:xfrm>
            <a:off x="2987824" y="4293096"/>
            <a:ext cx="30752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solidFill>
                  <a:srgbClr val="008380"/>
                </a:solidFill>
              </a:rPr>
              <a:t>i</a:t>
            </a:r>
            <a:r>
              <a:rPr lang="de-DE" sz="2400" dirty="0" smtClean="0">
                <a:solidFill>
                  <a:srgbClr val="008380"/>
                </a:solidFill>
              </a:rPr>
              <a:t>    </a:t>
            </a:r>
            <a:r>
              <a:rPr lang="de-DE" sz="2400" dirty="0" err="1" smtClean="0"/>
              <a:t>if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rgbClr val="008380"/>
                </a:solidFill>
              </a:rPr>
              <a:t>Y = c </a:t>
            </a:r>
            <a:r>
              <a:rPr lang="de-DE" sz="2400" dirty="0" err="1" smtClean="0">
                <a:solidFill>
                  <a:srgbClr val="008380"/>
                </a:solidFill>
              </a:rPr>
              <a:t>or</a:t>
            </a:r>
            <a:r>
              <a:rPr lang="de-DE" sz="2400" dirty="0" smtClean="0">
                <a:solidFill>
                  <a:srgbClr val="008380"/>
                </a:solidFill>
              </a:rPr>
              <a:t>  U</a:t>
            </a:r>
            <a:r>
              <a:rPr lang="de-DE" sz="2400" baseline="-25000" dirty="0" smtClean="0">
                <a:solidFill>
                  <a:srgbClr val="008380"/>
                </a:solidFill>
              </a:rPr>
              <a:t>Z</a:t>
            </a:r>
            <a:r>
              <a:rPr lang="de-DE" sz="2400" dirty="0" smtClean="0">
                <a:solidFill>
                  <a:srgbClr val="008380"/>
                </a:solidFill>
              </a:rPr>
              <a:t>= 1</a:t>
            </a:r>
          </a:p>
          <a:p>
            <a:r>
              <a:rPr lang="de-DE" sz="2400" dirty="0" err="1">
                <a:solidFill>
                  <a:srgbClr val="008380"/>
                </a:solidFill>
              </a:rPr>
              <a:t>j</a:t>
            </a:r>
            <a:r>
              <a:rPr lang="de-DE" sz="2400" dirty="0" smtClean="0">
                <a:solidFill>
                  <a:srgbClr val="008380"/>
                </a:solidFill>
              </a:rPr>
              <a:t>    </a:t>
            </a:r>
            <a:r>
              <a:rPr lang="de-DE" sz="2400" dirty="0" err="1" smtClean="0">
                <a:solidFill>
                  <a:srgbClr val="000000"/>
                </a:solidFill>
              </a:rPr>
              <a:t>if</a:t>
            </a:r>
            <a:r>
              <a:rPr lang="de-DE" sz="2400" dirty="0" smtClean="0">
                <a:solidFill>
                  <a:srgbClr val="000000"/>
                </a:solidFill>
              </a:rPr>
              <a:t> </a:t>
            </a:r>
            <a:r>
              <a:rPr lang="de-DE" sz="2400" dirty="0">
                <a:solidFill>
                  <a:srgbClr val="008380"/>
                </a:solidFill>
              </a:rPr>
              <a:t>Y ≠ c &amp; U</a:t>
            </a:r>
            <a:r>
              <a:rPr lang="de-DE" sz="2400" baseline="-25000" dirty="0">
                <a:solidFill>
                  <a:srgbClr val="008380"/>
                </a:solidFill>
              </a:rPr>
              <a:t>Z</a:t>
            </a:r>
            <a:r>
              <a:rPr lang="de-DE" sz="2400" dirty="0">
                <a:solidFill>
                  <a:srgbClr val="008380"/>
                </a:solidFill>
              </a:rPr>
              <a:t> = 2 </a:t>
            </a:r>
            <a:endParaRPr lang="de-DE" sz="2400" dirty="0" smtClean="0">
              <a:solidFill>
                <a:srgbClr val="008380"/>
              </a:solidFill>
            </a:endParaRPr>
          </a:p>
        </p:txBody>
      </p:sp>
      <p:sp>
        <p:nvSpPr>
          <p:cNvPr id="26" name="Geschweifte Klammer links 25"/>
          <p:cNvSpPr/>
          <p:nvPr/>
        </p:nvSpPr>
        <p:spPr>
          <a:xfrm>
            <a:off x="2411760" y="4365104"/>
            <a:ext cx="504056" cy="720080"/>
          </a:xfrm>
          <a:prstGeom prst="leftBrace">
            <a:avLst>
              <a:gd name="adj1" fmla="val 28607"/>
              <a:gd name="adj2" fmla="val 50000"/>
            </a:avLst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/>
          <p:cNvSpPr txBox="1"/>
          <p:nvPr/>
        </p:nvSpPr>
        <p:spPr>
          <a:xfrm>
            <a:off x="611560" y="5373216"/>
            <a:ext cx="6994222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de-DE" sz="2600" dirty="0" smtClean="0">
                <a:solidFill>
                  <a:srgbClr val="008380"/>
                </a:solidFill>
              </a:rPr>
              <a:t>Y</a:t>
            </a:r>
            <a:r>
              <a:rPr lang="de-DE" sz="2600" dirty="0" smtClean="0"/>
              <a:t> </a:t>
            </a:r>
            <a:r>
              <a:rPr lang="de-DE" sz="2600" dirty="0" err="1" smtClean="0"/>
              <a:t>depends</a:t>
            </a:r>
            <a:r>
              <a:rPr lang="de-DE" sz="2600" dirty="0" smtClean="0"/>
              <a:t> on </a:t>
            </a:r>
            <a:r>
              <a:rPr lang="de-DE" sz="2600" dirty="0" smtClean="0">
                <a:solidFill>
                  <a:srgbClr val="008380"/>
                </a:solidFill>
              </a:rPr>
              <a:t>X, Z </a:t>
            </a:r>
            <a:r>
              <a:rPr lang="de-DE" sz="2600" dirty="0" err="1" smtClean="0"/>
              <a:t>depends</a:t>
            </a:r>
            <a:r>
              <a:rPr lang="de-DE" sz="2600" dirty="0" smtClean="0"/>
              <a:t> on </a:t>
            </a:r>
            <a:r>
              <a:rPr lang="de-DE" sz="2600" dirty="0" smtClean="0">
                <a:solidFill>
                  <a:srgbClr val="008380"/>
                </a:solidFill>
              </a:rPr>
              <a:t>Y</a:t>
            </a:r>
            <a:r>
              <a:rPr lang="de-DE" sz="2600" dirty="0" smtClean="0"/>
              <a:t> </a:t>
            </a:r>
            <a:r>
              <a:rPr lang="de-DE" sz="2600" dirty="0" smtClean="0">
                <a:solidFill>
                  <a:srgbClr val="FF0000"/>
                </a:solidFill>
              </a:rPr>
              <a:t>but</a:t>
            </a:r>
          </a:p>
          <a:p>
            <a:r>
              <a:rPr lang="de-DE" sz="2600" dirty="0" smtClean="0"/>
              <a:t>     </a:t>
            </a:r>
            <a:r>
              <a:rPr lang="de-DE" sz="2600" dirty="0" smtClean="0">
                <a:solidFill>
                  <a:srgbClr val="008380"/>
                </a:solidFill>
              </a:rPr>
              <a:t>Z</a:t>
            </a:r>
            <a:r>
              <a:rPr lang="de-DE" sz="2600" dirty="0" smtClean="0"/>
              <a:t> </a:t>
            </a:r>
            <a:r>
              <a:rPr lang="de-DE" sz="2600" dirty="0" err="1" smtClean="0"/>
              <a:t>does</a:t>
            </a:r>
            <a:r>
              <a:rPr lang="de-DE" sz="2600" dirty="0" smtClean="0"/>
              <a:t> not </a:t>
            </a:r>
            <a:r>
              <a:rPr lang="de-DE" sz="2600" dirty="0" err="1" smtClean="0"/>
              <a:t>depend</a:t>
            </a:r>
            <a:r>
              <a:rPr lang="de-DE" sz="2600" dirty="0" smtClean="0"/>
              <a:t> on </a:t>
            </a:r>
            <a:r>
              <a:rPr lang="de-DE" sz="2600" dirty="0" smtClean="0">
                <a:solidFill>
                  <a:srgbClr val="008380"/>
                </a:solidFill>
              </a:rPr>
              <a:t>X</a:t>
            </a:r>
            <a:r>
              <a:rPr lang="de-DE" sz="2600" dirty="0" smtClean="0"/>
              <a:t> </a:t>
            </a:r>
          </a:p>
          <a:p>
            <a:pPr marL="457200" indent="-457200">
              <a:buFont typeface="Arial"/>
              <a:buChar char="•"/>
            </a:pPr>
            <a:r>
              <a:rPr lang="de-DE" sz="2600" dirty="0" smtClean="0"/>
              <a:t>``Variable </a:t>
            </a:r>
            <a:r>
              <a:rPr lang="de-DE" sz="2600" dirty="0" err="1" smtClean="0"/>
              <a:t>level</a:t>
            </a:r>
            <a:r>
              <a:rPr lang="de-DE" sz="2600" dirty="0" smtClean="0"/>
              <a:t>‘‘ </a:t>
            </a:r>
            <a:r>
              <a:rPr lang="de-DE" sz="2600" dirty="0" err="1" smtClean="0"/>
              <a:t>graph</a:t>
            </a:r>
            <a:r>
              <a:rPr lang="de-DE" sz="2600" dirty="0" smtClean="0"/>
              <a:t> </a:t>
            </a:r>
            <a:r>
              <a:rPr lang="de-DE" sz="2600" dirty="0" err="1" smtClean="0"/>
              <a:t>hides</a:t>
            </a:r>
            <a:r>
              <a:rPr lang="de-DE" sz="2600" dirty="0" smtClean="0"/>
              <a:t> </a:t>
            </a:r>
            <a:r>
              <a:rPr lang="de-DE" sz="2600" dirty="0" err="1" smtClean="0"/>
              <a:t>independence</a:t>
            </a:r>
            <a:r>
              <a:rPr lang="de-DE" sz="2600" dirty="0" smtClean="0"/>
              <a:t> 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5796136" y="5805264"/>
            <a:ext cx="3096344" cy="307777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400" dirty="0" err="1" smtClean="0"/>
              <a:t>Typo</a:t>
            </a:r>
            <a:r>
              <a:rPr lang="de-DE" sz="1400" dirty="0" smtClean="0"/>
              <a:t> in </a:t>
            </a:r>
            <a:r>
              <a:rPr lang="de-DE" sz="1400" dirty="0" err="1" smtClean="0"/>
              <a:t>book</a:t>
            </a:r>
            <a:r>
              <a:rPr lang="de-DE" sz="1400" dirty="0" smtClean="0"/>
              <a:t> </a:t>
            </a:r>
            <a:r>
              <a:rPr lang="de-DE" sz="1400" dirty="0" err="1" smtClean="0"/>
              <a:t>of</a:t>
            </a:r>
            <a:r>
              <a:rPr lang="de-DE" sz="1400" dirty="0" smtClean="0"/>
              <a:t> </a:t>
            </a:r>
            <a:r>
              <a:rPr lang="de-DE" sz="1400" dirty="0" err="1" smtClean="0"/>
              <a:t>Pear</a:t>
            </a:r>
            <a:r>
              <a:rPr lang="de-DE" sz="1400" dirty="0" smtClean="0"/>
              <a:t> et al.</a:t>
            </a:r>
          </a:p>
        </p:txBody>
      </p:sp>
      <p:cxnSp>
        <p:nvCxnSpPr>
          <p:cNvPr id="28" name="Gerade Verbindung mit Pfeil 27"/>
          <p:cNvCxnSpPr/>
          <p:nvPr/>
        </p:nvCxnSpPr>
        <p:spPr>
          <a:xfrm flipH="1" flipV="1">
            <a:off x="5796136" y="4797152"/>
            <a:ext cx="1584176" cy="100811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9876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Literature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J.Pearl</a:t>
            </a:r>
            <a:r>
              <a:rPr lang="en-US" dirty="0" smtClean="0"/>
              <a:t>, M. </a:t>
            </a:r>
            <a:r>
              <a:rPr lang="en-US" dirty="0" err="1" smtClean="0"/>
              <a:t>Glymour</a:t>
            </a:r>
            <a:r>
              <a:rPr lang="en-US" dirty="0" smtClean="0"/>
              <a:t>, N. P. Jewell: Causal inference in statistics – A primer, Wiley, 2016. </a:t>
            </a:r>
          </a:p>
          <a:p>
            <a:pPr marL="0" indent="0">
              <a:buNone/>
              <a:defRPr/>
            </a:pPr>
            <a:r>
              <a:rPr lang="en-US" dirty="0" smtClean="0"/>
              <a:t>                                                           (Main Reference)</a:t>
            </a:r>
          </a:p>
          <a:p>
            <a:pPr>
              <a:defRPr/>
            </a:pPr>
            <a:r>
              <a:rPr lang="en-US" dirty="0" smtClean="0"/>
              <a:t>J. Pearl: Causality, CUP, 2000.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Independence Rule in Chains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2304033"/>
          </a:xfrm>
          <a:ln>
            <a:solidFill>
              <a:srgbClr val="E4203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 smtClean="0">
                <a:solidFill>
                  <a:srgbClr val="FF0000"/>
                </a:solidFill>
              </a:rPr>
              <a:t>Rule 1</a:t>
            </a:r>
            <a:r>
              <a:rPr lang="en-US" b="1" dirty="0" smtClean="0"/>
              <a:t> </a:t>
            </a:r>
            <a:r>
              <a:rPr lang="en-US" dirty="0" smtClean="0"/>
              <a:t>(Conditional Independence in Chains)</a:t>
            </a:r>
          </a:p>
          <a:p>
            <a:pPr marL="0" indent="0">
              <a:buNone/>
              <a:defRPr/>
            </a:pPr>
            <a:r>
              <a:rPr lang="en-US" dirty="0" smtClean="0"/>
              <a:t>Variables </a:t>
            </a:r>
            <a:r>
              <a:rPr lang="en-US" dirty="0" smtClean="0">
                <a:solidFill>
                  <a:srgbClr val="008380"/>
                </a:solidFill>
              </a:rPr>
              <a:t>X </a:t>
            </a:r>
            <a:r>
              <a:rPr lang="en-US" dirty="0" smtClean="0"/>
              <a:t>and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 smtClean="0"/>
              <a:t> are independent given set of variables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 smtClean="0"/>
              <a:t> </a:t>
            </a:r>
            <a:r>
              <a:rPr lang="en-US" dirty="0"/>
              <a:t>	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</a:p>
          <a:p>
            <a:pPr marL="0" indent="0">
              <a:buNone/>
              <a:defRPr/>
            </a:pPr>
            <a:r>
              <a:rPr lang="en-US" dirty="0" smtClean="0"/>
              <a:t>there is only one path between 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dirty="0" smtClean="0"/>
              <a:t> and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 smtClean="0"/>
              <a:t> and this path is unidirectional </a:t>
            </a:r>
            <a:r>
              <a:rPr lang="en-US" smtClean="0"/>
              <a:t>and </a:t>
            </a:r>
            <a:r>
              <a:rPr lang="en-US" smtClean="0">
                <a:solidFill>
                  <a:srgbClr val="008380"/>
                </a:solidFill>
              </a:rPr>
              <a:t>Y</a:t>
            </a:r>
            <a:r>
              <a:rPr lang="en-US" smtClean="0"/>
              <a:t> </a:t>
            </a:r>
            <a:r>
              <a:rPr lang="en-US" dirty="0" smtClean="0"/>
              <a:t>intercepts that path</a:t>
            </a:r>
            <a:endParaRPr lang="en-US" baseline="-250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30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233051" y="452093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/>
              <a:t>X</a:t>
            </a:r>
            <a:endParaRPr lang="de-DE" baseline="-25000" dirty="0"/>
          </a:p>
        </p:txBody>
      </p:sp>
      <p:sp>
        <p:nvSpPr>
          <p:cNvPr id="7" name="Oval 6"/>
          <p:cNvSpPr/>
          <p:nvPr/>
        </p:nvSpPr>
        <p:spPr>
          <a:xfrm>
            <a:off x="4737107" y="46742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5385179" y="510628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/>
          <p:cNvSpPr/>
          <p:nvPr/>
        </p:nvSpPr>
        <p:spPr>
          <a:xfrm>
            <a:off x="5385179" y="575436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>
            <a:stCxn id="7" idx="5"/>
            <a:endCxn id="8" idx="2"/>
          </p:cNvCxnSpPr>
          <p:nvPr/>
        </p:nvCxnSpPr>
        <p:spPr>
          <a:xfrm>
            <a:off x="4860032" y="4797152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8" idx="4"/>
            <a:endCxn id="9" idx="0"/>
          </p:cNvCxnSpPr>
          <p:nvPr/>
        </p:nvCxnSpPr>
        <p:spPr>
          <a:xfrm>
            <a:off x="5457187" y="5250288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4737107" y="59703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Oval 17"/>
          <p:cNvSpPr/>
          <p:nvPr/>
        </p:nvSpPr>
        <p:spPr>
          <a:xfrm>
            <a:off x="4737107" y="53223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Oval 18"/>
          <p:cNvSpPr/>
          <p:nvPr/>
        </p:nvSpPr>
        <p:spPr>
          <a:xfrm>
            <a:off x="5385179" y="633042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mit Pfeil 19"/>
          <p:cNvCxnSpPr>
            <a:stCxn id="18" idx="5"/>
            <a:endCxn id="9" idx="2"/>
          </p:cNvCxnSpPr>
          <p:nvPr/>
        </p:nvCxnSpPr>
        <p:spPr>
          <a:xfrm>
            <a:off x="4860032" y="5445224"/>
            <a:ext cx="525147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stCxn id="9" idx="4"/>
            <a:endCxn id="19" idx="0"/>
          </p:cNvCxnSpPr>
          <p:nvPr/>
        </p:nvCxnSpPr>
        <p:spPr>
          <a:xfrm>
            <a:off x="5457187" y="5898360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>
            <a:stCxn id="17" idx="5"/>
            <a:endCxn id="19" idx="2"/>
          </p:cNvCxnSpPr>
          <p:nvPr/>
        </p:nvCxnSpPr>
        <p:spPr>
          <a:xfrm>
            <a:off x="4860032" y="6093296"/>
            <a:ext cx="525147" cy="30912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4233051" y="5178296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4233051" y="5754360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/>
              <a:t>Z</a:t>
            </a:r>
            <a:endParaRPr lang="de-DE" baseline="-25000" dirty="0"/>
          </a:p>
        </p:txBody>
      </p:sp>
      <p:sp>
        <p:nvSpPr>
          <p:cNvPr id="42" name="Textfeld 41"/>
          <p:cNvSpPr txBox="1"/>
          <p:nvPr/>
        </p:nvSpPr>
        <p:spPr>
          <a:xfrm>
            <a:off x="5601203" y="50156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baseline="-25000" dirty="0"/>
          </a:p>
        </p:txBody>
      </p:sp>
      <p:sp>
        <p:nvSpPr>
          <p:cNvPr id="43" name="Textfeld 42"/>
          <p:cNvSpPr txBox="1"/>
          <p:nvPr/>
        </p:nvSpPr>
        <p:spPr>
          <a:xfrm>
            <a:off x="5601203" y="5673060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sp>
        <p:nvSpPr>
          <p:cNvPr id="44" name="Textfeld 43"/>
          <p:cNvSpPr txBox="1"/>
          <p:nvPr/>
        </p:nvSpPr>
        <p:spPr>
          <a:xfrm>
            <a:off x="5601203" y="6249124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3489648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Forks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256584"/>
          </a:xfrm>
          <a:ln>
            <a:solidFill>
              <a:srgbClr val="FF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Example </a:t>
            </a:r>
            <a:r>
              <a:rPr lang="en-US" dirty="0" smtClean="0">
                <a:solidFill>
                  <a:srgbClr val="FF6600"/>
                </a:solidFill>
              </a:rPr>
              <a:t>(SCM 5) </a:t>
            </a:r>
            <a:endParaRPr lang="en-US" dirty="0">
              <a:solidFill>
                <a:srgbClr val="FF6600"/>
              </a:solidFill>
            </a:endParaRPr>
          </a:p>
          <a:p>
            <a:pPr marL="0" indent="0">
              <a:buNone/>
              <a:defRPr/>
            </a:pPr>
            <a:r>
              <a:rPr lang="en-US" dirty="0"/>
              <a:t>(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= </a:t>
            </a:r>
            <a:r>
              <a:rPr lang="en-US" dirty="0" smtClean="0"/>
              <a:t>Temperature,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= </a:t>
            </a:r>
            <a:r>
              <a:rPr lang="en-US" dirty="0" smtClean="0"/>
              <a:t>Ice cream sale,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= </a:t>
            </a:r>
            <a:r>
              <a:rPr lang="en-US" dirty="0" smtClean="0"/>
              <a:t>Crime)</a:t>
            </a:r>
            <a:endParaRPr lang="en-US" dirty="0"/>
          </a:p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V = {X,Y,Z}	U = {U</a:t>
            </a:r>
            <a:r>
              <a:rPr lang="en-US" sz="2000" baseline="-25000" dirty="0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Z</a:t>
            </a:r>
            <a:r>
              <a:rPr lang="en-US" sz="2000" dirty="0" smtClean="0">
                <a:solidFill>
                  <a:srgbClr val="008380"/>
                </a:solidFill>
              </a:rPr>
              <a:t>}  	</a:t>
            </a:r>
            <a:r>
              <a:rPr lang="en-US" sz="2000" dirty="0">
                <a:solidFill>
                  <a:srgbClr val="008380"/>
                </a:solidFill>
              </a:rPr>
              <a:t>	F = {</a:t>
            </a: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}</a:t>
            </a: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: X = </a:t>
            </a:r>
            <a:r>
              <a:rPr lang="en-US" sz="2000" dirty="0" smtClean="0">
                <a:solidFill>
                  <a:srgbClr val="008380"/>
                </a:solidFill>
              </a:rPr>
              <a:t>U</a:t>
            </a:r>
            <a:r>
              <a:rPr lang="en-US" sz="2000" baseline="-25000" dirty="0" smtClean="0">
                <a:solidFill>
                  <a:srgbClr val="008380"/>
                </a:solidFill>
              </a:rPr>
              <a:t>X</a:t>
            </a:r>
          </a:p>
          <a:p>
            <a:pPr lvl="1">
              <a:defRPr/>
            </a:pPr>
            <a:r>
              <a:rPr lang="en-US" sz="2000" dirty="0" err="1" smtClean="0">
                <a:solidFill>
                  <a:srgbClr val="008380"/>
                </a:solidFill>
              </a:rPr>
              <a:t>f</a:t>
            </a:r>
            <a:r>
              <a:rPr lang="en-US" sz="2000" baseline="-25000" dirty="0" err="1" smtClean="0">
                <a:solidFill>
                  <a:srgbClr val="008380"/>
                </a:solidFill>
              </a:rPr>
              <a:t>Y</a:t>
            </a:r>
            <a:r>
              <a:rPr lang="en-US" sz="2000" dirty="0" smtClean="0">
                <a:solidFill>
                  <a:srgbClr val="008380"/>
                </a:solidFill>
              </a:rPr>
              <a:t>: Y </a:t>
            </a:r>
            <a:r>
              <a:rPr lang="en-US" sz="2000" dirty="0">
                <a:solidFill>
                  <a:srgbClr val="008380"/>
                </a:solidFill>
              </a:rPr>
              <a:t>= </a:t>
            </a:r>
            <a:r>
              <a:rPr lang="en-US" sz="2000" dirty="0" smtClean="0">
                <a:solidFill>
                  <a:srgbClr val="008380"/>
                </a:solidFill>
              </a:rPr>
              <a:t>4x + </a:t>
            </a:r>
            <a:r>
              <a:rPr lang="en-US" sz="2000" dirty="0" err="1" smtClean="0">
                <a:solidFill>
                  <a:srgbClr val="008380"/>
                </a:solidFill>
              </a:rPr>
              <a:t>U</a:t>
            </a:r>
            <a:r>
              <a:rPr lang="en-US" sz="2000" baseline="-25000" dirty="0" err="1" smtClean="0">
                <a:solidFill>
                  <a:srgbClr val="008380"/>
                </a:solidFill>
              </a:rPr>
              <a:t>y</a:t>
            </a:r>
            <a:endParaRPr lang="en-US" sz="2000" baseline="-25000" dirty="0" smtClean="0">
              <a:solidFill>
                <a:srgbClr val="008380"/>
              </a:solidFill>
            </a:endParaRPr>
          </a:p>
          <a:p>
            <a:pPr lvl="1">
              <a:defRPr/>
            </a:pPr>
            <a:r>
              <a:rPr lang="en-US" sz="2000" dirty="0" err="1" smtClean="0">
                <a:solidFill>
                  <a:srgbClr val="008380"/>
                </a:solidFill>
              </a:rPr>
              <a:t>f</a:t>
            </a:r>
            <a:r>
              <a:rPr lang="en-US" sz="2000" baseline="-25000" dirty="0" err="1" smtClean="0">
                <a:solidFill>
                  <a:srgbClr val="008380"/>
                </a:solidFill>
              </a:rPr>
              <a:t>Z</a:t>
            </a:r>
            <a:r>
              <a:rPr lang="en-US" sz="2000" dirty="0" smtClean="0">
                <a:solidFill>
                  <a:srgbClr val="008380"/>
                </a:solidFill>
              </a:rPr>
              <a:t>: Z= x/10 </a:t>
            </a:r>
            <a:r>
              <a:rPr lang="en-US" sz="2000" dirty="0">
                <a:solidFill>
                  <a:srgbClr val="008380"/>
                </a:solidFill>
              </a:rPr>
              <a:t>+ </a:t>
            </a:r>
            <a:r>
              <a:rPr lang="en-US" sz="2000" dirty="0" smtClean="0">
                <a:solidFill>
                  <a:srgbClr val="008380"/>
                </a:solidFill>
              </a:rPr>
              <a:t>U</a:t>
            </a:r>
            <a:r>
              <a:rPr lang="en-US" sz="2000" baseline="-25000" dirty="0" smtClean="0">
                <a:solidFill>
                  <a:srgbClr val="008380"/>
                </a:solidFill>
              </a:rPr>
              <a:t>Z</a:t>
            </a:r>
            <a:endParaRPr lang="en-US" sz="2000" baseline="-25000" dirty="0">
              <a:solidFill>
                <a:srgbClr val="008380"/>
              </a:solidFill>
            </a:endParaRPr>
          </a:p>
          <a:p>
            <a:pPr marL="457200" lvl="1" indent="0">
              <a:buNone/>
              <a:defRPr/>
            </a:pPr>
            <a:endParaRPr lang="en-US" sz="2000" baseline="-25000" dirty="0"/>
          </a:p>
          <a:p>
            <a:pPr lvl="1">
              <a:defRPr/>
            </a:pPr>
            <a:endParaRPr lang="en-US" sz="2000" baseline="-25000" dirty="0" smtClean="0"/>
          </a:p>
          <a:p>
            <a:pPr lvl="1">
              <a:defRPr/>
            </a:pPr>
            <a:endParaRPr lang="en-US" sz="2000" baseline="-25000" dirty="0"/>
          </a:p>
          <a:p>
            <a:pPr lvl="1">
              <a:defRPr/>
            </a:pPr>
            <a:endParaRPr lang="en-US" sz="2000" baseline="-25000" dirty="0"/>
          </a:p>
          <a:p>
            <a:pPr marL="457200" lvl="1" indent="0">
              <a:buNone/>
              <a:defRPr/>
            </a:pPr>
            <a:endParaRPr lang="en-US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31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5054096" y="4571836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/>
              <a:t>X</a:t>
            </a:r>
            <a:endParaRPr lang="de-DE" baseline="-25000" dirty="0"/>
          </a:p>
        </p:txBody>
      </p:sp>
      <p:sp>
        <p:nvSpPr>
          <p:cNvPr id="7" name="Oval 6"/>
          <p:cNvSpPr/>
          <p:nvPr/>
        </p:nvSpPr>
        <p:spPr>
          <a:xfrm>
            <a:off x="5220072" y="50038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5220072" y="55799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/>
          <p:cNvSpPr/>
          <p:nvPr/>
        </p:nvSpPr>
        <p:spPr>
          <a:xfrm>
            <a:off x="4499992" y="61560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>
            <a:stCxn id="7" idx="4"/>
            <a:endCxn id="8" idx="0"/>
          </p:cNvCxnSpPr>
          <p:nvPr/>
        </p:nvCxnSpPr>
        <p:spPr>
          <a:xfrm>
            <a:off x="5292080" y="5147884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8" idx="3"/>
            <a:endCxn id="9" idx="7"/>
          </p:cNvCxnSpPr>
          <p:nvPr/>
        </p:nvCxnSpPr>
        <p:spPr>
          <a:xfrm flipH="1">
            <a:off x="4622917" y="5702860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940152" y="61560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Oval 17"/>
          <p:cNvSpPr/>
          <p:nvPr/>
        </p:nvSpPr>
        <p:spPr>
          <a:xfrm>
            <a:off x="5940152" y="55079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Oval 18"/>
          <p:cNvSpPr/>
          <p:nvPr/>
        </p:nvSpPr>
        <p:spPr>
          <a:xfrm>
            <a:off x="4499992" y="55079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mit Pfeil 19"/>
          <p:cNvCxnSpPr>
            <a:stCxn id="18" idx="4"/>
            <a:endCxn id="17" idx="0"/>
          </p:cNvCxnSpPr>
          <p:nvPr/>
        </p:nvCxnSpPr>
        <p:spPr>
          <a:xfrm>
            <a:off x="6012160" y="5651940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stCxn id="8" idx="5"/>
            <a:endCxn id="17" idx="1"/>
          </p:cNvCxnSpPr>
          <p:nvPr/>
        </p:nvCxnSpPr>
        <p:spPr>
          <a:xfrm>
            <a:off x="5342997" y="5702860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>
            <a:stCxn id="19" idx="4"/>
            <a:endCxn id="9" idx="0"/>
          </p:cNvCxnSpPr>
          <p:nvPr/>
        </p:nvCxnSpPr>
        <p:spPr>
          <a:xfrm>
            <a:off x="4572000" y="5651956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5782817" y="50758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4336796" y="5147900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5364088" y="543593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baseline="-25000" dirty="0"/>
          </a:p>
        </p:txBody>
      </p:sp>
      <p:sp>
        <p:nvSpPr>
          <p:cNvPr id="44" name="Textfeld 43"/>
          <p:cNvSpPr txBox="1"/>
          <p:nvPr/>
        </p:nvSpPr>
        <p:spPr>
          <a:xfrm>
            <a:off x="6046532" y="6156012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</a:t>
            </a:r>
            <a:endParaRPr lang="de-DE" baseline="-25000" dirty="0"/>
          </a:p>
        </p:txBody>
      </p:sp>
      <p:sp>
        <p:nvSpPr>
          <p:cNvPr id="49" name="Textfeld 48"/>
          <p:cNvSpPr txBox="1"/>
          <p:nvPr/>
        </p:nvSpPr>
        <p:spPr>
          <a:xfrm>
            <a:off x="4139952" y="615601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3160689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Forks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256584"/>
          </a:xfrm>
          <a:ln>
            <a:solidFill>
              <a:srgbClr val="FF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Example </a:t>
            </a:r>
            <a:r>
              <a:rPr lang="en-US" b="1" dirty="0" smtClean="0">
                <a:solidFill>
                  <a:srgbClr val="FF6600"/>
                </a:solidFill>
              </a:rPr>
              <a:t>(</a:t>
            </a:r>
            <a:r>
              <a:rPr lang="en-US" dirty="0" smtClean="0">
                <a:solidFill>
                  <a:srgbClr val="FF6600"/>
                </a:solidFill>
              </a:rPr>
              <a:t>SCM 5)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endParaRPr lang="en-US" b="1" dirty="0">
              <a:solidFill>
                <a:srgbClr val="FF6600"/>
              </a:solidFill>
            </a:endParaRPr>
          </a:p>
          <a:p>
            <a:pPr marL="0" indent="0">
              <a:buNone/>
              <a:defRPr/>
            </a:pPr>
            <a:r>
              <a:rPr lang="en-US" dirty="0">
                <a:solidFill>
                  <a:srgbClr val="008380"/>
                </a:solidFill>
              </a:rPr>
              <a:t>( X = </a:t>
            </a:r>
            <a:r>
              <a:rPr lang="en-US" dirty="0"/>
              <a:t>switch</a:t>
            </a:r>
            <a:r>
              <a:rPr lang="en-US" dirty="0">
                <a:solidFill>
                  <a:srgbClr val="008380"/>
                </a:solidFill>
              </a:rPr>
              <a:t>, Y = </a:t>
            </a:r>
            <a:r>
              <a:rPr lang="en-US" dirty="0" smtClean="0">
                <a:solidFill>
                  <a:srgbClr val="000000"/>
                </a:solidFill>
              </a:rPr>
              <a:t>light bulb 1</a:t>
            </a:r>
            <a:r>
              <a:rPr lang="en-US" dirty="0" smtClean="0">
                <a:solidFill>
                  <a:srgbClr val="008380"/>
                </a:solidFill>
              </a:rPr>
              <a:t>, </a:t>
            </a:r>
            <a:r>
              <a:rPr lang="en-US" dirty="0">
                <a:solidFill>
                  <a:srgbClr val="008380"/>
                </a:solidFill>
              </a:rPr>
              <a:t>Z </a:t>
            </a:r>
            <a:r>
              <a:rPr lang="en-US" dirty="0">
                <a:solidFill>
                  <a:srgbClr val="000000"/>
                </a:solidFill>
              </a:rPr>
              <a:t>= light bulb </a:t>
            </a:r>
            <a:r>
              <a:rPr lang="en-US" dirty="0" smtClean="0">
                <a:solidFill>
                  <a:srgbClr val="000000"/>
                </a:solidFill>
              </a:rPr>
              <a:t>2</a:t>
            </a:r>
            <a:r>
              <a:rPr lang="en-US" dirty="0" smtClean="0">
                <a:solidFill>
                  <a:srgbClr val="008380"/>
                </a:solidFill>
              </a:rPr>
              <a:t>)</a:t>
            </a:r>
            <a:endParaRPr lang="en-US" dirty="0">
              <a:solidFill>
                <a:srgbClr val="008380"/>
              </a:solidFill>
            </a:endParaRPr>
          </a:p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V = {X,Y,</a:t>
            </a:r>
            <a:r>
              <a:rPr lang="en-US" sz="2000" dirty="0" smtClean="0">
                <a:solidFill>
                  <a:srgbClr val="008380"/>
                </a:solidFill>
              </a:rPr>
              <a:t>Z}	U </a:t>
            </a:r>
            <a:r>
              <a:rPr lang="en-US" sz="2000" dirty="0">
                <a:solidFill>
                  <a:srgbClr val="008380"/>
                </a:solidFill>
              </a:rPr>
              <a:t>= {U</a:t>
            </a:r>
            <a:r>
              <a:rPr lang="en-US" sz="2000" baseline="-25000" dirty="0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Z</a:t>
            </a:r>
            <a:r>
              <a:rPr lang="en-US" sz="2000" dirty="0" smtClean="0">
                <a:solidFill>
                  <a:srgbClr val="008380"/>
                </a:solidFill>
              </a:rPr>
              <a:t>}   </a:t>
            </a:r>
            <a:r>
              <a:rPr lang="en-US" sz="2000" dirty="0">
                <a:solidFill>
                  <a:srgbClr val="008380"/>
                </a:solidFill>
              </a:rPr>
              <a:t>	F = {</a:t>
            </a: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}</a:t>
            </a: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: X = </a:t>
            </a:r>
            <a:r>
              <a:rPr lang="en-US" sz="2000" dirty="0" smtClean="0">
                <a:solidFill>
                  <a:srgbClr val="008380"/>
                </a:solidFill>
              </a:rPr>
              <a:t>U</a:t>
            </a:r>
            <a:r>
              <a:rPr lang="en-US" sz="2000" baseline="-25000" dirty="0" smtClean="0">
                <a:solidFill>
                  <a:srgbClr val="008380"/>
                </a:solidFill>
              </a:rPr>
              <a:t>X</a:t>
            </a:r>
            <a:endParaRPr lang="en-US" sz="2000" baseline="-25000" dirty="0">
              <a:solidFill>
                <a:srgbClr val="008380"/>
              </a:solidFill>
            </a:endParaRPr>
          </a:p>
          <a:p>
            <a:pPr lvl="1">
              <a:defRPr/>
            </a:pPr>
            <a:r>
              <a:rPr lang="en-US" sz="2000" dirty="0" smtClean="0">
                <a:solidFill>
                  <a:srgbClr val="008380"/>
                </a:solidFill>
              </a:rPr>
              <a:t>               on   if </a:t>
            </a:r>
            <a:r>
              <a:rPr lang="en-US" sz="2000" dirty="0">
                <a:solidFill>
                  <a:srgbClr val="008380"/>
                </a:solidFill>
              </a:rPr>
              <a:t>(X = up &amp; 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 = 0) or (X= down &amp; 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=1</a:t>
            </a:r>
            <a:r>
              <a:rPr lang="en-US" sz="2000" dirty="0" smtClean="0">
                <a:solidFill>
                  <a:srgbClr val="008380"/>
                </a:solidFill>
              </a:rPr>
              <a:t>)       </a:t>
            </a:r>
          </a:p>
          <a:p>
            <a:pPr marL="457200" lvl="1" indent="0">
              <a:buNone/>
              <a:defRPr/>
            </a:pPr>
            <a:r>
              <a:rPr lang="en-US" sz="2000" dirty="0">
                <a:solidFill>
                  <a:srgbClr val="008380"/>
                </a:solidFill>
              </a:rPr>
              <a:t> </a:t>
            </a:r>
            <a:r>
              <a:rPr lang="en-US" sz="2000" dirty="0" smtClean="0">
                <a:solidFill>
                  <a:srgbClr val="008380"/>
                </a:solidFill>
              </a:rPr>
              <a:t>                  of    </a:t>
            </a:r>
            <a:r>
              <a:rPr lang="en-US" sz="2000" dirty="0" err="1" smtClean="0">
                <a:solidFill>
                  <a:srgbClr val="008380"/>
                </a:solidFill>
              </a:rPr>
              <a:t>fotherwise</a:t>
            </a:r>
            <a:endParaRPr lang="en-US" sz="2000" dirty="0" smtClean="0">
              <a:solidFill>
                <a:srgbClr val="008380"/>
              </a:solidFill>
            </a:endParaRPr>
          </a:p>
          <a:p>
            <a:pPr marL="457200" lvl="1" indent="0">
              <a:buNone/>
              <a:defRPr/>
            </a:pPr>
            <a:endParaRPr lang="en-US" sz="2000" dirty="0">
              <a:solidFill>
                <a:srgbClr val="008380"/>
              </a:solidFill>
            </a:endParaRPr>
          </a:p>
          <a:p>
            <a:pPr lvl="1">
              <a:defRPr/>
            </a:pPr>
            <a:r>
              <a:rPr lang="en-US" sz="2000" dirty="0" smtClean="0">
                <a:solidFill>
                  <a:srgbClr val="008380"/>
                </a:solidFill>
              </a:rPr>
              <a:t>               </a:t>
            </a:r>
            <a:r>
              <a:rPr lang="en-US" sz="2000" dirty="0">
                <a:solidFill>
                  <a:srgbClr val="008380"/>
                </a:solidFill>
              </a:rPr>
              <a:t>on   if </a:t>
            </a:r>
            <a:r>
              <a:rPr lang="en-US" sz="2000" dirty="0" smtClean="0">
                <a:solidFill>
                  <a:srgbClr val="008380"/>
                </a:solidFill>
              </a:rPr>
              <a:t>(X=up </a:t>
            </a:r>
            <a:r>
              <a:rPr lang="en-US" sz="2000" dirty="0">
                <a:solidFill>
                  <a:srgbClr val="008380"/>
                </a:solidFill>
              </a:rPr>
              <a:t>&amp; U</a:t>
            </a:r>
            <a:r>
              <a:rPr lang="en-US" sz="2000" baseline="-25000" dirty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=0) or </a:t>
            </a:r>
            <a:r>
              <a:rPr lang="en-US" sz="2000" dirty="0" smtClean="0">
                <a:solidFill>
                  <a:srgbClr val="008380"/>
                </a:solidFill>
              </a:rPr>
              <a:t>(X=down &amp; </a:t>
            </a:r>
            <a:r>
              <a:rPr lang="en-US" sz="2000" dirty="0">
                <a:solidFill>
                  <a:srgbClr val="008380"/>
                </a:solidFill>
              </a:rPr>
              <a:t>U</a:t>
            </a:r>
            <a:r>
              <a:rPr lang="en-US" sz="2000" baseline="-25000" dirty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=1)</a:t>
            </a:r>
          </a:p>
          <a:p>
            <a:pPr marL="457200" lvl="1" indent="0">
              <a:buNone/>
              <a:defRPr/>
            </a:pPr>
            <a:r>
              <a:rPr lang="en-US" sz="2000" dirty="0" smtClean="0">
                <a:solidFill>
                  <a:srgbClr val="008380"/>
                </a:solidFill>
              </a:rPr>
              <a:t>                   off   </a:t>
            </a:r>
            <a:r>
              <a:rPr lang="en-US" sz="2000" dirty="0">
                <a:solidFill>
                  <a:srgbClr val="008380"/>
                </a:solidFill>
              </a:rPr>
              <a:t>otherwise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32</a:t>
            </a:fld>
            <a:endParaRPr lang="de-DE"/>
          </a:p>
        </p:txBody>
      </p:sp>
      <p:sp>
        <p:nvSpPr>
          <p:cNvPr id="13" name="Geschweifte Klammer links 12"/>
          <p:cNvSpPr/>
          <p:nvPr/>
        </p:nvSpPr>
        <p:spPr>
          <a:xfrm>
            <a:off x="2051720" y="2996952"/>
            <a:ext cx="288032" cy="648072"/>
          </a:xfrm>
          <a:prstGeom prst="leftBrace">
            <a:avLst/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/>
          <p:cNvSpPr txBox="1"/>
          <p:nvPr/>
        </p:nvSpPr>
        <p:spPr>
          <a:xfrm>
            <a:off x="1115616" y="3068960"/>
            <a:ext cx="8953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: Y = </a:t>
            </a:r>
            <a:endParaRPr lang="de-DE" sz="2000" dirty="0" smtClean="0">
              <a:solidFill>
                <a:srgbClr val="008380"/>
              </a:solidFill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1187624" y="4005064"/>
            <a:ext cx="8805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008380"/>
                </a:solidFill>
              </a:rPr>
              <a:t>f</a:t>
            </a:r>
            <a:r>
              <a:rPr lang="en-US" sz="2000" baseline="-25000" dirty="0" err="1" smtClean="0">
                <a:solidFill>
                  <a:srgbClr val="008380"/>
                </a:solidFill>
              </a:rPr>
              <a:t>Z</a:t>
            </a:r>
            <a:r>
              <a:rPr lang="en-US" sz="2000" dirty="0" smtClean="0">
                <a:solidFill>
                  <a:srgbClr val="008380"/>
                </a:solidFill>
              </a:rPr>
              <a:t>: Z </a:t>
            </a:r>
            <a:r>
              <a:rPr lang="en-US" sz="2000" dirty="0">
                <a:solidFill>
                  <a:srgbClr val="008380"/>
                </a:solidFill>
              </a:rPr>
              <a:t>= </a:t>
            </a:r>
            <a:endParaRPr lang="de-DE" sz="2000" dirty="0" smtClean="0">
              <a:solidFill>
                <a:srgbClr val="008380"/>
              </a:solidFill>
            </a:endParaRPr>
          </a:p>
        </p:txBody>
      </p:sp>
      <p:sp>
        <p:nvSpPr>
          <p:cNvPr id="27" name="Geschweifte Klammer links 26"/>
          <p:cNvSpPr/>
          <p:nvPr/>
        </p:nvSpPr>
        <p:spPr>
          <a:xfrm>
            <a:off x="2051720" y="4005064"/>
            <a:ext cx="288032" cy="648072"/>
          </a:xfrm>
          <a:prstGeom prst="leftBrace">
            <a:avLst/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Textfeld 49"/>
          <p:cNvSpPr txBox="1"/>
          <p:nvPr/>
        </p:nvSpPr>
        <p:spPr>
          <a:xfrm>
            <a:off x="5054096" y="4571836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/>
              <a:t>X</a:t>
            </a:r>
            <a:endParaRPr lang="de-DE" baseline="-25000" dirty="0"/>
          </a:p>
        </p:txBody>
      </p:sp>
      <p:sp>
        <p:nvSpPr>
          <p:cNvPr id="51" name="Oval 50"/>
          <p:cNvSpPr/>
          <p:nvPr/>
        </p:nvSpPr>
        <p:spPr>
          <a:xfrm>
            <a:off x="5220072" y="50038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Oval 51"/>
          <p:cNvSpPr/>
          <p:nvPr/>
        </p:nvSpPr>
        <p:spPr>
          <a:xfrm>
            <a:off x="5220072" y="55799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Oval 52"/>
          <p:cNvSpPr/>
          <p:nvPr/>
        </p:nvSpPr>
        <p:spPr>
          <a:xfrm>
            <a:off x="4499992" y="61560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4" name="Gerade Verbindung mit Pfeil 53"/>
          <p:cNvCxnSpPr>
            <a:stCxn id="51" idx="4"/>
            <a:endCxn id="52" idx="0"/>
          </p:cNvCxnSpPr>
          <p:nvPr/>
        </p:nvCxnSpPr>
        <p:spPr>
          <a:xfrm>
            <a:off x="5292080" y="5147884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mit Pfeil 54"/>
          <p:cNvCxnSpPr>
            <a:stCxn id="52" idx="3"/>
            <a:endCxn id="53" idx="7"/>
          </p:cNvCxnSpPr>
          <p:nvPr/>
        </p:nvCxnSpPr>
        <p:spPr>
          <a:xfrm flipH="1">
            <a:off x="4622917" y="5702860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5940152" y="61560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Oval 56"/>
          <p:cNvSpPr/>
          <p:nvPr/>
        </p:nvSpPr>
        <p:spPr>
          <a:xfrm>
            <a:off x="5940152" y="55079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Oval 57"/>
          <p:cNvSpPr/>
          <p:nvPr/>
        </p:nvSpPr>
        <p:spPr>
          <a:xfrm>
            <a:off x="4499992" y="55079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9" name="Gerade Verbindung mit Pfeil 58"/>
          <p:cNvCxnSpPr>
            <a:stCxn id="57" idx="4"/>
            <a:endCxn id="56" idx="0"/>
          </p:cNvCxnSpPr>
          <p:nvPr/>
        </p:nvCxnSpPr>
        <p:spPr>
          <a:xfrm>
            <a:off x="6012160" y="5651940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mit Pfeil 59"/>
          <p:cNvCxnSpPr>
            <a:stCxn id="52" idx="5"/>
            <a:endCxn id="56" idx="1"/>
          </p:cNvCxnSpPr>
          <p:nvPr/>
        </p:nvCxnSpPr>
        <p:spPr>
          <a:xfrm>
            <a:off x="5342997" y="5702860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mit Pfeil 60"/>
          <p:cNvCxnSpPr>
            <a:stCxn id="58" idx="4"/>
            <a:endCxn id="53" idx="0"/>
          </p:cNvCxnSpPr>
          <p:nvPr/>
        </p:nvCxnSpPr>
        <p:spPr>
          <a:xfrm>
            <a:off x="4572000" y="5651956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feld 61"/>
          <p:cNvSpPr txBox="1"/>
          <p:nvPr/>
        </p:nvSpPr>
        <p:spPr>
          <a:xfrm>
            <a:off x="5782817" y="50758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63" name="Textfeld 62"/>
          <p:cNvSpPr txBox="1"/>
          <p:nvPr/>
        </p:nvSpPr>
        <p:spPr>
          <a:xfrm>
            <a:off x="4336796" y="5147900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64" name="Textfeld 63"/>
          <p:cNvSpPr txBox="1"/>
          <p:nvPr/>
        </p:nvSpPr>
        <p:spPr>
          <a:xfrm>
            <a:off x="5364088" y="543593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baseline="-25000" dirty="0"/>
          </a:p>
        </p:txBody>
      </p:sp>
      <p:sp>
        <p:nvSpPr>
          <p:cNvPr id="65" name="Textfeld 64"/>
          <p:cNvSpPr txBox="1"/>
          <p:nvPr/>
        </p:nvSpPr>
        <p:spPr>
          <a:xfrm>
            <a:off x="6046532" y="6156012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</a:t>
            </a:r>
            <a:endParaRPr lang="de-DE" baseline="-25000" dirty="0"/>
          </a:p>
        </p:txBody>
      </p:sp>
      <p:sp>
        <p:nvSpPr>
          <p:cNvPr id="66" name="Textfeld 65"/>
          <p:cNvSpPr txBox="1"/>
          <p:nvPr/>
        </p:nvSpPr>
        <p:spPr>
          <a:xfrm>
            <a:off x="4139952" y="615601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392501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(In)Dependences in Forks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3744193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 smtClean="0">
                <a:solidFill>
                  <a:srgbClr val="008380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dirty="0" smtClean="0"/>
              <a:t> are likely dependent</a:t>
            </a:r>
          </a:p>
          <a:p>
            <a:pPr marL="0" indent="0">
              <a:buNone/>
              <a:defRPr/>
            </a:pPr>
            <a:r>
              <a:rPr lang="en-US" b="1" dirty="0"/>
              <a:t> </a:t>
            </a:r>
            <a:r>
              <a:rPr lang="en-US" b="1" dirty="0" smtClean="0"/>
              <a:t>  </a:t>
            </a:r>
            <a:r>
              <a:rPr lang="en-US" dirty="0" smtClean="0"/>
              <a:t>(</a:t>
            </a:r>
            <a:r>
              <a:rPr lang="en-US" b="1" dirty="0" smtClean="0"/>
              <a:t> </a:t>
            </a:r>
            <a:r>
              <a:rPr lang="en-US" dirty="0" smtClean="0">
                <a:solidFill>
                  <a:srgbClr val="008380"/>
                </a:solidFill>
              </a:rPr>
              <a:t>∃</a:t>
            </a:r>
            <a:r>
              <a:rPr lang="en-US" dirty="0" err="1" smtClean="0">
                <a:solidFill>
                  <a:srgbClr val="008380"/>
                </a:solidFill>
              </a:rPr>
              <a:t>z,y</a:t>
            </a:r>
            <a:r>
              <a:rPr lang="en-US" dirty="0" smtClean="0">
                <a:solidFill>
                  <a:srgbClr val="008380"/>
                </a:solidFill>
              </a:rPr>
              <a:t>: P(X=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 smtClean="0">
                <a:solidFill>
                  <a:srgbClr val="008380"/>
                </a:solidFill>
              </a:rPr>
              <a:t> | Z = z) ≠ P(X = x) </a:t>
            </a:r>
            <a:r>
              <a:rPr lang="en-US" dirty="0" smtClean="0"/>
              <a:t>)</a:t>
            </a:r>
          </a:p>
          <a:p>
            <a:pPr>
              <a:defRPr/>
            </a:pP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dirty="0" smtClean="0"/>
              <a:t> are likely dependent</a:t>
            </a:r>
          </a:p>
          <a:p>
            <a:pPr marL="457200" lvl="1" indent="0">
              <a:buNone/>
              <a:defRPr/>
            </a:pPr>
            <a:r>
              <a:rPr lang="en-US" b="1" dirty="0" smtClean="0"/>
              <a:t>…</a:t>
            </a:r>
          </a:p>
          <a:p>
            <a:pPr>
              <a:defRPr/>
            </a:pP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dirty="0" smtClean="0"/>
              <a:t>  and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/>
              <a:t> are likely dependent</a:t>
            </a:r>
          </a:p>
          <a:p>
            <a:pPr>
              <a:defRPr/>
            </a:pP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/>
              <a:t> and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 smtClean="0">
                <a:solidFill>
                  <a:srgbClr val="008380"/>
                </a:solidFill>
              </a:rPr>
              <a:t> </a:t>
            </a:r>
            <a:r>
              <a:rPr lang="en-US" dirty="0" smtClean="0"/>
              <a:t>are independent, conditional on </a:t>
            </a:r>
            <a:r>
              <a:rPr lang="en-US" dirty="0"/>
              <a:t>X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 smtClean="0"/>
              <a:t>   ( </a:t>
            </a:r>
            <a:r>
              <a:rPr lang="en-US" dirty="0" smtClean="0">
                <a:solidFill>
                  <a:srgbClr val="008380"/>
                </a:solidFill>
              </a:rPr>
              <a:t>∀</a:t>
            </a:r>
            <a:r>
              <a:rPr lang="en-US" dirty="0" err="1" smtClean="0">
                <a:solidFill>
                  <a:srgbClr val="008380"/>
                </a:solidFill>
              </a:rPr>
              <a:t>x,z</a:t>
            </a:r>
            <a:r>
              <a:rPr lang="en-US" dirty="0" err="1">
                <a:solidFill>
                  <a:srgbClr val="008380"/>
                </a:solidFill>
              </a:rPr>
              <a:t>,y</a:t>
            </a:r>
            <a:r>
              <a:rPr lang="en-US" dirty="0" smtClean="0">
                <a:solidFill>
                  <a:srgbClr val="008380"/>
                </a:solidFill>
              </a:rPr>
              <a:t>: P(Y=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 smtClean="0">
                <a:solidFill>
                  <a:srgbClr val="008380"/>
                </a:solidFill>
              </a:rPr>
              <a:t> </a:t>
            </a:r>
            <a:r>
              <a:rPr lang="en-US" dirty="0">
                <a:solidFill>
                  <a:srgbClr val="008380"/>
                </a:solidFill>
              </a:rPr>
              <a:t>| </a:t>
            </a:r>
            <a:r>
              <a:rPr lang="en-US" dirty="0" smtClean="0">
                <a:solidFill>
                  <a:srgbClr val="008380"/>
                </a:solidFill>
              </a:rPr>
              <a:t>Z=</a:t>
            </a:r>
            <a:r>
              <a:rPr lang="en-US" dirty="0" err="1" smtClean="0">
                <a:solidFill>
                  <a:srgbClr val="008380"/>
                </a:solidFill>
              </a:rPr>
              <a:t>z,X</a:t>
            </a:r>
            <a:r>
              <a:rPr lang="en-US" dirty="0" smtClean="0">
                <a:solidFill>
                  <a:srgbClr val="008380"/>
                </a:solidFill>
              </a:rPr>
              <a:t> </a:t>
            </a:r>
            <a:r>
              <a:rPr lang="en-US" dirty="0">
                <a:solidFill>
                  <a:srgbClr val="008380"/>
                </a:solidFill>
              </a:rPr>
              <a:t>= x</a:t>
            </a:r>
            <a:r>
              <a:rPr lang="en-US" dirty="0" smtClean="0">
                <a:solidFill>
                  <a:srgbClr val="008380"/>
                </a:solidFill>
              </a:rPr>
              <a:t>) = </a:t>
            </a:r>
            <a:r>
              <a:rPr lang="en-US" dirty="0">
                <a:solidFill>
                  <a:srgbClr val="008380"/>
                </a:solidFill>
              </a:rPr>
              <a:t>P</a:t>
            </a:r>
            <a:r>
              <a:rPr lang="en-US" dirty="0" smtClean="0">
                <a:solidFill>
                  <a:srgbClr val="008380"/>
                </a:solidFill>
              </a:rPr>
              <a:t>(Y </a:t>
            </a:r>
            <a:r>
              <a:rPr lang="en-US" dirty="0">
                <a:solidFill>
                  <a:srgbClr val="008380"/>
                </a:solidFill>
              </a:rPr>
              <a:t>= </a:t>
            </a:r>
            <a:r>
              <a:rPr lang="en-US" dirty="0" smtClean="0">
                <a:solidFill>
                  <a:srgbClr val="008380"/>
                </a:solidFill>
              </a:rPr>
              <a:t>y |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 smtClean="0">
                <a:solidFill>
                  <a:srgbClr val="008380"/>
                </a:solidFill>
              </a:rPr>
              <a:t> = x) </a:t>
            </a:r>
            <a:r>
              <a:rPr lang="en-US" dirty="0" smtClean="0"/>
              <a:t>)</a:t>
            </a:r>
            <a:endParaRPr lang="en-US" dirty="0"/>
          </a:p>
          <a:p>
            <a:pPr>
              <a:defRPr/>
            </a:pPr>
            <a:endParaRPr lang="en-US" b="1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33</a:t>
            </a:fld>
            <a:endParaRPr lang="de-DE"/>
          </a:p>
        </p:txBody>
      </p:sp>
      <p:sp>
        <p:nvSpPr>
          <p:cNvPr id="80" name="Oval 79"/>
          <p:cNvSpPr/>
          <p:nvPr/>
        </p:nvSpPr>
        <p:spPr>
          <a:xfrm>
            <a:off x="5220072" y="50038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1" name="Oval 80"/>
          <p:cNvSpPr/>
          <p:nvPr/>
        </p:nvSpPr>
        <p:spPr>
          <a:xfrm>
            <a:off x="5220072" y="55799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2" name="Oval 81"/>
          <p:cNvSpPr/>
          <p:nvPr/>
        </p:nvSpPr>
        <p:spPr>
          <a:xfrm>
            <a:off x="4499992" y="61560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83" name="Gerade Verbindung mit Pfeil 82"/>
          <p:cNvCxnSpPr>
            <a:stCxn id="80" idx="4"/>
            <a:endCxn id="81" idx="0"/>
          </p:cNvCxnSpPr>
          <p:nvPr/>
        </p:nvCxnSpPr>
        <p:spPr>
          <a:xfrm>
            <a:off x="5292080" y="5147884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Gerade Verbindung mit Pfeil 83"/>
          <p:cNvCxnSpPr>
            <a:stCxn id="81" idx="3"/>
            <a:endCxn id="82" idx="7"/>
          </p:cNvCxnSpPr>
          <p:nvPr/>
        </p:nvCxnSpPr>
        <p:spPr>
          <a:xfrm flipH="1">
            <a:off x="4622917" y="5702860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Oval 84"/>
          <p:cNvSpPr/>
          <p:nvPr/>
        </p:nvSpPr>
        <p:spPr>
          <a:xfrm>
            <a:off x="5940152" y="61560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6" name="Oval 85"/>
          <p:cNvSpPr/>
          <p:nvPr/>
        </p:nvSpPr>
        <p:spPr>
          <a:xfrm>
            <a:off x="5940152" y="55079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7" name="Oval 86"/>
          <p:cNvSpPr/>
          <p:nvPr/>
        </p:nvSpPr>
        <p:spPr>
          <a:xfrm>
            <a:off x="4499992" y="55079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88" name="Gerade Verbindung mit Pfeil 87"/>
          <p:cNvCxnSpPr>
            <a:stCxn id="86" idx="4"/>
            <a:endCxn id="85" idx="0"/>
          </p:cNvCxnSpPr>
          <p:nvPr/>
        </p:nvCxnSpPr>
        <p:spPr>
          <a:xfrm>
            <a:off x="6012160" y="5651940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Gerade Verbindung mit Pfeil 88"/>
          <p:cNvCxnSpPr>
            <a:stCxn id="81" idx="5"/>
            <a:endCxn id="85" idx="1"/>
          </p:cNvCxnSpPr>
          <p:nvPr/>
        </p:nvCxnSpPr>
        <p:spPr>
          <a:xfrm>
            <a:off x="5342997" y="5702860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Gerade Verbindung mit Pfeil 89"/>
          <p:cNvCxnSpPr>
            <a:stCxn id="87" idx="4"/>
            <a:endCxn id="82" idx="0"/>
          </p:cNvCxnSpPr>
          <p:nvPr/>
        </p:nvCxnSpPr>
        <p:spPr>
          <a:xfrm>
            <a:off x="4572000" y="5651956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Textfeld 90"/>
          <p:cNvSpPr txBox="1"/>
          <p:nvPr/>
        </p:nvSpPr>
        <p:spPr>
          <a:xfrm>
            <a:off x="5782817" y="50758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92" name="Textfeld 91"/>
          <p:cNvSpPr txBox="1"/>
          <p:nvPr/>
        </p:nvSpPr>
        <p:spPr>
          <a:xfrm>
            <a:off x="4336796" y="5147900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93" name="Textfeld 92"/>
          <p:cNvSpPr txBox="1"/>
          <p:nvPr/>
        </p:nvSpPr>
        <p:spPr>
          <a:xfrm>
            <a:off x="5364088" y="543593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baseline="-25000" dirty="0"/>
          </a:p>
        </p:txBody>
      </p:sp>
      <p:sp>
        <p:nvSpPr>
          <p:cNvPr id="94" name="Textfeld 93"/>
          <p:cNvSpPr txBox="1"/>
          <p:nvPr/>
        </p:nvSpPr>
        <p:spPr>
          <a:xfrm>
            <a:off x="6046532" y="6156012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</a:t>
            </a:r>
            <a:endParaRPr lang="de-DE" baseline="-25000" dirty="0"/>
          </a:p>
        </p:txBody>
      </p:sp>
      <p:sp>
        <p:nvSpPr>
          <p:cNvPr id="95" name="Textfeld 94"/>
          <p:cNvSpPr txBox="1"/>
          <p:nvPr/>
        </p:nvSpPr>
        <p:spPr>
          <a:xfrm>
            <a:off x="4139952" y="615601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baseline="-25000" dirty="0"/>
          </a:p>
        </p:txBody>
      </p:sp>
      <p:sp>
        <p:nvSpPr>
          <p:cNvPr id="96" name="Textfeld 95"/>
          <p:cNvSpPr txBox="1"/>
          <p:nvPr/>
        </p:nvSpPr>
        <p:spPr>
          <a:xfrm>
            <a:off x="5076056" y="4581128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/>
              <a:t>X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294119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Independence Rule in Forks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2304033"/>
          </a:xfr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 smtClean="0">
                <a:solidFill>
                  <a:srgbClr val="FF0000"/>
                </a:solidFill>
              </a:rPr>
              <a:t>Rule 2 </a:t>
            </a:r>
            <a:r>
              <a:rPr lang="en-US" dirty="0" smtClean="0"/>
              <a:t>(Conditional Independence in Forks)</a:t>
            </a:r>
          </a:p>
          <a:p>
            <a:pPr marL="0" indent="0">
              <a:buNone/>
              <a:defRPr/>
            </a:pPr>
            <a:r>
              <a:rPr lang="en-US" dirty="0" smtClean="0"/>
              <a:t>If        variable 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dirty="0" smtClean="0"/>
              <a:t> is a common cause of variables </a:t>
            </a:r>
          </a:p>
          <a:p>
            <a:pPr marL="0" indent="0"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dirty="0" smtClean="0"/>
              <a:t>, and there is only one path between </a:t>
            </a:r>
            <a:r>
              <a:rPr lang="en-US" dirty="0" smtClean="0">
                <a:solidFill>
                  <a:srgbClr val="008380"/>
                </a:solidFill>
              </a:rPr>
              <a:t>Y,Z</a:t>
            </a:r>
          </a:p>
          <a:p>
            <a:pPr marL="0" indent="0">
              <a:buNone/>
              <a:defRPr/>
            </a:pPr>
            <a:r>
              <a:rPr lang="en-US" dirty="0" smtClean="0"/>
              <a:t>then  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dirty="0" smtClean="0"/>
              <a:t> are independent conditional on 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dirty="0" smtClean="0"/>
              <a:t>. </a:t>
            </a:r>
            <a:endParaRPr lang="en-US" baseline="-250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34</a:t>
            </a:fld>
            <a:endParaRPr lang="de-DE"/>
          </a:p>
        </p:txBody>
      </p:sp>
      <p:sp>
        <p:nvSpPr>
          <p:cNvPr id="22" name="Oval 21"/>
          <p:cNvSpPr/>
          <p:nvPr/>
        </p:nvSpPr>
        <p:spPr>
          <a:xfrm>
            <a:off x="5220072" y="50038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Oval 23"/>
          <p:cNvSpPr/>
          <p:nvPr/>
        </p:nvSpPr>
        <p:spPr>
          <a:xfrm>
            <a:off x="5220072" y="55799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Oval 24"/>
          <p:cNvSpPr/>
          <p:nvPr/>
        </p:nvSpPr>
        <p:spPr>
          <a:xfrm>
            <a:off x="4499992" y="61560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6" name="Gerade Verbindung mit Pfeil 25"/>
          <p:cNvCxnSpPr>
            <a:stCxn id="22" idx="4"/>
            <a:endCxn id="24" idx="0"/>
          </p:cNvCxnSpPr>
          <p:nvPr/>
        </p:nvCxnSpPr>
        <p:spPr>
          <a:xfrm>
            <a:off x="5292080" y="5147884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>
            <a:stCxn id="24" idx="3"/>
            <a:endCxn id="25" idx="7"/>
          </p:cNvCxnSpPr>
          <p:nvPr/>
        </p:nvCxnSpPr>
        <p:spPr>
          <a:xfrm flipH="1">
            <a:off x="4622917" y="5702860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5940152" y="61560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5940152" y="55079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Oval 29"/>
          <p:cNvSpPr/>
          <p:nvPr/>
        </p:nvSpPr>
        <p:spPr>
          <a:xfrm>
            <a:off x="4499992" y="55079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1" name="Gerade Verbindung mit Pfeil 30"/>
          <p:cNvCxnSpPr>
            <a:stCxn id="29" idx="4"/>
            <a:endCxn id="28" idx="0"/>
          </p:cNvCxnSpPr>
          <p:nvPr/>
        </p:nvCxnSpPr>
        <p:spPr>
          <a:xfrm>
            <a:off x="6012160" y="5651940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>
            <a:stCxn id="24" idx="5"/>
            <a:endCxn id="28" idx="1"/>
          </p:cNvCxnSpPr>
          <p:nvPr/>
        </p:nvCxnSpPr>
        <p:spPr>
          <a:xfrm>
            <a:off x="5342997" y="5702860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>
            <a:stCxn id="30" idx="4"/>
            <a:endCxn id="25" idx="0"/>
          </p:cNvCxnSpPr>
          <p:nvPr/>
        </p:nvCxnSpPr>
        <p:spPr>
          <a:xfrm>
            <a:off x="4572000" y="5651956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feld 33"/>
          <p:cNvSpPr txBox="1"/>
          <p:nvPr/>
        </p:nvSpPr>
        <p:spPr>
          <a:xfrm>
            <a:off x="5782817" y="50758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4336796" y="5147900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5364088" y="543593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baseline="-25000" dirty="0"/>
          </a:p>
        </p:txBody>
      </p:sp>
      <p:sp>
        <p:nvSpPr>
          <p:cNvPr id="37" name="Textfeld 36"/>
          <p:cNvSpPr txBox="1"/>
          <p:nvPr/>
        </p:nvSpPr>
        <p:spPr>
          <a:xfrm>
            <a:off x="6046532" y="6156012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</a:t>
            </a:r>
            <a:endParaRPr lang="de-DE" baseline="-25000" dirty="0"/>
          </a:p>
        </p:txBody>
      </p:sp>
      <p:sp>
        <p:nvSpPr>
          <p:cNvPr id="38" name="Textfeld 37"/>
          <p:cNvSpPr txBox="1"/>
          <p:nvPr/>
        </p:nvSpPr>
        <p:spPr>
          <a:xfrm>
            <a:off x="4139952" y="615601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baseline="-25000" dirty="0"/>
          </a:p>
        </p:txBody>
      </p:sp>
      <p:sp>
        <p:nvSpPr>
          <p:cNvPr id="39" name="Textfeld 38"/>
          <p:cNvSpPr txBox="1"/>
          <p:nvPr/>
        </p:nvSpPr>
        <p:spPr>
          <a:xfrm>
            <a:off x="5076056" y="4581128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/>
              <a:t>X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1343480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Colliders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  <a:ln>
            <a:solidFill>
              <a:srgbClr val="FF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Example </a:t>
            </a:r>
            <a:r>
              <a:rPr lang="en-US" dirty="0" smtClean="0">
                <a:solidFill>
                  <a:srgbClr val="FF6600"/>
                </a:solidFill>
              </a:rPr>
              <a:t>(SCM 6) </a:t>
            </a:r>
            <a:endParaRPr lang="en-US" dirty="0">
              <a:solidFill>
                <a:srgbClr val="FF6600"/>
              </a:solidFill>
            </a:endParaRPr>
          </a:p>
          <a:p>
            <a:pPr marL="0" indent="0">
              <a:buNone/>
              <a:defRPr/>
            </a:pPr>
            <a:r>
              <a:rPr lang="en-US" dirty="0"/>
              <a:t>(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= </a:t>
            </a:r>
            <a:r>
              <a:rPr lang="en-US" dirty="0" smtClean="0"/>
              <a:t>musical talent,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= </a:t>
            </a:r>
            <a:r>
              <a:rPr lang="en-US" dirty="0" smtClean="0"/>
              <a:t>grade point,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= </a:t>
            </a:r>
            <a:r>
              <a:rPr lang="en-US" dirty="0" smtClean="0"/>
              <a:t>scholarship)</a:t>
            </a:r>
            <a:endParaRPr lang="en-US" dirty="0"/>
          </a:p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V = {X,Y,Z}	U = {U</a:t>
            </a:r>
            <a:r>
              <a:rPr lang="en-US" sz="2000" baseline="-25000" dirty="0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}	F = {</a:t>
            </a: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}</a:t>
            </a: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: X = </a:t>
            </a:r>
            <a:r>
              <a:rPr lang="en-US" sz="2000" dirty="0" smtClean="0">
                <a:solidFill>
                  <a:srgbClr val="008380"/>
                </a:solidFill>
              </a:rPr>
              <a:t>U</a:t>
            </a:r>
            <a:r>
              <a:rPr lang="en-US" sz="2000" baseline="-25000" dirty="0" smtClean="0">
                <a:solidFill>
                  <a:srgbClr val="008380"/>
                </a:solidFill>
              </a:rPr>
              <a:t>X</a:t>
            </a:r>
            <a:endParaRPr lang="en-US" sz="2000" baseline="-25000" dirty="0">
              <a:solidFill>
                <a:srgbClr val="008380"/>
              </a:solidFill>
            </a:endParaRPr>
          </a:p>
          <a:p>
            <a:pPr lvl="1">
              <a:defRPr/>
            </a:pPr>
            <a:r>
              <a:rPr lang="en-US" sz="2000" dirty="0" err="1" smtClean="0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 smtClean="0">
                <a:solidFill>
                  <a:srgbClr val="008380"/>
                </a:solidFill>
              </a:rPr>
              <a:t>: </a:t>
            </a:r>
            <a:r>
              <a:rPr lang="en-US" sz="2000" dirty="0">
                <a:solidFill>
                  <a:srgbClr val="008380"/>
                </a:solidFill>
              </a:rPr>
              <a:t>X = </a:t>
            </a:r>
            <a:r>
              <a:rPr lang="en-US" sz="2000" dirty="0" smtClean="0">
                <a:solidFill>
                  <a:srgbClr val="008380"/>
                </a:solidFill>
              </a:rPr>
              <a:t>U</a:t>
            </a:r>
            <a:r>
              <a:rPr lang="en-US" sz="2000" baseline="-25000" dirty="0" smtClean="0">
                <a:solidFill>
                  <a:srgbClr val="008380"/>
                </a:solidFill>
              </a:rPr>
              <a:t>Y</a:t>
            </a:r>
          </a:p>
          <a:p>
            <a:pPr marL="457200" lvl="1" indent="0">
              <a:buNone/>
              <a:defRPr/>
            </a:pPr>
            <a:endParaRPr lang="en-US" sz="2000" baseline="-25000" dirty="0" smtClean="0">
              <a:solidFill>
                <a:srgbClr val="008380"/>
              </a:solidFill>
            </a:endParaRPr>
          </a:p>
          <a:p>
            <a:pPr lvl="1">
              <a:defRPr/>
            </a:pPr>
            <a:r>
              <a:rPr lang="en-US" sz="2000" dirty="0" err="1" smtClean="0">
                <a:solidFill>
                  <a:srgbClr val="008380"/>
                </a:solidFill>
              </a:rPr>
              <a:t>f</a:t>
            </a:r>
            <a:r>
              <a:rPr lang="en-US" sz="2000" baseline="-25000" dirty="0" err="1" smtClean="0">
                <a:solidFill>
                  <a:srgbClr val="008380"/>
                </a:solidFill>
              </a:rPr>
              <a:t>Z</a:t>
            </a:r>
            <a:r>
              <a:rPr lang="en-US" sz="2000" dirty="0">
                <a:solidFill>
                  <a:srgbClr val="008380"/>
                </a:solidFill>
              </a:rPr>
              <a:t>: </a:t>
            </a:r>
            <a:r>
              <a:rPr lang="en-US" sz="2000" dirty="0" smtClean="0">
                <a:solidFill>
                  <a:srgbClr val="008380"/>
                </a:solidFill>
              </a:rPr>
              <a:t>Z =</a:t>
            </a:r>
            <a:endParaRPr lang="en-US" sz="2000" baseline="-25000" dirty="0" smtClean="0">
              <a:solidFill>
                <a:srgbClr val="008380"/>
              </a:solidFill>
            </a:endParaRPr>
          </a:p>
          <a:p>
            <a:pPr marL="457200" lvl="1" indent="0">
              <a:buNone/>
              <a:defRPr/>
            </a:pPr>
            <a:r>
              <a:rPr lang="en-US" sz="2000" dirty="0" smtClean="0"/>
              <a:t>          </a:t>
            </a:r>
            <a:endParaRPr lang="en-US" sz="2000" dirty="0"/>
          </a:p>
          <a:p>
            <a:pPr marL="457200" lvl="1" indent="0">
              <a:buNone/>
              <a:defRPr/>
            </a:pPr>
            <a:r>
              <a:rPr lang="en-US" sz="2000" dirty="0" smtClean="0"/>
              <a:t>        </a:t>
            </a:r>
            <a:endParaRPr lang="en-US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35</a:t>
            </a:fld>
            <a:endParaRPr lang="de-DE"/>
          </a:p>
        </p:txBody>
      </p:sp>
      <p:sp>
        <p:nvSpPr>
          <p:cNvPr id="39" name="Geschweifte Klammer links 38"/>
          <p:cNvSpPr/>
          <p:nvPr/>
        </p:nvSpPr>
        <p:spPr>
          <a:xfrm>
            <a:off x="2339752" y="3356992"/>
            <a:ext cx="288032" cy="648072"/>
          </a:xfrm>
          <a:prstGeom prst="leftBrace">
            <a:avLst/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/>
          <p:cNvSpPr txBox="1"/>
          <p:nvPr/>
        </p:nvSpPr>
        <p:spPr>
          <a:xfrm>
            <a:off x="2267744" y="3284984"/>
            <a:ext cx="4392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yes     </a:t>
            </a:r>
            <a:r>
              <a:rPr lang="en-US" sz="2000" dirty="0" smtClean="0"/>
              <a:t>if</a:t>
            </a:r>
            <a:r>
              <a:rPr lang="en-US" sz="2000" dirty="0" smtClean="0">
                <a:solidFill>
                  <a:srgbClr val="008380"/>
                </a:solidFill>
              </a:rPr>
              <a:t>  X = yes  </a:t>
            </a:r>
            <a:r>
              <a:rPr lang="en-US" sz="2000" dirty="0">
                <a:solidFill>
                  <a:srgbClr val="000000"/>
                </a:solidFill>
              </a:rPr>
              <a:t>or</a:t>
            </a:r>
            <a:r>
              <a:rPr lang="en-US" sz="2000" dirty="0">
                <a:solidFill>
                  <a:srgbClr val="008380"/>
                </a:solidFill>
              </a:rPr>
              <a:t> Y &gt; 80%</a:t>
            </a:r>
          </a:p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no       </a:t>
            </a:r>
            <a:r>
              <a:rPr lang="en-US" sz="2000" dirty="0">
                <a:solidFill>
                  <a:srgbClr val="000000"/>
                </a:solidFill>
              </a:rPr>
              <a:t>otherwise</a:t>
            </a:r>
            <a:endParaRPr lang="en-US" sz="2000" baseline="-25000" dirty="0">
              <a:solidFill>
                <a:srgbClr val="000000"/>
              </a:solidFill>
            </a:endParaRPr>
          </a:p>
        </p:txBody>
      </p:sp>
      <p:sp>
        <p:nvSpPr>
          <p:cNvPr id="92" name="Textfeld 91"/>
          <p:cNvSpPr txBox="1"/>
          <p:nvPr/>
        </p:nvSpPr>
        <p:spPr>
          <a:xfrm>
            <a:off x="6193263" y="5426624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93" name="Oval 92"/>
          <p:cNvSpPr/>
          <p:nvPr/>
        </p:nvSpPr>
        <p:spPr>
          <a:xfrm>
            <a:off x="6359239" y="58679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4" name="Oval 93"/>
          <p:cNvSpPr/>
          <p:nvPr/>
        </p:nvSpPr>
        <p:spPr>
          <a:xfrm>
            <a:off x="6359239" y="637205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5" name="Oval 94"/>
          <p:cNvSpPr/>
          <p:nvPr/>
        </p:nvSpPr>
        <p:spPr>
          <a:xfrm>
            <a:off x="5639159" y="564266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6" name="Gerade Verbindung mit Pfeil 95"/>
          <p:cNvCxnSpPr>
            <a:stCxn id="93" idx="4"/>
          </p:cNvCxnSpPr>
          <p:nvPr/>
        </p:nvCxnSpPr>
        <p:spPr>
          <a:xfrm>
            <a:off x="6431247" y="6011980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Gerade Verbindung mit Pfeil 96"/>
          <p:cNvCxnSpPr>
            <a:stCxn id="95" idx="5"/>
            <a:endCxn id="94" idx="1"/>
          </p:cNvCxnSpPr>
          <p:nvPr/>
        </p:nvCxnSpPr>
        <p:spPr>
          <a:xfrm>
            <a:off x="5762084" y="5765576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Oval 97"/>
          <p:cNvSpPr/>
          <p:nvPr/>
        </p:nvSpPr>
        <p:spPr>
          <a:xfrm>
            <a:off x="7079319" y="56519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9" name="Oval 98"/>
          <p:cNvSpPr/>
          <p:nvPr/>
        </p:nvSpPr>
        <p:spPr>
          <a:xfrm>
            <a:off x="7079319" y="499462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0" name="Oval 99"/>
          <p:cNvSpPr/>
          <p:nvPr/>
        </p:nvSpPr>
        <p:spPr>
          <a:xfrm>
            <a:off x="5639159" y="49946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1" name="Gerade Verbindung mit Pfeil 100"/>
          <p:cNvCxnSpPr>
            <a:stCxn id="99" idx="4"/>
            <a:endCxn id="98" idx="0"/>
          </p:cNvCxnSpPr>
          <p:nvPr/>
        </p:nvCxnSpPr>
        <p:spPr>
          <a:xfrm>
            <a:off x="7151327" y="5138624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mit Pfeil 101"/>
          <p:cNvCxnSpPr>
            <a:stCxn id="98" idx="4"/>
            <a:endCxn id="94" idx="7"/>
          </p:cNvCxnSpPr>
          <p:nvPr/>
        </p:nvCxnSpPr>
        <p:spPr>
          <a:xfrm flipH="1">
            <a:off x="6482164" y="5795940"/>
            <a:ext cx="669163" cy="59720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mit Pfeil 102"/>
          <p:cNvCxnSpPr>
            <a:stCxn id="100" idx="4"/>
            <a:endCxn id="95" idx="0"/>
          </p:cNvCxnSpPr>
          <p:nvPr/>
        </p:nvCxnSpPr>
        <p:spPr>
          <a:xfrm>
            <a:off x="5711167" y="5138608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Textfeld 103"/>
          <p:cNvSpPr txBox="1"/>
          <p:nvPr/>
        </p:nvSpPr>
        <p:spPr>
          <a:xfrm>
            <a:off x="6921984" y="4571820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105" name="Textfeld 104"/>
          <p:cNvSpPr txBox="1"/>
          <p:nvPr/>
        </p:nvSpPr>
        <p:spPr>
          <a:xfrm>
            <a:off x="5495143" y="4562560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/>
              <a:t>X</a:t>
            </a:r>
            <a:endParaRPr lang="de-DE" baseline="-25000" dirty="0"/>
          </a:p>
        </p:txBody>
      </p:sp>
      <p:sp>
        <p:nvSpPr>
          <p:cNvPr id="106" name="Textfeld 105"/>
          <p:cNvSpPr txBox="1"/>
          <p:nvPr/>
        </p:nvSpPr>
        <p:spPr>
          <a:xfrm>
            <a:off x="7185699" y="5651940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baseline="-25000" dirty="0"/>
          </a:p>
        </p:txBody>
      </p:sp>
      <p:sp>
        <p:nvSpPr>
          <p:cNvPr id="107" name="Textfeld 106"/>
          <p:cNvSpPr txBox="1"/>
          <p:nvPr/>
        </p:nvSpPr>
        <p:spPr>
          <a:xfrm>
            <a:off x="5279119" y="5642664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baseline="-25000" dirty="0"/>
          </a:p>
        </p:txBody>
      </p:sp>
      <p:sp>
        <p:nvSpPr>
          <p:cNvPr id="108" name="Textfeld 107"/>
          <p:cNvSpPr txBox="1"/>
          <p:nvPr/>
        </p:nvSpPr>
        <p:spPr>
          <a:xfrm>
            <a:off x="6647271" y="6228020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4054278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(In)dependence in Colliders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124745"/>
            <a:ext cx="8229600" cy="3024336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 smtClean="0">
                <a:solidFill>
                  <a:srgbClr val="008380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dirty="0" smtClean="0"/>
              <a:t> are likely dependent</a:t>
            </a:r>
          </a:p>
          <a:p>
            <a:pPr marL="0" indent="0">
              <a:buNone/>
              <a:defRPr/>
            </a:pPr>
            <a:r>
              <a:rPr lang="en-US" b="1" dirty="0"/>
              <a:t> </a:t>
            </a:r>
            <a:r>
              <a:rPr lang="en-US" b="1" dirty="0" smtClean="0"/>
              <a:t>  </a:t>
            </a:r>
            <a:r>
              <a:rPr lang="en-US" dirty="0" smtClean="0"/>
              <a:t>(</a:t>
            </a:r>
            <a:r>
              <a:rPr lang="en-US" b="1" dirty="0" smtClean="0"/>
              <a:t> </a:t>
            </a:r>
            <a:r>
              <a:rPr lang="en-US" dirty="0" smtClean="0">
                <a:solidFill>
                  <a:srgbClr val="008380"/>
                </a:solidFill>
              </a:rPr>
              <a:t>∃</a:t>
            </a:r>
            <a:r>
              <a:rPr lang="en-US" dirty="0" err="1" smtClean="0">
                <a:solidFill>
                  <a:srgbClr val="008380"/>
                </a:solidFill>
              </a:rPr>
              <a:t>z,y</a:t>
            </a:r>
            <a:r>
              <a:rPr lang="en-US" dirty="0" smtClean="0">
                <a:solidFill>
                  <a:srgbClr val="008380"/>
                </a:solidFill>
              </a:rPr>
              <a:t>: P(X=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 smtClean="0">
                <a:solidFill>
                  <a:srgbClr val="008380"/>
                </a:solidFill>
              </a:rPr>
              <a:t> | Z = z) ≠ P(X = x) </a:t>
            </a:r>
            <a:r>
              <a:rPr lang="en-US" dirty="0" smtClean="0"/>
              <a:t>)</a:t>
            </a:r>
          </a:p>
          <a:p>
            <a:pPr>
              <a:defRPr/>
            </a:pP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dirty="0" smtClean="0"/>
              <a:t> are likely dependent</a:t>
            </a:r>
          </a:p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 smtClean="0"/>
              <a:t>  and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/>
              <a:t> are independent</a:t>
            </a:r>
          </a:p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 smtClean="0">
                <a:solidFill>
                  <a:srgbClr val="008380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/>
              <a:t> are likely dependent, conditional on Z</a:t>
            </a:r>
          </a:p>
          <a:p>
            <a:pPr marL="0" indent="0">
              <a:buNone/>
              <a:defRPr/>
            </a:pPr>
            <a:r>
              <a:rPr lang="en-US" dirty="0" smtClean="0"/>
              <a:t>   ( ∃</a:t>
            </a:r>
            <a:r>
              <a:rPr lang="en-US" dirty="0" err="1" smtClean="0"/>
              <a:t>x,z</a:t>
            </a:r>
            <a:r>
              <a:rPr lang="en-US" dirty="0" err="1"/>
              <a:t>,y</a:t>
            </a:r>
            <a:r>
              <a:rPr lang="en-US" dirty="0" smtClean="0"/>
              <a:t>: P(X=</a:t>
            </a:r>
            <a:r>
              <a:rPr lang="en-US" dirty="0"/>
              <a:t> </a:t>
            </a:r>
            <a:r>
              <a:rPr lang="en-US" dirty="0" smtClean="0"/>
              <a:t>x </a:t>
            </a:r>
            <a:r>
              <a:rPr lang="en-US" dirty="0"/>
              <a:t>| Y</a:t>
            </a:r>
            <a:r>
              <a:rPr lang="en-US" dirty="0" smtClean="0"/>
              <a:t>=</a:t>
            </a:r>
            <a:r>
              <a:rPr lang="en-US" dirty="0" err="1"/>
              <a:t>y</a:t>
            </a:r>
            <a:r>
              <a:rPr lang="en-US" dirty="0" err="1" smtClean="0"/>
              <a:t>,Z</a:t>
            </a:r>
            <a:r>
              <a:rPr lang="en-US" dirty="0" smtClean="0"/>
              <a:t> = z) ≠  P(X </a:t>
            </a:r>
            <a:r>
              <a:rPr lang="en-US" dirty="0"/>
              <a:t>= x</a:t>
            </a:r>
            <a:r>
              <a:rPr lang="en-US" dirty="0" smtClean="0"/>
              <a:t> | Z = z) )</a:t>
            </a:r>
            <a:endParaRPr lang="en-US" dirty="0"/>
          </a:p>
          <a:p>
            <a:pPr>
              <a:defRPr/>
            </a:pPr>
            <a:endParaRPr lang="en-US" b="1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36</a:t>
            </a:fld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6265271" y="5426624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40" name="Oval 39"/>
          <p:cNvSpPr/>
          <p:nvPr/>
        </p:nvSpPr>
        <p:spPr>
          <a:xfrm>
            <a:off x="6431247" y="58679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6431247" y="637205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Oval 41"/>
          <p:cNvSpPr/>
          <p:nvPr/>
        </p:nvSpPr>
        <p:spPr>
          <a:xfrm>
            <a:off x="5711167" y="564266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3" name="Gerade Verbindung mit Pfeil 42"/>
          <p:cNvCxnSpPr>
            <a:stCxn id="40" idx="4"/>
          </p:cNvCxnSpPr>
          <p:nvPr/>
        </p:nvCxnSpPr>
        <p:spPr>
          <a:xfrm>
            <a:off x="6503255" y="6011980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2" idx="5"/>
          </p:cNvCxnSpPr>
          <p:nvPr/>
        </p:nvCxnSpPr>
        <p:spPr>
          <a:xfrm>
            <a:off x="5834092" y="5765576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7151327" y="56519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7151327" y="499462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>
            <a:off x="5711167" y="49946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5" name="Gerade Verbindung mit Pfeil 64"/>
          <p:cNvCxnSpPr>
            <a:stCxn id="63" idx="4"/>
            <a:endCxn id="45" idx="0"/>
          </p:cNvCxnSpPr>
          <p:nvPr/>
        </p:nvCxnSpPr>
        <p:spPr>
          <a:xfrm>
            <a:off x="7223335" y="5138624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45" idx="4"/>
          </p:cNvCxnSpPr>
          <p:nvPr/>
        </p:nvCxnSpPr>
        <p:spPr>
          <a:xfrm flipH="1">
            <a:off x="6554172" y="5795940"/>
            <a:ext cx="669163" cy="59720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64" idx="4"/>
            <a:endCxn id="42" idx="0"/>
          </p:cNvCxnSpPr>
          <p:nvPr/>
        </p:nvCxnSpPr>
        <p:spPr>
          <a:xfrm>
            <a:off x="5783175" y="5138608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feld 67"/>
          <p:cNvSpPr txBox="1"/>
          <p:nvPr/>
        </p:nvSpPr>
        <p:spPr>
          <a:xfrm>
            <a:off x="6993992" y="4571820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5567151" y="4562560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/>
              <a:t>X</a:t>
            </a:r>
            <a:endParaRPr lang="de-DE" baseline="-25000" dirty="0"/>
          </a:p>
        </p:txBody>
      </p:sp>
      <p:sp>
        <p:nvSpPr>
          <p:cNvPr id="70" name="Textfeld 69"/>
          <p:cNvSpPr txBox="1"/>
          <p:nvPr/>
        </p:nvSpPr>
        <p:spPr>
          <a:xfrm>
            <a:off x="6719279" y="6228020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</a:t>
            </a:r>
            <a:endParaRPr lang="de-DE" baseline="-25000" dirty="0"/>
          </a:p>
        </p:txBody>
      </p:sp>
      <p:sp>
        <p:nvSpPr>
          <p:cNvPr id="71" name="Textfeld 70"/>
          <p:cNvSpPr txBox="1"/>
          <p:nvPr/>
        </p:nvSpPr>
        <p:spPr>
          <a:xfrm>
            <a:off x="7257707" y="5651940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baseline="-25000" dirty="0"/>
          </a:p>
        </p:txBody>
      </p:sp>
      <p:sp>
        <p:nvSpPr>
          <p:cNvPr id="72" name="Textfeld 71"/>
          <p:cNvSpPr txBox="1"/>
          <p:nvPr/>
        </p:nvSpPr>
        <p:spPr>
          <a:xfrm>
            <a:off x="5351127" y="5642664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baseline="-25000" dirty="0"/>
          </a:p>
        </p:txBody>
      </p:sp>
      <p:sp>
        <p:nvSpPr>
          <p:cNvPr id="73" name="Textfeld 72"/>
          <p:cNvSpPr txBox="1"/>
          <p:nvPr/>
        </p:nvSpPr>
        <p:spPr>
          <a:xfrm>
            <a:off x="755576" y="3501008"/>
            <a:ext cx="7704856" cy="4924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de-DE" sz="2600" dirty="0" smtClean="0"/>
          </a:p>
        </p:txBody>
      </p:sp>
      <p:sp>
        <p:nvSpPr>
          <p:cNvPr id="5" name="Textfeld 4"/>
          <p:cNvSpPr txBox="1"/>
          <p:nvPr/>
        </p:nvSpPr>
        <p:spPr>
          <a:xfrm>
            <a:off x="251520" y="4077072"/>
            <a:ext cx="3634879" cy="1015663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sz="2000" dirty="0" err="1" smtClean="0"/>
              <a:t>If</a:t>
            </a:r>
            <a:r>
              <a:rPr lang="de-DE" sz="2000" dirty="0" smtClean="0"/>
              <a:t> </a:t>
            </a:r>
            <a:r>
              <a:rPr lang="de-DE" sz="2000" dirty="0" err="1" smtClean="0"/>
              <a:t>scholarship</a:t>
            </a:r>
            <a:r>
              <a:rPr lang="de-DE" sz="2000" dirty="0" smtClean="0"/>
              <a:t> </a:t>
            </a:r>
            <a:r>
              <a:rPr lang="de-DE" sz="2000" dirty="0" err="1" smtClean="0"/>
              <a:t>received</a:t>
            </a:r>
            <a:r>
              <a:rPr lang="de-DE" sz="2000" dirty="0" smtClean="0"/>
              <a:t> (</a:t>
            </a:r>
            <a:r>
              <a:rPr lang="de-DE" sz="2000" dirty="0" smtClean="0">
                <a:solidFill>
                  <a:srgbClr val="008380"/>
                </a:solidFill>
              </a:rPr>
              <a:t>Z</a:t>
            </a:r>
            <a:r>
              <a:rPr lang="de-DE" sz="2000" dirty="0" smtClean="0"/>
              <a:t>) but </a:t>
            </a:r>
          </a:p>
          <a:p>
            <a:r>
              <a:rPr lang="de-DE" sz="2000" dirty="0"/>
              <a:t>n</a:t>
            </a:r>
            <a:r>
              <a:rPr lang="de-DE" sz="2000" dirty="0" smtClean="0"/>
              <a:t>ot </a:t>
            </a:r>
            <a:r>
              <a:rPr lang="de-DE" sz="2000" dirty="0" err="1" smtClean="0"/>
              <a:t>musically</a:t>
            </a:r>
            <a:r>
              <a:rPr lang="de-DE" sz="2000" dirty="0" smtClean="0"/>
              <a:t> </a:t>
            </a:r>
            <a:r>
              <a:rPr lang="de-DE" sz="2000" dirty="0" err="1" smtClean="0"/>
              <a:t>talented</a:t>
            </a:r>
            <a:r>
              <a:rPr lang="de-DE" sz="2000" dirty="0" smtClean="0"/>
              <a:t> (</a:t>
            </a:r>
            <a:r>
              <a:rPr lang="de-DE" sz="2000" dirty="0" smtClean="0">
                <a:solidFill>
                  <a:srgbClr val="008380"/>
                </a:solidFill>
              </a:rPr>
              <a:t>X</a:t>
            </a:r>
            <a:r>
              <a:rPr lang="de-DE" sz="2000" dirty="0" smtClean="0"/>
              <a:t>),  </a:t>
            </a:r>
          </a:p>
          <a:p>
            <a:r>
              <a:rPr lang="de-DE" sz="2000" dirty="0" err="1"/>
              <a:t>t</a:t>
            </a:r>
            <a:r>
              <a:rPr lang="de-DE" sz="2000" dirty="0" err="1" smtClean="0"/>
              <a:t>hen</a:t>
            </a:r>
            <a:r>
              <a:rPr lang="de-DE" sz="2000" dirty="0" smtClean="0"/>
              <a:t> must </a:t>
            </a:r>
            <a:r>
              <a:rPr lang="de-DE" sz="2000" dirty="0" err="1" smtClean="0"/>
              <a:t>have</a:t>
            </a:r>
            <a:r>
              <a:rPr lang="de-DE" sz="2000" dirty="0" smtClean="0"/>
              <a:t> high grade (</a:t>
            </a:r>
            <a:r>
              <a:rPr lang="de-DE" sz="2000" dirty="0" smtClean="0">
                <a:solidFill>
                  <a:srgbClr val="008380"/>
                </a:solidFill>
              </a:rPr>
              <a:t>Y</a:t>
            </a:r>
            <a:r>
              <a:rPr lang="de-DE" sz="2000" dirty="0" smtClean="0"/>
              <a:t>)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251520" y="5589240"/>
            <a:ext cx="4608512" cy="707886"/>
          </a:xfrm>
          <a:prstGeom prst="rect">
            <a:avLst/>
          </a:prstGeom>
          <a:solidFill>
            <a:srgbClr val="FFFF99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rgbClr val="000000"/>
                </a:solidFill>
              </a:rPr>
              <a:t>X-Y </a:t>
            </a:r>
            <a:r>
              <a:rPr lang="de-DE" sz="2000" dirty="0" err="1" smtClean="0">
                <a:solidFill>
                  <a:srgbClr val="000000"/>
                </a:solidFill>
              </a:rPr>
              <a:t>dependence</a:t>
            </a:r>
            <a:r>
              <a:rPr lang="de-DE" sz="2000" dirty="0" smtClean="0">
                <a:solidFill>
                  <a:srgbClr val="000000"/>
                </a:solidFill>
              </a:rPr>
              <a:t>  (</a:t>
            </a:r>
            <a:r>
              <a:rPr lang="de-DE" sz="2000" dirty="0" err="1" smtClean="0">
                <a:solidFill>
                  <a:srgbClr val="000000"/>
                </a:solidFill>
              </a:rPr>
              <a:t>conditionally</a:t>
            </a:r>
            <a:r>
              <a:rPr lang="de-DE" sz="2000" dirty="0" smtClean="0">
                <a:solidFill>
                  <a:srgbClr val="000000"/>
                </a:solidFill>
              </a:rPr>
              <a:t>) on Z </a:t>
            </a:r>
          </a:p>
          <a:p>
            <a:r>
              <a:rPr lang="de-DE" sz="2000" dirty="0" err="1">
                <a:solidFill>
                  <a:srgbClr val="000000"/>
                </a:solidFill>
              </a:rPr>
              <a:t>i</a:t>
            </a:r>
            <a:r>
              <a:rPr lang="de-DE" sz="2000" dirty="0" err="1" smtClean="0">
                <a:solidFill>
                  <a:srgbClr val="000000"/>
                </a:solidFill>
              </a:rPr>
              <a:t>s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  <a:r>
              <a:rPr lang="de-DE" sz="2000" dirty="0" err="1" smtClean="0">
                <a:solidFill>
                  <a:srgbClr val="000000"/>
                </a:solidFill>
              </a:rPr>
              <a:t>statistical</a:t>
            </a:r>
            <a:r>
              <a:rPr lang="de-DE" sz="2000" dirty="0" smtClean="0">
                <a:solidFill>
                  <a:srgbClr val="000000"/>
                </a:solidFill>
              </a:rPr>
              <a:t> but not </a:t>
            </a:r>
            <a:r>
              <a:rPr lang="de-DE" sz="2000" dirty="0" err="1" smtClean="0">
                <a:solidFill>
                  <a:srgbClr val="000000"/>
                </a:solidFill>
              </a:rPr>
              <a:t>causal</a:t>
            </a:r>
            <a:r>
              <a:rPr lang="de-DE" sz="2000" dirty="0" smtClean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7254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5" grpId="0" animBg="1"/>
      <p:bldP spid="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350"/>
            <a:ext cx="8229600" cy="5032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(In)dependence in Colliders (Extended)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84576"/>
          </a:xfrm>
          <a:ln>
            <a:solidFill>
              <a:srgbClr val="FF6600"/>
            </a:solidFill>
          </a:ln>
        </p:spPr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Example </a:t>
            </a:r>
            <a:r>
              <a:rPr lang="en-US" b="1" dirty="0" smtClean="0">
                <a:solidFill>
                  <a:srgbClr val="FF6600"/>
                </a:solidFill>
              </a:rPr>
              <a:t>(</a:t>
            </a:r>
            <a:r>
              <a:rPr lang="en-US" dirty="0" smtClean="0">
                <a:solidFill>
                  <a:srgbClr val="FF6600"/>
                </a:solidFill>
              </a:rPr>
              <a:t>SCM 7) </a:t>
            </a:r>
            <a:endParaRPr lang="en-US" dirty="0">
              <a:solidFill>
                <a:srgbClr val="FF6600"/>
              </a:solidFill>
            </a:endParaRPr>
          </a:p>
          <a:p>
            <a:pPr marL="0" indent="0">
              <a:buNone/>
              <a:defRPr/>
            </a:pPr>
            <a:r>
              <a:rPr lang="en-US" dirty="0"/>
              <a:t>(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= </a:t>
            </a:r>
            <a:r>
              <a:rPr lang="en-US" dirty="0" smtClean="0"/>
              <a:t>coin flip,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= </a:t>
            </a:r>
            <a:r>
              <a:rPr lang="en-US" dirty="0" smtClean="0"/>
              <a:t>second </a:t>
            </a:r>
            <a:r>
              <a:rPr lang="en-US" dirty="0" err="1" smtClean="0"/>
              <a:t>coinflip</a:t>
            </a:r>
            <a:r>
              <a:rPr lang="en-US" dirty="0" smtClean="0"/>
              <a:t>, 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= </a:t>
            </a:r>
            <a:r>
              <a:rPr lang="en-US" dirty="0" smtClean="0"/>
              <a:t>bell rings, </a:t>
            </a:r>
            <a:r>
              <a:rPr lang="en-US" dirty="0" smtClean="0">
                <a:solidFill>
                  <a:srgbClr val="008380"/>
                </a:solidFill>
              </a:rPr>
              <a:t>W</a:t>
            </a:r>
            <a:r>
              <a:rPr lang="en-US" dirty="0" smtClean="0"/>
              <a:t> = bell witness)</a:t>
            </a:r>
            <a:endParaRPr lang="en-US" dirty="0"/>
          </a:p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V = {X,Y,</a:t>
            </a:r>
            <a:r>
              <a:rPr lang="en-US" sz="2000" dirty="0" smtClean="0">
                <a:solidFill>
                  <a:srgbClr val="008380"/>
                </a:solidFill>
              </a:rPr>
              <a:t>Z,W}</a:t>
            </a:r>
            <a:r>
              <a:rPr lang="en-US" sz="2000" dirty="0">
                <a:solidFill>
                  <a:srgbClr val="008380"/>
                </a:solidFill>
              </a:rPr>
              <a:t>	U = {U</a:t>
            </a:r>
            <a:r>
              <a:rPr lang="en-US" sz="2000" baseline="-25000" dirty="0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,U</a:t>
            </a:r>
            <a:r>
              <a:rPr lang="en-US" sz="2000" baseline="-25000" dirty="0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,</a:t>
            </a:r>
            <a:r>
              <a:rPr lang="en-US" sz="2000" dirty="0" smtClean="0">
                <a:solidFill>
                  <a:srgbClr val="008380"/>
                </a:solidFill>
              </a:rPr>
              <a:t>U</a:t>
            </a:r>
            <a:r>
              <a:rPr lang="en-US" sz="2000" baseline="-25000" dirty="0" smtClean="0">
                <a:solidFill>
                  <a:srgbClr val="008380"/>
                </a:solidFill>
              </a:rPr>
              <a:t>Z,</a:t>
            </a:r>
            <a:r>
              <a:rPr lang="en-US" sz="2000" dirty="0">
                <a:solidFill>
                  <a:srgbClr val="008380"/>
                </a:solidFill>
              </a:rPr>
              <a:t> </a:t>
            </a:r>
            <a:r>
              <a:rPr lang="en-US" sz="2000" dirty="0" smtClean="0">
                <a:solidFill>
                  <a:srgbClr val="008380"/>
                </a:solidFill>
              </a:rPr>
              <a:t>U</a:t>
            </a:r>
            <a:r>
              <a:rPr lang="en-US" sz="2000" baseline="-25000" dirty="0" smtClean="0">
                <a:solidFill>
                  <a:srgbClr val="008380"/>
                </a:solidFill>
              </a:rPr>
              <a:t>W </a:t>
            </a:r>
            <a:r>
              <a:rPr lang="en-US" sz="2000" dirty="0" smtClean="0">
                <a:solidFill>
                  <a:srgbClr val="008380"/>
                </a:solidFill>
              </a:rPr>
              <a:t>}</a:t>
            </a:r>
            <a:r>
              <a:rPr lang="en-US" sz="2000" dirty="0">
                <a:solidFill>
                  <a:srgbClr val="008380"/>
                </a:solidFill>
              </a:rPr>
              <a:t>	F = {</a:t>
            </a: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 err="1">
                <a:solidFill>
                  <a:srgbClr val="008380"/>
                </a:solidFill>
              </a:rPr>
              <a:t>,f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>
                <a:solidFill>
                  <a:srgbClr val="008380"/>
                </a:solidFill>
              </a:rPr>
              <a:t>,, </a:t>
            </a:r>
            <a:r>
              <a:rPr lang="en-US" sz="2000" dirty="0" err="1" smtClean="0">
                <a:solidFill>
                  <a:srgbClr val="008380"/>
                </a:solidFill>
              </a:rPr>
              <a:t>f</a:t>
            </a:r>
            <a:r>
              <a:rPr lang="en-US" sz="2000" baseline="-25000" dirty="0" err="1" smtClean="0">
                <a:solidFill>
                  <a:srgbClr val="008380"/>
                </a:solidFill>
              </a:rPr>
              <a:t>W</a:t>
            </a:r>
            <a:r>
              <a:rPr lang="en-US" sz="2000" dirty="0" smtClean="0">
                <a:solidFill>
                  <a:srgbClr val="008380"/>
                </a:solidFill>
              </a:rPr>
              <a:t>}</a:t>
            </a:r>
            <a:endParaRPr lang="en-US" sz="2000" dirty="0">
              <a:solidFill>
                <a:srgbClr val="008380"/>
              </a:solidFill>
            </a:endParaRPr>
          </a:p>
          <a:p>
            <a:pPr lvl="1">
              <a:defRPr/>
            </a:pPr>
            <a:r>
              <a:rPr lang="en-US" sz="2000" dirty="0" err="1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X</a:t>
            </a:r>
            <a:r>
              <a:rPr lang="en-US" sz="2000" dirty="0">
                <a:solidFill>
                  <a:srgbClr val="008380"/>
                </a:solidFill>
              </a:rPr>
              <a:t>: X = </a:t>
            </a:r>
            <a:r>
              <a:rPr lang="en-US" sz="2000" dirty="0" smtClean="0">
                <a:solidFill>
                  <a:srgbClr val="008380"/>
                </a:solidFill>
              </a:rPr>
              <a:t>U</a:t>
            </a:r>
            <a:r>
              <a:rPr lang="en-US" sz="2000" baseline="-25000" dirty="0" smtClean="0">
                <a:solidFill>
                  <a:srgbClr val="008380"/>
                </a:solidFill>
              </a:rPr>
              <a:t>X</a:t>
            </a:r>
            <a:endParaRPr lang="en-US" sz="2000" baseline="-25000" dirty="0">
              <a:solidFill>
                <a:srgbClr val="008380"/>
              </a:solidFill>
            </a:endParaRPr>
          </a:p>
          <a:p>
            <a:pPr lvl="1">
              <a:defRPr/>
            </a:pPr>
            <a:r>
              <a:rPr lang="en-US" sz="2000" dirty="0" err="1" smtClean="0">
                <a:solidFill>
                  <a:srgbClr val="008380"/>
                </a:solidFill>
              </a:rPr>
              <a:t>f</a:t>
            </a:r>
            <a:r>
              <a:rPr lang="en-US" sz="2000" baseline="-25000" dirty="0" err="1">
                <a:solidFill>
                  <a:srgbClr val="008380"/>
                </a:solidFill>
              </a:rPr>
              <a:t>Y</a:t>
            </a:r>
            <a:r>
              <a:rPr lang="en-US" sz="2000" dirty="0" smtClean="0">
                <a:solidFill>
                  <a:srgbClr val="008380"/>
                </a:solidFill>
              </a:rPr>
              <a:t>: Y </a:t>
            </a:r>
            <a:r>
              <a:rPr lang="en-US" sz="2000" dirty="0">
                <a:solidFill>
                  <a:srgbClr val="008380"/>
                </a:solidFill>
              </a:rPr>
              <a:t>= </a:t>
            </a:r>
            <a:r>
              <a:rPr lang="en-US" sz="2000" dirty="0" smtClean="0">
                <a:solidFill>
                  <a:srgbClr val="008380"/>
                </a:solidFill>
              </a:rPr>
              <a:t>U</a:t>
            </a:r>
            <a:r>
              <a:rPr lang="en-US" sz="2000" baseline="-25000" dirty="0" smtClean="0">
                <a:solidFill>
                  <a:srgbClr val="008380"/>
                </a:solidFill>
              </a:rPr>
              <a:t>Y</a:t>
            </a:r>
          </a:p>
          <a:p>
            <a:pPr marL="457200" lvl="1" indent="0">
              <a:buNone/>
              <a:defRPr/>
            </a:pPr>
            <a:endParaRPr lang="en-US" sz="2000" baseline="-25000" dirty="0" smtClean="0">
              <a:solidFill>
                <a:srgbClr val="008380"/>
              </a:solidFill>
            </a:endParaRPr>
          </a:p>
          <a:p>
            <a:pPr lvl="1">
              <a:defRPr/>
            </a:pPr>
            <a:r>
              <a:rPr lang="en-US" sz="2000" dirty="0" err="1" smtClean="0">
                <a:solidFill>
                  <a:srgbClr val="008380"/>
                </a:solidFill>
              </a:rPr>
              <a:t>f</a:t>
            </a:r>
            <a:r>
              <a:rPr lang="en-US" sz="2000" baseline="-25000" dirty="0" err="1" smtClean="0">
                <a:solidFill>
                  <a:srgbClr val="008380"/>
                </a:solidFill>
              </a:rPr>
              <a:t>Z</a:t>
            </a:r>
            <a:r>
              <a:rPr lang="en-US" sz="2000" baseline="-25000" dirty="0" smtClean="0">
                <a:solidFill>
                  <a:srgbClr val="008380"/>
                </a:solidFill>
              </a:rPr>
              <a:t>: </a:t>
            </a:r>
            <a:r>
              <a:rPr lang="en-US" sz="2000" dirty="0" smtClean="0">
                <a:solidFill>
                  <a:srgbClr val="008380"/>
                </a:solidFill>
              </a:rPr>
              <a:t>Z =</a:t>
            </a:r>
            <a:r>
              <a:rPr lang="en-US" sz="2000" baseline="-25000" dirty="0" smtClean="0">
                <a:solidFill>
                  <a:srgbClr val="008380"/>
                </a:solidFill>
              </a:rPr>
              <a:t> </a:t>
            </a:r>
          </a:p>
          <a:p>
            <a:pPr marL="457200" lvl="1" indent="0">
              <a:buNone/>
              <a:defRPr/>
            </a:pPr>
            <a:endParaRPr lang="en-US" sz="2000" baseline="-25000" dirty="0" smtClean="0">
              <a:solidFill>
                <a:srgbClr val="008380"/>
              </a:solidFill>
            </a:endParaRPr>
          </a:p>
          <a:p>
            <a:pPr lvl="1">
              <a:defRPr/>
            </a:pPr>
            <a:endParaRPr lang="en-US" sz="2000" dirty="0" smtClean="0">
              <a:solidFill>
                <a:srgbClr val="008380"/>
              </a:solidFill>
            </a:endParaRPr>
          </a:p>
          <a:p>
            <a:pPr lvl="1">
              <a:defRPr/>
            </a:pPr>
            <a:r>
              <a:rPr lang="en-US" sz="2000" dirty="0" err="1" smtClean="0">
                <a:solidFill>
                  <a:srgbClr val="008380"/>
                </a:solidFill>
              </a:rPr>
              <a:t>f</a:t>
            </a:r>
            <a:r>
              <a:rPr lang="en-US" sz="2000" baseline="-25000" dirty="0" err="1" smtClean="0">
                <a:solidFill>
                  <a:srgbClr val="008380"/>
                </a:solidFill>
              </a:rPr>
              <a:t>W</a:t>
            </a:r>
            <a:r>
              <a:rPr lang="en-US" sz="2000" dirty="0" smtClean="0">
                <a:solidFill>
                  <a:srgbClr val="008380"/>
                </a:solidFill>
              </a:rPr>
              <a:t>: W </a:t>
            </a:r>
            <a:r>
              <a:rPr lang="en-US" sz="2000" dirty="0" smtClean="0"/>
              <a:t>= </a:t>
            </a:r>
          </a:p>
          <a:p>
            <a:pPr lvl="1">
              <a:defRPr/>
            </a:pPr>
            <a:endParaRPr lang="en-US" sz="2000" baseline="-25000" dirty="0"/>
          </a:p>
          <a:p>
            <a:pPr lvl="1">
              <a:defRPr/>
            </a:pPr>
            <a:endParaRPr lang="en-US" sz="2000" baseline="-25000" dirty="0" smtClean="0"/>
          </a:p>
          <a:p>
            <a:pPr marL="457200" lvl="1" indent="0">
              <a:buNone/>
              <a:defRPr/>
            </a:pPr>
            <a:r>
              <a:rPr lang="en-US" sz="2000" dirty="0" smtClean="0">
                <a:solidFill>
                  <a:srgbClr val="008000"/>
                </a:solidFill>
              </a:rPr>
              <a:t> </a:t>
            </a:r>
            <a:endParaRPr lang="en-US" sz="2000" baseline="-25000" dirty="0" smtClean="0">
              <a:solidFill>
                <a:srgbClr val="008000"/>
              </a:solidFill>
            </a:endParaRPr>
          </a:p>
          <a:p>
            <a:pPr marL="457200" lvl="1" indent="0">
              <a:buNone/>
              <a:defRPr/>
            </a:pPr>
            <a:r>
              <a:rPr lang="en-US" sz="2000" dirty="0" smtClean="0"/>
              <a:t>        </a:t>
            </a:r>
            <a:endParaRPr lang="en-US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425" y="6381328"/>
            <a:ext cx="1008063" cy="196850"/>
          </a:xfrm>
        </p:spPr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37</a:t>
            </a:fld>
            <a:endParaRPr lang="de-DE" dirty="0"/>
          </a:p>
        </p:txBody>
      </p:sp>
      <p:sp>
        <p:nvSpPr>
          <p:cNvPr id="50" name="Textfeld 49"/>
          <p:cNvSpPr txBox="1"/>
          <p:nvPr/>
        </p:nvSpPr>
        <p:spPr>
          <a:xfrm>
            <a:off x="7358352" y="4293064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51" name="Oval 50"/>
          <p:cNvSpPr/>
          <p:nvPr/>
        </p:nvSpPr>
        <p:spPr>
          <a:xfrm>
            <a:off x="7524328" y="47344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Oval 51"/>
          <p:cNvSpPr/>
          <p:nvPr/>
        </p:nvSpPr>
        <p:spPr>
          <a:xfrm>
            <a:off x="7524328" y="52384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Oval 52"/>
          <p:cNvSpPr/>
          <p:nvPr/>
        </p:nvSpPr>
        <p:spPr>
          <a:xfrm>
            <a:off x="6804248" y="45091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4" name="Gerade Verbindung mit Pfeil 53"/>
          <p:cNvCxnSpPr>
            <a:stCxn id="51" idx="4"/>
          </p:cNvCxnSpPr>
          <p:nvPr/>
        </p:nvCxnSpPr>
        <p:spPr>
          <a:xfrm>
            <a:off x="7596336" y="4878420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mit Pfeil 54"/>
          <p:cNvCxnSpPr>
            <a:stCxn id="53" idx="5"/>
            <a:endCxn id="52" idx="1"/>
          </p:cNvCxnSpPr>
          <p:nvPr/>
        </p:nvCxnSpPr>
        <p:spPr>
          <a:xfrm>
            <a:off x="6927173" y="4632016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8244408" y="45183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Oval 56"/>
          <p:cNvSpPr/>
          <p:nvPr/>
        </p:nvSpPr>
        <p:spPr>
          <a:xfrm>
            <a:off x="8244408" y="386106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Oval 57"/>
          <p:cNvSpPr/>
          <p:nvPr/>
        </p:nvSpPr>
        <p:spPr>
          <a:xfrm>
            <a:off x="6804248" y="38610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9" name="Gerade Verbindung mit Pfeil 58"/>
          <p:cNvCxnSpPr>
            <a:stCxn id="57" idx="4"/>
            <a:endCxn id="56" idx="0"/>
          </p:cNvCxnSpPr>
          <p:nvPr/>
        </p:nvCxnSpPr>
        <p:spPr>
          <a:xfrm>
            <a:off x="8316416" y="4005064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mit Pfeil 59"/>
          <p:cNvCxnSpPr>
            <a:stCxn id="56" idx="4"/>
            <a:endCxn id="52" idx="7"/>
          </p:cNvCxnSpPr>
          <p:nvPr/>
        </p:nvCxnSpPr>
        <p:spPr>
          <a:xfrm flipH="1">
            <a:off x="7647253" y="4662380"/>
            <a:ext cx="669163" cy="59720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mit Pfeil 60"/>
          <p:cNvCxnSpPr>
            <a:stCxn id="58" idx="4"/>
            <a:endCxn id="53" idx="0"/>
          </p:cNvCxnSpPr>
          <p:nvPr/>
        </p:nvCxnSpPr>
        <p:spPr>
          <a:xfrm>
            <a:off x="6876256" y="4005048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feld 61"/>
          <p:cNvSpPr txBox="1"/>
          <p:nvPr/>
        </p:nvSpPr>
        <p:spPr>
          <a:xfrm>
            <a:off x="8087073" y="3438260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63" name="Textfeld 62"/>
          <p:cNvSpPr txBox="1"/>
          <p:nvPr/>
        </p:nvSpPr>
        <p:spPr>
          <a:xfrm>
            <a:off x="6660232" y="3429000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/>
              <a:t>X</a:t>
            </a:r>
            <a:endParaRPr lang="de-DE" baseline="-25000" dirty="0"/>
          </a:p>
        </p:txBody>
      </p:sp>
      <p:sp>
        <p:nvSpPr>
          <p:cNvPr id="64" name="Textfeld 63"/>
          <p:cNvSpPr txBox="1"/>
          <p:nvPr/>
        </p:nvSpPr>
        <p:spPr>
          <a:xfrm>
            <a:off x="7812360" y="5094460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</a:t>
            </a:r>
            <a:endParaRPr lang="de-DE" baseline="-25000" dirty="0"/>
          </a:p>
        </p:txBody>
      </p:sp>
      <p:sp>
        <p:nvSpPr>
          <p:cNvPr id="65" name="Textfeld 64"/>
          <p:cNvSpPr txBox="1"/>
          <p:nvPr/>
        </p:nvSpPr>
        <p:spPr>
          <a:xfrm>
            <a:off x="8350788" y="4518380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baseline="-25000" dirty="0"/>
          </a:p>
        </p:txBody>
      </p:sp>
      <p:sp>
        <p:nvSpPr>
          <p:cNvPr id="66" name="Textfeld 65"/>
          <p:cNvSpPr txBox="1"/>
          <p:nvPr/>
        </p:nvSpPr>
        <p:spPr>
          <a:xfrm>
            <a:off x="6444208" y="4509104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baseline="-25000" dirty="0"/>
          </a:p>
        </p:txBody>
      </p:sp>
      <p:sp>
        <p:nvSpPr>
          <p:cNvPr id="39" name="Geschweifte Klammer links 38"/>
          <p:cNvSpPr/>
          <p:nvPr/>
        </p:nvSpPr>
        <p:spPr>
          <a:xfrm>
            <a:off x="2195736" y="3789040"/>
            <a:ext cx="288032" cy="648072"/>
          </a:xfrm>
          <a:prstGeom prst="leftBrace">
            <a:avLst/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/>
          <p:cNvSpPr txBox="1"/>
          <p:nvPr/>
        </p:nvSpPr>
        <p:spPr>
          <a:xfrm>
            <a:off x="1979712" y="3717032"/>
            <a:ext cx="4392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yes     </a:t>
            </a:r>
            <a:r>
              <a:rPr lang="en-US" sz="2000" dirty="0" smtClean="0"/>
              <a:t>if</a:t>
            </a:r>
            <a:r>
              <a:rPr lang="en-US" sz="2000" dirty="0" smtClean="0">
                <a:solidFill>
                  <a:srgbClr val="008380"/>
                </a:solidFill>
              </a:rPr>
              <a:t>  X = head  </a:t>
            </a:r>
            <a:r>
              <a:rPr lang="en-US" sz="2000" dirty="0">
                <a:solidFill>
                  <a:srgbClr val="000000"/>
                </a:solidFill>
              </a:rPr>
              <a:t>or</a:t>
            </a:r>
            <a:r>
              <a:rPr lang="en-US" sz="2000" dirty="0">
                <a:solidFill>
                  <a:srgbClr val="008380"/>
                </a:solidFill>
              </a:rPr>
              <a:t> Y </a:t>
            </a:r>
            <a:r>
              <a:rPr lang="en-US" sz="2000" dirty="0" smtClean="0">
                <a:solidFill>
                  <a:srgbClr val="008380"/>
                </a:solidFill>
              </a:rPr>
              <a:t> = head  </a:t>
            </a:r>
            <a:endParaRPr lang="en-US" sz="2000" dirty="0">
              <a:solidFill>
                <a:srgbClr val="008380"/>
              </a:solidFill>
            </a:endParaRPr>
          </a:p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no       </a:t>
            </a:r>
            <a:r>
              <a:rPr lang="en-US" sz="2000" dirty="0" smtClean="0">
                <a:solidFill>
                  <a:srgbClr val="000000"/>
                </a:solidFill>
              </a:rPr>
              <a:t>otherwise</a:t>
            </a:r>
            <a:endParaRPr lang="en-US" sz="2000" baseline="-25000" dirty="0">
              <a:solidFill>
                <a:srgbClr val="000000"/>
              </a:solidFill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1979712" y="4653136"/>
            <a:ext cx="41044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yes     </a:t>
            </a:r>
            <a:r>
              <a:rPr lang="en-US" sz="2000" dirty="0" smtClean="0">
                <a:solidFill>
                  <a:srgbClr val="008380"/>
                </a:solidFill>
              </a:rPr>
              <a:t>if Z= yes or (Z=no and  U</a:t>
            </a:r>
            <a:r>
              <a:rPr lang="en-US" sz="2000" baseline="-25000" dirty="0" smtClean="0">
                <a:solidFill>
                  <a:srgbClr val="008380"/>
                </a:solidFill>
              </a:rPr>
              <a:t>W</a:t>
            </a:r>
            <a:r>
              <a:rPr lang="en-US" sz="2000" dirty="0" smtClean="0">
                <a:solidFill>
                  <a:srgbClr val="008380"/>
                </a:solidFill>
              </a:rPr>
              <a:t> </a:t>
            </a:r>
            <a:r>
              <a:rPr lang="en-US" sz="2000" smtClean="0">
                <a:solidFill>
                  <a:srgbClr val="008380"/>
                </a:solidFill>
              </a:rPr>
              <a:t>= ½) </a:t>
            </a:r>
            <a:endParaRPr lang="en-US" sz="2000" dirty="0">
              <a:solidFill>
                <a:srgbClr val="008380"/>
              </a:solidFill>
            </a:endParaRPr>
          </a:p>
          <a:p>
            <a:pPr lvl="1">
              <a:defRPr/>
            </a:pPr>
            <a:r>
              <a:rPr lang="en-US" sz="2000" dirty="0">
                <a:solidFill>
                  <a:srgbClr val="008380"/>
                </a:solidFill>
              </a:rPr>
              <a:t>no       </a:t>
            </a:r>
            <a:r>
              <a:rPr lang="en-US" sz="2000" dirty="0" smtClean="0">
                <a:solidFill>
                  <a:srgbClr val="000000"/>
                </a:solidFill>
              </a:rPr>
              <a:t>otherwise</a:t>
            </a:r>
            <a:endParaRPr lang="en-US" sz="2000" baseline="-25000" dirty="0">
              <a:solidFill>
                <a:srgbClr val="000000"/>
              </a:solidFill>
            </a:endParaRPr>
          </a:p>
        </p:txBody>
      </p:sp>
      <p:sp>
        <p:nvSpPr>
          <p:cNvPr id="29" name="Geschweifte Klammer links 28"/>
          <p:cNvSpPr/>
          <p:nvPr/>
        </p:nvSpPr>
        <p:spPr>
          <a:xfrm>
            <a:off x="2195736" y="4725144"/>
            <a:ext cx="288032" cy="648072"/>
          </a:xfrm>
          <a:prstGeom prst="leftBrace">
            <a:avLst/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Oval 29"/>
          <p:cNvSpPr/>
          <p:nvPr/>
        </p:nvSpPr>
        <p:spPr>
          <a:xfrm>
            <a:off x="7524328" y="58052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Textfeld 30"/>
          <p:cNvSpPr txBox="1"/>
          <p:nvPr/>
        </p:nvSpPr>
        <p:spPr>
          <a:xfrm>
            <a:off x="7740352" y="5723964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</a:t>
            </a:r>
            <a:endParaRPr lang="de-DE" baseline="-25000" dirty="0"/>
          </a:p>
        </p:txBody>
      </p:sp>
      <p:cxnSp>
        <p:nvCxnSpPr>
          <p:cNvPr id="32" name="Gerade Verbindung mit Pfeil 31"/>
          <p:cNvCxnSpPr>
            <a:stCxn id="52" idx="4"/>
            <a:endCxn id="30" idx="0"/>
          </p:cNvCxnSpPr>
          <p:nvPr/>
        </p:nvCxnSpPr>
        <p:spPr>
          <a:xfrm>
            <a:off x="7596336" y="5382492"/>
            <a:ext cx="0" cy="4227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feld 34"/>
          <p:cNvSpPr txBox="1"/>
          <p:nvPr/>
        </p:nvSpPr>
        <p:spPr>
          <a:xfrm>
            <a:off x="6588224" y="5219908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W</a:t>
            </a:r>
          </a:p>
        </p:txBody>
      </p:sp>
      <p:sp>
        <p:nvSpPr>
          <p:cNvPr id="37" name="Oval 36"/>
          <p:cNvSpPr/>
          <p:nvPr/>
        </p:nvSpPr>
        <p:spPr>
          <a:xfrm>
            <a:off x="6732240" y="551723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8" name="Gerade Verbindung mit Pfeil 37"/>
          <p:cNvCxnSpPr>
            <a:stCxn id="37" idx="6"/>
            <a:endCxn id="30" idx="2"/>
          </p:cNvCxnSpPr>
          <p:nvPr/>
        </p:nvCxnSpPr>
        <p:spPr>
          <a:xfrm>
            <a:off x="6876256" y="5589232"/>
            <a:ext cx="648072" cy="28804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611560" y="5589240"/>
            <a:ext cx="5040560" cy="707886"/>
          </a:xfrm>
          <a:prstGeom prst="rect">
            <a:avLst/>
          </a:prstGeom>
          <a:solidFill>
            <a:srgbClr val="FFFF99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1">
              <a:defRPr/>
            </a:pPr>
            <a:r>
              <a:rPr lang="en-US" sz="2000" dirty="0">
                <a:solidFill>
                  <a:srgbClr val="000000"/>
                </a:solidFill>
              </a:rPr>
              <a:t>X and Y  are depend conditional on Z </a:t>
            </a:r>
          </a:p>
          <a:p>
            <a:pPr lvl="1">
              <a:defRPr/>
            </a:pPr>
            <a:r>
              <a:rPr lang="en-US" sz="2000" dirty="0">
                <a:solidFill>
                  <a:srgbClr val="000000"/>
                </a:solidFill>
              </a:rPr>
              <a:t>and on W. </a:t>
            </a:r>
            <a:endParaRPr lang="en-US" sz="2000" baseline="-25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002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Independence Rule in Colliders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363272" cy="2808089"/>
          </a:xfr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 smtClean="0">
                <a:solidFill>
                  <a:srgbClr val="FF0000"/>
                </a:solidFill>
              </a:rPr>
              <a:t>Rule </a:t>
            </a:r>
            <a:r>
              <a:rPr lang="en-US" b="1" dirty="0">
                <a:solidFill>
                  <a:srgbClr val="FF0000"/>
                </a:solidFill>
              </a:rPr>
              <a:t>3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(Conditional Independence in Colliders)</a:t>
            </a:r>
          </a:p>
          <a:p>
            <a:pPr marL="0" indent="0">
              <a:buNone/>
              <a:defRPr/>
            </a:pPr>
            <a:r>
              <a:rPr lang="en-US" dirty="0" smtClean="0"/>
              <a:t>If        a variable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dirty="0" smtClean="0"/>
              <a:t> is the collision node between</a:t>
            </a:r>
          </a:p>
          <a:p>
            <a:pPr marL="0" indent="0"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   variables 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/>
              <a:t> and there is only one path </a:t>
            </a:r>
          </a:p>
          <a:p>
            <a:pPr marL="0" indent="0"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   between 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/>
              <a:t>, </a:t>
            </a:r>
          </a:p>
          <a:p>
            <a:pPr marL="0" indent="0">
              <a:buNone/>
              <a:defRPr/>
            </a:pPr>
            <a:r>
              <a:rPr lang="en-US" dirty="0" smtClean="0"/>
              <a:t>then   </a:t>
            </a:r>
            <a:r>
              <a:rPr lang="en-US" dirty="0" smtClean="0">
                <a:solidFill>
                  <a:srgbClr val="008380"/>
                </a:solidFill>
              </a:rPr>
              <a:t>X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/>
              <a:t> are unconditionally independent, but are dependent conditional on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dirty="0" smtClean="0"/>
              <a:t> and any descendant of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38</a:t>
            </a:fld>
            <a:endParaRPr lang="de-DE"/>
          </a:p>
        </p:txBody>
      </p:sp>
      <p:sp>
        <p:nvSpPr>
          <p:cNvPr id="22" name="Textfeld 21"/>
          <p:cNvSpPr txBox="1"/>
          <p:nvPr/>
        </p:nvSpPr>
        <p:spPr>
          <a:xfrm>
            <a:off x="4550040" y="4941136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24" name="Oval 23"/>
          <p:cNvSpPr/>
          <p:nvPr/>
        </p:nvSpPr>
        <p:spPr>
          <a:xfrm>
            <a:off x="4716016" y="53824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Oval 24"/>
          <p:cNvSpPr/>
          <p:nvPr/>
        </p:nvSpPr>
        <p:spPr>
          <a:xfrm>
            <a:off x="3995936" y="515717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6" name="Gerade Verbindung mit Pfeil 25"/>
          <p:cNvCxnSpPr>
            <a:stCxn id="24" idx="4"/>
            <a:endCxn id="46" idx="0"/>
          </p:cNvCxnSpPr>
          <p:nvPr/>
        </p:nvCxnSpPr>
        <p:spPr>
          <a:xfrm>
            <a:off x="4788024" y="5526492"/>
            <a:ext cx="0" cy="35079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>
            <a:stCxn id="25" idx="5"/>
            <a:endCxn id="46" idx="1"/>
          </p:cNvCxnSpPr>
          <p:nvPr/>
        </p:nvCxnSpPr>
        <p:spPr>
          <a:xfrm>
            <a:off x="4118861" y="5280088"/>
            <a:ext cx="618246" cy="6182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3995936" y="45091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9" name="Gerade Verbindung mit Pfeil 28"/>
          <p:cNvCxnSpPr/>
          <p:nvPr/>
        </p:nvCxnSpPr>
        <p:spPr>
          <a:xfrm>
            <a:off x="5508104" y="4653136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>
            <a:endCxn id="46" idx="7"/>
          </p:cNvCxnSpPr>
          <p:nvPr/>
        </p:nvCxnSpPr>
        <p:spPr>
          <a:xfrm flipH="1">
            <a:off x="4838941" y="5310452"/>
            <a:ext cx="669164" cy="58792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feld 30"/>
          <p:cNvSpPr txBox="1"/>
          <p:nvPr/>
        </p:nvSpPr>
        <p:spPr>
          <a:xfrm>
            <a:off x="5278761" y="4086332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3851920" y="407707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/>
              <a:t>X</a:t>
            </a:r>
            <a:endParaRPr lang="de-DE" baseline="-25000" dirty="0"/>
          </a:p>
        </p:txBody>
      </p:sp>
      <p:sp>
        <p:nvSpPr>
          <p:cNvPr id="33" name="Textfeld 32"/>
          <p:cNvSpPr txBox="1"/>
          <p:nvPr/>
        </p:nvSpPr>
        <p:spPr>
          <a:xfrm>
            <a:off x="5004048" y="5742532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</a:t>
            </a:r>
            <a:endParaRPr lang="de-DE" baseline="-25000" dirty="0"/>
          </a:p>
        </p:txBody>
      </p:sp>
      <p:sp>
        <p:nvSpPr>
          <p:cNvPr id="34" name="Textfeld 33"/>
          <p:cNvSpPr txBox="1"/>
          <p:nvPr/>
        </p:nvSpPr>
        <p:spPr>
          <a:xfrm>
            <a:off x="4932040" y="623731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</a:t>
            </a:r>
            <a:endParaRPr lang="de-DE" baseline="-25000" dirty="0"/>
          </a:p>
        </p:txBody>
      </p:sp>
      <p:cxnSp>
        <p:nvCxnSpPr>
          <p:cNvPr id="35" name="Gerade Verbindung mit Pfeil 34"/>
          <p:cNvCxnSpPr>
            <a:endCxn id="47" idx="0"/>
          </p:cNvCxnSpPr>
          <p:nvPr/>
        </p:nvCxnSpPr>
        <p:spPr>
          <a:xfrm flipH="1">
            <a:off x="4788024" y="6030564"/>
            <a:ext cx="1" cy="3507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3923928" y="61653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mit Pfeil 36"/>
          <p:cNvCxnSpPr>
            <a:stCxn id="36" idx="6"/>
            <a:endCxn id="47" idx="2"/>
          </p:cNvCxnSpPr>
          <p:nvPr/>
        </p:nvCxnSpPr>
        <p:spPr>
          <a:xfrm>
            <a:off x="4067944" y="6237304"/>
            <a:ext cx="648072" cy="21602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>
            <a:off x="4067944" y="4653136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5436096" y="45091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Oval 44"/>
          <p:cNvSpPr/>
          <p:nvPr/>
        </p:nvSpPr>
        <p:spPr>
          <a:xfrm>
            <a:off x="5436096" y="51571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Oval 45"/>
          <p:cNvSpPr/>
          <p:nvPr/>
        </p:nvSpPr>
        <p:spPr>
          <a:xfrm>
            <a:off x="4716016" y="587728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Oval 46"/>
          <p:cNvSpPr/>
          <p:nvPr/>
        </p:nvSpPr>
        <p:spPr>
          <a:xfrm>
            <a:off x="4716016" y="63813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Textfeld 47"/>
          <p:cNvSpPr txBox="1"/>
          <p:nvPr/>
        </p:nvSpPr>
        <p:spPr>
          <a:xfrm>
            <a:off x="3491880" y="6011996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W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3563888" y="494116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baseline="-25000" dirty="0"/>
          </a:p>
        </p:txBody>
      </p:sp>
      <p:sp>
        <p:nvSpPr>
          <p:cNvPr id="50" name="Textfeld 49"/>
          <p:cNvSpPr txBox="1"/>
          <p:nvPr/>
        </p:nvSpPr>
        <p:spPr>
          <a:xfrm>
            <a:off x="5724128" y="494116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3184720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D-separation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4221088"/>
            <a:ext cx="8229600" cy="1368698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dirty="0" smtClean="0"/>
              <a:t> prohibits the ``flow’’ of statistical effects/dependence between 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</a:p>
          <a:p>
            <a:pPr lvl="1">
              <a:defRPr/>
            </a:pPr>
            <a:r>
              <a:rPr lang="en-US" dirty="0" smtClean="0"/>
              <a:t>Must block every path</a:t>
            </a:r>
          </a:p>
          <a:p>
            <a:pPr lvl="1">
              <a:defRPr/>
            </a:pPr>
            <a:r>
              <a:rPr lang="en-US" dirty="0" smtClean="0"/>
              <a:t>Need only one blocking variable for each path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39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67544" y="1268760"/>
            <a:ext cx="8208912" cy="1692771"/>
          </a:xfrm>
          <a:prstGeom prst="rect">
            <a:avLst/>
          </a:prstGeom>
          <a:ln>
            <a:solidFill>
              <a:srgbClr val="E4203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indent="0">
              <a:buNone/>
              <a:defRPr/>
            </a:pPr>
            <a:r>
              <a:rPr lang="en-US" sz="2600" b="1" dirty="0" smtClean="0">
                <a:solidFill>
                  <a:srgbClr val="FF0000"/>
                </a:solidFill>
              </a:rPr>
              <a:t>Property</a:t>
            </a:r>
            <a:r>
              <a:rPr lang="en-US" sz="2600" b="1" dirty="0" smtClean="0"/>
              <a:t>  </a:t>
            </a:r>
          </a:p>
          <a:p>
            <a:pPr marL="0" indent="0">
              <a:buNone/>
              <a:defRPr/>
            </a:pPr>
            <a:r>
              <a:rPr lang="en-US" sz="2600" dirty="0" smtClean="0">
                <a:solidFill>
                  <a:srgbClr val="008380"/>
                </a:solidFill>
              </a:rPr>
              <a:t>X</a:t>
            </a:r>
            <a:r>
              <a:rPr lang="en-US" sz="2600" dirty="0" smtClean="0"/>
              <a:t> </a:t>
            </a:r>
            <a:r>
              <a:rPr lang="en-US" sz="2600" dirty="0"/>
              <a:t>independent of 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  <a:r>
              <a:rPr lang="en-US" sz="2600" dirty="0"/>
              <a:t> (conditioned on </a:t>
            </a:r>
            <a:r>
              <a:rPr lang="en-US" sz="2600" dirty="0">
                <a:solidFill>
                  <a:srgbClr val="008380"/>
                </a:solidFill>
              </a:rPr>
              <a:t>Z</a:t>
            </a:r>
            <a:r>
              <a:rPr lang="en-US" sz="2600" dirty="0" smtClean="0"/>
              <a:t>) </a:t>
            </a:r>
            <a:r>
              <a:rPr lang="en-US" sz="2600" dirty="0" err="1" smtClean="0"/>
              <a:t>w.r.t</a:t>
            </a:r>
            <a:r>
              <a:rPr lang="en-US" sz="2600" dirty="0" smtClean="0"/>
              <a:t> a probability distribution  </a:t>
            </a:r>
            <a:r>
              <a:rPr lang="en-US" sz="2600" dirty="0" err="1" smtClean="0"/>
              <a:t>iff</a:t>
            </a:r>
            <a:r>
              <a:rPr lang="en-US" sz="2600" dirty="0" smtClean="0"/>
              <a:t> </a:t>
            </a:r>
          </a:p>
          <a:p>
            <a:pPr marL="0" indent="0">
              <a:buNone/>
              <a:defRPr/>
            </a:pPr>
            <a:r>
              <a:rPr lang="en-US" sz="2600" dirty="0" smtClean="0">
                <a:solidFill>
                  <a:srgbClr val="008380"/>
                </a:solidFill>
              </a:rPr>
              <a:t>X</a:t>
            </a:r>
            <a:r>
              <a:rPr lang="en-US" sz="2600" dirty="0" smtClean="0"/>
              <a:t> </a:t>
            </a:r>
            <a:r>
              <a:rPr lang="en-US" sz="2600" dirty="0"/>
              <a:t>d-separated from </a:t>
            </a:r>
            <a:r>
              <a:rPr lang="en-US" sz="2600" dirty="0">
                <a:solidFill>
                  <a:srgbClr val="008380"/>
                </a:solidFill>
              </a:rPr>
              <a:t>Y</a:t>
            </a:r>
            <a:r>
              <a:rPr lang="en-US" sz="2600" dirty="0"/>
              <a:t> by </a:t>
            </a:r>
            <a:r>
              <a:rPr lang="en-US" sz="2600" dirty="0" smtClean="0">
                <a:solidFill>
                  <a:srgbClr val="008380"/>
                </a:solidFill>
              </a:rPr>
              <a:t>Z</a:t>
            </a:r>
            <a:r>
              <a:rPr lang="en-US" sz="2600" dirty="0" smtClean="0"/>
              <a:t> in graph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467544" y="3184520"/>
            <a:ext cx="8208912" cy="1292662"/>
          </a:xfrm>
          <a:prstGeom prst="rect">
            <a:avLst/>
          </a:prstGeom>
          <a:ln>
            <a:solidFill>
              <a:srgbClr val="6D7C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indent="0">
              <a:buNone/>
              <a:defRPr/>
            </a:pPr>
            <a:r>
              <a:rPr lang="en-US" sz="2600" b="1" dirty="0" smtClean="0">
                <a:solidFill>
                  <a:srgbClr val="0000FF"/>
                </a:solidFill>
              </a:rPr>
              <a:t>Definition (informal)</a:t>
            </a:r>
            <a:r>
              <a:rPr lang="en-US" sz="2600" dirty="0">
                <a:solidFill>
                  <a:srgbClr val="0000FF"/>
                </a:solidFill>
              </a:rPr>
              <a:t> </a:t>
            </a:r>
            <a:r>
              <a:rPr lang="en-US" sz="2600" dirty="0" smtClean="0">
                <a:solidFill>
                  <a:srgbClr val="0000FF"/>
                </a:solidFill>
              </a:rPr>
              <a:t>  </a:t>
            </a:r>
          </a:p>
          <a:p>
            <a:pPr marL="0" indent="0">
              <a:buNone/>
              <a:defRPr/>
            </a:pPr>
            <a:r>
              <a:rPr lang="en-US" sz="2600" dirty="0" smtClean="0">
                <a:solidFill>
                  <a:srgbClr val="008380"/>
                </a:solidFill>
              </a:rPr>
              <a:t>X</a:t>
            </a:r>
            <a:r>
              <a:rPr lang="en-US" sz="2600" dirty="0" smtClean="0"/>
              <a:t> is </a:t>
            </a:r>
            <a:r>
              <a:rPr lang="en-US" sz="2600" dirty="0" smtClean="0">
                <a:solidFill>
                  <a:srgbClr val="0000FF"/>
                </a:solidFill>
              </a:rPr>
              <a:t>d-separated from </a:t>
            </a:r>
            <a:r>
              <a:rPr lang="en-US" sz="2600" dirty="0" smtClean="0">
                <a:solidFill>
                  <a:srgbClr val="008380"/>
                </a:solidFill>
              </a:rPr>
              <a:t>Y</a:t>
            </a:r>
            <a:r>
              <a:rPr lang="en-US" sz="2600" dirty="0" smtClean="0">
                <a:solidFill>
                  <a:srgbClr val="0000FF"/>
                </a:solidFill>
              </a:rPr>
              <a:t> by </a:t>
            </a:r>
            <a:r>
              <a:rPr lang="en-US" sz="2600" dirty="0" smtClean="0">
                <a:solidFill>
                  <a:srgbClr val="008380"/>
                </a:solidFill>
              </a:rPr>
              <a:t>Z</a:t>
            </a:r>
            <a:r>
              <a:rPr lang="en-US" sz="2600" dirty="0" smtClean="0">
                <a:solidFill>
                  <a:srgbClr val="0000FF"/>
                </a:solidFill>
              </a:rPr>
              <a:t>                     </a:t>
            </a:r>
            <a:r>
              <a:rPr lang="en-US" sz="2600" dirty="0" err="1" smtClean="0"/>
              <a:t>iff</a:t>
            </a:r>
            <a:r>
              <a:rPr lang="en-US" sz="2600" dirty="0" smtClean="0"/>
              <a:t> </a:t>
            </a:r>
          </a:p>
          <a:p>
            <a:pPr marL="0" indent="0">
              <a:buNone/>
              <a:defRPr/>
            </a:pPr>
            <a:r>
              <a:rPr lang="en-US" sz="2600" dirty="0" smtClean="0">
                <a:solidFill>
                  <a:srgbClr val="008380"/>
                </a:solidFill>
              </a:rPr>
              <a:t>Z</a:t>
            </a: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0000FF"/>
                </a:solidFill>
              </a:rPr>
              <a:t>blocks </a:t>
            </a:r>
            <a:r>
              <a:rPr lang="en-US" sz="2600" dirty="0" smtClean="0"/>
              <a:t>every possible path </a:t>
            </a:r>
            <a:r>
              <a:rPr lang="en-US" sz="2600" dirty="0" smtClean="0">
                <a:solidFill>
                  <a:srgbClr val="008380"/>
                </a:solidFill>
              </a:rPr>
              <a:t>X</a:t>
            </a:r>
            <a:r>
              <a:rPr lang="en-US" sz="2600" dirty="0" smtClean="0"/>
              <a:t> and </a:t>
            </a:r>
            <a:r>
              <a:rPr lang="en-US" sz="2600" dirty="0" smtClean="0">
                <a:solidFill>
                  <a:srgbClr val="008380"/>
                </a:solidFill>
              </a:rPr>
              <a:t>Y</a:t>
            </a:r>
            <a:endParaRPr lang="en-US" sz="2600" dirty="0" smtClean="0"/>
          </a:p>
        </p:txBody>
      </p:sp>
      <p:sp>
        <p:nvSpPr>
          <p:cNvPr id="5" name="Textfeld 4"/>
          <p:cNvSpPr txBox="1"/>
          <p:nvPr/>
        </p:nvSpPr>
        <p:spPr>
          <a:xfrm>
            <a:off x="5868144" y="5589240"/>
            <a:ext cx="1633781" cy="307777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sz="1400" dirty="0" smtClean="0"/>
              <a:t>Pipeline </a:t>
            </a:r>
            <a:r>
              <a:rPr lang="de-DE" sz="1400" dirty="0" err="1" smtClean="0"/>
              <a:t>metaphor</a:t>
            </a:r>
            <a:endParaRPr lang="de-DE" sz="1400" dirty="0" smtClean="0"/>
          </a:p>
        </p:txBody>
      </p:sp>
    </p:spTree>
    <p:extLst>
      <p:ext uri="{BB962C8B-B14F-4D97-AF65-F5344CB8AC3E}">
        <p14:creationId xmlns:p14="http://schemas.microsoft.com/office/powerpoint/2010/main" val="1367790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Color Conventions for part on SCMs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896321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400" dirty="0" smtClean="0">
                <a:solidFill>
                  <a:srgbClr val="008380"/>
                </a:solidFill>
              </a:rPr>
              <a:t>Formulae</a:t>
            </a:r>
            <a:r>
              <a:rPr lang="en-US" sz="2400" dirty="0" smtClean="0"/>
              <a:t> will be encoded in </a:t>
            </a:r>
            <a:r>
              <a:rPr lang="en-US" sz="2400" dirty="0" smtClean="0">
                <a:solidFill>
                  <a:srgbClr val="008380"/>
                </a:solidFill>
              </a:rPr>
              <a:t>this greenish color</a:t>
            </a:r>
          </a:p>
          <a:p>
            <a:endParaRPr lang="en-US" sz="2400" dirty="0" smtClean="0">
              <a:solidFill>
                <a:srgbClr val="008380"/>
              </a:solidFill>
            </a:endParaRPr>
          </a:p>
          <a:p>
            <a:r>
              <a:rPr lang="en-US" sz="2400" dirty="0" smtClean="0">
                <a:solidFill>
                  <a:srgbClr val="0000FF"/>
                </a:solidFill>
              </a:rPr>
              <a:t>Newly introduced terminology and </a:t>
            </a:r>
            <a:r>
              <a:rPr lang="en-US" sz="2400" dirty="0">
                <a:solidFill>
                  <a:srgbClr val="0000FF"/>
                </a:solidFill>
              </a:rPr>
              <a:t>d</a:t>
            </a:r>
            <a:r>
              <a:rPr lang="en-US" sz="2400" dirty="0" smtClean="0">
                <a:solidFill>
                  <a:srgbClr val="0000FF"/>
                </a:solidFill>
              </a:rPr>
              <a:t>efinitions </a:t>
            </a:r>
            <a:r>
              <a:rPr lang="en-US" sz="2400" dirty="0" smtClean="0"/>
              <a:t>will be given in </a:t>
            </a:r>
            <a:r>
              <a:rPr lang="en-US" sz="2400" dirty="0" smtClean="0">
                <a:solidFill>
                  <a:srgbClr val="0000FF"/>
                </a:solidFill>
              </a:rPr>
              <a:t>blue</a:t>
            </a:r>
            <a:r>
              <a:rPr lang="en-US" sz="2400" dirty="0" smtClean="0"/>
              <a:t> </a:t>
            </a:r>
          </a:p>
          <a:p>
            <a:endParaRPr lang="en-US" sz="2400" dirty="0" smtClean="0"/>
          </a:p>
          <a:p>
            <a:r>
              <a:rPr lang="en-US" sz="2400" dirty="0" smtClean="0"/>
              <a:t>Important </a:t>
            </a:r>
            <a:r>
              <a:rPr lang="en-US" sz="2400" dirty="0" smtClean="0">
                <a:solidFill>
                  <a:srgbClr val="FF0000"/>
                </a:solidFill>
              </a:rPr>
              <a:t>results (observations, theorems) </a:t>
            </a:r>
            <a:r>
              <a:rPr lang="en-US" sz="2400" dirty="0" smtClean="0"/>
              <a:t>as well as emphasizing some aspects will be given in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endParaRPr lang="en-US" sz="2400" dirty="0" smtClean="0"/>
          </a:p>
          <a:p>
            <a:endParaRPr lang="en-US" sz="2400" dirty="0" smtClean="0">
              <a:solidFill>
                <a:srgbClr val="FF6600"/>
              </a:solidFill>
            </a:endParaRPr>
          </a:p>
          <a:p>
            <a:r>
              <a:rPr lang="en-US" sz="2400" dirty="0" smtClean="0">
                <a:solidFill>
                  <a:srgbClr val="FF6600"/>
                </a:solidFill>
              </a:rPr>
              <a:t>Examples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will be given </a:t>
            </a:r>
            <a:r>
              <a:rPr lang="en-US" sz="2400" dirty="0" smtClean="0">
                <a:solidFill>
                  <a:srgbClr val="FF6600"/>
                </a:solidFill>
              </a:rPr>
              <a:t>with standard orange </a:t>
            </a:r>
          </a:p>
          <a:p>
            <a:endParaRPr lang="en-US" sz="2400" dirty="0" smtClean="0"/>
          </a:p>
          <a:p>
            <a:r>
              <a:rPr lang="en-US" sz="2400" dirty="0" smtClean="0"/>
              <a:t>Comments and notes are  given with</a:t>
            </a:r>
            <a:endParaRPr lang="en-US" sz="2400" dirty="0" smtClean="0">
              <a:solidFill>
                <a:srgbClr val="FFFF99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971600" y="5877272"/>
            <a:ext cx="3965323" cy="492443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600" dirty="0"/>
              <a:t>post-it-yellow background </a:t>
            </a:r>
            <a:endParaRPr lang="en-US" sz="2600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38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Blocking Conditions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40</a:t>
            </a:fld>
            <a:endParaRPr lang="de-DE"/>
          </a:p>
        </p:txBody>
      </p:sp>
      <p:sp>
        <p:nvSpPr>
          <p:cNvPr id="22" name="Inhaltsplatzhalter 2"/>
          <p:cNvSpPr txBox="1">
            <a:spLocks/>
          </p:cNvSpPr>
          <p:nvPr/>
        </p:nvSpPr>
        <p:spPr bwMode="auto">
          <a:xfrm>
            <a:off x="323528" y="1268760"/>
            <a:ext cx="8229600" cy="4176464"/>
          </a:xfrm>
          <a:prstGeom prst="rect">
            <a:avLst/>
          </a:prstGeom>
          <a:ln w="25400" cap="flat" cmpd="sng" algn="ctr">
            <a:solidFill>
              <a:srgbClr val="6D7CFF"/>
            </a:solidFill>
            <a:prstDash val="solid"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US" b="1" dirty="0" smtClean="0">
                <a:solidFill>
                  <a:srgbClr val="0000FF"/>
                </a:solidFill>
              </a:rPr>
              <a:t>Definition (formal) </a:t>
            </a:r>
          </a:p>
          <a:p>
            <a:pPr marL="0" indent="0">
              <a:buFontTx/>
              <a:buNone/>
              <a:defRPr/>
            </a:pPr>
            <a:r>
              <a:rPr lang="en-US" dirty="0" smtClean="0"/>
              <a:t>A path </a:t>
            </a:r>
            <a:r>
              <a:rPr lang="en-US" dirty="0" smtClean="0">
                <a:solidFill>
                  <a:srgbClr val="008380"/>
                </a:solidFill>
              </a:rPr>
              <a:t>p</a:t>
            </a:r>
            <a:r>
              <a:rPr lang="en-US" dirty="0" smtClean="0"/>
              <a:t> in </a:t>
            </a:r>
            <a:r>
              <a:rPr lang="en-US" dirty="0" smtClean="0">
                <a:solidFill>
                  <a:srgbClr val="008380"/>
                </a:solidFill>
              </a:rPr>
              <a:t>G</a:t>
            </a:r>
            <a:r>
              <a:rPr lang="en-US" dirty="0" smtClean="0"/>
              <a:t> (between X and Y) is </a:t>
            </a:r>
            <a:r>
              <a:rPr lang="en-US" dirty="0" smtClean="0">
                <a:solidFill>
                  <a:srgbClr val="0000FF"/>
                </a:solidFill>
              </a:rPr>
              <a:t>blocked by </a:t>
            </a:r>
            <a:r>
              <a:rPr lang="en-US" dirty="0" smtClean="0">
                <a:solidFill>
                  <a:srgbClr val="008380"/>
                </a:solidFill>
              </a:rPr>
              <a:t>Z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>
                <a:solidFill>
                  <a:srgbClr val="008380"/>
                </a:solidFill>
              </a:rPr>
              <a:t>p</a:t>
            </a:r>
            <a:r>
              <a:rPr lang="en-US" dirty="0" smtClean="0">
                <a:solidFill>
                  <a:srgbClr val="008380"/>
                </a:solidFill>
              </a:rPr>
              <a:t> </a:t>
            </a:r>
            <a:r>
              <a:rPr lang="en-US" dirty="0" smtClean="0"/>
              <a:t>contains chain </a:t>
            </a:r>
            <a:r>
              <a:rPr lang="en-US" dirty="0" smtClean="0">
                <a:solidFill>
                  <a:srgbClr val="008380"/>
                </a:solidFill>
              </a:rPr>
              <a:t>A → B </a:t>
            </a:r>
            <a:r>
              <a:rPr lang="en-US" dirty="0">
                <a:solidFill>
                  <a:srgbClr val="008380"/>
                </a:solidFill>
              </a:rPr>
              <a:t>→ </a:t>
            </a:r>
            <a:r>
              <a:rPr lang="en-US" dirty="0" smtClean="0">
                <a:solidFill>
                  <a:srgbClr val="008380"/>
                </a:solidFill>
              </a:rPr>
              <a:t> C </a:t>
            </a:r>
            <a:r>
              <a:rPr lang="en-US" dirty="0" smtClean="0"/>
              <a:t>or fork </a:t>
            </a:r>
            <a:r>
              <a:rPr lang="en-US" dirty="0" smtClean="0">
                <a:solidFill>
                  <a:srgbClr val="008380"/>
                </a:solidFill>
              </a:rPr>
              <a:t>A ← B </a:t>
            </a:r>
            <a:r>
              <a:rPr lang="en-US" dirty="0">
                <a:solidFill>
                  <a:srgbClr val="008380"/>
                </a:solidFill>
              </a:rPr>
              <a:t>→ </a:t>
            </a:r>
            <a:r>
              <a:rPr lang="en-US" dirty="0" smtClean="0">
                <a:solidFill>
                  <a:srgbClr val="008380"/>
                </a:solidFill>
              </a:rPr>
              <a:t> C </a:t>
            </a:r>
            <a:r>
              <a:rPr lang="en-US" dirty="0" err="1" smtClean="0"/>
              <a:t>s.t.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380"/>
                </a:solidFill>
              </a:rPr>
              <a:t>B ∈ Z </a:t>
            </a:r>
            <a:r>
              <a:rPr lang="en-US" dirty="0" smtClean="0"/>
              <a:t>or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/>
              <a:t>p</a:t>
            </a:r>
            <a:r>
              <a:rPr lang="en-US" dirty="0" smtClean="0"/>
              <a:t> contains collider </a:t>
            </a:r>
            <a:r>
              <a:rPr lang="en-US" dirty="0" smtClean="0">
                <a:solidFill>
                  <a:srgbClr val="008380"/>
                </a:solidFill>
              </a:rPr>
              <a:t>A </a:t>
            </a:r>
            <a:r>
              <a:rPr lang="en-US" dirty="0">
                <a:solidFill>
                  <a:srgbClr val="008380"/>
                </a:solidFill>
              </a:rPr>
              <a:t>→ </a:t>
            </a:r>
            <a:r>
              <a:rPr lang="en-US" dirty="0" smtClean="0">
                <a:solidFill>
                  <a:srgbClr val="008380"/>
                </a:solidFill>
              </a:rPr>
              <a:t> B ← C </a:t>
            </a:r>
            <a:r>
              <a:rPr lang="en-US" dirty="0" err="1" smtClean="0"/>
              <a:t>s.t.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380"/>
                </a:solidFill>
              </a:rPr>
              <a:t>B ∉ Z </a:t>
            </a:r>
            <a:r>
              <a:rPr lang="en-US" dirty="0" smtClean="0"/>
              <a:t>and all  descendants of </a:t>
            </a:r>
            <a:r>
              <a:rPr lang="en-US" dirty="0" smtClean="0">
                <a:solidFill>
                  <a:srgbClr val="008380"/>
                </a:solidFill>
              </a:rPr>
              <a:t>B  </a:t>
            </a:r>
            <a:r>
              <a:rPr lang="en-US" dirty="0" smtClean="0">
                <a:solidFill>
                  <a:schemeClr val="tx1"/>
                </a:solidFill>
              </a:rPr>
              <a:t>are </a:t>
            </a:r>
            <a:r>
              <a:rPr lang="en-US" dirty="0" smtClean="0">
                <a:solidFill>
                  <a:srgbClr val="008380"/>
                </a:solidFill>
              </a:rPr>
              <a:t>∉ Z</a:t>
            </a:r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r>
              <a:rPr lang="en-US" dirty="0" smtClean="0"/>
              <a:t>If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dirty="0" smtClean="0"/>
              <a:t> blocks every path between 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/>
              <a:t>, then</a:t>
            </a:r>
            <a:r>
              <a:rPr lang="en-US" b="1" dirty="0" smtClean="0"/>
              <a:t> 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and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are</a:t>
            </a:r>
            <a:r>
              <a:rPr lang="en-US" dirty="0" smtClean="0">
                <a:solidFill>
                  <a:srgbClr val="0000FF"/>
                </a:solidFill>
              </a:rPr>
              <a:t> d-separated conditional on </a:t>
            </a:r>
            <a:r>
              <a:rPr lang="en-US" dirty="0" smtClean="0">
                <a:solidFill>
                  <a:srgbClr val="008380"/>
                </a:solidFill>
              </a:rPr>
              <a:t>Z, </a:t>
            </a:r>
            <a:r>
              <a:rPr lang="en-US" dirty="0" smtClean="0">
                <a:solidFill>
                  <a:schemeClr val="tx1"/>
                </a:solidFill>
              </a:rPr>
              <a:t>for short:</a:t>
            </a:r>
            <a:r>
              <a:rPr lang="en-US" dirty="0" smtClean="0">
                <a:solidFill>
                  <a:srgbClr val="008380"/>
                </a:solidFill>
              </a:rPr>
              <a:t> (X ⫫ Y | Z)</a:t>
            </a:r>
            <a:r>
              <a:rPr lang="en-US" baseline="-25000" dirty="0" smtClean="0">
                <a:solidFill>
                  <a:srgbClr val="008380"/>
                </a:solidFill>
              </a:rPr>
              <a:t>G</a:t>
            </a:r>
            <a:r>
              <a:rPr lang="en-US" dirty="0" smtClean="0">
                <a:solidFill>
                  <a:srgbClr val="008380"/>
                </a:solidFill>
              </a:rPr>
              <a:t> </a:t>
            </a:r>
            <a:endParaRPr lang="en-US" dirty="0">
              <a:solidFill>
                <a:srgbClr val="008380"/>
              </a:solidFill>
            </a:endParaRPr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5" name="Textfeld 4"/>
          <p:cNvSpPr txBox="1"/>
          <p:nvPr/>
        </p:nvSpPr>
        <p:spPr>
          <a:xfrm>
            <a:off x="323528" y="5632792"/>
            <a:ext cx="830961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 smtClean="0"/>
              <a:t>In </a:t>
            </a:r>
            <a:r>
              <a:rPr lang="de-DE" sz="2600" dirty="0" err="1" smtClean="0"/>
              <a:t>particular</a:t>
            </a:r>
            <a:r>
              <a:rPr lang="de-DE" sz="2600" dirty="0" smtClean="0"/>
              <a:t>: </a:t>
            </a:r>
            <a:r>
              <a:rPr lang="de-DE" sz="2600" dirty="0" smtClean="0">
                <a:solidFill>
                  <a:srgbClr val="008380"/>
                </a:solidFill>
              </a:rPr>
              <a:t>X</a:t>
            </a:r>
            <a:r>
              <a:rPr lang="de-DE" sz="2600" dirty="0" smtClean="0"/>
              <a:t> </a:t>
            </a:r>
            <a:r>
              <a:rPr lang="de-DE" sz="2600" dirty="0" err="1" smtClean="0"/>
              <a:t>and</a:t>
            </a:r>
            <a:r>
              <a:rPr lang="de-DE" sz="2600" dirty="0" smtClean="0"/>
              <a:t> </a:t>
            </a:r>
            <a:r>
              <a:rPr lang="de-DE" sz="2600" dirty="0" smtClean="0">
                <a:solidFill>
                  <a:srgbClr val="008380"/>
                </a:solidFill>
              </a:rPr>
              <a:t>Y</a:t>
            </a:r>
            <a:r>
              <a:rPr lang="de-DE" sz="2600" dirty="0" smtClean="0"/>
              <a:t> </a:t>
            </a:r>
            <a:r>
              <a:rPr lang="de-DE" sz="2600" dirty="0" err="1" smtClean="0"/>
              <a:t>are</a:t>
            </a:r>
            <a:r>
              <a:rPr lang="de-DE" sz="2600" dirty="0" smtClean="0"/>
              <a:t> </a:t>
            </a:r>
            <a:r>
              <a:rPr lang="de-DE" sz="2600" dirty="0" err="1" smtClean="0"/>
              <a:t>unconditionally</a:t>
            </a:r>
            <a:r>
              <a:rPr lang="de-DE" sz="2600" dirty="0" smtClean="0"/>
              <a:t> </a:t>
            </a:r>
            <a:r>
              <a:rPr lang="de-DE" sz="2600" dirty="0" err="1" smtClean="0"/>
              <a:t>independent</a:t>
            </a:r>
            <a:r>
              <a:rPr lang="de-DE" sz="2600" dirty="0" smtClean="0"/>
              <a:t> </a:t>
            </a:r>
          </a:p>
          <a:p>
            <a:r>
              <a:rPr lang="de-DE" sz="2600" dirty="0" smtClean="0"/>
              <a:t>                     </a:t>
            </a:r>
            <a:r>
              <a:rPr lang="de-DE" sz="2600" dirty="0" err="1" smtClean="0"/>
              <a:t>iff</a:t>
            </a:r>
            <a:r>
              <a:rPr lang="de-DE" sz="2600" smtClean="0"/>
              <a:t> </a:t>
            </a:r>
            <a:r>
              <a:rPr lang="de-DE" sz="2600" smtClean="0">
                <a:solidFill>
                  <a:srgbClr val="008380"/>
                </a:solidFill>
              </a:rPr>
              <a:t>X</a:t>
            </a:r>
            <a:r>
              <a:rPr lang="de-DE" sz="2600" smtClean="0">
                <a:solidFill>
                  <a:srgbClr val="3BB2A0"/>
                </a:solidFill>
              </a:rPr>
              <a:t>-</a:t>
            </a:r>
            <a:r>
              <a:rPr lang="de-DE" sz="2600" dirty="0">
                <a:solidFill>
                  <a:srgbClr val="008380"/>
                </a:solidFill>
              </a:rPr>
              <a:t>Y</a:t>
            </a:r>
            <a:r>
              <a:rPr lang="de-DE" sz="2600" dirty="0"/>
              <a:t>  </a:t>
            </a:r>
            <a:r>
              <a:rPr lang="de-DE" sz="2600" dirty="0" err="1" smtClean="0"/>
              <a:t>paths</a:t>
            </a:r>
            <a:r>
              <a:rPr lang="de-DE" sz="2600" dirty="0" smtClean="0"/>
              <a:t> </a:t>
            </a:r>
            <a:r>
              <a:rPr lang="de-DE" sz="2600" dirty="0" err="1" smtClean="0"/>
              <a:t>contain</a:t>
            </a:r>
            <a:r>
              <a:rPr lang="de-DE" sz="2600" dirty="0" smtClean="0"/>
              <a:t> </a:t>
            </a:r>
            <a:r>
              <a:rPr lang="de-DE" sz="2600" dirty="0" err="1" smtClean="0"/>
              <a:t>collider</a:t>
            </a:r>
            <a:r>
              <a:rPr lang="de-DE" sz="2600" dirty="0" smtClean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2778687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6600"/>
                </a:solidFill>
              </a:rPr>
              <a:t>Example 1 (d-separation)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41</a:t>
            </a:fld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3995387" y="2420856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40" name="Oval 39"/>
          <p:cNvSpPr/>
          <p:nvPr/>
        </p:nvSpPr>
        <p:spPr>
          <a:xfrm>
            <a:off x="4161363" y="28622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4161363" y="33662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Oval 41"/>
          <p:cNvSpPr/>
          <p:nvPr/>
        </p:nvSpPr>
        <p:spPr>
          <a:xfrm>
            <a:off x="3441283" y="26368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3" name="Gerade Verbindung mit Pfeil 42"/>
          <p:cNvCxnSpPr>
            <a:stCxn id="40" idx="4"/>
          </p:cNvCxnSpPr>
          <p:nvPr/>
        </p:nvCxnSpPr>
        <p:spPr>
          <a:xfrm>
            <a:off x="4233371" y="3006212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2" idx="5"/>
          </p:cNvCxnSpPr>
          <p:nvPr/>
        </p:nvCxnSpPr>
        <p:spPr>
          <a:xfrm>
            <a:off x="3564208" y="2759808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881443" y="26461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4881443" y="19888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>
            <a:off x="3441283" y="19888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5" name="Gerade Verbindung mit Pfeil 64"/>
          <p:cNvCxnSpPr>
            <a:stCxn id="63" idx="4"/>
            <a:endCxn id="45" idx="0"/>
          </p:cNvCxnSpPr>
          <p:nvPr/>
        </p:nvCxnSpPr>
        <p:spPr>
          <a:xfrm>
            <a:off x="4953451" y="2132856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45" idx="3"/>
            <a:endCxn id="41" idx="7"/>
          </p:cNvCxnSpPr>
          <p:nvPr/>
        </p:nvCxnSpPr>
        <p:spPr>
          <a:xfrm flipH="1">
            <a:off x="4284288" y="2769084"/>
            <a:ext cx="618246" cy="6182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64" idx="4"/>
            <a:endCxn id="42" idx="0"/>
          </p:cNvCxnSpPr>
          <p:nvPr/>
        </p:nvCxnSpPr>
        <p:spPr>
          <a:xfrm>
            <a:off x="3513291" y="213284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feld 67"/>
          <p:cNvSpPr txBox="1"/>
          <p:nvPr/>
        </p:nvSpPr>
        <p:spPr>
          <a:xfrm>
            <a:off x="4724108" y="156605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3297267" y="15567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4449395" y="327569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</a:t>
            </a:r>
            <a:endParaRPr lang="de-DE" baseline="-25000" dirty="0"/>
          </a:p>
        </p:txBody>
      </p:sp>
      <p:sp>
        <p:nvSpPr>
          <p:cNvPr id="71" name="Textfeld 70"/>
          <p:cNvSpPr txBox="1"/>
          <p:nvPr/>
        </p:nvSpPr>
        <p:spPr>
          <a:xfrm>
            <a:off x="4953451" y="277163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baseline="-25000" dirty="0"/>
          </a:p>
        </p:txBody>
      </p:sp>
      <p:sp>
        <p:nvSpPr>
          <p:cNvPr id="72" name="Textfeld 71"/>
          <p:cNvSpPr txBox="1"/>
          <p:nvPr/>
        </p:nvSpPr>
        <p:spPr>
          <a:xfrm>
            <a:off x="2937227" y="26368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</a:t>
            </a:r>
            <a:endParaRPr lang="de-DE" baseline="-25000" dirty="0"/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395536" y="4797152"/>
            <a:ext cx="8136904" cy="1751461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Unconditional </a:t>
            </a:r>
            <a:r>
              <a:rPr lang="en-US" dirty="0"/>
              <a:t>r</a:t>
            </a:r>
            <a:r>
              <a:rPr lang="en-US" dirty="0" smtClean="0"/>
              <a:t>elation between </a:t>
            </a:r>
            <a:r>
              <a:rPr lang="en-US" dirty="0" smtClean="0">
                <a:solidFill>
                  <a:srgbClr val="008380"/>
                </a:solidFill>
              </a:rPr>
              <a:t>Z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/>
              <a:t> ?</a:t>
            </a:r>
          </a:p>
          <a:p>
            <a:pPr lvl="1">
              <a:defRPr/>
            </a:pPr>
            <a:r>
              <a:rPr lang="en-US" dirty="0" smtClean="0"/>
              <a:t>D-separated because of </a:t>
            </a:r>
            <a:r>
              <a:rPr lang="en-US" dirty="0" smtClean="0">
                <a:solidFill>
                  <a:srgbClr val="E42032"/>
                </a:solidFill>
              </a:rPr>
              <a:t>collider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on only path</a:t>
            </a:r>
            <a:r>
              <a:rPr lang="en-US" dirty="0" smtClean="0"/>
              <a:t>. </a:t>
            </a:r>
          </a:p>
          <a:p>
            <a:pPr marL="457200" lvl="1" indent="0"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Hence unconditionally independent	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</p:txBody>
      </p:sp>
      <p:sp>
        <p:nvSpPr>
          <p:cNvPr id="28" name="Oval 27"/>
          <p:cNvSpPr/>
          <p:nvPr/>
        </p:nvSpPr>
        <p:spPr>
          <a:xfrm>
            <a:off x="5673531" y="26369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5673531" y="19796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0" name="Gerade Verbindung mit Pfeil 29"/>
          <p:cNvCxnSpPr>
            <a:stCxn id="29" idx="4"/>
            <a:endCxn id="28" idx="0"/>
          </p:cNvCxnSpPr>
          <p:nvPr/>
        </p:nvCxnSpPr>
        <p:spPr>
          <a:xfrm>
            <a:off x="5745539" y="2123612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161363" y="40770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mit Pfeil 36"/>
          <p:cNvCxnSpPr>
            <a:stCxn id="41" idx="4"/>
            <a:endCxn id="36" idx="0"/>
          </p:cNvCxnSpPr>
          <p:nvPr/>
        </p:nvCxnSpPr>
        <p:spPr>
          <a:xfrm>
            <a:off x="4233371" y="3510284"/>
            <a:ext cx="0" cy="5667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3441283" y="33569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 Verbindung mit Pfeil 46"/>
          <p:cNvCxnSpPr>
            <a:stCxn id="46" idx="5"/>
          </p:cNvCxnSpPr>
          <p:nvPr/>
        </p:nvCxnSpPr>
        <p:spPr>
          <a:xfrm>
            <a:off x="3564208" y="3479904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2937227" y="3212976"/>
            <a:ext cx="44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>
                <a:solidFill>
                  <a:srgbClr val="800000"/>
                </a:solidFill>
              </a:rPr>
              <a:t>T</a:t>
            </a:r>
            <a:endParaRPr lang="de-DE" baseline="-25000" dirty="0">
              <a:solidFill>
                <a:srgbClr val="800000"/>
              </a:solidFill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5889555" y="278092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baseline="-25000" dirty="0"/>
          </a:p>
        </p:txBody>
      </p:sp>
      <p:cxnSp>
        <p:nvCxnSpPr>
          <p:cNvPr id="50" name="Gerade Verbindung mit Pfeil 49"/>
          <p:cNvCxnSpPr>
            <a:stCxn id="45" idx="6"/>
            <a:endCxn id="28" idx="2"/>
          </p:cNvCxnSpPr>
          <p:nvPr/>
        </p:nvCxnSpPr>
        <p:spPr>
          <a:xfrm flipV="1">
            <a:off x="5025459" y="2708928"/>
            <a:ext cx="648072" cy="924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5601523" y="155679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U</a:t>
            </a:r>
            <a:r>
              <a:rPr lang="de-DE" baseline="-25000" dirty="0" smtClean="0">
                <a:solidFill>
                  <a:srgbClr val="000000"/>
                </a:solidFill>
              </a:rPr>
              <a:t>Y</a:t>
            </a:r>
            <a:endParaRPr lang="de-DE" baseline="-25000" dirty="0">
              <a:solidFill>
                <a:srgbClr val="000000"/>
              </a:solidFill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4449395" y="40050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2243190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6600"/>
                </a:solidFill>
              </a:rPr>
              <a:t>Example 1 (</a:t>
            </a:r>
            <a:r>
              <a:rPr lang="en-US" dirty="0">
                <a:solidFill>
                  <a:srgbClr val="FF6600"/>
                </a:solidFill>
              </a:rPr>
              <a:t>d-separation)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42</a:t>
            </a:fld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3995387" y="2420856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W</a:t>
            </a:r>
          </a:p>
        </p:txBody>
      </p:sp>
      <p:sp>
        <p:nvSpPr>
          <p:cNvPr id="40" name="Oval 39"/>
          <p:cNvSpPr/>
          <p:nvPr/>
        </p:nvSpPr>
        <p:spPr>
          <a:xfrm>
            <a:off x="4161363" y="28622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4161363" y="33662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Oval 41"/>
          <p:cNvSpPr/>
          <p:nvPr/>
        </p:nvSpPr>
        <p:spPr>
          <a:xfrm>
            <a:off x="3441283" y="26368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3" name="Gerade Verbindung mit Pfeil 42"/>
          <p:cNvCxnSpPr>
            <a:stCxn id="40" idx="4"/>
          </p:cNvCxnSpPr>
          <p:nvPr/>
        </p:nvCxnSpPr>
        <p:spPr>
          <a:xfrm>
            <a:off x="4233371" y="3006212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2" idx="5"/>
          </p:cNvCxnSpPr>
          <p:nvPr/>
        </p:nvCxnSpPr>
        <p:spPr>
          <a:xfrm>
            <a:off x="3564208" y="2759808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881443" y="26461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4881443" y="19888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>
            <a:off x="3441283" y="19888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5" name="Gerade Verbindung mit Pfeil 64"/>
          <p:cNvCxnSpPr>
            <a:stCxn id="63" idx="4"/>
            <a:endCxn id="45" idx="0"/>
          </p:cNvCxnSpPr>
          <p:nvPr/>
        </p:nvCxnSpPr>
        <p:spPr>
          <a:xfrm>
            <a:off x="4953451" y="2132856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45" idx="3"/>
            <a:endCxn id="41" idx="7"/>
          </p:cNvCxnSpPr>
          <p:nvPr/>
        </p:nvCxnSpPr>
        <p:spPr>
          <a:xfrm flipH="1">
            <a:off x="4284288" y="2769084"/>
            <a:ext cx="618246" cy="6182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64" idx="4"/>
            <a:endCxn id="42" idx="0"/>
          </p:cNvCxnSpPr>
          <p:nvPr/>
        </p:nvCxnSpPr>
        <p:spPr>
          <a:xfrm>
            <a:off x="3513291" y="213284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feld 67"/>
          <p:cNvSpPr txBox="1"/>
          <p:nvPr/>
        </p:nvSpPr>
        <p:spPr>
          <a:xfrm>
            <a:off x="4724108" y="156605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3297267" y="15567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4449395" y="327569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</a:t>
            </a:r>
            <a:endParaRPr lang="de-DE" baseline="-25000" dirty="0"/>
          </a:p>
        </p:txBody>
      </p:sp>
      <p:sp>
        <p:nvSpPr>
          <p:cNvPr id="71" name="Textfeld 70"/>
          <p:cNvSpPr txBox="1"/>
          <p:nvPr/>
        </p:nvSpPr>
        <p:spPr>
          <a:xfrm>
            <a:off x="4953451" y="277163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baseline="-25000" dirty="0"/>
          </a:p>
        </p:txBody>
      </p:sp>
      <p:sp>
        <p:nvSpPr>
          <p:cNvPr id="72" name="Textfeld 71"/>
          <p:cNvSpPr txBox="1"/>
          <p:nvPr/>
        </p:nvSpPr>
        <p:spPr>
          <a:xfrm>
            <a:off x="2937227" y="26368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</a:t>
            </a:r>
            <a:endParaRPr lang="de-DE" baseline="-25000" dirty="0"/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395536" y="4293096"/>
            <a:ext cx="8136904" cy="1751461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Relation between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/>
              <a:t> conditional on </a:t>
            </a:r>
            <a:r>
              <a:rPr lang="en-US" dirty="0" smtClean="0">
                <a:solidFill>
                  <a:srgbClr val="008380"/>
                </a:solidFill>
              </a:rPr>
              <a:t>{W}</a:t>
            </a:r>
            <a:r>
              <a:rPr lang="en-US" dirty="0" smtClean="0"/>
              <a:t>?</a:t>
            </a:r>
          </a:p>
          <a:p>
            <a:pPr lvl="1">
              <a:defRPr/>
            </a:pPr>
            <a:r>
              <a:rPr lang="en-US" dirty="0" smtClean="0"/>
              <a:t>Not d-separated </a:t>
            </a:r>
          </a:p>
          <a:p>
            <a:pPr lvl="2">
              <a:defRPr/>
            </a:pPr>
            <a:r>
              <a:rPr lang="en-US" dirty="0" smtClean="0">
                <a:solidFill>
                  <a:srgbClr val="00FFFF"/>
                </a:solidFill>
              </a:rPr>
              <a:t>because fork X ∉ {W} </a:t>
            </a:r>
          </a:p>
          <a:p>
            <a:pPr lvl="2">
              <a:defRPr/>
            </a:pPr>
            <a:r>
              <a:rPr lang="en-US" dirty="0" smtClean="0">
                <a:solidFill>
                  <a:srgbClr val="E42032"/>
                </a:solidFill>
              </a:rPr>
              <a:t>and collider ∈ {W}</a:t>
            </a:r>
          </a:p>
          <a:p>
            <a:pPr lvl="1">
              <a:defRPr/>
            </a:pPr>
            <a:r>
              <a:rPr lang="en-US" dirty="0" smtClean="0"/>
              <a:t>Hence conditionally dependent on </a:t>
            </a:r>
            <a:r>
              <a:rPr lang="en-US" dirty="0" smtClean="0">
                <a:solidFill>
                  <a:srgbClr val="008380"/>
                </a:solidFill>
              </a:rPr>
              <a:t>{W}</a:t>
            </a:r>
            <a:r>
              <a:rPr lang="en-US" dirty="0" smtClean="0"/>
              <a:t> (and </a:t>
            </a:r>
            <a:r>
              <a:rPr lang="en-US" dirty="0" smtClean="0">
                <a:solidFill>
                  <a:srgbClr val="008380"/>
                </a:solidFill>
              </a:rPr>
              <a:t>{T}</a:t>
            </a:r>
            <a:r>
              <a:rPr lang="en-US" dirty="0" smtClean="0"/>
              <a:t>)	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</p:txBody>
      </p:sp>
      <p:sp>
        <p:nvSpPr>
          <p:cNvPr id="28" name="Oval 27"/>
          <p:cNvSpPr/>
          <p:nvPr/>
        </p:nvSpPr>
        <p:spPr>
          <a:xfrm>
            <a:off x="5673531" y="26369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5673531" y="19796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0" name="Gerade Verbindung mit Pfeil 29"/>
          <p:cNvCxnSpPr>
            <a:stCxn id="29" idx="4"/>
            <a:endCxn id="28" idx="0"/>
          </p:cNvCxnSpPr>
          <p:nvPr/>
        </p:nvCxnSpPr>
        <p:spPr>
          <a:xfrm>
            <a:off x="5745539" y="2123612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161363" y="40770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mit Pfeil 36"/>
          <p:cNvCxnSpPr>
            <a:stCxn id="41" idx="4"/>
            <a:endCxn id="36" idx="0"/>
          </p:cNvCxnSpPr>
          <p:nvPr/>
        </p:nvCxnSpPr>
        <p:spPr>
          <a:xfrm>
            <a:off x="4233371" y="3510284"/>
            <a:ext cx="0" cy="5667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3441283" y="33569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 Verbindung mit Pfeil 46"/>
          <p:cNvCxnSpPr>
            <a:stCxn id="46" idx="5"/>
          </p:cNvCxnSpPr>
          <p:nvPr/>
        </p:nvCxnSpPr>
        <p:spPr>
          <a:xfrm>
            <a:off x="3564208" y="3479904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2937227" y="3212976"/>
            <a:ext cx="44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>
                <a:solidFill>
                  <a:srgbClr val="800000"/>
                </a:solidFill>
              </a:rPr>
              <a:t>T</a:t>
            </a:r>
            <a:endParaRPr lang="de-DE" baseline="-25000" dirty="0">
              <a:solidFill>
                <a:srgbClr val="800000"/>
              </a:solidFill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5889555" y="278092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baseline="-25000" dirty="0"/>
          </a:p>
        </p:txBody>
      </p:sp>
      <p:cxnSp>
        <p:nvCxnSpPr>
          <p:cNvPr id="50" name="Gerade Verbindung mit Pfeil 49"/>
          <p:cNvCxnSpPr>
            <a:stCxn id="45" idx="6"/>
            <a:endCxn id="28" idx="2"/>
          </p:cNvCxnSpPr>
          <p:nvPr/>
        </p:nvCxnSpPr>
        <p:spPr>
          <a:xfrm flipV="1">
            <a:off x="5025459" y="2708928"/>
            <a:ext cx="648072" cy="924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5601523" y="155679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>
                <a:solidFill>
                  <a:srgbClr val="800000"/>
                </a:solidFill>
              </a:rPr>
              <a:t>Y</a:t>
            </a:r>
            <a:endParaRPr lang="de-DE" baseline="-25000" dirty="0">
              <a:solidFill>
                <a:srgbClr val="800000"/>
              </a:solidFill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4449395" y="40050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2853786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6600"/>
                </a:solidFill>
              </a:rPr>
              <a:t>Example 1 (d-separation)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43</a:t>
            </a:fld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3995387" y="2420856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W</a:t>
            </a:r>
          </a:p>
        </p:txBody>
      </p:sp>
      <p:sp>
        <p:nvSpPr>
          <p:cNvPr id="40" name="Oval 39"/>
          <p:cNvSpPr/>
          <p:nvPr/>
        </p:nvSpPr>
        <p:spPr>
          <a:xfrm>
            <a:off x="4161363" y="28622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4161363" y="33662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Oval 41"/>
          <p:cNvSpPr/>
          <p:nvPr/>
        </p:nvSpPr>
        <p:spPr>
          <a:xfrm>
            <a:off x="3441283" y="26368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3" name="Gerade Verbindung mit Pfeil 42"/>
          <p:cNvCxnSpPr>
            <a:stCxn id="40" idx="4"/>
          </p:cNvCxnSpPr>
          <p:nvPr/>
        </p:nvCxnSpPr>
        <p:spPr>
          <a:xfrm>
            <a:off x="4233371" y="3006212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2" idx="5"/>
          </p:cNvCxnSpPr>
          <p:nvPr/>
        </p:nvCxnSpPr>
        <p:spPr>
          <a:xfrm>
            <a:off x="3564208" y="2759808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881443" y="26461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4881443" y="19888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>
            <a:off x="3441283" y="19888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5" name="Gerade Verbindung mit Pfeil 64"/>
          <p:cNvCxnSpPr>
            <a:stCxn id="63" idx="4"/>
            <a:endCxn id="45" idx="0"/>
          </p:cNvCxnSpPr>
          <p:nvPr/>
        </p:nvCxnSpPr>
        <p:spPr>
          <a:xfrm>
            <a:off x="4953451" y="2132856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45" idx="3"/>
            <a:endCxn id="41" idx="7"/>
          </p:cNvCxnSpPr>
          <p:nvPr/>
        </p:nvCxnSpPr>
        <p:spPr>
          <a:xfrm flipH="1">
            <a:off x="4284288" y="2769084"/>
            <a:ext cx="618246" cy="6182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64" idx="4"/>
            <a:endCxn id="42" idx="0"/>
          </p:cNvCxnSpPr>
          <p:nvPr/>
        </p:nvCxnSpPr>
        <p:spPr>
          <a:xfrm>
            <a:off x="3513291" y="213284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feld 67"/>
          <p:cNvSpPr txBox="1"/>
          <p:nvPr/>
        </p:nvSpPr>
        <p:spPr>
          <a:xfrm>
            <a:off x="4724108" y="156605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X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3297267" y="15567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Z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4449395" y="327569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</a:t>
            </a:r>
            <a:endParaRPr lang="de-DE" baseline="-25000" dirty="0"/>
          </a:p>
        </p:txBody>
      </p:sp>
      <p:sp>
        <p:nvSpPr>
          <p:cNvPr id="71" name="Textfeld 70"/>
          <p:cNvSpPr txBox="1"/>
          <p:nvPr/>
        </p:nvSpPr>
        <p:spPr>
          <a:xfrm>
            <a:off x="4953451" y="277163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baseline="-25000" dirty="0"/>
          </a:p>
        </p:txBody>
      </p:sp>
      <p:sp>
        <p:nvSpPr>
          <p:cNvPr id="72" name="Textfeld 71"/>
          <p:cNvSpPr txBox="1"/>
          <p:nvPr/>
        </p:nvSpPr>
        <p:spPr>
          <a:xfrm>
            <a:off x="2937227" y="26368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</a:t>
            </a:r>
            <a:endParaRPr lang="de-DE" baseline="-25000" dirty="0"/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395536" y="4293096"/>
            <a:ext cx="8136904" cy="1751461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Relation between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/>
              <a:t> conditional on </a:t>
            </a:r>
            <a:r>
              <a:rPr lang="en-US" dirty="0" smtClean="0">
                <a:solidFill>
                  <a:srgbClr val="008380"/>
                </a:solidFill>
              </a:rPr>
              <a:t>{W,X}</a:t>
            </a:r>
            <a:r>
              <a:rPr lang="en-US" dirty="0" smtClean="0"/>
              <a:t>?</a:t>
            </a:r>
          </a:p>
          <a:p>
            <a:pPr lvl="1">
              <a:defRPr/>
            </a:pPr>
            <a:r>
              <a:rPr lang="en-US" dirty="0" smtClean="0"/>
              <a:t>d-separated </a:t>
            </a:r>
          </a:p>
          <a:p>
            <a:pPr lvl="2">
              <a:defRPr/>
            </a:pPr>
            <a:r>
              <a:rPr lang="en-US" dirty="0" smtClean="0">
                <a:solidFill>
                  <a:srgbClr val="00FFFF"/>
                </a:solidFill>
              </a:rPr>
              <a:t>Because fork </a:t>
            </a:r>
            <a:r>
              <a:rPr lang="en-US" dirty="0">
                <a:solidFill>
                  <a:srgbClr val="00FFFF"/>
                </a:solidFill>
              </a:rPr>
              <a:t>X</a:t>
            </a:r>
            <a:r>
              <a:rPr lang="en-US" dirty="0" smtClean="0">
                <a:solidFill>
                  <a:srgbClr val="00FFFF"/>
                </a:solidFill>
              </a:rPr>
              <a:t> blocks </a:t>
            </a:r>
          </a:p>
          <a:p>
            <a:pPr lvl="1">
              <a:defRPr/>
            </a:pPr>
            <a:r>
              <a:rPr lang="en-US" dirty="0" smtClean="0"/>
              <a:t>Hence conditionally independent on </a:t>
            </a:r>
            <a:r>
              <a:rPr lang="en-US" dirty="0" smtClean="0">
                <a:solidFill>
                  <a:srgbClr val="008380"/>
                </a:solidFill>
              </a:rPr>
              <a:t>{W,X}</a:t>
            </a:r>
            <a:r>
              <a:rPr lang="en-US" dirty="0" smtClean="0"/>
              <a:t> 	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</p:txBody>
      </p:sp>
      <p:sp>
        <p:nvSpPr>
          <p:cNvPr id="28" name="Oval 27"/>
          <p:cNvSpPr/>
          <p:nvPr/>
        </p:nvSpPr>
        <p:spPr>
          <a:xfrm>
            <a:off x="5673531" y="26369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5673531" y="19796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0" name="Gerade Verbindung mit Pfeil 29"/>
          <p:cNvCxnSpPr>
            <a:stCxn id="29" idx="4"/>
            <a:endCxn id="28" idx="0"/>
          </p:cNvCxnSpPr>
          <p:nvPr/>
        </p:nvCxnSpPr>
        <p:spPr>
          <a:xfrm>
            <a:off x="5745539" y="2123612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161363" y="40770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mit Pfeil 36"/>
          <p:cNvCxnSpPr>
            <a:stCxn id="41" idx="4"/>
            <a:endCxn id="36" idx="0"/>
          </p:cNvCxnSpPr>
          <p:nvPr/>
        </p:nvCxnSpPr>
        <p:spPr>
          <a:xfrm>
            <a:off x="4233371" y="3510284"/>
            <a:ext cx="0" cy="5667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3441283" y="33569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 Verbindung mit Pfeil 46"/>
          <p:cNvCxnSpPr>
            <a:stCxn id="46" idx="5"/>
          </p:cNvCxnSpPr>
          <p:nvPr/>
        </p:nvCxnSpPr>
        <p:spPr>
          <a:xfrm>
            <a:off x="3564208" y="3479904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2937227" y="3212976"/>
            <a:ext cx="44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>
                <a:solidFill>
                  <a:srgbClr val="800000"/>
                </a:solidFill>
              </a:rPr>
              <a:t>T</a:t>
            </a:r>
            <a:endParaRPr lang="de-DE" baseline="-25000" dirty="0">
              <a:solidFill>
                <a:srgbClr val="800000"/>
              </a:solidFill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5889555" y="278092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baseline="-25000" dirty="0"/>
          </a:p>
        </p:txBody>
      </p:sp>
      <p:cxnSp>
        <p:nvCxnSpPr>
          <p:cNvPr id="50" name="Gerade Verbindung mit Pfeil 49"/>
          <p:cNvCxnSpPr>
            <a:stCxn id="45" idx="6"/>
            <a:endCxn id="28" idx="2"/>
          </p:cNvCxnSpPr>
          <p:nvPr/>
        </p:nvCxnSpPr>
        <p:spPr>
          <a:xfrm flipV="1">
            <a:off x="5025459" y="2708928"/>
            <a:ext cx="648072" cy="924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5601523" y="155679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>
                <a:solidFill>
                  <a:srgbClr val="800000"/>
                </a:solidFill>
              </a:rPr>
              <a:t>Y</a:t>
            </a:r>
            <a:endParaRPr lang="de-DE" baseline="-25000" dirty="0">
              <a:solidFill>
                <a:srgbClr val="800000"/>
              </a:solidFill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4449395" y="40050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2020604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6600"/>
                </a:solidFill>
              </a:rPr>
              <a:t>Example 2 (d-separation)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44</a:t>
            </a:fld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3995387" y="2420856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W</a:t>
            </a:r>
          </a:p>
        </p:txBody>
      </p:sp>
      <p:sp>
        <p:nvSpPr>
          <p:cNvPr id="40" name="Oval 39"/>
          <p:cNvSpPr/>
          <p:nvPr/>
        </p:nvSpPr>
        <p:spPr>
          <a:xfrm>
            <a:off x="4161363" y="28622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4161363" y="33662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Oval 41"/>
          <p:cNvSpPr/>
          <p:nvPr/>
        </p:nvSpPr>
        <p:spPr>
          <a:xfrm>
            <a:off x="3441283" y="26368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3" name="Gerade Verbindung mit Pfeil 42"/>
          <p:cNvCxnSpPr>
            <a:stCxn id="40" idx="4"/>
          </p:cNvCxnSpPr>
          <p:nvPr/>
        </p:nvCxnSpPr>
        <p:spPr>
          <a:xfrm>
            <a:off x="4233371" y="3006212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2" idx="5"/>
          </p:cNvCxnSpPr>
          <p:nvPr/>
        </p:nvCxnSpPr>
        <p:spPr>
          <a:xfrm>
            <a:off x="3564208" y="2759808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881443" y="26461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4881443" y="19888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>
            <a:off x="3441283" y="19888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5" name="Gerade Verbindung mit Pfeil 64"/>
          <p:cNvCxnSpPr>
            <a:stCxn id="63" idx="4"/>
            <a:endCxn id="45" idx="0"/>
          </p:cNvCxnSpPr>
          <p:nvPr/>
        </p:nvCxnSpPr>
        <p:spPr>
          <a:xfrm>
            <a:off x="4953451" y="2132856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45" idx="3"/>
            <a:endCxn id="41" idx="7"/>
          </p:cNvCxnSpPr>
          <p:nvPr/>
        </p:nvCxnSpPr>
        <p:spPr>
          <a:xfrm flipH="1">
            <a:off x="4284288" y="2769084"/>
            <a:ext cx="618246" cy="6182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64" idx="4"/>
            <a:endCxn id="42" idx="0"/>
          </p:cNvCxnSpPr>
          <p:nvPr/>
        </p:nvCxnSpPr>
        <p:spPr>
          <a:xfrm>
            <a:off x="3513291" y="213284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feld 67"/>
          <p:cNvSpPr txBox="1"/>
          <p:nvPr/>
        </p:nvSpPr>
        <p:spPr>
          <a:xfrm>
            <a:off x="4724108" y="156605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3297267" y="15567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4449395" y="327569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</a:t>
            </a:r>
            <a:endParaRPr lang="de-DE" baseline="-25000" dirty="0"/>
          </a:p>
        </p:txBody>
      </p:sp>
      <p:sp>
        <p:nvSpPr>
          <p:cNvPr id="71" name="Textfeld 70"/>
          <p:cNvSpPr txBox="1"/>
          <p:nvPr/>
        </p:nvSpPr>
        <p:spPr>
          <a:xfrm>
            <a:off x="4953451" y="277163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baseline="-25000" dirty="0"/>
          </a:p>
        </p:txBody>
      </p:sp>
      <p:sp>
        <p:nvSpPr>
          <p:cNvPr id="72" name="Textfeld 71"/>
          <p:cNvSpPr txBox="1"/>
          <p:nvPr/>
        </p:nvSpPr>
        <p:spPr>
          <a:xfrm>
            <a:off x="2937227" y="26368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</a:t>
            </a:r>
            <a:endParaRPr lang="de-DE" baseline="-25000" dirty="0"/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395536" y="4293096"/>
            <a:ext cx="8136904" cy="1751461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Relation between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/>
              <a:t>?</a:t>
            </a:r>
          </a:p>
          <a:p>
            <a:pPr lvl="1">
              <a:defRPr/>
            </a:pPr>
            <a:r>
              <a:rPr lang="en-US" dirty="0" smtClean="0"/>
              <a:t>Not d-separated because </a:t>
            </a:r>
            <a:r>
              <a:rPr lang="en-US" dirty="0" smtClean="0">
                <a:solidFill>
                  <a:srgbClr val="FF8000"/>
                </a:solidFill>
              </a:rPr>
              <a:t>second path </a:t>
            </a:r>
            <a:r>
              <a:rPr lang="en-US" dirty="0" smtClean="0"/>
              <a:t>not blocked (no collider)</a:t>
            </a:r>
          </a:p>
          <a:p>
            <a:pPr lvl="1">
              <a:defRPr/>
            </a:pPr>
            <a:r>
              <a:rPr lang="en-US" dirty="0" smtClean="0"/>
              <a:t>Hence not unconditionally independent 	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</p:txBody>
      </p:sp>
      <p:sp>
        <p:nvSpPr>
          <p:cNvPr id="28" name="Oval 27"/>
          <p:cNvSpPr/>
          <p:nvPr/>
        </p:nvSpPr>
        <p:spPr>
          <a:xfrm>
            <a:off x="5673531" y="26369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5673531" y="19796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0" name="Gerade Verbindung mit Pfeil 29"/>
          <p:cNvCxnSpPr>
            <a:stCxn id="29" idx="4"/>
            <a:endCxn id="28" idx="0"/>
          </p:cNvCxnSpPr>
          <p:nvPr/>
        </p:nvCxnSpPr>
        <p:spPr>
          <a:xfrm>
            <a:off x="5745539" y="2123612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161363" y="40770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mit Pfeil 36"/>
          <p:cNvCxnSpPr>
            <a:stCxn id="41" idx="4"/>
            <a:endCxn id="36" idx="0"/>
          </p:cNvCxnSpPr>
          <p:nvPr/>
        </p:nvCxnSpPr>
        <p:spPr>
          <a:xfrm>
            <a:off x="4233371" y="3510284"/>
            <a:ext cx="0" cy="5667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3441283" y="33569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 Verbindung mit Pfeil 46"/>
          <p:cNvCxnSpPr>
            <a:stCxn id="46" idx="5"/>
          </p:cNvCxnSpPr>
          <p:nvPr/>
        </p:nvCxnSpPr>
        <p:spPr>
          <a:xfrm>
            <a:off x="3564208" y="3479904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2937227" y="3212976"/>
            <a:ext cx="44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>
                <a:solidFill>
                  <a:srgbClr val="800000"/>
                </a:solidFill>
              </a:rPr>
              <a:t>T</a:t>
            </a:r>
            <a:endParaRPr lang="de-DE" baseline="-25000" dirty="0">
              <a:solidFill>
                <a:srgbClr val="800000"/>
              </a:solidFill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5889555" y="278092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baseline="-25000" dirty="0"/>
          </a:p>
        </p:txBody>
      </p:sp>
      <p:cxnSp>
        <p:nvCxnSpPr>
          <p:cNvPr id="50" name="Gerade Verbindung mit Pfeil 49"/>
          <p:cNvCxnSpPr>
            <a:stCxn id="45" idx="6"/>
            <a:endCxn id="28" idx="2"/>
          </p:cNvCxnSpPr>
          <p:nvPr/>
        </p:nvCxnSpPr>
        <p:spPr>
          <a:xfrm flipV="1">
            <a:off x="5025459" y="2708928"/>
            <a:ext cx="648072" cy="924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5601523" y="155679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U</a:t>
            </a:r>
            <a:r>
              <a:rPr lang="de-DE" baseline="-25000" dirty="0" smtClean="0">
                <a:solidFill>
                  <a:srgbClr val="000000"/>
                </a:solidFill>
              </a:rPr>
              <a:t>Y</a:t>
            </a:r>
            <a:endParaRPr lang="de-DE" baseline="-25000" dirty="0">
              <a:solidFill>
                <a:srgbClr val="000000"/>
              </a:solidFill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4449395" y="40050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baseline="-25000" dirty="0"/>
          </a:p>
        </p:txBody>
      </p:sp>
      <p:sp>
        <p:nvSpPr>
          <p:cNvPr id="35" name="Oval 34"/>
          <p:cNvSpPr/>
          <p:nvPr/>
        </p:nvSpPr>
        <p:spPr>
          <a:xfrm>
            <a:off x="4716016" y="14848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8" name="Gerade Verbindung mit Pfeil 37"/>
          <p:cNvCxnSpPr>
            <a:stCxn id="35" idx="3"/>
            <a:endCxn id="64" idx="7"/>
          </p:cNvCxnSpPr>
          <p:nvPr/>
        </p:nvCxnSpPr>
        <p:spPr>
          <a:xfrm flipH="1">
            <a:off x="3564208" y="1607712"/>
            <a:ext cx="1172899" cy="4022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mit Pfeil 51"/>
          <p:cNvCxnSpPr>
            <a:stCxn id="35" idx="5"/>
            <a:endCxn id="29" idx="0"/>
          </p:cNvCxnSpPr>
          <p:nvPr/>
        </p:nvCxnSpPr>
        <p:spPr>
          <a:xfrm>
            <a:off x="4838941" y="1607712"/>
            <a:ext cx="906598" cy="37190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>
            <a:endCxn id="35" idx="0"/>
          </p:cNvCxnSpPr>
          <p:nvPr/>
        </p:nvCxnSpPr>
        <p:spPr>
          <a:xfrm>
            <a:off x="4788024" y="1196752"/>
            <a:ext cx="0" cy="28804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4364638" y="12594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</a:t>
            </a:r>
          </a:p>
        </p:txBody>
      </p:sp>
      <p:sp>
        <p:nvSpPr>
          <p:cNvPr id="56" name="Textfeld 55"/>
          <p:cNvSpPr txBox="1"/>
          <p:nvPr/>
        </p:nvSpPr>
        <p:spPr>
          <a:xfrm>
            <a:off x="4868694" y="98072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U</a:t>
            </a:r>
            <a:r>
              <a:rPr lang="de-DE" baseline="-25000" dirty="0" smtClean="0">
                <a:solidFill>
                  <a:srgbClr val="000000"/>
                </a:solidFill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103430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8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8000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80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8000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6600"/>
                </a:solidFill>
              </a:rPr>
              <a:t>Example 2 (d-separation)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45</a:t>
            </a:fld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3995387" y="2420856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40" name="Oval 39"/>
          <p:cNvSpPr/>
          <p:nvPr/>
        </p:nvSpPr>
        <p:spPr>
          <a:xfrm>
            <a:off x="4161363" y="28622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4161363" y="33662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Oval 41"/>
          <p:cNvSpPr/>
          <p:nvPr/>
        </p:nvSpPr>
        <p:spPr>
          <a:xfrm>
            <a:off x="3441283" y="26368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3" name="Gerade Verbindung mit Pfeil 42"/>
          <p:cNvCxnSpPr>
            <a:stCxn id="40" idx="4"/>
          </p:cNvCxnSpPr>
          <p:nvPr/>
        </p:nvCxnSpPr>
        <p:spPr>
          <a:xfrm>
            <a:off x="4233371" y="3006212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2" idx="5"/>
          </p:cNvCxnSpPr>
          <p:nvPr/>
        </p:nvCxnSpPr>
        <p:spPr>
          <a:xfrm>
            <a:off x="3564208" y="2759808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881443" y="26461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4881443" y="19888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>
            <a:off x="3441283" y="19888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5" name="Gerade Verbindung mit Pfeil 64"/>
          <p:cNvCxnSpPr>
            <a:stCxn id="63" idx="4"/>
            <a:endCxn id="45" idx="0"/>
          </p:cNvCxnSpPr>
          <p:nvPr/>
        </p:nvCxnSpPr>
        <p:spPr>
          <a:xfrm>
            <a:off x="4953451" y="2132856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45" idx="3"/>
            <a:endCxn id="41" idx="7"/>
          </p:cNvCxnSpPr>
          <p:nvPr/>
        </p:nvCxnSpPr>
        <p:spPr>
          <a:xfrm flipH="1">
            <a:off x="4284288" y="2769084"/>
            <a:ext cx="618246" cy="6182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64" idx="4"/>
            <a:endCxn id="42" idx="0"/>
          </p:cNvCxnSpPr>
          <p:nvPr/>
        </p:nvCxnSpPr>
        <p:spPr>
          <a:xfrm>
            <a:off x="3513291" y="213284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feld 67"/>
          <p:cNvSpPr txBox="1"/>
          <p:nvPr/>
        </p:nvSpPr>
        <p:spPr>
          <a:xfrm>
            <a:off x="4724108" y="156605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3297267" y="15567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4449395" y="327569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</a:t>
            </a:r>
            <a:endParaRPr lang="de-DE" baseline="-25000" dirty="0"/>
          </a:p>
        </p:txBody>
      </p:sp>
      <p:sp>
        <p:nvSpPr>
          <p:cNvPr id="71" name="Textfeld 70"/>
          <p:cNvSpPr txBox="1"/>
          <p:nvPr/>
        </p:nvSpPr>
        <p:spPr>
          <a:xfrm>
            <a:off x="4953451" y="277163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baseline="-25000" dirty="0"/>
          </a:p>
        </p:txBody>
      </p:sp>
      <p:sp>
        <p:nvSpPr>
          <p:cNvPr id="72" name="Textfeld 71"/>
          <p:cNvSpPr txBox="1"/>
          <p:nvPr/>
        </p:nvSpPr>
        <p:spPr>
          <a:xfrm>
            <a:off x="2937227" y="26368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</a:t>
            </a:r>
            <a:endParaRPr lang="de-DE" baseline="-25000" dirty="0"/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395536" y="4293096"/>
            <a:ext cx="8136904" cy="1751461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Relation between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/>
              <a:t> conditionally on </a:t>
            </a:r>
            <a:r>
              <a:rPr lang="en-US" dirty="0" smtClean="0">
                <a:solidFill>
                  <a:srgbClr val="008380"/>
                </a:solidFill>
              </a:rPr>
              <a:t>{R}</a:t>
            </a:r>
            <a:r>
              <a:rPr lang="en-US" dirty="0" smtClean="0"/>
              <a:t>?</a:t>
            </a:r>
          </a:p>
          <a:p>
            <a:pPr lvl="1">
              <a:defRPr/>
            </a:pPr>
            <a:r>
              <a:rPr lang="en-US" dirty="0" smtClean="0"/>
              <a:t>d-separated by </a:t>
            </a:r>
            <a:r>
              <a:rPr lang="en-US" dirty="0" smtClean="0">
                <a:solidFill>
                  <a:srgbClr val="008380"/>
                </a:solidFill>
              </a:rPr>
              <a:t>{R} </a:t>
            </a:r>
            <a:r>
              <a:rPr lang="en-US" dirty="0" smtClean="0"/>
              <a:t>because</a:t>
            </a:r>
          </a:p>
          <a:p>
            <a:pPr lvl="2">
              <a:defRPr/>
            </a:pPr>
            <a:r>
              <a:rPr lang="en-US" dirty="0" smtClean="0"/>
              <a:t>First path blocked by fork </a:t>
            </a:r>
            <a:r>
              <a:rPr lang="en-US" dirty="0" smtClean="0">
                <a:solidFill>
                  <a:srgbClr val="008380"/>
                </a:solidFill>
              </a:rPr>
              <a:t>R</a:t>
            </a:r>
          </a:p>
          <a:p>
            <a:pPr lvl="2">
              <a:defRPr/>
            </a:pPr>
            <a:r>
              <a:rPr lang="en-US" dirty="0" smtClean="0"/>
              <a:t>second </a:t>
            </a:r>
            <a:r>
              <a:rPr lang="en-US" dirty="0"/>
              <a:t>path blocked by collider </a:t>
            </a:r>
            <a:r>
              <a:rPr lang="en-US" dirty="0">
                <a:solidFill>
                  <a:srgbClr val="008380"/>
                </a:solidFill>
              </a:rPr>
              <a:t>W ∉ {R} </a:t>
            </a:r>
            <a:r>
              <a:rPr lang="en-US" dirty="0"/>
              <a:t>)	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Hence </a:t>
            </a:r>
            <a:r>
              <a:rPr lang="en-US" dirty="0"/>
              <a:t>independent </a:t>
            </a:r>
            <a:r>
              <a:rPr lang="en-US" dirty="0" smtClean="0"/>
              <a:t>conditional on </a:t>
            </a:r>
            <a:r>
              <a:rPr lang="en-US" dirty="0" smtClean="0">
                <a:solidFill>
                  <a:srgbClr val="008380"/>
                </a:solidFill>
              </a:rPr>
              <a:t>{R}</a:t>
            </a: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</p:txBody>
      </p:sp>
      <p:sp>
        <p:nvSpPr>
          <p:cNvPr id="28" name="Oval 27"/>
          <p:cNvSpPr/>
          <p:nvPr/>
        </p:nvSpPr>
        <p:spPr>
          <a:xfrm>
            <a:off x="5673531" y="26369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5673531" y="19796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0" name="Gerade Verbindung mit Pfeil 29"/>
          <p:cNvCxnSpPr>
            <a:stCxn id="29" idx="4"/>
            <a:endCxn id="28" idx="0"/>
          </p:cNvCxnSpPr>
          <p:nvPr/>
        </p:nvCxnSpPr>
        <p:spPr>
          <a:xfrm>
            <a:off x="5745539" y="2123612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161363" y="40770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mit Pfeil 36"/>
          <p:cNvCxnSpPr>
            <a:stCxn id="41" idx="4"/>
            <a:endCxn id="36" idx="0"/>
          </p:cNvCxnSpPr>
          <p:nvPr/>
        </p:nvCxnSpPr>
        <p:spPr>
          <a:xfrm>
            <a:off x="4233371" y="3510284"/>
            <a:ext cx="0" cy="5667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3441283" y="33569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 Verbindung mit Pfeil 46"/>
          <p:cNvCxnSpPr>
            <a:stCxn id="46" idx="5"/>
          </p:cNvCxnSpPr>
          <p:nvPr/>
        </p:nvCxnSpPr>
        <p:spPr>
          <a:xfrm>
            <a:off x="3564208" y="3479904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2937227" y="3212976"/>
            <a:ext cx="44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>
                <a:solidFill>
                  <a:srgbClr val="800000"/>
                </a:solidFill>
              </a:rPr>
              <a:t>T</a:t>
            </a:r>
            <a:endParaRPr lang="de-DE" baseline="-25000" dirty="0">
              <a:solidFill>
                <a:srgbClr val="800000"/>
              </a:solidFill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5889555" y="278092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baseline="-25000" dirty="0"/>
          </a:p>
        </p:txBody>
      </p:sp>
      <p:cxnSp>
        <p:nvCxnSpPr>
          <p:cNvPr id="50" name="Gerade Verbindung mit Pfeil 49"/>
          <p:cNvCxnSpPr>
            <a:stCxn id="45" idx="6"/>
            <a:endCxn id="28" idx="2"/>
          </p:cNvCxnSpPr>
          <p:nvPr/>
        </p:nvCxnSpPr>
        <p:spPr>
          <a:xfrm flipV="1">
            <a:off x="5025459" y="2708928"/>
            <a:ext cx="648072" cy="924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5601523" y="155679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U</a:t>
            </a:r>
            <a:r>
              <a:rPr lang="de-DE" baseline="-25000" dirty="0" smtClean="0">
                <a:solidFill>
                  <a:srgbClr val="000000"/>
                </a:solidFill>
              </a:rPr>
              <a:t>Y</a:t>
            </a:r>
            <a:endParaRPr lang="de-DE" baseline="-25000" dirty="0">
              <a:solidFill>
                <a:srgbClr val="000000"/>
              </a:solidFill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4449395" y="40050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baseline="-25000" dirty="0"/>
          </a:p>
        </p:txBody>
      </p:sp>
      <p:sp>
        <p:nvSpPr>
          <p:cNvPr id="35" name="Oval 34"/>
          <p:cNvSpPr/>
          <p:nvPr/>
        </p:nvSpPr>
        <p:spPr>
          <a:xfrm>
            <a:off x="4716016" y="14848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8" name="Gerade Verbindung mit Pfeil 37"/>
          <p:cNvCxnSpPr>
            <a:stCxn id="35" idx="3"/>
            <a:endCxn id="64" idx="7"/>
          </p:cNvCxnSpPr>
          <p:nvPr/>
        </p:nvCxnSpPr>
        <p:spPr>
          <a:xfrm flipH="1">
            <a:off x="3564208" y="1607712"/>
            <a:ext cx="1172899" cy="4022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mit Pfeil 51"/>
          <p:cNvCxnSpPr>
            <a:stCxn id="35" idx="5"/>
            <a:endCxn id="29" idx="0"/>
          </p:cNvCxnSpPr>
          <p:nvPr/>
        </p:nvCxnSpPr>
        <p:spPr>
          <a:xfrm>
            <a:off x="4838941" y="1607712"/>
            <a:ext cx="906598" cy="37190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>
            <a:endCxn id="35" idx="0"/>
          </p:cNvCxnSpPr>
          <p:nvPr/>
        </p:nvCxnSpPr>
        <p:spPr>
          <a:xfrm>
            <a:off x="4788024" y="1196752"/>
            <a:ext cx="0" cy="28804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4364638" y="12594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</a:t>
            </a:r>
          </a:p>
        </p:txBody>
      </p:sp>
      <p:sp>
        <p:nvSpPr>
          <p:cNvPr id="56" name="Textfeld 55"/>
          <p:cNvSpPr txBox="1"/>
          <p:nvPr/>
        </p:nvSpPr>
        <p:spPr>
          <a:xfrm>
            <a:off x="4868694" y="98072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U</a:t>
            </a:r>
            <a:r>
              <a:rPr lang="de-DE" baseline="-25000" dirty="0" smtClean="0">
                <a:solidFill>
                  <a:srgbClr val="000000"/>
                </a:solidFill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3088878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6600"/>
                </a:solidFill>
              </a:rPr>
              <a:t>Example 2 (d-separation)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46</a:t>
            </a:fld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3995387" y="2420856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40" name="Oval 39"/>
          <p:cNvSpPr/>
          <p:nvPr/>
        </p:nvSpPr>
        <p:spPr>
          <a:xfrm>
            <a:off x="4161363" y="28622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4161363" y="33662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Oval 41"/>
          <p:cNvSpPr/>
          <p:nvPr/>
        </p:nvSpPr>
        <p:spPr>
          <a:xfrm>
            <a:off x="3441283" y="26368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3" name="Gerade Verbindung mit Pfeil 42"/>
          <p:cNvCxnSpPr>
            <a:stCxn id="40" idx="4"/>
          </p:cNvCxnSpPr>
          <p:nvPr/>
        </p:nvCxnSpPr>
        <p:spPr>
          <a:xfrm>
            <a:off x="4233371" y="3006212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2" idx="5"/>
          </p:cNvCxnSpPr>
          <p:nvPr/>
        </p:nvCxnSpPr>
        <p:spPr>
          <a:xfrm>
            <a:off x="3564208" y="2759808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881443" y="26461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4881443" y="19888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>
            <a:off x="3441283" y="19888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5" name="Gerade Verbindung mit Pfeil 64"/>
          <p:cNvCxnSpPr>
            <a:stCxn id="63" idx="4"/>
            <a:endCxn id="45" idx="0"/>
          </p:cNvCxnSpPr>
          <p:nvPr/>
        </p:nvCxnSpPr>
        <p:spPr>
          <a:xfrm>
            <a:off x="4953451" y="2132856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45" idx="3"/>
            <a:endCxn id="41" idx="7"/>
          </p:cNvCxnSpPr>
          <p:nvPr/>
        </p:nvCxnSpPr>
        <p:spPr>
          <a:xfrm flipH="1">
            <a:off x="4284288" y="2769084"/>
            <a:ext cx="618246" cy="6182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64" idx="4"/>
            <a:endCxn id="42" idx="0"/>
          </p:cNvCxnSpPr>
          <p:nvPr/>
        </p:nvCxnSpPr>
        <p:spPr>
          <a:xfrm>
            <a:off x="3513291" y="213284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feld 67"/>
          <p:cNvSpPr txBox="1"/>
          <p:nvPr/>
        </p:nvSpPr>
        <p:spPr>
          <a:xfrm>
            <a:off x="4724108" y="156605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3297267" y="15567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4449395" y="327569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</a:t>
            </a:r>
            <a:endParaRPr lang="de-DE" baseline="-25000" dirty="0"/>
          </a:p>
        </p:txBody>
      </p:sp>
      <p:sp>
        <p:nvSpPr>
          <p:cNvPr id="71" name="Textfeld 70"/>
          <p:cNvSpPr txBox="1"/>
          <p:nvPr/>
        </p:nvSpPr>
        <p:spPr>
          <a:xfrm>
            <a:off x="4953451" y="277163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baseline="-25000" dirty="0"/>
          </a:p>
        </p:txBody>
      </p:sp>
      <p:sp>
        <p:nvSpPr>
          <p:cNvPr id="72" name="Textfeld 71"/>
          <p:cNvSpPr txBox="1"/>
          <p:nvPr/>
        </p:nvSpPr>
        <p:spPr>
          <a:xfrm>
            <a:off x="2937227" y="26368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</a:t>
            </a:r>
            <a:endParaRPr lang="de-DE" baseline="-25000" dirty="0"/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395536" y="4293096"/>
            <a:ext cx="8136904" cy="1751461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Relation between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/>
              <a:t> conditionally on </a:t>
            </a:r>
            <a:r>
              <a:rPr lang="en-US" dirty="0" smtClean="0">
                <a:solidFill>
                  <a:srgbClr val="008380"/>
                </a:solidFill>
              </a:rPr>
              <a:t>{R,W}</a:t>
            </a:r>
            <a:r>
              <a:rPr lang="en-US" dirty="0" smtClean="0"/>
              <a:t>?</a:t>
            </a:r>
          </a:p>
          <a:p>
            <a:pPr lvl="1">
              <a:defRPr/>
            </a:pPr>
            <a:r>
              <a:rPr lang="en-US" dirty="0" smtClean="0"/>
              <a:t>Not d-separated by </a:t>
            </a:r>
            <a:r>
              <a:rPr lang="en-US" dirty="0" smtClean="0">
                <a:solidFill>
                  <a:srgbClr val="008380"/>
                </a:solidFill>
              </a:rPr>
              <a:t>{R,W}</a:t>
            </a:r>
            <a:r>
              <a:rPr lang="en-US" dirty="0" smtClean="0"/>
              <a:t> because </a:t>
            </a:r>
            <a:r>
              <a:rPr lang="en-US" dirty="0" smtClean="0">
                <a:solidFill>
                  <a:srgbClr val="008380"/>
                </a:solidFill>
              </a:rPr>
              <a:t>W</a:t>
            </a:r>
            <a:r>
              <a:rPr lang="en-US" dirty="0" smtClean="0"/>
              <a:t> unblocks second path</a:t>
            </a:r>
          </a:p>
          <a:p>
            <a:pPr lvl="1">
              <a:defRPr/>
            </a:pPr>
            <a:r>
              <a:rPr lang="en-US" dirty="0" smtClean="0"/>
              <a:t>Hence not </a:t>
            </a:r>
            <a:r>
              <a:rPr lang="en-US" dirty="0"/>
              <a:t>independent </a:t>
            </a:r>
            <a:r>
              <a:rPr lang="en-US" dirty="0" smtClean="0"/>
              <a:t>conditional on </a:t>
            </a:r>
            <a:r>
              <a:rPr lang="en-US" dirty="0" smtClean="0">
                <a:solidFill>
                  <a:srgbClr val="008380"/>
                </a:solidFill>
              </a:rPr>
              <a:t>{R,W}</a:t>
            </a:r>
            <a:r>
              <a:rPr lang="en-US" dirty="0" smtClean="0"/>
              <a:t>	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</p:txBody>
      </p:sp>
      <p:sp>
        <p:nvSpPr>
          <p:cNvPr id="28" name="Oval 27"/>
          <p:cNvSpPr/>
          <p:nvPr/>
        </p:nvSpPr>
        <p:spPr>
          <a:xfrm>
            <a:off x="5673531" y="26369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5673531" y="19796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0" name="Gerade Verbindung mit Pfeil 29"/>
          <p:cNvCxnSpPr>
            <a:stCxn id="29" idx="4"/>
            <a:endCxn id="28" idx="0"/>
          </p:cNvCxnSpPr>
          <p:nvPr/>
        </p:nvCxnSpPr>
        <p:spPr>
          <a:xfrm>
            <a:off x="5745539" y="2123612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161363" y="40770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mit Pfeil 36"/>
          <p:cNvCxnSpPr>
            <a:stCxn id="41" idx="4"/>
            <a:endCxn id="36" idx="0"/>
          </p:cNvCxnSpPr>
          <p:nvPr/>
        </p:nvCxnSpPr>
        <p:spPr>
          <a:xfrm>
            <a:off x="4233371" y="3510284"/>
            <a:ext cx="0" cy="5667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3441283" y="33569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 Verbindung mit Pfeil 46"/>
          <p:cNvCxnSpPr>
            <a:stCxn id="46" idx="5"/>
          </p:cNvCxnSpPr>
          <p:nvPr/>
        </p:nvCxnSpPr>
        <p:spPr>
          <a:xfrm>
            <a:off x="3564208" y="3479904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2937227" y="3212976"/>
            <a:ext cx="44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>
                <a:solidFill>
                  <a:srgbClr val="800000"/>
                </a:solidFill>
              </a:rPr>
              <a:t>T</a:t>
            </a:r>
            <a:endParaRPr lang="de-DE" baseline="-25000" dirty="0">
              <a:solidFill>
                <a:srgbClr val="800000"/>
              </a:solidFill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5889555" y="278092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baseline="-25000" dirty="0"/>
          </a:p>
        </p:txBody>
      </p:sp>
      <p:cxnSp>
        <p:nvCxnSpPr>
          <p:cNvPr id="50" name="Gerade Verbindung mit Pfeil 49"/>
          <p:cNvCxnSpPr>
            <a:stCxn id="45" idx="6"/>
            <a:endCxn id="28" idx="2"/>
          </p:cNvCxnSpPr>
          <p:nvPr/>
        </p:nvCxnSpPr>
        <p:spPr>
          <a:xfrm flipV="1">
            <a:off x="5025459" y="2708928"/>
            <a:ext cx="648072" cy="924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5601523" y="155679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U</a:t>
            </a:r>
            <a:r>
              <a:rPr lang="de-DE" baseline="-25000" dirty="0" smtClean="0">
                <a:solidFill>
                  <a:srgbClr val="000000"/>
                </a:solidFill>
              </a:rPr>
              <a:t>Y</a:t>
            </a:r>
            <a:endParaRPr lang="de-DE" baseline="-25000" dirty="0">
              <a:solidFill>
                <a:srgbClr val="000000"/>
              </a:solidFill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4449395" y="40050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baseline="-25000" dirty="0"/>
          </a:p>
        </p:txBody>
      </p:sp>
      <p:sp>
        <p:nvSpPr>
          <p:cNvPr id="35" name="Oval 34"/>
          <p:cNvSpPr/>
          <p:nvPr/>
        </p:nvSpPr>
        <p:spPr>
          <a:xfrm>
            <a:off x="4716016" y="14848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8" name="Gerade Verbindung mit Pfeil 37"/>
          <p:cNvCxnSpPr>
            <a:stCxn id="35" idx="3"/>
            <a:endCxn id="64" idx="7"/>
          </p:cNvCxnSpPr>
          <p:nvPr/>
        </p:nvCxnSpPr>
        <p:spPr>
          <a:xfrm flipH="1">
            <a:off x="3564208" y="1607712"/>
            <a:ext cx="1172899" cy="4022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mit Pfeil 51"/>
          <p:cNvCxnSpPr>
            <a:stCxn id="35" idx="5"/>
            <a:endCxn id="29" idx="0"/>
          </p:cNvCxnSpPr>
          <p:nvPr/>
        </p:nvCxnSpPr>
        <p:spPr>
          <a:xfrm>
            <a:off x="4838941" y="1607712"/>
            <a:ext cx="906598" cy="37190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>
            <a:endCxn id="35" idx="0"/>
          </p:cNvCxnSpPr>
          <p:nvPr/>
        </p:nvCxnSpPr>
        <p:spPr>
          <a:xfrm>
            <a:off x="4788024" y="1196752"/>
            <a:ext cx="0" cy="28804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4364638" y="12594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</a:t>
            </a:r>
          </a:p>
        </p:txBody>
      </p:sp>
      <p:sp>
        <p:nvSpPr>
          <p:cNvPr id="56" name="Textfeld 55"/>
          <p:cNvSpPr txBox="1"/>
          <p:nvPr/>
        </p:nvSpPr>
        <p:spPr>
          <a:xfrm>
            <a:off x="4868694" y="98072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0000"/>
                </a:solidFill>
              </a:rPr>
              <a:t>U</a:t>
            </a:r>
            <a:r>
              <a:rPr lang="de-DE" baseline="-25000" dirty="0" smtClean="0">
                <a:solidFill>
                  <a:srgbClr val="000000"/>
                </a:solidFill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862738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FF6600"/>
                </a:solidFill>
              </a:rPr>
              <a:t>Example 2 (d-separation)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47</a:t>
            </a:fld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3995387" y="2420856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40" name="Oval 39"/>
          <p:cNvSpPr/>
          <p:nvPr/>
        </p:nvSpPr>
        <p:spPr>
          <a:xfrm>
            <a:off x="4161363" y="28622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4161363" y="33662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Oval 41"/>
          <p:cNvSpPr/>
          <p:nvPr/>
        </p:nvSpPr>
        <p:spPr>
          <a:xfrm>
            <a:off x="3441283" y="26368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3" name="Gerade Verbindung mit Pfeil 42"/>
          <p:cNvCxnSpPr>
            <a:stCxn id="40" idx="4"/>
          </p:cNvCxnSpPr>
          <p:nvPr/>
        </p:nvCxnSpPr>
        <p:spPr>
          <a:xfrm>
            <a:off x="4233371" y="3006212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2" idx="5"/>
          </p:cNvCxnSpPr>
          <p:nvPr/>
        </p:nvCxnSpPr>
        <p:spPr>
          <a:xfrm>
            <a:off x="3564208" y="2759808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881443" y="26461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Oval 62"/>
          <p:cNvSpPr/>
          <p:nvPr/>
        </p:nvSpPr>
        <p:spPr>
          <a:xfrm>
            <a:off x="4881443" y="19888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Oval 63"/>
          <p:cNvSpPr/>
          <p:nvPr/>
        </p:nvSpPr>
        <p:spPr>
          <a:xfrm>
            <a:off x="3441283" y="19888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5" name="Gerade Verbindung mit Pfeil 64"/>
          <p:cNvCxnSpPr>
            <a:stCxn id="63" idx="4"/>
            <a:endCxn id="45" idx="0"/>
          </p:cNvCxnSpPr>
          <p:nvPr/>
        </p:nvCxnSpPr>
        <p:spPr>
          <a:xfrm>
            <a:off x="4953451" y="2132856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>
            <a:stCxn id="45" idx="3"/>
            <a:endCxn id="41" idx="7"/>
          </p:cNvCxnSpPr>
          <p:nvPr/>
        </p:nvCxnSpPr>
        <p:spPr>
          <a:xfrm flipH="1">
            <a:off x="4284288" y="2769084"/>
            <a:ext cx="618246" cy="6182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64" idx="4"/>
            <a:endCxn id="42" idx="0"/>
          </p:cNvCxnSpPr>
          <p:nvPr/>
        </p:nvCxnSpPr>
        <p:spPr>
          <a:xfrm>
            <a:off x="3513291" y="2132840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feld 67"/>
          <p:cNvSpPr txBox="1"/>
          <p:nvPr/>
        </p:nvSpPr>
        <p:spPr>
          <a:xfrm>
            <a:off x="4724108" y="156605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3297267" y="15567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4449395" y="327569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</a:t>
            </a:r>
            <a:endParaRPr lang="de-DE" baseline="-25000" dirty="0"/>
          </a:p>
        </p:txBody>
      </p:sp>
      <p:sp>
        <p:nvSpPr>
          <p:cNvPr id="71" name="Textfeld 70"/>
          <p:cNvSpPr txBox="1"/>
          <p:nvPr/>
        </p:nvSpPr>
        <p:spPr>
          <a:xfrm>
            <a:off x="4953451" y="277163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baseline="-25000" dirty="0"/>
          </a:p>
        </p:txBody>
      </p:sp>
      <p:sp>
        <p:nvSpPr>
          <p:cNvPr id="72" name="Textfeld 71"/>
          <p:cNvSpPr txBox="1"/>
          <p:nvPr/>
        </p:nvSpPr>
        <p:spPr>
          <a:xfrm>
            <a:off x="2937227" y="26368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</a:t>
            </a:r>
            <a:endParaRPr lang="de-DE" baseline="-25000" dirty="0"/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395536" y="4293096"/>
            <a:ext cx="8136904" cy="1751461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Relation between </a:t>
            </a:r>
            <a:r>
              <a:rPr lang="en-US" dirty="0" smtClean="0">
                <a:solidFill>
                  <a:srgbClr val="008380"/>
                </a:solidFill>
              </a:rPr>
              <a:t>Z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8380"/>
                </a:solidFill>
              </a:rPr>
              <a:t>Y</a:t>
            </a:r>
            <a:r>
              <a:rPr lang="en-US" dirty="0" smtClean="0"/>
              <a:t> conditionally on </a:t>
            </a:r>
            <a:r>
              <a:rPr lang="en-US" dirty="0" smtClean="0">
                <a:solidFill>
                  <a:srgbClr val="008380"/>
                </a:solidFill>
              </a:rPr>
              <a:t>{R,W,X}</a:t>
            </a:r>
            <a:r>
              <a:rPr lang="en-US" dirty="0" smtClean="0"/>
              <a:t>?</a:t>
            </a:r>
          </a:p>
          <a:p>
            <a:pPr lvl="1">
              <a:defRPr/>
            </a:pPr>
            <a:r>
              <a:rPr lang="en-US" dirty="0" smtClean="0"/>
              <a:t> d-separated by </a:t>
            </a:r>
            <a:r>
              <a:rPr lang="en-US" dirty="0" smtClean="0">
                <a:solidFill>
                  <a:srgbClr val="008380"/>
                </a:solidFill>
              </a:rPr>
              <a:t>{R,W,X}</a:t>
            </a:r>
            <a:r>
              <a:rPr lang="en-US" dirty="0" smtClean="0"/>
              <a:t> because </a:t>
            </a:r>
          </a:p>
          <a:p>
            <a:pPr lvl="2">
              <a:defRPr/>
            </a:pPr>
            <a:r>
              <a:rPr lang="en-US" dirty="0" smtClean="0"/>
              <a:t>Now second path blocked by fork </a:t>
            </a:r>
            <a:r>
              <a:rPr lang="en-US" dirty="0" smtClean="0">
                <a:solidFill>
                  <a:srgbClr val="008380"/>
                </a:solidFill>
              </a:rPr>
              <a:t>X</a:t>
            </a:r>
          </a:p>
          <a:p>
            <a:pPr lvl="1">
              <a:defRPr/>
            </a:pPr>
            <a:r>
              <a:rPr lang="en-US" dirty="0" smtClean="0"/>
              <a:t>Hence independent conditional on </a:t>
            </a:r>
            <a:r>
              <a:rPr lang="en-US" dirty="0" smtClean="0">
                <a:solidFill>
                  <a:srgbClr val="008380"/>
                </a:solidFill>
              </a:rPr>
              <a:t>{R,W,X}</a:t>
            </a:r>
            <a:r>
              <a:rPr lang="en-US" dirty="0" smtClean="0"/>
              <a:t>	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</p:txBody>
      </p:sp>
      <p:sp>
        <p:nvSpPr>
          <p:cNvPr id="28" name="Oval 27"/>
          <p:cNvSpPr/>
          <p:nvPr/>
        </p:nvSpPr>
        <p:spPr>
          <a:xfrm>
            <a:off x="5673531" y="26369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5673531" y="19796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0" name="Gerade Verbindung mit Pfeil 29"/>
          <p:cNvCxnSpPr>
            <a:stCxn id="29" idx="4"/>
            <a:endCxn id="28" idx="0"/>
          </p:cNvCxnSpPr>
          <p:nvPr/>
        </p:nvCxnSpPr>
        <p:spPr>
          <a:xfrm>
            <a:off x="5745539" y="2123612"/>
            <a:ext cx="0" cy="5133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161363" y="40770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7" name="Gerade Verbindung mit Pfeil 36"/>
          <p:cNvCxnSpPr>
            <a:stCxn id="41" idx="4"/>
            <a:endCxn id="36" idx="0"/>
          </p:cNvCxnSpPr>
          <p:nvPr/>
        </p:nvCxnSpPr>
        <p:spPr>
          <a:xfrm>
            <a:off x="4233371" y="3510284"/>
            <a:ext cx="0" cy="56678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3441283" y="33569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 Verbindung mit Pfeil 46"/>
          <p:cNvCxnSpPr>
            <a:stCxn id="46" idx="5"/>
          </p:cNvCxnSpPr>
          <p:nvPr/>
        </p:nvCxnSpPr>
        <p:spPr>
          <a:xfrm>
            <a:off x="3564208" y="3479904"/>
            <a:ext cx="618246" cy="6275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2937227" y="3212976"/>
            <a:ext cx="44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>
                <a:solidFill>
                  <a:srgbClr val="800000"/>
                </a:solidFill>
              </a:rPr>
              <a:t>T</a:t>
            </a:r>
            <a:endParaRPr lang="de-DE" baseline="-25000" dirty="0">
              <a:solidFill>
                <a:srgbClr val="800000"/>
              </a:solidFill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5889555" y="278092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baseline="-25000" dirty="0"/>
          </a:p>
        </p:txBody>
      </p:sp>
      <p:cxnSp>
        <p:nvCxnSpPr>
          <p:cNvPr id="50" name="Gerade Verbindung mit Pfeil 49"/>
          <p:cNvCxnSpPr>
            <a:stCxn id="45" idx="6"/>
            <a:endCxn id="28" idx="2"/>
          </p:cNvCxnSpPr>
          <p:nvPr/>
        </p:nvCxnSpPr>
        <p:spPr>
          <a:xfrm flipV="1">
            <a:off x="5025459" y="2708928"/>
            <a:ext cx="648072" cy="924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5580112" y="155679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>
                <a:solidFill>
                  <a:srgbClr val="000000"/>
                </a:solidFill>
              </a:rPr>
              <a:t>Y</a:t>
            </a:r>
            <a:endParaRPr lang="de-DE" baseline="-25000" dirty="0">
              <a:solidFill>
                <a:srgbClr val="000000"/>
              </a:solidFill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4449395" y="40050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baseline="-25000" dirty="0"/>
          </a:p>
        </p:txBody>
      </p:sp>
      <p:sp>
        <p:nvSpPr>
          <p:cNvPr id="35" name="Oval 34"/>
          <p:cNvSpPr/>
          <p:nvPr/>
        </p:nvSpPr>
        <p:spPr>
          <a:xfrm>
            <a:off x="4716016" y="14848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8" name="Gerade Verbindung mit Pfeil 37"/>
          <p:cNvCxnSpPr>
            <a:stCxn id="35" idx="3"/>
            <a:endCxn id="64" idx="7"/>
          </p:cNvCxnSpPr>
          <p:nvPr/>
        </p:nvCxnSpPr>
        <p:spPr>
          <a:xfrm flipH="1">
            <a:off x="3564208" y="1607712"/>
            <a:ext cx="1172899" cy="4022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mit Pfeil 51"/>
          <p:cNvCxnSpPr>
            <a:stCxn id="35" idx="5"/>
            <a:endCxn id="29" idx="0"/>
          </p:cNvCxnSpPr>
          <p:nvPr/>
        </p:nvCxnSpPr>
        <p:spPr>
          <a:xfrm>
            <a:off x="4838941" y="1607712"/>
            <a:ext cx="906598" cy="37190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>
            <a:endCxn id="35" idx="0"/>
          </p:cNvCxnSpPr>
          <p:nvPr/>
        </p:nvCxnSpPr>
        <p:spPr>
          <a:xfrm>
            <a:off x="4788024" y="1196752"/>
            <a:ext cx="0" cy="28804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4364638" y="12594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</a:t>
            </a:r>
          </a:p>
        </p:txBody>
      </p:sp>
      <p:sp>
        <p:nvSpPr>
          <p:cNvPr id="56" name="Textfeld 55"/>
          <p:cNvSpPr txBox="1"/>
          <p:nvPr/>
        </p:nvSpPr>
        <p:spPr>
          <a:xfrm>
            <a:off x="4868694" y="98072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r>
              <a:rPr lang="de-DE" baseline="-25000" dirty="0" smtClean="0">
                <a:solidFill>
                  <a:srgbClr val="000000"/>
                </a:solidFill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456794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Using D-separation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46085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Verifying/falsifying causal models on observational data </a:t>
            </a:r>
            <a:endParaRPr lang="en-US" dirty="0"/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 smtClean="0"/>
              <a:t>G = SCM to test for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 smtClean="0"/>
              <a:t>Calculate independencies I</a:t>
            </a:r>
            <a:r>
              <a:rPr lang="en-US" baseline="-25000" dirty="0" smtClean="0"/>
              <a:t>G</a:t>
            </a:r>
            <a:r>
              <a:rPr lang="en-US" dirty="0" smtClean="0"/>
              <a:t> entailed by G using d-separation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 smtClean="0"/>
              <a:t>Calculate independencies I</a:t>
            </a:r>
            <a:r>
              <a:rPr lang="en-US" baseline="-25000" dirty="0" smtClean="0"/>
              <a:t>D</a:t>
            </a:r>
            <a:r>
              <a:rPr lang="en-US" dirty="0" smtClean="0"/>
              <a:t> from data (by counting)      and compare </a:t>
            </a:r>
            <a:r>
              <a:rPr lang="en-US" dirty="0"/>
              <a:t>with </a:t>
            </a:r>
            <a:r>
              <a:rPr lang="en-US" dirty="0" smtClean="0"/>
              <a:t>I</a:t>
            </a:r>
            <a:r>
              <a:rPr lang="en-US" baseline="-25000" dirty="0" smtClean="0"/>
              <a:t>G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 smtClean="0"/>
              <a:t>If I</a:t>
            </a:r>
            <a:r>
              <a:rPr lang="en-US" baseline="-25000" dirty="0" smtClean="0"/>
              <a:t>G</a:t>
            </a:r>
            <a:r>
              <a:rPr lang="en-US" dirty="0" smtClean="0"/>
              <a:t> = I</a:t>
            </a:r>
            <a:r>
              <a:rPr lang="en-US" baseline="-25000" dirty="0" smtClean="0"/>
              <a:t>D, </a:t>
            </a:r>
            <a:r>
              <a:rPr lang="en-US" dirty="0" smtClean="0"/>
              <a:t>SCM</a:t>
            </a:r>
            <a:r>
              <a:rPr lang="en-US" baseline="-25000" dirty="0" smtClean="0"/>
              <a:t> </a:t>
            </a:r>
            <a:r>
              <a:rPr lang="en-US" dirty="0" smtClean="0"/>
              <a:t>is a good solution. Otherwise identify problematic </a:t>
            </a:r>
            <a:r>
              <a:rPr lang="en-US" dirty="0"/>
              <a:t>I ∈ </a:t>
            </a:r>
            <a:r>
              <a:rPr lang="en-US" dirty="0" smtClean="0"/>
              <a:t>I</a:t>
            </a:r>
            <a:r>
              <a:rPr lang="en-US" baseline="-25000" dirty="0" smtClean="0"/>
              <a:t>G</a:t>
            </a:r>
            <a:r>
              <a:rPr lang="en-US" dirty="0" smtClean="0"/>
              <a:t> and change G locally to fit corresponding I’  ∈ I</a:t>
            </a:r>
            <a:r>
              <a:rPr lang="en-US" baseline="-25000" dirty="0" smtClean="0"/>
              <a:t>D</a:t>
            </a:r>
          </a:p>
          <a:p>
            <a:pPr marL="914400" lvl="1" indent="-457200">
              <a:buFont typeface="+mj-lt"/>
              <a:buAutoNum type="arabicPeriod"/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4052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Using D-separation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3888431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This approach is </a:t>
            </a:r>
            <a:r>
              <a:rPr lang="en-US" dirty="0" smtClean="0">
                <a:solidFill>
                  <a:srgbClr val="FF0000"/>
                </a:solidFill>
              </a:rPr>
              <a:t>local </a:t>
            </a:r>
          </a:p>
          <a:p>
            <a:pPr lvl="1">
              <a:defRPr/>
            </a:pPr>
            <a:r>
              <a:rPr lang="en-US" dirty="0" smtClean="0"/>
              <a:t>If I</a:t>
            </a:r>
            <a:r>
              <a:rPr lang="en-US" baseline="-25000" dirty="0" smtClean="0"/>
              <a:t>G </a:t>
            </a:r>
            <a:r>
              <a:rPr lang="en-US" dirty="0" smtClean="0"/>
              <a:t>not equal I</a:t>
            </a:r>
            <a:r>
              <a:rPr lang="en-US" baseline="-25000" dirty="0" smtClean="0"/>
              <a:t>D</a:t>
            </a:r>
            <a:r>
              <a:rPr lang="en-US" dirty="0" smtClean="0"/>
              <a:t>, then can manipulate G </a:t>
            </a:r>
            <a:r>
              <a:rPr lang="en-US" dirty="0" err="1" smtClean="0"/>
              <a:t>w.r.t</a:t>
            </a:r>
            <a:r>
              <a:rPr lang="en-US" dirty="0" smtClean="0"/>
              <a:t>. RVs only involved in incompatibility </a:t>
            </a:r>
          </a:p>
          <a:p>
            <a:pPr lvl="1">
              <a:defRPr/>
            </a:pPr>
            <a:r>
              <a:rPr lang="en-US" dirty="0" smtClean="0"/>
              <a:t>Usually seen as benefit </a:t>
            </a:r>
            <a:r>
              <a:rPr lang="en-US" dirty="0" err="1" smtClean="0"/>
              <a:t>w.r.t</a:t>
            </a:r>
            <a:r>
              <a:rPr lang="en-US" dirty="0" smtClean="0"/>
              <a:t>. global approaches </a:t>
            </a:r>
            <a:r>
              <a:rPr lang="en-US" dirty="0"/>
              <a:t>via </a:t>
            </a:r>
            <a:r>
              <a:rPr lang="en-US" dirty="0" smtClean="0"/>
              <a:t>likelihood with scores, say</a:t>
            </a:r>
          </a:p>
          <a:p>
            <a:pPr lvl="1">
              <a:defRPr/>
            </a:pPr>
            <a:r>
              <a:rPr lang="en-US" dirty="0" smtClean="0"/>
              <a:t>Note: In score-based approach one always considers score of whole graph</a:t>
            </a:r>
          </a:p>
          <a:p>
            <a:pPr marL="457200" lvl="1" indent="0">
              <a:buNone/>
              <a:defRPr/>
            </a:pPr>
            <a:r>
              <a:rPr lang="en-US" dirty="0" smtClean="0"/>
              <a:t>    (But: one also aims at decomposability/locality of scoring functions)</a:t>
            </a:r>
          </a:p>
          <a:p>
            <a:pPr>
              <a:defRPr/>
            </a:pPr>
            <a:r>
              <a:rPr lang="en-US" dirty="0" smtClean="0"/>
              <a:t>This approach is qualitative and constraint based </a:t>
            </a:r>
          </a:p>
          <a:p>
            <a:pPr marL="457200" lvl="1" indent="0"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Known algorithms: PC (</a:t>
            </a:r>
            <a:r>
              <a:rPr lang="en-US" dirty="0" err="1" smtClean="0"/>
              <a:t>Spirtes</a:t>
            </a:r>
            <a:r>
              <a:rPr lang="en-US" dirty="0" smtClean="0"/>
              <a:t>) , IC (</a:t>
            </a:r>
            <a:r>
              <a:rPr lang="en-US" dirty="0" err="1" smtClean="0"/>
              <a:t>Verma&amp;Pearl</a:t>
            </a:r>
            <a:r>
              <a:rPr lang="en-US" dirty="0" smtClean="0"/>
              <a:t>)</a:t>
            </a:r>
          </a:p>
          <a:p>
            <a:pPr>
              <a:defRPr/>
            </a:pPr>
            <a:endParaRPr lang="en-US" b="1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6560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457200">
              <a:spcBef>
                <a:spcPct val="30000"/>
              </a:spcBef>
              <a:buNone/>
              <a:defRPr/>
            </a:pPr>
            <a:endParaRPr lang="de-DE" dirty="0" smtClean="0"/>
          </a:p>
          <a:p>
            <a:pPr defTabSz="457200">
              <a:spcBef>
                <a:spcPct val="30000"/>
              </a:spcBef>
              <a:defRPr/>
            </a:pPr>
            <a:r>
              <a:rPr lang="de-DE" dirty="0" err="1" smtClean="0"/>
              <a:t>Usual</a:t>
            </a:r>
            <a:r>
              <a:rPr lang="de-DE" dirty="0" smtClean="0"/>
              <a:t> </a:t>
            </a:r>
            <a:r>
              <a:rPr lang="de-DE" dirty="0" err="1" smtClean="0"/>
              <a:t>warning</a:t>
            </a:r>
            <a:r>
              <a:rPr lang="de-DE" dirty="0" smtClean="0"/>
              <a:t>: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de-DE" dirty="0"/>
              <a:t>	</a:t>
            </a:r>
            <a:r>
              <a:rPr lang="de-DE" dirty="0" smtClean="0"/>
              <a:t>			</a:t>
            </a:r>
            <a:r>
              <a:rPr lang="de-DE" dirty="0" smtClean="0">
                <a:solidFill>
                  <a:srgbClr val="FF0000"/>
                </a:solidFill>
              </a:rPr>
              <a:t>„</a:t>
            </a:r>
            <a:r>
              <a:rPr lang="de-DE" dirty="0" err="1">
                <a:solidFill>
                  <a:srgbClr val="FF0000"/>
                </a:solidFill>
              </a:rPr>
              <a:t>Correlation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is</a:t>
            </a:r>
            <a:r>
              <a:rPr lang="de-DE" dirty="0">
                <a:solidFill>
                  <a:srgbClr val="FF0000"/>
                </a:solidFill>
              </a:rPr>
              <a:t> not </a:t>
            </a:r>
            <a:r>
              <a:rPr lang="de-DE" dirty="0" err="1" smtClean="0">
                <a:solidFill>
                  <a:srgbClr val="FF0000"/>
                </a:solidFill>
              </a:rPr>
              <a:t>causation</a:t>
            </a:r>
            <a:r>
              <a:rPr lang="de-DE" dirty="0" smtClean="0">
                <a:solidFill>
                  <a:srgbClr val="FF0000"/>
                </a:solidFill>
              </a:rPr>
              <a:t>“ 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endParaRPr lang="de-DE" dirty="0" smtClean="0"/>
          </a:p>
          <a:p>
            <a:pPr defTabSz="457200">
              <a:spcBef>
                <a:spcPct val="30000"/>
              </a:spcBef>
              <a:defRPr/>
            </a:pPr>
            <a:r>
              <a:rPr lang="de-DE" dirty="0" smtClean="0">
                <a:solidFill>
                  <a:srgbClr val="000000"/>
                </a:solidFill>
              </a:rPr>
              <a:t>But </a:t>
            </a:r>
            <a:r>
              <a:rPr lang="de-DE" dirty="0" err="1" smtClean="0">
                <a:solidFill>
                  <a:srgbClr val="000000"/>
                </a:solidFill>
              </a:rPr>
              <a:t>sometimes</a:t>
            </a:r>
            <a:r>
              <a:rPr lang="de-DE" dirty="0" smtClean="0">
                <a:solidFill>
                  <a:srgbClr val="000000"/>
                </a:solidFill>
              </a:rPr>
              <a:t> (</a:t>
            </a:r>
            <a:r>
              <a:rPr lang="de-DE" dirty="0" err="1" smtClean="0">
                <a:solidFill>
                  <a:srgbClr val="000000"/>
                </a:solidFill>
              </a:rPr>
              <a:t>if</a:t>
            </a:r>
            <a:r>
              <a:rPr lang="de-DE" dirty="0" smtClean="0">
                <a:solidFill>
                  <a:srgbClr val="000000"/>
                </a:solidFill>
              </a:rPr>
              <a:t> not </a:t>
            </a:r>
            <a:r>
              <a:rPr lang="de-DE" dirty="0" err="1" smtClean="0">
                <a:solidFill>
                  <a:srgbClr val="000000"/>
                </a:solidFill>
              </a:rPr>
              <a:t>very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often</a:t>
            </a:r>
            <a:r>
              <a:rPr lang="de-DE" dirty="0" smtClean="0">
                <a:solidFill>
                  <a:srgbClr val="000000"/>
                </a:solidFill>
              </a:rPr>
              <a:t>) </a:t>
            </a:r>
            <a:r>
              <a:rPr lang="de-DE" dirty="0" err="1" smtClean="0">
                <a:solidFill>
                  <a:srgbClr val="000000"/>
                </a:solidFill>
              </a:rPr>
              <a:t>one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needs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causation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to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understand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statistical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err="1" smtClean="0">
                <a:solidFill>
                  <a:srgbClr val="000000"/>
                </a:solidFill>
              </a:rPr>
              <a:t>data</a:t>
            </a:r>
            <a:endParaRPr lang="de-DE" dirty="0" smtClean="0">
              <a:solidFill>
                <a:srgbClr val="000000"/>
              </a:solidFill>
            </a:endParaRPr>
          </a:p>
          <a:p>
            <a:pPr defTabSz="457200">
              <a:spcBef>
                <a:spcPct val="30000"/>
              </a:spcBef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1077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Equivalent Graphs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302433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One learns graphs that are (observationally) </a:t>
            </a:r>
            <a:r>
              <a:rPr lang="en-US" dirty="0" smtClean="0">
                <a:solidFill>
                  <a:srgbClr val="0000FF"/>
                </a:solidFill>
              </a:rPr>
              <a:t>equivalent</a:t>
            </a:r>
            <a:r>
              <a:rPr lang="en-US" dirty="0" smtClean="0"/>
              <a:t> </a:t>
            </a:r>
            <a:r>
              <a:rPr lang="en-US" dirty="0" err="1" smtClean="0"/>
              <a:t>w.r.t</a:t>
            </a:r>
            <a:r>
              <a:rPr lang="en-US" dirty="0" smtClean="0"/>
              <a:t>. entailed independence assumptions</a:t>
            </a:r>
          </a:p>
          <a:p>
            <a:pPr>
              <a:defRPr/>
            </a:pPr>
            <a:r>
              <a:rPr lang="en-US" dirty="0" smtClean="0"/>
              <a:t>Formalization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v</a:t>
            </a:r>
            <a:r>
              <a:rPr lang="en-US" dirty="0" smtClean="0">
                <a:solidFill>
                  <a:srgbClr val="008380"/>
                </a:solidFill>
              </a:rPr>
              <a:t>(G)</a:t>
            </a:r>
            <a:r>
              <a:rPr lang="en-US" dirty="0" smtClean="0">
                <a:solidFill>
                  <a:srgbClr val="0000FF"/>
                </a:solidFill>
              </a:rPr>
              <a:t> = v-structure of </a:t>
            </a:r>
            <a:r>
              <a:rPr lang="en-US" dirty="0" smtClean="0">
                <a:solidFill>
                  <a:srgbClr val="008380"/>
                </a:solidFill>
              </a:rPr>
              <a:t>G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= set of colliders in </a:t>
            </a:r>
            <a:r>
              <a:rPr lang="en-US" dirty="0" smtClean="0">
                <a:solidFill>
                  <a:srgbClr val="008380"/>
                </a:solidFill>
              </a:rPr>
              <a:t>G</a:t>
            </a:r>
            <a:r>
              <a:rPr lang="en-US" dirty="0" smtClean="0"/>
              <a:t> of form   </a:t>
            </a:r>
            <a:r>
              <a:rPr lang="en-US" dirty="0" smtClean="0">
                <a:solidFill>
                  <a:srgbClr val="008380"/>
                </a:solidFill>
              </a:rPr>
              <a:t>A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→</a:t>
            </a:r>
            <a:r>
              <a:rPr lang="en-US" dirty="0" smtClean="0">
                <a:solidFill>
                  <a:srgbClr val="008380"/>
                </a:solidFill>
              </a:rPr>
              <a:t>B</a:t>
            </a:r>
            <a:r>
              <a:rPr lang="en-US" dirty="0">
                <a:solidFill>
                  <a:srgbClr val="008380"/>
                </a:solidFill>
              </a:rPr>
              <a:t>←</a:t>
            </a:r>
            <a:r>
              <a:rPr lang="en-US" dirty="0" smtClean="0">
                <a:solidFill>
                  <a:srgbClr val="008380"/>
                </a:solidFill>
              </a:rPr>
              <a:t>C</a:t>
            </a:r>
            <a:r>
              <a:rPr lang="en-US" dirty="0" smtClean="0"/>
              <a:t> where </a:t>
            </a:r>
            <a:r>
              <a:rPr lang="en-US" dirty="0" smtClean="0">
                <a:solidFill>
                  <a:srgbClr val="008380"/>
                </a:solidFill>
              </a:rPr>
              <a:t>A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8380"/>
                </a:solidFill>
              </a:rPr>
              <a:t>C</a:t>
            </a:r>
            <a:r>
              <a:rPr lang="en-US" dirty="0" smtClean="0"/>
              <a:t> not adjacent</a:t>
            </a:r>
          </a:p>
          <a:p>
            <a:pPr lvl="1">
              <a:defRPr/>
            </a:pPr>
            <a:r>
              <a:rPr lang="en-US" dirty="0" err="1">
                <a:solidFill>
                  <a:srgbClr val="008380"/>
                </a:solidFill>
              </a:rPr>
              <a:t>s</a:t>
            </a:r>
            <a:r>
              <a:rPr lang="en-US" dirty="0" err="1" smtClean="0">
                <a:solidFill>
                  <a:srgbClr val="008380"/>
                </a:solidFill>
              </a:rPr>
              <a:t>k</a:t>
            </a:r>
            <a:r>
              <a:rPr lang="en-US" dirty="0" smtClean="0">
                <a:solidFill>
                  <a:srgbClr val="008380"/>
                </a:solidFill>
              </a:rPr>
              <a:t>(G)</a:t>
            </a:r>
            <a:r>
              <a:rPr lang="en-US" dirty="0" smtClean="0">
                <a:solidFill>
                  <a:srgbClr val="0000FF"/>
                </a:solidFill>
              </a:rPr>
              <a:t> = skeleton of </a:t>
            </a:r>
            <a:r>
              <a:rPr lang="en-US" dirty="0" smtClean="0">
                <a:solidFill>
                  <a:srgbClr val="008380"/>
                </a:solidFill>
              </a:rPr>
              <a:t>G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= undirected graph resulting from </a:t>
            </a:r>
            <a:r>
              <a:rPr lang="en-US" dirty="0" smtClean="0">
                <a:solidFill>
                  <a:srgbClr val="008380"/>
                </a:solidFill>
              </a:rPr>
              <a:t>G</a:t>
            </a:r>
            <a:r>
              <a:rPr lang="en-US" dirty="0" smtClean="0"/>
              <a:t>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50</a:t>
            </a:fld>
            <a:endParaRPr lang="de-DE"/>
          </a:p>
        </p:txBody>
      </p:sp>
      <p:sp>
        <p:nvSpPr>
          <p:cNvPr id="70" name="Textfeld 69"/>
          <p:cNvSpPr txBox="1"/>
          <p:nvPr/>
        </p:nvSpPr>
        <p:spPr>
          <a:xfrm>
            <a:off x="755576" y="4221088"/>
            <a:ext cx="8064077" cy="86177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2600" b="1" dirty="0" smtClean="0">
                <a:solidFill>
                  <a:srgbClr val="0000FF"/>
                </a:solidFill>
              </a:rPr>
              <a:t>Definition </a:t>
            </a:r>
          </a:p>
          <a:p>
            <a:pPr marL="0" lvl="1"/>
            <a:r>
              <a:rPr lang="en-US" sz="2400" dirty="0" smtClean="0">
                <a:solidFill>
                  <a:srgbClr val="008380"/>
                </a:solidFill>
              </a:rPr>
              <a:t>G</a:t>
            </a:r>
            <a:r>
              <a:rPr lang="en-US" sz="2400" baseline="-25000" dirty="0" smtClean="0">
                <a:solidFill>
                  <a:srgbClr val="008380"/>
                </a:solidFill>
              </a:rPr>
              <a:t>1</a:t>
            </a:r>
            <a:r>
              <a:rPr lang="en-US" sz="2400" dirty="0" smtClean="0"/>
              <a:t> is </a:t>
            </a:r>
            <a:r>
              <a:rPr lang="en-US" sz="2400" dirty="0" smtClean="0">
                <a:solidFill>
                  <a:srgbClr val="0000FF"/>
                </a:solidFill>
              </a:rPr>
              <a:t>equivalent</a:t>
            </a:r>
            <a:r>
              <a:rPr lang="en-US" sz="2400" dirty="0" smtClean="0"/>
              <a:t> </a:t>
            </a:r>
            <a:r>
              <a:rPr lang="en-US" sz="2400" dirty="0"/>
              <a:t>to </a:t>
            </a:r>
            <a:r>
              <a:rPr lang="en-US" sz="2400" dirty="0">
                <a:solidFill>
                  <a:srgbClr val="008380"/>
                </a:solidFill>
              </a:rPr>
              <a:t>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/>
              <a:t> </a:t>
            </a:r>
            <a:r>
              <a:rPr lang="en-US" sz="2400" dirty="0" err="1" smtClean="0"/>
              <a:t>iff</a:t>
            </a:r>
            <a:r>
              <a:rPr lang="en-US" sz="2400" dirty="0" smtClean="0"/>
              <a:t> </a:t>
            </a:r>
            <a:r>
              <a:rPr lang="en-US" sz="2400" dirty="0">
                <a:solidFill>
                  <a:srgbClr val="008380"/>
                </a:solidFill>
              </a:rPr>
              <a:t>v(G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>
                <a:solidFill>
                  <a:srgbClr val="008380"/>
                </a:solidFill>
              </a:rPr>
              <a:t>) = v(G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>
                <a:solidFill>
                  <a:srgbClr val="008380"/>
                </a:solidFill>
              </a:rPr>
              <a:t>)</a:t>
            </a:r>
            <a:r>
              <a:rPr lang="en-US" sz="2400" dirty="0"/>
              <a:t> and </a:t>
            </a:r>
            <a:r>
              <a:rPr lang="en-US" sz="2400" dirty="0" err="1">
                <a:solidFill>
                  <a:srgbClr val="008380"/>
                </a:solidFill>
              </a:rPr>
              <a:t>sk</a:t>
            </a:r>
            <a:r>
              <a:rPr lang="en-US" sz="2400" dirty="0">
                <a:solidFill>
                  <a:srgbClr val="008380"/>
                </a:solidFill>
              </a:rPr>
              <a:t>(G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>
                <a:solidFill>
                  <a:srgbClr val="008380"/>
                </a:solidFill>
              </a:rPr>
              <a:t>) = </a:t>
            </a:r>
            <a:r>
              <a:rPr lang="en-US" sz="2400" dirty="0" err="1">
                <a:solidFill>
                  <a:srgbClr val="008380"/>
                </a:solidFill>
              </a:rPr>
              <a:t>sk</a:t>
            </a:r>
            <a:r>
              <a:rPr lang="en-US" sz="2400" dirty="0">
                <a:solidFill>
                  <a:srgbClr val="008380"/>
                </a:solidFill>
              </a:rPr>
              <a:t>(G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 smtClean="0">
                <a:solidFill>
                  <a:srgbClr val="008380"/>
                </a:solidFill>
              </a:rPr>
              <a:t>)</a:t>
            </a:r>
            <a:endParaRPr lang="en-US" sz="2400" dirty="0">
              <a:solidFill>
                <a:srgbClr val="0083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48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Equivalent</a:t>
            </a:r>
            <a:r>
              <a:rPr lang="de-DE" dirty="0" smtClean="0"/>
              <a:t> </a:t>
            </a:r>
            <a:r>
              <a:rPr lang="de-DE" dirty="0" err="1" smtClean="0"/>
              <a:t>graphs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44962"/>
          </a:xfrm>
        </p:spPr>
        <p:txBody>
          <a:bodyPr/>
          <a:lstStyle/>
          <a:p>
            <a:pPr marL="0" indent="0">
              <a:buNone/>
            </a:pPr>
            <a:r>
              <a:rPr lang="de-DE" dirty="0" err="1" smtClean="0"/>
              <a:t>Intuitively</a:t>
            </a:r>
            <a:r>
              <a:rPr lang="de-DE" dirty="0" smtClean="0"/>
              <a:t> </a:t>
            </a:r>
            <a:r>
              <a:rPr lang="de-DE" dirty="0" err="1" smtClean="0"/>
              <a:t>clear</a:t>
            </a:r>
            <a:r>
              <a:rPr lang="de-DE" dirty="0" smtClean="0"/>
              <a:t>:</a:t>
            </a:r>
          </a:p>
          <a:p>
            <a:r>
              <a:rPr lang="de-DE" dirty="0" err="1" smtClean="0"/>
              <a:t>Forks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chains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similar</a:t>
            </a:r>
            <a:r>
              <a:rPr lang="de-DE" dirty="0" smtClean="0"/>
              <a:t> </a:t>
            </a:r>
            <a:r>
              <a:rPr lang="de-DE" dirty="0" err="1" smtClean="0"/>
              <a:t>role</a:t>
            </a:r>
            <a:r>
              <a:rPr lang="de-DE" dirty="0" smtClean="0"/>
              <a:t> </a:t>
            </a:r>
            <a:r>
              <a:rPr lang="de-DE" dirty="0" err="1" smtClean="0"/>
              <a:t>w.r.t</a:t>
            </a:r>
            <a:r>
              <a:rPr lang="de-DE" dirty="0" smtClean="0"/>
              <a:t>. </a:t>
            </a:r>
            <a:r>
              <a:rPr lang="de-DE" dirty="0" err="1" smtClean="0"/>
              <a:t>independence</a:t>
            </a:r>
            <a:endParaRPr lang="de-DE" dirty="0" smtClean="0"/>
          </a:p>
          <a:p>
            <a:r>
              <a:rPr lang="de-DE" dirty="0" err="1" smtClean="0"/>
              <a:t>Collider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different </a:t>
            </a:r>
            <a:r>
              <a:rPr lang="de-DE" dirty="0" err="1" smtClean="0"/>
              <a:t>role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51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67544" y="1268760"/>
            <a:ext cx="8064896" cy="86177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/>
            <a:r>
              <a:rPr lang="en-US" sz="2600" b="1" dirty="0" smtClean="0">
                <a:solidFill>
                  <a:srgbClr val="FF0000"/>
                </a:solidFill>
              </a:rPr>
              <a:t>Theorem</a:t>
            </a:r>
          </a:p>
          <a:p>
            <a:pPr marL="0" lvl="1"/>
            <a:r>
              <a:rPr lang="en-US" sz="2400" dirty="0" smtClean="0"/>
              <a:t> Equivalent graphs entail same set of d-separations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311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Equivalent Graphs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1872208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8380"/>
                </a:solidFill>
              </a:rPr>
              <a:t>v(G)</a:t>
            </a:r>
            <a:r>
              <a:rPr lang="en-US" dirty="0" smtClean="0">
                <a:solidFill>
                  <a:srgbClr val="0000FF"/>
                </a:solidFill>
              </a:rPr>
              <a:t> = v-structure of </a:t>
            </a:r>
            <a:r>
              <a:rPr lang="en-US" dirty="0" smtClean="0">
                <a:solidFill>
                  <a:srgbClr val="008380"/>
                </a:solidFill>
              </a:rPr>
              <a:t>G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= set of colliders in </a:t>
            </a:r>
            <a:r>
              <a:rPr lang="en-US" dirty="0" smtClean="0">
                <a:solidFill>
                  <a:srgbClr val="008380"/>
                </a:solidFill>
              </a:rPr>
              <a:t>G</a:t>
            </a:r>
            <a:r>
              <a:rPr lang="en-US" dirty="0" smtClean="0"/>
              <a:t> of form   </a:t>
            </a:r>
            <a:r>
              <a:rPr lang="en-US" dirty="0" smtClean="0">
                <a:solidFill>
                  <a:srgbClr val="008380"/>
                </a:solidFill>
              </a:rPr>
              <a:t>A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→</a:t>
            </a:r>
            <a:r>
              <a:rPr lang="en-US" dirty="0" smtClean="0">
                <a:solidFill>
                  <a:srgbClr val="008380"/>
                </a:solidFill>
              </a:rPr>
              <a:t>B</a:t>
            </a:r>
            <a:r>
              <a:rPr lang="en-US" dirty="0">
                <a:solidFill>
                  <a:srgbClr val="008380"/>
                </a:solidFill>
              </a:rPr>
              <a:t>←</a:t>
            </a:r>
            <a:r>
              <a:rPr lang="en-US" dirty="0" smtClean="0">
                <a:solidFill>
                  <a:srgbClr val="008380"/>
                </a:solidFill>
              </a:rPr>
              <a:t>C</a:t>
            </a:r>
            <a:r>
              <a:rPr lang="en-US" dirty="0" smtClean="0"/>
              <a:t> where </a:t>
            </a:r>
            <a:r>
              <a:rPr lang="en-US" dirty="0" smtClean="0">
                <a:solidFill>
                  <a:srgbClr val="008380"/>
                </a:solidFill>
              </a:rPr>
              <a:t>A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8380"/>
                </a:solidFill>
              </a:rPr>
              <a:t>C</a:t>
            </a:r>
            <a:r>
              <a:rPr lang="en-US" dirty="0" smtClean="0"/>
              <a:t> not adjacent</a:t>
            </a:r>
          </a:p>
          <a:p>
            <a:pPr>
              <a:defRPr/>
            </a:pPr>
            <a:r>
              <a:rPr lang="en-US" dirty="0" err="1">
                <a:solidFill>
                  <a:srgbClr val="008380"/>
                </a:solidFill>
              </a:rPr>
              <a:t>s</a:t>
            </a:r>
            <a:r>
              <a:rPr lang="en-US" dirty="0" err="1" smtClean="0">
                <a:solidFill>
                  <a:srgbClr val="008380"/>
                </a:solidFill>
              </a:rPr>
              <a:t>k</a:t>
            </a:r>
            <a:r>
              <a:rPr lang="en-US" dirty="0" smtClean="0">
                <a:solidFill>
                  <a:srgbClr val="008380"/>
                </a:solidFill>
              </a:rPr>
              <a:t>(G)</a:t>
            </a:r>
            <a:r>
              <a:rPr lang="en-US" dirty="0" smtClean="0">
                <a:solidFill>
                  <a:srgbClr val="0000FF"/>
                </a:solidFill>
              </a:rPr>
              <a:t> = skeleton of </a:t>
            </a:r>
            <a:r>
              <a:rPr lang="en-US" dirty="0" smtClean="0">
                <a:solidFill>
                  <a:srgbClr val="008380"/>
                </a:solidFill>
              </a:rPr>
              <a:t>G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= undirected graph resulting from </a:t>
            </a:r>
            <a:r>
              <a:rPr lang="en-US" dirty="0" smtClean="0">
                <a:solidFill>
                  <a:srgbClr val="008380"/>
                </a:solidFill>
              </a:rPr>
              <a:t>G</a:t>
            </a:r>
            <a:r>
              <a:rPr lang="en-US" dirty="0" smtClean="0"/>
              <a:t>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52</a:t>
            </a:fld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1691680" y="4365104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X1  </a:t>
            </a:r>
            <a:r>
              <a:rPr lang="de-DE" sz="1400" dirty="0" err="1" smtClean="0"/>
              <a:t>Season</a:t>
            </a:r>
            <a:endParaRPr lang="de-DE" sz="1400" baseline="-25000" dirty="0">
              <a:solidFill>
                <a:srgbClr val="00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051720" y="46624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Oval 9"/>
          <p:cNvSpPr/>
          <p:nvPr/>
        </p:nvSpPr>
        <p:spPr>
          <a:xfrm>
            <a:off x="2051720" y="61653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2" name="Gerade Verbindung mit Pfeil 11"/>
          <p:cNvCxnSpPr>
            <a:stCxn id="23" idx="4"/>
            <a:endCxn id="10" idx="0"/>
          </p:cNvCxnSpPr>
          <p:nvPr/>
        </p:nvCxnSpPr>
        <p:spPr>
          <a:xfrm>
            <a:off x="2123728" y="5733240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2678381" y="51571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Textfeld 17"/>
          <p:cNvSpPr txBox="1"/>
          <p:nvPr/>
        </p:nvSpPr>
        <p:spPr>
          <a:xfrm>
            <a:off x="2843808" y="5013176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X2</a:t>
            </a:r>
          </a:p>
          <a:p>
            <a:r>
              <a:rPr lang="de-DE" sz="1400" dirty="0" smtClean="0"/>
              <a:t>rain</a:t>
            </a:r>
            <a:endParaRPr lang="de-DE" sz="1400" dirty="0"/>
          </a:p>
        </p:txBody>
      </p:sp>
      <p:sp>
        <p:nvSpPr>
          <p:cNvPr id="23" name="Oval 22"/>
          <p:cNvSpPr/>
          <p:nvPr/>
        </p:nvSpPr>
        <p:spPr>
          <a:xfrm>
            <a:off x="2051720" y="55892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4" name="Gerade Verbindung mit Pfeil 23"/>
          <p:cNvCxnSpPr>
            <a:stCxn id="14" idx="3"/>
            <a:endCxn id="23" idx="6"/>
          </p:cNvCxnSpPr>
          <p:nvPr/>
        </p:nvCxnSpPr>
        <p:spPr>
          <a:xfrm flipH="1">
            <a:off x="2195736" y="5280104"/>
            <a:ext cx="503736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1331640" y="51572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6" name="Gerade Verbindung mit Pfeil 25"/>
          <p:cNvCxnSpPr>
            <a:stCxn id="25" idx="5"/>
            <a:endCxn id="23" idx="2"/>
          </p:cNvCxnSpPr>
          <p:nvPr/>
        </p:nvCxnSpPr>
        <p:spPr>
          <a:xfrm>
            <a:off x="1454565" y="5280120"/>
            <a:ext cx="597155" cy="38112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>
            <a:off x="539552" y="5013192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X3</a:t>
            </a:r>
          </a:p>
          <a:p>
            <a:r>
              <a:rPr lang="de-DE" sz="1400" dirty="0" smtClean="0">
                <a:solidFill>
                  <a:srgbClr val="800000"/>
                </a:solidFill>
              </a:rPr>
              <a:t>Sprinkler</a:t>
            </a:r>
            <a:endParaRPr lang="de-DE" sz="1400" dirty="0">
              <a:solidFill>
                <a:srgbClr val="800000"/>
              </a:solidFill>
            </a:endParaRPr>
          </a:p>
        </p:txBody>
      </p:sp>
      <p:cxnSp>
        <p:nvCxnSpPr>
          <p:cNvPr id="30" name="Gerade Verbindung mit Pfeil 29"/>
          <p:cNvCxnSpPr>
            <a:stCxn id="9" idx="3"/>
            <a:endCxn id="25" idx="6"/>
          </p:cNvCxnSpPr>
          <p:nvPr/>
        </p:nvCxnSpPr>
        <p:spPr>
          <a:xfrm flipH="1">
            <a:off x="1475656" y="4785340"/>
            <a:ext cx="597155" cy="4438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>
            <a:stCxn id="9" idx="5"/>
            <a:endCxn id="14" idx="7"/>
          </p:cNvCxnSpPr>
          <p:nvPr/>
        </p:nvCxnSpPr>
        <p:spPr>
          <a:xfrm>
            <a:off x="2174645" y="4785340"/>
            <a:ext cx="626661" cy="3929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2195736" y="564150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X4 </a:t>
            </a:r>
            <a:r>
              <a:rPr lang="de-DE" sz="1400" dirty="0" err="1" smtClean="0"/>
              <a:t>Wet</a:t>
            </a:r>
            <a:endParaRPr lang="de-DE" sz="1400" dirty="0"/>
          </a:p>
        </p:txBody>
      </p:sp>
      <p:sp>
        <p:nvSpPr>
          <p:cNvPr id="41" name="Textfeld 40"/>
          <p:cNvSpPr txBox="1"/>
          <p:nvPr/>
        </p:nvSpPr>
        <p:spPr>
          <a:xfrm>
            <a:off x="2182709" y="6093296"/>
            <a:ext cx="15251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X5 </a:t>
            </a:r>
            <a:r>
              <a:rPr lang="de-DE" sz="1400" dirty="0" err="1" smtClean="0"/>
              <a:t>slippery</a:t>
            </a:r>
            <a:endParaRPr lang="de-DE" sz="1400" dirty="0"/>
          </a:p>
        </p:txBody>
      </p:sp>
      <p:sp>
        <p:nvSpPr>
          <p:cNvPr id="47" name="Textfeld 46"/>
          <p:cNvSpPr txBox="1"/>
          <p:nvPr/>
        </p:nvSpPr>
        <p:spPr>
          <a:xfrm>
            <a:off x="4716016" y="4417367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X1  </a:t>
            </a:r>
            <a:r>
              <a:rPr lang="de-DE" sz="1400" dirty="0" err="1"/>
              <a:t>S</a:t>
            </a:r>
            <a:r>
              <a:rPr lang="de-DE" sz="1400" dirty="0" err="1" smtClean="0"/>
              <a:t>eason</a:t>
            </a:r>
            <a:endParaRPr lang="de-DE" sz="1400" baseline="-25000" dirty="0">
              <a:solidFill>
                <a:srgbClr val="000000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5076056" y="4714691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Oval 48"/>
          <p:cNvSpPr/>
          <p:nvPr/>
        </p:nvSpPr>
        <p:spPr>
          <a:xfrm>
            <a:off x="5076056" y="6217567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0" name="Gerade Verbindung mit Pfeil 49"/>
          <p:cNvCxnSpPr>
            <a:stCxn id="53" idx="4"/>
            <a:endCxn id="49" idx="0"/>
          </p:cNvCxnSpPr>
          <p:nvPr/>
        </p:nvCxnSpPr>
        <p:spPr>
          <a:xfrm>
            <a:off x="5148064" y="5785503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5702717" y="5209455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Textfeld 51"/>
          <p:cNvSpPr txBox="1"/>
          <p:nvPr/>
        </p:nvSpPr>
        <p:spPr>
          <a:xfrm>
            <a:off x="5868144" y="5065439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X2</a:t>
            </a:r>
          </a:p>
          <a:p>
            <a:r>
              <a:rPr lang="de-DE" sz="1400" dirty="0" smtClean="0"/>
              <a:t>Rain</a:t>
            </a:r>
            <a:endParaRPr lang="de-DE" sz="1400" dirty="0"/>
          </a:p>
        </p:txBody>
      </p:sp>
      <p:sp>
        <p:nvSpPr>
          <p:cNvPr id="53" name="Oval 52"/>
          <p:cNvSpPr/>
          <p:nvPr/>
        </p:nvSpPr>
        <p:spPr>
          <a:xfrm>
            <a:off x="5076056" y="5641503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4" name="Gerade Verbindung mit Pfeil 53"/>
          <p:cNvCxnSpPr>
            <a:stCxn id="51" idx="3"/>
            <a:endCxn id="53" idx="6"/>
          </p:cNvCxnSpPr>
          <p:nvPr/>
        </p:nvCxnSpPr>
        <p:spPr>
          <a:xfrm flipH="1">
            <a:off x="5220072" y="5332367"/>
            <a:ext cx="503736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4355976" y="5209471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6" name="Gerade Verbindung mit Pfeil 55"/>
          <p:cNvCxnSpPr>
            <a:stCxn id="55" idx="5"/>
            <a:endCxn id="53" idx="2"/>
          </p:cNvCxnSpPr>
          <p:nvPr/>
        </p:nvCxnSpPr>
        <p:spPr>
          <a:xfrm>
            <a:off x="4478901" y="5332383"/>
            <a:ext cx="597155" cy="38112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feld 56"/>
          <p:cNvSpPr txBox="1"/>
          <p:nvPr/>
        </p:nvSpPr>
        <p:spPr>
          <a:xfrm>
            <a:off x="3563888" y="5065455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X3</a:t>
            </a:r>
          </a:p>
          <a:p>
            <a:r>
              <a:rPr lang="de-DE" sz="1400" dirty="0" smtClean="0">
                <a:solidFill>
                  <a:srgbClr val="800000"/>
                </a:solidFill>
              </a:rPr>
              <a:t>Sprinkler</a:t>
            </a:r>
            <a:endParaRPr lang="de-DE" sz="1400" dirty="0">
              <a:solidFill>
                <a:srgbClr val="800000"/>
              </a:solidFill>
            </a:endParaRPr>
          </a:p>
        </p:txBody>
      </p:sp>
      <p:cxnSp>
        <p:nvCxnSpPr>
          <p:cNvPr id="58" name="Gerade Verbindung mit Pfeil 57"/>
          <p:cNvCxnSpPr>
            <a:stCxn id="48" idx="3"/>
            <a:endCxn id="55" idx="6"/>
          </p:cNvCxnSpPr>
          <p:nvPr/>
        </p:nvCxnSpPr>
        <p:spPr>
          <a:xfrm flipH="1">
            <a:off x="4499992" y="4837603"/>
            <a:ext cx="597155" cy="4438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mit Pfeil 58"/>
          <p:cNvCxnSpPr>
            <a:stCxn id="51" idx="0"/>
            <a:endCxn id="48" idx="6"/>
          </p:cNvCxnSpPr>
          <p:nvPr/>
        </p:nvCxnSpPr>
        <p:spPr>
          <a:xfrm flipH="1" flipV="1">
            <a:off x="5220072" y="4786691"/>
            <a:ext cx="554653" cy="4227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feld 59"/>
          <p:cNvSpPr txBox="1"/>
          <p:nvPr/>
        </p:nvSpPr>
        <p:spPr>
          <a:xfrm>
            <a:off x="5220072" y="569376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X4 </a:t>
            </a:r>
            <a:r>
              <a:rPr lang="de-DE" sz="1400" dirty="0" err="1" smtClean="0"/>
              <a:t>Wet</a:t>
            </a:r>
            <a:endParaRPr lang="de-DE" sz="1400" dirty="0"/>
          </a:p>
        </p:txBody>
      </p:sp>
      <p:sp>
        <p:nvSpPr>
          <p:cNvPr id="61" name="Textfeld 60"/>
          <p:cNvSpPr txBox="1"/>
          <p:nvPr/>
        </p:nvSpPr>
        <p:spPr>
          <a:xfrm>
            <a:off x="5207045" y="6145559"/>
            <a:ext cx="15251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X5 </a:t>
            </a:r>
            <a:r>
              <a:rPr lang="de-DE" sz="1400" dirty="0" err="1" smtClean="0"/>
              <a:t>slippery</a:t>
            </a:r>
            <a:endParaRPr lang="de-DE" sz="1400" dirty="0"/>
          </a:p>
        </p:txBody>
      </p:sp>
      <p:sp>
        <p:nvSpPr>
          <p:cNvPr id="62" name="Textfeld 61"/>
          <p:cNvSpPr txBox="1"/>
          <p:nvPr/>
        </p:nvSpPr>
        <p:spPr>
          <a:xfrm>
            <a:off x="1103650" y="5960893"/>
            <a:ext cx="44401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 smtClean="0"/>
              <a:t>G</a:t>
            </a:r>
          </a:p>
        </p:txBody>
      </p:sp>
      <p:sp>
        <p:nvSpPr>
          <p:cNvPr id="63" name="Textfeld 62"/>
          <p:cNvSpPr txBox="1"/>
          <p:nvPr/>
        </p:nvSpPr>
        <p:spPr>
          <a:xfrm>
            <a:off x="4355976" y="5960893"/>
            <a:ext cx="51809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 smtClean="0"/>
              <a:t>G‘</a:t>
            </a:r>
          </a:p>
        </p:txBody>
      </p:sp>
      <p:sp>
        <p:nvSpPr>
          <p:cNvPr id="67" name="Textfeld 66"/>
          <p:cNvSpPr txBox="1"/>
          <p:nvPr/>
        </p:nvSpPr>
        <p:spPr>
          <a:xfrm>
            <a:off x="6948264" y="4581128"/>
            <a:ext cx="1944216" cy="954107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de-DE" sz="1400" dirty="0"/>
              <a:t>v</a:t>
            </a:r>
            <a:r>
              <a:rPr lang="de-DE" sz="1400" dirty="0" smtClean="0"/>
              <a:t>(G) = v(G‘)</a:t>
            </a:r>
          </a:p>
          <a:p>
            <a:pPr marL="285750" indent="-285750">
              <a:buFont typeface="Arial"/>
              <a:buChar char="•"/>
            </a:pPr>
            <a:r>
              <a:rPr lang="de-DE" sz="1400" dirty="0" err="1"/>
              <a:t>s</a:t>
            </a:r>
            <a:r>
              <a:rPr lang="de-DE" sz="1400" dirty="0" err="1" smtClean="0"/>
              <a:t>k</a:t>
            </a:r>
            <a:r>
              <a:rPr lang="de-DE" sz="1400" dirty="0" smtClean="0"/>
              <a:t>(G) = </a:t>
            </a:r>
            <a:r>
              <a:rPr lang="de-DE" sz="1400" dirty="0" err="1" smtClean="0"/>
              <a:t>sk</a:t>
            </a:r>
            <a:r>
              <a:rPr lang="de-DE" sz="1400" dirty="0" smtClean="0"/>
              <a:t>(G‘)</a:t>
            </a:r>
          </a:p>
          <a:p>
            <a:pPr marL="285750" indent="-285750">
              <a:buFont typeface="Arial"/>
              <a:buChar char="•"/>
            </a:pPr>
            <a:endParaRPr lang="de-DE" sz="1400" dirty="0"/>
          </a:p>
          <a:p>
            <a:pPr marL="285750" indent="-285750">
              <a:buFont typeface="Arial"/>
              <a:buChar char="•"/>
            </a:pPr>
            <a:r>
              <a:rPr lang="de-DE" sz="1400" dirty="0" err="1" smtClean="0"/>
              <a:t>Hence</a:t>
            </a:r>
            <a:r>
              <a:rPr lang="de-DE" sz="1400" dirty="0" smtClean="0"/>
              <a:t> </a:t>
            </a:r>
            <a:r>
              <a:rPr lang="de-DE" sz="1400" dirty="0" err="1" smtClean="0"/>
              <a:t>equivalent</a:t>
            </a:r>
            <a:endParaRPr lang="de-DE" sz="1400" dirty="0" smtClean="0"/>
          </a:p>
        </p:txBody>
      </p:sp>
      <p:sp>
        <p:nvSpPr>
          <p:cNvPr id="38" name="Textfeld 37"/>
          <p:cNvSpPr txBox="1"/>
          <p:nvPr/>
        </p:nvSpPr>
        <p:spPr>
          <a:xfrm>
            <a:off x="683568" y="3071282"/>
            <a:ext cx="8064077" cy="86177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2600" b="1" dirty="0" smtClean="0">
                <a:solidFill>
                  <a:srgbClr val="0000FF"/>
                </a:solidFill>
              </a:rPr>
              <a:t>Definition </a:t>
            </a:r>
          </a:p>
          <a:p>
            <a:pPr marL="0" lvl="1"/>
            <a:r>
              <a:rPr lang="en-US" sz="2400" dirty="0" smtClean="0">
                <a:solidFill>
                  <a:srgbClr val="008380"/>
                </a:solidFill>
              </a:rPr>
              <a:t>G</a:t>
            </a:r>
            <a:r>
              <a:rPr lang="en-US" sz="2400" baseline="-25000" dirty="0" smtClean="0">
                <a:solidFill>
                  <a:srgbClr val="008380"/>
                </a:solidFill>
              </a:rPr>
              <a:t>1</a:t>
            </a:r>
            <a:r>
              <a:rPr lang="en-US" sz="2400" dirty="0" smtClean="0"/>
              <a:t> is </a:t>
            </a:r>
            <a:r>
              <a:rPr lang="en-US" sz="2400" dirty="0" smtClean="0">
                <a:solidFill>
                  <a:srgbClr val="0000FF"/>
                </a:solidFill>
              </a:rPr>
              <a:t>equivalent</a:t>
            </a:r>
            <a:r>
              <a:rPr lang="en-US" sz="2400" dirty="0" smtClean="0"/>
              <a:t> </a:t>
            </a:r>
            <a:r>
              <a:rPr lang="en-US" sz="2400" dirty="0"/>
              <a:t>to </a:t>
            </a:r>
            <a:r>
              <a:rPr lang="en-US" sz="2400" dirty="0">
                <a:solidFill>
                  <a:srgbClr val="008380"/>
                </a:solidFill>
              </a:rPr>
              <a:t>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/>
              <a:t> </a:t>
            </a:r>
            <a:r>
              <a:rPr lang="en-US" sz="2400" dirty="0" err="1" smtClean="0"/>
              <a:t>iff</a:t>
            </a:r>
            <a:r>
              <a:rPr lang="en-US" sz="2400" dirty="0" smtClean="0"/>
              <a:t> </a:t>
            </a:r>
            <a:r>
              <a:rPr lang="en-US" sz="2400" dirty="0">
                <a:solidFill>
                  <a:srgbClr val="008380"/>
                </a:solidFill>
              </a:rPr>
              <a:t>v(G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>
                <a:solidFill>
                  <a:srgbClr val="008380"/>
                </a:solidFill>
              </a:rPr>
              <a:t>) = v(G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>
                <a:solidFill>
                  <a:srgbClr val="008380"/>
                </a:solidFill>
              </a:rPr>
              <a:t>)</a:t>
            </a:r>
            <a:r>
              <a:rPr lang="en-US" sz="2400" dirty="0"/>
              <a:t> and </a:t>
            </a:r>
            <a:r>
              <a:rPr lang="en-US" sz="2400" dirty="0" err="1">
                <a:solidFill>
                  <a:srgbClr val="008380"/>
                </a:solidFill>
              </a:rPr>
              <a:t>sk</a:t>
            </a:r>
            <a:r>
              <a:rPr lang="en-US" sz="2400" dirty="0">
                <a:solidFill>
                  <a:srgbClr val="008380"/>
                </a:solidFill>
              </a:rPr>
              <a:t>(G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>
                <a:solidFill>
                  <a:srgbClr val="008380"/>
                </a:solidFill>
              </a:rPr>
              <a:t>) = </a:t>
            </a:r>
            <a:r>
              <a:rPr lang="en-US" sz="2400" dirty="0" err="1">
                <a:solidFill>
                  <a:srgbClr val="008380"/>
                </a:solidFill>
              </a:rPr>
              <a:t>sk</a:t>
            </a:r>
            <a:r>
              <a:rPr lang="en-US" sz="2400" dirty="0">
                <a:solidFill>
                  <a:srgbClr val="008380"/>
                </a:solidFill>
              </a:rPr>
              <a:t>(G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 smtClean="0">
                <a:solidFill>
                  <a:srgbClr val="008380"/>
                </a:solidFill>
              </a:rPr>
              <a:t>)</a:t>
            </a:r>
            <a:endParaRPr lang="en-US" sz="2400" dirty="0">
              <a:solidFill>
                <a:srgbClr val="0083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182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Equivalent Graphs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53</a:t>
            </a:fld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1691680" y="4365104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X1  </a:t>
            </a:r>
            <a:r>
              <a:rPr lang="de-DE" sz="1400" dirty="0" err="1" smtClean="0"/>
              <a:t>Season</a:t>
            </a:r>
            <a:endParaRPr lang="de-DE" sz="1400" baseline="-25000" dirty="0">
              <a:solidFill>
                <a:srgbClr val="00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051720" y="46624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Oval 9"/>
          <p:cNvSpPr/>
          <p:nvPr/>
        </p:nvSpPr>
        <p:spPr>
          <a:xfrm>
            <a:off x="2051720" y="61653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2" name="Gerade Verbindung mit Pfeil 11"/>
          <p:cNvCxnSpPr>
            <a:stCxn id="23" idx="4"/>
            <a:endCxn id="10" idx="0"/>
          </p:cNvCxnSpPr>
          <p:nvPr/>
        </p:nvCxnSpPr>
        <p:spPr>
          <a:xfrm>
            <a:off x="2123728" y="5733240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2678381" y="51571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Textfeld 17"/>
          <p:cNvSpPr txBox="1"/>
          <p:nvPr/>
        </p:nvSpPr>
        <p:spPr>
          <a:xfrm>
            <a:off x="2843808" y="5013176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X2</a:t>
            </a:r>
          </a:p>
          <a:p>
            <a:r>
              <a:rPr lang="de-DE" sz="1400" dirty="0" smtClean="0"/>
              <a:t>rain</a:t>
            </a:r>
            <a:endParaRPr lang="de-DE" sz="1400" dirty="0"/>
          </a:p>
        </p:txBody>
      </p:sp>
      <p:sp>
        <p:nvSpPr>
          <p:cNvPr id="23" name="Oval 22"/>
          <p:cNvSpPr/>
          <p:nvPr/>
        </p:nvSpPr>
        <p:spPr>
          <a:xfrm>
            <a:off x="2051720" y="55892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4" name="Gerade Verbindung mit Pfeil 23"/>
          <p:cNvCxnSpPr>
            <a:stCxn id="14" idx="3"/>
            <a:endCxn id="23" idx="6"/>
          </p:cNvCxnSpPr>
          <p:nvPr/>
        </p:nvCxnSpPr>
        <p:spPr>
          <a:xfrm flipH="1">
            <a:off x="2195736" y="5280104"/>
            <a:ext cx="503736" cy="381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1331640" y="51572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6" name="Gerade Verbindung mit Pfeil 25"/>
          <p:cNvCxnSpPr>
            <a:stCxn id="25" idx="5"/>
            <a:endCxn id="23" idx="2"/>
          </p:cNvCxnSpPr>
          <p:nvPr/>
        </p:nvCxnSpPr>
        <p:spPr>
          <a:xfrm>
            <a:off x="1454565" y="5280120"/>
            <a:ext cx="597155" cy="38112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>
            <a:off x="539552" y="5013192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X3</a:t>
            </a:r>
          </a:p>
          <a:p>
            <a:r>
              <a:rPr lang="de-DE" sz="1400" dirty="0" smtClean="0">
                <a:solidFill>
                  <a:srgbClr val="800000"/>
                </a:solidFill>
              </a:rPr>
              <a:t>Sprinkler</a:t>
            </a:r>
            <a:endParaRPr lang="de-DE" sz="1400" dirty="0">
              <a:solidFill>
                <a:srgbClr val="800000"/>
              </a:solidFill>
            </a:endParaRPr>
          </a:p>
        </p:txBody>
      </p:sp>
      <p:cxnSp>
        <p:nvCxnSpPr>
          <p:cNvPr id="30" name="Gerade Verbindung mit Pfeil 29"/>
          <p:cNvCxnSpPr>
            <a:stCxn id="9" idx="3"/>
            <a:endCxn id="25" idx="6"/>
          </p:cNvCxnSpPr>
          <p:nvPr/>
        </p:nvCxnSpPr>
        <p:spPr>
          <a:xfrm flipH="1">
            <a:off x="1475656" y="4785340"/>
            <a:ext cx="597155" cy="4438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mit Pfeil 32"/>
          <p:cNvCxnSpPr>
            <a:stCxn id="9" idx="5"/>
            <a:endCxn id="14" idx="7"/>
          </p:cNvCxnSpPr>
          <p:nvPr/>
        </p:nvCxnSpPr>
        <p:spPr>
          <a:xfrm>
            <a:off x="2174645" y="4785340"/>
            <a:ext cx="626661" cy="3929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2195736" y="5641503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X4 </a:t>
            </a:r>
            <a:r>
              <a:rPr lang="de-DE" sz="1400" dirty="0" err="1" smtClean="0"/>
              <a:t>Wet</a:t>
            </a:r>
            <a:endParaRPr lang="de-DE" sz="1400" dirty="0"/>
          </a:p>
        </p:txBody>
      </p:sp>
      <p:sp>
        <p:nvSpPr>
          <p:cNvPr id="41" name="Textfeld 40"/>
          <p:cNvSpPr txBox="1"/>
          <p:nvPr/>
        </p:nvSpPr>
        <p:spPr>
          <a:xfrm>
            <a:off x="2182709" y="6093296"/>
            <a:ext cx="15251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X5 </a:t>
            </a:r>
            <a:r>
              <a:rPr lang="de-DE" sz="1400" dirty="0" err="1" smtClean="0"/>
              <a:t>slippery</a:t>
            </a:r>
            <a:endParaRPr lang="de-DE" sz="1400" dirty="0"/>
          </a:p>
        </p:txBody>
      </p:sp>
      <p:sp>
        <p:nvSpPr>
          <p:cNvPr id="47" name="Textfeld 46"/>
          <p:cNvSpPr txBox="1"/>
          <p:nvPr/>
        </p:nvSpPr>
        <p:spPr>
          <a:xfrm>
            <a:off x="4716016" y="4417367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X1  </a:t>
            </a:r>
            <a:r>
              <a:rPr lang="de-DE" sz="1400" dirty="0" err="1"/>
              <a:t>S</a:t>
            </a:r>
            <a:r>
              <a:rPr lang="de-DE" sz="1400" dirty="0" err="1" smtClean="0"/>
              <a:t>eason</a:t>
            </a:r>
            <a:endParaRPr lang="de-DE" sz="1400" baseline="-25000" dirty="0">
              <a:solidFill>
                <a:srgbClr val="000000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5076056" y="4714691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Oval 48"/>
          <p:cNvSpPr/>
          <p:nvPr/>
        </p:nvSpPr>
        <p:spPr>
          <a:xfrm>
            <a:off x="5076056" y="6217567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0" name="Gerade Verbindung mit Pfeil 49"/>
          <p:cNvCxnSpPr>
            <a:stCxn id="53" idx="4"/>
            <a:endCxn id="49" idx="0"/>
          </p:cNvCxnSpPr>
          <p:nvPr/>
        </p:nvCxnSpPr>
        <p:spPr>
          <a:xfrm>
            <a:off x="5148064" y="5785503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5702717" y="5209455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Textfeld 51"/>
          <p:cNvSpPr txBox="1"/>
          <p:nvPr/>
        </p:nvSpPr>
        <p:spPr>
          <a:xfrm>
            <a:off x="5868144" y="5065439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X2</a:t>
            </a:r>
          </a:p>
          <a:p>
            <a:r>
              <a:rPr lang="de-DE" sz="1400" dirty="0" smtClean="0"/>
              <a:t>Rain</a:t>
            </a:r>
            <a:endParaRPr lang="de-DE" sz="1400" dirty="0"/>
          </a:p>
        </p:txBody>
      </p:sp>
      <p:sp>
        <p:nvSpPr>
          <p:cNvPr id="53" name="Oval 52"/>
          <p:cNvSpPr/>
          <p:nvPr/>
        </p:nvSpPr>
        <p:spPr>
          <a:xfrm>
            <a:off x="5076056" y="5641503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4" name="Gerade Verbindung mit Pfeil 53"/>
          <p:cNvCxnSpPr>
            <a:stCxn id="53" idx="7"/>
            <a:endCxn id="51" idx="4"/>
          </p:cNvCxnSpPr>
          <p:nvPr/>
        </p:nvCxnSpPr>
        <p:spPr>
          <a:xfrm flipV="1">
            <a:off x="5198981" y="5353455"/>
            <a:ext cx="575744" cy="309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4355976" y="5209471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6" name="Gerade Verbindung mit Pfeil 55"/>
          <p:cNvCxnSpPr>
            <a:stCxn id="55" idx="5"/>
            <a:endCxn id="53" idx="2"/>
          </p:cNvCxnSpPr>
          <p:nvPr/>
        </p:nvCxnSpPr>
        <p:spPr>
          <a:xfrm>
            <a:off x="4478901" y="5332383"/>
            <a:ext cx="597155" cy="38112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feld 56"/>
          <p:cNvSpPr txBox="1"/>
          <p:nvPr/>
        </p:nvSpPr>
        <p:spPr>
          <a:xfrm>
            <a:off x="3563888" y="5065455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X3</a:t>
            </a:r>
          </a:p>
          <a:p>
            <a:r>
              <a:rPr lang="de-DE" sz="1400" dirty="0" smtClean="0">
                <a:solidFill>
                  <a:srgbClr val="800000"/>
                </a:solidFill>
              </a:rPr>
              <a:t>Sprinkler</a:t>
            </a:r>
            <a:endParaRPr lang="de-DE" sz="1400" dirty="0">
              <a:solidFill>
                <a:srgbClr val="800000"/>
              </a:solidFill>
            </a:endParaRPr>
          </a:p>
        </p:txBody>
      </p:sp>
      <p:cxnSp>
        <p:nvCxnSpPr>
          <p:cNvPr id="58" name="Gerade Verbindung mit Pfeil 57"/>
          <p:cNvCxnSpPr>
            <a:stCxn id="48" idx="3"/>
            <a:endCxn id="55" idx="6"/>
          </p:cNvCxnSpPr>
          <p:nvPr/>
        </p:nvCxnSpPr>
        <p:spPr>
          <a:xfrm flipH="1">
            <a:off x="4499992" y="4837603"/>
            <a:ext cx="597155" cy="4438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mit Pfeil 58"/>
          <p:cNvCxnSpPr>
            <a:stCxn id="48" idx="5"/>
            <a:endCxn id="51" idx="0"/>
          </p:cNvCxnSpPr>
          <p:nvPr/>
        </p:nvCxnSpPr>
        <p:spPr>
          <a:xfrm>
            <a:off x="5198981" y="4837603"/>
            <a:ext cx="575744" cy="37185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feld 59"/>
          <p:cNvSpPr txBox="1"/>
          <p:nvPr/>
        </p:nvSpPr>
        <p:spPr>
          <a:xfrm>
            <a:off x="5220072" y="569376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X4 </a:t>
            </a:r>
            <a:r>
              <a:rPr lang="de-DE" sz="1400" dirty="0" err="1" smtClean="0"/>
              <a:t>Wet</a:t>
            </a:r>
            <a:endParaRPr lang="de-DE" sz="1400" dirty="0"/>
          </a:p>
        </p:txBody>
      </p:sp>
      <p:sp>
        <p:nvSpPr>
          <p:cNvPr id="61" name="Textfeld 60"/>
          <p:cNvSpPr txBox="1"/>
          <p:nvPr/>
        </p:nvSpPr>
        <p:spPr>
          <a:xfrm>
            <a:off x="5207045" y="6145559"/>
            <a:ext cx="15251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X5 </a:t>
            </a:r>
            <a:r>
              <a:rPr lang="de-DE" sz="1400" dirty="0" err="1" smtClean="0"/>
              <a:t>slippery</a:t>
            </a:r>
            <a:endParaRPr lang="de-DE" sz="1400" dirty="0"/>
          </a:p>
        </p:txBody>
      </p:sp>
      <p:sp>
        <p:nvSpPr>
          <p:cNvPr id="62" name="Textfeld 61"/>
          <p:cNvSpPr txBox="1"/>
          <p:nvPr/>
        </p:nvSpPr>
        <p:spPr>
          <a:xfrm>
            <a:off x="1103650" y="5960893"/>
            <a:ext cx="44401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 smtClean="0"/>
              <a:t>G</a:t>
            </a:r>
          </a:p>
        </p:txBody>
      </p:sp>
      <p:sp>
        <p:nvSpPr>
          <p:cNvPr id="63" name="Textfeld 62"/>
          <p:cNvSpPr txBox="1"/>
          <p:nvPr/>
        </p:nvSpPr>
        <p:spPr>
          <a:xfrm>
            <a:off x="4355976" y="5960893"/>
            <a:ext cx="51809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 smtClean="0"/>
              <a:t>G‘</a:t>
            </a:r>
          </a:p>
        </p:txBody>
      </p:sp>
      <p:sp>
        <p:nvSpPr>
          <p:cNvPr id="67" name="Textfeld 66"/>
          <p:cNvSpPr txBox="1"/>
          <p:nvPr/>
        </p:nvSpPr>
        <p:spPr>
          <a:xfrm>
            <a:off x="6948264" y="4581128"/>
            <a:ext cx="1944216" cy="116955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de-DE" sz="1400" dirty="0"/>
              <a:t>v</a:t>
            </a:r>
            <a:r>
              <a:rPr lang="de-DE" sz="1400" dirty="0" smtClean="0"/>
              <a:t>(G) ≠ v(G‘)</a:t>
            </a:r>
          </a:p>
          <a:p>
            <a:pPr marL="285750" indent="-285750">
              <a:buFont typeface="Arial"/>
              <a:buChar char="•"/>
            </a:pPr>
            <a:r>
              <a:rPr lang="de-DE" sz="1400" dirty="0" err="1"/>
              <a:t>s</a:t>
            </a:r>
            <a:r>
              <a:rPr lang="de-DE" sz="1400" dirty="0" err="1" smtClean="0"/>
              <a:t>k</a:t>
            </a:r>
            <a:r>
              <a:rPr lang="de-DE" sz="1400" dirty="0" smtClean="0"/>
              <a:t>(G) = </a:t>
            </a:r>
            <a:r>
              <a:rPr lang="de-DE" sz="1400" dirty="0" err="1" smtClean="0"/>
              <a:t>sk</a:t>
            </a:r>
            <a:r>
              <a:rPr lang="de-DE" sz="1400" dirty="0" smtClean="0"/>
              <a:t>(G‘)</a:t>
            </a:r>
          </a:p>
          <a:p>
            <a:pPr marL="285750" indent="-285750">
              <a:buFont typeface="Arial"/>
              <a:buChar char="•"/>
            </a:pPr>
            <a:endParaRPr lang="de-DE" sz="1400" dirty="0"/>
          </a:p>
          <a:p>
            <a:pPr marL="285750" indent="-285750">
              <a:buFont typeface="Arial"/>
              <a:buChar char="•"/>
            </a:pPr>
            <a:r>
              <a:rPr lang="de-DE" sz="1400" dirty="0" err="1" smtClean="0"/>
              <a:t>Hence</a:t>
            </a:r>
            <a:r>
              <a:rPr lang="de-DE" sz="1400" dirty="0" smtClean="0"/>
              <a:t> not </a:t>
            </a:r>
            <a:r>
              <a:rPr lang="de-DE" sz="1400" dirty="0" err="1" smtClean="0"/>
              <a:t>equivalent</a:t>
            </a:r>
            <a:endParaRPr lang="de-DE" sz="1400" dirty="0" smtClean="0"/>
          </a:p>
        </p:txBody>
      </p:sp>
      <p:sp>
        <p:nvSpPr>
          <p:cNvPr id="64" name="Inhaltsplatzhalter 2"/>
          <p:cNvSpPr txBox="1">
            <a:spLocks/>
          </p:cNvSpPr>
          <p:nvPr/>
        </p:nvSpPr>
        <p:spPr bwMode="auto">
          <a:xfrm>
            <a:off x="683568" y="1124744"/>
            <a:ext cx="8229600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rgbClr val="008380"/>
                </a:solidFill>
              </a:rPr>
              <a:t>v(G)</a:t>
            </a:r>
            <a:r>
              <a:rPr lang="en-US" dirty="0" smtClean="0">
                <a:solidFill>
                  <a:srgbClr val="0000FF"/>
                </a:solidFill>
              </a:rPr>
              <a:t> = v-structure of </a:t>
            </a:r>
            <a:r>
              <a:rPr lang="en-US" dirty="0" smtClean="0">
                <a:solidFill>
                  <a:srgbClr val="008380"/>
                </a:solidFill>
              </a:rPr>
              <a:t>G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= set of colliders in </a:t>
            </a:r>
            <a:r>
              <a:rPr lang="en-US" dirty="0" smtClean="0">
                <a:solidFill>
                  <a:srgbClr val="008380"/>
                </a:solidFill>
              </a:rPr>
              <a:t>G</a:t>
            </a:r>
            <a:r>
              <a:rPr lang="en-US" dirty="0" smtClean="0"/>
              <a:t> of form   </a:t>
            </a:r>
            <a:r>
              <a:rPr lang="en-US" dirty="0" smtClean="0">
                <a:solidFill>
                  <a:srgbClr val="008380"/>
                </a:solidFill>
              </a:rPr>
              <a:t>A</a:t>
            </a:r>
            <a:r>
              <a:rPr lang="en-US" dirty="0" smtClean="0">
                <a:solidFill>
                  <a:srgbClr val="008380"/>
                </a:solidFill>
                <a:cs typeface="Times New Roman" charset="0"/>
              </a:rPr>
              <a:t>→</a:t>
            </a:r>
            <a:r>
              <a:rPr lang="en-US" dirty="0" smtClean="0">
                <a:solidFill>
                  <a:srgbClr val="008380"/>
                </a:solidFill>
              </a:rPr>
              <a:t>B←C</a:t>
            </a:r>
            <a:r>
              <a:rPr lang="en-US" dirty="0" smtClean="0"/>
              <a:t> where </a:t>
            </a:r>
            <a:r>
              <a:rPr lang="en-US" dirty="0" smtClean="0">
                <a:solidFill>
                  <a:srgbClr val="008380"/>
                </a:solidFill>
              </a:rPr>
              <a:t>A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8380"/>
                </a:solidFill>
              </a:rPr>
              <a:t>C</a:t>
            </a:r>
            <a:r>
              <a:rPr lang="en-US" dirty="0" smtClean="0"/>
              <a:t> not adjacent</a:t>
            </a:r>
          </a:p>
          <a:p>
            <a:pPr>
              <a:defRPr/>
            </a:pPr>
            <a:r>
              <a:rPr lang="en-US" dirty="0" err="1" smtClean="0">
                <a:solidFill>
                  <a:srgbClr val="008380"/>
                </a:solidFill>
              </a:rPr>
              <a:t>sk</a:t>
            </a:r>
            <a:r>
              <a:rPr lang="en-US" dirty="0" smtClean="0">
                <a:solidFill>
                  <a:srgbClr val="008380"/>
                </a:solidFill>
              </a:rPr>
              <a:t>(G)</a:t>
            </a:r>
            <a:r>
              <a:rPr lang="en-US" dirty="0" smtClean="0">
                <a:solidFill>
                  <a:srgbClr val="0000FF"/>
                </a:solidFill>
              </a:rPr>
              <a:t> = skeleton of </a:t>
            </a:r>
            <a:r>
              <a:rPr lang="en-US" dirty="0" smtClean="0">
                <a:solidFill>
                  <a:srgbClr val="008380"/>
                </a:solidFill>
              </a:rPr>
              <a:t>G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= undirected graph resulting from </a:t>
            </a:r>
            <a:r>
              <a:rPr lang="en-US" dirty="0" smtClean="0">
                <a:solidFill>
                  <a:srgbClr val="008380"/>
                </a:solidFill>
              </a:rPr>
              <a:t>G</a:t>
            </a:r>
            <a:r>
              <a:rPr lang="en-US" dirty="0" smtClean="0"/>
              <a:t> </a:t>
            </a:r>
          </a:p>
        </p:txBody>
      </p:sp>
      <p:sp>
        <p:nvSpPr>
          <p:cNvPr id="65" name="Textfeld 64"/>
          <p:cNvSpPr txBox="1"/>
          <p:nvPr/>
        </p:nvSpPr>
        <p:spPr>
          <a:xfrm>
            <a:off x="683568" y="3071282"/>
            <a:ext cx="8064077" cy="86177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2600" b="1" dirty="0" smtClean="0">
                <a:solidFill>
                  <a:srgbClr val="0000FF"/>
                </a:solidFill>
              </a:rPr>
              <a:t>Definition </a:t>
            </a:r>
          </a:p>
          <a:p>
            <a:pPr marL="0" lvl="1"/>
            <a:r>
              <a:rPr lang="en-US" sz="2400" dirty="0" smtClean="0">
                <a:solidFill>
                  <a:srgbClr val="008380"/>
                </a:solidFill>
              </a:rPr>
              <a:t>G</a:t>
            </a:r>
            <a:r>
              <a:rPr lang="en-US" sz="2400" baseline="-25000" dirty="0" smtClean="0">
                <a:solidFill>
                  <a:srgbClr val="008380"/>
                </a:solidFill>
              </a:rPr>
              <a:t>1</a:t>
            </a:r>
            <a:r>
              <a:rPr lang="en-US" sz="2400" dirty="0" smtClean="0"/>
              <a:t> is </a:t>
            </a:r>
            <a:r>
              <a:rPr lang="en-US" sz="2400" dirty="0" smtClean="0">
                <a:solidFill>
                  <a:srgbClr val="0000FF"/>
                </a:solidFill>
              </a:rPr>
              <a:t>equivalent</a:t>
            </a:r>
            <a:r>
              <a:rPr lang="en-US" sz="2400" dirty="0" smtClean="0"/>
              <a:t> </a:t>
            </a:r>
            <a:r>
              <a:rPr lang="en-US" sz="2400" dirty="0"/>
              <a:t>to </a:t>
            </a:r>
            <a:r>
              <a:rPr lang="en-US" sz="2400" dirty="0">
                <a:solidFill>
                  <a:srgbClr val="008380"/>
                </a:solidFill>
              </a:rPr>
              <a:t>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/>
              <a:t> </a:t>
            </a:r>
            <a:r>
              <a:rPr lang="en-US" sz="2400" dirty="0" err="1" smtClean="0"/>
              <a:t>iff</a:t>
            </a:r>
            <a:r>
              <a:rPr lang="en-US" sz="2400" dirty="0" smtClean="0"/>
              <a:t> </a:t>
            </a:r>
            <a:r>
              <a:rPr lang="en-US" sz="2400" dirty="0">
                <a:solidFill>
                  <a:srgbClr val="008380"/>
                </a:solidFill>
              </a:rPr>
              <a:t>v(G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>
                <a:solidFill>
                  <a:srgbClr val="008380"/>
                </a:solidFill>
              </a:rPr>
              <a:t>) = v(G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>
                <a:solidFill>
                  <a:srgbClr val="008380"/>
                </a:solidFill>
              </a:rPr>
              <a:t>)</a:t>
            </a:r>
            <a:r>
              <a:rPr lang="en-US" sz="2400" dirty="0"/>
              <a:t> and </a:t>
            </a:r>
            <a:r>
              <a:rPr lang="en-US" sz="2400" dirty="0" err="1">
                <a:solidFill>
                  <a:srgbClr val="008380"/>
                </a:solidFill>
              </a:rPr>
              <a:t>sk</a:t>
            </a:r>
            <a:r>
              <a:rPr lang="en-US" sz="2400" dirty="0">
                <a:solidFill>
                  <a:srgbClr val="008380"/>
                </a:solidFill>
              </a:rPr>
              <a:t>(G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>
                <a:solidFill>
                  <a:srgbClr val="008380"/>
                </a:solidFill>
              </a:rPr>
              <a:t>) = </a:t>
            </a:r>
            <a:r>
              <a:rPr lang="en-US" sz="2400" dirty="0" err="1">
                <a:solidFill>
                  <a:srgbClr val="008380"/>
                </a:solidFill>
              </a:rPr>
              <a:t>sk</a:t>
            </a:r>
            <a:r>
              <a:rPr lang="en-US" sz="2400" dirty="0">
                <a:solidFill>
                  <a:srgbClr val="008380"/>
                </a:solidFill>
              </a:rPr>
              <a:t>(G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 smtClean="0">
                <a:solidFill>
                  <a:srgbClr val="008380"/>
                </a:solidFill>
              </a:rPr>
              <a:t>)</a:t>
            </a:r>
            <a:endParaRPr lang="en-US" sz="2400" dirty="0">
              <a:solidFill>
                <a:srgbClr val="0083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10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IC-Algorithm (</a:t>
            </a:r>
            <a:r>
              <a:rPr lang="en-US" dirty="0" err="1" smtClean="0"/>
              <a:t>Verma</a:t>
            </a:r>
            <a:r>
              <a:rPr lang="en-US" dirty="0" smtClean="0"/>
              <a:t> &amp; Pearl, 1990)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54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395536" y="1215330"/>
            <a:ext cx="3024336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rgbClr val="0000FF"/>
                </a:solidFill>
              </a:rPr>
              <a:t>Input </a:t>
            </a:r>
          </a:p>
          <a:p>
            <a:r>
              <a:rPr lang="de-DE" sz="1600" dirty="0" smtClean="0"/>
              <a:t>P resp. </a:t>
            </a:r>
          </a:p>
          <a:p>
            <a:r>
              <a:rPr lang="de-DE" sz="1600" dirty="0" smtClean="0"/>
              <a:t>P-</a:t>
            </a:r>
            <a:r>
              <a:rPr lang="de-DE" sz="1600" dirty="0" err="1" smtClean="0"/>
              <a:t>independencies</a:t>
            </a:r>
            <a:endParaRPr lang="de-DE" sz="1600" dirty="0" smtClean="0"/>
          </a:p>
          <a:p>
            <a:endParaRPr lang="de-DE" sz="1600" dirty="0"/>
          </a:p>
          <a:p>
            <a:r>
              <a:rPr lang="de-DE" sz="1600" dirty="0">
                <a:solidFill>
                  <a:srgbClr val="008380"/>
                </a:solidFill>
              </a:rPr>
              <a:t>(C ⫫ A | B</a:t>
            </a:r>
            <a:r>
              <a:rPr lang="de-DE" sz="1600" dirty="0" smtClean="0">
                <a:solidFill>
                  <a:srgbClr val="008380"/>
                </a:solidFill>
              </a:rPr>
              <a:t>)</a:t>
            </a:r>
          </a:p>
          <a:p>
            <a:r>
              <a:rPr lang="de-DE" sz="1600" dirty="0">
                <a:solidFill>
                  <a:srgbClr val="008380"/>
                </a:solidFill>
              </a:rPr>
              <a:t>(C ⫫ </a:t>
            </a:r>
            <a:r>
              <a:rPr lang="de-DE" sz="1600" dirty="0" smtClean="0">
                <a:solidFill>
                  <a:srgbClr val="008380"/>
                </a:solidFill>
              </a:rPr>
              <a:t>D </a:t>
            </a:r>
            <a:r>
              <a:rPr lang="de-DE" sz="1600" dirty="0">
                <a:solidFill>
                  <a:srgbClr val="008380"/>
                </a:solidFill>
              </a:rPr>
              <a:t>| B</a:t>
            </a:r>
            <a:r>
              <a:rPr lang="de-DE" sz="1600" dirty="0" smtClean="0">
                <a:solidFill>
                  <a:srgbClr val="008380"/>
                </a:solidFill>
              </a:rPr>
              <a:t>)</a:t>
            </a:r>
          </a:p>
          <a:p>
            <a:r>
              <a:rPr lang="de-DE" sz="1600" dirty="0" smtClean="0">
                <a:solidFill>
                  <a:srgbClr val="008380"/>
                </a:solidFill>
              </a:rPr>
              <a:t>(D </a:t>
            </a:r>
            <a:r>
              <a:rPr lang="de-DE" sz="1600" dirty="0">
                <a:solidFill>
                  <a:srgbClr val="008380"/>
                </a:solidFill>
              </a:rPr>
              <a:t>⫫ A | B</a:t>
            </a:r>
            <a:r>
              <a:rPr lang="de-DE" sz="1600" dirty="0" smtClean="0">
                <a:solidFill>
                  <a:srgbClr val="008380"/>
                </a:solidFill>
              </a:rPr>
              <a:t>)</a:t>
            </a:r>
          </a:p>
          <a:p>
            <a:r>
              <a:rPr lang="de-DE" sz="1600" dirty="0" smtClean="0">
                <a:solidFill>
                  <a:srgbClr val="008380"/>
                </a:solidFill>
              </a:rPr>
              <a:t>(E </a:t>
            </a:r>
            <a:r>
              <a:rPr lang="de-DE" sz="1600" dirty="0">
                <a:solidFill>
                  <a:srgbClr val="008380"/>
                </a:solidFill>
              </a:rPr>
              <a:t>⫫ A | B</a:t>
            </a:r>
            <a:r>
              <a:rPr lang="de-DE" sz="1600" dirty="0" smtClean="0">
                <a:solidFill>
                  <a:srgbClr val="008380"/>
                </a:solidFill>
              </a:rPr>
              <a:t>)</a:t>
            </a:r>
          </a:p>
          <a:p>
            <a:r>
              <a:rPr lang="de-DE" sz="1600" dirty="0" smtClean="0">
                <a:solidFill>
                  <a:srgbClr val="008380"/>
                </a:solidFill>
              </a:rPr>
              <a:t>(E </a:t>
            </a:r>
            <a:r>
              <a:rPr lang="de-DE" sz="1600" dirty="0">
                <a:solidFill>
                  <a:srgbClr val="008380"/>
                </a:solidFill>
              </a:rPr>
              <a:t>⫫ </a:t>
            </a:r>
            <a:r>
              <a:rPr lang="de-DE" sz="1600" dirty="0" smtClean="0">
                <a:solidFill>
                  <a:srgbClr val="008380"/>
                </a:solidFill>
              </a:rPr>
              <a:t>B </a:t>
            </a:r>
            <a:r>
              <a:rPr lang="de-DE" sz="1600" dirty="0">
                <a:solidFill>
                  <a:srgbClr val="008380"/>
                </a:solidFill>
              </a:rPr>
              <a:t>| </a:t>
            </a:r>
            <a:r>
              <a:rPr lang="de-DE" sz="1600" dirty="0" smtClean="0">
                <a:solidFill>
                  <a:srgbClr val="008380"/>
                </a:solidFill>
              </a:rPr>
              <a:t>C,D)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5292080" y="1215330"/>
            <a:ext cx="3600400" cy="24006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rgbClr val="0000FF"/>
                </a:solidFill>
              </a:rPr>
              <a:t>O</a:t>
            </a:r>
            <a:r>
              <a:rPr lang="de-DE" sz="1600" dirty="0" smtClean="0">
                <a:solidFill>
                  <a:srgbClr val="0000FF"/>
                </a:solidFill>
              </a:rPr>
              <a:t>utput</a:t>
            </a:r>
          </a:p>
          <a:p>
            <a:r>
              <a:rPr lang="de-DE" sz="1600" dirty="0" smtClean="0"/>
              <a:t>Pattern </a:t>
            </a:r>
          </a:p>
          <a:p>
            <a:r>
              <a:rPr lang="de-DE" sz="1600" dirty="0" smtClean="0"/>
              <a:t>(</a:t>
            </a:r>
            <a:r>
              <a:rPr lang="de-DE" sz="1600" dirty="0" err="1" smtClean="0"/>
              <a:t>represents</a:t>
            </a:r>
            <a:r>
              <a:rPr lang="de-DE" sz="1600" dirty="0" smtClean="0"/>
              <a:t> </a:t>
            </a:r>
            <a:r>
              <a:rPr lang="de-DE" sz="1600" dirty="0" err="1"/>
              <a:t>c</a:t>
            </a:r>
            <a:r>
              <a:rPr lang="de-DE" sz="1600" dirty="0" err="1" smtClean="0"/>
              <a:t>ompatible</a:t>
            </a:r>
            <a:r>
              <a:rPr lang="de-DE" sz="1600" dirty="0" smtClean="0"/>
              <a:t> </a:t>
            </a:r>
            <a:r>
              <a:rPr lang="de-DE" sz="1600" dirty="0" err="1" smtClean="0"/>
              <a:t>class</a:t>
            </a:r>
            <a:r>
              <a:rPr lang="de-DE" sz="1600" dirty="0" smtClean="0"/>
              <a:t> </a:t>
            </a:r>
            <a:r>
              <a:rPr lang="de-DE" sz="1600" dirty="0" err="1" smtClean="0"/>
              <a:t>of</a:t>
            </a:r>
            <a:r>
              <a:rPr lang="de-DE" sz="1600" dirty="0" smtClean="0"/>
              <a:t> </a:t>
            </a:r>
            <a:r>
              <a:rPr lang="de-DE" sz="1600" dirty="0" err="1" smtClean="0"/>
              <a:t>equivalent</a:t>
            </a:r>
            <a:r>
              <a:rPr lang="de-DE" sz="1600" dirty="0" smtClean="0"/>
              <a:t> DAGs)</a:t>
            </a:r>
            <a:endParaRPr lang="de-DE" sz="1600" dirty="0"/>
          </a:p>
          <a:p>
            <a:endParaRPr lang="de-DE" sz="2000" dirty="0" smtClean="0"/>
          </a:p>
          <a:p>
            <a:endParaRPr lang="de-DE" sz="2000" dirty="0"/>
          </a:p>
          <a:p>
            <a:endParaRPr lang="de-DE" sz="2000" dirty="0" smtClean="0"/>
          </a:p>
          <a:p>
            <a:endParaRPr lang="de-DE" sz="2600" dirty="0" smtClean="0"/>
          </a:p>
        </p:txBody>
      </p:sp>
      <p:grpSp>
        <p:nvGrpSpPr>
          <p:cNvPr id="60" name="Gruppierung 59"/>
          <p:cNvGrpSpPr/>
          <p:nvPr/>
        </p:nvGrpSpPr>
        <p:grpSpPr>
          <a:xfrm>
            <a:off x="3635896" y="1804754"/>
            <a:ext cx="1440160" cy="1120190"/>
            <a:chOff x="3347864" y="2361649"/>
            <a:chExt cx="1440160" cy="1120190"/>
          </a:xfrm>
        </p:grpSpPr>
        <p:sp>
          <p:nvSpPr>
            <p:cNvPr id="6" name="Textfeld 5"/>
            <p:cNvSpPr txBox="1"/>
            <p:nvPr/>
          </p:nvSpPr>
          <p:spPr>
            <a:xfrm>
              <a:off x="3347864" y="2361649"/>
              <a:ext cx="128076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dirty="0" err="1" smtClean="0"/>
                <a:t>Algorithm</a:t>
              </a:r>
              <a:r>
                <a:rPr lang="de-DE" sz="2000" dirty="0" smtClean="0"/>
                <a:t> </a:t>
              </a:r>
            </a:p>
          </p:txBody>
        </p:sp>
        <p:cxnSp>
          <p:nvCxnSpPr>
            <p:cNvPr id="9" name="Gerade Verbindung mit Pfeil 8"/>
            <p:cNvCxnSpPr/>
            <p:nvPr/>
          </p:nvCxnSpPr>
          <p:spPr>
            <a:xfrm>
              <a:off x="3347864" y="2975461"/>
              <a:ext cx="1440160" cy="0"/>
            </a:xfrm>
            <a:prstGeom prst="straightConnector1">
              <a:avLst/>
            </a:prstGeom>
            <a:ln w="79375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feld 10"/>
            <p:cNvSpPr txBox="1"/>
            <p:nvPr/>
          </p:nvSpPr>
          <p:spPr>
            <a:xfrm>
              <a:off x="3347864" y="3081729"/>
              <a:ext cx="12824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dirty="0" err="1" smtClean="0"/>
                <a:t>Steps</a:t>
              </a:r>
              <a:r>
                <a:rPr lang="de-DE" sz="2000" dirty="0" smtClean="0"/>
                <a:t> 1-3</a:t>
              </a:r>
            </a:p>
          </p:txBody>
        </p:sp>
      </p:grpSp>
      <p:sp>
        <p:nvSpPr>
          <p:cNvPr id="12" name="Oval 11"/>
          <p:cNvSpPr/>
          <p:nvPr/>
        </p:nvSpPr>
        <p:spPr>
          <a:xfrm>
            <a:off x="7905779" y="291565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13" name="Oval 12"/>
          <p:cNvSpPr/>
          <p:nvPr/>
        </p:nvSpPr>
        <p:spPr>
          <a:xfrm>
            <a:off x="6321603" y="291566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14" name="Oval 13"/>
          <p:cNvSpPr/>
          <p:nvPr/>
        </p:nvSpPr>
        <p:spPr>
          <a:xfrm>
            <a:off x="7113691" y="33477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cxnSp>
        <p:nvCxnSpPr>
          <p:cNvPr id="15" name="Gerade Verbindung mit Pfeil 14"/>
          <p:cNvCxnSpPr>
            <a:stCxn id="17" idx="6"/>
            <a:endCxn id="12" idx="1"/>
          </p:cNvCxnSpPr>
          <p:nvPr/>
        </p:nvCxnSpPr>
        <p:spPr>
          <a:xfrm>
            <a:off x="7257707" y="2699620"/>
            <a:ext cx="669163" cy="23712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>
            <a:stCxn id="13" idx="5"/>
            <a:endCxn id="14" idx="1"/>
          </p:cNvCxnSpPr>
          <p:nvPr/>
        </p:nvCxnSpPr>
        <p:spPr>
          <a:xfrm>
            <a:off x="6444528" y="3038580"/>
            <a:ext cx="690254" cy="330208"/>
          </a:xfrm>
          <a:prstGeom prst="straightConnector1">
            <a:avLst/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7113691" y="26276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19" name="Oval 18"/>
          <p:cNvSpPr/>
          <p:nvPr/>
        </p:nvSpPr>
        <p:spPr>
          <a:xfrm>
            <a:off x="5745539" y="291566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cxnSp>
        <p:nvCxnSpPr>
          <p:cNvPr id="21" name="Gerade Verbindung mit Pfeil 20"/>
          <p:cNvCxnSpPr>
            <a:stCxn id="13" idx="6"/>
            <a:endCxn id="17" idx="1"/>
          </p:cNvCxnSpPr>
          <p:nvPr/>
        </p:nvCxnSpPr>
        <p:spPr>
          <a:xfrm flipV="1">
            <a:off x="6465619" y="2648708"/>
            <a:ext cx="669163" cy="33896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>
            <a:stCxn id="14" idx="7"/>
            <a:endCxn id="12" idx="4"/>
          </p:cNvCxnSpPr>
          <p:nvPr/>
        </p:nvCxnSpPr>
        <p:spPr>
          <a:xfrm flipV="1">
            <a:off x="7236616" y="3059652"/>
            <a:ext cx="741171" cy="3091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feld 23"/>
          <p:cNvSpPr txBox="1"/>
          <p:nvPr/>
        </p:nvSpPr>
        <p:spPr>
          <a:xfrm>
            <a:off x="5610110" y="2555612"/>
            <a:ext cx="3215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/>
              <a:t>A</a:t>
            </a:r>
            <a:endParaRPr lang="de-DE" sz="1600" baseline="-25000" dirty="0"/>
          </a:p>
        </p:txBody>
      </p:sp>
      <p:sp>
        <p:nvSpPr>
          <p:cNvPr id="25" name="Textfeld 24"/>
          <p:cNvSpPr txBox="1"/>
          <p:nvPr/>
        </p:nvSpPr>
        <p:spPr>
          <a:xfrm>
            <a:off x="6258182" y="2555612"/>
            <a:ext cx="3215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B</a:t>
            </a:r>
            <a:endParaRPr lang="de-DE" sz="1600" baseline="-25000" dirty="0"/>
          </a:p>
        </p:txBody>
      </p:sp>
      <p:sp>
        <p:nvSpPr>
          <p:cNvPr id="26" name="Textfeld 25"/>
          <p:cNvSpPr txBox="1"/>
          <p:nvPr/>
        </p:nvSpPr>
        <p:spPr>
          <a:xfrm>
            <a:off x="7905779" y="2555612"/>
            <a:ext cx="3215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E</a:t>
            </a:r>
            <a:endParaRPr lang="de-DE" sz="1600" baseline="-25000" dirty="0"/>
          </a:p>
        </p:txBody>
      </p:sp>
      <p:cxnSp>
        <p:nvCxnSpPr>
          <p:cNvPr id="45" name="Gerade Verbindung mit Pfeil 44"/>
          <p:cNvCxnSpPr>
            <a:stCxn id="19" idx="6"/>
            <a:endCxn id="13" idx="2"/>
          </p:cNvCxnSpPr>
          <p:nvPr/>
        </p:nvCxnSpPr>
        <p:spPr>
          <a:xfrm>
            <a:off x="5889555" y="2987668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feld 51"/>
          <p:cNvSpPr txBox="1"/>
          <p:nvPr/>
        </p:nvSpPr>
        <p:spPr>
          <a:xfrm>
            <a:off x="7185699" y="2402304"/>
            <a:ext cx="332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C</a:t>
            </a:r>
            <a:endParaRPr lang="de-DE" sz="1600" baseline="-25000" dirty="0"/>
          </a:p>
        </p:txBody>
      </p:sp>
      <p:sp>
        <p:nvSpPr>
          <p:cNvPr id="53" name="Textfeld 52"/>
          <p:cNvSpPr txBox="1"/>
          <p:nvPr/>
        </p:nvSpPr>
        <p:spPr>
          <a:xfrm>
            <a:off x="7266294" y="3275692"/>
            <a:ext cx="332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D</a:t>
            </a:r>
            <a:endParaRPr lang="de-DE" sz="1600" baseline="-25000" dirty="0"/>
          </a:p>
        </p:txBody>
      </p:sp>
      <p:sp>
        <p:nvSpPr>
          <p:cNvPr id="58" name="Textfeld 57"/>
          <p:cNvSpPr txBox="1"/>
          <p:nvPr/>
        </p:nvSpPr>
        <p:spPr>
          <a:xfrm>
            <a:off x="1907704" y="6165304"/>
            <a:ext cx="5012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 smtClean="0">
                <a:solidFill>
                  <a:srgbClr val="3366FF"/>
                </a:solidFill>
              </a:rPr>
              <a:t>Verma</a:t>
            </a:r>
            <a:r>
              <a:rPr lang="de-DE" sz="1200" dirty="0" smtClean="0">
                <a:solidFill>
                  <a:srgbClr val="3366FF"/>
                </a:solidFill>
              </a:rPr>
              <a:t>, T. &amp; Pearl, J: </a:t>
            </a:r>
            <a:r>
              <a:rPr lang="de-DE" sz="1200" dirty="0" err="1" smtClean="0">
                <a:solidFill>
                  <a:srgbClr val="3366FF"/>
                </a:solidFill>
              </a:rPr>
              <a:t>Equivalence</a:t>
            </a:r>
            <a:r>
              <a:rPr lang="de-DE" sz="1200" dirty="0" smtClean="0">
                <a:solidFill>
                  <a:srgbClr val="3366FF"/>
                </a:solidFill>
              </a:rPr>
              <a:t> </a:t>
            </a:r>
            <a:r>
              <a:rPr lang="de-DE" sz="1200" dirty="0" err="1" smtClean="0">
                <a:solidFill>
                  <a:srgbClr val="3366FF"/>
                </a:solidFill>
              </a:rPr>
              <a:t>and</a:t>
            </a:r>
            <a:r>
              <a:rPr lang="de-DE" sz="1200" dirty="0" smtClean="0">
                <a:solidFill>
                  <a:srgbClr val="3366FF"/>
                </a:solidFill>
              </a:rPr>
              <a:t> </a:t>
            </a:r>
            <a:r>
              <a:rPr lang="de-DE" sz="1200" dirty="0" err="1" smtClean="0">
                <a:solidFill>
                  <a:srgbClr val="3366FF"/>
                </a:solidFill>
              </a:rPr>
              <a:t>synthesis</a:t>
            </a:r>
            <a:r>
              <a:rPr lang="de-DE" sz="1200" dirty="0" smtClean="0">
                <a:solidFill>
                  <a:srgbClr val="3366FF"/>
                </a:solidFill>
              </a:rPr>
              <a:t> </a:t>
            </a:r>
            <a:r>
              <a:rPr lang="de-DE" sz="1200" dirty="0" err="1" smtClean="0">
                <a:solidFill>
                  <a:srgbClr val="3366FF"/>
                </a:solidFill>
              </a:rPr>
              <a:t>of</a:t>
            </a:r>
            <a:r>
              <a:rPr lang="de-DE" sz="1200" dirty="0" smtClean="0">
                <a:solidFill>
                  <a:srgbClr val="3366FF"/>
                </a:solidFill>
              </a:rPr>
              <a:t> </a:t>
            </a:r>
            <a:r>
              <a:rPr lang="de-DE" sz="1200" dirty="0" err="1" smtClean="0">
                <a:solidFill>
                  <a:srgbClr val="3366FF"/>
                </a:solidFill>
              </a:rPr>
              <a:t>causal</a:t>
            </a:r>
            <a:r>
              <a:rPr lang="de-DE" sz="1200" dirty="0" smtClean="0">
                <a:solidFill>
                  <a:srgbClr val="3366FF"/>
                </a:solidFill>
              </a:rPr>
              <a:t> </a:t>
            </a:r>
            <a:r>
              <a:rPr lang="de-DE" sz="1200" dirty="0" err="1" smtClean="0">
                <a:solidFill>
                  <a:srgbClr val="3366FF"/>
                </a:solidFill>
              </a:rPr>
              <a:t>models</a:t>
            </a:r>
            <a:r>
              <a:rPr lang="de-DE" sz="1200" dirty="0" smtClean="0">
                <a:solidFill>
                  <a:srgbClr val="3366FF"/>
                </a:solidFill>
              </a:rPr>
              <a:t>. </a:t>
            </a:r>
            <a:r>
              <a:rPr lang="de-DE" sz="1200" dirty="0" err="1" smtClean="0">
                <a:solidFill>
                  <a:srgbClr val="3366FF"/>
                </a:solidFill>
              </a:rPr>
              <a:t>Proceedings</a:t>
            </a:r>
            <a:r>
              <a:rPr lang="de-DE" sz="1200" dirty="0" smtClean="0">
                <a:solidFill>
                  <a:srgbClr val="3366FF"/>
                </a:solidFill>
              </a:rPr>
              <a:t> </a:t>
            </a:r>
            <a:r>
              <a:rPr lang="de-DE" sz="1200" dirty="0" err="1" smtClean="0">
                <a:solidFill>
                  <a:srgbClr val="3366FF"/>
                </a:solidFill>
              </a:rPr>
              <a:t>of</a:t>
            </a:r>
            <a:r>
              <a:rPr lang="de-DE" sz="1200" dirty="0" smtClean="0">
                <a:solidFill>
                  <a:srgbClr val="3366FF"/>
                </a:solidFill>
              </a:rPr>
              <a:t> </a:t>
            </a:r>
            <a:r>
              <a:rPr lang="de-DE" sz="1200" dirty="0" err="1" smtClean="0">
                <a:solidFill>
                  <a:srgbClr val="3366FF"/>
                </a:solidFill>
              </a:rPr>
              <a:t>the</a:t>
            </a:r>
            <a:r>
              <a:rPr lang="de-DE" sz="1200" dirty="0" smtClean="0">
                <a:solidFill>
                  <a:srgbClr val="3366FF"/>
                </a:solidFill>
              </a:rPr>
              <a:t> 6. </a:t>
            </a:r>
            <a:r>
              <a:rPr lang="de-DE" sz="1200" dirty="0" err="1" smtClean="0">
                <a:solidFill>
                  <a:srgbClr val="3366FF"/>
                </a:solidFill>
              </a:rPr>
              <a:t>conference</a:t>
            </a:r>
            <a:r>
              <a:rPr lang="de-DE" sz="1200" dirty="0" smtClean="0">
                <a:solidFill>
                  <a:srgbClr val="3366FF"/>
                </a:solidFill>
              </a:rPr>
              <a:t> on </a:t>
            </a:r>
            <a:r>
              <a:rPr lang="de-DE" sz="1200" dirty="0" err="1" smtClean="0">
                <a:solidFill>
                  <a:srgbClr val="3366FF"/>
                </a:solidFill>
              </a:rPr>
              <a:t>Uncertainty</a:t>
            </a:r>
            <a:r>
              <a:rPr lang="de-DE" sz="1200" dirty="0" smtClean="0">
                <a:solidFill>
                  <a:srgbClr val="3366FF"/>
                </a:solidFill>
              </a:rPr>
              <a:t> in AI, 220-227, 1990. </a:t>
            </a:r>
          </a:p>
        </p:txBody>
      </p:sp>
      <p:sp>
        <p:nvSpPr>
          <p:cNvPr id="59" name="Textfeld 58"/>
          <p:cNvSpPr txBox="1"/>
          <p:nvPr/>
        </p:nvSpPr>
        <p:spPr>
          <a:xfrm>
            <a:off x="395536" y="3861048"/>
            <a:ext cx="8496944" cy="1200328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rgbClr val="0000FF"/>
                </a:solidFill>
              </a:rPr>
              <a:t>Definition </a:t>
            </a:r>
          </a:p>
          <a:p>
            <a:r>
              <a:rPr lang="de-DE" sz="2400" dirty="0" smtClean="0">
                <a:solidFill>
                  <a:srgbClr val="0000FF"/>
                </a:solidFill>
              </a:rPr>
              <a:t>Pattern</a:t>
            </a:r>
            <a:r>
              <a:rPr lang="de-DE" sz="2400" dirty="0" smtClean="0"/>
              <a:t> = </a:t>
            </a:r>
            <a:r>
              <a:rPr lang="de-DE" sz="2400" dirty="0" err="1" smtClean="0"/>
              <a:t>partially</a:t>
            </a:r>
            <a:r>
              <a:rPr lang="de-DE" sz="2400" dirty="0" smtClean="0"/>
              <a:t> </a:t>
            </a:r>
            <a:r>
              <a:rPr lang="de-DE" sz="2400" dirty="0" err="1" smtClean="0"/>
              <a:t>directed</a:t>
            </a:r>
            <a:r>
              <a:rPr lang="de-DE" sz="2400" dirty="0" smtClean="0"/>
              <a:t> DAG</a:t>
            </a:r>
          </a:p>
          <a:p>
            <a:r>
              <a:rPr lang="de-DE" sz="2400" dirty="0" smtClean="0"/>
              <a:t>             = DAG </a:t>
            </a:r>
            <a:r>
              <a:rPr lang="de-DE" sz="2400" dirty="0" err="1" smtClean="0"/>
              <a:t>with</a:t>
            </a:r>
            <a:r>
              <a:rPr lang="de-DE" sz="2400" dirty="0" smtClean="0"/>
              <a:t> </a:t>
            </a:r>
            <a:r>
              <a:rPr lang="de-DE" sz="2400" dirty="0" err="1" smtClean="0"/>
              <a:t>directed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non-</a:t>
            </a:r>
            <a:r>
              <a:rPr lang="de-DE" sz="2400" dirty="0" err="1" smtClean="0"/>
              <a:t>directed</a:t>
            </a:r>
            <a:r>
              <a:rPr lang="de-DE" sz="2400" dirty="0" smtClean="0"/>
              <a:t> </a:t>
            </a:r>
            <a:r>
              <a:rPr lang="de-DE" sz="2400" dirty="0" err="1" smtClean="0"/>
              <a:t>edges</a:t>
            </a:r>
            <a:r>
              <a:rPr lang="de-DE" sz="2400" dirty="0" smtClean="0"/>
              <a:t>  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432674" y="5157192"/>
            <a:ext cx="7379686" cy="83099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1600" dirty="0" err="1" smtClean="0">
                <a:solidFill>
                  <a:schemeClr val="tx1"/>
                </a:solidFill>
              </a:rPr>
              <a:t>Directed</a:t>
            </a:r>
            <a:r>
              <a:rPr lang="de-DE" sz="1600" dirty="0" smtClean="0">
                <a:solidFill>
                  <a:schemeClr val="tx1"/>
                </a:solidFill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</a:rPr>
              <a:t>edge</a:t>
            </a:r>
            <a:r>
              <a:rPr lang="de-DE" sz="1600" dirty="0" smtClean="0">
                <a:solidFill>
                  <a:schemeClr val="tx1"/>
                </a:solidFill>
              </a:rPr>
              <a:t> A-&gt; B in </a:t>
            </a:r>
            <a:r>
              <a:rPr lang="de-DE" sz="1600" dirty="0" err="1" smtClean="0">
                <a:solidFill>
                  <a:schemeClr val="tx1"/>
                </a:solidFill>
              </a:rPr>
              <a:t>pattern</a:t>
            </a:r>
            <a:r>
              <a:rPr lang="de-DE" sz="1600" dirty="0" smtClean="0">
                <a:solidFill>
                  <a:schemeClr val="tx1"/>
                </a:solidFill>
              </a:rPr>
              <a:t>: in </a:t>
            </a:r>
            <a:r>
              <a:rPr lang="de-DE" sz="1600" dirty="0" err="1" smtClean="0">
                <a:solidFill>
                  <a:schemeClr val="tx1"/>
                </a:solidFill>
              </a:rPr>
              <a:t>any</a:t>
            </a:r>
            <a:r>
              <a:rPr lang="de-DE" sz="1600" dirty="0" smtClean="0">
                <a:solidFill>
                  <a:schemeClr val="tx1"/>
                </a:solidFill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</a:rPr>
              <a:t>of</a:t>
            </a:r>
            <a:r>
              <a:rPr lang="de-DE" sz="1600" dirty="0" smtClean="0">
                <a:solidFill>
                  <a:schemeClr val="tx1"/>
                </a:solidFill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</a:rPr>
              <a:t>the</a:t>
            </a:r>
            <a:r>
              <a:rPr lang="de-DE" sz="1600" dirty="0" smtClean="0">
                <a:solidFill>
                  <a:schemeClr val="tx1"/>
                </a:solidFill>
              </a:rPr>
              <a:t> DAGs </a:t>
            </a:r>
            <a:r>
              <a:rPr lang="de-DE" sz="1600" dirty="0" err="1" smtClean="0">
                <a:solidFill>
                  <a:schemeClr val="tx1"/>
                </a:solidFill>
              </a:rPr>
              <a:t>the</a:t>
            </a:r>
            <a:r>
              <a:rPr lang="de-DE" sz="1600" dirty="0" smtClean="0">
                <a:solidFill>
                  <a:schemeClr val="tx1"/>
                </a:solidFill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</a:rPr>
              <a:t>edge</a:t>
            </a:r>
            <a:r>
              <a:rPr lang="de-DE" sz="1600" dirty="0" smtClean="0">
                <a:solidFill>
                  <a:schemeClr val="tx1"/>
                </a:solidFill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</a:rPr>
              <a:t>is</a:t>
            </a:r>
            <a:r>
              <a:rPr lang="de-DE" sz="1600" dirty="0" smtClean="0">
                <a:solidFill>
                  <a:schemeClr val="tx1"/>
                </a:solidFill>
              </a:rPr>
              <a:t> A-&gt;B</a:t>
            </a:r>
          </a:p>
          <a:p>
            <a:r>
              <a:rPr lang="de-DE" sz="1600" dirty="0" err="1" smtClean="0">
                <a:solidFill>
                  <a:schemeClr val="tx1"/>
                </a:solidFill>
              </a:rPr>
              <a:t>Undirected</a:t>
            </a:r>
            <a:r>
              <a:rPr lang="de-DE" sz="1600" dirty="0" smtClean="0">
                <a:solidFill>
                  <a:schemeClr val="tx1"/>
                </a:solidFill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</a:rPr>
              <a:t>edge</a:t>
            </a:r>
            <a:r>
              <a:rPr lang="de-DE" sz="1600" dirty="0" smtClean="0">
                <a:solidFill>
                  <a:schemeClr val="tx1"/>
                </a:solidFill>
              </a:rPr>
              <a:t> A-B: </a:t>
            </a:r>
            <a:r>
              <a:rPr lang="de-DE" sz="1600" dirty="0" err="1" smtClean="0">
                <a:solidFill>
                  <a:schemeClr val="tx1"/>
                </a:solidFill>
              </a:rPr>
              <a:t>There</a:t>
            </a:r>
            <a:r>
              <a:rPr lang="de-DE" sz="1600" dirty="0" smtClean="0">
                <a:solidFill>
                  <a:schemeClr val="tx1"/>
                </a:solidFill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</a:rPr>
              <a:t>exists</a:t>
            </a:r>
            <a:r>
              <a:rPr lang="de-DE" sz="1600" dirty="0" smtClean="0">
                <a:solidFill>
                  <a:schemeClr val="tx1"/>
                </a:solidFill>
              </a:rPr>
              <a:t> (</a:t>
            </a:r>
            <a:r>
              <a:rPr lang="de-DE" sz="1600" dirty="0" err="1" smtClean="0">
                <a:solidFill>
                  <a:schemeClr val="tx1"/>
                </a:solidFill>
              </a:rPr>
              <a:t>equivalent</a:t>
            </a:r>
            <a:r>
              <a:rPr lang="de-DE" sz="1600" dirty="0" smtClean="0">
                <a:solidFill>
                  <a:schemeClr val="tx1"/>
                </a:solidFill>
              </a:rPr>
              <a:t>) DAGs </a:t>
            </a:r>
            <a:r>
              <a:rPr lang="de-DE" sz="1600" dirty="0" err="1" smtClean="0">
                <a:solidFill>
                  <a:schemeClr val="tx1"/>
                </a:solidFill>
              </a:rPr>
              <a:t>with</a:t>
            </a:r>
            <a:r>
              <a:rPr lang="de-DE" sz="1600" dirty="0" smtClean="0">
                <a:solidFill>
                  <a:schemeClr val="tx1"/>
                </a:solidFill>
              </a:rPr>
              <a:t> A-&gt;B in </a:t>
            </a:r>
            <a:r>
              <a:rPr lang="de-DE" sz="1600" dirty="0" err="1" smtClean="0">
                <a:solidFill>
                  <a:schemeClr val="tx1"/>
                </a:solidFill>
              </a:rPr>
              <a:t>one</a:t>
            </a:r>
            <a:r>
              <a:rPr lang="de-DE" sz="1600" dirty="0" smtClean="0">
                <a:solidFill>
                  <a:schemeClr val="tx1"/>
                </a:solidFill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</a:rPr>
              <a:t>and</a:t>
            </a:r>
            <a:r>
              <a:rPr lang="de-DE" sz="1600" dirty="0" smtClean="0">
                <a:solidFill>
                  <a:schemeClr val="tx1"/>
                </a:solidFill>
              </a:rPr>
              <a:t> </a:t>
            </a:r>
          </a:p>
          <a:p>
            <a:r>
              <a:rPr lang="de-DE" sz="1600" dirty="0" smtClean="0">
                <a:solidFill>
                  <a:schemeClr val="tx1"/>
                </a:solidFill>
              </a:rPr>
              <a:t>B -&gt;A in </a:t>
            </a:r>
            <a:r>
              <a:rPr lang="de-DE" sz="1600" dirty="0" err="1" smtClean="0">
                <a:solidFill>
                  <a:schemeClr val="tx1"/>
                </a:solidFill>
              </a:rPr>
              <a:t>the</a:t>
            </a:r>
            <a:r>
              <a:rPr lang="de-DE" sz="1600" dirty="0" smtClean="0">
                <a:solidFill>
                  <a:schemeClr val="tx1"/>
                </a:solidFill>
              </a:rPr>
              <a:t> </a:t>
            </a:r>
            <a:r>
              <a:rPr lang="de-DE" sz="1600" dirty="0" err="1" smtClean="0">
                <a:solidFill>
                  <a:schemeClr val="tx1"/>
                </a:solidFill>
              </a:rPr>
              <a:t>other</a:t>
            </a:r>
            <a:endParaRPr lang="de-DE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685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28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IC-Algorithm (Informally)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3888431"/>
          </a:xfrm>
        </p:spPr>
        <p:txBody>
          <a:bodyPr/>
          <a:lstStyle/>
          <a:p>
            <a:pPr marL="514350" indent="-514350">
              <a:spcBef>
                <a:spcPct val="0"/>
              </a:spcBef>
              <a:buAutoNum type="arabicPeriod"/>
            </a:pPr>
            <a:r>
              <a:rPr lang="en-US" dirty="0" smtClean="0"/>
              <a:t>Find </a:t>
            </a:r>
            <a:r>
              <a:rPr lang="en-US" dirty="0"/>
              <a:t>all pairs of variables that are </a:t>
            </a:r>
            <a:r>
              <a:rPr lang="en-US" dirty="0" smtClean="0"/>
              <a:t>dependent </a:t>
            </a:r>
            <a:r>
              <a:rPr lang="en-US" dirty="0"/>
              <a:t>of each other (applying standard statistical method on the database</a:t>
            </a:r>
            <a:r>
              <a:rPr lang="en-US" dirty="0" smtClean="0"/>
              <a:t>) and eliminate indirect dependencies</a:t>
            </a:r>
            <a:endParaRPr lang="en-US" dirty="0"/>
          </a:p>
          <a:p>
            <a:pPr marL="0" indent="0">
              <a:spcBef>
                <a:spcPct val="0"/>
              </a:spcBef>
              <a:buNone/>
            </a:pPr>
            <a:endParaRPr lang="en-US" dirty="0"/>
          </a:p>
          <a:p>
            <a:pPr marL="57150" indent="0">
              <a:spcBef>
                <a:spcPct val="0"/>
              </a:spcBef>
              <a:buNone/>
            </a:pPr>
            <a:r>
              <a:rPr lang="en-US" dirty="0" smtClean="0"/>
              <a:t>2. + 3. Determine </a:t>
            </a:r>
            <a:r>
              <a:rPr lang="en-US" dirty="0"/>
              <a:t>directions of </a:t>
            </a:r>
            <a:r>
              <a:rPr lang="en-US" dirty="0" smtClean="0"/>
              <a:t>dependencies</a:t>
            </a:r>
            <a:endParaRPr lang="en-US" dirty="0"/>
          </a:p>
          <a:p>
            <a:pPr>
              <a:defRPr/>
            </a:pPr>
            <a:endParaRPr lang="en-US" b="1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55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9388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268761"/>
            <a:ext cx="8229600" cy="4248472"/>
          </a:xfr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dirty="0">
                <a:solidFill>
                  <a:srgbClr val="0000FF"/>
                </a:solidFill>
              </a:rPr>
              <a:t>IC-</a:t>
            </a:r>
            <a:r>
              <a:rPr lang="en-US" dirty="0" smtClean="0">
                <a:solidFill>
                  <a:srgbClr val="0000FF"/>
                </a:solidFill>
              </a:rPr>
              <a:t>Algorithm (schema) 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 smtClean="0"/>
              <a:t>Add (undirected) edge </a:t>
            </a:r>
            <a:r>
              <a:rPr lang="en-US" dirty="0" smtClean="0">
                <a:solidFill>
                  <a:srgbClr val="008380"/>
                </a:solidFill>
              </a:rPr>
              <a:t>A-B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/>
              <a:t> there is no set of RVs  </a:t>
            </a:r>
            <a:r>
              <a:rPr lang="en-US" b="1" dirty="0" smtClean="0">
                <a:solidFill>
                  <a:srgbClr val="008380"/>
                </a:solidFill>
              </a:rPr>
              <a:t>Z </a:t>
            </a:r>
            <a:r>
              <a:rPr lang="en-US" dirty="0" smtClean="0"/>
              <a:t> such that </a:t>
            </a:r>
            <a:r>
              <a:rPr lang="en-US" dirty="0" smtClean="0">
                <a:solidFill>
                  <a:srgbClr val="008380"/>
                </a:solidFill>
              </a:rPr>
              <a:t>(A⫫B|</a:t>
            </a:r>
            <a:r>
              <a:rPr lang="en-US" b="1" dirty="0">
                <a:solidFill>
                  <a:srgbClr val="008380"/>
                </a:solidFill>
              </a:rPr>
              <a:t>Z</a:t>
            </a:r>
            <a:r>
              <a:rPr lang="en-US" dirty="0" smtClean="0">
                <a:solidFill>
                  <a:srgbClr val="008380"/>
                </a:solidFill>
              </a:rPr>
              <a:t>)</a:t>
            </a:r>
            <a:r>
              <a:rPr lang="en-US" baseline="-25000" dirty="0" smtClean="0">
                <a:solidFill>
                  <a:srgbClr val="008380"/>
                </a:solidFill>
              </a:rPr>
              <a:t>P. </a:t>
            </a:r>
            <a:r>
              <a:rPr lang="en-US" dirty="0">
                <a:solidFill>
                  <a:schemeClr val="tx1"/>
                </a:solidFill>
              </a:rPr>
              <a:t>O</a:t>
            </a:r>
            <a:r>
              <a:rPr lang="en-US" dirty="0" smtClean="0">
                <a:solidFill>
                  <a:schemeClr val="tx1"/>
                </a:solidFill>
              </a:rPr>
              <a:t>therwise let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baseline="-25000" dirty="0" smtClean="0">
                <a:solidFill>
                  <a:srgbClr val="008380"/>
                </a:solidFill>
              </a:rPr>
              <a:t>AB</a:t>
            </a:r>
            <a:r>
              <a:rPr lang="en-US" dirty="0" smtClean="0">
                <a:solidFill>
                  <a:srgbClr val="00838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denote some set </a:t>
            </a:r>
            <a:r>
              <a:rPr lang="en-US" dirty="0" smtClean="0">
                <a:solidFill>
                  <a:srgbClr val="008380"/>
                </a:solidFill>
              </a:rPr>
              <a:t>Z </a:t>
            </a:r>
            <a:r>
              <a:rPr lang="en-US" dirty="0" smtClean="0">
                <a:solidFill>
                  <a:srgbClr val="000000"/>
                </a:solidFill>
              </a:rPr>
              <a:t>with</a:t>
            </a:r>
            <a:r>
              <a:rPr lang="en-US" dirty="0" smtClean="0">
                <a:solidFill>
                  <a:srgbClr val="008380"/>
                </a:solidFill>
              </a:rPr>
              <a:t> </a:t>
            </a:r>
            <a:r>
              <a:rPr lang="en-US" dirty="0">
                <a:solidFill>
                  <a:srgbClr val="008380"/>
                </a:solidFill>
              </a:rPr>
              <a:t>(A⫫B|</a:t>
            </a:r>
            <a:r>
              <a:rPr lang="en-US" b="1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)</a:t>
            </a:r>
            <a:r>
              <a:rPr lang="en-US" baseline="-25000" dirty="0" smtClean="0">
                <a:solidFill>
                  <a:srgbClr val="008380"/>
                </a:solidFill>
              </a:rPr>
              <a:t>P.</a:t>
            </a:r>
            <a:r>
              <a:rPr lang="en-US" dirty="0" smtClean="0"/>
              <a:t> 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 smtClean="0"/>
              <a:t>If </a:t>
            </a:r>
            <a:r>
              <a:rPr lang="en-US" dirty="0" smtClean="0">
                <a:solidFill>
                  <a:srgbClr val="008380"/>
                </a:solidFill>
              </a:rPr>
              <a:t>A−B−C</a:t>
            </a:r>
            <a:r>
              <a:rPr lang="en-US" dirty="0"/>
              <a:t> </a:t>
            </a:r>
            <a:r>
              <a:rPr lang="en-US" dirty="0" smtClean="0"/>
              <a:t>and not </a:t>
            </a:r>
            <a:r>
              <a:rPr lang="en-US" dirty="0" smtClean="0">
                <a:solidFill>
                  <a:srgbClr val="008380"/>
                </a:solidFill>
              </a:rPr>
              <a:t>A-C, </a:t>
            </a:r>
            <a:r>
              <a:rPr lang="en-US" dirty="0" smtClean="0"/>
              <a:t> then  </a:t>
            </a:r>
            <a:r>
              <a:rPr lang="en-US" dirty="0" smtClean="0">
                <a:solidFill>
                  <a:srgbClr val="008380"/>
                </a:solidFill>
              </a:rPr>
              <a:t>A→B←C  </a:t>
            </a:r>
            <a:r>
              <a:rPr lang="en-US" dirty="0">
                <a:solidFill>
                  <a:srgbClr val="008380"/>
                </a:solidFill>
              </a:rPr>
              <a:t> </a:t>
            </a:r>
            <a:r>
              <a:rPr lang="en-US" dirty="0" err="1"/>
              <a:t>iff</a:t>
            </a:r>
            <a:r>
              <a:rPr lang="en-US" dirty="0"/>
              <a:t>    </a:t>
            </a:r>
          </a:p>
          <a:p>
            <a:pPr marL="914400" lvl="2" indent="0">
              <a:buNone/>
              <a:defRPr/>
            </a:pPr>
            <a:r>
              <a:rPr lang="en-US" sz="2400" dirty="0" smtClean="0">
                <a:solidFill>
                  <a:srgbClr val="008380"/>
                </a:solidFill>
              </a:rPr>
              <a:t>B  ∉ Z</a:t>
            </a:r>
            <a:r>
              <a:rPr lang="en-US" sz="2400" baseline="-25000" dirty="0" smtClean="0">
                <a:solidFill>
                  <a:srgbClr val="008380"/>
                </a:solidFill>
              </a:rPr>
              <a:t>AC</a:t>
            </a:r>
            <a:r>
              <a:rPr lang="en-US" sz="2400" dirty="0" smtClean="0"/>
              <a:t> 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 smtClean="0"/>
              <a:t>Orient as many of the undirected edges </a:t>
            </a:r>
            <a:r>
              <a:rPr lang="en-US" dirty="0" smtClean="0"/>
              <a:t>as </a:t>
            </a:r>
            <a:r>
              <a:rPr lang="en-US" dirty="0" smtClean="0"/>
              <a:t>possible, under the following constraints: </a:t>
            </a:r>
          </a:p>
          <a:p>
            <a:pPr marL="1314450" lvl="2" indent="-457200">
              <a:defRPr/>
            </a:pPr>
            <a:r>
              <a:rPr lang="en-US" dirty="0" smtClean="0"/>
              <a:t>orientation </a:t>
            </a:r>
            <a:r>
              <a:rPr lang="en-US" dirty="0"/>
              <a:t>should not create a new v-</a:t>
            </a:r>
            <a:r>
              <a:rPr lang="en-US" dirty="0" smtClean="0"/>
              <a:t>structure</a:t>
            </a:r>
            <a:r>
              <a:rPr lang="en-US" dirty="0"/>
              <a:t> </a:t>
            </a:r>
            <a:r>
              <a:rPr lang="en-US" dirty="0" smtClean="0"/>
              <a:t>and</a:t>
            </a:r>
          </a:p>
          <a:p>
            <a:pPr marL="1314450" lvl="2" indent="-457200">
              <a:defRPr/>
            </a:pPr>
            <a:r>
              <a:rPr lang="en-US" dirty="0" smtClean="0"/>
              <a:t>orientation </a:t>
            </a:r>
            <a:r>
              <a:rPr lang="en-US" dirty="0"/>
              <a:t>should not </a:t>
            </a:r>
            <a:r>
              <a:rPr lang="en-US" dirty="0" smtClean="0"/>
              <a:t>create </a:t>
            </a:r>
            <a:r>
              <a:rPr lang="en-US" dirty="0"/>
              <a:t>a directed cycle</a:t>
            </a:r>
            <a:r>
              <a:rPr lang="en-US" dirty="0" smtClean="0"/>
              <a:t>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56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539552" y="5589240"/>
            <a:ext cx="8064896" cy="92333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err="1" smtClean="0"/>
              <a:t>Steps</a:t>
            </a:r>
            <a:r>
              <a:rPr lang="de-DE" dirty="0" smtClean="0"/>
              <a:t> 1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step</a:t>
            </a:r>
            <a:r>
              <a:rPr lang="de-DE" dirty="0" smtClean="0"/>
              <a:t> 3 </a:t>
            </a:r>
            <a:r>
              <a:rPr lang="de-DE" dirty="0" err="1" smtClean="0"/>
              <a:t>leave</a:t>
            </a:r>
            <a:r>
              <a:rPr lang="de-DE" dirty="0" smtClean="0"/>
              <a:t> out </a:t>
            </a:r>
            <a:r>
              <a:rPr lang="de-DE" dirty="0" err="1" smtClean="0"/>
              <a:t>details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search</a:t>
            </a:r>
            <a:r>
              <a:rPr lang="de-DE" dirty="0" smtClean="0"/>
              <a:t> </a:t>
            </a:r>
          </a:p>
          <a:p>
            <a:pPr marL="285750" indent="-285750">
              <a:buFont typeface="Arial"/>
              <a:buChar char="•"/>
            </a:pPr>
            <a:r>
              <a:rPr lang="de-DE" dirty="0" err="1" smtClean="0"/>
              <a:t>Hierarchical</a:t>
            </a:r>
            <a:r>
              <a:rPr lang="de-DE" dirty="0" smtClean="0"/>
              <a:t> </a:t>
            </a:r>
            <a:r>
              <a:rPr lang="de-DE" dirty="0" err="1" smtClean="0"/>
              <a:t>refinement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step</a:t>
            </a:r>
            <a:r>
              <a:rPr lang="de-DE" dirty="0" smtClean="0"/>
              <a:t> 1 </a:t>
            </a:r>
            <a:r>
              <a:rPr lang="de-DE" dirty="0" err="1" smtClean="0"/>
              <a:t>gives</a:t>
            </a:r>
            <a:r>
              <a:rPr lang="de-DE" dirty="0" smtClean="0"/>
              <a:t> PC </a:t>
            </a:r>
            <a:r>
              <a:rPr lang="de-DE" dirty="0" err="1" smtClean="0"/>
              <a:t>algorithm</a:t>
            </a:r>
            <a:r>
              <a:rPr lang="de-DE" dirty="0" smtClean="0"/>
              <a:t> (</a:t>
            </a:r>
            <a:r>
              <a:rPr lang="de-DE" dirty="0" err="1" smtClean="0"/>
              <a:t>next</a:t>
            </a:r>
            <a:r>
              <a:rPr lang="de-DE" dirty="0" smtClean="0"/>
              <a:t> </a:t>
            </a:r>
            <a:r>
              <a:rPr lang="de-DE" dirty="0" err="1" smtClean="0"/>
              <a:t>slide</a:t>
            </a:r>
            <a:r>
              <a:rPr lang="de-DE" dirty="0" smtClean="0"/>
              <a:t>)</a:t>
            </a:r>
          </a:p>
          <a:p>
            <a:pPr marL="285750" indent="-285750">
              <a:buFont typeface="Arial"/>
              <a:buChar char="•"/>
            </a:pPr>
            <a:r>
              <a:rPr lang="de-DE" dirty="0" smtClean="0"/>
              <a:t>A </a:t>
            </a:r>
            <a:r>
              <a:rPr lang="de-DE" dirty="0" err="1" smtClean="0"/>
              <a:t>refinement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step</a:t>
            </a:r>
            <a:r>
              <a:rPr lang="de-DE" dirty="0" smtClean="0"/>
              <a:t> 3 </a:t>
            </a:r>
            <a:r>
              <a:rPr lang="de-DE" dirty="0" err="1" smtClean="0"/>
              <a:t>possible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4 </a:t>
            </a:r>
            <a:r>
              <a:rPr lang="de-DE" dirty="0" err="1" smtClean="0"/>
              <a:t>rules</a:t>
            </a:r>
            <a:r>
              <a:rPr lang="de-DE" dirty="0" smtClean="0"/>
              <a:t> (</a:t>
            </a:r>
            <a:r>
              <a:rPr lang="de-DE" dirty="0" err="1" smtClean="0"/>
              <a:t>thereafter</a:t>
            </a:r>
            <a:r>
              <a:rPr lang="de-DE" dirty="0" smtClean="0"/>
              <a:t>)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23528" y="332656"/>
            <a:ext cx="8064896" cy="64633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/>
              <a:t>Note: „</a:t>
            </a:r>
            <a:r>
              <a:rPr lang="de-DE" dirty="0" err="1" smtClean="0"/>
              <a:t>Possible</a:t>
            </a:r>
            <a:r>
              <a:rPr lang="de-DE" dirty="0" smtClean="0"/>
              <a:t>“ in </a:t>
            </a:r>
            <a:r>
              <a:rPr lang="de-DE" dirty="0" err="1" smtClean="0"/>
              <a:t>step</a:t>
            </a:r>
            <a:r>
              <a:rPr lang="de-DE" dirty="0" smtClean="0"/>
              <a:t> 3 </a:t>
            </a:r>
            <a:r>
              <a:rPr lang="de-DE" dirty="0" err="1" smtClean="0"/>
              <a:t>means</a:t>
            </a:r>
            <a:r>
              <a:rPr lang="de-DE" dirty="0" smtClean="0"/>
              <a:t>: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/>
              <a:t>c</a:t>
            </a:r>
            <a:r>
              <a:rPr lang="de-DE" dirty="0" err="1" smtClean="0"/>
              <a:t>an</a:t>
            </a:r>
            <a:r>
              <a:rPr lang="de-DE" dirty="0" smtClean="0"/>
              <a:t> find </a:t>
            </a:r>
            <a:r>
              <a:rPr lang="de-DE" dirty="0" err="1" smtClean="0"/>
              <a:t>two</a:t>
            </a:r>
            <a:r>
              <a:rPr lang="de-DE" dirty="0" smtClean="0"/>
              <a:t> </a:t>
            </a:r>
            <a:r>
              <a:rPr lang="de-DE" dirty="0" err="1" smtClean="0"/>
              <a:t>patterns</a:t>
            </a:r>
            <a:r>
              <a:rPr lang="de-DE" dirty="0" smtClean="0"/>
              <a:t> such </a:t>
            </a:r>
            <a:r>
              <a:rPr lang="de-DE" dirty="0" err="1" smtClean="0"/>
              <a:t>that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edge</a:t>
            </a:r>
            <a:r>
              <a:rPr lang="de-DE" dirty="0" smtClean="0"/>
              <a:t> A-B </a:t>
            </a:r>
            <a:r>
              <a:rPr lang="de-DE" dirty="0" err="1" smtClean="0"/>
              <a:t>becomes</a:t>
            </a:r>
            <a:r>
              <a:rPr lang="de-DE" dirty="0" smtClean="0"/>
              <a:t> A</a:t>
            </a:r>
            <a:r>
              <a:rPr lang="de-DE" smtClean="0"/>
              <a:t>-&gt;B </a:t>
            </a:r>
            <a:r>
              <a:rPr lang="de-DE" dirty="0" smtClean="0"/>
              <a:t>but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A&lt;-B, </a:t>
            </a:r>
            <a:r>
              <a:rPr lang="de-DE" dirty="0" err="1" smtClean="0"/>
              <a:t>then</a:t>
            </a:r>
            <a:r>
              <a:rPr lang="de-DE" dirty="0" smtClean="0"/>
              <a:t> do not orient. 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270306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PC algorithm (</a:t>
            </a:r>
            <a:r>
              <a:rPr lang="en-US" dirty="0" err="1" smtClean="0"/>
              <a:t>Spirtes</a:t>
            </a:r>
            <a:r>
              <a:rPr lang="en-US"/>
              <a:t> </a:t>
            </a:r>
            <a:r>
              <a:rPr lang="en-US" smtClean="0"/>
              <a:t>&amp; </a:t>
            </a:r>
            <a:r>
              <a:rPr lang="en-US" dirty="0" err="1" smtClean="0"/>
              <a:t>Glymour</a:t>
            </a:r>
            <a:r>
              <a:rPr lang="en-US" dirty="0" smtClean="0"/>
              <a:t>, 1991) 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439248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Remember Step 1 of IC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Add (undirected) edge </a:t>
            </a:r>
            <a:r>
              <a:rPr lang="en-US" dirty="0">
                <a:solidFill>
                  <a:srgbClr val="008380"/>
                </a:solidFill>
              </a:rPr>
              <a:t>A-B</a:t>
            </a:r>
            <a:r>
              <a:rPr lang="en-US" dirty="0"/>
              <a:t> </a:t>
            </a:r>
            <a:r>
              <a:rPr lang="en-US" dirty="0" err="1"/>
              <a:t>iff</a:t>
            </a:r>
            <a:r>
              <a:rPr lang="en-US" dirty="0"/>
              <a:t> there is no set of RVs  </a:t>
            </a:r>
            <a:r>
              <a:rPr lang="en-US" b="1" dirty="0">
                <a:solidFill>
                  <a:srgbClr val="008380"/>
                </a:solidFill>
              </a:rPr>
              <a:t>Z </a:t>
            </a:r>
            <a:r>
              <a:rPr lang="en-US" dirty="0"/>
              <a:t> such that </a:t>
            </a:r>
            <a:r>
              <a:rPr lang="en-US" dirty="0">
                <a:solidFill>
                  <a:srgbClr val="008380"/>
                </a:solidFill>
              </a:rPr>
              <a:t>(A⫫B|</a:t>
            </a:r>
            <a:r>
              <a:rPr lang="en-US" b="1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)</a:t>
            </a:r>
            <a:r>
              <a:rPr lang="en-US" baseline="-25000" dirty="0">
                <a:solidFill>
                  <a:srgbClr val="008380"/>
                </a:solidFill>
              </a:rPr>
              <a:t>P. </a:t>
            </a:r>
            <a:r>
              <a:rPr lang="en-US" dirty="0"/>
              <a:t>Otherwise let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baseline="-25000" dirty="0">
                <a:solidFill>
                  <a:srgbClr val="008380"/>
                </a:solidFill>
              </a:rPr>
              <a:t>AB</a:t>
            </a:r>
            <a:r>
              <a:rPr lang="en-US" dirty="0">
                <a:solidFill>
                  <a:srgbClr val="00838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denote some set </a:t>
            </a:r>
            <a:r>
              <a:rPr lang="en-US" dirty="0">
                <a:solidFill>
                  <a:srgbClr val="008380"/>
                </a:solidFill>
              </a:rPr>
              <a:t>Z </a:t>
            </a:r>
            <a:r>
              <a:rPr lang="en-US" dirty="0">
                <a:solidFill>
                  <a:srgbClr val="000000"/>
                </a:solidFill>
              </a:rPr>
              <a:t>with</a:t>
            </a:r>
            <a:r>
              <a:rPr lang="en-US" dirty="0">
                <a:solidFill>
                  <a:srgbClr val="008380"/>
                </a:solidFill>
              </a:rPr>
              <a:t> (A⫫B|</a:t>
            </a:r>
            <a:r>
              <a:rPr lang="en-US" b="1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)</a:t>
            </a:r>
            <a:r>
              <a:rPr lang="en-US" baseline="-25000" dirty="0">
                <a:solidFill>
                  <a:srgbClr val="008380"/>
                </a:solidFill>
              </a:rPr>
              <a:t>P.</a:t>
            </a:r>
            <a:r>
              <a:rPr lang="en-US" dirty="0"/>
              <a:t> </a:t>
            </a:r>
          </a:p>
          <a:p>
            <a:pPr>
              <a:defRPr/>
            </a:pPr>
            <a:r>
              <a:rPr lang="en-US" dirty="0" smtClean="0"/>
              <a:t>Have to search all possible sets </a:t>
            </a:r>
            <a:r>
              <a:rPr lang="en-US" b="1" dirty="0" smtClean="0">
                <a:solidFill>
                  <a:srgbClr val="008380"/>
                </a:solidFill>
              </a:rPr>
              <a:t>Z</a:t>
            </a:r>
            <a:r>
              <a:rPr lang="en-US" dirty="0" smtClean="0"/>
              <a:t> of RVs for given nodes </a:t>
            </a:r>
            <a:r>
              <a:rPr lang="en-US" dirty="0" smtClean="0">
                <a:solidFill>
                  <a:srgbClr val="008380"/>
                </a:solidFill>
              </a:rPr>
              <a:t>A,B</a:t>
            </a:r>
          </a:p>
          <a:p>
            <a:pPr lvl="1">
              <a:defRPr/>
            </a:pPr>
            <a:r>
              <a:rPr lang="en-US" dirty="0" smtClean="0"/>
              <a:t>Done systematically by sets of cardinality 0,1,2,3…</a:t>
            </a:r>
          </a:p>
          <a:p>
            <a:pPr lvl="1">
              <a:defRPr/>
            </a:pPr>
            <a:r>
              <a:rPr lang="en-US" dirty="0" smtClean="0"/>
              <a:t>Remove edges from graph as soon as independence found</a:t>
            </a:r>
          </a:p>
          <a:p>
            <a:pPr lvl="1">
              <a:defRPr/>
            </a:pPr>
            <a:r>
              <a:rPr lang="en-US" dirty="0" smtClean="0"/>
              <a:t>Polynomial time for graphs of finite degree (because can restricted search for </a:t>
            </a:r>
            <a:r>
              <a:rPr lang="en-US" b="1" dirty="0" smtClean="0">
                <a:solidFill>
                  <a:srgbClr val="008380"/>
                </a:solidFill>
              </a:rPr>
              <a:t>Z</a:t>
            </a:r>
            <a:r>
              <a:rPr lang="en-US" dirty="0" smtClean="0"/>
              <a:t> to nodes adjacent to </a:t>
            </a:r>
            <a:r>
              <a:rPr lang="en-US" dirty="0" smtClean="0">
                <a:solidFill>
                  <a:srgbClr val="008380"/>
                </a:solidFill>
              </a:rPr>
              <a:t>A,B</a:t>
            </a:r>
            <a:r>
              <a:rPr lang="en-US" dirty="0" smtClean="0"/>
              <a:t>) 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 smtClean="0"/>
          </a:p>
          <a:p>
            <a:pPr marL="457200" lvl="1" indent="0">
              <a:buNone/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57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199444" y="5827889"/>
            <a:ext cx="6779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>
                <a:solidFill>
                  <a:srgbClr val="0000FF"/>
                </a:solidFill>
              </a:rPr>
              <a:t>P.Spirtes</a:t>
            </a:r>
            <a:r>
              <a:rPr lang="de-DE" dirty="0" smtClean="0">
                <a:solidFill>
                  <a:srgbClr val="0000FF"/>
                </a:solidFill>
              </a:rPr>
              <a:t>, C. </a:t>
            </a:r>
            <a:r>
              <a:rPr lang="de-DE" dirty="0" err="1" smtClean="0">
                <a:solidFill>
                  <a:srgbClr val="0000FF"/>
                </a:solidFill>
              </a:rPr>
              <a:t>Glymour</a:t>
            </a:r>
            <a:r>
              <a:rPr lang="de-DE" dirty="0" smtClean="0">
                <a:solidFill>
                  <a:srgbClr val="0000FF"/>
                </a:solidFill>
              </a:rPr>
              <a:t>:  </a:t>
            </a:r>
            <a:r>
              <a:rPr lang="de-DE" dirty="0">
                <a:solidFill>
                  <a:srgbClr val="0000FF"/>
                </a:solidFill>
              </a:rPr>
              <a:t>A</a:t>
            </a:r>
            <a:r>
              <a:rPr lang="de-DE" dirty="0" smtClean="0">
                <a:solidFill>
                  <a:srgbClr val="0000FF"/>
                </a:solidFill>
              </a:rPr>
              <a:t>n </a:t>
            </a:r>
            <a:r>
              <a:rPr lang="de-DE" dirty="0" err="1" smtClean="0">
                <a:solidFill>
                  <a:srgbClr val="0000FF"/>
                </a:solidFill>
              </a:rPr>
              <a:t>algorithm</a:t>
            </a:r>
            <a:r>
              <a:rPr lang="de-DE" dirty="0" smtClean="0">
                <a:solidFill>
                  <a:srgbClr val="0000FF"/>
                </a:solidFill>
              </a:rPr>
              <a:t> </a:t>
            </a:r>
            <a:r>
              <a:rPr lang="de-DE" dirty="0" err="1" smtClean="0">
                <a:solidFill>
                  <a:srgbClr val="0000FF"/>
                </a:solidFill>
              </a:rPr>
              <a:t>for</a:t>
            </a:r>
            <a:r>
              <a:rPr lang="de-DE" dirty="0" smtClean="0">
                <a:solidFill>
                  <a:srgbClr val="0000FF"/>
                </a:solidFill>
              </a:rPr>
              <a:t> fast </a:t>
            </a:r>
            <a:r>
              <a:rPr lang="de-DE" dirty="0" err="1" smtClean="0">
                <a:solidFill>
                  <a:srgbClr val="0000FF"/>
                </a:solidFill>
              </a:rPr>
              <a:t>recovery</a:t>
            </a:r>
            <a:r>
              <a:rPr lang="de-DE" dirty="0" smtClean="0">
                <a:solidFill>
                  <a:srgbClr val="0000FF"/>
                </a:solidFill>
              </a:rPr>
              <a:t> </a:t>
            </a:r>
            <a:r>
              <a:rPr lang="de-DE" dirty="0" err="1" smtClean="0">
                <a:solidFill>
                  <a:srgbClr val="0000FF"/>
                </a:solidFill>
              </a:rPr>
              <a:t>of</a:t>
            </a:r>
            <a:r>
              <a:rPr lang="de-DE" dirty="0" smtClean="0">
                <a:solidFill>
                  <a:srgbClr val="0000FF"/>
                </a:solidFill>
              </a:rPr>
              <a:t> </a:t>
            </a:r>
            <a:r>
              <a:rPr lang="de-DE" dirty="0" err="1" smtClean="0">
                <a:solidFill>
                  <a:srgbClr val="0000FF"/>
                </a:solidFill>
              </a:rPr>
              <a:t>sparse</a:t>
            </a:r>
            <a:r>
              <a:rPr lang="de-DE" dirty="0" smtClean="0">
                <a:solidFill>
                  <a:srgbClr val="0000FF"/>
                </a:solidFill>
              </a:rPr>
              <a:t> </a:t>
            </a:r>
          </a:p>
          <a:p>
            <a:r>
              <a:rPr lang="de-DE" dirty="0" err="1" smtClean="0">
                <a:solidFill>
                  <a:srgbClr val="0000FF"/>
                </a:solidFill>
              </a:rPr>
              <a:t>causal</a:t>
            </a:r>
            <a:r>
              <a:rPr lang="de-DE" dirty="0" smtClean="0">
                <a:solidFill>
                  <a:srgbClr val="0000FF"/>
                </a:solidFill>
              </a:rPr>
              <a:t> </a:t>
            </a:r>
            <a:r>
              <a:rPr lang="de-DE" dirty="0" err="1" smtClean="0">
                <a:solidFill>
                  <a:srgbClr val="0000FF"/>
                </a:solidFill>
              </a:rPr>
              <a:t>graphs</a:t>
            </a:r>
            <a:r>
              <a:rPr lang="de-DE" dirty="0" smtClean="0">
                <a:solidFill>
                  <a:srgbClr val="0000FF"/>
                </a:solidFill>
              </a:rPr>
              <a:t>. </a:t>
            </a:r>
            <a:r>
              <a:rPr lang="de-DE" dirty="0" err="1" smtClean="0">
                <a:solidFill>
                  <a:srgbClr val="0000FF"/>
                </a:solidFill>
              </a:rPr>
              <a:t>Social</a:t>
            </a:r>
            <a:r>
              <a:rPr lang="de-DE" dirty="0" smtClean="0">
                <a:solidFill>
                  <a:srgbClr val="0000FF"/>
                </a:solidFill>
              </a:rPr>
              <a:t> Science Computer Review 9: 62-72, 1991.</a:t>
            </a:r>
          </a:p>
        </p:txBody>
      </p:sp>
    </p:spTree>
    <p:extLst>
      <p:ext uri="{BB962C8B-B14F-4D97-AF65-F5344CB8AC3E}">
        <p14:creationId xmlns:p14="http://schemas.microsoft.com/office/powerpoint/2010/main" val="750887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680519"/>
          </a:xfrm>
          <a:ln>
            <a:solidFill>
              <a:srgbClr val="0000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dirty="0">
                <a:solidFill>
                  <a:srgbClr val="0000FF"/>
                </a:solidFill>
              </a:rPr>
              <a:t>IC-</a:t>
            </a:r>
            <a:r>
              <a:rPr lang="en-US" dirty="0" smtClean="0">
                <a:solidFill>
                  <a:srgbClr val="0000FF"/>
                </a:solidFill>
              </a:rPr>
              <a:t>Algorithm (with rule-specified last step) 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 smtClean="0"/>
              <a:t>as before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 smtClean="0"/>
              <a:t>as before</a:t>
            </a:r>
            <a:endParaRPr lang="en-US" sz="2400" dirty="0" smtClean="0"/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 smtClean="0"/>
              <a:t>Orient undirected </a:t>
            </a:r>
            <a:r>
              <a:rPr lang="en-US" dirty="0"/>
              <a:t>edges as </a:t>
            </a:r>
            <a:r>
              <a:rPr lang="en-US" dirty="0" smtClean="0"/>
              <a:t>follows</a:t>
            </a:r>
          </a:p>
          <a:p>
            <a:pPr lvl="2"/>
            <a:r>
              <a:rPr lang="en-US" dirty="0" smtClean="0">
                <a:solidFill>
                  <a:srgbClr val="008380"/>
                </a:solidFill>
              </a:rPr>
              <a:t>B </a:t>
            </a:r>
            <a:r>
              <a:rPr lang="en-US" dirty="0">
                <a:solidFill>
                  <a:srgbClr val="008380"/>
                </a:solidFill>
              </a:rPr>
              <a:t>— </a:t>
            </a:r>
            <a:r>
              <a:rPr lang="en-US" dirty="0" smtClean="0">
                <a:solidFill>
                  <a:srgbClr val="008380"/>
                </a:solidFill>
              </a:rPr>
              <a:t>C  </a:t>
            </a:r>
            <a:r>
              <a:rPr lang="en-US" dirty="0"/>
              <a:t>into </a:t>
            </a:r>
            <a:r>
              <a:rPr lang="en-US" dirty="0" smtClean="0">
                <a:solidFill>
                  <a:srgbClr val="008380"/>
                </a:solidFill>
              </a:rPr>
              <a:t>B</a:t>
            </a:r>
            <a:r>
              <a:rPr lang="en-US" dirty="0" smtClean="0">
                <a:solidFill>
                  <a:srgbClr val="008380"/>
                </a:solidFill>
                <a:cs typeface="Times New Roman" charset="0"/>
              </a:rPr>
              <a:t>→C </a:t>
            </a:r>
            <a:r>
              <a:rPr lang="en-US" dirty="0" smtClean="0">
                <a:cs typeface="Times New Roman" charset="0"/>
              </a:rPr>
              <a:t>if there is </a:t>
            </a:r>
            <a:r>
              <a:rPr lang="en-US" dirty="0">
                <a:cs typeface="Times New Roman" charset="0"/>
              </a:rPr>
              <a:t>an arrow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 </a:t>
            </a:r>
            <a:r>
              <a:rPr lang="en-US" dirty="0" smtClean="0">
                <a:solidFill>
                  <a:srgbClr val="008380"/>
                </a:solidFill>
                <a:cs typeface="Times New Roman" charset="0"/>
              </a:rPr>
              <a:t>A→B </a:t>
            </a:r>
            <a:r>
              <a:rPr lang="en-US" dirty="0" err="1" smtClean="0">
                <a:cs typeface="Times New Roman" charset="0"/>
              </a:rPr>
              <a:t>s.t.</a:t>
            </a:r>
            <a:r>
              <a:rPr lang="en-US" dirty="0" smtClean="0">
                <a:cs typeface="Times New Roman" charset="0"/>
              </a:rPr>
              <a:t> </a:t>
            </a:r>
            <a:r>
              <a:rPr lang="en-US" dirty="0">
                <a:solidFill>
                  <a:srgbClr val="008380"/>
                </a:solidFill>
                <a:cs typeface="Times New Roman" charset="0"/>
              </a:rPr>
              <a:t>A</a:t>
            </a:r>
            <a:r>
              <a:rPr lang="en-US" dirty="0" smtClean="0">
                <a:cs typeface="Times New Roman" charset="0"/>
              </a:rPr>
              <a:t> </a:t>
            </a:r>
            <a:r>
              <a:rPr lang="en-US" dirty="0">
                <a:cs typeface="Times New Roman" charset="0"/>
              </a:rPr>
              <a:t>and </a:t>
            </a:r>
            <a:r>
              <a:rPr lang="en-US" dirty="0" smtClean="0">
                <a:solidFill>
                  <a:srgbClr val="008380"/>
                </a:solidFill>
                <a:cs typeface="Times New Roman" charset="0"/>
              </a:rPr>
              <a:t>C</a:t>
            </a:r>
            <a:r>
              <a:rPr lang="en-US" dirty="0" smtClean="0">
                <a:cs typeface="Times New Roman" charset="0"/>
              </a:rPr>
              <a:t> </a:t>
            </a:r>
            <a:r>
              <a:rPr lang="en-US" dirty="0">
                <a:cs typeface="Times New Roman" charset="0"/>
              </a:rPr>
              <a:t>are </a:t>
            </a:r>
            <a:r>
              <a:rPr lang="en-US" dirty="0" smtClean="0">
                <a:cs typeface="Times New Roman" charset="0"/>
              </a:rPr>
              <a:t>not </a:t>
            </a:r>
            <a:r>
              <a:rPr lang="en-US" dirty="0">
                <a:cs typeface="Times New Roman" charset="0"/>
              </a:rPr>
              <a:t>adjacent</a:t>
            </a:r>
            <a:r>
              <a:rPr lang="en-US" dirty="0" smtClean="0">
                <a:cs typeface="Times New Roman" charset="0"/>
              </a:rPr>
              <a:t>;</a:t>
            </a:r>
          </a:p>
          <a:p>
            <a:pPr lvl="2"/>
            <a:r>
              <a:rPr lang="en-US" dirty="0" smtClean="0">
                <a:solidFill>
                  <a:srgbClr val="008380"/>
                </a:solidFill>
              </a:rPr>
              <a:t>A </a:t>
            </a:r>
            <a:r>
              <a:rPr lang="en-US" dirty="0">
                <a:solidFill>
                  <a:srgbClr val="008380"/>
                </a:solidFill>
              </a:rPr>
              <a:t>— B</a:t>
            </a:r>
            <a:r>
              <a:rPr lang="en-US" dirty="0" smtClean="0">
                <a:solidFill>
                  <a:srgbClr val="008380"/>
                </a:solidFill>
              </a:rPr>
              <a:t>  </a:t>
            </a:r>
            <a:r>
              <a:rPr lang="en-US" dirty="0"/>
              <a:t>into </a:t>
            </a:r>
            <a:r>
              <a:rPr lang="en-US" dirty="0" smtClean="0">
                <a:solidFill>
                  <a:srgbClr val="008380"/>
                </a:solidFill>
              </a:rPr>
              <a:t>A</a:t>
            </a:r>
            <a:r>
              <a:rPr lang="en-US" dirty="0" smtClean="0">
                <a:solidFill>
                  <a:srgbClr val="008380"/>
                </a:solidFill>
                <a:cs typeface="Times New Roman" charset="0"/>
              </a:rPr>
              <a:t>→B  </a:t>
            </a:r>
            <a:r>
              <a:rPr lang="en-US" dirty="0" smtClean="0">
                <a:cs typeface="Times New Roman" charset="0"/>
              </a:rPr>
              <a:t>if there </a:t>
            </a:r>
            <a:r>
              <a:rPr lang="en-US" dirty="0">
                <a:cs typeface="Times New Roman" charset="0"/>
              </a:rPr>
              <a:t>is a chain </a:t>
            </a:r>
            <a:r>
              <a:rPr lang="en-US" dirty="0" smtClean="0">
                <a:solidFill>
                  <a:srgbClr val="008380"/>
                </a:solidFill>
                <a:cs typeface="Times New Roman" charset="0"/>
              </a:rPr>
              <a:t>A→C→B</a:t>
            </a:r>
            <a:r>
              <a:rPr lang="en-US" dirty="0" smtClean="0">
                <a:cs typeface="Times New Roman" charset="0"/>
              </a:rPr>
              <a:t>;</a:t>
            </a:r>
          </a:p>
          <a:p>
            <a:pPr lvl="2"/>
            <a:r>
              <a:rPr lang="en-US" dirty="0" smtClean="0">
                <a:solidFill>
                  <a:srgbClr val="008380"/>
                </a:solidFill>
              </a:rPr>
              <a:t>A </a:t>
            </a:r>
            <a:r>
              <a:rPr lang="en-US" dirty="0">
                <a:solidFill>
                  <a:srgbClr val="008380"/>
                </a:solidFill>
              </a:rPr>
              <a:t>— </a:t>
            </a:r>
            <a:r>
              <a:rPr lang="en-US" dirty="0" smtClean="0">
                <a:solidFill>
                  <a:srgbClr val="008380"/>
                </a:solidFill>
              </a:rPr>
              <a:t>B  </a:t>
            </a:r>
            <a:r>
              <a:rPr lang="en-US" dirty="0"/>
              <a:t>into </a:t>
            </a:r>
            <a:r>
              <a:rPr lang="en-US" dirty="0" smtClean="0">
                <a:solidFill>
                  <a:srgbClr val="008380"/>
                </a:solidFill>
              </a:rPr>
              <a:t>A</a:t>
            </a:r>
            <a:r>
              <a:rPr lang="en-US" dirty="0" smtClean="0">
                <a:solidFill>
                  <a:srgbClr val="008380"/>
                </a:solidFill>
                <a:cs typeface="Times New Roman" charset="0"/>
              </a:rPr>
              <a:t>→B </a:t>
            </a:r>
            <a:r>
              <a:rPr lang="en-US" dirty="0" smtClean="0">
                <a:cs typeface="Times New Roman" charset="0"/>
              </a:rPr>
              <a:t>if there are two </a:t>
            </a:r>
            <a:r>
              <a:rPr lang="en-US" dirty="0">
                <a:cs typeface="Times New Roman" charset="0"/>
              </a:rPr>
              <a:t>chains </a:t>
            </a:r>
            <a:r>
              <a:rPr lang="en-US" dirty="0" smtClean="0">
                <a:solidFill>
                  <a:srgbClr val="008380"/>
                </a:solidFill>
                <a:cs typeface="Times New Roman" charset="0"/>
              </a:rPr>
              <a:t>A</a:t>
            </a:r>
            <a:r>
              <a:rPr lang="en-US" dirty="0" smtClean="0">
                <a:solidFill>
                  <a:srgbClr val="008380"/>
                </a:solidFill>
                <a:latin typeface="Times New Roman"/>
                <a:cs typeface="Times New Roman" charset="0"/>
              </a:rPr>
              <a:t>—</a:t>
            </a:r>
            <a:r>
              <a:rPr lang="en-US" dirty="0" smtClean="0">
                <a:solidFill>
                  <a:srgbClr val="008380"/>
                </a:solidFill>
                <a:cs typeface="Times New Roman" charset="0"/>
              </a:rPr>
              <a:t>C→B</a:t>
            </a:r>
            <a:r>
              <a:rPr lang="en-US" dirty="0" smtClean="0">
                <a:cs typeface="Times New Roman" charset="0"/>
              </a:rPr>
              <a:t> </a:t>
            </a:r>
            <a:r>
              <a:rPr lang="en-US" dirty="0">
                <a:cs typeface="Times New Roman" charset="0"/>
              </a:rPr>
              <a:t>and </a:t>
            </a:r>
            <a:r>
              <a:rPr lang="en-US" dirty="0" smtClean="0">
                <a:solidFill>
                  <a:srgbClr val="008380"/>
                </a:solidFill>
                <a:cs typeface="Times New Roman" charset="0"/>
              </a:rPr>
              <a:t>A</a:t>
            </a:r>
            <a:r>
              <a:rPr lang="en-US" dirty="0" smtClean="0">
                <a:solidFill>
                  <a:srgbClr val="008380"/>
                </a:solidFill>
                <a:latin typeface="Times New Roman"/>
                <a:cs typeface="Times New Roman" charset="0"/>
              </a:rPr>
              <a:t>—</a:t>
            </a:r>
            <a:r>
              <a:rPr lang="en-US" dirty="0" smtClean="0">
                <a:solidFill>
                  <a:srgbClr val="008380"/>
                </a:solidFill>
                <a:cs typeface="Times New Roman" charset="0"/>
              </a:rPr>
              <a:t>D→B </a:t>
            </a:r>
            <a:r>
              <a:rPr lang="en-US" dirty="0">
                <a:cs typeface="Times New Roman" charset="0"/>
              </a:rPr>
              <a:t>such that </a:t>
            </a:r>
            <a:r>
              <a:rPr lang="en-US" dirty="0" smtClean="0">
                <a:solidFill>
                  <a:srgbClr val="008380"/>
                </a:solidFill>
                <a:cs typeface="Times New Roman" charset="0"/>
              </a:rPr>
              <a:t>C</a:t>
            </a:r>
            <a:r>
              <a:rPr lang="en-US" dirty="0" smtClean="0">
                <a:cs typeface="Times New Roman" charset="0"/>
              </a:rPr>
              <a:t> </a:t>
            </a:r>
            <a:r>
              <a:rPr lang="en-US" dirty="0">
                <a:cs typeface="Times New Roman" charset="0"/>
              </a:rPr>
              <a:t>and </a:t>
            </a:r>
            <a:r>
              <a:rPr lang="en-US" dirty="0" smtClean="0">
                <a:solidFill>
                  <a:srgbClr val="008380"/>
                </a:solidFill>
                <a:cs typeface="Times New Roman" charset="0"/>
              </a:rPr>
              <a:t>D</a:t>
            </a:r>
            <a:r>
              <a:rPr lang="en-US" dirty="0" smtClean="0">
                <a:cs typeface="Times New Roman" charset="0"/>
              </a:rPr>
              <a:t> </a:t>
            </a:r>
            <a:r>
              <a:rPr lang="en-US" dirty="0">
                <a:cs typeface="Times New Roman" charset="0"/>
              </a:rPr>
              <a:t>are nonadjacent</a:t>
            </a:r>
            <a:r>
              <a:rPr lang="en-US" dirty="0" smtClean="0">
                <a:cs typeface="Times New Roman" charset="0"/>
              </a:rPr>
              <a:t>;</a:t>
            </a:r>
          </a:p>
          <a:p>
            <a:pPr lvl="2"/>
            <a:r>
              <a:rPr lang="en-US" dirty="0">
                <a:solidFill>
                  <a:srgbClr val="008380"/>
                </a:solidFill>
              </a:rPr>
              <a:t>A</a:t>
            </a:r>
            <a:r>
              <a:rPr lang="en-US" dirty="0" smtClean="0">
                <a:solidFill>
                  <a:srgbClr val="008380"/>
                </a:solidFill>
              </a:rPr>
              <a:t> </a:t>
            </a:r>
            <a:r>
              <a:rPr lang="en-US" dirty="0">
                <a:solidFill>
                  <a:srgbClr val="008380"/>
                </a:solidFill>
              </a:rPr>
              <a:t>— </a:t>
            </a:r>
            <a:r>
              <a:rPr lang="en-US" dirty="0" smtClean="0">
                <a:solidFill>
                  <a:srgbClr val="008380"/>
                </a:solidFill>
              </a:rPr>
              <a:t>B  </a:t>
            </a:r>
            <a:r>
              <a:rPr lang="en-US" dirty="0"/>
              <a:t>into </a:t>
            </a:r>
            <a:r>
              <a:rPr lang="en-US" dirty="0" smtClean="0">
                <a:solidFill>
                  <a:srgbClr val="008380"/>
                </a:solidFill>
              </a:rPr>
              <a:t>A</a:t>
            </a:r>
            <a:r>
              <a:rPr lang="en-US" dirty="0" smtClean="0">
                <a:solidFill>
                  <a:srgbClr val="008380"/>
                </a:solidFill>
                <a:cs typeface="Times New Roman" charset="0"/>
              </a:rPr>
              <a:t>→B </a:t>
            </a:r>
            <a:r>
              <a:rPr lang="en-US" dirty="0" smtClean="0">
                <a:cs typeface="Times New Roman" charset="0"/>
              </a:rPr>
              <a:t>if there </a:t>
            </a:r>
            <a:r>
              <a:rPr lang="en-US" dirty="0">
                <a:cs typeface="Times New Roman" charset="0"/>
              </a:rPr>
              <a:t>are two chains </a:t>
            </a:r>
            <a:r>
              <a:rPr lang="en-US" dirty="0" smtClean="0">
                <a:solidFill>
                  <a:srgbClr val="008380"/>
                </a:solidFill>
                <a:cs typeface="Times New Roman" charset="0"/>
              </a:rPr>
              <a:t>A</a:t>
            </a:r>
            <a:r>
              <a:rPr lang="en-US" dirty="0" smtClean="0">
                <a:solidFill>
                  <a:srgbClr val="008380"/>
                </a:solidFill>
                <a:latin typeface="Times New Roman"/>
                <a:cs typeface="Times New Roman" charset="0"/>
              </a:rPr>
              <a:t>—</a:t>
            </a:r>
            <a:r>
              <a:rPr lang="en-US" dirty="0" smtClean="0">
                <a:solidFill>
                  <a:srgbClr val="008380"/>
                </a:solidFill>
                <a:cs typeface="Times New Roman" charset="0"/>
              </a:rPr>
              <a:t>C→D</a:t>
            </a:r>
            <a:r>
              <a:rPr lang="en-US" dirty="0" smtClean="0">
                <a:cs typeface="Times New Roman" charset="0"/>
              </a:rPr>
              <a:t> </a:t>
            </a:r>
            <a:r>
              <a:rPr lang="en-US" dirty="0">
                <a:cs typeface="Times New Roman" charset="0"/>
              </a:rPr>
              <a:t>and </a:t>
            </a:r>
            <a:r>
              <a:rPr lang="en-US" dirty="0" smtClean="0">
                <a:solidFill>
                  <a:srgbClr val="008380"/>
                </a:solidFill>
                <a:cs typeface="Times New Roman" charset="0"/>
              </a:rPr>
              <a:t>C→D→B</a:t>
            </a:r>
            <a:r>
              <a:rPr lang="en-US" dirty="0" smtClean="0">
                <a:cs typeface="Times New Roman" charset="0"/>
              </a:rPr>
              <a:t> </a:t>
            </a:r>
            <a:r>
              <a:rPr lang="en-US" dirty="0" err="1" smtClean="0">
                <a:cs typeface="Times New Roman" charset="0"/>
              </a:rPr>
              <a:t>s.t.</a:t>
            </a:r>
            <a:r>
              <a:rPr lang="en-US" dirty="0" smtClean="0">
                <a:cs typeface="Times New Roman" charset="0"/>
              </a:rPr>
              <a:t>  </a:t>
            </a:r>
            <a:r>
              <a:rPr lang="en-US" dirty="0" smtClean="0">
                <a:solidFill>
                  <a:srgbClr val="008380"/>
                </a:solidFill>
                <a:cs typeface="Times New Roman" charset="0"/>
              </a:rPr>
              <a:t>C</a:t>
            </a:r>
            <a:r>
              <a:rPr lang="en-US" dirty="0" smtClean="0">
                <a:cs typeface="Times New Roman" charset="0"/>
              </a:rPr>
              <a:t> </a:t>
            </a:r>
            <a:r>
              <a:rPr lang="en-US" dirty="0">
                <a:cs typeface="Times New Roman" charset="0"/>
              </a:rPr>
              <a:t>and </a:t>
            </a:r>
            <a:r>
              <a:rPr lang="en-US" dirty="0" smtClean="0">
                <a:solidFill>
                  <a:srgbClr val="008380"/>
                </a:solidFill>
                <a:cs typeface="Times New Roman" charset="0"/>
              </a:rPr>
              <a:t>B</a:t>
            </a:r>
            <a:r>
              <a:rPr lang="en-US" dirty="0" smtClean="0">
                <a:cs typeface="Times New Roman" charset="0"/>
              </a:rPr>
              <a:t> </a:t>
            </a:r>
            <a:r>
              <a:rPr lang="en-US" dirty="0">
                <a:cs typeface="Times New Roman" charset="0"/>
              </a:rPr>
              <a:t>are nonadjacent;</a:t>
            </a:r>
          </a:p>
          <a:p>
            <a:pPr marL="914400" lvl="1" indent="-457200">
              <a:buFont typeface="+mj-lt"/>
              <a:buAutoNum type="arabicPeriod"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b="1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58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6188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IC algorithm 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59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323528" y="1556792"/>
            <a:ext cx="8352928" cy="196977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/>
            <a:r>
              <a:rPr lang="en-US" sz="2600" b="1" dirty="0" smtClean="0">
                <a:solidFill>
                  <a:srgbClr val="FF0000"/>
                </a:solidFill>
              </a:rPr>
              <a:t>Theorem</a:t>
            </a:r>
          </a:p>
          <a:p>
            <a:pPr marL="0" lvl="1"/>
            <a:r>
              <a:rPr lang="en-US" sz="2400" dirty="0" smtClean="0"/>
              <a:t>The 4 rules specified in step 3 of the IC algorithm are necessary (</a:t>
            </a:r>
            <a:r>
              <a:rPr lang="en-US" sz="2400" dirty="0" err="1" smtClean="0"/>
              <a:t>Verma</a:t>
            </a:r>
            <a:r>
              <a:rPr lang="en-US" sz="2400" dirty="0" smtClean="0"/>
              <a:t> &amp; Pearl, 1992) and sufficient (Meek, 95) for getting a maximally oriented DAGs compatible with the input-independencies. </a:t>
            </a:r>
            <a:endParaRPr lang="en-US" sz="2400" dirty="0"/>
          </a:p>
        </p:txBody>
      </p:sp>
      <p:sp>
        <p:nvSpPr>
          <p:cNvPr id="6" name="Textfeld 5"/>
          <p:cNvSpPr txBox="1"/>
          <p:nvPr/>
        </p:nvSpPr>
        <p:spPr>
          <a:xfrm>
            <a:off x="323528" y="4005064"/>
            <a:ext cx="8768947" cy="2616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3366FF"/>
                </a:solidFill>
              </a:rPr>
              <a:t>T. </a:t>
            </a:r>
            <a:r>
              <a:rPr lang="de-DE" dirty="0" err="1" smtClean="0">
                <a:solidFill>
                  <a:srgbClr val="3366FF"/>
                </a:solidFill>
              </a:rPr>
              <a:t>Verma</a:t>
            </a:r>
            <a:r>
              <a:rPr lang="de-DE" dirty="0" smtClean="0">
                <a:solidFill>
                  <a:srgbClr val="3366FF"/>
                </a:solidFill>
              </a:rPr>
              <a:t> </a:t>
            </a:r>
            <a:r>
              <a:rPr lang="de-DE" dirty="0" err="1" smtClean="0">
                <a:solidFill>
                  <a:srgbClr val="3366FF"/>
                </a:solidFill>
              </a:rPr>
              <a:t>and</a:t>
            </a:r>
            <a:r>
              <a:rPr lang="de-DE" dirty="0" smtClean="0">
                <a:solidFill>
                  <a:srgbClr val="3366FF"/>
                </a:solidFill>
              </a:rPr>
              <a:t> J. Pearl. An </a:t>
            </a:r>
            <a:r>
              <a:rPr lang="de-DE" dirty="0" err="1" smtClean="0">
                <a:solidFill>
                  <a:srgbClr val="3366FF"/>
                </a:solidFill>
              </a:rPr>
              <a:t>algorithm</a:t>
            </a:r>
            <a:r>
              <a:rPr lang="de-DE" dirty="0" smtClean="0">
                <a:solidFill>
                  <a:srgbClr val="3366FF"/>
                </a:solidFill>
              </a:rPr>
              <a:t> </a:t>
            </a:r>
            <a:r>
              <a:rPr lang="de-DE" dirty="0" err="1" smtClean="0">
                <a:solidFill>
                  <a:srgbClr val="3366FF"/>
                </a:solidFill>
              </a:rPr>
              <a:t>for</a:t>
            </a:r>
            <a:r>
              <a:rPr lang="de-DE" dirty="0" smtClean="0">
                <a:solidFill>
                  <a:srgbClr val="3366FF"/>
                </a:solidFill>
              </a:rPr>
              <a:t> </a:t>
            </a:r>
            <a:r>
              <a:rPr lang="de-DE" dirty="0" err="1" smtClean="0">
                <a:solidFill>
                  <a:srgbClr val="3366FF"/>
                </a:solidFill>
              </a:rPr>
              <a:t>deciding</a:t>
            </a:r>
            <a:r>
              <a:rPr lang="de-DE" dirty="0" smtClean="0">
                <a:solidFill>
                  <a:srgbClr val="3366FF"/>
                </a:solidFill>
              </a:rPr>
              <a:t> </a:t>
            </a:r>
            <a:r>
              <a:rPr lang="de-DE" dirty="0" err="1" smtClean="0">
                <a:solidFill>
                  <a:srgbClr val="3366FF"/>
                </a:solidFill>
              </a:rPr>
              <a:t>if</a:t>
            </a:r>
            <a:r>
              <a:rPr lang="de-DE" dirty="0" smtClean="0">
                <a:solidFill>
                  <a:srgbClr val="3366FF"/>
                </a:solidFill>
              </a:rPr>
              <a:t> </a:t>
            </a:r>
            <a:r>
              <a:rPr lang="de-DE" dirty="0">
                <a:solidFill>
                  <a:srgbClr val="3366FF"/>
                </a:solidFill>
              </a:rPr>
              <a:t>a </a:t>
            </a:r>
            <a:r>
              <a:rPr lang="de-DE" dirty="0" err="1">
                <a:solidFill>
                  <a:srgbClr val="3366FF"/>
                </a:solidFill>
              </a:rPr>
              <a:t>set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of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observed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 smtClean="0">
                <a:solidFill>
                  <a:srgbClr val="3366FF"/>
                </a:solidFill>
              </a:rPr>
              <a:t>independencies</a:t>
            </a:r>
            <a:endParaRPr lang="de-DE" dirty="0" smtClean="0">
              <a:solidFill>
                <a:srgbClr val="3366FF"/>
              </a:solidFill>
            </a:endParaRPr>
          </a:p>
          <a:p>
            <a:r>
              <a:rPr lang="de-DE" dirty="0" smtClean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has</a:t>
            </a:r>
            <a:r>
              <a:rPr lang="de-DE" dirty="0">
                <a:solidFill>
                  <a:srgbClr val="3366FF"/>
                </a:solidFill>
              </a:rPr>
              <a:t> a </a:t>
            </a:r>
            <a:r>
              <a:rPr lang="de-DE" dirty="0" err="1">
                <a:solidFill>
                  <a:srgbClr val="3366FF"/>
                </a:solidFill>
              </a:rPr>
              <a:t>causal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explanation</a:t>
            </a:r>
            <a:r>
              <a:rPr lang="de-DE" dirty="0">
                <a:solidFill>
                  <a:srgbClr val="3366FF"/>
                </a:solidFill>
              </a:rPr>
              <a:t>. </a:t>
            </a:r>
            <a:endParaRPr lang="de-DE" dirty="0" smtClean="0">
              <a:solidFill>
                <a:srgbClr val="3366FF"/>
              </a:solidFill>
            </a:endParaRPr>
          </a:p>
          <a:p>
            <a:r>
              <a:rPr lang="de-DE" dirty="0" smtClean="0">
                <a:solidFill>
                  <a:srgbClr val="3366FF"/>
                </a:solidFill>
              </a:rPr>
              <a:t>In D. Dubois </a:t>
            </a:r>
            <a:r>
              <a:rPr lang="de-DE" dirty="0" err="1" smtClean="0">
                <a:solidFill>
                  <a:srgbClr val="3366FF"/>
                </a:solidFill>
              </a:rPr>
              <a:t>and</a:t>
            </a:r>
            <a:r>
              <a:rPr lang="de-DE" dirty="0" smtClean="0">
                <a:solidFill>
                  <a:srgbClr val="3366FF"/>
                </a:solidFill>
              </a:rPr>
              <a:t> M. P. </a:t>
            </a:r>
            <a:r>
              <a:rPr lang="de-DE" dirty="0" err="1" smtClean="0">
                <a:solidFill>
                  <a:srgbClr val="3366FF"/>
                </a:solidFill>
              </a:rPr>
              <a:t>Wellman</a:t>
            </a:r>
            <a:r>
              <a:rPr lang="de-DE" dirty="0" smtClean="0">
                <a:solidFill>
                  <a:srgbClr val="3366FF"/>
                </a:solidFill>
              </a:rPr>
              <a:t>, </a:t>
            </a:r>
            <a:r>
              <a:rPr lang="de-DE" dirty="0" err="1" smtClean="0">
                <a:solidFill>
                  <a:srgbClr val="3366FF"/>
                </a:solidFill>
              </a:rPr>
              <a:t>editors</a:t>
            </a:r>
            <a:r>
              <a:rPr lang="de-DE" dirty="0" smtClean="0">
                <a:solidFill>
                  <a:srgbClr val="3366FF"/>
                </a:solidFill>
              </a:rPr>
              <a:t>, UAI ’92: </a:t>
            </a:r>
            <a:r>
              <a:rPr lang="de-DE" dirty="0" err="1" smtClean="0">
                <a:solidFill>
                  <a:srgbClr val="3366FF"/>
                </a:solidFill>
              </a:rPr>
              <a:t>Proceedings</a:t>
            </a:r>
            <a:r>
              <a:rPr lang="de-DE" dirty="0" smtClean="0">
                <a:solidFill>
                  <a:srgbClr val="3366FF"/>
                </a:solidFill>
              </a:rPr>
              <a:t> </a:t>
            </a:r>
            <a:r>
              <a:rPr lang="de-DE" dirty="0" err="1" smtClean="0">
                <a:solidFill>
                  <a:srgbClr val="3366FF"/>
                </a:solidFill>
              </a:rPr>
              <a:t>of</a:t>
            </a:r>
            <a:r>
              <a:rPr lang="de-DE" dirty="0" smtClean="0">
                <a:solidFill>
                  <a:srgbClr val="3366FF"/>
                </a:solidFill>
              </a:rPr>
              <a:t> </a:t>
            </a:r>
            <a:r>
              <a:rPr lang="de-DE" dirty="0" err="1" smtClean="0">
                <a:solidFill>
                  <a:srgbClr val="3366FF"/>
                </a:solidFill>
              </a:rPr>
              <a:t>the</a:t>
            </a:r>
            <a:r>
              <a:rPr lang="de-DE" dirty="0" smtClean="0">
                <a:solidFill>
                  <a:srgbClr val="3366FF"/>
                </a:solidFill>
              </a:rPr>
              <a:t> </a:t>
            </a:r>
            <a:r>
              <a:rPr lang="de-DE" dirty="0" err="1" smtClean="0">
                <a:solidFill>
                  <a:srgbClr val="3366FF"/>
                </a:solidFill>
              </a:rPr>
              <a:t>Eighth</a:t>
            </a:r>
            <a:r>
              <a:rPr lang="de-DE" dirty="0" smtClean="0">
                <a:solidFill>
                  <a:srgbClr val="3366FF"/>
                </a:solidFill>
              </a:rPr>
              <a:t> </a:t>
            </a:r>
          </a:p>
          <a:p>
            <a:r>
              <a:rPr lang="de-DE" dirty="0" smtClean="0">
                <a:solidFill>
                  <a:srgbClr val="3366FF"/>
                </a:solidFill>
              </a:rPr>
              <a:t>Annual Conference on </a:t>
            </a:r>
            <a:r>
              <a:rPr lang="de-DE" dirty="0" err="1" smtClean="0">
                <a:solidFill>
                  <a:srgbClr val="3366FF"/>
                </a:solidFill>
              </a:rPr>
              <a:t>Uncertainty</a:t>
            </a:r>
            <a:r>
              <a:rPr lang="de-DE" dirty="0" smtClean="0">
                <a:solidFill>
                  <a:srgbClr val="3366FF"/>
                </a:solidFill>
              </a:rPr>
              <a:t> in </a:t>
            </a:r>
            <a:r>
              <a:rPr lang="de-DE" dirty="0" err="1" smtClean="0">
                <a:solidFill>
                  <a:srgbClr val="3366FF"/>
                </a:solidFill>
              </a:rPr>
              <a:t>Artificial</a:t>
            </a:r>
            <a:r>
              <a:rPr lang="de-DE" dirty="0" smtClean="0">
                <a:solidFill>
                  <a:srgbClr val="3366FF"/>
                </a:solidFill>
              </a:rPr>
              <a:t> </a:t>
            </a:r>
            <a:r>
              <a:rPr lang="de-DE" dirty="0" err="1" smtClean="0">
                <a:solidFill>
                  <a:srgbClr val="3366FF"/>
                </a:solidFill>
              </a:rPr>
              <a:t>Intelligence</a:t>
            </a:r>
            <a:r>
              <a:rPr lang="de-DE" dirty="0" smtClean="0">
                <a:solidFill>
                  <a:srgbClr val="3366FF"/>
                </a:solidFill>
              </a:rPr>
              <a:t>, 1992, </a:t>
            </a:r>
            <a:r>
              <a:rPr lang="de-DE" dirty="0" err="1" smtClean="0">
                <a:solidFill>
                  <a:srgbClr val="3366FF"/>
                </a:solidFill>
              </a:rPr>
              <a:t>pages</a:t>
            </a:r>
            <a:r>
              <a:rPr lang="de-DE" dirty="0" smtClean="0">
                <a:solidFill>
                  <a:srgbClr val="3366FF"/>
                </a:solidFill>
              </a:rPr>
              <a:t> 323–330.</a:t>
            </a:r>
          </a:p>
          <a:p>
            <a:r>
              <a:rPr lang="de-DE" dirty="0" smtClean="0">
                <a:solidFill>
                  <a:srgbClr val="3366FF"/>
                </a:solidFill>
              </a:rPr>
              <a:t> Morgan Kaufmann, 1992.</a:t>
            </a:r>
          </a:p>
          <a:p>
            <a:endParaRPr lang="de-DE" baseline="30000" dirty="0">
              <a:solidFill>
                <a:srgbClr val="3366FF"/>
              </a:solidFill>
            </a:endParaRPr>
          </a:p>
          <a:p>
            <a:r>
              <a:rPr lang="de-DE" dirty="0">
                <a:solidFill>
                  <a:srgbClr val="3366FF"/>
                </a:solidFill>
              </a:rPr>
              <a:t>Christopher </a:t>
            </a:r>
            <a:r>
              <a:rPr lang="de-DE" dirty="0" err="1" smtClean="0">
                <a:solidFill>
                  <a:srgbClr val="3366FF"/>
                </a:solidFill>
              </a:rPr>
              <a:t>Meek</a:t>
            </a:r>
            <a:r>
              <a:rPr lang="de-DE" dirty="0" smtClean="0">
                <a:solidFill>
                  <a:srgbClr val="3366FF"/>
                </a:solidFill>
              </a:rPr>
              <a:t>: </a:t>
            </a:r>
            <a:r>
              <a:rPr lang="de-DE" dirty="0" err="1" smtClean="0">
                <a:solidFill>
                  <a:srgbClr val="3366FF"/>
                </a:solidFill>
              </a:rPr>
              <a:t>Causal</a:t>
            </a:r>
            <a:r>
              <a:rPr lang="de-DE" dirty="0" smtClean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inference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and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causal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explanation</a:t>
            </a:r>
            <a:r>
              <a:rPr lang="de-DE" dirty="0">
                <a:solidFill>
                  <a:srgbClr val="3366FF"/>
                </a:solidFill>
              </a:rPr>
              <a:t> </a:t>
            </a:r>
            <a:endParaRPr lang="de-DE" dirty="0" smtClean="0">
              <a:solidFill>
                <a:srgbClr val="3366FF"/>
              </a:solidFill>
            </a:endParaRPr>
          </a:p>
          <a:p>
            <a:r>
              <a:rPr lang="de-DE" dirty="0" err="1" smtClean="0">
                <a:solidFill>
                  <a:srgbClr val="3366FF"/>
                </a:solidFill>
              </a:rPr>
              <a:t>with</a:t>
            </a:r>
            <a:r>
              <a:rPr lang="de-DE" dirty="0" smtClean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background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knowledge</a:t>
            </a:r>
            <a:r>
              <a:rPr lang="de-DE" dirty="0">
                <a:solidFill>
                  <a:srgbClr val="3366FF"/>
                </a:solidFill>
              </a:rPr>
              <a:t>. </a:t>
            </a:r>
            <a:r>
              <a:rPr lang="de-DE" dirty="0" smtClean="0">
                <a:solidFill>
                  <a:srgbClr val="3366FF"/>
                </a:solidFill>
              </a:rPr>
              <a:t>UAI 1995: </a:t>
            </a:r>
            <a:r>
              <a:rPr lang="de-DE" dirty="0">
                <a:solidFill>
                  <a:srgbClr val="3366FF"/>
                </a:solidFill>
              </a:rPr>
              <a:t>403-</a:t>
            </a:r>
            <a:r>
              <a:rPr lang="de-DE" dirty="0" smtClean="0">
                <a:solidFill>
                  <a:srgbClr val="3366FF"/>
                </a:solidFill>
              </a:rPr>
              <a:t>410, 1995.</a:t>
            </a:r>
            <a:endParaRPr lang="de-DE" dirty="0">
              <a:solidFill>
                <a:srgbClr val="3366FF"/>
              </a:solidFill>
            </a:endParaRPr>
          </a:p>
          <a:p>
            <a:endParaRPr lang="de-DE" sz="1200" baseline="30000" dirty="0" smtClean="0">
              <a:solidFill>
                <a:srgbClr val="3366FF"/>
              </a:solidFill>
            </a:endParaRPr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714856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2" y="260350"/>
            <a:ext cx="8352159" cy="5032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 remarkable correlation? A simple causality!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defTabSz="457200">
              <a:spcBef>
                <a:spcPct val="30000"/>
              </a:spcBef>
              <a:buNone/>
              <a:defRPr/>
            </a:pPr>
            <a:endParaRPr lang="de-DE" dirty="0" smtClean="0"/>
          </a:p>
          <a:p>
            <a:pPr marL="0" indent="0" defTabSz="457200">
              <a:spcBef>
                <a:spcPct val="30000"/>
              </a:spcBef>
              <a:buNone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pic>
        <p:nvPicPr>
          <p:cNvPr id="6" name="Bild 5" descr="warum-landen-asteroide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288169"/>
            <a:ext cx="3315319" cy="509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048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Stable Distribution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3888431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The IC algorithm accepts </a:t>
            </a:r>
            <a:r>
              <a:rPr lang="en-US" dirty="0" smtClean="0">
                <a:solidFill>
                  <a:srgbClr val="0000FF"/>
                </a:solidFill>
              </a:rPr>
              <a:t>stable distributions </a:t>
            </a:r>
            <a:r>
              <a:rPr lang="en-US" dirty="0" smtClean="0">
                <a:solidFill>
                  <a:srgbClr val="008380"/>
                </a:solidFill>
              </a:rPr>
              <a:t>P</a:t>
            </a:r>
            <a:r>
              <a:rPr lang="en-US" dirty="0" smtClean="0">
                <a:solidFill>
                  <a:srgbClr val="0000FF"/>
                </a:solidFill>
              </a:rPr>
              <a:t> (over set of variables) </a:t>
            </a:r>
            <a:r>
              <a:rPr lang="en-US" dirty="0" smtClean="0"/>
              <a:t>as input, i.e. distribution </a:t>
            </a:r>
            <a:r>
              <a:rPr lang="en-US" dirty="0" smtClean="0">
                <a:solidFill>
                  <a:srgbClr val="008380"/>
                </a:solidFill>
              </a:rPr>
              <a:t>P</a:t>
            </a:r>
            <a:r>
              <a:rPr lang="en-US" dirty="0" smtClean="0"/>
              <a:t> </a:t>
            </a:r>
            <a:r>
              <a:rPr lang="en-US" dirty="0" err="1" smtClean="0"/>
              <a:t>s.t.</a:t>
            </a:r>
            <a:r>
              <a:rPr lang="en-US" dirty="0" smtClean="0"/>
              <a:t> there is DAG </a:t>
            </a:r>
            <a:r>
              <a:rPr lang="en-US" dirty="0" smtClean="0">
                <a:solidFill>
                  <a:srgbClr val="008380"/>
                </a:solidFill>
              </a:rPr>
              <a:t>G</a:t>
            </a:r>
            <a:r>
              <a:rPr lang="en-US" dirty="0" smtClean="0"/>
              <a:t> giving exactly the </a:t>
            </a:r>
            <a:r>
              <a:rPr lang="en-US" dirty="0" smtClean="0">
                <a:solidFill>
                  <a:srgbClr val="008380"/>
                </a:solidFill>
              </a:rPr>
              <a:t>P</a:t>
            </a:r>
            <a:r>
              <a:rPr lang="en-US" dirty="0" smtClean="0"/>
              <a:t>-independencies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Extension IC*  works also for </a:t>
            </a:r>
            <a:r>
              <a:rPr lang="en-US" dirty="0" smtClean="0">
                <a:solidFill>
                  <a:srgbClr val="FF0000"/>
                </a:solidFill>
              </a:rPr>
              <a:t>sampled </a:t>
            </a:r>
            <a:r>
              <a:rPr lang="en-US" dirty="0" smtClean="0"/>
              <a:t>distributions generated by so-called </a:t>
            </a:r>
            <a:r>
              <a:rPr lang="en-US" dirty="0" smtClean="0">
                <a:solidFill>
                  <a:srgbClr val="0000FF"/>
                </a:solidFill>
              </a:rPr>
              <a:t>latent structures</a:t>
            </a:r>
          </a:p>
          <a:p>
            <a:pPr lvl="1">
              <a:defRPr/>
            </a:pPr>
            <a:r>
              <a:rPr lang="en-US" dirty="0" smtClean="0"/>
              <a:t>A latent structure (LS) specifies additionally  a (subset) of </a:t>
            </a:r>
            <a:r>
              <a:rPr lang="en-US" dirty="0" smtClean="0">
                <a:solidFill>
                  <a:srgbClr val="0000FF"/>
                </a:solidFill>
              </a:rPr>
              <a:t>observation variables </a:t>
            </a:r>
            <a:r>
              <a:rPr lang="en-US" dirty="0" smtClean="0"/>
              <a:t>for a causal structure</a:t>
            </a:r>
          </a:p>
          <a:p>
            <a:pPr lvl="1">
              <a:defRPr/>
            </a:pPr>
            <a:r>
              <a:rPr lang="en-US" dirty="0" smtClean="0"/>
              <a:t>A LS not determined by independencies</a:t>
            </a:r>
          </a:p>
          <a:p>
            <a:pPr lvl="1">
              <a:defRPr/>
            </a:pPr>
            <a:r>
              <a:rPr lang="en-US" dirty="0"/>
              <a:t>IC* </a:t>
            </a:r>
            <a:r>
              <a:rPr lang="en-US" dirty="0" smtClean="0"/>
              <a:t> not discussed here, see, e.g.,  </a:t>
            </a:r>
            <a:endParaRPr lang="en-US" b="1" dirty="0"/>
          </a:p>
          <a:p>
            <a:pPr marL="457200" lvl="1" indent="0">
              <a:buNone/>
              <a:defRPr/>
            </a:pPr>
            <a:r>
              <a:rPr lang="en-US" dirty="0">
                <a:solidFill>
                  <a:srgbClr val="3366FF"/>
                </a:solidFill>
              </a:rPr>
              <a:t>J. Pearl: Causality, CUP, </a:t>
            </a:r>
            <a:r>
              <a:rPr lang="en-US" dirty="0" smtClean="0">
                <a:solidFill>
                  <a:srgbClr val="3366FF"/>
                </a:solidFill>
              </a:rPr>
              <a:t>2001, reprint, p. 52-54.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60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9071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Criticism and further developments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3140968"/>
            <a:ext cx="8229600" cy="2088232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Problem of ignorance ubiquitous in science practice</a:t>
            </a:r>
          </a:p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IC faces the </a:t>
            </a:r>
            <a:r>
              <a:rPr lang="en-US" dirty="0" smtClean="0"/>
              <a:t>problem of ignorance 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dirty="0" err="1" smtClean="0">
                <a:solidFill>
                  <a:srgbClr val="000000"/>
                </a:solidFill>
              </a:rPr>
              <a:t>Leuridan</a:t>
            </a:r>
            <a:r>
              <a:rPr lang="en-US" dirty="0" smtClean="0">
                <a:solidFill>
                  <a:srgbClr val="000000"/>
                </a:solidFill>
              </a:rPr>
              <a:t> 2009)</a:t>
            </a:r>
          </a:p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dirty="0" err="1" smtClean="0">
                <a:solidFill>
                  <a:srgbClr val="000000"/>
                </a:solidFill>
              </a:rPr>
              <a:t>Leuridan</a:t>
            </a:r>
            <a:r>
              <a:rPr lang="en-US" dirty="0" smtClean="0">
                <a:solidFill>
                  <a:srgbClr val="000000"/>
                </a:solidFill>
              </a:rPr>
              <a:t> 2009) approaches this with adaptive logic (see later lectures)</a:t>
            </a:r>
          </a:p>
          <a:p>
            <a:pPr>
              <a:defRPr/>
            </a:pPr>
            <a:endParaRPr lang="en-US" dirty="0" smtClean="0">
              <a:solidFill>
                <a:srgbClr val="000000"/>
              </a:solidFill>
            </a:endParaRPr>
          </a:p>
          <a:p>
            <a:pPr marL="0" indent="0">
              <a:buNone/>
              <a:defRPr/>
            </a:pPr>
            <a:endParaRPr lang="en-US" dirty="0" smtClean="0">
              <a:solidFill>
                <a:srgbClr val="000000"/>
              </a:solidFill>
            </a:endParaRPr>
          </a:p>
          <a:p>
            <a:pPr marL="0" indent="0">
              <a:buNone/>
              <a:defRPr/>
            </a:pPr>
            <a:r>
              <a:rPr lang="en-US" dirty="0" smtClean="0">
                <a:solidFill>
                  <a:srgbClr val="000000"/>
                </a:solidFill>
              </a:rPr>
              <a:t> 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61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539552" y="5374957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3366FF"/>
                </a:solidFill>
              </a:rPr>
              <a:t>B</a:t>
            </a:r>
            <a:r>
              <a:rPr lang="de-DE" dirty="0">
                <a:solidFill>
                  <a:srgbClr val="3366FF"/>
                </a:solidFill>
              </a:rPr>
              <a:t>. </a:t>
            </a:r>
            <a:r>
              <a:rPr lang="de-DE" dirty="0" err="1">
                <a:solidFill>
                  <a:srgbClr val="3366FF"/>
                </a:solidFill>
              </a:rPr>
              <a:t>Leuridan</a:t>
            </a:r>
            <a:r>
              <a:rPr lang="de-DE" dirty="0">
                <a:solidFill>
                  <a:srgbClr val="3366FF"/>
                </a:solidFill>
              </a:rPr>
              <a:t>. </a:t>
            </a:r>
            <a:r>
              <a:rPr lang="de-DE" dirty="0" err="1">
                <a:solidFill>
                  <a:srgbClr val="3366FF"/>
                </a:solidFill>
              </a:rPr>
              <a:t>Causal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discovery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and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the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problem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of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 smtClean="0">
                <a:solidFill>
                  <a:srgbClr val="3366FF"/>
                </a:solidFill>
              </a:rPr>
              <a:t>ignorance</a:t>
            </a:r>
            <a:r>
              <a:rPr lang="de-DE" dirty="0" smtClean="0">
                <a:solidFill>
                  <a:srgbClr val="3366FF"/>
                </a:solidFill>
              </a:rPr>
              <a:t>: an </a:t>
            </a:r>
            <a:r>
              <a:rPr lang="de-DE" dirty="0">
                <a:solidFill>
                  <a:srgbClr val="3366FF"/>
                </a:solidFill>
              </a:rPr>
              <a:t>adaptive </a:t>
            </a:r>
            <a:r>
              <a:rPr lang="de-DE" dirty="0" err="1">
                <a:solidFill>
                  <a:srgbClr val="3366FF"/>
                </a:solidFill>
              </a:rPr>
              <a:t>logic</a:t>
            </a:r>
            <a:r>
              <a:rPr lang="de-DE" dirty="0">
                <a:solidFill>
                  <a:srgbClr val="3366FF"/>
                </a:solidFill>
              </a:rPr>
              <a:t> </a:t>
            </a:r>
            <a:r>
              <a:rPr lang="de-DE" dirty="0" err="1">
                <a:solidFill>
                  <a:srgbClr val="3366FF"/>
                </a:solidFill>
              </a:rPr>
              <a:t>approach</a:t>
            </a:r>
            <a:r>
              <a:rPr lang="de-DE" dirty="0">
                <a:solidFill>
                  <a:srgbClr val="3366FF"/>
                </a:solidFill>
              </a:rPr>
              <a:t>. </a:t>
            </a:r>
            <a:r>
              <a:rPr lang="de-DE" dirty="0" smtClean="0">
                <a:solidFill>
                  <a:srgbClr val="3366FF"/>
                </a:solidFill>
              </a:rPr>
              <a:t>JOURNAL </a:t>
            </a:r>
            <a:r>
              <a:rPr lang="de-DE" dirty="0">
                <a:solidFill>
                  <a:srgbClr val="3366FF"/>
                </a:solidFill>
              </a:rPr>
              <a:t>OF APPLIED LOGIC, 7(2):188–205, 2009</a:t>
            </a:r>
            <a:r>
              <a:rPr lang="de-DE" dirty="0" smtClean="0">
                <a:solidFill>
                  <a:srgbClr val="3366FF"/>
                </a:solidFill>
              </a:rPr>
              <a:t>.</a:t>
            </a:r>
            <a:endParaRPr lang="de-DE" dirty="0">
              <a:solidFill>
                <a:srgbClr val="3366FF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323528" y="1196752"/>
            <a:ext cx="8568951" cy="1723549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indent="0">
              <a:buNone/>
              <a:defRPr/>
            </a:pPr>
            <a:r>
              <a:rPr lang="en-US" sz="2600" b="1" dirty="0" smtClean="0">
                <a:solidFill>
                  <a:srgbClr val="0000FF"/>
                </a:solidFill>
              </a:rPr>
              <a:t>Definition</a:t>
            </a:r>
          </a:p>
          <a:p>
            <a:pPr marL="0" indent="0">
              <a:buNone/>
              <a:defRPr/>
            </a:pPr>
            <a:r>
              <a:rPr lang="en-US" sz="2600" dirty="0" smtClean="0">
                <a:solidFill>
                  <a:srgbClr val="000000"/>
                </a:solidFill>
              </a:rPr>
              <a:t>The </a:t>
            </a:r>
            <a:r>
              <a:rPr lang="en-US" sz="2600" dirty="0" smtClean="0">
                <a:solidFill>
                  <a:srgbClr val="0000FF"/>
                </a:solidFill>
              </a:rPr>
              <a:t>problem of ignorance </a:t>
            </a:r>
            <a:r>
              <a:rPr lang="en-US" sz="2600" dirty="0" smtClean="0">
                <a:solidFill>
                  <a:srgbClr val="000000"/>
                </a:solidFill>
              </a:rPr>
              <a:t>denotes the fact there are RVs </a:t>
            </a:r>
            <a:r>
              <a:rPr lang="en-US" sz="2600" dirty="0">
                <a:solidFill>
                  <a:srgbClr val="008380"/>
                </a:solidFill>
              </a:rPr>
              <a:t>A,B</a:t>
            </a:r>
            <a:r>
              <a:rPr lang="en-US" sz="2600" dirty="0">
                <a:solidFill>
                  <a:srgbClr val="000000"/>
                </a:solidFill>
              </a:rPr>
              <a:t> and </a:t>
            </a:r>
            <a:r>
              <a:rPr lang="en-US" sz="2600" dirty="0" smtClean="0">
                <a:solidFill>
                  <a:srgbClr val="000000"/>
                </a:solidFill>
              </a:rPr>
              <a:t>sets </a:t>
            </a:r>
            <a:r>
              <a:rPr lang="en-US" sz="2600" dirty="0">
                <a:solidFill>
                  <a:srgbClr val="000000"/>
                </a:solidFill>
              </a:rPr>
              <a:t>of RVs </a:t>
            </a:r>
            <a:r>
              <a:rPr lang="en-US" sz="2600" b="1" dirty="0">
                <a:solidFill>
                  <a:srgbClr val="008380"/>
                </a:solidFill>
              </a:rPr>
              <a:t>Z</a:t>
            </a:r>
            <a:r>
              <a:rPr lang="en-US" sz="2600" dirty="0">
                <a:solidFill>
                  <a:srgbClr val="000000"/>
                </a:solidFill>
              </a:rPr>
              <a:t>  such that </a:t>
            </a:r>
            <a:r>
              <a:rPr lang="en-US" sz="2600" dirty="0" smtClean="0">
                <a:solidFill>
                  <a:srgbClr val="000000"/>
                </a:solidFill>
              </a:rPr>
              <a:t>it is not known whether </a:t>
            </a:r>
            <a:r>
              <a:rPr lang="en-US" sz="2800" dirty="0">
                <a:solidFill>
                  <a:srgbClr val="008380"/>
                </a:solidFill>
              </a:rPr>
              <a:t>(A⫫B|</a:t>
            </a:r>
            <a:r>
              <a:rPr lang="en-US" sz="2800" b="1" dirty="0">
                <a:solidFill>
                  <a:srgbClr val="008380"/>
                </a:solidFill>
              </a:rPr>
              <a:t>Z</a:t>
            </a:r>
            <a:r>
              <a:rPr lang="en-US" sz="2800" dirty="0">
                <a:solidFill>
                  <a:srgbClr val="008380"/>
                </a:solidFill>
              </a:rPr>
              <a:t>)</a:t>
            </a:r>
            <a:r>
              <a:rPr lang="en-US" sz="2800" baseline="-25000" dirty="0">
                <a:solidFill>
                  <a:srgbClr val="008380"/>
                </a:solidFill>
              </a:rPr>
              <a:t>P</a:t>
            </a:r>
            <a:r>
              <a:rPr lang="en-US" sz="2600" dirty="0" smtClean="0">
                <a:solidFill>
                  <a:srgbClr val="000000"/>
                </a:solidFill>
              </a:rPr>
              <a:t> or not  </a:t>
            </a:r>
            <a:r>
              <a:rPr lang="en-US" sz="2800" dirty="0">
                <a:solidFill>
                  <a:srgbClr val="008380"/>
                </a:solidFill>
              </a:rPr>
              <a:t>(A⫫B|</a:t>
            </a:r>
            <a:r>
              <a:rPr lang="en-US" sz="2800" b="1" dirty="0">
                <a:solidFill>
                  <a:srgbClr val="008380"/>
                </a:solidFill>
              </a:rPr>
              <a:t>Z</a:t>
            </a:r>
            <a:r>
              <a:rPr lang="en-US" sz="2800" dirty="0">
                <a:solidFill>
                  <a:srgbClr val="008380"/>
                </a:solidFill>
              </a:rPr>
              <a:t>)</a:t>
            </a:r>
            <a:r>
              <a:rPr lang="en-US" sz="2800" baseline="-25000" dirty="0" smtClean="0">
                <a:solidFill>
                  <a:srgbClr val="008380"/>
                </a:solidFill>
              </a:rPr>
              <a:t>P</a:t>
            </a:r>
            <a:endParaRPr lang="de-DE" sz="2600" dirty="0" smtClean="0"/>
          </a:p>
        </p:txBody>
      </p:sp>
    </p:spTree>
    <p:extLst>
      <p:ext uri="{BB962C8B-B14F-4D97-AF65-F5344CB8AC3E}">
        <p14:creationId xmlns:p14="http://schemas.microsoft.com/office/powerpoint/2010/main" val="1790167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Simpson’s Paradox </a:t>
            </a:r>
            <a:r>
              <a:rPr lang="en-US" dirty="0" smtClean="0">
                <a:solidFill>
                  <a:srgbClr val="FF6600"/>
                </a:solidFill>
              </a:rPr>
              <a:t>(Example)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1295921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Record recovery rates of 700 patients given access to a drug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539552" y="4581128"/>
            <a:ext cx="8229600" cy="1295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dirty="0" smtClean="0"/>
              <a:t>Paradox: </a:t>
            </a:r>
          </a:p>
          <a:p>
            <a:pPr lvl="1">
              <a:defRPr/>
            </a:pPr>
            <a:r>
              <a:rPr lang="en-US" dirty="0" smtClean="0"/>
              <a:t>For men, taking drugs has benefit</a:t>
            </a:r>
          </a:p>
          <a:p>
            <a:pPr lvl="1">
              <a:defRPr/>
            </a:pPr>
            <a:r>
              <a:rPr lang="en-US" dirty="0" smtClean="0"/>
              <a:t>For women, taking drugs has benefit, too.</a:t>
            </a:r>
          </a:p>
          <a:p>
            <a:pPr lvl="1">
              <a:defRPr/>
            </a:pPr>
            <a:r>
              <a:rPr lang="en-US" dirty="0" smtClean="0"/>
              <a:t>But: for all persons taking drugs has no benefit</a:t>
            </a: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907567"/>
              </p:ext>
            </p:extLst>
          </p:nvPr>
        </p:nvGraphicFramePr>
        <p:xfrm>
          <a:off x="755576" y="2492896"/>
          <a:ext cx="7560840" cy="17373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68152"/>
                <a:gridCol w="2952328"/>
                <a:gridCol w="3240360"/>
              </a:tblGrid>
              <a:tr h="3600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Recovery</a:t>
                      </a:r>
                      <a:r>
                        <a:rPr lang="de-DE" baseline="0" dirty="0" smtClean="0"/>
                        <a:t> rate </a:t>
                      </a:r>
                    </a:p>
                    <a:p>
                      <a:r>
                        <a:rPr lang="de-DE" baseline="0" dirty="0" err="1" smtClean="0"/>
                        <a:t>with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d</a:t>
                      </a:r>
                      <a:r>
                        <a:rPr lang="de-DE" dirty="0" err="1" smtClean="0"/>
                        <a:t>rug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Recovery</a:t>
                      </a:r>
                      <a:r>
                        <a:rPr lang="de-DE" baseline="0" dirty="0" smtClean="0"/>
                        <a:t> rate</a:t>
                      </a:r>
                    </a:p>
                    <a:p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without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drug</a:t>
                      </a:r>
                      <a:endParaRPr lang="de-DE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Men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81/87 (93%)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234/270</a:t>
                      </a:r>
                      <a:r>
                        <a:rPr lang="de-DE" baseline="0" dirty="0" smtClean="0"/>
                        <a:t> (87%)</a:t>
                      </a:r>
                      <a:endParaRPr lang="de-DE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de-DE" dirty="0" smtClean="0"/>
                        <a:t>Women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192/263 (73%)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55/80</a:t>
                      </a:r>
                      <a:r>
                        <a:rPr lang="de-DE" baseline="0" dirty="0" smtClean="0"/>
                        <a:t> (69%)</a:t>
                      </a:r>
                      <a:endParaRPr lang="de-DE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Combined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273/350 (78%)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289/350 (83%)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5167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8864" y="260350"/>
            <a:ext cx="8229600" cy="5032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Resolving the Paradox (</a:t>
            </a:r>
            <a:r>
              <a:rPr lang="en-US" dirty="0"/>
              <a:t>I</a:t>
            </a:r>
            <a:r>
              <a:rPr lang="en-US" dirty="0" smtClean="0"/>
              <a:t>nformally)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361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We have to </a:t>
            </a:r>
            <a:r>
              <a:rPr lang="en-US" dirty="0">
                <a:solidFill>
                  <a:srgbClr val="FF0000"/>
                </a:solidFill>
              </a:rPr>
              <a:t>u</a:t>
            </a:r>
            <a:r>
              <a:rPr lang="en-US" dirty="0" smtClean="0">
                <a:solidFill>
                  <a:srgbClr val="FF0000"/>
                </a:solidFill>
              </a:rPr>
              <a:t>nderstand the causal mechanisms </a:t>
            </a:r>
            <a:r>
              <a:rPr lang="en-US" dirty="0" smtClean="0"/>
              <a:t>that lead to the data in order to resolve the paradox</a:t>
            </a:r>
          </a:p>
          <a:p>
            <a:pPr marL="0" indent="0"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In </a:t>
            </a:r>
            <a:r>
              <a:rPr lang="en-US" dirty="0" smtClean="0">
                <a:solidFill>
                  <a:srgbClr val="FF6600"/>
                </a:solidFill>
              </a:rPr>
              <a:t>drug example</a:t>
            </a:r>
          </a:p>
          <a:p>
            <a:pPr lvl="1">
              <a:defRPr/>
            </a:pPr>
            <a:r>
              <a:rPr lang="en-US" dirty="0" smtClean="0"/>
              <a:t>Why has taking drug less benefit for women? </a:t>
            </a:r>
          </a:p>
          <a:p>
            <a:pPr marL="457200" lvl="1" indent="0"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Answer: Estrogen has negative effect on recovery</a:t>
            </a:r>
          </a:p>
          <a:p>
            <a:pPr lvl="1">
              <a:defRPr/>
            </a:pPr>
            <a:r>
              <a:rPr lang="en-US" dirty="0" smtClean="0"/>
              <a:t>Data: Women more likely to take drug than men</a:t>
            </a:r>
          </a:p>
          <a:p>
            <a:pPr lvl="1">
              <a:defRPr/>
            </a:pPr>
            <a:r>
              <a:rPr lang="en-US" dirty="0" smtClean="0"/>
              <a:t>So: Choosing randomly any person will rather give a woman – and for these recovery is less beneficial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In this case: Have to consider segregated data </a:t>
            </a:r>
          </a:p>
          <a:p>
            <a:pPr marL="457200" lvl="1" indent="0"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             (not aggregated data)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4604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2" y="260350"/>
            <a:ext cx="8352159" cy="5032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Resolving the Paradox Formally (</a:t>
            </a:r>
            <a:r>
              <a:rPr lang="en-US" dirty="0" err="1" smtClean="0"/>
              <a:t>Lookahead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136792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We have to </a:t>
            </a:r>
            <a:r>
              <a:rPr lang="en-US" dirty="0">
                <a:solidFill>
                  <a:srgbClr val="FF0000"/>
                </a:solidFill>
              </a:rPr>
              <a:t>u</a:t>
            </a:r>
            <a:r>
              <a:rPr lang="en-US" dirty="0" smtClean="0">
                <a:solidFill>
                  <a:srgbClr val="FF0000"/>
                </a:solidFill>
              </a:rPr>
              <a:t>nderstand the causal mechanisms </a:t>
            </a:r>
            <a:r>
              <a:rPr lang="en-US" dirty="0" smtClean="0"/>
              <a:t>that lead to the data in order to resolve the paradox</a:t>
            </a:r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  <p:cxnSp>
        <p:nvCxnSpPr>
          <p:cNvPr id="9" name="Gerade Verbindung mit Pfeil 8"/>
          <p:cNvCxnSpPr>
            <a:stCxn id="13" idx="3"/>
            <a:endCxn id="11" idx="6"/>
          </p:cNvCxnSpPr>
          <p:nvPr/>
        </p:nvCxnSpPr>
        <p:spPr>
          <a:xfrm flipH="1">
            <a:off x="2908327" y="3263880"/>
            <a:ext cx="1317235" cy="11825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>
            <a:stCxn id="13" idx="5"/>
            <a:endCxn id="12" idx="0"/>
          </p:cNvCxnSpPr>
          <p:nvPr/>
        </p:nvCxnSpPr>
        <p:spPr>
          <a:xfrm>
            <a:off x="4327396" y="3263880"/>
            <a:ext cx="1317235" cy="11105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764311" y="437441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Oval 11"/>
          <p:cNvSpPr/>
          <p:nvPr/>
        </p:nvSpPr>
        <p:spPr>
          <a:xfrm>
            <a:off x="5572623" y="43743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Oval 12"/>
          <p:cNvSpPr/>
          <p:nvPr/>
        </p:nvSpPr>
        <p:spPr>
          <a:xfrm>
            <a:off x="4204471" y="314096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/>
          <p:cNvSpPr txBox="1"/>
          <p:nvPr/>
        </p:nvSpPr>
        <p:spPr>
          <a:xfrm>
            <a:off x="3772423" y="2708920"/>
            <a:ext cx="954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Gender</a:t>
            </a:r>
            <a:endParaRPr lang="de-DE" dirty="0"/>
          </a:p>
        </p:txBody>
      </p:sp>
      <p:sp>
        <p:nvSpPr>
          <p:cNvPr id="21" name="Textfeld 20"/>
          <p:cNvSpPr txBox="1"/>
          <p:nvPr/>
        </p:nvSpPr>
        <p:spPr>
          <a:xfrm>
            <a:off x="2260255" y="4509120"/>
            <a:ext cx="1378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Drug </a:t>
            </a:r>
            <a:r>
              <a:rPr lang="de-DE" dirty="0" err="1" smtClean="0"/>
              <a:t>usage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5284591" y="4581128"/>
            <a:ext cx="1159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Recovery</a:t>
            </a:r>
            <a:endParaRPr lang="de-DE" dirty="0"/>
          </a:p>
        </p:txBody>
      </p:sp>
      <p:cxnSp>
        <p:nvCxnSpPr>
          <p:cNvPr id="23" name="Gerade Verbindung mit Pfeil 22"/>
          <p:cNvCxnSpPr>
            <a:stCxn id="11" idx="5"/>
            <a:endCxn id="12" idx="3"/>
          </p:cNvCxnSpPr>
          <p:nvPr/>
        </p:nvCxnSpPr>
        <p:spPr>
          <a:xfrm flipV="1">
            <a:off x="2887236" y="4497308"/>
            <a:ext cx="2706478" cy="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683568" y="5301208"/>
            <a:ext cx="756084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de-DE" sz="2600" dirty="0" smtClean="0"/>
              <a:t>Drug </a:t>
            </a:r>
            <a:r>
              <a:rPr lang="de-DE" sz="2600" dirty="0" err="1" smtClean="0"/>
              <a:t>usage</a:t>
            </a:r>
            <a:r>
              <a:rPr lang="de-DE" sz="2600" dirty="0" smtClean="0"/>
              <a:t> </a:t>
            </a:r>
            <a:r>
              <a:rPr lang="de-DE" sz="2600" dirty="0" err="1" smtClean="0"/>
              <a:t>and</a:t>
            </a:r>
            <a:r>
              <a:rPr lang="de-DE" sz="2600" dirty="0" smtClean="0"/>
              <a:t> </a:t>
            </a:r>
            <a:r>
              <a:rPr lang="de-DE" sz="2600" dirty="0" err="1"/>
              <a:t>r</a:t>
            </a:r>
            <a:r>
              <a:rPr lang="de-DE" sz="2600" dirty="0" err="1" smtClean="0"/>
              <a:t>ecovery</a:t>
            </a:r>
            <a:r>
              <a:rPr lang="de-DE" sz="2600" dirty="0" smtClean="0"/>
              <a:t> </a:t>
            </a:r>
            <a:r>
              <a:rPr lang="de-DE" sz="2600" dirty="0" err="1" smtClean="0"/>
              <a:t>have</a:t>
            </a:r>
            <a:r>
              <a:rPr lang="de-DE" sz="2600" dirty="0" smtClean="0"/>
              <a:t> </a:t>
            </a:r>
            <a:r>
              <a:rPr lang="de-DE" sz="2600" dirty="0" err="1" smtClean="0"/>
              <a:t>common</a:t>
            </a:r>
            <a:r>
              <a:rPr lang="de-DE" sz="2600" dirty="0" smtClean="0"/>
              <a:t> </a:t>
            </a:r>
            <a:r>
              <a:rPr lang="de-DE" sz="2600" dirty="0" err="1" smtClean="0"/>
              <a:t>cause</a:t>
            </a:r>
            <a:endParaRPr lang="de-DE" sz="2600" dirty="0" smtClean="0"/>
          </a:p>
          <a:p>
            <a:pPr marL="285750" indent="-285750">
              <a:buFont typeface="Arial"/>
              <a:buChar char="•"/>
            </a:pPr>
            <a:r>
              <a:rPr lang="de-DE" sz="2600" dirty="0" smtClean="0"/>
              <a:t>Gender </a:t>
            </a:r>
            <a:r>
              <a:rPr lang="de-DE" sz="2600" dirty="0" err="1" smtClean="0"/>
              <a:t>is</a:t>
            </a:r>
            <a:r>
              <a:rPr lang="de-DE" sz="2600" dirty="0" smtClean="0"/>
              <a:t> a </a:t>
            </a:r>
            <a:r>
              <a:rPr lang="de-DE" sz="2600" dirty="0" err="1" smtClean="0"/>
              <a:t>confounder</a:t>
            </a:r>
            <a:endParaRPr lang="de-DE" sz="2600" dirty="0"/>
          </a:p>
        </p:txBody>
      </p:sp>
    </p:spTree>
    <p:extLst>
      <p:ext uri="{BB962C8B-B14F-4D97-AF65-F5344CB8AC3E}">
        <p14:creationId xmlns:p14="http://schemas.microsoft.com/office/powerpoint/2010/main" val="1451413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solidFill>
            <a:srgbClr val="000000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arrow" w="lg" len="lg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600" dirty="0" smtClean="0"/>
        </a:defPPr>
      </a:lstStyle>
    </a:tx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4476</Words>
  <Application>Microsoft Macintosh PowerPoint</Application>
  <PresentationFormat>Bildschirmpräsentation (4:3)</PresentationFormat>
  <Paragraphs>832</Paragraphs>
  <Slides>61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61</vt:i4>
      </vt:variant>
    </vt:vector>
  </HeadingPairs>
  <TitlesOfParts>
    <vt:vector size="62" baseType="lpstr">
      <vt:lpstr>7_Standarddesign</vt:lpstr>
      <vt:lpstr>Web-Mining Agents  </vt:lpstr>
      <vt:lpstr>Structural Causal Models    </vt:lpstr>
      <vt:lpstr>Literature</vt:lpstr>
      <vt:lpstr>Color Conventions for part on SCMs  </vt:lpstr>
      <vt:lpstr>Motivation</vt:lpstr>
      <vt:lpstr>A remarkable correlation? A simple causality!</vt:lpstr>
      <vt:lpstr>Simpson’s Paradox (Example) </vt:lpstr>
      <vt:lpstr>Resolving the Paradox (Informally)</vt:lpstr>
      <vt:lpstr>Resolving the Paradox Formally (Lookahead)</vt:lpstr>
      <vt:lpstr>Simpson Paradox (Again)</vt:lpstr>
      <vt:lpstr>Resolving the Paradox (Informally)</vt:lpstr>
      <vt:lpstr>Resolving the Paradox Formally (Lookahead)</vt:lpstr>
      <vt:lpstr>Ingredients of a Statistical Theory of Causality</vt:lpstr>
      <vt:lpstr>PowerPoint-Präsentation</vt:lpstr>
      <vt:lpstr>Structural Causal Model: Definition</vt:lpstr>
      <vt:lpstr>Causality in SCMs</vt:lpstr>
      <vt:lpstr>Graphical Causal Model </vt:lpstr>
      <vt:lpstr>Graphical Models</vt:lpstr>
      <vt:lpstr>SCMs and Probabilities</vt:lpstr>
      <vt:lpstr>SCMs and Probabilities</vt:lpstr>
      <vt:lpstr>Bayesian Networks vs. SCMs</vt:lpstr>
      <vt:lpstr>Reminder: Conditional Independence</vt:lpstr>
      <vt:lpstr>Independence in SCM graphs</vt:lpstr>
      <vt:lpstr>Independence in SCM graphs</vt:lpstr>
      <vt:lpstr>Chains</vt:lpstr>
      <vt:lpstr>Chains</vt:lpstr>
      <vt:lpstr>Chains</vt:lpstr>
      <vt:lpstr>(In)Dependences in Chains</vt:lpstr>
      <vt:lpstr>Intransitive Dependence</vt:lpstr>
      <vt:lpstr>Independence Rule in Chains</vt:lpstr>
      <vt:lpstr>Forks</vt:lpstr>
      <vt:lpstr>Forks</vt:lpstr>
      <vt:lpstr>(In)Dependences in Forks</vt:lpstr>
      <vt:lpstr>Independence Rule in Forks</vt:lpstr>
      <vt:lpstr>Colliders</vt:lpstr>
      <vt:lpstr>(In)dependence in Colliders</vt:lpstr>
      <vt:lpstr>(In)dependence in Colliders (Extended)</vt:lpstr>
      <vt:lpstr>Independence Rule in Colliders</vt:lpstr>
      <vt:lpstr>D-separation</vt:lpstr>
      <vt:lpstr>Blocking Conditions</vt:lpstr>
      <vt:lpstr>Example 1 (d-separation)</vt:lpstr>
      <vt:lpstr>Example 1 (d-separation)</vt:lpstr>
      <vt:lpstr>Example 1 (d-separation)</vt:lpstr>
      <vt:lpstr>Example 2 (d-separation)</vt:lpstr>
      <vt:lpstr>Example 2 (d-separation)</vt:lpstr>
      <vt:lpstr>Example 2 (d-separation)</vt:lpstr>
      <vt:lpstr>Example 2 (d-separation)</vt:lpstr>
      <vt:lpstr>Using D-separation</vt:lpstr>
      <vt:lpstr>Using D-separation</vt:lpstr>
      <vt:lpstr>Equivalent Graphs</vt:lpstr>
      <vt:lpstr>Equivalent graphs</vt:lpstr>
      <vt:lpstr>Equivalent Graphs</vt:lpstr>
      <vt:lpstr>Equivalent Graphs</vt:lpstr>
      <vt:lpstr>IC-Algorithm (Verma &amp; Pearl, 1990)</vt:lpstr>
      <vt:lpstr>IC-Algorithm (Informally)</vt:lpstr>
      <vt:lpstr>PowerPoint-Präsentation</vt:lpstr>
      <vt:lpstr>PC algorithm (Spirtes &amp; Glymour, 1991) </vt:lpstr>
      <vt:lpstr>PowerPoint-Präsentation</vt:lpstr>
      <vt:lpstr>IC algorithm </vt:lpstr>
      <vt:lpstr>Stable Distribution</vt:lpstr>
      <vt:lpstr>Criticism and further developments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OeOe</cp:lastModifiedBy>
  <cp:revision>1308</cp:revision>
  <cp:lastPrinted>2017-12-01T09:37:48Z</cp:lastPrinted>
  <dcterms:created xsi:type="dcterms:W3CDTF">2010-04-27T12:26:40Z</dcterms:created>
  <dcterms:modified xsi:type="dcterms:W3CDTF">2017-12-01T09:46:39Z</dcterms:modified>
</cp:coreProperties>
</file>